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sldIdLst>
    <p:sldId id="256" r:id="rId2"/>
    <p:sldId id="301" r:id="rId3"/>
    <p:sldId id="297" r:id="rId4"/>
    <p:sldId id="258" r:id="rId5"/>
    <p:sldId id="281" r:id="rId6"/>
    <p:sldId id="299" r:id="rId7"/>
    <p:sldId id="283" r:id="rId8"/>
    <p:sldId id="285" r:id="rId9"/>
    <p:sldId id="286" r:id="rId10"/>
    <p:sldId id="272" r:id="rId11"/>
    <p:sldId id="288" r:id="rId12"/>
    <p:sldId id="273" r:id="rId13"/>
    <p:sldId id="292" r:id="rId14"/>
    <p:sldId id="293" r:id="rId15"/>
    <p:sldId id="274" r:id="rId16"/>
    <p:sldId id="263" r:id="rId17"/>
    <p:sldId id="265" r:id="rId18"/>
    <p:sldId id="266" r:id="rId19"/>
    <p:sldId id="267" r:id="rId20"/>
    <p:sldId id="268" r:id="rId21"/>
    <p:sldId id="275" r:id="rId22"/>
    <p:sldId id="270" r:id="rId23"/>
    <p:sldId id="279" r:id="rId24"/>
    <p:sldId id="302" r:id="rId25"/>
    <p:sldId id="303" r:id="rId26"/>
    <p:sldId id="304" r:id="rId27"/>
    <p:sldId id="305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1B51-6370-BD49-8950-E6D0B3A3789A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DCE6-40B6-6147-96AF-246F99C61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DCE6-40B6-6147-96AF-246F99C61A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79D65-BA81-4958-95C7-397293BF756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A3BF-69D8-4AB9-B389-051EB62118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18DAF1D-FB3C-48BE-868D-7EDFB1D24846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2FBC-6551-4B81-9976-A84A3D32EBC8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C939-BDBB-4A12-82D0-A28212CB2DC2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7600-9EB4-4525-8C5C-8B15619B66BE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BD9D03F-CC52-44D7-B4BD-C7422D4E7497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6FC9-0867-43FC-9A3D-DB593A0A5A22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CA3-C071-4EF4-ABBE-5AC1F98E3043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52B-4E95-452D-A9D6-448CE71731FF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F4A-94D2-4D6A-B22D-FA43819A90B7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0662-B181-4E24-A1FE-77F9D0C10D61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2081-1D37-45F4-9E04-92E99D2AE465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37B8D3-B8FE-4255-8FD3-DA44DDEB094D}" type="datetime1">
              <a:rPr lang="en-US" smtClean="0"/>
              <a:pPr/>
              <a:t>9/11/2010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A generic model to compose vision modules for holistic scene understanding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1752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Adarsh Kowdle</a:t>
            </a:r>
            <a:r>
              <a:rPr lang="en-US" baseline="30000" dirty="0" smtClean="0"/>
              <a:t>*</a:t>
            </a:r>
            <a:r>
              <a:rPr lang="en-US" dirty="0" smtClean="0"/>
              <a:t>, Congcong Li</a:t>
            </a:r>
            <a:r>
              <a:rPr lang="en-US" baseline="30000" dirty="0" smtClean="0"/>
              <a:t>*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Ashutosh Saxena, and Tsuhan Chen</a:t>
            </a:r>
            <a:endParaRPr lang="en-US" baseline="30000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Cornell University, Ithaca, NY, USA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7412" y="6248400"/>
            <a:ext cx="2736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*indicates equal contribution</a:t>
            </a:r>
            <a:endParaRPr lang="en-US" sz="1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04" y="2819400"/>
            <a:ext cx="6858000" cy="7620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Model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Proposed generic model enables composing “black-box” classifiers</a:t>
            </a:r>
          </a:p>
          <a:p>
            <a:pPr algn="just"/>
            <a:r>
              <a:rPr lang="en-US" dirty="0" smtClean="0"/>
              <a:t>Feedback results in the first layer learning </a:t>
            </a:r>
            <a:r>
              <a:rPr lang="en-US" dirty="0" smtClean="0">
                <a:solidFill>
                  <a:srgbClr val="FF0000"/>
                </a:solidFill>
              </a:rPr>
              <a:t>“attributes”</a:t>
            </a:r>
            <a:r>
              <a:rPr lang="en-US" dirty="0" smtClean="0"/>
              <a:t> rather than labels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167" y="2208289"/>
            <a:ext cx="136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First level of classifiers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5687" y="3326292"/>
            <a:ext cx="136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Second level of classifier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213219" y="2265880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Scene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4819" y="2250086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Depth</a:t>
            </a:r>
          </a:p>
        </p:txBody>
      </p:sp>
      <p:sp>
        <p:nvSpPr>
          <p:cNvPr id="27" name="Oval 26"/>
          <p:cNvSpPr/>
          <p:nvPr/>
        </p:nvSpPr>
        <p:spPr>
          <a:xfrm>
            <a:off x="5049028" y="2265880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Event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65897" y="2250086"/>
            <a:ext cx="1143000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Saliency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40561" y="3348753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Event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2990" y="1463245"/>
            <a:ext cx="98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Features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23" idx="0"/>
          </p:cNvCxnSpPr>
          <p:nvPr/>
        </p:nvCxnSpPr>
        <p:spPr>
          <a:xfrm rot="16200000" flipH="1">
            <a:off x="2442399" y="2033220"/>
            <a:ext cx="464527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5" idx="2"/>
            <a:endCxn id="25" idx="0"/>
          </p:cNvCxnSpPr>
          <p:nvPr/>
        </p:nvCxnSpPr>
        <p:spPr>
          <a:xfrm rot="16200000" flipH="1">
            <a:off x="3806145" y="2009572"/>
            <a:ext cx="477575" cy="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rot="5400000">
            <a:off x="5279003" y="2033219"/>
            <a:ext cx="464526" cy="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9" idx="2"/>
            <a:endCxn id="28" idx="0"/>
          </p:cNvCxnSpPr>
          <p:nvPr/>
        </p:nvCxnSpPr>
        <p:spPr>
          <a:xfrm rot="5400000">
            <a:off x="6912249" y="2021011"/>
            <a:ext cx="454223" cy="3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08297" y="2707286"/>
            <a:ext cx="2120903" cy="797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805752" y="2784144"/>
            <a:ext cx="2209800" cy="838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27497" y="2707286"/>
            <a:ext cx="1191336" cy="62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4257808" y="2479167"/>
            <a:ext cx="635312" cy="120073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246682" y="3042232"/>
            <a:ext cx="604575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5153544" y="3042233"/>
            <a:ext cx="604575" cy="846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5942649" y="2707286"/>
            <a:ext cx="914400" cy="767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7"/>
            <a:endCxn id="28" idx="3"/>
          </p:cNvCxnSpPr>
          <p:nvPr/>
        </p:nvCxnSpPr>
        <p:spPr>
          <a:xfrm rot="5400000" flipH="1" flipV="1">
            <a:off x="5900898" y="2586411"/>
            <a:ext cx="760459" cy="90431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936308" y="3823694"/>
            <a:ext cx="504086" cy="257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22866" y="3383740"/>
            <a:ext cx="515595" cy="2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59081" y="3218570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Feed-forward</a:t>
            </a:r>
          </a:p>
        </p:txBody>
      </p:sp>
      <p:cxnSp>
        <p:nvCxnSpPr>
          <p:cNvPr id="47" name="Straight Arrow Connector 46"/>
          <p:cNvCxnSpPr>
            <a:stCxn id="29" idx="4"/>
          </p:cNvCxnSpPr>
          <p:nvPr/>
        </p:nvCxnSpPr>
        <p:spPr>
          <a:xfrm rot="16200000" flipH="1">
            <a:off x="5241422" y="4088029"/>
            <a:ext cx="522756" cy="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5006" y="1464734"/>
            <a:ext cx="76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smtClean="0"/>
              <a:t>S</a:t>
            </a:r>
            <a:r>
              <a:rPr lang="en-US" sz="1400" b="1" dirty="0" smtClean="0"/>
              <a:t>(X)</a:t>
            </a:r>
            <a:endParaRPr lang="en-US" sz="1400" b="1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3661125" y="1464734"/>
            <a:ext cx="76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smtClean="0"/>
              <a:t>D</a:t>
            </a:r>
            <a:r>
              <a:rPr lang="en-US" sz="1400" b="1" dirty="0" smtClean="0"/>
              <a:t>(X)</a:t>
            </a:r>
            <a:endParaRPr lang="en-US" sz="1400" b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5115291" y="1463245"/>
            <a:ext cx="76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smtClean="0"/>
              <a:t>E</a:t>
            </a:r>
            <a:r>
              <a:rPr lang="en-US" sz="1400" b="1" dirty="0" smtClean="0"/>
              <a:t>(X)</a:t>
            </a:r>
            <a:endParaRPr lang="en-US" sz="1400" b="1" baseline="-25000" dirty="0"/>
          </a:p>
        </p:txBody>
      </p:sp>
      <p:sp>
        <p:nvSpPr>
          <p:cNvPr id="57" name="Freeform 56"/>
          <p:cNvSpPr/>
          <p:nvPr/>
        </p:nvSpPr>
        <p:spPr>
          <a:xfrm>
            <a:off x="5706363" y="1447800"/>
            <a:ext cx="567047" cy="1884019"/>
          </a:xfrm>
          <a:custGeom>
            <a:avLst/>
            <a:gdLst>
              <a:gd name="connsiteX0" fmla="*/ 74224 w 614411"/>
              <a:gd name="connsiteY0" fmla="*/ 164930 h 2935756"/>
              <a:gd name="connsiteX1" fmla="*/ 602040 w 614411"/>
              <a:gd name="connsiteY1" fmla="*/ 461804 h 2935756"/>
              <a:gd name="connsiteX2" fmla="*/ 0 w 614411"/>
              <a:gd name="connsiteY2" fmla="*/ 2935756 h 29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411" h="2935756">
                <a:moveTo>
                  <a:pt x="74224" y="164930"/>
                </a:moveTo>
                <a:cubicBezTo>
                  <a:pt x="344317" y="82465"/>
                  <a:pt x="614411" y="0"/>
                  <a:pt x="602040" y="461804"/>
                </a:cubicBezTo>
                <a:cubicBezTo>
                  <a:pt x="589669" y="923608"/>
                  <a:pt x="0" y="2935756"/>
                  <a:pt x="0" y="29357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5647355" y="3248893"/>
            <a:ext cx="141934" cy="91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59241" y="1488086"/>
            <a:ext cx="76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smtClean="0"/>
              <a:t>Sal</a:t>
            </a:r>
            <a:r>
              <a:rPr lang="en-US" sz="1400" b="1" dirty="0" smtClean="0"/>
              <a:t>(X)</a:t>
            </a:r>
            <a:endParaRPr lang="en-US" sz="1400" b="1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7543800" y="3657600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FF0000"/>
                </a:solidFill>
              </a:rPr>
              <a:t>Feed-back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82481" y="4035623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Final output</a:t>
            </a:r>
          </a:p>
        </p:txBody>
      </p:sp>
      <p:grpSp>
        <p:nvGrpSpPr>
          <p:cNvPr id="46" name="Group 8"/>
          <p:cNvGrpSpPr/>
          <p:nvPr/>
        </p:nvGrpSpPr>
        <p:grpSpPr>
          <a:xfrm>
            <a:off x="1752600" y="2014903"/>
            <a:ext cx="6400800" cy="2166054"/>
            <a:chOff x="83390" y="2436759"/>
            <a:chExt cx="8972013" cy="3879951"/>
          </a:xfrm>
        </p:grpSpPr>
        <p:sp>
          <p:nvSpPr>
            <p:cNvPr id="48" name="Rectangle 47"/>
            <p:cNvSpPr/>
            <p:nvPr/>
          </p:nvSpPr>
          <p:spPr>
            <a:xfrm>
              <a:off x="83390" y="2436759"/>
              <a:ext cx="8972013" cy="1521128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0200" y="5855045"/>
              <a:ext cx="2341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Attribute Learner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flipV="1">
              <a:off x="1095087" y="4560284"/>
              <a:ext cx="590651" cy="1370962"/>
            </a:xfrm>
            <a:prstGeom prst="downArrow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04" y="2819400"/>
            <a:ext cx="6858000" cy="7620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Algorithm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350" y="5553688"/>
            <a:ext cx="7680960" cy="77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167" y="2208289"/>
            <a:ext cx="136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First level of classifiers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5687" y="3326292"/>
            <a:ext cx="136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Second level of classifier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213219" y="2265880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Scene; </a:t>
            </a:r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54104" y="2250086"/>
            <a:ext cx="990600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Depth; </a:t>
            </a:r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D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49028" y="2209800"/>
            <a:ext cx="923678" cy="5120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Event</a:t>
            </a:r>
            <a:r>
              <a:rPr lang="en-US" sz="1400" b="1" dirty="0" smtClean="0">
                <a:solidFill>
                  <a:schemeClr val="tx1"/>
                </a:solidFill>
              </a:rPr>
              <a:t>; </a:t>
            </a:r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E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65897" y="2250086"/>
            <a:ext cx="1143000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Saliency; </a:t>
            </a:r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Sal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40561" y="3348753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Event; </a:t>
            </a:r>
            <a:r>
              <a:rPr lang="el-GR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E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2990" y="1463245"/>
            <a:ext cx="98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Features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23" idx="0"/>
          </p:cNvCxnSpPr>
          <p:nvPr/>
        </p:nvCxnSpPr>
        <p:spPr>
          <a:xfrm rot="16200000" flipH="1">
            <a:off x="2442399" y="2033220"/>
            <a:ext cx="464527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5" idx="2"/>
            <a:endCxn id="25" idx="0"/>
          </p:cNvCxnSpPr>
          <p:nvPr/>
        </p:nvCxnSpPr>
        <p:spPr>
          <a:xfrm rot="16200000" flipH="1">
            <a:off x="3809339" y="2010020"/>
            <a:ext cx="477575" cy="2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rot="5400000">
            <a:off x="5307047" y="2005175"/>
            <a:ext cx="408445" cy="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9" idx="2"/>
            <a:endCxn id="28" idx="0"/>
          </p:cNvCxnSpPr>
          <p:nvPr/>
        </p:nvCxnSpPr>
        <p:spPr>
          <a:xfrm rot="5400000">
            <a:off x="6910617" y="2022643"/>
            <a:ext cx="454223" cy="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08297" y="2707286"/>
            <a:ext cx="2120903" cy="797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805752" y="2784144"/>
            <a:ext cx="2209800" cy="838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27497" y="2707286"/>
            <a:ext cx="1191336" cy="62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4257808" y="2479167"/>
            <a:ext cx="635312" cy="120073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246682" y="3042232"/>
            <a:ext cx="604575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5153544" y="3042233"/>
            <a:ext cx="604575" cy="846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5942649" y="2707286"/>
            <a:ext cx="914400" cy="767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7"/>
            <a:endCxn id="28" idx="3"/>
          </p:cNvCxnSpPr>
          <p:nvPr/>
        </p:nvCxnSpPr>
        <p:spPr>
          <a:xfrm rot="5400000" flipH="1" flipV="1">
            <a:off x="5900898" y="2586411"/>
            <a:ext cx="760459" cy="90431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936308" y="3823694"/>
            <a:ext cx="504086" cy="257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22866" y="3383740"/>
            <a:ext cx="515595" cy="2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59081" y="3218570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Feed-forward</a:t>
            </a:r>
          </a:p>
        </p:txBody>
      </p:sp>
      <p:cxnSp>
        <p:nvCxnSpPr>
          <p:cNvPr id="47" name="Straight Arrow Connector 46"/>
          <p:cNvCxnSpPr>
            <a:stCxn id="29" idx="4"/>
          </p:cNvCxnSpPr>
          <p:nvPr/>
        </p:nvCxnSpPr>
        <p:spPr>
          <a:xfrm rot="16200000" flipH="1">
            <a:off x="5241422" y="4088029"/>
            <a:ext cx="522756" cy="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51035" y="1464734"/>
            <a:ext cx="8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err="1" smtClean="0"/>
              <a:t>S</a:t>
            </a:r>
            <a:r>
              <a:rPr lang="en-US" sz="1400" b="1" dirty="0" err="1" smtClean="0"/>
              <a:t>(X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  <a:r>
              <a:rPr lang="en-US" sz="1400" b="1" dirty="0" smtClean="0"/>
              <a:t>)</a:t>
            </a:r>
            <a:endParaRPr lang="en-US" sz="1400" b="1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3589648" y="14647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err="1" smtClean="0"/>
              <a:t>D</a:t>
            </a:r>
            <a:r>
              <a:rPr lang="en-US" sz="1400" b="1" dirty="0" err="1" smtClean="0"/>
              <a:t>(X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  <a:r>
              <a:rPr lang="en-US" sz="1400" b="1" dirty="0" smtClean="0"/>
              <a:t>)</a:t>
            </a:r>
            <a:endParaRPr lang="en-US" sz="1400" b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5070436" y="1463245"/>
            <a:ext cx="850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err="1" smtClean="0"/>
              <a:t>E</a:t>
            </a:r>
            <a:r>
              <a:rPr lang="en-US" sz="1400" b="1" dirty="0" err="1" smtClean="0"/>
              <a:t>(X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  <a:r>
              <a:rPr lang="en-US" sz="1400" b="1" dirty="0" smtClean="0"/>
              <a:t>)</a:t>
            </a:r>
            <a:endParaRPr lang="en-US" sz="1400" b="1" baseline="-25000" dirty="0"/>
          </a:p>
        </p:txBody>
      </p:sp>
      <p:sp>
        <p:nvSpPr>
          <p:cNvPr id="57" name="Freeform 56"/>
          <p:cNvSpPr/>
          <p:nvPr/>
        </p:nvSpPr>
        <p:spPr>
          <a:xfrm>
            <a:off x="5706363" y="1447800"/>
            <a:ext cx="567047" cy="1884019"/>
          </a:xfrm>
          <a:custGeom>
            <a:avLst/>
            <a:gdLst>
              <a:gd name="connsiteX0" fmla="*/ 74224 w 614411"/>
              <a:gd name="connsiteY0" fmla="*/ 164930 h 2935756"/>
              <a:gd name="connsiteX1" fmla="*/ 602040 w 614411"/>
              <a:gd name="connsiteY1" fmla="*/ 461804 h 2935756"/>
              <a:gd name="connsiteX2" fmla="*/ 0 w 614411"/>
              <a:gd name="connsiteY2" fmla="*/ 2935756 h 29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411" h="2935756">
                <a:moveTo>
                  <a:pt x="74224" y="164930"/>
                </a:moveTo>
                <a:cubicBezTo>
                  <a:pt x="344317" y="82465"/>
                  <a:pt x="614411" y="0"/>
                  <a:pt x="602040" y="461804"/>
                </a:cubicBezTo>
                <a:cubicBezTo>
                  <a:pt x="589669" y="923608"/>
                  <a:pt x="0" y="2935756"/>
                  <a:pt x="0" y="29357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5647355" y="3248893"/>
            <a:ext cx="141934" cy="91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80859" y="1488086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err="1" smtClean="0"/>
              <a:t>Sal</a:t>
            </a:r>
            <a:r>
              <a:rPr lang="en-US" sz="1400" b="1" dirty="0" err="1" smtClean="0"/>
              <a:t>(X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  <a:r>
              <a:rPr lang="en-US" sz="1400" b="1" dirty="0" smtClean="0"/>
              <a:t>)</a:t>
            </a:r>
            <a:endParaRPr lang="en-US" sz="1400" b="1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7543800" y="3657600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FF0000"/>
                </a:solidFill>
              </a:rPr>
              <a:t>Feed-back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82481" y="3886200"/>
            <a:ext cx="138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Y</a:t>
            </a:r>
            <a:r>
              <a:rPr lang="en-US" sz="1400" b="1" baseline="-25000" dirty="0" err="1" smtClean="0"/>
              <a:t>E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</a:p>
          <a:p>
            <a:pPr algn="ctr"/>
            <a:r>
              <a:rPr lang="en-US" sz="1400" b="1" dirty="0" smtClean="0"/>
              <a:t>(Output)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83837" y="2709446"/>
            <a:ext cx="53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S</a:t>
            </a:r>
            <a:endParaRPr lang="en-US" sz="1400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3503037" y="2667000"/>
            <a:ext cx="53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endParaRPr lang="en-US" sz="1400" b="1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4950837" y="2709446"/>
            <a:ext cx="53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E</a:t>
            </a:r>
            <a:endParaRPr lang="en-US" sz="1400" b="1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6705600" y="2667000"/>
            <a:ext cx="53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Sal</a:t>
            </a:r>
            <a:endParaRPr lang="en-US" sz="1400" b="1" baseline="-25000" dirty="0"/>
          </a:p>
        </p:txBody>
      </p:sp>
      <p:sp>
        <p:nvSpPr>
          <p:cNvPr id="46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343400"/>
            <a:ext cx="1981200" cy="304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800" b="1" dirty="0" smtClean="0"/>
              <a:t>Optimization Goal</a:t>
            </a:r>
            <a:endParaRPr lang="en-US" sz="1800" b="1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2900" y="5029200"/>
            <a:ext cx="3949700" cy="642563"/>
          </a:xfrm>
          <a:prstGeom prst="rect">
            <a:avLst/>
          </a:prstGeom>
        </p:spPr>
      </p:pic>
      <p:sp>
        <p:nvSpPr>
          <p:cNvPr id="70" name="Oval 69"/>
          <p:cNvSpPr/>
          <p:nvPr/>
        </p:nvSpPr>
        <p:spPr>
          <a:xfrm>
            <a:off x="2302820" y="5757556"/>
            <a:ext cx="914400" cy="685800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5181600"/>
            <a:ext cx="2171700" cy="2413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572001"/>
            <a:ext cx="5760720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  <p:bldP spid="27" grpId="0" animBg="1"/>
      <p:bldP spid="28" grpId="0" animBg="1"/>
      <p:bldP spid="29" grpId="0" animBg="1"/>
      <p:bldP spid="66" grpId="0"/>
      <p:bldP spid="54" grpId="0"/>
      <p:bldP spid="57" grpId="0" animBg="1"/>
      <p:bldP spid="85" grpId="0"/>
      <p:bldP spid="87" grpId="0"/>
      <p:bldP spid="51" grpId="0"/>
      <p:bldP spid="52" grpId="0"/>
      <p:bldP spid="53" grpId="0"/>
      <p:bldP spid="60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182753" y="3888133"/>
            <a:ext cx="138011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Y</a:t>
            </a:r>
            <a:r>
              <a:rPr lang="en-US" sz="1400" b="1" baseline="-25000" dirty="0" err="1" smtClean="0"/>
              <a:t>E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</a:p>
          <a:p>
            <a:pPr algn="ctr"/>
            <a:r>
              <a:rPr lang="en-US" sz="1400" b="1" dirty="0" smtClean="0"/>
              <a:t>(Output)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84109" y="2709446"/>
            <a:ext cx="53556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S</a:t>
            </a:r>
            <a:endParaRPr lang="en-US" sz="14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3503309" y="2667000"/>
            <a:ext cx="53556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endParaRPr lang="en-US" sz="1400" b="1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951109" y="2709446"/>
            <a:ext cx="53556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E</a:t>
            </a:r>
            <a:endParaRPr lang="en-US" sz="1400" b="1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6705872" y="2667000"/>
            <a:ext cx="53556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Sal</a:t>
            </a:r>
            <a:endParaRPr lang="en-US" sz="1400" b="1" baseline="-250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267200"/>
            <a:ext cx="7680960" cy="77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167" y="2208289"/>
            <a:ext cx="136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First level of classifiers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5687" y="3326292"/>
            <a:ext cx="136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Second level of classifier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213219" y="2265880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Scene; </a:t>
            </a:r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54104" y="2250086"/>
            <a:ext cx="990600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Depth; </a:t>
            </a:r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D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49028" y="2209800"/>
            <a:ext cx="923678" cy="5120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Event</a:t>
            </a:r>
            <a:r>
              <a:rPr lang="en-US" sz="1400" b="1" dirty="0" smtClean="0">
                <a:solidFill>
                  <a:schemeClr val="tx1"/>
                </a:solidFill>
              </a:rPr>
              <a:t>; </a:t>
            </a:r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E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65897" y="2250086"/>
            <a:ext cx="1143000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Saliency; </a:t>
            </a:r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Sal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40561" y="3348753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Event; </a:t>
            </a:r>
            <a:r>
              <a:rPr lang="el-GR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E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2990" y="1463245"/>
            <a:ext cx="98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Features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23" idx="0"/>
          </p:cNvCxnSpPr>
          <p:nvPr/>
        </p:nvCxnSpPr>
        <p:spPr>
          <a:xfrm rot="16200000" flipH="1">
            <a:off x="2442399" y="2033220"/>
            <a:ext cx="464527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5" idx="2"/>
            <a:endCxn id="25" idx="0"/>
          </p:cNvCxnSpPr>
          <p:nvPr/>
        </p:nvCxnSpPr>
        <p:spPr>
          <a:xfrm rot="16200000" flipH="1">
            <a:off x="3809339" y="2010020"/>
            <a:ext cx="477575" cy="2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rot="5400000">
            <a:off x="5307047" y="2005175"/>
            <a:ext cx="408445" cy="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9" idx="2"/>
            <a:endCxn id="28" idx="0"/>
          </p:cNvCxnSpPr>
          <p:nvPr/>
        </p:nvCxnSpPr>
        <p:spPr>
          <a:xfrm rot="5400000">
            <a:off x="6910617" y="2022643"/>
            <a:ext cx="454223" cy="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08297" y="2707286"/>
            <a:ext cx="2120903" cy="797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805752" y="2784144"/>
            <a:ext cx="2209800" cy="838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27497" y="2707286"/>
            <a:ext cx="1191336" cy="62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4257808" y="2479167"/>
            <a:ext cx="635312" cy="120073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246682" y="3042232"/>
            <a:ext cx="604575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5153544" y="3042233"/>
            <a:ext cx="604575" cy="846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5942649" y="2707286"/>
            <a:ext cx="914400" cy="767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7"/>
            <a:endCxn id="28" idx="3"/>
          </p:cNvCxnSpPr>
          <p:nvPr/>
        </p:nvCxnSpPr>
        <p:spPr>
          <a:xfrm rot="5400000" flipH="1" flipV="1">
            <a:off x="5900898" y="2586411"/>
            <a:ext cx="760459" cy="90431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936308" y="3823694"/>
            <a:ext cx="504086" cy="257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22866" y="3383740"/>
            <a:ext cx="515595" cy="2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59081" y="3218570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Feed-forward</a:t>
            </a:r>
          </a:p>
        </p:txBody>
      </p:sp>
      <p:cxnSp>
        <p:nvCxnSpPr>
          <p:cNvPr id="47" name="Straight Arrow Connector 46"/>
          <p:cNvCxnSpPr>
            <a:stCxn id="29" idx="4"/>
          </p:cNvCxnSpPr>
          <p:nvPr/>
        </p:nvCxnSpPr>
        <p:spPr>
          <a:xfrm rot="16200000" flipH="1">
            <a:off x="5241422" y="4088029"/>
            <a:ext cx="522756" cy="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51035" y="1464734"/>
            <a:ext cx="8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err="1" smtClean="0"/>
              <a:t>S</a:t>
            </a:r>
            <a:r>
              <a:rPr lang="en-US" sz="1400" b="1" dirty="0" err="1" smtClean="0"/>
              <a:t>(X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  <a:r>
              <a:rPr lang="en-US" sz="1400" b="1" dirty="0" smtClean="0"/>
              <a:t>)</a:t>
            </a:r>
            <a:endParaRPr lang="en-US" sz="1400" b="1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3589648" y="14647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err="1" smtClean="0"/>
              <a:t>D</a:t>
            </a:r>
            <a:r>
              <a:rPr lang="en-US" sz="1400" b="1" dirty="0" err="1" smtClean="0"/>
              <a:t>(X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  <a:r>
              <a:rPr lang="en-US" sz="1400" b="1" dirty="0" smtClean="0"/>
              <a:t>)</a:t>
            </a:r>
            <a:endParaRPr lang="en-US" sz="1400" b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5070436" y="1463245"/>
            <a:ext cx="850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err="1" smtClean="0"/>
              <a:t>E</a:t>
            </a:r>
            <a:r>
              <a:rPr lang="en-US" sz="1400" b="1" dirty="0" err="1" smtClean="0"/>
              <a:t>(X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  <a:r>
              <a:rPr lang="en-US" sz="1400" b="1" dirty="0" smtClean="0"/>
              <a:t>)</a:t>
            </a:r>
            <a:endParaRPr lang="en-US" sz="1400" b="1" baseline="-25000" dirty="0"/>
          </a:p>
        </p:txBody>
      </p:sp>
      <p:sp>
        <p:nvSpPr>
          <p:cNvPr id="57" name="Freeform 56"/>
          <p:cNvSpPr/>
          <p:nvPr/>
        </p:nvSpPr>
        <p:spPr>
          <a:xfrm>
            <a:off x="5706363" y="1447800"/>
            <a:ext cx="567047" cy="1884019"/>
          </a:xfrm>
          <a:custGeom>
            <a:avLst/>
            <a:gdLst>
              <a:gd name="connsiteX0" fmla="*/ 74224 w 614411"/>
              <a:gd name="connsiteY0" fmla="*/ 164930 h 2935756"/>
              <a:gd name="connsiteX1" fmla="*/ 602040 w 614411"/>
              <a:gd name="connsiteY1" fmla="*/ 461804 h 2935756"/>
              <a:gd name="connsiteX2" fmla="*/ 0 w 614411"/>
              <a:gd name="connsiteY2" fmla="*/ 2935756 h 29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411" h="2935756">
                <a:moveTo>
                  <a:pt x="74224" y="164930"/>
                </a:moveTo>
                <a:cubicBezTo>
                  <a:pt x="344317" y="82465"/>
                  <a:pt x="614411" y="0"/>
                  <a:pt x="602040" y="461804"/>
                </a:cubicBezTo>
                <a:cubicBezTo>
                  <a:pt x="589669" y="923608"/>
                  <a:pt x="0" y="2935756"/>
                  <a:pt x="0" y="29357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5647355" y="3248893"/>
            <a:ext cx="141934" cy="91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80859" y="1488086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err="1" smtClean="0"/>
              <a:t>Sal</a:t>
            </a:r>
            <a:r>
              <a:rPr lang="en-US" sz="1400" b="1" dirty="0" err="1" smtClean="0"/>
              <a:t>(X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  <a:r>
              <a:rPr lang="en-US" sz="1400" b="1" dirty="0" smtClean="0"/>
              <a:t>)</a:t>
            </a:r>
            <a:endParaRPr lang="en-US" sz="1400" b="1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7543800" y="3657600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FF0000"/>
                </a:solidFill>
              </a:rPr>
              <a:t>Feed-back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82481" y="3886200"/>
            <a:ext cx="138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Y</a:t>
            </a:r>
            <a:r>
              <a:rPr lang="en-US" sz="1400" b="1" baseline="-25000" dirty="0" err="1" smtClean="0"/>
              <a:t>E</a:t>
            </a:r>
            <a:r>
              <a:rPr lang="en-US" sz="1400" b="1" baseline="30000" dirty="0" err="1" smtClean="0"/>
              <a:t>(k</a:t>
            </a:r>
            <a:r>
              <a:rPr lang="en-US" sz="1400" b="1" baseline="30000" dirty="0" smtClean="0"/>
              <a:t>)</a:t>
            </a:r>
          </a:p>
          <a:p>
            <a:pPr algn="ctr"/>
            <a:r>
              <a:rPr lang="en-US" sz="1400" b="1" dirty="0" smtClean="0"/>
              <a:t>(Output)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83837" y="2709446"/>
            <a:ext cx="53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S</a:t>
            </a:r>
            <a:endParaRPr lang="en-US" sz="1400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3503037" y="2667000"/>
            <a:ext cx="53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endParaRPr lang="en-US" sz="1400" b="1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4950837" y="2709446"/>
            <a:ext cx="53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</a:t>
            </a:r>
            <a:r>
              <a:rPr lang="en-US" sz="1600" b="1" baseline="-25000" dirty="0" smtClean="0"/>
              <a:t>E</a:t>
            </a:r>
            <a:endParaRPr lang="en-US" sz="1400" b="1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6705600" y="2667000"/>
            <a:ext cx="53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Sal</a:t>
            </a:r>
            <a:endParaRPr lang="en-US" sz="1400" b="1" baseline="-25000" dirty="0"/>
          </a:p>
        </p:txBody>
      </p:sp>
      <p:sp>
        <p:nvSpPr>
          <p:cNvPr id="4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1054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 smtClean="0"/>
              <a:t>Our Solution: </a:t>
            </a:r>
            <a:r>
              <a:rPr lang="en-US" sz="1400" dirty="0" smtClean="0"/>
              <a:t>Motivated from Expectation – Maximization (EM) algorithm </a:t>
            </a:r>
          </a:p>
          <a:p>
            <a:pPr lvl="1" algn="just"/>
            <a:r>
              <a:rPr lang="en-US" sz="1400" b="1" dirty="0" smtClean="0"/>
              <a:t>Parameter Learning:  </a:t>
            </a:r>
            <a:r>
              <a:rPr lang="en-US" sz="1400" dirty="0" smtClean="0"/>
              <a:t>fix the required outputs and estimate parameters</a:t>
            </a:r>
          </a:p>
          <a:p>
            <a:pPr lvl="1" algn="just"/>
            <a:r>
              <a:rPr lang="en-US" sz="1400" b="1" dirty="0" smtClean="0"/>
              <a:t>Latent Variable Estimation: </a:t>
            </a:r>
            <a:r>
              <a:rPr lang="en-US" sz="1400" dirty="0" smtClean="0"/>
              <a:t>fix the model parameters and estimate latent variables (first level outputs)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481612" y="2506353"/>
            <a:ext cx="381000" cy="2038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S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3869706" y="2514600"/>
            <a:ext cx="381000" cy="2038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D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5315529" y="2471388"/>
            <a:ext cx="381000" cy="2038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E</a:t>
            </a:r>
            <a:endParaRPr lang="en-US" sz="1200" dirty="0"/>
          </a:p>
        </p:txBody>
      </p:sp>
      <p:sp>
        <p:nvSpPr>
          <p:cNvPr id="82" name="Rectangle 81"/>
          <p:cNvSpPr/>
          <p:nvPr/>
        </p:nvSpPr>
        <p:spPr>
          <a:xfrm>
            <a:off x="6917706" y="2481612"/>
            <a:ext cx="457200" cy="2038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Sal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5334000" y="3581400"/>
            <a:ext cx="381000" cy="2038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sz="1100" b="1" baseline="-25000" dirty="0" smtClean="0">
                <a:solidFill>
                  <a:schemeClr val="tx1"/>
                </a:solidFill>
              </a:rPr>
              <a:t>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2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85" grpId="0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04" y="2819400"/>
            <a:ext cx="6858000" cy="7620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Results and Discussion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33600" y="3733799"/>
            <a:ext cx="2209800" cy="2228704"/>
            <a:chOff x="914400" y="3791761"/>
            <a:chExt cx="2819400" cy="2762149"/>
          </a:xfrm>
        </p:grpSpPr>
        <p:sp>
          <p:nvSpPr>
            <p:cNvPr id="9" name="TextBox 8"/>
            <p:cNvSpPr txBox="1"/>
            <p:nvPr/>
          </p:nvSpPr>
          <p:spPr>
            <a:xfrm>
              <a:off x="914400" y="5943600"/>
              <a:ext cx="2819400" cy="610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Depth Estimation - Make3D  </a:t>
              </a:r>
            </a:p>
            <a:p>
              <a:pPr algn="ctr"/>
              <a:r>
                <a:rPr lang="en-US" sz="1200" dirty="0" smtClean="0"/>
                <a:t>Saxena et al</a:t>
              </a:r>
              <a:r>
                <a:rPr lang="en-US" sz="1200" smtClean="0"/>
                <a:t>, </a:t>
              </a:r>
              <a:r>
                <a:rPr lang="en-US" sz="1200" smtClean="0"/>
                <a:t>NIPS’05 </a:t>
              </a:r>
              <a:endParaRPr lang="en-US" sz="1200" dirty="0"/>
            </a:p>
          </p:txBody>
        </p:sp>
        <p:pic>
          <p:nvPicPr>
            <p:cNvPr id="4098" name="Picture 2" descr="C:\Users\Adarsh\Documents\Research_Project\my_papers\ICML\icml_submit_1\figures\depth_datas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3791761"/>
              <a:ext cx="2438400" cy="2078600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5027611" y="3733800"/>
            <a:ext cx="1949484" cy="2225945"/>
            <a:chOff x="5791200" y="3816349"/>
            <a:chExt cx="2192959" cy="2739701"/>
          </a:xfrm>
        </p:grpSpPr>
        <p:sp>
          <p:nvSpPr>
            <p:cNvPr id="10" name="TextBox 9"/>
            <p:cNvSpPr txBox="1"/>
            <p:nvPr/>
          </p:nvSpPr>
          <p:spPr>
            <a:xfrm>
              <a:off x="5867400" y="5949949"/>
              <a:ext cx="1904999" cy="60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Saliency Detection</a:t>
              </a:r>
              <a:br>
                <a:rPr lang="en-US" sz="1400" dirty="0" smtClean="0"/>
              </a:br>
              <a:r>
                <a:rPr lang="en-US" sz="1200" dirty="0" err="1" smtClean="0"/>
                <a:t>Achanta</a:t>
              </a:r>
              <a:r>
                <a:rPr lang="en-US" sz="1200" dirty="0" smtClean="0"/>
                <a:t> et al, CVPR’09</a:t>
              </a:r>
              <a:endParaRPr lang="en-US" sz="1400" dirty="0"/>
            </a:p>
          </p:txBody>
        </p:sp>
        <p:pic>
          <p:nvPicPr>
            <p:cNvPr id="4100" name="Picture 4" descr="C:\Users\Adarsh\Documents\Research_Project\my_papers\NIPS\nips_2010\figures\4_sal_im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200" y="3816350"/>
              <a:ext cx="1030389" cy="976952"/>
            </a:xfrm>
            <a:prstGeom prst="rect">
              <a:avLst/>
            </a:prstGeom>
            <a:noFill/>
          </p:spPr>
        </p:pic>
        <p:pic>
          <p:nvPicPr>
            <p:cNvPr id="4101" name="Picture 5" descr="C:\Users\Adarsh\Documents\Research_Project\my_papers\NIPS\nips_2010\figures\4_sal_g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2986" y="4848009"/>
              <a:ext cx="1028602" cy="998759"/>
            </a:xfrm>
            <a:prstGeom prst="rect">
              <a:avLst/>
            </a:prstGeom>
            <a:noFill/>
          </p:spPr>
        </p:pic>
        <p:pic>
          <p:nvPicPr>
            <p:cNvPr id="4102" name="Picture 6" descr="C:\Users\Adarsh\Documents\Research_Project\my_papers\NIPS\nips_2010\figures\1_sal_im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93021" y="3816349"/>
              <a:ext cx="976952" cy="976952"/>
            </a:xfrm>
            <a:prstGeom prst="rect">
              <a:avLst/>
            </a:prstGeom>
            <a:noFill/>
          </p:spPr>
        </p:pic>
        <p:pic>
          <p:nvPicPr>
            <p:cNvPr id="4103" name="Picture 7" descr="C:\Users\Adarsh\Documents\Research_Project\my_papers\NIPS\nips_2010\figures\1_sal_g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93022" y="4848009"/>
              <a:ext cx="991137" cy="1031660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4714032" y="1245919"/>
            <a:ext cx="2533215" cy="2106881"/>
            <a:chOff x="5407617" y="1666876"/>
            <a:chExt cx="2892989" cy="2235422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19457" y="1666876"/>
              <a:ext cx="2849487" cy="62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06480" y="2352675"/>
              <a:ext cx="2723123" cy="15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07617" y="2527866"/>
              <a:ext cx="2849486" cy="62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90000" y="3217022"/>
              <a:ext cx="2810606" cy="17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410200" y="3379811"/>
              <a:ext cx="2819400" cy="522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Event Categorization</a:t>
              </a:r>
            </a:p>
            <a:p>
              <a:pPr algn="ctr"/>
              <a:r>
                <a:rPr lang="en-US" sz="1200" dirty="0" smtClean="0"/>
                <a:t>Li et al, ICCV’07</a:t>
              </a:r>
              <a:endParaRPr lang="en-US" sz="1200" dirty="0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152400" y="1524000"/>
            <a:ext cx="1810328" cy="1203500"/>
            <a:chOff x="152400" y="1524000"/>
            <a:chExt cx="1810328" cy="1203500"/>
          </a:xfrm>
        </p:grpSpPr>
        <p:grpSp>
          <p:nvGrpSpPr>
            <p:cNvPr id="48" name="Group 47"/>
            <p:cNvGrpSpPr/>
            <p:nvPr/>
          </p:nvGrpSpPr>
          <p:grpSpPr>
            <a:xfrm>
              <a:off x="152400" y="1524000"/>
              <a:ext cx="1810328" cy="959261"/>
              <a:chOff x="2743200" y="2261259"/>
              <a:chExt cx="1810328" cy="959261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743200" y="2265880"/>
                <a:ext cx="381000" cy="3249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S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03819" y="2261259"/>
                <a:ext cx="377581" cy="3295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D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rot="16200000" flipH="1">
                <a:off x="2777347" y="2752112"/>
                <a:ext cx="304802" cy="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3661019" y="2286001"/>
                <a:ext cx="377581" cy="304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096329" y="2286001"/>
                <a:ext cx="457199" cy="30479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smtClean="0">
                    <a:solidFill>
                      <a:schemeClr val="tx1"/>
                    </a:solidFill>
                  </a:rPr>
                  <a:t>Sal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rot="10800000" flipV="1">
                <a:off x="2971800" y="2590800"/>
                <a:ext cx="381000" cy="3048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57" idx="7"/>
              </p:cNvCxnSpPr>
              <p:nvPr/>
            </p:nvCxnSpPr>
            <p:spPr>
              <a:xfrm rot="10800000" flipV="1">
                <a:off x="3068404" y="2590799"/>
                <a:ext cx="741596" cy="352383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0800000" flipV="1">
                <a:off x="3124200" y="2590800"/>
                <a:ext cx="1066800" cy="4572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2743200" y="2895600"/>
                <a:ext cx="381000" cy="3249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S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9" name="Straight Arrow Connector 88"/>
            <p:cNvCxnSpPr/>
            <p:nvPr/>
          </p:nvCxnSpPr>
          <p:spPr>
            <a:xfrm rot="5400000">
              <a:off x="224671" y="26124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28600" y="4267200"/>
            <a:ext cx="1810328" cy="1151247"/>
            <a:chOff x="228600" y="4267200"/>
            <a:chExt cx="1810328" cy="1151247"/>
          </a:xfrm>
        </p:grpSpPr>
        <p:grpSp>
          <p:nvGrpSpPr>
            <p:cNvPr id="58" name="Group 57"/>
            <p:cNvGrpSpPr/>
            <p:nvPr/>
          </p:nvGrpSpPr>
          <p:grpSpPr>
            <a:xfrm>
              <a:off x="228600" y="4267200"/>
              <a:ext cx="1810328" cy="939141"/>
              <a:chOff x="4800600" y="2133600"/>
              <a:chExt cx="1810328" cy="93914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800600" y="2138221"/>
                <a:ext cx="381000" cy="3249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S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261219" y="2133600"/>
                <a:ext cx="377581" cy="3295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D</a:t>
                </a:r>
              </a:p>
            </p:txBody>
          </p:sp>
          <p:cxnSp>
            <p:nvCxnSpPr>
              <p:cNvPr id="61" name="Straight Arrow Connector 60"/>
              <p:cNvCxnSpPr>
                <a:endCxn id="67" idx="1"/>
              </p:cNvCxnSpPr>
              <p:nvPr/>
            </p:nvCxnSpPr>
            <p:spPr>
              <a:xfrm>
                <a:off x="4987146" y="2472054"/>
                <a:ext cx="325949" cy="31940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718419" y="2158342"/>
                <a:ext cx="377581" cy="304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153729" y="2158342"/>
                <a:ext cx="457199" cy="30479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smtClean="0">
                    <a:solidFill>
                      <a:schemeClr val="tx1"/>
                    </a:solidFill>
                  </a:rPr>
                  <a:t>Sal</a:t>
                </a:r>
              </a:p>
            </p:txBody>
          </p:sp>
          <p:cxnSp>
            <p:nvCxnSpPr>
              <p:cNvPr id="64" name="Straight Arrow Connector 63"/>
              <p:cNvCxnSpPr>
                <a:endCxn id="67" idx="0"/>
              </p:cNvCxnSpPr>
              <p:nvPr/>
            </p:nvCxnSpPr>
            <p:spPr>
              <a:xfrm rot="5400000">
                <a:off x="5295901" y="2589093"/>
                <a:ext cx="304798" cy="341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endCxn id="67" idx="7"/>
              </p:cNvCxnSpPr>
              <p:nvPr/>
            </p:nvCxnSpPr>
            <p:spPr>
              <a:xfrm rot="5400000">
                <a:off x="5559583" y="2483643"/>
                <a:ext cx="328320" cy="2873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0800000" flipV="1">
                <a:off x="5638800" y="2463140"/>
                <a:ext cx="609600" cy="43245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5257800" y="2743200"/>
                <a:ext cx="377581" cy="3295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rot="5400000">
              <a:off x="749824" y="5303353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7300684" y="1676400"/>
            <a:ext cx="1810328" cy="1126506"/>
            <a:chOff x="7300684" y="1676400"/>
            <a:chExt cx="1810328" cy="1126506"/>
          </a:xfrm>
        </p:grpSpPr>
        <p:grpSp>
          <p:nvGrpSpPr>
            <p:cNvPr id="68" name="Group 67"/>
            <p:cNvGrpSpPr/>
            <p:nvPr/>
          </p:nvGrpSpPr>
          <p:grpSpPr>
            <a:xfrm>
              <a:off x="7300684" y="1676400"/>
              <a:ext cx="1810328" cy="889659"/>
              <a:chOff x="2743200" y="4114800"/>
              <a:chExt cx="1810328" cy="889659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2743200" y="4119421"/>
                <a:ext cx="381000" cy="3249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S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03819" y="4114800"/>
                <a:ext cx="377581" cy="3295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D</a:t>
                </a:r>
              </a:p>
            </p:txBody>
          </p:sp>
          <p:cxnSp>
            <p:nvCxnSpPr>
              <p:cNvPr id="71" name="Straight Arrow Connector 70"/>
              <p:cNvCxnSpPr>
                <a:endCxn id="77" idx="2"/>
              </p:cNvCxnSpPr>
              <p:nvPr/>
            </p:nvCxnSpPr>
            <p:spPr>
              <a:xfrm>
                <a:off x="2929746" y="4453254"/>
                <a:ext cx="727854" cy="39880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3661019" y="4139542"/>
                <a:ext cx="377581" cy="304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096329" y="4139542"/>
                <a:ext cx="457199" cy="30479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smtClean="0">
                    <a:solidFill>
                      <a:schemeClr val="tx1"/>
                    </a:solidFill>
                  </a:rPr>
                  <a:t>Sal</a:t>
                </a:r>
              </a:p>
            </p:txBody>
          </p:sp>
          <p:cxnSp>
            <p:nvCxnSpPr>
              <p:cNvPr id="74" name="Straight Arrow Connector 73"/>
              <p:cNvCxnSpPr>
                <a:endCxn id="77" idx="1"/>
              </p:cNvCxnSpPr>
              <p:nvPr/>
            </p:nvCxnSpPr>
            <p:spPr>
              <a:xfrm rot="16200000" flipH="1">
                <a:off x="3408599" y="4440000"/>
                <a:ext cx="324696" cy="28389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endCxn id="77" idx="0"/>
              </p:cNvCxnSpPr>
              <p:nvPr/>
            </p:nvCxnSpPr>
            <p:spPr>
              <a:xfrm rot="5400000">
                <a:off x="3708074" y="4557920"/>
                <a:ext cx="280057" cy="342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endCxn id="77" idx="7"/>
              </p:cNvCxnSpPr>
              <p:nvPr/>
            </p:nvCxnSpPr>
            <p:spPr>
              <a:xfrm rot="5400000">
                <a:off x="3961195" y="4438291"/>
                <a:ext cx="324696" cy="2873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3657600" y="4699659"/>
                <a:ext cx="377581" cy="304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E</a:t>
                </a:r>
              </a:p>
            </p:txBody>
          </p:sp>
        </p:grpSp>
        <p:cxnSp>
          <p:nvCxnSpPr>
            <p:cNvPr id="93" name="Straight Arrow Connector 92"/>
            <p:cNvCxnSpPr/>
            <p:nvPr/>
          </p:nvCxnSpPr>
          <p:spPr>
            <a:xfrm rot="5400000">
              <a:off x="8284988" y="26878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7105072" y="4209471"/>
            <a:ext cx="1810328" cy="1124529"/>
            <a:chOff x="6934200" y="3886200"/>
            <a:chExt cx="1810328" cy="1124529"/>
          </a:xfrm>
        </p:grpSpPr>
        <p:grpSp>
          <p:nvGrpSpPr>
            <p:cNvPr id="78" name="Group 77"/>
            <p:cNvGrpSpPr/>
            <p:nvPr/>
          </p:nvGrpSpPr>
          <p:grpSpPr>
            <a:xfrm>
              <a:off x="6934200" y="3886200"/>
              <a:ext cx="1810328" cy="914399"/>
              <a:chOff x="5486400" y="4114800"/>
              <a:chExt cx="1810328" cy="914399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5486400" y="4119421"/>
                <a:ext cx="381000" cy="3249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S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947019" y="4114800"/>
                <a:ext cx="377581" cy="3295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D</a:t>
                </a:r>
              </a:p>
            </p:txBody>
          </p:sp>
          <p:cxnSp>
            <p:nvCxnSpPr>
              <p:cNvPr id="81" name="Straight Arrow Connector 80"/>
              <p:cNvCxnSpPr>
                <a:endCxn id="87" idx="2"/>
              </p:cNvCxnSpPr>
              <p:nvPr/>
            </p:nvCxnSpPr>
            <p:spPr>
              <a:xfrm>
                <a:off x="5672946" y="4453254"/>
                <a:ext cx="1141842" cy="42354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6404219" y="4139542"/>
                <a:ext cx="377581" cy="304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839529" y="4139542"/>
                <a:ext cx="457199" cy="30479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smtClean="0">
                    <a:solidFill>
                      <a:schemeClr val="tx1"/>
                    </a:solidFill>
                  </a:rPr>
                  <a:t>Sal</a:t>
                </a:r>
              </a:p>
            </p:txBody>
          </p:sp>
          <p:cxnSp>
            <p:nvCxnSpPr>
              <p:cNvPr id="84" name="Straight Arrow Connector 83"/>
              <p:cNvCxnSpPr>
                <a:endCxn id="87" idx="1"/>
              </p:cNvCxnSpPr>
              <p:nvPr/>
            </p:nvCxnSpPr>
            <p:spPr>
              <a:xfrm>
                <a:off x="6172200" y="4419600"/>
                <a:ext cx="709543" cy="34943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rot="16200000" flipH="1">
                <a:off x="6629400" y="4419600"/>
                <a:ext cx="304800" cy="3048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87" idx="0"/>
              </p:cNvCxnSpPr>
              <p:nvPr/>
            </p:nvCxnSpPr>
            <p:spPr>
              <a:xfrm rot="5400000">
                <a:off x="6896100" y="4566888"/>
                <a:ext cx="304800" cy="1022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6814788" y="4724400"/>
                <a:ext cx="457199" cy="30479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smtClean="0">
                    <a:solidFill>
                      <a:schemeClr val="tx1"/>
                    </a:solidFill>
                  </a:rPr>
                  <a:t>Sal</a:t>
                </a:r>
              </a:p>
            </p:txBody>
          </p:sp>
        </p:grpSp>
        <p:cxnSp>
          <p:nvCxnSpPr>
            <p:cNvPr id="94" name="Straight Arrow Connector 93"/>
            <p:cNvCxnSpPr/>
            <p:nvPr/>
          </p:nvCxnSpPr>
          <p:spPr>
            <a:xfrm rot="5400000">
              <a:off x="8371412" y="4895635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1981200" y="1219200"/>
            <a:ext cx="2496671" cy="2286000"/>
            <a:chOff x="1981200" y="1219200"/>
            <a:chExt cx="2496671" cy="2286000"/>
          </a:xfrm>
        </p:grpSpPr>
        <p:sp>
          <p:nvSpPr>
            <p:cNvPr id="7" name="TextBox 6"/>
            <p:cNvSpPr txBox="1"/>
            <p:nvPr/>
          </p:nvSpPr>
          <p:spPr>
            <a:xfrm>
              <a:off x="2030683" y="2828092"/>
              <a:ext cx="2285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Scene Categorization</a:t>
              </a:r>
            </a:p>
            <a:p>
              <a:pPr algn="ctr"/>
              <a:r>
                <a:rPr lang="en-US" sz="1200" dirty="0" err="1" smtClean="0"/>
                <a:t>Oliva</a:t>
              </a:r>
              <a:r>
                <a:rPr lang="en-US" sz="1200" dirty="0" smtClean="0"/>
                <a:t> et al, IJCV’01</a:t>
              </a:r>
            </a:p>
            <a:p>
              <a:pPr algn="ctr"/>
              <a:endParaRPr lang="en-US" sz="1200" dirty="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981200" y="1219200"/>
            <a:ext cx="2496671" cy="1600200"/>
          </p:xfrm>
          <a:graphic>
            <a:graphicData uri="http://schemas.openxmlformats.org/presentationml/2006/ole">
              <p:oleObj spid="_x0000_s1026" name="Acrobat Document" r:id="rId13" imgW="5305408" imgH="3076372" progId="AcroExch.Document.7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676400"/>
            <a:ext cx="88391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4592" y="4800600"/>
            <a:ext cx="8977952" cy="56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90"/>
            <a:ext cx="8229600" cy="108403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552" y="5486400"/>
            <a:ext cx="9133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Improvement on every task with the same algorithm!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08" y="4786952"/>
            <a:ext cx="8915400" cy="519752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848" y="3200400"/>
            <a:ext cx="8948384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2528248"/>
            <a:ext cx="8825552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8320" y="3151496"/>
            <a:ext cx="8825552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8088" y="3747448"/>
            <a:ext cx="8825552" cy="291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360" y="4267200"/>
            <a:ext cx="882555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2400" y="4003344"/>
            <a:ext cx="8825552" cy="291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01152" y="2209800"/>
            <a:ext cx="609600" cy="22860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86584" y="6025488"/>
            <a:ext cx="1524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Our proposed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25488"/>
            <a:ext cx="1600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Original image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43136" y="6039776"/>
            <a:ext cx="1524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Ground truth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6039776"/>
            <a:ext cx="1524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Base – model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43512" y="6025488"/>
            <a:ext cx="1905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CCM  [</a:t>
            </a:r>
            <a:r>
              <a:rPr lang="en-US" sz="1600" dirty="0" err="1" smtClean="0"/>
              <a:t>Heitz</a:t>
            </a:r>
            <a:r>
              <a:rPr lang="en-US" sz="1600" dirty="0" smtClean="0"/>
              <a:t> et. al]</a:t>
            </a:r>
            <a:endParaRPr lang="en-US" sz="16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Results: Visual improvements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94432"/>
            <a:ext cx="7897584" cy="208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3400" y="11509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Estimation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6" y="4038600"/>
            <a:ext cx="7891464" cy="205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70046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Saliency Detection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86584" y="3581400"/>
            <a:ext cx="1524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Our proposed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3581400"/>
            <a:ext cx="1600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Original image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243136" y="3595688"/>
            <a:ext cx="1524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Ground truth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3595688"/>
            <a:ext cx="1524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Base – model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243512" y="3581400"/>
            <a:ext cx="1905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CCM  [</a:t>
            </a:r>
            <a:r>
              <a:rPr lang="en-US" sz="1600" dirty="0" err="1" smtClean="0"/>
              <a:t>Heitz</a:t>
            </a:r>
            <a:r>
              <a:rPr lang="en-US" sz="1600" dirty="0" smtClean="0"/>
              <a:t> et. al]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 – Attributes of the scene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epthweight_scen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099" y="3076517"/>
            <a:ext cx="8930701" cy="2257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792" y="1143000"/>
            <a:ext cx="843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Maps of weights given to depth maps for scene categorization task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2400" y="4038600"/>
            <a:ext cx="11430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0" y="3962400"/>
            <a:ext cx="11430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86600" y="1676400"/>
            <a:ext cx="1810328" cy="1203500"/>
            <a:chOff x="152400" y="1524000"/>
            <a:chExt cx="1810328" cy="1203500"/>
          </a:xfrm>
        </p:grpSpPr>
        <p:grpSp>
          <p:nvGrpSpPr>
            <p:cNvPr id="15" name="Group 47"/>
            <p:cNvGrpSpPr/>
            <p:nvPr/>
          </p:nvGrpSpPr>
          <p:grpSpPr>
            <a:xfrm>
              <a:off x="152400" y="1524000"/>
              <a:ext cx="1810328" cy="959261"/>
              <a:chOff x="2743200" y="2261259"/>
              <a:chExt cx="1810328" cy="95926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743200" y="2265880"/>
                <a:ext cx="381000" cy="3249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S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03819" y="2261259"/>
                <a:ext cx="377581" cy="3295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D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16200000" flipH="1">
                <a:off x="2777347" y="2752112"/>
                <a:ext cx="304802" cy="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3661019" y="2286001"/>
                <a:ext cx="377581" cy="304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096329" y="2286001"/>
                <a:ext cx="457199" cy="30479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smtClean="0">
                    <a:solidFill>
                      <a:schemeClr val="tx1"/>
                    </a:solidFill>
                  </a:rPr>
                  <a:t>Sal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10800000" flipV="1">
                <a:off x="2971800" y="2590800"/>
                <a:ext cx="381000" cy="3048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5" idx="7"/>
              </p:cNvCxnSpPr>
              <p:nvPr/>
            </p:nvCxnSpPr>
            <p:spPr>
              <a:xfrm rot="10800000" flipV="1">
                <a:off x="3068404" y="2590799"/>
                <a:ext cx="741596" cy="352383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0800000" flipV="1">
                <a:off x="3124200" y="2590800"/>
                <a:ext cx="1066800" cy="4572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2743200" y="2895600"/>
                <a:ext cx="381000" cy="3249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S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5400000">
              <a:off x="224671" y="26124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>
            <a:spLocks/>
          </p:cNvSpPr>
          <p:nvPr/>
        </p:nvSpPr>
        <p:spPr>
          <a:xfrm rot="2928694">
            <a:off x="7339566" y="2025527"/>
            <a:ext cx="228600" cy="33517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Model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Results and Discussions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ventweight_new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7239000" cy="4419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35630" y="4532570"/>
            <a:ext cx="831370" cy="760195"/>
            <a:chOff x="1835630" y="4532570"/>
            <a:chExt cx="831370" cy="760195"/>
          </a:xfrm>
        </p:grpSpPr>
        <p:sp>
          <p:nvSpPr>
            <p:cNvPr id="5" name="Oval 4"/>
            <p:cNvSpPr/>
            <p:nvPr/>
          </p:nvSpPr>
          <p:spPr>
            <a:xfrm>
              <a:off x="1844040" y="4955127"/>
              <a:ext cx="822960" cy="337638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1835630" y="4532570"/>
              <a:ext cx="822960" cy="337638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Oval 7"/>
          <p:cNvSpPr/>
          <p:nvPr/>
        </p:nvSpPr>
        <p:spPr>
          <a:xfrm>
            <a:off x="1828800" y="2794659"/>
            <a:ext cx="822960" cy="337638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3733800" y="4300188"/>
            <a:ext cx="822960" cy="337638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9350" y="1138535"/>
            <a:ext cx="91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Weights given to event and scene attributes for event categorization</a:t>
            </a:r>
            <a:endParaRPr lang="en-US" sz="2400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Discussion – Attributes of the scene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239000" y="2743200"/>
            <a:ext cx="1810328" cy="1126506"/>
            <a:chOff x="7300684" y="1676400"/>
            <a:chExt cx="1810328" cy="1126506"/>
          </a:xfrm>
        </p:grpSpPr>
        <p:grpSp>
          <p:nvGrpSpPr>
            <p:cNvPr id="17" name="Group 67"/>
            <p:cNvGrpSpPr/>
            <p:nvPr/>
          </p:nvGrpSpPr>
          <p:grpSpPr>
            <a:xfrm>
              <a:off x="7300684" y="1676400"/>
              <a:ext cx="1810328" cy="889659"/>
              <a:chOff x="2743200" y="4114800"/>
              <a:chExt cx="1810328" cy="88965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743200" y="4119421"/>
                <a:ext cx="381000" cy="3249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S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203819" y="4114800"/>
                <a:ext cx="377581" cy="32954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D</a:t>
                </a:r>
              </a:p>
            </p:txBody>
          </p:sp>
          <p:cxnSp>
            <p:nvCxnSpPr>
              <p:cNvPr id="21" name="Straight Arrow Connector 20"/>
              <p:cNvCxnSpPr>
                <a:endCxn id="27" idx="2"/>
              </p:cNvCxnSpPr>
              <p:nvPr/>
            </p:nvCxnSpPr>
            <p:spPr>
              <a:xfrm>
                <a:off x="2929746" y="4453254"/>
                <a:ext cx="727854" cy="39880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3661019" y="4139542"/>
                <a:ext cx="377581" cy="304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096329" y="4139542"/>
                <a:ext cx="457199" cy="30479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dirty="0" smtClean="0">
                    <a:solidFill>
                      <a:schemeClr val="tx1"/>
                    </a:solidFill>
                  </a:rPr>
                  <a:t>Sal</a:t>
                </a:r>
              </a:p>
            </p:txBody>
          </p:sp>
          <p:cxnSp>
            <p:nvCxnSpPr>
              <p:cNvPr id="24" name="Straight Arrow Connector 23"/>
              <p:cNvCxnSpPr>
                <a:endCxn id="27" idx="1"/>
              </p:cNvCxnSpPr>
              <p:nvPr/>
            </p:nvCxnSpPr>
            <p:spPr>
              <a:xfrm rot="16200000" flipH="1">
                <a:off x="3408599" y="4440000"/>
                <a:ext cx="324696" cy="28389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7" idx="0"/>
              </p:cNvCxnSpPr>
              <p:nvPr/>
            </p:nvCxnSpPr>
            <p:spPr>
              <a:xfrm rot="5400000">
                <a:off x="3708074" y="4557920"/>
                <a:ext cx="280057" cy="342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endCxn id="27" idx="7"/>
              </p:cNvCxnSpPr>
              <p:nvPr/>
            </p:nvCxnSpPr>
            <p:spPr>
              <a:xfrm rot="5400000">
                <a:off x="3961195" y="4438291"/>
                <a:ext cx="324696" cy="2873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3657600" y="4699659"/>
                <a:ext cx="377581" cy="304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</a:rPr>
                  <a:t>E</a:t>
                </a: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rot="5400000">
              <a:off x="8284988" y="26878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>
            <a:spLocks/>
          </p:cNvSpPr>
          <p:nvPr/>
        </p:nvSpPr>
        <p:spPr>
          <a:xfrm rot="230531">
            <a:off x="8235731" y="3207844"/>
            <a:ext cx="228600" cy="1906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/>
          </p:cNvSpPr>
          <p:nvPr/>
        </p:nvSpPr>
        <p:spPr>
          <a:xfrm rot="2928694">
            <a:off x="7849021" y="3250895"/>
            <a:ext cx="250620" cy="25658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6858000" cy="7620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Conclusions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91200" cy="4937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Generic model </a:t>
            </a:r>
            <a:r>
              <a:rPr lang="en-US" dirty="0" smtClean="0"/>
              <a:t>to compose multiple vision tasks to aid holistic scene understanding</a:t>
            </a:r>
          </a:p>
          <a:p>
            <a:pPr lvl="1" algn="just"/>
            <a:r>
              <a:rPr lang="en-US" dirty="0" smtClean="0"/>
              <a:t>“Black-box”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Feedback</a:t>
            </a:r>
            <a:r>
              <a:rPr lang="en-US" dirty="0" smtClean="0"/>
              <a:t> results in learning meaningful </a:t>
            </a:r>
            <a:r>
              <a:rPr lang="en-US" dirty="0" smtClean="0">
                <a:solidFill>
                  <a:srgbClr val="FF0000"/>
                </a:solidFill>
              </a:rPr>
              <a:t>“attributes”</a:t>
            </a:r>
            <a:r>
              <a:rPr lang="en-US" dirty="0" smtClean="0"/>
              <a:t> instead of just the “labels”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Handles </a:t>
            </a:r>
            <a:r>
              <a:rPr lang="en-US" dirty="0" smtClean="0">
                <a:solidFill>
                  <a:srgbClr val="FF0000"/>
                </a:solidFill>
              </a:rPr>
              <a:t>heterogeneous datasets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Improved performance for </a:t>
            </a:r>
            <a:r>
              <a:rPr lang="en-US" i="1" dirty="0" smtClean="0"/>
              <a:t>each</a:t>
            </a:r>
            <a:r>
              <a:rPr lang="en-US" dirty="0" smtClean="0"/>
              <a:t> of the tasks over state-of-art using the </a:t>
            </a:r>
            <a:r>
              <a:rPr lang="en-US" i="1" dirty="0" smtClean="0"/>
              <a:t>same</a:t>
            </a:r>
            <a:r>
              <a:rPr lang="en-US" dirty="0" smtClean="0"/>
              <a:t> learning algorithm</a:t>
            </a:r>
          </a:p>
          <a:p>
            <a:pPr algn="just"/>
            <a:endParaRPr lang="en-US" dirty="0" smtClean="0"/>
          </a:p>
          <a:p>
            <a:pPr algn="just"/>
            <a:r>
              <a:rPr lang="en-US" sz="2588" dirty="0" smtClean="0"/>
              <a:t>Joint optimization of all the tasks?</a:t>
            </a:r>
          </a:p>
          <a:p>
            <a:pPr lvl="1" algn="just"/>
            <a:r>
              <a:rPr lang="en-US" sz="1806" dirty="0" smtClean="0"/>
              <a:t>Congcong Li, Adarsh Kowdle, Ashutosh Saxena, and Tsuhan Chen, </a:t>
            </a:r>
            <a:r>
              <a:rPr lang="en-US" sz="1806" i="1" dirty="0" smtClean="0"/>
              <a:t>Feedback Enabled Cascaded Classification Models for Scene Understanding</a:t>
            </a:r>
            <a:r>
              <a:rPr lang="en-US" sz="1806" dirty="0" smtClean="0"/>
              <a:t>, NIPS 2010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81800" y="2362200"/>
            <a:ext cx="2209800" cy="1524000"/>
            <a:chOff x="7010400" y="1295400"/>
            <a:chExt cx="1757428" cy="1151247"/>
          </a:xfrm>
        </p:grpSpPr>
        <p:grpSp>
          <p:nvGrpSpPr>
            <p:cNvPr id="7" name="Group 6"/>
            <p:cNvGrpSpPr/>
            <p:nvPr/>
          </p:nvGrpSpPr>
          <p:grpSpPr>
            <a:xfrm>
              <a:off x="7010400" y="1295400"/>
              <a:ext cx="1454423" cy="1151247"/>
              <a:chOff x="228600" y="4267200"/>
              <a:chExt cx="1454423" cy="1151247"/>
            </a:xfrm>
          </p:grpSpPr>
          <p:grpSp>
            <p:nvGrpSpPr>
              <p:cNvPr id="8" name="Group 57"/>
              <p:cNvGrpSpPr/>
              <p:nvPr/>
            </p:nvGrpSpPr>
            <p:grpSpPr>
              <a:xfrm>
                <a:off x="228600" y="4267200"/>
                <a:ext cx="1454423" cy="939141"/>
                <a:chOff x="4800600" y="2133600"/>
                <a:chExt cx="1454423" cy="939141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4800600" y="2138221"/>
                  <a:ext cx="381000" cy="3249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261219" y="2133600"/>
                  <a:ext cx="377581" cy="3295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rot="16200000" flipH="1">
                  <a:off x="5015476" y="2473539"/>
                  <a:ext cx="312486" cy="27009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/>
                <p:cNvSpPr/>
                <p:nvPr/>
              </p:nvSpPr>
              <p:spPr>
                <a:xfrm>
                  <a:off x="5718419" y="2133600"/>
                  <a:ext cx="377581" cy="323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Arrow Connector 14"/>
                <p:cNvCxnSpPr>
                  <a:endCxn id="18" idx="0"/>
                </p:cNvCxnSpPr>
                <p:nvPr/>
              </p:nvCxnSpPr>
              <p:spPr>
                <a:xfrm rot="5400000">
                  <a:off x="5295901" y="2589093"/>
                  <a:ext cx="304798" cy="3417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endCxn id="18" idx="7"/>
                </p:cNvCxnSpPr>
                <p:nvPr/>
              </p:nvCxnSpPr>
              <p:spPr>
                <a:xfrm rot="5400000">
                  <a:off x="5520427" y="2481071"/>
                  <a:ext cx="370049" cy="250731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rot="10800000" flipV="1">
                  <a:off x="5638800" y="2421412"/>
                  <a:ext cx="616223" cy="474187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5257800" y="2743200"/>
                  <a:ext cx="377581" cy="32954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" name="Straight Arrow Connector 8"/>
              <p:cNvCxnSpPr/>
              <p:nvPr/>
            </p:nvCxnSpPr>
            <p:spPr>
              <a:xfrm rot="5400000">
                <a:off x="749824" y="5303353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/>
            <p:cNvSpPr/>
            <p:nvPr/>
          </p:nvSpPr>
          <p:spPr>
            <a:xfrm>
              <a:off x="8390247" y="1295400"/>
              <a:ext cx="377581" cy="304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629400" y="2708235"/>
            <a:ext cx="2209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021336" y="1981201"/>
            <a:ext cx="1747222" cy="387117"/>
            <a:chOff x="7021336" y="1981201"/>
            <a:chExt cx="1747222" cy="387117"/>
          </a:xfrm>
        </p:grpSpPr>
        <p:cxnSp>
          <p:nvCxnSpPr>
            <p:cNvPr id="25" name="Straight Arrow Connector 24"/>
            <p:cNvCxnSpPr>
              <a:endCxn id="10" idx="0"/>
            </p:cNvCxnSpPr>
            <p:nvPr/>
          </p:nvCxnSpPr>
          <p:spPr>
            <a:xfrm rot="5400000">
              <a:off x="6830558" y="2171980"/>
              <a:ext cx="387116" cy="55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7429221" y="2171979"/>
              <a:ext cx="387116" cy="55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962621" y="2171979"/>
              <a:ext cx="387116" cy="55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8572221" y="2171979"/>
              <a:ext cx="387116" cy="55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04" y="2743200"/>
            <a:ext cx="6858000" cy="7620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Thank you</a:t>
            </a:r>
            <a:endParaRPr lang="en-US" sz="4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934200" y="5791200"/>
            <a:ext cx="1981200" cy="609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1233222"/>
          <a:ext cx="8839200" cy="509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266"/>
                <a:gridCol w="2001533"/>
                <a:gridCol w="1600200"/>
                <a:gridCol w="2036307"/>
                <a:gridCol w="1849894"/>
              </a:tblGrid>
              <a:tr h="101827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Event Categorization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Depth Estimation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Scene Categorization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Saliency Detection</a:t>
                      </a:r>
                      <a:endParaRPr lang="en-US" sz="2000" dirty="0"/>
                    </a:p>
                  </a:txBody>
                  <a:tcPr anchor="ctr"/>
                </a:tc>
              </a:tr>
              <a:tr h="10182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Image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Feature Vector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 – dim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104 – dim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512 – dim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– dim </a:t>
                      </a:r>
                      <a:endParaRPr lang="en-US" sz="2000" dirty="0"/>
                    </a:p>
                  </a:txBody>
                  <a:tcPr anchor="ctr"/>
                </a:tc>
              </a:tr>
              <a:tr h="10182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 layer Output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 – dim class likelihood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Pixel</a:t>
                      </a:r>
                      <a:r>
                        <a:rPr lang="en-US" sz="2000" baseline="0" dirty="0" smtClean="0"/>
                        <a:t> level depth map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 – dim class likelihood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Pixel level saliency</a:t>
                      </a:r>
                      <a:r>
                        <a:rPr lang="en-US" sz="2000" baseline="0" dirty="0" smtClean="0"/>
                        <a:t> score</a:t>
                      </a:r>
                      <a:endParaRPr lang="en-US" sz="2000" dirty="0"/>
                    </a:p>
                  </a:txBody>
                  <a:tcPr anchor="ctr"/>
                </a:tc>
              </a:tr>
              <a:tr h="10182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Layer-1 Classifier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Multi-class Logistic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Linear Regression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RBF</a:t>
                      </a:r>
                      <a:r>
                        <a:rPr lang="en-US" sz="2000" baseline="0" dirty="0" smtClean="0"/>
                        <a:t> – kernel SVM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Linear Regression</a:t>
                      </a:r>
                      <a:endParaRPr lang="en-US" sz="2000" dirty="0"/>
                    </a:p>
                  </a:txBody>
                  <a:tcPr anchor="ctr"/>
                </a:tc>
              </a:tr>
              <a:tr h="10182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Layer-2</a:t>
                      </a:r>
                      <a:r>
                        <a:rPr lang="en-US" sz="2000" baseline="0" dirty="0" smtClean="0"/>
                        <a:t> Classifier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Multi-class Logistic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Linear Regression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Multi-class Logistic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Linear Regression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 descr="multi_goal_graph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90" y="2010419"/>
            <a:ext cx="9084074" cy="3628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50" y="1386929"/>
            <a:ext cx="91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Sparse model learnt by our model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410200"/>
            <a:ext cx="2286000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Weights for </a:t>
            </a:r>
          </a:p>
          <a:p>
            <a:pPr algn="ctr"/>
            <a:r>
              <a:rPr lang="en-US" sz="1600" dirty="0" smtClean="0"/>
              <a:t>event categorization task 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52400" y="1138535"/>
            <a:ext cx="8839200" cy="2598759"/>
            <a:chOff x="152400" y="1138535"/>
            <a:chExt cx="8839200" cy="2598759"/>
          </a:xfrm>
        </p:grpSpPr>
        <p:pic>
          <p:nvPicPr>
            <p:cNvPr id="4" name="Picture 3" descr="depthweight_event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628776"/>
              <a:ext cx="8839200" cy="21085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" y="1138535"/>
              <a:ext cx="8411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Maps of weights given to depth maps for event categorization task</a:t>
              </a:r>
              <a:endParaRPr lang="en-US" sz="2400" dirty="0"/>
            </a:p>
          </p:txBody>
        </p:sp>
      </p:grpSp>
      <p:sp>
        <p:nvSpPr>
          <p:cNvPr id="9" name="Title 4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Discussion – Attributes of the scene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90"/>
            <a:ext cx="8229600" cy="1084036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637" y="5791200"/>
            <a:ext cx="8546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Improvement on every task with the same model!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4" y="1447800"/>
            <a:ext cx="910924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" y="5167952"/>
            <a:ext cx="9032544" cy="519752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40" y="2819400"/>
            <a:ext cx="9032544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12" y="3774744"/>
            <a:ext cx="9032544" cy="9496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4724400"/>
            <a:ext cx="9032544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3761096"/>
            <a:ext cx="9032544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Adarsh Kowdle*, Congcong Li*, Ashutosh Saxena, and Tsuhan Chen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04" y="2819400"/>
            <a:ext cx="6858000" cy="7620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Motivation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7627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Scene Understanding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8355" y="2253303"/>
            <a:ext cx="3967760" cy="2829836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054823" y="3576935"/>
            <a:ext cx="351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Scene Categorization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623" y="3112772"/>
            <a:ext cx="397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Event Categorization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7857" y="2738735"/>
            <a:ext cx="296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Depth Estimation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575" y="3981838"/>
            <a:ext cx="312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Saliency Detection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144" y="4397295"/>
            <a:ext cx="263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77933C"/>
                </a:solidFill>
              </a:rPr>
              <a:t>Geometric Layout</a:t>
            </a:r>
            <a:endParaRPr lang="en-US" sz="2400" dirty="0">
              <a:solidFill>
                <a:srgbClr val="77933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4428" y="2389646"/>
            <a:ext cx="2637972" cy="3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Object Detection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5513" y="4473714"/>
            <a:ext cx="128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… 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1988403"/>
            <a:ext cx="4048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Vision tasks are highly related.</a:t>
            </a:r>
          </a:p>
          <a:p>
            <a:pPr algn="ctr"/>
            <a:r>
              <a:rPr lang="en-US" sz="2400" dirty="0" smtClean="0"/>
              <a:t>But, how do we connect them?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983912" y="2951219"/>
            <a:ext cx="3419365" cy="2154181"/>
            <a:chOff x="4775260" y="2174150"/>
            <a:chExt cx="3419365" cy="2154181"/>
          </a:xfrm>
        </p:grpSpPr>
        <p:sp>
          <p:nvSpPr>
            <p:cNvPr id="31" name="Oval 30"/>
            <p:cNvSpPr/>
            <p:nvPr/>
          </p:nvSpPr>
          <p:spPr>
            <a:xfrm>
              <a:off x="5482337" y="2174150"/>
              <a:ext cx="723896" cy="7405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775260" y="3029312"/>
              <a:ext cx="707077" cy="7405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97221" y="2288798"/>
              <a:ext cx="723896" cy="7405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147012" y="3587817"/>
              <a:ext cx="707077" cy="74051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7487548" y="3185331"/>
              <a:ext cx="707077" cy="7405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19969" y="2752161"/>
              <a:ext cx="45801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 smtClean="0"/>
                <a:t>?</a:t>
              </a:r>
              <a:endParaRPr lang="en-US" sz="4600" dirty="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1391441"/>
            <a:ext cx="4038600" cy="2342359"/>
            <a:chOff x="457200" y="1371600"/>
            <a:chExt cx="4038600" cy="23423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371600"/>
              <a:ext cx="4038600" cy="2088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524000" y="3436960"/>
              <a:ext cx="190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Li et al, CVPR’09</a:t>
              </a:r>
              <a:endParaRPr lang="en-US" sz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29200" y="3796352"/>
            <a:ext cx="3505009" cy="2605445"/>
            <a:chOff x="4876800" y="1295400"/>
            <a:chExt cx="3505009" cy="260544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1295400"/>
              <a:ext cx="3505009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445456" y="3623846"/>
              <a:ext cx="236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Hoiem et al, CVPR’08</a:t>
              </a:r>
              <a:endParaRPr lang="en-US" sz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57800" y="1371600"/>
            <a:ext cx="2590800" cy="2282401"/>
            <a:chOff x="990600" y="4105423"/>
            <a:chExt cx="2438400" cy="217471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9188" y="4105423"/>
              <a:ext cx="2002130" cy="19290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990600" y="6016205"/>
              <a:ext cx="2438400" cy="26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Sudderth</a:t>
              </a:r>
              <a:r>
                <a:rPr lang="en-US" sz="1200" dirty="0" smtClean="0"/>
                <a:t> et al, CVPR’06</a:t>
              </a:r>
              <a:endParaRPr lang="en-US" sz="1200" dirty="0"/>
            </a:p>
          </p:txBody>
        </p: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14399" y="4010053"/>
            <a:ext cx="3083329" cy="2314547"/>
            <a:chOff x="914399" y="4010053"/>
            <a:chExt cx="3083329" cy="2314547"/>
          </a:xfrm>
        </p:grpSpPr>
        <p:sp>
          <p:nvSpPr>
            <p:cNvPr id="37" name="TextBox 36"/>
            <p:cNvSpPr txBox="1"/>
            <p:nvPr/>
          </p:nvSpPr>
          <p:spPr>
            <a:xfrm>
              <a:off x="1295400" y="6047601"/>
              <a:ext cx="236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Saxena et al</a:t>
              </a:r>
              <a:r>
                <a:rPr lang="en-US" sz="1200" smtClean="0"/>
                <a:t>, </a:t>
              </a:r>
              <a:r>
                <a:rPr lang="en-US" sz="1200" smtClean="0"/>
                <a:t>IJCV’07</a:t>
              </a:r>
              <a:endParaRPr lang="en-US" sz="1200" dirty="0" smtClean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399" y="4010053"/>
              <a:ext cx="3083329" cy="20722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829035" y="1752600"/>
            <a:ext cx="3419365" cy="2154181"/>
            <a:chOff x="4775260" y="2174150"/>
            <a:chExt cx="3419365" cy="2154181"/>
          </a:xfrm>
        </p:grpSpPr>
        <p:sp>
          <p:nvSpPr>
            <p:cNvPr id="31" name="Oval 30"/>
            <p:cNvSpPr/>
            <p:nvPr/>
          </p:nvSpPr>
          <p:spPr>
            <a:xfrm>
              <a:off x="5482337" y="2174150"/>
              <a:ext cx="723896" cy="7405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775260" y="3029312"/>
              <a:ext cx="707077" cy="7405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97221" y="2288798"/>
              <a:ext cx="723896" cy="7405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147012" y="3587817"/>
              <a:ext cx="707077" cy="74051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7487548" y="3185331"/>
              <a:ext cx="707077" cy="7405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19969" y="2752161"/>
              <a:ext cx="45801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 smtClean="0"/>
                <a:t>?</a:t>
              </a:r>
              <a:endParaRPr lang="en-US" sz="4600" dirty="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4724400"/>
            <a:ext cx="8229600" cy="152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generic model which can treat each classifier as a “black-box” and compose them to incorporate the additional information automatically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33450" y="3886200"/>
            <a:ext cx="2952750" cy="2362200"/>
            <a:chOff x="685800" y="1600201"/>
            <a:chExt cx="2952750" cy="23622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600201"/>
              <a:ext cx="2952750" cy="20709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914400" y="3685402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Farhadi</a:t>
              </a:r>
              <a:r>
                <a:rPr lang="en-US" sz="1200" dirty="0" smtClean="0"/>
                <a:t> et al, CVPR’09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12192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Visual attributes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953000" y="3810000"/>
            <a:ext cx="2900363" cy="2514600"/>
            <a:chOff x="838200" y="3824645"/>
            <a:chExt cx="2900363" cy="25146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824645"/>
              <a:ext cx="2900363" cy="2238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990600" y="6062246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Wang et al, ICCV’09</a:t>
              </a:r>
              <a:endParaRPr lang="en-US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24400" y="1676400"/>
            <a:ext cx="3437655" cy="2057400"/>
            <a:chOff x="1293630" y="4857750"/>
            <a:chExt cx="3087123" cy="18002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3630" y="4857750"/>
              <a:ext cx="3087123" cy="1533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508460" y="6380976"/>
              <a:ext cx="2590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Ferrari et al, NIPS’07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8187" y="1676400"/>
            <a:ext cx="3376613" cy="2029599"/>
            <a:chOff x="685800" y="1828800"/>
            <a:chExt cx="3376613" cy="2029599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3581400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Lampert</a:t>
              </a:r>
              <a:r>
                <a:rPr lang="en-US" sz="1200" dirty="0" smtClean="0"/>
                <a:t> et al, CVPR’09</a:t>
              </a:r>
              <a:endParaRPr lang="en-US" sz="1200" dirty="0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1828800"/>
              <a:ext cx="3376613" cy="17590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Attributes </a:t>
            </a:r>
            <a:r>
              <a:rPr lang="en-US" dirty="0" smtClean="0"/>
              <a:t>for scene understanding?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A model which can compose the “black-box” classifiers and automatically exploit attributes for scene understanding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3371671"/>
            <a:ext cx="379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Bocce</a:t>
            </a:r>
          </a:p>
          <a:p>
            <a:pPr algn="ctr"/>
            <a:r>
              <a:rPr lang="en-US" dirty="0" smtClean="0"/>
              <a:t>“</a:t>
            </a:r>
            <a:r>
              <a:rPr lang="en-US" dirty="0" err="1" smtClean="0"/>
              <a:t>opencountry</a:t>
            </a:r>
            <a:r>
              <a:rPr lang="en-US" dirty="0" smtClean="0"/>
              <a:t>-like scene” attribute</a:t>
            </a:r>
          </a:p>
          <a:p>
            <a:pPr algn="ctr"/>
            <a:r>
              <a:rPr lang="en-US" dirty="0" smtClean="0"/>
              <a:t>“salient region” attribute</a:t>
            </a:r>
          </a:p>
          <a:p>
            <a:pPr algn="ctr"/>
            <a:r>
              <a:rPr lang="en-US" dirty="0" smtClean="0"/>
              <a:t>“depth in the middle region” attribute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5408" y="2057400"/>
            <a:ext cx="137160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A model where the first layer is not trained to achieve the best independent performance, but achieve the best performance at the final output.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11952" cy="365760"/>
          </a:xfrm>
        </p:spPr>
        <p:txBody>
          <a:bodyPr/>
          <a:lstStyle/>
          <a:p>
            <a:r>
              <a:rPr lang="en-US" dirty="0" smtClean="0"/>
              <a:t>Adarsh Kowdle*, Congcong Li*, Ashutosh Saxena, and Tsuhan Chen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433" y="2811482"/>
            <a:ext cx="136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First level of classifiers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2953" y="3929485"/>
            <a:ext cx="136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Second level of classifier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430485" y="2869073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Scene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02085" y="2853279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Depth</a:t>
            </a:r>
          </a:p>
        </p:txBody>
      </p:sp>
      <p:sp>
        <p:nvSpPr>
          <p:cNvPr id="27" name="Oval 26"/>
          <p:cNvSpPr/>
          <p:nvPr/>
        </p:nvSpPr>
        <p:spPr>
          <a:xfrm>
            <a:off x="5266294" y="2869073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Event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83163" y="2853279"/>
            <a:ext cx="1143000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Saliency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7827" y="3951946"/>
            <a:ext cx="923678" cy="4782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Event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0256" y="2066438"/>
            <a:ext cx="98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Features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23" idx="0"/>
          </p:cNvCxnSpPr>
          <p:nvPr/>
        </p:nvCxnSpPr>
        <p:spPr>
          <a:xfrm rot="16200000" flipH="1">
            <a:off x="2659665" y="2636413"/>
            <a:ext cx="464527" cy="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5" idx="2"/>
            <a:endCxn id="25" idx="0"/>
          </p:cNvCxnSpPr>
          <p:nvPr/>
        </p:nvCxnSpPr>
        <p:spPr>
          <a:xfrm rot="16200000" flipH="1">
            <a:off x="4023411" y="2612765"/>
            <a:ext cx="477575" cy="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rot="5400000">
            <a:off x="5496269" y="2636412"/>
            <a:ext cx="464526" cy="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9" idx="2"/>
            <a:endCxn id="28" idx="0"/>
          </p:cNvCxnSpPr>
          <p:nvPr/>
        </p:nvCxnSpPr>
        <p:spPr>
          <a:xfrm rot="5400000">
            <a:off x="7129515" y="2624204"/>
            <a:ext cx="454223" cy="3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9" idx="2"/>
          </p:cNvCxnSpPr>
          <p:nvPr/>
        </p:nvCxnSpPr>
        <p:spPr>
          <a:xfrm>
            <a:off x="3125563" y="3310479"/>
            <a:ext cx="2132264" cy="880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44763" y="3310479"/>
            <a:ext cx="1191336" cy="62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463948" y="3645425"/>
            <a:ext cx="604575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6159915" y="3310479"/>
            <a:ext cx="914400" cy="767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46666" y="4380489"/>
            <a:ext cx="515595" cy="2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382881" y="4215319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Feed-forward</a:t>
            </a:r>
          </a:p>
        </p:txBody>
      </p:sp>
      <p:cxnSp>
        <p:nvCxnSpPr>
          <p:cNvPr id="47" name="Straight Arrow Connector 46"/>
          <p:cNvCxnSpPr>
            <a:stCxn id="29" idx="4"/>
          </p:cNvCxnSpPr>
          <p:nvPr/>
        </p:nvCxnSpPr>
        <p:spPr>
          <a:xfrm rot="16200000" flipH="1">
            <a:off x="5458688" y="4691222"/>
            <a:ext cx="522756" cy="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02272" y="2067927"/>
            <a:ext cx="76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smtClean="0"/>
              <a:t>S</a:t>
            </a:r>
            <a:r>
              <a:rPr lang="en-US" sz="1400" b="1" dirty="0" smtClean="0"/>
              <a:t>(X)</a:t>
            </a:r>
            <a:endParaRPr lang="en-US" sz="1400" b="1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3878391" y="2067927"/>
            <a:ext cx="76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smtClean="0"/>
              <a:t>D</a:t>
            </a:r>
            <a:r>
              <a:rPr lang="en-US" sz="1400" b="1" dirty="0" smtClean="0"/>
              <a:t>(X)</a:t>
            </a:r>
            <a:endParaRPr lang="en-US" sz="1400" b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5332557" y="2066438"/>
            <a:ext cx="76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smtClean="0"/>
              <a:t>E</a:t>
            </a:r>
            <a:r>
              <a:rPr lang="en-US" sz="1400" b="1" dirty="0" smtClean="0"/>
              <a:t>(X)</a:t>
            </a:r>
            <a:endParaRPr lang="en-US" sz="1400" b="1" baseline="-25000" dirty="0"/>
          </a:p>
        </p:txBody>
      </p:sp>
      <p:sp>
        <p:nvSpPr>
          <p:cNvPr id="57" name="Freeform 56"/>
          <p:cNvSpPr/>
          <p:nvPr/>
        </p:nvSpPr>
        <p:spPr>
          <a:xfrm>
            <a:off x="5923629" y="2050993"/>
            <a:ext cx="567047" cy="1884019"/>
          </a:xfrm>
          <a:custGeom>
            <a:avLst/>
            <a:gdLst>
              <a:gd name="connsiteX0" fmla="*/ 74224 w 614411"/>
              <a:gd name="connsiteY0" fmla="*/ 164930 h 2935756"/>
              <a:gd name="connsiteX1" fmla="*/ 602040 w 614411"/>
              <a:gd name="connsiteY1" fmla="*/ 461804 h 2935756"/>
              <a:gd name="connsiteX2" fmla="*/ 0 w 614411"/>
              <a:gd name="connsiteY2" fmla="*/ 2935756 h 29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411" h="2935756">
                <a:moveTo>
                  <a:pt x="74224" y="164930"/>
                </a:moveTo>
                <a:cubicBezTo>
                  <a:pt x="344317" y="82465"/>
                  <a:pt x="614411" y="0"/>
                  <a:pt x="602040" y="461804"/>
                </a:cubicBezTo>
                <a:cubicBezTo>
                  <a:pt x="589669" y="923608"/>
                  <a:pt x="0" y="2935756"/>
                  <a:pt x="0" y="29357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5864621" y="3852086"/>
            <a:ext cx="141934" cy="91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76507" y="2091279"/>
            <a:ext cx="76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φ</a:t>
            </a:r>
            <a:r>
              <a:rPr lang="en-US" sz="1400" b="1" baseline="-25000" dirty="0" smtClean="0"/>
              <a:t>Sal</a:t>
            </a:r>
            <a:r>
              <a:rPr lang="en-US" sz="1400" b="1" dirty="0" smtClean="0"/>
              <a:t>(X)</a:t>
            </a:r>
            <a:endParaRPr lang="en-US" sz="1400" b="1" baseline="-25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1981200" y="1261646"/>
            <a:ext cx="5410200" cy="643354"/>
            <a:chOff x="1981200" y="1219200"/>
            <a:chExt cx="5410200" cy="643354"/>
          </a:xfrm>
        </p:grpSpPr>
        <p:sp>
          <p:nvSpPr>
            <p:cNvPr id="17" name="TextBox 16"/>
            <p:cNvSpPr txBox="1"/>
            <p:nvPr/>
          </p:nvSpPr>
          <p:spPr>
            <a:xfrm>
              <a:off x="1981200" y="1219200"/>
              <a:ext cx="541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Cascaded classifier model (CCM)</a:t>
              </a:r>
              <a:endParaRPr lang="en-US" sz="2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67000" y="1524000"/>
              <a:ext cx="396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Heitz</a:t>
              </a:r>
              <a:r>
                <a:rPr lang="en-US" sz="1600" dirty="0" smtClean="0"/>
                <a:t>, Gould, Saxena and </a:t>
              </a:r>
              <a:r>
                <a:rPr lang="en-US" sz="1600" dirty="0" err="1" smtClean="0"/>
                <a:t>Koller</a:t>
              </a:r>
              <a:r>
                <a:rPr lang="en-US" sz="1600" dirty="0" smtClean="0"/>
                <a:t>, NIPS’08</a:t>
              </a:r>
              <a:endParaRPr lang="en-US" sz="1600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399747" y="4638816"/>
            <a:ext cx="13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Final output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3200" y="33528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4800" y="33528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34000" y="33528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10400" y="33528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2954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  <p:bldP spid="22" grpId="0"/>
      <p:bldP spid="23" grpId="0" animBg="1"/>
      <p:bldP spid="29" grpId="0" animBg="1"/>
      <p:bldP spid="66" grpId="0"/>
      <p:bldP spid="57" grpId="0" animBg="1"/>
      <p:bldP spid="87" grpId="0"/>
      <p:bldP spid="36" grpId="0" animBg="1"/>
      <p:bldP spid="37" grpId="0" animBg="1"/>
      <p:bldP spid="39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9850</TotalTime>
  <Words>1114</Words>
  <Application>Microsoft Office PowerPoint</Application>
  <PresentationFormat>On-screen Show (4:3)</PresentationFormat>
  <Paragraphs>358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Origin</vt:lpstr>
      <vt:lpstr>Acrobat Document</vt:lpstr>
      <vt:lpstr>A generic model to compose vision modules for holistic scene understanding</vt:lpstr>
      <vt:lpstr>Outline</vt:lpstr>
      <vt:lpstr>Slide 3</vt:lpstr>
      <vt:lpstr>Motivation</vt:lpstr>
      <vt:lpstr>Motivation</vt:lpstr>
      <vt:lpstr>Motivation</vt:lpstr>
      <vt:lpstr>Motivation</vt:lpstr>
      <vt:lpstr>Motivation</vt:lpstr>
      <vt:lpstr>Motivation</vt:lpstr>
      <vt:lpstr>Slide 10</vt:lpstr>
      <vt:lpstr>Model</vt:lpstr>
      <vt:lpstr>Slide 12</vt:lpstr>
      <vt:lpstr>Algorithm</vt:lpstr>
      <vt:lpstr>Algorithm</vt:lpstr>
      <vt:lpstr>Slide 15</vt:lpstr>
      <vt:lpstr>Experiments</vt:lpstr>
      <vt:lpstr>Results</vt:lpstr>
      <vt:lpstr>Results: Visual improvements</vt:lpstr>
      <vt:lpstr>Slide 19</vt:lpstr>
      <vt:lpstr>Slide 20</vt:lpstr>
      <vt:lpstr>Slide 21</vt:lpstr>
      <vt:lpstr>Conclusions</vt:lpstr>
      <vt:lpstr>Slide 23</vt:lpstr>
      <vt:lpstr>Slide 24</vt:lpstr>
      <vt:lpstr>Slide 25</vt:lpstr>
      <vt:lpstr>Discussion</vt:lpstr>
      <vt:lpstr>Slide 27</vt:lpstr>
      <vt:lpstr>Results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iModel: Interactive Co-segmentation for Object of Interest 3D Modeling</dc:title>
  <dc:creator>Adarsh</dc:creator>
  <cp:lastModifiedBy>Adarsh</cp:lastModifiedBy>
  <cp:revision>202</cp:revision>
  <dcterms:created xsi:type="dcterms:W3CDTF">2010-09-02T15:18:51Z</dcterms:created>
  <dcterms:modified xsi:type="dcterms:W3CDTF">2010-09-11T16:54:49Z</dcterms:modified>
</cp:coreProperties>
</file>