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2EEE7-F08C-EA4A-AC50-432B3A26698D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3BAC5-2AA8-AF49-BE51-DAA72D885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AMDG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 of data growing</a:t>
            </a:r>
            <a:r>
              <a:rPr lang="en-US" baseline="0" dirty="0" smtClean="0"/>
              <a:t> at a staggering rate</a:t>
            </a:r>
          </a:p>
          <a:p>
            <a:r>
              <a:rPr lang="en-US" baseline="0" dirty="0" smtClean="0"/>
              <a:t>   </a:t>
            </a:r>
            <a:r>
              <a:rPr lang="en-US" dirty="0" smtClean="0"/>
              <a:t>need to process it becomes increasingly important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—open</a:t>
            </a:r>
            <a:r>
              <a:rPr lang="en-US" baseline="0" dirty="0" smtClean="0"/>
              <a:t> source, based on M/R</a:t>
            </a:r>
          </a:p>
          <a:p>
            <a:r>
              <a:rPr lang="en-US" baseline="0" dirty="0" smtClean="0"/>
              <a:t>   </a:t>
            </a:r>
            <a:r>
              <a:rPr lang="en-US" dirty="0" smtClean="0"/>
              <a:t>Growing in adoption and features (getting more mature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Jeff Rothschild</a:t>
            </a:r>
          </a:p>
          <a:p>
            <a:r>
              <a:rPr lang="en-US" dirty="0" smtClean="0"/>
              <a:t>Clear</a:t>
            </a:r>
            <a:r>
              <a:rPr lang="en-US" baseline="0" dirty="0" smtClean="0"/>
              <a:t> that there are lots of benefits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 e.g.,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Cloudera</a:t>
            </a:r>
            <a:endParaRPr lang="en-US" dirty="0" smtClean="0"/>
          </a:p>
          <a:p>
            <a:r>
              <a:rPr lang="en-US" dirty="0" smtClean="0"/>
              <a:t>3)</a:t>
            </a:r>
            <a:r>
              <a:rPr lang="en-US" dirty="0" smtClean="0"/>
              <a:t> “long tail” Design </a:t>
            </a:r>
            <a:r>
              <a:rPr lang="en-US" dirty="0" smtClean="0"/>
              <a:t>may be different than if you were building a cluster from scratch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10,000 map job:</a:t>
            </a:r>
            <a:r>
              <a:rPr lang="en-US" b="0" baseline="0" dirty="0" smtClean="0"/>
              <a:t>  95+ rack; 90+ node</a:t>
            </a:r>
          </a:p>
          <a:p>
            <a:r>
              <a:rPr lang="en-US" b="0" baseline="0" dirty="0" smtClean="0"/>
              <a:t>1,000 map job: 95+ rack; 75+ node</a:t>
            </a:r>
          </a:p>
          <a:p>
            <a:r>
              <a:rPr lang="en-US" b="0" baseline="0" dirty="0" smtClean="0"/>
              <a:t>100 map job: 90+ rack; 25+ node</a:t>
            </a:r>
          </a:p>
          <a:p>
            <a:r>
              <a:rPr lang="en-US" b="0" baseline="0" dirty="0" smtClean="0"/>
              <a:t>“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Job Scheduling for Multi-User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Clusters”,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Matei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Zaharia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Dhruba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Borthakur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Joydeep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Sarma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Khaled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Elmeleegy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Scott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Shenker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Ion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Stoica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April 2009.</a:t>
            </a:r>
            <a:endParaRPr lang="en-US" b="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Archival: not as much </a:t>
            </a:r>
            <a:r>
              <a:rPr lang="en-US" dirty="0" err="1" smtClean="0"/>
              <a:t>cpu</a:t>
            </a:r>
            <a:r>
              <a:rPr lang="en-US" dirty="0" smtClean="0"/>
              <a:t>/bit</a:t>
            </a:r>
            <a:r>
              <a:rPr lang="en-US" baseline="0" dirty="0" smtClean="0"/>
              <a:t> needed</a:t>
            </a:r>
          </a:p>
          <a:p>
            <a:r>
              <a:rPr lang="en-US" baseline="0" dirty="0" smtClean="0"/>
              <a:t>Stateless workers ideal for virtualization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 </a:t>
            </a:r>
            <a:r>
              <a:rPr lang="en-US" dirty="0" err="1" smtClean="0"/>
              <a:t>Hadoop</a:t>
            </a:r>
            <a:r>
              <a:rPr lang="en-US" dirty="0" smtClean="0"/>
              <a:t> doesn’t differentiate b/w types of</a:t>
            </a:r>
            <a:r>
              <a:rPr lang="en-US" baseline="0" dirty="0" smtClean="0"/>
              <a:t> failures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1:5 ratio of local </a:t>
            </a:r>
            <a:r>
              <a:rPr lang="en-US" dirty="0" err="1" smtClean="0"/>
              <a:t>vs</a:t>
            </a:r>
            <a:r>
              <a:rPr lang="en-US" dirty="0" smtClean="0"/>
              <a:t> remote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slide:  Why</a:t>
            </a:r>
            <a:r>
              <a:rPr lang="en-US" baseline="0" dirty="0" smtClean="0"/>
              <a:t> do we do better with sort and </a:t>
            </a:r>
            <a:r>
              <a:rPr lang="en-US" baseline="0" dirty="0" err="1" smtClean="0"/>
              <a:t>grep</a:t>
            </a:r>
            <a:r>
              <a:rPr lang="en-US" baseline="0" dirty="0" smtClean="0"/>
              <a:t>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Grep</a:t>
            </a:r>
            <a:r>
              <a:rPr lang="en-US" dirty="0" smtClean="0"/>
              <a:t> and sort very similar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BAC5-2AA8-AF49-BE51-DAA72D8855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8C88-04DF-6848-AB5C-D6171C3CC8DB}" type="datetimeFigureOut">
              <a:rPr lang="en-US" smtClean="0"/>
              <a:pPr/>
              <a:t>10/11/09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096C1-696E-FD46-8131-BBC0FE70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df"/><Relationship Id="rId4" Type="http://schemas.openxmlformats.org/officeDocument/2006/relationships/image" Target="../media/image11.png"/><Relationship Id="rId5" Type="http://schemas.openxmlformats.org/officeDocument/2006/relationships/image" Target="../media/image12.pdf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Towards Decoupling Storage and Computation in </a:t>
            </a:r>
            <a:r>
              <a:rPr lang="en-US" dirty="0" err="1" smtClean="0"/>
              <a:t>Hadoop</a:t>
            </a:r>
            <a:r>
              <a:rPr lang="en-US" dirty="0" smtClean="0"/>
              <a:t> with </a:t>
            </a:r>
            <a:r>
              <a:rPr lang="en-US" dirty="0" err="1" smtClean="0"/>
              <a:t>SuperDataNodes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819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George Porter</a:t>
            </a:r>
            <a:r>
              <a:rPr lang="en-US" sz="2800" baseline="30000" dirty="0" smtClean="0">
                <a:solidFill>
                  <a:schemeClr val="tx1"/>
                </a:solidFill>
              </a:rPr>
              <a:t>*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</a:rPr>
              <a:t>gmporter@cs.ucsd.edu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Center for Networked Systems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U. C. San Diego</a:t>
            </a:r>
          </a:p>
          <a:p>
            <a:pPr algn="l"/>
            <a:endParaRPr lang="en-US" sz="2500" dirty="0" smtClean="0">
              <a:solidFill>
                <a:schemeClr val="tx1"/>
              </a:solidFill>
            </a:endParaRP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LADIS 2009 / Big Sky, MT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188" y="6172200"/>
            <a:ext cx="460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Work performed at Sun Labs, Burlington, MA.</a:t>
            </a:r>
            <a:endParaRPr lang="en-US" dirty="0"/>
          </a:p>
        </p:txBody>
      </p:sp>
      <p:pic>
        <p:nvPicPr>
          <p:cNvPr id="5" name="Picture 4" descr="ucsdse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3352800"/>
            <a:ext cx="1865671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 of moving computation towards the data [Jim Gray, </a:t>
            </a:r>
            <a:r>
              <a:rPr lang="en-US" i="1" dirty="0" smtClean="0"/>
              <a:t>Queue</a:t>
            </a:r>
            <a:r>
              <a:rPr lang="en-US" dirty="0" smtClean="0"/>
              <a:t>, 2008]</a:t>
            </a:r>
          </a:p>
          <a:p>
            <a:r>
              <a:rPr lang="en-US" dirty="0" smtClean="0"/>
              <a:t>FAWN: A Fast Array of Wimpy Nodes [SOSP09]</a:t>
            </a:r>
          </a:p>
          <a:p>
            <a:r>
              <a:rPr lang="en-US" dirty="0" smtClean="0"/>
              <a:t>Archival workloads [SAM/QFS]</a:t>
            </a:r>
          </a:p>
          <a:p>
            <a:r>
              <a:rPr lang="en-US" dirty="0" smtClean="0"/>
              <a:t>Deployed </a:t>
            </a:r>
            <a:r>
              <a:rPr lang="en-US" dirty="0" err="1" smtClean="0"/>
              <a:t>Hadoop</a:t>
            </a:r>
            <a:r>
              <a:rPr lang="en-US" dirty="0" smtClean="0"/>
              <a:t> installations</a:t>
            </a:r>
          </a:p>
          <a:p>
            <a:pPr lvl="1"/>
            <a:r>
              <a:rPr lang="en-US" dirty="0" smtClean="0"/>
              <a:t>3800 node </a:t>
            </a:r>
            <a:r>
              <a:rPr lang="en-US" dirty="0" err="1" smtClean="0"/>
              <a:t>Terasort</a:t>
            </a:r>
            <a:r>
              <a:rPr lang="en-US" dirty="0" smtClean="0"/>
              <a:t> [Yahoo]</a:t>
            </a:r>
          </a:p>
          <a:p>
            <a:pPr lvl="1"/>
            <a:r>
              <a:rPr lang="en-US" dirty="0" smtClean="0"/>
              <a:t>Counterpoint to the storage-to-I/O balance [Joseph M. </a:t>
            </a:r>
            <a:r>
              <a:rPr lang="en-US" dirty="0" err="1" smtClean="0"/>
              <a:t>Hellerstein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As a service on EC2 [http://</a:t>
            </a:r>
            <a:r>
              <a:rPr lang="en-US" dirty="0" err="1" smtClean="0"/>
              <a:t>aws.amazon.com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Choosing the balance of storage to computation critical</a:t>
            </a:r>
          </a:p>
          <a:p>
            <a:pPr lvl="1"/>
            <a:r>
              <a:rPr lang="en-US" dirty="0" smtClean="0"/>
              <a:t>Performance, efficiency, power, job scheduling</a:t>
            </a:r>
          </a:p>
          <a:p>
            <a:r>
              <a:rPr lang="en-US" dirty="0" smtClean="0"/>
              <a:t>Desire mechanism to delay this binding until runtime and decouple the two</a:t>
            </a:r>
          </a:p>
          <a:p>
            <a:pPr lvl="1"/>
            <a:r>
              <a:rPr lang="en-US" dirty="0" smtClean="0"/>
              <a:t>Can support changing storage/CPU ratios, new datasets and workloads, conserve power during periods of low demand, greater management flexibility</a:t>
            </a:r>
          </a:p>
          <a:p>
            <a:r>
              <a:rPr lang="en-US" dirty="0" smtClean="0"/>
              <a:t>Comparable performance for a variety of workloads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  <a:p>
            <a:endParaRPr lang="en-US" dirty="0" smtClean="0"/>
          </a:p>
          <a:p>
            <a:r>
              <a:rPr lang="en-US" dirty="0" smtClean="0"/>
              <a:t>Thanks to </a:t>
            </a:r>
            <a:r>
              <a:rPr lang="en-US" dirty="0" err="1" smtClean="0"/>
              <a:t>Hsianglung</a:t>
            </a:r>
            <a:r>
              <a:rPr lang="en-US" dirty="0" smtClean="0"/>
              <a:t> Wu, </a:t>
            </a:r>
            <a:r>
              <a:rPr lang="en-US" dirty="0" err="1" smtClean="0"/>
              <a:t>Matei</a:t>
            </a:r>
            <a:r>
              <a:rPr lang="en-US" dirty="0" smtClean="0"/>
              <a:t> </a:t>
            </a:r>
            <a:r>
              <a:rPr lang="en-US" dirty="0" err="1" smtClean="0"/>
              <a:t>Zaharia</a:t>
            </a:r>
            <a:r>
              <a:rPr lang="en-US" dirty="0" smtClean="0"/>
              <a:t>, Steve Heller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Data-intensive computing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Hadoop</a:t>
            </a:r>
            <a:r>
              <a:rPr lang="en-US" dirty="0" smtClean="0"/>
              <a:t> is growing, gaining adoption, and used in production: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 imports 25 TB/day to 1K </a:t>
            </a:r>
            <a:r>
              <a:rPr lang="en-US" dirty="0" err="1" smtClean="0"/>
              <a:t>Hadoop</a:t>
            </a:r>
            <a:r>
              <a:rPr lang="en-US" dirty="0" smtClean="0"/>
              <a:t> nodes</a:t>
            </a:r>
          </a:p>
          <a:p>
            <a:r>
              <a:rPr lang="en-US" dirty="0" smtClean="0"/>
              <a:t>A key to that growth and efficiency relies on coupling compute and storage</a:t>
            </a:r>
          </a:p>
          <a:p>
            <a:pPr lvl="1"/>
            <a:r>
              <a:rPr lang="en-US" dirty="0" smtClean="0"/>
              <a:t>Benefits of moving computation to data</a:t>
            </a:r>
          </a:p>
          <a:p>
            <a:pPr lvl="1"/>
            <a:r>
              <a:rPr lang="en-US" dirty="0" smtClean="0"/>
              <a:t>Scheduling, locality, reduce network traffic, map parallelism</a:t>
            </a:r>
          </a:p>
          <a:p>
            <a:pPr lvl="2"/>
            <a:r>
              <a:rPr lang="en-US" dirty="0" smtClean="0"/>
              <a:t>‘</a:t>
            </a:r>
            <a:r>
              <a:rPr lang="en-US" dirty="0" err="1" smtClean="0"/>
              <a:t>Grep</a:t>
            </a:r>
            <a:r>
              <a:rPr lang="en-US" dirty="0" smtClean="0"/>
              <a:t>’ type workloads especially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371600" y="2042160"/>
            <a:ext cx="7086600" cy="1234440"/>
            <a:chOff x="1371600" y="1905000"/>
            <a:chExt cx="7086600" cy="1234440"/>
          </a:xfrm>
        </p:grpSpPr>
        <p:pic>
          <p:nvPicPr>
            <p:cNvPr id="4" name="Picture 3" descr="facebook-logo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1600" y="2178844"/>
              <a:ext cx="1905000" cy="716756"/>
            </a:xfrm>
            <a:prstGeom prst="rect">
              <a:avLst/>
            </a:prstGeom>
          </p:spPr>
        </p:pic>
        <p:pic>
          <p:nvPicPr>
            <p:cNvPr id="5" name="Picture 4" descr="lastfm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05200" y="1905000"/>
              <a:ext cx="2286000" cy="1234440"/>
            </a:xfrm>
            <a:prstGeom prst="rect">
              <a:avLst/>
            </a:prstGeom>
          </p:spPr>
        </p:pic>
        <p:pic>
          <p:nvPicPr>
            <p:cNvPr id="6" name="Picture 5" descr="linkedin-logo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70600" y="1981200"/>
              <a:ext cx="2387600" cy="1025021"/>
            </a:xfrm>
            <a:prstGeom prst="rect">
              <a:avLst/>
            </a:prstGeom>
          </p:spPr>
        </p:pic>
      </p:grpSp>
      <p:pic>
        <p:nvPicPr>
          <p:cNvPr id="7" name="Picture 6" descr="hadoop-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381000"/>
            <a:ext cx="2253803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to couple storage with computation?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Critical (yet complicated) design decision</a:t>
            </a:r>
          </a:p>
          <a:p>
            <a:r>
              <a:rPr lang="en-US" dirty="0" smtClean="0"/>
              <a:t>Emerging best practices with dedicated clusters</a:t>
            </a:r>
          </a:p>
          <a:p>
            <a:r>
              <a:rPr lang="en-US" dirty="0" smtClean="0"/>
              <a:t>Your datacenter design may not be based on needs of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r>
              <a:rPr lang="en-US" dirty="0" smtClean="0"/>
              <a:t>Adding Map/Reduce functionality to existing cluster</a:t>
            </a:r>
          </a:p>
          <a:p>
            <a:pPr lvl="1"/>
            <a:r>
              <a:rPr lang="en-US" dirty="0" smtClean="0"/>
              <a:t>Small workgroups who like the programming model</a:t>
            </a:r>
          </a:p>
          <a:p>
            <a:pPr lvl="2"/>
            <a:r>
              <a:rPr lang="en-US" dirty="0" smtClean="0"/>
              <a:t>Pig, Hive, Mahout…</a:t>
            </a:r>
          </a:p>
          <a:p>
            <a:r>
              <a:rPr lang="en-US" dirty="0" smtClean="0"/>
              <a:t>Mixture may change over time</a:t>
            </a:r>
          </a:p>
          <a:p>
            <a:pPr lvl="1"/>
            <a:r>
              <a:rPr lang="en-US" dirty="0" smtClean="0"/>
              <a:t>Non-uniform data access patterns</a:t>
            </a:r>
          </a:p>
          <a:p>
            <a:pPr lvl="1"/>
            <a:r>
              <a:rPr lang="en-US" dirty="0" smtClean="0"/>
              <a:t>Desire to power </a:t>
            </a:r>
            <a:r>
              <a:rPr lang="en-US" dirty="0" smtClean="0"/>
              <a:t>down some compute functionality during </a:t>
            </a:r>
            <a:r>
              <a:rPr lang="en-US" dirty="0" smtClean="0"/>
              <a:t>periods of low utilization</a:t>
            </a:r>
            <a:endParaRPr lang="en-US" dirty="0" smtClean="0"/>
          </a:p>
          <a:p>
            <a:pPr lvl="2"/>
            <a:r>
              <a:rPr lang="en-US" dirty="0" smtClean="0"/>
              <a:t>Without affecting storage functionality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Support late binding between storage and computation</a:t>
            </a:r>
          </a:p>
          <a:p>
            <a:pPr lvl="1"/>
            <a:r>
              <a:rPr lang="en-US" dirty="0" smtClean="0"/>
              <a:t>Explore alternative balances between the two</a:t>
            </a:r>
          </a:p>
          <a:p>
            <a:pPr lvl="2"/>
            <a:r>
              <a:rPr lang="en-US" dirty="0" smtClean="0"/>
              <a:t>Specifically the extreme point of separating all storage from the workers and consolidating it into a </a:t>
            </a:r>
            <a:r>
              <a:rPr lang="en-US" i="1" dirty="0" err="1" smtClean="0"/>
              <a:t>SuperDataNode</a:t>
            </a:r>
            <a:r>
              <a:rPr lang="en-US" i="1" dirty="0" smtClean="0"/>
              <a:t> (SDN)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 observations:</a:t>
            </a:r>
          </a:p>
          <a:p>
            <a:pPr lvl="2"/>
            <a:r>
              <a:rPr lang="en-US" dirty="0" smtClean="0"/>
              <a:t>Small and medium sized jobs exhibit large rack-local workers, but not node-local workers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Non-goal: Replacing traditional </a:t>
            </a:r>
            <a:r>
              <a:rPr lang="en-US" dirty="0" err="1" smtClean="0"/>
              <a:t>Hadoop</a:t>
            </a:r>
            <a:r>
              <a:rPr lang="en-US" dirty="0" smtClean="0"/>
              <a:t> deployments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52552"/>
          </a:xfrm>
        </p:spPr>
        <p:txBody>
          <a:bodyPr>
            <a:normAutofit/>
          </a:bodyPr>
          <a:lstStyle/>
          <a:p>
            <a:r>
              <a:rPr lang="en-US" dirty="0" err="1" smtClean="0"/>
              <a:t>SuperDataNode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53000" y="1127190"/>
            <a:ext cx="4038600" cy="55022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Features</a:t>
            </a:r>
          </a:p>
          <a:p>
            <a:pPr lvl="1"/>
            <a:r>
              <a:rPr lang="en-US" dirty="0" smtClean="0"/>
              <a:t>“Stateless” worker tier</a:t>
            </a:r>
          </a:p>
          <a:p>
            <a:pPr lvl="1"/>
            <a:r>
              <a:rPr lang="en-US" dirty="0" smtClean="0"/>
              <a:t>Storage node with shared pool of disks under single O/S</a:t>
            </a:r>
          </a:p>
          <a:p>
            <a:pPr lvl="2"/>
            <a:r>
              <a:rPr lang="en-US" dirty="0" smtClean="0"/>
              <a:t>O/S as central broker of disk requests</a:t>
            </a:r>
          </a:p>
          <a:p>
            <a:pPr lvl="1"/>
            <a:r>
              <a:rPr lang="en-US" dirty="0" smtClean="0"/>
              <a:t>High bisection bandwidth to worker tier</a:t>
            </a:r>
          </a:p>
          <a:p>
            <a:pPr lvl="2"/>
            <a:r>
              <a:rPr lang="en-US" dirty="0" smtClean="0"/>
              <a:t>4x1GigE; 10GigE</a:t>
            </a:r>
          </a:p>
          <a:p>
            <a:r>
              <a:rPr lang="en-US" dirty="0" smtClean="0"/>
              <a:t>Artifacts of my experiments</a:t>
            </a:r>
          </a:p>
          <a:p>
            <a:pPr lvl="1"/>
            <a:r>
              <a:rPr lang="en-US" dirty="0" smtClean="0"/>
              <a:t>Per net-interface VM exporting virtual storage nodes</a:t>
            </a:r>
          </a:p>
          <a:p>
            <a:endParaRPr lang="en-US" dirty="0"/>
          </a:p>
        </p:txBody>
      </p:sp>
      <p:pic>
        <p:nvPicPr>
          <p:cNvPr id="5" name="Picture 4" descr="superdatanod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200" y="1127190"/>
            <a:ext cx="4932590" cy="5730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Decouple amount of storage from number of worker nodes</a:t>
            </a:r>
          </a:p>
          <a:p>
            <a:r>
              <a:rPr lang="en-US" dirty="0" smtClean="0"/>
              <a:t>More intra-rack bandwidth than inter-rack bandwidth</a:t>
            </a:r>
          </a:p>
          <a:p>
            <a:r>
              <a:rPr lang="en-US" dirty="0" smtClean="0"/>
              <a:t>Support for “archival” data</a:t>
            </a:r>
          </a:p>
          <a:p>
            <a:pPr lvl="1"/>
            <a:r>
              <a:rPr lang="en-US" dirty="0" smtClean="0"/>
              <a:t>Subset of data with low probability of access</a:t>
            </a:r>
          </a:p>
          <a:p>
            <a:r>
              <a:rPr lang="en-US" dirty="0" smtClean="0"/>
              <a:t>Increased uniformity for job scheduling and block placement</a:t>
            </a:r>
          </a:p>
          <a:p>
            <a:r>
              <a:rPr lang="en-US" dirty="0" smtClean="0"/>
              <a:t>Ease of management</a:t>
            </a:r>
          </a:p>
          <a:p>
            <a:pPr lvl="1"/>
            <a:r>
              <a:rPr lang="en-US" dirty="0" smtClean="0"/>
              <a:t>Workers become stateless; SDN management similar to that of a regular storage node</a:t>
            </a:r>
          </a:p>
          <a:p>
            <a:r>
              <a:rPr lang="en-US" dirty="0" smtClean="0"/>
              <a:t>Replication only for node failures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Scarce storage bandwidth between workers and SDN</a:t>
            </a:r>
          </a:p>
          <a:p>
            <a:pPr lvl="1"/>
            <a:r>
              <a:rPr lang="en-US" dirty="0" smtClean="0"/>
              <a:t>Effective throughput with N disks in SDN (@ 100MB/sec each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1:N ratio of bandwidth </a:t>
            </a:r>
            <a:r>
              <a:rPr lang="en-US" dirty="0" smtClean="0"/>
              <a:t>between local and remote disks</a:t>
            </a:r>
            <a:endParaRPr lang="en-US" dirty="0" smtClean="0"/>
          </a:p>
          <a:p>
            <a:pPr lvl="2"/>
            <a:r>
              <a:rPr lang="en-US" dirty="0" smtClean="0"/>
              <a:t>4 </a:t>
            </a:r>
            <a:r>
              <a:rPr lang="en-US" dirty="0" err="1" smtClean="0"/>
              <a:t>Gbit</a:t>
            </a:r>
            <a:r>
              <a:rPr lang="en-US" dirty="0" smtClean="0"/>
              <a:t>/sec: min(100N, 400/N) MB/sec</a:t>
            </a:r>
          </a:p>
          <a:p>
            <a:pPr lvl="2"/>
            <a:r>
              <a:rPr lang="en-US" dirty="0" smtClean="0"/>
              <a:t>10 </a:t>
            </a:r>
            <a:r>
              <a:rPr lang="en-US" dirty="0" err="1" smtClean="0"/>
              <a:t>Gbit</a:t>
            </a:r>
            <a:r>
              <a:rPr lang="en-US" dirty="0" smtClean="0"/>
              <a:t>/sec: min(100N, 1000/N) MB/sec</a:t>
            </a:r>
          </a:p>
          <a:p>
            <a:r>
              <a:rPr lang="en-US" dirty="0" smtClean="0"/>
              <a:t>Effect on fault-tolerance</a:t>
            </a:r>
          </a:p>
          <a:p>
            <a:pPr lvl="1"/>
            <a:r>
              <a:rPr lang="en-US" dirty="0" smtClean="0"/>
              <a:t>Disk </a:t>
            </a:r>
            <a:r>
              <a:rPr lang="en-US" dirty="0" err="1" smtClean="0"/>
              <a:t>vs</a:t>
            </a:r>
            <a:r>
              <a:rPr lang="en-US" dirty="0" smtClean="0"/>
              <a:t> Node </a:t>
            </a:r>
            <a:r>
              <a:rPr lang="en-US" dirty="0" err="1" smtClean="0"/>
              <a:t>vs</a:t>
            </a:r>
            <a:r>
              <a:rPr lang="en-US" dirty="0" smtClean="0"/>
              <a:t> Link failure model</a:t>
            </a:r>
          </a:p>
          <a:p>
            <a:pPr lvl="1"/>
            <a:r>
              <a:rPr lang="en-US" dirty="0" smtClean="0"/>
              <a:t>Replication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Performance depending on the workload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</a:t>
            </a:r>
            <a:endParaRPr lang="en-US" dirty="0"/>
          </a:p>
        </p:txBody>
      </p:sp>
      <p:pic>
        <p:nvPicPr>
          <p:cNvPr id="11" name="Content Placeholder 10" descr="hadoop_job_execution_time2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3"/>
              <a:srcRect t="-23019" b="-23019"/>
              <a:stretch>
                <a:fillRect/>
              </a:stretch>
            </p:blipFill>
          </mc:Choice>
          <mc:Fallback>
            <p:blipFill>
              <a:blip r:embed="rId4"/>
              <a:srcRect t="-23019" b="-23019"/>
              <a:stretch>
                <a:fillRect/>
              </a:stretch>
            </p:blipFill>
          </mc:Fallback>
        </mc:AlternateContent>
        <p:spPr>
          <a:xfrm>
            <a:off x="4180390" y="533400"/>
            <a:ext cx="4963610" cy="5562600"/>
          </a:xfrm>
        </p:spPr>
      </p:pic>
      <p:sp>
        <p:nvSpPr>
          <p:cNvPr id="15" name="Content Placeholder 6"/>
          <p:cNvSpPr>
            <a:spLocks noGrp="1"/>
          </p:cNvSpPr>
          <p:nvPr>
            <p:ph sz="half" idx="2"/>
          </p:nvPr>
        </p:nvSpPr>
        <p:spPr>
          <a:xfrm>
            <a:off x="76200" y="1417639"/>
            <a:ext cx="4038600" cy="5211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Baseline</a:t>
            </a:r>
          </a:p>
          <a:p>
            <a:pPr lvl="1"/>
            <a:r>
              <a:rPr lang="en-US" dirty="0" smtClean="0"/>
              <a:t>10 1u servers, </a:t>
            </a:r>
            <a:r>
              <a:rPr lang="en-US" smtClean="0"/>
              <a:t>2 disks </a:t>
            </a:r>
            <a:r>
              <a:rPr lang="en-US" dirty="0" smtClean="0"/>
              <a:t>each for data </a:t>
            </a:r>
            <a:r>
              <a:rPr lang="en-US" dirty="0" err="1" smtClean="0"/>
              <a:t>w</a:t>
            </a:r>
            <a:r>
              <a:rPr lang="en-US" dirty="0" smtClean="0"/>
              <a:t>/ ZFS; worker and storage node co-located</a:t>
            </a:r>
          </a:p>
          <a:p>
            <a:r>
              <a:rPr lang="en-US" dirty="0" smtClean="0"/>
              <a:t>Experimental setup</a:t>
            </a:r>
          </a:p>
          <a:p>
            <a:pPr lvl="1"/>
            <a:r>
              <a:rPr lang="en-US" dirty="0" smtClean="0"/>
              <a:t>10 1u servers with no data; 20 disks in SDN </a:t>
            </a:r>
            <a:r>
              <a:rPr lang="en-US" dirty="0" err="1" smtClean="0"/>
              <a:t>w</a:t>
            </a:r>
            <a:r>
              <a:rPr lang="en-US" dirty="0" smtClean="0"/>
              <a:t>/ ZFS (Thumper successor); 4 virtual </a:t>
            </a:r>
            <a:r>
              <a:rPr lang="en-US" dirty="0" err="1" smtClean="0"/>
              <a:t>datanodes</a:t>
            </a:r>
            <a:r>
              <a:rPr lang="en-US" dirty="0" smtClean="0"/>
              <a:t> in SDN</a:t>
            </a:r>
          </a:p>
          <a:p>
            <a:r>
              <a:rPr lang="en-US" dirty="0" smtClean="0"/>
              <a:t>Observations</a:t>
            </a:r>
          </a:p>
          <a:p>
            <a:pPr lvl="1"/>
            <a:r>
              <a:rPr lang="en-US" dirty="0" err="1" smtClean="0"/>
              <a:t>RandonWriter</a:t>
            </a:r>
            <a:r>
              <a:rPr lang="en-US" dirty="0" smtClean="0"/>
              <a:t> exhibits perfect parallelism and 100% local-only write behavior (worst case against SDN)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Impact of O/S on the disk pool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1447801"/>
            <a:ext cx="85344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Isolate block read/write latency within the host only</a:t>
            </a:r>
          </a:p>
          <a:p>
            <a:pPr lvl="1"/>
            <a:r>
              <a:rPr lang="en-US" dirty="0" smtClean="0"/>
              <a:t>Ignoring network, JVM, Map function, …</a:t>
            </a:r>
          </a:p>
          <a:p>
            <a:r>
              <a:rPr lang="en-US" dirty="0" smtClean="0"/>
              <a:t>Instrumented HDFS data path with X-Trace events</a:t>
            </a:r>
          </a:p>
          <a:p>
            <a:r>
              <a:rPr lang="en-US" dirty="0" smtClean="0"/>
              <a:t>Management of a central pool of disks based on visibility of every node using the SDN</a:t>
            </a:r>
            <a:endParaRPr lang="en-US" dirty="0"/>
          </a:p>
        </p:txBody>
      </p:sp>
      <p:pic>
        <p:nvPicPr>
          <p:cNvPr id="8" name="Picture 7" descr="grep-read-cdf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3505200"/>
            <a:ext cx="4572000" cy="3200400"/>
          </a:xfrm>
          <a:prstGeom prst="rect">
            <a:avLst/>
          </a:prstGeom>
        </p:spPr>
      </p:pic>
      <p:pic>
        <p:nvPicPr>
          <p:cNvPr id="9" name="Picture 8" descr="rr-write-cdf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572000" y="3505200"/>
            <a:ext cx="4572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908</Words>
  <Application>Microsoft Macintosh PowerPoint</Application>
  <PresentationFormat>On-screen Show (4:3)</PresentationFormat>
  <Paragraphs>121</Paragraphs>
  <Slides>12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Towards Decoupling Storage and Computation in Hadoop with SuperDataNodes</vt:lpstr>
      <vt:lpstr>Data-intensive computing and</vt:lpstr>
      <vt:lpstr>When to couple storage with computation?</vt:lpstr>
      <vt:lpstr>Goal</vt:lpstr>
      <vt:lpstr>SuperDataNode Approach</vt:lpstr>
      <vt:lpstr>Advantages</vt:lpstr>
      <vt:lpstr>Limitations</vt:lpstr>
      <vt:lpstr>Evaluation</vt:lpstr>
      <vt:lpstr>Impact of O/S on the disk pool</vt:lpstr>
      <vt:lpstr>Related Work</vt:lpstr>
      <vt:lpstr>Conclusions</vt:lpstr>
      <vt:lpstr>Discussion</vt:lpstr>
    </vt:vector>
  </TitlesOfParts>
  <Company>UC San Diego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Porter</dc:creator>
  <cp:lastModifiedBy>George Porter</cp:lastModifiedBy>
  <cp:revision>140</cp:revision>
  <dcterms:created xsi:type="dcterms:W3CDTF">2009-10-11T14:36:40Z</dcterms:created>
  <dcterms:modified xsi:type="dcterms:W3CDTF">2009-10-11T17:20:39Z</dcterms:modified>
</cp:coreProperties>
</file>