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notesSlides/notesSlide79.xml" ContentType="application/vnd.openxmlformats-officedocument.presentationml.notesSlide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203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87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00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89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97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20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199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204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20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6"/>
  </p:notesMasterIdLst>
  <p:sldIdLst>
    <p:sldId id="340" r:id="rId2"/>
    <p:sldId id="551" r:id="rId3"/>
    <p:sldId id="552" r:id="rId4"/>
    <p:sldId id="342" r:id="rId5"/>
    <p:sldId id="383" r:id="rId6"/>
    <p:sldId id="467" r:id="rId7"/>
    <p:sldId id="381" r:id="rId8"/>
    <p:sldId id="386" r:id="rId9"/>
    <p:sldId id="387" r:id="rId10"/>
    <p:sldId id="388" r:id="rId11"/>
    <p:sldId id="382" r:id="rId12"/>
    <p:sldId id="354" r:id="rId13"/>
    <p:sldId id="385" r:id="rId14"/>
    <p:sldId id="487" r:id="rId15"/>
    <p:sldId id="470" r:id="rId16"/>
    <p:sldId id="471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2" r:id="rId25"/>
    <p:sldId id="483" r:id="rId26"/>
    <p:sldId id="505" r:id="rId27"/>
    <p:sldId id="481" r:id="rId28"/>
    <p:sldId id="484" r:id="rId29"/>
    <p:sldId id="485" r:id="rId30"/>
    <p:sldId id="486" r:id="rId31"/>
    <p:sldId id="553" r:id="rId32"/>
    <p:sldId id="554" r:id="rId33"/>
    <p:sldId id="555" r:id="rId34"/>
    <p:sldId id="556" r:id="rId35"/>
    <p:sldId id="557" r:id="rId36"/>
    <p:sldId id="373" r:id="rId37"/>
    <p:sldId id="393" r:id="rId38"/>
    <p:sldId id="558" r:id="rId39"/>
    <p:sldId id="506" r:id="rId40"/>
    <p:sldId id="507" r:id="rId41"/>
    <p:sldId id="414" r:id="rId42"/>
    <p:sldId id="461" r:id="rId43"/>
    <p:sldId id="510" r:id="rId44"/>
    <p:sldId id="375" r:id="rId45"/>
    <p:sldId id="376" r:id="rId46"/>
    <p:sldId id="377" r:id="rId47"/>
    <p:sldId id="378" r:id="rId48"/>
    <p:sldId id="379" r:id="rId49"/>
    <p:sldId id="256" r:id="rId50"/>
    <p:sldId id="257" r:id="rId51"/>
    <p:sldId id="258" r:id="rId52"/>
    <p:sldId id="259" r:id="rId53"/>
    <p:sldId id="260" r:id="rId54"/>
    <p:sldId id="261" r:id="rId55"/>
    <p:sldId id="559" r:id="rId56"/>
    <p:sldId id="417" r:id="rId57"/>
    <p:sldId id="418" r:id="rId58"/>
    <p:sldId id="419" r:id="rId59"/>
    <p:sldId id="420" r:id="rId60"/>
    <p:sldId id="416" r:id="rId61"/>
    <p:sldId id="422" r:id="rId62"/>
    <p:sldId id="423" r:id="rId63"/>
    <p:sldId id="548" r:id="rId64"/>
    <p:sldId id="549" r:id="rId65"/>
    <p:sldId id="550" r:id="rId66"/>
    <p:sldId id="267" r:id="rId67"/>
    <p:sldId id="560" r:id="rId68"/>
    <p:sldId id="565" r:id="rId69"/>
    <p:sldId id="566" r:id="rId70"/>
    <p:sldId id="562" r:id="rId71"/>
    <p:sldId id="425" r:id="rId72"/>
    <p:sldId id="299" r:id="rId73"/>
    <p:sldId id="300" r:id="rId74"/>
    <p:sldId id="301" r:id="rId75"/>
    <p:sldId id="271" r:id="rId76"/>
    <p:sldId id="302" r:id="rId77"/>
    <p:sldId id="303" r:id="rId78"/>
    <p:sldId id="426" r:id="rId79"/>
    <p:sldId id="564" r:id="rId80"/>
    <p:sldId id="424" r:id="rId81"/>
    <p:sldId id="304" r:id="rId82"/>
    <p:sldId id="305" r:id="rId83"/>
    <p:sldId id="306" r:id="rId84"/>
    <p:sldId id="307" r:id="rId85"/>
    <p:sldId id="274" r:id="rId86"/>
    <p:sldId id="275" r:id="rId87"/>
    <p:sldId id="276" r:id="rId88"/>
    <p:sldId id="277" r:id="rId89"/>
    <p:sldId id="429" r:id="rId90"/>
    <p:sldId id="278" r:id="rId91"/>
    <p:sldId id="427" r:id="rId92"/>
    <p:sldId id="428" r:id="rId93"/>
    <p:sldId id="279" r:id="rId94"/>
    <p:sldId id="280" r:id="rId95"/>
    <p:sldId id="281" r:id="rId96"/>
    <p:sldId id="282" r:id="rId97"/>
    <p:sldId id="283" r:id="rId98"/>
    <p:sldId id="284" r:id="rId99"/>
    <p:sldId id="285" r:id="rId100"/>
    <p:sldId id="286" r:id="rId101"/>
    <p:sldId id="287" r:id="rId102"/>
    <p:sldId id="288" r:id="rId103"/>
    <p:sldId id="289" r:id="rId104"/>
    <p:sldId id="290" r:id="rId105"/>
    <p:sldId id="291" r:id="rId106"/>
    <p:sldId id="292" r:id="rId107"/>
    <p:sldId id="293" r:id="rId108"/>
    <p:sldId id="294" r:id="rId109"/>
    <p:sldId id="295" r:id="rId110"/>
    <p:sldId id="296" r:id="rId111"/>
    <p:sldId id="297" r:id="rId112"/>
    <p:sldId id="298" r:id="rId113"/>
    <p:sldId id="430" r:id="rId114"/>
    <p:sldId id="431" r:id="rId115"/>
    <p:sldId id="432" r:id="rId116"/>
    <p:sldId id="433" r:id="rId117"/>
    <p:sldId id="435" r:id="rId118"/>
    <p:sldId id="434" r:id="rId119"/>
    <p:sldId id="436" r:id="rId120"/>
    <p:sldId id="437" r:id="rId121"/>
    <p:sldId id="438" r:id="rId122"/>
    <p:sldId id="439" r:id="rId123"/>
    <p:sldId id="440" r:id="rId124"/>
    <p:sldId id="441" r:id="rId125"/>
    <p:sldId id="442" r:id="rId126"/>
    <p:sldId id="443" r:id="rId127"/>
    <p:sldId id="444" r:id="rId128"/>
    <p:sldId id="567" r:id="rId129"/>
    <p:sldId id="445" r:id="rId130"/>
    <p:sldId id="462" r:id="rId131"/>
    <p:sldId id="314" r:id="rId132"/>
    <p:sldId id="315" r:id="rId133"/>
    <p:sldId id="316" r:id="rId134"/>
    <p:sldId id="317" r:id="rId135"/>
    <p:sldId id="318" r:id="rId136"/>
    <p:sldId id="319" r:id="rId137"/>
    <p:sldId id="320" r:id="rId138"/>
    <p:sldId id="321" r:id="rId139"/>
    <p:sldId id="322" r:id="rId140"/>
    <p:sldId id="323" r:id="rId141"/>
    <p:sldId id="339" r:id="rId142"/>
    <p:sldId id="464" r:id="rId143"/>
    <p:sldId id="513" r:id="rId144"/>
    <p:sldId id="514" r:id="rId145"/>
    <p:sldId id="515" r:id="rId146"/>
    <p:sldId id="516" r:id="rId147"/>
    <p:sldId id="517" r:id="rId148"/>
    <p:sldId id="518" r:id="rId149"/>
    <p:sldId id="520" r:id="rId150"/>
    <p:sldId id="519" r:id="rId151"/>
    <p:sldId id="521" r:id="rId152"/>
    <p:sldId id="522" r:id="rId153"/>
    <p:sldId id="523" r:id="rId154"/>
    <p:sldId id="524" r:id="rId155"/>
    <p:sldId id="525" r:id="rId156"/>
    <p:sldId id="526" r:id="rId157"/>
    <p:sldId id="527" r:id="rId158"/>
    <p:sldId id="528" r:id="rId159"/>
    <p:sldId id="529" r:id="rId160"/>
    <p:sldId id="530" r:id="rId161"/>
    <p:sldId id="531" r:id="rId162"/>
    <p:sldId id="532" r:id="rId163"/>
    <p:sldId id="533" r:id="rId164"/>
    <p:sldId id="534" r:id="rId165"/>
    <p:sldId id="535" r:id="rId166"/>
    <p:sldId id="536" r:id="rId167"/>
    <p:sldId id="537" r:id="rId168"/>
    <p:sldId id="568" r:id="rId169"/>
    <p:sldId id="569" r:id="rId170"/>
    <p:sldId id="570" r:id="rId171"/>
    <p:sldId id="571" r:id="rId172"/>
    <p:sldId id="573" r:id="rId173"/>
    <p:sldId id="465" r:id="rId174"/>
    <p:sldId id="538" r:id="rId175"/>
    <p:sldId id="539" r:id="rId176"/>
    <p:sldId id="540" r:id="rId177"/>
    <p:sldId id="541" r:id="rId178"/>
    <p:sldId id="543" r:id="rId179"/>
    <p:sldId id="544" r:id="rId180"/>
    <p:sldId id="545" r:id="rId181"/>
    <p:sldId id="546" r:id="rId182"/>
    <p:sldId id="547" r:id="rId183"/>
    <p:sldId id="511" r:id="rId184"/>
    <p:sldId id="574" r:id="rId185"/>
    <p:sldId id="575" r:id="rId186"/>
    <p:sldId id="576" r:id="rId187"/>
    <p:sldId id="577" r:id="rId188"/>
    <p:sldId id="578" r:id="rId189"/>
    <p:sldId id="579" r:id="rId190"/>
    <p:sldId id="580" r:id="rId191"/>
    <p:sldId id="512" r:id="rId192"/>
    <p:sldId id="581" r:id="rId193"/>
    <p:sldId id="582" r:id="rId194"/>
    <p:sldId id="583" r:id="rId195"/>
    <p:sldId id="584" r:id="rId196"/>
    <p:sldId id="585" r:id="rId197"/>
    <p:sldId id="586" r:id="rId198"/>
    <p:sldId id="587" r:id="rId199"/>
    <p:sldId id="588" r:id="rId200"/>
    <p:sldId id="589" r:id="rId201"/>
    <p:sldId id="590" r:id="rId202"/>
    <p:sldId id="591" r:id="rId203"/>
    <p:sldId id="592" r:id="rId204"/>
    <p:sldId id="593" r:id="rId2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FFFF"/>
    <a:srgbClr val="0066FF"/>
    <a:srgbClr val="66FF33"/>
    <a:srgbClr val="CCFFCC"/>
    <a:srgbClr val="FFFFCC"/>
    <a:srgbClr val="CDC7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>
      <p:cViewPr varScale="1">
        <p:scale>
          <a:sx n="133" d="100"/>
          <a:sy n="133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notesMaster" Target="notesMasters/notesMaster1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D6708-F2AD-43B3-BBDF-DC00734BDBB3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7422A-623D-44E9-9959-C010A0B80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144</a:t>
            </a:fld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146</a:t>
            </a:fld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147</a:t>
            </a:fld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148</a:t>
            </a:fld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150</a:t>
            </a:fld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151</a:t>
            </a:fld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152</a:t>
            </a:fld>
            <a:endParaRPr 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153</a:t>
            </a:fld>
            <a:endParaRPr 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154</a:t>
            </a:fld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155</a:t>
            </a:fld>
            <a:endParaRPr 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156</a:t>
            </a:fld>
            <a:endParaRPr 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157</a:t>
            </a:fld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158</a:t>
            </a:fld>
            <a:endParaRPr 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159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160</a:t>
            </a:fld>
            <a:endParaRPr 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161</a:t>
            </a:fld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162</a:t>
            </a:fld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163</a:t>
            </a:fld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164</a:t>
            </a:fld>
            <a:endParaRPr 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165</a:t>
            </a:fld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166</a:t>
            </a:fld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167</a:t>
            </a:fld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168</a:t>
            </a:fld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169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170</a:t>
            </a:fld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171</a:t>
            </a:fld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172</a:t>
            </a:fld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173</a:t>
            </a:fld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174</a:t>
            </a:fld>
            <a:endParaRPr 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175</a:t>
            </a:fld>
            <a:endParaRPr 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176</a:t>
            </a:fld>
            <a:endParaRPr lang="en-US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177</a:t>
            </a:fld>
            <a:endParaRPr lang="en-US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178</a:t>
            </a:fld>
            <a:endParaRPr lang="en-US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179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180</a:t>
            </a:fld>
            <a:endParaRPr lang="en-US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181</a:t>
            </a:fld>
            <a:endParaRPr lang="en-US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182</a:t>
            </a:fld>
            <a:endParaRPr lang="en-US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183</a:t>
            </a:fld>
            <a:endParaRPr 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184</a:t>
            </a:fld>
            <a:endParaRPr lang="en-US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185</a:t>
            </a:fld>
            <a:endParaRPr 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186</a:t>
            </a:fld>
            <a:endParaRPr 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187</a:t>
            </a:fld>
            <a:endParaRPr 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188</a:t>
            </a:fld>
            <a:endParaRPr 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189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190</a:t>
            </a:fld>
            <a:endParaRPr 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191</a:t>
            </a:fld>
            <a:endParaRPr 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192</a:t>
            </a:fld>
            <a:endParaRPr lang="en-US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193</a:t>
            </a:fld>
            <a:endParaRPr lang="en-US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194</a:t>
            </a:fld>
            <a:endParaRPr lang="en-US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195</a:t>
            </a:fld>
            <a:endParaRPr lang="en-US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196</a:t>
            </a:fld>
            <a:endParaRPr lang="en-US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197</a:t>
            </a:fld>
            <a:endParaRPr lang="en-US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198</a:t>
            </a:fld>
            <a:endParaRPr lang="en-US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199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200</a:t>
            </a:fld>
            <a:endParaRPr lang="en-US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201</a:t>
            </a:fld>
            <a:endParaRPr lang="en-US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202</a:t>
            </a:fld>
            <a:endParaRPr lang="en-US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203</a:t>
            </a:fld>
            <a:endParaRPr lang="en-US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204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B74-2109-4906-ADAC-14E3A18DCAE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22A-623D-44E9-9959-C010A0B8003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DABC-9F6F-43D9-B62F-FBD8DA9DF7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EB25-7DBB-4F31-BAB0-DE77E5B675C4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2.emf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2.emf"/><Relationship Id="rId4" Type="http://schemas.openxmlformats.org/officeDocument/2006/relationships/image" Target="../media/image33.em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png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9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png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9" Type="http://schemas.openxmlformats.org/officeDocument/2006/relationships/image" Target="../media/image35.em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bjects.cs.cornell.edu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362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Storing and Accessing </a:t>
            </a:r>
            <a:br>
              <a:rPr lang="en-US" sz="4800" b="1" dirty="0" smtClean="0"/>
            </a:br>
            <a:r>
              <a:rPr lang="en-US" sz="4800" b="1" dirty="0" smtClean="0"/>
              <a:t>Live </a:t>
            </a:r>
            <a:r>
              <a:rPr lang="en-US" sz="4800" b="1" dirty="0" err="1" smtClean="0"/>
              <a:t>Mashup</a:t>
            </a:r>
            <a:r>
              <a:rPr lang="en-US" sz="4800" b="1" dirty="0" smtClean="0"/>
              <a:t> Content </a:t>
            </a:r>
            <a:br>
              <a:rPr lang="en-US" sz="4800" b="1" dirty="0" smtClean="0"/>
            </a:br>
            <a:r>
              <a:rPr lang="en-US" sz="4800" b="1" dirty="0" smtClean="0"/>
              <a:t>in the Cloud</a:t>
            </a:r>
            <a:endParaRPr lang="en-US" sz="4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3352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Krzysztof Ostrowski, Ken Birman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Cornell University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krzys|ken</a:t>
            </a:r>
            <a:r>
              <a:rPr lang="en-US" sz="2400" dirty="0" smtClean="0">
                <a:solidFill>
                  <a:schemeClr val="tx1"/>
                </a:solidFill>
              </a:rPr>
              <a:t>}@</a:t>
            </a:r>
            <a:r>
              <a:rPr lang="en-US" sz="2400" dirty="0" err="1" smtClean="0">
                <a:solidFill>
                  <a:schemeClr val="tx1"/>
                </a:solidFill>
              </a:rPr>
              <a:t>cs.cornell.edu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209800" y="3124200"/>
            <a:ext cx="7620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981200" y="4800600"/>
            <a:ext cx="7620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657600" y="5943600"/>
            <a:ext cx="7620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971800" y="6324600"/>
            <a:ext cx="914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295400" y="5181600"/>
            <a:ext cx="914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524000" y="3505200"/>
            <a:ext cx="914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76280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463504" y="4218636"/>
            <a:ext cx="28956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62200" y="2989376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871480"/>
            <a:ext cx="23622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rot="10800000" flipV="1">
            <a:off x="2805882" y="2642880"/>
            <a:ext cx="2375718" cy="50736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in the Cloud</a:t>
            </a:r>
            <a:endParaRPr lang="en-US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24" name="Straight Connector 23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88" name="Freeform 87"/>
          <p:cNvSpPr/>
          <p:nvPr/>
        </p:nvSpPr>
        <p:spPr>
          <a:xfrm rot="353502">
            <a:off x="2095400" y="2864982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1600200" y="6858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deliver 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cxnSp>
        <p:nvCxnSpPr>
          <p:cNvPr id="94" name="Straight Connector 93"/>
          <p:cNvCxnSpPr/>
          <p:nvPr/>
        </p:nvCxnSpPr>
        <p:spPr>
          <a:xfrm rot="16200000" flipV="1">
            <a:off x="1866900" y="2247900"/>
            <a:ext cx="1219200" cy="76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2895600" y="2667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3009900" y="1638300"/>
            <a:ext cx="1295400" cy="762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10000" y="83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2963E-6 C -0.00451 -0.0051 -0.00902 -0.00996 -0.01492 -0.01366 C -0.02083 -0.01737 -0.02569 -0.01991 -0.03524 -0.02292 C -0.04479 -0.02593 -0.06041 -0.03149 -0.07187 -0.03126 C -0.08333 -0.03102 -0.09531 -0.02848 -0.10399 -0.022 C -0.11267 -0.01552 -0.12031 -0.00186 -0.1243 0.00717 C -0.12829 0.0162 -0.12742 0.02361 -0.12812 0.03217 C -0.12881 0.04073 -0.12951 0.04976 -0.12899 0.05925 C -0.12847 0.06874 -0.12708 0.08148 -0.12499 0.08958 C -0.12291 0.09768 -0.12083 0.10092 -0.11649 0.10833 C -0.11215 0.11573 -0.10572 0.12499 -0.0993 0.13425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ounded Rectangle 64"/>
          <p:cNvSpPr/>
          <p:nvPr/>
        </p:nvSpPr>
        <p:spPr>
          <a:xfrm>
            <a:off x="1843088" y="3476624"/>
            <a:ext cx="838200" cy="762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0" y="1828800"/>
            <a:ext cx="2209800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88" name="Freeform 87"/>
          <p:cNvSpPr/>
          <p:nvPr/>
        </p:nvSpPr>
        <p:spPr>
          <a:xfrm rot="353502">
            <a:off x="2095400" y="2864982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bg1">
                <a:lumMod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1752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consume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988344" y="3588544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16200000" flipV="1">
            <a:off x="1181100" y="2857500"/>
            <a:ext cx="990600" cy="6096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00200" y="6858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deliver 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6200000" flipV="1">
            <a:off x="1866900" y="2247900"/>
            <a:ext cx="1219200" cy="76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1752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consume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1988344" y="3588544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16200000" flipV="1">
            <a:off x="1181100" y="2857500"/>
            <a:ext cx="990600" cy="6096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7086600" y="1447800"/>
            <a:ext cx="1828800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8000" y="1371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wants to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update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6819900" y="2628900"/>
            <a:ext cx="1295400" cy="7620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1752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consume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988344" y="3588544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16200000" flipV="1">
            <a:off x="1181100" y="2857500"/>
            <a:ext cx="990600" cy="6096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58000" y="1371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wants to</a:t>
            </a:r>
          </a:p>
          <a:p>
            <a:pPr algn="ctr"/>
            <a:r>
              <a:rPr lang="en-US" sz="3200" b="1" dirty="0" smtClean="0"/>
              <a:t>update</a:t>
            </a:r>
            <a:endParaRPr lang="en-US" sz="3200" b="1" dirty="0"/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6819900" y="2628900"/>
            <a:ext cx="1295400" cy="7620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6324600" y="3429000"/>
            <a:ext cx="838200" cy="762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8" name="Straight Connector 67"/>
          <p:cNvCxnSpPr>
            <a:stCxn id="61" idx="0"/>
          </p:cNvCxnSpPr>
          <p:nvPr/>
        </p:nvCxnSpPr>
        <p:spPr>
          <a:xfrm rot="16200000" flipV="1">
            <a:off x="5435505" y="2260695"/>
            <a:ext cx="2286000" cy="35541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791200" y="838200"/>
            <a:ext cx="14478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1200" y="838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update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77000" y="3581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5562600" y="3276600"/>
            <a:ext cx="1447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858000" y="1371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wants to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update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6819900" y="2628900"/>
            <a:ext cx="1295400" cy="762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1" idx="0"/>
          </p:cNvCxnSpPr>
          <p:nvPr/>
        </p:nvCxnSpPr>
        <p:spPr>
          <a:xfrm rot="16200000" flipV="1">
            <a:off x="5435505" y="2260695"/>
            <a:ext cx="2286000" cy="35541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791200" y="838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update</a:t>
            </a:r>
            <a:endParaRPr lang="en-US" sz="32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6477000" y="3581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 rot="21115955" flipV="1">
            <a:off x="5848459" y="3480179"/>
            <a:ext cx="790840" cy="871810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733800" y="3810000"/>
            <a:ext cx="2133600" cy="1143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38100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request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update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10800000" flipV="1">
            <a:off x="5105400" y="4038600"/>
            <a:ext cx="762000" cy="3048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cxnSp>
        <p:nvCxnSpPr>
          <p:cNvPr id="68" name="Straight Connector 67"/>
          <p:cNvCxnSpPr>
            <a:stCxn id="61" idx="0"/>
          </p:cNvCxnSpPr>
          <p:nvPr/>
        </p:nvCxnSpPr>
        <p:spPr>
          <a:xfrm rot="16200000" flipV="1">
            <a:off x="5435505" y="2260695"/>
            <a:ext cx="2286000" cy="35541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791200" y="838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update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 rot="21115955" flipV="1">
            <a:off x="5848459" y="3480179"/>
            <a:ext cx="790840" cy="871810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733800" y="3810000"/>
            <a:ext cx="2133600" cy="1143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38100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request</a:t>
            </a:r>
          </a:p>
          <a:p>
            <a:pPr algn="ctr"/>
            <a:r>
              <a:rPr lang="en-US" sz="3200" b="1" dirty="0" smtClean="0"/>
              <a:t>update</a:t>
            </a:r>
            <a:endParaRPr lang="en-US" sz="3200" b="1" dirty="0"/>
          </a:p>
        </p:txBody>
      </p:sp>
      <p:cxnSp>
        <p:nvCxnSpPr>
          <p:cNvPr id="75" name="Straight Connector 74"/>
          <p:cNvCxnSpPr/>
          <p:nvPr/>
        </p:nvCxnSpPr>
        <p:spPr>
          <a:xfrm rot="10800000" flipV="1">
            <a:off x="5105400" y="4038600"/>
            <a:ext cx="7620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6477000" y="3581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C 0.00243 0.01134 0.00486 0.02292 0.00156 0.03542 C -0.00174 0.04792 -0.00955 0.06782 -0.02031 0.075 C -0.03108 0.08218 -0.05208 0.08218 -0.06319 0.07917 C -0.07431 0.07616 -0.08038 0.06551 -0.08663 0.05625 C -0.09288 0.04699 -0.09757 0.03356 -0.10069 0.02292 C -0.10382 0.01227 -0.10469 0.00301 -0.10538 -0.00718 C -0.10608 -0.01736 -0.10799 -0.02847 -0.10538 -0.03843 C -0.10278 -0.04838 -0.09635 -0.0581 -0.08976 -0.06759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 rot="19630622">
            <a:off x="4615561" y="3259977"/>
            <a:ext cx="15240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 rot="17699778">
            <a:off x="4941641" y="3562623"/>
            <a:ext cx="15240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648200" y="2895600"/>
            <a:ext cx="15240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55626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886200" y="1828800"/>
            <a:ext cx="1981200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33800" y="1752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propagate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update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724400" y="3200400"/>
            <a:ext cx="838200" cy="762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876800" y="3505200"/>
            <a:ext cx="685800" cy="3810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5143500" y="3924300"/>
            <a:ext cx="838200" cy="3048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5067300" y="2933700"/>
            <a:ext cx="457200" cy="762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 rot="19630622">
            <a:off x="4615561" y="3259977"/>
            <a:ext cx="15240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 rot="17699778">
            <a:off x="4941641" y="3562623"/>
            <a:ext cx="15240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648200" y="2895600"/>
            <a:ext cx="15240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3886200" y="1828800"/>
            <a:ext cx="19812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33800" y="1752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propagate</a:t>
            </a:r>
          </a:p>
          <a:p>
            <a:pPr algn="ctr"/>
            <a:r>
              <a:rPr lang="en-US" sz="3200" b="1" dirty="0" smtClean="0"/>
              <a:t>update</a:t>
            </a:r>
            <a:endParaRPr lang="en-US" sz="32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724400" y="3200400"/>
            <a:ext cx="838200" cy="76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876800" y="3505200"/>
            <a:ext cx="685800" cy="3810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5143500" y="3924300"/>
            <a:ext cx="838200" cy="3048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5067300" y="2933700"/>
            <a:ext cx="457200" cy="76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55626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5626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5626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556E-6 L -0.29167 5.5555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28889 0.272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01111 0.27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1219200" y="1295400"/>
            <a:ext cx="14478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 rot="19630622">
            <a:off x="4615561" y="3259977"/>
            <a:ext cx="15240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 rot="17699778">
            <a:off x="4941641" y="3562623"/>
            <a:ext cx="15240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648200" y="2895600"/>
            <a:ext cx="15240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3886200" y="1828800"/>
            <a:ext cx="19812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33800" y="1752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propagate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update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724400" y="3200400"/>
            <a:ext cx="838200" cy="76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876800" y="3505200"/>
            <a:ext cx="685800" cy="381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5143500" y="3924300"/>
            <a:ext cx="838200" cy="3048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5067300" y="2933700"/>
            <a:ext cx="457200" cy="76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2819400" y="4800600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410200" y="4800600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819400" y="2971800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971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971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638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6800" y="1219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update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V="1">
            <a:off x="685800" y="2743200"/>
            <a:ext cx="3429000" cy="12954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V="1">
            <a:off x="2362200" y="1752600"/>
            <a:ext cx="3429000" cy="32766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1866900" y="1866900"/>
            <a:ext cx="1447800" cy="10668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5486400" y="2895600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6388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endCxn id="75" idx="3"/>
          </p:cNvCxnSpPr>
          <p:nvPr/>
        </p:nvCxnSpPr>
        <p:spPr>
          <a:xfrm rot="10800000">
            <a:off x="2667000" y="1524000"/>
            <a:ext cx="2971800" cy="16002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4267200" y="914400"/>
            <a:ext cx="1828800" cy="1066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2971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971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638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6800" y="1219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update</a:t>
            </a:r>
            <a:endParaRPr lang="en-US" sz="3200" b="1" dirty="0"/>
          </a:p>
        </p:txBody>
      </p:sp>
      <p:cxnSp>
        <p:nvCxnSpPr>
          <p:cNvPr id="76" name="Straight Arrow Connector 75"/>
          <p:cNvCxnSpPr/>
          <p:nvPr/>
        </p:nvCxnSpPr>
        <p:spPr>
          <a:xfrm rot="16200000" flipV="1">
            <a:off x="685800" y="2743200"/>
            <a:ext cx="3429000" cy="1295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V="1">
            <a:off x="2362200" y="1752600"/>
            <a:ext cx="3429000" cy="32766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1866900" y="1866900"/>
            <a:ext cx="1447800" cy="10668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56388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2667000" y="1524000"/>
            <a:ext cx="2971800" cy="1600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343400" y="914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deliver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update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3390900" y="1943100"/>
            <a:ext cx="1295400" cy="12192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2514600" y="2819400"/>
            <a:ext cx="3200400" cy="13716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6" idx="0"/>
          </p:cNvCxnSpPr>
          <p:nvPr/>
        </p:nvCxnSpPr>
        <p:spPr>
          <a:xfrm rot="16200000" flipV="1">
            <a:off x="3911505" y="3022695"/>
            <a:ext cx="3124200" cy="88881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8" idx="0"/>
          </p:cNvCxnSpPr>
          <p:nvPr/>
        </p:nvCxnSpPr>
        <p:spPr>
          <a:xfrm rot="16200000" flipV="1">
            <a:off x="5016405" y="2146395"/>
            <a:ext cx="1143000" cy="66021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24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629400" y="4090680"/>
            <a:ext cx="2209800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9613281">
            <a:off x="2085480" y="3703730"/>
            <a:ext cx="3529851" cy="55237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7610775">
            <a:off x="3158831" y="4513038"/>
            <a:ext cx="3342133" cy="55237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885662">
            <a:off x="2725309" y="2739799"/>
            <a:ext cx="2642246" cy="55237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76280"/>
            <a:ext cx="2819400" cy="1828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463504" y="4218636"/>
            <a:ext cx="2895600" cy="1219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62200" y="2989376"/>
            <a:ext cx="2819400" cy="1828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871480"/>
            <a:ext cx="2362200" cy="5334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rot="10800000" flipV="1">
            <a:off x="2805882" y="2642880"/>
            <a:ext cx="2375718" cy="50736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client-server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interactions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in the Cloud</a:t>
            </a:r>
            <a:endParaRPr lang="en-US" sz="4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9" name="Straight Connector 38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 rot="7431148" flipH="1">
            <a:off x="2296223" y="5043387"/>
            <a:ext cx="1447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 flipH="1">
            <a:off x="5715000" y="2514600"/>
            <a:ext cx="1447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 rot="14560817">
            <a:off x="5322862" y="5032959"/>
            <a:ext cx="1447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828800" y="2514600"/>
            <a:ext cx="1447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2971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971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638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6388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43400" y="914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deliver</a:t>
            </a:r>
          </a:p>
          <a:p>
            <a:pPr algn="ctr"/>
            <a:r>
              <a:rPr lang="en-US" sz="3200" b="1" dirty="0" smtClean="0"/>
              <a:t>update</a:t>
            </a:r>
            <a:endParaRPr lang="en-US" sz="3200" b="1" dirty="0"/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3390900" y="1943100"/>
            <a:ext cx="1295400" cy="1219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2514600" y="2819400"/>
            <a:ext cx="3200400" cy="13716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6" idx="0"/>
          </p:cNvCxnSpPr>
          <p:nvPr/>
        </p:nvCxnSpPr>
        <p:spPr>
          <a:xfrm rot="16200000" flipV="1">
            <a:off x="3911505" y="3022695"/>
            <a:ext cx="3124200" cy="88881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8" idx="0"/>
          </p:cNvCxnSpPr>
          <p:nvPr/>
        </p:nvCxnSpPr>
        <p:spPr>
          <a:xfrm rot="16200000" flipV="1">
            <a:off x="5016405" y="2146395"/>
            <a:ext cx="1143000" cy="66021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 rot="353502">
            <a:off x="2095400" y="2864982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4914319">
            <a:off x="5589462" y="5383341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21246498" flipH="1">
            <a:off x="5981600" y="2864982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7077646" flipH="1">
            <a:off x="2562823" y="5393769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343400" y="914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deliver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update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3390900" y="1943100"/>
            <a:ext cx="1295400" cy="1219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2514600" y="2819400"/>
            <a:ext cx="3200400" cy="13716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6" idx="0"/>
          </p:cNvCxnSpPr>
          <p:nvPr/>
        </p:nvCxnSpPr>
        <p:spPr>
          <a:xfrm rot="16200000" flipV="1">
            <a:off x="3911505" y="3022695"/>
            <a:ext cx="3124200" cy="88881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8" idx="0"/>
          </p:cNvCxnSpPr>
          <p:nvPr/>
        </p:nvCxnSpPr>
        <p:spPr>
          <a:xfrm rot="16200000" flipV="1">
            <a:off x="5016405" y="2146395"/>
            <a:ext cx="1143000" cy="66021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 rot="353502">
            <a:off x="2095400" y="2864982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4914319">
            <a:off x="5589462" y="5383341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21246498" flipH="1">
            <a:off x="5981600" y="2864982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7077646" flipH="1">
            <a:off x="2562823" y="5393769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971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971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638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6388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7 C -0.00625 -0.02083 -0.01146 -0.04189 -0.02188 -0.05486 C -0.0323 -0.06782 -0.05035 -0.07546 -0.06337 -0.07662 C -0.07639 -0.07777 -0.09028 -0.0706 -0.1 -0.06111 C -0.10973 -0.05162 -0.11684 -0.03287 -0.12188 -0.01944 C -0.12691 -0.00601 -0.13316 0.00394 -0.13056 0.01922 C -0.12796 0.0345 -0.11719 0.05325 -0.10625 0.07223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-0.00087 -0.01041 -0.00174 -0.02083 0.00313 -0.03217 C 0.00799 -0.04352 0.01771 -0.06157 0.02882 -0.06759 C 0.03993 -0.07361 0.05833 -0.07129 0.06945 -0.06759 C 0.08056 -0.06389 0.08889 -0.05416 0.09531 -0.04467 C 0.10174 -0.03518 0.10399 -0.02338 0.10781 -0.01041 C 0.11163 0.00255 0.11979 0.0176 0.11875 0.03334 C 0.11771 0.04908 0.10955 0.06667 0.10156 0.08449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C -0.00573 0.00371 -0.01146 0.00764 -0.01788 0.01667 C -0.02431 0.0257 -0.03715 0.04005 -0.03906 0.05417 C -0.04097 0.06829 -0.03594 0.09074 -0.02969 0.10209 C -0.02344 0.11343 -0.01146 0.11783 -0.00156 0.12176 C 0.00833 0.1257 0.01771 0.12616 0.02969 0.12593 C 0.04167 0.1257 0.05868 0.12894 0.07031 0.12084 C 0.08194 0.11274 0.09097 0.09491 0.1 0.07709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85185E-6 C 0.00711 0.00973 0.01423 0.01945 0.01874 0.03125 C 0.02326 0.04306 0.02847 0.05718 0.02725 0.07084 C 0.02603 0.08449 0.01909 0.10301 0.01163 0.11343 C 0.00416 0.12385 -0.0066 0.13033 -0.01719 0.13334 C -0.02778 0.13635 -0.04063 0.13403 -0.05157 0.13125 C -0.06251 0.12848 -0.07449 0.12616 -0.08282 0.11667 C -0.09115 0.10718 -0.09636 0.09051 -0.10157 0.07385 " pathEditMode="relative" ptsTypes="aaaaaa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6" grpId="0" animBg="1"/>
      <p:bldP spid="7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6400800" y="54102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400800" y="35052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828800" y="54102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752600" y="35052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74" name="Freeform 73"/>
          <p:cNvSpPr/>
          <p:nvPr/>
        </p:nvSpPr>
        <p:spPr>
          <a:xfrm rot="353502">
            <a:off x="2095400" y="2864982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bg1">
                <a:lumMod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4914319">
            <a:off x="5589462" y="5383341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bg1">
                <a:lumMod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21246498" flipH="1">
            <a:off x="5981600" y="2864982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bg1">
                <a:lumMod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7077646" flipH="1">
            <a:off x="2562823" y="5393769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bg1">
                <a:lumMod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981200" y="3657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057400" y="5562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553200" y="5562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553200" y="3657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505200" y="914400"/>
            <a:ext cx="2209800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05200" y="838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consume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update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>
            <a:stCxn id="16" idx="0"/>
          </p:cNvCxnSpPr>
          <p:nvPr/>
        </p:nvCxnSpPr>
        <p:spPr>
          <a:xfrm rot="5400000" flipH="1" flipV="1">
            <a:off x="2080193" y="1622992"/>
            <a:ext cx="2209800" cy="1707017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5" idx="0"/>
          </p:cNvCxnSpPr>
          <p:nvPr/>
        </p:nvCxnSpPr>
        <p:spPr>
          <a:xfrm rot="5400000" flipH="1" flipV="1">
            <a:off x="1435005" y="2806605"/>
            <a:ext cx="3657600" cy="185439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6200000" flipV="1">
            <a:off x="4991102" y="1866902"/>
            <a:ext cx="2133599" cy="1295398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2" idx="0"/>
          </p:cNvCxnSpPr>
          <p:nvPr/>
        </p:nvCxnSpPr>
        <p:spPr>
          <a:xfrm rot="16200000" flipV="1">
            <a:off x="4092009" y="2765993"/>
            <a:ext cx="3657601" cy="1783213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712342" y="11430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886200" y="1295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295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1295400"/>
            <a:ext cx="6858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i="1" dirty="0" smtClean="0">
                <a:solidFill>
                  <a:schemeClr val="tx1"/>
                </a:solidFill>
              </a:rPr>
              <a:t>'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127256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127886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676400" y="2133600"/>
            <a:ext cx="1600200" cy="9906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2882325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earlier checkpoint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or state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429000" y="2514600"/>
            <a:ext cx="1371600" cy="1524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2895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new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or state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5029994" y="2286794"/>
            <a:ext cx="1600200" cy="684212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3124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incremental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update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33800" y="11430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886200" y="1295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295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1295400"/>
            <a:ext cx="6858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i="1" dirty="0" smtClean="0">
                <a:solidFill>
                  <a:schemeClr val="tx1"/>
                </a:solidFill>
              </a:rPr>
              <a:t>'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127256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127886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676400" y="2133600"/>
            <a:ext cx="1600200" cy="9906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2882325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earlier checkpoint</a:t>
            </a:r>
          </a:p>
          <a:p>
            <a:pPr algn="ctr"/>
            <a:r>
              <a:rPr lang="en-US" sz="3200" b="1" dirty="0" smtClean="0"/>
              <a:t>or state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429000" y="2514600"/>
            <a:ext cx="1371600" cy="1524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2895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new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or state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5029994" y="2286794"/>
            <a:ext cx="1600200" cy="684212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3124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incremental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update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724400" y="1143000"/>
            <a:ext cx="9906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886200" y="1295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295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1295400"/>
            <a:ext cx="6858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i="1" dirty="0" smtClean="0">
                <a:solidFill>
                  <a:schemeClr val="tx1"/>
                </a:solidFill>
              </a:rPr>
              <a:t>'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127256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127886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676400" y="2133600"/>
            <a:ext cx="1600200" cy="9906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2882325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earlier checkpoint</a:t>
            </a:r>
          </a:p>
          <a:p>
            <a:pPr algn="ctr"/>
            <a:r>
              <a:rPr lang="en-US" sz="3200" b="1" dirty="0" smtClean="0"/>
              <a:t>or state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429000" y="2514600"/>
            <a:ext cx="1371600" cy="152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2895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new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or state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5029994" y="2286794"/>
            <a:ext cx="1600200" cy="684212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3124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incremental</a:t>
            </a:r>
          </a:p>
          <a:p>
            <a:pPr algn="ctr"/>
            <a:r>
              <a:rPr lang="en-US" sz="3200" b="1" dirty="0" smtClean="0"/>
              <a:t>update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3716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371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1257300" y="2247900"/>
            <a:ext cx="1219200" cy="533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052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multiple updates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209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5" idx="0"/>
          </p:cNvCxnSpPr>
          <p:nvPr/>
        </p:nvCxnSpPr>
        <p:spPr>
          <a:xfrm rot="5400000" flipH="1" flipV="1">
            <a:off x="2400300" y="1638300"/>
            <a:ext cx="1676400" cy="1295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3162299" y="1943101"/>
            <a:ext cx="1600202" cy="6096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4533900" y="2247900"/>
            <a:ext cx="1600200" cy="152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0480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14800" y="33528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143000" y="3124200"/>
            <a:ext cx="12192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16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480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14800" y="33528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38200" y="3581400"/>
            <a:ext cx="2743200" cy="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3716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480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14800" y="33528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133600" y="3962400"/>
            <a:ext cx="1295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0" y="41148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3962400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3962400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28" name="Rounded Rectangle 27"/>
          <p:cNvSpPr/>
          <p:nvPr/>
        </p:nvSpPr>
        <p:spPr>
          <a:xfrm>
            <a:off x="3733800" y="41148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53000" y="41148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838200" y="3581400"/>
            <a:ext cx="2743200" cy="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1676400" y="3200400"/>
            <a:ext cx="2819400" cy="8382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3716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480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14800" y="33528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286000" y="41148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838200" y="3581400"/>
            <a:ext cx="2743200" cy="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276600" y="3962400"/>
            <a:ext cx="1295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29000" y="41148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3962400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19600" y="3962400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37" name="Rounded Rectangle 36"/>
          <p:cNvSpPr/>
          <p:nvPr/>
        </p:nvSpPr>
        <p:spPr>
          <a:xfrm>
            <a:off x="4800600" y="4114800"/>
            <a:ext cx="9144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96000" y="41148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676400" y="3200400"/>
            <a:ext cx="2819400" cy="8382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705100" y="2857500"/>
            <a:ext cx="2743200" cy="14478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016478" y="1287098"/>
            <a:ext cx="3098322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419600" y="2185680"/>
            <a:ext cx="1752600" cy="1524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76280"/>
            <a:ext cx="2819400" cy="1828800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463504" y="4218636"/>
            <a:ext cx="2895600" cy="1219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62200" y="2989376"/>
            <a:ext cx="2819400" cy="1828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871480"/>
            <a:ext cx="2362200" cy="5334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rot="10800000" flipV="1">
            <a:off x="2805882" y="2642880"/>
            <a:ext cx="2375718" cy="50736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098214" y="2665883"/>
            <a:ext cx="237226" cy="362309"/>
          </a:xfrm>
          <a:custGeom>
            <a:avLst/>
            <a:gdLst>
              <a:gd name="connsiteX0" fmla="*/ 0 w 237226"/>
              <a:gd name="connsiteY0" fmla="*/ 0 h 362309"/>
              <a:gd name="connsiteX1" fmla="*/ 138023 w 237226"/>
              <a:gd name="connsiteY1" fmla="*/ 8626 h 362309"/>
              <a:gd name="connsiteX2" fmla="*/ 198408 w 237226"/>
              <a:gd name="connsiteY2" fmla="*/ 43132 h 362309"/>
              <a:gd name="connsiteX3" fmla="*/ 224287 w 237226"/>
              <a:gd name="connsiteY3" fmla="*/ 103517 h 362309"/>
              <a:gd name="connsiteX4" fmla="*/ 232913 w 237226"/>
              <a:gd name="connsiteY4" fmla="*/ 163901 h 362309"/>
              <a:gd name="connsiteX5" fmla="*/ 198408 w 237226"/>
              <a:gd name="connsiteY5" fmla="*/ 207033 h 362309"/>
              <a:gd name="connsiteX6" fmla="*/ 163902 w 237226"/>
              <a:gd name="connsiteY6" fmla="*/ 267418 h 362309"/>
              <a:gd name="connsiteX7" fmla="*/ 34506 w 237226"/>
              <a:gd name="connsiteY7" fmla="*/ 362309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26" h="362309">
                <a:moveTo>
                  <a:pt x="0" y="0"/>
                </a:moveTo>
                <a:cubicBezTo>
                  <a:pt x="52477" y="718"/>
                  <a:pt x="104955" y="1437"/>
                  <a:pt x="138023" y="8626"/>
                </a:cubicBezTo>
                <a:cubicBezTo>
                  <a:pt x="171091" y="15815"/>
                  <a:pt x="184031" y="27317"/>
                  <a:pt x="198408" y="43132"/>
                </a:cubicBezTo>
                <a:cubicBezTo>
                  <a:pt x="212785" y="58947"/>
                  <a:pt x="218536" y="83389"/>
                  <a:pt x="224287" y="103517"/>
                </a:cubicBezTo>
                <a:cubicBezTo>
                  <a:pt x="230038" y="123645"/>
                  <a:pt x="237226" y="146648"/>
                  <a:pt x="232913" y="163901"/>
                </a:cubicBezTo>
                <a:cubicBezTo>
                  <a:pt x="228600" y="181154"/>
                  <a:pt x="209910" y="189780"/>
                  <a:pt x="198408" y="207033"/>
                </a:cubicBezTo>
                <a:cubicBezTo>
                  <a:pt x="186906" y="224286"/>
                  <a:pt x="191219" y="241539"/>
                  <a:pt x="163902" y="267418"/>
                </a:cubicBezTo>
                <a:cubicBezTo>
                  <a:pt x="136585" y="293297"/>
                  <a:pt x="34506" y="362309"/>
                  <a:pt x="34506" y="36230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037827" y="2637130"/>
            <a:ext cx="562155" cy="891395"/>
          </a:xfrm>
          <a:custGeom>
            <a:avLst/>
            <a:gdLst>
              <a:gd name="connsiteX0" fmla="*/ 0 w 562155"/>
              <a:gd name="connsiteY0" fmla="*/ 28754 h 891395"/>
              <a:gd name="connsiteX1" fmla="*/ 60385 w 562155"/>
              <a:gd name="connsiteY1" fmla="*/ 20127 h 891395"/>
              <a:gd name="connsiteX2" fmla="*/ 181155 w 562155"/>
              <a:gd name="connsiteY2" fmla="*/ 11501 h 891395"/>
              <a:gd name="connsiteX3" fmla="*/ 276045 w 562155"/>
              <a:gd name="connsiteY3" fmla="*/ 2875 h 891395"/>
              <a:gd name="connsiteX4" fmla="*/ 362309 w 562155"/>
              <a:gd name="connsiteY4" fmla="*/ 2875 h 891395"/>
              <a:gd name="connsiteX5" fmla="*/ 414068 w 562155"/>
              <a:gd name="connsiteY5" fmla="*/ 20127 h 891395"/>
              <a:gd name="connsiteX6" fmla="*/ 500332 w 562155"/>
              <a:gd name="connsiteY6" fmla="*/ 63259 h 891395"/>
              <a:gd name="connsiteX7" fmla="*/ 552090 w 562155"/>
              <a:gd name="connsiteY7" fmla="*/ 149524 h 891395"/>
              <a:gd name="connsiteX8" fmla="*/ 560717 w 562155"/>
              <a:gd name="connsiteY8" fmla="*/ 287546 h 891395"/>
              <a:gd name="connsiteX9" fmla="*/ 543464 w 562155"/>
              <a:gd name="connsiteY9" fmla="*/ 425569 h 891395"/>
              <a:gd name="connsiteX10" fmla="*/ 517585 w 562155"/>
              <a:gd name="connsiteY10" fmla="*/ 563592 h 891395"/>
              <a:gd name="connsiteX11" fmla="*/ 508958 w 562155"/>
              <a:gd name="connsiteY11" fmla="*/ 684361 h 891395"/>
              <a:gd name="connsiteX12" fmla="*/ 431321 w 562155"/>
              <a:gd name="connsiteY12" fmla="*/ 891395 h 89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155" h="891395">
                <a:moveTo>
                  <a:pt x="0" y="28754"/>
                </a:moveTo>
                <a:cubicBezTo>
                  <a:pt x="15096" y="25878"/>
                  <a:pt x="30193" y="23003"/>
                  <a:pt x="60385" y="20127"/>
                </a:cubicBezTo>
                <a:cubicBezTo>
                  <a:pt x="90578" y="17252"/>
                  <a:pt x="145212" y="14376"/>
                  <a:pt x="181155" y="11501"/>
                </a:cubicBezTo>
                <a:cubicBezTo>
                  <a:pt x="217098" y="8626"/>
                  <a:pt x="245853" y="4313"/>
                  <a:pt x="276045" y="2875"/>
                </a:cubicBezTo>
                <a:cubicBezTo>
                  <a:pt x="306237" y="1437"/>
                  <a:pt x="339305" y="0"/>
                  <a:pt x="362309" y="2875"/>
                </a:cubicBezTo>
                <a:cubicBezTo>
                  <a:pt x="385313" y="5750"/>
                  <a:pt x="391064" y="10063"/>
                  <a:pt x="414068" y="20127"/>
                </a:cubicBezTo>
                <a:cubicBezTo>
                  <a:pt x="437072" y="30191"/>
                  <a:pt x="477328" y="41693"/>
                  <a:pt x="500332" y="63259"/>
                </a:cubicBezTo>
                <a:cubicBezTo>
                  <a:pt x="523336" y="84825"/>
                  <a:pt x="542026" y="112143"/>
                  <a:pt x="552090" y="149524"/>
                </a:cubicBezTo>
                <a:cubicBezTo>
                  <a:pt x="562154" y="186905"/>
                  <a:pt x="562155" y="241539"/>
                  <a:pt x="560717" y="287546"/>
                </a:cubicBezTo>
                <a:cubicBezTo>
                  <a:pt x="559279" y="333553"/>
                  <a:pt x="550653" y="379561"/>
                  <a:pt x="543464" y="425569"/>
                </a:cubicBezTo>
                <a:cubicBezTo>
                  <a:pt x="536275" y="471577"/>
                  <a:pt x="523336" y="520460"/>
                  <a:pt x="517585" y="563592"/>
                </a:cubicBezTo>
                <a:cubicBezTo>
                  <a:pt x="511834" y="606724"/>
                  <a:pt x="523335" y="629727"/>
                  <a:pt x="508958" y="684361"/>
                </a:cubicBezTo>
                <a:cubicBezTo>
                  <a:pt x="494581" y="738995"/>
                  <a:pt x="431321" y="891395"/>
                  <a:pt x="431321" y="89139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38400" y="2947680"/>
            <a:ext cx="304800" cy="30480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037826" y="2652944"/>
            <a:ext cx="294737" cy="254479"/>
          </a:xfrm>
          <a:custGeom>
            <a:avLst/>
            <a:gdLst>
              <a:gd name="connsiteX0" fmla="*/ 8627 w 294737"/>
              <a:gd name="connsiteY0" fmla="*/ 12940 h 254479"/>
              <a:gd name="connsiteX1" fmla="*/ 163902 w 294737"/>
              <a:gd name="connsiteY1" fmla="*/ 4313 h 254479"/>
              <a:gd name="connsiteX2" fmla="*/ 267419 w 294737"/>
              <a:gd name="connsiteY2" fmla="*/ 38819 h 254479"/>
              <a:gd name="connsiteX3" fmla="*/ 293299 w 294737"/>
              <a:gd name="connsiteY3" fmla="*/ 99204 h 254479"/>
              <a:gd name="connsiteX4" fmla="*/ 258793 w 294737"/>
              <a:gd name="connsiteY4" fmla="*/ 159589 h 254479"/>
              <a:gd name="connsiteX5" fmla="*/ 189782 w 294737"/>
              <a:gd name="connsiteY5" fmla="*/ 202721 h 254479"/>
              <a:gd name="connsiteX6" fmla="*/ 112144 w 294737"/>
              <a:gd name="connsiteY6" fmla="*/ 219974 h 254479"/>
              <a:gd name="connsiteX7" fmla="*/ 0 w 294737"/>
              <a:gd name="connsiteY7" fmla="*/ 254479 h 25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737" h="254479">
                <a:moveTo>
                  <a:pt x="8627" y="12940"/>
                </a:moveTo>
                <a:cubicBezTo>
                  <a:pt x="64698" y="6470"/>
                  <a:pt x="120770" y="0"/>
                  <a:pt x="163902" y="4313"/>
                </a:cubicBezTo>
                <a:cubicBezTo>
                  <a:pt x="207034" y="8626"/>
                  <a:pt x="245853" y="23004"/>
                  <a:pt x="267419" y="38819"/>
                </a:cubicBezTo>
                <a:cubicBezTo>
                  <a:pt x="288985" y="54634"/>
                  <a:pt x="294737" y="79076"/>
                  <a:pt x="293299" y="99204"/>
                </a:cubicBezTo>
                <a:cubicBezTo>
                  <a:pt x="291861" y="119332"/>
                  <a:pt x="276046" y="142336"/>
                  <a:pt x="258793" y="159589"/>
                </a:cubicBezTo>
                <a:cubicBezTo>
                  <a:pt x="241540" y="176842"/>
                  <a:pt x="214223" y="192657"/>
                  <a:pt x="189782" y="202721"/>
                </a:cubicBezTo>
                <a:cubicBezTo>
                  <a:pt x="165341" y="212785"/>
                  <a:pt x="143774" y="211348"/>
                  <a:pt x="112144" y="219974"/>
                </a:cubicBezTo>
                <a:cubicBezTo>
                  <a:pt x="80514" y="228600"/>
                  <a:pt x="0" y="254479"/>
                  <a:pt x="0" y="25447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10200" y="2490480"/>
            <a:ext cx="3048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10200" y="2490480"/>
            <a:ext cx="3048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10200" y="2490480"/>
            <a:ext cx="3048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in the Cloud</a:t>
            </a:r>
            <a:endParaRPr lang="en-US" sz="4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51" name="Straight Connector 50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066800" y="127128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update relayed through the server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10800000">
            <a:off x="3886200" y="1957080"/>
            <a:ext cx="1447800" cy="6096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7037E-7 C 0.00053 0.00046 0.00121 0.00092 0.01042 -0.00139 C 0.01963 -0.00371 0.02952 -0.00672 0.05556 -0.01389 C 0.08161 -0.02107 0.13282 -0.03449 0.16702 -0.04398 C 0.20122 -0.05347 0.23803 -0.06551 0.26129 -0.0706 C 0.28456 -0.0757 0.29567 -0.07547 0.30661 -0.07431 C 0.31754 -0.07315 0.3224 -0.06875 0.32727 -0.06412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8 0.00093 0.00695 0.00185 0.00834 0.01111 C 0.00973 0.02037 0.00973 0.04074 0.00834 0.05556 C 0.00695 0.07037 0.00973 0.06667 0 0.1 C -0.00972 0.13333 -0.02777 0.18704 -0.05 0.25556 C -0.07222 0.32408 -0.11527 0.46111 -0.13333 0.51111 C -0.15139 0.56111 -0.15139 0.54815 -0.15833 0.55556 C -0.16527 0.56296 -0.17014 0.55926 -0.175 0.55556 " pathEditMode="relative" ptsTypes="aaaaaa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9 0.00741 0.00417 0.01481 0 0.02222 C -0.00416 0.02963 -0.00416 0.02593 -0.025 0.04444 C -0.04583 0.06296 -0.07222 0.08704 -0.125 0.13333 C -0.17777 0.17963 -0.30416 0.28333 -0.34166 0.32222 C -0.37916 0.36111 -0.34861 0.35556 -0.35 0.36667 C -0.35139 0.37778 -0.35069 0.38333 -0.35 0.38889 " pathEditMode="relative" ptsTypes="aaaaa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01296 -0.01528 0.02593 -0.025 0.03333 C -0.03473 0.04074 -0.04167 0.03889 -0.05834 0.04444 C -0.075 0.05 -0.10278 0.05926 -0.125 0.06667 C -0.14723 0.07407 -0.16945 0.08333 -0.19167 0.08889 C -0.21389 0.09444 -0.23473 0.09074 -0.25834 0.1 C -0.28195 0.10926 -0.30764 0.12685 -0.33334 0.1444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3716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480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14800" y="33528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286000" y="41148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838200" y="3581400"/>
            <a:ext cx="2743200" cy="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29000" y="41148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676400" y="3200400"/>
            <a:ext cx="2819400" cy="8382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705100" y="2857500"/>
            <a:ext cx="2743200" cy="14478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05400" y="4038600"/>
            <a:ext cx="1295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57800" y="41910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k+n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181600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32" name="TextBox 31"/>
          <p:cNvSpPr txBox="1"/>
          <p:nvPr/>
        </p:nvSpPr>
        <p:spPr>
          <a:xfrm rot="2370318">
            <a:off x="6167534" y="4331090"/>
            <a:ext cx="49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40" name="Rounded Rectangle 39"/>
          <p:cNvSpPr/>
          <p:nvPr/>
        </p:nvSpPr>
        <p:spPr>
          <a:xfrm>
            <a:off x="6400800" y="4876800"/>
            <a:ext cx="12192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k+n-1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55626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3429000" y="3048000"/>
            <a:ext cx="2819400" cy="11430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648200" y="44196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21145181">
            <a:off x="1212843" y="2952056"/>
            <a:ext cx="2750018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256704">
            <a:off x="3124200" y="2895600"/>
            <a:ext cx="27432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16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480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14800" y="33528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286000" y="41148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838200" y="3581400"/>
            <a:ext cx="2743200" cy="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29000" y="41148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676400" y="3200400"/>
            <a:ext cx="2819400" cy="8382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705100" y="2857500"/>
            <a:ext cx="2743200" cy="14478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257800" y="41910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k+n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3429000" y="3048000"/>
            <a:ext cx="2819400" cy="11430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648200" y="44196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2311514">
            <a:off x="1144947" y="3366939"/>
            <a:ext cx="1886941" cy="1009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70675">
            <a:off x="2151779" y="3991156"/>
            <a:ext cx="4250649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16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480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14800" y="33528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286000" y="41148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838200" y="3581400"/>
            <a:ext cx="2743200" cy="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29000" y="41148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k+2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676400" y="3200400"/>
            <a:ext cx="2819400" cy="8382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705100" y="2857500"/>
            <a:ext cx="2743200" cy="14478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257800" y="41910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k+n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3429000" y="3048000"/>
            <a:ext cx="2819400" cy="11430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648200" y="4419600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90600" y="3429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28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432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57600" y="3048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4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102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6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90600" y="3429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28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432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57600" y="3048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4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102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6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495300" y="3467100"/>
            <a:ext cx="2667000" cy="3048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1333500" y="3390900"/>
            <a:ext cx="2743200" cy="3810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981200" y="4191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95600" y="4191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2247900" y="3467100"/>
            <a:ext cx="2743200" cy="3810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124200" y="3505200"/>
            <a:ext cx="2743200" cy="1524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992628" y="3581400"/>
            <a:ext cx="2743200" cy="1524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495800" y="4191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20666119">
            <a:off x="752457" y="3054433"/>
            <a:ext cx="2497705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38400" y="2819400"/>
            <a:ext cx="2750018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583145">
            <a:off x="4403586" y="2958675"/>
            <a:ext cx="1973273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3429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28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432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57600" y="3048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4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102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6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495300" y="3467100"/>
            <a:ext cx="2667000" cy="3048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1333500" y="3390900"/>
            <a:ext cx="2743200" cy="3810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981200" y="4191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95600" y="4191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2247900" y="3467100"/>
            <a:ext cx="2743200" cy="3810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124200" y="3505200"/>
            <a:ext cx="2743200" cy="1524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992628" y="3581400"/>
            <a:ext cx="2743200" cy="1524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495800" y="4191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2196836">
            <a:off x="627050" y="3591861"/>
            <a:ext cx="2356596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05000" y="4038600"/>
            <a:ext cx="19812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7929446">
            <a:off x="2721305" y="3415132"/>
            <a:ext cx="2042361" cy="8670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 rot="3395959">
            <a:off x="3333910" y="3446545"/>
            <a:ext cx="2318847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 rot="18947604">
            <a:off x="4324261" y="3586706"/>
            <a:ext cx="2199073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3429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288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43200" y="30480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0" y="3124200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57600" y="3048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4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102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6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495300" y="3467100"/>
            <a:ext cx="2667000" cy="3048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1333500" y="3390900"/>
            <a:ext cx="2743200" cy="3810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981200" y="4191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95600" y="4191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2247900" y="3467100"/>
            <a:ext cx="2743200" cy="3810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124200" y="3505200"/>
            <a:ext cx="2743200" cy="1524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992628" y="3581400"/>
            <a:ext cx="2743200" cy="15240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495800" y="4191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6553200" y="762000"/>
            <a:ext cx="2209800" cy="1066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8600" y="762000"/>
            <a:ext cx="52578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098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00400" y="1181415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24400" y="1173228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9400" y="762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“master</a:t>
            </a:r>
          </a:p>
          <a:p>
            <a:pPr algn="ctr"/>
            <a:r>
              <a:rPr lang="en-US" sz="3200" b="1" dirty="0" smtClean="0"/>
              <a:t>sequence”</a:t>
            </a:r>
            <a:endParaRPr lang="en-US" sz="32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562600" y="1143000"/>
            <a:ext cx="1600200" cy="152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219200" y="1676400"/>
            <a:ext cx="35052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098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00400" y="1181415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24400" y="1173228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9400" y="762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“master</a:t>
            </a:r>
          </a:p>
          <a:p>
            <a:pPr algn="ctr"/>
            <a:r>
              <a:rPr lang="en-US" sz="3200" b="1" dirty="0" smtClean="0"/>
              <a:t>sequence”</a:t>
            </a:r>
            <a:endParaRPr lang="en-US" sz="32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562600" y="1143000"/>
            <a:ext cx="1600200" cy="152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81000" y="18288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33800" y="1828800"/>
            <a:ext cx="91440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n-1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95400" y="18288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09800" y="18288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00400" y="2095815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769742" y="2087628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371600" y="3124200"/>
            <a:ext cx="36576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3214" y="1790700"/>
            <a:ext cx="2362200" cy="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975171" y="1790700"/>
            <a:ext cx="2362200" cy="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2507358" y="1859343"/>
            <a:ext cx="2362200" cy="0"/>
          </a:xfrm>
          <a:prstGeom prst="line">
            <a:avLst/>
          </a:prstGeom>
          <a:ln w="38100" cap="rnd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2"/>
          </p:cNvCxnSpPr>
          <p:nvPr/>
        </p:nvCxnSpPr>
        <p:spPr>
          <a:xfrm rot="5400000">
            <a:off x="2590800" y="2895600"/>
            <a:ext cx="7620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47800" y="3124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submitted updates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10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098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00400" y="1181415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24400" y="1173228"/>
            <a:ext cx="533400" cy="1588"/>
          </a:xfrm>
          <a:prstGeom prst="straightConnector1">
            <a:avLst/>
          </a:prstGeom>
          <a:ln w="952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9400" y="762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“master</a:t>
            </a:r>
          </a:p>
          <a:p>
            <a:pPr algn="ctr"/>
            <a:r>
              <a:rPr lang="en-US" sz="3200" b="1" dirty="0" smtClean="0"/>
              <a:t>sequence”</a:t>
            </a:r>
            <a:endParaRPr lang="en-US" sz="32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562600" y="1143000"/>
            <a:ext cx="1600200" cy="152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28600" y="2514600"/>
            <a:ext cx="5486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403121">
            <a:off x="3618388" y="2946051"/>
            <a:ext cx="2209800" cy="762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67000" y="2971800"/>
            <a:ext cx="2209800" cy="685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21066792">
            <a:off x="1036194" y="3061715"/>
            <a:ext cx="2209800" cy="762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192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33600" y="31242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0" y="3048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8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2400" y="3048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9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76800" y="31242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9812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every application observes a subset of the master sequence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24200"/>
            <a:ext cx="2819400" cy="1880880"/>
          </a:xfrm>
          <a:prstGeom prst="straightConnector1">
            <a:avLst/>
          </a:prstGeom>
          <a:ln w="63500" cap="rnd">
            <a:solidFill>
              <a:srgbClr val="FF0000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5562600" y="4876800"/>
            <a:ext cx="27432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 cap="rnd">
            <a:solidFill>
              <a:srgbClr val="FF0000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2819400" y="2819400"/>
            <a:ext cx="2438400" cy="533400"/>
          </a:xfrm>
          <a:prstGeom prst="straightConnector1">
            <a:avLst/>
          </a:prstGeom>
          <a:ln w="63500" cap="rnd">
            <a:solidFill>
              <a:srgbClr val="FF0000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4724400" y="4648200"/>
            <a:ext cx="990600" cy="4572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in the Cloud</a:t>
            </a:r>
            <a:endParaRPr lang="en-US" sz="4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4876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explicit request,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e.g. HTTP GET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50" name="Straight Connector 49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54" name="Straight Connector 53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Semantics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10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n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09800" y="9144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3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00400" y="1181415"/>
            <a:ext cx="533400" cy="1588"/>
          </a:xfrm>
          <a:prstGeom prst="straightConnector1">
            <a:avLst/>
          </a:prstGeom>
          <a:ln w="95250" cap="rnd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24400" y="1173228"/>
            <a:ext cx="533400" cy="1588"/>
          </a:xfrm>
          <a:prstGeom prst="straightConnector1">
            <a:avLst/>
          </a:prstGeom>
          <a:ln w="95250" cap="rnd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9400" y="762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“master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sequence”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562600" y="1143000"/>
            <a:ext cx="1600200" cy="1524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219200" y="32766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33600" y="31242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0" y="3048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8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2400" y="30480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9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76800" y="3124200"/>
            <a:ext cx="787020" cy="533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15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9812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every application observes a subset of the master sequence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76400" y="4343400"/>
            <a:ext cx="45720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4289871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…and nobody lags behind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1600200"/>
            <a:ext cx="28956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066800"/>
            <a:ext cx="83820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can be classified based on</a:t>
            </a:r>
            <a:r>
              <a:rPr lang="en-US" sz="3200" b="1" dirty="0" smtClean="0"/>
              <a:t>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b="1" dirty="0" smtClean="0"/>
              <a:t>the type of checkpoints,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b="1" dirty="0" smtClean="0"/>
              <a:t>the type of updates,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b="1" dirty="0" smtClean="0"/>
              <a:t>(and many other factors we won’t </a:t>
            </a:r>
            <a:r>
              <a:rPr lang="en-US" sz="3200" b="1" dirty="0" err="1" smtClean="0"/>
              <a:t>dicuss</a:t>
            </a:r>
            <a:r>
              <a:rPr lang="en-US" sz="32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2133600"/>
            <a:ext cx="4191000" cy="914400"/>
          </a:xfrm>
          <a:prstGeom prst="roundRect">
            <a:avLst>
              <a:gd name="adj" fmla="val 2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066800"/>
            <a:ext cx="83820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can be classified based on: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 type of checkpoints,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 type of updates</a:t>
            </a:r>
            <a:r>
              <a:rPr lang="en-US" sz="3200" b="1" dirty="0" smtClean="0"/>
              <a:t>,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b="1" dirty="0" smtClean="0"/>
              <a:t>(and many other factors we won’t </a:t>
            </a:r>
            <a:r>
              <a:rPr lang="en-US" sz="3200" b="1" dirty="0" err="1" smtClean="0"/>
              <a:t>dicuss</a:t>
            </a:r>
            <a:r>
              <a:rPr lang="en-US" sz="32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09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56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1371600"/>
            <a:ext cx="2133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XML 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documents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295400" y="2362200"/>
            <a:ext cx="9906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390900" y="2324100"/>
            <a:ext cx="9144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4038600" y="1295400"/>
            <a:ext cx="35052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standardized edits on XML documents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24400" y="5791200"/>
            <a:ext cx="3276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XML Channel (XC)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6934200" y="4800600"/>
            <a:ext cx="1219200" cy="10668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09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56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1371600"/>
            <a:ext cx="2133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XML 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documents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295400" y="2362200"/>
            <a:ext cx="9906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390900" y="2324100"/>
            <a:ext cx="9144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4038600" y="1295400"/>
            <a:ext cx="35052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standardized edits on XML documents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48200" y="5791200"/>
            <a:ext cx="32766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24400" y="5791200"/>
            <a:ext cx="3276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XML Channel (XC)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6934200" y="4800600"/>
            <a:ext cx="1219200" cy="10668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09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56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390900" y="2324100"/>
            <a:ext cx="9144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4038600" y="1295400"/>
            <a:ext cx="35052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standardized edits on XML documents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200" y="1371600"/>
            <a:ext cx="2209800" cy="1066800"/>
          </a:xfrm>
          <a:prstGeom prst="roundRect">
            <a:avLst>
              <a:gd name="adj" fmla="val 3928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24400" y="5791200"/>
            <a:ext cx="3276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/>
              <a:t>XML Channel (XC)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6934200" y="4800600"/>
            <a:ext cx="1219200" cy="10668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1371600"/>
            <a:ext cx="2133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XML 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documents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295400" y="2362200"/>
            <a:ext cx="990600" cy="8382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09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56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62400" y="1295400"/>
            <a:ext cx="3657600" cy="1066800"/>
          </a:xfrm>
          <a:prstGeom prst="roundRect">
            <a:avLst>
              <a:gd name="adj" fmla="val 3928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24400" y="5791200"/>
            <a:ext cx="3276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XML Channel (XC)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6934200" y="4800600"/>
            <a:ext cx="1219200" cy="10668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1371600"/>
            <a:ext cx="2133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/>
              <a:t>XML </a:t>
            </a:r>
          </a:p>
          <a:p>
            <a:pPr marL="514350" indent="-514350">
              <a:buNone/>
            </a:pPr>
            <a:r>
              <a:rPr lang="en-US" sz="3200" b="1" dirty="0" smtClean="0"/>
              <a:t>documents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295400" y="2362200"/>
            <a:ext cx="990600" cy="838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390900" y="2324100"/>
            <a:ext cx="914400" cy="8382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4038600" y="1295400"/>
            <a:ext cx="35052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standardized edits on XML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971800" y="1066800"/>
            <a:ext cx="2667000" cy="1066800"/>
          </a:xfrm>
          <a:prstGeom prst="roundRect">
            <a:avLst>
              <a:gd name="adj" fmla="val 3928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48000" y="1066800"/>
            <a:ext cx="2514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Checkpointed</a:t>
            </a:r>
            <a:r>
              <a:rPr lang="en-US" sz="3200" b="1" dirty="0" smtClean="0">
                <a:solidFill>
                  <a:srgbClr val="FF0000"/>
                </a:solidFill>
              </a:rPr>
              <a:t> Channel (CC)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66800" y="2438400"/>
            <a:ext cx="2514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Text Channel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105400" y="2438400"/>
            <a:ext cx="2971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Binary Channel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52400" y="3429000"/>
            <a:ext cx="3352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XML Channel (XC)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28600" y="4419600"/>
            <a:ext cx="16002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RSS Channel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362200" y="4419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XHTML Channel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495800" y="4419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XAML Channel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553200" y="4419600"/>
            <a:ext cx="2438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Reference Channel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2247900" y="1714500"/>
            <a:ext cx="10668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5219700" y="1714500"/>
            <a:ext cx="990600" cy="762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676400" y="3048000"/>
            <a:ext cx="762000" cy="457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876300" y="4000500"/>
            <a:ext cx="990600" cy="762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2133600" y="4114800"/>
            <a:ext cx="685800" cy="2286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1"/>
          </p:cNvCxnSpPr>
          <p:nvPr/>
        </p:nvCxnSpPr>
        <p:spPr>
          <a:xfrm rot="10800000">
            <a:off x="3276600" y="3886200"/>
            <a:ext cx="12192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3276600" y="3733800"/>
            <a:ext cx="33528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V="1">
            <a:off x="1066800" y="4876800"/>
            <a:ext cx="2057400" cy="76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/>
          <p:cNvSpPr txBox="1">
            <a:spLocks/>
          </p:cNvSpPr>
          <p:nvPr/>
        </p:nvSpPr>
        <p:spPr>
          <a:xfrm>
            <a:off x="1676400" y="5943600"/>
            <a:ext cx="2514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Collection&lt;T&gt;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990600" y="2438400"/>
            <a:ext cx="2667000" cy="609600"/>
          </a:xfrm>
          <a:prstGeom prst="roundRect">
            <a:avLst>
              <a:gd name="adj" fmla="val 3928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48000" y="1066800"/>
            <a:ext cx="2514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err="1" smtClean="0"/>
              <a:t>Checkpointed</a:t>
            </a:r>
            <a:r>
              <a:rPr lang="en-US" sz="3200" b="1" dirty="0" smtClean="0"/>
              <a:t> Channel (CC)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66800" y="2438400"/>
            <a:ext cx="2514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Text Channel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105400" y="2438400"/>
            <a:ext cx="2971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Binary Channel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52400" y="3429000"/>
            <a:ext cx="3352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XML Channel (XC)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28600" y="4419600"/>
            <a:ext cx="16002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RSS Channel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362200" y="4419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XHTML Channel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495800" y="4419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XAML Channel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553200" y="4419600"/>
            <a:ext cx="2438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Reference Channel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2247900" y="1714500"/>
            <a:ext cx="1066800" cy="838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5219700" y="1714500"/>
            <a:ext cx="990600" cy="7620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676400" y="3048000"/>
            <a:ext cx="762000" cy="457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876300" y="4000500"/>
            <a:ext cx="990600" cy="762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2133600" y="4114800"/>
            <a:ext cx="685800" cy="2286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1"/>
          </p:cNvCxnSpPr>
          <p:nvPr/>
        </p:nvCxnSpPr>
        <p:spPr>
          <a:xfrm rot="10800000">
            <a:off x="3276600" y="3886200"/>
            <a:ext cx="12192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3276600" y="3733800"/>
            <a:ext cx="33528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1066800" y="4876800"/>
            <a:ext cx="2057400" cy="76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676400" y="5943600"/>
            <a:ext cx="2514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Collection&lt;T&gt;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52400" y="3429000"/>
            <a:ext cx="3124200" cy="609600"/>
          </a:xfrm>
          <a:prstGeom prst="roundRect">
            <a:avLst>
              <a:gd name="adj" fmla="val 3928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48000" y="1066800"/>
            <a:ext cx="2514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err="1" smtClean="0"/>
              <a:t>Checkpointed</a:t>
            </a:r>
            <a:r>
              <a:rPr lang="en-US" sz="3200" b="1" dirty="0" smtClean="0"/>
              <a:t> Channel (CC)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66800" y="2438400"/>
            <a:ext cx="2514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Text Channel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105400" y="2438400"/>
            <a:ext cx="2971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Binary Channel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52400" y="3429000"/>
            <a:ext cx="3352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XML Channel (XC)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28600" y="4419600"/>
            <a:ext cx="16002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RSS Channel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362200" y="4419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XHTML Channel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495800" y="4419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XAML Channel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553200" y="4419600"/>
            <a:ext cx="2438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Reference Channel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2247900" y="1714500"/>
            <a:ext cx="1066800" cy="838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5219700" y="1714500"/>
            <a:ext cx="990600" cy="7620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676400" y="3048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876300" y="4000500"/>
            <a:ext cx="990600" cy="762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2133600" y="4114800"/>
            <a:ext cx="685800" cy="2286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1"/>
          </p:cNvCxnSpPr>
          <p:nvPr/>
        </p:nvCxnSpPr>
        <p:spPr>
          <a:xfrm rot="10800000">
            <a:off x="3276600" y="3886200"/>
            <a:ext cx="12192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3276600" y="3733800"/>
            <a:ext cx="33528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1066800" y="4876800"/>
            <a:ext cx="2057400" cy="76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676400" y="5943600"/>
            <a:ext cx="2514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Collection&lt;T&gt;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03443"/>
            <a:ext cx="8229600" cy="60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419600" y="4419600"/>
            <a:ext cx="1676400" cy="1066800"/>
          </a:xfrm>
          <a:prstGeom prst="roundRect">
            <a:avLst>
              <a:gd name="adj" fmla="val 2857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0" y="4419600"/>
            <a:ext cx="1676400" cy="1066800"/>
          </a:xfrm>
          <a:prstGeom prst="roundRect">
            <a:avLst>
              <a:gd name="adj" fmla="val 2857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600" y="4419600"/>
            <a:ext cx="1600200" cy="1066800"/>
          </a:xfrm>
          <a:prstGeom prst="roundRect">
            <a:avLst>
              <a:gd name="adj" fmla="val 2857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Types</a:t>
            </a:r>
            <a:endParaRPr lang="en-US" sz="44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48000" y="1066800"/>
            <a:ext cx="2514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err="1" smtClean="0"/>
              <a:t>Checkpointed</a:t>
            </a:r>
            <a:r>
              <a:rPr lang="en-US" sz="3200" b="1" dirty="0" smtClean="0"/>
              <a:t> Channel (CC)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66800" y="2438400"/>
            <a:ext cx="2514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Text Channel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105400" y="2438400"/>
            <a:ext cx="2971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Binary Channel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52400" y="3429000"/>
            <a:ext cx="3352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XML Channel (XC)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28600" y="4419600"/>
            <a:ext cx="16002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RSS Channel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362200" y="4419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XHTML Channel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495800" y="4419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XAML Channel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553200" y="4419600"/>
            <a:ext cx="2438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Reference Channel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2247900" y="1714500"/>
            <a:ext cx="1066800" cy="838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5219700" y="1714500"/>
            <a:ext cx="990600" cy="7620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676400" y="3048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876300" y="4000500"/>
            <a:ext cx="990600" cy="7620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2133600" y="4114800"/>
            <a:ext cx="685800" cy="2286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1"/>
          </p:cNvCxnSpPr>
          <p:nvPr/>
        </p:nvCxnSpPr>
        <p:spPr>
          <a:xfrm rot="10800000">
            <a:off x="3276600" y="3886200"/>
            <a:ext cx="1219200" cy="838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3276600" y="3733800"/>
            <a:ext cx="33528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1066800" y="4876800"/>
            <a:ext cx="2057400" cy="76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676400" y="5943600"/>
            <a:ext cx="2514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Collection&lt;T&gt;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03443"/>
            <a:ext cx="8229600" cy="60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Live Distributed </a:t>
            </a:r>
            <a:br>
              <a:rPr lang="en-US" sz="4800" b="1" dirty="0" smtClean="0"/>
            </a:br>
            <a:r>
              <a:rPr lang="en-US" sz="4800" b="1" dirty="0" smtClean="0"/>
              <a:t>Objects (LO)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Ordinary Web Applications</a:t>
            </a:r>
            <a:endParaRPr lang="en-US" sz="4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914400"/>
            <a:ext cx="16002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display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1485900" y="114300"/>
            <a:ext cx="457200" cy="31242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5638800" y="457200"/>
            <a:ext cx="457200" cy="24384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914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UI components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648200" y="2209800"/>
            <a:ext cx="2438400" cy="2667000"/>
          </a:xfrm>
          <a:prstGeom prst="rect">
            <a:avLst/>
          </a:prstGeom>
          <a:noFill/>
          <a:ln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6858000" cy="33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428329"/>
            <a:ext cx="1741178" cy="242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743200" y="5562600"/>
            <a:ext cx="533400" cy="533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019300" y="2933700"/>
            <a:ext cx="3352800" cy="1905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76600" y="4876800"/>
            <a:ext cx="3810000" cy="1219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Ordinary Web Applications</a:t>
            </a:r>
            <a:endParaRPr lang="en-US" sz="4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419600" y="914400"/>
            <a:ext cx="29718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display</a:t>
            </a:r>
            <a:endParaRPr lang="en-US" sz="3200" b="1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1485900" y="114300"/>
            <a:ext cx="457200" cy="31242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5638800" y="457200"/>
            <a:ext cx="457200" cy="24384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914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UI components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2209800"/>
            <a:ext cx="2438400" cy="2667000"/>
          </a:xfrm>
          <a:prstGeom prst="rect">
            <a:avLst/>
          </a:prstGeom>
          <a:noFill/>
          <a:ln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6858000" cy="33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428329"/>
            <a:ext cx="1741178" cy="242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743200" y="5562600"/>
            <a:ext cx="533400" cy="533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019300" y="2933700"/>
            <a:ext cx="3352800" cy="1905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76600" y="4876800"/>
            <a:ext cx="3810000" cy="1219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Ordinary Web Applications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display</a:t>
            </a:r>
            <a:endParaRPr lang="en-US" sz="3200" b="1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1485900" y="114300"/>
            <a:ext cx="457200" cy="31242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5638800" y="457200"/>
            <a:ext cx="457200" cy="24384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914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UI components</a:t>
            </a:r>
            <a:endParaRPr 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3" y="2381248"/>
            <a:ext cx="5962648" cy="231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1219200" y="2514600"/>
            <a:ext cx="4572000" cy="762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0" y="2667000"/>
            <a:ext cx="3962400" cy="2286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2819400"/>
            <a:ext cx="3733800" cy="3048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76400" y="2895600"/>
            <a:ext cx="3886200" cy="6858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24000" y="3048000"/>
            <a:ext cx="4800600" cy="3048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09800" y="3429000"/>
            <a:ext cx="3886200" cy="3810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7400" y="3886200"/>
            <a:ext cx="4648200" cy="1524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95400" y="3276600"/>
            <a:ext cx="4495800" cy="9906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2600" y="3429000"/>
            <a:ext cx="4648200" cy="10668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68" y="2376488"/>
            <a:ext cx="5978249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Ordinary Web Applications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display</a:t>
            </a:r>
            <a:endParaRPr lang="en-US" sz="3200" b="1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1485900" y="114300"/>
            <a:ext cx="457200" cy="31242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5638800" y="457200"/>
            <a:ext cx="457200" cy="24384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914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UI components</a:t>
            </a:r>
            <a:endParaRPr lang="en-US" sz="3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19200" y="2514600"/>
            <a:ext cx="4572000" cy="76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0" y="2667000"/>
            <a:ext cx="3962400" cy="228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2819400"/>
            <a:ext cx="37338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76400" y="2895600"/>
            <a:ext cx="3886200" cy="685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24000" y="3048000"/>
            <a:ext cx="48006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09800" y="3429000"/>
            <a:ext cx="3886200" cy="381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7400" y="3886200"/>
            <a:ext cx="4648200" cy="152400"/>
          </a:xfrm>
          <a:prstGeom prst="line">
            <a:avLst/>
          </a:prstGeom>
          <a:ln w="571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95400" y="3276600"/>
            <a:ext cx="4495800" cy="990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2600" y="3429000"/>
            <a:ext cx="4648200" cy="1066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68" y="2376488"/>
            <a:ext cx="5978249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Ordinary Web Applications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display</a:t>
            </a:r>
            <a:endParaRPr lang="en-US" sz="3200" b="1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1485900" y="114300"/>
            <a:ext cx="457200" cy="31242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5638800" y="457200"/>
            <a:ext cx="457200" cy="24384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914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UI components</a:t>
            </a:r>
            <a:endParaRPr lang="en-US" sz="3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19200" y="2514600"/>
            <a:ext cx="4572000" cy="76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0" y="2667000"/>
            <a:ext cx="3962400" cy="228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2819400"/>
            <a:ext cx="37338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76400" y="2895600"/>
            <a:ext cx="3886200" cy="685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24000" y="3048000"/>
            <a:ext cx="4800600" cy="304800"/>
          </a:xfrm>
          <a:prstGeom prst="line">
            <a:avLst/>
          </a:prstGeom>
          <a:ln w="571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09800" y="3429000"/>
            <a:ext cx="3886200" cy="381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7400" y="3886200"/>
            <a:ext cx="4648200" cy="1524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95400" y="3276600"/>
            <a:ext cx="4495800" cy="990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2600" y="3429000"/>
            <a:ext cx="4648200" cy="1066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Ordinary Web Applications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display</a:t>
            </a:r>
            <a:endParaRPr lang="en-US" sz="3200" b="1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1485900" y="114300"/>
            <a:ext cx="457200" cy="31242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5638800" y="457200"/>
            <a:ext cx="457200" cy="24384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914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UI components</a:t>
            </a:r>
            <a:endParaRPr lang="en-US" sz="3200" b="1" dirty="0"/>
          </a:p>
        </p:txBody>
      </p:sp>
      <p:grpSp>
        <p:nvGrpSpPr>
          <p:cNvPr id="2" name="Group 17"/>
          <p:cNvGrpSpPr/>
          <p:nvPr/>
        </p:nvGrpSpPr>
        <p:grpSpPr>
          <a:xfrm>
            <a:off x="892968" y="2376488"/>
            <a:ext cx="5978249" cy="2325823"/>
            <a:chOff x="892968" y="2376488"/>
            <a:chExt cx="5978249" cy="232582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2968" y="2376488"/>
              <a:ext cx="5978249" cy="2325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219200" y="2514600"/>
              <a:ext cx="4572000" cy="76200"/>
            </a:xfrm>
            <a:prstGeom prst="line">
              <a:avLst/>
            </a:prstGeom>
            <a:ln w="57150" cap="rnd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66800" y="2667000"/>
              <a:ext cx="3962400" cy="228600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28800" y="2819400"/>
              <a:ext cx="3733800" cy="304800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76400" y="2895600"/>
              <a:ext cx="3886200" cy="685800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24000" y="3048000"/>
              <a:ext cx="4800600" cy="304800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09800" y="3429000"/>
              <a:ext cx="3886200" cy="381000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057400" y="3886200"/>
              <a:ext cx="4648200" cy="152400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95400" y="3276600"/>
              <a:ext cx="4495800" cy="990600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52600" y="3429000"/>
              <a:ext cx="4648200" cy="1066800"/>
            </a:xfrm>
            <a:prstGeom prst="line">
              <a:avLst/>
            </a:prstGeom>
            <a:ln w="1905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Ordinary Web Applications</a:t>
            </a:r>
            <a:endParaRPr lang="en-US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3" y="2381248"/>
            <a:ext cx="5962648" cy="231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1219200" y="2514600"/>
            <a:ext cx="4572000" cy="76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0" y="2667000"/>
            <a:ext cx="3962400" cy="228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2819400"/>
            <a:ext cx="37338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76400" y="2895600"/>
            <a:ext cx="3886200" cy="685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24000" y="3048000"/>
            <a:ext cx="48006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09800" y="3429000"/>
            <a:ext cx="3886200" cy="381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7400" y="3886200"/>
            <a:ext cx="4648200" cy="1524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95400" y="3276600"/>
            <a:ext cx="4495800" cy="990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2600" y="3429000"/>
            <a:ext cx="4648200" cy="1066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419600" y="4343400"/>
            <a:ext cx="3200400" cy="11430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933700" y="2857500"/>
            <a:ext cx="2971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184710">
            <a:off x="4755976" y="494095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side by side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24200" y="838200"/>
            <a:ext cx="14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nested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052501" y="76200"/>
            <a:ext cx="28194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</a:t>
            </a:r>
            <a:r>
              <a:rPr lang="en-US" sz="4400" b="1" dirty="0" smtClean="0">
                <a:solidFill>
                  <a:srgbClr val="FF0000"/>
                </a:solidFill>
              </a:rPr>
              <a:t>at the Edge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05000" y="83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943100" y="2400302"/>
            <a:ext cx="1676403" cy="2286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5903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371600" y="5562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3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 rot="10800000" flipV="1">
            <a:off x="4267200" y="5867400"/>
            <a:ext cx="28194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1981200" y="4343400"/>
            <a:ext cx="9906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168237" y="4491392"/>
            <a:ext cx="951555" cy="4597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2301744" y="4206744"/>
            <a:ext cx="1371600" cy="57811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2435251" y="4035451"/>
            <a:ext cx="1371600" cy="615897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90800" y="5029200"/>
            <a:ext cx="7620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>
            <a:off x="2613474" y="5226944"/>
            <a:ext cx="739326" cy="259456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6200" y="4038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peer-to-peer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3276600" y="4495800"/>
            <a:ext cx="12954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Ordinary Web Applications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21075"/>
            <a:ext cx="4134539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718" y="3555628"/>
            <a:ext cx="4134482" cy="307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2100" y="1066800"/>
            <a:ext cx="59817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Left Brace 16"/>
          <p:cNvSpPr/>
          <p:nvPr/>
        </p:nvSpPr>
        <p:spPr>
          <a:xfrm rot="5400000">
            <a:off x="4305300" y="-815215"/>
            <a:ext cx="457200" cy="861060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657600" y="1524000"/>
            <a:ext cx="2286000" cy="1066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295400" y="2517888"/>
            <a:ext cx="4648200" cy="2739118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184710">
            <a:off x="1631776" y="585456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side by side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1751806"/>
            <a:ext cx="14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nested</a:t>
            </a:r>
            <a:endParaRPr lang="en-US" sz="3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3733800" y="15240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front-end to back-end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5943600" y="1981200"/>
            <a:ext cx="838200" cy="533400"/>
          </a:xfrm>
          <a:prstGeom prst="straightConnector1">
            <a:avLst/>
          </a:prstGeom>
          <a:ln w="63500" cap="rnd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grpSp>
        <p:nvGrpSpPr>
          <p:cNvPr id="2" name="Group 22"/>
          <p:cNvGrpSpPr/>
          <p:nvPr/>
        </p:nvGrpSpPr>
        <p:grpSpPr>
          <a:xfrm>
            <a:off x="0" y="1524000"/>
            <a:ext cx="8077200" cy="4915338"/>
            <a:chOff x="0" y="1524000"/>
            <a:chExt cx="8077200" cy="4915338"/>
          </a:xfrm>
        </p:grpSpPr>
        <p:sp>
          <p:nvSpPr>
            <p:cNvPr id="42" name="Rounded Rectangle 41"/>
            <p:cNvSpPr/>
            <p:nvPr/>
          </p:nvSpPr>
          <p:spPr>
            <a:xfrm>
              <a:off x="6248400" y="2420324"/>
              <a:ext cx="1752600" cy="108487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 rot="19732573">
              <a:off x="3065347" y="3911090"/>
              <a:ext cx="3107772" cy="823402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 flipV="1">
              <a:off x="1295400" y="2517888"/>
              <a:ext cx="4648200" cy="2739118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1295400" y="5257006"/>
              <a:ext cx="3200400" cy="11430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-190500" y="3771106"/>
              <a:ext cx="2971800" cy="1588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184710">
              <a:off x="1631776" y="5854563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side by side</a:t>
              </a:r>
              <a:endParaRPr lang="en-US" sz="3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1751806"/>
              <a:ext cx="1416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nested</a:t>
              </a:r>
              <a:endParaRPr lang="en-US" sz="3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3800" y="1524000"/>
              <a:ext cx="228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front-end to back-end</a:t>
              </a:r>
              <a:endParaRPr lang="en-US" sz="3200" b="1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3505200"/>
              <a:ext cx="397568" cy="47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4" name="Straight Arrow Connector 33"/>
            <p:cNvCxnSpPr/>
            <p:nvPr/>
          </p:nvCxnSpPr>
          <p:spPr>
            <a:xfrm flipV="1">
              <a:off x="5105400" y="3733800"/>
              <a:ext cx="533400" cy="30480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3810000"/>
              <a:ext cx="397568" cy="47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1" name="Straight Arrow Connector 30"/>
            <p:cNvCxnSpPr/>
            <p:nvPr/>
          </p:nvCxnSpPr>
          <p:spPr>
            <a:xfrm rot="10800000" flipV="1">
              <a:off x="4572000" y="4038600"/>
              <a:ext cx="533400" cy="30480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4114800"/>
              <a:ext cx="397568" cy="47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4038600" y="4343400"/>
              <a:ext cx="533400" cy="30480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4419600"/>
              <a:ext cx="397568" cy="47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Arrow Connector 16"/>
            <p:cNvCxnSpPr/>
            <p:nvPr/>
          </p:nvCxnSpPr>
          <p:spPr>
            <a:xfrm rot="10800000" flipV="1">
              <a:off x="3505200" y="4648200"/>
              <a:ext cx="533400" cy="30480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4024" y="3297238"/>
              <a:ext cx="2032016" cy="2325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6400800" y="2362200"/>
              <a:ext cx="167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data</a:t>
              </a:r>
            </a:p>
            <a:p>
              <a:r>
                <a:rPr lang="en-US" sz="3200" b="1" dirty="0" smtClean="0">
                  <a:solidFill>
                    <a:srgbClr val="FF0000"/>
                  </a:solidFill>
                </a:rPr>
                <a:t>pipeline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Left Brace 40"/>
            <p:cNvSpPr/>
            <p:nvPr/>
          </p:nvSpPr>
          <p:spPr>
            <a:xfrm rot="8879614">
              <a:off x="5852375" y="2923079"/>
              <a:ext cx="457200" cy="981973"/>
            </a:xfrm>
            <a:prstGeom prst="leftBrace">
              <a:avLst>
                <a:gd name="adj1" fmla="val 44247"/>
                <a:gd name="adj2" fmla="val 4796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 rot="19732573">
            <a:off x="3240126" y="4538689"/>
            <a:ext cx="679397" cy="823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295400" y="2517888"/>
            <a:ext cx="4648200" cy="273911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184710">
            <a:off x="1631776" y="585456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side by side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751806"/>
            <a:ext cx="14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nested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5240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front-end to back-end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6400800" y="23622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</a:t>
            </a:r>
          </a:p>
          <a:p>
            <a:r>
              <a:rPr lang="en-US" sz="3200" b="1" dirty="0" smtClean="0"/>
              <a:t>pipeline</a:t>
            </a:r>
            <a:endParaRPr lang="en-US" sz="3200" b="1" dirty="0"/>
          </a:p>
        </p:txBody>
      </p:sp>
      <p:sp>
        <p:nvSpPr>
          <p:cNvPr id="41" name="Left Brace 40"/>
          <p:cNvSpPr/>
          <p:nvPr/>
        </p:nvSpPr>
        <p:spPr>
          <a:xfrm rot="8879614">
            <a:off x="5852375" y="2923079"/>
            <a:ext cx="457200" cy="981973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895848" y="6248400"/>
            <a:ext cx="27432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UI component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 rot="19732573">
            <a:off x="3754478" y="4233889"/>
            <a:ext cx="679397" cy="823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295400" y="2517888"/>
            <a:ext cx="4648200" cy="273911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184710">
            <a:off x="1631776" y="585456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side by side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751806"/>
            <a:ext cx="14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nested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5240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front-end to back-end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6400800" y="23622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</a:t>
            </a:r>
          </a:p>
          <a:p>
            <a:r>
              <a:rPr lang="en-US" sz="3200" b="1" dirty="0" smtClean="0"/>
              <a:t>pipeline</a:t>
            </a:r>
            <a:endParaRPr lang="en-US" sz="3200" b="1" dirty="0"/>
          </a:p>
        </p:txBody>
      </p:sp>
      <p:sp>
        <p:nvSpPr>
          <p:cNvPr id="41" name="Left Brace 40"/>
          <p:cNvSpPr/>
          <p:nvPr/>
        </p:nvSpPr>
        <p:spPr>
          <a:xfrm rot="8879614">
            <a:off x="5852375" y="2923079"/>
            <a:ext cx="457200" cy="981973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UI component</a:t>
            </a:r>
            <a:endParaRPr lang="en-US" sz="3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257800" y="5715000"/>
            <a:ext cx="32004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248152" y="4724400"/>
            <a:ext cx="1314448" cy="10668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3048" y="5715000"/>
            <a:ext cx="31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MPEG-2 decoder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 rot="19732573">
            <a:off x="4278705" y="3926323"/>
            <a:ext cx="679397" cy="823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295400" y="2517888"/>
            <a:ext cx="4648200" cy="273911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184710">
            <a:off x="1631776" y="585456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side by side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751806"/>
            <a:ext cx="14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nested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5240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front-end to back-end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6400800" y="23622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</a:t>
            </a:r>
          </a:p>
          <a:p>
            <a:r>
              <a:rPr lang="en-US" sz="3200" b="1" dirty="0" smtClean="0"/>
              <a:t>pipeline</a:t>
            </a:r>
            <a:endParaRPr lang="en-US" sz="3200" b="1" dirty="0"/>
          </a:p>
        </p:txBody>
      </p:sp>
      <p:sp>
        <p:nvSpPr>
          <p:cNvPr id="41" name="Left Brace 40"/>
          <p:cNvSpPr/>
          <p:nvPr/>
        </p:nvSpPr>
        <p:spPr>
          <a:xfrm rot="8879614">
            <a:off x="5852375" y="2923079"/>
            <a:ext cx="457200" cy="981973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UI component</a:t>
            </a:r>
            <a:endParaRPr lang="en-US" sz="3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248152" y="4724400"/>
            <a:ext cx="1314448" cy="1066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3048" y="5715000"/>
            <a:ext cx="31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MPEG-2 decoder</a:t>
            </a:r>
            <a:endParaRPr lang="en-US" sz="32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695952" y="5105400"/>
            <a:ext cx="2762248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91200" y="510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AES </a:t>
            </a:r>
            <a:r>
              <a:rPr lang="en-US" sz="3200" b="1" dirty="0" err="1" smtClean="0">
                <a:solidFill>
                  <a:srgbClr val="FF0000"/>
                </a:solidFill>
              </a:rPr>
              <a:t>decryptor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800600" y="4419600"/>
            <a:ext cx="1143000" cy="8382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 rot="19732573">
            <a:off x="4812105" y="3621523"/>
            <a:ext cx="679397" cy="823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295400" y="2517888"/>
            <a:ext cx="4648200" cy="273911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184710">
            <a:off x="1631776" y="585456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side by side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751806"/>
            <a:ext cx="14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nested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5240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front-end to back-end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6400800" y="23622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</a:t>
            </a:r>
          </a:p>
          <a:p>
            <a:r>
              <a:rPr lang="en-US" sz="3200" b="1" dirty="0" smtClean="0"/>
              <a:t>pipeline</a:t>
            </a:r>
            <a:endParaRPr lang="en-US" sz="3200" b="1" dirty="0"/>
          </a:p>
        </p:txBody>
      </p:sp>
      <p:sp>
        <p:nvSpPr>
          <p:cNvPr id="41" name="Left Brace 40"/>
          <p:cNvSpPr/>
          <p:nvPr/>
        </p:nvSpPr>
        <p:spPr>
          <a:xfrm rot="8879614">
            <a:off x="5852375" y="2923079"/>
            <a:ext cx="457200" cy="981973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UI component</a:t>
            </a:r>
            <a:endParaRPr lang="en-US" sz="3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248152" y="4724400"/>
            <a:ext cx="1314448" cy="1066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3048" y="5715000"/>
            <a:ext cx="31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MPEG-2 decoder</a:t>
            </a:r>
            <a:endParaRPr lang="en-US" sz="32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91200" y="510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AES </a:t>
            </a:r>
            <a:r>
              <a:rPr lang="en-US" sz="3200" b="1" dirty="0" err="1" smtClean="0"/>
              <a:t>decryptor</a:t>
            </a:r>
            <a:endParaRPr lang="en-US" sz="32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800600" y="4419600"/>
            <a:ext cx="1143000" cy="838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943600" y="4495800"/>
            <a:ext cx="32004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19800" y="4495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reliable transport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334000" y="4114800"/>
            <a:ext cx="1066800" cy="5334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 rot="19732573">
            <a:off x="5269305" y="3316722"/>
            <a:ext cx="679397" cy="823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295400" y="2517888"/>
            <a:ext cx="4648200" cy="273911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184710">
            <a:off x="1631776" y="585456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side by side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751806"/>
            <a:ext cx="14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nested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5240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front-end to back-end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6400800" y="23622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</a:t>
            </a:r>
          </a:p>
          <a:p>
            <a:r>
              <a:rPr lang="en-US" sz="3200" b="1" dirty="0" smtClean="0"/>
              <a:t>pipeline</a:t>
            </a:r>
            <a:endParaRPr lang="en-US" sz="3200" b="1" dirty="0"/>
          </a:p>
        </p:txBody>
      </p:sp>
      <p:sp>
        <p:nvSpPr>
          <p:cNvPr id="41" name="Left Brace 40"/>
          <p:cNvSpPr/>
          <p:nvPr/>
        </p:nvSpPr>
        <p:spPr>
          <a:xfrm rot="8879614">
            <a:off x="5852375" y="2923079"/>
            <a:ext cx="457200" cy="981973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UI component</a:t>
            </a:r>
            <a:endParaRPr lang="en-US" sz="3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248152" y="4724400"/>
            <a:ext cx="1314448" cy="1066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3048" y="5715000"/>
            <a:ext cx="31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MPEG-2 decoder</a:t>
            </a:r>
            <a:endParaRPr lang="en-US" sz="32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91200" y="510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AES </a:t>
            </a:r>
            <a:r>
              <a:rPr lang="en-US" sz="3200" b="1" dirty="0" err="1" smtClean="0"/>
              <a:t>decryptor</a:t>
            </a:r>
            <a:endParaRPr lang="en-US" sz="32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800600" y="4419600"/>
            <a:ext cx="1143000" cy="838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4495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reliable transport</a:t>
            </a:r>
            <a:endParaRPr lang="en-US" sz="32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34000" y="4114800"/>
            <a:ext cx="10668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781800" y="3429000"/>
            <a:ext cx="2286000" cy="1066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010400" y="3429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unreliable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transport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791200" y="3733800"/>
            <a:ext cx="1371600" cy="2286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1302633"/>
            <a:ext cx="5715000" cy="55553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tIns="0" bIns="0" rtlCol="0">
            <a:spAutoFit/>
          </a:bodyPr>
          <a:lstStyle/>
          <a:p>
            <a:r>
              <a:rPr lang="en-US" sz="1900" b="1" dirty="0" smtClean="0"/>
              <a:t>&lt;Object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id=“…”&gt;</a:t>
            </a:r>
          </a:p>
          <a:p>
            <a:r>
              <a:rPr lang="en-US" sz="1900" b="1" dirty="0" smtClean="0"/>
              <a:t>  &lt;Parameter id=“…"&gt;</a:t>
            </a:r>
          </a:p>
          <a:p>
            <a:r>
              <a:rPr lang="en-US" sz="1900" b="1" dirty="0" smtClean="0"/>
              <a:t>    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&lt;Parameter id=“…"&gt;</a:t>
            </a:r>
          </a:p>
          <a:p>
            <a:r>
              <a:rPr lang="en-US" sz="1900" b="1" dirty="0" smtClean="0"/>
              <a:t>       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    &lt;Parameter id=“…"&gt;</a:t>
            </a:r>
          </a:p>
          <a:p>
            <a:r>
              <a:rPr lang="en-US" sz="1900" b="1" dirty="0" smtClean="0"/>
              <a:t>            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        &lt;Parameter id=“…"&gt;</a:t>
            </a:r>
          </a:p>
          <a:p>
            <a:r>
              <a:rPr lang="en-US" sz="1900" b="1" dirty="0" smtClean="0"/>
              <a:t>                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            …</a:t>
            </a:r>
          </a:p>
          <a:p>
            <a:r>
              <a:rPr lang="en-US" sz="1900" b="1" dirty="0" smtClean="0"/>
              <a:t>                &lt;/Value&gt;</a:t>
            </a:r>
          </a:p>
          <a:p>
            <a:r>
              <a:rPr lang="en-US" sz="1900" b="1" dirty="0" smtClean="0"/>
              <a:t>              &lt;/Parameter&gt;</a:t>
            </a:r>
          </a:p>
          <a:p>
            <a:r>
              <a:rPr lang="en-US" sz="1900" b="1" dirty="0" smtClean="0"/>
              <a:t>            &lt;/Value&gt;</a:t>
            </a:r>
          </a:p>
          <a:p>
            <a:r>
              <a:rPr lang="en-US" sz="1900" b="1" dirty="0" smtClean="0"/>
              <a:t>          &lt;/Parameter&gt;</a:t>
            </a:r>
          </a:p>
          <a:p>
            <a:r>
              <a:rPr lang="en-US" sz="1900" b="1" dirty="0" smtClean="0"/>
              <a:t>        &lt;/Value&gt;</a:t>
            </a:r>
          </a:p>
          <a:p>
            <a:r>
              <a:rPr lang="en-US" sz="1900" b="1" dirty="0" smtClean="0"/>
              <a:t>      &lt;/Parameter&gt;</a:t>
            </a:r>
          </a:p>
          <a:p>
            <a:r>
              <a:rPr lang="en-US" sz="1900" b="1" dirty="0" smtClean="0"/>
              <a:t>    &lt;/Value&gt;</a:t>
            </a:r>
          </a:p>
          <a:p>
            <a:r>
              <a:rPr lang="en-US" sz="1900" b="1" dirty="0" smtClean="0"/>
              <a:t>  &lt;/Parameter&gt;</a:t>
            </a:r>
          </a:p>
          <a:p>
            <a:r>
              <a:rPr lang="en-US" sz="1900" b="1" dirty="0" smtClean="0"/>
              <a:t>&lt;/Object&gt;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050549" y="1753491"/>
            <a:ext cx="892834" cy="55267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29"/>
          <p:cNvSpPr/>
          <p:nvPr/>
        </p:nvSpPr>
        <p:spPr>
          <a:xfrm rot="21484940">
            <a:off x="6253183" y="1802048"/>
            <a:ext cx="1583205" cy="41946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2" name="Straight Arrow Connector 31"/>
          <p:cNvCxnSpPr/>
          <p:nvPr/>
        </p:nvCxnSpPr>
        <p:spPr>
          <a:xfrm rot="12552367" flipV="1">
            <a:off x="5524476" y="871985"/>
            <a:ext cx="2367951" cy="139539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2552367">
            <a:off x="5088851" y="1961726"/>
            <a:ext cx="1630392" cy="582283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7152367">
            <a:off x="4946750" y="940176"/>
            <a:ext cx="1513936" cy="80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937077">
            <a:off x="5188879" y="2228207"/>
            <a:ext cx="1164566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side by side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67328" y="-2"/>
            <a:ext cx="721473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nested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068361" y="914398"/>
            <a:ext cx="1164566" cy="46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front-end to back-end</a:t>
            </a:r>
            <a:endParaRPr lang="en-US" sz="1400" b="1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528319" y="187900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Arrow Connector 45"/>
          <p:cNvCxnSpPr/>
          <p:nvPr/>
        </p:nvCxnSpPr>
        <p:spPr>
          <a:xfrm rot="1752367" flipV="1">
            <a:off x="7352224" y="1927153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249249" y="1900887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/>
          <p:nvPr/>
        </p:nvCxnSpPr>
        <p:spPr>
          <a:xfrm rot="12552367" flipV="1">
            <a:off x="7039270" y="1930096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936295" y="1903830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/>
          <p:nvPr/>
        </p:nvCxnSpPr>
        <p:spPr>
          <a:xfrm rot="1752367" flipV="1">
            <a:off x="6726316" y="1933039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623341" y="190677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rot="12552367" flipV="1">
            <a:off x="6413362" y="1935982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2367">
            <a:off x="5657428" y="1013304"/>
            <a:ext cx="1035178" cy="11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8157067" y="1761746"/>
            <a:ext cx="854015" cy="46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data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pipeline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5" name="Left Brace 54"/>
          <p:cNvSpPr/>
          <p:nvPr/>
        </p:nvSpPr>
        <p:spPr>
          <a:xfrm rot="10631981">
            <a:off x="7804211" y="1720934"/>
            <a:ext cx="232913" cy="500250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Left Brace 55"/>
          <p:cNvSpPr/>
          <p:nvPr/>
        </p:nvSpPr>
        <p:spPr>
          <a:xfrm rot="9690872">
            <a:off x="5314284" y="991769"/>
            <a:ext cx="457200" cy="5717958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803795" y="2199094"/>
            <a:ext cx="1481177" cy="1685217"/>
          </a:xfrm>
          <a:custGeom>
            <a:avLst/>
            <a:gdLst>
              <a:gd name="connsiteX0" fmla="*/ 0 w 1481177"/>
              <a:gd name="connsiteY0" fmla="*/ 1685217 h 1685217"/>
              <a:gd name="connsiteX1" fmla="*/ 468536 w 1481177"/>
              <a:gd name="connsiteY1" fmla="*/ 1571861 h 1685217"/>
              <a:gd name="connsiteX2" fmla="*/ 989970 w 1481177"/>
              <a:gd name="connsiteY2" fmla="*/ 1239352 h 1685217"/>
              <a:gd name="connsiteX3" fmla="*/ 1375379 w 1481177"/>
              <a:gd name="connsiteY3" fmla="*/ 695246 h 1685217"/>
              <a:gd name="connsiteX4" fmla="*/ 1481177 w 1481177"/>
              <a:gd name="connsiteY4" fmla="*/ 0 h 168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177" h="1685217">
                <a:moveTo>
                  <a:pt x="0" y="1685217"/>
                </a:moveTo>
                <a:cubicBezTo>
                  <a:pt x="151770" y="1665694"/>
                  <a:pt x="303541" y="1646172"/>
                  <a:pt x="468536" y="1571861"/>
                </a:cubicBezTo>
                <a:cubicBezTo>
                  <a:pt x="633531" y="1497550"/>
                  <a:pt x="838830" y="1385454"/>
                  <a:pt x="989970" y="1239352"/>
                </a:cubicBezTo>
                <a:cubicBezTo>
                  <a:pt x="1141110" y="1093250"/>
                  <a:pt x="1293511" y="901805"/>
                  <a:pt x="1375379" y="695246"/>
                </a:cubicBezTo>
                <a:cubicBezTo>
                  <a:pt x="1457247" y="488687"/>
                  <a:pt x="1481177" y="0"/>
                  <a:pt x="1481177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" y="6531976"/>
            <a:ext cx="1219200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ounded Rectangle 23"/>
          <p:cNvSpPr/>
          <p:nvPr/>
        </p:nvSpPr>
        <p:spPr>
          <a:xfrm>
            <a:off x="5761" y="1310514"/>
            <a:ext cx="4642439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TextBox 25"/>
          <p:cNvSpPr txBox="1"/>
          <p:nvPr/>
        </p:nvSpPr>
        <p:spPr>
          <a:xfrm>
            <a:off x="0" y="1302633"/>
            <a:ext cx="5715000" cy="55553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tIns="0" bIns="0" rtlCol="0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</a:rPr>
              <a:t>&lt;Object </a:t>
            </a:r>
            <a:r>
              <a:rPr lang="en-US" sz="1900" b="1" dirty="0" err="1" smtClean="0">
                <a:solidFill>
                  <a:srgbClr val="FF0000"/>
                </a:solidFill>
              </a:rPr>
              <a:t>xsi:type</a:t>
            </a:r>
            <a:r>
              <a:rPr lang="en-US" sz="1900" b="1" dirty="0" smtClean="0">
                <a:solidFill>
                  <a:srgbClr val="FF0000"/>
                </a:solidFill>
              </a:rPr>
              <a:t>="</a:t>
            </a:r>
            <a:r>
              <a:rPr lang="en-US" sz="1900" b="1" dirty="0" err="1" smtClean="0">
                <a:solidFill>
                  <a:srgbClr val="FF0000"/>
                </a:solidFill>
              </a:rPr>
              <a:t>ReferenceObject</a:t>
            </a:r>
            <a:r>
              <a:rPr lang="en-US" sz="1900" b="1" dirty="0" smtClean="0">
                <a:solidFill>
                  <a:srgbClr val="FF0000"/>
                </a:solidFill>
              </a:rPr>
              <a:t>" id=“…”&gt;</a:t>
            </a:r>
          </a:p>
          <a:p>
            <a:r>
              <a:rPr lang="en-US" sz="1900" b="1" dirty="0" smtClean="0"/>
              <a:t>  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  …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&lt;/Parameter&gt;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&lt;/Parameter&gt;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&lt;/Parameter&gt;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&lt;/Parameter&gt;</a:t>
            </a:r>
          </a:p>
          <a:p>
            <a:r>
              <a:rPr lang="en-US" sz="1900" b="1" dirty="0" smtClean="0">
                <a:solidFill>
                  <a:srgbClr val="FF0000"/>
                </a:solidFill>
              </a:rPr>
              <a:t>&lt;/Object&gt;</a:t>
            </a:r>
          </a:p>
        </p:txBody>
      </p:sp>
      <p:sp>
        <p:nvSpPr>
          <p:cNvPr id="30" name="Rounded Rectangle 29"/>
          <p:cNvSpPr/>
          <p:nvPr/>
        </p:nvSpPr>
        <p:spPr>
          <a:xfrm rot="21484940">
            <a:off x="6253521" y="1822222"/>
            <a:ext cx="377473" cy="41946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2" name="Straight Arrow Connector 31"/>
          <p:cNvCxnSpPr/>
          <p:nvPr/>
        </p:nvCxnSpPr>
        <p:spPr>
          <a:xfrm rot="12552367" flipV="1">
            <a:off x="5524476" y="871985"/>
            <a:ext cx="2367951" cy="139539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2552367">
            <a:off x="5088851" y="1961726"/>
            <a:ext cx="1630392" cy="582283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7152367">
            <a:off x="4946750" y="940176"/>
            <a:ext cx="1513936" cy="80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937077">
            <a:off x="5188879" y="2228207"/>
            <a:ext cx="1164566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side by side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67328" y="-2"/>
            <a:ext cx="721473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nested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068361" y="914398"/>
            <a:ext cx="1164566" cy="46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front-end to back-end</a:t>
            </a:r>
            <a:endParaRPr lang="en-US" sz="1400" b="1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528319" y="187900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Arrow Connector 45"/>
          <p:cNvCxnSpPr/>
          <p:nvPr/>
        </p:nvCxnSpPr>
        <p:spPr>
          <a:xfrm rot="1752367" flipV="1">
            <a:off x="7352224" y="1927153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249249" y="1900887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/>
          <p:nvPr/>
        </p:nvCxnSpPr>
        <p:spPr>
          <a:xfrm rot="12552367" flipV="1">
            <a:off x="7039270" y="1930096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936295" y="1903830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/>
          <p:nvPr/>
        </p:nvCxnSpPr>
        <p:spPr>
          <a:xfrm rot="1752367" flipV="1">
            <a:off x="6726316" y="1933039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623341" y="190677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rot="12552367" flipV="1">
            <a:off x="6413362" y="1935982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2367">
            <a:off x="5657428" y="1013304"/>
            <a:ext cx="1035178" cy="11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Freeform 33"/>
          <p:cNvSpPr/>
          <p:nvPr/>
        </p:nvSpPr>
        <p:spPr>
          <a:xfrm>
            <a:off x="4609785" y="1481177"/>
            <a:ext cx="2239398" cy="1681438"/>
          </a:xfrm>
          <a:custGeom>
            <a:avLst/>
            <a:gdLst>
              <a:gd name="connsiteX0" fmla="*/ 0 w 2239398"/>
              <a:gd name="connsiteY0" fmla="*/ 0 h 1681438"/>
              <a:gd name="connsiteX1" fmla="*/ 400522 w 2239398"/>
              <a:gd name="connsiteY1" fmla="*/ 256939 h 1681438"/>
              <a:gd name="connsiteX2" fmla="*/ 770817 w 2239398"/>
              <a:gd name="connsiteY2" fmla="*/ 702803 h 1681438"/>
              <a:gd name="connsiteX3" fmla="*/ 1118440 w 2239398"/>
              <a:gd name="connsiteY3" fmla="*/ 1186453 h 1681438"/>
              <a:gd name="connsiteX4" fmla="*/ 1586975 w 2239398"/>
              <a:gd name="connsiteY4" fmla="*/ 1609646 h 1681438"/>
              <a:gd name="connsiteX5" fmla="*/ 2100853 w 2239398"/>
              <a:gd name="connsiteY5" fmla="*/ 1617203 h 1681438"/>
              <a:gd name="connsiteX6" fmla="*/ 2206651 w 2239398"/>
              <a:gd name="connsiteY6" fmla="*/ 1284694 h 1681438"/>
              <a:gd name="connsiteX7" fmla="*/ 1904370 w 2239398"/>
              <a:gd name="connsiteY7" fmla="*/ 740588 h 16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398" h="1681438">
                <a:moveTo>
                  <a:pt x="0" y="0"/>
                </a:moveTo>
                <a:cubicBezTo>
                  <a:pt x="136026" y="69902"/>
                  <a:pt x="272053" y="139805"/>
                  <a:pt x="400522" y="256939"/>
                </a:cubicBezTo>
                <a:cubicBezTo>
                  <a:pt x="528991" y="374073"/>
                  <a:pt x="651164" y="547884"/>
                  <a:pt x="770817" y="702803"/>
                </a:cubicBezTo>
                <a:cubicBezTo>
                  <a:pt x="890470" y="857722"/>
                  <a:pt x="982414" y="1035313"/>
                  <a:pt x="1118440" y="1186453"/>
                </a:cubicBezTo>
                <a:cubicBezTo>
                  <a:pt x="1254466" y="1337593"/>
                  <a:pt x="1423240" y="1537854"/>
                  <a:pt x="1586975" y="1609646"/>
                </a:cubicBezTo>
                <a:cubicBezTo>
                  <a:pt x="1750710" y="1681438"/>
                  <a:pt x="1997574" y="1671362"/>
                  <a:pt x="2100853" y="1617203"/>
                </a:cubicBezTo>
                <a:cubicBezTo>
                  <a:pt x="2204132" y="1563044"/>
                  <a:pt x="2239398" y="1430796"/>
                  <a:pt x="2206651" y="1284694"/>
                </a:cubicBezTo>
                <a:cubicBezTo>
                  <a:pt x="2173904" y="1138592"/>
                  <a:pt x="2039137" y="939590"/>
                  <a:pt x="1904370" y="740588"/>
                </a:cubicBezTo>
              </a:path>
            </a:pathLst>
          </a:custGeom>
          <a:ln w="4762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685355" y="2055511"/>
            <a:ext cx="2502635" cy="1416942"/>
          </a:xfrm>
          <a:custGeom>
            <a:avLst/>
            <a:gdLst>
              <a:gd name="connsiteX0" fmla="*/ 0 w 2502635"/>
              <a:gd name="connsiteY0" fmla="*/ 0 h 1416942"/>
              <a:gd name="connsiteX1" fmla="*/ 272053 w 2502635"/>
              <a:gd name="connsiteY1" fmla="*/ 128469 h 1416942"/>
              <a:gd name="connsiteX2" fmla="*/ 581891 w 2502635"/>
              <a:gd name="connsiteY2" fmla="*/ 506320 h 1416942"/>
              <a:gd name="connsiteX3" fmla="*/ 853944 w 2502635"/>
              <a:gd name="connsiteY3" fmla="*/ 861501 h 1416942"/>
              <a:gd name="connsiteX4" fmla="*/ 1322480 w 2502635"/>
              <a:gd name="connsiteY4" fmla="*/ 1277137 h 1416942"/>
              <a:gd name="connsiteX5" fmla="*/ 1889257 w 2502635"/>
              <a:gd name="connsiteY5" fmla="*/ 1398049 h 1416942"/>
              <a:gd name="connsiteX6" fmla="*/ 2410691 w 2502635"/>
              <a:gd name="connsiteY6" fmla="*/ 1163782 h 1416942"/>
              <a:gd name="connsiteX7" fmla="*/ 2440919 w 2502635"/>
              <a:gd name="connsiteY7" fmla="*/ 702803 h 1416942"/>
              <a:gd name="connsiteX8" fmla="*/ 2312450 w 2502635"/>
              <a:gd name="connsiteY8" fmla="*/ 385408 h 1416942"/>
              <a:gd name="connsiteX9" fmla="*/ 2085739 w 2502635"/>
              <a:gd name="connsiteY9" fmla="*/ 60456 h 14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2635" h="1416942">
                <a:moveTo>
                  <a:pt x="0" y="0"/>
                </a:moveTo>
                <a:cubicBezTo>
                  <a:pt x="87535" y="22041"/>
                  <a:pt x="175071" y="44082"/>
                  <a:pt x="272053" y="128469"/>
                </a:cubicBezTo>
                <a:cubicBezTo>
                  <a:pt x="369035" y="212856"/>
                  <a:pt x="484909" y="384148"/>
                  <a:pt x="581891" y="506320"/>
                </a:cubicBezTo>
                <a:cubicBezTo>
                  <a:pt x="678873" y="628492"/>
                  <a:pt x="730513" y="733032"/>
                  <a:pt x="853944" y="861501"/>
                </a:cubicBezTo>
                <a:cubicBezTo>
                  <a:pt x="977375" y="989970"/>
                  <a:pt x="1149928" y="1187712"/>
                  <a:pt x="1322480" y="1277137"/>
                </a:cubicBezTo>
                <a:cubicBezTo>
                  <a:pt x="1495032" y="1366562"/>
                  <a:pt x="1707889" y="1416942"/>
                  <a:pt x="1889257" y="1398049"/>
                </a:cubicBezTo>
                <a:cubicBezTo>
                  <a:pt x="2070626" y="1379157"/>
                  <a:pt x="2318747" y="1279656"/>
                  <a:pt x="2410691" y="1163782"/>
                </a:cubicBezTo>
                <a:cubicBezTo>
                  <a:pt x="2502635" y="1047908"/>
                  <a:pt x="2457292" y="832532"/>
                  <a:pt x="2440919" y="702803"/>
                </a:cubicBezTo>
                <a:cubicBezTo>
                  <a:pt x="2424546" y="573074"/>
                  <a:pt x="2371647" y="492466"/>
                  <a:pt x="2312450" y="385408"/>
                </a:cubicBezTo>
                <a:cubicBezTo>
                  <a:pt x="2253253" y="278350"/>
                  <a:pt x="2169496" y="169403"/>
                  <a:pt x="2085739" y="60456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813825" y="2108410"/>
            <a:ext cx="2638660" cy="1699071"/>
          </a:xfrm>
          <a:custGeom>
            <a:avLst/>
            <a:gdLst>
              <a:gd name="connsiteX0" fmla="*/ 0 w 2638660"/>
              <a:gd name="connsiteY0" fmla="*/ 513878 h 1699071"/>
              <a:gd name="connsiteX1" fmla="*/ 241825 w 2638660"/>
              <a:gd name="connsiteY1" fmla="*/ 695246 h 1699071"/>
              <a:gd name="connsiteX2" fmla="*/ 528992 w 2638660"/>
              <a:gd name="connsiteY2" fmla="*/ 1020198 h 1699071"/>
              <a:gd name="connsiteX3" fmla="*/ 952185 w 2638660"/>
              <a:gd name="connsiteY3" fmla="*/ 1398050 h 1699071"/>
              <a:gd name="connsiteX4" fmla="*/ 1488734 w 2638660"/>
              <a:gd name="connsiteY4" fmla="*/ 1662545 h 1699071"/>
              <a:gd name="connsiteX5" fmla="*/ 2191537 w 2638660"/>
              <a:gd name="connsiteY5" fmla="*/ 1617203 h 1699071"/>
              <a:gd name="connsiteX6" fmla="*/ 2561831 w 2638660"/>
              <a:gd name="connsiteY6" fmla="*/ 1307365 h 1699071"/>
              <a:gd name="connsiteX7" fmla="*/ 2637401 w 2638660"/>
              <a:gd name="connsiteY7" fmla="*/ 876615 h 1699071"/>
              <a:gd name="connsiteX8" fmla="*/ 2554274 w 2638660"/>
              <a:gd name="connsiteY8" fmla="*/ 453421 h 1699071"/>
              <a:gd name="connsiteX9" fmla="*/ 2274664 w 2638660"/>
              <a:gd name="connsiteY9" fmla="*/ 0 h 169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8660" h="1699071">
                <a:moveTo>
                  <a:pt x="0" y="513878"/>
                </a:moveTo>
                <a:cubicBezTo>
                  <a:pt x="76830" y="562368"/>
                  <a:pt x="153660" y="610859"/>
                  <a:pt x="241825" y="695246"/>
                </a:cubicBezTo>
                <a:cubicBezTo>
                  <a:pt x="329990" y="779633"/>
                  <a:pt x="410599" y="903064"/>
                  <a:pt x="528992" y="1020198"/>
                </a:cubicBezTo>
                <a:cubicBezTo>
                  <a:pt x="647385" y="1137332"/>
                  <a:pt x="792228" y="1290992"/>
                  <a:pt x="952185" y="1398050"/>
                </a:cubicBezTo>
                <a:cubicBezTo>
                  <a:pt x="1112142" y="1505108"/>
                  <a:pt x="1282175" y="1626020"/>
                  <a:pt x="1488734" y="1662545"/>
                </a:cubicBezTo>
                <a:cubicBezTo>
                  <a:pt x="1695293" y="1699071"/>
                  <a:pt x="2012688" y="1676400"/>
                  <a:pt x="2191537" y="1617203"/>
                </a:cubicBezTo>
                <a:cubicBezTo>
                  <a:pt x="2370387" y="1558006"/>
                  <a:pt x="2487520" y="1430796"/>
                  <a:pt x="2561831" y="1307365"/>
                </a:cubicBezTo>
                <a:cubicBezTo>
                  <a:pt x="2636142" y="1183934"/>
                  <a:pt x="2638660" y="1018939"/>
                  <a:pt x="2637401" y="876615"/>
                </a:cubicBezTo>
                <a:cubicBezTo>
                  <a:pt x="2636142" y="734291"/>
                  <a:pt x="2614730" y="599523"/>
                  <a:pt x="2554274" y="453421"/>
                </a:cubicBezTo>
                <a:cubicBezTo>
                  <a:pt x="2493818" y="307319"/>
                  <a:pt x="2323785" y="78089"/>
                  <a:pt x="2274664" y="0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017864" y="2115967"/>
            <a:ext cx="2759573" cy="2056770"/>
          </a:xfrm>
          <a:custGeom>
            <a:avLst/>
            <a:gdLst>
              <a:gd name="connsiteX0" fmla="*/ 0 w 2759573"/>
              <a:gd name="connsiteY0" fmla="*/ 1133554 h 2056770"/>
              <a:gd name="connsiteX1" fmla="*/ 370295 w 2759573"/>
              <a:gd name="connsiteY1" fmla="*/ 1420721 h 2056770"/>
              <a:gd name="connsiteX2" fmla="*/ 846387 w 2759573"/>
              <a:gd name="connsiteY2" fmla="*/ 1798572 h 2056770"/>
              <a:gd name="connsiteX3" fmla="*/ 1632318 w 2759573"/>
              <a:gd name="connsiteY3" fmla="*/ 2055511 h 2056770"/>
              <a:gd name="connsiteX4" fmla="*/ 2501376 w 2759573"/>
              <a:gd name="connsiteY4" fmla="*/ 1791015 h 2056770"/>
              <a:gd name="connsiteX5" fmla="*/ 2728086 w 2759573"/>
              <a:gd name="connsiteY5" fmla="*/ 1194010 h 2056770"/>
              <a:gd name="connsiteX6" fmla="*/ 2690301 w 2759573"/>
              <a:gd name="connsiteY6" fmla="*/ 483650 h 2056770"/>
              <a:gd name="connsiteX7" fmla="*/ 2395577 w 2759573"/>
              <a:gd name="connsiteY7" fmla="*/ 0 h 20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573" h="2056770">
                <a:moveTo>
                  <a:pt x="0" y="1133554"/>
                </a:moveTo>
                <a:lnTo>
                  <a:pt x="370295" y="1420721"/>
                </a:lnTo>
                <a:cubicBezTo>
                  <a:pt x="511359" y="1531557"/>
                  <a:pt x="636050" y="1692774"/>
                  <a:pt x="846387" y="1798572"/>
                </a:cubicBezTo>
                <a:cubicBezTo>
                  <a:pt x="1056724" y="1904370"/>
                  <a:pt x="1356487" y="2056770"/>
                  <a:pt x="1632318" y="2055511"/>
                </a:cubicBezTo>
                <a:cubicBezTo>
                  <a:pt x="1908149" y="2054252"/>
                  <a:pt x="2318748" y="1934598"/>
                  <a:pt x="2501376" y="1791015"/>
                </a:cubicBezTo>
                <a:cubicBezTo>
                  <a:pt x="2684004" y="1647432"/>
                  <a:pt x="2696599" y="1411904"/>
                  <a:pt x="2728086" y="1194010"/>
                </a:cubicBezTo>
                <a:cubicBezTo>
                  <a:pt x="2759573" y="976116"/>
                  <a:pt x="2745719" y="682652"/>
                  <a:pt x="2690301" y="483650"/>
                </a:cubicBezTo>
                <a:cubicBezTo>
                  <a:pt x="2634883" y="284648"/>
                  <a:pt x="2515230" y="142324"/>
                  <a:pt x="2395577" y="0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229461" y="2002612"/>
            <a:ext cx="2920791" cy="2530344"/>
          </a:xfrm>
          <a:custGeom>
            <a:avLst/>
            <a:gdLst>
              <a:gd name="connsiteX0" fmla="*/ 0 w 2920791"/>
              <a:gd name="connsiteY0" fmla="*/ 1843914 h 2530344"/>
              <a:gd name="connsiteX1" fmla="*/ 377851 w 2920791"/>
              <a:gd name="connsiteY1" fmla="*/ 2161309 h 2530344"/>
              <a:gd name="connsiteX2" fmla="*/ 1307365 w 2920791"/>
              <a:gd name="connsiteY2" fmla="*/ 2508932 h 2530344"/>
              <a:gd name="connsiteX3" fmla="*/ 2433362 w 2920791"/>
              <a:gd name="connsiteY3" fmla="*/ 2289778 h 2530344"/>
              <a:gd name="connsiteX4" fmla="*/ 2856556 w 2920791"/>
              <a:gd name="connsiteY4" fmla="*/ 1450948 h 2530344"/>
              <a:gd name="connsiteX5" fmla="*/ 2818770 w 2920791"/>
              <a:gd name="connsiteY5" fmla="*/ 528991 h 2530344"/>
              <a:gd name="connsiteX6" fmla="*/ 2501375 w 2920791"/>
              <a:gd name="connsiteY6" fmla="*/ 0 h 253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791" h="2530344">
                <a:moveTo>
                  <a:pt x="0" y="1843914"/>
                </a:moveTo>
                <a:cubicBezTo>
                  <a:pt x="79978" y="1947193"/>
                  <a:pt x="159957" y="2050473"/>
                  <a:pt x="377851" y="2161309"/>
                </a:cubicBezTo>
                <a:cubicBezTo>
                  <a:pt x="595745" y="2272145"/>
                  <a:pt x="964780" y="2487520"/>
                  <a:pt x="1307365" y="2508932"/>
                </a:cubicBezTo>
                <a:cubicBezTo>
                  <a:pt x="1649950" y="2530344"/>
                  <a:pt x="2175164" y="2466109"/>
                  <a:pt x="2433362" y="2289778"/>
                </a:cubicBezTo>
                <a:cubicBezTo>
                  <a:pt x="2691561" y="2113447"/>
                  <a:pt x="2792321" y="1744413"/>
                  <a:pt x="2856556" y="1450948"/>
                </a:cubicBezTo>
                <a:cubicBezTo>
                  <a:pt x="2920791" y="1157484"/>
                  <a:pt x="2877967" y="770816"/>
                  <a:pt x="2818770" y="528991"/>
                </a:cubicBezTo>
                <a:cubicBezTo>
                  <a:pt x="2759573" y="287166"/>
                  <a:pt x="2630474" y="143583"/>
                  <a:pt x="2501375" y="0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6750942" y="5364228"/>
            <a:ext cx="14478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52400" y="5943600"/>
            <a:ext cx="14478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981200" y="914400"/>
            <a:ext cx="14478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ounded Rectangle 24"/>
          <p:cNvSpPr/>
          <p:nvPr/>
        </p:nvSpPr>
        <p:spPr>
          <a:xfrm>
            <a:off x="2438400" y="3200400"/>
            <a:ext cx="5334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1981200" y="4343400"/>
            <a:ext cx="9906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168237" y="4491392"/>
            <a:ext cx="951555" cy="4597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2301744" y="4206744"/>
            <a:ext cx="1371600" cy="57811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2435251" y="4035451"/>
            <a:ext cx="1371600" cy="615897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90800" y="5029200"/>
            <a:ext cx="7620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>
            <a:off x="2613474" y="5226944"/>
            <a:ext cx="739326" cy="259456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6200" y="4038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peer-to-peer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3276600" y="4495800"/>
            <a:ext cx="12954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133600" y="51054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878013" y="6096000"/>
            <a:ext cx="541587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05000" y="83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content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replica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943100" y="2400302"/>
            <a:ext cx="1676403" cy="228601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5903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content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replica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371600" y="5562600"/>
            <a:ext cx="914400" cy="9144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3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content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replica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10800000" flipV="1">
            <a:off x="4267200" y="5867400"/>
            <a:ext cx="2819400" cy="5334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28600" y="5943600"/>
            <a:ext cx="990600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ounded Rectangle 23"/>
          <p:cNvSpPr/>
          <p:nvPr/>
        </p:nvSpPr>
        <p:spPr>
          <a:xfrm>
            <a:off x="228601" y="1905000"/>
            <a:ext cx="4572000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TextBox 25"/>
          <p:cNvSpPr txBox="1"/>
          <p:nvPr/>
        </p:nvSpPr>
        <p:spPr>
          <a:xfrm>
            <a:off x="0" y="1302633"/>
            <a:ext cx="5715000" cy="55553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tIns="0" bIns="0" rtlCol="0">
            <a:spAutoFit/>
          </a:bodyPr>
          <a:lstStyle/>
          <a:p>
            <a:r>
              <a:rPr lang="en-US" sz="1900" b="1" dirty="0" smtClean="0"/>
              <a:t>&lt;Object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id=“…”&gt;</a:t>
            </a:r>
          </a:p>
          <a:p>
            <a:r>
              <a:rPr lang="en-US" sz="1900" b="1" dirty="0" smtClean="0"/>
              <a:t>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900" b="1" dirty="0" smtClean="0">
                <a:solidFill>
                  <a:srgbClr val="FF0000"/>
                </a:solidFill>
              </a:rPr>
              <a:t>&lt;Value </a:t>
            </a:r>
            <a:r>
              <a:rPr lang="en-US" sz="1900" b="1" dirty="0" err="1" smtClean="0">
                <a:solidFill>
                  <a:srgbClr val="FF0000"/>
                </a:solidFill>
              </a:rPr>
              <a:t>xsi:type</a:t>
            </a:r>
            <a:r>
              <a:rPr lang="en-US" sz="1900" b="1" dirty="0" smtClean="0">
                <a:solidFill>
                  <a:srgbClr val="FF0000"/>
                </a:solidFill>
              </a:rPr>
              <a:t>="</a:t>
            </a:r>
            <a:r>
              <a:rPr lang="en-US" sz="1900" b="1" dirty="0" err="1" smtClean="0">
                <a:solidFill>
                  <a:srgbClr val="FF0000"/>
                </a:solidFill>
              </a:rPr>
              <a:t>ReferenceObject</a:t>
            </a:r>
            <a:r>
              <a:rPr lang="en-US" sz="1900" b="1" dirty="0" smtClean="0">
                <a:solidFill>
                  <a:srgbClr val="FF0000"/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  …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&lt;/Parameter&gt;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&lt;/Parameter&gt;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&lt;/Parameter&gt;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900" b="1" dirty="0" smtClean="0">
                <a:solidFill>
                  <a:srgbClr val="FF0000"/>
                </a:solidFill>
              </a:rPr>
              <a:t>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900" b="1" dirty="0" smtClean="0"/>
              <a:t>&lt;/Parameter&gt;</a:t>
            </a:r>
          </a:p>
          <a:p>
            <a:r>
              <a:rPr lang="en-US" sz="1900" b="1" dirty="0" smtClean="0"/>
              <a:t>&lt;/Object&gt;</a:t>
            </a:r>
          </a:p>
        </p:txBody>
      </p:sp>
      <p:sp>
        <p:nvSpPr>
          <p:cNvPr id="30" name="Rounded Rectangle 29"/>
          <p:cNvSpPr/>
          <p:nvPr/>
        </p:nvSpPr>
        <p:spPr>
          <a:xfrm rot="21484940">
            <a:off x="6560113" y="1834999"/>
            <a:ext cx="377473" cy="41946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2" name="Straight Arrow Connector 31"/>
          <p:cNvCxnSpPr/>
          <p:nvPr/>
        </p:nvCxnSpPr>
        <p:spPr>
          <a:xfrm rot="12552367" flipV="1">
            <a:off x="5524476" y="871985"/>
            <a:ext cx="2367951" cy="139539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2552367">
            <a:off x="5088851" y="1961726"/>
            <a:ext cx="1630392" cy="582283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7152367">
            <a:off x="4946750" y="940176"/>
            <a:ext cx="1513936" cy="80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937077">
            <a:off x="5188879" y="2228207"/>
            <a:ext cx="1164566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side by side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67328" y="-2"/>
            <a:ext cx="721473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nested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068361" y="914398"/>
            <a:ext cx="1164566" cy="46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front-end to back-end</a:t>
            </a:r>
            <a:endParaRPr lang="en-US" sz="1400" b="1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528319" y="187900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Arrow Connector 45"/>
          <p:cNvCxnSpPr/>
          <p:nvPr/>
        </p:nvCxnSpPr>
        <p:spPr>
          <a:xfrm rot="1752367" flipV="1">
            <a:off x="7352224" y="1927153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249249" y="1900887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/>
          <p:nvPr/>
        </p:nvCxnSpPr>
        <p:spPr>
          <a:xfrm rot="12552367" flipV="1">
            <a:off x="7039270" y="1930096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936295" y="1903830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/>
          <p:nvPr/>
        </p:nvCxnSpPr>
        <p:spPr>
          <a:xfrm rot="1752367" flipV="1">
            <a:off x="6726316" y="1933039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623341" y="190677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rot="12552367" flipV="1">
            <a:off x="6413362" y="1935982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2367">
            <a:off x="5657428" y="1013304"/>
            <a:ext cx="1035178" cy="11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Freeform 33"/>
          <p:cNvSpPr/>
          <p:nvPr/>
        </p:nvSpPr>
        <p:spPr>
          <a:xfrm>
            <a:off x="4609785" y="1481177"/>
            <a:ext cx="2239398" cy="1681438"/>
          </a:xfrm>
          <a:custGeom>
            <a:avLst/>
            <a:gdLst>
              <a:gd name="connsiteX0" fmla="*/ 0 w 2239398"/>
              <a:gd name="connsiteY0" fmla="*/ 0 h 1681438"/>
              <a:gd name="connsiteX1" fmla="*/ 400522 w 2239398"/>
              <a:gd name="connsiteY1" fmla="*/ 256939 h 1681438"/>
              <a:gd name="connsiteX2" fmla="*/ 770817 w 2239398"/>
              <a:gd name="connsiteY2" fmla="*/ 702803 h 1681438"/>
              <a:gd name="connsiteX3" fmla="*/ 1118440 w 2239398"/>
              <a:gd name="connsiteY3" fmla="*/ 1186453 h 1681438"/>
              <a:gd name="connsiteX4" fmla="*/ 1586975 w 2239398"/>
              <a:gd name="connsiteY4" fmla="*/ 1609646 h 1681438"/>
              <a:gd name="connsiteX5" fmla="*/ 2100853 w 2239398"/>
              <a:gd name="connsiteY5" fmla="*/ 1617203 h 1681438"/>
              <a:gd name="connsiteX6" fmla="*/ 2206651 w 2239398"/>
              <a:gd name="connsiteY6" fmla="*/ 1284694 h 1681438"/>
              <a:gd name="connsiteX7" fmla="*/ 1904370 w 2239398"/>
              <a:gd name="connsiteY7" fmla="*/ 740588 h 16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398" h="1681438">
                <a:moveTo>
                  <a:pt x="0" y="0"/>
                </a:moveTo>
                <a:cubicBezTo>
                  <a:pt x="136026" y="69902"/>
                  <a:pt x="272053" y="139805"/>
                  <a:pt x="400522" y="256939"/>
                </a:cubicBezTo>
                <a:cubicBezTo>
                  <a:pt x="528991" y="374073"/>
                  <a:pt x="651164" y="547884"/>
                  <a:pt x="770817" y="702803"/>
                </a:cubicBezTo>
                <a:cubicBezTo>
                  <a:pt x="890470" y="857722"/>
                  <a:pt x="982414" y="1035313"/>
                  <a:pt x="1118440" y="1186453"/>
                </a:cubicBezTo>
                <a:cubicBezTo>
                  <a:pt x="1254466" y="1337593"/>
                  <a:pt x="1423240" y="1537854"/>
                  <a:pt x="1586975" y="1609646"/>
                </a:cubicBezTo>
                <a:cubicBezTo>
                  <a:pt x="1750710" y="1681438"/>
                  <a:pt x="1997574" y="1671362"/>
                  <a:pt x="2100853" y="1617203"/>
                </a:cubicBezTo>
                <a:cubicBezTo>
                  <a:pt x="2204132" y="1563044"/>
                  <a:pt x="2239398" y="1430796"/>
                  <a:pt x="2206651" y="1284694"/>
                </a:cubicBezTo>
                <a:cubicBezTo>
                  <a:pt x="2173904" y="1138592"/>
                  <a:pt x="2039137" y="939590"/>
                  <a:pt x="1904370" y="740588"/>
                </a:cubicBezTo>
              </a:path>
            </a:pathLst>
          </a:custGeom>
          <a:ln w="4762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685355" y="2055511"/>
            <a:ext cx="2502635" cy="1416942"/>
          </a:xfrm>
          <a:custGeom>
            <a:avLst/>
            <a:gdLst>
              <a:gd name="connsiteX0" fmla="*/ 0 w 2502635"/>
              <a:gd name="connsiteY0" fmla="*/ 0 h 1416942"/>
              <a:gd name="connsiteX1" fmla="*/ 272053 w 2502635"/>
              <a:gd name="connsiteY1" fmla="*/ 128469 h 1416942"/>
              <a:gd name="connsiteX2" fmla="*/ 581891 w 2502635"/>
              <a:gd name="connsiteY2" fmla="*/ 506320 h 1416942"/>
              <a:gd name="connsiteX3" fmla="*/ 853944 w 2502635"/>
              <a:gd name="connsiteY3" fmla="*/ 861501 h 1416942"/>
              <a:gd name="connsiteX4" fmla="*/ 1322480 w 2502635"/>
              <a:gd name="connsiteY4" fmla="*/ 1277137 h 1416942"/>
              <a:gd name="connsiteX5" fmla="*/ 1889257 w 2502635"/>
              <a:gd name="connsiteY5" fmla="*/ 1398049 h 1416942"/>
              <a:gd name="connsiteX6" fmla="*/ 2410691 w 2502635"/>
              <a:gd name="connsiteY6" fmla="*/ 1163782 h 1416942"/>
              <a:gd name="connsiteX7" fmla="*/ 2440919 w 2502635"/>
              <a:gd name="connsiteY7" fmla="*/ 702803 h 1416942"/>
              <a:gd name="connsiteX8" fmla="*/ 2312450 w 2502635"/>
              <a:gd name="connsiteY8" fmla="*/ 385408 h 1416942"/>
              <a:gd name="connsiteX9" fmla="*/ 2085739 w 2502635"/>
              <a:gd name="connsiteY9" fmla="*/ 60456 h 14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2635" h="1416942">
                <a:moveTo>
                  <a:pt x="0" y="0"/>
                </a:moveTo>
                <a:cubicBezTo>
                  <a:pt x="87535" y="22041"/>
                  <a:pt x="175071" y="44082"/>
                  <a:pt x="272053" y="128469"/>
                </a:cubicBezTo>
                <a:cubicBezTo>
                  <a:pt x="369035" y="212856"/>
                  <a:pt x="484909" y="384148"/>
                  <a:pt x="581891" y="506320"/>
                </a:cubicBezTo>
                <a:cubicBezTo>
                  <a:pt x="678873" y="628492"/>
                  <a:pt x="730513" y="733032"/>
                  <a:pt x="853944" y="861501"/>
                </a:cubicBezTo>
                <a:cubicBezTo>
                  <a:pt x="977375" y="989970"/>
                  <a:pt x="1149928" y="1187712"/>
                  <a:pt x="1322480" y="1277137"/>
                </a:cubicBezTo>
                <a:cubicBezTo>
                  <a:pt x="1495032" y="1366562"/>
                  <a:pt x="1707889" y="1416942"/>
                  <a:pt x="1889257" y="1398049"/>
                </a:cubicBezTo>
                <a:cubicBezTo>
                  <a:pt x="2070626" y="1379157"/>
                  <a:pt x="2318747" y="1279656"/>
                  <a:pt x="2410691" y="1163782"/>
                </a:cubicBezTo>
                <a:cubicBezTo>
                  <a:pt x="2502635" y="1047908"/>
                  <a:pt x="2457292" y="832532"/>
                  <a:pt x="2440919" y="702803"/>
                </a:cubicBezTo>
                <a:cubicBezTo>
                  <a:pt x="2424546" y="573074"/>
                  <a:pt x="2371647" y="492466"/>
                  <a:pt x="2312450" y="385408"/>
                </a:cubicBezTo>
                <a:cubicBezTo>
                  <a:pt x="2253253" y="278350"/>
                  <a:pt x="2169496" y="169403"/>
                  <a:pt x="2085739" y="60456"/>
                </a:cubicBezTo>
              </a:path>
            </a:pathLst>
          </a:custGeom>
          <a:ln w="476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813825" y="2108410"/>
            <a:ext cx="2638660" cy="1699071"/>
          </a:xfrm>
          <a:custGeom>
            <a:avLst/>
            <a:gdLst>
              <a:gd name="connsiteX0" fmla="*/ 0 w 2638660"/>
              <a:gd name="connsiteY0" fmla="*/ 513878 h 1699071"/>
              <a:gd name="connsiteX1" fmla="*/ 241825 w 2638660"/>
              <a:gd name="connsiteY1" fmla="*/ 695246 h 1699071"/>
              <a:gd name="connsiteX2" fmla="*/ 528992 w 2638660"/>
              <a:gd name="connsiteY2" fmla="*/ 1020198 h 1699071"/>
              <a:gd name="connsiteX3" fmla="*/ 952185 w 2638660"/>
              <a:gd name="connsiteY3" fmla="*/ 1398050 h 1699071"/>
              <a:gd name="connsiteX4" fmla="*/ 1488734 w 2638660"/>
              <a:gd name="connsiteY4" fmla="*/ 1662545 h 1699071"/>
              <a:gd name="connsiteX5" fmla="*/ 2191537 w 2638660"/>
              <a:gd name="connsiteY5" fmla="*/ 1617203 h 1699071"/>
              <a:gd name="connsiteX6" fmla="*/ 2561831 w 2638660"/>
              <a:gd name="connsiteY6" fmla="*/ 1307365 h 1699071"/>
              <a:gd name="connsiteX7" fmla="*/ 2637401 w 2638660"/>
              <a:gd name="connsiteY7" fmla="*/ 876615 h 1699071"/>
              <a:gd name="connsiteX8" fmla="*/ 2554274 w 2638660"/>
              <a:gd name="connsiteY8" fmla="*/ 453421 h 1699071"/>
              <a:gd name="connsiteX9" fmla="*/ 2274664 w 2638660"/>
              <a:gd name="connsiteY9" fmla="*/ 0 h 169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8660" h="1699071">
                <a:moveTo>
                  <a:pt x="0" y="513878"/>
                </a:moveTo>
                <a:cubicBezTo>
                  <a:pt x="76830" y="562368"/>
                  <a:pt x="153660" y="610859"/>
                  <a:pt x="241825" y="695246"/>
                </a:cubicBezTo>
                <a:cubicBezTo>
                  <a:pt x="329990" y="779633"/>
                  <a:pt x="410599" y="903064"/>
                  <a:pt x="528992" y="1020198"/>
                </a:cubicBezTo>
                <a:cubicBezTo>
                  <a:pt x="647385" y="1137332"/>
                  <a:pt x="792228" y="1290992"/>
                  <a:pt x="952185" y="1398050"/>
                </a:cubicBezTo>
                <a:cubicBezTo>
                  <a:pt x="1112142" y="1505108"/>
                  <a:pt x="1282175" y="1626020"/>
                  <a:pt x="1488734" y="1662545"/>
                </a:cubicBezTo>
                <a:cubicBezTo>
                  <a:pt x="1695293" y="1699071"/>
                  <a:pt x="2012688" y="1676400"/>
                  <a:pt x="2191537" y="1617203"/>
                </a:cubicBezTo>
                <a:cubicBezTo>
                  <a:pt x="2370387" y="1558006"/>
                  <a:pt x="2487520" y="1430796"/>
                  <a:pt x="2561831" y="1307365"/>
                </a:cubicBezTo>
                <a:cubicBezTo>
                  <a:pt x="2636142" y="1183934"/>
                  <a:pt x="2638660" y="1018939"/>
                  <a:pt x="2637401" y="876615"/>
                </a:cubicBezTo>
                <a:cubicBezTo>
                  <a:pt x="2636142" y="734291"/>
                  <a:pt x="2614730" y="599523"/>
                  <a:pt x="2554274" y="453421"/>
                </a:cubicBezTo>
                <a:cubicBezTo>
                  <a:pt x="2493818" y="307319"/>
                  <a:pt x="2323785" y="78089"/>
                  <a:pt x="2274664" y="0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017864" y="2115967"/>
            <a:ext cx="2759573" cy="2056770"/>
          </a:xfrm>
          <a:custGeom>
            <a:avLst/>
            <a:gdLst>
              <a:gd name="connsiteX0" fmla="*/ 0 w 2759573"/>
              <a:gd name="connsiteY0" fmla="*/ 1133554 h 2056770"/>
              <a:gd name="connsiteX1" fmla="*/ 370295 w 2759573"/>
              <a:gd name="connsiteY1" fmla="*/ 1420721 h 2056770"/>
              <a:gd name="connsiteX2" fmla="*/ 846387 w 2759573"/>
              <a:gd name="connsiteY2" fmla="*/ 1798572 h 2056770"/>
              <a:gd name="connsiteX3" fmla="*/ 1632318 w 2759573"/>
              <a:gd name="connsiteY3" fmla="*/ 2055511 h 2056770"/>
              <a:gd name="connsiteX4" fmla="*/ 2501376 w 2759573"/>
              <a:gd name="connsiteY4" fmla="*/ 1791015 h 2056770"/>
              <a:gd name="connsiteX5" fmla="*/ 2728086 w 2759573"/>
              <a:gd name="connsiteY5" fmla="*/ 1194010 h 2056770"/>
              <a:gd name="connsiteX6" fmla="*/ 2690301 w 2759573"/>
              <a:gd name="connsiteY6" fmla="*/ 483650 h 2056770"/>
              <a:gd name="connsiteX7" fmla="*/ 2395577 w 2759573"/>
              <a:gd name="connsiteY7" fmla="*/ 0 h 20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573" h="2056770">
                <a:moveTo>
                  <a:pt x="0" y="1133554"/>
                </a:moveTo>
                <a:lnTo>
                  <a:pt x="370295" y="1420721"/>
                </a:lnTo>
                <a:cubicBezTo>
                  <a:pt x="511359" y="1531557"/>
                  <a:pt x="636050" y="1692774"/>
                  <a:pt x="846387" y="1798572"/>
                </a:cubicBezTo>
                <a:cubicBezTo>
                  <a:pt x="1056724" y="1904370"/>
                  <a:pt x="1356487" y="2056770"/>
                  <a:pt x="1632318" y="2055511"/>
                </a:cubicBezTo>
                <a:cubicBezTo>
                  <a:pt x="1908149" y="2054252"/>
                  <a:pt x="2318748" y="1934598"/>
                  <a:pt x="2501376" y="1791015"/>
                </a:cubicBezTo>
                <a:cubicBezTo>
                  <a:pt x="2684004" y="1647432"/>
                  <a:pt x="2696599" y="1411904"/>
                  <a:pt x="2728086" y="1194010"/>
                </a:cubicBezTo>
                <a:cubicBezTo>
                  <a:pt x="2759573" y="976116"/>
                  <a:pt x="2745719" y="682652"/>
                  <a:pt x="2690301" y="483650"/>
                </a:cubicBezTo>
                <a:cubicBezTo>
                  <a:pt x="2634883" y="284648"/>
                  <a:pt x="2515230" y="142324"/>
                  <a:pt x="2395577" y="0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229461" y="2002612"/>
            <a:ext cx="2920791" cy="2530344"/>
          </a:xfrm>
          <a:custGeom>
            <a:avLst/>
            <a:gdLst>
              <a:gd name="connsiteX0" fmla="*/ 0 w 2920791"/>
              <a:gd name="connsiteY0" fmla="*/ 1843914 h 2530344"/>
              <a:gd name="connsiteX1" fmla="*/ 377851 w 2920791"/>
              <a:gd name="connsiteY1" fmla="*/ 2161309 h 2530344"/>
              <a:gd name="connsiteX2" fmla="*/ 1307365 w 2920791"/>
              <a:gd name="connsiteY2" fmla="*/ 2508932 h 2530344"/>
              <a:gd name="connsiteX3" fmla="*/ 2433362 w 2920791"/>
              <a:gd name="connsiteY3" fmla="*/ 2289778 h 2530344"/>
              <a:gd name="connsiteX4" fmla="*/ 2856556 w 2920791"/>
              <a:gd name="connsiteY4" fmla="*/ 1450948 h 2530344"/>
              <a:gd name="connsiteX5" fmla="*/ 2818770 w 2920791"/>
              <a:gd name="connsiteY5" fmla="*/ 528991 h 2530344"/>
              <a:gd name="connsiteX6" fmla="*/ 2501375 w 2920791"/>
              <a:gd name="connsiteY6" fmla="*/ 0 h 253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791" h="2530344">
                <a:moveTo>
                  <a:pt x="0" y="1843914"/>
                </a:moveTo>
                <a:cubicBezTo>
                  <a:pt x="79978" y="1947193"/>
                  <a:pt x="159957" y="2050473"/>
                  <a:pt x="377851" y="2161309"/>
                </a:cubicBezTo>
                <a:cubicBezTo>
                  <a:pt x="595745" y="2272145"/>
                  <a:pt x="964780" y="2487520"/>
                  <a:pt x="1307365" y="2508932"/>
                </a:cubicBezTo>
                <a:cubicBezTo>
                  <a:pt x="1649950" y="2530344"/>
                  <a:pt x="2175164" y="2466109"/>
                  <a:pt x="2433362" y="2289778"/>
                </a:cubicBezTo>
                <a:cubicBezTo>
                  <a:pt x="2691561" y="2113447"/>
                  <a:pt x="2792321" y="1744413"/>
                  <a:pt x="2856556" y="1450948"/>
                </a:cubicBezTo>
                <a:cubicBezTo>
                  <a:pt x="2920791" y="1157484"/>
                  <a:pt x="2877967" y="770816"/>
                  <a:pt x="2818770" y="528991"/>
                </a:cubicBezTo>
                <a:cubicBezTo>
                  <a:pt x="2759573" y="287166"/>
                  <a:pt x="2630474" y="143583"/>
                  <a:pt x="2501375" y="0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57200" y="5349114"/>
            <a:ext cx="990600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ounded Rectangle 23"/>
          <p:cNvSpPr/>
          <p:nvPr/>
        </p:nvSpPr>
        <p:spPr>
          <a:xfrm>
            <a:off x="381000" y="2461071"/>
            <a:ext cx="4572000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TextBox 25"/>
          <p:cNvSpPr txBox="1"/>
          <p:nvPr/>
        </p:nvSpPr>
        <p:spPr>
          <a:xfrm>
            <a:off x="0" y="1302633"/>
            <a:ext cx="5715000" cy="55553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tIns="0" bIns="0" rtlCol="0">
            <a:spAutoFit/>
          </a:bodyPr>
          <a:lstStyle/>
          <a:p>
            <a:r>
              <a:rPr lang="en-US" sz="1900" b="1" dirty="0" smtClean="0"/>
              <a:t>&lt;Object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id=“…”&gt;</a:t>
            </a:r>
          </a:p>
          <a:p>
            <a:r>
              <a:rPr lang="en-US" sz="1900" b="1" dirty="0" smtClean="0"/>
              <a:t>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900" b="1" dirty="0" smtClean="0"/>
              <a:t>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900" b="1" dirty="0" smtClean="0">
                <a:solidFill>
                  <a:srgbClr val="FF0000"/>
                </a:solidFill>
              </a:rPr>
              <a:t>&lt;Value </a:t>
            </a:r>
            <a:r>
              <a:rPr lang="en-US" sz="1900" b="1" dirty="0" err="1" smtClean="0">
                <a:solidFill>
                  <a:srgbClr val="FF0000"/>
                </a:solidFill>
              </a:rPr>
              <a:t>xsi:type</a:t>
            </a:r>
            <a:r>
              <a:rPr lang="en-US" sz="1900" b="1" dirty="0" smtClean="0">
                <a:solidFill>
                  <a:srgbClr val="FF0000"/>
                </a:solidFill>
              </a:rPr>
              <a:t>="</a:t>
            </a:r>
            <a:r>
              <a:rPr lang="en-US" sz="1900" b="1" dirty="0" err="1" smtClean="0">
                <a:solidFill>
                  <a:srgbClr val="FF0000"/>
                </a:solidFill>
              </a:rPr>
              <a:t>ReferenceObject</a:t>
            </a:r>
            <a:r>
              <a:rPr lang="en-US" sz="1900" b="1" dirty="0" smtClean="0">
                <a:solidFill>
                  <a:srgbClr val="FF0000"/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  …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&lt;/Parameter&gt;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&lt;/Parameter&gt;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sz="1900" b="1" dirty="0" smtClean="0">
                <a:solidFill>
                  <a:srgbClr val="FF0000"/>
                </a:solidFill>
              </a:rPr>
              <a:t>&lt;/Value&gt;</a:t>
            </a:r>
          </a:p>
          <a:p>
            <a:r>
              <a:rPr lang="en-US" sz="1900" b="1" dirty="0" smtClean="0"/>
              <a:t>      &lt;/Parameter&gt;</a:t>
            </a:r>
          </a:p>
          <a:p>
            <a:r>
              <a:rPr lang="en-US" sz="1900" b="1" dirty="0" smtClean="0"/>
              <a:t>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900" b="1" dirty="0" smtClean="0"/>
              <a:t>&lt;/Parameter&gt;</a:t>
            </a:r>
          </a:p>
          <a:p>
            <a:r>
              <a:rPr lang="en-US" sz="1900" b="1" dirty="0" smtClean="0"/>
              <a:t>&lt;/Object&gt;</a:t>
            </a:r>
          </a:p>
        </p:txBody>
      </p:sp>
      <p:sp>
        <p:nvSpPr>
          <p:cNvPr id="30" name="Rounded Rectangle 29"/>
          <p:cNvSpPr/>
          <p:nvPr/>
        </p:nvSpPr>
        <p:spPr>
          <a:xfrm rot="21484940">
            <a:off x="6864913" y="1834997"/>
            <a:ext cx="377473" cy="41946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2" name="Straight Arrow Connector 31"/>
          <p:cNvCxnSpPr/>
          <p:nvPr/>
        </p:nvCxnSpPr>
        <p:spPr>
          <a:xfrm rot="12552367" flipV="1">
            <a:off x="5524476" y="871985"/>
            <a:ext cx="2367951" cy="139539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2552367">
            <a:off x="5088851" y="1961726"/>
            <a:ext cx="1630392" cy="582283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7152367">
            <a:off x="4946750" y="940176"/>
            <a:ext cx="1513936" cy="80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937077">
            <a:off x="5188879" y="2228207"/>
            <a:ext cx="1164566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side by side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67328" y="-2"/>
            <a:ext cx="721473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nested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068361" y="914398"/>
            <a:ext cx="1164566" cy="46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front-end to back-end</a:t>
            </a:r>
            <a:endParaRPr lang="en-US" sz="1400" b="1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528319" y="187900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Arrow Connector 45"/>
          <p:cNvCxnSpPr/>
          <p:nvPr/>
        </p:nvCxnSpPr>
        <p:spPr>
          <a:xfrm rot="1752367" flipV="1">
            <a:off x="7352224" y="1927153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249249" y="1900887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/>
          <p:nvPr/>
        </p:nvCxnSpPr>
        <p:spPr>
          <a:xfrm rot="12552367" flipV="1">
            <a:off x="7039270" y="1930096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936295" y="1903830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/>
          <p:nvPr/>
        </p:nvCxnSpPr>
        <p:spPr>
          <a:xfrm rot="1752367" flipV="1">
            <a:off x="6726316" y="1933039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623341" y="190677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rot="12552367" flipV="1">
            <a:off x="6413362" y="1935982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2367">
            <a:off x="5657428" y="1013304"/>
            <a:ext cx="1035178" cy="11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Freeform 33"/>
          <p:cNvSpPr/>
          <p:nvPr/>
        </p:nvSpPr>
        <p:spPr>
          <a:xfrm>
            <a:off x="4609785" y="1481177"/>
            <a:ext cx="2239398" cy="1681438"/>
          </a:xfrm>
          <a:custGeom>
            <a:avLst/>
            <a:gdLst>
              <a:gd name="connsiteX0" fmla="*/ 0 w 2239398"/>
              <a:gd name="connsiteY0" fmla="*/ 0 h 1681438"/>
              <a:gd name="connsiteX1" fmla="*/ 400522 w 2239398"/>
              <a:gd name="connsiteY1" fmla="*/ 256939 h 1681438"/>
              <a:gd name="connsiteX2" fmla="*/ 770817 w 2239398"/>
              <a:gd name="connsiteY2" fmla="*/ 702803 h 1681438"/>
              <a:gd name="connsiteX3" fmla="*/ 1118440 w 2239398"/>
              <a:gd name="connsiteY3" fmla="*/ 1186453 h 1681438"/>
              <a:gd name="connsiteX4" fmla="*/ 1586975 w 2239398"/>
              <a:gd name="connsiteY4" fmla="*/ 1609646 h 1681438"/>
              <a:gd name="connsiteX5" fmla="*/ 2100853 w 2239398"/>
              <a:gd name="connsiteY5" fmla="*/ 1617203 h 1681438"/>
              <a:gd name="connsiteX6" fmla="*/ 2206651 w 2239398"/>
              <a:gd name="connsiteY6" fmla="*/ 1284694 h 1681438"/>
              <a:gd name="connsiteX7" fmla="*/ 1904370 w 2239398"/>
              <a:gd name="connsiteY7" fmla="*/ 740588 h 16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398" h="1681438">
                <a:moveTo>
                  <a:pt x="0" y="0"/>
                </a:moveTo>
                <a:cubicBezTo>
                  <a:pt x="136026" y="69902"/>
                  <a:pt x="272053" y="139805"/>
                  <a:pt x="400522" y="256939"/>
                </a:cubicBezTo>
                <a:cubicBezTo>
                  <a:pt x="528991" y="374073"/>
                  <a:pt x="651164" y="547884"/>
                  <a:pt x="770817" y="702803"/>
                </a:cubicBezTo>
                <a:cubicBezTo>
                  <a:pt x="890470" y="857722"/>
                  <a:pt x="982414" y="1035313"/>
                  <a:pt x="1118440" y="1186453"/>
                </a:cubicBezTo>
                <a:cubicBezTo>
                  <a:pt x="1254466" y="1337593"/>
                  <a:pt x="1423240" y="1537854"/>
                  <a:pt x="1586975" y="1609646"/>
                </a:cubicBezTo>
                <a:cubicBezTo>
                  <a:pt x="1750710" y="1681438"/>
                  <a:pt x="1997574" y="1671362"/>
                  <a:pt x="2100853" y="1617203"/>
                </a:cubicBezTo>
                <a:cubicBezTo>
                  <a:pt x="2204132" y="1563044"/>
                  <a:pt x="2239398" y="1430796"/>
                  <a:pt x="2206651" y="1284694"/>
                </a:cubicBezTo>
                <a:cubicBezTo>
                  <a:pt x="2173904" y="1138592"/>
                  <a:pt x="2039137" y="939590"/>
                  <a:pt x="1904370" y="740588"/>
                </a:cubicBezTo>
              </a:path>
            </a:pathLst>
          </a:custGeom>
          <a:ln w="4762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685355" y="2055511"/>
            <a:ext cx="2502635" cy="1416942"/>
          </a:xfrm>
          <a:custGeom>
            <a:avLst/>
            <a:gdLst>
              <a:gd name="connsiteX0" fmla="*/ 0 w 2502635"/>
              <a:gd name="connsiteY0" fmla="*/ 0 h 1416942"/>
              <a:gd name="connsiteX1" fmla="*/ 272053 w 2502635"/>
              <a:gd name="connsiteY1" fmla="*/ 128469 h 1416942"/>
              <a:gd name="connsiteX2" fmla="*/ 581891 w 2502635"/>
              <a:gd name="connsiteY2" fmla="*/ 506320 h 1416942"/>
              <a:gd name="connsiteX3" fmla="*/ 853944 w 2502635"/>
              <a:gd name="connsiteY3" fmla="*/ 861501 h 1416942"/>
              <a:gd name="connsiteX4" fmla="*/ 1322480 w 2502635"/>
              <a:gd name="connsiteY4" fmla="*/ 1277137 h 1416942"/>
              <a:gd name="connsiteX5" fmla="*/ 1889257 w 2502635"/>
              <a:gd name="connsiteY5" fmla="*/ 1398049 h 1416942"/>
              <a:gd name="connsiteX6" fmla="*/ 2410691 w 2502635"/>
              <a:gd name="connsiteY6" fmla="*/ 1163782 h 1416942"/>
              <a:gd name="connsiteX7" fmla="*/ 2440919 w 2502635"/>
              <a:gd name="connsiteY7" fmla="*/ 702803 h 1416942"/>
              <a:gd name="connsiteX8" fmla="*/ 2312450 w 2502635"/>
              <a:gd name="connsiteY8" fmla="*/ 385408 h 1416942"/>
              <a:gd name="connsiteX9" fmla="*/ 2085739 w 2502635"/>
              <a:gd name="connsiteY9" fmla="*/ 60456 h 14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2635" h="1416942">
                <a:moveTo>
                  <a:pt x="0" y="0"/>
                </a:moveTo>
                <a:cubicBezTo>
                  <a:pt x="87535" y="22041"/>
                  <a:pt x="175071" y="44082"/>
                  <a:pt x="272053" y="128469"/>
                </a:cubicBezTo>
                <a:cubicBezTo>
                  <a:pt x="369035" y="212856"/>
                  <a:pt x="484909" y="384148"/>
                  <a:pt x="581891" y="506320"/>
                </a:cubicBezTo>
                <a:cubicBezTo>
                  <a:pt x="678873" y="628492"/>
                  <a:pt x="730513" y="733032"/>
                  <a:pt x="853944" y="861501"/>
                </a:cubicBezTo>
                <a:cubicBezTo>
                  <a:pt x="977375" y="989970"/>
                  <a:pt x="1149928" y="1187712"/>
                  <a:pt x="1322480" y="1277137"/>
                </a:cubicBezTo>
                <a:cubicBezTo>
                  <a:pt x="1495032" y="1366562"/>
                  <a:pt x="1707889" y="1416942"/>
                  <a:pt x="1889257" y="1398049"/>
                </a:cubicBezTo>
                <a:cubicBezTo>
                  <a:pt x="2070626" y="1379157"/>
                  <a:pt x="2318747" y="1279656"/>
                  <a:pt x="2410691" y="1163782"/>
                </a:cubicBezTo>
                <a:cubicBezTo>
                  <a:pt x="2502635" y="1047908"/>
                  <a:pt x="2457292" y="832532"/>
                  <a:pt x="2440919" y="702803"/>
                </a:cubicBezTo>
                <a:cubicBezTo>
                  <a:pt x="2424546" y="573074"/>
                  <a:pt x="2371647" y="492466"/>
                  <a:pt x="2312450" y="385408"/>
                </a:cubicBezTo>
                <a:cubicBezTo>
                  <a:pt x="2253253" y="278350"/>
                  <a:pt x="2169496" y="169403"/>
                  <a:pt x="2085739" y="60456"/>
                </a:cubicBezTo>
              </a:path>
            </a:pathLst>
          </a:custGeom>
          <a:ln w="476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813825" y="2108410"/>
            <a:ext cx="2638660" cy="1699071"/>
          </a:xfrm>
          <a:custGeom>
            <a:avLst/>
            <a:gdLst>
              <a:gd name="connsiteX0" fmla="*/ 0 w 2638660"/>
              <a:gd name="connsiteY0" fmla="*/ 513878 h 1699071"/>
              <a:gd name="connsiteX1" fmla="*/ 241825 w 2638660"/>
              <a:gd name="connsiteY1" fmla="*/ 695246 h 1699071"/>
              <a:gd name="connsiteX2" fmla="*/ 528992 w 2638660"/>
              <a:gd name="connsiteY2" fmla="*/ 1020198 h 1699071"/>
              <a:gd name="connsiteX3" fmla="*/ 952185 w 2638660"/>
              <a:gd name="connsiteY3" fmla="*/ 1398050 h 1699071"/>
              <a:gd name="connsiteX4" fmla="*/ 1488734 w 2638660"/>
              <a:gd name="connsiteY4" fmla="*/ 1662545 h 1699071"/>
              <a:gd name="connsiteX5" fmla="*/ 2191537 w 2638660"/>
              <a:gd name="connsiteY5" fmla="*/ 1617203 h 1699071"/>
              <a:gd name="connsiteX6" fmla="*/ 2561831 w 2638660"/>
              <a:gd name="connsiteY6" fmla="*/ 1307365 h 1699071"/>
              <a:gd name="connsiteX7" fmla="*/ 2637401 w 2638660"/>
              <a:gd name="connsiteY7" fmla="*/ 876615 h 1699071"/>
              <a:gd name="connsiteX8" fmla="*/ 2554274 w 2638660"/>
              <a:gd name="connsiteY8" fmla="*/ 453421 h 1699071"/>
              <a:gd name="connsiteX9" fmla="*/ 2274664 w 2638660"/>
              <a:gd name="connsiteY9" fmla="*/ 0 h 169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8660" h="1699071">
                <a:moveTo>
                  <a:pt x="0" y="513878"/>
                </a:moveTo>
                <a:cubicBezTo>
                  <a:pt x="76830" y="562368"/>
                  <a:pt x="153660" y="610859"/>
                  <a:pt x="241825" y="695246"/>
                </a:cubicBezTo>
                <a:cubicBezTo>
                  <a:pt x="329990" y="779633"/>
                  <a:pt x="410599" y="903064"/>
                  <a:pt x="528992" y="1020198"/>
                </a:cubicBezTo>
                <a:cubicBezTo>
                  <a:pt x="647385" y="1137332"/>
                  <a:pt x="792228" y="1290992"/>
                  <a:pt x="952185" y="1398050"/>
                </a:cubicBezTo>
                <a:cubicBezTo>
                  <a:pt x="1112142" y="1505108"/>
                  <a:pt x="1282175" y="1626020"/>
                  <a:pt x="1488734" y="1662545"/>
                </a:cubicBezTo>
                <a:cubicBezTo>
                  <a:pt x="1695293" y="1699071"/>
                  <a:pt x="2012688" y="1676400"/>
                  <a:pt x="2191537" y="1617203"/>
                </a:cubicBezTo>
                <a:cubicBezTo>
                  <a:pt x="2370387" y="1558006"/>
                  <a:pt x="2487520" y="1430796"/>
                  <a:pt x="2561831" y="1307365"/>
                </a:cubicBezTo>
                <a:cubicBezTo>
                  <a:pt x="2636142" y="1183934"/>
                  <a:pt x="2638660" y="1018939"/>
                  <a:pt x="2637401" y="876615"/>
                </a:cubicBezTo>
                <a:cubicBezTo>
                  <a:pt x="2636142" y="734291"/>
                  <a:pt x="2614730" y="599523"/>
                  <a:pt x="2554274" y="453421"/>
                </a:cubicBezTo>
                <a:cubicBezTo>
                  <a:pt x="2493818" y="307319"/>
                  <a:pt x="2323785" y="78089"/>
                  <a:pt x="2274664" y="0"/>
                </a:cubicBezTo>
              </a:path>
            </a:pathLst>
          </a:custGeom>
          <a:ln w="476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017864" y="2115967"/>
            <a:ext cx="2759573" cy="2056770"/>
          </a:xfrm>
          <a:custGeom>
            <a:avLst/>
            <a:gdLst>
              <a:gd name="connsiteX0" fmla="*/ 0 w 2759573"/>
              <a:gd name="connsiteY0" fmla="*/ 1133554 h 2056770"/>
              <a:gd name="connsiteX1" fmla="*/ 370295 w 2759573"/>
              <a:gd name="connsiteY1" fmla="*/ 1420721 h 2056770"/>
              <a:gd name="connsiteX2" fmla="*/ 846387 w 2759573"/>
              <a:gd name="connsiteY2" fmla="*/ 1798572 h 2056770"/>
              <a:gd name="connsiteX3" fmla="*/ 1632318 w 2759573"/>
              <a:gd name="connsiteY3" fmla="*/ 2055511 h 2056770"/>
              <a:gd name="connsiteX4" fmla="*/ 2501376 w 2759573"/>
              <a:gd name="connsiteY4" fmla="*/ 1791015 h 2056770"/>
              <a:gd name="connsiteX5" fmla="*/ 2728086 w 2759573"/>
              <a:gd name="connsiteY5" fmla="*/ 1194010 h 2056770"/>
              <a:gd name="connsiteX6" fmla="*/ 2690301 w 2759573"/>
              <a:gd name="connsiteY6" fmla="*/ 483650 h 2056770"/>
              <a:gd name="connsiteX7" fmla="*/ 2395577 w 2759573"/>
              <a:gd name="connsiteY7" fmla="*/ 0 h 20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573" h="2056770">
                <a:moveTo>
                  <a:pt x="0" y="1133554"/>
                </a:moveTo>
                <a:lnTo>
                  <a:pt x="370295" y="1420721"/>
                </a:lnTo>
                <a:cubicBezTo>
                  <a:pt x="511359" y="1531557"/>
                  <a:pt x="636050" y="1692774"/>
                  <a:pt x="846387" y="1798572"/>
                </a:cubicBezTo>
                <a:cubicBezTo>
                  <a:pt x="1056724" y="1904370"/>
                  <a:pt x="1356487" y="2056770"/>
                  <a:pt x="1632318" y="2055511"/>
                </a:cubicBezTo>
                <a:cubicBezTo>
                  <a:pt x="1908149" y="2054252"/>
                  <a:pt x="2318748" y="1934598"/>
                  <a:pt x="2501376" y="1791015"/>
                </a:cubicBezTo>
                <a:cubicBezTo>
                  <a:pt x="2684004" y="1647432"/>
                  <a:pt x="2696599" y="1411904"/>
                  <a:pt x="2728086" y="1194010"/>
                </a:cubicBezTo>
                <a:cubicBezTo>
                  <a:pt x="2759573" y="976116"/>
                  <a:pt x="2745719" y="682652"/>
                  <a:pt x="2690301" y="483650"/>
                </a:cubicBezTo>
                <a:cubicBezTo>
                  <a:pt x="2634883" y="284648"/>
                  <a:pt x="2515230" y="142324"/>
                  <a:pt x="2395577" y="0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229461" y="2002612"/>
            <a:ext cx="2920791" cy="2530344"/>
          </a:xfrm>
          <a:custGeom>
            <a:avLst/>
            <a:gdLst>
              <a:gd name="connsiteX0" fmla="*/ 0 w 2920791"/>
              <a:gd name="connsiteY0" fmla="*/ 1843914 h 2530344"/>
              <a:gd name="connsiteX1" fmla="*/ 377851 w 2920791"/>
              <a:gd name="connsiteY1" fmla="*/ 2161309 h 2530344"/>
              <a:gd name="connsiteX2" fmla="*/ 1307365 w 2920791"/>
              <a:gd name="connsiteY2" fmla="*/ 2508932 h 2530344"/>
              <a:gd name="connsiteX3" fmla="*/ 2433362 w 2920791"/>
              <a:gd name="connsiteY3" fmla="*/ 2289778 h 2530344"/>
              <a:gd name="connsiteX4" fmla="*/ 2856556 w 2920791"/>
              <a:gd name="connsiteY4" fmla="*/ 1450948 h 2530344"/>
              <a:gd name="connsiteX5" fmla="*/ 2818770 w 2920791"/>
              <a:gd name="connsiteY5" fmla="*/ 528991 h 2530344"/>
              <a:gd name="connsiteX6" fmla="*/ 2501375 w 2920791"/>
              <a:gd name="connsiteY6" fmla="*/ 0 h 253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791" h="2530344">
                <a:moveTo>
                  <a:pt x="0" y="1843914"/>
                </a:moveTo>
                <a:cubicBezTo>
                  <a:pt x="79978" y="1947193"/>
                  <a:pt x="159957" y="2050473"/>
                  <a:pt x="377851" y="2161309"/>
                </a:cubicBezTo>
                <a:cubicBezTo>
                  <a:pt x="595745" y="2272145"/>
                  <a:pt x="964780" y="2487520"/>
                  <a:pt x="1307365" y="2508932"/>
                </a:cubicBezTo>
                <a:cubicBezTo>
                  <a:pt x="1649950" y="2530344"/>
                  <a:pt x="2175164" y="2466109"/>
                  <a:pt x="2433362" y="2289778"/>
                </a:cubicBezTo>
                <a:cubicBezTo>
                  <a:pt x="2691561" y="2113447"/>
                  <a:pt x="2792321" y="1744413"/>
                  <a:pt x="2856556" y="1450948"/>
                </a:cubicBezTo>
                <a:cubicBezTo>
                  <a:pt x="2920791" y="1157484"/>
                  <a:pt x="2877967" y="770816"/>
                  <a:pt x="2818770" y="528991"/>
                </a:cubicBezTo>
                <a:cubicBezTo>
                  <a:pt x="2759573" y="287166"/>
                  <a:pt x="2630474" y="143583"/>
                  <a:pt x="2501375" y="0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85800" y="4800600"/>
            <a:ext cx="990600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ounded Rectangle 23"/>
          <p:cNvSpPr/>
          <p:nvPr/>
        </p:nvSpPr>
        <p:spPr>
          <a:xfrm>
            <a:off x="685800" y="3048000"/>
            <a:ext cx="4572000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TextBox 25"/>
          <p:cNvSpPr txBox="1"/>
          <p:nvPr/>
        </p:nvSpPr>
        <p:spPr>
          <a:xfrm>
            <a:off x="0" y="1302633"/>
            <a:ext cx="5715000" cy="55553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tIns="0" bIns="0" rtlCol="0">
            <a:spAutoFit/>
          </a:bodyPr>
          <a:lstStyle/>
          <a:p>
            <a:r>
              <a:rPr lang="en-US" sz="1900" b="1" dirty="0" smtClean="0"/>
              <a:t>&lt;Object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id=“…”&gt;</a:t>
            </a:r>
          </a:p>
          <a:p>
            <a:r>
              <a:rPr lang="en-US" sz="1900" b="1" dirty="0" smtClean="0"/>
              <a:t>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900" b="1" dirty="0" smtClean="0"/>
              <a:t>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900" b="1" dirty="0" smtClean="0"/>
              <a:t>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n-US" sz="1900" b="1" dirty="0" smtClean="0">
                <a:solidFill>
                  <a:srgbClr val="FF0000"/>
                </a:solidFill>
              </a:rPr>
              <a:t>&lt;Value </a:t>
            </a:r>
            <a:r>
              <a:rPr lang="en-US" sz="1900" b="1" dirty="0" err="1" smtClean="0">
                <a:solidFill>
                  <a:srgbClr val="FF0000"/>
                </a:solidFill>
              </a:rPr>
              <a:t>xsi:type</a:t>
            </a:r>
            <a:r>
              <a:rPr lang="en-US" sz="1900" b="1" dirty="0" smtClean="0">
                <a:solidFill>
                  <a:srgbClr val="FF0000"/>
                </a:solidFill>
              </a:rPr>
              <a:t>="</a:t>
            </a:r>
            <a:r>
              <a:rPr lang="en-US" sz="1900" b="1" dirty="0" err="1" smtClean="0">
                <a:solidFill>
                  <a:srgbClr val="FF0000"/>
                </a:solidFill>
              </a:rPr>
              <a:t>ReferenceObject</a:t>
            </a:r>
            <a:r>
              <a:rPr lang="en-US" sz="1900" b="1" dirty="0" smtClean="0">
                <a:solidFill>
                  <a:srgbClr val="FF0000"/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&lt;Value 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xsi:type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ReferenceObject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  …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&lt;/Parameter&gt;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n-US" sz="1900" b="1" dirty="0" smtClean="0">
                <a:solidFill>
                  <a:srgbClr val="FF0000"/>
                </a:solidFill>
              </a:rPr>
              <a:t>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US" sz="1900" b="1" dirty="0" smtClean="0"/>
              <a:t>&lt;/Parameter&gt;</a:t>
            </a:r>
          </a:p>
          <a:p>
            <a:r>
              <a:rPr lang="en-US" sz="1900" b="1" dirty="0" smtClean="0"/>
              <a:t>        &lt;/Value&gt;</a:t>
            </a:r>
          </a:p>
          <a:p>
            <a:r>
              <a:rPr lang="en-US" sz="1900" b="1" dirty="0" smtClean="0"/>
              <a:t>      &lt;/Parameter&gt;</a:t>
            </a:r>
          </a:p>
          <a:p>
            <a:r>
              <a:rPr lang="en-US" sz="1900" b="1" dirty="0" smtClean="0"/>
              <a:t>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900" b="1" dirty="0" smtClean="0"/>
              <a:t>&lt;/Parameter&gt;</a:t>
            </a:r>
          </a:p>
          <a:p>
            <a:r>
              <a:rPr lang="en-US" sz="1900" b="1" dirty="0" smtClean="0"/>
              <a:t>&lt;/Object&gt;</a:t>
            </a:r>
          </a:p>
        </p:txBody>
      </p:sp>
      <p:sp>
        <p:nvSpPr>
          <p:cNvPr id="30" name="Rounded Rectangle 29"/>
          <p:cNvSpPr/>
          <p:nvPr/>
        </p:nvSpPr>
        <p:spPr>
          <a:xfrm rot="21484940">
            <a:off x="7162156" y="1804769"/>
            <a:ext cx="377473" cy="41946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2" name="Straight Arrow Connector 31"/>
          <p:cNvCxnSpPr/>
          <p:nvPr/>
        </p:nvCxnSpPr>
        <p:spPr>
          <a:xfrm rot="12552367" flipV="1">
            <a:off x="5524476" y="871985"/>
            <a:ext cx="2367951" cy="139539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2552367">
            <a:off x="5088851" y="1961726"/>
            <a:ext cx="1630392" cy="582283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7152367">
            <a:off x="4946750" y="940176"/>
            <a:ext cx="1513936" cy="80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937077">
            <a:off x="5188879" y="2228207"/>
            <a:ext cx="1164566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side by side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67328" y="-2"/>
            <a:ext cx="721473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nested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068361" y="914398"/>
            <a:ext cx="1164566" cy="46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front-end to back-end</a:t>
            </a:r>
            <a:endParaRPr lang="en-US" sz="1400" b="1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528319" y="187900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Arrow Connector 45"/>
          <p:cNvCxnSpPr/>
          <p:nvPr/>
        </p:nvCxnSpPr>
        <p:spPr>
          <a:xfrm rot="1752367" flipV="1">
            <a:off x="7352224" y="1927153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249249" y="1900887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/>
          <p:nvPr/>
        </p:nvCxnSpPr>
        <p:spPr>
          <a:xfrm rot="12552367" flipV="1">
            <a:off x="7039270" y="1930096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936295" y="1903830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/>
          <p:nvPr/>
        </p:nvCxnSpPr>
        <p:spPr>
          <a:xfrm rot="1752367" flipV="1">
            <a:off x="6726316" y="1933039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623341" y="190677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rot="12552367" flipV="1">
            <a:off x="6413362" y="1935982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2367">
            <a:off x="5657428" y="1013304"/>
            <a:ext cx="1035178" cy="11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Freeform 33"/>
          <p:cNvSpPr/>
          <p:nvPr/>
        </p:nvSpPr>
        <p:spPr>
          <a:xfrm>
            <a:off x="4609785" y="1481177"/>
            <a:ext cx="2239398" cy="1681438"/>
          </a:xfrm>
          <a:custGeom>
            <a:avLst/>
            <a:gdLst>
              <a:gd name="connsiteX0" fmla="*/ 0 w 2239398"/>
              <a:gd name="connsiteY0" fmla="*/ 0 h 1681438"/>
              <a:gd name="connsiteX1" fmla="*/ 400522 w 2239398"/>
              <a:gd name="connsiteY1" fmla="*/ 256939 h 1681438"/>
              <a:gd name="connsiteX2" fmla="*/ 770817 w 2239398"/>
              <a:gd name="connsiteY2" fmla="*/ 702803 h 1681438"/>
              <a:gd name="connsiteX3" fmla="*/ 1118440 w 2239398"/>
              <a:gd name="connsiteY3" fmla="*/ 1186453 h 1681438"/>
              <a:gd name="connsiteX4" fmla="*/ 1586975 w 2239398"/>
              <a:gd name="connsiteY4" fmla="*/ 1609646 h 1681438"/>
              <a:gd name="connsiteX5" fmla="*/ 2100853 w 2239398"/>
              <a:gd name="connsiteY5" fmla="*/ 1617203 h 1681438"/>
              <a:gd name="connsiteX6" fmla="*/ 2206651 w 2239398"/>
              <a:gd name="connsiteY6" fmla="*/ 1284694 h 1681438"/>
              <a:gd name="connsiteX7" fmla="*/ 1904370 w 2239398"/>
              <a:gd name="connsiteY7" fmla="*/ 740588 h 16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398" h="1681438">
                <a:moveTo>
                  <a:pt x="0" y="0"/>
                </a:moveTo>
                <a:cubicBezTo>
                  <a:pt x="136026" y="69902"/>
                  <a:pt x="272053" y="139805"/>
                  <a:pt x="400522" y="256939"/>
                </a:cubicBezTo>
                <a:cubicBezTo>
                  <a:pt x="528991" y="374073"/>
                  <a:pt x="651164" y="547884"/>
                  <a:pt x="770817" y="702803"/>
                </a:cubicBezTo>
                <a:cubicBezTo>
                  <a:pt x="890470" y="857722"/>
                  <a:pt x="982414" y="1035313"/>
                  <a:pt x="1118440" y="1186453"/>
                </a:cubicBezTo>
                <a:cubicBezTo>
                  <a:pt x="1254466" y="1337593"/>
                  <a:pt x="1423240" y="1537854"/>
                  <a:pt x="1586975" y="1609646"/>
                </a:cubicBezTo>
                <a:cubicBezTo>
                  <a:pt x="1750710" y="1681438"/>
                  <a:pt x="1997574" y="1671362"/>
                  <a:pt x="2100853" y="1617203"/>
                </a:cubicBezTo>
                <a:cubicBezTo>
                  <a:pt x="2204132" y="1563044"/>
                  <a:pt x="2239398" y="1430796"/>
                  <a:pt x="2206651" y="1284694"/>
                </a:cubicBezTo>
                <a:cubicBezTo>
                  <a:pt x="2173904" y="1138592"/>
                  <a:pt x="2039137" y="939590"/>
                  <a:pt x="1904370" y="740588"/>
                </a:cubicBezTo>
              </a:path>
            </a:pathLst>
          </a:custGeom>
          <a:ln w="4762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685355" y="2055511"/>
            <a:ext cx="2502635" cy="1416942"/>
          </a:xfrm>
          <a:custGeom>
            <a:avLst/>
            <a:gdLst>
              <a:gd name="connsiteX0" fmla="*/ 0 w 2502635"/>
              <a:gd name="connsiteY0" fmla="*/ 0 h 1416942"/>
              <a:gd name="connsiteX1" fmla="*/ 272053 w 2502635"/>
              <a:gd name="connsiteY1" fmla="*/ 128469 h 1416942"/>
              <a:gd name="connsiteX2" fmla="*/ 581891 w 2502635"/>
              <a:gd name="connsiteY2" fmla="*/ 506320 h 1416942"/>
              <a:gd name="connsiteX3" fmla="*/ 853944 w 2502635"/>
              <a:gd name="connsiteY3" fmla="*/ 861501 h 1416942"/>
              <a:gd name="connsiteX4" fmla="*/ 1322480 w 2502635"/>
              <a:gd name="connsiteY4" fmla="*/ 1277137 h 1416942"/>
              <a:gd name="connsiteX5" fmla="*/ 1889257 w 2502635"/>
              <a:gd name="connsiteY5" fmla="*/ 1398049 h 1416942"/>
              <a:gd name="connsiteX6" fmla="*/ 2410691 w 2502635"/>
              <a:gd name="connsiteY6" fmla="*/ 1163782 h 1416942"/>
              <a:gd name="connsiteX7" fmla="*/ 2440919 w 2502635"/>
              <a:gd name="connsiteY7" fmla="*/ 702803 h 1416942"/>
              <a:gd name="connsiteX8" fmla="*/ 2312450 w 2502635"/>
              <a:gd name="connsiteY8" fmla="*/ 385408 h 1416942"/>
              <a:gd name="connsiteX9" fmla="*/ 2085739 w 2502635"/>
              <a:gd name="connsiteY9" fmla="*/ 60456 h 14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2635" h="1416942">
                <a:moveTo>
                  <a:pt x="0" y="0"/>
                </a:moveTo>
                <a:cubicBezTo>
                  <a:pt x="87535" y="22041"/>
                  <a:pt x="175071" y="44082"/>
                  <a:pt x="272053" y="128469"/>
                </a:cubicBezTo>
                <a:cubicBezTo>
                  <a:pt x="369035" y="212856"/>
                  <a:pt x="484909" y="384148"/>
                  <a:pt x="581891" y="506320"/>
                </a:cubicBezTo>
                <a:cubicBezTo>
                  <a:pt x="678873" y="628492"/>
                  <a:pt x="730513" y="733032"/>
                  <a:pt x="853944" y="861501"/>
                </a:cubicBezTo>
                <a:cubicBezTo>
                  <a:pt x="977375" y="989970"/>
                  <a:pt x="1149928" y="1187712"/>
                  <a:pt x="1322480" y="1277137"/>
                </a:cubicBezTo>
                <a:cubicBezTo>
                  <a:pt x="1495032" y="1366562"/>
                  <a:pt x="1707889" y="1416942"/>
                  <a:pt x="1889257" y="1398049"/>
                </a:cubicBezTo>
                <a:cubicBezTo>
                  <a:pt x="2070626" y="1379157"/>
                  <a:pt x="2318747" y="1279656"/>
                  <a:pt x="2410691" y="1163782"/>
                </a:cubicBezTo>
                <a:cubicBezTo>
                  <a:pt x="2502635" y="1047908"/>
                  <a:pt x="2457292" y="832532"/>
                  <a:pt x="2440919" y="702803"/>
                </a:cubicBezTo>
                <a:cubicBezTo>
                  <a:pt x="2424546" y="573074"/>
                  <a:pt x="2371647" y="492466"/>
                  <a:pt x="2312450" y="385408"/>
                </a:cubicBezTo>
                <a:cubicBezTo>
                  <a:pt x="2253253" y="278350"/>
                  <a:pt x="2169496" y="169403"/>
                  <a:pt x="2085739" y="60456"/>
                </a:cubicBezTo>
              </a:path>
            </a:pathLst>
          </a:custGeom>
          <a:ln w="476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813825" y="2108410"/>
            <a:ext cx="2638660" cy="1699071"/>
          </a:xfrm>
          <a:custGeom>
            <a:avLst/>
            <a:gdLst>
              <a:gd name="connsiteX0" fmla="*/ 0 w 2638660"/>
              <a:gd name="connsiteY0" fmla="*/ 513878 h 1699071"/>
              <a:gd name="connsiteX1" fmla="*/ 241825 w 2638660"/>
              <a:gd name="connsiteY1" fmla="*/ 695246 h 1699071"/>
              <a:gd name="connsiteX2" fmla="*/ 528992 w 2638660"/>
              <a:gd name="connsiteY2" fmla="*/ 1020198 h 1699071"/>
              <a:gd name="connsiteX3" fmla="*/ 952185 w 2638660"/>
              <a:gd name="connsiteY3" fmla="*/ 1398050 h 1699071"/>
              <a:gd name="connsiteX4" fmla="*/ 1488734 w 2638660"/>
              <a:gd name="connsiteY4" fmla="*/ 1662545 h 1699071"/>
              <a:gd name="connsiteX5" fmla="*/ 2191537 w 2638660"/>
              <a:gd name="connsiteY5" fmla="*/ 1617203 h 1699071"/>
              <a:gd name="connsiteX6" fmla="*/ 2561831 w 2638660"/>
              <a:gd name="connsiteY6" fmla="*/ 1307365 h 1699071"/>
              <a:gd name="connsiteX7" fmla="*/ 2637401 w 2638660"/>
              <a:gd name="connsiteY7" fmla="*/ 876615 h 1699071"/>
              <a:gd name="connsiteX8" fmla="*/ 2554274 w 2638660"/>
              <a:gd name="connsiteY8" fmla="*/ 453421 h 1699071"/>
              <a:gd name="connsiteX9" fmla="*/ 2274664 w 2638660"/>
              <a:gd name="connsiteY9" fmla="*/ 0 h 169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8660" h="1699071">
                <a:moveTo>
                  <a:pt x="0" y="513878"/>
                </a:moveTo>
                <a:cubicBezTo>
                  <a:pt x="76830" y="562368"/>
                  <a:pt x="153660" y="610859"/>
                  <a:pt x="241825" y="695246"/>
                </a:cubicBezTo>
                <a:cubicBezTo>
                  <a:pt x="329990" y="779633"/>
                  <a:pt x="410599" y="903064"/>
                  <a:pt x="528992" y="1020198"/>
                </a:cubicBezTo>
                <a:cubicBezTo>
                  <a:pt x="647385" y="1137332"/>
                  <a:pt x="792228" y="1290992"/>
                  <a:pt x="952185" y="1398050"/>
                </a:cubicBezTo>
                <a:cubicBezTo>
                  <a:pt x="1112142" y="1505108"/>
                  <a:pt x="1282175" y="1626020"/>
                  <a:pt x="1488734" y="1662545"/>
                </a:cubicBezTo>
                <a:cubicBezTo>
                  <a:pt x="1695293" y="1699071"/>
                  <a:pt x="2012688" y="1676400"/>
                  <a:pt x="2191537" y="1617203"/>
                </a:cubicBezTo>
                <a:cubicBezTo>
                  <a:pt x="2370387" y="1558006"/>
                  <a:pt x="2487520" y="1430796"/>
                  <a:pt x="2561831" y="1307365"/>
                </a:cubicBezTo>
                <a:cubicBezTo>
                  <a:pt x="2636142" y="1183934"/>
                  <a:pt x="2638660" y="1018939"/>
                  <a:pt x="2637401" y="876615"/>
                </a:cubicBezTo>
                <a:cubicBezTo>
                  <a:pt x="2636142" y="734291"/>
                  <a:pt x="2614730" y="599523"/>
                  <a:pt x="2554274" y="453421"/>
                </a:cubicBezTo>
                <a:cubicBezTo>
                  <a:pt x="2493818" y="307319"/>
                  <a:pt x="2323785" y="78089"/>
                  <a:pt x="2274664" y="0"/>
                </a:cubicBezTo>
              </a:path>
            </a:pathLst>
          </a:custGeom>
          <a:ln w="476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017864" y="2115967"/>
            <a:ext cx="2759573" cy="2056770"/>
          </a:xfrm>
          <a:custGeom>
            <a:avLst/>
            <a:gdLst>
              <a:gd name="connsiteX0" fmla="*/ 0 w 2759573"/>
              <a:gd name="connsiteY0" fmla="*/ 1133554 h 2056770"/>
              <a:gd name="connsiteX1" fmla="*/ 370295 w 2759573"/>
              <a:gd name="connsiteY1" fmla="*/ 1420721 h 2056770"/>
              <a:gd name="connsiteX2" fmla="*/ 846387 w 2759573"/>
              <a:gd name="connsiteY2" fmla="*/ 1798572 h 2056770"/>
              <a:gd name="connsiteX3" fmla="*/ 1632318 w 2759573"/>
              <a:gd name="connsiteY3" fmla="*/ 2055511 h 2056770"/>
              <a:gd name="connsiteX4" fmla="*/ 2501376 w 2759573"/>
              <a:gd name="connsiteY4" fmla="*/ 1791015 h 2056770"/>
              <a:gd name="connsiteX5" fmla="*/ 2728086 w 2759573"/>
              <a:gd name="connsiteY5" fmla="*/ 1194010 h 2056770"/>
              <a:gd name="connsiteX6" fmla="*/ 2690301 w 2759573"/>
              <a:gd name="connsiteY6" fmla="*/ 483650 h 2056770"/>
              <a:gd name="connsiteX7" fmla="*/ 2395577 w 2759573"/>
              <a:gd name="connsiteY7" fmla="*/ 0 h 20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573" h="2056770">
                <a:moveTo>
                  <a:pt x="0" y="1133554"/>
                </a:moveTo>
                <a:lnTo>
                  <a:pt x="370295" y="1420721"/>
                </a:lnTo>
                <a:cubicBezTo>
                  <a:pt x="511359" y="1531557"/>
                  <a:pt x="636050" y="1692774"/>
                  <a:pt x="846387" y="1798572"/>
                </a:cubicBezTo>
                <a:cubicBezTo>
                  <a:pt x="1056724" y="1904370"/>
                  <a:pt x="1356487" y="2056770"/>
                  <a:pt x="1632318" y="2055511"/>
                </a:cubicBezTo>
                <a:cubicBezTo>
                  <a:pt x="1908149" y="2054252"/>
                  <a:pt x="2318748" y="1934598"/>
                  <a:pt x="2501376" y="1791015"/>
                </a:cubicBezTo>
                <a:cubicBezTo>
                  <a:pt x="2684004" y="1647432"/>
                  <a:pt x="2696599" y="1411904"/>
                  <a:pt x="2728086" y="1194010"/>
                </a:cubicBezTo>
                <a:cubicBezTo>
                  <a:pt x="2759573" y="976116"/>
                  <a:pt x="2745719" y="682652"/>
                  <a:pt x="2690301" y="483650"/>
                </a:cubicBezTo>
                <a:cubicBezTo>
                  <a:pt x="2634883" y="284648"/>
                  <a:pt x="2515230" y="142324"/>
                  <a:pt x="2395577" y="0"/>
                </a:cubicBezTo>
              </a:path>
            </a:pathLst>
          </a:custGeom>
          <a:ln w="476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229461" y="2002612"/>
            <a:ext cx="2920791" cy="2530344"/>
          </a:xfrm>
          <a:custGeom>
            <a:avLst/>
            <a:gdLst>
              <a:gd name="connsiteX0" fmla="*/ 0 w 2920791"/>
              <a:gd name="connsiteY0" fmla="*/ 1843914 h 2530344"/>
              <a:gd name="connsiteX1" fmla="*/ 377851 w 2920791"/>
              <a:gd name="connsiteY1" fmla="*/ 2161309 h 2530344"/>
              <a:gd name="connsiteX2" fmla="*/ 1307365 w 2920791"/>
              <a:gd name="connsiteY2" fmla="*/ 2508932 h 2530344"/>
              <a:gd name="connsiteX3" fmla="*/ 2433362 w 2920791"/>
              <a:gd name="connsiteY3" fmla="*/ 2289778 h 2530344"/>
              <a:gd name="connsiteX4" fmla="*/ 2856556 w 2920791"/>
              <a:gd name="connsiteY4" fmla="*/ 1450948 h 2530344"/>
              <a:gd name="connsiteX5" fmla="*/ 2818770 w 2920791"/>
              <a:gd name="connsiteY5" fmla="*/ 528991 h 2530344"/>
              <a:gd name="connsiteX6" fmla="*/ 2501375 w 2920791"/>
              <a:gd name="connsiteY6" fmla="*/ 0 h 253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791" h="2530344">
                <a:moveTo>
                  <a:pt x="0" y="1843914"/>
                </a:moveTo>
                <a:cubicBezTo>
                  <a:pt x="79978" y="1947193"/>
                  <a:pt x="159957" y="2050473"/>
                  <a:pt x="377851" y="2161309"/>
                </a:cubicBezTo>
                <a:cubicBezTo>
                  <a:pt x="595745" y="2272145"/>
                  <a:pt x="964780" y="2487520"/>
                  <a:pt x="1307365" y="2508932"/>
                </a:cubicBezTo>
                <a:cubicBezTo>
                  <a:pt x="1649950" y="2530344"/>
                  <a:pt x="2175164" y="2466109"/>
                  <a:pt x="2433362" y="2289778"/>
                </a:cubicBezTo>
                <a:cubicBezTo>
                  <a:pt x="2691561" y="2113447"/>
                  <a:pt x="2792321" y="1744413"/>
                  <a:pt x="2856556" y="1450948"/>
                </a:cubicBezTo>
                <a:cubicBezTo>
                  <a:pt x="2920791" y="1157484"/>
                  <a:pt x="2877967" y="770816"/>
                  <a:pt x="2818770" y="528991"/>
                </a:cubicBezTo>
                <a:cubicBezTo>
                  <a:pt x="2759573" y="287166"/>
                  <a:pt x="2630474" y="143583"/>
                  <a:pt x="2501375" y="0"/>
                </a:cubicBezTo>
              </a:path>
            </a:pathLst>
          </a:custGeom>
          <a:ln w="47625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14400" y="4191000"/>
            <a:ext cx="990600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ounded Rectangle 23"/>
          <p:cNvSpPr/>
          <p:nvPr/>
        </p:nvSpPr>
        <p:spPr>
          <a:xfrm>
            <a:off x="891729" y="3619185"/>
            <a:ext cx="4518471" cy="28068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TextBox 25"/>
          <p:cNvSpPr txBox="1"/>
          <p:nvPr/>
        </p:nvSpPr>
        <p:spPr>
          <a:xfrm>
            <a:off x="0" y="1302633"/>
            <a:ext cx="5715000" cy="55553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tIns="0" bIns="0" rtlCol="0">
            <a:spAutoFit/>
          </a:bodyPr>
          <a:lstStyle/>
          <a:p>
            <a:r>
              <a:rPr lang="en-US" sz="1900" b="1" dirty="0" smtClean="0"/>
              <a:t>&lt;Object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id=“…”&gt;</a:t>
            </a:r>
          </a:p>
          <a:p>
            <a:r>
              <a:rPr lang="en-US" sz="1900" b="1" dirty="0" smtClean="0"/>
              <a:t>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900" b="1" dirty="0" smtClean="0"/>
              <a:t>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900" b="1" dirty="0" smtClean="0"/>
              <a:t>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n-US" sz="1900" b="1" dirty="0" smtClean="0"/>
              <a:t>&lt;Value </a:t>
            </a:r>
            <a:r>
              <a:rPr lang="en-US" sz="1900" b="1" dirty="0" err="1" smtClean="0"/>
              <a:t>xsi:type</a:t>
            </a:r>
            <a:r>
              <a:rPr lang="en-US" sz="1900" b="1" dirty="0" smtClean="0"/>
              <a:t>="</a:t>
            </a:r>
            <a:r>
              <a:rPr lang="en-US" sz="1900" b="1" dirty="0" err="1" smtClean="0"/>
              <a:t>ReferenceObject</a:t>
            </a:r>
            <a:r>
              <a:rPr lang="en-US" sz="1900" b="1" dirty="0" smtClean="0"/>
              <a:t>" id=“…"&gt;</a:t>
            </a:r>
          </a:p>
          <a:p>
            <a:r>
              <a:rPr lang="en-US" sz="1900" b="1" dirty="0" smtClean="0"/>
              <a:t>              &lt;Parameter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en-US" sz="1900" b="1" dirty="0" smtClean="0">
                <a:solidFill>
                  <a:srgbClr val="FF0000"/>
                </a:solidFill>
              </a:rPr>
              <a:t>&lt;Value </a:t>
            </a:r>
            <a:r>
              <a:rPr lang="en-US" sz="1900" b="1" dirty="0" err="1" smtClean="0">
                <a:solidFill>
                  <a:srgbClr val="FF0000"/>
                </a:solidFill>
              </a:rPr>
              <a:t>xsi:type</a:t>
            </a:r>
            <a:r>
              <a:rPr lang="en-US" sz="1900" b="1" dirty="0" smtClean="0">
                <a:solidFill>
                  <a:srgbClr val="FF0000"/>
                </a:solidFill>
              </a:rPr>
              <a:t>="</a:t>
            </a:r>
            <a:r>
              <a:rPr lang="en-US" sz="1900" b="1" dirty="0" err="1" smtClean="0">
                <a:solidFill>
                  <a:srgbClr val="FF0000"/>
                </a:solidFill>
              </a:rPr>
              <a:t>ReferenceObject</a:t>
            </a:r>
            <a:r>
              <a:rPr lang="en-US" sz="1900" b="1" dirty="0" smtClean="0">
                <a:solidFill>
                  <a:srgbClr val="FF0000"/>
                </a:solidFill>
              </a:rPr>
              <a:t>" id=“…"&gt;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  …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en-US" sz="1900" b="1" dirty="0" smtClean="0">
                <a:solidFill>
                  <a:srgbClr val="FF0000"/>
                </a:solidFill>
              </a:rPr>
              <a:t>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en-US" sz="1900" b="1" dirty="0" smtClean="0"/>
              <a:t>&lt;/Parameter&gt;</a:t>
            </a:r>
          </a:p>
          <a:p>
            <a:r>
              <a:rPr lang="en-US" sz="1900" b="1" dirty="0" smtClean="0"/>
              <a:t>        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US" sz="1900" b="1" dirty="0" smtClean="0"/>
              <a:t>&lt;/Parameter&gt;</a:t>
            </a:r>
          </a:p>
          <a:p>
            <a:r>
              <a:rPr lang="en-US" sz="1900" b="1" dirty="0" smtClean="0"/>
              <a:t>        &lt;/Value&gt;</a:t>
            </a:r>
          </a:p>
          <a:p>
            <a:r>
              <a:rPr lang="en-US" sz="1900" b="1" dirty="0" smtClean="0"/>
              <a:t>      &lt;/Parameter&gt;</a:t>
            </a:r>
          </a:p>
          <a:p>
            <a:r>
              <a:rPr lang="en-US" sz="1900" b="1" dirty="0" smtClean="0"/>
              <a:t>    &lt;/Value&gt;</a:t>
            </a:r>
          </a:p>
          <a:p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900" b="1" dirty="0" smtClean="0"/>
              <a:t>&lt;/Parameter&gt;</a:t>
            </a:r>
          </a:p>
          <a:p>
            <a:r>
              <a:rPr lang="en-US" sz="1900" b="1" dirty="0" smtClean="0"/>
              <a:t>&lt;/Object&gt;</a:t>
            </a:r>
          </a:p>
        </p:txBody>
      </p:sp>
      <p:sp>
        <p:nvSpPr>
          <p:cNvPr id="30" name="Rounded Rectangle 29"/>
          <p:cNvSpPr/>
          <p:nvPr/>
        </p:nvSpPr>
        <p:spPr>
          <a:xfrm rot="21484940">
            <a:off x="7459400" y="1804770"/>
            <a:ext cx="377473" cy="41946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2" name="Straight Arrow Connector 31"/>
          <p:cNvCxnSpPr/>
          <p:nvPr/>
        </p:nvCxnSpPr>
        <p:spPr>
          <a:xfrm rot="12552367" flipV="1">
            <a:off x="5524476" y="871985"/>
            <a:ext cx="2367951" cy="139539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2552367">
            <a:off x="5088851" y="1961726"/>
            <a:ext cx="1630392" cy="582283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7152367">
            <a:off x="4946750" y="940176"/>
            <a:ext cx="1513936" cy="809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937077">
            <a:off x="5188879" y="2228207"/>
            <a:ext cx="1164566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side by side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67328" y="-2"/>
            <a:ext cx="721473" cy="27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nested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068361" y="914398"/>
            <a:ext cx="1164566" cy="46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front-end to back-end</a:t>
            </a:r>
            <a:endParaRPr lang="en-US" sz="1400" b="1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528319" y="187900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Arrow Connector 45"/>
          <p:cNvCxnSpPr/>
          <p:nvPr/>
        </p:nvCxnSpPr>
        <p:spPr>
          <a:xfrm rot="1752367" flipV="1">
            <a:off x="7352224" y="1927153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7249249" y="1900887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/>
          <p:nvPr/>
        </p:nvCxnSpPr>
        <p:spPr>
          <a:xfrm rot="12552367" flipV="1">
            <a:off x="7039270" y="1930096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936295" y="1903830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/>
          <p:nvPr/>
        </p:nvCxnSpPr>
        <p:spPr>
          <a:xfrm rot="1752367" flipV="1">
            <a:off x="6726316" y="1933039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2367">
            <a:off x="6623341" y="1906773"/>
            <a:ext cx="202535" cy="2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rot="12552367" flipV="1">
            <a:off x="6413362" y="1935982"/>
            <a:ext cx="271732" cy="1552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2367">
            <a:off x="5657428" y="1013304"/>
            <a:ext cx="1035178" cy="11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Freeform 33"/>
          <p:cNvSpPr/>
          <p:nvPr/>
        </p:nvSpPr>
        <p:spPr>
          <a:xfrm>
            <a:off x="4609785" y="1481177"/>
            <a:ext cx="2239398" cy="1681438"/>
          </a:xfrm>
          <a:custGeom>
            <a:avLst/>
            <a:gdLst>
              <a:gd name="connsiteX0" fmla="*/ 0 w 2239398"/>
              <a:gd name="connsiteY0" fmla="*/ 0 h 1681438"/>
              <a:gd name="connsiteX1" fmla="*/ 400522 w 2239398"/>
              <a:gd name="connsiteY1" fmla="*/ 256939 h 1681438"/>
              <a:gd name="connsiteX2" fmla="*/ 770817 w 2239398"/>
              <a:gd name="connsiteY2" fmla="*/ 702803 h 1681438"/>
              <a:gd name="connsiteX3" fmla="*/ 1118440 w 2239398"/>
              <a:gd name="connsiteY3" fmla="*/ 1186453 h 1681438"/>
              <a:gd name="connsiteX4" fmla="*/ 1586975 w 2239398"/>
              <a:gd name="connsiteY4" fmla="*/ 1609646 h 1681438"/>
              <a:gd name="connsiteX5" fmla="*/ 2100853 w 2239398"/>
              <a:gd name="connsiteY5" fmla="*/ 1617203 h 1681438"/>
              <a:gd name="connsiteX6" fmla="*/ 2206651 w 2239398"/>
              <a:gd name="connsiteY6" fmla="*/ 1284694 h 1681438"/>
              <a:gd name="connsiteX7" fmla="*/ 1904370 w 2239398"/>
              <a:gd name="connsiteY7" fmla="*/ 740588 h 168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398" h="1681438">
                <a:moveTo>
                  <a:pt x="0" y="0"/>
                </a:moveTo>
                <a:cubicBezTo>
                  <a:pt x="136026" y="69902"/>
                  <a:pt x="272053" y="139805"/>
                  <a:pt x="400522" y="256939"/>
                </a:cubicBezTo>
                <a:cubicBezTo>
                  <a:pt x="528991" y="374073"/>
                  <a:pt x="651164" y="547884"/>
                  <a:pt x="770817" y="702803"/>
                </a:cubicBezTo>
                <a:cubicBezTo>
                  <a:pt x="890470" y="857722"/>
                  <a:pt x="982414" y="1035313"/>
                  <a:pt x="1118440" y="1186453"/>
                </a:cubicBezTo>
                <a:cubicBezTo>
                  <a:pt x="1254466" y="1337593"/>
                  <a:pt x="1423240" y="1537854"/>
                  <a:pt x="1586975" y="1609646"/>
                </a:cubicBezTo>
                <a:cubicBezTo>
                  <a:pt x="1750710" y="1681438"/>
                  <a:pt x="1997574" y="1671362"/>
                  <a:pt x="2100853" y="1617203"/>
                </a:cubicBezTo>
                <a:cubicBezTo>
                  <a:pt x="2204132" y="1563044"/>
                  <a:pt x="2239398" y="1430796"/>
                  <a:pt x="2206651" y="1284694"/>
                </a:cubicBezTo>
                <a:cubicBezTo>
                  <a:pt x="2173904" y="1138592"/>
                  <a:pt x="2039137" y="939590"/>
                  <a:pt x="1904370" y="740588"/>
                </a:cubicBezTo>
              </a:path>
            </a:pathLst>
          </a:custGeom>
          <a:ln w="4762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685355" y="2055511"/>
            <a:ext cx="2502635" cy="1416942"/>
          </a:xfrm>
          <a:custGeom>
            <a:avLst/>
            <a:gdLst>
              <a:gd name="connsiteX0" fmla="*/ 0 w 2502635"/>
              <a:gd name="connsiteY0" fmla="*/ 0 h 1416942"/>
              <a:gd name="connsiteX1" fmla="*/ 272053 w 2502635"/>
              <a:gd name="connsiteY1" fmla="*/ 128469 h 1416942"/>
              <a:gd name="connsiteX2" fmla="*/ 581891 w 2502635"/>
              <a:gd name="connsiteY2" fmla="*/ 506320 h 1416942"/>
              <a:gd name="connsiteX3" fmla="*/ 853944 w 2502635"/>
              <a:gd name="connsiteY3" fmla="*/ 861501 h 1416942"/>
              <a:gd name="connsiteX4" fmla="*/ 1322480 w 2502635"/>
              <a:gd name="connsiteY4" fmla="*/ 1277137 h 1416942"/>
              <a:gd name="connsiteX5" fmla="*/ 1889257 w 2502635"/>
              <a:gd name="connsiteY5" fmla="*/ 1398049 h 1416942"/>
              <a:gd name="connsiteX6" fmla="*/ 2410691 w 2502635"/>
              <a:gd name="connsiteY6" fmla="*/ 1163782 h 1416942"/>
              <a:gd name="connsiteX7" fmla="*/ 2440919 w 2502635"/>
              <a:gd name="connsiteY7" fmla="*/ 702803 h 1416942"/>
              <a:gd name="connsiteX8" fmla="*/ 2312450 w 2502635"/>
              <a:gd name="connsiteY8" fmla="*/ 385408 h 1416942"/>
              <a:gd name="connsiteX9" fmla="*/ 2085739 w 2502635"/>
              <a:gd name="connsiteY9" fmla="*/ 60456 h 14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2635" h="1416942">
                <a:moveTo>
                  <a:pt x="0" y="0"/>
                </a:moveTo>
                <a:cubicBezTo>
                  <a:pt x="87535" y="22041"/>
                  <a:pt x="175071" y="44082"/>
                  <a:pt x="272053" y="128469"/>
                </a:cubicBezTo>
                <a:cubicBezTo>
                  <a:pt x="369035" y="212856"/>
                  <a:pt x="484909" y="384148"/>
                  <a:pt x="581891" y="506320"/>
                </a:cubicBezTo>
                <a:cubicBezTo>
                  <a:pt x="678873" y="628492"/>
                  <a:pt x="730513" y="733032"/>
                  <a:pt x="853944" y="861501"/>
                </a:cubicBezTo>
                <a:cubicBezTo>
                  <a:pt x="977375" y="989970"/>
                  <a:pt x="1149928" y="1187712"/>
                  <a:pt x="1322480" y="1277137"/>
                </a:cubicBezTo>
                <a:cubicBezTo>
                  <a:pt x="1495032" y="1366562"/>
                  <a:pt x="1707889" y="1416942"/>
                  <a:pt x="1889257" y="1398049"/>
                </a:cubicBezTo>
                <a:cubicBezTo>
                  <a:pt x="2070626" y="1379157"/>
                  <a:pt x="2318747" y="1279656"/>
                  <a:pt x="2410691" y="1163782"/>
                </a:cubicBezTo>
                <a:cubicBezTo>
                  <a:pt x="2502635" y="1047908"/>
                  <a:pt x="2457292" y="832532"/>
                  <a:pt x="2440919" y="702803"/>
                </a:cubicBezTo>
                <a:cubicBezTo>
                  <a:pt x="2424546" y="573074"/>
                  <a:pt x="2371647" y="492466"/>
                  <a:pt x="2312450" y="385408"/>
                </a:cubicBezTo>
                <a:cubicBezTo>
                  <a:pt x="2253253" y="278350"/>
                  <a:pt x="2169496" y="169403"/>
                  <a:pt x="2085739" y="60456"/>
                </a:cubicBezTo>
              </a:path>
            </a:pathLst>
          </a:custGeom>
          <a:ln w="476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813825" y="2108410"/>
            <a:ext cx="2638660" cy="1699071"/>
          </a:xfrm>
          <a:custGeom>
            <a:avLst/>
            <a:gdLst>
              <a:gd name="connsiteX0" fmla="*/ 0 w 2638660"/>
              <a:gd name="connsiteY0" fmla="*/ 513878 h 1699071"/>
              <a:gd name="connsiteX1" fmla="*/ 241825 w 2638660"/>
              <a:gd name="connsiteY1" fmla="*/ 695246 h 1699071"/>
              <a:gd name="connsiteX2" fmla="*/ 528992 w 2638660"/>
              <a:gd name="connsiteY2" fmla="*/ 1020198 h 1699071"/>
              <a:gd name="connsiteX3" fmla="*/ 952185 w 2638660"/>
              <a:gd name="connsiteY3" fmla="*/ 1398050 h 1699071"/>
              <a:gd name="connsiteX4" fmla="*/ 1488734 w 2638660"/>
              <a:gd name="connsiteY4" fmla="*/ 1662545 h 1699071"/>
              <a:gd name="connsiteX5" fmla="*/ 2191537 w 2638660"/>
              <a:gd name="connsiteY5" fmla="*/ 1617203 h 1699071"/>
              <a:gd name="connsiteX6" fmla="*/ 2561831 w 2638660"/>
              <a:gd name="connsiteY6" fmla="*/ 1307365 h 1699071"/>
              <a:gd name="connsiteX7" fmla="*/ 2637401 w 2638660"/>
              <a:gd name="connsiteY7" fmla="*/ 876615 h 1699071"/>
              <a:gd name="connsiteX8" fmla="*/ 2554274 w 2638660"/>
              <a:gd name="connsiteY8" fmla="*/ 453421 h 1699071"/>
              <a:gd name="connsiteX9" fmla="*/ 2274664 w 2638660"/>
              <a:gd name="connsiteY9" fmla="*/ 0 h 169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8660" h="1699071">
                <a:moveTo>
                  <a:pt x="0" y="513878"/>
                </a:moveTo>
                <a:cubicBezTo>
                  <a:pt x="76830" y="562368"/>
                  <a:pt x="153660" y="610859"/>
                  <a:pt x="241825" y="695246"/>
                </a:cubicBezTo>
                <a:cubicBezTo>
                  <a:pt x="329990" y="779633"/>
                  <a:pt x="410599" y="903064"/>
                  <a:pt x="528992" y="1020198"/>
                </a:cubicBezTo>
                <a:cubicBezTo>
                  <a:pt x="647385" y="1137332"/>
                  <a:pt x="792228" y="1290992"/>
                  <a:pt x="952185" y="1398050"/>
                </a:cubicBezTo>
                <a:cubicBezTo>
                  <a:pt x="1112142" y="1505108"/>
                  <a:pt x="1282175" y="1626020"/>
                  <a:pt x="1488734" y="1662545"/>
                </a:cubicBezTo>
                <a:cubicBezTo>
                  <a:pt x="1695293" y="1699071"/>
                  <a:pt x="2012688" y="1676400"/>
                  <a:pt x="2191537" y="1617203"/>
                </a:cubicBezTo>
                <a:cubicBezTo>
                  <a:pt x="2370387" y="1558006"/>
                  <a:pt x="2487520" y="1430796"/>
                  <a:pt x="2561831" y="1307365"/>
                </a:cubicBezTo>
                <a:cubicBezTo>
                  <a:pt x="2636142" y="1183934"/>
                  <a:pt x="2638660" y="1018939"/>
                  <a:pt x="2637401" y="876615"/>
                </a:cubicBezTo>
                <a:cubicBezTo>
                  <a:pt x="2636142" y="734291"/>
                  <a:pt x="2614730" y="599523"/>
                  <a:pt x="2554274" y="453421"/>
                </a:cubicBezTo>
                <a:cubicBezTo>
                  <a:pt x="2493818" y="307319"/>
                  <a:pt x="2323785" y="78089"/>
                  <a:pt x="2274664" y="0"/>
                </a:cubicBezTo>
              </a:path>
            </a:pathLst>
          </a:custGeom>
          <a:ln w="476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017864" y="2115967"/>
            <a:ext cx="2759573" cy="2056770"/>
          </a:xfrm>
          <a:custGeom>
            <a:avLst/>
            <a:gdLst>
              <a:gd name="connsiteX0" fmla="*/ 0 w 2759573"/>
              <a:gd name="connsiteY0" fmla="*/ 1133554 h 2056770"/>
              <a:gd name="connsiteX1" fmla="*/ 370295 w 2759573"/>
              <a:gd name="connsiteY1" fmla="*/ 1420721 h 2056770"/>
              <a:gd name="connsiteX2" fmla="*/ 846387 w 2759573"/>
              <a:gd name="connsiteY2" fmla="*/ 1798572 h 2056770"/>
              <a:gd name="connsiteX3" fmla="*/ 1632318 w 2759573"/>
              <a:gd name="connsiteY3" fmla="*/ 2055511 h 2056770"/>
              <a:gd name="connsiteX4" fmla="*/ 2501376 w 2759573"/>
              <a:gd name="connsiteY4" fmla="*/ 1791015 h 2056770"/>
              <a:gd name="connsiteX5" fmla="*/ 2728086 w 2759573"/>
              <a:gd name="connsiteY5" fmla="*/ 1194010 h 2056770"/>
              <a:gd name="connsiteX6" fmla="*/ 2690301 w 2759573"/>
              <a:gd name="connsiteY6" fmla="*/ 483650 h 2056770"/>
              <a:gd name="connsiteX7" fmla="*/ 2395577 w 2759573"/>
              <a:gd name="connsiteY7" fmla="*/ 0 h 20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573" h="2056770">
                <a:moveTo>
                  <a:pt x="0" y="1133554"/>
                </a:moveTo>
                <a:lnTo>
                  <a:pt x="370295" y="1420721"/>
                </a:lnTo>
                <a:cubicBezTo>
                  <a:pt x="511359" y="1531557"/>
                  <a:pt x="636050" y="1692774"/>
                  <a:pt x="846387" y="1798572"/>
                </a:cubicBezTo>
                <a:cubicBezTo>
                  <a:pt x="1056724" y="1904370"/>
                  <a:pt x="1356487" y="2056770"/>
                  <a:pt x="1632318" y="2055511"/>
                </a:cubicBezTo>
                <a:cubicBezTo>
                  <a:pt x="1908149" y="2054252"/>
                  <a:pt x="2318748" y="1934598"/>
                  <a:pt x="2501376" y="1791015"/>
                </a:cubicBezTo>
                <a:cubicBezTo>
                  <a:pt x="2684004" y="1647432"/>
                  <a:pt x="2696599" y="1411904"/>
                  <a:pt x="2728086" y="1194010"/>
                </a:cubicBezTo>
                <a:cubicBezTo>
                  <a:pt x="2759573" y="976116"/>
                  <a:pt x="2745719" y="682652"/>
                  <a:pt x="2690301" y="483650"/>
                </a:cubicBezTo>
                <a:cubicBezTo>
                  <a:pt x="2634883" y="284648"/>
                  <a:pt x="2515230" y="142324"/>
                  <a:pt x="2395577" y="0"/>
                </a:cubicBezTo>
              </a:path>
            </a:pathLst>
          </a:custGeom>
          <a:ln w="476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229461" y="2002612"/>
            <a:ext cx="2920791" cy="2530344"/>
          </a:xfrm>
          <a:custGeom>
            <a:avLst/>
            <a:gdLst>
              <a:gd name="connsiteX0" fmla="*/ 0 w 2920791"/>
              <a:gd name="connsiteY0" fmla="*/ 1843914 h 2530344"/>
              <a:gd name="connsiteX1" fmla="*/ 377851 w 2920791"/>
              <a:gd name="connsiteY1" fmla="*/ 2161309 h 2530344"/>
              <a:gd name="connsiteX2" fmla="*/ 1307365 w 2920791"/>
              <a:gd name="connsiteY2" fmla="*/ 2508932 h 2530344"/>
              <a:gd name="connsiteX3" fmla="*/ 2433362 w 2920791"/>
              <a:gd name="connsiteY3" fmla="*/ 2289778 h 2530344"/>
              <a:gd name="connsiteX4" fmla="*/ 2856556 w 2920791"/>
              <a:gd name="connsiteY4" fmla="*/ 1450948 h 2530344"/>
              <a:gd name="connsiteX5" fmla="*/ 2818770 w 2920791"/>
              <a:gd name="connsiteY5" fmla="*/ 528991 h 2530344"/>
              <a:gd name="connsiteX6" fmla="*/ 2501375 w 2920791"/>
              <a:gd name="connsiteY6" fmla="*/ 0 h 253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791" h="2530344">
                <a:moveTo>
                  <a:pt x="0" y="1843914"/>
                </a:moveTo>
                <a:cubicBezTo>
                  <a:pt x="79978" y="1947193"/>
                  <a:pt x="159957" y="2050473"/>
                  <a:pt x="377851" y="2161309"/>
                </a:cubicBezTo>
                <a:cubicBezTo>
                  <a:pt x="595745" y="2272145"/>
                  <a:pt x="964780" y="2487520"/>
                  <a:pt x="1307365" y="2508932"/>
                </a:cubicBezTo>
                <a:cubicBezTo>
                  <a:pt x="1649950" y="2530344"/>
                  <a:pt x="2175164" y="2466109"/>
                  <a:pt x="2433362" y="2289778"/>
                </a:cubicBezTo>
                <a:cubicBezTo>
                  <a:pt x="2691561" y="2113447"/>
                  <a:pt x="2792321" y="1744413"/>
                  <a:pt x="2856556" y="1450948"/>
                </a:cubicBezTo>
                <a:cubicBezTo>
                  <a:pt x="2920791" y="1157484"/>
                  <a:pt x="2877967" y="770816"/>
                  <a:pt x="2818770" y="528991"/>
                </a:cubicBezTo>
                <a:cubicBezTo>
                  <a:pt x="2759573" y="287166"/>
                  <a:pt x="2630474" y="143583"/>
                  <a:pt x="2501375" y="0"/>
                </a:cubicBezTo>
              </a:path>
            </a:pathLst>
          </a:custGeom>
          <a:ln w="476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5400000" flipH="1" flipV="1">
            <a:off x="4533900" y="21717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5400000" flipH="1" flipV="1">
            <a:off x="5448300" y="25527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flipV="1">
            <a:off x="5715000" y="27432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 flipV="1">
            <a:off x="4953000" y="2971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610100" y="29337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943600" y="4572000"/>
            <a:ext cx="3200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648200" y="35814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9732573">
            <a:off x="4812105" y="3621523"/>
            <a:ext cx="679397" cy="823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295401" y="3657600"/>
            <a:ext cx="2714143" cy="159940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UI component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248152" y="4724400"/>
            <a:ext cx="1314448" cy="1066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3048" y="5715000"/>
            <a:ext cx="31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MPEG-2 decoder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91200" y="510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AES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decryptor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800600" y="4419600"/>
            <a:ext cx="1143000" cy="838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4495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reliable multicast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334000" y="4114800"/>
            <a:ext cx="914400" cy="5334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0" y="3733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IP multicast</a:t>
            </a:r>
            <a:endParaRPr lang="en-US" sz="32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791200" y="3733800"/>
            <a:ext cx="11430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14600" y="2209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recovery</a:t>
            </a:r>
          </a:p>
          <a:p>
            <a:pPr algn="ctr"/>
            <a:r>
              <a:rPr lang="en-US" sz="3200" b="1" dirty="0" smtClean="0"/>
              <a:t>protocol</a:t>
            </a:r>
            <a:endParaRPr lang="en-US" sz="3200" b="1" dirty="0"/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3810000" y="1828800"/>
            <a:ext cx="10668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77000" y="3048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hole-punching</a:t>
            </a:r>
            <a:endParaRPr lang="en-US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010400" y="1676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UDP </a:t>
            </a:r>
          </a:p>
          <a:p>
            <a:r>
              <a:rPr lang="en-US" sz="3200" b="1" dirty="0" smtClean="0"/>
              <a:t>transport</a:t>
            </a:r>
            <a:endParaRPr lang="en-US" sz="3200" b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5943600" y="3124200"/>
            <a:ext cx="6096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29400" y="2209800"/>
            <a:ext cx="533400" cy="457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477000" y="838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TCP transport</a:t>
            </a:r>
            <a:endParaRPr lang="en-US" sz="3200" b="1" dirty="0"/>
          </a:p>
        </p:txBody>
      </p:sp>
      <p:cxnSp>
        <p:nvCxnSpPr>
          <p:cNvPr id="92" name="Straight Connector 91"/>
          <p:cNvCxnSpPr/>
          <p:nvPr/>
        </p:nvCxnSpPr>
        <p:spPr>
          <a:xfrm rot="5400000" flipH="1" flipV="1">
            <a:off x="5829300" y="1333500"/>
            <a:ext cx="914400" cy="838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1000" y="1524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membership client</a:t>
            </a:r>
            <a:endParaRPr lang="en-US" sz="3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295400" y="83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web service proxy</a:t>
            </a:r>
            <a:endParaRPr lang="en-US" sz="3200" b="1" dirty="0"/>
          </a:p>
        </p:txBody>
      </p:sp>
      <p:cxnSp>
        <p:nvCxnSpPr>
          <p:cNvPr id="103" name="Straight Connector 102"/>
          <p:cNvCxnSpPr/>
          <p:nvPr/>
        </p:nvCxnSpPr>
        <p:spPr>
          <a:xfrm rot="10800000">
            <a:off x="4419600" y="1219200"/>
            <a:ext cx="4572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4038600" y="2743200"/>
            <a:ext cx="8382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5400000" flipH="1" flipV="1">
            <a:off x="4533900" y="21717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5400000" flipH="1" flipV="1">
            <a:off x="5448300" y="25527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flipV="1">
            <a:off x="5715000" y="27432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 flipV="1">
            <a:off x="4953000" y="2971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610100" y="29337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781800" y="3733800"/>
            <a:ext cx="23622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648200" y="35814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9732573">
            <a:off x="5269305" y="3316722"/>
            <a:ext cx="679397" cy="823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295401" y="3657600"/>
            <a:ext cx="2714143" cy="159940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UI component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248152" y="4724400"/>
            <a:ext cx="1314448" cy="1066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3048" y="5715000"/>
            <a:ext cx="31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MPEG-2 decoder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91200" y="510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AES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decryptor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800600" y="4419600"/>
            <a:ext cx="1143000" cy="838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4495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reliable multicast</a:t>
            </a:r>
            <a:endParaRPr lang="en-US" sz="32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34000" y="4114800"/>
            <a:ext cx="9144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0" y="3733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IP multicast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791200" y="3733800"/>
            <a:ext cx="1143000" cy="3048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14600" y="2209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recovery</a:t>
            </a:r>
          </a:p>
          <a:p>
            <a:pPr algn="ctr"/>
            <a:r>
              <a:rPr lang="en-US" sz="3200" b="1" dirty="0" smtClean="0"/>
              <a:t>protocol</a:t>
            </a:r>
            <a:endParaRPr lang="en-US" sz="3200" b="1" dirty="0"/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3810000" y="1828800"/>
            <a:ext cx="10668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77000" y="3048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hole-punching</a:t>
            </a:r>
            <a:endParaRPr lang="en-US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010400" y="1676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UDP </a:t>
            </a:r>
          </a:p>
          <a:p>
            <a:r>
              <a:rPr lang="en-US" sz="3200" b="1" dirty="0" smtClean="0"/>
              <a:t>transport</a:t>
            </a:r>
            <a:endParaRPr lang="en-US" sz="3200" b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5943600" y="3124200"/>
            <a:ext cx="6096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29400" y="2209800"/>
            <a:ext cx="533400" cy="457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477000" y="838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TCP transport</a:t>
            </a:r>
            <a:endParaRPr lang="en-US" sz="3200" b="1" dirty="0"/>
          </a:p>
        </p:txBody>
      </p:sp>
      <p:cxnSp>
        <p:nvCxnSpPr>
          <p:cNvPr id="92" name="Straight Connector 91"/>
          <p:cNvCxnSpPr/>
          <p:nvPr/>
        </p:nvCxnSpPr>
        <p:spPr>
          <a:xfrm rot="5400000" flipH="1" flipV="1">
            <a:off x="5829300" y="1333500"/>
            <a:ext cx="914400" cy="838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1000" y="1524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membership client</a:t>
            </a:r>
            <a:endParaRPr lang="en-US" sz="3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295400" y="83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web service proxy</a:t>
            </a:r>
            <a:endParaRPr lang="en-US" sz="3200" b="1" dirty="0"/>
          </a:p>
        </p:txBody>
      </p:sp>
      <p:cxnSp>
        <p:nvCxnSpPr>
          <p:cNvPr id="103" name="Straight Connector 102"/>
          <p:cNvCxnSpPr/>
          <p:nvPr/>
        </p:nvCxnSpPr>
        <p:spPr>
          <a:xfrm rot="10800000">
            <a:off x="4419600" y="1219200"/>
            <a:ext cx="4572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4038600" y="2743200"/>
            <a:ext cx="8382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 rot="19732573">
            <a:off x="4659705" y="2935722"/>
            <a:ext cx="679397" cy="823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5400000" flipH="1" flipV="1">
            <a:off x="4533900" y="21717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5400000" flipH="1" flipV="1">
            <a:off x="5448300" y="25527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flipV="1">
            <a:off x="5715000" y="27432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 flipV="1">
            <a:off x="4953000" y="2971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610100" y="29337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438400" y="2286000"/>
            <a:ext cx="1828800" cy="1066800"/>
          </a:xfrm>
          <a:prstGeom prst="roundRect">
            <a:avLst>
              <a:gd name="adj" fmla="val 3392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648200" y="35814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295401" y="3657600"/>
            <a:ext cx="2714143" cy="159940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UI component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248152" y="4724400"/>
            <a:ext cx="1314448" cy="1066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3048" y="5715000"/>
            <a:ext cx="31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MPEG-2 decoder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91200" y="510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AES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decryptor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800600" y="4419600"/>
            <a:ext cx="1143000" cy="838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4495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reliable multicast</a:t>
            </a:r>
            <a:endParaRPr lang="en-US" sz="32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34000" y="4114800"/>
            <a:ext cx="9144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0" y="3733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IP multicast</a:t>
            </a:r>
            <a:endParaRPr lang="en-US" sz="32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791200" y="3733800"/>
            <a:ext cx="11430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14600" y="2209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recovery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protocol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3810000" y="1828800"/>
            <a:ext cx="10668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77000" y="3048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hole-punching</a:t>
            </a:r>
            <a:endParaRPr lang="en-US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010400" y="1676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UDP </a:t>
            </a:r>
          </a:p>
          <a:p>
            <a:r>
              <a:rPr lang="en-US" sz="3200" b="1" dirty="0" smtClean="0"/>
              <a:t>transport</a:t>
            </a:r>
            <a:endParaRPr lang="en-US" sz="3200" b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5943600" y="3124200"/>
            <a:ext cx="6096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29400" y="2209800"/>
            <a:ext cx="533400" cy="457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477000" y="838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TCP transport</a:t>
            </a:r>
            <a:endParaRPr lang="en-US" sz="3200" b="1" dirty="0"/>
          </a:p>
        </p:txBody>
      </p:sp>
      <p:cxnSp>
        <p:nvCxnSpPr>
          <p:cNvPr id="92" name="Straight Connector 91"/>
          <p:cNvCxnSpPr/>
          <p:nvPr/>
        </p:nvCxnSpPr>
        <p:spPr>
          <a:xfrm rot="5400000" flipH="1" flipV="1">
            <a:off x="5829300" y="1333500"/>
            <a:ext cx="914400" cy="838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1000" y="1524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membership client</a:t>
            </a:r>
            <a:endParaRPr lang="en-US" sz="3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295400" y="83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web service proxy</a:t>
            </a:r>
            <a:endParaRPr lang="en-US" sz="3200" b="1" dirty="0"/>
          </a:p>
        </p:txBody>
      </p:sp>
      <p:cxnSp>
        <p:nvCxnSpPr>
          <p:cNvPr id="103" name="Straight Connector 102"/>
          <p:cNvCxnSpPr/>
          <p:nvPr/>
        </p:nvCxnSpPr>
        <p:spPr>
          <a:xfrm rot="10800000">
            <a:off x="4419600" y="1219200"/>
            <a:ext cx="4572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4038600" y="2743200"/>
            <a:ext cx="838200" cy="5334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 rot="19732573">
            <a:off x="4659705" y="2173722"/>
            <a:ext cx="679397" cy="823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5400000" flipH="1" flipV="1">
            <a:off x="4533900" y="21717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5400000" flipH="1" flipV="1">
            <a:off x="5448300" y="25527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flipV="1">
            <a:off x="5715000" y="27432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 flipV="1">
            <a:off x="4953000" y="2971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610100" y="29337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33400" y="1524000"/>
            <a:ext cx="34290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648200" y="35814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295401" y="3657600"/>
            <a:ext cx="2714143" cy="159940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UI component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248152" y="4724400"/>
            <a:ext cx="1314448" cy="1066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3048" y="5715000"/>
            <a:ext cx="31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MPEG-2 decoder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91200" y="510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AES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decryptor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800600" y="4419600"/>
            <a:ext cx="1143000" cy="838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4495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reliable multicast</a:t>
            </a:r>
            <a:endParaRPr lang="en-US" sz="32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34000" y="4114800"/>
            <a:ext cx="9144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0" y="3733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IP multicast</a:t>
            </a:r>
            <a:endParaRPr lang="en-US" sz="32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791200" y="3733800"/>
            <a:ext cx="11430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14600" y="2209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recovery</a:t>
            </a:r>
          </a:p>
          <a:p>
            <a:pPr algn="ctr"/>
            <a:r>
              <a:rPr lang="en-US" sz="3200" b="1" dirty="0" smtClean="0"/>
              <a:t>protocol</a:t>
            </a:r>
            <a:endParaRPr lang="en-US" sz="3200" b="1" dirty="0"/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3810000" y="1828800"/>
            <a:ext cx="1066800" cy="6096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77000" y="3048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hole-punching</a:t>
            </a:r>
            <a:endParaRPr lang="en-US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010400" y="1676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UDP </a:t>
            </a:r>
          </a:p>
          <a:p>
            <a:r>
              <a:rPr lang="en-US" sz="3200" b="1" dirty="0" smtClean="0"/>
              <a:t>transport</a:t>
            </a:r>
            <a:endParaRPr lang="en-US" sz="3200" b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5943600" y="3124200"/>
            <a:ext cx="6096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29400" y="2209800"/>
            <a:ext cx="533400" cy="457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477000" y="838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TCP transport</a:t>
            </a:r>
            <a:endParaRPr lang="en-US" sz="3200" b="1" dirty="0"/>
          </a:p>
        </p:txBody>
      </p:sp>
      <p:cxnSp>
        <p:nvCxnSpPr>
          <p:cNvPr id="92" name="Straight Connector 91"/>
          <p:cNvCxnSpPr/>
          <p:nvPr/>
        </p:nvCxnSpPr>
        <p:spPr>
          <a:xfrm rot="5400000" flipH="1" flipV="1">
            <a:off x="5829300" y="1333500"/>
            <a:ext cx="914400" cy="838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1000" y="1524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membership client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95400" y="83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web service proxy</a:t>
            </a:r>
            <a:endParaRPr lang="en-US" sz="3200" b="1" dirty="0"/>
          </a:p>
        </p:txBody>
      </p:sp>
      <p:cxnSp>
        <p:nvCxnSpPr>
          <p:cNvPr id="103" name="Straight Connector 102"/>
          <p:cNvCxnSpPr/>
          <p:nvPr/>
        </p:nvCxnSpPr>
        <p:spPr>
          <a:xfrm rot="10800000">
            <a:off x="4419600" y="1219200"/>
            <a:ext cx="4572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4038600" y="2743200"/>
            <a:ext cx="8382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 rot="16200000">
            <a:off x="3479127" y="2464474"/>
            <a:ext cx="2895600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16827176">
            <a:off x="5147178" y="2251726"/>
            <a:ext cx="130924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284897">
            <a:off x="4539202" y="2648321"/>
            <a:ext cx="2464927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9747148">
            <a:off x="3087459" y="3965078"/>
            <a:ext cx="3088354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5400000" flipH="1" flipV="1">
            <a:off x="4533900" y="21717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5400000" flipH="1" flipV="1">
            <a:off x="5448300" y="25527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flipV="1">
            <a:off x="5715000" y="27432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 flipV="1">
            <a:off x="4953000" y="2971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610100" y="29337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648200" y="35814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295401" y="3657600"/>
            <a:ext cx="2714143" cy="159940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991096" y="6248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UI component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248152" y="4724400"/>
            <a:ext cx="1314448" cy="1066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3048" y="5715000"/>
            <a:ext cx="31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MPEG-2 decoder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5029200"/>
            <a:ext cx="1447800" cy="1371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91200" y="510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AES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decryptor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800600" y="4419600"/>
            <a:ext cx="1143000" cy="838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4495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reliable multicast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334000" y="4114800"/>
            <a:ext cx="914400" cy="5334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0" y="3733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IP multicast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791200" y="3733800"/>
            <a:ext cx="11430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14600" y="2209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recovery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protocol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3810000" y="1828800"/>
            <a:ext cx="1066800" cy="609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77000" y="3048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hole-punching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10400" y="1676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UDP </a:t>
            </a:r>
          </a:p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transport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943600" y="3124200"/>
            <a:ext cx="609600" cy="1524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29400" y="2209800"/>
            <a:ext cx="533400" cy="457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477000" y="838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TCP transport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 flipH="1" flipV="1">
            <a:off x="5829300" y="1333500"/>
            <a:ext cx="914400" cy="838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1000" y="1524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membership client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95400" y="83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web service proxy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rot="10800000">
            <a:off x="4419600" y="1219200"/>
            <a:ext cx="457200" cy="381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4038600" y="2743200"/>
            <a:ext cx="838200" cy="5334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 rot="16200000">
            <a:off x="3479127" y="2464474"/>
            <a:ext cx="2895600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16827176">
            <a:off x="5147178" y="2251726"/>
            <a:ext cx="130924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284897">
            <a:off x="4539202" y="2648321"/>
            <a:ext cx="2464927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9747148">
            <a:off x="3087459" y="3965078"/>
            <a:ext cx="3088354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5400000" flipH="1" flipV="1">
            <a:off x="4533900" y="21717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5400000" flipH="1" flipV="1">
            <a:off x="5448300" y="25527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flipV="1">
            <a:off x="5715000" y="27432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 flipV="1">
            <a:off x="4953000" y="2971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610100" y="29337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648200" y="35814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295401" y="3657600"/>
            <a:ext cx="2714143" cy="159940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4724400" y="4648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data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“pipeline”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4205886">
            <a:off x="5380053" y="2162214"/>
            <a:ext cx="457200" cy="4547822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 rot="1421335">
            <a:off x="2434459" y="4972711"/>
            <a:ext cx="975087" cy="564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5711565">
            <a:off x="1946191" y="4113094"/>
            <a:ext cx="1248724" cy="564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53714" y="4092129"/>
            <a:ext cx="23622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ounded Rectangle 24"/>
          <p:cNvSpPr/>
          <p:nvPr/>
        </p:nvSpPr>
        <p:spPr>
          <a:xfrm rot="3956622">
            <a:off x="2240934" y="4103492"/>
            <a:ext cx="1676400" cy="564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1981200" y="4343400"/>
            <a:ext cx="990600" cy="76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168237" y="4491392"/>
            <a:ext cx="951555" cy="45972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2301744" y="4206744"/>
            <a:ext cx="1371600" cy="578112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2435251" y="4035451"/>
            <a:ext cx="1371600" cy="615897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90800" y="5029200"/>
            <a:ext cx="762000" cy="2286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>
            <a:off x="2613474" y="5226944"/>
            <a:ext cx="739326" cy="259456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6200" y="4038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peer-to-peer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interactions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3276600" y="4495800"/>
            <a:ext cx="1295400" cy="1524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05000" y="83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943100" y="2400302"/>
            <a:ext cx="1676403" cy="2286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5903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371600" y="5562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3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 rot="10800000" flipV="1">
            <a:off x="4267200" y="5867400"/>
            <a:ext cx="28194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 rot="16827176">
            <a:off x="2099178" y="1343829"/>
            <a:ext cx="130924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 rot="20652334">
            <a:off x="1652972" y="1750409"/>
            <a:ext cx="2322006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 rot="17074821">
            <a:off x="1259486" y="3013061"/>
            <a:ext cx="1421452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 rot="16200000">
            <a:off x="964527" y="1931074"/>
            <a:ext cx="1981200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9747148">
            <a:off x="1645400" y="2613920"/>
            <a:ext cx="1260455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43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Arrow Connector 36"/>
          <p:cNvCxnSpPr/>
          <p:nvPr/>
        </p:nvCxnSpPr>
        <p:spPr>
          <a:xfrm rot="5400000" flipH="1" flipV="1">
            <a:off x="2400300" y="16383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67000" y="18288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Arrow Connector 41"/>
          <p:cNvCxnSpPr/>
          <p:nvPr/>
        </p:nvCxnSpPr>
        <p:spPr>
          <a:xfrm rot="10800000" flipV="1">
            <a:off x="1905000" y="20574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1562100" y="20193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133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90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5" name="Straight Arrow Connector 44"/>
          <p:cNvCxnSpPr/>
          <p:nvPr/>
        </p:nvCxnSpPr>
        <p:spPr>
          <a:xfrm rot="16200000" flipV="1">
            <a:off x="1600200" y="26670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057400" y="2819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95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5400000" flipH="1" flipV="1">
            <a:off x="4533900" y="21717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0574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5400000" flipH="1" flipV="1">
            <a:off x="5448300" y="25527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flipV="1">
            <a:off x="5715000" y="27432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62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743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 flipV="1">
            <a:off x="4953000" y="2971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610100" y="29337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124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648200" y="35814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295401" y="3657600"/>
            <a:ext cx="2714143" cy="159940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24400" y="4648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pipeline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4205886">
            <a:off x="5380053" y="2162214"/>
            <a:ext cx="457200" cy="4547822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1638300" y="33909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0" y="10668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data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pipeline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3" name="Left Brace 82"/>
          <p:cNvSpPr/>
          <p:nvPr/>
        </p:nvSpPr>
        <p:spPr>
          <a:xfrm rot="214171">
            <a:off x="1278513" y="904805"/>
            <a:ext cx="457200" cy="3132371"/>
          </a:xfrm>
          <a:prstGeom prst="leftBrace">
            <a:avLst>
              <a:gd name="adj1" fmla="val 44247"/>
              <a:gd name="adj2" fmla="val 1806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>
          <a:xfrm rot="18035076">
            <a:off x="3867142" y="1004180"/>
            <a:ext cx="132170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 rot="16200000">
            <a:off x="3580273" y="1677529"/>
            <a:ext cx="132170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 rot="20029381">
            <a:off x="3212993" y="2160130"/>
            <a:ext cx="132170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 rot="17750983">
            <a:off x="2766097" y="2604356"/>
            <a:ext cx="132170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 rot="21253141">
            <a:off x="3200516" y="2849949"/>
            <a:ext cx="132170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 rot="20545704">
            <a:off x="2353242" y="3072653"/>
            <a:ext cx="132170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7" name="Straight Arrow Connector 96"/>
          <p:cNvCxnSpPr/>
          <p:nvPr/>
        </p:nvCxnSpPr>
        <p:spPr>
          <a:xfrm rot="5400000">
            <a:off x="4152900" y="1181100"/>
            <a:ext cx="685800" cy="4572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3" name="Straight Arrow Connector 92"/>
          <p:cNvCxnSpPr/>
          <p:nvPr/>
        </p:nvCxnSpPr>
        <p:spPr>
          <a:xfrm rot="5400000" flipH="1" flipV="1">
            <a:off x="3848100" y="2019300"/>
            <a:ext cx="7620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9" name="Straight Arrow Connector 88"/>
          <p:cNvCxnSpPr/>
          <p:nvPr/>
        </p:nvCxnSpPr>
        <p:spPr>
          <a:xfrm rot="10800000" flipV="1">
            <a:off x="3581400" y="2438400"/>
            <a:ext cx="6096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Straight Arrow Connector 66"/>
          <p:cNvCxnSpPr/>
          <p:nvPr/>
        </p:nvCxnSpPr>
        <p:spPr>
          <a:xfrm rot="5400000" flipH="1" flipV="1">
            <a:off x="3162300" y="28575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3276600" y="3200400"/>
            <a:ext cx="838200" cy="777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Straight Arrow Connector 62"/>
          <p:cNvCxnSpPr/>
          <p:nvPr/>
        </p:nvCxnSpPr>
        <p:spPr>
          <a:xfrm flipV="1">
            <a:off x="2667000" y="3276600"/>
            <a:ext cx="6096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600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143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Arrow Connector 36"/>
          <p:cNvCxnSpPr/>
          <p:nvPr/>
        </p:nvCxnSpPr>
        <p:spPr>
          <a:xfrm rot="5400000" flipH="1" flipV="1">
            <a:off x="2400300" y="16383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67000" y="18288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447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828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Arrow Connector 41"/>
          <p:cNvCxnSpPr/>
          <p:nvPr/>
        </p:nvCxnSpPr>
        <p:spPr>
          <a:xfrm rot="10800000" flipV="1">
            <a:off x="1905000" y="20574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1562100" y="20193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133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590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5" name="Straight Arrow Connector 44"/>
          <p:cNvCxnSpPr/>
          <p:nvPr/>
        </p:nvCxnSpPr>
        <p:spPr>
          <a:xfrm rot="16200000" flipV="1">
            <a:off x="1600200" y="26670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057400" y="2819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895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524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5400000" flipH="1" flipV="1">
            <a:off x="4533900" y="21717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0574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5400000" flipH="1" flipV="1">
            <a:off x="5448300" y="25527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flipV="1">
            <a:off x="5715000" y="27432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362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743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 flipV="1">
            <a:off x="4953000" y="2971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610100" y="29337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124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648200" y="35814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295401" y="3657600"/>
            <a:ext cx="2714143" cy="159940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24400" y="4648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pipeline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4205886">
            <a:off x="5380053" y="2162214"/>
            <a:ext cx="457200" cy="4547822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1638300" y="33909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0" y="10668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pipeline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Left Brace 82"/>
          <p:cNvSpPr/>
          <p:nvPr/>
        </p:nvSpPr>
        <p:spPr>
          <a:xfrm rot="214171">
            <a:off x="1278513" y="904805"/>
            <a:ext cx="457200" cy="3132371"/>
          </a:xfrm>
          <a:prstGeom prst="leftBrace">
            <a:avLst>
              <a:gd name="adj1" fmla="val 44247"/>
              <a:gd name="adj2" fmla="val 18062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5257800" y="5334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data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pipeline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8" name="Left Brace 107"/>
          <p:cNvSpPr/>
          <p:nvPr/>
        </p:nvSpPr>
        <p:spPr>
          <a:xfrm rot="9457076">
            <a:off x="4947417" y="511793"/>
            <a:ext cx="457200" cy="861590"/>
          </a:xfrm>
          <a:prstGeom prst="leftBrace">
            <a:avLst>
              <a:gd name="adj1" fmla="val 44247"/>
              <a:gd name="adj2" fmla="val 483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095999" y="5334000"/>
            <a:ext cx="1295401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 rot="16200000">
            <a:off x="3479127" y="2464474"/>
            <a:ext cx="2895600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16827176">
            <a:off x="5147178" y="2251726"/>
            <a:ext cx="1309248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284897">
            <a:off x="4539202" y="2648321"/>
            <a:ext cx="2464927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9747148">
            <a:off x="3087459" y="3965078"/>
            <a:ext cx="3088354" cy="70985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5400000" flipH="1" flipV="1">
            <a:off x="4533900" y="21717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5400000" flipH="1" flipV="1">
            <a:off x="5448300" y="2552700"/>
            <a:ext cx="6858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14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flipV="1">
            <a:off x="5715000" y="2743200"/>
            <a:ext cx="9144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 flipV="1">
            <a:off x="4953000" y="2971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610100" y="2933700"/>
            <a:ext cx="685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V="1">
            <a:off x="4648200" y="3581400"/>
            <a:ext cx="762000" cy="1524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295401" y="3657600"/>
            <a:ext cx="2714143" cy="159940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95400" y="5257006"/>
            <a:ext cx="3200400" cy="11430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-190500" y="3771106"/>
            <a:ext cx="29718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flipV="1">
            <a:off x="5105400" y="37338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10800000" flipV="1">
            <a:off x="4572000" y="40386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4038600" y="43434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397568" cy="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505200" y="4648200"/>
            <a:ext cx="533400" cy="3048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4" y="3297238"/>
            <a:ext cx="2032016" cy="23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Left Brace 58"/>
          <p:cNvSpPr/>
          <p:nvPr/>
        </p:nvSpPr>
        <p:spPr>
          <a:xfrm rot="14205886">
            <a:off x="5380053" y="2162214"/>
            <a:ext cx="457200" cy="4547822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24600" y="55626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XML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609066" y="4763309"/>
            <a:ext cx="808344" cy="668066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90800" y="1143000"/>
            <a:ext cx="1143000" cy="685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990600"/>
            <a:ext cx="1981200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References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4876800" y="12192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43200" y="1295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XML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0" y="990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activate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657600" y="1524000"/>
            <a:ext cx="1600200" cy="8382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914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channel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reference</a:t>
            </a:r>
          </a:p>
        </p:txBody>
      </p:sp>
      <p:cxnSp>
        <p:nvCxnSpPr>
          <p:cNvPr id="10" name="Straight Connector 9"/>
          <p:cNvCxnSpPr>
            <a:stCxn id="4" idx="1"/>
          </p:cNvCxnSpPr>
          <p:nvPr/>
        </p:nvCxnSpPr>
        <p:spPr>
          <a:xfrm rot="10800000">
            <a:off x="1905000" y="1447800"/>
            <a:ext cx="838200" cy="381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6705600" y="152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channel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477000" y="838200"/>
            <a:ext cx="7620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81500" y="1562100"/>
            <a:ext cx="457200" cy="228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3810000" y="3429000"/>
            <a:ext cx="152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channel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proxy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610100" y="2857500"/>
            <a:ext cx="838200" cy="609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0" y="1066800"/>
            <a:ext cx="16002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References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4876800" y="12192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43200" y="1295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XML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0" y="990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activate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657600" y="1524000"/>
            <a:ext cx="1600200" cy="8382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914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channel</a:t>
            </a:r>
          </a:p>
          <a:p>
            <a:pPr>
              <a:buNone/>
            </a:pPr>
            <a:r>
              <a:rPr lang="en-US" sz="3200" b="1" dirty="0" smtClean="0"/>
              <a:t>reference</a:t>
            </a:r>
          </a:p>
        </p:txBody>
      </p:sp>
      <p:cxnSp>
        <p:nvCxnSpPr>
          <p:cNvPr id="10" name="Straight Connector 9"/>
          <p:cNvCxnSpPr>
            <a:stCxn id="4" idx="1"/>
          </p:cNvCxnSpPr>
          <p:nvPr/>
        </p:nvCxnSpPr>
        <p:spPr>
          <a:xfrm rot="10800000">
            <a:off x="1905000" y="1447800"/>
            <a:ext cx="838200" cy="381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705600" y="152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channel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477000" y="838200"/>
            <a:ext cx="7620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381500" y="1562100"/>
            <a:ext cx="457200" cy="2286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3810000" y="3429000"/>
            <a:ext cx="152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channel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proxy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610100" y="2857500"/>
            <a:ext cx="838200" cy="609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0" y="3505200"/>
            <a:ext cx="1600200" cy="990600"/>
          </a:xfrm>
          <a:prstGeom prst="roundRect">
            <a:avLst>
              <a:gd name="adj" fmla="val 38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References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876800" y="12192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43200" y="1295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XML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0" y="990600"/>
            <a:ext cx="1676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activate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657600" y="1524000"/>
            <a:ext cx="1600200" cy="8382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914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channel</a:t>
            </a:r>
          </a:p>
          <a:p>
            <a:pPr>
              <a:buNone/>
            </a:pPr>
            <a:r>
              <a:rPr lang="en-US" sz="3200" b="1" dirty="0" smtClean="0"/>
              <a:t>reference</a:t>
            </a:r>
          </a:p>
        </p:txBody>
      </p:sp>
      <p:cxnSp>
        <p:nvCxnSpPr>
          <p:cNvPr id="10" name="Straight Connector 9"/>
          <p:cNvCxnSpPr>
            <a:stCxn id="4" idx="1"/>
          </p:cNvCxnSpPr>
          <p:nvPr/>
        </p:nvCxnSpPr>
        <p:spPr>
          <a:xfrm rot="10800000">
            <a:off x="1905000" y="1447800"/>
            <a:ext cx="838200" cy="381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705600" y="152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channel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477000" y="838200"/>
            <a:ext cx="7620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381500" y="1562100"/>
            <a:ext cx="457200" cy="228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3810000" y="3429000"/>
            <a:ext cx="152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channel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proxy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610100" y="2857500"/>
            <a:ext cx="838200" cy="6096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76400" y="2743200"/>
            <a:ext cx="1676400" cy="457200"/>
          </a:xfrm>
          <a:prstGeom prst="roundRect">
            <a:avLst>
              <a:gd name="adj" fmla="val 38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References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876800" y="12192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43200" y="1295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XML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rot="10800000">
            <a:off x="3581400" y="1485900"/>
            <a:ext cx="1905000" cy="495300"/>
          </a:xfrm>
          <a:prstGeom prst="straightConnector1">
            <a:avLst/>
          </a:prstGeom>
          <a:ln w="76200" cap="rnd">
            <a:solidFill>
              <a:srgbClr val="FF0000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914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channel</a:t>
            </a:r>
          </a:p>
          <a:p>
            <a:pPr>
              <a:buNone/>
            </a:pPr>
            <a:r>
              <a:rPr lang="en-US" sz="3200" b="1" dirty="0" smtClean="0"/>
              <a:t>reference</a:t>
            </a:r>
          </a:p>
        </p:txBody>
      </p:sp>
      <p:cxnSp>
        <p:nvCxnSpPr>
          <p:cNvPr id="10" name="Straight Connector 9"/>
          <p:cNvCxnSpPr>
            <a:stCxn id="4" idx="1"/>
          </p:cNvCxnSpPr>
          <p:nvPr/>
        </p:nvCxnSpPr>
        <p:spPr>
          <a:xfrm rot="10800000">
            <a:off x="1905000" y="1447800"/>
            <a:ext cx="838200" cy="381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705600" y="152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channel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477000" y="838200"/>
            <a:ext cx="7620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3810000" y="3429000"/>
            <a:ext cx="152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channel</a:t>
            </a:r>
          </a:p>
          <a:p>
            <a:pPr>
              <a:buNone/>
            </a:pPr>
            <a:r>
              <a:rPr lang="en-US" sz="3200" b="1" dirty="0" smtClean="0"/>
              <a:t>proxy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610100" y="2857500"/>
            <a:ext cx="8382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971800" y="1676400"/>
            <a:ext cx="1143000" cy="11430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1676400" y="2667000"/>
            <a:ext cx="1905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points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934200" y="3886200"/>
            <a:ext cx="1676400" cy="914400"/>
          </a:xfrm>
          <a:prstGeom prst="roundRect">
            <a:avLst>
              <a:gd name="adj" fmla="val 278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References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876800" y="12192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43200" y="1295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XML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rot="10800000">
            <a:off x="3581400" y="1485900"/>
            <a:ext cx="1905000" cy="495300"/>
          </a:xfrm>
          <a:prstGeom prst="straightConnector1">
            <a:avLst/>
          </a:prstGeom>
          <a:ln w="762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914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channel</a:t>
            </a:r>
          </a:p>
          <a:p>
            <a:pPr>
              <a:buNone/>
            </a:pPr>
            <a:r>
              <a:rPr lang="en-US" sz="3200" b="1" dirty="0" smtClean="0"/>
              <a:t>reference</a:t>
            </a:r>
          </a:p>
        </p:txBody>
      </p:sp>
      <p:cxnSp>
        <p:nvCxnSpPr>
          <p:cNvPr id="10" name="Straight Connector 9"/>
          <p:cNvCxnSpPr>
            <a:stCxn id="4" idx="1"/>
          </p:cNvCxnSpPr>
          <p:nvPr/>
        </p:nvCxnSpPr>
        <p:spPr>
          <a:xfrm rot="10800000">
            <a:off x="1905000" y="1447800"/>
            <a:ext cx="838200" cy="381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705600" y="1524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channel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477000" y="838200"/>
            <a:ext cx="7620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3810000" y="3429000"/>
            <a:ext cx="152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channel</a:t>
            </a:r>
          </a:p>
          <a:p>
            <a:pPr>
              <a:buNone/>
            </a:pPr>
            <a:r>
              <a:rPr lang="en-US" sz="3200" b="1" dirty="0" smtClean="0"/>
              <a:t>proxy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610100" y="2857500"/>
            <a:ext cx="8382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971800" y="1676400"/>
            <a:ext cx="1143000" cy="1143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1676400" y="2667000"/>
            <a:ext cx="1905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points to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010400" y="3810000"/>
            <a:ext cx="1981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channel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content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67400" y="1752600"/>
            <a:ext cx="1295400" cy="1219200"/>
          </a:xfrm>
          <a:prstGeom prst="roundRect">
            <a:avLst>
              <a:gd name="adj" fmla="val 38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9050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XML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2438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XML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6591300" y="3162300"/>
            <a:ext cx="1143000" cy="6096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04800" y="3429000"/>
            <a:ext cx="3581400" cy="2362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76400" y="2743200"/>
            <a:ext cx="1676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References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876800" y="12192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43200" y="1295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XML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rot="10800000">
            <a:off x="3581400" y="1485900"/>
            <a:ext cx="1905000" cy="495300"/>
          </a:xfrm>
          <a:prstGeom prst="straightConnector1">
            <a:avLst/>
          </a:prstGeom>
          <a:ln w="762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7315200" y="3810000"/>
            <a:ext cx="1752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points to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67400" y="1752600"/>
            <a:ext cx="1295400" cy="685800"/>
          </a:xfrm>
          <a:prstGeom prst="roundRect">
            <a:avLst>
              <a:gd name="adj" fmla="val 38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3810000"/>
            <a:ext cx="12954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733800" y="46482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/>
          <p:nvPr/>
        </p:nvCxnSpPr>
        <p:spPr>
          <a:xfrm rot="5400000" flipH="1" flipV="1">
            <a:off x="5067300" y="3543300"/>
            <a:ext cx="1981200" cy="533400"/>
          </a:xfrm>
          <a:prstGeom prst="straightConnector1">
            <a:avLst/>
          </a:prstGeom>
          <a:ln w="762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1676400" y="2667000"/>
            <a:ext cx="1905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points to</a:t>
            </a:r>
          </a:p>
        </p:txBody>
      </p:sp>
      <p:sp>
        <p:nvSpPr>
          <p:cNvPr id="41" name="Rounded Rectangle 40"/>
          <p:cNvSpPr/>
          <p:nvPr/>
        </p:nvSpPr>
        <p:spPr>
          <a:xfrm rot="19475046">
            <a:off x="2961123" y="2870496"/>
            <a:ext cx="3489995" cy="425035"/>
          </a:xfrm>
          <a:prstGeom prst="roundRect">
            <a:avLst>
              <a:gd name="adj" fmla="val 38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endCxn id="16" idx="1"/>
          </p:cNvCxnSpPr>
          <p:nvPr/>
        </p:nvCxnSpPr>
        <p:spPr>
          <a:xfrm flipV="1">
            <a:off x="3352800" y="2095500"/>
            <a:ext cx="2743200" cy="1943100"/>
          </a:xfrm>
          <a:prstGeom prst="straightConnector1">
            <a:avLst/>
          </a:prstGeom>
          <a:ln w="76200" cap="rnd">
            <a:solidFill>
              <a:srgbClr val="FF0000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3276600" y="3048000"/>
            <a:ext cx="1066800" cy="3048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96000" y="19050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XML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2438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XML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57200" y="34290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657600" y="4495800"/>
            <a:ext cx="3581400" cy="2362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15200" y="3886200"/>
            <a:ext cx="1676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References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876800" y="12192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43200" y="1295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XML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rot="10800000">
            <a:off x="3581400" y="1485900"/>
            <a:ext cx="1905000" cy="495300"/>
          </a:xfrm>
          <a:prstGeom prst="straightConnector1">
            <a:avLst/>
          </a:prstGeom>
          <a:ln w="762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7315200" y="3810000"/>
            <a:ext cx="1752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points to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67400" y="2286000"/>
            <a:ext cx="1295400" cy="685800"/>
          </a:xfrm>
          <a:prstGeom prst="roundRect">
            <a:avLst>
              <a:gd name="adj" fmla="val 38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3810000"/>
            <a:ext cx="1295400" cy="3048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57200" y="34290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1676400" y="2667000"/>
            <a:ext cx="1905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points to</a:t>
            </a:r>
          </a:p>
        </p:txBody>
      </p:sp>
      <p:sp>
        <p:nvSpPr>
          <p:cNvPr id="41" name="Rounded Rectangle 40"/>
          <p:cNvSpPr/>
          <p:nvPr/>
        </p:nvSpPr>
        <p:spPr>
          <a:xfrm rot="17063155">
            <a:off x="4958953" y="3549107"/>
            <a:ext cx="2154224" cy="425035"/>
          </a:xfrm>
          <a:prstGeom prst="roundRect">
            <a:avLst>
              <a:gd name="adj" fmla="val 38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endCxn id="16" idx="1"/>
          </p:cNvCxnSpPr>
          <p:nvPr/>
        </p:nvCxnSpPr>
        <p:spPr>
          <a:xfrm flipV="1">
            <a:off x="3352800" y="2095500"/>
            <a:ext cx="2743200" cy="1943100"/>
          </a:xfrm>
          <a:prstGeom prst="straightConnector1">
            <a:avLst/>
          </a:prstGeom>
          <a:ln w="762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3276600" y="3048000"/>
            <a:ext cx="10668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96000" y="19050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XML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5067300" y="3543300"/>
            <a:ext cx="1981200" cy="533400"/>
          </a:xfrm>
          <a:prstGeom prst="straightConnector1">
            <a:avLst/>
          </a:prstGeom>
          <a:ln w="76200" cap="rnd">
            <a:solidFill>
              <a:srgbClr val="FF0000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96000" y="2438400"/>
            <a:ext cx="838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XML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733800" y="4648200"/>
            <a:ext cx="31908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990600" y="2514600"/>
            <a:ext cx="838200" cy="1371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1981200" y="4343400"/>
            <a:ext cx="9906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168237" y="4491392"/>
            <a:ext cx="951555" cy="4597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2301744" y="4206744"/>
            <a:ext cx="1371600" cy="57811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2435251" y="4035451"/>
            <a:ext cx="1371600" cy="615897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90800" y="5029200"/>
            <a:ext cx="7620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>
            <a:off x="2613474" y="5226944"/>
            <a:ext cx="739326" cy="259456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6200" y="4038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peer-to-peer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3276600" y="4495800"/>
            <a:ext cx="12954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05000" y="83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943100" y="2400302"/>
            <a:ext cx="1676403" cy="2286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5903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371600" y="5562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3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 rot="10800000" flipV="1">
            <a:off x="4267200" y="5867400"/>
            <a:ext cx="28194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References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295400" y="1143000"/>
            <a:ext cx="2057400" cy="13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1143000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990600" y="1371600"/>
            <a:ext cx="609600" cy="3048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81200" y="1508886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200" y="1782828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1200" y="2057400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733800" y="990600"/>
            <a:ext cx="2057400" cy="13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angle 46"/>
          <p:cNvSpPr/>
          <p:nvPr/>
        </p:nvSpPr>
        <p:spPr>
          <a:xfrm>
            <a:off x="4419600" y="1630428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819400" y="2667000"/>
            <a:ext cx="2057400" cy="13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Rectangle 49"/>
          <p:cNvSpPr/>
          <p:nvPr/>
        </p:nvSpPr>
        <p:spPr>
          <a:xfrm>
            <a:off x="3505200" y="3032886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05200" y="3306828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05200" y="3581400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57200" y="3048000"/>
            <a:ext cx="2057400" cy="13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Rectangle 54"/>
          <p:cNvSpPr/>
          <p:nvPr/>
        </p:nvSpPr>
        <p:spPr>
          <a:xfrm>
            <a:off x="1143000" y="3687828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172200" y="914400"/>
            <a:ext cx="2057400" cy="13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Rectangle 57"/>
          <p:cNvSpPr/>
          <p:nvPr/>
        </p:nvSpPr>
        <p:spPr>
          <a:xfrm>
            <a:off x="6858000" y="1371600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58000" y="1645542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486400" y="2667000"/>
            <a:ext cx="2057400" cy="13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Rectangle 62"/>
          <p:cNvSpPr/>
          <p:nvPr/>
        </p:nvSpPr>
        <p:spPr>
          <a:xfrm>
            <a:off x="6172200" y="3306828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638800" y="4114800"/>
            <a:ext cx="2057400" cy="13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Rectangle 66"/>
          <p:cNvSpPr/>
          <p:nvPr/>
        </p:nvSpPr>
        <p:spPr>
          <a:xfrm>
            <a:off x="6324600" y="4648200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24600" y="4922772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581400" y="4876800"/>
            <a:ext cx="2057400" cy="13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Rectangle 70"/>
          <p:cNvSpPr/>
          <p:nvPr/>
        </p:nvSpPr>
        <p:spPr>
          <a:xfrm>
            <a:off x="4267200" y="5516628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62000" y="4800600"/>
            <a:ext cx="2057400" cy="13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Rectangle 74"/>
          <p:cNvSpPr/>
          <p:nvPr/>
        </p:nvSpPr>
        <p:spPr>
          <a:xfrm>
            <a:off x="1447800" y="5334000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47800" y="5608572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XML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10800000">
            <a:off x="2590800" y="1600200"/>
            <a:ext cx="1447800" cy="1588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8" idx="3"/>
          </p:cNvCxnSpPr>
          <p:nvPr/>
        </p:nvCxnSpPr>
        <p:spPr>
          <a:xfrm rot="16200000" flipV="1">
            <a:off x="2396364" y="2091564"/>
            <a:ext cx="1150872" cy="7620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1524000" y="2590800"/>
            <a:ext cx="838200" cy="2286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7" idx="3"/>
          </p:cNvCxnSpPr>
          <p:nvPr/>
        </p:nvCxnSpPr>
        <p:spPr>
          <a:xfrm rot="10800000" flipV="1">
            <a:off x="5029200" y="1525588"/>
            <a:ext cx="1447800" cy="21914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1028700" y="4305300"/>
            <a:ext cx="1066800" cy="2286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6200000" flipV="1">
            <a:off x="3619500" y="4152900"/>
            <a:ext cx="1219200" cy="5334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4114800" y="3429000"/>
            <a:ext cx="1828800" cy="12192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0800000">
            <a:off x="4114800" y="3124200"/>
            <a:ext cx="1752600" cy="762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6200000" flipV="1">
            <a:off x="1862964" y="5680836"/>
            <a:ext cx="1150872" cy="7620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76" idx="2"/>
          </p:cNvCxnSpPr>
          <p:nvPr/>
        </p:nvCxnSpPr>
        <p:spPr>
          <a:xfrm rot="5400000" flipH="1" flipV="1">
            <a:off x="1280286" y="6157086"/>
            <a:ext cx="792228" cy="1524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6900830" y="642970"/>
            <a:ext cx="981140" cy="4572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 flipV="1">
            <a:off x="7467600" y="1295400"/>
            <a:ext cx="1447800" cy="44774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0800000" flipV="1">
            <a:off x="6781800" y="3124200"/>
            <a:ext cx="1752600" cy="3048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V="1">
            <a:off x="4381500" y="6057900"/>
            <a:ext cx="838200" cy="3048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0800000" flipV="1">
            <a:off x="6934200" y="4572000"/>
            <a:ext cx="1752600" cy="2286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68" idx="2"/>
          </p:cNvCxnSpPr>
          <p:nvPr/>
        </p:nvCxnSpPr>
        <p:spPr>
          <a:xfrm rot="16200000" flipV="1">
            <a:off x="6118986" y="5661786"/>
            <a:ext cx="1401828" cy="3810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Ordinary Web Applications</a:t>
            </a:r>
            <a:endParaRPr lang="en-US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3" y="2381248"/>
            <a:ext cx="5962648" cy="231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1219200" y="2514600"/>
            <a:ext cx="4572000" cy="76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0" y="2667000"/>
            <a:ext cx="3962400" cy="228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2819400"/>
            <a:ext cx="37338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76400" y="2895600"/>
            <a:ext cx="3886200" cy="685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24000" y="3048000"/>
            <a:ext cx="48006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09800" y="3429000"/>
            <a:ext cx="3886200" cy="381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7400" y="3886200"/>
            <a:ext cx="4648200" cy="1524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95400" y="3276600"/>
            <a:ext cx="4495800" cy="990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2600" y="3429000"/>
            <a:ext cx="4648200" cy="1066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419600" y="4343400"/>
            <a:ext cx="3200400" cy="11430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933700" y="2857500"/>
            <a:ext cx="29718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184710">
            <a:off x="4755976" y="494095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side by side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24200" y="838200"/>
            <a:ext cx="14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nested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2151676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XML markup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8879614">
            <a:off x="6423177" y="1928608"/>
            <a:ext cx="457200" cy="2273266"/>
          </a:xfrm>
          <a:prstGeom prst="leftBrace">
            <a:avLst>
              <a:gd name="adj1" fmla="val 44247"/>
              <a:gd name="adj2" fmla="val 479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3" y="2381248"/>
            <a:ext cx="5962648" cy="231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3048000" y="838200"/>
            <a:ext cx="60960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219200" y="1600200"/>
            <a:ext cx="4419600" cy="9144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66800" y="2362200"/>
            <a:ext cx="3124200" cy="304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2819400"/>
            <a:ext cx="4343400" cy="228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76400" y="2895600"/>
            <a:ext cx="2590800" cy="609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24000" y="3048000"/>
            <a:ext cx="6019800" cy="5334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09800" y="3429000"/>
            <a:ext cx="3581400" cy="838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7400" y="3886200"/>
            <a:ext cx="5486400" cy="1143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95400" y="3276600"/>
            <a:ext cx="3429000" cy="17526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2600" y="3429000"/>
            <a:ext cx="5105400" cy="22098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486400" y="762001"/>
            <a:ext cx="168045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6096000" y="990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1264542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0" y="1539114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962400" y="1905000"/>
            <a:ext cx="168045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019800" y="2438400"/>
            <a:ext cx="168045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391400" y="3048000"/>
            <a:ext cx="168045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6629400" y="2895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24800" y="3429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01000" y="37338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endCxn id="21" idx="1"/>
          </p:cNvCxnSpPr>
          <p:nvPr/>
        </p:nvCxnSpPr>
        <p:spPr>
          <a:xfrm rot="5400000" flipH="1" flipV="1">
            <a:off x="5228280" y="1265880"/>
            <a:ext cx="1049641" cy="6858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6091270" y="2052670"/>
            <a:ext cx="923860" cy="3048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V="1">
            <a:off x="6548470" y="1366870"/>
            <a:ext cx="1762060" cy="17526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315200" y="4495800"/>
            <a:ext cx="168045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562600" y="3733800"/>
            <a:ext cx="168045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ectangle 53"/>
          <p:cNvSpPr/>
          <p:nvPr/>
        </p:nvSpPr>
        <p:spPr>
          <a:xfrm>
            <a:off x="6096000" y="41148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72200" y="4419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867400" y="5562600"/>
            <a:ext cx="168045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114800" y="4800600"/>
            <a:ext cx="168045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733800" y="3276600"/>
            <a:ext cx="168045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Straight Arrow Connector 58"/>
          <p:cNvCxnSpPr>
            <a:stCxn id="58" idx="3"/>
            <a:endCxn id="32" idx="1"/>
          </p:cNvCxnSpPr>
          <p:nvPr/>
        </p:nvCxnSpPr>
        <p:spPr>
          <a:xfrm flipV="1">
            <a:off x="5414259" y="2988959"/>
            <a:ext cx="1215141" cy="821041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3" idx="1"/>
          </p:cNvCxnSpPr>
          <p:nvPr/>
        </p:nvCxnSpPr>
        <p:spPr>
          <a:xfrm flipV="1">
            <a:off x="6781799" y="3522359"/>
            <a:ext cx="1143001" cy="44004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7810501" y="4229100"/>
            <a:ext cx="762000" cy="76199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5448300" y="4381500"/>
            <a:ext cx="762000" cy="5334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V="1">
            <a:off x="5943600" y="5029200"/>
            <a:ext cx="1143000" cy="2286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\Work\QuickSilver\@Papers\ECOOP2008\screenshots\Screenshot_01.bmp"/>
          <p:cNvPicPr>
            <a:picLocks noChangeAspect="1" noChangeArrowheads="1"/>
          </p:cNvPicPr>
          <p:nvPr/>
        </p:nvPicPr>
        <p:blipFill>
          <a:blip r:embed="rId3" cstate="print"/>
          <a:srcRect l="1739" t="8621" r="1739" b="2155"/>
          <a:stretch>
            <a:fillRect/>
          </a:stretch>
        </p:blipFill>
        <p:spPr bwMode="auto">
          <a:xfrm>
            <a:off x="304800" y="2133600"/>
            <a:ext cx="3898173" cy="290728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\Work\QuickSilver\@Papers\ECOOP2008\screenshots\Screenshot_01.bmp"/>
          <p:cNvPicPr>
            <a:picLocks noChangeAspect="1" noChangeArrowheads="1"/>
          </p:cNvPicPr>
          <p:nvPr/>
        </p:nvPicPr>
        <p:blipFill>
          <a:blip r:embed="rId3" cstate="print"/>
          <a:srcRect l="1739" t="8621" r="1739" b="2155"/>
          <a:stretch>
            <a:fillRect/>
          </a:stretch>
        </p:blipFill>
        <p:spPr bwMode="auto">
          <a:xfrm>
            <a:off x="304800" y="2133600"/>
            <a:ext cx="3898173" cy="290728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243714" y="2072514"/>
            <a:ext cx="4015929" cy="3025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91000" y="1981200"/>
            <a:ext cx="9144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34000" y="129540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space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\Work\QuickSilver\@Papers\ECOOP2008\screenshots\Screenshot_01.bmp"/>
          <p:cNvPicPr>
            <a:picLocks noChangeAspect="1" noChangeArrowheads="1"/>
          </p:cNvPicPr>
          <p:nvPr/>
        </p:nvPicPr>
        <p:blipFill>
          <a:blip r:embed="rId3" cstate="print"/>
          <a:srcRect l="1739" t="8621" r="1739" b="2155"/>
          <a:stretch>
            <a:fillRect/>
          </a:stretch>
        </p:blipFill>
        <p:spPr bwMode="auto">
          <a:xfrm>
            <a:off x="304800" y="2133600"/>
            <a:ext cx="3898173" cy="290728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1143001" y="3048001"/>
            <a:ext cx="609600" cy="30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91000" y="1981200"/>
            <a:ext cx="9144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34000" y="129540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space</a:t>
            </a:r>
            <a:endParaRPr lang="en-US" sz="2800" b="1" dirty="0"/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1752601" y="3124200"/>
            <a:ext cx="3962399" cy="76201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486400" y="23622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9436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plane 1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867400" y="1752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14" idx="2"/>
          </p:cNvCxnSpPr>
          <p:nvPr/>
        </p:nvCxnSpPr>
        <p:spPr>
          <a:xfrm rot="16200000" flipV="1">
            <a:off x="5856557" y="2198956"/>
            <a:ext cx="727682" cy="208405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\Work\QuickSilver\@Papers\ECOOP2008\screenshots\Screenshot_01.bmp"/>
          <p:cNvPicPr>
            <a:picLocks noChangeAspect="1" noChangeArrowheads="1"/>
          </p:cNvPicPr>
          <p:nvPr/>
        </p:nvPicPr>
        <p:blipFill>
          <a:blip r:embed="rId3" cstate="print"/>
          <a:srcRect l="1739" t="8621" r="1739" b="2155"/>
          <a:stretch>
            <a:fillRect/>
          </a:stretch>
        </p:blipFill>
        <p:spPr bwMode="auto">
          <a:xfrm>
            <a:off x="304800" y="2133600"/>
            <a:ext cx="3898173" cy="290728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91000" y="1981200"/>
            <a:ext cx="9144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34000" y="129540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space</a:t>
            </a:r>
            <a:endParaRPr lang="en-US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00200" y="3124202"/>
            <a:ext cx="4114800" cy="76198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486400" y="23622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9436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plane 1</a:t>
            </a:r>
            <a:endParaRPr lang="en-US" sz="28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477000" y="3733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752600" y="3276600"/>
            <a:ext cx="609600" cy="30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62200" y="3505202"/>
            <a:ext cx="4572000" cy="761998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0" y="4114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plane 2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5867400" y="1752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endCxn id="25" idx="2"/>
          </p:cNvCxnSpPr>
          <p:nvPr/>
        </p:nvCxnSpPr>
        <p:spPr>
          <a:xfrm rot="16200000" flipV="1">
            <a:off x="5856557" y="2198956"/>
            <a:ext cx="727682" cy="208405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400800" y="1524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892007" y="1594532"/>
            <a:ext cx="1210384" cy="2267108"/>
          </a:xfrm>
          <a:custGeom>
            <a:avLst/>
            <a:gdLst>
              <a:gd name="connsiteX0" fmla="*/ 0 w 1210384"/>
              <a:gd name="connsiteY0" fmla="*/ 0 h 2267108"/>
              <a:gd name="connsiteX1" fmla="*/ 370294 w 1210384"/>
              <a:gd name="connsiteY1" fmla="*/ 136027 h 2267108"/>
              <a:gd name="connsiteX2" fmla="*/ 687689 w 1210384"/>
              <a:gd name="connsiteY2" fmla="*/ 392966 h 2267108"/>
              <a:gd name="connsiteX3" fmla="*/ 959742 w 1210384"/>
              <a:gd name="connsiteY3" fmla="*/ 740589 h 2267108"/>
              <a:gd name="connsiteX4" fmla="*/ 1156224 w 1210384"/>
              <a:gd name="connsiteY4" fmla="*/ 1262023 h 2267108"/>
              <a:gd name="connsiteX5" fmla="*/ 1201567 w 1210384"/>
              <a:gd name="connsiteY5" fmla="*/ 1677660 h 2267108"/>
              <a:gd name="connsiteX6" fmla="*/ 1103325 w 1210384"/>
              <a:gd name="connsiteY6" fmla="*/ 2267108 h 22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384" h="2267108">
                <a:moveTo>
                  <a:pt x="0" y="0"/>
                </a:moveTo>
                <a:cubicBezTo>
                  <a:pt x="127839" y="35266"/>
                  <a:pt x="255679" y="70533"/>
                  <a:pt x="370294" y="136027"/>
                </a:cubicBezTo>
                <a:cubicBezTo>
                  <a:pt x="484909" y="201521"/>
                  <a:pt x="589448" y="292206"/>
                  <a:pt x="687689" y="392966"/>
                </a:cubicBezTo>
                <a:cubicBezTo>
                  <a:pt x="785930" y="493726"/>
                  <a:pt x="881653" y="595746"/>
                  <a:pt x="959742" y="740589"/>
                </a:cubicBezTo>
                <a:cubicBezTo>
                  <a:pt x="1037831" y="885432"/>
                  <a:pt x="1115920" y="1105845"/>
                  <a:pt x="1156224" y="1262023"/>
                </a:cubicBezTo>
                <a:cubicBezTo>
                  <a:pt x="1196528" y="1418201"/>
                  <a:pt x="1210384" y="1510146"/>
                  <a:pt x="1201567" y="1677660"/>
                </a:cubicBezTo>
                <a:cubicBezTo>
                  <a:pt x="1192751" y="1845174"/>
                  <a:pt x="1103325" y="2267108"/>
                  <a:pt x="1103325" y="2267108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\Work\QuickSilver\@Papers\ECOOP2008\screenshots\Screenshot_01.bmp"/>
          <p:cNvPicPr>
            <a:picLocks noChangeAspect="1" noChangeArrowheads="1"/>
          </p:cNvPicPr>
          <p:nvPr/>
        </p:nvPicPr>
        <p:blipFill>
          <a:blip r:embed="rId3" cstate="print"/>
          <a:srcRect l="1739" t="8621" r="1739" b="2155"/>
          <a:stretch>
            <a:fillRect/>
          </a:stretch>
        </p:blipFill>
        <p:spPr bwMode="auto">
          <a:xfrm>
            <a:off x="304800" y="2133600"/>
            <a:ext cx="3898173" cy="290728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91000" y="1981200"/>
            <a:ext cx="9144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34000" y="129540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space</a:t>
            </a:r>
            <a:endParaRPr lang="en-US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00200" y="3124202"/>
            <a:ext cx="4114800" cy="76198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486400" y="23622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9436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plane 1</a:t>
            </a:r>
            <a:endParaRPr lang="en-US" sz="28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477000" y="3733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2057400" y="3429000"/>
            <a:ext cx="4876800" cy="838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0" y="4114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plane 2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2864742" y="3886200"/>
            <a:ext cx="3048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486400" y="5257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943600" y="5638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building 1</a:t>
            </a:r>
            <a:endParaRPr lang="en-US" sz="28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00400" y="4419600"/>
            <a:ext cx="2667000" cy="1447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67400" y="1752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endCxn id="26" idx="2"/>
          </p:cNvCxnSpPr>
          <p:nvPr/>
        </p:nvCxnSpPr>
        <p:spPr>
          <a:xfrm rot="16200000" flipV="1">
            <a:off x="5856557" y="2198956"/>
            <a:ext cx="727682" cy="208405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00800" y="1524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892007" y="1594532"/>
            <a:ext cx="1210384" cy="2267108"/>
          </a:xfrm>
          <a:custGeom>
            <a:avLst/>
            <a:gdLst>
              <a:gd name="connsiteX0" fmla="*/ 0 w 1210384"/>
              <a:gd name="connsiteY0" fmla="*/ 0 h 2267108"/>
              <a:gd name="connsiteX1" fmla="*/ 370294 w 1210384"/>
              <a:gd name="connsiteY1" fmla="*/ 136027 h 2267108"/>
              <a:gd name="connsiteX2" fmla="*/ 687689 w 1210384"/>
              <a:gd name="connsiteY2" fmla="*/ 392966 h 2267108"/>
              <a:gd name="connsiteX3" fmla="*/ 959742 w 1210384"/>
              <a:gd name="connsiteY3" fmla="*/ 740589 h 2267108"/>
              <a:gd name="connsiteX4" fmla="*/ 1156224 w 1210384"/>
              <a:gd name="connsiteY4" fmla="*/ 1262023 h 2267108"/>
              <a:gd name="connsiteX5" fmla="*/ 1201567 w 1210384"/>
              <a:gd name="connsiteY5" fmla="*/ 1677660 h 2267108"/>
              <a:gd name="connsiteX6" fmla="*/ 1103325 w 1210384"/>
              <a:gd name="connsiteY6" fmla="*/ 2267108 h 22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384" h="2267108">
                <a:moveTo>
                  <a:pt x="0" y="0"/>
                </a:moveTo>
                <a:cubicBezTo>
                  <a:pt x="127839" y="35266"/>
                  <a:pt x="255679" y="70533"/>
                  <a:pt x="370294" y="136027"/>
                </a:cubicBezTo>
                <a:cubicBezTo>
                  <a:pt x="484909" y="201521"/>
                  <a:pt x="589448" y="292206"/>
                  <a:pt x="687689" y="392966"/>
                </a:cubicBezTo>
                <a:cubicBezTo>
                  <a:pt x="785930" y="493726"/>
                  <a:pt x="881653" y="595746"/>
                  <a:pt x="959742" y="740589"/>
                </a:cubicBezTo>
                <a:cubicBezTo>
                  <a:pt x="1037831" y="885432"/>
                  <a:pt x="1115920" y="1105845"/>
                  <a:pt x="1156224" y="1262023"/>
                </a:cubicBezTo>
                <a:cubicBezTo>
                  <a:pt x="1196528" y="1418201"/>
                  <a:pt x="1210384" y="1510146"/>
                  <a:pt x="1201567" y="1677660"/>
                </a:cubicBezTo>
                <a:cubicBezTo>
                  <a:pt x="1192751" y="1845174"/>
                  <a:pt x="1103325" y="2267108"/>
                  <a:pt x="1103325" y="2267108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12954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823993" y="1355227"/>
            <a:ext cx="2163828" cy="4720621"/>
          </a:xfrm>
          <a:custGeom>
            <a:avLst/>
            <a:gdLst>
              <a:gd name="connsiteX0" fmla="*/ 0 w 2163828"/>
              <a:gd name="connsiteY0" fmla="*/ 20152 h 4720621"/>
              <a:gd name="connsiteX1" fmla="*/ 498764 w 2163828"/>
              <a:gd name="connsiteY1" fmla="*/ 27709 h 4720621"/>
              <a:gd name="connsiteX2" fmla="*/ 1103326 w 2163828"/>
              <a:gd name="connsiteY2" fmla="*/ 186406 h 4720621"/>
              <a:gd name="connsiteX3" fmla="*/ 1503848 w 2163828"/>
              <a:gd name="connsiteY3" fmla="*/ 526472 h 4720621"/>
              <a:gd name="connsiteX4" fmla="*/ 1768344 w 2163828"/>
              <a:gd name="connsiteY4" fmla="*/ 911880 h 4720621"/>
              <a:gd name="connsiteX5" fmla="*/ 1964827 w 2163828"/>
              <a:gd name="connsiteY5" fmla="*/ 1433315 h 4720621"/>
              <a:gd name="connsiteX6" fmla="*/ 2131081 w 2163828"/>
              <a:gd name="connsiteY6" fmla="*/ 2332601 h 4720621"/>
              <a:gd name="connsiteX7" fmla="*/ 2153752 w 2163828"/>
              <a:gd name="connsiteY7" fmla="*/ 3224330 h 4720621"/>
              <a:gd name="connsiteX8" fmla="*/ 2070625 w 2163828"/>
              <a:gd name="connsiteY8" fmla="*/ 3798664 h 4720621"/>
              <a:gd name="connsiteX9" fmla="*/ 1859028 w 2163828"/>
              <a:gd name="connsiteY9" fmla="*/ 4304985 h 4720621"/>
              <a:gd name="connsiteX10" fmla="*/ 1458506 w 2163828"/>
              <a:gd name="connsiteY10" fmla="*/ 4607266 h 4720621"/>
              <a:gd name="connsiteX11" fmla="*/ 1178896 w 2163828"/>
              <a:gd name="connsiteY11" fmla="*/ 4675279 h 4720621"/>
              <a:gd name="connsiteX12" fmla="*/ 914400 w 2163828"/>
              <a:gd name="connsiteY12" fmla="*/ 4720621 h 472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3828" h="4720621">
                <a:moveTo>
                  <a:pt x="0" y="20152"/>
                </a:moveTo>
                <a:cubicBezTo>
                  <a:pt x="157438" y="10076"/>
                  <a:pt x="314876" y="0"/>
                  <a:pt x="498764" y="27709"/>
                </a:cubicBezTo>
                <a:cubicBezTo>
                  <a:pt x="682652" y="55418"/>
                  <a:pt x="935812" y="103279"/>
                  <a:pt x="1103326" y="186406"/>
                </a:cubicBezTo>
                <a:cubicBezTo>
                  <a:pt x="1270840" y="269533"/>
                  <a:pt x="1393012" y="405560"/>
                  <a:pt x="1503848" y="526472"/>
                </a:cubicBezTo>
                <a:cubicBezTo>
                  <a:pt x="1614684" y="647384"/>
                  <a:pt x="1691514" y="760740"/>
                  <a:pt x="1768344" y="911880"/>
                </a:cubicBezTo>
                <a:cubicBezTo>
                  <a:pt x="1845174" y="1063021"/>
                  <a:pt x="1904371" y="1196528"/>
                  <a:pt x="1964827" y="1433315"/>
                </a:cubicBezTo>
                <a:cubicBezTo>
                  <a:pt x="2025283" y="1670102"/>
                  <a:pt x="2099594" y="2034099"/>
                  <a:pt x="2131081" y="2332601"/>
                </a:cubicBezTo>
                <a:cubicBezTo>
                  <a:pt x="2162568" y="2631103"/>
                  <a:pt x="2163828" y="2979986"/>
                  <a:pt x="2153752" y="3224330"/>
                </a:cubicBezTo>
                <a:cubicBezTo>
                  <a:pt x="2143676" y="3468674"/>
                  <a:pt x="2119746" y="3618555"/>
                  <a:pt x="2070625" y="3798664"/>
                </a:cubicBezTo>
                <a:cubicBezTo>
                  <a:pt x="2021504" y="3978773"/>
                  <a:pt x="1961048" y="4170218"/>
                  <a:pt x="1859028" y="4304985"/>
                </a:cubicBezTo>
                <a:cubicBezTo>
                  <a:pt x="1757008" y="4439752"/>
                  <a:pt x="1571861" y="4545550"/>
                  <a:pt x="1458506" y="4607266"/>
                </a:cubicBezTo>
                <a:cubicBezTo>
                  <a:pt x="1345151" y="4668982"/>
                  <a:pt x="1269580" y="4656387"/>
                  <a:pt x="1178896" y="4675279"/>
                </a:cubicBezTo>
                <a:cubicBezTo>
                  <a:pt x="1088212" y="4694172"/>
                  <a:pt x="914400" y="4720621"/>
                  <a:pt x="914400" y="4720621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\Work\QuickSilver\@Papers\ECOOP2008\screenshots\Screenshot_01.bmp"/>
          <p:cNvPicPr>
            <a:picLocks noChangeAspect="1" noChangeArrowheads="1"/>
          </p:cNvPicPr>
          <p:nvPr/>
        </p:nvPicPr>
        <p:blipFill>
          <a:blip r:embed="rId3" cstate="print"/>
          <a:srcRect l="1739" t="8621" r="1739" b="2155"/>
          <a:stretch>
            <a:fillRect/>
          </a:stretch>
        </p:blipFill>
        <p:spPr bwMode="auto">
          <a:xfrm>
            <a:off x="304800" y="2133600"/>
            <a:ext cx="3898173" cy="290728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91000" y="1981200"/>
            <a:ext cx="9144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34000" y="129540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space</a:t>
            </a:r>
            <a:endParaRPr lang="en-US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00200" y="3124202"/>
            <a:ext cx="4114800" cy="76198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486400" y="23622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9436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plane 1</a:t>
            </a:r>
            <a:endParaRPr lang="en-US" sz="28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477000" y="3733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2057400" y="3429000"/>
            <a:ext cx="4876800" cy="838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0" y="4114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plane 2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304800" y="4191000"/>
            <a:ext cx="38862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486400" y="5257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943600" y="5638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building 1</a:t>
            </a:r>
            <a:endParaRPr lang="en-US" sz="28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00400" y="4419600"/>
            <a:ext cx="2667000" cy="1447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1981200" y="5406788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438400" y="5791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map</a:t>
            </a:r>
            <a:endParaRPr lang="en-US" sz="2800" b="1" dirty="0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171700" y="5067300"/>
            <a:ext cx="838200" cy="457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867400" y="1752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 rot="16200000" flipV="1">
            <a:off x="5856557" y="2198956"/>
            <a:ext cx="727682" cy="208405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00800" y="1524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892007" y="1594532"/>
            <a:ext cx="1210384" cy="2267108"/>
          </a:xfrm>
          <a:custGeom>
            <a:avLst/>
            <a:gdLst>
              <a:gd name="connsiteX0" fmla="*/ 0 w 1210384"/>
              <a:gd name="connsiteY0" fmla="*/ 0 h 2267108"/>
              <a:gd name="connsiteX1" fmla="*/ 370294 w 1210384"/>
              <a:gd name="connsiteY1" fmla="*/ 136027 h 2267108"/>
              <a:gd name="connsiteX2" fmla="*/ 687689 w 1210384"/>
              <a:gd name="connsiteY2" fmla="*/ 392966 h 2267108"/>
              <a:gd name="connsiteX3" fmla="*/ 959742 w 1210384"/>
              <a:gd name="connsiteY3" fmla="*/ 740589 h 2267108"/>
              <a:gd name="connsiteX4" fmla="*/ 1156224 w 1210384"/>
              <a:gd name="connsiteY4" fmla="*/ 1262023 h 2267108"/>
              <a:gd name="connsiteX5" fmla="*/ 1201567 w 1210384"/>
              <a:gd name="connsiteY5" fmla="*/ 1677660 h 2267108"/>
              <a:gd name="connsiteX6" fmla="*/ 1103325 w 1210384"/>
              <a:gd name="connsiteY6" fmla="*/ 2267108 h 22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384" h="2267108">
                <a:moveTo>
                  <a:pt x="0" y="0"/>
                </a:moveTo>
                <a:cubicBezTo>
                  <a:pt x="127839" y="35266"/>
                  <a:pt x="255679" y="70533"/>
                  <a:pt x="370294" y="136027"/>
                </a:cubicBezTo>
                <a:cubicBezTo>
                  <a:pt x="484909" y="201521"/>
                  <a:pt x="589448" y="292206"/>
                  <a:pt x="687689" y="392966"/>
                </a:cubicBezTo>
                <a:cubicBezTo>
                  <a:pt x="785930" y="493726"/>
                  <a:pt x="881653" y="595746"/>
                  <a:pt x="959742" y="740589"/>
                </a:cubicBezTo>
                <a:cubicBezTo>
                  <a:pt x="1037831" y="885432"/>
                  <a:pt x="1115920" y="1105845"/>
                  <a:pt x="1156224" y="1262023"/>
                </a:cubicBezTo>
                <a:cubicBezTo>
                  <a:pt x="1196528" y="1418201"/>
                  <a:pt x="1210384" y="1510146"/>
                  <a:pt x="1201567" y="1677660"/>
                </a:cubicBezTo>
                <a:cubicBezTo>
                  <a:pt x="1192751" y="1845174"/>
                  <a:pt x="1103325" y="2267108"/>
                  <a:pt x="1103325" y="2267108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24600" y="12954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823993" y="1355227"/>
            <a:ext cx="2163828" cy="4720621"/>
          </a:xfrm>
          <a:custGeom>
            <a:avLst/>
            <a:gdLst>
              <a:gd name="connsiteX0" fmla="*/ 0 w 2163828"/>
              <a:gd name="connsiteY0" fmla="*/ 20152 h 4720621"/>
              <a:gd name="connsiteX1" fmla="*/ 498764 w 2163828"/>
              <a:gd name="connsiteY1" fmla="*/ 27709 h 4720621"/>
              <a:gd name="connsiteX2" fmla="*/ 1103326 w 2163828"/>
              <a:gd name="connsiteY2" fmla="*/ 186406 h 4720621"/>
              <a:gd name="connsiteX3" fmla="*/ 1503848 w 2163828"/>
              <a:gd name="connsiteY3" fmla="*/ 526472 h 4720621"/>
              <a:gd name="connsiteX4" fmla="*/ 1768344 w 2163828"/>
              <a:gd name="connsiteY4" fmla="*/ 911880 h 4720621"/>
              <a:gd name="connsiteX5" fmla="*/ 1964827 w 2163828"/>
              <a:gd name="connsiteY5" fmla="*/ 1433315 h 4720621"/>
              <a:gd name="connsiteX6" fmla="*/ 2131081 w 2163828"/>
              <a:gd name="connsiteY6" fmla="*/ 2332601 h 4720621"/>
              <a:gd name="connsiteX7" fmla="*/ 2153752 w 2163828"/>
              <a:gd name="connsiteY7" fmla="*/ 3224330 h 4720621"/>
              <a:gd name="connsiteX8" fmla="*/ 2070625 w 2163828"/>
              <a:gd name="connsiteY8" fmla="*/ 3798664 h 4720621"/>
              <a:gd name="connsiteX9" fmla="*/ 1859028 w 2163828"/>
              <a:gd name="connsiteY9" fmla="*/ 4304985 h 4720621"/>
              <a:gd name="connsiteX10" fmla="*/ 1458506 w 2163828"/>
              <a:gd name="connsiteY10" fmla="*/ 4607266 h 4720621"/>
              <a:gd name="connsiteX11" fmla="*/ 1178896 w 2163828"/>
              <a:gd name="connsiteY11" fmla="*/ 4675279 h 4720621"/>
              <a:gd name="connsiteX12" fmla="*/ 914400 w 2163828"/>
              <a:gd name="connsiteY12" fmla="*/ 4720621 h 472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3828" h="4720621">
                <a:moveTo>
                  <a:pt x="0" y="20152"/>
                </a:moveTo>
                <a:cubicBezTo>
                  <a:pt x="157438" y="10076"/>
                  <a:pt x="314876" y="0"/>
                  <a:pt x="498764" y="27709"/>
                </a:cubicBezTo>
                <a:cubicBezTo>
                  <a:pt x="682652" y="55418"/>
                  <a:pt x="935812" y="103279"/>
                  <a:pt x="1103326" y="186406"/>
                </a:cubicBezTo>
                <a:cubicBezTo>
                  <a:pt x="1270840" y="269533"/>
                  <a:pt x="1393012" y="405560"/>
                  <a:pt x="1503848" y="526472"/>
                </a:cubicBezTo>
                <a:cubicBezTo>
                  <a:pt x="1614684" y="647384"/>
                  <a:pt x="1691514" y="760740"/>
                  <a:pt x="1768344" y="911880"/>
                </a:cubicBezTo>
                <a:cubicBezTo>
                  <a:pt x="1845174" y="1063021"/>
                  <a:pt x="1904371" y="1196528"/>
                  <a:pt x="1964827" y="1433315"/>
                </a:cubicBezTo>
                <a:cubicBezTo>
                  <a:pt x="2025283" y="1670102"/>
                  <a:pt x="2099594" y="2034099"/>
                  <a:pt x="2131081" y="2332601"/>
                </a:cubicBezTo>
                <a:cubicBezTo>
                  <a:pt x="2162568" y="2631103"/>
                  <a:pt x="2163828" y="2979986"/>
                  <a:pt x="2153752" y="3224330"/>
                </a:cubicBezTo>
                <a:cubicBezTo>
                  <a:pt x="2143676" y="3468674"/>
                  <a:pt x="2119746" y="3618555"/>
                  <a:pt x="2070625" y="3798664"/>
                </a:cubicBezTo>
                <a:cubicBezTo>
                  <a:pt x="2021504" y="3978773"/>
                  <a:pt x="1961048" y="4170218"/>
                  <a:pt x="1859028" y="4304985"/>
                </a:cubicBezTo>
                <a:cubicBezTo>
                  <a:pt x="1757008" y="4439752"/>
                  <a:pt x="1571861" y="4545550"/>
                  <a:pt x="1458506" y="4607266"/>
                </a:cubicBezTo>
                <a:cubicBezTo>
                  <a:pt x="1345151" y="4668982"/>
                  <a:pt x="1269580" y="4656387"/>
                  <a:pt x="1178896" y="4675279"/>
                </a:cubicBezTo>
                <a:cubicBezTo>
                  <a:pt x="1088212" y="4694172"/>
                  <a:pt x="914400" y="4720621"/>
                  <a:pt x="914400" y="4720621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86400" y="19812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>
          <a:xfrm rot="5400000" flipH="1" flipV="1">
            <a:off x="3037156" y="3169362"/>
            <a:ext cx="3699482" cy="1696595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\Work\QuickSilver\@Papers\ECOOP2008\screenshots\Screenshot_01.bmp"/>
          <p:cNvPicPr>
            <a:picLocks noChangeAspect="1" noChangeArrowheads="1"/>
          </p:cNvPicPr>
          <p:nvPr/>
        </p:nvPicPr>
        <p:blipFill>
          <a:blip r:embed="rId3" cstate="print"/>
          <a:srcRect l="1739" t="8621" r="1739" b="2155"/>
          <a:stretch>
            <a:fillRect/>
          </a:stretch>
        </p:blipFill>
        <p:spPr bwMode="auto">
          <a:xfrm>
            <a:off x="304800" y="2133600"/>
            <a:ext cx="3898173" cy="290728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52800" y="1524000"/>
            <a:ext cx="14478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00200" y="2286000"/>
            <a:ext cx="3657600" cy="914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57400" y="2819400"/>
            <a:ext cx="44958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4800" y="4648200"/>
            <a:ext cx="19050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71800" y="3505200"/>
            <a:ext cx="46482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5029200"/>
            <a:ext cx="1828800" cy="1143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 rot="18850749">
            <a:off x="6891492" y="15026"/>
            <a:ext cx="1112416" cy="3538597"/>
          </a:xfrm>
          <a:custGeom>
            <a:avLst/>
            <a:gdLst>
              <a:gd name="connsiteX0" fmla="*/ 0 w 2163828"/>
              <a:gd name="connsiteY0" fmla="*/ 20152 h 4720621"/>
              <a:gd name="connsiteX1" fmla="*/ 498764 w 2163828"/>
              <a:gd name="connsiteY1" fmla="*/ 27709 h 4720621"/>
              <a:gd name="connsiteX2" fmla="*/ 1103326 w 2163828"/>
              <a:gd name="connsiteY2" fmla="*/ 186406 h 4720621"/>
              <a:gd name="connsiteX3" fmla="*/ 1503848 w 2163828"/>
              <a:gd name="connsiteY3" fmla="*/ 526472 h 4720621"/>
              <a:gd name="connsiteX4" fmla="*/ 1768344 w 2163828"/>
              <a:gd name="connsiteY4" fmla="*/ 911880 h 4720621"/>
              <a:gd name="connsiteX5" fmla="*/ 1964827 w 2163828"/>
              <a:gd name="connsiteY5" fmla="*/ 1433315 h 4720621"/>
              <a:gd name="connsiteX6" fmla="*/ 2131081 w 2163828"/>
              <a:gd name="connsiteY6" fmla="*/ 2332601 h 4720621"/>
              <a:gd name="connsiteX7" fmla="*/ 2153752 w 2163828"/>
              <a:gd name="connsiteY7" fmla="*/ 3224330 h 4720621"/>
              <a:gd name="connsiteX8" fmla="*/ 2070625 w 2163828"/>
              <a:gd name="connsiteY8" fmla="*/ 3798664 h 4720621"/>
              <a:gd name="connsiteX9" fmla="*/ 1859028 w 2163828"/>
              <a:gd name="connsiteY9" fmla="*/ 4304985 h 4720621"/>
              <a:gd name="connsiteX10" fmla="*/ 1458506 w 2163828"/>
              <a:gd name="connsiteY10" fmla="*/ 4607266 h 4720621"/>
              <a:gd name="connsiteX11" fmla="*/ 1178896 w 2163828"/>
              <a:gd name="connsiteY11" fmla="*/ 4675279 h 4720621"/>
              <a:gd name="connsiteX12" fmla="*/ 914400 w 2163828"/>
              <a:gd name="connsiteY12" fmla="*/ 4720621 h 472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3828" h="4720621">
                <a:moveTo>
                  <a:pt x="0" y="20152"/>
                </a:moveTo>
                <a:cubicBezTo>
                  <a:pt x="157438" y="10076"/>
                  <a:pt x="314876" y="0"/>
                  <a:pt x="498764" y="27709"/>
                </a:cubicBezTo>
                <a:cubicBezTo>
                  <a:pt x="682652" y="55418"/>
                  <a:pt x="935812" y="103279"/>
                  <a:pt x="1103326" y="186406"/>
                </a:cubicBezTo>
                <a:cubicBezTo>
                  <a:pt x="1270840" y="269533"/>
                  <a:pt x="1393012" y="405560"/>
                  <a:pt x="1503848" y="526472"/>
                </a:cubicBezTo>
                <a:cubicBezTo>
                  <a:pt x="1614684" y="647384"/>
                  <a:pt x="1691514" y="760740"/>
                  <a:pt x="1768344" y="911880"/>
                </a:cubicBezTo>
                <a:cubicBezTo>
                  <a:pt x="1845174" y="1063021"/>
                  <a:pt x="1904371" y="1196528"/>
                  <a:pt x="1964827" y="1433315"/>
                </a:cubicBezTo>
                <a:cubicBezTo>
                  <a:pt x="2025283" y="1670102"/>
                  <a:pt x="2099594" y="2034099"/>
                  <a:pt x="2131081" y="2332601"/>
                </a:cubicBezTo>
                <a:cubicBezTo>
                  <a:pt x="2162568" y="2631103"/>
                  <a:pt x="2163828" y="2979986"/>
                  <a:pt x="2153752" y="3224330"/>
                </a:cubicBezTo>
                <a:cubicBezTo>
                  <a:pt x="2143676" y="3468674"/>
                  <a:pt x="2119746" y="3618555"/>
                  <a:pt x="2070625" y="3798664"/>
                </a:cubicBezTo>
                <a:cubicBezTo>
                  <a:pt x="2021504" y="3978773"/>
                  <a:pt x="1961048" y="4170218"/>
                  <a:pt x="1859028" y="4304985"/>
                </a:cubicBezTo>
                <a:cubicBezTo>
                  <a:pt x="1757008" y="4439752"/>
                  <a:pt x="1571861" y="4545550"/>
                  <a:pt x="1458506" y="4607266"/>
                </a:cubicBezTo>
                <a:cubicBezTo>
                  <a:pt x="1345151" y="4668982"/>
                  <a:pt x="1269580" y="4656387"/>
                  <a:pt x="1178896" y="4675279"/>
                </a:cubicBezTo>
                <a:cubicBezTo>
                  <a:pt x="1088212" y="4694172"/>
                  <a:pt x="914400" y="4720621"/>
                  <a:pt x="914400" y="4720621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838200"/>
            <a:ext cx="138951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828800"/>
            <a:ext cx="138303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362200"/>
            <a:ext cx="138303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2895600"/>
            <a:ext cx="138303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038600"/>
            <a:ext cx="138303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5" name="Straight Arrow Connector 214"/>
          <p:cNvCxnSpPr/>
          <p:nvPr/>
        </p:nvCxnSpPr>
        <p:spPr>
          <a:xfrm rot="16200000" flipV="1">
            <a:off x="5295903" y="1562100"/>
            <a:ext cx="533400" cy="304799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20598506">
            <a:off x="6057323" y="1120839"/>
            <a:ext cx="999995" cy="1469192"/>
          </a:xfrm>
          <a:custGeom>
            <a:avLst/>
            <a:gdLst>
              <a:gd name="connsiteX0" fmla="*/ 0 w 1210384"/>
              <a:gd name="connsiteY0" fmla="*/ 0 h 2267108"/>
              <a:gd name="connsiteX1" fmla="*/ 370294 w 1210384"/>
              <a:gd name="connsiteY1" fmla="*/ 136027 h 2267108"/>
              <a:gd name="connsiteX2" fmla="*/ 687689 w 1210384"/>
              <a:gd name="connsiteY2" fmla="*/ 392966 h 2267108"/>
              <a:gd name="connsiteX3" fmla="*/ 959742 w 1210384"/>
              <a:gd name="connsiteY3" fmla="*/ 740589 h 2267108"/>
              <a:gd name="connsiteX4" fmla="*/ 1156224 w 1210384"/>
              <a:gd name="connsiteY4" fmla="*/ 1262023 h 2267108"/>
              <a:gd name="connsiteX5" fmla="*/ 1201567 w 1210384"/>
              <a:gd name="connsiteY5" fmla="*/ 1677660 h 2267108"/>
              <a:gd name="connsiteX6" fmla="*/ 1103325 w 1210384"/>
              <a:gd name="connsiteY6" fmla="*/ 2267108 h 22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384" h="2267108">
                <a:moveTo>
                  <a:pt x="0" y="0"/>
                </a:moveTo>
                <a:cubicBezTo>
                  <a:pt x="127839" y="35266"/>
                  <a:pt x="255679" y="70533"/>
                  <a:pt x="370294" y="136027"/>
                </a:cubicBezTo>
                <a:cubicBezTo>
                  <a:pt x="484909" y="201521"/>
                  <a:pt x="589448" y="292206"/>
                  <a:pt x="687689" y="392966"/>
                </a:cubicBezTo>
                <a:cubicBezTo>
                  <a:pt x="785930" y="493726"/>
                  <a:pt x="881653" y="595746"/>
                  <a:pt x="959742" y="740589"/>
                </a:cubicBezTo>
                <a:cubicBezTo>
                  <a:pt x="1037831" y="885432"/>
                  <a:pt x="1115920" y="1105845"/>
                  <a:pt x="1156224" y="1262023"/>
                </a:cubicBezTo>
                <a:cubicBezTo>
                  <a:pt x="1196528" y="1418201"/>
                  <a:pt x="1210384" y="1510146"/>
                  <a:pt x="1201567" y="1677660"/>
                </a:cubicBezTo>
                <a:cubicBezTo>
                  <a:pt x="1192751" y="1845174"/>
                  <a:pt x="1103325" y="2267108"/>
                  <a:pt x="1103325" y="2267108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6" name="Straight Arrow Connector 365"/>
          <p:cNvCxnSpPr/>
          <p:nvPr/>
        </p:nvCxnSpPr>
        <p:spPr>
          <a:xfrm rot="5400000" flipH="1" flipV="1">
            <a:off x="3695702" y="2857500"/>
            <a:ext cx="2666998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0" name="Picture 2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/>
          <a:stretch>
            <a:fillRect/>
          </a:stretch>
        </p:blipFill>
        <p:spPr bwMode="auto">
          <a:xfrm>
            <a:off x="3352800" y="5769364"/>
            <a:ext cx="1600200" cy="101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" name="TextBox 370"/>
          <p:cNvSpPr txBox="1"/>
          <p:nvPr/>
        </p:nvSpPr>
        <p:spPr>
          <a:xfrm>
            <a:off x="3733800" y="601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tile 1</a:t>
            </a:r>
            <a:endParaRPr lang="en-US" sz="2800" b="1" dirty="0"/>
          </a:p>
        </p:txBody>
      </p:sp>
      <p:sp>
        <p:nvSpPr>
          <p:cNvPr id="373" name="Rectangle 372"/>
          <p:cNvSpPr/>
          <p:nvPr/>
        </p:nvSpPr>
        <p:spPr>
          <a:xfrm>
            <a:off x="4953000" y="4572000"/>
            <a:ext cx="45719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81" name="Straight Arrow Connector 380"/>
          <p:cNvCxnSpPr>
            <a:endCxn id="373" idx="2"/>
          </p:cNvCxnSpPr>
          <p:nvPr/>
        </p:nvCxnSpPr>
        <p:spPr>
          <a:xfrm rot="5400000" flipH="1" flipV="1">
            <a:off x="4322459" y="5160659"/>
            <a:ext cx="1261082" cy="4572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3200400" y="4495800"/>
            <a:ext cx="1447800" cy="76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2819400" y="2133600"/>
            <a:ext cx="15240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ounded Rectangle 30"/>
          <p:cNvSpPr/>
          <p:nvPr/>
        </p:nvSpPr>
        <p:spPr>
          <a:xfrm>
            <a:off x="2362200" y="32004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1981200" y="4343400"/>
            <a:ext cx="9906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168237" y="4491392"/>
            <a:ext cx="951555" cy="4597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2301744" y="4206744"/>
            <a:ext cx="1371600" cy="57811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2435251" y="4035451"/>
            <a:ext cx="1371600" cy="615897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90800" y="5029200"/>
            <a:ext cx="7620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>
            <a:off x="2613474" y="5226944"/>
            <a:ext cx="739326" cy="259456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6200" y="4038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peer-to-peer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3276600" y="4495800"/>
            <a:ext cx="12954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05000" y="83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943100" y="2400302"/>
            <a:ext cx="1676403" cy="2286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5903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371600" y="5562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3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 rot="10800000" flipV="1">
            <a:off x="4267200" y="5867400"/>
            <a:ext cx="28194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43200" y="2133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updated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2667000" y="2667000"/>
            <a:ext cx="838200" cy="5334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\Work\QuickSilver\@Papers\ECOOP2008\screenshots\Screenshot_01.bmp"/>
          <p:cNvPicPr>
            <a:picLocks noChangeAspect="1" noChangeArrowheads="1"/>
          </p:cNvPicPr>
          <p:nvPr/>
        </p:nvPicPr>
        <p:blipFill>
          <a:blip r:embed="rId3" cstate="print"/>
          <a:srcRect l="1739" t="8621" r="1739" b="2155"/>
          <a:stretch>
            <a:fillRect/>
          </a:stretch>
        </p:blipFill>
        <p:spPr bwMode="auto">
          <a:xfrm>
            <a:off x="304800" y="2133600"/>
            <a:ext cx="3898173" cy="2907281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52800" y="1524000"/>
            <a:ext cx="14478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00200" y="2286000"/>
            <a:ext cx="3657600" cy="914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57400" y="2819400"/>
            <a:ext cx="44958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0" y="4648200"/>
            <a:ext cx="19050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71800" y="3505200"/>
            <a:ext cx="4648200" cy="609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5029200"/>
            <a:ext cx="1828800" cy="1143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 rot="18850749">
            <a:off x="6891492" y="15026"/>
            <a:ext cx="1112416" cy="3538597"/>
          </a:xfrm>
          <a:custGeom>
            <a:avLst/>
            <a:gdLst>
              <a:gd name="connsiteX0" fmla="*/ 0 w 2163828"/>
              <a:gd name="connsiteY0" fmla="*/ 20152 h 4720621"/>
              <a:gd name="connsiteX1" fmla="*/ 498764 w 2163828"/>
              <a:gd name="connsiteY1" fmla="*/ 27709 h 4720621"/>
              <a:gd name="connsiteX2" fmla="*/ 1103326 w 2163828"/>
              <a:gd name="connsiteY2" fmla="*/ 186406 h 4720621"/>
              <a:gd name="connsiteX3" fmla="*/ 1503848 w 2163828"/>
              <a:gd name="connsiteY3" fmla="*/ 526472 h 4720621"/>
              <a:gd name="connsiteX4" fmla="*/ 1768344 w 2163828"/>
              <a:gd name="connsiteY4" fmla="*/ 911880 h 4720621"/>
              <a:gd name="connsiteX5" fmla="*/ 1964827 w 2163828"/>
              <a:gd name="connsiteY5" fmla="*/ 1433315 h 4720621"/>
              <a:gd name="connsiteX6" fmla="*/ 2131081 w 2163828"/>
              <a:gd name="connsiteY6" fmla="*/ 2332601 h 4720621"/>
              <a:gd name="connsiteX7" fmla="*/ 2153752 w 2163828"/>
              <a:gd name="connsiteY7" fmla="*/ 3224330 h 4720621"/>
              <a:gd name="connsiteX8" fmla="*/ 2070625 w 2163828"/>
              <a:gd name="connsiteY8" fmla="*/ 3798664 h 4720621"/>
              <a:gd name="connsiteX9" fmla="*/ 1859028 w 2163828"/>
              <a:gd name="connsiteY9" fmla="*/ 4304985 h 4720621"/>
              <a:gd name="connsiteX10" fmla="*/ 1458506 w 2163828"/>
              <a:gd name="connsiteY10" fmla="*/ 4607266 h 4720621"/>
              <a:gd name="connsiteX11" fmla="*/ 1178896 w 2163828"/>
              <a:gd name="connsiteY11" fmla="*/ 4675279 h 4720621"/>
              <a:gd name="connsiteX12" fmla="*/ 914400 w 2163828"/>
              <a:gd name="connsiteY12" fmla="*/ 4720621 h 472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3828" h="4720621">
                <a:moveTo>
                  <a:pt x="0" y="20152"/>
                </a:moveTo>
                <a:cubicBezTo>
                  <a:pt x="157438" y="10076"/>
                  <a:pt x="314876" y="0"/>
                  <a:pt x="498764" y="27709"/>
                </a:cubicBezTo>
                <a:cubicBezTo>
                  <a:pt x="682652" y="55418"/>
                  <a:pt x="935812" y="103279"/>
                  <a:pt x="1103326" y="186406"/>
                </a:cubicBezTo>
                <a:cubicBezTo>
                  <a:pt x="1270840" y="269533"/>
                  <a:pt x="1393012" y="405560"/>
                  <a:pt x="1503848" y="526472"/>
                </a:cubicBezTo>
                <a:cubicBezTo>
                  <a:pt x="1614684" y="647384"/>
                  <a:pt x="1691514" y="760740"/>
                  <a:pt x="1768344" y="911880"/>
                </a:cubicBezTo>
                <a:cubicBezTo>
                  <a:pt x="1845174" y="1063021"/>
                  <a:pt x="1904371" y="1196528"/>
                  <a:pt x="1964827" y="1433315"/>
                </a:cubicBezTo>
                <a:cubicBezTo>
                  <a:pt x="2025283" y="1670102"/>
                  <a:pt x="2099594" y="2034099"/>
                  <a:pt x="2131081" y="2332601"/>
                </a:cubicBezTo>
                <a:cubicBezTo>
                  <a:pt x="2162568" y="2631103"/>
                  <a:pt x="2163828" y="2979986"/>
                  <a:pt x="2153752" y="3224330"/>
                </a:cubicBezTo>
                <a:cubicBezTo>
                  <a:pt x="2143676" y="3468674"/>
                  <a:pt x="2119746" y="3618555"/>
                  <a:pt x="2070625" y="3798664"/>
                </a:cubicBezTo>
                <a:cubicBezTo>
                  <a:pt x="2021504" y="3978773"/>
                  <a:pt x="1961048" y="4170218"/>
                  <a:pt x="1859028" y="4304985"/>
                </a:cubicBezTo>
                <a:cubicBezTo>
                  <a:pt x="1757008" y="4439752"/>
                  <a:pt x="1571861" y="4545550"/>
                  <a:pt x="1458506" y="4607266"/>
                </a:cubicBezTo>
                <a:cubicBezTo>
                  <a:pt x="1345151" y="4668982"/>
                  <a:pt x="1269580" y="4656387"/>
                  <a:pt x="1178896" y="4675279"/>
                </a:cubicBezTo>
                <a:cubicBezTo>
                  <a:pt x="1088212" y="4694172"/>
                  <a:pt x="914400" y="4720621"/>
                  <a:pt x="914400" y="4720621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838200"/>
            <a:ext cx="138951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828800"/>
            <a:ext cx="138303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362200"/>
            <a:ext cx="138303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2895600"/>
            <a:ext cx="138303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038600"/>
            <a:ext cx="138303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5" name="Straight Arrow Connector 214"/>
          <p:cNvCxnSpPr/>
          <p:nvPr/>
        </p:nvCxnSpPr>
        <p:spPr>
          <a:xfrm rot="16200000" flipV="1">
            <a:off x="5295903" y="1562100"/>
            <a:ext cx="533400" cy="304799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20598506">
            <a:off x="6057323" y="1120839"/>
            <a:ext cx="999995" cy="1469192"/>
          </a:xfrm>
          <a:custGeom>
            <a:avLst/>
            <a:gdLst>
              <a:gd name="connsiteX0" fmla="*/ 0 w 1210384"/>
              <a:gd name="connsiteY0" fmla="*/ 0 h 2267108"/>
              <a:gd name="connsiteX1" fmla="*/ 370294 w 1210384"/>
              <a:gd name="connsiteY1" fmla="*/ 136027 h 2267108"/>
              <a:gd name="connsiteX2" fmla="*/ 687689 w 1210384"/>
              <a:gd name="connsiteY2" fmla="*/ 392966 h 2267108"/>
              <a:gd name="connsiteX3" fmla="*/ 959742 w 1210384"/>
              <a:gd name="connsiteY3" fmla="*/ 740589 h 2267108"/>
              <a:gd name="connsiteX4" fmla="*/ 1156224 w 1210384"/>
              <a:gd name="connsiteY4" fmla="*/ 1262023 h 2267108"/>
              <a:gd name="connsiteX5" fmla="*/ 1201567 w 1210384"/>
              <a:gd name="connsiteY5" fmla="*/ 1677660 h 2267108"/>
              <a:gd name="connsiteX6" fmla="*/ 1103325 w 1210384"/>
              <a:gd name="connsiteY6" fmla="*/ 2267108 h 22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384" h="2267108">
                <a:moveTo>
                  <a:pt x="0" y="0"/>
                </a:moveTo>
                <a:cubicBezTo>
                  <a:pt x="127839" y="35266"/>
                  <a:pt x="255679" y="70533"/>
                  <a:pt x="370294" y="136027"/>
                </a:cubicBezTo>
                <a:cubicBezTo>
                  <a:pt x="484909" y="201521"/>
                  <a:pt x="589448" y="292206"/>
                  <a:pt x="687689" y="392966"/>
                </a:cubicBezTo>
                <a:cubicBezTo>
                  <a:pt x="785930" y="493726"/>
                  <a:pt x="881653" y="595746"/>
                  <a:pt x="959742" y="740589"/>
                </a:cubicBezTo>
                <a:cubicBezTo>
                  <a:pt x="1037831" y="885432"/>
                  <a:pt x="1115920" y="1105845"/>
                  <a:pt x="1156224" y="1262023"/>
                </a:cubicBezTo>
                <a:cubicBezTo>
                  <a:pt x="1196528" y="1418201"/>
                  <a:pt x="1210384" y="1510146"/>
                  <a:pt x="1201567" y="1677660"/>
                </a:cubicBezTo>
                <a:cubicBezTo>
                  <a:pt x="1192751" y="1845174"/>
                  <a:pt x="1103325" y="2267108"/>
                  <a:pt x="1103325" y="2267108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6" name="Straight Arrow Connector 365"/>
          <p:cNvCxnSpPr/>
          <p:nvPr/>
        </p:nvCxnSpPr>
        <p:spPr>
          <a:xfrm rot="5400000" flipH="1" flipV="1">
            <a:off x="3695702" y="2857500"/>
            <a:ext cx="2666998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0" name="Picture 2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/>
          <a:stretch>
            <a:fillRect/>
          </a:stretch>
        </p:blipFill>
        <p:spPr bwMode="auto">
          <a:xfrm>
            <a:off x="3352800" y="5769364"/>
            <a:ext cx="1600200" cy="101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" name="TextBox 370"/>
          <p:cNvSpPr txBox="1"/>
          <p:nvPr/>
        </p:nvSpPr>
        <p:spPr>
          <a:xfrm>
            <a:off x="3733800" y="601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tile 1</a:t>
            </a:r>
            <a:endParaRPr lang="en-US" sz="2800" b="1" dirty="0"/>
          </a:p>
        </p:txBody>
      </p:sp>
      <p:cxnSp>
        <p:nvCxnSpPr>
          <p:cNvPr id="372" name="Straight Connector 371"/>
          <p:cNvCxnSpPr/>
          <p:nvPr/>
        </p:nvCxnSpPr>
        <p:spPr>
          <a:xfrm>
            <a:off x="3200400" y="4495800"/>
            <a:ext cx="1447800" cy="76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Rectangle 372"/>
          <p:cNvSpPr/>
          <p:nvPr/>
        </p:nvSpPr>
        <p:spPr>
          <a:xfrm>
            <a:off x="4953000" y="4572000"/>
            <a:ext cx="45719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81" name="Straight Arrow Connector 380"/>
          <p:cNvCxnSpPr>
            <a:endCxn id="373" idx="2"/>
          </p:cNvCxnSpPr>
          <p:nvPr/>
        </p:nvCxnSpPr>
        <p:spPr>
          <a:xfrm rot="5400000" flipH="1" flipV="1">
            <a:off x="4322459" y="5160659"/>
            <a:ext cx="1261082" cy="4572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/>
          <a:stretch>
            <a:fillRect/>
          </a:stretch>
        </p:blipFill>
        <p:spPr bwMode="auto">
          <a:xfrm>
            <a:off x="5334000" y="5638800"/>
            <a:ext cx="1600200" cy="101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715000" y="58892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tile 2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5410200" y="4419600"/>
            <a:ext cx="45719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5105400" y="5105400"/>
            <a:ext cx="1219200" cy="3048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10000" y="5029200"/>
            <a:ext cx="1905000" cy="914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pic>
        <p:nvPicPr>
          <p:cNvPr id="5122" name="Picture 2" descr="C:\Users\krzys\Work\QuickSilver\@Papers\ECOOP2008\screenshots\Screenshot_02.bmp"/>
          <p:cNvPicPr>
            <a:picLocks noChangeAspect="1" noChangeArrowheads="1"/>
          </p:cNvPicPr>
          <p:nvPr/>
        </p:nvPicPr>
        <p:blipFill>
          <a:blip r:embed="rId3" cstate="print"/>
          <a:srcRect l="1841" t="8469" r="1841" b="2117"/>
          <a:stretch>
            <a:fillRect/>
          </a:stretch>
        </p:blipFill>
        <p:spPr bwMode="auto">
          <a:xfrm>
            <a:off x="228600" y="2133600"/>
            <a:ext cx="3683645" cy="297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pic>
        <p:nvPicPr>
          <p:cNvPr id="5122" name="Picture 2" descr="C:\Users\krzys\Work\QuickSilver\@Papers\ECOOP2008\screenshots\Screenshot_02.bmp"/>
          <p:cNvPicPr>
            <a:picLocks noChangeAspect="1" noChangeArrowheads="1"/>
          </p:cNvPicPr>
          <p:nvPr/>
        </p:nvPicPr>
        <p:blipFill>
          <a:blip r:embed="rId3" cstate="print"/>
          <a:srcRect l="1841" t="8469" r="1841" b="2117"/>
          <a:stretch>
            <a:fillRect/>
          </a:stretch>
        </p:blipFill>
        <p:spPr bwMode="auto">
          <a:xfrm>
            <a:off x="228600" y="2133600"/>
            <a:ext cx="3683645" cy="29735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5071" y="2072514"/>
            <a:ext cx="3787329" cy="3025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62400" y="19812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0" y="129540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pic>
        <p:nvPicPr>
          <p:cNvPr id="5122" name="Picture 2" descr="C:\Users\krzys\Work\QuickSilver\@Papers\ECOOP2008\screenshots\Screenshot_02.bmp"/>
          <p:cNvPicPr>
            <a:picLocks noChangeAspect="1" noChangeArrowheads="1"/>
          </p:cNvPicPr>
          <p:nvPr/>
        </p:nvPicPr>
        <p:blipFill>
          <a:blip r:embed="rId3" cstate="print"/>
          <a:srcRect l="1841" t="8469" r="1841" b="2117"/>
          <a:stretch>
            <a:fillRect/>
          </a:stretch>
        </p:blipFill>
        <p:spPr bwMode="auto">
          <a:xfrm>
            <a:off x="228600" y="2133600"/>
            <a:ext cx="3683645" cy="29735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5000" y="2133601"/>
            <a:ext cx="17526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62400" y="19812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0" y="129540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</a:t>
            </a:r>
            <a:endParaRPr 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495800" y="2514600"/>
            <a:ext cx="1800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53000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text 2</a:t>
            </a:r>
            <a:endParaRPr lang="en-US" sz="2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57600" y="2819400"/>
            <a:ext cx="11430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18288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5295900" y="2247900"/>
            <a:ext cx="685802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pic>
        <p:nvPicPr>
          <p:cNvPr id="5122" name="Picture 2" descr="C:\Users\krzys\Work\QuickSilver\@Papers\ECOOP2008\screenshots\Screenshot_02.bmp"/>
          <p:cNvPicPr>
            <a:picLocks noChangeAspect="1" noChangeArrowheads="1"/>
          </p:cNvPicPr>
          <p:nvPr/>
        </p:nvPicPr>
        <p:blipFill>
          <a:blip r:embed="rId3" cstate="print"/>
          <a:srcRect l="1841" t="8469" r="1841" b="2117"/>
          <a:stretch>
            <a:fillRect/>
          </a:stretch>
        </p:blipFill>
        <p:spPr bwMode="auto">
          <a:xfrm>
            <a:off x="228600" y="2133600"/>
            <a:ext cx="3683645" cy="29735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90712" y="3095624"/>
            <a:ext cx="1981200" cy="1752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62400" y="19812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0" y="129540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</a:t>
            </a:r>
            <a:endParaRPr 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495800" y="2514600"/>
            <a:ext cx="1800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53000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text 2</a:t>
            </a:r>
            <a:endParaRPr lang="en-US" sz="2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57600" y="2819400"/>
            <a:ext cx="11430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18288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5295900" y="2247900"/>
            <a:ext cx="685802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400800" y="2743200"/>
            <a:ext cx="1800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781800" y="3048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image 1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6096000" y="20574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6362700" y="2324100"/>
            <a:ext cx="762000" cy="5334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86200" y="3581400"/>
            <a:ext cx="2667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400800" y="2743200"/>
            <a:ext cx="1800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pic>
        <p:nvPicPr>
          <p:cNvPr id="5122" name="Picture 2" descr="C:\Users\krzys\Work\QuickSilver\@Papers\ECOOP2008\screenshots\Screenshot_02.bmp"/>
          <p:cNvPicPr>
            <a:picLocks noChangeAspect="1" noChangeArrowheads="1"/>
          </p:cNvPicPr>
          <p:nvPr/>
        </p:nvPicPr>
        <p:blipFill>
          <a:blip r:embed="rId4" cstate="print"/>
          <a:srcRect l="1841" t="8469" r="1841" b="2117"/>
          <a:stretch>
            <a:fillRect/>
          </a:stretch>
        </p:blipFill>
        <p:spPr bwMode="auto">
          <a:xfrm>
            <a:off x="228600" y="2133600"/>
            <a:ext cx="3683645" cy="29735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3810000"/>
            <a:ext cx="14478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62400" y="19812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0" y="129540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</a:t>
            </a:r>
            <a:endParaRPr 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495800" y="2514600"/>
            <a:ext cx="1800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53000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text 2</a:t>
            </a:r>
            <a:endParaRPr lang="en-US" sz="2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57600" y="2819400"/>
            <a:ext cx="11430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18288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5295900" y="2247900"/>
            <a:ext cx="685802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629400" y="4114800"/>
            <a:ext cx="22806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781800" y="3048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image 1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6096000" y="20574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6362700" y="2324100"/>
            <a:ext cx="762000" cy="5334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86200" y="3581400"/>
            <a:ext cx="2667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10400" y="446960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2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6629400" y="16002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676400" y="4724400"/>
            <a:ext cx="5181600" cy="228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129463" y="1693069"/>
            <a:ext cx="1699021" cy="2743200"/>
          </a:xfrm>
          <a:custGeom>
            <a:avLst/>
            <a:gdLst>
              <a:gd name="connsiteX0" fmla="*/ 0 w 1699021"/>
              <a:gd name="connsiteY0" fmla="*/ 0 h 2743200"/>
              <a:gd name="connsiteX1" fmla="*/ 321468 w 1699021"/>
              <a:gd name="connsiteY1" fmla="*/ 64294 h 2743200"/>
              <a:gd name="connsiteX2" fmla="*/ 1064418 w 1699021"/>
              <a:gd name="connsiteY2" fmla="*/ 328612 h 2743200"/>
              <a:gd name="connsiteX3" fmla="*/ 1514475 w 1699021"/>
              <a:gd name="connsiteY3" fmla="*/ 964406 h 2743200"/>
              <a:gd name="connsiteX4" fmla="*/ 1650206 w 1699021"/>
              <a:gd name="connsiteY4" fmla="*/ 1657350 h 2743200"/>
              <a:gd name="connsiteX5" fmla="*/ 1671637 w 1699021"/>
              <a:gd name="connsiteY5" fmla="*/ 2114550 h 2743200"/>
              <a:gd name="connsiteX6" fmla="*/ 1485900 w 1699021"/>
              <a:gd name="connsiteY6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021" h="2743200">
                <a:moveTo>
                  <a:pt x="0" y="0"/>
                </a:moveTo>
                <a:cubicBezTo>
                  <a:pt x="72032" y="4762"/>
                  <a:pt x="144065" y="9525"/>
                  <a:pt x="321468" y="64294"/>
                </a:cubicBezTo>
                <a:cubicBezTo>
                  <a:pt x="498871" y="119063"/>
                  <a:pt x="865583" y="178593"/>
                  <a:pt x="1064418" y="328612"/>
                </a:cubicBezTo>
                <a:cubicBezTo>
                  <a:pt x="1263253" y="478631"/>
                  <a:pt x="1416844" y="742950"/>
                  <a:pt x="1514475" y="964406"/>
                </a:cubicBezTo>
                <a:cubicBezTo>
                  <a:pt x="1612106" y="1185862"/>
                  <a:pt x="1624012" y="1465659"/>
                  <a:pt x="1650206" y="1657350"/>
                </a:cubicBezTo>
                <a:cubicBezTo>
                  <a:pt x="1676400" y="1849041"/>
                  <a:pt x="1699021" y="1933575"/>
                  <a:pt x="1671637" y="2114550"/>
                </a:cubicBezTo>
                <a:cubicBezTo>
                  <a:pt x="1644253" y="2295525"/>
                  <a:pt x="1485900" y="2743200"/>
                  <a:pt x="1485900" y="2743200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400800" y="2743200"/>
            <a:ext cx="1800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pic>
        <p:nvPicPr>
          <p:cNvPr id="5122" name="Picture 2" descr="C:\Users\krzys\Work\QuickSilver\@Papers\ECOOP2008\screenshots\Screenshot_02.bmp"/>
          <p:cNvPicPr>
            <a:picLocks noChangeAspect="1" noChangeArrowheads="1"/>
          </p:cNvPicPr>
          <p:nvPr/>
        </p:nvPicPr>
        <p:blipFill>
          <a:blip r:embed="rId4" cstate="print"/>
          <a:srcRect l="1841" t="8469" r="1841" b="2117"/>
          <a:stretch>
            <a:fillRect/>
          </a:stretch>
        </p:blipFill>
        <p:spPr bwMode="auto">
          <a:xfrm>
            <a:off x="228600" y="2133600"/>
            <a:ext cx="3683645" cy="29735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3886200"/>
            <a:ext cx="11430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62400" y="19812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876800" y="9144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0" y="129540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</a:t>
            </a:r>
            <a:endParaRPr 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495800" y="2514600"/>
            <a:ext cx="1800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53000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text 2</a:t>
            </a:r>
            <a:endParaRPr lang="en-US" sz="2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57600" y="2819400"/>
            <a:ext cx="11430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18288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5295900" y="2247900"/>
            <a:ext cx="685802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629400" y="4114800"/>
            <a:ext cx="22806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781800" y="3048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image 1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6096000" y="20574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6362700" y="2324100"/>
            <a:ext cx="762000" cy="5334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86200" y="3581400"/>
            <a:ext cx="2667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10400" y="446960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2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6629400" y="16002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676400" y="4724400"/>
            <a:ext cx="5181600" cy="2286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129463" y="1693069"/>
            <a:ext cx="1699021" cy="2743200"/>
          </a:xfrm>
          <a:custGeom>
            <a:avLst/>
            <a:gdLst>
              <a:gd name="connsiteX0" fmla="*/ 0 w 1699021"/>
              <a:gd name="connsiteY0" fmla="*/ 0 h 2743200"/>
              <a:gd name="connsiteX1" fmla="*/ 321468 w 1699021"/>
              <a:gd name="connsiteY1" fmla="*/ 64294 h 2743200"/>
              <a:gd name="connsiteX2" fmla="*/ 1064418 w 1699021"/>
              <a:gd name="connsiteY2" fmla="*/ 328612 h 2743200"/>
              <a:gd name="connsiteX3" fmla="*/ 1514475 w 1699021"/>
              <a:gd name="connsiteY3" fmla="*/ 964406 h 2743200"/>
              <a:gd name="connsiteX4" fmla="*/ 1650206 w 1699021"/>
              <a:gd name="connsiteY4" fmla="*/ 1657350 h 2743200"/>
              <a:gd name="connsiteX5" fmla="*/ 1671637 w 1699021"/>
              <a:gd name="connsiteY5" fmla="*/ 2114550 h 2743200"/>
              <a:gd name="connsiteX6" fmla="*/ 1485900 w 1699021"/>
              <a:gd name="connsiteY6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021" h="2743200">
                <a:moveTo>
                  <a:pt x="0" y="0"/>
                </a:moveTo>
                <a:cubicBezTo>
                  <a:pt x="72032" y="4762"/>
                  <a:pt x="144065" y="9525"/>
                  <a:pt x="321468" y="64294"/>
                </a:cubicBezTo>
                <a:cubicBezTo>
                  <a:pt x="498871" y="119063"/>
                  <a:pt x="865583" y="178593"/>
                  <a:pt x="1064418" y="328612"/>
                </a:cubicBezTo>
                <a:cubicBezTo>
                  <a:pt x="1263253" y="478631"/>
                  <a:pt x="1416844" y="742950"/>
                  <a:pt x="1514475" y="964406"/>
                </a:cubicBezTo>
                <a:cubicBezTo>
                  <a:pt x="1612106" y="1185862"/>
                  <a:pt x="1624012" y="1465659"/>
                  <a:pt x="1650206" y="1657350"/>
                </a:cubicBezTo>
                <a:cubicBezTo>
                  <a:pt x="1676400" y="1849041"/>
                  <a:pt x="1699021" y="1933575"/>
                  <a:pt x="1671637" y="2114550"/>
                </a:cubicBezTo>
                <a:cubicBezTo>
                  <a:pt x="1644253" y="2295525"/>
                  <a:pt x="1485900" y="2743200"/>
                  <a:pt x="1485900" y="2743200"/>
                </a:cubicBez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114800" y="5334000"/>
            <a:ext cx="1800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4572000" y="563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text 3</a:t>
            </a:r>
            <a:endParaRPr lang="en-US" sz="28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371600" y="4800600"/>
            <a:ext cx="3048000" cy="1066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391400" y="5181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25" idx="3"/>
            <a:endCxn id="32" idx="1"/>
          </p:cNvCxnSpPr>
          <p:nvPr/>
        </p:nvCxnSpPr>
        <p:spPr>
          <a:xfrm flipV="1">
            <a:off x="5915294" y="5274959"/>
            <a:ext cx="1476106" cy="630541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5891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86200" y="17526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00600" y="685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1828800"/>
            <a:ext cx="3581400" cy="304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10668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5891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86200" y="17526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00600" y="685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10668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1981200"/>
            <a:ext cx="1676400" cy="1447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1524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143500" y="1943100"/>
            <a:ext cx="685802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114800" y="2209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0" y="259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2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2895600"/>
            <a:ext cx="22860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5891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86200" y="17526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00600" y="685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10668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3048000"/>
            <a:ext cx="1600200" cy="1447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1524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143500" y="1943100"/>
            <a:ext cx="685802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114800" y="2209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0" y="259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2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2895600"/>
            <a:ext cx="22860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324600" y="27432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781800" y="3124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3</a:t>
            </a:r>
            <a:endParaRPr lang="en-US" sz="28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733800" y="3810000"/>
            <a:ext cx="28194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19800" y="1752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6172202" y="2133600"/>
            <a:ext cx="1143000" cy="685799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Agenda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 rot="20374256">
            <a:off x="2793637" y="3671653"/>
            <a:ext cx="381000" cy="16675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ounded Rectangle 30"/>
          <p:cNvSpPr/>
          <p:nvPr/>
        </p:nvSpPr>
        <p:spPr>
          <a:xfrm rot="285643">
            <a:off x="2438400" y="3810000"/>
            <a:ext cx="381000" cy="1219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168237" y="4491392"/>
            <a:ext cx="951555" cy="45972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2301744" y="4206744"/>
            <a:ext cx="1371600" cy="578112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6200" y="4038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peer-to-peer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3276600" y="4495800"/>
            <a:ext cx="12954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05000" y="83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943100" y="2400302"/>
            <a:ext cx="1676403" cy="2286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5903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371600" y="5562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3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 rot="10800000" flipV="1">
            <a:off x="4267200" y="5867400"/>
            <a:ext cx="28194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43200" y="2133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updated</a:t>
            </a:r>
            <a:endParaRPr lang="en-US" sz="2800" b="1" dirty="0"/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2667000" y="2667000"/>
            <a:ext cx="8382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505200" y="3429000"/>
            <a:ext cx="1676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581400" y="3352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multicast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895600" y="3810000"/>
            <a:ext cx="838200" cy="4572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514600" y="3352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14600" y="3352800"/>
            <a:ext cx="304800" cy="304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9509E-6 L -0.025 0.28876 " pathEditMode="relative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9509E-6 L 0.15833 0.422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5891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86200" y="17526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00600" y="685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10668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1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321720" y="3338512"/>
            <a:ext cx="1295400" cy="990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1524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143500" y="1943100"/>
            <a:ext cx="685802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114800" y="2209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0" y="259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2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2943224"/>
            <a:ext cx="22098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324600" y="27432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781800" y="3124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3</a:t>
            </a:r>
            <a:endParaRPr lang="en-US" sz="28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733800" y="3810000"/>
            <a:ext cx="28194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19800" y="1752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6172202" y="2133600"/>
            <a:ext cx="1143000" cy="685799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648200" y="49530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334000" y="548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text 1</a:t>
            </a:r>
            <a:endParaRPr lang="en-US" sz="2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71600" y="3048000"/>
            <a:ext cx="3505200" cy="2743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1480" y="2057400"/>
            <a:ext cx="1295400" cy="990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62200" y="1905000"/>
            <a:ext cx="1295400" cy="990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3276600" y="3276600"/>
            <a:ext cx="2438400" cy="1676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81400" y="4267200"/>
            <a:ext cx="1447800" cy="1219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05400" y="3276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15200" y="3810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77000" y="14478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4724400" y="4038600"/>
            <a:ext cx="1676400" cy="45720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362700" y="4229101"/>
            <a:ext cx="1295400" cy="761999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6865144" y="1543050"/>
            <a:ext cx="2112169" cy="4107656"/>
          </a:xfrm>
          <a:custGeom>
            <a:avLst/>
            <a:gdLst>
              <a:gd name="connsiteX0" fmla="*/ 100012 w 2112169"/>
              <a:gd name="connsiteY0" fmla="*/ 0 h 4107656"/>
              <a:gd name="connsiteX1" fmla="*/ 657225 w 2112169"/>
              <a:gd name="connsiteY1" fmla="*/ 114300 h 4107656"/>
              <a:gd name="connsiteX2" fmla="*/ 1321594 w 2112169"/>
              <a:gd name="connsiteY2" fmla="*/ 478631 h 4107656"/>
              <a:gd name="connsiteX3" fmla="*/ 1714500 w 2112169"/>
              <a:gd name="connsiteY3" fmla="*/ 892969 h 4107656"/>
              <a:gd name="connsiteX4" fmla="*/ 2035969 w 2112169"/>
              <a:gd name="connsiteY4" fmla="*/ 1700213 h 4107656"/>
              <a:gd name="connsiteX5" fmla="*/ 2064544 w 2112169"/>
              <a:gd name="connsiteY5" fmla="*/ 2564606 h 4107656"/>
              <a:gd name="connsiteX6" fmla="*/ 1750219 w 2112169"/>
              <a:gd name="connsiteY6" fmla="*/ 3207544 h 4107656"/>
              <a:gd name="connsiteX7" fmla="*/ 1057275 w 2112169"/>
              <a:gd name="connsiteY7" fmla="*/ 3764756 h 4107656"/>
              <a:gd name="connsiteX8" fmla="*/ 300037 w 2112169"/>
              <a:gd name="connsiteY8" fmla="*/ 4007644 h 4107656"/>
              <a:gd name="connsiteX9" fmla="*/ 0 w 2112169"/>
              <a:gd name="connsiteY9" fmla="*/ 4107656 h 410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2169" h="4107656">
                <a:moveTo>
                  <a:pt x="100012" y="0"/>
                </a:moveTo>
                <a:cubicBezTo>
                  <a:pt x="276820" y="17264"/>
                  <a:pt x="453628" y="34528"/>
                  <a:pt x="657225" y="114300"/>
                </a:cubicBezTo>
                <a:cubicBezTo>
                  <a:pt x="860822" y="194072"/>
                  <a:pt x="1145382" y="348853"/>
                  <a:pt x="1321594" y="478631"/>
                </a:cubicBezTo>
                <a:cubicBezTo>
                  <a:pt x="1497806" y="608409"/>
                  <a:pt x="1595438" y="689372"/>
                  <a:pt x="1714500" y="892969"/>
                </a:cubicBezTo>
                <a:cubicBezTo>
                  <a:pt x="1833563" y="1096566"/>
                  <a:pt x="1977628" y="1421607"/>
                  <a:pt x="2035969" y="1700213"/>
                </a:cubicBezTo>
                <a:cubicBezTo>
                  <a:pt x="2094310" y="1978819"/>
                  <a:pt x="2112169" y="2313384"/>
                  <a:pt x="2064544" y="2564606"/>
                </a:cubicBezTo>
                <a:cubicBezTo>
                  <a:pt x="2016919" y="2815828"/>
                  <a:pt x="1918097" y="3007519"/>
                  <a:pt x="1750219" y="3207544"/>
                </a:cubicBezTo>
                <a:cubicBezTo>
                  <a:pt x="1582341" y="3407569"/>
                  <a:pt x="1298972" y="3631406"/>
                  <a:pt x="1057275" y="3764756"/>
                </a:cubicBezTo>
                <a:cubicBezTo>
                  <a:pt x="815578" y="3898106"/>
                  <a:pt x="300037" y="4007644"/>
                  <a:pt x="300037" y="4007644"/>
                </a:cubicBezTo>
                <a:lnTo>
                  <a:pt x="0" y="4107656"/>
                </a:lnTo>
              </a:path>
            </a:pathLst>
          </a:custGeom>
          <a:ln w="38100" cap="rnd">
            <a:solidFill>
              <a:schemeClr val="tx1"/>
            </a:solidFill>
            <a:prstDash val="sys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5891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Live Objects Applications</a:t>
            </a:r>
            <a:endParaRPr lang="en-US" sz="44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86200" y="1752600"/>
            <a:ext cx="1143000" cy="533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00600" y="685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10668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1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410200" y="1524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143500" y="1943100"/>
            <a:ext cx="685802" cy="152402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114800" y="22098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0" y="259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2</a:t>
            </a:r>
            <a:endParaRPr lang="en-US" sz="28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324600" y="27432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781800" y="3124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desktop 3</a:t>
            </a:r>
            <a:endParaRPr lang="en-US" sz="28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733800" y="3810000"/>
            <a:ext cx="2819400" cy="3048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19800" y="1752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XML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6172202" y="2133600"/>
            <a:ext cx="1143000" cy="685799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ot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648200" y="4953000"/>
            <a:ext cx="2286000" cy="1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334000" y="548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text 1</a:t>
            </a:r>
            <a:endParaRPr lang="en-US" sz="2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71600" y="3048000"/>
            <a:ext cx="3505200" cy="2743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3276600" y="3276600"/>
            <a:ext cx="2438400" cy="1676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81400" y="4267200"/>
            <a:ext cx="1447800" cy="1219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05400" y="32766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XML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15200" y="38100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XML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77000" y="1447800"/>
            <a:ext cx="497589" cy="186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XML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4724400" y="4038600"/>
            <a:ext cx="1676400" cy="457200"/>
          </a:xfrm>
          <a:prstGeom prst="straightConnector1">
            <a:avLst/>
          </a:prstGeom>
          <a:ln w="76200" cap="rnd">
            <a:solidFill>
              <a:srgbClr val="FFFF00"/>
            </a:solidFill>
            <a:prstDash val="solid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362700" y="4229101"/>
            <a:ext cx="1295400" cy="761999"/>
          </a:xfrm>
          <a:prstGeom prst="straightConnector1">
            <a:avLst/>
          </a:prstGeom>
          <a:ln w="76200" cap="rnd">
            <a:solidFill>
              <a:srgbClr val="FFFF00"/>
            </a:solidFill>
            <a:prstDash val="solid"/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6865144" y="1543050"/>
            <a:ext cx="2112169" cy="4107656"/>
          </a:xfrm>
          <a:custGeom>
            <a:avLst/>
            <a:gdLst>
              <a:gd name="connsiteX0" fmla="*/ 100012 w 2112169"/>
              <a:gd name="connsiteY0" fmla="*/ 0 h 4107656"/>
              <a:gd name="connsiteX1" fmla="*/ 657225 w 2112169"/>
              <a:gd name="connsiteY1" fmla="*/ 114300 h 4107656"/>
              <a:gd name="connsiteX2" fmla="*/ 1321594 w 2112169"/>
              <a:gd name="connsiteY2" fmla="*/ 478631 h 4107656"/>
              <a:gd name="connsiteX3" fmla="*/ 1714500 w 2112169"/>
              <a:gd name="connsiteY3" fmla="*/ 892969 h 4107656"/>
              <a:gd name="connsiteX4" fmla="*/ 2035969 w 2112169"/>
              <a:gd name="connsiteY4" fmla="*/ 1700213 h 4107656"/>
              <a:gd name="connsiteX5" fmla="*/ 2064544 w 2112169"/>
              <a:gd name="connsiteY5" fmla="*/ 2564606 h 4107656"/>
              <a:gd name="connsiteX6" fmla="*/ 1750219 w 2112169"/>
              <a:gd name="connsiteY6" fmla="*/ 3207544 h 4107656"/>
              <a:gd name="connsiteX7" fmla="*/ 1057275 w 2112169"/>
              <a:gd name="connsiteY7" fmla="*/ 3764756 h 4107656"/>
              <a:gd name="connsiteX8" fmla="*/ 300037 w 2112169"/>
              <a:gd name="connsiteY8" fmla="*/ 4007644 h 4107656"/>
              <a:gd name="connsiteX9" fmla="*/ 0 w 2112169"/>
              <a:gd name="connsiteY9" fmla="*/ 4107656 h 410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2169" h="4107656">
                <a:moveTo>
                  <a:pt x="100012" y="0"/>
                </a:moveTo>
                <a:cubicBezTo>
                  <a:pt x="276820" y="17264"/>
                  <a:pt x="453628" y="34528"/>
                  <a:pt x="657225" y="114300"/>
                </a:cubicBezTo>
                <a:cubicBezTo>
                  <a:pt x="860822" y="194072"/>
                  <a:pt x="1145382" y="348853"/>
                  <a:pt x="1321594" y="478631"/>
                </a:cubicBezTo>
                <a:cubicBezTo>
                  <a:pt x="1497806" y="608409"/>
                  <a:pt x="1595438" y="689372"/>
                  <a:pt x="1714500" y="892969"/>
                </a:cubicBezTo>
                <a:cubicBezTo>
                  <a:pt x="1833563" y="1096566"/>
                  <a:pt x="1977628" y="1421607"/>
                  <a:pt x="2035969" y="1700213"/>
                </a:cubicBezTo>
                <a:cubicBezTo>
                  <a:pt x="2094310" y="1978819"/>
                  <a:pt x="2112169" y="2313384"/>
                  <a:pt x="2064544" y="2564606"/>
                </a:cubicBezTo>
                <a:cubicBezTo>
                  <a:pt x="2016919" y="2815828"/>
                  <a:pt x="1918097" y="3007519"/>
                  <a:pt x="1750219" y="3207544"/>
                </a:cubicBezTo>
                <a:cubicBezTo>
                  <a:pt x="1582341" y="3407569"/>
                  <a:pt x="1298972" y="3631406"/>
                  <a:pt x="1057275" y="3764756"/>
                </a:cubicBezTo>
                <a:cubicBezTo>
                  <a:pt x="815578" y="3898106"/>
                  <a:pt x="300037" y="4007644"/>
                  <a:pt x="300037" y="4007644"/>
                </a:cubicBezTo>
                <a:lnTo>
                  <a:pt x="0" y="4107656"/>
                </a:lnTo>
              </a:path>
            </a:pathLst>
          </a:custGeom>
          <a:ln w="76200" cap="rnd">
            <a:solidFill>
              <a:srgbClr val="FFFF00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334000" y="1524000"/>
            <a:ext cx="3643313" cy="4107656"/>
            <a:chOff x="5486400" y="1695450"/>
            <a:chExt cx="3643313" cy="410765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V="1">
              <a:off x="4876800" y="4191000"/>
              <a:ext cx="1676400" cy="45720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prstDash val="sysDot"/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6515100" y="4381501"/>
              <a:ext cx="1295400" cy="761999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prstDash val="sysDot"/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7017544" y="1695450"/>
              <a:ext cx="2112169" cy="4107656"/>
            </a:xfrm>
            <a:custGeom>
              <a:avLst/>
              <a:gdLst>
                <a:gd name="connsiteX0" fmla="*/ 100012 w 2112169"/>
                <a:gd name="connsiteY0" fmla="*/ 0 h 4107656"/>
                <a:gd name="connsiteX1" fmla="*/ 657225 w 2112169"/>
                <a:gd name="connsiteY1" fmla="*/ 114300 h 4107656"/>
                <a:gd name="connsiteX2" fmla="*/ 1321594 w 2112169"/>
                <a:gd name="connsiteY2" fmla="*/ 478631 h 4107656"/>
                <a:gd name="connsiteX3" fmla="*/ 1714500 w 2112169"/>
                <a:gd name="connsiteY3" fmla="*/ 892969 h 4107656"/>
                <a:gd name="connsiteX4" fmla="*/ 2035969 w 2112169"/>
                <a:gd name="connsiteY4" fmla="*/ 1700213 h 4107656"/>
                <a:gd name="connsiteX5" fmla="*/ 2064544 w 2112169"/>
                <a:gd name="connsiteY5" fmla="*/ 2564606 h 4107656"/>
                <a:gd name="connsiteX6" fmla="*/ 1750219 w 2112169"/>
                <a:gd name="connsiteY6" fmla="*/ 3207544 h 4107656"/>
                <a:gd name="connsiteX7" fmla="*/ 1057275 w 2112169"/>
                <a:gd name="connsiteY7" fmla="*/ 3764756 h 4107656"/>
                <a:gd name="connsiteX8" fmla="*/ 300037 w 2112169"/>
                <a:gd name="connsiteY8" fmla="*/ 4007644 h 4107656"/>
                <a:gd name="connsiteX9" fmla="*/ 0 w 2112169"/>
                <a:gd name="connsiteY9" fmla="*/ 4107656 h 410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2169" h="4107656">
                  <a:moveTo>
                    <a:pt x="100012" y="0"/>
                  </a:moveTo>
                  <a:cubicBezTo>
                    <a:pt x="276820" y="17264"/>
                    <a:pt x="453628" y="34528"/>
                    <a:pt x="657225" y="114300"/>
                  </a:cubicBezTo>
                  <a:cubicBezTo>
                    <a:pt x="860822" y="194072"/>
                    <a:pt x="1145382" y="348853"/>
                    <a:pt x="1321594" y="478631"/>
                  </a:cubicBezTo>
                  <a:cubicBezTo>
                    <a:pt x="1497806" y="608409"/>
                    <a:pt x="1595438" y="689372"/>
                    <a:pt x="1714500" y="892969"/>
                  </a:cubicBezTo>
                  <a:cubicBezTo>
                    <a:pt x="1833563" y="1096566"/>
                    <a:pt x="1977628" y="1421607"/>
                    <a:pt x="2035969" y="1700213"/>
                  </a:cubicBezTo>
                  <a:cubicBezTo>
                    <a:pt x="2094310" y="1978819"/>
                    <a:pt x="2112169" y="2313384"/>
                    <a:pt x="2064544" y="2564606"/>
                  </a:cubicBezTo>
                  <a:cubicBezTo>
                    <a:pt x="2016919" y="2815828"/>
                    <a:pt x="1918097" y="3007519"/>
                    <a:pt x="1750219" y="3207544"/>
                  </a:cubicBezTo>
                  <a:cubicBezTo>
                    <a:pt x="1582341" y="3407569"/>
                    <a:pt x="1298972" y="3631406"/>
                    <a:pt x="1057275" y="3764756"/>
                  </a:cubicBezTo>
                  <a:cubicBezTo>
                    <a:pt x="815578" y="3898106"/>
                    <a:pt x="300037" y="4007644"/>
                    <a:pt x="300037" y="4007644"/>
                  </a:cubicBezTo>
                  <a:lnTo>
                    <a:pt x="0" y="4107656"/>
                  </a:lnTo>
                </a:path>
              </a:pathLst>
            </a:custGeom>
            <a:ln w="38100" cap="rnd">
              <a:solidFill>
                <a:srgbClr val="FF0000"/>
              </a:solidFill>
              <a:prstDash val="sysDot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2057400" y="2943224"/>
            <a:ext cx="2209800" cy="1524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Conclusions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990600"/>
            <a:ext cx="83820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Cloud </a:t>
            </a:r>
            <a:r>
              <a:rPr lang="en-US" sz="2800" b="1" dirty="0" smtClean="0">
                <a:solidFill>
                  <a:srgbClr val="0000FF"/>
                </a:solidFill>
              </a:rPr>
              <a:t>and edge technologies can work together</a:t>
            </a:r>
            <a:r>
              <a:rPr lang="en-US" sz="2800" b="1" dirty="0" smtClean="0"/>
              <a:t>…</a:t>
            </a:r>
            <a:br>
              <a:rPr lang="en-US" sz="2800" b="1" dirty="0" smtClean="0"/>
            </a:br>
            <a:r>
              <a:rPr lang="en-US" sz="2800" b="1" dirty="0" smtClean="0"/>
              <a:t>…</a:t>
            </a:r>
            <a:r>
              <a:rPr lang="en-US" sz="2800" b="1" dirty="0" smtClean="0"/>
              <a:t>but we need a </a:t>
            </a:r>
            <a:r>
              <a:rPr lang="en-US" sz="2800" b="1" dirty="0" smtClean="0">
                <a:solidFill>
                  <a:srgbClr val="009900"/>
                </a:solidFill>
              </a:rPr>
              <a:t>new storage </a:t>
            </a:r>
            <a:r>
              <a:rPr lang="en-US" sz="2800" b="1" dirty="0" smtClean="0">
                <a:solidFill>
                  <a:srgbClr val="009900"/>
                </a:solidFill>
              </a:rPr>
              <a:t>abstraction</a:t>
            </a:r>
            <a:r>
              <a:rPr lang="en-US" sz="2800" b="1" dirty="0" smtClean="0"/>
              <a:t>.</a:t>
            </a:r>
            <a:endParaRPr lang="en-US" b="1" dirty="0" smtClean="0"/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2800" b="1" dirty="0" err="1" smtClean="0">
                <a:solidFill>
                  <a:srgbClr val="009900"/>
                </a:solidFill>
              </a:rPr>
              <a:t>Checkpointed</a:t>
            </a:r>
            <a:r>
              <a:rPr lang="en-US" sz="2800" b="1" dirty="0" smtClean="0">
                <a:solidFill>
                  <a:srgbClr val="009900"/>
                </a:solidFill>
              </a:rPr>
              <a:t> Channels (CCs)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Support a </a:t>
            </a:r>
            <a:r>
              <a:rPr lang="en-US" sz="2800" b="1" dirty="0" smtClean="0">
                <a:solidFill>
                  <a:srgbClr val="FF0000"/>
                </a:solidFill>
              </a:rPr>
              <a:t>variety of protocols</a:t>
            </a:r>
            <a:r>
              <a:rPr lang="en-US" sz="2800" b="1" dirty="0" smtClean="0"/>
              <a:t>: client-server</a:t>
            </a:r>
            <a:r>
              <a:rPr lang="en-US" sz="2800" b="1" dirty="0" smtClean="0"/>
              <a:t>, P2P, distributed </a:t>
            </a:r>
            <a:r>
              <a:rPr lang="en-US" sz="2800" b="1" dirty="0" smtClean="0"/>
              <a:t>replication, </a:t>
            </a:r>
            <a:r>
              <a:rPr lang="en-US" sz="2800" b="1" dirty="0" smtClean="0"/>
              <a:t>append log files, etc.,</a:t>
            </a:r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Can be used </a:t>
            </a:r>
            <a:r>
              <a:rPr lang="en-US" sz="2800" b="1" dirty="0" smtClean="0"/>
              <a:t>at </a:t>
            </a:r>
            <a:r>
              <a:rPr lang="en-US" sz="2800" b="1" dirty="0" smtClean="0">
                <a:solidFill>
                  <a:srgbClr val="FF0000"/>
                </a:solidFill>
              </a:rPr>
              <a:t>any level of the protocol stack</a:t>
            </a:r>
            <a:r>
              <a:rPr lang="en-US" sz="2800" b="1" dirty="0" smtClean="0"/>
              <a:t>, at the fronted and at the backend, </a:t>
            </a:r>
            <a:endParaRPr lang="en-US" sz="2800" b="1" dirty="0" smtClean="0"/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Can </a:t>
            </a:r>
            <a:r>
              <a:rPr lang="en-US" sz="2800" b="1" dirty="0" smtClean="0"/>
              <a:t>efficiently store </a:t>
            </a:r>
            <a:r>
              <a:rPr lang="en-US" sz="2800" b="1" dirty="0" smtClean="0">
                <a:solidFill>
                  <a:srgbClr val="FF0000"/>
                </a:solidFill>
              </a:rPr>
              <a:t>structured </a:t>
            </a:r>
            <a:r>
              <a:rPr lang="en-US" sz="2800" b="1" dirty="0" err="1" smtClean="0">
                <a:solidFill>
                  <a:srgbClr val="FF0000"/>
                </a:solidFill>
              </a:rPr>
              <a:t>mashup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content</a:t>
            </a:r>
            <a:r>
              <a:rPr lang="en-US" sz="2800" b="1" dirty="0" smtClean="0"/>
              <a:t>,</a:t>
            </a:r>
            <a:endParaRPr lang="en-US" sz="2800" b="1" dirty="0" smtClean="0"/>
          </a:p>
          <a:p>
            <a:pPr marL="971550" lvl="1" indent="-514350">
              <a:lnSpc>
                <a:spcPct val="125000"/>
              </a:lnSpc>
              <a:buFont typeface="+mj-lt"/>
              <a:buAutoNum type="alphaLcParenR"/>
            </a:pPr>
            <a:r>
              <a:rPr lang="en-US" sz="2800" b="1" dirty="0" smtClean="0"/>
              <a:t>Can be </a:t>
            </a:r>
            <a:r>
              <a:rPr lang="en-US" sz="2800" b="1" dirty="0" smtClean="0">
                <a:solidFill>
                  <a:srgbClr val="FF0000"/>
                </a:solidFill>
              </a:rPr>
              <a:t>hyperlinked</a:t>
            </a:r>
            <a:r>
              <a:rPr lang="en-US" sz="2800" b="1" dirty="0" smtClean="0"/>
              <a:t> </a:t>
            </a:r>
            <a:r>
              <a:rPr lang="en-US" sz="2800" b="1" dirty="0" smtClean="0"/>
              <a:t>into webs </a:t>
            </a:r>
            <a:r>
              <a:rPr lang="en-US" sz="2800" b="1" dirty="0" smtClean="0"/>
              <a:t>of </a:t>
            </a:r>
            <a:r>
              <a:rPr lang="en-US" sz="2800" b="1" dirty="0" smtClean="0"/>
              <a:t>CCs; these could serve as a basis for a </a:t>
            </a:r>
            <a:r>
              <a:rPr lang="en-US" sz="2800" b="1" dirty="0" smtClean="0">
                <a:solidFill>
                  <a:srgbClr val="FF0000"/>
                </a:solidFill>
              </a:rPr>
              <a:t>new Web architecture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Conclusions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Thanks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ounded Rectangle 36"/>
          <p:cNvSpPr/>
          <p:nvPr/>
        </p:nvSpPr>
        <p:spPr>
          <a:xfrm>
            <a:off x="3810000" y="60960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ounded Rectangle 30"/>
          <p:cNvSpPr/>
          <p:nvPr/>
        </p:nvSpPr>
        <p:spPr>
          <a:xfrm>
            <a:off x="2133600" y="51054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168237" y="4491392"/>
            <a:ext cx="951555" cy="4597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2301744" y="4206744"/>
            <a:ext cx="1371600" cy="57811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05000" y="83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943100" y="2400302"/>
            <a:ext cx="1676403" cy="2286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5903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371600" y="5562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3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 rot="10800000" flipV="1">
            <a:off x="4267200" y="5867400"/>
            <a:ext cx="28194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43200" y="2133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updated</a:t>
            </a:r>
            <a:endParaRPr lang="en-US" sz="2800" b="1" dirty="0"/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2667000" y="2667000"/>
            <a:ext cx="8382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352800" y="3810000"/>
            <a:ext cx="15240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495800" y="4876800"/>
            <a:ext cx="15240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419600" y="4876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updated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6600" y="3810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updated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2590800" y="4191000"/>
            <a:ext cx="1066800" cy="10668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3924300" y="5448300"/>
            <a:ext cx="990600" cy="6096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029200" y="4191000"/>
            <a:ext cx="2438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3919434">
            <a:off x="1084672" y="3676653"/>
            <a:ext cx="4193770" cy="2605018"/>
          </a:xfrm>
          <a:prstGeom prst="ellipse">
            <a:avLst/>
          </a:prstGeom>
          <a:solidFill>
            <a:srgbClr val="FFFF00"/>
          </a:solidFill>
          <a:ln w="5715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05000" y="83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943100" y="2400302"/>
            <a:ext cx="1676403" cy="2286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5903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371600" y="5562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3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 rot="10800000" flipV="1">
            <a:off x="4267200" y="5867400"/>
            <a:ext cx="28194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41148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replicated state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machine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0800000" flipV="1">
            <a:off x="4572000" y="4648198"/>
            <a:ext cx="990602" cy="228601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Oval 74"/>
          <p:cNvSpPr/>
          <p:nvPr/>
        </p:nvSpPr>
        <p:spPr>
          <a:xfrm rot="3919434">
            <a:off x="1084672" y="3676653"/>
            <a:ext cx="4193770" cy="2605018"/>
          </a:xfrm>
          <a:prstGeom prst="ellipse">
            <a:avLst/>
          </a:prstGeom>
          <a:noFill/>
          <a:ln w="57150" cap="rnd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181600" y="4191000"/>
            <a:ext cx="22098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05000" y="83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943100" y="2400302"/>
            <a:ext cx="1676403" cy="2286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5903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371600" y="5562600"/>
            <a:ext cx="914400" cy="914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34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</a:t>
            </a:r>
          </a:p>
          <a:p>
            <a:pPr algn="ctr"/>
            <a:r>
              <a:rPr lang="en-US" sz="2800" b="1" dirty="0" smtClean="0"/>
              <a:t>replica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 rot="10800000" flipV="1">
            <a:off x="4267200" y="5867400"/>
            <a:ext cx="2819400" cy="533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 rot="20994583">
            <a:off x="2826809" y="2974460"/>
            <a:ext cx="2438400" cy="50669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895601" y="3048000"/>
            <a:ext cx="2285999" cy="381002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 rot="19701054">
            <a:off x="2252995" y="3892682"/>
            <a:ext cx="3256266" cy="50669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 rot="17602495">
            <a:off x="3145022" y="4413783"/>
            <a:ext cx="3228270" cy="50669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590800" y="3200400"/>
            <a:ext cx="2590800" cy="17526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352800" y="4038600"/>
            <a:ext cx="2743200" cy="1219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57800" y="4114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manage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membership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10800000">
            <a:off x="4800600" y="4572000"/>
            <a:ext cx="838200" cy="762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4191000" y="3886200"/>
            <a:ext cx="1447800" cy="6858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4267200" y="3200400"/>
            <a:ext cx="1371600" cy="12954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5105401" y="5105400"/>
            <a:ext cx="9906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Oval 74"/>
          <p:cNvSpPr/>
          <p:nvPr/>
        </p:nvSpPr>
        <p:spPr>
          <a:xfrm rot="3919434">
            <a:off x="1084672" y="3676653"/>
            <a:ext cx="4193770" cy="2605018"/>
          </a:xfrm>
          <a:prstGeom prst="ellipse">
            <a:avLst/>
          </a:prstGeom>
          <a:noFill/>
          <a:ln w="57150" cap="rnd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3237343">
            <a:off x="1840155" y="3939998"/>
            <a:ext cx="2109921" cy="13799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1981200" y="4343400"/>
            <a:ext cx="990600" cy="76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2168237" y="4491392"/>
            <a:ext cx="951555" cy="45972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2301744" y="4206744"/>
            <a:ext cx="1371600" cy="578112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2435251" y="4035451"/>
            <a:ext cx="1371600" cy="615897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590800" y="5029200"/>
            <a:ext cx="762000" cy="2286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2613474" y="5226944"/>
            <a:ext cx="739326" cy="259456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054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data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10800000">
            <a:off x="3352800" y="4876800"/>
            <a:ext cx="1905000" cy="533401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505200" y="3048000"/>
            <a:ext cx="1676400" cy="27940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717235" y="3200402"/>
            <a:ext cx="1464365" cy="99059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4123266" y="3742268"/>
            <a:ext cx="1676400" cy="745066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172200" y="4267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control</a:t>
            </a:r>
            <a:endParaRPr lang="en-US" sz="2800" b="1" dirty="0"/>
          </a:p>
        </p:txBody>
      </p:sp>
      <p:cxnSp>
        <p:nvCxnSpPr>
          <p:cNvPr id="87" name="Straight Connector 86"/>
          <p:cNvCxnSpPr/>
          <p:nvPr/>
        </p:nvCxnSpPr>
        <p:spPr>
          <a:xfrm rot="10800000">
            <a:off x="4953000" y="4191004"/>
            <a:ext cx="1371600" cy="3047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/>
          <p:cNvSpPr/>
          <p:nvPr/>
        </p:nvSpPr>
        <p:spPr>
          <a:xfrm rot="3919434">
            <a:off x="1084672" y="3676653"/>
            <a:ext cx="4193770" cy="2605018"/>
          </a:xfrm>
          <a:prstGeom prst="ellipse">
            <a:avLst/>
          </a:prstGeom>
          <a:noFill/>
          <a:ln w="57150" cap="rnd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3237343">
            <a:off x="3299298" y="2779486"/>
            <a:ext cx="2458558" cy="206157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6248400" y="4267200"/>
            <a:ext cx="1295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at the Edge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3237343">
            <a:off x="1840155" y="3939998"/>
            <a:ext cx="2109921" cy="1379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1981200" y="4343400"/>
            <a:ext cx="9906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2168237" y="4491392"/>
            <a:ext cx="951555" cy="4597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2301744" y="4206744"/>
            <a:ext cx="1371600" cy="57811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2435251" y="4035451"/>
            <a:ext cx="1371600" cy="615897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590800" y="5029200"/>
            <a:ext cx="7620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2613474" y="5226944"/>
            <a:ext cx="739326" cy="259456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054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data</a:t>
            </a:r>
            <a:endParaRPr lang="en-US" sz="2800" b="1" dirty="0"/>
          </a:p>
        </p:txBody>
      </p:sp>
      <p:cxnSp>
        <p:nvCxnSpPr>
          <p:cNvPr id="61" name="Straight Connector 60"/>
          <p:cNvCxnSpPr/>
          <p:nvPr/>
        </p:nvCxnSpPr>
        <p:spPr>
          <a:xfrm rot="10800000">
            <a:off x="3352800" y="4876800"/>
            <a:ext cx="1905000" cy="53340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05200" y="3048000"/>
            <a:ext cx="1676400" cy="279402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17235" y="3200402"/>
            <a:ext cx="1464365" cy="990598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123266" y="3742268"/>
            <a:ext cx="1676400" cy="745066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72200" y="4267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control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4953000" y="4191004"/>
            <a:ext cx="1371600" cy="304797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</a:t>
            </a:r>
            <a:r>
              <a:rPr lang="en-US" sz="4400" b="1" dirty="0" smtClean="0">
                <a:solidFill>
                  <a:srgbClr val="FF0000"/>
                </a:solidFill>
              </a:rPr>
              <a:t>vs.</a:t>
            </a:r>
            <a:r>
              <a:rPr lang="en-US" sz="4400" b="1" dirty="0" smtClean="0"/>
              <a:t> Edge?</a:t>
            </a:r>
            <a:endParaRPr lang="en-US" sz="4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5158739" y="2209800"/>
            <a:ext cx="3909061" cy="2912823"/>
            <a:chOff x="0" y="838200"/>
            <a:chExt cx="8886653" cy="6621859"/>
          </a:xfrm>
        </p:grpSpPr>
        <p:sp>
          <p:nvSpPr>
            <p:cNvPr id="3" name="Rounded Rectangle 2"/>
            <p:cNvSpPr/>
            <p:nvPr/>
          </p:nvSpPr>
          <p:spPr>
            <a:xfrm rot="1421335">
              <a:off x="2434459" y="4972711"/>
              <a:ext cx="975087" cy="5642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Rounded Rectangle 3"/>
            <p:cNvSpPr/>
            <p:nvPr/>
          </p:nvSpPr>
          <p:spPr>
            <a:xfrm rot="5711565">
              <a:off x="1946191" y="4113094"/>
              <a:ext cx="1248724" cy="5642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Rounded Rectangle 4"/>
            <p:cNvSpPr/>
            <p:nvPr/>
          </p:nvSpPr>
          <p:spPr>
            <a:xfrm rot="3956622">
              <a:off x="2240934" y="4103492"/>
              <a:ext cx="1676400" cy="5642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Oval 5"/>
            <p:cNvSpPr/>
            <p:nvPr/>
          </p:nvSpPr>
          <p:spPr>
            <a:xfrm rot="3919434">
              <a:off x="1084672" y="3676653"/>
              <a:ext cx="4193770" cy="2605018"/>
            </a:xfrm>
            <a:prstGeom prst="ellipse">
              <a:avLst/>
            </a:prstGeom>
            <a:noFill/>
            <a:ln w="19050" cap="rnd">
              <a:solidFill>
                <a:srgbClr val="0066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114800" y="4084572"/>
              <a:ext cx="2209800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3380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9" name="Rounded Rectangle 8"/>
            <p:cNvSpPr/>
            <p:nvPr/>
          </p:nvSpPr>
          <p:spPr>
            <a:xfrm>
              <a:off x="2438400" y="3200400"/>
              <a:ext cx="533400" cy="6096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Cloud 9"/>
            <p:cNvSpPr/>
            <p:nvPr/>
          </p:nvSpPr>
          <p:spPr>
            <a:xfrm rot="20934493" flipV="1">
              <a:off x="4164026" y="1200795"/>
              <a:ext cx="4722627" cy="291243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40144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2490480"/>
              <a:ext cx="554037" cy="7731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51574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Connector 13"/>
            <p:cNvCxnSpPr>
              <a:endCxn id="12" idx="3"/>
            </p:cNvCxnSpPr>
            <p:nvPr/>
          </p:nvCxnSpPr>
          <p:spPr>
            <a:xfrm rot="10800000" flipV="1">
              <a:off x="5811838" y="2719079"/>
              <a:ext cx="1122363" cy="1579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53200" y="2261878"/>
              <a:ext cx="2057399" cy="15561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server in a</a:t>
              </a:r>
            </a:p>
            <a:p>
              <a:pPr algn="ctr"/>
              <a:r>
                <a:rPr lang="en-US" sz="1200" b="1" dirty="0" smtClean="0"/>
                <a:t>data center</a:t>
              </a:r>
              <a:endParaRPr lang="en-US" sz="1200" b="1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0684" y="2264588"/>
              <a:ext cx="8675465" cy="4521620"/>
            </a:xfrm>
            <a:custGeom>
              <a:avLst/>
              <a:gdLst>
                <a:gd name="connsiteX0" fmla="*/ 0 w 8675465"/>
                <a:gd name="connsiteY0" fmla="*/ 17633 h 4521620"/>
                <a:gd name="connsiteX1" fmla="*/ 287167 w 8675465"/>
                <a:gd name="connsiteY1" fmla="*/ 2519 h 4521620"/>
                <a:gd name="connsiteX2" fmla="*/ 816159 w 8675465"/>
                <a:gd name="connsiteY2" fmla="*/ 2519 h 4521620"/>
                <a:gd name="connsiteX3" fmla="*/ 1571861 w 8675465"/>
                <a:gd name="connsiteY3" fmla="*/ 10076 h 4521620"/>
                <a:gd name="connsiteX4" fmla="*/ 2002612 w 8675465"/>
                <a:gd name="connsiteY4" fmla="*/ 47862 h 4521620"/>
                <a:gd name="connsiteX5" fmla="*/ 2357792 w 8675465"/>
                <a:gd name="connsiteY5" fmla="*/ 130989 h 4521620"/>
                <a:gd name="connsiteX6" fmla="*/ 2599617 w 8675465"/>
                <a:gd name="connsiteY6" fmla="*/ 282129 h 4521620"/>
                <a:gd name="connsiteX7" fmla="*/ 2864113 w 8675465"/>
                <a:gd name="connsiteY7" fmla="*/ 697766 h 4521620"/>
                <a:gd name="connsiteX8" fmla="*/ 2954797 w 8675465"/>
                <a:gd name="connsiteY8" fmla="*/ 1128516 h 4521620"/>
                <a:gd name="connsiteX9" fmla="*/ 3007696 w 8675465"/>
                <a:gd name="connsiteY9" fmla="*/ 1695293 h 4521620"/>
                <a:gd name="connsiteX10" fmla="*/ 3211736 w 8675465"/>
                <a:gd name="connsiteY10" fmla="*/ 2292298 h 4521620"/>
                <a:gd name="connsiteX11" fmla="*/ 3634929 w 8675465"/>
                <a:gd name="connsiteY11" fmla="*/ 2843961 h 4521620"/>
                <a:gd name="connsiteX12" fmla="*/ 4141250 w 8675465"/>
                <a:gd name="connsiteY12" fmla="*/ 3078229 h 4521620"/>
                <a:gd name="connsiteX13" fmla="*/ 4511544 w 8675465"/>
                <a:gd name="connsiteY13" fmla="*/ 3244483 h 4521620"/>
                <a:gd name="connsiteX14" fmla="*/ 4927180 w 8675465"/>
                <a:gd name="connsiteY14" fmla="*/ 3486308 h 4521620"/>
                <a:gd name="connsiteX15" fmla="*/ 5365488 w 8675465"/>
                <a:gd name="connsiteY15" fmla="*/ 3728133 h 4521620"/>
                <a:gd name="connsiteX16" fmla="*/ 6038063 w 8675465"/>
                <a:gd name="connsiteY16" fmla="*/ 3954843 h 4521620"/>
                <a:gd name="connsiteX17" fmla="*/ 7284972 w 8675465"/>
                <a:gd name="connsiteY17" fmla="*/ 4060642 h 4521620"/>
                <a:gd name="connsiteX18" fmla="*/ 8675465 w 8675465"/>
                <a:gd name="connsiteY18" fmla="*/ 4521620 h 452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75465" h="4521620">
                  <a:moveTo>
                    <a:pt x="0" y="17633"/>
                  </a:moveTo>
                  <a:cubicBezTo>
                    <a:pt x="75570" y="11335"/>
                    <a:pt x="151141" y="5038"/>
                    <a:pt x="287167" y="2519"/>
                  </a:cubicBezTo>
                  <a:cubicBezTo>
                    <a:pt x="423193" y="0"/>
                    <a:pt x="816159" y="2519"/>
                    <a:pt x="816159" y="2519"/>
                  </a:cubicBezTo>
                  <a:lnTo>
                    <a:pt x="1571861" y="10076"/>
                  </a:lnTo>
                  <a:cubicBezTo>
                    <a:pt x="1769603" y="17633"/>
                    <a:pt x="1871624" y="27710"/>
                    <a:pt x="2002612" y="47862"/>
                  </a:cubicBezTo>
                  <a:cubicBezTo>
                    <a:pt x="2133600" y="68014"/>
                    <a:pt x="2258291" y="91945"/>
                    <a:pt x="2357792" y="130989"/>
                  </a:cubicBezTo>
                  <a:cubicBezTo>
                    <a:pt x="2457293" y="170034"/>
                    <a:pt x="2515230" y="187666"/>
                    <a:pt x="2599617" y="282129"/>
                  </a:cubicBezTo>
                  <a:cubicBezTo>
                    <a:pt x="2684004" y="376592"/>
                    <a:pt x="2804916" y="556702"/>
                    <a:pt x="2864113" y="697766"/>
                  </a:cubicBezTo>
                  <a:cubicBezTo>
                    <a:pt x="2923310" y="838830"/>
                    <a:pt x="2930867" y="962262"/>
                    <a:pt x="2954797" y="1128516"/>
                  </a:cubicBezTo>
                  <a:cubicBezTo>
                    <a:pt x="2978727" y="1294770"/>
                    <a:pt x="2964873" y="1501329"/>
                    <a:pt x="3007696" y="1695293"/>
                  </a:cubicBezTo>
                  <a:cubicBezTo>
                    <a:pt x="3050519" y="1889257"/>
                    <a:pt x="3107197" y="2100853"/>
                    <a:pt x="3211736" y="2292298"/>
                  </a:cubicBezTo>
                  <a:cubicBezTo>
                    <a:pt x="3316275" y="2483743"/>
                    <a:pt x="3480010" y="2712972"/>
                    <a:pt x="3634929" y="2843961"/>
                  </a:cubicBezTo>
                  <a:cubicBezTo>
                    <a:pt x="3789848" y="2974950"/>
                    <a:pt x="4141250" y="3078229"/>
                    <a:pt x="4141250" y="3078229"/>
                  </a:cubicBezTo>
                  <a:cubicBezTo>
                    <a:pt x="4287353" y="3144983"/>
                    <a:pt x="4380556" y="3176470"/>
                    <a:pt x="4511544" y="3244483"/>
                  </a:cubicBezTo>
                  <a:cubicBezTo>
                    <a:pt x="4642532" y="3312496"/>
                    <a:pt x="4784856" y="3405700"/>
                    <a:pt x="4927180" y="3486308"/>
                  </a:cubicBezTo>
                  <a:cubicBezTo>
                    <a:pt x="5069504" y="3566916"/>
                    <a:pt x="5180341" y="3650044"/>
                    <a:pt x="5365488" y="3728133"/>
                  </a:cubicBezTo>
                  <a:cubicBezTo>
                    <a:pt x="5550635" y="3806222"/>
                    <a:pt x="5718149" y="3899425"/>
                    <a:pt x="6038063" y="3954843"/>
                  </a:cubicBezTo>
                  <a:cubicBezTo>
                    <a:pt x="6357977" y="4010261"/>
                    <a:pt x="6845405" y="3966179"/>
                    <a:pt x="7284972" y="4060642"/>
                  </a:cubicBezTo>
                  <a:cubicBezTo>
                    <a:pt x="7724539" y="4155105"/>
                    <a:pt x="8675465" y="4521620"/>
                    <a:pt x="8675465" y="4521620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1219200"/>
              <a:ext cx="1143001" cy="111154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edge</a:t>
              </a:r>
              <a:endParaRPr lang="en-US" sz="12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V="1">
              <a:off x="304802" y="1905001"/>
              <a:ext cx="609599" cy="1523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981200" y="4343400"/>
              <a:ext cx="9906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2168237" y="4491392"/>
              <a:ext cx="951555" cy="4597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V="1">
              <a:off x="2301744" y="4206744"/>
              <a:ext cx="1371600" cy="57811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2435251" y="4035451"/>
              <a:ext cx="1371600" cy="61589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90800" y="5029200"/>
              <a:ext cx="76200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2613474" y="5226944"/>
              <a:ext cx="739326" cy="25945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86200" y="4038599"/>
              <a:ext cx="2667000" cy="111154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peer-to-peer</a:t>
              </a:r>
            </a:p>
            <a:p>
              <a:pPr algn="ctr"/>
              <a:r>
                <a:rPr lang="en-US" sz="1200" b="1" dirty="0" smtClean="0"/>
                <a:t>interactions</a:t>
              </a:r>
              <a:endParaRPr lang="en-US" sz="12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276600" y="4495800"/>
              <a:ext cx="1295400" cy="152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2133600" y="5105400"/>
              <a:ext cx="609600" cy="6096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878013" y="6096000"/>
              <a:ext cx="541587" cy="6096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4598" y="3352799"/>
              <a:ext cx="3048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05002" y="838200"/>
              <a:ext cx="1600200" cy="15561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content </a:t>
              </a:r>
            </a:p>
            <a:p>
              <a:pPr algn="ctr"/>
              <a:r>
                <a:rPr lang="en-US" sz="1200" b="1" dirty="0" smtClean="0"/>
                <a:t>replica</a:t>
              </a:r>
              <a:endParaRPr lang="en-US" sz="1200" b="1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1943100" y="2400302"/>
              <a:ext cx="1676403" cy="2286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286000" y="5257800"/>
              <a:ext cx="3048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1" y="5903893"/>
              <a:ext cx="1600200" cy="15561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content </a:t>
              </a:r>
            </a:p>
            <a:p>
              <a:pPr algn="ctr"/>
              <a:r>
                <a:rPr lang="en-US" sz="1200" b="1" dirty="0" smtClean="0"/>
                <a:t>replica</a:t>
              </a:r>
              <a:endParaRPr lang="en-US" sz="1200" b="1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371600" y="5562600"/>
              <a:ext cx="91440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62400" y="6248400"/>
              <a:ext cx="3048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5600" y="5333999"/>
              <a:ext cx="1600200" cy="15561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content </a:t>
              </a:r>
            </a:p>
            <a:p>
              <a:pPr algn="ctr"/>
              <a:r>
                <a:rPr lang="en-US" sz="1200" b="1" dirty="0" smtClean="0"/>
                <a:t>replica</a:t>
              </a:r>
              <a:endParaRPr lang="en-US" sz="1200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 flipV="1">
              <a:off x="4267200" y="5867400"/>
              <a:ext cx="2819400" cy="533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6200" y="2379424"/>
            <a:ext cx="4046650" cy="2743200"/>
            <a:chOff x="0" y="762000"/>
            <a:chExt cx="8886653" cy="6024208"/>
          </a:xfrm>
        </p:grpSpPr>
        <p:sp>
          <p:nvSpPr>
            <p:cNvPr id="39" name="Cloud 38"/>
            <p:cNvSpPr/>
            <p:nvPr/>
          </p:nvSpPr>
          <p:spPr>
            <a:xfrm rot="20934493" flipV="1">
              <a:off x="4164026" y="1200795"/>
              <a:ext cx="4722627" cy="291243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629400" y="4090680"/>
              <a:ext cx="2209800" cy="9906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Rounded Rectangle 40"/>
            <p:cNvSpPr/>
            <p:nvPr/>
          </p:nvSpPr>
          <p:spPr>
            <a:xfrm rot="19613281">
              <a:off x="2085480" y="3703730"/>
              <a:ext cx="3529851" cy="55237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Rounded Rectangle 41"/>
            <p:cNvSpPr/>
            <p:nvPr/>
          </p:nvSpPr>
          <p:spPr>
            <a:xfrm rot="17610775">
              <a:off x="3158831" y="4513038"/>
              <a:ext cx="3342133" cy="55237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" name="Rounded Rectangle 42"/>
            <p:cNvSpPr/>
            <p:nvPr/>
          </p:nvSpPr>
          <p:spPr>
            <a:xfrm rot="20885662">
              <a:off x="2725309" y="2739799"/>
              <a:ext cx="2642246" cy="55237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 flipV="1">
              <a:off x="2438400" y="3176280"/>
              <a:ext cx="2819400" cy="18288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40144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2490480"/>
              <a:ext cx="554037" cy="7731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3380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51574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49" name="TextBox 48"/>
            <p:cNvSpPr txBox="1"/>
            <p:nvPr/>
          </p:nvSpPr>
          <p:spPr>
            <a:xfrm>
              <a:off x="6553201" y="2261880"/>
              <a:ext cx="2057400" cy="150325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server in a</a:t>
              </a:r>
            </a:p>
            <a:p>
              <a:pPr algn="ctr"/>
              <a:r>
                <a:rPr lang="en-US" sz="1200" b="1" dirty="0" smtClean="0"/>
                <a:t>data center</a:t>
              </a:r>
              <a:endParaRPr lang="en-US" sz="1200" b="1" dirty="0"/>
            </a:p>
          </p:txBody>
        </p:sp>
        <p:cxnSp>
          <p:nvCxnSpPr>
            <p:cNvPr id="50" name="Straight Connector 49"/>
            <p:cNvCxnSpPr>
              <a:endCxn id="46" idx="3"/>
            </p:cNvCxnSpPr>
            <p:nvPr/>
          </p:nvCxnSpPr>
          <p:spPr>
            <a:xfrm rot="10800000" flipV="1">
              <a:off x="5811838" y="2719079"/>
              <a:ext cx="1122363" cy="1579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3314700" y="4052580"/>
              <a:ext cx="2819400" cy="1219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3463504" y="4218636"/>
              <a:ext cx="2895600" cy="1219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362200" y="2989376"/>
              <a:ext cx="2819400" cy="18288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2819400" y="2871480"/>
              <a:ext cx="2362200" cy="533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47" idx="3"/>
            </p:cNvCxnSpPr>
            <p:nvPr/>
          </p:nvCxnSpPr>
          <p:spPr>
            <a:xfrm rot="10800000" flipV="1">
              <a:off x="2805882" y="2642880"/>
              <a:ext cx="2375718" cy="50736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705600" y="4090681"/>
              <a:ext cx="2057400" cy="193275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client-server</a:t>
              </a:r>
            </a:p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interactions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0800000">
              <a:off x="5105402" y="4401038"/>
              <a:ext cx="1904999" cy="14684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90798" y="1423679"/>
              <a:ext cx="1447798" cy="6442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cloud</a:t>
              </a:r>
              <a:endParaRPr lang="en-US" sz="1200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0800000">
              <a:off x="3733802" y="1810238"/>
              <a:ext cx="609599" cy="3754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267200" y="762000"/>
              <a:ext cx="1676401" cy="6442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content</a:t>
              </a:r>
              <a:endParaRPr lang="en-US" sz="1200" b="1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16200000" flipV="1">
              <a:off x="4762502" y="1409701"/>
              <a:ext cx="1295399" cy="7619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5638800" y="2438400"/>
              <a:ext cx="3048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0684" y="2264588"/>
              <a:ext cx="8675465" cy="4521620"/>
            </a:xfrm>
            <a:custGeom>
              <a:avLst/>
              <a:gdLst>
                <a:gd name="connsiteX0" fmla="*/ 0 w 8675465"/>
                <a:gd name="connsiteY0" fmla="*/ 17633 h 4521620"/>
                <a:gd name="connsiteX1" fmla="*/ 287167 w 8675465"/>
                <a:gd name="connsiteY1" fmla="*/ 2519 h 4521620"/>
                <a:gd name="connsiteX2" fmla="*/ 816159 w 8675465"/>
                <a:gd name="connsiteY2" fmla="*/ 2519 h 4521620"/>
                <a:gd name="connsiteX3" fmla="*/ 1571861 w 8675465"/>
                <a:gd name="connsiteY3" fmla="*/ 10076 h 4521620"/>
                <a:gd name="connsiteX4" fmla="*/ 2002612 w 8675465"/>
                <a:gd name="connsiteY4" fmla="*/ 47862 h 4521620"/>
                <a:gd name="connsiteX5" fmla="*/ 2357792 w 8675465"/>
                <a:gd name="connsiteY5" fmla="*/ 130989 h 4521620"/>
                <a:gd name="connsiteX6" fmla="*/ 2599617 w 8675465"/>
                <a:gd name="connsiteY6" fmla="*/ 282129 h 4521620"/>
                <a:gd name="connsiteX7" fmla="*/ 2864113 w 8675465"/>
                <a:gd name="connsiteY7" fmla="*/ 697766 h 4521620"/>
                <a:gd name="connsiteX8" fmla="*/ 2954797 w 8675465"/>
                <a:gd name="connsiteY8" fmla="*/ 1128516 h 4521620"/>
                <a:gd name="connsiteX9" fmla="*/ 3007696 w 8675465"/>
                <a:gd name="connsiteY9" fmla="*/ 1695293 h 4521620"/>
                <a:gd name="connsiteX10" fmla="*/ 3211736 w 8675465"/>
                <a:gd name="connsiteY10" fmla="*/ 2292298 h 4521620"/>
                <a:gd name="connsiteX11" fmla="*/ 3634929 w 8675465"/>
                <a:gd name="connsiteY11" fmla="*/ 2843961 h 4521620"/>
                <a:gd name="connsiteX12" fmla="*/ 4141250 w 8675465"/>
                <a:gd name="connsiteY12" fmla="*/ 3078229 h 4521620"/>
                <a:gd name="connsiteX13" fmla="*/ 4511544 w 8675465"/>
                <a:gd name="connsiteY13" fmla="*/ 3244483 h 4521620"/>
                <a:gd name="connsiteX14" fmla="*/ 4927180 w 8675465"/>
                <a:gd name="connsiteY14" fmla="*/ 3486308 h 4521620"/>
                <a:gd name="connsiteX15" fmla="*/ 5365488 w 8675465"/>
                <a:gd name="connsiteY15" fmla="*/ 3728133 h 4521620"/>
                <a:gd name="connsiteX16" fmla="*/ 6038063 w 8675465"/>
                <a:gd name="connsiteY16" fmla="*/ 3954843 h 4521620"/>
                <a:gd name="connsiteX17" fmla="*/ 7284972 w 8675465"/>
                <a:gd name="connsiteY17" fmla="*/ 4060642 h 4521620"/>
                <a:gd name="connsiteX18" fmla="*/ 8675465 w 8675465"/>
                <a:gd name="connsiteY18" fmla="*/ 4521620 h 452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75465" h="4521620">
                  <a:moveTo>
                    <a:pt x="0" y="17633"/>
                  </a:moveTo>
                  <a:cubicBezTo>
                    <a:pt x="75570" y="11335"/>
                    <a:pt x="151141" y="5038"/>
                    <a:pt x="287167" y="2519"/>
                  </a:cubicBezTo>
                  <a:cubicBezTo>
                    <a:pt x="423193" y="0"/>
                    <a:pt x="816159" y="2519"/>
                    <a:pt x="816159" y="2519"/>
                  </a:cubicBezTo>
                  <a:lnTo>
                    <a:pt x="1571861" y="10076"/>
                  </a:lnTo>
                  <a:cubicBezTo>
                    <a:pt x="1769603" y="17633"/>
                    <a:pt x="1871624" y="27710"/>
                    <a:pt x="2002612" y="47862"/>
                  </a:cubicBezTo>
                  <a:cubicBezTo>
                    <a:pt x="2133600" y="68014"/>
                    <a:pt x="2258291" y="91945"/>
                    <a:pt x="2357792" y="130989"/>
                  </a:cubicBezTo>
                  <a:cubicBezTo>
                    <a:pt x="2457293" y="170034"/>
                    <a:pt x="2515230" y="187666"/>
                    <a:pt x="2599617" y="282129"/>
                  </a:cubicBezTo>
                  <a:cubicBezTo>
                    <a:pt x="2684004" y="376592"/>
                    <a:pt x="2804916" y="556702"/>
                    <a:pt x="2864113" y="697766"/>
                  </a:cubicBezTo>
                  <a:cubicBezTo>
                    <a:pt x="2923310" y="838830"/>
                    <a:pt x="2930867" y="962262"/>
                    <a:pt x="2954797" y="1128516"/>
                  </a:cubicBezTo>
                  <a:cubicBezTo>
                    <a:pt x="2978727" y="1294770"/>
                    <a:pt x="2964873" y="1501329"/>
                    <a:pt x="3007696" y="1695293"/>
                  </a:cubicBezTo>
                  <a:cubicBezTo>
                    <a:pt x="3050519" y="1889257"/>
                    <a:pt x="3107197" y="2100853"/>
                    <a:pt x="3211736" y="2292298"/>
                  </a:cubicBezTo>
                  <a:cubicBezTo>
                    <a:pt x="3316275" y="2483743"/>
                    <a:pt x="3480010" y="2712972"/>
                    <a:pt x="3634929" y="2843961"/>
                  </a:cubicBezTo>
                  <a:cubicBezTo>
                    <a:pt x="3789848" y="2974950"/>
                    <a:pt x="4141250" y="3078229"/>
                    <a:pt x="4141250" y="3078229"/>
                  </a:cubicBezTo>
                  <a:cubicBezTo>
                    <a:pt x="4287353" y="3144983"/>
                    <a:pt x="4380556" y="3176470"/>
                    <a:pt x="4511544" y="3244483"/>
                  </a:cubicBezTo>
                  <a:cubicBezTo>
                    <a:pt x="4642532" y="3312496"/>
                    <a:pt x="4784856" y="3405700"/>
                    <a:pt x="4927180" y="3486308"/>
                  </a:cubicBezTo>
                  <a:cubicBezTo>
                    <a:pt x="5069504" y="3566916"/>
                    <a:pt x="5180341" y="3650044"/>
                    <a:pt x="5365488" y="3728133"/>
                  </a:cubicBezTo>
                  <a:cubicBezTo>
                    <a:pt x="5550635" y="3806222"/>
                    <a:pt x="5718149" y="3899425"/>
                    <a:pt x="6038063" y="3954843"/>
                  </a:cubicBezTo>
                  <a:cubicBezTo>
                    <a:pt x="6357977" y="4010261"/>
                    <a:pt x="6845405" y="3966179"/>
                    <a:pt x="7284972" y="4060642"/>
                  </a:cubicBezTo>
                  <a:cubicBezTo>
                    <a:pt x="7724539" y="4155105"/>
                    <a:pt x="8675465" y="4521620"/>
                    <a:pt x="8675465" y="4521620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0" y="1219200"/>
              <a:ext cx="1143000" cy="6442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edge</a:t>
              </a:r>
              <a:endParaRPr lang="en-US" sz="1200" b="1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V="1">
              <a:off x="304802" y="1905001"/>
              <a:ext cx="609599" cy="1523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 rot="5400000" flipH="1" flipV="1">
            <a:off x="2400300" y="1333500"/>
            <a:ext cx="1752600" cy="457200"/>
          </a:xfrm>
          <a:prstGeom prst="straightConnector1">
            <a:avLst/>
          </a:prstGeom>
          <a:ln w="63500">
            <a:solidFill>
              <a:srgbClr val="0000FF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V="1">
            <a:off x="4838700" y="1333500"/>
            <a:ext cx="1752600" cy="457200"/>
          </a:xfrm>
          <a:prstGeom prst="straightConnector1">
            <a:avLst/>
          </a:prstGeom>
          <a:ln w="63500">
            <a:solidFill>
              <a:srgbClr val="0000FF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V="1">
            <a:off x="1524000" y="3657600"/>
            <a:ext cx="6019800" cy="76200"/>
          </a:xfrm>
          <a:prstGeom prst="straightConnector1">
            <a:avLst/>
          </a:prstGeom>
          <a:ln w="76200" cap="rnd">
            <a:solidFill>
              <a:srgbClr val="FF0000"/>
            </a:solidFill>
            <a:prstDash val="sysDot"/>
            <a:headEnd type="none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Oval 74"/>
          <p:cNvSpPr/>
          <p:nvPr/>
        </p:nvSpPr>
        <p:spPr>
          <a:xfrm rot="3919434">
            <a:off x="1084672" y="3676653"/>
            <a:ext cx="4193770" cy="2605018"/>
          </a:xfrm>
          <a:prstGeom prst="ellipse">
            <a:avLst/>
          </a:prstGeom>
          <a:noFill/>
          <a:ln w="57150" cap="rnd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2743200" y="5334000"/>
            <a:ext cx="1676400" cy="1524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Oval 74"/>
          <p:cNvSpPr/>
          <p:nvPr/>
        </p:nvSpPr>
        <p:spPr>
          <a:xfrm rot="3919434">
            <a:off x="1333804" y="2994207"/>
            <a:ext cx="2880065" cy="2898833"/>
          </a:xfrm>
          <a:prstGeom prst="ellipse">
            <a:avLst/>
          </a:prstGeom>
          <a:noFill/>
          <a:ln w="57150" cap="rnd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5257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1066800" y="4114800"/>
            <a:ext cx="1676400" cy="1524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Oval 74"/>
          <p:cNvSpPr/>
          <p:nvPr/>
        </p:nvSpPr>
        <p:spPr>
          <a:xfrm rot="3919434">
            <a:off x="1719960" y="2572014"/>
            <a:ext cx="1399796" cy="1772202"/>
          </a:xfrm>
          <a:prstGeom prst="ellipse">
            <a:avLst/>
          </a:prstGeom>
          <a:noFill/>
          <a:ln w="57150" cap="rnd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598" y="3352799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1447800" y="2514600"/>
            <a:ext cx="1676400" cy="1524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447800"/>
            <a:ext cx="83820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new, </a:t>
            </a:r>
            <a:r>
              <a:rPr lang="en-US" sz="3600" b="1" dirty="0" smtClean="0"/>
              <a:t>v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ersatile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storage abstraction: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sz="3600" b="1" noProof="0" dirty="0" err="1" smtClean="0"/>
              <a:t>Checkpointed</a:t>
            </a:r>
            <a:r>
              <a:rPr lang="en-US" sz="3600" b="1" noProof="0" dirty="0" smtClean="0"/>
              <a:t> Channel (CC)</a:t>
            </a:r>
          </a:p>
          <a:p>
            <a:pPr marL="971550" lvl="1" indent="-514350">
              <a:spcBef>
                <a:spcPct val="20000"/>
              </a:spcBef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3600" b="1" dirty="0" smtClean="0"/>
              <a:t>A new web application architecture: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web of (hyperlinked) CCs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sp>
        <p:nvSpPr>
          <p:cNvPr id="52" name="Freeform 51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56" name="Straight Connector 55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79871" y="4320729"/>
            <a:ext cx="25146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4267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 replicas left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76280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463504" y="4218636"/>
            <a:ext cx="28956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62200" y="2989376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871480"/>
            <a:ext cx="23622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rot="10800000" flipV="1">
            <a:off x="2805882" y="2642880"/>
            <a:ext cx="2375718" cy="50736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4892038" y="4800600"/>
            <a:ext cx="1508765" cy="83820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7400" y="5105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flow of</a:t>
            </a:r>
          </a:p>
          <a:p>
            <a:pPr algn="ctr"/>
            <a:r>
              <a:rPr lang="en-US" sz="2800" b="1" dirty="0" smtClean="0"/>
              <a:t>updates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010400" y="685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bottleneck</a:t>
            </a:r>
            <a:endParaRPr lang="en-US" sz="2800" b="1" dirty="0"/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5905499" y="1181099"/>
            <a:ext cx="1371602" cy="1295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286000" y="2514600"/>
            <a:ext cx="30480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33400" y="2338080"/>
            <a:ext cx="1944165" cy="2334240"/>
            <a:chOff x="533400" y="2338080"/>
            <a:chExt cx="1944165" cy="23342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33808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5146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8194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25146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31242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34290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1242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37338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0386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7338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52376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7002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0050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63880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3098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6146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098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9194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2242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9194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Straight Arrow Connector 66"/>
          <p:cNvCxnSpPr/>
          <p:nvPr/>
        </p:nvCxnSpPr>
        <p:spPr>
          <a:xfrm rot="10800000" flipV="1">
            <a:off x="2438400" y="2743200"/>
            <a:ext cx="28194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2514600" y="2971800"/>
            <a:ext cx="2743202" cy="3048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2438400" y="2667000"/>
            <a:ext cx="28194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 flipV="1">
            <a:off x="2590800" y="2819400"/>
            <a:ext cx="2667000" cy="1524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 flipV="1">
            <a:off x="2514600" y="2895600"/>
            <a:ext cx="274320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 flipV="1">
            <a:off x="2514600" y="3048000"/>
            <a:ext cx="274320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2438400" y="3124200"/>
            <a:ext cx="2819400" cy="6096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 flipV="1">
            <a:off x="2438400" y="3200400"/>
            <a:ext cx="281940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50" idx="3"/>
          </p:cNvCxnSpPr>
          <p:nvPr/>
        </p:nvCxnSpPr>
        <p:spPr>
          <a:xfrm rot="10800000" flipV="1">
            <a:off x="2477566" y="3276600"/>
            <a:ext cx="2780235" cy="7740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31" idx="10"/>
          </p:cNvCxnSpPr>
          <p:nvPr/>
        </p:nvCxnSpPr>
        <p:spPr>
          <a:xfrm flipV="1">
            <a:off x="3302420" y="3276600"/>
            <a:ext cx="2031580" cy="12802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3352800" y="3352800"/>
            <a:ext cx="1981200" cy="13564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3505200" y="3352800"/>
            <a:ext cx="1905000" cy="15088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3581400" y="3352800"/>
            <a:ext cx="1905000" cy="16612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3733800" y="3352800"/>
            <a:ext cx="1828800" cy="17374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3855657" y="3383343"/>
            <a:ext cx="1813686" cy="17526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3931857" y="3459543"/>
            <a:ext cx="1889886" cy="16764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 flipH="1" flipV="1">
            <a:off x="4046157" y="3573843"/>
            <a:ext cx="1966086" cy="15240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 flipH="1" flipV="1">
            <a:off x="4160457" y="3688143"/>
            <a:ext cx="2042286" cy="13716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4236657" y="3764343"/>
            <a:ext cx="2118486" cy="12954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>
            <a:off x="5029204" y="4876804"/>
            <a:ext cx="1371597" cy="7619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867400" y="5105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flow of</a:t>
            </a:r>
          </a:p>
          <a:p>
            <a:pPr algn="ctr"/>
            <a:r>
              <a:rPr lang="en-US" sz="2800" b="1" dirty="0" smtClean="0"/>
              <a:t>updates</a:t>
            </a:r>
            <a:endParaRPr lang="en-US" sz="28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7010400" y="685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bottleneck</a:t>
            </a:r>
            <a:endParaRPr lang="en-US" sz="2800" b="1" dirty="0"/>
          </a:p>
        </p:txBody>
      </p:sp>
      <p:cxnSp>
        <p:nvCxnSpPr>
          <p:cNvPr id="122" name="Straight Connector 121"/>
          <p:cNvCxnSpPr/>
          <p:nvPr/>
        </p:nvCxnSpPr>
        <p:spPr>
          <a:xfrm rot="5400000" flipH="1" flipV="1">
            <a:off x="5905499" y="1181099"/>
            <a:ext cx="1371602" cy="1295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6019800" y="5105400"/>
            <a:ext cx="17526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1"/>
          <p:cNvGrpSpPr/>
          <p:nvPr/>
        </p:nvGrpSpPr>
        <p:grpSpPr>
          <a:xfrm>
            <a:off x="533400" y="2338080"/>
            <a:ext cx="1944165" cy="2334240"/>
            <a:chOff x="533400" y="2338080"/>
            <a:chExt cx="1944165" cy="23342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33808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5146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8194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25146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31242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34290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1242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37338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0386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7338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52376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7002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0050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63880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3098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6146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098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9194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2242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9194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3" name="Group 92"/>
          <p:cNvGrpSpPr/>
          <p:nvPr/>
        </p:nvGrpSpPr>
        <p:grpSpPr>
          <a:xfrm>
            <a:off x="2286000" y="2514600"/>
            <a:ext cx="3657600" cy="2956686"/>
            <a:chOff x="7010400" y="457200"/>
            <a:chExt cx="3657600" cy="2956686"/>
          </a:xfrm>
        </p:grpSpPr>
        <p:cxnSp>
          <p:nvCxnSpPr>
            <p:cNvPr id="64" name="Straight Arrow Connector 63"/>
            <p:cNvCxnSpPr/>
            <p:nvPr/>
          </p:nvCxnSpPr>
          <p:spPr>
            <a:xfrm rot="10800000">
              <a:off x="7010400" y="457200"/>
              <a:ext cx="3048000" cy="762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 flipV="1">
              <a:off x="7162800" y="685800"/>
              <a:ext cx="2819400" cy="762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0800000" flipV="1">
              <a:off x="7239000" y="914400"/>
              <a:ext cx="2743202" cy="3048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7162800" y="609600"/>
              <a:ext cx="2819400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V="1">
              <a:off x="7315200" y="762000"/>
              <a:ext cx="2667000" cy="1524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 flipV="1">
              <a:off x="7239000" y="838200"/>
              <a:ext cx="2743200" cy="2286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V="1">
              <a:off x="7239000" y="990600"/>
              <a:ext cx="2743200" cy="4572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 flipV="1">
              <a:off x="7162800" y="1066800"/>
              <a:ext cx="2819400" cy="6096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 flipV="1">
              <a:off x="7162800" y="1143000"/>
              <a:ext cx="2819400" cy="6858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V="1">
              <a:off x="7201966" y="1219200"/>
              <a:ext cx="2780235" cy="77406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8026820" y="1219200"/>
              <a:ext cx="2031580" cy="1280286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8077200" y="1295400"/>
              <a:ext cx="1981200" cy="1356486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8229600" y="1295400"/>
              <a:ext cx="1905000" cy="1508886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8305800" y="1295400"/>
              <a:ext cx="1905000" cy="1661286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8458200" y="1295400"/>
              <a:ext cx="1828800" cy="1737486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8580057" y="1325943"/>
              <a:ext cx="1813686" cy="17526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5400000" flipH="1" flipV="1">
              <a:off x="8656257" y="1402143"/>
              <a:ext cx="1889886" cy="16764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5400000" flipH="1" flipV="1">
              <a:off x="8770557" y="1516443"/>
              <a:ext cx="1966086" cy="15240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5400000" flipH="1" flipV="1">
              <a:off x="8884857" y="1630743"/>
              <a:ext cx="2042286" cy="13716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 flipH="1" flipV="1">
              <a:off x="8961057" y="1706943"/>
              <a:ext cx="2118486" cy="12954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286000" y="2514600"/>
            <a:ext cx="3657600" cy="2956686"/>
            <a:chOff x="2286000" y="2514600"/>
            <a:chExt cx="3657600" cy="2956686"/>
          </a:xfrm>
        </p:grpSpPr>
        <p:cxnSp>
          <p:nvCxnSpPr>
            <p:cNvPr id="41" name="Straight Arrow Connector 40"/>
            <p:cNvCxnSpPr/>
            <p:nvPr/>
          </p:nvCxnSpPr>
          <p:spPr>
            <a:xfrm rot="10800000">
              <a:off x="2286000" y="2514600"/>
              <a:ext cx="30480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 flipV="1">
              <a:off x="2438400" y="2743200"/>
              <a:ext cx="28194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 flipV="1">
              <a:off x="2514600" y="2971800"/>
              <a:ext cx="2743202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>
              <a:off x="2438400" y="2667000"/>
              <a:ext cx="28194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0800000" flipV="1">
              <a:off x="2590800" y="2819400"/>
              <a:ext cx="26670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0800000" flipV="1">
              <a:off x="2514600" y="2895600"/>
              <a:ext cx="274320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0800000" flipV="1">
              <a:off x="2514600" y="3048000"/>
              <a:ext cx="274320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0800000" flipV="1">
              <a:off x="2438400" y="3124200"/>
              <a:ext cx="2819400" cy="6096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V="1">
              <a:off x="2438400" y="3200400"/>
              <a:ext cx="2819400" cy="6858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50" idx="3"/>
            </p:cNvCxnSpPr>
            <p:nvPr/>
          </p:nvCxnSpPr>
          <p:spPr>
            <a:xfrm rot="10800000" flipV="1">
              <a:off x="2477566" y="3276600"/>
              <a:ext cx="2780235" cy="77406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31" idx="10"/>
            </p:cNvCxnSpPr>
            <p:nvPr/>
          </p:nvCxnSpPr>
          <p:spPr>
            <a:xfrm flipV="1">
              <a:off x="3302420" y="3276600"/>
              <a:ext cx="2031580" cy="128028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3352800" y="3352800"/>
              <a:ext cx="1981200" cy="135648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3505200" y="3352800"/>
              <a:ext cx="1905000" cy="150888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581400" y="3352800"/>
              <a:ext cx="1905000" cy="166128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3733800" y="3352800"/>
              <a:ext cx="1828800" cy="173748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3855657" y="3383343"/>
              <a:ext cx="1813686" cy="17526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3931857" y="3459543"/>
              <a:ext cx="1889886" cy="1676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 flipH="1" flipV="1">
              <a:off x="4046157" y="3573843"/>
              <a:ext cx="1966086" cy="15240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 flipH="1" flipV="1">
              <a:off x="4160457" y="3688143"/>
              <a:ext cx="2042286" cy="13716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5400000" flipH="1" flipV="1">
              <a:off x="4236657" y="3764343"/>
              <a:ext cx="2118486" cy="1295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rot="10800000">
            <a:off x="5029204" y="4876804"/>
            <a:ext cx="1371597" cy="761997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867400" y="5105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flow of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updates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010400" y="685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bottleneck</a:t>
            </a:r>
            <a:endParaRPr lang="en-US" sz="2800" b="1" dirty="0"/>
          </a:p>
        </p:txBody>
      </p:sp>
      <p:cxnSp>
        <p:nvCxnSpPr>
          <p:cNvPr id="111" name="Straight Connector 110"/>
          <p:cNvCxnSpPr/>
          <p:nvPr/>
        </p:nvCxnSpPr>
        <p:spPr>
          <a:xfrm rot="5400000" flipH="1" flipV="1">
            <a:off x="5905499" y="1181099"/>
            <a:ext cx="1371602" cy="1295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7086600" y="739329"/>
            <a:ext cx="1783458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sp>
        <p:nvSpPr>
          <p:cNvPr id="31" name="Freeform 30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1"/>
          <p:cNvGrpSpPr/>
          <p:nvPr/>
        </p:nvGrpSpPr>
        <p:grpSpPr>
          <a:xfrm>
            <a:off x="533400" y="2338080"/>
            <a:ext cx="1944165" cy="2334240"/>
            <a:chOff x="533400" y="2338080"/>
            <a:chExt cx="1944165" cy="23342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33808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25146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8194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5146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31242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34290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1242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37338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0386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733800"/>
              <a:ext cx="648765" cy="63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2376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7002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63880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098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6146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3098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9194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2242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9194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9" name="Straight Connector 118"/>
          <p:cNvCxnSpPr/>
          <p:nvPr/>
        </p:nvCxnSpPr>
        <p:spPr>
          <a:xfrm rot="10800000">
            <a:off x="5029204" y="4876804"/>
            <a:ext cx="1371597" cy="7619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867400" y="5105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flow of</a:t>
            </a:r>
          </a:p>
          <a:p>
            <a:pPr algn="ctr"/>
            <a:r>
              <a:rPr lang="en-US" sz="2800" b="1" dirty="0" smtClean="0"/>
              <a:t>updates</a:t>
            </a:r>
            <a:endParaRPr lang="en-US" sz="2800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4876800" y="2133600"/>
            <a:ext cx="1295400" cy="1524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005080"/>
            <a:ext cx="648765" cy="6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Straight Arrow Connector 40"/>
          <p:cNvCxnSpPr/>
          <p:nvPr/>
        </p:nvCxnSpPr>
        <p:spPr>
          <a:xfrm rot="10800000">
            <a:off x="2286000" y="2514600"/>
            <a:ext cx="30480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2438400" y="2743200"/>
            <a:ext cx="28194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2514600" y="2971800"/>
            <a:ext cx="2743202" cy="3048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2438400" y="2667000"/>
            <a:ext cx="28194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 flipV="1">
            <a:off x="2590800" y="2819400"/>
            <a:ext cx="2667000" cy="1524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 flipV="1">
            <a:off x="2514600" y="2895600"/>
            <a:ext cx="274320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 flipV="1">
            <a:off x="2514600" y="3048000"/>
            <a:ext cx="274320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2438400" y="3124200"/>
            <a:ext cx="2819400" cy="6096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 flipV="1">
            <a:off x="2438400" y="3200400"/>
            <a:ext cx="281940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50" idx="3"/>
          </p:cNvCxnSpPr>
          <p:nvPr/>
        </p:nvCxnSpPr>
        <p:spPr>
          <a:xfrm rot="10800000" flipV="1">
            <a:off x="2477566" y="3276600"/>
            <a:ext cx="2780235" cy="7740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10400" y="685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bottleneck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5905499" y="1181099"/>
            <a:ext cx="1371602" cy="12954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31" idx="10"/>
          </p:cNvCxnSpPr>
          <p:nvPr/>
        </p:nvCxnSpPr>
        <p:spPr>
          <a:xfrm flipV="1">
            <a:off x="3302420" y="3276600"/>
            <a:ext cx="2031580" cy="12802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3352800" y="3352800"/>
            <a:ext cx="1981200" cy="13564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3505200" y="3352800"/>
            <a:ext cx="1905000" cy="15088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3581400" y="3352800"/>
            <a:ext cx="1905000" cy="16612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3733800" y="3352800"/>
            <a:ext cx="1828800" cy="173748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3855657" y="3383343"/>
            <a:ext cx="1813686" cy="17526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3931857" y="3459543"/>
            <a:ext cx="1889886" cy="16764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 flipH="1" flipV="1">
            <a:off x="4046157" y="3573843"/>
            <a:ext cx="1966086" cy="15240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 flipH="1" flipV="1">
            <a:off x="4160457" y="3688143"/>
            <a:ext cx="2042286" cy="13716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4236657" y="3764343"/>
            <a:ext cx="2118486" cy="12954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grpSp>
        <p:nvGrpSpPr>
          <p:cNvPr id="218" name="Group 217"/>
          <p:cNvGrpSpPr/>
          <p:nvPr/>
        </p:nvGrpSpPr>
        <p:grpSpPr>
          <a:xfrm>
            <a:off x="0" y="685800"/>
            <a:ext cx="8915400" cy="6172200"/>
            <a:chOff x="0" y="685800"/>
            <a:chExt cx="8915400" cy="6172200"/>
          </a:xfrm>
        </p:grpSpPr>
        <p:sp>
          <p:nvSpPr>
            <p:cNvPr id="17" name="Cloud 16"/>
            <p:cNvSpPr/>
            <p:nvPr/>
          </p:nvSpPr>
          <p:spPr>
            <a:xfrm rot="20934493" flipV="1">
              <a:off x="4164026" y="1200795"/>
              <a:ext cx="4722627" cy="291243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3200" y="2261880"/>
              <a:ext cx="2057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server in a</a:t>
              </a:r>
            </a:p>
            <a:p>
              <a:pPr algn="ctr"/>
              <a:r>
                <a:rPr lang="en-US" sz="2800" b="1" dirty="0" smtClean="0"/>
                <a:t>data center</a:t>
              </a:r>
              <a:endParaRPr lang="en-US" sz="2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5600" y="4090680"/>
              <a:ext cx="2057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client-server</a:t>
              </a:r>
            </a:p>
            <a:p>
              <a:pPr algn="ctr"/>
              <a:r>
                <a:rPr lang="en-US" sz="2800" b="1" dirty="0" smtClean="0"/>
                <a:t>interactions</a:t>
              </a:r>
              <a:endParaRPr lang="en-US" sz="2800" b="1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>
              <a:off x="4724400" y="4371670"/>
              <a:ext cx="2286002" cy="176213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90800" y="142368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cloud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67200" y="7620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content</a:t>
              </a:r>
              <a:endParaRPr lang="en-US" sz="2800" b="1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0684" y="2264588"/>
              <a:ext cx="8675465" cy="4521620"/>
            </a:xfrm>
            <a:custGeom>
              <a:avLst/>
              <a:gdLst>
                <a:gd name="connsiteX0" fmla="*/ 0 w 8675465"/>
                <a:gd name="connsiteY0" fmla="*/ 17633 h 4521620"/>
                <a:gd name="connsiteX1" fmla="*/ 287167 w 8675465"/>
                <a:gd name="connsiteY1" fmla="*/ 2519 h 4521620"/>
                <a:gd name="connsiteX2" fmla="*/ 816159 w 8675465"/>
                <a:gd name="connsiteY2" fmla="*/ 2519 h 4521620"/>
                <a:gd name="connsiteX3" fmla="*/ 1571861 w 8675465"/>
                <a:gd name="connsiteY3" fmla="*/ 10076 h 4521620"/>
                <a:gd name="connsiteX4" fmla="*/ 2002612 w 8675465"/>
                <a:gd name="connsiteY4" fmla="*/ 47862 h 4521620"/>
                <a:gd name="connsiteX5" fmla="*/ 2357792 w 8675465"/>
                <a:gd name="connsiteY5" fmla="*/ 130989 h 4521620"/>
                <a:gd name="connsiteX6" fmla="*/ 2599617 w 8675465"/>
                <a:gd name="connsiteY6" fmla="*/ 282129 h 4521620"/>
                <a:gd name="connsiteX7" fmla="*/ 2864113 w 8675465"/>
                <a:gd name="connsiteY7" fmla="*/ 697766 h 4521620"/>
                <a:gd name="connsiteX8" fmla="*/ 2954797 w 8675465"/>
                <a:gd name="connsiteY8" fmla="*/ 1128516 h 4521620"/>
                <a:gd name="connsiteX9" fmla="*/ 3007696 w 8675465"/>
                <a:gd name="connsiteY9" fmla="*/ 1695293 h 4521620"/>
                <a:gd name="connsiteX10" fmla="*/ 3211736 w 8675465"/>
                <a:gd name="connsiteY10" fmla="*/ 2292298 h 4521620"/>
                <a:gd name="connsiteX11" fmla="*/ 3634929 w 8675465"/>
                <a:gd name="connsiteY11" fmla="*/ 2843961 h 4521620"/>
                <a:gd name="connsiteX12" fmla="*/ 4141250 w 8675465"/>
                <a:gd name="connsiteY12" fmla="*/ 3078229 h 4521620"/>
                <a:gd name="connsiteX13" fmla="*/ 4511544 w 8675465"/>
                <a:gd name="connsiteY13" fmla="*/ 3244483 h 4521620"/>
                <a:gd name="connsiteX14" fmla="*/ 4927180 w 8675465"/>
                <a:gd name="connsiteY14" fmla="*/ 3486308 h 4521620"/>
                <a:gd name="connsiteX15" fmla="*/ 5365488 w 8675465"/>
                <a:gd name="connsiteY15" fmla="*/ 3728133 h 4521620"/>
                <a:gd name="connsiteX16" fmla="*/ 6038063 w 8675465"/>
                <a:gd name="connsiteY16" fmla="*/ 3954843 h 4521620"/>
                <a:gd name="connsiteX17" fmla="*/ 7284972 w 8675465"/>
                <a:gd name="connsiteY17" fmla="*/ 4060642 h 4521620"/>
                <a:gd name="connsiteX18" fmla="*/ 8675465 w 8675465"/>
                <a:gd name="connsiteY18" fmla="*/ 4521620 h 452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75465" h="4521620">
                  <a:moveTo>
                    <a:pt x="0" y="17633"/>
                  </a:moveTo>
                  <a:cubicBezTo>
                    <a:pt x="75570" y="11335"/>
                    <a:pt x="151141" y="5038"/>
                    <a:pt x="287167" y="2519"/>
                  </a:cubicBezTo>
                  <a:cubicBezTo>
                    <a:pt x="423193" y="0"/>
                    <a:pt x="816159" y="2519"/>
                    <a:pt x="816159" y="2519"/>
                  </a:cubicBezTo>
                  <a:lnTo>
                    <a:pt x="1571861" y="10076"/>
                  </a:lnTo>
                  <a:cubicBezTo>
                    <a:pt x="1769603" y="17633"/>
                    <a:pt x="1871624" y="27710"/>
                    <a:pt x="2002612" y="47862"/>
                  </a:cubicBezTo>
                  <a:cubicBezTo>
                    <a:pt x="2133600" y="68014"/>
                    <a:pt x="2258291" y="91945"/>
                    <a:pt x="2357792" y="130989"/>
                  </a:cubicBezTo>
                  <a:cubicBezTo>
                    <a:pt x="2457293" y="170034"/>
                    <a:pt x="2515230" y="187666"/>
                    <a:pt x="2599617" y="282129"/>
                  </a:cubicBezTo>
                  <a:cubicBezTo>
                    <a:pt x="2684004" y="376592"/>
                    <a:pt x="2804916" y="556702"/>
                    <a:pt x="2864113" y="697766"/>
                  </a:cubicBezTo>
                  <a:cubicBezTo>
                    <a:pt x="2923310" y="838830"/>
                    <a:pt x="2930867" y="962262"/>
                    <a:pt x="2954797" y="1128516"/>
                  </a:cubicBezTo>
                  <a:cubicBezTo>
                    <a:pt x="2978727" y="1294770"/>
                    <a:pt x="2964873" y="1501329"/>
                    <a:pt x="3007696" y="1695293"/>
                  </a:cubicBezTo>
                  <a:cubicBezTo>
                    <a:pt x="3050519" y="1889257"/>
                    <a:pt x="3107197" y="2100853"/>
                    <a:pt x="3211736" y="2292298"/>
                  </a:cubicBezTo>
                  <a:cubicBezTo>
                    <a:pt x="3316275" y="2483743"/>
                    <a:pt x="3480010" y="2712972"/>
                    <a:pt x="3634929" y="2843961"/>
                  </a:cubicBezTo>
                  <a:cubicBezTo>
                    <a:pt x="3789848" y="2974950"/>
                    <a:pt x="4141250" y="3078229"/>
                    <a:pt x="4141250" y="3078229"/>
                  </a:cubicBezTo>
                  <a:cubicBezTo>
                    <a:pt x="4287353" y="3144983"/>
                    <a:pt x="4380556" y="3176470"/>
                    <a:pt x="4511544" y="3244483"/>
                  </a:cubicBezTo>
                  <a:cubicBezTo>
                    <a:pt x="4642532" y="3312496"/>
                    <a:pt x="4784856" y="3405700"/>
                    <a:pt x="4927180" y="3486308"/>
                  </a:cubicBezTo>
                  <a:cubicBezTo>
                    <a:pt x="5069504" y="3566916"/>
                    <a:pt x="5180341" y="3650044"/>
                    <a:pt x="5365488" y="3728133"/>
                  </a:cubicBezTo>
                  <a:cubicBezTo>
                    <a:pt x="5550635" y="3806222"/>
                    <a:pt x="5718149" y="3899425"/>
                    <a:pt x="6038063" y="3954843"/>
                  </a:cubicBezTo>
                  <a:cubicBezTo>
                    <a:pt x="6357977" y="4010261"/>
                    <a:pt x="6845405" y="3966179"/>
                    <a:pt x="7284972" y="4060642"/>
                  </a:cubicBezTo>
                  <a:cubicBezTo>
                    <a:pt x="7724539" y="4155105"/>
                    <a:pt x="8675465" y="4521620"/>
                    <a:pt x="8675465" y="4521620"/>
                  </a:cubicBezTo>
                </a:path>
              </a:pathLst>
            </a:custGeom>
            <a:ln w="508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1219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edge</a:t>
              </a:r>
              <a:endParaRPr lang="en-US" sz="2800" b="1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V="1">
              <a:off x="304802" y="1905001"/>
              <a:ext cx="609599" cy="152399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4572000" y="4622802"/>
              <a:ext cx="1828802" cy="1016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5867400" y="5105400"/>
              <a:ext cx="2057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flow of</a:t>
              </a:r>
            </a:p>
            <a:p>
              <a:pPr algn="ctr"/>
              <a:r>
                <a:rPr lang="en-US" sz="2800" b="1" dirty="0" smtClean="0"/>
                <a:t>updates</a:t>
              </a:r>
              <a:endParaRPr lang="en-US" sz="2800" b="1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2490480"/>
              <a:ext cx="554037" cy="77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Connector 18"/>
            <p:cNvCxnSpPr>
              <a:endCxn id="5123" idx="3"/>
            </p:cNvCxnSpPr>
            <p:nvPr/>
          </p:nvCxnSpPr>
          <p:spPr>
            <a:xfrm rot="10800000" flipV="1">
              <a:off x="5811838" y="2719079"/>
              <a:ext cx="1122363" cy="157957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38800" y="2438400"/>
              <a:ext cx="3048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V="1">
              <a:off x="4762502" y="1409701"/>
              <a:ext cx="1295399" cy="761999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3733802" y="1810238"/>
              <a:ext cx="609599" cy="375443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010400" y="6858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bottleneck</a:t>
              </a:r>
              <a:endParaRPr lang="en-US" sz="2800" b="1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 flipH="1" flipV="1">
              <a:off x="5905499" y="1181099"/>
              <a:ext cx="1371602" cy="12954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2362200"/>
              <a:ext cx="276225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4495800"/>
              <a:ext cx="276225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2362200"/>
              <a:ext cx="31718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287836">
              <a:off x="2231769" y="2657115"/>
              <a:ext cx="31718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835170">
              <a:off x="2240069" y="3085383"/>
              <a:ext cx="31718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587340">
              <a:off x="2240068" y="3390183"/>
              <a:ext cx="31718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4200" y="3124200"/>
              <a:ext cx="237172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775973">
              <a:off x="2635375" y="2736999"/>
              <a:ext cx="237172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358656">
              <a:off x="2837116" y="3009877"/>
              <a:ext cx="237172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142213">
              <a:off x="2957808" y="3324662"/>
              <a:ext cx="237172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92937">
              <a:off x="2299360" y="2647928"/>
              <a:ext cx="237172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5" name="Explosion 1 214"/>
            <p:cNvSpPr/>
            <p:nvPr/>
          </p:nvSpPr>
          <p:spPr>
            <a:xfrm>
              <a:off x="4953000" y="1981200"/>
              <a:ext cx="1447800" cy="1447800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Explosion 1 215"/>
            <p:cNvSpPr/>
            <p:nvPr/>
          </p:nvSpPr>
          <p:spPr>
            <a:xfrm>
              <a:off x="5181600" y="2286000"/>
              <a:ext cx="990600" cy="83820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1676400"/>
            <a:ext cx="8382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2667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512064" marR="0" lvl="0" indent="-5143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Server capacity:</a:t>
            </a:r>
          </a:p>
          <a:p>
            <a:pPr marL="512064" indent="-5143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5100" b="1" dirty="0" err="1" smtClean="0">
                <a:solidFill>
                  <a:srgbClr val="FF0000"/>
                </a:solidFill>
              </a:rPr>
              <a:t>SecondLife</a:t>
            </a:r>
            <a:r>
              <a:rPr lang="en-US" sz="5100" b="1" dirty="0" smtClean="0">
                <a:solidFill>
                  <a:srgbClr val="FF0000"/>
                </a:solidFill>
              </a:rPr>
              <a:t>: ~40 clients/server</a:t>
            </a:r>
            <a:endParaRPr lang="en-US" sz="3900" b="1" dirty="0" smtClean="0">
              <a:solidFill>
                <a:srgbClr val="FF0000"/>
              </a:solidFill>
            </a:endParaRPr>
          </a:p>
          <a:p>
            <a:pPr marL="969264" lvl="1" indent="-5143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4200" b="1" i="1" dirty="0" smtClean="0"/>
              <a:t>Second Life and the New Generation of Virtual Worlds</a:t>
            </a:r>
            <a:r>
              <a:rPr lang="en-US" sz="4200" i="1" dirty="0" smtClean="0"/>
              <a:t>.</a:t>
            </a:r>
          </a:p>
          <a:p>
            <a:pPr marL="969264" lvl="2" indent="-514350">
              <a:lnSpc>
                <a:spcPct val="120000"/>
              </a:lnSpc>
              <a:defRPr/>
            </a:pPr>
            <a:r>
              <a:rPr lang="en-US" sz="4200" i="1" dirty="0" smtClean="0"/>
              <a:t>S. Kumar et al. </a:t>
            </a:r>
            <a:r>
              <a:rPr lang="en-US" sz="4200" b="1" i="1" dirty="0" smtClean="0"/>
              <a:t> </a:t>
            </a:r>
            <a:r>
              <a:rPr lang="en-US" sz="4200" i="1" dirty="0" smtClean="0"/>
              <a:t>2008. IEEE Computer, 41(9):46-53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4872037" cy="33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7086600" y="4572000"/>
            <a:ext cx="1371600" cy="205740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57600" y="4572000"/>
            <a:ext cx="2667000" cy="205740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000" y="4572000"/>
            <a:ext cx="2209800" cy="205740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91400" y="2590800"/>
            <a:ext cx="1219200" cy="990600"/>
          </a:xfrm>
          <a:prstGeom prst="roundRect">
            <a:avLst>
              <a:gd name="adj" fmla="val 3245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 vs. Edge?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19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512064" marR="0" lvl="0" indent="-5143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Server capacity:</a:t>
            </a:r>
          </a:p>
          <a:p>
            <a:pPr marL="512064" indent="-5143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5100" b="1" dirty="0" err="1" smtClean="0"/>
              <a:t>SecondLife</a:t>
            </a:r>
            <a:r>
              <a:rPr lang="en-US" sz="5100" b="1" dirty="0" smtClean="0"/>
              <a:t>: ~40 clients/server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029200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791200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953000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029200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638800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791200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81600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791200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8595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638800"/>
            <a:ext cx="457200" cy="4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loud 19"/>
          <p:cNvSpPr/>
          <p:nvPr/>
        </p:nvSpPr>
        <p:spPr>
          <a:xfrm rot="21281544" flipV="1">
            <a:off x="1760799" y="2347647"/>
            <a:ext cx="4722627" cy="204367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04800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4800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rot="5400000" flipH="1" flipV="1">
            <a:off x="1943100" y="3924300"/>
            <a:ext cx="8382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286000" y="4038600"/>
            <a:ext cx="7620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3657600" y="4114800"/>
            <a:ext cx="7620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24300" y="4000500"/>
            <a:ext cx="762000" cy="381000"/>
          </a:xfrm>
          <a:prstGeom prst="straightConnector1">
            <a:avLst/>
          </a:prstGeom>
          <a:ln w="635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257800" y="3810000"/>
            <a:ext cx="1905000" cy="1219200"/>
          </a:xfrm>
          <a:prstGeom prst="straightConnector1">
            <a:avLst/>
          </a:prstGeom>
          <a:ln w="635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86400" y="3581400"/>
            <a:ext cx="1828800" cy="1143000"/>
          </a:xfrm>
          <a:prstGeom prst="straightConnector1">
            <a:avLst/>
          </a:prstGeom>
          <a:ln w="635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162800" y="2590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virtual</a:t>
            </a:r>
          </a:p>
          <a:p>
            <a:pPr algn="ctr"/>
            <a:r>
              <a:rPr lang="en-US" sz="2800" b="1" dirty="0" smtClean="0"/>
              <a:t>island</a:t>
            </a:r>
            <a:endParaRPr lang="en-US" sz="2800" b="1" dirty="0"/>
          </a:p>
        </p:txBody>
      </p:sp>
      <p:cxnSp>
        <p:nvCxnSpPr>
          <p:cNvPr id="43" name="Straight Connector 42"/>
          <p:cNvCxnSpPr>
            <a:stCxn id="19" idx="0"/>
          </p:cNvCxnSpPr>
          <p:nvPr/>
        </p:nvCxnSpPr>
        <p:spPr>
          <a:xfrm rot="5400000" flipH="1" flipV="1">
            <a:off x="7315201" y="3962399"/>
            <a:ext cx="1066800" cy="15240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Cloud</a:t>
            </a:r>
            <a:r>
              <a:rPr lang="en-US" sz="4000" b="1" dirty="0" smtClean="0"/>
              <a:t>  </a:t>
            </a:r>
            <a:r>
              <a:rPr lang="en-US" sz="4400" b="1" dirty="0" smtClean="0">
                <a:solidFill>
                  <a:srgbClr val="FF0000"/>
                </a:solidFill>
                <a:sym typeface="Symbol"/>
              </a:rPr>
              <a:t>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 </a:t>
            </a:r>
            <a:r>
              <a:rPr lang="en-US" sz="4400" b="1" dirty="0" smtClean="0"/>
              <a:t>Edge?</a:t>
            </a:r>
            <a:endParaRPr lang="en-US" sz="4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5158739" y="2209800"/>
            <a:ext cx="3909061" cy="2912823"/>
            <a:chOff x="0" y="838200"/>
            <a:chExt cx="8886653" cy="6621859"/>
          </a:xfrm>
        </p:grpSpPr>
        <p:sp>
          <p:nvSpPr>
            <p:cNvPr id="3" name="Rounded Rectangle 2"/>
            <p:cNvSpPr/>
            <p:nvPr/>
          </p:nvSpPr>
          <p:spPr>
            <a:xfrm rot="1421335">
              <a:off x="2434459" y="4972711"/>
              <a:ext cx="975087" cy="5642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Rounded Rectangle 3"/>
            <p:cNvSpPr/>
            <p:nvPr/>
          </p:nvSpPr>
          <p:spPr>
            <a:xfrm rot="5711565">
              <a:off x="1946191" y="4113094"/>
              <a:ext cx="1248724" cy="5642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Rounded Rectangle 4"/>
            <p:cNvSpPr/>
            <p:nvPr/>
          </p:nvSpPr>
          <p:spPr>
            <a:xfrm rot="3956622">
              <a:off x="2240934" y="4103492"/>
              <a:ext cx="1676400" cy="5642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Oval 5"/>
            <p:cNvSpPr/>
            <p:nvPr/>
          </p:nvSpPr>
          <p:spPr>
            <a:xfrm rot="3919434">
              <a:off x="1084672" y="3676653"/>
              <a:ext cx="4193770" cy="2605018"/>
            </a:xfrm>
            <a:prstGeom prst="ellipse">
              <a:avLst/>
            </a:prstGeom>
            <a:noFill/>
            <a:ln w="19050" cap="rnd">
              <a:solidFill>
                <a:srgbClr val="0066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114800" y="4084572"/>
              <a:ext cx="2209800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3380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9" name="Rounded Rectangle 8"/>
            <p:cNvSpPr/>
            <p:nvPr/>
          </p:nvSpPr>
          <p:spPr>
            <a:xfrm>
              <a:off x="2438400" y="3200400"/>
              <a:ext cx="533400" cy="6096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Cloud 9"/>
            <p:cNvSpPr/>
            <p:nvPr/>
          </p:nvSpPr>
          <p:spPr>
            <a:xfrm rot="20934493" flipV="1">
              <a:off x="4164026" y="1200795"/>
              <a:ext cx="4722627" cy="291243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40144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2490480"/>
              <a:ext cx="554037" cy="7731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51574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Connector 13"/>
            <p:cNvCxnSpPr>
              <a:endCxn id="12" idx="3"/>
            </p:cNvCxnSpPr>
            <p:nvPr/>
          </p:nvCxnSpPr>
          <p:spPr>
            <a:xfrm rot="10800000" flipV="1">
              <a:off x="5811838" y="2719079"/>
              <a:ext cx="1122363" cy="1579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53200" y="2261878"/>
              <a:ext cx="2057399" cy="15561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server in a</a:t>
              </a:r>
            </a:p>
            <a:p>
              <a:pPr algn="ctr"/>
              <a:r>
                <a:rPr lang="en-US" sz="1200" b="1" dirty="0" smtClean="0"/>
                <a:t>data center</a:t>
              </a:r>
              <a:endParaRPr lang="en-US" sz="1200" b="1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0684" y="2264588"/>
              <a:ext cx="8675465" cy="4521620"/>
            </a:xfrm>
            <a:custGeom>
              <a:avLst/>
              <a:gdLst>
                <a:gd name="connsiteX0" fmla="*/ 0 w 8675465"/>
                <a:gd name="connsiteY0" fmla="*/ 17633 h 4521620"/>
                <a:gd name="connsiteX1" fmla="*/ 287167 w 8675465"/>
                <a:gd name="connsiteY1" fmla="*/ 2519 h 4521620"/>
                <a:gd name="connsiteX2" fmla="*/ 816159 w 8675465"/>
                <a:gd name="connsiteY2" fmla="*/ 2519 h 4521620"/>
                <a:gd name="connsiteX3" fmla="*/ 1571861 w 8675465"/>
                <a:gd name="connsiteY3" fmla="*/ 10076 h 4521620"/>
                <a:gd name="connsiteX4" fmla="*/ 2002612 w 8675465"/>
                <a:gd name="connsiteY4" fmla="*/ 47862 h 4521620"/>
                <a:gd name="connsiteX5" fmla="*/ 2357792 w 8675465"/>
                <a:gd name="connsiteY5" fmla="*/ 130989 h 4521620"/>
                <a:gd name="connsiteX6" fmla="*/ 2599617 w 8675465"/>
                <a:gd name="connsiteY6" fmla="*/ 282129 h 4521620"/>
                <a:gd name="connsiteX7" fmla="*/ 2864113 w 8675465"/>
                <a:gd name="connsiteY7" fmla="*/ 697766 h 4521620"/>
                <a:gd name="connsiteX8" fmla="*/ 2954797 w 8675465"/>
                <a:gd name="connsiteY8" fmla="*/ 1128516 h 4521620"/>
                <a:gd name="connsiteX9" fmla="*/ 3007696 w 8675465"/>
                <a:gd name="connsiteY9" fmla="*/ 1695293 h 4521620"/>
                <a:gd name="connsiteX10" fmla="*/ 3211736 w 8675465"/>
                <a:gd name="connsiteY10" fmla="*/ 2292298 h 4521620"/>
                <a:gd name="connsiteX11" fmla="*/ 3634929 w 8675465"/>
                <a:gd name="connsiteY11" fmla="*/ 2843961 h 4521620"/>
                <a:gd name="connsiteX12" fmla="*/ 4141250 w 8675465"/>
                <a:gd name="connsiteY12" fmla="*/ 3078229 h 4521620"/>
                <a:gd name="connsiteX13" fmla="*/ 4511544 w 8675465"/>
                <a:gd name="connsiteY13" fmla="*/ 3244483 h 4521620"/>
                <a:gd name="connsiteX14" fmla="*/ 4927180 w 8675465"/>
                <a:gd name="connsiteY14" fmla="*/ 3486308 h 4521620"/>
                <a:gd name="connsiteX15" fmla="*/ 5365488 w 8675465"/>
                <a:gd name="connsiteY15" fmla="*/ 3728133 h 4521620"/>
                <a:gd name="connsiteX16" fmla="*/ 6038063 w 8675465"/>
                <a:gd name="connsiteY16" fmla="*/ 3954843 h 4521620"/>
                <a:gd name="connsiteX17" fmla="*/ 7284972 w 8675465"/>
                <a:gd name="connsiteY17" fmla="*/ 4060642 h 4521620"/>
                <a:gd name="connsiteX18" fmla="*/ 8675465 w 8675465"/>
                <a:gd name="connsiteY18" fmla="*/ 4521620 h 452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75465" h="4521620">
                  <a:moveTo>
                    <a:pt x="0" y="17633"/>
                  </a:moveTo>
                  <a:cubicBezTo>
                    <a:pt x="75570" y="11335"/>
                    <a:pt x="151141" y="5038"/>
                    <a:pt x="287167" y="2519"/>
                  </a:cubicBezTo>
                  <a:cubicBezTo>
                    <a:pt x="423193" y="0"/>
                    <a:pt x="816159" y="2519"/>
                    <a:pt x="816159" y="2519"/>
                  </a:cubicBezTo>
                  <a:lnTo>
                    <a:pt x="1571861" y="10076"/>
                  </a:lnTo>
                  <a:cubicBezTo>
                    <a:pt x="1769603" y="17633"/>
                    <a:pt x="1871624" y="27710"/>
                    <a:pt x="2002612" y="47862"/>
                  </a:cubicBezTo>
                  <a:cubicBezTo>
                    <a:pt x="2133600" y="68014"/>
                    <a:pt x="2258291" y="91945"/>
                    <a:pt x="2357792" y="130989"/>
                  </a:cubicBezTo>
                  <a:cubicBezTo>
                    <a:pt x="2457293" y="170034"/>
                    <a:pt x="2515230" y="187666"/>
                    <a:pt x="2599617" y="282129"/>
                  </a:cubicBezTo>
                  <a:cubicBezTo>
                    <a:pt x="2684004" y="376592"/>
                    <a:pt x="2804916" y="556702"/>
                    <a:pt x="2864113" y="697766"/>
                  </a:cubicBezTo>
                  <a:cubicBezTo>
                    <a:pt x="2923310" y="838830"/>
                    <a:pt x="2930867" y="962262"/>
                    <a:pt x="2954797" y="1128516"/>
                  </a:cubicBezTo>
                  <a:cubicBezTo>
                    <a:pt x="2978727" y="1294770"/>
                    <a:pt x="2964873" y="1501329"/>
                    <a:pt x="3007696" y="1695293"/>
                  </a:cubicBezTo>
                  <a:cubicBezTo>
                    <a:pt x="3050519" y="1889257"/>
                    <a:pt x="3107197" y="2100853"/>
                    <a:pt x="3211736" y="2292298"/>
                  </a:cubicBezTo>
                  <a:cubicBezTo>
                    <a:pt x="3316275" y="2483743"/>
                    <a:pt x="3480010" y="2712972"/>
                    <a:pt x="3634929" y="2843961"/>
                  </a:cubicBezTo>
                  <a:cubicBezTo>
                    <a:pt x="3789848" y="2974950"/>
                    <a:pt x="4141250" y="3078229"/>
                    <a:pt x="4141250" y="3078229"/>
                  </a:cubicBezTo>
                  <a:cubicBezTo>
                    <a:pt x="4287353" y="3144983"/>
                    <a:pt x="4380556" y="3176470"/>
                    <a:pt x="4511544" y="3244483"/>
                  </a:cubicBezTo>
                  <a:cubicBezTo>
                    <a:pt x="4642532" y="3312496"/>
                    <a:pt x="4784856" y="3405700"/>
                    <a:pt x="4927180" y="3486308"/>
                  </a:cubicBezTo>
                  <a:cubicBezTo>
                    <a:pt x="5069504" y="3566916"/>
                    <a:pt x="5180341" y="3650044"/>
                    <a:pt x="5365488" y="3728133"/>
                  </a:cubicBezTo>
                  <a:cubicBezTo>
                    <a:pt x="5550635" y="3806222"/>
                    <a:pt x="5718149" y="3899425"/>
                    <a:pt x="6038063" y="3954843"/>
                  </a:cubicBezTo>
                  <a:cubicBezTo>
                    <a:pt x="6357977" y="4010261"/>
                    <a:pt x="6845405" y="3966179"/>
                    <a:pt x="7284972" y="4060642"/>
                  </a:cubicBezTo>
                  <a:cubicBezTo>
                    <a:pt x="7724539" y="4155105"/>
                    <a:pt x="8675465" y="4521620"/>
                    <a:pt x="8675465" y="4521620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1219200"/>
              <a:ext cx="1143001" cy="111154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edge</a:t>
              </a:r>
              <a:endParaRPr lang="en-US" sz="12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V="1">
              <a:off x="304802" y="1905001"/>
              <a:ext cx="609599" cy="1523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981200" y="4343400"/>
              <a:ext cx="9906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2168237" y="4491392"/>
              <a:ext cx="951555" cy="4597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V="1">
              <a:off x="2301744" y="4206744"/>
              <a:ext cx="1371600" cy="57811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2435251" y="4035451"/>
              <a:ext cx="1371600" cy="61589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90800" y="5029200"/>
              <a:ext cx="76200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2613474" y="5226944"/>
              <a:ext cx="739326" cy="25945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86200" y="4038599"/>
              <a:ext cx="2667000" cy="111154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peer-to-peer</a:t>
              </a:r>
            </a:p>
            <a:p>
              <a:pPr algn="ctr"/>
              <a:r>
                <a:rPr lang="en-US" sz="1200" b="1" dirty="0" smtClean="0"/>
                <a:t>interactions</a:t>
              </a:r>
              <a:endParaRPr lang="en-US" sz="12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276600" y="4495800"/>
              <a:ext cx="1295400" cy="152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2133600" y="5105400"/>
              <a:ext cx="609600" cy="6096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878013" y="6096000"/>
              <a:ext cx="541587" cy="6096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4598" y="3352799"/>
              <a:ext cx="3048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05002" y="838200"/>
              <a:ext cx="1600200" cy="15561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content </a:t>
              </a:r>
            </a:p>
            <a:p>
              <a:pPr algn="ctr"/>
              <a:r>
                <a:rPr lang="en-US" sz="1200" b="1" dirty="0" smtClean="0"/>
                <a:t>replica</a:t>
              </a:r>
              <a:endParaRPr lang="en-US" sz="1200" b="1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1943100" y="2400302"/>
              <a:ext cx="1676403" cy="2286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286000" y="5257800"/>
              <a:ext cx="3048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1" y="5903893"/>
              <a:ext cx="1600200" cy="15561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content </a:t>
              </a:r>
            </a:p>
            <a:p>
              <a:pPr algn="ctr"/>
              <a:r>
                <a:rPr lang="en-US" sz="1200" b="1" dirty="0" smtClean="0"/>
                <a:t>replica</a:t>
              </a:r>
              <a:endParaRPr lang="en-US" sz="1200" b="1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371600" y="5562600"/>
              <a:ext cx="91440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62400" y="6248400"/>
              <a:ext cx="3048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5600" y="5333999"/>
              <a:ext cx="1600200" cy="15561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content </a:t>
              </a:r>
            </a:p>
            <a:p>
              <a:pPr algn="ctr"/>
              <a:r>
                <a:rPr lang="en-US" sz="1200" b="1" dirty="0" smtClean="0"/>
                <a:t>replica</a:t>
              </a:r>
              <a:endParaRPr lang="en-US" sz="1200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 flipV="1">
              <a:off x="4267200" y="5867400"/>
              <a:ext cx="2819400" cy="533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6200" y="2379424"/>
            <a:ext cx="4046650" cy="2743200"/>
            <a:chOff x="0" y="762000"/>
            <a:chExt cx="8886653" cy="6024208"/>
          </a:xfrm>
        </p:grpSpPr>
        <p:sp>
          <p:nvSpPr>
            <p:cNvPr id="39" name="Cloud 38"/>
            <p:cNvSpPr/>
            <p:nvPr/>
          </p:nvSpPr>
          <p:spPr>
            <a:xfrm rot="20934493" flipV="1">
              <a:off x="4164026" y="1200795"/>
              <a:ext cx="4722627" cy="291243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Rounded Rectangle 40"/>
            <p:cNvSpPr/>
            <p:nvPr/>
          </p:nvSpPr>
          <p:spPr>
            <a:xfrm rot="19613281">
              <a:off x="2085480" y="3703730"/>
              <a:ext cx="3529851" cy="55237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Rounded Rectangle 41"/>
            <p:cNvSpPr/>
            <p:nvPr/>
          </p:nvSpPr>
          <p:spPr>
            <a:xfrm rot="17610775">
              <a:off x="3158831" y="4513038"/>
              <a:ext cx="3342133" cy="55237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" name="Rounded Rectangle 42"/>
            <p:cNvSpPr/>
            <p:nvPr/>
          </p:nvSpPr>
          <p:spPr>
            <a:xfrm rot="20885662">
              <a:off x="2725309" y="2739799"/>
              <a:ext cx="2642246" cy="55237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 flipV="1">
              <a:off x="2438400" y="3176280"/>
              <a:ext cx="2819400" cy="18288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40144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2490480"/>
              <a:ext cx="554037" cy="7731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3380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5157480"/>
              <a:ext cx="1662882" cy="16243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49" name="TextBox 48"/>
            <p:cNvSpPr txBox="1"/>
            <p:nvPr/>
          </p:nvSpPr>
          <p:spPr>
            <a:xfrm>
              <a:off x="6553201" y="2261880"/>
              <a:ext cx="2057400" cy="150325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server in a</a:t>
              </a:r>
            </a:p>
            <a:p>
              <a:pPr algn="ctr"/>
              <a:r>
                <a:rPr lang="en-US" sz="1200" b="1" dirty="0" smtClean="0"/>
                <a:t>data center</a:t>
              </a:r>
              <a:endParaRPr lang="en-US" sz="1200" b="1" dirty="0"/>
            </a:p>
          </p:txBody>
        </p:sp>
        <p:cxnSp>
          <p:nvCxnSpPr>
            <p:cNvPr id="50" name="Straight Connector 49"/>
            <p:cNvCxnSpPr>
              <a:endCxn id="46" idx="3"/>
            </p:cNvCxnSpPr>
            <p:nvPr/>
          </p:nvCxnSpPr>
          <p:spPr>
            <a:xfrm rot="10800000" flipV="1">
              <a:off x="5811838" y="2719079"/>
              <a:ext cx="1122363" cy="1579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3314700" y="4052580"/>
              <a:ext cx="2819400" cy="1219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3463504" y="4218636"/>
              <a:ext cx="2895600" cy="1219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362200" y="2989376"/>
              <a:ext cx="2819400" cy="18288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2819400" y="2871480"/>
              <a:ext cx="2362200" cy="533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47" idx="3"/>
            </p:cNvCxnSpPr>
            <p:nvPr/>
          </p:nvCxnSpPr>
          <p:spPr>
            <a:xfrm rot="10800000" flipV="1">
              <a:off x="2805882" y="2642880"/>
              <a:ext cx="2375718" cy="50736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705600" y="4090680"/>
              <a:ext cx="2057400" cy="141937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client-server</a:t>
              </a:r>
            </a:p>
            <a:p>
              <a:pPr algn="ctr"/>
              <a:r>
                <a:rPr lang="en-US" sz="1200" b="1" dirty="0" smtClean="0"/>
                <a:t>interactions</a:t>
              </a:r>
              <a:endParaRPr lang="en-US" sz="1200" b="1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0800000">
              <a:off x="5105402" y="4401038"/>
              <a:ext cx="1904999" cy="1468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90798" y="1423679"/>
              <a:ext cx="1447798" cy="6442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cloud</a:t>
              </a:r>
              <a:endParaRPr lang="en-US" sz="1200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0800000">
              <a:off x="3733802" y="1810238"/>
              <a:ext cx="609599" cy="3754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267200" y="762000"/>
              <a:ext cx="1676401" cy="6442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content</a:t>
              </a:r>
              <a:endParaRPr lang="en-US" sz="1200" b="1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16200000" flipV="1">
              <a:off x="4762502" y="1409701"/>
              <a:ext cx="1295399" cy="7619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5638800" y="2438400"/>
              <a:ext cx="304800" cy="304800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0684" y="2264588"/>
              <a:ext cx="8675465" cy="4521620"/>
            </a:xfrm>
            <a:custGeom>
              <a:avLst/>
              <a:gdLst>
                <a:gd name="connsiteX0" fmla="*/ 0 w 8675465"/>
                <a:gd name="connsiteY0" fmla="*/ 17633 h 4521620"/>
                <a:gd name="connsiteX1" fmla="*/ 287167 w 8675465"/>
                <a:gd name="connsiteY1" fmla="*/ 2519 h 4521620"/>
                <a:gd name="connsiteX2" fmla="*/ 816159 w 8675465"/>
                <a:gd name="connsiteY2" fmla="*/ 2519 h 4521620"/>
                <a:gd name="connsiteX3" fmla="*/ 1571861 w 8675465"/>
                <a:gd name="connsiteY3" fmla="*/ 10076 h 4521620"/>
                <a:gd name="connsiteX4" fmla="*/ 2002612 w 8675465"/>
                <a:gd name="connsiteY4" fmla="*/ 47862 h 4521620"/>
                <a:gd name="connsiteX5" fmla="*/ 2357792 w 8675465"/>
                <a:gd name="connsiteY5" fmla="*/ 130989 h 4521620"/>
                <a:gd name="connsiteX6" fmla="*/ 2599617 w 8675465"/>
                <a:gd name="connsiteY6" fmla="*/ 282129 h 4521620"/>
                <a:gd name="connsiteX7" fmla="*/ 2864113 w 8675465"/>
                <a:gd name="connsiteY7" fmla="*/ 697766 h 4521620"/>
                <a:gd name="connsiteX8" fmla="*/ 2954797 w 8675465"/>
                <a:gd name="connsiteY8" fmla="*/ 1128516 h 4521620"/>
                <a:gd name="connsiteX9" fmla="*/ 3007696 w 8675465"/>
                <a:gd name="connsiteY9" fmla="*/ 1695293 h 4521620"/>
                <a:gd name="connsiteX10" fmla="*/ 3211736 w 8675465"/>
                <a:gd name="connsiteY10" fmla="*/ 2292298 h 4521620"/>
                <a:gd name="connsiteX11" fmla="*/ 3634929 w 8675465"/>
                <a:gd name="connsiteY11" fmla="*/ 2843961 h 4521620"/>
                <a:gd name="connsiteX12" fmla="*/ 4141250 w 8675465"/>
                <a:gd name="connsiteY12" fmla="*/ 3078229 h 4521620"/>
                <a:gd name="connsiteX13" fmla="*/ 4511544 w 8675465"/>
                <a:gd name="connsiteY13" fmla="*/ 3244483 h 4521620"/>
                <a:gd name="connsiteX14" fmla="*/ 4927180 w 8675465"/>
                <a:gd name="connsiteY14" fmla="*/ 3486308 h 4521620"/>
                <a:gd name="connsiteX15" fmla="*/ 5365488 w 8675465"/>
                <a:gd name="connsiteY15" fmla="*/ 3728133 h 4521620"/>
                <a:gd name="connsiteX16" fmla="*/ 6038063 w 8675465"/>
                <a:gd name="connsiteY16" fmla="*/ 3954843 h 4521620"/>
                <a:gd name="connsiteX17" fmla="*/ 7284972 w 8675465"/>
                <a:gd name="connsiteY17" fmla="*/ 4060642 h 4521620"/>
                <a:gd name="connsiteX18" fmla="*/ 8675465 w 8675465"/>
                <a:gd name="connsiteY18" fmla="*/ 4521620 h 452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75465" h="4521620">
                  <a:moveTo>
                    <a:pt x="0" y="17633"/>
                  </a:moveTo>
                  <a:cubicBezTo>
                    <a:pt x="75570" y="11335"/>
                    <a:pt x="151141" y="5038"/>
                    <a:pt x="287167" y="2519"/>
                  </a:cubicBezTo>
                  <a:cubicBezTo>
                    <a:pt x="423193" y="0"/>
                    <a:pt x="816159" y="2519"/>
                    <a:pt x="816159" y="2519"/>
                  </a:cubicBezTo>
                  <a:lnTo>
                    <a:pt x="1571861" y="10076"/>
                  </a:lnTo>
                  <a:cubicBezTo>
                    <a:pt x="1769603" y="17633"/>
                    <a:pt x="1871624" y="27710"/>
                    <a:pt x="2002612" y="47862"/>
                  </a:cubicBezTo>
                  <a:cubicBezTo>
                    <a:pt x="2133600" y="68014"/>
                    <a:pt x="2258291" y="91945"/>
                    <a:pt x="2357792" y="130989"/>
                  </a:cubicBezTo>
                  <a:cubicBezTo>
                    <a:pt x="2457293" y="170034"/>
                    <a:pt x="2515230" y="187666"/>
                    <a:pt x="2599617" y="282129"/>
                  </a:cubicBezTo>
                  <a:cubicBezTo>
                    <a:pt x="2684004" y="376592"/>
                    <a:pt x="2804916" y="556702"/>
                    <a:pt x="2864113" y="697766"/>
                  </a:cubicBezTo>
                  <a:cubicBezTo>
                    <a:pt x="2923310" y="838830"/>
                    <a:pt x="2930867" y="962262"/>
                    <a:pt x="2954797" y="1128516"/>
                  </a:cubicBezTo>
                  <a:cubicBezTo>
                    <a:pt x="2978727" y="1294770"/>
                    <a:pt x="2964873" y="1501329"/>
                    <a:pt x="3007696" y="1695293"/>
                  </a:cubicBezTo>
                  <a:cubicBezTo>
                    <a:pt x="3050519" y="1889257"/>
                    <a:pt x="3107197" y="2100853"/>
                    <a:pt x="3211736" y="2292298"/>
                  </a:cubicBezTo>
                  <a:cubicBezTo>
                    <a:pt x="3316275" y="2483743"/>
                    <a:pt x="3480010" y="2712972"/>
                    <a:pt x="3634929" y="2843961"/>
                  </a:cubicBezTo>
                  <a:cubicBezTo>
                    <a:pt x="3789848" y="2974950"/>
                    <a:pt x="4141250" y="3078229"/>
                    <a:pt x="4141250" y="3078229"/>
                  </a:cubicBezTo>
                  <a:cubicBezTo>
                    <a:pt x="4287353" y="3144983"/>
                    <a:pt x="4380556" y="3176470"/>
                    <a:pt x="4511544" y="3244483"/>
                  </a:cubicBezTo>
                  <a:cubicBezTo>
                    <a:pt x="4642532" y="3312496"/>
                    <a:pt x="4784856" y="3405700"/>
                    <a:pt x="4927180" y="3486308"/>
                  </a:cubicBezTo>
                  <a:cubicBezTo>
                    <a:pt x="5069504" y="3566916"/>
                    <a:pt x="5180341" y="3650044"/>
                    <a:pt x="5365488" y="3728133"/>
                  </a:cubicBezTo>
                  <a:cubicBezTo>
                    <a:pt x="5550635" y="3806222"/>
                    <a:pt x="5718149" y="3899425"/>
                    <a:pt x="6038063" y="3954843"/>
                  </a:cubicBezTo>
                  <a:cubicBezTo>
                    <a:pt x="6357977" y="4010261"/>
                    <a:pt x="6845405" y="3966179"/>
                    <a:pt x="7284972" y="4060642"/>
                  </a:cubicBezTo>
                  <a:cubicBezTo>
                    <a:pt x="7724539" y="4155105"/>
                    <a:pt x="8675465" y="4521620"/>
                    <a:pt x="8675465" y="4521620"/>
                  </a:cubicBezTo>
                </a:path>
              </a:pathLst>
            </a:custGeom>
            <a:ln w="1905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0" y="1219200"/>
              <a:ext cx="1143000" cy="6442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edge</a:t>
              </a:r>
              <a:endParaRPr lang="en-US" sz="1200" b="1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V="1">
              <a:off x="304802" y="1905001"/>
              <a:ext cx="609599" cy="1523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 rot="5400000" flipH="1" flipV="1">
            <a:off x="2400300" y="1333500"/>
            <a:ext cx="1752600" cy="457200"/>
          </a:xfrm>
          <a:prstGeom prst="straightConnector1">
            <a:avLst/>
          </a:prstGeom>
          <a:ln w="63500">
            <a:solidFill>
              <a:srgbClr val="0000FF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V="1">
            <a:off x="4838700" y="1333500"/>
            <a:ext cx="1752600" cy="457200"/>
          </a:xfrm>
          <a:prstGeom prst="straightConnector1">
            <a:avLst/>
          </a:prstGeom>
          <a:ln w="63500">
            <a:solidFill>
              <a:srgbClr val="0000FF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0" y="1066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persistence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86400" y="1066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scalability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114800" y="2819400"/>
            <a:ext cx="1219200" cy="19812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12000" b="1" dirty="0" smtClean="0">
                <a:solidFill>
                  <a:srgbClr val="FF0000"/>
                </a:solidFill>
              </a:rPr>
              <a:t>+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05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and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loud 36"/>
          <p:cNvSpPr/>
          <p:nvPr/>
        </p:nvSpPr>
        <p:spPr>
          <a:xfrm flipV="1">
            <a:off x="152400" y="858384"/>
            <a:ext cx="8839200" cy="584721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600200" y="1600200"/>
            <a:ext cx="6324600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190500" cap="rnd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5400000">
            <a:off x="2133600" y="3886200"/>
            <a:ext cx="1219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2590800" y="4774722"/>
            <a:ext cx="7620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590800" y="4572000"/>
            <a:ext cx="8382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1943100" y="3924300"/>
            <a:ext cx="11430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476500" y="3467100"/>
            <a:ext cx="1524000" cy="838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2705100" y="3390900"/>
            <a:ext cx="1524000" cy="838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613150" y="2667000"/>
            <a:ext cx="1644650" cy="1066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314700" y="3543300"/>
            <a:ext cx="28194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463504" y="3709356"/>
            <a:ext cx="28956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29000" y="2480096"/>
            <a:ext cx="1752600" cy="113682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19400" y="2362200"/>
            <a:ext cx="23622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805882" y="2133600"/>
            <a:ext cx="2375718" cy="50736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Extending Cloud to the Edge</a:t>
            </a:r>
            <a:endParaRPr lang="en-US" sz="4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867400" y="2514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791204" y="2514600"/>
            <a:ext cx="380996" cy="2286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1600200" y="1600200"/>
            <a:ext cx="6324600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295400" y="609600"/>
            <a:ext cx="11430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19200" y="533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edge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6200000" flipV="1">
            <a:off x="1562102" y="1104901"/>
            <a:ext cx="685799" cy="304799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0" y="83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50" name="Straight Connector 49"/>
          <p:cNvCxnSpPr/>
          <p:nvPr/>
        </p:nvCxnSpPr>
        <p:spPr>
          <a:xfrm rot="16200000" flipV="1">
            <a:off x="685802" y="1524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Introduction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8415" y="884172"/>
            <a:ext cx="11430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 flipV="1">
            <a:off x="152400" y="858388"/>
            <a:ext cx="8839200" cy="5847212"/>
          </a:xfrm>
          <a:prstGeom prst="cloud">
            <a:avLst/>
          </a:prstGeom>
          <a:noFill/>
          <a:ln w="190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/>
          <p:cNvSpPr/>
          <p:nvPr/>
        </p:nvSpPr>
        <p:spPr>
          <a:xfrm flipV="1">
            <a:off x="152400" y="858384"/>
            <a:ext cx="8839200" cy="584721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5400000">
            <a:off x="2133600" y="3886200"/>
            <a:ext cx="12192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2590800" y="4774722"/>
            <a:ext cx="7620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590800" y="4572000"/>
            <a:ext cx="838200" cy="76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1943100" y="3924300"/>
            <a:ext cx="114300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476500" y="3467100"/>
            <a:ext cx="1524000" cy="838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2705100" y="3390900"/>
            <a:ext cx="1524000" cy="838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613150" y="2667000"/>
            <a:ext cx="1644650" cy="1066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314700" y="3543300"/>
            <a:ext cx="28194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463504" y="3709356"/>
            <a:ext cx="28956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29000" y="2480096"/>
            <a:ext cx="1752600" cy="1136822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19400" y="2362200"/>
            <a:ext cx="23622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805882" y="2133600"/>
            <a:ext cx="2375718" cy="50736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Extending Cloud to the Edge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83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cloud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7400" y="2514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791204" y="2514600"/>
            <a:ext cx="380996" cy="2286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685802" y="1524001"/>
            <a:ext cx="609599" cy="152399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1600200" y="1600200"/>
            <a:ext cx="6324600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19200" y="533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42" name="Straight Connector 41"/>
          <p:cNvCxnSpPr/>
          <p:nvPr/>
        </p:nvCxnSpPr>
        <p:spPr>
          <a:xfrm rot="16200000" flipV="1">
            <a:off x="1562102" y="1104901"/>
            <a:ext cx="685799" cy="3047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7475157" y="1020828"/>
            <a:ext cx="1295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/>
          <p:cNvSpPr/>
          <p:nvPr/>
        </p:nvSpPr>
        <p:spPr>
          <a:xfrm flipV="1">
            <a:off x="152400" y="858384"/>
            <a:ext cx="8839200" cy="584721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5400000">
            <a:off x="2133600" y="3886200"/>
            <a:ext cx="12192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2590800" y="4774722"/>
            <a:ext cx="762000" cy="76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590800" y="4572000"/>
            <a:ext cx="838200" cy="76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1943100" y="3924300"/>
            <a:ext cx="11430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476500" y="3467100"/>
            <a:ext cx="1524000" cy="838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2705100" y="3390900"/>
            <a:ext cx="1524000" cy="838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3733804" y="4343404"/>
            <a:ext cx="1752597" cy="9143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10200" y="49530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peer-to-peer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613150" y="2667000"/>
            <a:ext cx="1644650" cy="10668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314700" y="3543300"/>
            <a:ext cx="2819400" cy="1219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463504" y="3709356"/>
            <a:ext cx="2895600" cy="1219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29000" y="2480096"/>
            <a:ext cx="1752600" cy="1136822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19400" y="2362200"/>
            <a:ext cx="2362200" cy="5334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805882" y="2133600"/>
            <a:ext cx="2375718" cy="50736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05600" y="3581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5105402" y="389175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Extending Cloud to the Edge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83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867400" y="2514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791204" y="2514600"/>
            <a:ext cx="380996" cy="2286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15200" y="990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content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257800" y="2095815"/>
            <a:ext cx="6096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410200" y="2209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209800" y="2781615"/>
            <a:ext cx="6096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362200" y="28956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981200" y="4458015"/>
            <a:ext cx="6096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33600" y="4572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657600" y="5601015"/>
            <a:ext cx="6096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10000" y="5715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49" idx="3"/>
          </p:cNvCxnSpPr>
          <p:nvPr/>
        </p:nvCxnSpPr>
        <p:spPr>
          <a:xfrm flipV="1">
            <a:off x="5715000" y="1371600"/>
            <a:ext cx="1828800" cy="9906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685802" y="1524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12357" y="6202428"/>
            <a:ext cx="1295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52400" y="6172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content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>
            <a:endCxn id="56" idx="2"/>
          </p:cNvCxnSpPr>
          <p:nvPr/>
        </p:nvCxnSpPr>
        <p:spPr>
          <a:xfrm rot="5400000" flipH="1" flipV="1">
            <a:off x="1104900" y="5067300"/>
            <a:ext cx="1371600" cy="9906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600200" y="6172200"/>
            <a:ext cx="2362200" cy="3048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H="1">
            <a:off x="381000" y="3048316"/>
            <a:ext cx="2057400" cy="3385495"/>
          </a:xfrm>
          <a:prstGeom prst="curvedConnector3">
            <a:avLst>
              <a:gd name="adj1" fmla="val -11111"/>
            </a:avLst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loud 36"/>
          <p:cNvSpPr/>
          <p:nvPr/>
        </p:nvSpPr>
        <p:spPr>
          <a:xfrm flipV="1">
            <a:off x="152400" y="858384"/>
            <a:ext cx="8839200" cy="584721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5400000">
            <a:off x="2133600" y="3886200"/>
            <a:ext cx="12192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2590800" y="4774722"/>
            <a:ext cx="762000" cy="76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590800" y="4572000"/>
            <a:ext cx="838200" cy="76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1943100" y="3924300"/>
            <a:ext cx="11430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476500" y="3467100"/>
            <a:ext cx="1524000" cy="838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2705100" y="3390900"/>
            <a:ext cx="1524000" cy="838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3733804" y="4343404"/>
            <a:ext cx="1752597" cy="9143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10200" y="49530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peer-to-peer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613150" y="2667000"/>
            <a:ext cx="1644650" cy="10668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314700" y="3543300"/>
            <a:ext cx="2819400" cy="1219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463504" y="3709356"/>
            <a:ext cx="2895600" cy="12192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29000" y="2480096"/>
            <a:ext cx="1752600" cy="1136822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19400" y="2362200"/>
            <a:ext cx="2362200" cy="53340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805882" y="2133600"/>
            <a:ext cx="2375718" cy="50736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05600" y="3581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5105402" y="389175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Extending Cloud to the Edge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83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867400" y="2514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791204" y="2514600"/>
            <a:ext cx="380996" cy="2286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15200" y="990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sp>
        <p:nvSpPr>
          <p:cNvPr id="49" name="Rectangle 48"/>
          <p:cNvSpPr/>
          <p:nvPr/>
        </p:nvSpPr>
        <p:spPr>
          <a:xfrm>
            <a:off x="5410200" y="2209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709478">
            <a:off x="2658344" y="2116411"/>
            <a:ext cx="2919389" cy="350264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362200" y="28956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33600" y="4572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10000" y="5715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49" idx="3"/>
          </p:cNvCxnSpPr>
          <p:nvPr/>
        </p:nvCxnSpPr>
        <p:spPr>
          <a:xfrm flipV="1">
            <a:off x="5715000" y="1371600"/>
            <a:ext cx="1828800" cy="9906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19400" y="281940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distributed</a:t>
            </a:r>
          </a:p>
          <a:p>
            <a:pPr algn="ctr"/>
            <a:r>
              <a:rPr lang="en-US" sz="2800" b="1" dirty="0" smtClean="0"/>
              <a:t>protocol</a:t>
            </a:r>
          </a:p>
          <a:p>
            <a:pPr algn="ctr"/>
            <a:r>
              <a:rPr lang="en-US" sz="2800" b="1" dirty="0" smtClean="0"/>
              <a:t>(client-server,</a:t>
            </a:r>
          </a:p>
          <a:p>
            <a:pPr algn="ctr"/>
            <a:r>
              <a:rPr lang="en-US" sz="2800" b="1" dirty="0" smtClean="0"/>
              <a:t>peer-to-peer, etc.)</a:t>
            </a:r>
            <a:endParaRPr lang="en-US" sz="2800" b="1" dirty="0"/>
          </a:p>
        </p:txBody>
      </p:sp>
      <p:cxnSp>
        <p:nvCxnSpPr>
          <p:cNvPr id="42" name="Straight Connector 41"/>
          <p:cNvCxnSpPr/>
          <p:nvPr/>
        </p:nvCxnSpPr>
        <p:spPr>
          <a:xfrm rot="16200000" flipV="1">
            <a:off x="685802" y="1524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2400" y="6172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1104900" y="5067300"/>
            <a:ext cx="1371600" cy="9906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0200" y="6172200"/>
            <a:ext cx="2362200" cy="304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1"/>
          <p:cNvCxnSpPr/>
          <p:nvPr/>
        </p:nvCxnSpPr>
        <p:spPr>
          <a:xfrm rot="10800000" flipH="1">
            <a:off x="381000" y="3048316"/>
            <a:ext cx="2057400" cy="3385495"/>
          </a:xfrm>
          <a:prstGeom prst="curvedConnector3">
            <a:avLst>
              <a:gd name="adj1" fmla="val -11111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loud 36"/>
          <p:cNvSpPr/>
          <p:nvPr/>
        </p:nvSpPr>
        <p:spPr>
          <a:xfrm flipV="1">
            <a:off x="152400" y="858384"/>
            <a:ext cx="8839200" cy="584721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20994583">
            <a:off x="2844930" y="2267085"/>
            <a:ext cx="2438400" cy="50669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9701054">
            <a:off x="3256830" y="2863294"/>
            <a:ext cx="2053576" cy="50669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 rot="17602495">
            <a:off x="3208780" y="3749281"/>
            <a:ext cx="3355197" cy="50669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 rot="893123">
            <a:off x="2545402" y="4439311"/>
            <a:ext cx="975087" cy="564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5400000">
            <a:off x="1999089" y="3565631"/>
            <a:ext cx="1248724" cy="564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3956622">
            <a:off x="2504277" y="3570092"/>
            <a:ext cx="1676400" cy="564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5400000">
            <a:off x="2133600" y="3886200"/>
            <a:ext cx="1219200" cy="1588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2590800" y="4774722"/>
            <a:ext cx="762000" cy="76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590800" y="4572000"/>
            <a:ext cx="838200" cy="76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1943100" y="3924300"/>
            <a:ext cx="1143000" cy="1588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476500" y="3467100"/>
            <a:ext cx="1524000" cy="838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2705100" y="3390900"/>
            <a:ext cx="1524000" cy="838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613150" y="2667000"/>
            <a:ext cx="1644650" cy="10668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314700" y="3543300"/>
            <a:ext cx="2819400" cy="1219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463504" y="3709356"/>
            <a:ext cx="2895600" cy="12192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29000" y="2480096"/>
            <a:ext cx="1752600" cy="1136822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19400" y="2362200"/>
            <a:ext cx="2362200" cy="53340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805882" y="2133600"/>
            <a:ext cx="2375718" cy="507360"/>
          </a:xfrm>
          <a:prstGeom prst="straightConnector1">
            <a:avLst/>
          </a:prstGeom>
          <a:ln w="635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Extending Cloud to the Edge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83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867400" y="2514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791204" y="2514600"/>
            <a:ext cx="380996" cy="2286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410200" y="22098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362200" y="28956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33600" y="4572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10000" y="5715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16200000" flipV="1">
            <a:off x="685802" y="1524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1600200" y="1600200"/>
            <a:ext cx="6324600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219200" y="533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63" name="Straight Connector 62"/>
          <p:cNvCxnSpPr/>
          <p:nvPr/>
        </p:nvCxnSpPr>
        <p:spPr>
          <a:xfrm rot="16200000" flipV="1">
            <a:off x="1562102" y="1104901"/>
            <a:ext cx="685799" cy="3047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40+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times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more PCs than servers</a:t>
            </a:r>
            <a:b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200" b="1" dirty="0" smtClean="0"/>
              <a:t>(billions today, to double in five years)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2000+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client PCs per Google server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40,000+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times more client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PCs purchased each year by home users than new servers purchased each year by Microsoft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b="1" baseline="0" dirty="0" smtClean="0"/>
          </a:p>
          <a:p>
            <a:pPr marL="514350" indent="-51435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a lot of computational power and resources at the edge that are greatly underutilized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Edge is Larger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 the Cloud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1566675"/>
            <a:ext cx="7620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40+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more PCs than servers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200" b="1" dirty="0" smtClean="0"/>
              <a:t>(billions today, to double in five years)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2000+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client PCs per Google server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40,000+ times more client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PCs purchased each year by home users than new servers purchased each year by Microsoft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=&gt; a lot of computational power and resources at the edge that are greatly underutilized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Edge is Larger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 the Cloud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2574955"/>
            <a:ext cx="11430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40+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times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more PCs than servers</a:t>
            </a:r>
            <a:b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200" b="1" dirty="0" smtClean="0"/>
              <a:t>(billions today, to double in five years)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2000+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PCs per Google server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40,000+ times more client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PCs purchased each year by home users than new servers purchased each year by Microsoft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b="1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=&gt; a lot of computational power and resources at the edge that are greatly underutilized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Edge is Larger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 the Cloud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3104090"/>
            <a:ext cx="15240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40+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times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more PCs than servers</a:t>
            </a:r>
            <a:b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200" b="1" dirty="0" smtClean="0"/>
              <a:t>(billions today, to double in five years)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2000+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client PCs per Google server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40,000+ times more client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PCs purchased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each year by home users than new servers purchased each year by Microsoft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b="1" baseline="0" dirty="0" smtClean="0"/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=&gt; a lot of computational power and resources at the edge that are greatly underutilized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Edge is Larger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 the Cloud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562600" y="5486400"/>
            <a:ext cx="25146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29400" y="5029200"/>
            <a:ext cx="19050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40+ times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more PCs than servers</a:t>
            </a:r>
            <a:b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200" b="1" dirty="0" smtClean="0"/>
              <a:t>(billions today, to double in five years)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2000+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client PCs per Google server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40,000+ times more client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PCs purchased each year by home users than new servers purchased each year by Microsoft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b="1" baseline="0" dirty="0" smtClean="0"/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=&gt; a lot of computational power and resources at the edge that are greatly underutilized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Edge is Larger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 the Cloud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b="1" dirty="0" smtClean="0"/>
              <a:t>Unify different content access models: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Centralized vs. replicated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Centralized: web service, database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Replicated: distributed P2P replication protocols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Persistent vs. temporary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Persistent: server in a data center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Temporary: collaboration session formed ad hoc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Server-side vs. client-side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Shared public vs. shared private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Public: web service or collaboration session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Private: session state, cookies, etc.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err="1" smtClean="0"/>
              <a:t>Stateful</a:t>
            </a:r>
            <a:r>
              <a:rPr lang="en-US" sz="3000" b="1" dirty="0" smtClean="0"/>
              <a:t> vs. stateless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err="1" smtClean="0"/>
              <a:t>Stateful</a:t>
            </a:r>
            <a:r>
              <a:rPr lang="en-US" sz="2800" b="1" dirty="0" smtClean="0"/>
              <a:t>: variables, files, objects, database tables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Stateless: video or notification streams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2600" b="1" dirty="0" smtClean="0"/>
          </a:p>
          <a:p>
            <a:pPr marL="914400" lvl="1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26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New Storage Abstraction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953000" y="76200"/>
            <a:ext cx="29718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76280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</a:t>
            </a:r>
            <a:r>
              <a:rPr lang="en-US" sz="4400" b="1" dirty="0" smtClean="0">
                <a:solidFill>
                  <a:srgbClr val="FF0000"/>
                </a:solidFill>
              </a:rPr>
              <a:t>in the Cloud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463504" y="4218636"/>
            <a:ext cx="28956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62200" y="2989376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871480"/>
            <a:ext cx="23622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rot="10800000" flipV="1">
            <a:off x="2805882" y="2642880"/>
            <a:ext cx="2375718" cy="50736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1524000"/>
            <a:ext cx="3886200" cy="38100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b="1" dirty="0" smtClean="0"/>
              <a:t>Unify different content access models: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</a:rPr>
              <a:t>Centralized vs. replicated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Centralized: web service, database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Replicated: distributed P2P replication protocols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Persistent vs. temporary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Persistent: server in a data center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Temporary: collaboration session formed ad hoc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Server-side vs. client-side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Shared public vs. shared private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Public: web service or collaboration session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Private: session state, cookies, etc.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</a:rPr>
              <a:t>Stateful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 vs. stateless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Stateful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: variables, files, objects, database tables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Stateless: video or notification streams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2600" b="1" dirty="0" smtClean="0"/>
          </a:p>
          <a:p>
            <a:pPr marL="914400" lvl="1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26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New Storage Abstraction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2590800"/>
            <a:ext cx="3886200" cy="38100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b="1" dirty="0" smtClean="0"/>
              <a:t>Unify different content access models: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Centralized vs. replicated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Centralized: web service, database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Replicated: distributed P2P replication protocols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</a:rPr>
              <a:t>Persistent vs. temporary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Persistent: server in a data center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Temporary: collaboration session formed ad hoc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Server-side vs. client-side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Shared public vs. shared private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Public: web service or collaboration session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Private: session state, cookies, etc.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</a:rPr>
              <a:t>Stateful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 vs. stateless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Stateful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: variables, files, objects, database tables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Stateless: video or notification streams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2600" b="1" dirty="0" smtClean="0"/>
          </a:p>
          <a:p>
            <a:pPr marL="914400" lvl="1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26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New Storage Abstraction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3705224"/>
            <a:ext cx="3886200" cy="38100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b="1" dirty="0" smtClean="0"/>
              <a:t>Unify different content access models: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Centralized vs. replicated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Centralized: web service, database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Replicated: distributed P2P replication protocols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Persistent vs. temporary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Persistent: server in a data center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Temporary: collaboration session formed ad hoc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</a:rPr>
              <a:t>Server-side vs. client-side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Shared public vs. shared private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Public: web service or collaboration session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Private: session state, cookies, etc.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</a:rPr>
              <a:t>Stateful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 vs. stateless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Stateful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: variables, files, objects, database tables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Stateless: video or notification streams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2600" b="1" dirty="0" smtClean="0"/>
          </a:p>
          <a:p>
            <a:pPr marL="914400" lvl="1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26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New Storage Abstraction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4114800"/>
            <a:ext cx="4876800" cy="38100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b="1" dirty="0" smtClean="0"/>
              <a:t>Unify different content access models: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Centralized vs. replicated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Centralized: web service, database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Replicated: distributed P2P replication protocols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Persistent vs. temporary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Persistent: server in a data center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Temporary: collaboration session formed ad hoc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Server-side vs. client-side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</a:rPr>
              <a:t>Shared public vs. shared private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Public: web service or collaboration session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Private: session state, cookies, etc.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</a:rPr>
              <a:t>Stateful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 vs. stateless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Stateful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: variables, files, objects, database tables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Stateless: video or notification streams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2600" b="1" dirty="0" smtClean="0"/>
          </a:p>
          <a:p>
            <a:pPr marL="914400" lvl="1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26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New Storage Abstraction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5203032"/>
            <a:ext cx="3200400" cy="38100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b="1" dirty="0" smtClean="0"/>
              <a:t>Unify different content access models: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Centralized vs. replicated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Centralized: web service, database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Replicated: distributed P2P replication protocols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Persistent vs. temporary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Persistent: server in a data center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Temporary: collaboration session formed ad hoc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Server-side vs. client-side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smtClean="0"/>
              <a:t>Shared public vs. shared private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Public: web service or collaboration session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Private: session state, cookies, etc.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rgbClr val="FF0000"/>
                </a:solidFill>
              </a:rPr>
              <a:t>Stateful</a:t>
            </a:r>
            <a:r>
              <a:rPr lang="en-US" sz="3000" b="1" dirty="0" smtClean="0">
                <a:solidFill>
                  <a:srgbClr val="FF0000"/>
                </a:solidFill>
              </a:rPr>
              <a:t> vs. stateless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err="1" smtClean="0"/>
              <a:t>Stateful</a:t>
            </a:r>
            <a:r>
              <a:rPr lang="en-US" sz="2800" b="1" dirty="0" smtClean="0"/>
              <a:t>: variables, files, objects, database tables</a:t>
            </a:r>
          </a:p>
          <a:p>
            <a:pPr marL="1371600" lvl="2" indent="-514350">
              <a:buFont typeface="Arial" pitchFamily="34" charset="0"/>
              <a:buChar char="•"/>
            </a:pPr>
            <a:r>
              <a:rPr lang="en-US" sz="2800" b="1" dirty="0" smtClean="0"/>
              <a:t>Stateless: video or notification streams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2600" b="1" dirty="0" smtClean="0"/>
          </a:p>
          <a:p>
            <a:pPr marL="914400" lvl="1" indent="-514350">
              <a:spcBef>
                <a:spcPct val="20000"/>
              </a:spcBef>
              <a:buFont typeface="Arial" pitchFamily="34" charset="0"/>
              <a:buChar char="•"/>
            </a:pPr>
            <a:endParaRPr lang="en-US" sz="26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New Storage Abstraction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hlinkClick r:id="rId3"/>
              </a:rPr>
              <a:t>http://liveobjects.cs.cornell.edu</a:t>
            </a:r>
            <a:endParaRPr lang="en-US" sz="4000" b="1" dirty="0" smtClean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03443"/>
            <a:ext cx="8229600" cy="60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Checkpointed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/>
              <a:t>Channels (CC)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886200"/>
            <a:ext cx="16002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6572"/>
            <a:ext cx="9144000" cy="53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Architecture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19800" y="6019800"/>
            <a:ext cx="18288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95800" y="990600"/>
            <a:ext cx="18288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71800" y="5867400"/>
            <a:ext cx="1905000" cy="8382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782"/>
            <a:ext cx="9144000" cy="58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Architecture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 rot="20852685">
            <a:off x="2563733" y="2549081"/>
            <a:ext cx="4737008" cy="314061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62200" y="1676400"/>
            <a:ext cx="2133600" cy="914400"/>
          </a:xfrm>
          <a:prstGeom prst="roundRect">
            <a:avLst>
              <a:gd name="adj" fmla="val 27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782"/>
            <a:ext cx="9144000" cy="58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Architecture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/>
          <p:cNvSpPr/>
          <p:nvPr/>
        </p:nvSpPr>
        <p:spPr>
          <a:xfrm rot="20934493" flipV="1">
            <a:off x="3917540" y="969629"/>
            <a:ext cx="5206522" cy="340744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76280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in the Cloud</a:t>
            </a:r>
            <a:endParaRPr lang="en-US" sz="4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463504" y="4218636"/>
            <a:ext cx="28956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62200" y="2989376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871480"/>
            <a:ext cx="23622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rot="10800000" flipV="1">
            <a:off x="2805882" y="2642880"/>
            <a:ext cx="2375718" cy="50736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667000" y="1423680"/>
            <a:ext cx="1295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cloud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5715000"/>
            <a:ext cx="1676400" cy="914400"/>
          </a:xfrm>
          <a:prstGeom prst="roundRect">
            <a:avLst>
              <a:gd name="adj" fmla="val 340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Architecture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782"/>
            <a:ext cx="9144000" cy="58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029200"/>
            <a:ext cx="11430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Architecture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782"/>
            <a:ext cx="9144000" cy="58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Architecture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782"/>
            <a:ext cx="9144000" cy="58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396928" y="3634299"/>
            <a:ext cx="1622871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0914" y="3596514"/>
            <a:ext cx="14851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network</a:t>
            </a:r>
          </a:p>
          <a:p>
            <a:pPr algn="ctr"/>
            <a:r>
              <a:rPr lang="en-US" sz="2600" dirty="0" smtClean="0"/>
              <a:t>messages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234268" y="3322572"/>
            <a:ext cx="8713249" cy="2454774"/>
          </a:xfrm>
          <a:custGeom>
            <a:avLst/>
            <a:gdLst>
              <a:gd name="connsiteX0" fmla="*/ 8713249 w 8713249"/>
              <a:gd name="connsiteY0" fmla="*/ 2519 h 2454774"/>
              <a:gd name="connsiteX1" fmla="*/ 8199372 w 8713249"/>
              <a:gd name="connsiteY1" fmla="*/ 17633 h 2454774"/>
              <a:gd name="connsiteX2" fmla="*/ 7632595 w 8713249"/>
              <a:gd name="connsiteY2" fmla="*/ 17633 h 2454774"/>
              <a:gd name="connsiteX3" fmla="*/ 7080932 w 8713249"/>
              <a:gd name="connsiteY3" fmla="*/ 123431 h 2454774"/>
              <a:gd name="connsiteX4" fmla="*/ 6582168 w 8713249"/>
              <a:gd name="connsiteY4" fmla="*/ 251901 h 2454774"/>
              <a:gd name="connsiteX5" fmla="*/ 6090962 w 8713249"/>
              <a:gd name="connsiteY5" fmla="*/ 380370 h 2454774"/>
              <a:gd name="connsiteX6" fmla="*/ 5448615 w 8713249"/>
              <a:gd name="connsiteY6" fmla="*/ 539068 h 2454774"/>
              <a:gd name="connsiteX7" fmla="*/ 4912066 w 8713249"/>
              <a:gd name="connsiteY7" fmla="*/ 818678 h 2454774"/>
              <a:gd name="connsiteX8" fmla="*/ 4572000 w 8713249"/>
              <a:gd name="connsiteY8" fmla="*/ 1226757 h 2454774"/>
              <a:gd name="connsiteX9" fmla="*/ 4247048 w 8713249"/>
              <a:gd name="connsiteY9" fmla="*/ 1778420 h 2454774"/>
              <a:gd name="connsiteX10" fmla="*/ 3899425 w 8713249"/>
              <a:gd name="connsiteY10" fmla="*/ 2110929 h 2454774"/>
              <a:gd name="connsiteX11" fmla="*/ 3287306 w 8713249"/>
              <a:gd name="connsiteY11" fmla="*/ 2330083 h 2454774"/>
              <a:gd name="connsiteX12" fmla="*/ 2478704 w 8713249"/>
              <a:gd name="connsiteY12" fmla="*/ 2398096 h 2454774"/>
              <a:gd name="connsiteX13" fmla="*/ 1753230 w 8713249"/>
              <a:gd name="connsiteY13" fmla="*/ 2428324 h 2454774"/>
              <a:gd name="connsiteX14" fmla="*/ 989970 w 8713249"/>
              <a:gd name="connsiteY14" fmla="*/ 2398096 h 2454774"/>
              <a:gd name="connsiteX15" fmla="*/ 226711 w 8713249"/>
              <a:gd name="connsiteY15" fmla="*/ 2088258 h 2454774"/>
              <a:gd name="connsiteX16" fmla="*/ 0 w 8713249"/>
              <a:gd name="connsiteY16" fmla="*/ 1982459 h 24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13249" h="2454774">
                <a:moveTo>
                  <a:pt x="8713249" y="2519"/>
                </a:moveTo>
                <a:lnTo>
                  <a:pt x="8199372" y="17633"/>
                </a:lnTo>
                <a:cubicBezTo>
                  <a:pt x="8019263" y="20152"/>
                  <a:pt x="7819002" y="0"/>
                  <a:pt x="7632595" y="17633"/>
                </a:cubicBezTo>
                <a:cubicBezTo>
                  <a:pt x="7446188" y="35266"/>
                  <a:pt x="7256003" y="84386"/>
                  <a:pt x="7080932" y="123431"/>
                </a:cubicBezTo>
                <a:cubicBezTo>
                  <a:pt x="6905861" y="162476"/>
                  <a:pt x="6582168" y="251901"/>
                  <a:pt x="6582168" y="251901"/>
                </a:cubicBezTo>
                <a:lnTo>
                  <a:pt x="6090962" y="380370"/>
                </a:lnTo>
                <a:cubicBezTo>
                  <a:pt x="5902037" y="428231"/>
                  <a:pt x="5645098" y="466017"/>
                  <a:pt x="5448615" y="539068"/>
                </a:cubicBezTo>
                <a:cubicBezTo>
                  <a:pt x="5252132" y="612119"/>
                  <a:pt x="5058168" y="704063"/>
                  <a:pt x="4912066" y="818678"/>
                </a:cubicBezTo>
                <a:cubicBezTo>
                  <a:pt x="4765964" y="933293"/>
                  <a:pt x="4682836" y="1066800"/>
                  <a:pt x="4572000" y="1226757"/>
                </a:cubicBezTo>
                <a:cubicBezTo>
                  <a:pt x="4461164" y="1386714"/>
                  <a:pt x="4359144" y="1631058"/>
                  <a:pt x="4247048" y="1778420"/>
                </a:cubicBezTo>
                <a:cubicBezTo>
                  <a:pt x="4134952" y="1925782"/>
                  <a:pt x="4059382" y="2018985"/>
                  <a:pt x="3899425" y="2110929"/>
                </a:cubicBezTo>
                <a:cubicBezTo>
                  <a:pt x="3739468" y="2202873"/>
                  <a:pt x="3524093" y="2282222"/>
                  <a:pt x="3287306" y="2330083"/>
                </a:cubicBezTo>
                <a:cubicBezTo>
                  <a:pt x="3050519" y="2377944"/>
                  <a:pt x="2734383" y="2381723"/>
                  <a:pt x="2478704" y="2398096"/>
                </a:cubicBezTo>
                <a:cubicBezTo>
                  <a:pt x="2223025" y="2414469"/>
                  <a:pt x="2001352" y="2428324"/>
                  <a:pt x="1753230" y="2428324"/>
                </a:cubicBezTo>
                <a:cubicBezTo>
                  <a:pt x="1505108" y="2428324"/>
                  <a:pt x="1244390" y="2454774"/>
                  <a:pt x="989970" y="2398096"/>
                </a:cubicBezTo>
                <a:cubicBezTo>
                  <a:pt x="735550" y="2341418"/>
                  <a:pt x="391706" y="2157531"/>
                  <a:pt x="226711" y="2088258"/>
                </a:cubicBezTo>
                <a:cubicBezTo>
                  <a:pt x="61716" y="2018985"/>
                  <a:pt x="30858" y="2000722"/>
                  <a:pt x="0" y="1982459"/>
                </a:cubicBezTo>
              </a:path>
            </a:pathLst>
          </a:custGeom>
          <a:ln w="3810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172200"/>
            <a:ext cx="640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the edge may “cut through” the channel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322165" y="6046564"/>
            <a:ext cx="609601" cy="98874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14400" y="381000"/>
            <a:ext cx="74676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/>
          </a:blip>
          <a:srcRect/>
          <a:stretch>
            <a:fillRect/>
          </a:stretch>
        </p:blipFill>
        <p:spPr bwMode="auto">
          <a:xfrm>
            <a:off x="246695" y="1668843"/>
            <a:ext cx="8897305" cy="40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25000"/>
          </a:blip>
          <a:srcRect/>
          <a:stretch>
            <a:fillRect/>
          </a:stretch>
        </p:blipFill>
        <p:spPr bwMode="auto">
          <a:xfrm>
            <a:off x="2186499" y="1548312"/>
            <a:ext cx="4798238" cy="38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6714" y="1447800"/>
            <a:ext cx="679754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2871" y="2089269"/>
            <a:ext cx="5634503" cy="36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914400" y="304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content physically resides outside the channel…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V="1">
            <a:off x="3276600" y="838200"/>
            <a:ext cx="1143000" cy="8382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62400" y="762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…but it could also be cached in it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42785" y="3680271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53200" y="19812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48185" y="5112957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234268" y="3322572"/>
            <a:ext cx="8713249" cy="2454774"/>
          </a:xfrm>
          <a:custGeom>
            <a:avLst/>
            <a:gdLst>
              <a:gd name="connsiteX0" fmla="*/ 8713249 w 8713249"/>
              <a:gd name="connsiteY0" fmla="*/ 2519 h 2454774"/>
              <a:gd name="connsiteX1" fmla="*/ 8199372 w 8713249"/>
              <a:gd name="connsiteY1" fmla="*/ 17633 h 2454774"/>
              <a:gd name="connsiteX2" fmla="*/ 7632595 w 8713249"/>
              <a:gd name="connsiteY2" fmla="*/ 17633 h 2454774"/>
              <a:gd name="connsiteX3" fmla="*/ 7080932 w 8713249"/>
              <a:gd name="connsiteY3" fmla="*/ 123431 h 2454774"/>
              <a:gd name="connsiteX4" fmla="*/ 6582168 w 8713249"/>
              <a:gd name="connsiteY4" fmla="*/ 251901 h 2454774"/>
              <a:gd name="connsiteX5" fmla="*/ 6090962 w 8713249"/>
              <a:gd name="connsiteY5" fmla="*/ 380370 h 2454774"/>
              <a:gd name="connsiteX6" fmla="*/ 5448615 w 8713249"/>
              <a:gd name="connsiteY6" fmla="*/ 539068 h 2454774"/>
              <a:gd name="connsiteX7" fmla="*/ 4912066 w 8713249"/>
              <a:gd name="connsiteY7" fmla="*/ 818678 h 2454774"/>
              <a:gd name="connsiteX8" fmla="*/ 4572000 w 8713249"/>
              <a:gd name="connsiteY8" fmla="*/ 1226757 h 2454774"/>
              <a:gd name="connsiteX9" fmla="*/ 4247048 w 8713249"/>
              <a:gd name="connsiteY9" fmla="*/ 1778420 h 2454774"/>
              <a:gd name="connsiteX10" fmla="*/ 3899425 w 8713249"/>
              <a:gd name="connsiteY10" fmla="*/ 2110929 h 2454774"/>
              <a:gd name="connsiteX11" fmla="*/ 3287306 w 8713249"/>
              <a:gd name="connsiteY11" fmla="*/ 2330083 h 2454774"/>
              <a:gd name="connsiteX12" fmla="*/ 2478704 w 8713249"/>
              <a:gd name="connsiteY12" fmla="*/ 2398096 h 2454774"/>
              <a:gd name="connsiteX13" fmla="*/ 1753230 w 8713249"/>
              <a:gd name="connsiteY13" fmla="*/ 2428324 h 2454774"/>
              <a:gd name="connsiteX14" fmla="*/ 989970 w 8713249"/>
              <a:gd name="connsiteY14" fmla="*/ 2398096 h 2454774"/>
              <a:gd name="connsiteX15" fmla="*/ 226711 w 8713249"/>
              <a:gd name="connsiteY15" fmla="*/ 2088258 h 2454774"/>
              <a:gd name="connsiteX16" fmla="*/ 0 w 8713249"/>
              <a:gd name="connsiteY16" fmla="*/ 1982459 h 24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13249" h="2454774">
                <a:moveTo>
                  <a:pt x="8713249" y="2519"/>
                </a:moveTo>
                <a:lnTo>
                  <a:pt x="8199372" y="17633"/>
                </a:lnTo>
                <a:cubicBezTo>
                  <a:pt x="8019263" y="20152"/>
                  <a:pt x="7819002" y="0"/>
                  <a:pt x="7632595" y="17633"/>
                </a:cubicBezTo>
                <a:cubicBezTo>
                  <a:pt x="7446188" y="35266"/>
                  <a:pt x="7256003" y="84386"/>
                  <a:pt x="7080932" y="123431"/>
                </a:cubicBezTo>
                <a:cubicBezTo>
                  <a:pt x="6905861" y="162476"/>
                  <a:pt x="6582168" y="251901"/>
                  <a:pt x="6582168" y="251901"/>
                </a:cubicBezTo>
                <a:lnTo>
                  <a:pt x="6090962" y="380370"/>
                </a:lnTo>
                <a:cubicBezTo>
                  <a:pt x="5902037" y="428231"/>
                  <a:pt x="5645098" y="466017"/>
                  <a:pt x="5448615" y="539068"/>
                </a:cubicBezTo>
                <a:cubicBezTo>
                  <a:pt x="5252132" y="612119"/>
                  <a:pt x="5058168" y="704063"/>
                  <a:pt x="4912066" y="818678"/>
                </a:cubicBezTo>
                <a:cubicBezTo>
                  <a:pt x="4765964" y="933293"/>
                  <a:pt x="4682836" y="1066800"/>
                  <a:pt x="4572000" y="1226757"/>
                </a:cubicBezTo>
                <a:cubicBezTo>
                  <a:pt x="4461164" y="1386714"/>
                  <a:pt x="4359144" y="1631058"/>
                  <a:pt x="4247048" y="1778420"/>
                </a:cubicBezTo>
                <a:cubicBezTo>
                  <a:pt x="4134952" y="1925782"/>
                  <a:pt x="4059382" y="2018985"/>
                  <a:pt x="3899425" y="2110929"/>
                </a:cubicBezTo>
                <a:cubicBezTo>
                  <a:pt x="3739468" y="2202873"/>
                  <a:pt x="3524093" y="2282222"/>
                  <a:pt x="3287306" y="2330083"/>
                </a:cubicBezTo>
                <a:cubicBezTo>
                  <a:pt x="3050519" y="2377944"/>
                  <a:pt x="2734383" y="2381723"/>
                  <a:pt x="2478704" y="2398096"/>
                </a:cubicBezTo>
                <a:cubicBezTo>
                  <a:pt x="2223025" y="2414469"/>
                  <a:pt x="2001352" y="2428324"/>
                  <a:pt x="1753230" y="2428324"/>
                </a:cubicBezTo>
                <a:cubicBezTo>
                  <a:pt x="1505108" y="2428324"/>
                  <a:pt x="1244390" y="2454774"/>
                  <a:pt x="989970" y="2398096"/>
                </a:cubicBezTo>
                <a:cubicBezTo>
                  <a:pt x="735550" y="2341418"/>
                  <a:pt x="391706" y="2157531"/>
                  <a:pt x="226711" y="2088258"/>
                </a:cubicBezTo>
                <a:cubicBezTo>
                  <a:pt x="61716" y="2018985"/>
                  <a:pt x="30858" y="2000722"/>
                  <a:pt x="0" y="1982459"/>
                </a:cubicBezTo>
              </a:path>
            </a:pathLst>
          </a:custGeom>
          <a:ln w="3810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6172200"/>
            <a:ext cx="640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the edge may “cut through” the channel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1322165" y="6046564"/>
            <a:ext cx="609601" cy="98874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/>
          </a:blip>
          <a:srcRect/>
          <a:stretch>
            <a:fillRect/>
          </a:stretch>
        </p:blipFill>
        <p:spPr bwMode="auto">
          <a:xfrm>
            <a:off x="246695" y="1668843"/>
            <a:ext cx="8897305" cy="40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25000"/>
          </a:blip>
          <a:srcRect/>
          <a:stretch>
            <a:fillRect/>
          </a:stretch>
        </p:blipFill>
        <p:spPr bwMode="auto">
          <a:xfrm>
            <a:off x="1622871" y="2089269"/>
            <a:ext cx="5634503" cy="36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4038600" y="807972"/>
            <a:ext cx="5105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4229100" y="1943100"/>
            <a:ext cx="1524000" cy="762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5869" y="1546671"/>
            <a:ext cx="4798238" cy="38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856" y="2690301"/>
            <a:ext cx="42269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2728" y="2452739"/>
            <a:ext cx="4551472" cy="26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276600" y="4061271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14400" y="304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physically resides outside the channel…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762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…but it could also be cached in it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42785" y="3680271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53200" y="19812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48185" y="5112957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91200" y="27432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77000" y="4191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6200" y="6172200"/>
            <a:ext cx="62484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/>
          </a:blip>
          <a:srcRect/>
          <a:stretch>
            <a:fillRect/>
          </a:stretch>
        </p:blipFill>
        <p:spPr bwMode="auto">
          <a:xfrm>
            <a:off x="246695" y="1668843"/>
            <a:ext cx="8897305" cy="40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25000"/>
          </a:blip>
          <a:srcRect/>
          <a:stretch>
            <a:fillRect/>
          </a:stretch>
        </p:blipFill>
        <p:spPr bwMode="auto">
          <a:xfrm>
            <a:off x="1622871" y="2089269"/>
            <a:ext cx="5634503" cy="36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5869" y="1546671"/>
            <a:ext cx="4798238" cy="38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2728" y="2452739"/>
            <a:ext cx="4551472" cy="26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276600" y="4061271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14400" y="304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 physically resides outside the channel…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762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…but it could also be cached in it</a:t>
            </a:r>
            <a:endParaRPr lang="en-US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1942785" y="3680271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53200" y="19812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48185" y="5112957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91200" y="27432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77000" y="41910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36157" y="3328869"/>
            <a:ext cx="8713249" cy="2454774"/>
          </a:xfrm>
          <a:custGeom>
            <a:avLst/>
            <a:gdLst>
              <a:gd name="connsiteX0" fmla="*/ 8713249 w 8713249"/>
              <a:gd name="connsiteY0" fmla="*/ 2519 h 2454774"/>
              <a:gd name="connsiteX1" fmla="*/ 8199372 w 8713249"/>
              <a:gd name="connsiteY1" fmla="*/ 17633 h 2454774"/>
              <a:gd name="connsiteX2" fmla="*/ 7632595 w 8713249"/>
              <a:gd name="connsiteY2" fmla="*/ 17633 h 2454774"/>
              <a:gd name="connsiteX3" fmla="*/ 7080932 w 8713249"/>
              <a:gd name="connsiteY3" fmla="*/ 123431 h 2454774"/>
              <a:gd name="connsiteX4" fmla="*/ 6582168 w 8713249"/>
              <a:gd name="connsiteY4" fmla="*/ 251901 h 2454774"/>
              <a:gd name="connsiteX5" fmla="*/ 6090962 w 8713249"/>
              <a:gd name="connsiteY5" fmla="*/ 380370 h 2454774"/>
              <a:gd name="connsiteX6" fmla="*/ 5448615 w 8713249"/>
              <a:gd name="connsiteY6" fmla="*/ 539068 h 2454774"/>
              <a:gd name="connsiteX7" fmla="*/ 4912066 w 8713249"/>
              <a:gd name="connsiteY7" fmla="*/ 818678 h 2454774"/>
              <a:gd name="connsiteX8" fmla="*/ 4572000 w 8713249"/>
              <a:gd name="connsiteY8" fmla="*/ 1226757 h 2454774"/>
              <a:gd name="connsiteX9" fmla="*/ 4247048 w 8713249"/>
              <a:gd name="connsiteY9" fmla="*/ 1778420 h 2454774"/>
              <a:gd name="connsiteX10" fmla="*/ 3899425 w 8713249"/>
              <a:gd name="connsiteY10" fmla="*/ 2110929 h 2454774"/>
              <a:gd name="connsiteX11" fmla="*/ 3287306 w 8713249"/>
              <a:gd name="connsiteY11" fmla="*/ 2330083 h 2454774"/>
              <a:gd name="connsiteX12" fmla="*/ 2478704 w 8713249"/>
              <a:gd name="connsiteY12" fmla="*/ 2398096 h 2454774"/>
              <a:gd name="connsiteX13" fmla="*/ 1753230 w 8713249"/>
              <a:gd name="connsiteY13" fmla="*/ 2428324 h 2454774"/>
              <a:gd name="connsiteX14" fmla="*/ 989970 w 8713249"/>
              <a:gd name="connsiteY14" fmla="*/ 2398096 h 2454774"/>
              <a:gd name="connsiteX15" fmla="*/ 226711 w 8713249"/>
              <a:gd name="connsiteY15" fmla="*/ 2088258 h 2454774"/>
              <a:gd name="connsiteX16" fmla="*/ 0 w 8713249"/>
              <a:gd name="connsiteY16" fmla="*/ 1982459 h 24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13249" h="2454774">
                <a:moveTo>
                  <a:pt x="8713249" y="2519"/>
                </a:moveTo>
                <a:lnTo>
                  <a:pt x="8199372" y="17633"/>
                </a:lnTo>
                <a:cubicBezTo>
                  <a:pt x="8019263" y="20152"/>
                  <a:pt x="7819002" y="0"/>
                  <a:pt x="7632595" y="17633"/>
                </a:cubicBezTo>
                <a:cubicBezTo>
                  <a:pt x="7446188" y="35266"/>
                  <a:pt x="7256003" y="84386"/>
                  <a:pt x="7080932" y="123431"/>
                </a:cubicBezTo>
                <a:cubicBezTo>
                  <a:pt x="6905861" y="162476"/>
                  <a:pt x="6582168" y="251901"/>
                  <a:pt x="6582168" y="251901"/>
                </a:cubicBezTo>
                <a:lnTo>
                  <a:pt x="6090962" y="380370"/>
                </a:lnTo>
                <a:cubicBezTo>
                  <a:pt x="5902037" y="428231"/>
                  <a:pt x="5645098" y="466017"/>
                  <a:pt x="5448615" y="539068"/>
                </a:cubicBezTo>
                <a:cubicBezTo>
                  <a:pt x="5252132" y="612119"/>
                  <a:pt x="5058168" y="704063"/>
                  <a:pt x="4912066" y="818678"/>
                </a:cubicBezTo>
                <a:cubicBezTo>
                  <a:pt x="4765964" y="933293"/>
                  <a:pt x="4682836" y="1066800"/>
                  <a:pt x="4572000" y="1226757"/>
                </a:cubicBezTo>
                <a:cubicBezTo>
                  <a:pt x="4461164" y="1386714"/>
                  <a:pt x="4359144" y="1631058"/>
                  <a:pt x="4247048" y="1778420"/>
                </a:cubicBezTo>
                <a:cubicBezTo>
                  <a:pt x="4134952" y="1925782"/>
                  <a:pt x="4059382" y="2018985"/>
                  <a:pt x="3899425" y="2110929"/>
                </a:cubicBezTo>
                <a:cubicBezTo>
                  <a:pt x="3739468" y="2202873"/>
                  <a:pt x="3524093" y="2282222"/>
                  <a:pt x="3287306" y="2330083"/>
                </a:cubicBezTo>
                <a:cubicBezTo>
                  <a:pt x="3050519" y="2377944"/>
                  <a:pt x="2734383" y="2381723"/>
                  <a:pt x="2478704" y="2398096"/>
                </a:cubicBezTo>
                <a:cubicBezTo>
                  <a:pt x="2223025" y="2414469"/>
                  <a:pt x="2001352" y="2428324"/>
                  <a:pt x="1753230" y="2428324"/>
                </a:cubicBezTo>
                <a:cubicBezTo>
                  <a:pt x="1505108" y="2428324"/>
                  <a:pt x="1244390" y="2454774"/>
                  <a:pt x="989970" y="2398096"/>
                </a:cubicBezTo>
                <a:cubicBezTo>
                  <a:pt x="735550" y="2341418"/>
                  <a:pt x="391706" y="2157531"/>
                  <a:pt x="226711" y="2088258"/>
                </a:cubicBezTo>
                <a:cubicBezTo>
                  <a:pt x="61716" y="2018985"/>
                  <a:pt x="30858" y="2000722"/>
                  <a:pt x="0" y="1982459"/>
                </a:cubicBezTo>
              </a:path>
            </a:pathLst>
          </a:custGeom>
          <a:ln w="254000" cap="rnd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4268" y="3322572"/>
            <a:ext cx="8713249" cy="2454774"/>
          </a:xfrm>
          <a:custGeom>
            <a:avLst/>
            <a:gdLst>
              <a:gd name="connsiteX0" fmla="*/ 8713249 w 8713249"/>
              <a:gd name="connsiteY0" fmla="*/ 2519 h 2454774"/>
              <a:gd name="connsiteX1" fmla="*/ 8199372 w 8713249"/>
              <a:gd name="connsiteY1" fmla="*/ 17633 h 2454774"/>
              <a:gd name="connsiteX2" fmla="*/ 7632595 w 8713249"/>
              <a:gd name="connsiteY2" fmla="*/ 17633 h 2454774"/>
              <a:gd name="connsiteX3" fmla="*/ 7080932 w 8713249"/>
              <a:gd name="connsiteY3" fmla="*/ 123431 h 2454774"/>
              <a:gd name="connsiteX4" fmla="*/ 6582168 w 8713249"/>
              <a:gd name="connsiteY4" fmla="*/ 251901 h 2454774"/>
              <a:gd name="connsiteX5" fmla="*/ 6090962 w 8713249"/>
              <a:gd name="connsiteY5" fmla="*/ 380370 h 2454774"/>
              <a:gd name="connsiteX6" fmla="*/ 5448615 w 8713249"/>
              <a:gd name="connsiteY6" fmla="*/ 539068 h 2454774"/>
              <a:gd name="connsiteX7" fmla="*/ 4912066 w 8713249"/>
              <a:gd name="connsiteY7" fmla="*/ 818678 h 2454774"/>
              <a:gd name="connsiteX8" fmla="*/ 4572000 w 8713249"/>
              <a:gd name="connsiteY8" fmla="*/ 1226757 h 2454774"/>
              <a:gd name="connsiteX9" fmla="*/ 4247048 w 8713249"/>
              <a:gd name="connsiteY9" fmla="*/ 1778420 h 2454774"/>
              <a:gd name="connsiteX10" fmla="*/ 3899425 w 8713249"/>
              <a:gd name="connsiteY10" fmla="*/ 2110929 h 2454774"/>
              <a:gd name="connsiteX11" fmla="*/ 3287306 w 8713249"/>
              <a:gd name="connsiteY11" fmla="*/ 2330083 h 2454774"/>
              <a:gd name="connsiteX12" fmla="*/ 2478704 w 8713249"/>
              <a:gd name="connsiteY12" fmla="*/ 2398096 h 2454774"/>
              <a:gd name="connsiteX13" fmla="*/ 1753230 w 8713249"/>
              <a:gd name="connsiteY13" fmla="*/ 2428324 h 2454774"/>
              <a:gd name="connsiteX14" fmla="*/ 989970 w 8713249"/>
              <a:gd name="connsiteY14" fmla="*/ 2398096 h 2454774"/>
              <a:gd name="connsiteX15" fmla="*/ 226711 w 8713249"/>
              <a:gd name="connsiteY15" fmla="*/ 2088258 h 2454774"/>
              <a:gd name="connsiteX16" fmla="*/ 0 w 8713249"/>
              <a:gd name="connsiteY16" fmla="*/ 1982459 h 24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13249" h="2454774">
                <a:moveTo>
                  <a:pt x="8713249" y="2519"/>
                </a:moveTo>
                <a:lnTo>
                  <a:pt x="8199372" y="17633"/>
                </a:lnTo>
                <a:cubicBezTo>
                  <a:pt x="8019263" y="20152"/>
                  <a:pt x="7819002" y="0"/>
                  <a:pt x="7632595" y="17633"/>
                </a:cubicBezTo>
                <a:cubicBezTo>
                  <a:pt x="7446188" y="35266"/>
                  <a:pt x="7256003" y="84386"/>
                  <a:pt x="7080932" y="123431"/>
                </a:cubicBezTo>
                <a:cubicBezTo>
                  <a:pt x="6905861" y="162476"/>
                  <a:pt x="6582168" y="251901"/>
                  <a:pt x="6582168" y="251901"/>
                </a:cubicBezTo>
                <a:lnTo>
                  <a:pt x="6090962" y="380370"/>
                </a:lnTo>
                <a:cubicBezTo>
                  <a:pt x="5902037" y="428231"/>
                  <a:pt x="5645098" y="466017"/>
                  <a:pt x="5448615" y="539068"/>
                </a:cubicBezTo>
                <a:cubicBezTo>
                  <a:pt x="5252132" y="612119"/>
                  <a:pt x="5058168" y="704063"/>
                  <a:pt x="4912066" y="818678"/>
                </a:cubicBezTo>
                <a:cubicBezTo>
                  <a:pt x="4765964" y="933293"/>
                  <a:pt x="4682836" y="1066800"/>
                  <a:pt x="4572000" y="1226757"/>
                </a:cubicBezTo>
                <a:cubicBezTo>
                  <a:pt x="4461164" y="1386714"/>
                  <a:pt x="4359144" y="1631058"/>
                  <a:pt x="4247048" y="1778420"/>
                </a:cubicBezTo>
                <a:cubicBezTo>
                  <a:pt x="4134952" y="1925782"/>
                  <a:pt x="4059382" y="2018985"/>
                  <a:pt x="3899425" y="2110929"/>
                </a:cubicBezTo>
                <a:cubicBezTo>
                  <a:pt x="3739468" y="2202873"/>
                  <a:pt x="3524093" y="2282222"/>
                  <a:pt x="3287306" y="2330083"/>
                </a:cubicBezTo>
                <a:cubicBezTo>
                  <a:pt x="3050519" y="2377944"/>
                  <a:pt x="2734383" y="2381723"/>
                  <a:pt x="2478704" y="2398096"/>
                </a:cubicBezTo>
                <a:cubicBezTo>
                  <a:pt x="2223025" y="2414469"/>
                  <a:pt x="2001352" y="2428324"/>
                  <a:pt x="1753230" y="2428324"/>
                </a:cubicBezTo>
                <a:cubicBezTo>
                  <a:pt x="1505108" y="2428324"/>
                  <a:pt x="1244390" y="2454774"/>
                  <a:pt x="989970" y="2398096"/>
                </a:cubicBezTo>
                <a:cubicBezTo>
                  <a:pt x="735550" y="2341418"/>
                  <a:pt x="391706" y="2157531"/>
                  <a:pt x="226711" y="2088258"/>
                </a:cubicBezTo>
                <a:cubicBezTo>
                  <a:pt x="61716" y="2018985"/>
                  <a:pt x="30858" y="2000722"/>
                  <a:pt x="0" y="1982459"/>
                </a:cubicBezTo>
              </a:path>
            </a:pathLst>
          </a:custGeom>
          <a:ln w="8890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6172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 edge may “cut through” the channel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1322165" y="6046564"/>
            <a:ext cx="609601" cy="9887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9568" y="1600200"/>
            <a:ext cx="7870032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38000" contrast="-100000"/>
          </a:blip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 writable stream of checkpoints and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a writable stream of checkpoints and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a writable stream of checkpoints and updates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133600"/>
            <a:ext cx="7391400" cy="47244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1752600" cy="16764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3886200"/>
            <a:ext cx="685800" cy="1371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4038600"/>
            <a:ext cx="1676400" cy="2133600"/>
          </a:xfrm>
          <a:prstGeom prst="roundRect">
            <a:avLst/>
          </a:prstGeom>
          <a:noFill/>
          <a:ln w="762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a writable stream of checkpoints and updates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6096000" cy="47244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2133600"/>
            <a:ext cx="2514600" cy="838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2057400" cy="1600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962400"/>
            <a:ext cx="914400" cy="12954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0" y="2971800"/>
            <a:ext cx="2819400" cy="2133600"/>
          </a:xfrm>
          <a:prstGeom prst="roundRect">
            <a:avLst/>
          </a:prstGeom>
          <a:noFill/>
          <a:ln w="7620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105400" y="2438400"/>
            <a:ext cx="7620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76280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6477000" y="2261880"/>
            <a:ext cx="2133600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server in a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data center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463504" y="4218636"/>
            <a:ext cx="28956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62200" y="2989376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871480"/>
            <a:ext cx="23622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rot="10800000" flipV="1">
            <a:off x="2805882" y="2642880"/>
            <a:ext cx="2375718" cy="50736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in the Cloud</a:t>
            </a:r>
            <a:endParaRPr lang="en-US" sz="4400" b="1" dirty="0"/>
          </a:p>
        </p:txBody>
      </p:sp>
      <p:sp>
        <p:nvSpPr>
          <p:cNvPr id="29" name="Rectangle 28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32" name="Straight Connector 31"/>
          <p:cNvCxnSpPr>
            <a:stCxn id="29" idx="0"/>
          </p:cNvCxnSpPr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2438400"/>
            <a:ext cx="3429000" cy="381000"/>
          </a:xfrm>
          <a:prstGeom prst="roundRect">
            <a:avLst>
              <a:gd name="adj" fmla="val 2352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a writable stream of checkpoints and updates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495800"/>
            <a:ext cx="6477000" cy="2362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4114800"/>
            <a:ext cx="4267200" cy="381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886200"/>
            <a:ext cx="2133600" cy="228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4495800"/>
            <a:ext cx="609600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2819400"/>
            <a:ext cx="3429000" cy="457200"/>
          </a:xfrm>
          <a:prstGeom prst="roundRect">
            <a:avLst>
              <a:gd name="adj" fmla="val 2352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a writable stream of checkpoints and updates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495800"/>
            <a:ext cx="6477000" cy="2362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4114800"/>
            <a:ext cx="4267200" cy="381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886200"/>
            <a:ext cx="2133600" cy="228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4495800"/>
            <a:ext cx="609600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(local)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031208" y="2957512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09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814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72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2133600"/>
            <a:ext cx="3200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057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initial 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1828801" y="2667000"/>
            <a:ext cx="685801" cy="381001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(local)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43200" y="28956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09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057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initial checkpoint</a:t>
            </a:r>
            <a:endParaRPr lang="en-US" sz="3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1828801" y="2667000"/>
            <a:ext cx="685801" cy="381001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581400" y="2133600"/>
            <a:ext cx="32004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2057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multiple updates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29000" y="28956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114800" y="28956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00600" y="29718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814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72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124200" y="2514600"/>
            <a:ext cx="762000" cy="533402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3886199" y="2514601"/>
            <a:ext cx="533402" cy="5334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495800" y="2514600"/>
            <a:ext cx="533400" cy="5334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5067299" y="2628901"/>
            <a:ext cx="609602" cy="3810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(local)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098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057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initial checkpoint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1828801" y="2667000"/>
            <a:ext cx="685801" cy="381001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2057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multiple updates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814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7200" y="3048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3124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124200" y="2514600"/>
            <a:ext cx="762000" cy="533402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3886199" y="2514601"/>
            <a:ext cx="533402" cy="533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495800" y="2514600"/>
            <a:ext cx="533400" cy="533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5067299" y="2628901"/>
            <a:ext cx="609602" cy="3810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77778E-6 C -0.01754 0.00417 -0.03507 0.00857 -0.05851 0.01783 C -0.08195 0.02709 -0.11858 0.04121 -0.14063 0.05533 C -0.16268 0.06945 -0.17743 0.0882 -0.19132 0.10325 C -0.20521 0.11829 -0.21511 0.13149 -0.22413 0.14584 C -0.23316 0.16019 -0.23959 0.17431 -0.24601 0.1886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66667E-6 C -0.02048 0.00047 -0.04079 0.00093 -0.07169 0.00834 C -0.10277 0.01575 -0.15451 0.03126 -0.18489 0.04491 C -0.21544 0.05857 -0.23454 0.07454 -0.25364 0.09075 C -0.27274 0.10695 -0.28836 0.12524 -0.29982 0.14283 C -0.31128 0.16042 -0.31683 0.17871 -0.32239 0.197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-0.01458 2.59259E-6 -0.02916 2.59259E-6 -0.04843 2.59259E-6 C -0.06771 2.59259E-6 -0.0908 -0.00255 -0.11562 2.59259E-6 C -0.14045 0.00255 -0.16892 0.00602 -0.19774 0.01551 C -0.22656 0.025 -0.26562 0.04213 -0.28906 0.05718 C -0.3125 0.07222 -0.32326 0.09074 -0.33836 0.10625 C -0.35347 0.12176 -0.36996 0.13611 -0.37968 0.15093 C -0.38941 0.16574 -0.39409 0.1875 -0.39687 0.19468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66667E-6 C -0.01111 6.66667E-6 -0.02205 0.00024 -0.04288 6.66667E-6 C -0.06372 -0.00022 -0.09931 -0.00115 -0.125 -0.00092 C -0.15069 -0.00069 -0.17205 -0.00231 -0.19774 0.00209 C -0.22326 0.00649 -0.25069 0.01505 -0.2783 0.02501 C -0.30556 0.03496 -0.33559 0.04399 -0.3625 0.06158 C -0.38941 0.07917 -0.42187 0.10741 -0.43976 0.13126 C -0.45764 0.1551 -0.46406 0.17964 -0.47031 0.20417 " pathEditMode="relative" ptsTypes="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-0.02118 -0.00301 -0.04219 -0.00602 -0.06163 -0.00833 C -0.08108 -0.01064 -0.09514 -0.0125 -0.11719 -0.01342 C -0.13924 -0.01435 -0.1691 -0.01365 -0.19375 -0.01342 C -0.2184 -0.01319 -0.2375 -0.01597 -0.26476 -0.01134 C -0.29201 -0.00671 -0.32674 0.00301 -0.35781 0.01459 C -0.38889 0.02616 -0.42847 0.04375 -0.45156 0.05834 C -0.47465 0.07292 -0.48177 0.08496 -0.49601 0.10209 C -0.51024 0.11922 -0.5283 0.1463 -0.53663 0.16042 C -0.54497 0.17454 -0.54549 0.18056 -0.54601 0.18658 " pathEditMode="relative" ptsTypes="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5486400"/>
            <a:ext cx="38100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a writable stream of checkpoints and updates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6172200" cy="2590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257800"/>
            <a:ext cx="1676400" cy="1600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029200"/>
            <a:ext cx="1219200" cy="228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724400"/>
            <a:ext cx="1066800" cy="304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4724400"/>
            <a:ext cx="3810000" cy="304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3962400"/>
            <a:ext cx="838200" cy="457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(local)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057400" y="5388768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66800" y="6400800"/>
            <a:ext cx="17526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743200" y="5388768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388768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86000" y="5486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1524000" y="5867400"/>
            <a:ext cx="762000" cy="6096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600" y="62732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updates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1800" y="5562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657600" y="5562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2362200" y="5943600"/>
            <a:ext cx="609600" cy="5334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2514600" y="6019800"/>
            <a:ext cx="1219200" cy="5334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(local)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286000" y="54864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1524000" y="5867400"/>
            <a:ext cx="762000" cy="6096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600" y="62732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updates</a:t>
            </a:r>
            <a:endParaRPr lang="en-US" sz="32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2971800" y="5562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657600" y="5562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2362200" y="5943600"/>
            <a:ext cx="609600" cy="533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2514600" y="6019800"/>
            <a:ext cx="1219200" cy="5334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C 0.04323 0.00208 0.08646 0.00417 0.12812 -0.00625 C 0.16979 -0.01667 0.21528 -0.03912 0.25 -0.0625 C 0.28472 -0.08588 0.31458 -0.12477 0.33663 -0.14676 C 0.35868 -0.16875 0.35503 -0.18403 0.38281 -0.19468 C 0.41059 -0.20532 0.45677 -0.20833 0.50312 -0.2113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33333E-6 C 0.01579 0.0037 0.03159 0.00764 0.06249 0.00833 C 0.0934 0.00902 0.15208 0.00902 0.18524 0.00416 C 0.2184 -0.0007 0.2361 -0.00834 0.2618 -0.02084 C 0.28749 -0.03334 0.31683 -0.05394 0.33906 -0.07084 C 0.36128 -0.08773 0.37812 -0.10463 0.39531 -0.12176 C 0.41249 -0.13889 0.42725 -0.16065 0.44218 -0.17385 C 0.45711 -0.18704 0.46215 -0.19491 0.48437 -0.20093 C 0.50659 -0.20695 0.56145 -0.20949 0.57586 -0.21042 " pathEditMode="relative" ptsTypes="aaaaaaa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85185E-6 C 0.02569 0.00857 0.05156 0.01736 0.08281 0.02176 C 0.11406 0.02616 0.1493 0.02986 0.18749 0.02708 C 0.22569 0.02431 0.27551 0.01759 0.31163 0.00509 C 0.34774 -0.00741 0.37951 -0.03102 0.40381 -0.04792 C 0.42812 -0.06481 0.44097 -0.08055 0.45781 -0.09699 C 0.47465 -0.11343 0.4894 -0.13218 0.50468 -0.14699 C 0.51996 -0.1618 0.53437 -0.17824 0.54999 -0.18542 C 0.56562 -0.19259 0.58211 -0.18958 0.59843 -0.19074 C 0.61475 -0.1919 0.63107 -0.1919 0.64756 -0.19167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3200400"/>
            <a:ext cx="3429000" cy="457200"/>
          </a:xfrm>
          <a:prstGeom prst="roundRect">
            <a:avLst>
              <a:gd name="adj" fmla="val 2352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a writable stream of checkpoints and updates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495800"/>
            <a:ext cx="6477000" cy="2362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4114800"/>
            <a:ext cx="4267200" cy="381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886200"/>
            <a:ext cx="2133600" cy="228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4495800"/>
            <a:ext cx="609600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3200400"/>
            <a:ext cx="3429000" cy="457200"/>
          </a:xfrm>
          <a:prstGeom prst="roundRect">
            <a:avLst>
              <a:gd name="adj" fmla="val 2352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a writable stream of checkpoints and updates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495800"/>
            <a:ext cx="6477000" cy="2362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4114800"/>
            <a:ext cx="4267200" cy="381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886200"/>
            <a:ext cx="2133600" cy="228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4495800"/>
            <a:ext cx="609600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4267200"/>
            <a:ext cx="48006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77000" y="5181600"/>
            <a:ext cx="1676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43200" y="3962400"/>
            <a:ext cx="2590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46824" y="4191000"/>
            <a:ext cx="4653976" cy="2590800"/>
            <a:chOff x="246695" y="1447800"/>
            <a:chExt cx="8897305" cy="49530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25000"/>
            </a:blip>
            <a:srcRect/>
            <a:stretch>
              <a:fillRect/>
            </a:stretch>
          </p:blipFill>
          <p:spPr bwMode="auto">
            <a:xfrm>
              <a:off x="246695" y="1668843"/>
              <a:ext cx="8897305" cy="408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25000"/>
            </a:blip>
            <a:srcRect/>
            <a:stretch>
              <a:fillRect/>
            </a:stretch>
          </p:blipFill>
          <p:spPr bwMode="auto">
            <a:xfrm>
              <a:off x="2186499" y="1548312"/>
              <a:ext cx="4798238" cy="383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86714" y="1447800"/>
              <a:ext cx="6797544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2871" y="2089269"/>
              <a:ext cx="5634503" cy="3618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17"/>
            <p:cNvSpPr/>
            <p:nvPr/>
          </p:nvSpPr>
          <p:spPr>
            <a:xfrm>
              <a:off x="1942785" y="3680271"/>
              <a:ext cx="3048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200" y="1981200"/>
              <a:ext cx="3048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48185" y="5112957"/>
              <a:ext cx="3048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486400" y="2286000"/>
            <a:ext cx="6096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76280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4404486" y="784671"/>
            <a:ext cx="14478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463504" y="4218636"/>
            <a:ext cx="28956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62200" y="2989376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871480"/>
            <a:ext cx="23622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rot="10800000" flipV="1">
            <a:off x="2805882" y="2642880"/>
            <a:ext cx="2375718" cy="50736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in the Cloud</a:t>
            </a:r>
            <a:endParaRPr lang="en-US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content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5943600"/>
            <a:ext cx="38100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Interfaces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  <a:p>
            <a:pPr marL="514350" indent="-514350">
              <a:buNone/>
            </a:pPr>
            <a:r>
              <a:rPr lang="en-US" sz="3200" b="1" dirty="0" smtClean="0"/>
              <a:t>a writable stream of checkpoints and updates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6172200" cy="2590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257800"/>
            <a:ext cx="1676400" cy="1600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029200"/>
            <a:ext cx="1219200" cy="228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724400"/>
            <a:ext cx="1066800" cy="304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4724400"/>
            <a:ext cx="3810000" cy="304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3962400"/>
            <a:ext cx="838200" cy="457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(local)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14800" y="2819400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05000" y="2057400"/>
            <a:ext cx="1981200" cy="914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3581400" y="2895600"/>
            <a:ext cx="685800" cy="2286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28800" y="1929825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request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67200" y="2971800"/>
            <a:ext cx="55842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(local)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3581400" y="2895600"/>
            <a:ext cx="685800" cy="2286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28800" y="1929825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request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267200" y="2971800"/>
            <a:ext cx="558420" cy="5334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81481E-6 C -0.04131 -0.00023 -0.08263 -0.00047 -0.12343 0.00416 C -0.1644 0.00879 -0.20642 0.01481 -0.24531 0.02708 C -0.28437 0.03935 -0.3276 0.05648 -0.35781 0.07801 C -0.38802 0.09953 -0.40798 0.13426 -0.42656 0.15625 C -0.44513 0.17824 -0.45694 0.19421 -0.46874 0.21041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(local)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74208" y="5472112"/>
            <a:ext cx="9144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800" y="56388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0" y="6400800"/>
            <a:ext cx="19812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 flipV="1">
            <a:off x="2133600" y="5905500"/>
            <a:ext cx="1219200" cy="4953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6273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62200"/>
            <a:ext cx="9144000" cy="40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(local)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err="1" smtClean="0">
                <a:solidFill>
                  <a:srgbClr val="0000FF"/>
                </a:solidFill>
              </a:rPr>
              <a:t>Checkpointed</a:t>
            </a:r>
            <a:r>
              <a:rPr lang="en-US" sz="3200" b="1" dirty="0" smtClean="0">
                <a:solidFill>
                  <a:srgbClr val="0000FF"/>
                </a:solidFill>
              </a:rPr>
              <a:t> Communication Channel (CC)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4343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02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55626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2578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52800" y="56388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 flipV="1">
            <a:off x="2133600" y="5905500"/>
            <a:ext cx="1219200" cy="4953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6273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0.02552 0.00324 0.05122 0.00672 0.08125 0.00533 C 0.11129 0.00394 0.14358 0.00533 0.18039 -0.00833 C 0.21719 -0.02199 0.26979 -0.05254 0.30157 -0.07708 C 0.33334 -0.10162 0.35122 -0.13356 0.37101 -0.15509 C 0.3908 -0.17662 0.39914 -0.1949 0.42032 -0.20625 C 0.4415 -0.21759 0.47865 -0.22106 0.49844 -0.22291 C 0.51823 -0.22477 0.52865 -0.22129 0.53907 -0.21759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96"/>
          <p:cNvSpPr/>
          <p:nvPr/>
        </p:nvSpPr>
        <p:spPr>
          <a:xfrm>
            <a:off x="2849166" y="2563415"/>
            <a:ext cx="3426618" cy="3856435"/>
          </a:xfrm>
          <a:custGeom>
            <a:avLst/>
            <a:gdLst>
              <a:gd name="connsiteX0" fmla="*/ 44053 w 3426618"/>
              <a:gd name="connsiteY0" fmla="*/ 2001441 h 3856435"/>
              <a:gd name="connsiteX1" fmla="*/ 44053 w 3426618"/>
              <a:gd name="connsiteY1" fmla="*/ 2408635 h 3856435"/>
              <a:gd name="connsiteX2" fmla="*/ 65484 w 3426618"/>
              <a:gd name="connsiteY2" fmla="*/ 2722960 h 3856435"/>
              <a:gd name="connsiteX3" fmla="*/ 172640 w 3426618"/>
              <a:gd name="connsiteY3" fmla="*/ 2980135 h 3856435"/>
              <a:gd name="connsiteX4" fmla="*/ 308372 w 3426618"/>
              <a:gd name="connsiteY4" fmla="*/ 3251598 h 3856435"/>
              <a:gd name="connsiteX5" fmla="*/ 758428 w 3426618"/>
              <a:gd name="connsiteY5" fmla="*/ 3658791 h 3856435"/>
              <a:gd name="connsiteX6" fmla="*/ 1165622 w 3426618"/>
              <a:gd name="connsiteY6" fmla="*/ 3794523 h 3856435"/>
              <a:gd name="connsiteX7" fmla="*/ 1744265 w 3426618"/>
              <a:gd name="connsiteY7" fmla="*/ 3851673 h 3856435"/>
              <a:gd name="connsiteX8" fmla="*/ 2201465 w 3426618"/>
              <a:gd name="connsiteY8" fmla="*/ 3823098 h 3856435"/>
              <a:gd name="connsiteX9" fmla="*/ 2644378 w 3426618"/>
              <a:gd name="connsiteY9" fmla="*/ 3673079 h 3856435"/>
              <a:gd name="connsiteX10" fmla="*/ 3022997 w 3426618"/>
              <a:gd name="connsiteY10" fmla="*/ 3373041 h 3856435"/>
              <a:gd name="connsiteX11" fmla="*/ 3301603 w 3426618"/>
              <a:gd name="connsiteY11" fmla="*/ 2944416 h 3856435"/>
              <a:gd name="connsiteX12" fmla="*/ 3408759 w 3426618"/>
              <a:gd name="connsiteY12" fmla="*/ 2058591 h 3856435"/>
              <a:gd name="connsiteX13" fmla="*/ 3408759 w 3426618"/>
              <a:gd name="connsiteY13" fmla="*/ 1387079 h 3856435"/>
              <a:gd name="connsiteX14" fmla="*/ 3344465 w 3426618"/>
              <a:gd name="connsiteY14" fmla="*/ 758429 h 3856435"/>
              <a:gd name="connsiteX15" fmla="*/ 3094434 w 3426618"/>
              <a:gd name="connsiteY15" fmla="*/ 265510 h 3856435"/>
              <a:gd name="connsiteX16" fmla="*/ 2944415 w 3426618"/>
              <a:gd name="connsiteY16" fmla="*/ 86916 h 3856435"/>
              <a:gd name="connsiteX17" fmla="*/ 2751534 w 3426618"/>
              <a:gd name="connsiteY17" fmla="*/ 29766 h 3856435"/>
              <a:gd name="connsiteX18" fmla="*/ 2472928 w 3426618"/>
              <a:gd name="connsiteY18" fmla="*/ 1191 h 3856435"/>
              <a:gd name="connsiteX19" fmla="*/ 2215753 w 3426618"/>
              <a:gd name="connsiteY19" fmla="*/ 36910 h 3856435"/>
              <a:gd name="connsiteX20" fmla="*/ 1944290 w 3426618"/>
              <a:gd name="connsiteY20" fmla="*/ 179785 h 3856435"/>
              <a:gd name="connsiteX21" fmla="*/ 1658540 w 3426618"/>
              <a:gd name="connsiteY21" fmla="*/ 436960 h 3856435"/>
              <a:gd name="connsiteX22" fmla="*/ 1315640 w 3426618"/>
              <a:gd name="connsiteY22" fmla="*/ 915591 h 3856435"/>
              <a:gd name="connsiteX23" fmla="*/ 787003 w 3426618"/>
              <a:gd name="connsiteY23" fmla="*/ 1244204 h 3856435"/>
              <a:gd name="connsiteX24" fmla="*/ 308372 w 3426618"/>
              <a:gd name="connsiteY24" fmla="*/ 1451373 h 3856435"/>
              <a:gd name="connsiteX25" fmla="*/ 44053 w 3426618"/>
              <a:gd name="connsiteY25" fmla="*/ 1787129 h 3856435"/>
              <a:gd name="connsiteX26" fmla="*/ 44053 w 3426618"/>
              <a:gd name="connsiteY26" fmla="*/ 2001441 h 38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6618" h="3856435">
                <a:moveTo>
                  <a:pt x="44053" y="2001441"/>
                </a:moveTo>
                <a:cubicBezTo>
                  <a:pt x="44053" y="2105025"/>
                  <a:pt x="40481" y="2288382"/>
                  <a:pt x="44053" y="2408635"/>
                </a:cubicBezTo>
                <a:cubicBezTo>
                  <a:pt x="47625" y="2528888"/>
                  <a:pt x="44053" y="2627710"/>
                  <a:pt x="65484" y="2722960"/>
                </a:cubicBezTo>
                <a:cubicBezTo>
                  <a:pt x="86915" y="2818210"/>
                  <a:pt x="132159" y="2892029"/>
                  <a:pt x="172640" y="2980135"/>
                </a:cubicBezTo>
                <a:cubicBezTo>
                  <a:pt x="213121" y="3068241"/>
                  <a:pt x="210741" y="3138489"/>
                  <a:pt x="308372" y="3251598"/>
                </a:cubicBezTo>
                <a:cubicBezTo>
                  <a:pt x="406003" y="3364707"/>
                  <a:pt x="615553" y="3568304"/>
                  <a:pt x="758428" y="3658791"/>
                </a:cubicBezTo>
                <a:cubicBezTo>
                  <a:pt x="901303" y="3749278"/>
                  <a:pt x="1001316" y="3762376"/>
                  <a:pt x="1165622" y="3794523"/>
                </a:cubicBezTo>
                <a:cubicBezTo>
                  <a:pt x="1329928" y="3826670"/>
                  <a:pt x="1571625" y="3846911"/>
                  <a:pt x="1744265" y="3851673"/>
                </a:cubicBezTo>
                <a:cubicBezTo>
                  <a:pt x="1916905" y="3856435"/>
                  <a:pt x="2051446" y="3852864"/>
                  <a:pt x="2201465" y="3823098"/>
                </a:cubicBezTo>
                <a:cubicBezTo>
                  <a:pt x="2351484" y="3793332"/>
                  <a:pt x="2507456" y="3748089"/>
                  <a:pt x="2644378" y="3673079"/>
                </a:cubicBezTo>
                <a:cubicBezTo>
                  <a:pt x="2781300" y="3598069"/>
                  <a:pt x="2913460" y="3494485"/>
                  <a:pt x="3022997" y="3373041"/>
                </a:cubicBezTo>
                <a:cubicBezTo>
                  <a:pt x="3132534" y="3251597"/>
                  <a:pt x="3237309" y="3163491"/>
                  <a:pt x="3301603" y="2944416"/>
                </a:cubicBezTo>
                <a:cubicBezTo>
                  <a:pt x="3365897" y="2725341"/>
                  <a:pt x="3390900" y="2318147"/>
                  <a:pt x="3408759" y="2058591"/>
                </a:cubicBezTo>
                <a:cubicBezTo>
                  <a:pt x="3426618" y="1799035"/>
                  <a:pt x="3419475" y="1603773"/>
                  <a:pt x="3408759" y="1387079"/>
                </a:cubicBezTo>
                <a:cubicBezTo>
                  <a:pt x="3398043" y="1170385"/>
                  <a:pt x="3396852" y="945357"/>
                  <a:pt x="3344465" y="758429"/>
                </a:cubicBezTo>
                <a:cubicBezTo>
                  <a:pt x="3292078" y="571501"/>
                  <a:pt x="3161109" y="377429"/>
                  <a:pt x="3094434" y="265510"/>
                </a:cubicBezTo>
                <a:cubicBezTo>
                  <a:pt x="3027759" y="153591"/>
                  <a:pt x="3001565" y="126207"/>
                  <a:pt x="2944415" y="86916"/>
                </a:cubicBezTo>
                <a:cubicBezTo>
                  <a:pt x="2887265" y="47625"/>
                  <a:pt x="2830115" y="44053"/>
                  <a:pt x="2751534" y="29766"/>
                </a:cubicBezTo>
                <a:cubicBezTo>
                  <a:pt x="2672953" y="15479"/>
                  <a:pt x="2562225" y="0"/>
                  <a:pt x="2472928" y="1191"/>
                </a:cubicBezTo>
                <a:cubicBezTo>
                  <a:pt x="2383631" y="2382"/>
                  <a:pt x="2303859" y="7144"/>
                  <a:pt x="2215753" y="36910"/>
                </a:cubicBezTo>
                <a:cubicBezTo>
                  <a:pt x="2127647" y="66676"/>
                  <a:pt x="2037159" y="113110"/>
                  <a:pt x="1944290" y="179785"/>
                </a:cubicBezTo>
                <a:cubicBezTo>
                  <a:pt x="1851421" y="246460"/>
                  <a:pt x="1763315" y="314326"/>
                  <a:pt x="1658540" y="436960"/>
                </a:cubicBezTo>
                <a:cubicBezTo>
                  <a:pt x="1553765" y="559594"/>
                  <a:pt x="1460896" y="781050"/>
                  <a:pt x="1315640" y="915591"/>
                </a:cubicBezTo>
                <a:cubicBezTo>
                  <a:pt x="1170384" y="1050132"/>
                  <a:pt x="954881" y="1154907"/>
                  <a:pt x="787003" y="1244204"/>
                </a:cubicBezTo>
                <a:cubicBezTo>
                  <a:pt x="619125" y="1333501"/>
                  <a:pt x="432197" y="1360885"/>
                  <a:pt x="308372" y="1451373"/>
                </a:cubicBezTo>
                <a:cubicBezTo>
                  <a:pt x="184547" y="1541861"/>
                  <a:pt x="88106" y="1694260"/>
                  <a:pt x="44053" y="1787129"/>
                </a:cubicBezTo>
                <a:cubicBezTo>
                  <a:pt x="0" y="1879998"/>
                  <a:pt x="44053" y="1897857"/>
                  <a:pt x="44053" y="200144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4038600" y="914400"/>
            <a:ext cx="48006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62400" y="914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Checkpointed</a:t>
            </a:r>
            <a:r>
              <a:rPr lang="en-US" sz="3200" b="1" dirty="0" smtClean="0">
                <a:solidFill>
                  <a:srgbClr val="FF0000"/>
                </a:solidFill>
              </a:rPr>
              <a:t> Channel (CC)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 flipH="1" flipV="1">
            <a:off x="4900890" y="1698824"/>
            <a:ext cx="1219197" cy="564757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2849166" y="2563415"/>
            <a:ext cx="3426618" cy="3856435"/>
          </a:xfrm>
          <a:custGeom>
            <a:avLst/>
            <a:gdLst>
              <a:gd name="connsiteX0" fmla="*/ 44053 w 3426618"/>
              <a:gd name="connsiteY0" fmla="*/ 2001441 h 3856435"/>
              <a:gd name="connsiteX1" fmla="*/ 44053 w 3426618"/>
              <a:gd name="connsiteY1" fmla="*/ 2408635 h 3856435"/>
              <a:gd name="connsiteX2" fmla="*/ 65484 w 3426618"/>
              <a:gd name="connsiteY2" fmla="*/ 2722960 h 3856435"/>
              <a:gd name="connsiteX3" fmla="*/ 172640 w 3426618"/>
              <a:gd name="connsiteY3" fmla="*/ 2980135 h 3856435"/>
              <a:gd name="connsiteX4" fmla="*/ 308372 w 3426618"/>
              <a:gd name="connsiteY4" fmla="*/ 3251598 h 3856435"/>
              <a:gd name="connsiteX5" fmla="*/ 758428 w 3426618"/>
              <a:gd name="connsiteY5" fmla="*/ 3658791 h 3856435"/>
              <a:gd name="connsiteX6" fmla="*/ 1165622 w 3426618"/>
              <a:gd name="connsiteY6" fmla="*/ 3794523 h 3856435"/>
              <a:gd name="connsiteX7" fmla="*/ 1744265 w 3426618"/>
              <a:gd name="connsiteY7" fmla="*/ 3851673 h 3856435"/>
              <a:gd name="connsiteX8" fmla="*/ 2201465 w 3426618"/>
              <a:gd name="connsiteY8" fmla="*/ 3823098 h 3856435"/>
              <a:gd name="connsiteX9" fmla="*/ 2644378 w 3426618"/>
              <a:gd name="connsiteY9" fmla="*/ 3673079 h 3856435"/>
              <a:gd name="connsiteX10" fmla="*/ 3022997 w 3426618"/>
              <a:gd name="connsiteY10" fmla="*/ 3373041 h 3856435"/>
              <a:gd name="connsiteX11" fmla="*/ 3301603 w 3426618"/>
              <a:gd name="connsiteY11" fmla="*/ 2944416 h 3856435"/>
              <a:gd name="connsiteX12" fmla="*/ 3408759 w 3426618"/>
              <a:gd name="connsiteY12" fmla="*/ 2058591 h 3856435"/>
              <a:gd name="connsiteX13" fmla="*/ 3408759 w 3426618"/>
              <a:gd name="connsiteY13" fmla="*/ 1387079 h 3856435"/>
              <a:gd name="connsiteX14" fmla="*/ 3344465 w 3426618"/>
              <a:gd name="connsiteY14" fmla="*/ 758429 h 3856435"/>
              <a:gd name="connsiteX15" fmla="*/ 3094434 w 3426618"/>
              <a:gd name="connsiteY15" fmla="*/ 265510 h 3856435"/>
              <a:gd name="connsiteX16" fmla="*/ 2944415 w 3426618"/>
              <a:gd name="connsiteY16" fmla="*/ 86916 h 3856435"/>
              <a:gd name="connsiteX17" fmla="*/ 2751534 w 3426618"/>
              <a:gd name="connsiteY17" fmla="*/ 29766 h 3856435"/>
              <a:gd name="connsiteX18" fmla="*/ 2472928 w 3426618"/>
              <a:gd name="connsiteY18" fmla="*/ 1191 h 3856435"/>
              <a:gd name="connsiteX19" fmla="*/ 2215753 w 3426618"/>
              <a:gd name="connsiteY19" fmla="*/ 36910 h 3856435"/>
              <a:gd name="connsiteX20" fmla="*/ 1944290 w 3426618"/>
              <a:gd name="connsiteY20" fmla="*/ 179785 h 3856435"/>
              <a:gd name="connsiteX21" fmla="*/ 1658540 w 3426618"/>
              <a:gd name="connsiteY21" fmla="*/ 436960 h 3856435"/>
              <a:gd name="connsiteX22" fmla="*/ 1315640 w 3426618"/>
              <a:gd name="connsiteY22" fmla="*/ 915591 h 3856435"/>
              <a:gd name="connsiteX23" fmla="*/ 787003 w 3426618"/>
              <a:gd name="connsiteY23" fmla="*/ 1244204 h 3856435"/>
              <a:gd name="connsiteX24" fmla="*/ 308372 w 3426618"/>
              <a:gd name="connsiteY24" fmla="*/ 1451373 h 3856435"/>
              <a:gd name="connsiteX25" fmla="*/ 44053 w 3426618"/>
              <a:gd name="connsiteY25" fmla="*/ 1787129 h 3856435"/>
              <a:gd name="connsiteX26" fmla="*/ 44053 w 3426618"/>
              <a:gd name="connsiteY26" fmla="*/ 2001441 h 38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6618" h="3856435">
                <a:moveTo>
                  <a:pt x="44053" y="2001441"/>
                </a:moveTo>
                <a:cubicBezTo>
                  <a:pt x="44053" y="2105025"/>
                  <a:pt x="40481" y="2288382"/>
                  <a:pt x="44053" y="2408635"/>
                </a:cubicBezTo>
                <a:cubicBezTo>
                  <a:pt x="47625" y="2528888"/>
                  <a:pt x="44053" y="2627710"/>
                  <a:pt x="65484" y="2722960"/>
                </a:cubicBezTo>
                <a:cubicBezTo>
                  <a:pt x="86915" y="2818210"/>
                  <a:pt x="132159" y="2892029"/>
                  <a:pt x="172640" y="2980135"/>
                </a:cubicBezTo>
                <a:cubicBezTo>
                  <a:pt x="213121" y="3068241"/>
                  <a:pt x="210741" y="3138489"/>
                  <a:pt x="308372" y="3251598"/>
                </a:cubicBezTo>
                <a:cubicBezTo>
                  <a:pt x="406003" y="3364707"/>
                  <a:pt x="615553" y="3568304"/>
                  <a:pt x="758428" y="3658791"/>
                </a:cubicBezTo>
                <a:cubicBezTo>
                  <a:pt x="901303" y="3749278"/>
                  <a:pt x="1001316" y="3762376"/>
                  <a:pt x="1165622" y="3794523"/>
                </a:cubicBezTo>
                <a:cubicBezTo>
                  <a:pt x="1329928" y="3826670"/>
                  <a:pt x="1571625" y="3846911"/>
                  <a:pt x="1744265" y="3851673"/>
                </a:cubicBezTo>
                <a:cubicBezTo>
                  <a:pt x="1916905" y="3856435"/>
                  <a:pt x="2051446" y="3852864"/>
                  <a:pt x="2201465" y="3823098"/>
                </a:cubicBezTo>
                <a:cubicBezTo>
                  <a:pt x="2351484" y="3793332"/>
                  <a:pt x="2507456" y="3748089"/>
                  <a:pt x="2644378" y="3673079"/>
                </a:cubicBezTo>
                <a:cubicBezTo>
                  <a:pt x="2781300" y="3598069"/>
                  <a:pt x="2913460" y="3494485"/>
                  <a:pt x="3022997" y="3373041"/>
                </a:cubicBezTo>
                <a:cubicBezTo>
                  <a:pt x="3132534" y="3251597"/>
                  <a:pt x="3237309" y="3163491"/>
                  <a:pt x="3301603" y="2944416"/>
                </a:cubicBezTo>
                <a:cubicBezTo>
                  <a:pt x="3365897" y="2725341"/>
                  <a:pt x="3390900" y="2318147"/>
                  <a:pt x="3408759" y="2058591"/>
                </a:cubicBezTo>
                <a:cubicBezTo>
                  <a:pt x="3426618" y="1799035"/>
                  <a:pt x="3419475" y="1603773"/>
                  <a:pt x="3408759" y="1387079"/>
                </a:cubicBezTo>
                <a:cubicBezTo>
                  <a:pt x="3398043" y="1170385"/>
                  <a:pt x="3396852" y="945357"/>
                  <a:pt x="3344465" y="758429"/>
                </a:cubicBezTo>
                <a:cubicBezTo>
                  <a:pt x="3292078" y="571501"/>
                  <a:pt x="3161109" y="377429"/>
                  <a:pt x="3094434" y="265510"/>
                </a:cubicBezTo>
                <a:cubicBezTo>
                  <a:pt x="3027759" y="153591"/>
                  <a:pt x="3001565" y="126207"/>
                  <a:pt x="2944415" y="86916"/>
                </a:cubicBezTo>
                <a:cubicBezTo>
                  <a:pt x="2887265" y="47625"/>
                  <a:pt x="2830115" y="44053"/>
                  <a:pt x="2751534" y="29766"/>
                </a:cubicBezTo>
                <a:cubicBezTo>
                  <a:pt x="2672953" y="15479"/>
                  <a:pt x="2562225" y="0"/>
                  <a:pt x="2472928" y="1191"/>
                </a:cubicBezTo>
                <a:cubicBezTo>
                  <a:pt x="2383631" y="2382"/>
                  <a:pt x="2303859" y="7144"/>
                  <a:pt x="2215753" y="36910"/>
                </a:cubicBezTo>
                <a:cubicBezTo>
                  <a:pt x="2127647" y="66676"/>
                  <a:pt x="2037159" y="113110"/>
                  <a:pt x="1944290" y="179785"/>
                </a:cubicBezTo>
                <a:cubicBezTo>
                  <a:pt x="1851421" y="246460"/>
                  <a:pt x="1763315" y="314326"/>
                  <a:pt x="1658540" y="436960"/>
                </a:cubicBezTo>
                <a:cubicBezTo>
                  <a:pt x="1553765" y="559594"/>
                  <a:pt x="1460896" y="781050"/>
                  <a:pt x="1315640" y="915591"/>
                </a:cubicBezTo>
                <a:cubicBezTo>
                  <a:pt x="1170384" y="1050132"/>
                  <a:pt x="954881" y="1154907"/>
                  <a:pt x="787003" y="1244204"/>
                </a:cubicBezTo>
                <a:cubicBezTo>
                  <a:pt x="619125" y="1333501"/>
                  <a:pt x="432197" y="1360885"/>
                  <a:pt x="308372" y="1451373"/>
                </a:cubicBezTo>
                <a:cubicBezTo>
                  <a:pt x="184547" y="1541861"/>
                  <a:pt x="88106" y="1694260"/>
                  <a:pt x="44053" y="1787129"/>
                </a:cubicBezTo>
                <a:cubicBezTo>
                  <a:pt x="0" y="1879998"/>
                  <a:pt x="44053" y="1897857"/>
                  <a:pt x="44053" y="200144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3962400" y="914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Checkpointed</a:t>
            </a:r>
            <a:r>
              <a:rPr lang="en-US" sz="3200" b="1" dirty="0" smtClean="0"/>
              <a:t> Channel (CC)</a:t>
            </a:r>
            <a:endParaRPr lang="en-US" sz="3200" b="1" dirty="0"/>
          </a:p>
        </p:txBody>
      </p:sp>
      <p:cxnSp>
        <p:nvCxnSpPr>
          <p:cNvPr id="92" name="Straight Connector 91"/>
          <p:cNvCxnSpPr/>
          <p:nvPr/>
        </p:nvCxnSpPr>
        <p:spPr>
          <a:xfrm rot="5400000" flipH="1" flipV="1">
            <a:off x="5068135" y="1637469"/>
            <a:ext cx="990599" cy="458865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-533400" y="2590800"/>
            <a:ext cx="16764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76200" y="1143000"/>
            <a:ext cx="15240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114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connect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2871788" y="2282428"/>
            <a:ext cx="2978943" cy="2146697"/>
          </a:xfrm>
          <a:custGeom>
            <a:avLst/>
            <a:gdLst>
              <a:gd name="connsiteX0" fmla="*/ 0 w 2978943"/>
              <a:gd name="connsiteY0" fmla="*/ 2146697 h 2146697"/>
              <a:gd name="connsiteX1" fmla="*/ 21431 w 2978943"/>
              <a:gd name="connsiteY1" fmla="*/ 1739503 h 2146697"/>
              <a:gd name="connsiteX2" fmla="*/ 21431 w 2978943"/>
              <a:gd name="connsiteY2" fmla="*/ 1339453 h 2146697"/>
              <a:gd name="connsiteX3" fmla="*/ 92868 w 2978943"/>
              <a:gd name="connsiteY3" fmla="*/ 910828 h 2146697"/>
              <a:gd name="connsiteX4" fmla="*/ 357187 w 2978943"/>
              <a:gd name="connsiteY4" fmla="*/ 496491 h 2146697"/>
              <a:gd name="connsiteX5" fmla="*/ 714375 w 2978943"/>
              <a:gd name="connsiteY5" fmla="*/ 210741 h 2146697"/>
              <a:gd name="connsiteX6" fmla="*/ 1200150 w 2978943"/>
              <a:gd name="connsiteY6" fmla="*/ 32147 h 2146697"/>
              <a:gd name="connsiteX7" fmla="*/ 1843087 w 2978943"/>
              <a:gd name="connsiteY7" fmla="*/ 17860 h 2146697"/>
              <a:gd name="connsiteX8" fmla="*/ 2407443 w 2978943"/>
              <a:gd name="connsiteY8" fmla="*/ 75010 h 2146697"/>
              <a:gd name="connsiteX9" fmla="*/ 2721768 w 2978943"/>
              <a:gd name="connsiteY9" fmla="*/ 217885 h 2146697"/>
              <a:gd name="connsiteX10" fmla="*/ 2978943 w 2978943"/>
              <a:gd name="connsiteY10" fmla="*/ 417910 h 214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8943" h="2146697">
                <a:moveTo>
                  <a:pt x="0" y="2146697"/>
                </a:moveTo>
                <a:cubicBezTo>
                  <a:pt x="8929" y="2010370"/>
                  <a:pt x="17859" y="1874044"/>
                  <a:pt x="21431" y="1739503"/>
                </a:cubicBezTo>
                <a:cubicBezTo>
                  <a:pt x="25003" y="1604962"/>
                  <a:pt x="9525" y="1477566"/>
                  <a:pt x="21431" y="1339453"/>
                </a:cubicBezTo>
                <a:cubicBezTo>
                  <a:pt x="33337" y="1201341"/>
                  <a:pt x="36909" y="1051322"/>
                  <a:pt x="92868" y="910828"/>
                </a:cubicBezTo>
                <a:cubicBezTo>
                  <a:pt x="148827" y="770334"/>
                  <a:pt x="253603" y="613172"/>
                  <a:pt x="357187" y="496491"/>
                </a:cubicBezTo>
                <a:cubicBezTo>
                  <a:pt x="460771" y="379810"/>
                  <a:pt x="573881" y="288132"/>
                  <a:pt x="714375" y="210741"/>
                </a:cubicBezTo>
                <a:cubicBezTo>
                  <a:pt x="854869" y="133350"/>
                  <a:pt x="1012031" y="64294"/>
                  <a:pt x="1200150" y="32147"/>
                </a:cubicBezTo>
                <a:cubicBezTo>
                  <a:pt x="1388269" y="0"/>
                  <a:pt x="1641872" y="10716"/>
                  <a:pt x="1843087" y="17860"/>
                </a:cubicBezTo>
                <a:cubicBezTo>
                  <a:pt x="2044302" y="25004"/>
                  <a:pt x="2260996" y="41673"/>
                  <a:pt x="2407443" y="75010"/>
                </a:cubicBezTo>
                <a:cubicBezTo>
                  <a:pt x="2553890" y="108347"/>
                  <a:pt x="2626518" y="160735"/>
                  <a:pt x="2721768" y="217885"/>
                </a:cubicBezTo>
                <a:cubicBezTo>
                  <a:pt x="2817018" y="275035"/>
                  <a:pt x="2897980" y="346472"/>
                  <a:pt x="2978943" y="417910"/>
                </a:cubicBezTo>
              </a:path>
            </a:pathLst>
          </a:custGeom>
          <a:ln w="571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1525588" y="1447800"/>
            <a:ext cx="1827212" cy="11430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6096000" y="2057400"/>
            <a:ext cx="17526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2743200" y="2895600"/>
            <a:ext cx="1066800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3962400" y="914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Checkpointed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Channel (CC)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 flipH="1" flipV="1">
            <a:off x="5068135" y="1637469"/>
            <a:ext cx="990599" cy="458865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-533400" y="2590800"/>
            <a:ext cx="16764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0" y="114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connect</a:t>
            </a:r>
            <a:endParaRPr lang="en-US" sz="3200" b="1" dirty="0"/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1525588" y="1447800"/>
            <a:ext cx="1827212" cy="11430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581400" y="2438400"/>
            <a:ext cx="2590800" cy="7620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172200" y="2057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initialize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cxnSp>
        <p:nvCxnSpPr>
          <p:cNvPr id="93" name="Straight Arrow Connector 92"/>
          <p:cNvCxnSpPr/>
          <p:nvPr/>
        </p:nvCxnSpPr>
        <p:spPr>
          <a:xfrm rot="5400000" flipH="1" flipV="1">
            <a:off x="-533400" y="2590800"/>
            <a:ext cx="1676400" cy="1588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0" y="114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connect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1525588" y="1447800"/>
            <a:ext cx="1827212" cy="1143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581400" y="2438400"/>
            <a:ext cx="2590800" cy="7620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172200" y="2057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initialize</a:t>
            </a:r>
            <a:endParaRPr lang="en-US" sz="3200" b="1" dirty="0"/>
          </a:p>
        </p:txBody>
      </p:sp>
      <p:sp>
        <p:nvSpPr>
          <p:cNvPr id="97" name="Rounded Rectangle 96"/>
          <p:cNvSpPr/>
          <p:nvPr/>
        </p:nvSpPr>
        <p:spPr>
          <a:xfrm rot="2099983">
            <a:off x="3312558" y="3724774"/>
            <a:ext cx="1536435" cy="5493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rot="10800000">
            <a:off x="3581400" y="3657600"/>
            <a:ext cx="974558" cy="6858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2286000" y="4310064"/>
            <a:ext cx="2362200" cy="1066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62200" y="4267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need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3581400" y="2438400"/>
            <a:ext cx="2590800" cy="762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172200" y="2057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initialize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 rot="2099983">
            <a:off x="3312558" y="3724774"/>
            <a:ext cx="1536435" cy="5493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rot="10800000">
            <a:off x="3581400" y="3657600"/>
            <a:ext cx="974558" cy="6858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2286000" y="4310064"/>
            <a:ext cx="23622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62200" y="4267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need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sp>
        <p:nvSpPr>
          <p:cNvPr id="65" name="Rounded Rectangle 64"/>
          <p:cNvSpPr/>
          <p:nvPr/>
        </p:nvSpPr>
        <p:spPr>
          <a:xfrm>
            <a:off x="3276600" y="29718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2309E-6 C 0.01441 0.0118 0.02882 0.0236 0.04531 0.03864 C 0.0618 0.05368 0.08038 0.07103 0.09913 0.09047 C 0.11788 0.1099 0.1342 0.12726 0.15781 0.15548 C 0.18142 0.18371 0.22257 0.23646 0.24045 0.26006 C 0.25833 0.28366 0.2618 0.29061 0.26527 0.2975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1314" y="2263329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190500" cap="rnd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20934493" flipV="1">
            <a:off x="4164026" y="1200795"/>
            <a:ext cx="4722627" cy="291243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/>
          <p:cNvCxnSpPr/>
          <p:nvPr/>
        </p:nvCxnSpPr>
        <p:spPr>
          <a:xfrm rot="10800000" flipV="1">
            <a:off x="2438400" y="3176280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14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90480"/>
            <a:ext cx="5540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380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157480"/>
            <a:ext cx="1662882" cy="1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76200" y="1219200"/>
            <a:ext cx="990600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53200" y="22618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server in a</a:t>
            </a:r>
          </a:p>
          <a:p>
            <a:pPr algn="ctr"/>
            <a:r>
              <a:rPr lang="en-US" sz="2800" b="1" dirty="0" smtClean="0"/>
              <a:t>data center</a:t>
            </a:r>
            <a:endParaRPr lang="en-US" sz="2800" b="1" dirty="0"/>
          </a:p>
        </p:txBody>
      </p:sp>
      <p:cxnSp>
        <p:nvCxnSpPr>
          <p:cNvPr id="19" name="Straight Connector 18"/>
          <p:cNvCxnSpPr>
            <a:endCxn id="5123" idx="3"/>
          </p:cNvCxnSpPr>
          <p:nvPr/>
        </p:nvCxnSpPr>
        <p:spPr>
          <a:xfrm rot="10800000" flipV="1">
            <a:off x="5811838" y="2719079"/>
            <a:ext cx="1122363" cy="1579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314700" y="4052580"/>
            <a:ext cx="28194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463504" y="4218636"/>
            <a:ext cx="2895600" cy="12192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62200" y="2989376"/>
            <a:ext cx="2819400" cy="18288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871480"/>
            <a:ext cx="2362200" cy="53340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8" idx="3"/>
          </p:cNvCxnSpPr>
          <p:nvPr/>
        </p:nvCxnSpPr>
        <p:spPr>
          <a:xfrm rot="10800000" flipV="1">
            <a:off x="2805882" y="2642880"/>
            <a:ext cx="2375718" cy="507360"/>
          </a:xfrm>
          <a:prstGeom prst="straightConnector1">
            <a:avLst/>
          </a:prstGeom>
          <a:ln w="635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40906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client-server</a:t>
            </a:r>
          </a:p>
          <a:p>
            <a:pPr algn="ctr"/>
            <a:r>
              <a:rPr lang="en-US" sz="2800" b="1" dirty="0" smtClean="0"/>
              <a:t>interactions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105402" y="4401038"/>
            <a:ext cx="1904999" cy="1468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0800" y="14236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</a:t>
            </a:r>
            <a:endParaRPr lang="en-US" sz="2800" b="1" dirty="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3733802" y="1810238"/>
            <a:ext cx="609599" cy="37544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t" anchorCtr="0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Storing Content in the Cloud</a:t>
            </a:r>
            <a:endParaRPr lang="en-US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76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content</a:t>
            </a:r>
            <a:endParaRPr lang="en-US" sz="2800" b="1" dirty="0"/>
          </a:p>
        </p:txBody>
      </p:sp>
      <p:cxnSp>
        <p:nvCxnSpPr>
          <p:cNvPr id="24" name="Straight Connector 23"/>
          <p:cNvCxnSpPr/>
          <p:nvPr/>
        </p:nvCxnSpPr>
        <p:spPr>
          <a:xfrm rot="16200000" flipV="1">
            <a:off x="4762502" y="1409701"/>
            <a:ext cx="1295399" cy="7619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38800" y="2438400"/>
            <a:ext cx="304800" cy="3048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0684" y="2264588"/>
            <a:ext cx="8675465" cy="4521620"/>
          </a:xfrm>
          <a:custGeom>
            <a:avLst/>
            <a:gdLst>
              <a:gd name="connsiteX0" fmla="*/ 0 w 8675465"/>
              <a:gd name="connsiteY0" fmla="*/ 17633 h 4521620"/>
              <a:gd name="connsiteX1" fmla="*/ 287167 w 8675465"/>
              <a:gd name="connsiteY1" fmla="*/ 2519 h 4521620"/>
              <a:gd name="connsiteX2" fmla="*/ 816159 w 8675465"/>
              <a:gd name="connsiteY2" fmla="*/ 2519 h 4521620"/>
              <a:gd name="connsiteX3" fmla="*/ 1571861 w 8675465"/>
              <a:gd name="connsiteY3" fmla="*/ 10076 h 4521620"/>
              <a:gd name="connsiteX4" fmla="*/ 2002612 w 8675465"/>
              <a:gd name="connsiteY4" fmla="*/ 47862 h 4521620"/>
              <a:gd name="connsiteX5" fmla="*/ 2357792 w 8675465"/>
              <a:gd name="connsiteY5" fmla="*/ 130989 h 4521620"/>
              <a:gd name="connsiteX6" fmla="*/ 2599617 w 8675465"/>
              <a:gd name="connsiteY6" fmla="*/ 282129 h 4521620"/>
              <a:gd name="connsiteX7" fmla="*/ 2864113 w 8675465"/>
              <a:gd name="connsiteY7" fmla="*/ 697766 h 4521620"/>
              <a:gd name="connsiteX8" fmla="*/ 2954797 w 8675465"/>
              <a:gd name="connsiteY8" fmla="*/ 1128516 h 4521620"/>
              <a:gd name="connsiteX9" fmla="*/ 3007696 w 8675465"/>
              <a:gd name="connsiteY9" fmla="*/ 1695293 h 4521620"/>
              <a:gd name="connsiteX10" fmla="*/ 3211736 w 8675465"/>
              <a:gd name="connsiteY10" fmla="*/ 2292298 h 4521620"/>
              <a:gd name="connsiteX11" fmla="*/ 3634929 w 8675465"/>
              <a:gd name="connsiteY11" fmla="*/ 2843961 h 4521620"/>
              <a:gd name="connsiteX12" fmla="*/ 4141250 w 8675465"/>
              <a:gd name="connsiteY12" fmla="*/ 3078229 h 4521620"/>
              <a:gd name="connsiteX13" fmla="*/ 4511544 w 8675465"/>
              <a:gd name="connsiteY13" fmla="*/ 3244483 h 4521620"/>
              <a:gd name="connsiteX14" fmla="*/ 4927180 w 8675465"/>
              <a:gd name="connsiteY14" fmla="*/ 3486308 h 4521620"/>
              <a:gd name="connsiteX15" fmla="*/ 5365488 w 8675465"/>
              <a:gd name="connsiteY15" fmla="*/ 3728133 h 4521620"/>
              <a:gd name="connsiteX16" fmla="*/ 6038063 w 8675465"/>
              <a:gd name="connsiteY16" fmla="*/ 3954843 h 4521620"/>
              <a:gd name="connsiteX17" fmla="*/ 7284972 w 8675465"/>
              <a:gd name="connsiteY17" fmla="*/ 4060642 h 4521620"/>
              <a:gd name="connsiteX18" fmla="*/ 8675465 w 8675465"/>
              <a:gd name="connsiteY18" fmla="*/ 4521620 h 4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75465" h="4521620">
                <a:moveTo>
                  <a:pt x="0" y="17633"/>
                </a:moveTo>
                <a:cubicBezTo>
                  <a:pt x="75570" y="11335"/>
                  <a:pt x="151141" y="5038"/>
                  <a:pt x="287167" y="2519"/>
                </a:cubicBezTo>
                <a:cubicBezTo>
                  <a:pt x="423193" y="0"/>
                  <a:pt x="816159" y="2519"/>
                  <a:pt x="816159" y="2519"/>
                </a:cubicBezTo>
                <a:lnTo>
                  <a:pt x="1571861" y="10076"/>
                </a:lnTo>
                <a:cubicBezTo>
                  <a:pt x="1769603" y="17633"/>
                  <a:pt x="1871624" y="27710"/>
                  <a:pt x="2002612" y="47862"/>
                </a:cubicBezTo>
                <a:cubicBezTo>
                  <a:pt x="2133600" y="68014"/>
                  <a:pt x="2258291" y="91945"/>
                  <a:pt x="2357792" y="130989"/>
                </a:cubicBezTo>
                <a:cubicBezTo>
                  <a:pt x="2457293" y="170034"/>
                  <a:pt x="2515230" y="187666"/>
                  <a:pt x="2599617" y="282129"/>
                </a:cubicBezTo>
                <a:cubicBezTo>
                  <a:pt x="2684004" y="376592"/>
                  <a:pt x="2804916" y="556702"/>
                  <a:pt x="2864113" y="697766"/>
                </a:cubicBezTo>
                <a:cubicBezTo>
                  <a:pt x="2923310" y="838830"/>
                  <a:pt x="2930867" y="962262"/>
                  <a:pt x="2954797" y="1128516"/>
                </a:cubicBezTo>
                <a:cubicBezTo>
                  <a:pt x="2978727" y="1294770"/>
                  <a:pt x="2964873" y="1501329"/>
                  <a:pt x="3007696" y="1695293"/>
                </a:cubicBezTo>
                <a:cubicBezTo>
                  <a:pt x="3050519" y="1889257"/>
                  <a:pt x="3107197" y="2100853"/>
                  <a:pt x="3211736" y="2292298"/>
                </a:cubicBezTo>
                <a:cubicBezTo>
                  <a:pt x="3316275" y="2483743"/>
                  <a:pt x="3480010" y="2712972"/>
                  <a:pt x="3634929" y="2843961"/>
                </a:cubicBezTo>
                <a:cubicBezTo>
                  <a:pt x="3789848" y="2974950"/>
                  <a:pt x="4141250" y="3078229"/>
                  <a:pt x="4141250" y="3078229"/>
                </a:cubicBezTo>
                <a:cubicBezTo>
                  <a:pt x="4287353" y="3144983"/>
                  <a:pt x="4380556" y="3176470"/>
                  <a:pt x="4511544" y="3244483"/>
                </a:cubicBezTo>
                <a:cubicBezTo>
                  <a:pt x="4642532" y="3312496"/>
                  <a:pt x="4784856" y="3405700"/>
                  <a:pt x="4927180" y="3486308"/>
                </a:cubicBezTo>
                <a:cubicBezTo>
                  <a:pt x="5069504" y="3566916"/>
                  <a:pt x="5180341" y="3650044"/>
                  <a:pt x="5365488" y="3728133"/>
                </a:cubicBezTo>
                <a:cubicBezTo>
                  <a:pt x="5550635" y="3806222"/>
                  <a:pt x="5718149" y="3899425"/>
                  <a:pt x="6038063" y="3954843"/>
                </a:cubicBezTo>
                <a:cubicBezTo>
                  <a:pt x="6357977" y="4010261"/>
                  <a:pt x="6845405" y="3966179"/>
                  <a:pt x="7284972" y="4060642"/>
                </a:cubicBezTo>
                <a:cubicBezTo>
                  <a:pt x="7724539" y="4155105"/>
                  <a:pt x="8675465" y="4521620"/>
                  <a:pt x="8675465" y="4521620"/>
                </a:cubicBezTo>
              </a:path>
            </a:pathLst>
          </a:custGeom>
          <a:ln w="5080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edge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04802" y="1905001"/>
            <a:ext cx="609599" cy="152399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791200" y="4572000"/>
            <a:ext cx="1447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5" name="Freeform 64"/>
          <p:cNvSpPr/>
          <p:nvPr/>
        </p:nvSpPr>
        <p:spPr>
          <a:xfrm rot="21246498" flipH="1">
            <a:off x="6057800" y="4846183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715000" y="3429000"/>
            <a:ext cx="2362200" cy="1143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3429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request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6286500" y="4610100"/>
            <a:ext cx="457200" cy="762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 rot="2099983">
            <a:off x="3312558" y="3724774"/>
            <a:ext cx="1536435" cy="5493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0800000">
            <a:off x="3581400" y="3657600"/>
            <a:ext cx="974558" cy="6858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2286000" y="4310064"/>
            <a:ext cx="23622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62200" y="4267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need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5" name="Freeform 64"/>
          <p:cNvSpPr/>
          <p:nvPr/>
        </p:nvSpPr>
        <p:spPr>
          <a:xfrm rot="21246498" flipH="1">
            <a:off x="6057800" y="4846183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715000" y="3429000"/>
            <a:ext cx="2362200" cy="1143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3429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request 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6286500" y="4610100"/>
            <a:ext cx="457200" cy="76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5334000" y="4724400"/>
            <a:ext cx="838200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5400000" flipH="1" flipV="1">
            <a:off x="5756672" y="4516040"/>
            <a:ext cx="435768" cy="242888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486400" y="48768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3581400" y="2438400"/>
            <a:ext cx="2590800" cy="7620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172200" y="2057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initialize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 rot="21246498" flipH="1">
            <a:off x="6057800" y="4846183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715000" y="3429000"/>
            <a:ext cx="2362200" cy="1143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3429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request 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6286500" y="4610100"/>
            <a:ext cx="457200" cy="76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 rot="2099983">
            <a:off x="3312558" y="3724774"/>
            <a:ext cx="1536435" cy="5493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0800000">
            <a:off x="3581400" y="3657600"/>
            <a:ext cx="974558" cy="6858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2286000" y="4310064"/>
            <a:ext cx="23622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62200" y="4267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need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sp>
        <p:nvSpPr>
          <p:cNvPr id="69" name="Rounded Rectangle 68"/>
          <p:cNvSpPr/>
          <p:nvPr/>
        </p:nvSpPr>
        <p:spPr>
          <a:xfrm>
            <a:off x="5486400" y="48768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4.12309E-6 C 0.00312 -0.00833 0.00642 -0.01643 0.01145 -0.0243 C 0.01649 -0.03216 0.02291 -0.04142 0.03055 -0.04743 C 0.03819 -0.05345 0.04739 -0.05761 0.05694 -0.06062 C 0.06649 -0.06363 0.07864 -0.06594 0.08836 -0.06502 C 0.09808 -0.06409 0.10763 -0.06062 0.11475 -0.05507 C 0.12187 -0.04952 0.12725 -0.0391 0.13142 -0.03193 C 0.13558 -0.02476 0.13732 -0.02082 0.13958 -0.01203 C 0.14183 -0.00324 0.14374 0.01134 0.14461 0.02082 C 0.14548 0.03031 0.14496 0.03563 0.14461 0.04512 C 0.14426 0.0546 0.14461 0.06895 0.14201 0.0782 C 0.1394 0.08746 0.13402 0.09371 0.12881 0.10018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5486400" y="5181600"/>
            <a:ext cx="1447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5" name="Freeform 64"/>
          <p:cNvSpPr/>
          <p:nvPr/>
        </p:nvSpPr>
        <p:spPr>
          <a:xfrm rot="21246498" flipH="1">
            <a:off x="6057800" y="4846183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715000" y="3429000"/>
            <a:ext cx="2362200" cy="1143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3429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request 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6286500" y="4610100"/>
            <a:ext cx="457200" cy="76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 rot="2099983">
            <a:off x="3312558" y="3724774"/>
            <a:ext cx="1536435" cy="5493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0800000">
            <a:off x="3581400" y="3657600"/>
            <a:ext cx="974558" cy="6858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2286000" y="4310064"/>
            <a:ext cx="23622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62200" y="4267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need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 rot="10421388" flipH="1">
            <a:off x="5755503" y="5458849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048000" y="5780782"/>
            <a:ext cx="2362200" cy="107721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38400" y="578078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provide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4800600" y="5943600"/>
            <a:ext cx="990600" cy="4572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5" name="Freeform 64"/>
          <p:cNvSpPr/>
          <p:nvPr/>
        </p:nvSpPr>
        <p:spPr>
          <a:xfrm rot="21246498" flipH="1">
            <a:off x="6057800" y="4846183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bg1">
                <a:lumMod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715000" y="3429000"/>
            <a:ext cx="2362200" cy="1143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3429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request 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6286500" y="4610100"/>
            <a:ext cx="457200" cy="76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 rot="10421388" flipH="1">
            <a:off x="5755503" y="5458849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048000" y="5780782"/>
            <a:ext cx="2362200" cy="10772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38400" y="578078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provide 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4800600" y="5943600"/>
            <a:ext cx="990600" cy="4572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6415088" y="5431632"/>
            <a:ext cx="838200" cy="762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553200" y="5562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5400000" flipH="1" flipV="1">
            <a:off x="6934200" y="5181600"/>
            <a:ext cx="381000" cy="3810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086600" y="4648200"/>
            <a:ext cx="20574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86600" y="464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9" name="Freeform 68"/>
          <p:cNvSpPr/>
          <p:nvPr/>
        </p:nvSpPr>
        <p:spPr>
          <a:xfrm rot="10421388" flipH="1">
            <a:off x="5755503" y="5458849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chemeClr val="bg1">
                <a:lumMod val="50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048000" y="5780782"/>
            <a:ext cx="2362200" cy="10772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38400" y="578078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provide 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4800600" y="5943600"/>
            <a:ext cx="990600" cy="4572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6553200" y="55626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5400000" flipH="1" flipV="1">
            <a:off x="6934200" y="5181600"/>
            <a:ext cx="381000" cy="381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086600" y="4648200"/>
            <a:ext cx="2057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86600" y="464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C 2.22222E-6 0.00579 2.22222E-6 0.01158 -0.00382 0.01875 C -0.00764 0.02593 -0.01597 0.03681 -0.02257 0.04283 C -0.02917 0.04885 -0.03507 0.05301 -0.04375 0.05533 C -0.05243 0.05764 -0.06667 0.0588 -0.075 0.05741 C -0.08333 0.05602 -0.08802 0.05232 -0.09375 0.04699 C -0.09948 0.04167 -0.10556 0.03287 -0.10937 0.025 C -0.11319 0.01713 -0.11545 0.00787 -0.11719 -3.33333E-6 C -0.11892 -0.00787 -0.11962 -0.01435 -0.12031 -0.02291 C -0.12101 -0.03148 -0.12187 -0.04328 -0.12101 -0.05208 C -0.12014 -0.06088 -0.11806 -0.06967 -0.11476 -0.07592 C -0.11146 -0.08217 -0.1066 -0.08588 -0.10156 -0.08958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5638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 rot="2099983">
            <a:off x="4285815" y="4429555"/>
            <a:ext cx="1536435" cy="5493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555958" y="4343400"/>
            <a:ext cx="1006642" cy="68580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2286000" y="4310064"/>
            <a:ext cx="2362200" cy="1066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62200" y="4267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transfer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3" name="Rounded Rectangle 62"/>
          <p:cNvSpPr/>
          <p:nvPr/>
        </p:nvSpPr>
        <p:spPr>
          <a:xfrm rot="2099983">
            <a:off x="4285815" y="4429555"/>
            <a:ext cx="1536435" cy="5493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555958" y="4343400"/>
            <a:ext cx="1006642" cy="68580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2286000" y="4310064"/>
            <a:ext cx="23622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62200" y="4267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transfer</a:t>
            </a:r>
          </a:p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5638800" y="50292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C -0.01874 -0.02129 -0.03749 -0.04235 -0.06874 -0.07708 C -0.09999 -0.1118 -0.14947 -0.17384 -0.18749 -0.20833 C -0.22552 -0.24282 -0.26128 -0.26365 -0.29687 -0.28425 " pathEditMode="relative" ptsTypes="aa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757488" y="2536032"/>
            <a:ext cx="838200" cy="762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2895600" y="2667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3009900" y="1638300"/>
            <a:ext cx="1295400" cy="7620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810000" y="838200"/>
            <a:ext cx="20574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10000" y="83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 rot="2099983">
            <a:off x="4285815" y="4429555"/>
            <a:ext cx="1536435" cy="5493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555958" y="4343400"/>
            <a:ext cx="1006642" cy="6858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arrow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2286000" y="4310064"/>
            <a:ext cx="23622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62200" y="4267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transfer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checkpoint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1524000" y="762000"/>
            <a:ext cx="2209800" cy="990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828800" y="2514600"/>
            <a:ext cx="1447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95600" y="2286000"/>
            <a:ext cx="3352800" cy="4114800"/>
          </a:xfrm>
          <a:prstGeom prst="roundRect">
            <a:avLst>
              <a:gd name="adj" fmla="val 42517"/>
            </a:avLst>
          </a:prstGeom>
          <a:solidFill>
            <a:schemeClr val="accent6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9025" y="3048000"/>
            <a:ext cx="1552575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3657600"/>
            <a:ext cx="381000" cy="2286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1447800" y="2895600"/>
            <a:ext cx="2286000" cy="1676400"/>
            <a:chOff x="1447800" y="2895600"/>
            <a:chExt cx="2286000" cy="1676400"/>
          </a:xfrm>
        </p:grpSpPr>
        <p:sp>
          <p:nvSpPr>
            <p:cNvPr id="8" name="Rectangle 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rc 12"/>
          <p:cNvSpPr/>
          <p:nvPr/>
        </p:nvSpPr>
        <p:spPr>
          <a:xfrm rot="8280898">
            <a:off x="2660863" y="3352243"/>
            <a:ext cx="359465" cy="347410"/>
          </a:xfrm>
          <a:prstGeom prst="arc">
            <a:avLst>
              <a:gd name="adj1" fmla="val 16200000"/>
              <a:gd name="adj2" fmla="val 557888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3352800"/>
            <a:ext cx="304800" cy="152400"/>
          </a:xfrm>
          <a:prstGeom prst="straightConnector1">
            <a:avLst/>
          </a:prstGeom>
          <a:ln w="5715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58440" y="345186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548370" cy="6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23"/>
          <p:cNvGrpSpPr/>
          <p:nvPr/>
        </p:nvGrpSpPr>
        <p:grpSpPr>
          <a:xfrm>
            <a:off x="1447800" y="4800600"/>
            <a:ext cx="2286000" cy="1676400"/>
            <a:chOff x="1447800" y="2895600"/>
            <a:chExt cx="22860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 flipH="1">
            <a:off x="5410200" y="2895600"/>
            <a:ext cx="2286000" cy="1676400"/>
            <a:chOff x="1447800" y="2895600"/>
            <a:chExt cx="22860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3"/>
          <p:cNvGrpSpPr/>
          <p:nvPr/>
        </p:nvGrpSpPr>
        <p:grpSpPr>
          <a:xfrm flipH="1">
            <a:off x="5410200" y="4800600"/>
            <a:ext cx="2286000" cy="1676400"/>
            <a:chOff x="1447800" y="2895600"/>
            <a:chExt cx="2286000" cy="1676400"/>
          </a:xfrm>
        </p:grpSpPr>
        <p:sp>
          <p:nvSpPr>
            <p:cNvPr id="28" name="Rectangle 27"/>
            <p:cNvSpPr/>
            <p:nvPr/>
          </p:nvSpPr>
          <p:spPr>
            <a:xfrm>
              <a:off x="1447800" y="44196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2895600"/>
              <a:ext cx="1905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876300" y="3467100"/>
              <a:ext cx="1524000" cy="3810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00200" y="4343400"/>
              <a:ext cx="2133600" cy="22860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8"/>
          <p:cNvGrpSpPr/>
          <p:nvPr/>
        </p:nvGrpSpPr>
        <p:grpSpPr>
          <a:xfrm>
            <a:off x="2057400" y="4953000"/>
            <a:ext cx="1462770" cy="1183128"/>
            <a:chOff x="2057400" y="4953000"/>
            <a:chExt cx="1462770" cy="118312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Arc 34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79"/>
          <p:cNvGrpSpPr/>
          <p:nvPr/>
        </p:nvGrpSpPr>
        <p:grpSpPr>
          <a:xfrm flipH="1">
            <a:off x="5623830" y="3048000"/>
            <a:ext cx="1462770" cy="1183128"/>
            <a:chOff x="2057400" y="3048000"/>
            <a:chExt cx="1462770" cy="118312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286000" y="3657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Arc 41"/>
            <p:cNvSpPr/>
            <p:nvPr/>
          </p:nvSpPr>
          <p:spPr>
            <a:xfrm rot="8280898">
              <a:off x="2660863" y="3352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95600" y="3352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758440" y="3451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3581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86"/>
          <p:cNvGrpSpPr/>
          <p:nvPr/>
        </p:nvGrpSpPr>
        <p:grpSpPr>
          <a:xfrm flipH="1">
            <a:off x="5623830" y="4953000"/>
            <a:ext cx="1462770" cy="1183128"/>
            <a:chOff x="2057400" y="4953000"/>
            <a:chExt cx="1462770" cy="118312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286000" y="5562600"/>
              <a:ext cx="381000" cy="2286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49530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Arc 48"/>
            <p:cNvSpPr/>
            <p:nvPr/>
          </p:nvSpPr>
          <p:spPr>
            <a:xfrm rot="8280898">
              <a:off x="2660863" y="5257243"/>
              <a:ext cx="359465" cy="347410"/>
            </a:xfrm>
            <a:prstGeom prst="arc">
              <a:avLst>
                <a:gd name="adj1" fmla="val 16200000"/>
                <a:gd name="adj2" fmla="val 5578888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895600" y="5257800"/>
              <a:ext cx="304800" cy="152400"/>
            </a:xfrm>
            <a:prstGeom prst="straightConnector1">
              <a:avLst/>
            </a:prstGeom>
            <a:ln w="5715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758440" y="5356860"/>
              <a:ext cx="152400" cy="152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5486400"/>
              <a:ext cx="548370" cy="64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Dynamics (global)</a:t>
            </a:r>
            <a:endParaRPr lang="en-US" sz="4400" b="1" dirty="0"/>
          </a:p>
        </p:txBody>
      </p:sp>
      <p:sp>
        <p:nvSpPr>
          <p:cNvPr id="88" name="Freeform 87"/>
          <p:cNvSpPr/>
          <p:nvPr/>
        </p:nvSpPr>
        <p:spPr>
          <a:xfrm rot="353502">
            <a:off x="2095400" y="2864982"/>
            <a:ext cx="928688" cy="788194"/>
          </a:xfrm>
          <a:custGeom>
            <a:avLst/>
            <a:gdLst>
              <a:gd name="connsiteX0" fmla="*/ 928688 w 928688"/>
              <a:gd name="connsiteY0" fmla="*/ 86916 h 536972"/>
              <a:gd name="connsiteX1" fmla="*/ 678656 w 928688"/>
              <a:gd name="connsiteY1" fmla="*/ 8334 h 536972"/>
              <a:gd name="connsiteX2" fmla="*/ 314325 w 928688"/>
              <a:gd name="connsiteY2" fmla="*/ 36909 h 536972"/>
              <a:gd name="connsiteX3" fmla="*/ 78581 w 928688"/>
              <a:gd name="connsiteY3" fmla="*/ 222647 h 536972"/>
              <a:gd name="connsiteX4" fmla="*/ 0 w 928688"/>
              <a:gd name="connsiteY4" fmla="*/ 536972 h 53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8" h="536972">
                <a:moveTo>
                  <a:pt x="928688" y="86916"/>
                </a:moveTo>
                <a:cubicBezTo>
                  <a:pt x="854869" y="51792"/>
                  <a:pt x="781050" y="16668"/>
                  <a:pt x="678656" y="8334"/>
                </a:cubicBezTo>
                <a:cubicBezTo>
                  <a:pt x="576262" y="0"/>
                  <a:pt x="414338" y="1190"/>
                  <a:pt x="314325" y="36909"/>
                </a:cubicBezTo>
                <a:cubicBezTo>
                  <a:pt x="214313" y="72628"/>
                  <a:pt x="130969" y="139303"/>
                  <a:pt x="78581" y="222647"/>
                </a:cubicBezTo>
                <a:cubicBezTo>
                  <a:pt x="26194" y="305991"/>
                  <a:pt x="9525" y="486966"/>
                  <a:pt x="0" y="536972"/>
                </a:cubicBezTo>
              </a:path>
            </a:pathLst>
          </a:custGeom>
          <a:ln w="82550" cap="rnd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895600" y="2667000"/>
            <a:ext cx="558420" cy="533400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rot="5400000" flipH="1" flipV="1">
            <a:off x="3009900" y="1638300"/>
            <a:ext cx="1295400" cy="76200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810000" y="83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checkpoint</a:t>
            </a:r>
            <a:endParaRPr lang="en-US" sz="32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1600200" y="6858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deliver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checkpoint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16200000" flipV="1">
            <a:off x="1866900" y="2247900"/>
            <a:ext cx="1219200" cy="7620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3838</Words>
  <Application>Microsoft Office PowerPoint</Application>
  <PresentationFormat>On-screen Show (4:3)</PresentationFormat>
  <Paragraphs>1719</Paragraphs>
  <Slides>204</Slides>
  <Notes>204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204</vt:i4>
      </vt:variant>
    </vt:vector>
  </HeadingPairs>
  <TitlesOfParts>
    <vt:vector size="205" baseType="lpstr">
      <vt:lpstr>Office Theme</vt:lpstr>
      <vt:lpstr>Storing and Accessing  Live Mashup Content  in the Cloud</vt:lpstr>
      <vt:lpstr>Agenda</vt:lpstr>
      <vt:lpstr>Slide 3</vt:lpstr>
      <vt:lpstr>Introduction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Checkpointed  Channels (CC)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Live Distributed  Objects (LO)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Conclusions</vt:lpstr>
      <vt:lpstr>Slide 203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krzys</dc:creator>
  <cp:lastModifiedBy>krzys</cp:lastModifiedBy>
  <cp:revision>155</cp:revision>
  <dcterms:created xsi:type="dcterms:W3CDTF">2006-08-16T00:00:00Z</dcterms:created>
  <dcterms:modified xsi:type="dcterms:W3CDTF">2009-10-09T16:37:51Z</dcterms:modified>
</cp:coreProperties>
</file>