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27B8-0202-984B-8CFE-1CA57CAE3E3F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4918-C697-824C-805D-B0F681C4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27B8-0202-984B-8CFE-1CA57CAE3E3F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4918-C697-824C-805D-B0F681C4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9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27B8-0202-984B-8CFE-1CA57CAE3E3F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4918-C697-824C-805D-B0F681C4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1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27B8-0202-984B-8CFE-1CA57CAE3E3F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4918-C697-824C-805D-B0F681C4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8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27B8-0202-984B-8CFE-1CA57CAE3E3F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4918-C697-824C-805D-B0F681C4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8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27B8-0202-984B-8CFE-1CA57CAE3E3F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4918-C697-824C-805D-B0F681C4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3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27B8-0202-984B-8CFE-1CA57CAE3E3F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4918-C697-824C-805D-B0F681C4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0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27B8-0202-984B-8CFE-1CA57CAE3E3F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4918-C697-824C-805D-B0F681C4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3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27B8-0202-984B-8CFE-1CA57CAE3E3F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4918-C697-824C-805D-B0F681C4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3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27B8-0202-984B-8CFE-1CA57CAE3E3F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4918-C697-824C-805D-B0F681C4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2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27B8-0202-984B-8CFE-1CA57CAE3E3F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4918-C697-824C-805D-B0F681C4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3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427B8-0202-984B-8CFE-1CA57CAE3E3F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E4918-C697-824C-805D-B0F681C4D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5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cornell.edu/projects/graphlocatio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Location Recognition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61442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43" name="Rectangle 3"/>
          <p:cNvSpPr>
            <a:spLocks/>
          </p:cNvSpPr>
          <p:nvPr/>
        </p:nvSpPr>
        <p:spPr bwMode="auto">
          <a:xfrm>
            <a:off x="696516" y="1259086"/>
            <a:ext cx="7849195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1687"/>
              </a:spcBef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Given:</a:t>
            </a:r>
          </a:p>
          <a:p>
            <a:pPr marL="884008" lvl="1" indent="-401822">
              <a:lnSpc>
                <a:spcPct val="80000"/>
              </a:lnSpc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 query image</a:t>
            </a:r>
          </a:p>
          <a:p>
            <a:pPr marL="884008" lvl="1" indent="-401822">
              <a:lnSpc>
                <a:spcPct val="80000"/>
              </a:lnSpc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 database of images with known locations</a:t>
            </a:r>
          </a:p>
        </p:txBody>
      </p:sp>
      <p:sp>
        <p:nvSpPr>
          <p:cNvPr id="61444" name="Rectangle 4"/>
          <p:cNvSpPr>
            <a:spLocks/>
          </p:cNvSpPr>
          <p:nvPr/>
        </p:nvSpPr>
        <p:spPr bwMode="auto">
          <a:xfrm>
            <a:off x="696516" y="2893219"/>
            <a:ext cx="7849195" cy="251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1687"/>
              </a:spcBef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Two types of approaches:</a:t>
            </a:r>
          </a:p>
          <a:p>
            <a:pPr marL="884008" lvl="1" indent="-401822">
              <a:lnSpc>
                <a:spcPct val="80000"/>
              </a:lnSpc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1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Direct matching</a:t>
            </a: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directly match image features to 3D points (high memory requirement)</a:t>
            </a:r>
          </a:p>
          <a:p>
            <a:pPr marL="884008" lvl="1" indent="-401822">
              <a:lnSpc>
                <a:spcPct val="80000"/>
              </a:lnSpc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1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Retrieval based</a:t>
            </a: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retrieve a short list of most similar images and perform image matching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696516" y="5536406"/>
            <a:ext cx="7849195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1687"/>
              </a:spcBef>
            </a:pPr>
            <a:r>
              <a:rPr lang="en-US" sz="22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We base our approach on retrieval based framework, but using a different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46455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Our Approach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70658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94" y="1339453"/>
            <a:ext cx="6447234" cy="474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Rectangle 4"/>
          <p:cNvSpPr>
            <a:spLocks/>
          </p:cNvSpPr>
          <p:nvPr/>
        </p:nvSpPr>
        <p:spPr bwMode="auto">
          <a:xfrm>
            <a:off x="312539" y="6081117"/>
            <a:ext cx="8456414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lvl="1">
              <a:lnSpc>
                <a:spcPct val="80000"/>
              </a:lnSpc>
              <a:spcBef>
                <a:spcPts val="1687"/>
              </a:spcBef>
            </a:pPr>
            <a:r>
              <a:rPr lang="en-US" sz="17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Idea</a:t>
            </a: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for each </a:t>
            </a:r>
            <a:r>
              <a:rPr lang="en-US" sz="17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neighborhood (subgraph)</a:t>
            </a: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in the image graph, learn a specific similarity function</a:t>
            </a:r>
          </a:p>
        </p:txBody>
      </p:sp>
    </p:spTree>
    <p:extLst>
      <p:ext uri="{BB962C8B-B14F-4D97-AF65-F5344CB8AC3E}">
        <p14:creationId xmlns:p14="http://schemas.microsoft.com/office/powerpoint/2010/main" val="338624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Approach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71682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683" name="Rectangle 3"/>
          <p:cNvSpPr>
            <a:spLocks/>
          </p:cNvSpPr>
          <p:nvPr/>
        </p:nvSpPr>
        <p:spPr bwMode="auto">
          <a:xfrm>
            <a:off x="866180" y="1259086"/>
            <a:ext cx="7831336" cy="549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At training time:</a:t>
            </a:r>
          </a:p>
          <a:p>
            <a:pPr marL="937584" lvl="1" indent="-401822">
              <a:spcBef>
                <a:spcPts val="1687"/>
              </a:spcBef>
              <a:buFontTx/>
              <a:buAutoNum type="arabicPeriod"/>
            </a:pP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Obtain image matching graph</a:t>
            </a:r>
          </a:p>
          <a:p>
            <a:pPr marL="937584" lvl="1" indent="-401822">
              <a:spcBef>
                <a:spcPts val="1687"/>
              </a:spcBef>
              <a:buFontTx/>
              <a:buAutoNum type="arabicPeriod"/>
            </a:pPr>
            <a:r>
              <a:rPr lang="en-US" sz="2100">
                <a:solidFill>
                  <a:srgbClr val="80808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Compute a covering of the graph with a set of subgraphsLearn and calibrate an SVM-based similarity measure for each subgraph</a:t>
            </a:r>
          </a:p>
          <a:p>
            <a:pPr marL="401822" indent="-401822">
              <a:spcBef>
                <a:spcPts val="1687"/>
              </a:spcBef>
              <a:buClr>
                <a:srgbClr val="808080"/>
              </a:buClr>
              <a:buSzPct val="125000"/>
              <a:buFont typeface="Helvetica" charset="0"/>
              <a:buChar char="•"/>
            </a:pPr>
            <a:r>
              <a:rPr lang="en-US" sz="2500">
                <a:solidFill>
                  <a:srgbClr val="80808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At testing time:</a:t>
            </a:r>
          </a:p>
          <a:p>
            <a:pPr marL="937584" lvl="1" indent="-401822">
              <a:spcBef>
                <a:spcPts val="1687"/>
              </a:spcBef>
              <a:buFontTx/>
              <a:buAutoNum type="arabicPeriod"/>
            </a:pPr>
            <a:r>
              <a:rPr lang="en-US" sz="2100">
                <a:solidFill>
                  <a:srgbClr val="80808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Use the models in Step 3 to compute a similarity between the query image to each database image, and generate a ranked shortlist of possible image matchesPerform geometric verification with the top database images in the shortlist (image matching)</a:t>
            </a: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 rot="10800000">
            <a:off x="997893" y="2302744"/>
            <a:ext cx="377279" cy="1116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9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Approach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72706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07" name="Rectangle 3"/>
          <p:cNvSpPr>
            <a:spLocks/>
          </p:cNvSpPr>
          <p:nvPr/>
        </p:nvSpPr>
        <p:spPr bwMode="auto">
          <a:xfrm>
            <a:off x="866180" y="1259086"/>
            <a:ext cx="7831336" cy="549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At training time:</a:t>
            </a:r>
          </a:p>
          <a:p>
            <a:pPr marL="937584" lvl="1" indent="-401822">
              <a:spcBef>
                <a:spcPts val="1687"/>
              </a:spcBef>
              <a:buFontTx/>
              <a:buAutoNum type="arabicPeriod"/>
            </a:pP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Obtain image matching graph</a:t>
            </a:r>
          </a:p>
          <a:p>
            <a:pPr marL="937584" lvl="1" indent="-401822">
              <a:spcBef>
                <a:spcPts val="1687"/>
              </a:spcBef>
              <a:buFontTx/>
              <a:buAutoNum type="arabicPeriod"/>
            </a:pP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Compute a covering of the graph with a set of subgraphs</a:t>
            </a:r>
            <a:r>
              <a:rPr lang="en-US" sz="2100">
                <a:solidFill>
                  <a:srgbClr val="80808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Learn and calibrate an SVM-based similarity measure for each subgraph</a:t>
            </a:r>
          </a:p>
          <a:p>
            <a:pPr marL="401822" indent="-401822">
              <a:spcBef>
                <a:spcPts val="1687"/>
              </a:spcBef>
              <a:buClr>
                <a:srgbClr val="808080"/>
              </a:buClr>
              <a:buSzPct val="125000"/>
              <a:buFont typeface="Helvetica" charset="0"/>
              <a:buChar char="•"/>
            </a:pPr>
            <a:r>
              <a:rPr lang="en-US" sz="2500">
                <a:solidFill>
                  <a:srgbClr val="80808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At testing time:</a:t>
            </a:r>
          </a:p>
          <a:p>
            <a:pPr marL="937584" lvl="1" indent="-401822">
              <a:spcBef>
                <a:spcPts val="1687"/>
              </a:spcBef>
              <a:buFontTx/>
              <a:buAutoNum type="arabicPeriod"/>
            </a:pPr>
            <a:r>
              <a:rPr lang="en-US" sz="2100">
                <a:solidFill>
                  <a:srgbClr val="80808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Use the models in Step 3 to compute a similarity between the query image to each database image, and generate a ranked shortlist of possible image matchesPerform geometric verification with the top database images in the shortlist (image matching)</a:t>
            </a: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 rot="10800000">
            <a:off x="953245" y="2820666"/>
            <a:ext cx="377279" cy="1116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3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Computing Subgraphs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73730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731" name="Rectangle 3"/>
          <p:cNvSpPr>
            <a:spLocks/>
          </p:cNvSpPr>
          <p:nvPr/>
        </p:nvSpPr>
        <p:spPr bwMode="auto">
          <a:xfrm>
            <a:off x="866180" y="1259086"/>
            <a:ext cx="7750969" cy="53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lnSpc>
                <a:spcPct val="80000"/>
              </a:lnSpc>
              <a:spcBef>
                <a:spcPts val="1687"/>
              </a:spcBef>
              <a:buSzPct val="171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What makes a good subgraph?</a:t>
            </a: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contain images that are largely similarhas as many positive examples as possible</a:t>
            </a:r>
          </a:p>
          <a:p>
            <a:pPr marL="401822" indent="-401822">
              <a:lnSpc>
                <a:spcPct val="80000"/>
              </a:lnSpc>
              <a:spcBef>
                <a:spcPts val="1687"/>
              </a:spcBef>
              <a:buSzPct val="171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Minimum dominating set (NP-hard)</a:t>
            </a:r>
          </a:p>
          <a:p>
            <a:pPr marL="401822" indent="-401822">
              <a:spcBef>
                <a:spcPts val="1687"/>
              </a:spcBef>
              <a:buSzPct val="171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We use a greedy algorithm:</a:t>
            </a:r>
          </a:p>
          <a:p>
            <a:pPr marL="401822" indent="-401822">
              <a:lnSpc>
                <a:spcPct val="80000"/>
              </a:lnSpc>
              <a:spcBef>
                <a:spcPts val="1687"/>
              </a:spcBef>
            </a:pPr>
            <a:r>
              <a:rPr lang="en-US" sz="22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at each iteration select the image that covers the most </a:t>
            </a:r>
            <a:r>
              <a:rPr lang="ja-JP" altLang="en-US" sz="2200">
                <a:latin typeface="Arial"/>
                <a:ea typeface="ＭＳ Ｐゴシック" charset="0"/>
                <a:cs typeface="Helvetica" charset="0"/>
                <a:sym typeface="Helvetica" charset="0"/>
              </a:rPr>
              <a:t>“</a:t>
            </a:r>
            <a:r>
              <a:rPr lang="en-US" sz="22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uncovered</a:t>
            </a:r>
            <a:r>
              <a:rPr lang="ja-JP" altLang="en-US" sz="2200">
                <a:latin typeface="Arial"/>
                <a:ea typeface="ＭＳ Ｐゴシック" charset="0"/>
                <a:cs typeface="Helvetica" charset="0"/>
                <a:sym typeface="Helvetica" charset="0"/>
              </a:rPr>
              <a:t>”</a:t>
            </a:r>
            <a:r>
              <a:rPr lang="en-US" sz="22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images</a:t>
            </a:r>
          </a:p>
          <a:p>
            <a:pPr marL="401822" indent="-401822">
              <a:lnSpc>
                <a:spcPct val="80000"/>
              </a:lnSpc>
              <a:spcBef>
                <a:spcPts val="1687"/>
              </a:spcBef>
              <a:buSzPct val="171000"/>
              <a:buFont typeface="Helvetica" charset="0"/>
              <a:buChar char="•"/>
            </a:pPr>
            <a:r>
              <a:rPr lang="ja-JP" altLang="en-US" sz="2100">
                <a:latin typeface="Arial"/>
                <a:ea typeface="ＭＳ Ｐゴシック" charset="0"/>
                <a:cs typeface="Helvetica" charset="0"/>
                <a:sym typeface="Helvetica" charset="0"/>
              </a:rPr>
              <a:t>“</a:t>
            </a: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Covered</a:t>
            </a:r>
            <a:r>
              <a:rPr lang="ja-JP" altLang="en-US" sz="2100">
                <a:latin typeface="Arial"/>
                <a:ea typeface="ＭＳ Ｐゴシック" charset="0"/>
                <a:cs typeface="Helvetica" charset="0"/>
                <a:sym typeface="Helvetica" charset="0"/>
              </a:rPr>
              <a:t>”</a:t>
            </a: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is selected or has at least one neighbor that is selected</a:t>
            </a:r>
          </a:p>
          <a:p>
            <a:pPr marL="401822" indent="-401822">
              <a:lnSpc>
                <a:spcPct val="80000"/>
              </a:lnSpc>
              <a:spcBef>
                <a:spcPts val="1687"/>
              </a:spcBef>
              <a:buSzPct val="171000"/>
              <a:buFont typeface="Helvetica" charset="0"/>
              <a:buChar char="•"/>
            </a:pP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Selected images (center images) define the neighborhoods</a:t>
            </a:r>
          </a:p>
          <a:p>
            <a:pPr marL="401822" indent="-401822">
              <a:lnSpc>
                <a:spcPct val="80000"/>
              </a:lnSpc>
              <a:spcBef>
                <a:spcPts val="1687"/>
              </a:spcBef>
              <a:buSzPct val="171000"/>
              <a:buFont typeface="Helvetica" charset="0"/>
              <a:buChar char="•"/>
            </a:pP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One image could belong to multiple neighborhoods</a:t>
            </a:r>
          </a:p>
        </p:txBody>
      </p:sp>
    </p:spTree>
    <p:extLst>
      <p:ext uri="{BB962C8B-B14F-4D97-AF65-F5344CB8AC3E}">
        <p14:creationId xmlns:p14="http://schemas.microsoft.com/office/powerpoint/2010/main" val="357264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2500">
                <a:latin typeface="Helvetica" charset="0"/>
                <a:cs typeface="Helvetica" charset="0"/>
                <a:sym typeface="Helvetica" charset="0"/>
              </a:rPr>
              <a:t>An example covering of the Dubrovnik dataset</a:t>
            </a:r>
            <a:r>
              <a:rPr lang="en-US" sz="2500">
                <a:latin typeface="Helvetica" charset="0"/>
                <a:sym typeface="Helvetica" charset="0"/>
              </a:rPr>
              <a:t/>
            </a:r>
            <a:br>
              <a:rPr lang="en-US" sz="2500">
                <a:latin typeface="Helvetica" charset="0"/>
                <a:sym typeface="Helvetica" charset="0"/>
              </a:rPr>
            </a:br>
            <a:r>
              <a:rPr lang="en-US" sz="2500">
                <a:latin typeface="Helvetica" charset="0"/>
                <a:cs typeface="Helvetica" charset="0"/>
                <a:sym typeface="Helvetica" charset="0"/>
              </a:rPr>
              <a:t># images: 6044, # centers: 188</a:t>
            </a:r>
            <a:endParaRPr lang="en-US" sz="2500">
              <a:latin typeface="Helvetica" charset="0"/>
              <a:sym typeface="Helvetica" charset="0"/>
            </a:endParaRPr>
          </a:p>
        </p:txBody>
      </p:sp>
      <p:sp>
        <p:nvSpPr>
          <p:cNvPr id="74754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68" y="1330524"/>
            <a:ext cx="5099967" cy="550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29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Approach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75778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5779" name="Rectangle 3"/>
          <p:cNvSpPr>
            <a:spLocks/>
          </p:cNvSpPr>
          <p:nvPr/>
        </p:nvSpPr>
        <p:spPr bwMode="auto">
          <a:xfrm>
            <a:off x="866180" y="1259086"/>
            <a:ext cx="7831336" cy="549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At training time:</a:t>
            </a:r>
          </a:p>
          <a:p>
            <a:pPr marL="937584" lvl="1" indent="-401822">
              <a:spcBef>
                <a:spcPts val="1687"/>
              </a:spcBef>
              <a:buFontTx/>
              <a:buAutoNum type="arabicPeriod"/>
            </a:pP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Obtain image matching graph</a:t>
            </a:r>
          </a:p>
          <a:p>
            <a:pPr marL="937584" lvl="1" indent="-401822">
              <a:spcBef>
                <a:spcPts val="1687"/>
              </a:spcBef>
              <a:buFontTx/>
              <a:buAutoNum type="arabicPeriod"/>
            </a:pP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Compute a covering of the graph with a set of subgraphsLearn and calibrate an SVM-based similarity measure for each subgraph</a:t>
            </a:r>
          </a:p>
          <a:p>
            <a:pPr marL="401822" indent="-401822">
              <a:spcBef>
                <a:spcPts val="1687"/>
              </a:spcBef>
              <a:buClr>
                <a:srgbClr val="808080"/>
              </a:buClr>
              <a:buSzPct val="125000"/>
              <a:buFont typeface="Helvetica" charset="0"/>
              <a:buChar char="•"/>
            </a:pPr>
            <a:r>
              <a:rPr lang="en-US" sz="2500">
                <a:solidFill>
                  <a:srgbClr val="80808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At testing time:</a:t>
            </a:r>
          </a:p>
          <a:p>
            <a:pPr marL="937584" lvl="1" indent="-401822">
              <a:spcBef>
                <a:spcPts val="1687"/>
              </a:spcBef>
              <a:buFontTx/>
              <a:buAutoNum type="arabicPeriod"/>
            </a:pPr>
            <a:r>
              <a:rPr lang="en-US" sz="2100">
                <a:solidFill>
                  <a:srgbClr val="80808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Use the models in Step 3 to compute a similarity between the query image to each database image, and generate a ranked shortlist of possible image matchesPerform geometric verification with the top database images in the shortlist (image matching)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 rot="10800000">
            <a:off x="944315" y="3347517"/>
            <a:ext cx="377279" cy="1116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6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Similarity Measure Learning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76802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03" name="Rectangle 3"/>
          <p:cNvSpPr>
            <a:spLocks/>
          </p:cNvSpPr>
          <p:nvPr/>
        </p:nvSpPr>
        <p:spPr bwMode="auto">
          <a:xfrm>
            <a:off x="866179" y="1437680"/>
            <a:ext cx="7358063" cy="503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687"/>
              </a:spcBef>
              <a:buSzPct val="171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Each image is represented as BoW vector</a:t>
            </a:r>
          </a:p>
          <a:p>
            <a:pPr marL="401822" indent="-401822">
              <a:spcBef>
                <a:spcPts val="1687"/>
              </a:spcBef>
              <a:buSzPct val="171000"/>
              <a:buFont typeface="Helvetica" charset="0"/>
              <a:buChar char="•"/>
            </a:pPr>
            <a:endParaRPr lang="en-US" sz="250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marL="401822" indent="-401822">
              <a:spcBef>
                <a:spcPts val="1687"/>
              </a:spcBef>
              <a:buSzPct val="171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For each subgraph, define</a:t>
            </a:r>
          </a:p>
          <a:p>
            <a:pPr marL="401822" indent="-401822">
              <a:spcBef>
                <a:spcPts val="1687"/>
              </a:spcBef>
              <a:buSzPct val="171000"/>
              <a:buFont typeface="Helvetica" charset="0"/>
              <a:buChar char="•"/>
            </a:pPr>
            <a:r>
              <a:rPr lang="en-US" sz="22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Positives: subgraph membersNegatives: subsample the rest</a:t>
            </a:r>
            <a:endParaRPr lang="en-US" sz="250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marL="401822" indent="-401822">
              <a:spcBef>
                <a:spcPts val="1687"/>
              </a:spcBef>
              <a:buSzPct val="171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Learn an SVM classifier and calibrate to output a probability value using Platt</a:t>
            </a:r>
            <a:r>
              <a:rPr lang="ja-JP" altLang="en-US" sz="2500">
                <a:latin typeface="Arial"/>
                <a:ea typeface="ＭＳ Ｐゴシック" charset="0"/>
                <a:cs typeface="Helvetica" charset="0"/>
                <a:sym typeface="Helvetica" charset="0"/>
              </a:rPr>
              <a:t>’</a:t>
            </a: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 method</a:t>
            </a:r>
          </a:p>
          <a:p>
            <a:pPr marL="401822" indent="-401822">
              <a:spcBef>
                <a:spcPts val="1687"/>
              </a:spcBef>
            </a:pPr>
            <a:endParaRPr lang="en-US" sz="170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5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Approach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77826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27" name="Rectangle 3"/>
          <p:cNvSpPr>
            <a:spLocks/>
          </p:cNvSpPr>
          <p:nvPr/>
        </p:nvSpPr>
        <p:spPr bwMode="auto">
          <a:xfrm>
            <a:off x="866180" y="1259086"/>
            <a:ext cx="7831336" cy="549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At training time:</a:t>
            </a:r>
          </a:p>
          <a:p>
            <a:pPr marL="937584" lvl="1" indent="-401822">
              <a:spcBef>
                <a:spcPts val="1687"/>
              </a:spcBef>
              <a:buFontTx/>
              <a:buAutoNum type="arabicPeriod"/>
            </a:pP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Obtain image matching graph</a:t>
            </a:r>
          </a:p>
          <a:p>
            <a:pPr marL="937584" lvl="1" indent="-401822">
              <a:spcBef>
                <a:spcPts val="1687"/>
              </a:spcBef>
              <a:buFontTx/>
              <a:buAutoNum type="arabicPeriod"/>
            </a:pP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Compute a covering of the graph with a set of subgraphsLearn and calibrate an SVM-based similarity measure for each subgraph</a:t>
            </a:r>
          </a:p>
          <a:p>
            <a:pPr marL="401822" indent="-401822"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At testing time:</a:t>
            </a:r>
          </a:p>
          <a:p>
            <a:pPr marL="937584" lvl="1" indent="-401822">
              <a:spcBef>
                <a:spcPts val="1687"/>
              </a:spcBef>
              <a:buFontTx/>
              <a:buAutoNum type="arabicPeriod"/>
            </a:pP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Use the models in Step 3 to compute a similarity between the query image to each database image, and generate a ranked shortlist of possible image matches</a:t>
            </a:r>
            <a:r>
              <a:rPr lang="en-US" sz="2100">
                <a:solidFill>
                  <a:srgbClr val="80808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Perform geometric verification with the top database images in the shortlist (image matching)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 rot="10800000">
            <a:off x="997893" y="4847705"/>
            <a:ext cx="377279" cy="1116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4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Generating a Short List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78850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851" name="Rectangle 3"/>
          <p:cNvSpPr>
            <a:spLocks/>
          </p:cNvSpPr>
          <p:nvPr/>
        </p:nvSpPr>
        <p:spPr bwMode="auto">
          <a:xfrm>
            <a:off x="866179" y="1580555"/>
            <a:ext cx="7358063" cy="475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687"/>
              </a:spcBef>
              <a:buSzPct val="171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Given a query image, every subgraph has a probability score</a:t>
            </a:r>
          </a:p>
          <a:p>
            <a:pPr marL="401822" indent="-401822">
              <a:spcBef>
                <a:spcPts val="1687"/>
              </a:spcBef>
              <a:buSzPct val="171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However, a short list of most similar images from </a:t>
            </a:r>
            <a:r>
              <a:rPr lang="en-US" sz="25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all</a:t>
            </a: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database images is needed</a:t>
            </a:r>
          </a:p>
          <a:p>
            <a:pPr marL="401822" indent="-401822">
              <a:spcBef>
                <a:spcPts val="1687"/>
              </a:spcBef>
              <a:buSzPct val="171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 simple approach: </a:t>
            </a:r>
          </a:p>
          <a:p>
            <a:pPr marL="401822" indent="-401822">
              <a:spcBef>
                <a:spcPts val="1687"/>
              </a:spcBef>
              <a:buSzPct val="171000"/>
              <a:buFont typeface="Helvetica" charset="0"/>
              <a:buChar char="•"/>
            </a:pP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concatenate subgraph members according to scores</a:t>
            </a:r>
          </a:p>
          <a:p>
            <a:pPr marL="401822" indent="-401822">
              <a:spcBef>
                <a:spcPts val="1687"/>
              </a:spcBef>
              <a:buSzPct val="171000"/>
              <a:buFont typeface="Helvetica" charset="0"/>
              <a:buChar char="•"/>
            </a:pP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rank within each subgraph using BoW similarity</a:t>
            </a:r>
          </a:p>
          <a:p>
            <a:pPr marL="401822" indent="-401822">
              <a:spcBef>
                <a:spcPts val="1687"/>
              </a:spcBef>
              <a:buSzPct val="171000"/>
              <a:buFont typeface="Helvetica" charset="0"/>
              <a:buChar char="•"/>
            </a:pP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for image appearing in multiple subgraphs, only count the highest scoring subgraph</a:t>
            </a:r>
          </a:p>
        </p:txBody>
      </p:sp>
    </p:spTree>
    <p:extLst>
      <p:ext uri="{BB962C8B-B14F-4D97-AF65-F5344CB8AC3E}">
        <p14:creationId xmlns:p14="http://schemas.microsoft.com/office/powerpoint/2010/main" val="152009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Generating a Short List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79874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875" name="Rectangle 3"/>
          <p:cNvSpPr>
            <a:spLocks/>
          </p:cNvSpPr>
          <p:nvPr/>
        </p:nvSpPr>
        <p:spPr bwMode="auto">
          <a:xfrm>
            <a:off x="866179" y="1259086"/>
            <a:ext cx="7358063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1687"/>
              </a:spcBef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 simple approach: concatenating subgraph members according to scores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4" y="2339578"/>
            <a:ext cx="7575724" cy="394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49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Retrieval based approach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62466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67" name="Rectangle 3"/>
          <p:cNvSpPr>
            <a:spLocks/>
          </p:cNvSpPr>
          <p:nvPr/>
        </p:nvSpPr>
        <p:spPr bwMode="auto">
          <a:xfrm>
            <a:off x="687586" y="5741789"/>
            <a:ext cx="7938492" cy="75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lvl="1">
              <a:lnSpc>
                <a:spcPct val="80000"/>
              </a:lnSpc>
              <a:spcBef>
                <a:spcPts val="1687"/>
              </a:spcBef>
            </a:pPr>
            <a:r>
              <a:rPr lang="en-US" sz="17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Idea</a:t>
            </a: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retrieve a short list of most similar images and perform image matching</a:t>
            </a:r>
          </a:p>
          <a:p>
            <a:pPr marL="0" lvl="1">
              <a:lnSpc>
                <a:spcPct val="80000"/>
              </a:lnSpc>
              <a:spcBef>
                <a:spcPts val="1687"/>
              </a:spcBef>
            </a:pPr>
            <a:r>
              <a:rPr lang="en-US" sz="17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Problem: </a:t>
            </a: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noisy ranking + expensive matching = inefficiency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20" y="1473399"/>
            <a:ext cx="6482953" cy="391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11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/>
          </p:cNvSpPr>
          <p:nvPr/>
        </p:nvSpPr>
        <p:spPr bwMode="auto">
          <a:xfrm>
            <a:off x="866179" y="1259086"/>
            <a:ext cx="7358063" cy="261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687"/>
              </a:spcBef>
              <a:buSzPct val="171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Problem: If the first subgraph/neighborhood is wrong, the result is worse than BoW ranking, which has more </a:t>
            </a:r>
            <a:r>
              <a:rPr lang="en-US" sz="25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diversity</a:t>
            </a:r>
            <a:endParaRPr lang="en-US" sz="250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marL="401822" indent="-401822">
              <a:spcBef>
                <a:spcPts val="1687"/>
              </a:spcBef>
              <a:buSzPct val="171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Idea: to encourage diversity, rank using conditional probabilities conditioned on first failure to obtain the 2nd candidate, and so on</a:t>
            </a:r>
          </a:p>
        </p:txBody>
      </p:sp>
      <p:sp>
        <p:nvSpPr>
          <p:cNvPr id="80898" name="Rectangle 2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Generating a Short List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78" y="3901158"/>
            <a:ext cx="4509492" cy="253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5"/>
          <p:cNvSpPr>
            <a:spLocks/>
          </p:cNvSpPr>
          <p:nvPr/>
        </p:nvSpPr>
        <p:spPr bwMode="auto">
          <a:xfrm>
            <a:off x="4643438" y="5688211"/>
            <a:ext cx="1276945" cy="732234"/>
          </a:xfrm>
          <a:prstGeom prst="rect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0904" name="Group 8"/>
          <p:cNvGrpSpPr>
            <a:grpSpLocks/>
          </p:cNvGrpSpPr>
          <p:nvPr/>
        </p:nvGrpSpPr>
        <p:grpSpPr bwMode="auto">
          <a:xfrm>
            <a:off x="5938242" y="5919266"/>
            <a:ext cx="1674317" cy="261193"/>
            <a:chOff x="0" y="31"/>
            <a:chExt cx="1500" cy="234"/>
          </a:xfrm>
        </p:grpSpPr>
        <p:sp>
          <p:nvSpPr>
            <p:cNvPr id="80902" name="Rectangle 6"/>
            <p:cNvSpPr>
              <a:spLocks/>
            </p:cNvSpPr>
            <p:nvPr/>
          </p:nvSpPr>
          <p:spPr bwMode="auto">
            <a:xfrm>
              <a:off x="360" y="31"/>
              <a:ext cx="114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update factor</a:t>
              </a:r>
            </a:p>
          </p:txBody>
        </p:sp>
        <p:sp>
          <p:nvSpPr>
            <p:cNvPr id="80903" name="Line 7"/>
            <p:cNvSpPr>
              <a:spLocks noChangeShapeType="1"/>
            </p:cNvSpPr>
            <p:nvPr/>
          </p:nvSpPr>
          <p:spPr bwMode="auto">
            <a:xfrm flipH="1">
              <a:off x="0" y="151"/>
              <a:ext cx="338" cy="1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80" y="3045023"/>
            <a:ext cx="6308824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69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Generating a Short List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81922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3" name="Rectangle 3"/>
          <p:cNvSpPr>
            <a:spLocks/>
          </p:cNvSpPr>
          <p:nvPr/>
        </p:nvSpPr>
        <p:spPr bwMode="auto">
          <a:xfrm>
            <a:off x="866179" y="1259086"/>
            <a:ext cx="7358063" cy="124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Example ranking result with encouraged diversity v.s. without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2" y="2527102"/>
            <a:ext cx="8090297" cy="24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5"/>
          <p:cNvSpPr>
            <a:spLocks/>
          </p:cNvSpPr>
          <p:nvPr/>
        </p:nvSpPr>
        <p:spPr bwMode="auto">
          <a:xfrm>
            <a:off x="892969" y="5134570"/>
            <a:ext cx="7358063" cy="124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Regularization using BoW ranking also helps increase diversity</a:t>
            </a:r>
          </a:p>
        </p:txBody>
      </p:sp>
    </p:spTree>
    <p:extLst>
      <p:ext uri="{BB962C8B-B14F-4D97-AF65-F5344CB8AC3E}">
        <p14:creationId xmlns:p14="http://schemas.microsoft.com/office/powerpoint/2010/main" val="245526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Approach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82946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7" name="Rectangle 3"/>
          <p:cNvSpPr>
            <a:spLocks/>
          </p:cNvSpPr>
          <p:nvPr/>
        </p:nvSpPr>
        <p:spPr bwMode="auto">
          <a:xfrm>
            <a:off x="866180" y="1259086"/>
            <a:ext cx="7831336" cy="549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At training time:</a:t>
            </a:r>
          </a:p>
          <a:p>
            <a:pPr marL="937584" lvl="1" indent="-401822">
              <a:spcBef>
                <a:spcPts val="1687"/>
              </a:spcBef>
              <a:buFontTx/>
              <a:buAutoNum type="arabicPeriod"/>
            </a:pP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Obtain image matching graph</a:t>
            </a:r>
          </a:p>
          <a:p>
            <a:pPr marL="937584" lvl="1" indent="-401822">
              <a:spcBef>
                <a:spcPts val="1687"/>
              </a:spcBef>
              <a:buFontTx/>
              <a:buAutoNum type="arabicPeriod"/>
            </a:pP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Compute a covering of the graph with a set of subgraphsLearn and calibrate an SVM-based similarity measure for each subgraph</a:t>
            </a:r>
          </a:p>
          <a:p>
            <a:pPr marL="401822" indent="-401822"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At testing time:</a:t>
            </a:r>
          </a:p>
          <a:p>
            <a:pPr marL="937584" lvl="1" indent="-401822">
              <a:spcBef>
                <a:spcPts val="1687"/>
              </a:spcBef>
              <a:buFontTx/>
              <a:buAutoNum type="arabicPeriod"/>
            </a:pP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Use the models in Step 3 to compute a similarity between the query image to each database image, and generate a ranked shortlist of possible image matchesPerform geometric verification with the top database images in the shortlist (image matching)</a:t>
            </a: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rot="10800000">
            <a:off x="988963" y="5990705"/>
            <a:ext cx="377279" cy="1116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5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Experiments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83970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1" name="Rectangle 3"/>
          <p:cNvSpPr>
            <a:spLocks/>
          </p:cNvSpPr>
          <p:nvPr/>
        </p:nvSpPr>
        <p:spPr bwMode="auto">
          <a:xfrm>
            <a:off x="866180" y="1259086"/>
            <a:ext cx="7831336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Key bottleneck: quality of the shortlist</a:t>
            </a:r>
          </a:p>
          <a:p>
            <a:pPr marL="401822" indent="-401822"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The </a:t>
            </a:r>
            <a:r>
              <a:rPr lang="en-US" sz="21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higher</a:t>
            </a: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the first match appears, the </a:t>
            </a:r>
            <a:r>
              <a:rPr lang="en-US" sz="21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less</a:t>
            </a: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computation is needed</a:t>
            </a:r>
          </a:p>
          <a:p>
            <a:pPr marL="401822" indent="-401822">
              <a:lnSpc>
                <a:spcPct val="80000"/>
              </a:lnSpc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different from retrieval, where </a:t>
            </a:r>
            <a:r>
              <a:rPr lang="en-US" sz="21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recall</a:t>
            </a:r>
            <a:r>
              <a:rPr lang="en-US" sz="21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is also important</a:t>
            </a:r>
          </a:p>
          <a:p>
            <a:pPr marL="401822" indent="-401822">
              <a:lnSpc>
                <a:spcPct val="80000"/>
              </a:lnSpc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Evaluate using accuracies at top </a:t>
            </a:r>
            <a:r>
              <a:rPr lang="en-US" sz="2500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k</a:t>
            </a: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(</a:t>
            </a:r>
            <a:r>
              <a:rPr lang="en-US" sz="2500" i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k</a:t>
            </a: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= 1, 2, 5, 10)</a:t>
            </a:r>
          </a:p>
          <a:p>
            <a:pPr marL="401822" indent="-401822">
              <a:lnSpc>
                <a:spcPct val="80000"/>
              </a:lnSpc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Baselines</a:t>
            </a:r>
          </a:p>
          <a:p>
            <a:pPr marL="937584" lvl="1" indent="-401822">
              <a:spcBef>
                <a:spcPts val="1687"/>
              </a:spcBef>
              <a:buFontTx/>
              <a:buAutoNum type="arabicPeriod"/>
            </a:pP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BoW ranking</a:t>
            </a:r>
          </a:p>
          <a:p>
            <a:pPr marL="937584" lvl="1" indent="-401822">
              <a:spcBef>
                <a:spcPts val="1687"/>
              </a:spcBef>
              <a:buFontTx/>
              <a:buAutoNum type="arabicPeriod"/>
            </a:pP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Co-ocset (BoW ranking considering co-occuring stat.)</a:t>
            </a:r>
          </a:p>
          <a:p>
            <a:pPr marL="937584" lvl="1" indent="-401822">
              <a:spcBef>
                <a:spcPts val="1687"/>
              </a:spcBef>
              <a:buFontTx/>
              <a:buAutoNum type="arabicPeriod"/>
            </a:pP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GPS based approach</a:t>
            </a:r>
          </a:p>
          <a:p>
            <a:pPr marL="937584" lvl="1" indent="-401822">
              <a:spcBef>
                <a:spcPts val="1687"/>
              </a:spcBef>
              <a:buFontTx/>
              <a:buAutoNum type="arabicPeriod"/>
            </a:pP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Two alternative learning formulations: </a:t>
            </a:r>
          </a:p>
          <a:p>
            <a:pPr marL="1250112" lvl="2" indent="-401822">
              <a:lnSpc>
                <a:spcPct val="70000"/>
              </a:lnSpc>
              <a:spcBef>
                <a:spcPts val="1687"/>
              </a:spcBef>
              <a:buFontTx/>
              <a:buAutoNum type="alphaLcPeriod"/>
            </a:pP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single global similarity using image pairs</a:t>
            </a:r>
          </a:p>
          <a:p>
            <a:pPr marL="1250112" lvl="2" indent="-401822">
              <a:lnSpc>
                <a:spcPct val="70000"/>
              </a:lnSpc>
              <a:spcBef>
                <a:spcPts val="1687"/>
              </a:spcBef>
              <a:buFontTx/>
              <a:buAutoNum type="alphaLcPeriod"/>
            </a:pP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instance similarity using each image as center</a:t>
            </a:r>
          </a:p>
        </p:txBody>
      </p:sp>
    </p:spTree>
    <p:extLst>
      <p:ext uri="{BB962C8B-B14F-4D97-AF65-F5344CB8AC3E}">
        <p14:creationId xmlns:p14="http://schemas.microsoft.com/office/powerpoint/2010/main" val="331069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Experiments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84994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5" name="Rectangle 3"/>
          <p:cNvSpPr>
            <a:spLocks/>
          </p:cNvSpPr>
          <p:nvPr/>
        </p:nvSpPr>
        <p:spPr bwMode="auto">
          <a:xfrm>
            <a:off x="866180" y="1259086"/>
            <a:ext cx="7831336" cy="296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Visual Vocabulary size: 1M</a:t>
            </a:r>
          </a:p>
          <a:p>
            <a:pPr marL="401822" indent="-401822"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Two versions of vocabularies</a:t>
            </a:r>
          </a:p>
          <a:p>
            <a:pPr marL="401822" indent="-401822"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0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specific (trained using each dataset)</a:t>
            </a:r>
          </a:p>
          <a:p>
            <a:pPr marL="401822" indent="-401822"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0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generic (trained with a common unrelated dataset)</a:t>
            </a:r>
          </a:p>
          <a:p>
            <a:pPr marL="401822" indent="-401822"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Using 3 standard benchmark datasets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81" y="4563070"/>
            <a:ext cx="7826871" cy="119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88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Experiments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86018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19" name="Rectangle 3"/>
          <p:cNvSpPr>
            <a:spLocks/>
          </p:cNvSpPr>
          <p:nvPr/>
        </p:nvSpPr>
        <p:spPr bwMode="auto">
          <a:xfrm>
            <a:off x="1009055" y="3937992"/>
            <a:ext cx="7831336" cy="284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lnSpc>
                <a:spcPct val="80000"/>
              </a:lnSpc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0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Unsupervised methods perform similarly</a:t>
            </a:r>
          </a:p>
          <a:p>
            <a:pPr marL="401822" indent="-401822">
              <a:lnSpc>
                <a:spcPct val="80000"/>
              </a:lnSpc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0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GPS based model and other learning formulations perform worse</a:t>
            </a:r>
          </a:p>
          <a:p>
            <a:pPr marL="401822" indent="-401822">
              <a:lnSpc>
                <a:spcPct val="80000"/>
              </a:lnSpc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0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Our approach (GBP) improves accuracies consistently</a:t>
            </a:r>
          </a:p>
          <a:p>
            <a:pPr marL="401822" indent="-401822">
              <a:lnSpc>
                <a:spcPct val="80000"/>
              </a:lnSpc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0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Probabilistic reranking (+RR) and BoW regularization (+BoW) improves results further</a:t>
            </a:r>
          </a:p>
          <a:p>
            <a:pPr marL="401822" indent="-401822">
              <a:lnSpc>
                <a:spcPct val="80000"/>
              </a:lnSpc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0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Top k accuracies and mAP are not the same objectives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35" y="1294805"/>
            <a:ext cx="6498580" cy="261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Rectangle 5"/>
          <p:cNvSpPr>
            <a:spLocks/>
          </p:cNvSpPr>
          <p:nvPr/>
        </p:nvSpPr>
        <p:spPr bwMode="auto">
          <a:xfrm>
            <a:off x="1366242" y="1812727"/>
            <a:ext cx="1678781" cy="687586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Rectangle 6"/>
          <p:cNvSpPr>
            <a:spLocks/>
          </p:cNvSpPr>
          <p:nvPr/>
        </p:nvSpPr>
        <p:spPr bwMode="auto">
          <a:xfrm>
            <a:off x="1366242" y="2500312"/>
            <a:ext cx="1678781" cy="687586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3" name="Rectangle 7"/>
          <p:cNvSpPr>
            <a:spLocks/>
          </p:cNvSpPr>
          <p:nvPr/>
        </p:nvSpPr>
        <p:spPr bwMode="auto">
          <a:xfrm>
            <a:off x="1366242" y="3187899"/>
            <a:ext cx="1678781" cy="187523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4" name="Rectangle 8"/>
          <p:cNvSpPr>
            <a:spLocks/>
          </p:cNvSpPr>
          <p:nvPr/>
        </p:nvSpPr>
        <p:spPr bwMode="auto">
          <a:xfrm>
            <a:off x="1366242" y="3375422"/>
            <a:ext cx="1678781" cy="482203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2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  <p:bldP spid="86021" grpId="1" animBg="1"/>
      <p:bldP spid="86022" grpId="0" animBg="1"/>
      <p:bldP spid="86022" grpId="1" animBg="1"/>
      <p:bldP spid="86023" grpId="0" animBg="1"/>
      <p:bldP spid="86023" grpId="1" animBg="1"/>
      <p:bldP spid="86024" grpId="0" animBg="1"/>
      <p:bldP spid="8602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Conclusions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87042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43" name="Rectangle 3"/>
          <p:cNvSpPr>
            <a:spLocks/>
          </p:cNvSpPr>
          <p:nvPr/>
        </p:nvSpPr>
        <p:spPr bwMode="auto">
          <a:xfrm>
            <a:off x="866180" y="1259086"/>
            <a:ext cx="7831336" cy="473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lnSpc>
                <a:spcPct val="80000"/>
              </a:lnSpc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Compared to BoW ranking</a:t>
            </a:r>
          </a:p>
          <a:p>
            <a:pPr marL="401822" indent="-401822">
              <a:lnSpc>
                <a:spcPct val="80000"/>
              </a:lnSpc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2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higher performance with little extra overhead during query time</a:t>
            </a:r>
          </a:p>
          <a:p>
            <a:pPr marL="401822" indent="-401822">
              <a:lnSpc>
                <a:spcPct val="80000"/>
              </a:lnSpc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Compared to direct matching</a:t>
            </a:r>
          </a:p>
          <a:p>
            <a:pPr marL="401822" indent="-401822">
              <a:lnSpc>
                <a:spcPct val="80000"/>
              </a:lnSpc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2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less memory usage and better scalability thanks to BoW framework</a:t>
            </a:r>
          </a:p>
          <a:p>
            <a:pPr marL="401822" indent="-401822">
              <a:lnSpc>
                <a:spcPct val="80000"/>
              </a:lnSpc>
              <a:spcBef>
                <a:spcPts val="1687"/>
              </a:spcBef>
              <a:buSzPct val="125000"/>
              <a:buFont typeface="Helvetica" charset="0"/>
              <a:buChar char="•"/>
            </a:pPr>
            <a:r>
              <a:rPr lang="en-US" sz="25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Graph-based recognition could be extended to other recognition tasks (e.g. object recognition)</a:t>
            </a:r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 rot="10800000" flipH="1">
            <a:off x="-80367" y="6268641"/>
            <a:ext cx="9243343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45" name="Rectangle 5"/>
          <p:cNvSpPr>
            <a:spLocks/>
          </p:cNvSpPr>
          <p:nvPr/>
        </p:nvSpPr>
        <p:spPr bwMode="auto">
          <a:xfrm>
            <a:off x="232172" y="6442769"/>
            <a:ext cx="8652867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773"/>
              </a:spcBef>
            </a:pPr>
            <a:r>
              <a:rPr lang="en-US" sz="13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Song Cao, Noah Snavely: </a:t>
            </a:r>
            <a:r>
              <a:rPr lang="en-US" sz="1300">
                <a:latin typeface="Helvetica" charset="0"/>
                <a:ea typeface="ＭＳ Ｐゴシック" charset="0"/>
                <a:cs typeface="Helvetica" charset="0"/>
                <a:sym typeface="Helvetica" charset="0"/>
                <a:hlinkClick r:id="rId2"/>
              </a:rPr>
              <a:t>Graph-Based Discriminative Learning for Location Recognition</a:t>
            </a:r>
            <a:r>
              <a:rPr lang="en-US" sz="13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. CVPR 2013 (to appear).</a:t>
            </a:r>
          </a:p>
        </p:txBody>
      </p:sp>
    </p:spTree>
    <p:extLst>
      <p:ext uri="{BB962C8B-B14F-4D97-AF65-F5344CB8AC3E}">
        <p14:creationId xmlns:p14="http://schemas.microsoft.com/office/powerpoint/2010/main" val="104230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Location Representations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63490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1" name="Rectangle 3"/>
          <p:cNvSpPr>
            <a:spLocks noChangeArrowheads="1"/>
          </p:cNvSpPr>
          <p:nvPr>
            <p:ph type="body" idx="1"/>
          </p:nvPr>
        </p:nvSpPr>
        <p:spPr>
          <a:xfrm>
            <a:off x="866179" y="1669852"/>
            <a:ext cx="7358063" cy="4563070"/>
          </a:xfrm>
          <a:ln/>
        </p:spPr>
        <p:txBody>
          <a:bodyPr>
            <a:normAutofit fontScale="92500"/>
          </a:bodyPr>
          <a:lstStyle/>
          <a:p>
            <a:pPr marL="625056">
              <a:buFont typeface="Helvetica" charset="0"/>
              <a:buChar char="•"/>
            </a:pPr>
            <a:r>
              <a:rPr lang="en-US">
                <a:latin typeface="Helvetica" charset="0"/>
                <a:cs typeface="Helvetica" charset="0"/>
                <a:sym typeface="Helvetica" charset="0"/>
              </a:rPr>
              <a:t>Landmarks with corresponding sets of images (categories)</a:t>
            </a:r>
            <a:endParaRPr lang="en-US">
              <a:latin typeface="Helvetica" charset="0"/>
              <a:sym typeface="Helvetica" charset="0"/>
            </a:endParaRPr>
          </a:p>
          <a:p>
            <a:pPr marL="625056">
              <a:buFont typeface="Helvetica" charset="0"/>
              <a:buChar char="•"/>
            </a:pPr>
            <a:r>
              <a:rPr lang="en-US">
                <a:latin typeface="Helvetica" charset="0"/>
                <a:cs typeface="Helvetica" charset="0"/>
                <a:sym typeface="Helvetica" charset="0"/>
              </a:rPr>
              <a:t>Latitude and longitude coordinates (geo-tags)</a:t>
            </a:r>
            <a:endParaRPr lang="en-US">
              <a:latin typeface="Helvetica" charset="0"/>
              <a:sym typeface="Helvetica" charset="0"/>
            </a:endParaRPr>
          </a:p>
          <a:p>
            <a:pPr marL="625056">
              <a:buFont typeface="Helvetica" charset="0"/>
              <a:buChar char="•"/>
            </a:pPr>
            <a:r>
              <a:rPr lang="en-US">
                <a:latin typeface="Helvetica" charset="0"/>
                <a:cs typeface="Helvetica" charset="0"/>
                <a:sym typeface="Helvetica" charset="0"/>
              </a:rPr>
              <a:t>3D geometry (3D point clouds)</a:t>
            </a:r>
            <a:endParaRPr lang="en-US">
              <a:latin typeface="Helvetica" charset="0"/>
              <a:sym typeface="Helvetica" charset="0"/>
            </a:endParaRPr>
          </a:p>
          <a:p>
            <a:pPr marL="625056">
              <a:buFont typeface="Helvetica" charset="0"/>
              <a:buChar char="•"/>
            </a:pPr>
            <a:r>
              <a:rPr lang="en-US">
                <a:latin typeface="Helvetica" charset="0"/>
                <a:cs typeface="Helvetica" charset="0"/>
                <a:sym typeface="Helvetica" charset="0"/>
              </a:rPr>
              <a:t>Our approach: locations are implicitly encoded in an </a:t>
            </a:r>
            <a:r>
              <a:rPr lang="en-US" b="1">
                <a:latin typeface="Helvetica" charset="0"/>
                <a:cs typeface="Helvetica" charset="0"/>
                <a:sym typeface="Helvetica" charset="0"/>
              </a:rPr>
              <a:t>image graph</a:t>
            </a:r>
            <a:endParaRPr lang="en-US" b="1">
              <a:latin typeface="Helvetica" charset="0"/>
              <a:ea typeface="Heiti SC Medium" charset="0"/>
              <a:cs typeface="Heiti SC Medium" charset="0"/>
              <a:sym typeface="Helvetica" charset="0"/>
            </a:endParaRPr>
          </a:p>
          <a:p>
            <a:pPr marL="937584" lvl="1">
              <a:buFont typeface="Helvetica" charset="0"/>
              <a:buChar char="•"/>
            </a:pPr>
            <a:r>
              <a:rPr lang="en-US" sz="2100">
                <a:latin typeface="Helvetica" charset="0"/>
                <a:cs typeface="Helvetica" charset="0"/>
                <a:sym typeface="Helvetica" charset="0"/>
              </a:rPr>
              <a:t>nodes correspond to images</a:t>
            </a:r>
            <a:endParaRPr lang="en-US" sz="2100">
              <a:latin typeface="Helvetica" charset="0"/>
              <a:sym typeface="Helvetica" charset="0"/>
            </a:endParaRPr>
          </a:p>
          <a:p>
            <a:pPr marL="937584" lvl="1">
              <a:buFont typeface="Helvetica" charset="0"/>
              <a:buChar char="•"/>
            </a:pPr>
            <a:r>
              <a:rPr lang="en-US" sz="2100">
                <a:latin typeface="Helvetica" charset="0"/>
                <a:cs typeface="Helvetica" charset="0"/>
                <a:sym typeface="Helvetica" charset="0"/>
              </a:rPr>
              <a:t>edges correspond to overlapping, geometrically consistent image pairs</a:t>
            </a:r>
            <a:endParaRPr lang="en-US" sz="2100">
              <a:latin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0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3400">
                <a:latin typeface="Helvetica" charset="0"/>
                <a:cs typeface="Helvetica" charset="0"/>
                <a:sym typeface="Helvetica" charset="0"/>
              </a:rPr>
              <a:t>Locations in an image graph</a:t>
            </a:r>
            <a:endParaRPr lang="en-US" sz="3400">
              <a:latin typeface="Helvetica" charset="0"/>
              <a:sym typeface="Helvetica" charset="0"/>
            </a:endParaRPr>
          </a:p>
        </p:txBody>
      </p:sp>
      <p:sp>
        <p:nvSpPr>
          <p:cNvPr id="64514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15" name="Rectangle 3"/>
          <p:cNvSpPr>
            <a:spLocks/>
          </p:cNvSpPr>
          <p:nvPr/>
        </p:nvSpPr>
        <p:spPr bwMode="auto">
          <a:xfrm>
            <a:off x="866179" y="6018610"/>
            <a:ext cx="7358063" cy="75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lvl="1">
              <a:lnSpc>
                <a:spcPct val="80000"/>
              </a:lnSpc>
              <a:spcBef>
                <a:spcPts val="1687"/>
              </a:spcBef>
            </a:pPr>
            <a:r>
              <a:rPr lang="en-US" sz="17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Question</a:t>
            </a: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How can we learn from the image graph?</a:t>
            </a:r>
          </a:p>
          <a:p>
            <a:pPr marL="0" lvl="1">
              <a:lnSpc>
                <a:spcPct val="80000"/>
              </a:lnSpc>
              <a:spcBef>
                <a:spcPts val="1687"/>
              </a:spcBef>
            </a:pP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One approach is to formulate as a similarity measure learning problem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24" y="1312664"/>
            <a:ext cx="6482953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49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Global similarity learning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65538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539" name="Rectangle 3"/>
          <p:cNvSpPr>
            <a:spLocks/>
          </p:cNvSpPr>
          <p:nvPr/>
        </p:nvSpPr>
        <p:spPr bwMode="auto">
          <a:xfrm>
            <a:off x="562570" y="5871270"/>
            <a:ext cx="8206383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lvl="1">
              <a:lnSpc>
                <a:spcPct val="80000"/>
              </a:lnSpc>
              <a:spcBef>
                <a:spcPts val="1687"/>
              </a:spcBef>
            </a:pPr>
            <a:r>
              <a:rPr lang="en-US" sz="17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Idea</a:t>
            </a: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similar to learning for image matching, learn a </a:t>
            </a:r>
            <a:r>
              <a:rPr lang="en-US" sz="17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global</a:t>
            </a: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similarity measure using matching/non-matching image pairs</a:t>
            </a:r>
          </a:p>
          <a:p>
            <a:pPr marL="0" lvl="1">
              <a:lnSpc>
                <a:spcPct val="80000"/>
              </a:lnSpc>
              <a:spcBef>
                <a:spcPts val="1687"/>
              </a:spcBef>
            </a:pPr>
            <a:r>
              <a:rPr lang="en-US" sz="17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Problem</a:t>
            </a: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not specific enough for recognize location within a large dataset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080492"/>
            <a:ext cx="6482953" cy="469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72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Instance similarity learning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66562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34" y="1107281"/>
            <a:ext cx="6482953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4"/>
          <p:cNvSpPr>
            <a:spLocks/>
          </p:cNvSpPr>
          <p:nvPr/>
        </p:nvSpPr>
        <p:spPr bwMode="auto">
          <a:xfrm>
            <a:off x="339328" y="5973961"/>
            <a:ext cx="8429625" cy="75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lvl="1">
              <a:lnSpc>
                <a:spcPct val="80000"/>
              </a:lnSpc>
              <a:spcBef>
                <a:spcPts val="1687"/>
              </a:spcBef>
            </a:pPr>
            <a:r>
              <a:rPr lang="en-US" sz="17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Idea</a:t>
            </a: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for each </a:t>
            </a:r>
            <a:r>
              <a:rPr lang="en-US" sz="17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individual image</a:t>
            </a: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in the database, learn a specific similarity function</a:t>
            </a:r>
          </a:p>
          <a:p>
            <a:pPr marL="0" lvl="1">
              <a:lnSpc>
                <a:spcPct val="80000"/>
              </a:lnSpc>
              <a:spcBef>
                <a:spcPts val="1687"/>
              </a:spcBef>
            </a:pPr>
            <a:endParaRPr lang="en-US" sz="1700" b="1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1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Instance similarity learning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67586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24" y="1107281"/>
            <a:ext cx="6482953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/>
          </p:cNvSpPr>
          <p:nvPr/>
        </p:nvSpPr>
        <p:spPr bwMode="auto">
          <a:xfrm>
            <a:off x="339328" y="5973961"/>
            <a:ext cx="8429625" cy="75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lvl="1">
              <a:lnSpc>
                <a:spcPct val="80000"/>
              </a:lnSpc>
              <a:spcBef>
                <a:spcPts val="1687"/>
              </a:spcBef>
            </a:pPr>
            <a:r>
              <a:rPr lang="en-US" sz="17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Idea</a:t>
            </a: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for each </a:t>
            </a:r>
            <a:r>
              <a:rPr lang="en-US" sz="17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individual image</a:t>
            </a: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in the database, learn a specific similarity function</a:t>
            </a:r>
          </a:p>
          <a:p>
            <a:pPr marL="0" lvl="1">
              <a:lnSpc>
                <a:spcPct val="80000"/>
              </a:lnSpc>
              <a:spcBef>
                <a:spcPts val="1687"/>
              </a:spcBef>
            </a:pPr>
            <a:endParaRPr lang="en-US" sz="1700" b="1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9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Instance similarity learning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68610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24" y="1285875"/>
            <a:ext cx="6482953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/>
          <p:cNvSpPr>
            <a:spLocks/>
          </p:cNvSpPr>
          <p:nvPr/>
        </p:nvSpPr>
        <p:spPr bwMode="auto">
          <a:xfrm>
            <a:off x="339328" y="5973961"/>
            <a:ext cx="8429625" cy="75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lvl="1">
              <a:lnSpc>
                <a:spcPct val="80000"/>
              </a:lnSpc>
              <a:spcBef>
                <a:spcPts val="1687"/>
              </a:spcBef>
            </a:pPr>
            <a:r>
              <a:rPr lang="en-US" sz="17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Idea</a:t>
            </a: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for each </a:t>
            </a:r>
            <a:r>
              <a:rPr lang="en-US" sz="17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individual image</a:t>
            </a: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in the database, learn a specific similarity function</a:t>
            </a:r>
          </a:p>
          <a:p>
            <a:pPr marL="0" lvl="1">
              <a:lnSpc>
                <a:spcPct val="80000"/>
              </a:lnSpc>
              <a:spcBef>
                <a:spcPts val="1687"/>
              </a:spcBef>
            </a:pPr>
            <a:endParaRPr lang="en-US" sz="1700" b="1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6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1053703"/>
          </a:xfrm>
          <a:ln/>
        </p:spPr>
        <p:txBody>
          <a:bodyPr/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Instance similarity learning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69634" name="Line 2"/>
          <p:cNvSpPr>
            <a:spLocks noChangeShapeType="1"/>
          </p:cNvSpPr>
          <p:nvPr/>
        </p:nvSpPr>
        <p:spPr bwMode="auto">
          <a:xfrm rot="10800000" flipH="1">
            <a:off x="-80367" y="1231181"/>
            <a:ext cx="9242227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35" name="Rectangle 3"/>
          <p:cNvSpPr>
            <a:spLocks/>
          </p:cNvSpPr>
          <p:nvPr/>
        </p:nvSpPr>
        <p:spPr bwMode="auto">
          <a:xfrm>
            <a:off x="339328" y="5973961"/>
            <a:ext cx="8429625" cy="75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lvl="1">
              <a:lnSpc>
                <a:spcPct val="80000"/>
              </a:lnSpc>
              <a:spcBef>
                <a:spcPts val="1687"/>
              </a:spcBef>
            </a:pPr>
            <a:r>
              <a:rPr lang="en-US" sz="17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Idea</a:t>
            </a: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for each </a:t>
            </a:r>
            <a:r>
              <a:rPr lang="en-US" sz="17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individual image</a:t>
            </a: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in the database, learn a specific similarity function</a:t>
            </a:r>
          </a:p>
          <a:p>
            <a:pPr marL="0" lvl="1">
              <a:lnSpc>
                <a:spcPct val="80000"/>
              </a:lnSpc>
              <a:spcBef>
                <a:spcPts val="1687"/>
              </a:spcBef>
            </a:pPr>
            <a:r>
              <a:rPr lang="en-US" sz="1700" b="1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Problem</a:t>
            </a:r>
            <a:r>
              <a:rPr lang="en-US" sz="17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some images have too few training examples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24" y="1285875"/>
            <a:ext cx="6482953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98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1189</Words>
  <Application>Microsoft Macintosh PowerPoint</Application>
  <PresentationFormat>On-screen Show (4:3)</PresentationFormat>
  <Paragraphs>127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Location Recognition</vt:lpstr>
      <vt:lpstr>Retrieval based approach</vt:lpstr>
      <vt:lpstr>Location Representations</vt:lpstr>
      <vt:lpstr>Locations in an image graph</vt:lpstr>
      <vt:lpstr>Global similarity learning</vt:lpstr>
      <vt:lpstr>Instance similarity learning</vt:lpstr>
      <vt:lpstr>Instance similarity learning</vt:lpstr>
      <vt:lpstr>Instance similarity learning</vt:lpstr>
      <vt:lpstr>Instance similarity learning</vt:lpstr>
      <vt:lpstr>Our Approach</vt:lpstr>
      <vt:lpstr>Approach</vt:lpstr>
      <vt:lpstr>Approach</vt:lpstr>
      <vt:lpstr>Computing Subgraphs</vt:lpstr>
      <vt:lpstr>An example covering of the Dubrovnik dataset # images: 6044, # centers: 188</vt:lpstr>
      <vt:lpstr>Approach</vt:lpstr>
      <vt:lpstr>Similarity Measure Learning</vt:lpstr>
      <vt:lpstr>Approach</vt:lpstr>
      <vt:lpstr>Generating a Short List</vt:lpstr>
      <vt:lpstr>Generating a Short List</vt:lpstr>
      <vt:lpstr>Generating a Short List</vt:lpstr>
      <vt:lpstr>Generating a Short List</vt:lpstr>
      <vt:lpstr>Approach</vt:lpstr>
      <vt:lpstr>Experiments</vt:lpstr>
      <vt:lpstr>Experiments</vt:lpstr>
      <vt:lpstr>Experiments</vt:lpstr>
      <vt:lpstr>Conclusions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 Recognition</dc:title>
  <dc:creator>Song Cao</dc:creator>
  <cp:lastModifiedBy>Song Cao</cp:lastModifiedBy>
  <cp:revision>1</cp:revision>
  <dcterms:created xsi:type="dcterms:W3CDTF">2013-10-30T03:28:06Z</dcterms:created>
  <dcterms:modified xsi:type="dcterms:W3CDTF">2013-10-30T03:28:56Z</dcterms:modified>
</cp:coreProperties>
</file>