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6" r:id="rId2"/>
    <p:sldId id="299" r:id="rId3"/>
    <p:sldId id="263" r:id="rId4"/>
    <p:sldId id="333" r:id="rId5"/>
    <p:sldId id="332" r:id="rId6"/>
    <p:sldId id="330" r:id="rId7"/>
    <p:sldId id="331" r:id="rId8"/>
    <p:sldId id="286" r:id="rId9"/>
    <p:sldId id="284" r:id="rId10"/>
    <p:sldId id="308" r:id="rId11"/>
    <p:sldId id="310" r:id="rId12"/>
    <p:sldId id="305" r:id="rId13"/>
    <p:sldId id="277" r:id="rId14"/>
    <p:sldId id="285" r:id="rId15"/>
    <p:sldId id="270" r:id="rId16"/>
    <p:sldId id="280" r:id="rId17"/>
    <p:sldId id="312" r:id="rId18"/>
    <p:sldId id="281" r:id="rId19"/>
    <p:sldId id="279" r:id="rId20"/>
    <p:sldId id="334" r:id="rId21"/>
    <p:sldId id="287" r:id="rId22"/>
    <p:sldId id="290" r:id="rId23"/>
    <p:sldId id="291" r:id="rId24"/>
    <p:sldId id="293" r:id="rId25"/>
    <p:sldId id="316" r:id="rId26"/>
    <p:sldId id="301" r:id="rId27"/>
    <p:sldId id="317" r:id="rId28"/>
    <p:sldId id="324" r:id="rId29"/>
    <p:sldId id="328" r:id="rId30"/>
    <p:sldId id="329" r:id="rId31"/>
    <p:sldId id="325" r:id="rId32"/>
    <p:sldId id="326" r:id="rId33"/>
    <p:sldId id="327" r:id="rId34"/>
    <p:sldId id="318" r:id="rId35"/>
    <p:sldId id="319" r:id="rId36"/>
    <p:sldId id="320" r:id="rId37"/>
    <p:sldId id="321" r:id="rId38"/>
    <p:sldId id="322" r:id="rId39"/>
    <p:sldId id="323" r:id="rId40"/>
    <p:sldId id="298" r:id="rId41"/>
    <p:sldId id="271" r:id="rId42"/>
    <p:sldId id="335" r:id="rId4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232"/>
    <a:srgbClr val="FFFFFF"/>
    <a:srgbClr val="545454"/>
    <a:srgbClr val="2A2A2A"/>
    <a:srgbClr val="D4D4D4"/>
    <a:srgbClr val="AAAAAA"/>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0168" autoAdjust="0"/>
  </p:normalViewPr>
  <p:slideViewPr>
    <p:cSldViewPr>
      <p:cViewPr varScale="1">
        <p:scale>
          <a:sx n="45" d="100"/>
          <a:sy n="45" d="100"/>
        </p:scale>
        <p:origin x="-1884"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D727DB49-A71D-4445-BFB7-5F390745E5DD}" type="datetimeFigureOut">
              <a:rPr lang="en-US"/>
              <a:pPr>
                <a:defRPr/>
              </a:pPr>
              <a:t>12/13/2011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F706158F-35B5-4349-BC77-8F6A41CBFA7D}" type="slidenum">
              <a:rPr lang="en-US"/>
              <a:pPr>
                <a:defRPr/>
              </a:pPr>
              <a:t>‹#›</a:t>
            </a:fld>
            <a:endParaRPr lang="en-US"/>
          </a:p>
        </p:txBody>
      </p:sp>
    </p:spTree>
    <p:extLst>
      <p:ext uri="{BB962C8B-B14F-4D97-AF65-F5344CB8AC3E}">
        <p14:creationId xmlns:p14="http://schemas.microsoft.com/office/powerpoint/2010/main" val="341425176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8BEB05A3-08F6-4772-8F92-B225EFD8124B}" type="slidenum">
              <a:rPr lang="en-US" smtClean="0"/>
              <a:pPr eaLnBrk="1" hangingPunct="1"/>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However, when we also consider different scales of roughness, actually we need two types of NDF because micro-facet BRDF assumes facets are invisible. The first type is the NDF within a pixel; they are the NDF of tiny facets that are so small so they are no visible in the image. The second type is the NDF across pixels; they are actually the NDF of the </a:t>
            </a:r>
            <a:r>
              <a:rPr lang="en-US" dirty="0" err="1" smtClean="0"/>
              <a:t>mesostructure</a:t>
            </a:r>
            <a:r>
              <a:rPr lang="en-US" dirty="0" smtClean="0"/>
              <a:t> of the surface, where facets are visible in the image. At long distance, all facets are invisible, so we have all variance in the first NDF</a:t>
            </a:r>
          </a:p>
          <a:p>
            <a:endParaRPr lang="en-US" dirty="0" smtClean="0"/>
          </a:p>
          <a:p>
            <a:r>
              <a:rPr lang="en-US" dirty="0" smtClean="0"/>
              <a:t>When we get a lot closer to the surface to the microscopic scale, all the facets are now visible so all variance moves to the second NDF.</a:t>
            </a:r>
          </a:p>
          <a:p>
            <a:endParaRPr lang="en-US" dirty="0" smtClean="0"/>
          </a:p>
          <a:p>
            <a:r>
              <a:rPr lang="en-US" dirty="0" smtClean="0"/>
              <a:t>In real-world, we look at surface at mid-distance, so we have something in between.</a:t>
            </a:r>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6EF91111-610A-408D-A683-C0AAB65D8989}" type="slidenum">
              <a:rPr lang="en-US" smtClean="0"/>
              <a:pPr eaLnBrk="1" hangingPunct="1"/>
              <a:t>11</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Based on the two classes of NDF, we can decompose the appearance of the surface and define two different types of surface roughness:</a:t>
            </a:r>
          </a:p>
          <a:p>
            <a:r>
              <a:rPr lang="en-US" smtClean="0"/>
              <a:t>Unresolvable roughness caused by invisible facets, and resolvable roughness caused by visible facets.</a:t>
            </a:r>
          </a:p>
          <a:p>
            <a:r>
              <a:rPr lang="en-US" smtClean="0"/>
              <a:t>This decomposition gives us three different scales of roughness parameters: micro-scale roughness, meso-scale roughness, the combined effect of both of them, the overall roughness.</a:t>
            </a:r>
          </a:p>
          <a:p>
            <a:r>
              <a:rPr lang="en-US" smtClean="0"/>
              <a:t>Note that both micro and meso-scale roughness are defiend on the Gaussian NDF, so they can be combined by a convolution. This means the overall roughness is the square-root of the square sum of both roughness</a:t>
            </a:r>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12A09850-BAC9-4289-9C55-AFFA4B0B7248}" type="slidenum">
              <a:rPr lang="en-US" smtClean="0"/>
              <a:pPr eaLnBrk="1" hangingPunct="1"/>
              <a:t>12</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However, the NDF does not tell the size and shape of the facets, and this is needed in </a:t>
            </a:r>
            <a:r>
              <a:rPr lang="en-US" dirty="0" err="1" smtClean="0"/>
              <a:t>meso</a:t>
            </a:r>
            <a:r>
              <a:rPr lang="en-US" dirty="0" smtClean="0"/>
              <a:t>-scale because facets are visible. </a:t>
            </a:r>
          </a:p>
          <a:p>
            <a:pPr eaLnBrk="1" hangingPunct="1">
              <a:spcBef>
                <a:spcPct val="0"/>
              </a:spcBef>
            </a:pPr>
            <a:r>
              <a:rPr lang="en-US" dirty="0" smtClean="0"/>
              <a:t>To illustrate, here shows two </a:t>
            </a:r>
            <a:r>
              <a:rPr lang="en-US" dirty="0" err="1" smtClean="0"/>
              <a:t>mesostructure</a:t>
            </a:r>
            <a:r>
              <a:rPr lang="en-US" dirty="0" smtClean="0"/>
              <a:t> with the same NDF, but completely different appearance</a:t>
            </a:r>
          </a:p>
          <a:p>
            <a:pPr eaLnBrk="1" hangingPunct="1">
              <a:spcBef>
                <a:spcPct val="0"/>
              </a:spcBef>
            </a:pPr>
            <a:endParaRPr lang="en-US" dirty="0" smtClean="0"/>
          </a:p>
          <a:p>
            <a:pPr eaLnBrk="1" hangingPunct="1">
              <a:spcBef>
                <a:spcPct val="0"/>
              </a:spcBef>
            </a:pPr>
            <a:r>
              <a:rPr lang="en-US" dirty="0" smtClean="0"/>
              <a:t>To capture the difference between them</a:t>
            </a:r>
            <a:r>
              <a:rPr lang="en-US" dirty="0" smtClean="0">
                <a:solidFill>
                  <a:srgbClr val="FFFFFF"/>
                </a:solidFill>
                <a:latin typeface="Helvetica" pitchFamily="34" charset="0"/>
                <a:ea typeface="Verdana" pitchFamily="34" charset="0"/>
                <a:cs typeface="Verdana" pitchFamily="34" charset="0"/>
              </a:rPr>
              <a:t>, we use the power spectrum to describe the height-map of the </a:t>
            </a:r>
            <a:r>
              <a:rPr lang="en-US" dirty="0" err="1" smtClean="0">
                <a:solidFill>
                  <a:srgbClr val="FFFFFF"/>
                </a:solidFill>
                <a:latin typeface="Helvetica" pitchFamily="34" charset="0"/>
                <a:ea typeface="Verdana" pitchFamily="34" charset="0"/>
                <a:cs typeface="Verdana" pitchFamily="34" charset="0"/>
              </a:rPr>
              <a:t>mesostructure</a:t>
            </a:r>
            <a:r>
              <a:rPr lang="en-US" dirty="0" smtClean="0">
                <a:solidFill>
                  <a:srgbClr val="FFFFFF"/>
                </a:solidFill>
                <a:latin typeface="Helvetica" pitchFamily="34" charset="0"/>
                <a:ea typeface="Verdana" pitchFamily="34" charset="0"/>
                <a:cs typeface="Verdana" pitchFamily="34" charset="0"/>
              </a:rPr>
              <a:t>.</a:t>
            </a:r>
          </a:p>
          <a:p>
            <a:pPr eaLnBrk="1" hangingPunct="1">
              <a:spcBef>
                <a:spcPct val="0"/>
              </a:spcBef>
            </a:pPr>
            <a:r>
              <a:rPr lang="en-US" dirty="0" smtClean="0">
                <a:solidFill>
                  <a:srgbClr val="FFFFFF"/>
                </a:solidFill>
                <a:latin typeface="Helvetica" pitchFamily="34" charset="0"/>
                <a:ea typeface="Verdana" pitchFamily="34" charset="0"/>
                <a:cs typeface="Verdana" pitchFamily="34" charset="0"/>
              </a:rPr>
              <a:t>Since we assume the surface is isotropic, the 2D power spectrum should be radially </a:t>
            </a:r>
            <a:r>
              <a:rPr lang="en-US" dirty="0" smtClean="0">
                <a:solidFill>
                  <a:srgbClr val="FFFFFF"/>
                </a:solidFill>
                <a:latin typeface="Helvetica" pitchFamily="34" charset="0"/>
                <a:ea typeface="Verdana" pitchFamily="34" charset="0"/>
                <a:cs typeface="Verdana" pitchFamily="34" charset="0"/>
              </a:rPr>
              <a:t>symmetric,</a:t>
            </a:r>
            <a:r>
              <a:rPr lang="en-US" baseline="0" dirty="0" smtClean="0">
                <a:solidFill>
                  <a:srgbClr val="FFFFFF"/>
                </a:solidFill>
                <a:latin typeface="Helvetica" pitchFamily="34" charset="0"/>
                <a:ea typeface="Verdana" pitchFamily="34" charset="0"/>
                <a:cs typeface="Verdana" pitchFamily="34" charset="0"/>
              </a:rPr>
              <a:t> so we can do a concentric average </a:t>
            </a:r>
            <a:r>
              <a:rPr lang="en-US" dirty="0" smtClean="0">
                <a:solidFill>
                  <a:srgbClr val="FFFFFF"/>
                </a:solidFill>
                <a:latin typeface="Helvetica" pitchFamily="34" charset="0"/>
                <a:ea typeface="Verdana" pitchFamily="34" charset="0"/>
                <a:cs typeface="Verdana" pitchFamily="34" charset="0"/>
              </a:rPr>
              <a:t>and represent it by </a:t>
            </a:r>
            <a:r>
              <a:rPr lang="en-US" dirty="0" smtClean="0">
                <a:solidFill>
                  <a:srgbClr val="FFFFFF"/>
                </a:solidFill>
                <a:latin typeface="Helvetica" pitchFamily="34" charset="0"/>
                <a:ea typeface="Verdana" pitchFamily="34" charset="0"/>
                <a:cs typeface="Verdana" pitchFamily="34" charset="0"/>
              </a:rPr>
              <a:t>a 1D slice.</a:t>
            </a:r>
          </a:p>
          <a:p>
            <a:pPr eaLnBrk="1" hangingPunct="1">
              <a:buClr>
                <a:srgbClr val="FFFFFF"/>
              </a:buClr>
            </a:pPr>
            <a:r>
              <a:rPr lang="en-US" dirty="0" smtClean="0">
                <a:solidFill>
                  <a:srgbClr val="FFFFFF"/>
                </a:solidFill>
                <a:latin typeface="Helvetica" pitchFamily="34" charset="0"/>
                <a:ea typeface="Verdana" pitchFamily="34" charset="0"/>
                <a:cs typeface="Verdana" pitchFamily="34" charset="0"/>
              </a:rPr>
              <a:t>We also assume the phase of the frequency domain is random so there is no need to store phase information.</a:t>
            </a:r>
          </a:p>
          <a:p>
            <a:pPr eaLnBrk="1" hangingPunct="1">
              <a:buClr>
                <a:srgbClr val="FFFFFF"/>
              </a:buClr>
            </a:pPr>
            <a:r>
              <a:rPr lang="en-US" dirty="0" smtClean="0">
                <a:solidFill>
                  <a:srgbClr val="FFFFFF"/>
                </a:solidFill>
                <a:latin typeface="Helvetica" pitchFamily="34" charset="0"/>
                <a:ea typeface="Verdana" pitchFamily="34" charset="0"/>
                <a:cs typeface="Verdana" pitchFamily="34" charset="0"/>
              </a:rPr>
              <a:t>And this is what we mean the </a:t>
            </a:r>
            <a:r>
              <a:rPr lang="en-US" dirty="0" err="1" smtClean="0">
                <a:solidFill>
                  <a:srgbClr val="FFFFFF"/>
                </a:solidFill>
                <a:latin typeface="Helvetica" pitchFamily="34" charset="0"/>
                <a:ea typeface="Verdana" pitchFamily="34" charset="0"/>
                <a:cs typeface="Verdana" pitchFamily="34" charset="0"/>
              </a:rPr>
              <a:t>mesostructure</a:t>
            </a:r>
            <a:r>
              <a:rPr lang="en-US" dirty="0" smtClean="0">
                <a:solidFill>
                  <a:srgbClr val="FFFFFF"/>
                </a:solidFill>
                <a:latin typeface="Helvetica" pitchFamily="34" charset="0"/>
                <a:ea typeface="Verdana" pitchFamily="34" charset="0"/>
                <a:cs typeface="Verdana" pitchFamily="34" charset="0"/>
              </a:rPr>
              <a:t> is random in the beginning of this talk.</a:t>
            </a:r>
            <a:endParaRPr lang="en-US" dirty="0" smtClean="0"/>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C696B6A7-0A7C-4D73-B3FE-0EA7B1E5D10C}" type="slidenum">
              <a:rPr lang="en-US" smtClean="0"/>
              <a:pPr eaLnBrk="1" hangingPunct="1"/>
              <a:t>13</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Now we have the roughness and texture statistics to describe rough surface. Next is our acquisition method</a:t>
            </a:r>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479CAC77-8135-4C03-91F2-2339D2E4D79E}" type="slidenum">
              <a:rPr lang="en-US" smtClean="0"/>
              <a:pPr eaLnBrk="1" hangingPunct="1"/>
              <a:t>14</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This is a recap of our device setup. We use this image as input to find the best surface parameters to explain the reflected image.</a:t>
            </a:r>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68C01647-DA9F-4474-B4C2-F03289059350}" type="slidenum">
              <a:rPr lang="en-US" smtClean="0"/>
              <a:pPr eaLnBrk="1" hangingPunct="1"/>
              <a:t>15</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buClr>
                <a:srgbClr val="FFFFFF"/>
              </a:buClr>
            </a:pPr>
            <a:r>
              <a:rPr lang="en-US" sz="2000" smtClean="0">
                <a:solidFill>
                  <a:srgbClr val="FFFFFF"/>
                </a:solidFill>
                <a:latin typeface="Helvetica" pitchFamily="34" charset="0"/>
                <a:ea typeface="Verdana" pitchFamily="34" charset="0"/>
                <a:cs typeface="Verdana" pitchFamily="34" charset="0"/>
              </a:rPr>
              <a:t>Let’s start from the simplest case: a surface with only micro-scale roughness, so the transition is smooth</a:t>
            </a:r>
          </a:p>
          <a:p>
            <a:pPr eaLnBrk="1" hangingPunct="1">
              <a:buClr>
                <a:srgbClr val="FFFFFF"/>
              </a:buClr>
            </a:pPr>
            <a:r>
              <a:rPr lang="en-US" sz="2000" smtClean="0">
                <a:solidFill>
                  <a:srgbClr val="FFFFFF"/>
                </a:solidFill>
                <a:latin typeface="Helvetica" pitchFamily="34" charset="0"/>
                <a:ea typeface="Verdana" pitchFamily="34" charset="0"/>
                <a:cs typeface="Verdana" pitchFamily="34" charset="0"/>
              </a:rPr>
              <a:t>If we take a horizontal slice of the image, we’ll get this intensity curve.</a:t>
            </a:r>
          </a:p>
          <a:p>
            <a:pPr eaLnBrk="1" hangingPunct="1">
              <a:buClr>
                <a:srgbClr val="FFFFFF"/>
              </a:buClr>
            </a:pPr>
            <a:r>
              <a:rPr lang="en-US" sz="2000" smtClean="0">
                <a:solidFill>
                  <a:srgbClr val="FFFFFF"/>
                </a:solidFill>
                <a:latin typeface="Helvetica" pitchFamily="34" charset="0"/>
                <a:ea typeface="Verdana" pitchFamily="34" charset="0"/>
                <a:cs typeface="Verdana" pitchFamily="34" charset="0"/>
              </a:rPr>
              <a:t>It turns out that this curve can be approx. by the convolution of step function and a Gaussian kernel, which is also called the Gauss Error Function.</a:t>
            </a:r>
          </a:p>
          <a:p>
            <a:pPr eaLnBrk="1" hangingPunct="1">
              <a:buClr>
                <a:srgbClr val="FFFFFF"/>
              </a:buClr>
            </a:pPr>
            <a:r>
              <a:rPr lang="en-US" sz="2000" smtClean="0">
                <a:solidFill>
                  <a:srgbClr val="FFFFFF"/>
                </a:solidFill>
                <a:latin typeface="Helvetica" pitchFamily="34" charset="0"/>
                <a:ea typeface="Verdana" pitchFamily="34" charset="0"/>
                <a:cs typeface="Verdana" pitchFamily="34" charset="0"/>
              </a:rPr>
              <a:t>The rougher the surface, the wider the curve becomes, and the standard deviation sigma_I of the Gauss Error function also become larger.</a:t>
            </a:r>
          </a:p>
          <a:p>
            <a:pPr eaLnBrk="1" hangingPunct="1">
              <a:buClr>
                <a:srgbClr val="FFFFFF"/>
              </a:buClr>
            </a:pPr>
            <a:endParaRPr lang="en-US" sz="2000" smtClean="0">
              <a:solidFill>
                <a:srgbClr val="FFFFFF"/>
              </a:solidFill>
              <a:latin typeface="Helvetica" pitchFamily="34" charset="0"/>
              <a:ea typeface="Verdana" pitchFamily="34" charset="0"/>
              <a:cs typeface="Verdana" pitchFamily="34" charset="0"/>
            </a:endParaRPr>
          </a:p>
          <a:p>
            <a:pPr eaLnBrk="1" hangingPunct="1">
              <a:buClr>
                <a:srgbClr val="FFFFFF"/>
              </a:buClr>
            </a:pPr>
            <a:r>
              <a:rPr lang="en-US" sz="2000" smtClean="0">
                <a:solidFill>
                  <a:srgbClr val="FFFFFF"/>
                </a:solidFill>
                <a:latin typeface="Helvetica" pitchFamily="34" charset="0"/>
                <a:ea typeface="Verdana" pitchFamily="34" charset="0"/>
                <a:cs typeface="Verdana" pitchFamily="34" charset="0"/>
              </a:rPr>
              <a:t>Assumptions: small angle (FOV, not viewing angle) =&gt; constant geometrical attenuation and foreshortening</a:t>
            </a:r>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D684DB76-C3D4-4B8F-A94C-49031FE93422}" type="slidenum">
              <a:rPr lang="en-US" smtClean="0"/>
              <a:pPr eaLnBrk="1" hangingPunct="1"/>
              <a:t>16</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buClr>
                <a:srgbClr val="FFFFFF"/>
              </a:buClr>
            </a:pPr>
            <a:r>
              <a:rPr lang="en-US" sz="2000" dirty="0" smtClean="0">
                <a:solidFill>
                  <a:srgbClr val="FFFFFF"/>
                </a:solidFill>
                <a:latin typeface="Helvetica" pitchFamily="34" charset="0"/>
                <a:ea typeface="Verdana" pitchFamily="34" charset="0"/>
                <a:cs typeface="Verdana" pitchFamily="34" charset="0"/>
              </a:rPr>
              <a:t>We </a:t>
            </a:r>
            <a:r>
              <a:rPr lang="en-US" sz="2000" dirty="0" smtClean="0">
                <a:solidFill>
                  <a:srgbClr val="FFFFFF"/>
                </a:solidFill>
                <a:latin typeface="Helvetica" pitchFamily="34" charset="0"/>
                <a:ea typeface="Verdana" pitchFamily="34" charset="0"/>
                <a:cs typeface="Verdana" pitchFamily="34" charset="0"/>
              </a:rPr>
              <a:t>can measure the width of ERF, </a:t>
            </a:r>
            <a:r>
              <a:rPr lang="en-US" sz="2000" dirty="0" err="1" smtClean="0">
                <a:solidFill>
                  <a:srgbClr val="FFFFFF"/>
                </a:solidFill>
                <a:latin typeface="Helvetica" pitchFamily="34" charset="0"/>
                <a:ea typeface="Verdana" pitchFamily="34" charset="0"/>
                <a:cs typeface="Verdana" pitchFamily="34" charset="0"/>
              </a:rPr>
              <a:t>sigma_I</a:t>
            </a:r>
            <a:r>
              <a:rPr lang="en-US" sz="2000" dirty="0" smtClean="0">
                <a:solidFill>
                  <a:srgbClr val="FFFFFF"/>
                </a:solidFill>
                <a:latin typeface="Helvetica" pitchFamily="34" charset="0"/>
                <a:ea typeface="Verdana" pitchFamily="34" charset="0"/>
                <a:cs typeface="Verdana" pitchFamily="34" charset="0"/>
              </a:rPr>
              <a:t>, in pixels</a:t>
            </a:r>
            <a:r>
              <a:rPr lang="en-US" sz="2000" baseline="0" dirty="0" smtClean="0">
                <a:solidFill>
                  <a:srgbClr val="FFFFFF"/>
                </a:solidFill>
                <a:latin typeface="Helvetica" pitchFamily="34" charset="0"/>
                <a:ea typeface="Verdana" pitchFamily="34" charset="0"/>
                <a:cs typeface="Verdana" pitchFamily="34" charset="0"/>
              </a:rPr>
              <a:t>, </a:t>
            </a:r>
            <a:r>
              <a:rPr lang="en-US" sz="2000" dirty="0" smtClean="0">
                <a:solidFill>
                  <a:srgbClr val="FFFFFF"/>
                </a:solidFill>
                <a:latin typeface="Helvetica" pitchFamily="34" charset="0"/>
                <a:ea typeface="Verdana" pitchFamily="34" charset="0"/>
                <a:cs typeface="Verdana" pitchFamily="34" charset="0"/>
              </a:rPr>
              <a:t>but </a:t>
            </a:r>
            <a:r>
              <a:rPr lang="en-US" sz="2000" dirty="0" smtClean="0">
                <a:solidFill>
                  <a:srgbClr val="FFFFFF"/>
                </a:solidFill>
                <a:latin typeface="Helvetica" pitchFamily="34" charset="0"/>
                <a:ea typeface="Verdana" pitchFamily="34" charset="0"/>
                <a:cs typeface="Verdana" pitchFamily="34" charset="0"/>
              </a:rPr>
              <a:t>what we actually want is the surface NDF parameter, </a:t>
            </a:r>
            <a:r>
              <a:rPr lang="en-US" sz="2000" dirty="0" err="1" smtClean="0">
                <a:solidFill>
                  <a:srgbClr val="FFFFFF"/>
                </a:solidFill>
                <a:latin typeface="Helvetica" pitchFamily="34" charset="0"/>
                <a:ea typeface="Verdana" pitchFamily="34" charset="0"/>
                <a:cs typeface="Verdana" pitchFamily="34" charset="0"/>
              </a:rPr>
              <a:t>sigma_D</a:t>
            </a:r>
            <a:endParaRPr lang="en-US" sz="2000" dirty="0" smtClean="0">
              <a:solidFill>
                <a:srgbClr val="FFFFFF"/>
              </a:solidFill>
              <a:latin typeface="Helvetica" pitchFamily="34" charset="0"/>
              <a:ea typeface="Verdana" pitchFamily="34" charset="0"/>
              <a:cs typeface="Verdana" pitchFamily="34" charset="0"/>
            </a:endParaRPr>
          </a:p>
          <a:p>
            <a:pPr eaLnBrk="1" hangingPunct="1">
              <a:buClr>
                <a:srgbClr val="FFFFFF"/>
              </a:buClr>
            </a:pPr>
            <a:r>
              <a:rPr lang="en-US" sz="2000" dirty="0" smtClean="0">
                <a:solidFill>
                  <a:srgbClr val="FFFFFF"/>
                </a:solidFill>
                <a:latin typeface="Helvetica" pitchFamily="34" charset="0"/>
                <a:ea typeface="Verdana" pitchFamily="34" charset="0"/>
                <a:cs typeface="Verdana" pitchFamily="34" charset="0"/>
              </a:rPr>
              <a:t>With small angle approximation, we show in the paper that their relationship follows this equation, which depends on the distance of the camera to the surface, the distance of the light to the surface, and the focal length of the lens.</a:t>
            </a:r>
          </a:p>
          <a:p>
            <a:pPr eaLnBrk="1" hangingPunct="1">
              <a:buClr>
                <a:srgbClr val="FFFFFF"/>
              </a:buClr>
            </a:pPr>
            <a:endParaRPr lang="en-US" sz="2000" dirty="0" smtClean="0">
              <a:solidFill>
                <a:srgbClr val="FFFFFF"/>
              </a:solidFill>
              <a:latin typeface="Helvetica" pitchFamily="34" charset="0"/>
              <a:ea typeface="Verdana" pitchFamily="34" charset="0"/>
              <a:cs typeface="Verdana" pitchFamily="34" charset="0"/>
            </a:endParaRPr>
          </a:p>
          <a:p>
            <a:pPr eaLnBrk="1" hangingPunct="1">
              <a:buClr>
                <a:srgbClr val="FFFFFF"/>
              </a:buClr>
            </a:pPr>
            <a:r>
              <a:rPr lang="en-US" sz="2000" dirty="0" smtClean="0">
                <a:solidFill>
                  <a:srgbClr val="FFFFFF"/>
                </a:solidFill>
                <a:latin typeface="Helvetica" pitchFamily="34" charset="0"/>
                <a:ea typeface="Verdana" pitchFamily="34" charset="0"/>
                <a:cs typeface="Verdana" pitchFamily="34" charset="0"/>
              </a:rPr>
              <a:t>Therefore, by estimating the width of the intensity curve, </a:t>
            </a:r>
            <a:r>
              <a:rPr lang="en-US" sz="2000" dirty="0" err="1" smtClean="0">
                <a:solidFill>
                  <a:srgbClr val="FFFFFF"/>
                </a:solidFill>
                <a:latin typeface="Helvetica" pitchFamily="34" charset="0"/>
                <a:ea typeface="Verdana" pitchFamily="34" charset="0"/>
                <a:cs typeface="Verdana" pitchFamily="34" charset="0"/>
              </a:rPr>
              <a:t>sigma_I</a:t>
            </a:r>
            <a:r>
              <a:rPr lang="en-US" sz="2000" dirty="0" smtClean="0">
                <a:solidFill>
                  <a:srgbClr val="FFFFFF"/>
                </a:solidFill>
                <a:latin typeface="Helvetica" pitchFamily="34" charset="0"/>
                <a:ea typeface="Verdana" pitchFamily="34" charset="0"/>
                <a:cs typeface="Verdana" pitchFamily="34" charset="0"/>
              </a:rPr>
              <a:t>, we find the surface roughness</a:t>
            </a:r>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0E08EBB0-B773-4D24-A6F5-40D240C4A8D1}" type="slidenum">
              <a:rPr lang="en-US" smtClean="0"/>
              <a:pPr eaLnBrk="1" hangingPunct="1"/>
              <a:t>17</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However, the problem of this method is that our observation is not just micro-scale roughness: it’s a combination of both micro- and meso-scale roughness. Therefore we need to do more to estimate each scale of roughness</a:t>
            </a:r>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01D2525D-9B00-4BC7-B1AC-83A8094D3544}" type="slidenum">
              <a:rPr lang="en-US" smtClean="0"/>
              <a:pPr eaLnBrk="1" hangingPunct="1"/>
              <a:t>18</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For overall roughness the modification is very simple: just do a least-square fit of Gauss Error Function to the observed intensities</a:t>
            </a:r>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17ED48DE-27C2-448E-8D6B-807E9C436D5E}" type="slidenum">
              <a:rPr lang="en-US" smtClean="0"/>
              <a:pPr eaLnBrk="1" hangingPunct="1"/>
              <a:t>19</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Next, to separate meso- and micro-scale roughness from overall roughness, we need to model the effect of adding mesostructure to the surface. It turns out we can think this effect as if the mesostructure “moves” the pixels of the reflected image.</a:t>
            </a:r>
          </a:p>
          <a:p>
            <a:endParaRPr lang="en-US" smtClean="0"/>
          </a:p>
          <a:p>
            <a:r>
              <a:rPr lang="en-US" smtClean="0"/>
              <a:t>For example, consider a 1D slice of the reflected image from a surface with only micro-scale roughness. Suppose we add mesostructure to the surface, so the facet at point A now looks at the same part of the LCD as the facet at point B, then they will have the same intensity, and this can be thought as if the mesostructure moves the pixel from point B to A. As result, the image is a scrambled version of the original smooth image.</a:t>
            </a:r>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48D2B5B7-C22F-464D-81AB-2F7D823A7712}" type="slidenum">
              <a:rPr lang="en-US" smtClean="0"/>
              <a:pPr eaLnBrk="1" hangingPunct="1"/>
              <a:t>20</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If we want to render a indoor</a:t>
            </a:r>
            <a:r>
              <a:rPr lang="en-US" baseline="0" dirty="0" smtClean="0"/>
              <a:t> </a:t>
            </a:r>
            <a:r>
              <a:rPr lang="en-US" dirty="0" smtClean="0"/>
              <a:t>scene like this room,</a:t>
            </a:r>
            <a:r>
              <a:rPr lang="en-US" baseline="0" dirty="0" smtClean="0"/>
              <a:t> we need to know the </a:t>
            </a:r>
            <a:r>
              <a:rPr lang="en-US" dirty="0" smtClean="0"/>
              <a:t>materials</a:t>
            </a:r>
            <a:r>
              <a:rPr lang="en-US" baseline="0" dirty="0" smtClean="0"/>
              <a:t> of the objects.</a:t>
            </a:r>
          </a:p>
          <a:p>
            <a:r>
              <a:rPr lang="en-US" baseline="0" dirty="0" smtClean="0"/>
              <a:t>For example, </a:t>
            </a:r>
            <a:r>
              <a:rPr lang="en-US" dirty="0" smtClean="0"/>
              <a:t>the </a:t>
            </a:r>
            <a:r>
              <a:rPr lang="en-US" dirty="0" smtClean="0"/>
              <a:t>whiteboard, </a:t>
            </a:r>
            <a:r>
              <a:rPr lang="en-US" dirty="0" smtClean="0"/>
              <a:t>the metal </a:t>
            </a:r>
            <a:r>
              <a:rPr lang="en-US" dirty="0" smtClean="0"/>
              <a:t>shelf, and the metal bookend on the table</a:t>
            </a:r>
            <a:r>
              <a:rPr lang="en-US" dirty="0" smtClean="0"/>
              <a:t>.</a:t>
            </a:r>
          </a:p>
          <a:p>
            <a:r>
              <a:rPr lang="en-US" dirty="0" smtClean="0"/>
              <a:t>If we look at them, there are actually some</a:t>
            </a:r>
            <a:r>
              <a:rPr lang="en-US" baseline="0" dirty="0" smtClean="0"/>
              <a:t> common features that make them easier to be captured.</a:t>
            </a:r>
          </a:p>
          <a:p>
            <a:r>
              <a:rPr lang="en-US" baseline="0" dirty="0" smtClean="0"/>
              <a:t>Like: they are locally planar, they are homogeneous and have isotropic appearance, and they have “random” like </a:t>
            </a:r>
            <a:r>
              <a:rPr lang="en-US" baseline="0" dirty="0" err="1" smtClean="0"/>
              <a:t>mesostructure</a:t>
            </a:r>
            <a:r>
              <a:rPr lang="en-US" baseline="0" dirty="0" smtClean="0"/>
              <a:t>.</a:t>
            </a:r>
          </a:p>
          <a:p>
            <a:r>
              <a:rPr lang="en-US" baseline="0" dirty="0" smtClean="0"/>
              <a:t>In this work, we propose a simple method to capture the properties of this kind of surfaces.</a:t>
            </a:r>
            <a:endParaRPr lang="en-US" dirty="0" smtClean="0"/>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1FA15C0F-F7FB-438B-A33C-70BBB1D2D074}" type="slidenum">
              <a:rPr lang="en-US" smtClean="0"/>
              <a:pPr eaLnBrk="1" hangingPunct="1"/>
              <a:t>2</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Based on this idea, if the mesostructure is random, so it randomly moves the pixels, we can recover the original reflected image of a surface with only micro-scale roughness by sorting the pixels by intensities. In this way, the micro-scale roughness is given by the width of the transition region of the recovered image</a:t>
            </a:r>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B23ED652-FC1D-4E59-9012-183CAD5E92D3}" type="slidenum">
              <a:rPr lang="en-US" smtClean="0"/>
              <a:pPr eaLnBrk="1" hangingPunct="1"/>
              <a:t>21</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Now we have the micro-scale and overall roughness. In theory, we can compute the meso-scale roughness out of them; however, we found that this computation yields large error when the roughness difference between different scales is large. Therefore we propose an additional estimate for the meso-scale roughness, and adjust all three estimates to satisfy their theoretical relationship.</a:t>
            </a:r>
          </a:p>
          <a:p>
            <a:endParaRPr lang="en-US" smtClean="0"/>
          </a:p>
          <a:p>
            <a:r>
              <a:rPr lang="en-US" smtClean="0"/>
              <a:t>To estimate meso-scale roughness, we use the pixel-shift model again, but this time in the reverse way: for each pixel of the reflected image from a surface with mesostructure, we want to find its pixel shift. For example, here shows the pixel shift of the first pixel, and the second pixel, and then all of the pixels. As we show in the paper, the meso-scale roughness is given by the variance of the all the pixel shifts in the image.</a:t>
            </a:r>
          </a:p>
        </p:txBody>
      </p:sp>
      <p:sp>
        <p:nvSpPr>
          <p:cNvPr id="65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A0C13A84-EE4E-4874-A7A1-DA89BB6783B3}" type="slidenum">
              <a:rPr lang="en-US" smtClean="0"/>
              <a:pPr eaLnBrk="1" hangingPunct="1"/>
              <a:t>22</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Finally is the texture statistics of the </a:t>
            </a:r>
            <a:r>
              <a:rPr lang="en-US" dirty="0" err="1" smtClean="0"/>
              <a:t>mesostructure</a:t>
            </a:r>
            <a:r>
              <a:rPr lang="en-US" dirty="0" smtClean="0"/>
              <a:t>. This can be found by subtracting the micro-scale component from the reflected image, and compute the frequency spectrum.</a:t>
            </a:r>
          </a:p>
          <a:p>
            <a:r>
              <a:rPr lang="en-US" dirty="0" smtClean="0"/>
              <a:t>However, this spectrum is not the from the </a:t>
            </a:r>
            <a:r>
              <a:rPr lang="en-US" dirty="0" err="1" smtClean="0"/>
              <a:t>mesostructure</a:t>
            </a:r>
            <a:r>
              <a:rPr lang="en-US" dirty="0" smtClean="0"/>
              <a:t> itself; instead, it’s from the intensity difference of the rendered image.</a:t>
            </a:r>
          </a:p>
          <a:p>
            <a:r>
              <a:rPr lang="en-US" dirty="0" smtClean="0"/>
              <a:t>In the paper, we show that the intensity difference is related to the derivatives of the height-field of the </a:t>
            </a:r>
            <a:r>
              <a:rPr lang="en-US" dirty="0" err="1" smtClean="0"/>
              <a:t>mesostructure</a:t>
            </a:r>
            <a:r>
              <a:rPr lang="en-US" dirty="0" smtClean="0"/>
              <a:t>.</a:t>
            </a:r>
          </a:p>
          <a:p>
            <a:r>
              <a:rPr lang="en-US" dirty="0" smtClean="0"/>
              <a:t>So the frequency spectrum of the </a:t>
            </a:r>
            <a:r>
              <a:rPr lang="en-US" dirty="0" err="1" smtClean="0"/>
              <a:t>mesostructure</a:t>
            </a:r>
            <a:r>
              <a:rPr lang="en-US" dirty="0" smtClean="0"/>
              <a:t> itself can be obtained by using a rule for the Fourier transform of the derivative of a function.</a:t>
            </a:r>
          </a:p>
          <a:p>
            <a:r>
              <a:rPr lang="en-US" dirty="0" smtClean="0"/>
              <a:t>Finally, </a:t>
            </a:r>
            <a:r>
              <a:rPr lang="en-US" dirty="0" smtClean="0"/>
              <a:t>based on the isotropic assumption,</a:t>
            </a:r>
            <a:r>
              <a:rPr lang="en-US" baseline="0" dirty="0" smtClean="0"/>
              <a:t> the frequency spectrum should be radially symmetric, so </a:t>
            </a:r>
            <a:r>
              <a:rPr lang="en-US" dirty="0" smtClean="0"/>
              <a:t>we do a concentric averaging to get the 1D </a:t>
            </a:r>
            <a:r>
              <a:rPr lang="en-US" dirty="0" smtClean="0"/>
              <a:t>power </a:t>
            </a:r>
            <a:r>
              <a:rPr lang="en-US" dirty="0" smtClean="0"/>
              <a:t>spectrum.</a:t>
            </a:r>
            <a:endParaRPr lang="en-US" dirty="0" smtClean="0"/>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2D52B799-3CAD-4B66-B3AF-35B5C3D7A6A8}" type="slidenum">
              <a:rPr lang="en-US" smtClean="0"/>
              <a:pPr eaLnBrk="1" hangingPunct="1"/>
              <a:t>23</a:t>
            </a:fld>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Now we have methods to estimate surface roughness and texture statistics. Next we will show our results.</a:t>
            </a:r>
          </a:p>
        </p:txBody>
      </p:sp>
      <p:sp>
        <p:nvSpPr>
          <p:cNvPr id="67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6AB1C848-C0D9-49D6-A42B-43E50C84A4C4}" type="slidenum">
              <a:rPr lang="en-US" smtClean="0"/>
              <a:pPr eaLnBrk="1" hangingPunct="1"/>
              <a:t>24</a:t>
            </a:fld>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We first apply our method to a black metal bookend</a:t>
            </a:r>
          </a:p>
        </p:txBody>
      </p:sp>
      <p:sp>
        <p:nvSpPr>
          <p:cNvPr id="68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F4FCF115-C622-40C9-99F4-516ADA55A343}" type="slidenum">
              <a:rPr lang="en-US" smtClean="0"/>
              <a:pPr eaLnBrk="1" hangingPunct="1"/>
              <a:t>25</a:t>
            </a:fld>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The top half of the image shows the real photo of the reflected image of step-edge lighting, and the bottom half is the rendering using the parameters we estimated. You can see the roughness and the properties of </a:t>
            </a:r>
            <a:r>
              <a:rPr lang="en-US" dirty="0" err="1" smtClean="0"/>
              <a:t>mesostructure</a:t>
            </a:r>
            <a:r>
              <a:rPr lang="en-US" dirty="0" smtClean="0"/>
              <a:t> is successfully captured. You might notice the intensity difference at the right of the image; this is </a:t>
            </a:r>
            <a:r>
              <a:rPr lang="en-US" dirty="0" smtClean="0"/>
              <a:t>possibly caused </a:t>
            </a:r>
            <a:r>
              <a:rPr lang="en-US" dirty="0" smtClean="0"/>
              <a:t>by </a:t>
            </a:r>
            <a:r>
              <a:rPr lang="en-US" dirty="0" smtClean="0"/>
              <a:t>the non-</a:t>
            </a:r>
            <a:r>
              <a:rPr lang="en-US" dirty="0" err="1" smtClean="0"/>
              <a:t>lambertian</a:t>
            </a:r>
            <a:r>
              <a:rPr lang="en-US" dirty="0" smtClean="0"/>
              <a:t> emission of the LCD.</a:t>
            </a:r>
            <a:endParaRPr lang="en-US" dirty="0" smtClean="0"/>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F9A19908-C18D-47D9-A8DE-4CB637B94468}" type="slidenum">
              <a:rPr lang="en-US" smtClean="0"/>
              <a:pPr eaLnBrk="1" hangingPunct="1"/>
              <a:t>26</a:t>
            </a:fld>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Here shows the comparison of the real thing and the rendering from a novel view. What you see is a reflection of an iPhone screen on the surface. As you can see here, the characteristics of the surface is captured</a:t>
            </a:r>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35C41739-9775-435F-AF23-15F989C60DC4}" type="slidenum">
              <a:rPr lang="en-US" smtClean="0"/>
              <a:pPr eaLnBrk="1" hangingPunct="1"/>
              <a:t>27</a:t>
            </a:fld>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Here is another example: a beige metal bookend</a:t>
            </a:r>
          </a:p>
        </p:txBody>
      </p:sp>
      <p:sp>
        <p:nvSpPr>
          <p:cNvPr id="71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3EF6A167-21E7-4379-A559-858F9A59B0AB}" type="slidenum">
              <a:rPr lang="en-US" smtClean="0"/>
              <a:pPr eaLnBrk="1" hangingPunct="1"/>
              <a:t>28</a:t>
            </a:fld>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The image shows that this surface is much rougher than the previous bookend. And you can see even if the 1D description of texture seems weak, it can still capture this mesostructure, which is very different from the previous one.</a:t>
            </a:r>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85349AA3-2DBC-41BD-A025-68D6A8D7795F}" type="slidenum">
              <a:rPr lang="en-US" smtClean="0"/>
              <a:pPr eaLnBrk="1" hangingPunct="1"/>
              <a:t>29</a:t>
            </a:fld>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Here shows the rendering from a novel view</a:t>
            </a:r>
          </a:p>
        </p:txBody>
      </p:sp>
      <p:sp>
        <p:nvSpPr>
          <p:cNvPr id="737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153FE3FC-1CAB-487F-A33B-7B95A84B4A31}" type="slidenum">
              <a:rPr lang="en-US" smtClean="0"/>
              <a:pPr eaLnBrk="1" hangingPunct="1"/>
              <a:t>30</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These are the common properties of many indoor surfaces</a:t>
            </a:r>
            <a:endParaRPr lang="en-US" dirty="0" smtClean="0"/>
          </a:p>
          <a:p>
            <a:r>
              <a:rPr lang="en-US" dirty="0" smtClean="0"/>
              <a:t>They </a:t>
            </a:r>
            <a:r>
              <a:rPr lang="en-US" dirty="0" smtClean="0"/>
              <a:t>are planar or at least locally planar, they </a:t>
            </a:r>
            <a:r>
              <a:rPr lang="en-US" dirty="0" smtClean="0"/>
              <a:t>are </a:t>
            </a:r>
            <a:r>
              <a:rPr lang="en-US" dirty="0" smtClean="0"/>
              <a:t>homogeneous and </a:t>
            </a:r>
            <a:r>
              <a:rPr lang="en-US" dirty="0" smtClean="0"/>
              <a:t>have isotropic appearance, </a:t>
            </a:r>
            <a:r>
              <a:rPr lang="en-US" dirty="0" smtClean="0"/>
              <a:t>and their </a:t>
            </a:r>
            <a:r>
              <a:rPr lang="en-US" dirty="0" err="1" smtClean="0"/>
              <a:t>mesostructure</a:t>
            </a:r>
            <a:r>
              <a:rPr lang="en-US" dirty="0" smtClean="0"/>
              <a:t> is “random”.</a:t>
            </a:r>
          </a:p>
          <a:p>
            <a:r>
              <a:rPr lang="en-US" dirty="0" smtClean="0"/>
              <a:t>We’ll talk about the definition of this “random” later</a:t>
            </a:r>
            <a:r>
              <a:rPr lang="en-US" dirty="0" smtClean="0"/>
              <a:t>.</a:t>
            </a:r>
            <a:endParaRPr lang="en-US" dirty="0" smtClean="0"/>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C5FB6F26-60A1-4C49-BD99-EF84F50C34E8}" type="slidenum">
              <a:rPr lang="en-US" smtClean="0"/>
              <a:pPr eaLnBrk="1" hangingPunct="1"/>
              <a:t>3</a:t>
            </a:fld>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Next we apply our method to a more different material: a black paper folder</a:t>
            </a:r>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7C9AE3B3-5B9A-4ABC-AC2C-25C3A60F7143}" type="slidenum">
              <a:rPr lang="en-US" smtClean="0"/>
              <a:pPr eaLnBrk="1" hangingPunct="1"/>
              <a:t>31</a:t>
            </a:fld>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You can see his material is much smoother, but our method can still handle it</a:t>
            </a:r>
          </a:p>
        </p:txBody>
      </p:sp>
      <p:sp>
        <p:nvSpPr>
          <p:cNvPr id="75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7EC9253C-D177-4117-91F2-39D1642E3BBE}" type="slidenum">
              <a:rPr lang="en-US" smtClean="0"/>
              <a:pPr eaLnBrk="1" hangingPunct="1"/>
              <a:t>32</a:t>
            </a:fld>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And the result from a novel view. Notice that the color moire pattern in the real photo is of course not captured in the rendering.</a:t>
            </a:r>
          </a:p>
        </p:txBody>
      </p:sp>
      <p:sp>
        <p:nvSpPr>
          <p:cNvPr id="76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491AD102-30FF-4AC2-BB44-25BA9F4670E1}" type="slidenum">
              <a:rPr lang="en-US" smtClean="0"/>
              <a:pPr eaLnBrk="1" hangingPunct="1"/>
              <a:t>33</a:t>
            </a:fld>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And here is the smoothest material in our dataset: a whiteboard</a:t>
            </a:r>
          </a:p>
        </p:txBody>
      </p:sp>
      <p:sp>
        <p:nvSpPr>
          <p:cNvPr id="778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15F45ABF-646E-41B6-83B3-3BF3087762CB}" type="slidenum">
              <a:rPr lang="en-US" smtClean="0"/>
              <a:pPr eaLnBrk="1" hangingPunct="1"/>
              <a:t>34</a:t>
            </a:fld>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You might think a whiteboard is very smooth, but in close-up view it still has interesting mesostructure</a:t>
            </a:r>
          </a:p>
        </p:txBody>
      </p:sp>
      <p:sp>
        <p:nvSpPr>
          <p:cNvPr id="78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78697257-9D46-47D6-A006-B29DBD9BA3A6}" type="slidenum">
              <a:rPr lang="en-US" smtClean="0"/>
              <a:pPr eaLnBrk="1" hangingPunct="1"/>
              <a:t>35</a:t>
            </a:fld>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And here shows the result. Notice the high-contrast edge at the bottom of the reflection. You can see the effect of mesostructure here</a:t>
            </a:r>
          </a:p>
        </p:txBody>
      </p:sp>
      <p:sp>
        <p:nvSpPr>
          <p:cNvPr id="79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8FC2614D-CBEE-4160-B9BE-F6FFA9BC5EA8}" type="slidenum">
              <a:rPr lang="en-US" smtClean="0"/>
              <a:pPr eaLnBrk="1" hangingPunct="1"/>
              <a:t>36</a:t>
            </a:fld>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Finally we show an example that our method failed. This is a red paper folder</a:t>
            </a:r>
          </a:p>
        </p:txBody>
      </p:sp>
      <p:sp>
        <p:nvSpPr>
          <p:cNvPr id="80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79A9B035-F839-4EAD-BEA9-954CACBD4CD5}" type="slidenum">
              <a:rPr lang="en-US" smtClean="0"/>
              <a:pPr eaLnBrk="1" hangingPunct="1"/>
              <a:t>37</a:t>
            </a:fld>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From the acquisition view it seems that our method did well, but from the novel view you can see that </a:t>
            </a:r>
          </a:p>
        </p:txBody>
      </p:sp>
      <p:sp>
        <p:nvSpPr>
          <p:cNvPr id="81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3DDA672C-65E9-4FBC-8939-B1808721C883}" type="slidenum">
              <a:rPr lang="en-US" smtClean="0"/>
              <a:pPr eaLnBrk="1" hangingPunct="1"/>
              <a:t>38</a:t>
            </a:fld>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Our method did not capture the horizontal stripes of the real photo. This is because the stripes breaks the isotropic assumption we made. Nevertheless, our method still returns a reasonable level of roughness of the surface</a:t>
            </a:r>
          </a:p>
        </p:txBody>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AE465DC1-001C-4FBD-88E9-65A2D3BDEA78}" type="slidenum">
              <a:rPr lang="en-US" smtClean="0"/>
              <a:pPr eaLnBrk="1" hangingPunct="1"/>
              <a:t>39</a:t>
            </a:fld>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To conclude, we propose a dual-level statistical model for rough surfaces, and a lightweight acquisition system that applies on glossy, bumpy surfaces. For future work, we would like to implement the system on an iPad so we have a real mobile acquisition device. We also want to extend our work to handle anisotropic surfaces, and eventually, adopt arbitrary illuminations by finding “good” step-edges in the environment map.</a:t>
            </a:r>
          </a:p>
        </p:txBody>
      </p:sp>
      <p:sp>
        <p:nvSpPr>
          <p:cNvPr id="839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41A182BB-79D6-4E64-9A76-0EA9D4A161F4}" type="slidenum">
              <a:rPr lang="en-US" smtClean="0"/>
              <a:pPr eaLnBrk="1" hangingPunct="1"/>
              <a:t>40</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One key point</a:t>
            </a:r>
            <a:r>
              <a:rPr lang="en-US" baseline="0" dirty="0" smtClean="0"/>
              <a:t> </a:t>
            </a:r>
            <a:r>
              <a:rPr lang="en-US" dirty="0" smtClean="0"/>
              <a:t>in this work is we think the </a:t>
            </a:r>
            <a:r>
              <a:rPr lang="en-US" dirty="0" err="1" smtClean="0"/>
              <a:t>mesostructure</a:t>
            </a:r>
            <a:r>
              <a:rPr lang="en-US" dirty="0" smtClean="0"/>
              <a:t> of common material is not arbitrary; instead, we think they share</a:t>
            </a:r>
            <a:r>
              <a:rPr lang="en-US" baseline="0" dirty="0" smtClean="0"/>
              <a:t> the same random-like property as the micro-facets in a micro-facet BRDF. For example, consider these two spheres: you can think their surface have basically the same structure, but the bottom one its in a much larger scale. </a:t>
            </a:r>
            <a:r>
              <a:rPr lang="en-US" dirty="0" smtClean="0"/>
              <a:t>For real-world surfaces, they usually have structures in both scales, and in this work we want to estimate them separately.</a:t>
            </a:r>
          </a:p>
          <a:p>
            <a:endParaRPr lang="en-US" dirty="0" smtClean="0"/>
          </a:p>
          <a:p>
            <a:r>
              <a:rPr lang="en-US" dirty="0" smtClean="0"/>
              <a:t>You can also see the most important visual cue of the reflected image is from the high contrast edge. This gives us the idea to use high contrast step-edge lighting to find surface properties.</a:t>
            </a:r>
          </a:p>
          <a:p>
            <a:endParaRPr lang="en-US" dirty="0" smtClean="0"/>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FAAB0715-D595-4097-9FCD-B06CB40C57C0}" type="slidenum">
              <a:rPr lang="en-US" smtClean="0"/>
              <a:pPr eaLnBrk="1" hangingPunct="1"/>
              <a:t>4</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There are many existing works related to material acquisition.</a:t>
            </a:r>
          </a:p>
          <a:p>
            <a:r>
              <a:rPr lang="en-US" dirty="0" smtClean="0"/>
              <a:t>If we look at a spectrum </a:t>
            </a:r>
            <a:r>
              <a:rPr lang="en-US" dirty="0" smtClean="0"/>
              <a:t>of</a:t>
            </a:r>
            <a:r>
              <a:rPr lang="en-US" baseline="0" dirty="0" smtClean="0"/>
              <a:t> method </a:t>
            </a:r>
            <a:r>
              <a:rPr lang="en-US" dirty="0" smtClean="0"/>
              <a:t>complexity,</a:t>
            </a:r>
            <a:r>
              <a:rPr lang="en-US" baseline="0" dirty="0" smtClean="0"/>
              <a:t> </a:t>
            </a:r>
            <a:r>
              <a:rPr lang="en-US" dirty="0" smtClean="0"/>
              <a:t>at </a:t>
            </a:r>
            <a:r>
              <a:rPr lang="en-US" dirty="0" smtClean="0"/>
              <a:t>one extreme, we have methods that acquires rich information of the surfaces, but requires lots of input images.</a:t>
            </a:r>
          </a:p>
          <a:p>
            <a:endParaRPr lang="en-US" dirty="0" smtClean="0"/>
          </a:p>
          <a:p>
            <a:r>
              <a:rPr lang="en-US" dirty="0" smtClean="0"/>
              <a:t>In the middle, there are techniques that utilize special illumination such as polarized or gradient illumination. These methods requires much less images, but need special illumination devices.</a:t>
            </a:r>
          </a:p>
          <a:p>
            <a:endParaRPr lang="en-US" dirty="0" smtClean="0"/>
          </a:p>
          <a:p>
            <a:r>
              <a:rPr lang="en-US" dirty="0" smtClean="0"/>
              <a:t>On another extreme, we have methods using even less or single image, but they make more assumptions like homogeneous BRDF and known geometry, or recovers less information.</a:t>
            </a:r>
          </a:p>
          <a:p>
            <a:endParaRPr lang="en-US" dirty="0" smtClean="0"/>
          </a:p>
          <a:p>
            <a:r>
              <a:rPr lang="en-US" dirty="0" smtClean="0"/>
              <a:t>Our work falls in the middle-right of the spectrum: we use simple lighting and single image, but we do the acquisition without the full knowledge of the </a:t>
            </a:r>
            <a:r>
              <a:rPr lang="en-US" dirty="0" err="1" smtClean="0"/>
              <a:t>mesostructure</a:t>
            </a:r>
            <a:r>
              <a:rPr lang="en-US" dirty="0" smtClean="0"/>
              <a:t> of the surface.</a:t>
            </a:r>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C346FF15-68AA-4E87-A9D6-432BEACF638D}" type="slidenum">
              <a:rPr lang="en-US" smtClean="0"/>
              <a:pPr eaLnBrk="1" hangingPunct="1"/>
              <a:t>5</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Here shows our device setup. We use a normal LCD to illuminate the surface with step-edge lighting, which is simply a black-white pattern.</a:t>
            </a:r>
          </a:p>
          <a:p>
            <a:r>
              <a:rPr lang="en-US" smtClean="0"/>
              <a:t>A camera is looking at the reflected image of the LCD on the surface, and this is the captured image.</a:t>
            </a:r>
          </a:p>
          <a:p>
            <a:r>
              <a:rPr lang="en-US" smtClean="0"/>
              <a:t>In a high-level sense, we acquire the surface properties by looking at the width of the black to white transition.</a:t>
            </a:r>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73A3AA0A-907A-4342-AE2A-DB22260303CD}" type="slidenum">
              <a:rPr lang="en-US" smtClean="0"/>
              <a:pPr eaLnBrk="1" hangingPunct="1"/>
              <a:t>6</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With the acquired surface properties, we can render a surface whose appearance is similar to the real one.</a:t>
            </a:r>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015D384B-968D-475F-9F0A-F62E100D9E95}" type="slidenum">
              <a:rPr lang="en-US" smtClean="0"/>
              <a:pPr eaLnBrk="1" hangingPunct="1"/>
              <a:t>7</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Here is the outline of my talk today</a:t>
            </a:r>
          </a:p>
          <a:p>
            <a:r>
              <a:rPr lang="en-US" dirty="0" smtClean="0"/>
              <a:t>It will have 2 parts: first the reflectance model and then the acquisition method</a:t>
            </a:r>
          </a:p>
          <a:p>
            <a:endParaRPr lang="en-US" dirty="0" smtClean="0"/>
          </a:p>
          <a:p>
            <a:r>
              <a:rPr lang="en-US" dirty="0" smtClean="0"/>
              <a:t>First the reflectance model. Intuitively, the appearance of the reflected image can be roughly separated into a constant part due to the diffuse reflection, and a scrambled and blurred step-edge image that caused by the specular reflection. This specular part can then be further decompose to a smooth blurry part caused by micro-scale structure, and a scrambled part caused by the </a:t>
            </a:r>
            <a:r>
              <a:rPr lang="en-US" dirty="0" err="1" smtClean="0"/>
              <a:t>mesostructure</a:t>
            </a:r>
            <a:r>
              <a:rPr lang="en-US" dirty="0" smtClean="0"/>
              <a:t>.</a:t>
            </a:r>
          </a:p>
          <a:p>
            <a:endParaRPr lang="en-US" dirty="0" smtClean="0"/>
          </a:p>
          <a:p>
            <a:r>
              <a:rPr lang="en-US" dirty="0" smtClean="0"/>
              <a:t>Based on this decomposition, our measurement method estimates the following parameters:</a:t>
            </a:r>
          </a:p>
          <a:p>
            <a:r>
              <a:rPr lang="en-US" dirty="0" smtClean="0"/>
              <a:t>The ratio between the diffuse and specular </a:t>
            </a:r>
            <a:r>
              <a:rPr lang="en-US" dirty="0" err="1" smtClean="0"/>
              <a:t>albedoes</a:t>
            </a:r>
            <a:r>
              <a:rPr lang="en-US" dirty="0" smtClean="0"/>
              <a:t>, the roughness in each level of decomposition, and finally, since the </a:t>
            </a:r>
            <a:r>
              <a:rPr lang="en-US" dirty="0" err="1" smtClean="0"/>
              <a:t>mesostructure</a:t>
            </a:r>
            <a:r>
              <a:rPr lang="en-US" dirty="0" smtClean="0"/>
              <a:t> is visible in the image, we need something to describe its texture, here we use the power spectrum of the height map of the </a:t>
            </a:r>
            <a:r>
              <a:rPr lang="en-US" dirty="0" err="1" smtClean="0"/>
              <a:t>mesostructure</a:t>
            </a:r>
            <a:endParaRPr lang="en-US" dirty="0" smtClean="0"/>
          </a:p>
          <a:p>
            <a:r>
              <a:rPr lang="en-US" dirty="0" smtClean="0"/>
              <a:t>In this talk, I’ll focus on these four parameters, which are directly correspondent to surface roughness</a:t>
            </a:r>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331F498D-4ACC-4699-9544-36E8D1DDBDC4}" type="slidenum">
              <a:rPr lang="en-US" smtClean="0"/>
              <a:pPr eaLnBrk="1" hangingPunct="1"/>
              <a:t>8</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We use Cook-Torrance BRDF to model surface reflectance, because it’s a microfacet model and allows modeling roughness as facet normal distribution function, or NDF.</a:t>
            </a:r>
          </a:p>
          <a:p>
            <a:endParaRPr lang="en-US" smtClean="0"/>
          </a:p>
          <a:p>
            <a:r>
              <a:rPr lang="en-US" smtClean="0"/>
              <a:t>The equation shows the factors of Cook-Torrance BRDF. In this work we’re only interested in the NDF factor.</a:t>
            </a:r>
          </a:p>
          <a:p>
            <a:r>
              <a:rPr lang="en-US" smtClean="0"/>
              <a:t>We use Gaussian distribution for NDF, so the roughness of the surface can be simply captured by the standard deviation of the Gaussian,</a:t>
            </a:r>
          </a:p>
          <a:p>
            <a:r>
              <a:rPr lang="en-US" smtClean="0"/>
              <a:t>As the images show: smaller sigma yields a smoother surface, and larger sigma yields a rougher one.</a:t>
            </a:r>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3D038FA0-E2B1-4CD4-803A-F88C20FD409C}" type="slidenum">
              <a:rPr lang="en-US" smtClean="0"/>
              <a:pPr eaLnBrk="1" hangingPunct="1"/>
              <a:t>10</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843CF7BC-4C90-42E5-AED9-17E0635D54AE}" type="datetimeFigureOut">
              <a:rPr lang="en-US"/>
              <a:pPr>
                <a:defRPr/>
              </a:pPr>
              <a:t>12/13/2011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37A326E-42C0-4B7B-ABCC-3EB306268023}" type="slidenum">
              <a:rPr lang="en-US"/>
              <a:pPr>
                <a:defRPr/>
              </a:pPr>
              <a:t>‹#›</a:t>
            </a:fld>
            <a:endParaRPr lang="en-US"/>
          </a:p>
        </p:txBody>
      </p:sp>
    </p:spTree>
    <p:extLst>
      <p:ext uri="{BB962C8B-B14F-4D97-AF65-F5344CB8AC3E}">
        <p14:creationId xmlns:p14="http://schemas.microsoft.com/office/powerpoint/2010/main" val="523244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91F37E1-1287-4D5F-AAE7-EF49421784C0}" type="datetimeFigureOut">
              <a:rPr lang="en-US"/>
              <a:pPr>
                <a:defRPr/>
              </a:pPr>
              <a:t>12/13/2011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D031106-236C-432D-874E-01FE4FD609EF}" type="slidenum">
              <a:rPr lang="en-US"/>
              <a:pPr>
                <a:defRPr/>
              </a:pPr>
              <a:t>‹#›</a:t>
            </a:fld>
            <a:endParaRPr lang="en-US"/>
          </a:p>
        </p:txBody>
      </p:sp>
    </p:spTree>
    <p:extLst>
      <p:ext uri="{BB962C8B-B14F-4D97-AF65-F5344CB8AC3E}">
        <p14:creationId xmlns:p14="http://schemas.microsoft.com/office/powerpoint/2010/main" val="21212387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4B8CD2B-60C0-4077-8964-E495642F730E}" type="datetimeFigureOut">
              <a:rPr lang="en-US"/>
              <a:pPr>
                <a:defRPr/>
              </a:pPr>
              <a:t>12/13/2011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2F60011-9ACC-4D3D-8117-3C9702F79F87}" type="slidenum">
              <a:rPr lang="en-US"/>
              <a:pPr>
                <a:defRPr/>
              </a:pPr>
              <a:t>‹#›</a:t>
            </a:fld>
            <a:endParaRPr lang="en-US"/>
          </a:p>
        </p:txBody>
      </p:sp>
    </p:spTree>
    <p:extLst>
      <p:ext uri="{BB962C8B-B14F-4D97-AF65-F5344CB8AC3E}">
        <p14:creationId xmlns:p14="http://schemas.microsoft.com/office/powerpoint/2010/main" val="14682815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81EEE56-F0A8-49D5-92B6-08D760B5EB90}" type="datetimeFigureOut">
              <a:rPr lang="en-US"/>
              <a:pPr>
                <a:defRPr/>
              </a:pPr>
              <a:t>12/13/2011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6AD2D23-E075-4BE4-BAF3-E78CB7869FC6}" type="slidenum">
              <a:rPr lang="en-US"/>
              <a:pPr>
                <a:defRPr/>
              </a:pPr>
              <a:t>‹#›</a:t>
            </a:fld>
            <a:endParaRPr lang="en-US"/>
          </a:p>
        </p:txBody>
      </p:sp>
    </p:spTree>
    <p:extLst>
      <p:ext uri="{BB962C8B-B14F-4D97-AF65-F5344CB8AC3E}">
        <p14:creationId xmlns:p14="http://schemas.microsoft.com/office/powerpoint/2010/main" val="39304006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11FF525-9752-4E38-9118-77E01DAACED0}" type="datetimeFigureOut">
              <a:rPr lang="en-US"/>
              <a:pPr>
                <a:defRPr/>
              </a:pPr>
              <a:t>12/13/2011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C103F47-74A4-4019-82FE-1505F6DF4282}" type="slidenum">
              <a:rPr lang="en-US"/>
              <a:pPr>
                <a:defRPr/>
              </a:pPr>
              <a:t>‹#›</a:t>
            </a:fld>
            <a:endParaRPr lang="en-US"/>
          </a:p>
        </p:txBody>
      </p:sp>
    </p:spTree>
    <p:extLst>
      <p:ext uri="{BB962C8B-B14F-4D97-AF65-F5344CB8AC3E}">
        <p14:creationId xmlns:p14="http://schemas.microsoft.com/office/powerpoint/2010/main" val="631640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6FD5651-F05C-4D53-8FE9-466B69E560E1}" type="datetimeFigureOut">
              <a:rPr lang="en-US"/>
              <a:pPr>
                <a:defRPr/>
              </a:pPr>
              <a:t>12/13/2011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2D6A2C1-2927-464E-8F4C-CEDC11B9FC1C}" type="slidenum">
              <a:rPr lang="en-US"/>
              <a:pPr>
                <a:defRPr/>
              </a:pPr>
              <a:t>‹#›</a:t>
            </a:fld>
            <a:endParaRPr lang="en-US"/>
          </a:p>
        </p:txBody>
      </p:sp>
    </p:spTree>
    <p:extLst>
      <p:ext uri="{BB962C8B-B14F-4D97-AF65-F5344CB8AC3E}">
        <p14:creationId xmlns:p14="http://schemas.microsoft.com/office/powerpoint/2010/main" val="2979850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46C90132-04A5-45FA-97CF-9F250340BF4D}" type="datetimeFigureOut">
              <a:rPr lang="en-US"/>
              <a:pPr>
                <a:defRPr/>
              </a:pPr>
              <a:t>12/13/2011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3A8B1CBE-BFC2-4462-8587-1D20983EFAD4}" type="slidenum">
              <a:rPr lang="en-US"/>
              <a:pPr>
                <a:defRPr/>
              </a:pPr>
              <a:t>‹#›</a:t>
            </a:fld>
            <a:endParaRPr lang="en-US"/>
          </a:p>
        </p:txBody>
      </p:sp>
    </p:spTree>
    <p:extLst>
      <p:ext uri="{BB962C8B-B14F-4D97-AF65-F5344CB8AC3E}">
        <p14:creationId xmlns:p14="http://schemas.microsoft.com/office/powerpoint/2010/main" val="4125944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5EEEF02-1D4B-4339-9D1D-9A084F7E3C9B}" type="datetimeFigureOut">
              <a:rPr lang="en-US"/>
              <a:pPr>
                <a:defRPr/>
              </a:pPr>
              <a:t>12/13/2011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B7164A8-4E68-45BD-9BFA-8985F95AD8B6}" type="slidenum">
              <a:rPr lang="en-US"/>
              <a:pPr>
                <a:defRPr/>
              </a:pPr>
              <a:t>‹#›</a:t>
            </a:fld>
            <a:endParaRPr lang="en-US"/>
          </a:p>
        </p:txBody>
      </p:sp>
    </p:spTree>
    <p:extLst>
      <p:ext uri="{BB962C8B-B14F-4D97-AF65-F5344CB8AC3E}">
        <p14:creationId xmlns:p14="http://schemas.microsoft.com/office/powerpoint/2010/main" val="19051649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BFD308D-A1FB-4143-B842-8E31DF6F13F9}" type="datetimeFigureOut">
              <a:rPr lang="en-US"/>
              <a:pPr>
                <a:defRPr/>
              </a:pPr>
              <a:t>12/13/2011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D017B52-B938-4281-A1F2-55EB2CCF8B10}" type="slidenum">
              <a:rPr lang="en-US"/>
              <a:pPr>
                <a:defRPr/>
              </a:pPr>
              <a:t>‹#›</a:t>
            </a:fld>
            <a:endParaRPr lang="en-US"/>
          </a:p>
        </p:txBody>
      </p:sp>
    </p:spTree>
    <p:extLst>
      <p:ext uri="{BB962C8B-B14F-4D97-AF65-F5344CB8AC3E}">
        <p14:creationId xmlns:p14="http://schemas.microsoft.com/office/powerpoint/2010/main" val="1434805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744CDCF-A9A3-435C-B5BF-2AA075708E12}" type="datetimeFigureOut">
              <a:rPr lang="en-US"/>
              <a:pPr>
                <a:defRPr/>
              </a:pPr>
              <a:t>12/13/2011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DE248CB-F7A6-4E47-8FD1-E756131DBB5F}" type="slidenum">
              <a:rPr lang="en-US"/>
              <a:pPr>
                <a:defRPr/>
              </a:pPr>
              <a:t>‹#›</a:t>
            </a:fld>
            <a:endParaRPr lang="en-US"/>
          </a:p>
        </p:txBody>
      </p:sp>
    </p:spTree>
    <p:extLst>
      <p:ext uri="{BB962C8B-B14F-4D97-AF65-F5344CB8AC3E}">
        <p14:creationId xmlns:p14="http://schemas.microsoft.com/office/powerpoint/2010/main" val="16587347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90D1841-C1DE-4B68-8606-FB92E9FF334F}" type="datetimeFigureOut">
              <a:rPr lang="en-US"/>
              <a:pPr>
                <a:defRPr/>
              </a:pPr>
              <a:t>12/13/2011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4A1FA74-CB89-4696-AD42-9FDE37C4B911}" type="slidenum">
              <a:rPr lang="en-US"/>
              <a:pPr>
                <a:defRPr/>
              </a:pPr>
              <a:t>‹#›</a:t>
            </a:fld>
            <a:endParaRPr lang="en-US"/>
          </a:p>
        </p:txBody>
      </p:sp>
    </p:spTree>
    <p:extLst>
      <p:ext uri="{BB962C8B-B14F-4D97-AF65-F5344CB8AC3E}">
        <p14:creationId xmlns:p14="http://schemas.microsoft.com/office/powerpoint/2010/main" val="21833612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BADD5F51-91A9-46D4-A3B1-6C1D85A84EF0}" type="datetimeFigureOut">
              <a:rPr lang="en-US"/>
              <a:pPr>
                <a:defRPr/>
              </a:pPr>
              <a:t>12/13/2011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5ECDD099-C9CF-407E-A08B-04C575601E3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image" Target="../media/image40.pn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27.png"/><Relationship Id="rId10" Type="http://schemas.openxmlformats.org/officeDocument/2006/relationships/image" Target="../media/image46.png"/><Relationship Id="rId4" Type="http://schemas.openxmlformats.org/officeDocument/2006/relationships/image" Target="../media/image41.png"/><Relationship Id="rId9" Type="http://schemas.openxmlformats.org/officeDocument/2006/relationships/image" Target="../media/image4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9.png"/><Relationship Id="rId7"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55.wmf"/><Relationship Id="rId9"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52.png"/><Relationship Id="rId7"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54.png"/><Relationship Id="rId10" Type="http://schemas.openxmlformats.org/officeDocument/2006/relationships/image" Target="../media/image49.png"/><Relationship Id="rId4" Type="http://schemas.openxmlformats.org/officeDocument/2006/relationships/image" Target="../media/image50.png"/><Relationship Id="rId9" Type="http://schemas.openxmlformats.org/officeDocument/2006/relationships/image" Target="../media/image48.png"/></Relationships>
</file>

<file path=ppt/slides/_rels/slide2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50.png"/><Relationship Id="rId7"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54.png"/><Relationship Id="rId9" Type="http://schemas.openxmlformats.org/officeDocument/2006/relationships/image" Target="../media/image49.png"/></Relationships>
</file>

<file path=ppt/slides/_rels/slide2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56.png"/><Relationship Id="rId7"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image" Target="../media/image49.png"/><Relationship Id="rId5" Type="http://schemas.openxmlformats.org/officeDocument/2006/relationships/image" Target="../media/image54.png"/><Relationship Id="rId10" Type="http://schemas.openxmlformats.org/officeDocument/2006/relationships/image" Target="../media/image48.png"/><Relationship Id="rId4" Type="http://schemas.openxmlformats.org/officeDocument/2006/relationships/image" Target="../media/image50.png"/><Relationship Id="rId9" Type="http://schemas.openxmlformats.org/officeDocument/2006/relationships/image" Target="../media/image47.png"/></Relationships>
</file>

<file path=ppt/slides/_rels/slide2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49.pn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47.png"/><Relationship Id="rId5" Type="http://schemas.openxmlformats.org/officeDocument/2006/relationships/image" Target="../media/image60.png"/><Relationship Id="rId10" Type="http://schemas.openxmlformats.org/officeDocument/2006/relationships/image" Target="../media/image46.png"/><Relationship Id="rId4" Type="http://schemas.openxmlformats.org/officeDocument/2006/relationships/image" Target="../media/image59.png"/><Relationship Id="rId9" Type="http://schemas.openxmlformats.org/officeDocument/2006/relationships/image" Target="../media/image4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3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3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3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3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3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50" name="Title 1"/>
          <p:cNvSpPr>
            <a:spLocks noGrp="1"/>
          </p:cNvSpPr>
          <p:nvPr>
            <p:ph type="ctrTitle"/>
          </p:nvPr>
        </p:nvSpPr>
        <p:spPr>
          <a:xfrm>
            <a:off x="1447800" y="3505200"/>
            <a:ext cx="7772400" cy="1470025"/>
          </a:xfrm>
        </p:spPr>
        <p:txBody>
          <a:bodyPr/>
          <a:lstStyle/>
          <a:p>
            <a:pPr eaLnBrk="1" hangingPunct="1"/>
            <a:r>
              <a:rPr lang="en-US" sz="2800" b="1" smtClean="0">
                <a:solidFill>
                  <a:srgbClr val="FFFFFF"/>
                </a:solidFill>
                <a:latin typeface="Helvetica" pitchFamily="34" charset="0"/>
                <a:ea typeface="Verdana" pitchFamily="34" charset="0"/>
                <a:cs typeface="Verdana" pitchFamily="34" charset="0"/>
              </a:rPr>
              <a:t>Estimating Dual-scale Properties of Glossy Surfaces from Step-edge Lighting</a:t>
            </a:r>
            <a:endParaRPr lang="en-US" sz="3800" b="1" smtClean="0">
              <a:solidFill>
                <a:srgbClr val="FFFFFF"/>
              </a:solidFill>
              <a:latin typeface="Helvetica" pitchFamily="34" charset="0"/>
              <a:ea typeface="Verdana" pitchFamily="34" charset="0"/>
              <a:cs typeface="Verdana" pitchFamily="34" charset="0"/>
            </a:endParaRPr>
          </a:p>
        </p:txBody>
      </p:sp>
      <p:sp>
        <p:nvSpPr>
          <p:cNvPr id="2051" name="Subtitle 2"/>
          <p:cNvSpPr>
            <a:spLocks noGrp="1"/>
          </p:cNvSpPr>
          <p:nvPr>
            <p:ph type="subTitle" idx="1"/>
          </p:nvPr>
        </p:nvSpPr>
        <p:spPr>
          <a:xfrm>
            <a:off x="2133600" y="5029200"/>
            <a:ext cx="6400800" cy="990600"/>
          </a:xfrm>
        </p:spPr>
        <p:txBody>
          <a:bodyPr/>
          <a:lstStyle/>
          <a:p>
            <a:pPr eaLnBrk="1" hangingPunct="1"/>
            <a:r>
              <a:rPr lang="en-US" sz="1800" smtClean="0">
                <a:solidFill>
                  <a:srgbClr val="FFFFFF"/>
                </a:solidFill>
                <a:latin typeface="Helvetica" pitchFamily="34" charset="0"/>
                <a:ea typeface="Verdana" pitchFamily="34" charset="0"/>
                <a:cs typeface="Verdana" pitchFamily="34" charset="0"/>
              </a:rPr>
              <a:t>Chun-Po Wang,  Noah Snavely,  Steve Marschner</a:t>
            </a:r>
            <a:br>
              <a:rPr lang="en-US" sz="1800" smtClean="0">
                <a:solidFill>
                  <a:srgbClr val="FFFFFF"/>
                </a:solidFill>
                <a:latin typeface="Helvetica" pitchFamily="34" charset="0"/>
                <a:ea typeface="Verdana" pitchFamily="34" charset="0"/>
                <a:cs typeface="Verdana" pitchFamily="34" charset="0"/>
              </a:rPr>
            </a:br>
            <a:r>
              <a:rPr lang="en-US" sz="1800" smtClean="0">
                <a:solidFill>
                  <a:srgbClr val="FFFFFF"/>
                </a:solidFill>
                <a:latin typeface="Helvetica" pitchFamily="34" charset="0"/>
                <a:ea typeface="Verdana" pitchFamily="34" charset="0"/>
                <a:cs typeface="Verdana" pitchFamily="34" charset="0"/>
              </a:rPr>
              <a:t>Cornell University</a:t>
            </a:r>
          </a:p>
        </p:txBody>
      </p:sp>
      <p:pic>
        <p:nvPicPr>
          <p:cNvPr id="2052" name="Picture 4" descr="D:\Artoo\Documents\Cornell\Research\iprough\docs\SIGGRAPH\slides\images\Cornell_logo_black.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7000" y="381000"/>
            <a:ext cx="2133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5010582" y="2373312"/>
            <a:ext cx="3515087" cy="560718"/>
            <a:chOff x="5010582" y="2373312"/>
            <a:chExt cx="3515087" cy="560718"/>
          </a:xfrm>
        </p:grpSpPr>
        <p:sp>
          <p:nvSpPr>
            <p:cNvPr id="33" name="Rounded Rectangle 32"/>
            <p:cNvSpPr/>
            <p:nvPr/>
          </p:nvSpPr>
          <p:spPr bwMode="auto">
            <a:xfrm>
              <a:off x="5010582" y="2532392"/>
              <a:ext cx="948362" cy="401638"/>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 name="TextBox 15"/>
            <p:cNvSpPr txBox="1">
              <a:spLocks noChangeArrowheads="1"/>
            </p:cNvSpPr>
            <p:nvPr/>
          </p:nvSpPr>
          <p:spPr bwMode="auto">
            <a:xfrm>
              <a:off x="5943600" y="2373312"/>
              <a:ext cx="2582069"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indent="0" eaLnBrk="1" hangingPunct="1">
                <a:defRPr/>
              </a:pPr>
              <a:r>
                <a:rPr lang="en-US" dirty="0" smtClean="0">
                  <a:solidFill>
                    <a:srgbClr val="FFC000"/>
                  </a:solidFill>
                </a:rPr>
                <a:t>Fresnel Reflectance</a:t>
              </a:r>
              <a:endParaRPr lang="en-US" dirty="0" smtClean="0">
                <a:solidFill>
                  <a:srgbClr val="FFC000"/>
                </a:solidFill>
              </a:endParaRPr>
            </a:p>
          </p:txBody>
        </p:sp>
      </p:grpSp>
      <p:grpSp>
        <p:nvGrpSpPr>
          <p:cNvPr id="7" name="Group 6"/>
          <p:cNvGrpSpPr/>
          <p:nvPr/>
        </p:nvGrpSpPr>
        <p:grpSpPr>
          <a:xfrm>
            <a:off x="3703113" y="2100008"/>
            <a:ext cx="2688956" cy="834022"/>
            <a:chOff x="3703113" y="2100008"/>
            <a:chExt cx="2688956" cy="834022"/>
          </a:xfrm>
        </p:grpSpPr>
        <p:sp>
          <p:nvSpPr>
            <p:cNvPr id="32" name="Rounded Rectangle 31"/>
            <p:cNvSpPr/>
            <p:nvPr/>
          </p:nvSpPr>
          <p:spPr bwMode="auto">
            <a:xfrm>
              <a:off x="3703113" y="2532392"/>
              <a:ext cx="1249887" cy="401638"/>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TextBox 15"/>
            <p:cNvSpPr txBox="1">
              <a:spLocks noChangeArrowheads="1"/>
            </p:cNvSpPr>
            <p:nvPr/>
          </p:nvSpPr>
          <p:spPr bwMode="auto">
            <a:xfrm>
              <a:off x="3810000" y="2100008"/>
              <a:ext cx="2582069"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indent="0" eaLnBrk="1" hangingPunct="1">
                <a:defRPr/>
              </a:pPr>
              <a:r>
                <a:rPr lang="en-US" dirty="0" smtClean="0">
                  <a:solidFill>
                    <a:schemeClr val="accent1">
                      <a:lumMod val="60000"/>
                      <a:lumOff val="40000"/>
                    </a:schemeClr>
                  </a:solidFill>
                </a:rPr>
                <a:t>Geometrical Attenuation</a:t>
              </a:r>
              <a:endParaRPr lang="en-US" dirty="0" smtClean="0">
                <a:solidFill>
                  <a:schemeClr val="accent1">
                    <a:lumMod val="60000"/>
                    <a:lumOff val="40000"/>
                  </a:schemeClr>
                </a:solidFill>
              </a:endParaRPr>
            </a:p>
          </p:txBody>
        </p:sp>
      </p:grpSp>
      <p:pic>
        <p:nvPicPr>
          <p:cNvPr id="31" name="Picture 30"/>
          <p:cNvPicPr>
            <a:picLocks noChangeAspect="1" noChangeArrowheads="1"/>
          </p:cNvPicPr>
          <p:nvPr/>
        </p:nvPicPr>
        <p:blipFill>
          <a:blip r:embed="rId3">
            <a:extLst>
              <a:ext uri="{28A0092B-C50C-407E-A947-70E740481C1C}">
                <a14:useLocalDpi xmlns:a14="http://schemas.microsoft.com/office/drawing/2010/main" val="0"/>
              </a:ext>
            </a:extLst>
          </a:blip>
          <a:srcRect l="20892" t="62509" r="30232" b="10936"/>
          <a:stretch>
            <a:fillRect/>
          </a:stretch>
        </p:blipFill>
        <p:spPr bwMode="auto">
          <a:xfrm>
            <a:off x="1357313" y="3719513"/>
            <a:ext cx="6110287" cy="1995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7" name="Title 1"/>
          <p:cNvSpPr>
            <a:spLocks noGrp="1"/>
          </p:cNvSpPr>
          <p:nvPr>
            <p:ph type="title"/>
          </p:nvPr>
        </p:nvSpPr>
        <p:spPr>
          <a:xfrm>
            <a:off x="319088" y="344488"/>
            <a:ext cx="8229600" cy="1143000"/>
          </a:xfrm>
        </p:spPr>
        <p:txBody>
          <a:bodyPr/>
          <a:lstStyle/>
          <a:p>
            <a:pPr algn="l" eaLnBrk="1" hangingPunct="1"/>
            <a:r>
              <a:rPr lang="en-US" sz="3000" b="1" smtClean="0">
                <a:solidFill>
                  <a:srgbClr val="FFFF00"/>
                </a:solidFill>
                <a:latin typeface="Verdana" pitchFamily="34" charset="0"/>
                <a:ea typeface="Verdana" pitchFamily="34" charset="0"/>
                <a:cs typeface="Verdana" pitchFamily="34" charset="0"/>
              </a:rPr>
              <a:t>Cook-Torrance BRDF</a:t>
            </a:r>
          </a:p>
        </p:txBody>
      </p:sp>
      <p:sp>
        <p:nvSpPr>
          <p:cNvPr id="11268" name="Content Placeholder 2"/>
          <p:cNvSpPr>
            <a:spLocks noGrp="1"/>
          </p:cNvSpPr>
          <p:nvPr>
            <p:ph idx="1"/>
          </p:nvPr>
        </p:nvSpPr>
        <p:spPr>
          <a:xfrm>
            <a:off x="457200" y="1600200"/>
            <a:ext cx="8229600" cy="762000"/>
          </a:xfrm>
        </p:spPr>
        <p:txBody>
          <a:bodyPr/>
          <a:lstStyle/>
          <a:p>
            <a:pPr eaLnBrk="1" hangingPunct="1">
              <a:buClr>
                <a:srgbClr val="FFFFFF"/>
              </a:buClr>
            </a:pPr>
            <a:r>
              <a:rPr lang="en-US" sz="2400" smtClean="0">
                <a:solidFill>
                  <a:schemeClr val="bg1"/>
                </a:solidFill>
                <a:latin typeface="Helvetica" pitchFamily="34" charset="0"/>
                <a:ea typeface="Verdana" pitchFamily="34" charset="0"/>
                <a:cs typeface="Verdana" pitchFamily="34" charset="0"/>
              </a:rPr>
              <a:t>Surface modeled by tiny mirror facets</a:t>
            </a:r>
            <a:r>
              <a:rPr lang="en-US" sz="2000" smtClean="0">
                <a:solidFill>
                  <a:schemeClr val="bg1"/>
                </a:solidFill>
                <a:latin typeface="Helvetica" pitchFamily="34" charset="0"/>
                <a:ea typeface="Verdana" pitchFamily="34" charset="0"/>
                <a:cs typeface="Verdana" pitchFamily="34" charset="0"/>
              </a:rPr>
              <a:t> </a:t>
            </a:r>
          </a:p>
        </p:txBody>
      </p:sp>
      <p:sp>
        <p:nvSpPr>
          <p:cNvPr id="11269" name="TextBox 4"/>
          <p:cNvSpPr txBox="1">
            <a:spLocks noChangeArrowheads="1"/>
          </p:cNvSpPr>
          <p:nvPr/>
        </p:nvSpPr>
        <p:spPr bwMode="auto">
          <a:xfrm>
            <a:off x="6035675" y="2754313"/>
            <a:ext cx="2651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solidFill>
                  <a:schemeClr val="bg1"/>
                </a:solidFill>
              </a:rPr>
              <a:t>[Cook and Torrance, 1981]</a:t>
            </a:r>
          </a:p>
        </p:txBody>
      </p:sp>
      <p:grpSp>
        <p:nvGrpSpPr>
          <p:cNvPr id="5" name="Group 4"/>
          <p:cNvGrpSpPr>
            <a:grpSpLocks/>
          </p:cNvGrpSpPr>
          <p:nvPr/>
        </p:nvGrpSpPr>
        <p:grpSpPr bwMode="auto">
          <a:xfrm>
            <a:off x="304800" y="2133600"/>
            <a:ext cx="3429000" cy="801688"/>
            <a:chOff x="305593" y="2133600"/>
            <a:chExt cx="3429000" cy="801624"/>
          </a:xfrm>
        </p:grpSpPr>
        <p:sp>
          <p:nvSpPr>
            <p:cNvPr id="3" name="Rounded Rectangle 2"/>
            <p:cNvSpPr/>
            <p:nvPr/>
          </p:nvSpPr>
          <p:spPr>
            <a:xfrm>
              <a:off x="2751931" y="2533618"/>
              <a:ext cx="923925" cy="401606"/>
            </a:xfrm>
            <a:prstGeom prst="round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extBox 15"/>
            <p:cNvSpPr txBox="1">
              <a:spLocks noChangeArrowheads="1"/>
            </p:cNvSpPr>
            <p:nvPr/>
          </p:nvSpPr>
          <p:spPr bwMode="auto">
            <a:xfrm>
              <a:off x="305593" y="2133600"/>
              <a:ext cx="3429000" cy="369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indent="0" eaLnBrk="1" hangingPunct="1">
                <a:defRPr/>
              </a:pPr>
              <a:r>
                <a:rPr lang="en-US" dirty="0" smtClean="0">
                  <a:solidFill>
                    <a:schemeClr val="accent3">
                      <a:lumMod val="60000"/>
                      <a:lumOff val="40000"/>
                    </a:schemeClr>
                  </a:solidFill>
                </a:rPr>
                <a:t>Normal distribution function (NDF)</a:t>
              </a:r>
            </a:p>
          </p:txBody>
        </p:sp>
      </p:grpSp>
      <p:grpSp>
        <p:nvGrpSpPr>
          <p:cNvPr id="12" name="Group 11"/>
          <p:cNvGrpSpPr>
            <a:grpSpLocks/>
          </p:cNvGrpSpPr>
          <p:nvPr/>
        </p:nvGrpSpPr>
        <p:grpSpPr bwMode="auto">
          <a:xfrm>
            <a:off x="152400" y="3189288"/>
            <a:ext cx="4319588" cy="3067050"/>
            <a:chOff x="152400" y="3189288"/>
            <a:chExt cx="4319588" cy="3067050"/>
          </a:xfrm>
        </p:grpSpPr>
        <p:sp>
          <p:nvSpPr>
            <p:cNvPr id="27" name="TextBox 4"/>
            <p:cNvSpPr txBox="1">
              <a:spLocks noChangeArrowheads="1"/>
            </p:cNvSpPr>
            <p:nvPr/>
          </p:nvSpPr>
          <p:spPr bwMode="auto">
            <a:xfrm>
              <a:off x="415925" y="5434013"/>
              <a:ext cx="1092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defRPr/>
              </a:pPr>
              <a:r>
                <a:rPr lang="en-US" sz="2400" dirty="0" smtClean="0">
                  <a:solidFill>
                    <a:srgbClr val="FFC000"/>
                  </a:solidFill>
                  <a:latin typeface="+mj-lt"/>
                  <a:cs typeface="Courier New" pitchFamily="49" charset="0"/>
                </a:rPr>
                <a:t>Small </a:t>
              </a:r>
              <a:r>
                <a:rPr lang="el-GR" sz="2400" dirty="0" smtClean="0">
                  <a:solidFill>
                    <a:srgbClr val="FFC000"/>
                  </a:solidFill>
                  <a:latin typeface="+mj-lt"/>
                  <a:cs typeface="Courier New" pitchFamily="49" charset="0"/>
                </a:rPr>
                <a:t>σ</a:t>
              </a:r>
              <a:endParaRPr lang="en-US" sz="2400" dirty="0" smtClean="0">
                <a:solidFill>
                  <a:srgbClr val="FFC000"/>
                </a:solidFill>
                <a:latin typeface="+mj-lt"/>
                <a:cs typeface="Courier New" pitchFamily="49" charset="0"/>
              </a:endParaRPr>
            </a:p>
          </p:txBody>
        </p:sp>
        <p:grpSp>
          <p:nvGrpSpPr>
            <p:cNvPr id="11285" name="Group 10"/>
            <p:cNvGrpSpPr>
              <a:grpSpLocks/>
            </p:cNvGrpSpPr>
            <p:nvPr/>
          </p:nvGrpSpPr>
          <p:grpSpPr bwMode="auto">
            <a:xfrm>
              <a:off x="152400" y="3189288"/>
              <a:ext cx="4319588" cy="3067050"/>
              <a:chOff x="152400" y="3189288"/>
              <a:chExt cx="4319588" cy="3067050"/>
            </a:xfrm>
          </p:grpSpPr>
          <p:grpSp>
            <p:nvGrpSpPr>
              <p:cNvPr id="11286" name="Group 6"/>
              <p:cNvGrpSpPr>
                <a:grpSpLocks/>
              </p:cNvGrpSpPr>
              <p:nvPr/>
            </p:nvGrpSpPr>
            <p:grpSpPr bwMode="auto">
              <a:xfrm>
                <a:off x="152400" y="3189288"/>
                <a:ext cx="4319588" cy="3067050"/>
                <a:chOff x="152400" y="3189288"/>
                <a:chExt cx="4319588" cy="3066859"/>
              </a:xfrm>
            </p:grpSpPr>
            <p:cxnSp>
              <p:nvCxnSpPr>
                <p:cNvPr id="4" name="Straight Arrow Connector 3"/>
                <p:cNvCxnSpPr/>
                <p:nvPr/>
              </p:nvCxnSpPr>
              <p:spPr>
                <a:xfrm flipH="1">
                  <a:off x="1203325" y="3189288"/>
                  <a:ext cx="1692275" cy="849259"/>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nvGrpSpPr>
                <p:cNvPr id="11289" name="Group 4"/>
                <p:cNvGrpSpPr>
                  <a:grpSpLocks/>
                </p:cNvGrpSpPr>
                <p:nvPr/>
              </p:nvGrpSpPr>
              <p:grpSpPr bwMode="auto">
                <a:xfrm>
                  <a:off x="152400" y="4232276"/>
                  <a:ext cx="1765300" cy="1154112"/>
                  <a:chOff x="2758834" y="5010614"/>
                  <a:chExt cx="1765300" cy="1154112"/>
                </a:xfrm>
              </p:grpSpPr>
              <p:cxnSp>
                <p:nvCxnSpPr>
                  <p:cNvPr id="24" name="Straight Connector 23"/>
                  <p:cNvCxnSpPr/>
                  <p:nvPr/>
                </p:nvCxnSpPr>
                <p:spPr bwMode="auto">
                  <a:xfrm>
                    <a:off x="2758834" y="6164589"/>
                    <a:ext cx="17653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bwMode="auto">
                  <a:xfrm flipH="1" flipV="1">
                    <a:off x="3585922" y="5010548"/>
                    <a:ext cx="0" cy="115245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Freeform 25"/>
                  <p:cNvSpPr/>
                  <p:nvPr/>
                </p:nvSpPr>
                <p:spPr bwMode="auto">
                  <a:xfrm>
                    <a:off x="3181109" y="5345490"/>
                    <a:ext cx="844550" cy="819099"/>
                  </a:xfrm>
                  <a:custGeom>
                    <a:avLst/>
                    <a:gdLst>
                      <a:gd name="connsiteX0" fmla="*/ 0 w 1808703"/>
                      <a:gd name="connsiteY0" fmla="*/ 963797 h 963797"/>
                      <a:gd name="connsiteX1" fmla="*/ 331596 w 1808703"/>
                      <a:gd name="connsiteY1" fmla="*/ 813072 h 963797"/>
                      <a:gd name="connsiteX2" fmla="*/ 728505 w 1808703"/>
                      <a:gd name="connsiteY2" fmla="*/ 134808 h 963797"/>
                      <a:gd name="connsiteX3" fmla="*/ 904352 w 1808703"/>
                      <a:gd name="connsiteY3" fmla="*/ 4179 h 963797"/>
                      <a:gd name="connsiteX4" fmla="*/ 1105319 w 1808703"/>
                      <a:gd name="connsiteY4" fmla="*/ 210171 h 963797"/>
                      <a:gd name="connsiteX5" fmla="*/ 1472083 w 1808703"/>
                      <a:gd name="connsiteY5" fmla="*/ 818096 h 963797"/>
                      <a:gd name="connsiteX6" fmla="*/ 1808703 w 1808703"/>
                      <a:gd name="connsiteY6" fmla="*/ 963797 h 96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8703" h="963797">
                        <a:moveTo>
                          <a:pt x="0" y="963797"/>
                        </a:moveTo>
                        <a:cubicBezTo>
                          <a:pt x="105089" y="957517"/>
                          <a:pt x="210179" y="951237"/>
                          <a:pt x="331596" y="813072"/>
                        </a:cubicBezTo>
                        <a:cubicBezTo>
                          <a:pt x="453014" y="674907"/>
                          <a:pt x="633046" y="269623"/>
                          <a:pt x="728505" y="134808"/>
                        </a:cubicBezTo>
                        <a:cubicBezTo>
                          <a:pt x="823964" y="-8"/>
                          <a:pt x="841550" y="-8381"/>
                          <a:pt x="904352" y="4179"/>
                        </a:cubicBezTo>
                        <a:cubicBezTo>
                          <a:pt x="967154" y="16739"/>
                          <a:pt x="1010697" y="74518"/>
                          <a:pt x="1105319" y="210171"/>
                        </a:cubicBezTo>
                        <a:cubicBezTo>
                          <a:pt x="1199941" y="345824"/>
                          <a:pt x="1354852" y="692492"/>
                          <a:pt x="1472083" y="818096"/>
                        </a:cubicBezTo>
                        <a:cubicBezTo>
                          <a:pt x="1589314" y="943700"/>
                          <a:pt x="1699008" y="953748"/>
                          <a:pt x="1808703" y="963797"/>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pic>
              <p:nvPicPr>
                <p:cNvPr id="11290" name="Picture 22" descr="teapot_micr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85975" y="3870134"/>
                  <a:ext cx="2386013" cy="238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28" name="Straight Connector 27"/>
              <p:cNvCxnSpPr/>
              <p:nvPr/>
            </p:nvCxnSpPr>
            <p:spPr bwMode="auto">
              <a:xfrm>
                <a:off x="577850" y="4984750"/>
                <a:ext cx="838200" cy="0"/>
              </a:xfrm>
              <a:prstGeom prst="line">
                <a:avLst/>
              </a:prstGeom>
              <a:ln w="19050">
                <a:solidFill>
                  <a:srgbClr val="FFFF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grpSp>
      <p:grpSp>
        <p:nvGrpSpPr>
          <p:cNvPr id="6" name="Group 5"/>
          <p:cNvGrpSpPr>
            <a:grpSpLocks/>
          </p:cNvGrpSpPr>
          <p:nvPr/>
        </p:nvGrpSpPr>
        <p:grpSpPr bwMode="auto">
          <a:xfrm>
            <a:off x="3200400" y="3189288"/>
            <a:ext cx="5719763" cy="3067050"/>
            <a:chOff x="3200400" y="3189288"/>
            <a:chExt cx="5719763" cy="3067050"/>
          </a:xfrm>
        </p:grpSpPr>
        <p:grpSp>
          <p:nvGrpSpPr>
            <p:cNvPr id="11274" name="Group 2"/>
            <p:cNvGrpSpPr>
              <a:grpSpLocks/>
            </p:cNvGrpSpPr>
            <p:nvPr/>
          </p:nvGrpSpPr>
          <p:grpSpPr bwMode="auto">
            <a:xfrm>
              <a:off x="3200400" y="3189288"/>
              <a:ext cx="5719763" cy="3067050"/>
              <a:chOff x="3200400" y="3189288"/>
              <a:chExt cx="5719763" cy="3067050"/>
            </a:xfrm>
          </p:grpSpPr>
          <p:grpSp>
            <p:nvGrpSpPr>
              <p:cNvPr id="11276" name="Group 7"/>
              <p:cNvGrpSpPr>
                <a:grpSpLocks/>
              </p:cNvGrpSpPr>
              <p:nvPr/>
            </p:nvGrpSpPr>
            <p:grpSpPr bwMode="auto">
              <a:xfrm>
                <a:off x="3200400" y="3189288"/>
                <a:ext cx="5719763" cy="3067050"/>
                <a:chOff x="3200400" y="3189288"/>
                <a:chExt cx="5719763" cy="3066859"/>
              </a:xfrm>
            </p:grpSpPr>
            <p:cxnSp>
              <p:nvCxnSpPr>
                <p:cNvPr id="17" name="Straight Arrow Connector 16"/>
                <p:cNvCxnSpPr/>
                <p:nvPr/>
              </p:nvCxnSpPr>
              <p:spPr>
                <a:xfrm>
                  <a:off x="3200400" y="3189288"/>
                  <a:ext cx="2133600" cy="849259"/>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nvGrpSpPr>
                <p:cNvPr id="11279" name="Group 5"/>
                <p:cNvGrpSpPr>
                  <a:grpSpLocks/>
                </p:cNvGrpSpPr>
                <p:nvPr/>
              </p:nvGrpSpPr>
              <p:grpSpPr bwMode="auto">
                <a:xfrm>
                  <a:off x="4633913" y="4232276"/>
                  <a:ext cx="1766887" cy="1152525"/>
                  <a:chOff x="4488828" y="4232276"/>
                  <a:chExt cx="1766887" cy="1152525"/>
                </a:xfrm>
              </p:grpSpPr>
              <p:cxnSp>
                <p:nvCxnSpPr>
                  <p:cNvPr id="21" name="Straight Connector 20"/>
                  <p:cNvCxnSpPr/>
                  <p:nvPr/>
                </p:nvCxnSpPr>
                <p:spPr bwMode="auto">
                  <a:xfrm>
                    <a:off x="4488828" y="5384663"/>
                    <a:ext cx="176688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bwMode="auto">
                  <a:xfrm flipH="1" flipV="1">
                    <a:off x="5317503" y="4232210"/>
                    <a:ext cx="0" cy="115086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Freeform 22"/>
                  <p:cNvSpPr/>
                  <p:nvPr/>
                </p:nvSpPr>
                <p:spPr bwMode="auto">
                  <a:xfrm>
                    <a:off x="4663453" y="4798913"/>
                    <a:ext cx="1311275" cy="584164"/>
                  </a:xfrm>
                  <a:custGeom>
                    <a:avLst/>
                    <a:gdLst>
                      <a:gd name="connsiteX0" fmla="*/ 0 w 1808703"/>
                      <a:gd name="connsiteY0" fmla="*/ 963797 h 963797"/>
                      <a:gd name="connsiteX1" fmla="*/ 331596 w 1808703"/>
                      <a:gd name="connsiteY1" fmla="*/ 813072 h 963797"/>
                      <a:gd name="connsiteX2" fmla="*/ 728505 w 1808703"/>
                      <a:gd name="connsiteY2" fmla="*/ 134808 h 963797"/>
                      <a:gd name="connsiteX3" fmla="*/ 904352 w 1808703"/>
                      <a:gd name="connsiteY3" fmla="*/ 4179 h 963797"/>
                      <a:gd name="connsiteX4" fmla="*/ 1105319 w 1808703"/>
                      <a:gd name="connsiteY4" fmla="*/ 210171 h 963797"/>
                      <a:gd name="connsiteX5" fmla="*/ 1472083 w 1808703"/>
                      <a:gd name="connsiteY5" fmla="*/ 818096 h 963797"/>
                      <a:gd name="connsiteX6" fmla="*/ 1808703 w 1808703"/>
                      <a:gd name="connsiteY6" fmla="*/ 963797 h 96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8703" h="963797">
                        <a:moveTo>
                          <a:pt x="0" y="963797"/>
                        </a:moveTo>
                        <a:cubicBezTo>
                          <a:pt x="105089" y="957517"/>
                          <a:pt x="210179" y="951237"/>
                          <a:pt x="331596" y="813072"/>
                        </a:cubicBezTo>
                        <a:cubicBezTo>
                          <a:pt x="453014" y="674907"/>
                          <a:pt x="633046" y="269623"/>
                          <a:pt x="728505" y="134808"/>
                        </a:cubicBezTo>
                        <a:cubicBezTo>
                          <a:pt x="823964" y="-8"/>
                          <a:pt x="841550" y="-8381"/>
                          <a:pt x="904352" y="4179"/>
                        </a:cubicBezTo>
                        <a:cubicBezTo>
                          <a:pt x="967154" y="16739"/>
                          <a:pt x="1010697" y="74518"/>
                          <a:pt x="1105319" y="210171"/>
                        </a:cubicBezTo>
                        <a:cubicBezTo>
                          <a:pt x="1199941" y="345824"/>
                          <a:pt x="1354852" y="692492"/>
                          <a:pt x="1472083" y="818096"/>
                        </a:cubicBezTo>
                        <a:cubicBezTo>
                          <a:pt x="1589314" y="943700"/>
                          <a:pt x="1699008" y="953748"/>
                          <a:pt x="1808703" y="963797"/>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pic>
              <p:nvPicPr>
                <p:cNvPr id="11280" name="Picture 23" descr="teapot_micro_rough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34150" y="3870134"/>
                  <a:ext cx="2386013" cy="238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9" name="TextBox 4"/>
              <p:cNvSpPr txBox="1">
                <a:spLocks noChangeArrowheads="1"/>
              </p:cNvSpPr>
              <p:nvPr/>
            </p:nvSpPr>
            <p:spPr bwMode="auto">
              <a:xfrm>
                <a:off x="4918075" y="5434013"/>
                <a:ext cx="10937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defRPr/>
                </a:pPr>
                <a:r>
                  <a:rPr lang="en-US" sz="2400" dirty="0" smtClean="0">
                    <a:solidFill>
                      <a:srgbClr val="FFC000"/>
                    </a:solidFill>
                    <a:latin typeface="+mj-lt"/>
                    <a:cs typeface="Courier New" pitchFamily="49" charset="0"/>
                  </a:rPr>
                  <a:t>Large </a:t>
                </a:r>
                <a:r>
                  <a:rPr lang="el-GR" sz="2400" dirty="0" smtClean="0">
                    <a:solidFill>
                      <a:srgbClr val="FFC000"/>
                    </a:solidFill>
                    <a:latin typeface="+mj-lt"/>
                    <a:cs typeface="Courier New" pitchFamily="49" charset="0"/>
                  </a:rPr>
                  <a:t>σ</a:t>
                </a:r>
                <a:endParaRPr lang="en-US" sz="2400" dirty="0" smtClean="0">
                  <a:solidFill>
                    <a:srgbClr val="FFC000"/>
                  </a:solidFill>
                  <a:latin typeface="+mj-lt"/>
                  <a:cs typeface="Courier New" pitchFamily="49" charset="0"/>
                </a:endParaRPr>
              </a:p>
            </p:txBody>
          </p:sp>
        </p:grpSp>
        <p:cxnSp>
          <p:nvCxnSpPr>
            <p:cNvPr id="30" name="Straight Connector 29"/>
            <p:cNvCxnSpPr/>
            <p:nvPr/>
          </p:nvCxnSpPr>
          <p:spPr bwMode="auto">
            <a:xfrm>
              <a:off x="4953000" y="5137150"/>
              <a:ext cx="1008063" cy="0"/>
            </a:xfrm>
            <a:prstGeom prst="line">
              <a:avLst/>
            </a:prstGeom>
            <a:ln w="19050">
              <a:solidFill>
                <a:srgbClr val="FFFF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pic>
        <p:nvPicPr>
          <p:cNvPr id="11273" name="Picture 34" descr="D:\Artoo\Documents\Cornell\Research\iprough\docs\SIGGRAPH\slides\images\cook-torranc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2363" y="2586038"/>
            <a:ext cx="48387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xit" presetSubtype="0" fill="hold" nodeType="withEffect">
                                  <p:stCondLst>
                                    <p:cond delay="0"/>
                                  </p:stCondLst>
                                  <p:childTnLst>
                                    <p:animEffect transition="out" filter="fade">
                                      <p:cBhvr>
                                        <p:cTn id="20" dur="500"/>
                                        <p:tgtEl>
                                          <p:spTgt spid="31"/>
                                        </p:tgtEl>
                                      </p:cBhvr>
                                    </p:animEffect>
                                    <p:set>
                                      <p:cBhvr>
                                        <p:cTn id="21" dur="1" fill="hold">
                                          <p:stCondLst>
                                            <p:cond delay="499"/>
                                          </p:stCondLst>
                                        </p:cTn>
                                        <p:tgtEl>
                                          <p:spTgt spid="31"/>
                                        </p:tgtEl>
                                        <p:attrNameLst>
                                          <p:attrName>style.visibility</p:attrName>
                                        </p:attrNameLst>
                                      </p:cBhvr>
                                      <p:to>
                                        <p:strVal val="hidden"/>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319088" y="344488"/>
            <a:ext cx="8229600" cy="1143000"/>
          </a:xfrm>
        </p:spPr>
        <p:txBody>
          <a:bodyPr/>
          <a:lstStyle/>
          <a:p>
            <a:pPr algn="l" eaLnBrk="1" hangingPunct="1"/>
            <a:r>
              <a:rPr lang="en-US" sz="3000" b="1" smtClean="0">
                <a:solidFill>
                  <a:srgbClr val="FFFF00"/>
                </a:solidFill>
                <a:latin typeface="Verdana" pitchFamily="34" charset="0"/>
                <a:ea typeface="Verdana" pitchFamily="34" charset="0"/>
                <a:cs typeface="Verdana" pitchFamily="34" charset="0"/>
              </a:rPr>
              <a:t>BRDF depends on scale</a:t>
            </a:r>
          </a:p>
        </p:txBody>
      </p:sp>
      <p:grpSp>
        <p:nvGrpSpPr>
          <p:cNvPr id="2" name="Group 1"/>
          <p:cNvGrpSpPr/>
          <p:nvPr/>
        </p:nvGrpSpPr>
        <p:grpSpPr>
          <a:xfrm>
            <a:off x="381000" y="2201863"/>
            <a:ext cx="1311275" cy="3468687"/>
            <a:chOff x="381000" y="2201863"/>
            <a:chExt cx="1311275" cy="3468687"/>
          </a:xfrm>
        </p:grpSpPr>
        <p:cxnSp>
          <p:nvCxnSpPr>
            <p:cNvPr id="4" name="Straight Arrow Connector 3"/>
            <p:cNvCxnSpPr/>
            <p:nvPr/>
          </p:nvCxnSpPr>
          <p:spPr>
            <a:xfrm>
              <a:off x="1035050" y="2614613"/>
              <a:ext cx="0" cy="2566987"/>
            </a:xfrm>
            <a:prstGeom prst="straightConnector1">
              <a:avLst/>
            </a:prstGeom>
            <a:ln w="38100">
              <a:headEnd type="arrow"/>
              <a:tailEnd type="arrow"/>
            </a:ln>
          </p:spPr>
          <p:style>
            <a:lnRef idx="1">
              <a:schemeClr val="accent1"/>
            </a:lnRef>
            <a:fillRef idx="0">
              <a:schemeClr val="accent1"/>
            </a:fillRef>
            <a:effectRef idx="0">
              <a:schemeClr val="accent1"/>
            </a:effectRef>
            <a:fontRef idx="minor">
              <a:schemeClr val="tx1"/>
            </a:fontRef>
          </p:style>
        </p:cxnSp>
        <p:sp>
          <p:nvSpPr>
            <p:cNvPr id="12292" name="TextBox 4"/>
            <p:cNvSpPr txBox="1">
              <a:spLocks noChangeArrowheads="1"/>
            </p:cNvSpPr>
            <p:nvPr/>
          </p:nvSpPr>
          <p:spPr bwMode="auto">
            <a:xfrm>
              <a:off x="381000" y="2201863"/>
              <a:ext cx="13096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dirty="0">
                  <a:solidFill>
                    <a:schemeClr val="bg1"/>
                  </a:solidFill>
                </a:rPr>
                <a:t>Far distance</a:t>
              </a:r>
            </a:p>
          </p:txBody>
        </p:sp>
        <p:sp>
          <p:nvSpPr>
            <p:cNvPr id="12293" name="TextBox 8"/>
            <p:cNvSpPr txBox="1">
              <a:spLocks noChangeArrowheads="1"/>
            </p:cNvSpPr>
            <p:nvPr/>
          </p:nvSpPr>
          <p:spPr bwMode="auto">
            <a:xfrm>
              <a:off x="381000" y="5302250"/>
              <a:ext cx="13112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solidFill>
                    <a:schemeClr val="bg1"/>
                  </a:solidFill>
                </a:rPr>
                <a:t>Microscopic</a:t>
              </a:r>
            </a:p>
          </p:txBody>
        </p:sp>
      </p:grpSp>
      <p:sp>
        <p:nvSpPr>
          <p:cNvPr id="12294" name="TextBox 12"/>
          <p:cNvSpPr txBox="1">
            <a:spLocks noChangeArrowheads="1"/>
          </p:cNvSpPr>
          <p:nvPr/>
        </p:nvSpPr>
        <p:spPr bwMode="auto">
          <a:xfrm>
            <a:off x="1828800" y="1382713"/>
            <a:ext cx="20367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solidFill>
                  <a:schemeClr val="bg1"/>
                </a:solidFill>
              </a:rPr>
              <a:t>Surface appearance</a:t>
            </a:r>
          </a:p>
        </p:txBody>
      </p:sp>
      <p:sp>
        <p:nvSpPr>
          <p:cNvPr id="12295" name="TextBox 13"/>
          <p:cNvSpPr txBox="1">
            <a:spLocks noChangeArrowheads="1"/>
          </p:cNvSpPr>
          <p:nvPr/>
        </p:nvSpPr>
        <p:spPr bwMode="auto">
          <a:xfrm>
            <a:off x="4362450" y="1143000"/>
            <a:ext cx="14287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solidFill>
                  <a:schemeClr val="bg1"/>
                </a:solidFill>
              </a:rPr>
              <a:t>NDF</a:t>
            </a:r>
            <a:br>
              <a:rPr lang="en-US">
                <a:solidFill>
                  <a:schemeClr val="bg1"/>
                </a:solidFill>
              </a:rPr>
            </a:br>
            <a:r>
              <a:rPr lang="en-US">
                <a:solidFill>
                  <a:schemeClr val="bg1"/>
                </a:solidFill>
              </a:rPr>
              <a:t>within a pixel</a:t>
            </a:r>
            <a:endParaRPr lang="en-US"/>
          </a:p>
        </p:txBody>
      </p:sp>
      <p:sp>
        <p:nvSpPr>
          <p:cNvPr id="12296" name="TextBox 14"/>
          <p:cNvSpPr txBox="1">
            <a:spLocks noChangeArrowheads="1"/>
          </p:cNvSpPr>
          <p:nvPr/>
        </p:nvSpPr>
        <p:spPr bwMode="auto">
          <a:xfrm>
            <a:off x="6616700" y="1143000"/>
            <a:ext cx="13493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solidFill>
                  <a:schemeClr val="bg1"/>
                </a:solidFill>
              </a:rPr>
              <a:t>NDF</a:t>
            </a:r>
            <a:br>
              <a:rPr lang="en-US">
                <a:solidFill>
                  <a:schemeClr val="bg1"/>
                </a:solidFill>
              </a:rPr>
            </a:br>
            <a:r>
              <a:rPr lang="en-US">
                <a:solidFill>
                  <a:schemeClr val="bg1"/>
                </a:solidFill>
              </a:rPr>
              <a:t>across pixels</a:t>
            </a:r>
          </a:p>
        </p:txBody>
      </p:sp>
      <p:grpSp>
        <p:nvGrpSpPr>
          <p:cNvPr id="12297" name="Group 7"/>
          <p:cNvGrpSpPr>
            <a:grpSpLocks/>
          </p:cNvGrpSpPr>
          <p:nvPr/>
        </p:nvGrpSpPr>
        <p:grpSpPr bwMode="auto">
          <a:xfrm>
            <a:off x="1981200" y="1801813"/>
            <a:ext cx="6248400" cy="1181100"/>
            <a:chOff x="1981200" y="1801813"/>
            <a:chExt cx="6248400" cy="1181100"/>
          </a:xfrm>
        </p:grpSpPr>
        <p:grpSp>
          <p:nvGrpSpPr>
            <p:cNvPr id="12324" name="Group 1"/>
            <p:cNvGrpSpPr>
              <a:grpSpLocks/>
            </p:cNvGrpSpPr>
            <p:nvPr/>
          </p:nvGrpSpPr>
          <p:grpSpPr bwMode="auto">
            <a:xfrm>
              <a:off x="1981200" y="1801813"/>
              <a:ext cx="4038600" cy="1171575"/>
              <a:chOff x="1981200" y="1801812"/>
              <a:chExt cx="4038600" cy="1171576"/>
            </a:xfrm>
          </p:grpSpPr>
          <p:pic>
            <p:nvPicPr>
              <p:cNvPr id="12330" name="Picture 48" descr="D:\Artoo\Documents\Cornell\Research\iprough\docs\SIGGRAPH\slides\images\step_fullscn_flat_beige_effective_micro.png"/>
              <p:cNvPicPr>
                <a:picLocks noChangeAspect="1" noChangeArrowheads="1"/>
              </p:cNvPicPr>
              <p:nvPr/>
            </p:nvPicPr>
            <p:blipFill>
              <a:blip r:embed="rId3">
                <a:extLst>
                  <a:ext uri="{28A0092B-C50C-407E-A947-70E740481C1C}">
                    <a14:useLocalDpi xmlns:a14="http://schemas.microsoft.com/office/drawing/2010/main" val="0"/>
                  </a:ext>
                </a:extLst>
              </a:blip>
              <a:srcRect b="33842"/>
              <a:stretch>
                <a:fillRect/>
              </a:stretch>
            </p:blipFill>
            <p:spPr bwMode="auto">
              <a:xfrm>
                <a:off x="1981200" y="1801812"/>
                <a:ext cx="1768475" cy="116998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nvGrpSpPr>
              <p:cNvPr id="12331" name="Group 1"/>
              <p:cNvGrpSpPr>
                <a:grpSpLocks/>
              </p:cNvGrpSpPr>
              <p:nvPr/>
            </p:nvGrpSpPr>
            <p:grpSpPr bwMode="auto">
              <a:xfrm>
                <a:off x="4252913" y="1820863"/>
                <a:ext cx="1766887" cy="1152525"/>
                <a:chOff x="4194681" y="1730301"/>
                <a:chExt cx="1766114" cy="1153930"/>
              </a:xfrm>
            </p:grpSpPr>
            <p:grpSp>
              <p:nvGrpSpPr>
                <p:cNvPr id="12332" name="Group 27"/>
                <p:cNvGrpSpPr>
                  <a:grpSpLocks/>
                </p:cNvGrpSpPr>
                <p:nvPr/>
              </p:nvGrpSpPr>
              <p:grpSpPr bwMode="auto">
                <a:xfrm>
                  <a:off x="4194681" y="1730301"/>
                  <a:ext cx="1766114" cy="1153930"/>
                  <a:chOff x="4724400" y="2970662"/>
                  <a:chExt cx="2438400" cy="1358451"/>
                </a:xfrm>
              </p:grpSpPr>
              <p:cxnSp>
                <p:nvCxnSpPr>
                  <p:cNvPr id="30" name="Straight Connector 29"/>
                  <p:cNvCxnSpPr/>
                  <p:nvPr/>
                </p:nvCxnSpPr>
                <p:spPr>
                  <a:xfrm>
                    <a:off x="4724400" y="4329113"/>
                    <a:ext cx="24384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flipV="1">
                    <a:off x="5868016" y="2970661"/>
                    <a:ext cx="0" cy="13565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2" name="Freeform 31"/>
                <p:cNvSpPr/>
                <p:nvPr/>
              </p:nvSpPr>
              <p:spPr>
                <a:xfrm>
                  <a:off x="4369230" y="2297728"/>
                  <a:ext cx="1310701" cy="584913"/>
                </a:xfrm>
                <a:custGeom>
                  <a:avLst/>
                  <a:gdLst>
                    <a:gd name="connsiteX0" fmla="*/ 0 w 1808703"/>
                    <a:gd name="connsiteY0" fmla="*/ 963797 h 963797"/>
                    <a:gd name="connsiteX1" fmla="*/ 331596 w 1808703"/>
                    <a:gd name="connsiteY1" fmla="*/ 813072 h 963797"/>
                    <a:gd name="connsiteX2" fmla="*/ 728505 w 1808703"/>
                    <a:gd name="connsiteY2" fmla="*/ 134808 h 963797"/>
                    <a:gd name="connsiteX3" fmla="*/ 904352 w 1808703"/>
                    <a:gd name="connsiteY3" fmla="*/ 4179 h 963797"/>
                    <a:gd name="connsiteX4" fmla="*/ 1105319 w 1808703"/>
                    <a:gd name="connsiteY4" fmla="*/ 210171 h 963797"/>
                    <a:gd name="connsiteX5" fmla="*/ 1472083 w 1808703"/>
                    <a:gd name="connsiteY5" fmla="*/ 818096 h 963797"/>
                    <a:gd name="connsiteX6" fmla="*/ 1808703 w 1808703"/>
                    <a:gd name="connsiteY6" fmla="*/ 963797 h 96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8703" h="963797">
                      <a:moveTo>
                        <a:pt x="0" y="963797"/>
                      </a:moveTo>
                      <a:cubicBezTo>
                        <a:pt x="105089" y="957517"/>
                        <a:pt x="210179" y="951237"/>
                        <a:pt x="331596" y="813072"/>
                      </a:cubicBezTo>
                      <a:cubicBezTo>
                        <a:pt x="453014" y="674907"/>
                        <a:pt x="633046" y="269623"/>
                        <a:pt x="728505" y="134808"/>
                      </a:cubicBezTo>
                      <a:cubicBezTo>
                        <a:pt x="823964" y="-8"/>
                        <a:pt x="841550" y="-8381"/>
                        <a:pt x="904352" y="4179"/>
                      </a:cubicBezTo>
                      <a:cubicBezTo>
                        <a:pt x="967154" y="16739"/>
                        <a:pt x="1010697" y="74518"/>
                        <a:pt x="1105319" y="210171"/>
                      </a:cubicBezTo>
                      <a:cubicBezTo>
                        <a:pt x="1199941" y="345824"/>
                        <a:pt x="1354852" y="692492"/>
                        <a:pt x="1472083" y="818096"/>
                      </a:cubicBezTo>
                      <a:cubicBezTo>
                        <a:pt x="1589314" y="943700"/>
                        <a:pt x="1699008" y="953748"/>
                        <a:pt x="1808703" y="963797"/>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grpSp>
          <p:nvGrpSpPr>
            <p:cNvPr id="12325" name="Group 57"/>
            <p:cNvGrpSpPr>
              <a:grpSpLocks/>
            </p:cNvGrpSpPr>
            <p:nvPr/>
          </p:nvGrpSpPr>
          <p:grpSpPr bwMode="auto">
            <a:xfrm>
              <a:off x="6462713" y="1828800"/>
              <a:ext cx="1766887" cy="1154113"/>
              <a:chOff x="4253686" y="4942070"/>
              <a:chExt cx="1766114" cy="1153930"/>
            </a:xfrm>
          </p:grpSpPr>
          <p:grpSp>
            <p:nvGrpSpPr>
              <p:cNvPr id="12326" name="Group 58"/>
              <p:cNvGrpSpPr>
                <a:grpSpLocks/>
              </p:cNvGrpSpPr>
              <p:nvPr/>
            </p:nvGrpSpPr>
            <p:grpSpPr bwMode="auto">
              <a:xfrm>
                <a:off x="4253686" y="4942070"/>
                <a:ext cx="1766114" cy="1153930"/>
                <a:chOff x="4724400" y="2970662"/>
                <a:chExt cx="2438400" cy="1358451"/>
              </a:xfrm>
            </p:grpSpPr>
            <p:cxnSp>
              <p:nvCxnSpPr>
                <p:cNvPr id="61" name="Straight Connector 60"/>
                <p:cNvCxnSpPr/>
                <p:nvPr/>
              </p:nvCxnSpPr>
              <p:spPr>
                <a:xfrm>
                  <a:off x="4724400" y="4329113"/>
                  <a:ext cx="24384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H="1" flipV="1">
                  <a:off x="5868016" y="2970662"/>
                  <a:ext cx="0" cy="135658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60" name="Straight Arrow Connector 59"/>
              <p:cNvCxnSpPr/>
              <p:nvPr/>
            </p:nvCxnSpPr>
            <p:spPr>
              <a:xfrm flipV="1">
                <a:off x="5081998" y="5172222"/>
                <a:ext cx="1586" cy="92377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11" name="Group 10"/>
          <p:cNvGrpSpPr>
            <a:grpSpLocks/>
          </p:cNvGrpSpPr>
          <p:nvPr/>
        </p:nvGrpSpPr>
        <p:grpSpPr bwMode="auto">
          <a:xfrm>
            <a:off x="1981200" y="4924425"/>
            <a:ext cx="6248400" cy="1181100"/>
            <a:chOff x="1981200" y="4924425"/>
            <a:chExt cx="6248400" cy="1181100"/>
          </a:xfrm>
        </p:grpSpPr>
        <p:grpSp>
          <p:nvGrpSpPr>
            <p:cNvPr id="12312" name="Group 9"/>
            <p:cNvGrpSpPr>
              <a:grpSpLocks/>
            </p:cNvGrpSpPr>
            <p:nvPr/>
          </p:nvGrpSpPr>
          <p:grpSpPr bwMode="auto">
            <a:xfrm>
              <a:off x="1981200" y="4924425"/>
              <a:ext cx="6248400" cy="1171575"/>
              <a:chOff x="1981200" y="4924425"/>
              <a:chExt cx="6248400" cy="1171575"/>
            </a:xfrm>
          </p:grpSpPr>
          <p:grpSp>
            <p:nvGrpSpPr>
              <p:cNvPr id="12314" name="Group 2"/>
              <p:cNvGrpSpPr>
                <a:grpSpLocks/>
              </p:cNvGrpSpPr>
              <p:nvPr/>
            </p:nvGrpSpPr>
            <p:grpSpPr bwMode="auto">
              <a:xfrm>
                <a:off x="1981200" y="4924425"/>
                <a:ext cx="4038600" cy="1171575"/>
                <a:chOff x="1981200" y="4924425"/>
                <a:chExt cx="4038600" cy="1171575"/>
              </a:xfrm>
            </p:grpSpPr>
            <p:pic>
              <p:nvPicPr>
                <p:cNvPr id="12318" name="Picture 47" descr="D:\Artoo\Documents\Cornell\Research\iprough\docs\SIGGRAPH\slides\images\step_fullscn_flat_beige_effective_meso.png"/>
                <p:cNvPicPr>
                  <a:picLocks noChangeAspect="1" noChangeArrowheads="1"/>
                </p:cNvPicPr>
                <p:nvPr/>
              </p:nvPicPr>
              <p:blipFill>
                <a:blip r:embed="rId4">
                  <a:extLst>
                    <a:ext uri="{28A0092B-C50C-407E-A947-70E740481C1C}">
                      <a14:useLocalDpi xmlns:a14="http://schemas.microsoft.com/office/drawing/2010/main" val="0"/>
                    </a:ext>
                  </a:extLst>
                </a:blip>
                <a:srcRect b="33842"/>
                <a:stretch>
                  <a:fillRect/>
                </a:stretch>
              </p:blipFill>
              <p:spPr bwMode="auto">
                <a:xfrm>
                  <a:off x="1981200" y="4924425"/>
                  <a:ext cx="1768475" cy="116998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nvGrpSpPr>
                <p:cNvPr id="12319" name="Group 4"/>
                <p:cNvGrpSpPr>
                  <a:grpSpLocks/>
                </p:cNvGrpSpPr>
                <p:nvPr/>
              </p:nvGrpSpPr>
              <p:grpSpPr bwMode="auto">
                <a:xfrm>
                  <a:off x="4252913" y="4941888"/>
                  <a:ext cx="1766887" cy="1154112"/>
                  <a:chOff x="4253686" y="4942070"/>
                  <a:chExt cx="1766114" cy="1153930"/>
                </a:xfrm>
              </p:grpSpPr>
              <p:grpSp>
                <p:nvGrpSpPr>
                  <p:cNvPr id="12320" name="Group 53"/>
                  <p:cNvGrpSpPr>
                    <a:grpSpLocks/>
                  </p:cNvGrpSpPr>
                  <p:nvPr/>
                </p:nvGrpSpPr>
                <p:grpSpPr bwMode="auto">
                  <a:xfrm>
                    <a:off x="4253686" y="4942070"/>
                    <a:ext cx="1766114" cy="1153930"/>
                    <a:chOff x="4724400" y="2970662"/>
                    <a:chExt cx="2438400" cy="1358451"/>
                  </a:xfrm>
                </p:grpSpPr>
                <p:cxnSp>
                  <p:nvCxnSpPr>
                    <p:cNvPr id="55" name="Straight Connector 54"/>
                    <p:cNvCxnSpPr/>
                    <p:nvPr/>
                  </p:nvCxnSpPr>
                  <p:spPr>
                    <a:xfrm>
                      <a:off x="4724400" y="4329113"/>
                      <a:ext cx="24384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flipV="1">
                      <a:off x="5868016" y="2970662"/>
                      <a:ext cx="0" cy="135658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57" name="Straight Arrow Connector 56"/>
                  <p:cNvCxnSpPr/>
                  <p:nvPr/>
                </p:nvCxnSpPr>
                <p:spPr>
                  <a:xfrm flipV="1">
                    <a:off x="5081998" y="5172221"/>
                    <a:ext cx="1586" cy="92377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12315" name="Group 41"/>
              <p:cNvGrpSpPr>
                <a:grpSpLocks/>
              </p:cNvGrpSpPr>
              <p:nvPr/>
            </p:nvGrpSpPr>
            <p:grpSpPr bwMode="auto">
              <a:xfrm>
                <a:off x="6462713" y="4941888"/>
                <a:ext cx="1766887" cy="1154112"/>
                <a:chOff x="4724400" y="2970662"/>
                <a:chExt cx="2438400" cy="1358451"/>
              </a:xfrm>
            </p:grpSpPr>
            <p:cxnSp>
              <p:nvCxnSpPr>
                <p:cNvPr id="44" name="Straight Connector 43"/>
                <p:cNvCxnSpPr/>
                <p:nvPr/>
              </p:nvCxnSpPr>
              <p:spPr>
                <a:xfrm>
                  <a:off x="4724400" y="4329113"/>
                  <a:ext cx="24384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flipV="1">
                  <a:off x="5868016" y="2970662"/>
                  <a:ext cx="0" cy="135658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63" name="Freeform 62"/>
            <p:cNvSpPr/>
            <p:nvPr/>
          </p:nvSpPr>
          <p:spPr bwMode="auto">
            <a:xfrm>
              <a:off x="6635750" y="5518150"/>
              <a:ext cx="1311275" cy="587375"/>
            </a:xfrm>
            <a:custGeom>
              <a:avLst/>
              <a:gdLst>
                <a:gd name="connsiteX0" fmla="*/ 0 w 1808703"/>
                <a:gd name="connsiteY0" fmla="*/ 963797 h 963797"/>
                <a:gd name="connsiteX1" fmla="*/ 331596 w 1808703"/>
                <a:gd name="connsiteY1" fmla="*/ 813072 h 963797"/>
                <a:gd name="connsiteX2" fmla="*/ 728505 w 1808703"/>
                <a:gd name="connsiteY2" fmla="*/ 134808 h 963797"/>
                <a:gd name="connsiteX3" fmla="*/ 904352 w 1808703"/>
                <a:gd name="connsiteY3" fmla="*/ 4179 h 963797"/>
                <a:gd name="connsiteX4" fmla="*/ 1105319 w 1808703"/>
                <a:gd name="connsiteY4" fmla="*/ 210171 h 963797"/>
                <a:gd name="connsiteX5" fmla="*/ 1472083 w 1808703"/>
                <a:gd name="connsiteY5" fmla="*/ 818096 h 963797"/>
                <a:gd name="connsiteX6" fmla="*/ 1808703 w 1808703"/>
                <a:gd name="connsiteY6" fmla="*/ 963797 h 96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8703" h="963797">
                  <a:moveTo>
                    <a:pt x="0" y="963797"/>
                  </a:moveTo>
                  <a:cubicBezTo>
                    <a:pt x="105089" y="957517"/>
                    <a:pt x="210179" y="951237"/>
                    <a:pt x="331596" y="813072"/>
                  </a:cubicBezTo>
                  <a:cubicBezTo>
                    <a:pt x="453014" y="674907"/>
                    <a:pt x="633046" y="269623"/>
                    <a:pt x="728505" y="134808"/>
                  </a:cubicBezTo>
                  <a:cubicBezTo>
                    <a:pt x="823964" y="-8"/>
                    <a:pt x="841550" y="-8381"/>
                    <a:pt x="904352" y="4179"/>
                  </a:cubicBezTo>
                  <a:cubicBezTo>
                    <a:pt x="967154" y="16739"/>
                    <a:pt x="1010697" y="74518"/>
                    <a:pt x="1105319" y="210171"/>
                  </a:cubicBezTo>
                  <a:cubicBezTo>
                    <a:pt x="1199941" y="345824"/>
                    <a:pt x="1354852" y="692492"/>
                    <a:pt x="1472083" y="818096"/>
                  </a:cubicBezTo>
                  <a:cubicBezTo>
                    <a:pt x="1589314" y="943700"/>
                    <a:pt x="1699008" y="953748"/>
                    <a:pt x="1808703" y="963797"/>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nvGrpSpPr>
          <p:cNvPr id="6" name="Group 5"/>
          <p:cNvGrpSpPr>
            <a:grpSpLocks/>
          </p:cNvGrpSpPr>
          <p:nvPr/>
        </p:nvGrpSpPr>
        <p:grpSpPr bwMode="auto">
          <a:xfrm>
            <a:off x="1981200" y="3343275"/>
            <a:ext cx="6248400" cy="1190625"/>
            <a:chOff x="1981199" y="3342904"/>
            <a:chExt cx="6248401" cy="1190996"/>
          </a:xfrm>
        </p:grpSpPr>
        <p:pic>
          <p:nvPicPr>
            <p:cNvPr id="12301" name="Picture 46" descr="D:\Artoo\Documents\Cornell\Research\iprough\docs\SIGGRAPH\slides\images\step_fullscn_flat_beige_mixed.png"/>
            <p:cNvPicPr>
              <a:picLocks noChangeAspect="1" noChangeArrowheads="1"/>
            </p:cNvPicPr>
            <p:nvPr/>
          </p:nvPicPr>
          <p:blipFill>
            <a:blip r:embed="rId5">
              <a:extLst>
                <a:ext uri="{28A0092B-C50C-407E-A947-70E740481C1C}">
                  <a14:useLocalDpi xmlns:a14="http://schemas.microsoft.com/office/drawing/2010/main" val="0"/>
                </a:ext>
              </a:extLst>
            </a:blip>
            <a:srcRect b="33842"/>
            <a:stretch>
              <a:fillRect/>
            </a:stretch>
          </p:blipFill>
          <p:spPr bwMode="auto">
            <a:xfrm>
              <a:off x="1981199" y="3342904"/>
              <a:ext cx="1768475" cy="116998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nvGrpSpPr>
            <p:cNvPr id="12302" name="Group 5"/>
            <p:cNvGrpSpPr>
              <a:grpSpLocks/>
            </p:cNvGrpSpPr>
            <p:nvPr/>
          </p:nvGrpSpPr>
          <p:grpSpPr bwMode="auto">
            <a:xfrm>
              <a:off x="4244975" y="3379788"/>
              <a:ext cx="1765300" cy="1154112"/>
              <a:chOff x="2714625" y="4648200"/>
              <a:chExt cx="1766114" cy="1153930"/>
            </a:xfrm>
          </p:grpSpPr>
          <p:grpSp>
            <p:nvGrpSpPr>
              <p:cNvPr id="12308" name="Group 63"/>
              <p:cNvGrpSpPr>
                <a:grpSpLocks/>
              </p:cNvGrpSpPr>
              <p:nvPr/>
            </p:nvGrpSpPr>
            <p:grpSpPr bwMode="auto">
              <a:xfrm>
                <a:off x="2714625" y="4648200"/>
                <a:ext cx="1766114" cy="1153930"/>
                <a:chOff x="4724400" y="2970662"/>
                <a:chExt cx="2438400" cy="1358451"/>
              </a:xfrm>
            </p:grpSpPr>
            <p:cxnSp>
              <p:nvCxnSpPr>
                <p:cNvPr id="65" name="Straight Connector 64"/>
                <p:cNvCxnSpPr/>
                <p:nvPr/>
              </p:nvCxnSpPr>
              <p:spPr>
                <a:xfrm>
                  <a:off x="4724399" y="4329113"/>
                  <a:ext cx="24384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H="1" flipV="1">
                  <a:off x="5866851" y="2970238"/>
                  <a:ext cx="0" cy="135700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7" name="Freeform 66"/>
              <p:cNvSpPr/>
              <p:nvPr/>
            </p:nvSpPr>
            <p:spPr>
              <a:xfrm>
                <a:off x="3137094" y="4982854"/>
                <a:ext cx="844939" cy="819276"/>
              </a:xfrm>
              <a:custGeom>
                <a:avLst/>
                <a:gdLst>
                  <a:gd name="connsiteX0" fmla="*/ 0 w 1808703"/>
                  <a:gd name="connsiteY0" fmla="*/ 963797 h 963797"/>
                  <a:gd name="connsiteX1" fmla="*/ 331596 w 1808703"/>
                  <a:gd name="connsiteY1" fmla="*/ 813072 h 963797"/>
                  <a:gd name="connsiteX2" fmla="*/ 728505 w 1808703"/>
                  <a:gd name="connsiteY2" fmla="*/ 134808 h 963797"/>
                  <a:gd name="connsiteX3" fmla="*/ 904352 w 1808703"/>
                  <a:gd name="connsiteY3" fmla="*/ 4179 h 963797"/>
                  <a:gd name="connsiteX4" fmla="*/ 1105319 w 1808703"/>
                  <a:gd name="connsiteY4" fmla="*/ 210171 h 963797"/>
                  <a:gd name="connsiteX5" fmla="*/ 1472083 w 1808703"/>
                  <a:gd name="connsiteY5" fmla="*/ 818096 h 963797"/>
                  <a:gd name="connsiteX6" fmla="*/ 1808703 w 1808703"/>
                  <a:gd name="connsiteY6" fmla="*/ 963797 h 96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8703" h="963797">
                    <a:moveTo>
                      <a:pt x="0" y="963797"/>
                    </a:moveTo>
                    <a:cubicBezTo>
                      <a:pt x="105089" y="957517"/>
                      <a:pt x="210179" y="951237"/>
                      <a:pt x="331596" y="813072"/>
                    </a:cubicBezTo>
                    <a:cubicBezTo>
                      <a:pt x="453014" y="674907"/>
                      <a:pt x="633046" y="269623"/>
                      <a:pt x="728505" y="134808"/>
                    </a:cubicBezTo>
                    <a:cubicBezTo>
                      <a:pt x="823964" y="-8"/>
                      <a:pt x="841550" y="-8381"/>
                      <a:pt x="904352" y="4179"/>
                    </a:cubicBezTo>
                    <a:cubicBezTo>
                      <a:pt x="967154" y="16739"/>
                      <a:pt x="1010697" y="74518"/>
                      <a:pt x="1105319" y="210171"/>
                    </a:cubicBezTo>
                    <a:cubicBezTo>
                      <a:pt x="1199941" y="345824"/>
                      <a:pt x="1354852" y="692492"/>
                      <a:pt x="1472083" y="818096"/>
                    </a:cubicBezTo>
                    <a:cubicBezTo>
                      <a:pt x="1589314" y="943700"/>
                      <a:pt x="1699008" y="953748"/>
                      <a:pt x="1808703" y="963797"/>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nvGrpSpPr>
            <p:cNvPr id="12303" name="Group 67"/>
            <p:cNvGrpSpPr>
              <a:grpSpLocks/>
            </p:cNvGrpSpPr>
            <p:nvPr/>
          </p:nvGrpSpPr>
          <p:grpSpPr bwMode="auto">
            <a:xfrm>
              <a:off x="6462713" y="3379788"/>
              <a:ext cx="1766887" cy="1152525"/>
              <a:chOff x="2714625" y="4648200"/>
              <a:chExt cx="1766114" cy="1153930"/>
            </a:xfrm>
          </p:grpSpPr>
          <p:grpSp>
            <p:nvGrpSpPr>
              <p:cNvPr id="12304" name="Group 68"/>
              <p:cNvGrpSpPr>
                <a:grpSpLocks/>
              </p:cNvGrpSpPr>
              <p:nvPr/>
            </p:nvGrpSpPr>
            <p:grpSpPr bwMode="auto">
              <a:xfrm>
                <a:off x="2714625" y="4648200"/>
                <a:ext cx="1766114" cy="1153930"/>
                <a:chOff x="4724400" y="2970662"/>
                <a:chExt cx="2438400" cy="1358451"/>
              </a:xfrm>
            </p:grpSpPr>
            <p:cxnSp>
              <p:nvCxnSpPr>
                <p:cNvPr id="71" name="Straight Connector 70"/>
                <p:cNvCxnSpPr/>
                <p:nvPr/>
              </p:nvCxnSpPr>
              <p:spPr>
                <a:xfrm>
                  <a:off x="4724400" y="4329112"/>
                  <a:ext cx="24384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H="1" flipV="1">
                  <a:off x="5868016" y="2970238"/>
                  <a:ext cx="0" cy="135700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0" name="Freeform 69"/>
              <p:cNvSpPr/>
              <p:nvPr/>
            </p:nvSpPr>
            <p:spPr>
              <a:xfrm>
                <a:off x="3335859" y="4773443"/>
                <a:ext cx="459380" cy="1028686"/>
              </a:xfrm>
              <a:custGeom>
                <a:avLst/>
                <a:gdLst>
                  <a:gd name="connsiteX0" fmla="*/ 0 w 1808703"/>
                  <a:gd name="connsiteY0" fmla="*/ 963797 h 963797"/>
                  <a:gd name="connsiteX1" fmla="*/ 331596 w 1808703"/>
                  <a:gd name="connsiteY1" fmla="*/ 813072 h 963797"/>
                  <a:gd name="connsiteX2" fmla="*/ 728505 w 1808703"/>
                  <a:gd name="connsiteY2" fmla="*/ 134808 h 963797"/>
                  <a:gd name="connsiteX3" fmla="*/ 904352 w 1808703"/>
                  <a:gd name="connsiteY3" fmla="*/ 4179 h 963797"/>
                  <a:gd name="connsiteX4" fmla="*/ 1105319 w 1808703"/>
                  <a:gd name="connsiteY4" fmla="*/ 210171 h 963797"/>
                  <a:gd name="connsiteX5" fmla="*/ 1472083 w 1808703"/>
                  <a:gd name="connsiteY5" fmla="*/ 818096 h 963797"/>
                  <a:gd name="connsiteX6" fmla="*/ 1808703 w 1808703"/>
                  <a:gd name="connsiteY6" fmla="*/ 963797 h 96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8703" h="963797">
                    <a:moveTo>
                      <a:pt x="0" y="963797"/>
                    </a:moveTo>
                    <a:cubicBezTo>
                      <a:pt x="105089" y="957517"/>
                      <a:pt x="210179" y="951237"/>
                      <a:pt x="331596" y="813072"/>
                    </a:cubicBezTo>
                    <a:cubicBezTo>
                      <a:pt x="453014" y="674907"/>
                      <a:pt x="633046" y="269623"/>
                      <a:pt x="728505" y="134808"/>
                    </a:cubicBezTo>
                    <a:cubicBezTo>
                      <a:pt x="823964" y="-8"/>
                      <a:pt x="841550" y="-8381"/>
                      <a:pt x="904352" y="4179"/>
                    </a:cubicBezTo>
                    <a:cubicBezTo>
                      <a:pt x="967154" y="16739"/>
                      <a:pt x="1010697" y="74518"/>
                      <a:pt x="1105319" y="210171"/>
                    </a:cubicBezTo>
                    <a:cubicBezTo>
                      <a:pt x="1199941" y="345824"/>
                      <a:pt x="1354852" y="692492"/>
                      <a:pt x="1472083" y="818096"/>
                    </a:cubicBezTo>
                    <a:cubicBezTo>
                      <a:pt x="1589314" y="943700"/>
                      <a:pt x="1699008" y="953748"/>
                      <a:pt x="1808703" y="963797"/>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sp>
        <p:nvSpPr>
          <p:cNvPr id="52" name="TextBox 4"/>
          <p:cNvSpPr txBox="1">
            <a:spLocks noChangeArrowheads="1"/>
          </p:cNvSpPr>
          <p:nvPr/>
        </p:nvSpPr>
        <p:spPr bwMode="auto">
          <a:xfrm>
            <a:off x="5511800" y="781050"/>
            <a:ext cx="17986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defRPr/>
            </a:pPr>
            <a:r>
              <a:rPr lang="en-US" dirty="0" smtClean="0">
                <a:solidFill>
                  <a:schemeClr val="bg1">
                    <a:lumMod val="85000"/>
                  </a:schemeClr>
                </a:solidFill>
              </a:rPr>
              <a:t>[Han et al., 2007]</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42"/>
          <p:cNvGrpSpPr>
            <a:grpSpLocks/>
          </p:cNvGrpSpPr>
          <p:nvPr/>
        </p:nvGrpSpPr>
        <p:grpSpPr bwMode="auto">
          <a:xfrm>
            <a:off x="3646488" y="6172200"/>
            <a:ext cx="4297362" cy="323850"/>
            <a:chOff x="3646488" y="6172200"/>
            <a:chExt cx="4297362" cy="323850"/>
          </a:xfrm>
        </p:grpSpPr>
        <p:pic>
          <p:nvPicPr>
            <p:cNvPr id="13349"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6172200"/>
              <a:ext cx="37528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50" name="Picture 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6488" y="6334125"/>
              <a:ext cx="219075" cy="85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51" name="TextBox 4"/>
            <p:cNvSpPr txBox="1">
              <a:spLocks noChangeArrowheads="1"/>
            </p:cNvSpPr>
            <p:nvPr/>
          </p:nvSpPr>
          <p:spPr bwMode="auto">
            <a:xfrm>
              <a:off x="5451786" y="6200001"/>
              <a:ext cx="26321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baseline="30000">
                  <a:solidFill>
                    <a:schemeClr val="bg1"/>
                  </a:solidFill>
                </a:rPr>
                <a:t>2</a:t>
              </a:r>
            </a:p>
          </p:txBody>
        </p:sp>
        <p:sp>
          <p:nvSpPr>
            <p:cNvPr id="13352" name="TextBox 4"/>
            <p:cNvSpPr txBox="1">
              <a:spLocks noChangeArrowheads="1"/>
            </p:cNvSpPr>
            <p:nvPr/>
          </p:nvSpPr>
          <p:spPr bwMode="auto">
            <a:xfrm>
              <a:off x="7680636" y="6200001"/>
              <a:ext cx="26321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baseline="30000">
                  <a:solidFill>
                    <a:schemeClr val="bg1"/>
                  </a:solidFill>
                </a:rPr>
                <a:t>2</a:t>
              </a:r>
            </a:p>
          </p:txBody>
        </p:sp>
        <p:pic>
          <p:nvPicPr>
            <p:cNvPr id="13353" name="Picture 3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5123" y="6267449"/>
              <a:ext cx="219075"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 name="Group 3"/>
          <p:cNvGrpSpPr>
            <a:grpSpLocks/>
          </p:cNvGrpSpPr>
          <p:nvPr/>
        </p:nvGrpSpPr>
        <p:grpSpPr bwMode="auto">
          <a:xfrm>
            <a:off x="2846388" y="2484438"/>
            <a:ext cx="5314950" cy="3267075"/>
            <a:chOff x="2846388" y="2484438"/>
            <a:chExt cx="5314474" cy="3267173"/>
          </a:xfrm>
        </p:grpSpPr>
        <p:pic>
          <p:nvPicPr>
            <p:cNvPr id="13338" name="Picture 48" descr="D:\Artoo\Documents\Cornell\Research\iprough\docs\SIGGRAPH\slides\images\step_fullscn_flat_beige_micro.png"/>
            <p:cNvPicPr>
              <a:picLocks noChangeAspect="1" noChangeArrowheads="1"/>
            </p:cNvPicPr>
            <p:nvPr/>
          </p:nvPicPr>
          <p:blipFill>
            <a:blip r:embed="rId6">
              <a:extLst>
                <a:ext uri="{28A0092B-C50C-407E-A947-70E740481C1C}">
                  <a14:useLocalDpi xmlns:a14="http://schemas.microsoft.com/office/drawing/2010/main" val="0"/>
                </a:ext>
              </a:extLst>
            </a:blip>
            <a:srcRect t="28818" b="4306"/>
            <a:stretch>
              <a:fillRect/>
            </a:stretch>
          </p:blipFill>
          <p:spPr bwMode="auto">
            <a:xfrm>
              <a:off x="4191001" y="3870325"/>
              <a:ext cx="1768474" cy="118268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3339" name="Picture 52" descr="D:\Artoo\Documents\Cornell\Research\iprough\docs\SIGGRAPH\slides\images\step_fullscn_flat_beige_meso.png"/>
            <p:cNvPicPr>
              <a:picLocks noChangeAspect="1" noChangeArrowheads="1"/>
            </p:cNvPicPr>
            <p:nvPr/>
          </p:nvPicPr>
          <p:blipFill>
            <a:blip r:embed="rId7">
              <a:extLst>
                <a:ext uri="{28A0092B-C50C-407E-A947-70E740481C1C}">
                  <a14:useLocalDpi xmlns:a14="http://schemas.microsoft.com/office/drawing/2010/main" val="0"/>
                </a:ext>
              </a:extLst>
            </a:blip>
            <a:srcRect t="28816" b="5142"/>
            <a:stretch>
              <a:fillRect/>
            </a:stretch>
          </p:blipFill>
          <p:spPr bwMode="auto">
            <a:xfrm>
              <a:off x="6386903" y="3870326"/>
              <a:ext cx="1773959" cy="1171574"/>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nvGrpSpPr>
            <p:cNvPr id="13340" name="Group 50"/>
            <p:cNvGrpSpPr>
              <a:grpSpLocks/>
            </p:cNvGrpSpPr>
            <p:nvPr/>
          </p:nvGrpSpPr>
          <p:grpSpPr bwMode="auto">
            <a:xfrm>
              <a:off x="2846388" y="2484438"/>
              <a:ext cx="5055277" cy="3267173"/>
              <a:chOff x="2847181" y="2484160"/>
              <a:chExt cx="5054523" cy="3267669"/>
            </a:xfrm>
          </p:grpSpPr>
          <p:sp>
            <p:nvSpPr>
              <p:cNvPr id="13341" name="TextBox 12"/>
              <p:cNvSpPr txBox="1">
                <a:spLocks noChangeArrowheads="1"/>
              </p:cNvSpPr>
              <p:nvPr/>
            </p:nvSpPr>
            <p:spPr bwMode="auto">
              <a:xfrm>
                <a:off x="4369124" y="5105400"/>
                <a:ext cx="1412229" cy="646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solidFill>
                      <a:schemeClr val="bg1"/>
                    </a:solidFill>
                  </a:rPr>
                  <a:t>Unresolvable</a:t>
                </a:r>
                <a:br>
                  <a:rPr lang="en-US">
                    <a:solidFill>
                      <a:schemeClr val="bg1"/>
                    </a:solidFill>
                  </a:rPr>
                </a:br>
                <a:r>
                  <a:rPr lang="en-US">
                    <a:solidFill>
                      <a:schemeClr val="bg1"/>
                    </a:solidFill>
                  </a:rPr>
                  <a:t>Roughness</a:t>
                </a:r>
              </a:p>
            </p:txBody>
          </p:sp>
          <p:sp>
            <p:nvSpPr>
              <p:cNvPr id="13342" name="TextBox 12"/>
              <p:cNvSpPr txBox="1">
                <a:spLocks noChangeArrowheads="1"/>
              </p:cNvSpPr>
              <p:nvPr/>
            </p:nvSpPr>
            <p:spPr bwMode="auto">
              <a:xfrm>
                <a:off x="6705764" y="5105400"/>
                <a:ext cx="1195940" cy="646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solidFill>
                      <a:schemeClr val="bg1"/>
                    </a:solidFill>
                  </a:rPr>
                  <a:t>Resolvable</a:t>
                </a:r>
                <a:br>
                  <a:rPr lang="en-US">
                    <a:solidFill>
                      <a:schemeClr val="bg1"/>
                    </a:solidFill>
                  </a:rPr>
                </a:br>
                <a:r>
                  <a:rPr lang="en-US">
                    <a:solidFill>
                      <a:schemeClr val="bg1"/>
                    </a:solidFill>
                  </a:rPr>
                  <a:t>Roughness</a:t>
                </a:r>
              </a:p>
            </p:txBody>
          </p:sp>
          <p:grpSp>
            <p:nvGrpSpPr>
              <p:cNvPr id="13343" name="Group 49"/>
              <p:cNvGrpSpPr>
                <a:grpSpLocks/>
              </p:cNvGrpSpPr>
              <p:nvPr/>
            </p:nvGrpSpPr>
            <p:grpSpPr bwMode="auto">
              <a:xfrm>
                <a:off x="2847181" y="2484160"/>
                <a:ext cx="4437856" cy="1402040"/>
                <a:chOff x="2847181" y="2362200"/>
                <a:chExt cx="4437856" cy="1402040"/>
              </a:xfrm>
            </p:grpSpPr>
            <p:cxnSp>
              <p:nvCxnSpPr>
                <p:cNvPr id="14" name="Straight Connector 13"/>
                <p:cNvCxnSpPr/>
                <p:nvPr/>
              </p:nvCxnSpPr>
              <p:spPr>
                <a:xfrm>
                  <a:off x="2866226" y="2362200"/>
                  <a:ext cx="0" cy="76213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340" name="Straight Connector 14339"/>
                <p:cNvCxnSpPr/>
                <p:nvPr/>
              </p:nvCxnSpPr>
              <p:spPr>
                <a:xfrm>
                  <a:off x="2847181" y="3124339"/>
                  <a:ext cx="222831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354" name="Straight Arrow Connector 14353"/>
                <p:cNvCxnSpPr/>
                <p:nvPr/>
              </p:nvCxnSpPr>
              <p:spPr>
                <a:xfrm>
                  <a:off x="5075499" y="3124339"/>
                  <a:ext cx="0" cy="639878"/>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4356" name="Straight Connector 14355"/>
                <p:cNvCxnSpPr/>
                <p:nvPr/>
              </p:nvCxnSpPr>
              <p:spPr>
                <a:xfrm>
                  <a:off x="5075499" y="3124339"/>
                  <a:ext cx="220927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358" name="Straight Arrow Connector 14357"/>
                <p:cNvCxnSpPr/>
                <p:nvPr/>
              </p:nvCxnSpPr>
              <p:spPr>
                <a:xfrm>
                  <a:off x="7270486" y="3124339"/>
                  <a:ext cx="11110" cy="639878"/>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grpSp>
      <p:sp>
        <p:nvSpPr>
          <p:cNvPr id="13316" name="Title 1"/>
          <p:cNvSpPr>
            <a:spLocks noGrp="1"/>
          </p:cNvSpPr>
          <p:nvPr>
            <p:ph type="title"/>
          </p:nvPr>
        </p:nvSpPr>
        <p:spPr>
          <a:xfrm>
            <a:off x="319088" y="344488"/>
            <a:ext cx="8229600" cy="1143000"/>
          </a:xfrm>
        </p:spPr>
        <p:txBody>
          <a:bodyPr/>
          <a:lstStyle/>
          <a:p>
            <a:pPr algn="l" eaLnBrk="1" hangingPunct="1"/>
            <a:r>
              <a:rPr lang="en-US" sz="3000" b="1" smtClean="0">
                <a:solidFill>
                  <a:srgbClr val="FFFF00"/>
                </a:solidFill>
                <a:latin typeface="Verdana" pitchFamily="34" charset="0"/>
                <a:ea typeface="Verdana" pitchFamily="34" charset="0"/>
                <a:cs typeface="Verdana" pitchFamily="34" charset="0"/>
              </a:rPr>
              <a:t>Resolvable/Unresolvable Roughness</a:t>
            </a:r>
          </a:p>
        </p:txBody>
      </p:sp>
      <p:sp>
        <p:nvSpPr>
          <p:cNvPr id="13317" name="TextBox 12"/>
          <p:cNvSpPr txBox="1">
            <a:spLocks noChangeArrowheads="1"/>
          </p:cNvSpPr>
          <p:nvPr/>
        </p:nvSpPr>
        <p:spPr bwMode="auto">
          <a:xfrm>
            <a:off x="1828800" y="1382713"/>
            <a:ext cx="20367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solidFill>
                  <a:schemeClr val="bg1"/>
                </a:solidFill>
              </a:rPr>
              <a:t>Surface appearance</a:t>
            </a:r>
          </a:p>
        </p:txBody>
      </p:sp>
      <p:grpSp>
        <p:nvGrpSpPr>
          <p:cNvPr id="20489" name="Group 51"/>
          <p:cNvGrpSpPr>
            <a:grpSpLocks/>
          </p:cNvGrpSpPr>
          <p:nvPr/>
        </p:nvGrpSpPr>
        <p:grpSpPr bwMode="auto">
          <a:xfrm>
            <a:off x="381000" y="6183313"/>
            <a:ext cx="7434263" cy="384175"/>
            <a:chOff x="381000" y="6183868"/>
            <a:chExt cx="7433829" cy="382859"/>
          </a:xfrm>
        </p:grpSpPr>
        <p:sp>
          <p:nvSpPr>
            <p:cNvPr id="13334" name="TextBox 4"/>
            <p:cNvSpPr txBox="1">
              <a:spLocks noChangeArrowheads="1"/>
            </p:cNvSpPr>
            <p:nvPr/>
          </p:nvSpPr>
          <p:spPr bwMode="auto">
            <a:xfrm>
              <a:off x="381000" y="6183868"/>
              <a:ext cx="11962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solidFill>
                    <a:schemeClr val="bg1"/>
                  </a:solidFill>
                </a:rPr>
                <a:t>Roughness</a:t>
              </a:r>
            </a:p>
          </p:txBody>
        </p:sp>
        <p:sp>
          <p:nvSpPr>
            <p:cNvPr id="13335" name="TextBox 4"/>
            <p:cNvSpPr txBox="1">
              <a:spLocks noChangeArrowheads="1"/>
            </p:cNvSpPr>
            <p:nvPr/>
          </p:nvSpPr>
          <p:spPr bwMode="auto">
            <a:xfrm>
              <a:off x="2249068" y="6197395"/>
              <a:ext cx="1294894" cy="36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l-GR">
                  <a:solidFill>
                    <a:srgbClr val="FFC000"/>
                  </a:solidFill>
                </a:rPr>
                <a:t>σ</a:t>
              </a:r>
              <a:r>
                <a:rPr lang="en-US" baseline="-25000">
                  <a:solidFill>
                    <a:srgbClr val="FFC000"/>
                  </a:solidFill>
                </a:rPr>
                <a:t>M</a:t>
              </a:r>
              <a:r>
                <a:rPr lang="en-US">
                  <a:solidFill>
                    <a:srgbClr val="FFC000"/>
                  </a:solidFill>
                </a:rPr>
                <a:t> (Overall)</a:t>
              </a:r>
            </a:p>
          </p:txBody>
        </p:sp>
        <p:sp>
          <p:nvSpPr>
            <p:cNvPr id="13336" name="TextBox 4"/>
            <p:cNvSpPr txBox="1">
              <a:spLocks noChangeArrowheads="1"/>
            </p:cNvSpPr>
            <p:nvPr/>
          </p:nvSpPr>
          <p:spPr bwMode="auto">
            <a:xfrm>
              <a:off x="4468179" y="6183868"/>
              <a:ext cx="11203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l-GR">
                  <a:solidFill>
                    <a:srgbClr val="FFC000"/>
                  </a:solidFill>
                </a:rPr>
                <a:t>σ</a:t>
              </a:r>
              <a:r>
                <a:rPr lang="el-GR" baseline="-25000">
                  <a:solidFill>
                    <a:srgbClr val="FFC000"/>
                  </a:solidFill>
                </a:rPr>
                <a:t>μ</a:t>
              </a:r>
              <a:r>
                <a:rPr lang="en-US">
                  <a:solidFill>
                    <a:srgbClr val="FFC000"/>
                  </a:solidFill>
                </a:rPr>
                <a:t> (micro)</a:t>
              </a:r>
            </a:p>
          </p:txBody>
        </p:sp>
        <p:sp>
          <p:nvSpPr>
            <p:cNvPr id="13337" name="TextBox 4"/>
            <p:cNvSpPr txBox="1">
              <a:spLocks noChangeArrowheads="1"/>
            </p:cNvSpPr>
            <p:nvPr/>
          </p:nvSpPr>
          <p:spPr bwMode="auto">
            <a:xfrm>
              <a:off x="6677979" y="6197395"/>
              <a:ext cx="11368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l-GR">
                  <a:solidFill>
                    <a:srgbClr val="FFC000"/>
                  </a:solidFill>
                </a:rPr>
                <a:t>σ</a:t>
              </a:r>
              <a:r>
                <a:rPr lang="en-US" baseline="-25000">
                  <a:solidFill>
                    <a:srgbClr val="FFC000"/>
                  </a:solidFill>
                </a:rPr>
                <a:t>m</a:t>
              </a:r>
              <a:r>
                <a:rPr lang="en-US">
                  <a:solidFill>
                    <a:srgbClr val="FFC000"/>
                  </a:solidFill>
                </a:rPr>
                <a:t> (meso)</a:t>
              </a:r>
            </a:p>
          </p:txBody>
        </p:sp>
      </p:grpSp>
      <p:grpSp>
        <p:nvGrpSpPr>
          <p:cNvPr id="3" name="Group 2"/>
          <p:cNvGrpSpPr>
            <a:grpSpLocks/>
          </p:cNvGrpSpPr>
          <p:nvPr/>
        </p:nvGrpSpPr>
        <p:grpSpPr bwMode="auto">
          <a:xfrm>
            <a:off x="381000" y="3343275"/>
            <a:ext cx="7848600" cy="1190625"/>
            <a:chOff x="381000" y="3342904"/>
            <a:chExt cx="7848600" cy="1190996"/>
          </a:xfrm>
        </p:grpSpPr>
        <p:pic>
          <p:nvPicPr>
            <p:cNvPr id="13322" name="Picture 46" descr="D:\Artoo\Documents\Cornell\Research\iprough\docs\SIGGRAPH\slides\images\step_fullscn_flat_beige_mixed.png"/>
            <p:cNvPicPr>
              <a:picLocks noChangeAspect="1" noChangeArrowheads="1"/>
            </p:cNvPicPr>
            <p:nvPr/>
          </p:nvPicPr>
          <p:blipFill>
            <a:blip r:embed="rId8">
              <a:extLst>
                <a:ext uri="{28A0092B-C50C-407E-A947-70E740481C1C}">
                  <a14:useLocalDpi xmlns:a14="http://schemas.microsoft.com/office/drawing/2010/main" val="0"/>
                </a:ext>
              </a:extLst>
            </a:blip>
            <a:srcRect b="33842"/>
            <a:stretch>
              <a:fillRect/>
            </a:stretch>
          </p:blipFill>
          <p:spPr bwMode="auto">
            <a:xfrm>
              <a:off x="1981199" y="3342904"/>
              <a:ext cx="1768475" cy="116998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3323" name="TextBox 4"/>
            <p:cNvSpPr txBox="1">
              <a:spLocks noChangeArrowheads="1"/>
            </p:cNvSpPr>
            <p:nvPr/>
          </p:nvSpPr>
          <p:spPr bwMode="auto">
            <a:xfrm>
              <a:off x="381000" y="3764239"/>
              <a:ext cx="13911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solidFill>
                    <a:schemeClr val="bg1"/>
                  </a:solidFill>
                </a:rPr>
                <a:t>Mid distance</a:t>
              </a:r>
            </a:p>
          </p:txBody>
        </p:sp>
        <p:grpSp>
          <p:nvGrpSpPr>
            <p:cNvPr id="13324" name="Group 27"/>
            <p:cNvGrpSpPr>
              <a:grpSpLocks/>
            </p:cNvGrpSpPr>
            <p:nvPr/>
          </p:nvGrpSpPr>
          <p:grpSpPr bwMode="auto">
            <a:xfrm>
              <a:off x="4244975" y="3379788"/>
              <a:ext cx="1765300" cy="1154112"/>
              <a:chOff x="2714625" y="4648200"/>
              <a:chExt cx="1766114" cy="1153930"/>
            </a:xfrm>
          </p:grpSpPr>
          <p:grpSp>
            <p:nvGrpSpPr>
              <p:cNvPr id="13330" name="Group 28"/>
              <p:cNvGrpSpPr>
                <a:grpSpLocks/>
              </p:cNvGrpSpPr>
              <p:nvPr/>
            </p:nvGrpSpPr>
            <p:grpSpPr bwMode="auto">
              <a:xfrm>
                <a:off x="2714625" y="4648200"/>
                <a:ext cx="1766114" cy="1153930"/>
                <a:chOff x="4724400" y="2970662"/>
                <a:chExt cx="2438400" cy="1358451"/>
              </a:xfrm>
            </p:grpSpPr>
            <p:cxnSp>
              <p:nvCxnSpPr>
                <p:cNvPr id="34" name="Straight Connector 33"/>
                <p:cNvCxnSpPr/>
                <p:nvPr/>
              </p:nvCxnSpPr>
              <p:spPr>
                <a:xfrm>
                  <a:off x="4724400" y="4329113"/>
                  <a:ext cx="24384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5866852" y="2970238"/>
                  <a:ext cx="0" cy="135700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3" name="Freeform 32"/>
              <p:cNvSpPr/>
              <p:nvPr/>
            </p:nvSpPr>
            <p:spPr>
              <a:xfrm>
                <a:off x="3137095" y="4982854"/>
                <a:ext cx="844939" cy="819276"/>
              </a:xfrm>
              <a:custGeom>
                <a:avLst/>
                <a:gdLst>
                  <a:gd name="connsiteX0" fmla="*/ 0 w 1808703"/>
                  <a:gd name="connsiteY0" fmla="*/ 963797 h 963797"/>
                  <a:gd name="connsiteX1" fmla="*/ 331596 w 1808703"/>
                  <a:gd name="connsiteY1" fmla="*/ 813072 h 963797"/>
                  <a:gd name="connsiteX2" fmla="*/ 728505 w 1808703"/>
                  <a:gd name="connsiteY2" fmla="*/ 134808 h 963797"/>
                  <a:gd name="connsiteX3" fmla="*/ 904352 w 1808703"/>
                  <a:gd name="connsiteY3" fmla="*/ 4179 h 963797"/>
                  <a:gd name="connsiteX4" fmla="*/ 1105319 w 1808703"/>
                  <a:gd name="connsiteY4" fmla="*/ 210171 h 963797"/>
                  <a:gd name="connsiteX5" fmla="*/ 1472083 w 1808703"/>
                  <a:gd name="connsiteY5" fmla="*/ 818096 h 963797"/>
                  <a:gd name="connsiteX6" fmla="*/ 1808703 w 1808703"/>
                  <a:gd name="connsiteY6" fmla="*/ 963797 h 96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8703" h="963797">
                    <a:moveTo>
                      <a:pt x="0" y="963797"/>
                    </a:moveTo>
                    <a:cubicBezTo>
                      <a:pt x="105089" y="957517"/>
                      <a:pt x="210179" y="951237"/>
                      <a:pt x="331596" y="813072"/>
                    </a:cubicBezTo>
                    <a:cubicBezTo>
                      <a:pt x="453014" y="674907"/>
                      <a:pt x="633046" y="269623"/>
                      <a:pt x="728505" y="134808"/>
                    </a:cubicBezTo>
                    <a:cubicBezTo>
                      <a:pt x="823964" y="-8"/>
                      <a:pt x="841550" y="-8381"/>
                      <a:pt x="904352" y="4179"/>
                    </a:cubicBezTo>
                    <a:cubicBezTo>
                      <a:pt x="967154" y="16739"/>
                      <a:pt x="1010697" y="74518"/>
                      <a:pt x="1105319" y="210171"/>
                    </a:cubicBezTo>
                    <a:cubicBezTo>
                      <a:pt x="1199941" y="345824"/>
                      <a:pt x="1354852" y="692492"/>
                      <a:pt x="1472083" y="818096"/>
                    </a:cubicBezTo>
                    <a:cubicBezTo>
                      <a:pt x="1589314" y="943700"/>
                      <a:pt x="1699008" y="953748"/>
                      <a:pt x="1808703" y="963797"/>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nvGrpSpPr>
            <p:cNvPr id="13325" name="Group 35"/>
            <p:cNvGrpSpPr>
              <a:grpSpLocks/>
            </p:cNvGrpSpPr>
            <p:nvPr/>
          </p:nvGrpSpPr>
          <p:grpSpPr bwMode="auto">
            <a:xfrm>
              <a:off x="6462713" y="3379788"/>
              <a:ext cx="1766887" cy="1152526"/>
              <a:chOff x="2714625" y="4648200"/>
              <a:chExt cx="1766114" cy="1153931"/>
            </a:xfrm>
          </p:grpSpPr>
          <p:grpSp>
            <p:nvGrpSpPr>
              <p:cNvPr id="13326" name="Group 36"/>
              <p:cNvGrpSpPr>
                <a:grpSpLocks/>
              </p:cNvGrpSpPr>
              <p:nvPr/>
            </p:nvGrpSpPr>
            <p:grpSpPr bwMode="auto">
              <a:xfrm>
                <a:off x="2714625" y="4648200"/>
                <a:ext cx="1766114" cy="1153930"/>
                <a:chOff x="4724400" y="2970662"/>
                <a:chExt cx="2438400" cy="1358451"/>
              </a:xfrm>
            </p:grpSpPr>
            <p:cxnSp>
              <p:nvCxnSpPr>
                <p:cNvPr id="39" name="Straight Connector 38"/>
                <p:cNvCxnSpPr/>
                <p:nvPr/>
              </p:nvCxnSpPr>
              <p:spPr>
                <a:xfrm>
                  <a:off x="4724400" y="4329112"/>
                  <a:ext cx="24384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flipV="1">
                  <a:off x="5868016" y="2970238"/>
                  <a:ext cx="0" cy="135700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8" name="Freeform 37"/>
              <p:cNvSpPr/>
              <p:nvPr/>
            </p:nvSpPr>
            <p:spPr>
              <a:xfrm>
                <a:off x="3335859" y="4773444"/>
                <a:ext cx="459380" cy="1028687"/>
              </a:xfrm>
              <a:custGeom>
                <a:avLst/>
                <a:gdLst>
                  <a:gd name="connsiteX0" fmla="*/ 0 w 1808703"/>
                  <a:gd name="connsiteY0" fmla="*/ 963797 h 963797"/>
                  <a:gd name="connsiteX1" fmla="*/ 331596 w 1808703"/>
                  <a:gd name="connsiteY1" fmla="*/ 813072 h 963797"/>
                  <a:gd name="connsiteX2" fmla="*/ 728505 w 1808703"/>
                  <a:gd name="connsiteY2" fmla="*/ 134808 h 963797"/>
                  <a:gd name="connsiteX3" fmla="*/ 904352 w 1808703"/>
                  <a:gd name="connsiteY3" fmla="*/ 4179 h 963797"/>
                  <a:gd name="connsiteX4" fmla="*/ 1105319 w 1808703"/>
                  <a:gd name="connsiteY4" fmla="*/ 210171 h 963797"/>
                  <a:gd name="connsiteX5" fmla="*/ 1472083 w 1808703"/>
                  <a:gd name="connsiteY5" fmla="*/ 818096 h 963797"/>
                  <a:gd name="connsiteX6" fmla="*/ 1808703 w 1808703"/>
                  <a:gd name="connsiteY6" fmla="*/ 963797 h 96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8703" h="963797">
                    <a:moveTo>
                      <a:pt x="0" y="963797"/>
                    </a:moveTo>
                    <a:cubicBezTo>
                      <a:pt x="105089" y="957517"/>
                      <a:pt x="210179" y="951237"/>
                      <a:pt x="331596" y="813072"/>
                    </a:cubicBezTo>
                    <a:cubicBezTo>
                      <a:pt x="453014" y="674907"/>
                      <a:pt x="633046" y="269623"/>
                      <a:pt x="728505" y="134808"/>
                    </a:cubicBezTo>
                    <a:cubicBezTo>
                      <a:pt x="823964" y="-8"/>
                      <a:pt x="841550" y="-8381"/>
                      <a:pt x="904352" y="4179"/>
                    </a:cubicBezTo>
                    <a:cubicBezTo>
                      <a:pt x="967154" y="16739"/>
                      <a:pt x="1010697" y="74518"/>
                      <a:pt x="1105319" y="210171"/>
                    </a:cubicBezTo>
                    <a:cubicBezTo>
                      <a:pt x="1199941" y="345824"/>
                      <a:pt x="1354852" y="692492"/>
                      <a:pt x="1472083" y="818096"/>
                    </a:cubicBezTo>
                    <a:cubicBezTo>
                      <a:pt x="1589314" y="943700"/>
                      <a:pt x="1699008" y="953748"/>
                      <a:pt x="1808703" y="963797"/>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sp>
        <p:nvSpPr>
          <p:cNvPr id="13320" name="TextBox 13"/>
          <p:cNvSpPr txBox="1">
            <a:spLocks noChangeArrowheads="1"/>
          </p:cNvSpPr>
          <p:nvPr/>
        </p:nvSpPr>
        <p:spPr bwMode="auto">
          <a:xfrm>
            <a:off x="4362450" y="1143000"/>
            <a:ext cx="14287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solidFill>
                  <a:schemeClr val="bg1"/>
                </a:solidFill>
              </a:rPr>
              <a:t>NDF</a:t>
            </a:r>
            <a:br>
              <a:rPr lang="en-US">
                <a:solidFill>
                  <a:schemeClr val="bg1"/>
                </a:solidFill>
              </a:rPr>
            </a:br>
            <a:r>
              <a:rPr lang="en-US">
                <a:solidFill>
                  <a:schemeClr val="bg1"/>
                </a:solidFill>
              </a:rPr>
              <a:t>within a pixel</a:t>
            </a:r>
            <a:endParaRPr lang="en-US"/>
          </a:p>
        </p:txBody>
      </p:sp>
      <p:sp>
        <p:nvSpPr>
          <p:cNvPr id="13321" name="TextBox 14"/>
          <p:cNvSpPr txBox="1">
            <a:spLocks noChangeArrowheads="1"/>
          </p:cNvSpPr>
          <p:nvPr/>
        </p:nvSpPr>
        <p:spPr bwMode="auto">
          <a:xfrm>
            <a:off x="6616700" y="1143000"/>
            <a:ext cx="13493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solidFill>
                  <a:schemeClr val="bg1"/>
                </a:solidFill>
              </a:rPr>
              <a:t>NDF</a:t>
            </a:r>
            <a:br>
              <a:rPr lang="en-US">
                <a:solidFill>
                  <a:schemeClr val="bg1"/>
                </a:solidFill>
              </a:rPr>
            </a:br>
            <a:r>
              <a:rPr lang="en-US">
                <a:solidFill>
                  <a:schemeClr val="bg1"/>
                </a:solidFill>
              </a:rPr>
              <a:t>across pixels</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accel="50000" decel="50000" fill="hold" nodeType="withEffect">
                                  <p:stCondLst>
                                    <p:cond delay="0"/>
                                  </p:stCondLst>
                                  <p:childTnLst>
                                    <p:animMotion origin="layout" path="M -3.33333E-6 -4.28307E-6 L -3.33333E-6 -0.21854 " pathEditMode="relative" rAng="0" ptsTypes="AA">
                                      <p:cBhvr>
                                        <p:cTn id="6" dur="1000" fill="hold"/>
                                        <p:tgtEl>
                                          <p:spTgt spid="3"/>
                                        </p:tgtEl>
                                        <p:attrNameLst>
                                          <p:attrName>ppt_x</p:attrName>
                                          <p:attrName>ppt_y</p:attrName>
                                        </p:attrNameLst>
                                      </p:cBhvr>
                                      <p:rCtr x="0" y="-10939"/>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20489"/>
                                        </p:tgtEl>
                                        <p:attrNameLst>
                                          <p:attrName>style.visibility</p:attrName>
                                        </p:attrNameLst>
                                      </p:cBhvr>
                                      <p:to>
                                        <p:strVal val="visible"/>
                                      </p:to>
                                    </p:set>
                                    <p:animEffect transition="in" filter="fade">
                                      <p:cBhvr>
                                        <p:cTn id="16" dur="500"/>
                                        <p:tgtEl>
                                          <p:spTgt spid="2048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20482"/>
                                        </p:tgtEl>
                                        <p:attrNameLst>
                                          <p:attrName>style.visibility</p:attrName>
                                        </p:attrNameLst>
                                      </p:cBhvr>
                                      <p:to>
                                        <p:strVal val="visible"/>
                                      </p:to>
                                    </p:set>
                                    <p:animEffect transition="in" filter="fade">
                                      <p:cBhvr>
                                        <p:cTn id="21" dur="500"/>
                                        <p:tgtEl>
                                          <p:spTgt spid="20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Content Placeholder 2"/>
          <p:cNvSpPr>
            <a:spLocks noGrp="1"/>
          </p:cNvSpPr>
          <p:nvPr>
            <p:ph idx="1"/>
          </p:nvPr>
        </p:nvSpPr>
        <p:spPr/>
        <p:txBody>
          <a:bodyPr/>
          <a:lstStyle/>
          <a:p>
            <a:pPr eaLnBrk="1" hangingPunct="1">
              <a:buClr>
                <a:srgbClr val="FFFFFF"/>
              </a:buClr>
            </a:pPr>
            <a:r>
              <a:rPr lang="en-US" sz="2400" dirty="0" smtClean="0">
                <a:solidFill>
                  <a:srgbClr val="FFFFFF"/>
                </a:solidFill>
                <a:latin typeface="Helvetica" pitchFamily="34" charset="0"/>
                <a:ea typeface="Verdana" pitchFamily="34" charset="0"/>
                <a:cs typeface="Verdana" pitchFamily="34" charset="0"/>
              </a:rPr>
              <a:t>In </a:t>
            </a:r>
            <a:r>
              <a:rPr lang="en-US" sz="2400" dirty="0" err="1" smtClean="0">
                <a:solidFill>
                  <a:srgbClr val="FFFFFF"/>
                </a:solidFill>
                <a:latin typeface="Helvetica" pitchFamily="34" charset="0"/>
                <a:ea typeface="Verdana" pitchFamily="34" charset="0"/>
                <a:cs typeface="Verdana" pitchFamily="34" charset="0"/>
              </a:rPr>
              <a:t>meso</a:t>
            </a:r>
            <a:r>
              <a:rPr lang="en-US" sz="2400" dirty="0" smtClean="0">
                <a:solidFill>
                  <a:srgbClr val="FFFFFF"/>
                </a:solidFill>
                <a:latin typeface="Helvetica" pitchFamily="34" charset="0"/>
                <a:ea typeface="Verdana" pitchFamily="34" charset="0"/>
                <a:cs typeface="Verdana" pitchFamily="34" charset="0"/>
              </a:rPr>
              <a:t>-scale, distribution is not enough: bump shape is not defined</a:t>
            </a:r>
          </a:p>
        </p:txBody>
      </p:sp>
      <p:sp>
        <p:nvSpPr>
          <p:cNvPr id="14340" name="Title 1"/>
          <p:cNvSpPr>
            <a:spLocks noGrp="1"/>
          </p:cNvSpPr>
          <p:nvPr>
            <p:ph type="title"/>
          </p:nvPr>
        </p:nvSpPr>
        <p:spPr>
          <a:xfrm>
            <a:off x="319088" y="344488"/>
            <a:ext cx="8229600" cy="1143000"/>
          </a:xfrm>
        </p:spPr>
        <p:txBody>
          <a:bodyPr/>
          <a:lstStyle/>
          <a:p>
            <a:pPr algn="l" eaLnBrk="1" hangingPunct="1"/>
            <a:r>
              <a:rPr lang="en-US" sz="3000" b="1" smtClean="0">
                <a:solidFill>
                  <a:srgbClr val="FFFF00"/>
                </a:solidFill>
                <a:latin typeface="Verdana" pitchFamily="34" charset="0"/>
                <a:ea typeface="Verdana" pitchFamily="34" charset="0"/>
                <a:cs typeface="Verdana" pitchFamily="34" charset="0"/>
              </a:rPr>
              <a:t>Mesostructure </a:t>
            </a:r>
            <a:br>
              <a:rPr lang="en-US" sz="3000" b="1" smtClean="0">
                <a:solidFill>
                  <a:srgbClr val="FFFF00"/>
                </a:solidFill>
                <a:latin typeface="Verdana" pitchFamily="34" charset="0"/>
                <a:ea typeface="Verdana" pitchFamily="34" charset="0"/>
                <a:cs typeface="Verdana" pitchFamily="34" charset="0"/>
              </a:rPr>
            </a:br>
            <a:r>
              <a:rPr lang="en-US" sz="3000" b="1" smtClean="0">
                <a:solidFill>
                  <a:srgbClr val="FFFF00"/>
                </a:solidFill>
                <a:latin typeface="Verdana" pitchFamily="34" charset="0"/>
                <a:ea typeface="Verdana" pitchFamily="34" charset="0"/>
                <a:cs typeface="Verdana" pitchFamily="34" charset="0"/>
              </a:rPr>
              <a:t>Representation</a:t>
            </a:r>
          </a:p>
        </p:txBody>
      </p:sp>
      <p:pic>
        <p:nvPicPr>
          <p:cNvPr id="14345" name="Picture 9" descr="D:\Artoo\Documents\Cornell\Research\iprough\docs\SIGGRAPH\slides\images\step_fullscn_flat_black_folder_effective_mes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597150"/>
            <a:ext cx="3803650" cy="38036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4346" name="Picture 10" descr="D:\Artoo\Documents\Cornell\Research\iprough\docs\SIGGRAPH\slides\images\step_fullscn_flat_bookend_A_effective_mes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597150"/>
            <a:ext cx="3803650" cy="38036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1" name="TextBox 4"/>
          <p:cNvSpPr txBox="1">
            <a:spLocks noChangeArrowheads="1"/>
          </p:cNvSpPr>
          <p:nvPr/>
        </p:nvSpPr>
        <p:spPr bwMode="auto">
          <a:xfrm>
            <a:off x="2541588" y="6411913"/>
            <a:ext cx="4087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defRPr/>
            </a:pPr>
            <a:r>
              <a:rPr lang="en-US" dirty="0" smtClean="0">
                <a:solidFill>
                  <a:schemeClr val="accent6"/>
                </a:solidFill>
              </a:rPr>
              <a:t>The same NDF with different bump shape</a:t>
            </a:r>
          </a:p>
        </p:txBody>
      </p:sp>
      <p:pic>
        <p:nvPicPr>
          <p:cNvPr id="14352" name="Picture 1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 y="4425950"/>
            <a:ext cx="1855788" cy="136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53" name="Picture 1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68813" y="4425950"/>
            <a:ext cx="1855787" cy="136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54" name="Picture 18" descr="D:\Artoo\Documents\Cornell\Research\iprough\docs\SIGGRAPH\slides\images\bookend_2D_spectrum.png"/>
          <p:cNvPicPr>
            <a:picLocks noChangeAspect="1" noChangeArrowheads="1"/>
          </p:cNvPicPr>
          <p:nvPr/>
        </p:nvPicPr>
        <p:blipFill>
          <a:blip r:embed="rId7">
            <a:extLst>
              <a:ext uri="{28A0092B-C50C-407E-A947-70E740481C1C}">
                <a14:useLocalDpi xmlns:a14="http://schemas.microsoft.com/office/drawing/2010/main" val="0"/>
              </a:ext>
            </a:extLst>
          </a:blip>
          <a:srcRect l="42529" t="42654" r="42654" b="42529"/>
          <a:stretch>
            <a:fillRect/>
          </a:stretch>
        </p:blipFill>
        <p:spPr bwMode="auto">
          <a:xfrm>
            <a:off x="266700" y="2587625"/>
            <a:ext cx="140970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5" name="Picture 19" descr="D:\Artoo\Documents\Cornell\Research\iprough\docs\SIGGRAPH\slides\images\folder_2D_spectrum.png"/>
          <p:cNvPicPr>
            <a:picLocks noChangeAspect="1" noChangeArrowheads="1"/>
          </p:cNvPicPr>
          <p:nvPr/>
        </p:nvPicPr>
        <p:blipFill>
          <a:blip r:embed="rId8">
            <a:extLst>
              <a:ext uri="{28A0092B-C50C-407E-A947-70E740481C1C}">
                <a14:useLocalDpi xmlns:a14="http://schemas.microsoft.com/office/drawing/2010/main" val="0"/>
              </a:ext>
            </a:extLst>
          </a:blip>
          <a:srcRect l="42529" t="42654" r="42654" b="42529"/>
          <a:stretch>
            <a:fillRect/>
          </a:stretch>
        </p:blipFill>
        <p:spPr bwMode="auto">
          <a:xfrm>
            <a:off x="4586288" y="2587625"/>
            <a:ext cx="140970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1"/>
          <p:cNvGrpSpPr>
            <a:grpSpLocks/>
          </p:cNvGrpSpPr>
          <p:nvPr/>
        </p:nvGrpSpPr>
        <p:grpSpPr bwMode="auto">
          <a:xfrm>
            <a:off x="682625" y="3005138"/>
            <a:ext cx="993775" cy="576262"/>
            <a:chOff x="682714" y="3004430"/>
            <a:chExt cx="993686" cy="577261"/>
          </a:xfrm>
        </p:grpSpPr>
        <p:cxnSp>
          <p:nvCxnSpPr>
            <p:cNvPr id="3" name="Straight Connector 2"/>
            <p:cNvCxnSpPr>
              <a:endCxn id="14354" idx="3"/>
            </p:cNvCxnSpPr>
            <p:nvPr/>
          </p:nvCxnSpPr>
          <p:spPr>
            <a:xfrm>
              <a:off x="971613" y="3292265"/>
              <a:ext cx="704787" cy="159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Arc 5"/>
            <p:cNvSpPr/>
            <p:nvPr/>
          </p:nvSpPr>
          <p:spPr>
            <a:xfrm>
              <a:off x="682714" y="3004430"/>
              <a:ext cx="577798" cy="577261"/>
            </a:xfrm>
            <a:prstGeom prst="arc">
              <a:avLst>
                <a:gd name="adj1" fmla="val 1878953"/>
                <a:gd name="adj2" fmla="val 19710993"/>
              </a:avLst>
            </a:prstGeom>
            <a:ln w="28575">
              <a:solidFill>
                <a:srgbClr val="FF0000"/>
              </a:solidFill>
              <a:headEnd type="triangle" w="lg" len="lg"/>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nvGrpSpPr>
          <p:cNvPr id="10" name="Group 9"/>
          <p:cNvGrpSpPr>
            <a:grpSpLocks/>
          </p:cNvGrpSpPr>
          <p:nvPr/>
        </p:nvGrpSpPr>
        <p:grpSpPr bwMode="auto">
          <a:xfrm>
            <a:off x="5002213" y="3005138"/>
            <a:ext cx="993775" cy="576262"/>
            <a:chOff x="5001917" y="3004429"/>
            <a:chExt cx="993686" cy="577261"/>
          </a:xfrm>
        </p:grpSpPr>
        <p:cxnSp>
          <p:nvCxnSpPr>
            <p:cNvPr id="26" name="Straight Connector 25"/>
            <p:cNvCxnSpPr/>
            <p:nvPr/>
          </p:nvCxnSpPr>
          <p:spPr>
            <a:xfrm>
              <a:off x="5290816" y="3292264"/>
              <a:ext cx="704787" cy="159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Arc 26"/>
            <p:cNvSpPr/>
            <p:nvPr/>
          </p:nvSpPr>
          <p:spPr>
            <a:xfrm>
              <a:off x="5001917" y="3004429"/>
              <a:ext cx="577798" cy="577261"/>
            </a:xfrm>
            <a:prstGeom prst="arc">
              <a:avLst>
                <a:gd name="adj1" fmla="val 1878953"/>
                <a:gd name="adj2" fmla="val 19710993"/>
              </a:avLst>
            </a:prstGeom>
            <a:ln w="28575">
              <a:solidFill>
                <a:srgbClr val="FF0000"/>
              </a:solidFill>
              <a:headEnd type="triangle" w="lg" len="lg"/>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sp>
        <p:nvSpPr>
          <p:cNvPr id="8" name="Down Arrow 7"/>
          <p:cNvSpPr/>
          <p:nvPr/>
        </p:nvSpPr>
        <p:spPr>
          <a:xfrm>
            <a:off x="762000" y="4073525"/>
            <a:ext cx="422275" cy="3460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Down Arrow 28"/>
          <p:cNvSpPr/>
          <p:nvPr/>
        </p:nvSpPr>
        <p:spPr>
          <a:xfrm>
            <a:off x="5080000" y="4079875"/>
            <a:ext cx="420688" cy="3460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4" name="Group 3"/>
          <p:cNvGrpSpPr/>
          <p:nvPr/>
        </p:nvGrpSpPr>
        <p:grpSpPr>
          <a:xfrm>
            <a:off x="6947666" y="152400"/>
            <a:ext cx="2043934" cy="1162917"/>
            <a:chOff x="9796741" y="1499825"/>
            <a:chExt cx="9072398" cy="3608117"/>
          </a:xfrm>
        </p:grpSpPr>
        <p:grpSp>
          <p:nvGrpSpPr>
            <p:cNvPr id="34" name="Group 28"/>
            <p:cNvGrpSpPr>
              <a:grpSpLocks/>
            </p:cNvGrpSpPr>
            <p:nvPr/>
          </p:nvGrpSpPr>
          <p:grpSpPr bwMode="auto">
            <a:xfrm>
              <a:off x="15262225" y="2209800"/>
              <a:ext cx="3606914" cy="2011813"/>
              <a:chOff x="5532438" y="914400"/>
              <a:chExt cx="3606914" cy="2011813"/>
            </a:xfrm>
          </p:grpSpPr>
          <p:cxnSp>
            <p:nvCxnSpPr>
              <p:cNvPr id="35" name="Straight Arrow Connector 34"/>
              <p:cNvCxnSpPr/>
              <p:nvPr/>
            </p:nvCxnSpPr>
            <p:spPr bwMode="auto">
              <a:xfrm>
                <a:off x="5532438" y="914400"/>
                <a:ext cx="2346325" cy="990600"/>
              </a:xfrm>
              <a:prstGeom prst="straightConnector1">
                <a:avLst/>
              </a:prstGeom>
              <a:ln w="19050">
                <a:solidFill>
                  <a:schemeClr val="bg1"/>
                </a:solidFill>
                <a:tailEnd type="none"/>
              </a:ln>
            </p:spPr>
            <p:style>
              <a:lnRef idx="1">
                <a:schemeClr val="accent1"/>
              </a:lnRef>
              <a:fillRef idx="0">
                <a:schemeClr val="accent1"/>
              </a:fillRef>
              <a:effectRef idx="0">
                <a:schemeClr val="accent1"/>
              </a:effectRef>
              <a:fontRef idx="minor">
                <a:schemeClr val="tx1"/>
              </a:fontRef>
            </p:style>
          </p:cxnSp>
          <p:pic>
            <p:nvPicPr>
              <p:cNvPr id="36" name="Picture 51" descr="D:\Artoo\Documents\Cornell\Research\iprough\docs\SIGGRAPH\slides\images\step_fullscn_flat_beige_diffuse.png"/>
              <p:cNvPicPr>
                <a:picLocks noChangeAspect="1" noChangeArrowheads="1"/>
              </p:cNvPicPr>
              <p:nvPr/>
            </p:nvPicPr>
            <p:blipFill>
              <a:blip r:embed="rId9" cstate="print">
                <a:extLst>
                  <a:ext uri="{28A0092B-C50C-407E-A947-70E740481C1C}">
                    <a14:useLocalDpi xmlns:a14="http://schemas.microsoft.com/office/drawing/2010/main" val="0"/>
                  </a:ext>
                </a:extLst>
              </a:blip>
              <a:srcRect t="28816"/>
              <a:stretch>
                <a:fillRect/>
              </a:stretch>
            </p:blipFill>
            <p:spPr bwMode="auto">
              <a:xfrm>
                <a:off x="7212519" y="1554612"/>
                <a:ext cx="1926833" cy="137160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37" name="Group 36"/>
            <p:cNvGrpSpPr>
              <a:grpSpLocks/>
            </p:cNvGrpSpPr>
            <p:nvPr/>
          </p:nvGrpSpPr>
          <p:grpSpPr bwMode="auto">
            <a:xfrm>
              <a:off x="11787187" y="3352800"/>
              <a:ext cx="4760153" cy="1755142"/>
              <a:chOff x="2057292" y="2057400"/>
              <a:chExt cx="4759854" cy="1755142"/>
            </a:xfrm>
          </p:grpSpPr>
          <p:grpSp>
            <p:nvGrpSpPr>
              <p:cNvPr id="40" name="Group 40"/>
              <p:cNvGrpSpPr>
                <a:grpSpLocks/>
              </p:cNvGrpSpPr>
              <p:nvPr/>
            </p:nvGrpSpPr>
            <p:grpSpPr bwMode="auto">
              <a:xfrm>
                <a:off x="2057292" y="2057400"/>
                <a:ext cx="3611337" cy="304800"/>
                <a:chOff x="2057292" y="2057400"/>
                <a:chExt cx="3611337" cy="304800"/>
              </a:xfrm>
            </p:grpSpPr>
            <p:cxnSp>
              <p:nvCxnSpPr>
                <p:cNvPr id="44" name="Straight Connector 43"/>
                <p:cNvCxnSpPr/>
                <p:nvPr/>
              </p:nvCxnSpPr>
              <p:spPr>
                <a:xfrm>
                  <a:off x="2057292" y="2057400"/>
                  <a:ext cx="361133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5668629" y="2057400"/>
                  <a:ext cx="0" cy="304800"/>
                </a:xfrm>
                <a:prstGeom prst="straightConnector1">
                  <a:avLst/>
                </a:prstGeom>
                <a:ln w="1905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3389274" y="2057400"/>
                  <a:ext cx="0" cy="304800"/>
                </a:xfrm>
                <a:prstGeom prst="straightConnector1">
                  <a:avLst/>
                </a:prstGeom>
                <a:ln w="19050">
                  <a:solidFill>
                    <a:schemeClr val="bg1"/>
                  </a:solidFill>
                  <a:tailEnd type="none"/>
                </a:ln>
              </p:spPr>
              <p:style>
                <a:lnRef idx="1">
                  <a:schemeClr val="accent1"/>
                </a:lnRef>
                <a:fillRef idx="0">
                  <a:schemeClr val="accent1"/>
                </a:fillRef>
                <a:effectRef idx="0">
                  <a:schemeClr val="accent1"/>
                </a:effectRef>
                <a:fontRef idx="minor">
                  <a:schemeClr val="tx1"/>
                </a:fontRef>
              </p:style>
            </p:cxnSp>
          </p:grpSp>
          <p:pic>
            <p:nvPicPr>
              <p:cNvPr id="42" name="Picture 48" descr="D:\Artoo\Documents\Cornell\Research\iprough\docs\SIGGRAPH\slides\images\step_fullscn_flat_beige_micro.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2704" t="64407" r="27326" b="1"/>
              <a:stretch/>
            </p:blipFill>
            <p:spPr bwMode="auto">
              <a:xfrm>
                <a:off x="2367694" y="2362201"/>
                <a:ext cx="2036202" cy="145034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3" name="Picture 52" descr="D:\Artoo\Documents\Cornell\Research\iprough\docs\SIGGRAPH\slides\images\step_fullscn_flat_beige_meso.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7525" t="64407" r="23108" b="2"/>
              <a:stretch/>
            </p:blipFill>
            <p:spPr bwMode="auto">
              <a:xfrm>
                <a:off x="4805519" y="2362201"/>
                <a:ext cx="2011627" cy="1450341"/>
              </a:xfrm>
              <a:prstGeom prst="rect">
                <a:avLst/>
              </a:prstGeom>
              <a:noFill/>
              <a:ln w="38100">
                <a:solidFill>
                  <a:srgbClr val="FF3232"/>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47" name="Group 46"/>
            <p:cNvGrpSpPr>
              <a:grpSpLocks/>
            </p:cNvGrpSpPr>
            <p:nvPr/>
          </p:nvGrpSpPr>
          <p:grpSpPr bwMode="auto">
            <a:xfrm>
              <a:off x="9796741" y="2209800"/>
              <a:ext cx="3544609" cy="2060162"/>
              <a:chOff x="66954" y="914400"/>
              <a:chExt cx="3544609" cy="2060162"/>
            </a:xfrm>
          </p:grpSpPr>
          <p:cxnSp>
            <p:nvCxnSpPr>
              <p:cNvPr id="51" name="Straight Arrow Connector 50"/>
              <p:cNvCxnSpPr/>
              <p:nvPr/>
            </p:nvCxnSpPr>
            <p:spPr bwMode="auto">
              <a:xfrm flipH="1">
                <a:off x="1265238" y="914400"/>
                <a:ext cx="2346325" cy="990600"/>
              </a:xfrm>
              <a:prstGeom prst="straightConnector1">
                <a:avLst/>
              </a:prstGeom>
              <a:ln w="19050">
                <a:solidFill>
                  <a:schemeClr val="bg1"/>
                </a:solidFill>
                <a:tailEnd type="none"/>
              </a:ln>
            </p:spPr>
            <p:style>
              <a:lnRef idx="1">
                <a:schemeClr val="accent1"/>
              </a:lnRef>
              <a:fillRef idx="0">
                <a:schemeClr val="accent1"/>
              </a:fillRef>
              <a:effectRef idx="0">
                <a:schemeClr val="accent1"/>
              </a:effectRef>
              <a:fontRef idx="minor">
                <a:schemeClr val="tx1"/>
              </a:fontRef>
            </p:style>
          </p:cxnSp>
          <p:pic>
            <p:nvPicPr>
              <p:cNvPr id="49" name="Picture 49" descr="D:\Artoo\Documents\Cornell\Research\iprough\docs\SIGGRAPH\slides\images\step_fullscn_flat_beige_mixed.pn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25491" t="60349" r="19511" b="2"/>
              <a:stretch/>
            </p:blipFill>
            <p:spPr bwMode="auto">
              <a:xfrm>
                <a:off x="66954" y="1554612"/>
                <a:ext cx="1969600" cy="14199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pic>
          <p:nvPicPr>
            <p:cNvPr id="31" name="Picture 50" descr="D:\Artoo\Documents\Cornell\Research\iprough\docs\SIGGRAPH\slides\images\step_fullscn_flat_beige_mixed+diffuse.pn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8293" t="60572" r="17959" b="1"/>
            <a:stretch/>
          </p:blipFill>
          <p:spPr bwMode="auto">
            <a:xfrm>
              <a:off x="13341349" y="1499825"/>
              <a:ext cx="1936105" cy="1419949"/>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354"/>
                                        </p:tgtEl>
                                        <p:attrNameLst>
                                          <p:attrName>style.visibility</p:attrName>
                                        </p:attrNameLst>
                                      </p:cBhvr>
                                      <p:to>
                                        <p:strVal val="visible"/>
                                      </p:to>
                                    </p:set>
                                    <p:animEffect transition="in" filter="fade">
                                      <p:cBhvr>
                                        <p:cTn id="7" dur="500"/>
                                        <p:tgtEl>
                                          <p:spTgt spid="14354"/>
                                        </p:tgtEl>
                                      </p:cBhvr>
                                    </p:animEffect>
                                  </p:childTnLst>
                                </p:cTn>
                              </p:par>
                              <p:par>
                                <p:cTn id="8" presetID="10" presetClass="entr" presetSubtype="0" fill="hold" nodeType="withEffect">
                                  <p:stCondLst>
                                    <p:cond delay="0"/>
                                  </p:stCondLst>
                                  <p:childTnLst>
                                    <p:set>
                                      <p:cBhvr>
                                        <p:cTn id="9" dur="1" fill="hold">
                                          <p:stCondLst>
                                            <p:cond delay="0"/>
                                          </p:stCondLst>
                                        </p:cTn>
                                        <p:tgtEl>
                                          <p:spTgt spid="14355"/>
                                        </p:tgtEl>
                                        <p:attrNameLst>
                                          <p:attrName>style.visibility</p:attrName>
                                        </p:attrNameLst>
                                      </p:cBhvr>
                                      <p:to>
                                        <p:strVal val="visible"/>
                                      </p:to>
                                    </p:set>
                                    <p:animEffect transition="in" filter="fade">
                                      <p:cBhvr>
                                        <p:cTn id="10" dur="500"/>
                                        <p:tgtEl>
                                          <p:spTgt spid="1435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nodeType="withEffect">
                                  <p:stCondLst>
                                    <p:cond delay="0"/>
                                  </p:stCondLst>
                                  <p:childTnLst>
                                    <p:set>
                                      <p:cBhvr>
                                        <p:cTn id="20" dur="1" fill="hold">
                                          <p:stCondLst>
                                            <p:cond delay="0"/>
                                          </p:stCondLst>
                                        </p:cTn>
                                        <p:tgtEl>
                                          <p:spTgt spid="14353"/>
                                        </p:tgtEl>
                                        <p:attrNameLst>
                                          <p:attrName>style.visibility</p:attrName>
                                        </p:attrNameLst>
                                      </p:cBhvr>
                                      <p:to>
                                        <p:strVal val="visible"/>
                                      </p:to>
                                    </p:set>
                                    <p:animEffect transition="in" filter="fade">
                                      <p:cBhvr>
                                        <p:cTn id="21" dur="500"/>
                                        <p:tgtEl>
                                          <p:spTgt spid="14353"/>
                                        </p:tgtEl>
                                      </p:cBhvr>
                                    </p:animEffect>
                                  </p:childTnLst>
                                </p:cTn>
                              </p:par>
                              <p:par>
                                <p:cTn id="22" presetID="10" presetClass="entr" presetSubtype="0" fill="hold" nodeType="withEffect">
                                  <p:stCondLst>
                                    <p:cond delay="0"/>
                                  </p:stCondLst>
                                  <p:childTnLst>
                                    <p:set>
                                      <p:cBhvr>
                                        <p:cTn id="23" dur="1" fill="hold">
                                          <p:stCondLst>
                                            <p:cond delay="0"/>
                                          </p:stCondLst>
                                        </p:cTn>
                                        <p:tgtEl>
                                          <p:spTgt spid="14352"/>
                                        </p:tgtEl>
                                        <p:attrNameLst>
                                          <p:attrName>style.visibility</p:attrName>
                                        </p:attrNameLst>
                                      </p:cBhvr>
                                      <p:to>
                                        <p:strVal val="visible"/>
                                      </p:to>
                                    </p:set>
                                    <p:animEffect transition="in" filter="fade">
                                      <p:cBhvr>
                                        <p:cTn id="24" dur="500"/>
                                        <p:tgtEl>
                                          <p:spTgt spid="1435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304800" y="2895600"/>
            <a:ext cx="8229600" cy="1143000"/>
          </a:xfrm>
        </p:spPr>
        <p:txBody>
          <a:bodyPr/>
          <a:lstStyle/>
          <a:p>
            <a:pPr algn="l" eaLnBrk="1" hangingPunct="1"/>
            <a:r>
              <a:rPr lang="en-US" sz="3000" b="1" smtClean="0">
                <a:solidFill>
                  <a:srgbClr val="FFFF00"/>
                </a:solidFill>
                <a:latin typeface="Verdana" pitchFamily="34" charset="0"/>
                <a:ea typeface="Verdana" pitchFamily="34" charset="0"/>
                <a:cs typeface="Verdana" pitchFamily="34" charset="0"/>
              </a:rPr>
              <a:t>Part 2: Acquisition Method</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9"/>
          <p:cNvPicPr>
            <a:picLocks noChangeAspect="1" noChangeArrowheads="1"/>
          </p:cNvPicPr>
          <p:nvPr/>
        </p:nvPicPr>
        <p:blipFill>
          <a:blip r:embed="rId3">
            <a:extLst>
              <a:ext uri="{28A0092B-C50C-407E-A947-70E740481C1C}">
                <a14:useLocalDpi xmlns:a14="http://schemas.microsoft.com/office/drawing/2010/main" val="0"/>
              </a:ext>
            </a:extLst>
          </a:blip>
          <a:srcRect l="27444" t="19359" r="27142" b="24362"/>
          <a:stretch>
            <a:fillRect/>
          </a:stretch>
        </p:blipFill>
        <p:spPr bwMode="auto">
          <a:xfrm>
            <a:off x="152400" y="3324225"/>
            <a:ext cx="4495800" cy="334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7" name="Title 1"/>
          <p:cNvSpPr>
            <a:spLocks noGrp="1"/>
          </p:cNvSpPr>
          <p:nvPr>
            <p:ph type="title"/>
          </p:nvPr>
        </p:nvSpPr>
        <p:spPr>
          <a:xfrm>
            <a:off x="319088" y="344488"/>
            <a:ext cx="8229600" cy="1143000"/>
          </a:xfrm>
        </p:spPr>
        <p:txBody>
          <a:bodyPr/>
          <a:lstStyle/>
          <a:p>
            <a:pPr algn="l" eaLnBrk="1" hangingPunct="1"/>
            <a:r>
              <a:rPr lang="en-US" sz="3000" b="1" smtClean="0">
                <a:solidFill>
                  <a:srgbClr val="FFFF00"/>
                </a:solidFill>
                <a:latin typeface="Verdana" pitchFamily="34" charset="0"/>
                <a:ea typeface="Verdana" pitchFamily="34" charset="0"/>
                <a:cs typeface="Verdana" pitchFamily="34" charset="0"/>
              </a:rPr>
              <a:t>Device Setup</a:t>
            </a:r>
          </a:p>
        </p:txBody>
      </p:sp>
      <p:grpSp>
        <p:nvGrpSpPr>
          <p:cNvPr id="13" name="Group 12"/>
          <p:cNvGrpSpPr>
            <a:grpSpLocks/>
          </p:cNvGrpSpPr>
          <p:nvPr/>
        </p:nvGrpSpPr>
        <p:grpSpPr bwMode="auto">
          <a:xfrm>
            <a:off x="1981200" y="304800"/>
            <a:ext cx="6858000" cy="3810000"/>
            <a:chOff x="1981200" y="304800"/>
            <a:chExt cx="6858000" cy="3810000"/>
          </a:xfrm>
        </p:grpSpPr>
        <p:pic>
          <p:nvPicPr>
            <p:cNvPr id="16401" name="Picture 4" descr="D:\Artoo\Documents\Cornell\Research\iprough\docs\SIGGRAPH\images\step_ref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2400" y="304800"/>
              <a:ext cx="4876800" cy="36576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flipV="1">
              <a:off x="1981200" y="2362200"/>
              <a:ext cx="1828800" cy="175260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grpSp>
      <p:grpSp>
        <p:nvGrpSpPr>
          <p:cNvPr id="2" name="Group 1"/>
          <p:cNvGrpSpPr>
            <a:grpSpLocks/>
          </p:cNvGrpSpPr>
          <p:nvPr/>
        </p:nvGrpSpPr>
        <p:grpSpPr bwMode="auto">
          <a:xfrm>
            <a:off x="5175250" y="4114800"/>
            <a:ext cx="3359150" cy="2362200"/>
            <a:chOff x="5175250" y="4114800"/>
            <a:chExt cx="3359150" cy="2362200"/>
          </a:xfrm>
        </p:grpSpPr>
        <p:grpSp>
          <p:nvGrpSpPr>
            <p:cNvPr id="16390" name="Group 13"/>
            <p:cNvGrpSpPr>
              <a:grpSpLocks/>
            </p:cNvGrpSpPr>
            <p:nvPr/>
          </p:nvGrpSpPr>
          <p:grpSpPr bwMode="auto">
            <a:xfrm>
              <a:off x="5175250" y="4114800"/>
              <a:ext cx="3359150" cy="2362200"/>
              <a:chOff x="5175616" y="4114800"/>
              <a:chExt cx="3358783" cy="2362200"/>
            </a:xfrm>
          </p:grpSpPr>
          <p:grpSp>
            <p:nvGrpSpPr>
              <p:cNvPr id="16392" name="Group 10"/>
              <p:cNvGrpSpPr>
                <a:grpSpLocks/>
              </p:cNvGrpSpPr>
              <p:nvPr/>
            </p:nvGrpSpPr>
            <p:grpSpPr bwMode="auto">
              <a:xfrm>
                <a:off x="5175616" y="4572000"/>
                <a:ext cx="3358783" cy="1905000"/>
                <a:chOff x="5175616" y="4572000"/>
                <a:chExt cx="3358783" cy="1905000"/>
              </a:xfrm>
            </p:grpSpPr>
            <p:grpSp>
              <p:nvGrpSpPr>
                <p:cNvPr id="16394" name="Group 9"/>
                <p:cNvGrpSpPr>
                  <a:grpSpLocks/>
                </p:cNvGrpSpPr>
                <p:nvPr/>
              </p:nvGrpSpPr>
              <p:grpSpPr bwMode="auto">
                <a:xfrm>
                  <a:off x="5175616" y="4572000"/>
                  <a:ext cx="3358783" cy="1905000"/>
                  <a:chOff x="5377308" y="4528702"/>
                  <a:chExt cx="3358783" cy="1905000"/>
                </a:xfrm>
              </p:grpSpPr>
              <p:sp>
                <p:nvSpPr>
                  <p:cNvPr id="9" name="Rounded Rectangle 8"/>
                  <p:cNvSpPr/>
                  <p:nvPr/>
                </p:nvSpPr>
                <p:spPr>
                  <a:xfrm>
                    <a:off x="5377308" y="4528702"/>
                    <a:ext cx="3358783" cy="1905000"/>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397" name="TextBox 4"/>
                  <p:cNvSpPr txBox="1">
                    <a:spLocks noChangeArrowheads="1"/>
                  </p:cNvSpPr>
                  <p:nvPr/>
                </p:nvSpPr>
                <p:spPr bwMode="auto">
                  <a:xfrm>
                    <a:off x="5516055" y="5095002"/>
                    <a:ext cx="1214186" cy="370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l-GR">
                        <a:solidFill>
                          <a:srgbClr val="FFC000"/>
                        </a:solidFill>
                      </a:rPr>
                      <a:t>σ</a:t>
                    </a:r>
                    <a:r>
                      <a:rPr lang="en-US" baseline="-25000">
                        <a:solidFill>
                          <a:srgbClr val="FFC000"/>
                        </a:solidFill>
                      </a:rPr>
                      <a:t>M</a:t>
                    </a:r>
                    <a:r>
                      <a:rPr lang="en-US">
                        <a:solidFill>
                          <a:srgbClr val="FFC000"/>
                        </a:solidFill>
                      </a:rPr>
                      <a:t> (Mixed)</a:t>
                    </a:r>
                  </a:p>
                </p:txBody>
              </p:sp>
              <p:sp>
                <p:nvSpPr>
                  <p:cNvPr id="16398" name="TextBox 4"/>
                  <p:cNvSpPr txBox="1">
                    <a:spLocks noChangeArrowheads="1"/>
                  </p:cNvSpPr>
                  <p:nvPr/>
                </p:nvSpPr>
                <p:spPr bwMode="auto">
                  <a:xfrm>
                    <a:off x="5516055" y="5522276"/>
                    <a:ext cx="1120372" cy="370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l-GR">
                        <a:solidFill>
                          <a:srgbClr val="FFC000"/>
                        </a:solidFill>
                      </a:rPr>
                      <a:t>σ</a:t>
                    </a:r>
                    <a:r>
                      <a:rPr lang="el-GR" baseline="-25000">
                        <a:solidFill>
                          <a:srgbClr val="FFC000"/>
                        </a:solidFill>
                      </a:rPr>
                      <a:t>μ</a:t>
                    </a:r>
                    <a:r>
                      <a:rPr lang="en-US">
                        <a:solidFill>
                          <a:srgbClr val="FFC000"/>
                        </a:solidFill>
                      </a:rPr>
                      <a:t> (micro)</a:t>
                    </a:r>
                  </a:p>
                </p:txBody>
              </p:sp>
              <p:sp>
                <p:nvSpPr>
                  <p:cNvPr id="16399" name="TextBox 4"/>
                  <p:cNvSpPr txBox="1">
                    <a:spLocks noChangeArrowheads="1"/>
                  </p:cNvSpPr>
                  <p:nvPr/>
                </p:nvSpPr>
                <p:spPr bwMode="auto">
                  <a:xfrm>
                    <a:off x="5516055" y="5933202"/>
                    <a:ext cx="1136916" cy="370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l-GR">
                        <a:solidFill>
                          <a:srgbClr val="FFC000"/>
                        </a:solidFill>
                      </a:rPr>
                      <a:t>σ</a:t>
                    </a:r>
                    <a:r>
                      <a:rPr lang="en-US" baseline="-25000">
                        <a:solidFill>
                          <a:srgbClr val="FFC000"/>
                        </a:solidFill>
                      </a:rPr>
                      <a:t>m</a:t>
                    </a:r>
                    <a:r>
                      <a:rPr lang="en-US">
                        <a:solidFill>
                          <a:srgbClr val="FFC000"/>
                        </a:solidFill>
                      </a:rPr>
                      <a:t> (meso)</a:t>
                    </a:r>
                  </a:p>
                </p:txBody>
              </p:sp>
              <p:sp>
                <p:nvSpPr>
                  <p:cNvPr id="16400" name="TextBox 4"/>
                  <p:cNvSpPr txBox="1">
                    <a:spLocks noChangeArrowheads="1"/>
                  </p:cNvSpPr>
                  <p:nvPr/>
                </p:nvSpPr>
                <p:spPr bwMode="auto">
                  <a:xfrm>
                    <a:off x="5486400" y="4649470"/>
                    <a:ext cx="11962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solidFill>
                          <a:schemeClr val="bg1"/>
                        </a:solidFill>
                      </a:rPr>
                      <a:t>Roughness</a:t>
                    </a:r>
                  </a:p>
                </p:txBody>
              </p:sp>
            </p:grpSp>
            <p:sp>
              <p:nvSpPr>
                <p:cNvPr id="16395" name="TextBox 4"/>
                <p:cNvSpPr txBox="1">
                  <a:spLocks noChangeArrowheads="1"/>
                </p:cNvSpPr>
                <p:nvPr/>
              </p:nvSpPr>
              <p:spPr bwMode="auto">
                <a:xfrm>
                  <a:off x="6629400" y="4692768"/>
                  <a:ext cx="17368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solidFill>
                        <a:schemeClr val="bg1"/>
                      </a:solidFill>
                    </a:rPr>
                    <a:t>Texture statistics</a:t>
                  </a:r>
                </a:p>
              </p:txBody>
            </p:sp>
          </p:grpSp>
          <p:sp>
            <p:nvSpPr>
              <p:cNvPr id="12" name="Down Arrow 11"/>
              <p:cNvSpPr/>
              <p:nvPr/>
            </p:nvSpPr>
            <p:spPr>
              <a:xfrm>
                <a:off x="6185156" y="4114800"/>
                <a:ext cx="1295258" cy="381000"/>
              </a:xfrm>
              <a:prstGeom prst="downArrow">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16391" name="Picture 1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05600" y="5115799"/>
              <a:ext cx="1539548" cy="1132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319088" y="344488"/>
            <a:ext cx="8229600" cy="1143000"/>
          </a:xfrm>
        </p:spPr>
        <p:txBody>
          <a:bodyPr/>
          <a:lstStyle/>
          <a:p>
            <a:pPr algn="l" eaLnBrk="1" hangingPunct="1"/>
            <a:r>
              <a:rPr lang="en-US" sz="3000" b="1" smtClean="0">
                <a:solidFill>
                  <a:srgbClr val="FFFF00"/>
                </a:solidFill>
                <a:latin typeface="Verdana" pitchFamily="34" charset="0"/>
                <a:ea typeface="Verdana" pitchFamily="34" charset="0"/>
                <a:cs typeface="Verdana" pitchFamily="34" charset="0"/>
              </a:rPr>
              <a:t>Reflection of Step-edge Lighting</a:t>
            </a:r>
          </a:p>
        </p:txBody>
      </p:sp>
      <p:grpSp>
        <p:nvGrpSpPr>
          <p:cNvPr id="21508" name="Group 22"/>
          <p:cNvGrpSpPr>
            <a:grpSpLocks/>
          </p:cNvGrpSpPr>
          <p:nvPr/>
        </p:nvGrpSpPr>
        <p:grpSpPr bwMode="auto">
          <a:xfrm>
            <a:off x="3071813" y="1789113"/>
            <a:ext cx="3032125" cy="2173287"/>
            <a:chOff x="3289064" y="1725183"/>
            <a:chExt cx="3033334" cy="2172980"/>
          </a:xfrm>
        </p:grpSpPr>
        <p:grpSp>
          <p:nvGrpSpPr>
            <p:cNvPr id="17433" name="Group 19"/>
            <p:cNvGrpSpPr>
              <a:grpSpLocks/>
            </p:cNvGrpSpPr>
            <p:nvPr/>
          </p:nvGrpSpPr>
          <p:grpSpPr bwMode="auto">
            <a:xfrm>
              <a:off x="3655398" y="1725183"/>
              <a:ext cx="2667000" cy="1752600"/>
              <a:chOff x="4724400" y="1371600"/>
              <a:chExt cx="2667000" cy="1752600"/>
            </a:xfrm>
          </p:grpSpPr>
          <p:grpSp>
            <p:nvGrpSpPr>
              <p:cNvPr id="17436" name="Group 18"/>
              <p:cNvGrpSpPr>
                <a:grpSpLocks/>
              </p:cNvGrpSpPr>
              <p:nvPr/>
            </p:nvGrpSpPr>
            <p:grpSpPr bwMode="auto">
              <a:xfrm>
                <a:off x="4724400" y="1371600"/>
                <a:ext cx="2667000" cy="1752600"/>
                <a:chOff x="4724400" y="1371600"/>
                <a:chExt cx="2667000" cy="1752600"/>
              </a:xfrm>
            </p:grpSpPr>
            <p:cxnSp>
              <p:nvCxnSpPr>
                <p:cNvPr id="3" name="Straight Arrow Connector 2"/>
                <p:cNvCxnSpPr/>
                <p:nvPr/>
              </p:nvCxnSpPr>
              <p:spPr>
                <a:xfrm>
                  <a:off x="4724924" y="3123952"/>
                  <a:ext cx="2666476" cy="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4724924" y="1371600"/>
                  <a:ext cx="0" cy="1752352"/>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17437" name="Group 17"/>
              <p:cNvGrpSpPr>
                <a:grpSpLocks/>
              </p:cNvGrpSpPr>
              <p:nvPr/>
            </p:nvGrpSpPr>
            <p:grpSpPr bwMode="auto">
              <a:xfrm>
                <a:off x="4724400" y="1644246"/>
                <a:ext cx="2286000" cy="1479954"/>
                <a:chOff x="4876800" y="1908083"/>
                <a:chExt cx="2286000" cy="1479954"/>
              </a:xfrm>
            </p:grpSpPr>
            <p:sp>
              <p:nvSpPr>
                <p:cNvPr id="8" name="Freeform 7"/>
                <p:cNvSpPr/>
                <p:nvPr/>
              </p:nvSpPr>
              <p:spPr>
                <a:xfrm>
                  <a:off x="5534811" y="1908448"/>
                  <a:ext cx="940175" cy="1479341"/>
                </a:xfrm>
                <a:custGeom>
                  <a:avLst/>
                  <a:gdLst>
                    <a:gd name="connsiteX0" fmla="*/ 0 w 940828"/>
                    <a:gd name="connsiteY0" fmla="*/ 1479954 h 1479954"/>
                    <a:gd name="connsiteX1" fmla="*/ 227279 w 940828"/>
                    <a:gd name="connsiteY1" fmla="*/ 1390100 h 1479954"/>
                    <a:gd name="connsiteX2" fmla="*/ 396416 w 940828"/>
                    <a:gd name="connsiteY2" fmla="*/ 1041253 h 1479954"/>
                    <a:gd name="connsiteX3" fmla="*/ 554983 w 940828"/>
                    <a:gd name="connsiteY3" fmla="*/ 449272 h 1479954"/>
                    <a:gd name="connsiteX4" fmla="*/ 713549 w 940828"/>
                    <a:gd name="connsiteY4" fmla="*/ 100426 h 1479954"/>
                    <a:gd name="connsiteX5" fmla="*/ 940828 w 940828"/>
                    <a:gd name="connsiteY5" fmla="*/ 0 h 14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0828" h="1479954">
                      <a:moveTo>
                        <a:pt x="0" y="1479954"/>
                      </a:moveTo>
                      <a:cubicBezTo>
                        <a:pt x="80605" y="1471585"/>
                        <a:pt x="161210" y="1463217"/>
                        <a:pt x="227279" y="1390100"/>
                      </a:cubicBezTo>
                      <a:cubicBezTo>
                        <a:pt x="293348" y="1316983"/>
                        <a:pt x="341799" y="1198058"/>
                        <a:pt x="396416" y="1041253"/>
                      </a:cubicBezTo>
                      <a:cubicBezTo>
                        <a:pt x="451033" y="884448"/>
                        <a:pt x="502128" y="606076"/>
                        <a:pt x="554983" y="449272"/>
                      </a:cubicBezTo>
                      <a:cubicBezTo>
                        <a:pt x="607838" y="292468"/>
                        <a:pt x="649242" y="175305"/>
                        <a:pt x="713549" y="100426"/>
                      </a:cubicBezTo>
                      <a:cubicBezTo>
                        <a:pt x="777857" y="25547"/>
                        <a:pt x="885330" y="8809"/>
                        <a:pt x="940828" y="0"/>
                      </a:cubicBezTo>
                    </a:path>
                  </a:pathLst>
                </a:custGeom>
                <a:ln w="38100">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11" name="Straight Connector 10"/>
                <p:cNvCxnSpPr>
                  <a:stCxn id="8" idx="5"/>
                </p:cNvCxnSpPr>
                <p:nvPr/>
              </p:nvCxnSpPr>
              <p:spPr>
                <a:xfrm>
                  <a:off x="6474986" y="1908448"/>
                  <a:ext cx="687662"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8" idx="0"/>
                </p:cNvCxnSpPr>
                <p:nvPr/>
              </p:nvCxnSpPr>
              <p:spPr>
                <a:xfrm flipH="1">
                  <a:off x="4877324" y="3387789"/>
                  <a:ext cx="6574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17434" name="TextBox 20"/>
            <p:cNvSpPr txBox="1">
              <a:spLocks noChangeArrowheads="1"/>
            </p:cNvSpPr>
            <p:nvPr/>
          </p:nvSpPr>
          <p:spPr bwMode="auto">
            <a:xfrm rot="-5400000">
              <a:off x="2977344" y="2416817"/>
              <a:ext cx="9927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solidFill>
                    <a:schemeClr val="bg1"/>
                  </a:solidFill>
                </a:rPr>
                <a:t>intensity</a:t>
              </a:r>
            </a:p>
          </p:txBody>
        </p:sp>
        <p:sp>
          <p:nvSpPr>
            <p:cNvPr id="17435" name="TextBox 26"/>
            <p:cNvSpPr txBox="1">
              <a:spLocks noChangeArrowheads="1"/>
            </p:cNvSpPr>
            <p:nvPr/>
          </p:nvSpPr>
          <p:spPr bwMode="auto">
            <a:xfrm>
              <a:off x="4782982" y="3528831"/>
              <a:ext cx="3048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solidFill>
                    <a:schemeClr val="bg1"/>
                  </a:solidFill>
                </a:rPr>
                <a:t>X</a:t>
              </a:r>
            </a:p>
          </p:txBody>
        </p:sp>
      </p:grpSp>
      <p:grpSp>
        <p:nvGrpSpPr>
          <p:cNvPr id="17412" name="Group 21"/>
          <p:cNvGrpSpPr>
            <a:grpSpLocks/>
          </p:cNvGrpSpPr>
          <p:nvPr/>
        </p:nvGrpSpPr>
        <p:grpSpPr bwMode="auto">
          <a:xfrm>
            <a:off x="146050" y="1343025"/>
            <a:ext cx="2870200" cy="2255838"/>
            <a:chOff x="324289" y="1355851"/>
            <a:chExt cx="2869632" cy="2255282"/>
          </a:xfrm>
        </p:grpSpPr>
        <p:pic>
          <p:nvPicPr>
            <p:cNvPr id="17431" name="Picture 3" descr="D:\Artoo\Documents\Cornell\Research\iprough\040611\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1805" y="1725183"/>
              <a:ext cx="2514600" cy="1885950"/>
            </a:xfrm>
            <a:prstGeom prst="rect">
              <a:avLst/>
            </a:prstGeom>
            <a:noFill/>
            <a:ln w="31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7432" name="TextBox 27"/>
            <p:cNvSpPr txBox="1">
              <a:spLocks noChangeArrowheads="1"/>
            </p:cNvSpPr>
            <p:nvPr/>
          </p:nvSpPr>
          <p:spPr bwMode="auto">
            <a:xfrm>
              <a:off x="324289" y="1355851"/>
              <a:ext cx="28696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solidFill>
                    <a:schemeClr val="bg1"/>
                  </a:solidFill>
                </a:rPr>
                <a:t>Reflected image of step-light</a:t>
              </a:r>
            </a:p>
          </p:txBody>
        </p:sp>
      </p:grpSp>
      <p:grpSp>
        <p:nvGrpSpPr>
          <p:cNvPr id="4" name="Group 3"/>
          <p:cNvGrpSpPr>
            <a:grpSpLocks/>
          </p:cNvGrpSpPr>
          <p:nvPr/>
        </p:nvGrpSpPr>
        <p:grpSpPr bwMode="auto">
          <a:xfrm>
            <a:off x="6629400" y="1295400"/>
            <a:ext cx="1981200" cy="2847975"/>
            <a:chOff x="6629400" y="1295400"/>
            <a:chExt cx="1981200" cy="2847975"/>
          </a:xfrm>
        </p:grpSpPr>
        <p:sp>
          <p:nvSpPr>
            <p:cNvPr id="2" name="Rounded Rectangular Callout 1"/>
            <p:cNvSpPr/>
            <p:nvPr/>
          </p:nvSpPr>
          <p:spPr>
            <a:xfrm>
              <a:off x="6629400" y="1295400"/>
              <a:ext cx="1981200" cy="2847975"/>
            </a:xfrm>
            <a:prstGeom prst="wedgeRoundRectCallout">
              <a:avLst>
                <a:gd name="adj1" fmla="val -81058"/>
                <a:gd name="adj2" fmla="val 10032"/>
                <a:gd name="adj3" fmla="val 1666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17420" name="Group 29"/>
            <p:cNvGrpSpPr>
              <a:grpSpLocks/>
            </p:cNvGrpSpPr>
            <p:nvPr/>
          </p:nvGrpSpPr>
          <p:grpSpPr bwMode="auto">
            <a:xfrm>
              <a:off x="7010400" y="1447800"/>
              <a:ext cx="1371600" cy="900113"/>
              <a:chOff x="4565188" y="3962400"/>
              <a:chExt cx="2669998" cy="1752600"/>
            </a:xfrm>
          </p:grpSpPr>
          <p:grpSp>
            <p:nvGrpSpPr>
              <p:cNvPr id="17427" name="Group 25"/>
              <p:cNvGrpSpPr>
                <a:grpSpLocks/>
              </p:cNvGrpSpPr>
              <p:nvPr/>
            </p:nvGrpSpPr>
            <p:grpSpPr bwMode="auto">
              <a:xfrm>
                <a:off x="4568186" y="3962400"/>
                <a:ext cx="2667000" cy="1752600"/>
                <a:chOff x="5334000" y="4114800"/>
                <a:chExt cx="2667000" cy="1752600"/>
              </a:xfrm>
            </p:grpSpPr>
            <p:cxnSp>
              <p:nvCxnSpPr>
                <p:cNvPr id="31" name="Straight Arrow Connector 30"/>
                <p:cNvCxnSpPr/>
                <p:nvPr/>
              </p:nvCxnSpPr>
              <p:spPr>
                <a:xfrm>
                  <a:off x="5334093" y="5867400"/>
                  <a:ext cx="2666907" cy="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5334093" y="4114800"/>
                  <a:ext cx="0" cy="175260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cxnSp>
            <p:nvCxnSpPr>
              <p:cNvPr id="25" name="Elbow Connector 24"/>
              <p:cNvCxnSpPr/>
              <p:nvPr/>
            </p:nvCxnSpPr>
            <p:spPr>
              <a:xfrm flipV="1">
                <a:off x="4565188" y="4212772"/>
                <a:ext cx="2286804" cy="1480590"/>
              </a:xfrm>
              <a:prstGeom prst="bentConnector3">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17421" name="Group 37"/>
            <p:cNvGrpSpPr>
              <a:grpSpLocks/>
            </p:cNvGrpSpPr>
            <p:nvPr/>
          </p:nvGrpSpPr>
          <p:grpSpPr bwMode="auto">
            <a:xfrm>
              <a:off x="7010400" y="3057525"/>
              <a:ext cx="1266825" cy="828675"/>
              <a:chOff x="2714625" y="4648200"/>
              <a:chExt cx="1766114" cy="1153930"/>
            </a:xfrm>
          </p:grpSpPr>
          <p:grpSp>
            <p:nvGrpSpPr>
              <p:cNvPr id="17423" name="Group 38"/>
              <p:cNvGrpSpPr>
                <a:grpSpLocks/>
              </p:cNvGrpSpPr>
              <p:nvPr/>
            </p:nvGrpSpPr>
            <p:grpSpPr bwMode="auto">
              <a:xfrm>
                <a:off x="2714625" y="4648200"/>
                <a:ext cx="1766114" cy="1153930"/>
                <a:chOff x="4724400" y="2970662"/>
                <a:chExt cx="2438400" cy="1358451"/>
              </a:xfrm>
            </p:grpSpPr>
            <p:cxnSp>
              <p:nvCxnSpPr>
                <p:cNvPr id="41" name="Straight Connector 40"/>
                <p:cNvCxnSpPr/>
                <p:nvPr/>
              </p:nvCxnSpPr>
              <p:spPr>
                <a:xfrm>
                  <a:off x="4724400" y="4329113"/>
                  <a:ext cx="24384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flipV="1">
                  <a:off x="5867209" y="2970662"/>
                  <a:ext cx="0" cy="135845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0" name="Freeform 39"/>
              <p:cNvSpPr/>
              <p:nvPr/>
            </p:nvSpPr>
            <p:spPr>
              <a:xfrm>
                <a:off x="3137342" y="4984210"/>
                <a:ext cx="843219" cy="817920"/>
              </a:xfrm>
              <a:custGeom>
                <a:avLst/>
                <a:gdLst>
                  <a:gd name="connsiteX0" fmla="*/ 0 w 1808703"/>
                  <a:gd name="connsiteY0" fmla="*/ 963797 h 963797"/>
                  <a:gd name="connsiteX1" fmla="*/ 331596 w 1808703"/>
                  <a:gd name="connsiteY1" fmla="*/ 813072 h 963797"/>
                  <a:gd name="connsiteX2" fmla="*/ 728505 w 1808703"/>
                  <a:gd name="connsiteY2" fmla="*/ 134808 h 963797"/>
                  <a:gd name="connsiteX3" fmla="*/ 904352 w 1808703"/>
                  <a:gd name="connsiteY3" fmla="*/ 4179 h 963797"/>
                  <a:gd name="connsiteX4" fmla="*/ 1105319 w 1808703"/>
                  <a:gd name="connsiteY4" fmla="*/ 210171 h 963797"/>
                  <a:gd name="connsiteX5" fmla="*/ 1472083 w 1808703"/>
                  <a:gd name="connsiteY5" fmla="*/ 818096 h 963797"/>
                  <a:gd name="connsiteX6" fmla="*/ 1808703 w 1808703"/>
                  <a:gd name="connsiteY6" fmla="*/ 963797 h 96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8703" h="963797">
                    <a:moveTo>
                      <a:pt x="0" y="963797"/>
                    </a:moveTo>
                    <a:cubicBezTo>
                      <a:pt x="105089" y="957517"/>
                      <a:pt x="210179" y="951237"/>
                      <a:pt x="331596" y="813072"/>
                    </a:cubicBezTo>
                    <a:cubicBezTo>
                      <a:pt x="453014" y="674907"/>
                      <a:pt x="633046" y="269623"/>
                      <a:pt x="728505" y="134808"/>
                    </a:cubicBezTo>
                    <a:cubicBezTo>
                      <a:pt x="823964" y="-8"/>
                      <a:pt x="841550" y="-8381"/>
                      <a:pt x="904352" y="4179"/>
                    </a:cubicBezTo>
                    <a:cubicBezTo>
                      <a:pt x="967154" y="16739"/>
                      <a:pt x="1010697" y="74518"/>
                      <a:pt x="1105319" y="210171"/>
                    </a:cubicBezTo>
                    <a:cubicBezTo>
                      <a:pt x="1199941" y="345824"/>
                      <a:pt x="1354852" y="692492"/>
                      <a:pt x="1472083" y="818096"/>
                    </a:cubicBezTo>
                    <a:cubicBezTo>
                      <a:pt x="1589314" y="943700"/>
                      <a:pt x="1699008" y="953748"/>
                      <a:pt x="1808703" y="963797"/>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sp>
          <p:nvSpPr>
            <p:cNvPr id="17422" name="TextBox 23551"/>
            <p:cNvSpPr txBox="1">
              <a:spLocks noChangeArrowheads="1"/>
            </p:cNvSpPr>
            <p:nvPr/>
          </p:nvSpPr>
          <p:spPr bwMode="auto">
            <a:xfrm>
              <a:off x="7351713" y="2414588"/>
              <a:ext cx="504825"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5000">
                  <a:solidFill>
                    <a:schemeClr val="bg1"/>
                  </a:solidFill>
                </a:rPr>
                <a:t>*</a:t>
              </a:r>
            </a:p>
          </p:txBody>
        </p:sp>
      </p:grpSp>
      <p:pic>
        <p:nvPicPr>
          <p:cNvPr id="21513" name="Picture 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2075" y="4343400"/>
            <a:ext cx="41529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Rectangle 29"/>
          <p:cNvSpPr/>
          <p:nvPr/>
        </p:nvSpPr>
        <p:spPr>
          <a:xfrm>
            <a:off x="3651250" y="4479925"/>
            <a:ext cx="539750" cy="488950"/>
          </a:xfrm>
          <a:prstGeom prst="rect">
            <a:avLst/>
          </a:prstGeom>
          <a:noFill/>
          <a:ln w="38100">
            <a:solidFill>
              <a:srgbClr val="FF323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Rectangle 32"/>
          <p:cNvSpPr/>
          <p:nvPr/>
        </p:nvSpPr>
        <p:spPr>
          <a:xfrm>
            <a:off x="4870450" y="4860925"/>
            <a:ext cx="311150" cy="320675"/>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516" name="TextBox 15"/>
          <p:cNvSpPr txBox="1">
            <a:spLocks noChangeArrowheads="1"/>
          </p:cNvSpPr>
          <p:nvPr/>
        </p:nvSpPr>
        <p:spPr bwMode="auto">
          <a:xfrm>
            <a:off x="3238500" y="5422900"/>
            <a:ext cx="29337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buFont typeface="Arial" charset="0"/>
              <a:buChar char="•"/>
            </a:pPr>
            <a:r>
              <a:rPr lang="en-US" dirty="0">
                <a:solidFill>
                  <a:srgbClr val="FF3232"/>
                </a:solidFill>
              </a:rPr>
              <a:t>Gauss error function (ERF)</a:t>
            </a:r>
          </a:p>
          <a:p>
            <a:pPr eaLnBrk="1" hangingPunct="1">
              <a:buFont typeface="Arial" charset="0"/>
              <a:buChar char="•"/>
            </a:pPr>
            <a:r>
              <a:rPr lang="en-US" dirty="0" smtClean="0">
                <a:solidFill>
                  <a:srgbClr val="FFC000"/>
                </a:solidFill>
              </a:rPr>
              <a:t>Gaussian </a:t>
            </a:r>
            <a:r>
              <a:rPr lang="en-US" dirty="0">
                <a:solidFill>
                  <a:srgbClr val="FFC000"/>
                </a:solidFill>
              </a:rPr>
              <a:t>kernel size</a:t>
            </a:r>
          </a:p>
        </p:txBody>
      </p:sp>
      <p:cxnSp>
        <p:nvCxnSpPr>
          <p:cNvPr id="9" name="Straight Connector 8"/>
          <p:cNvCxnSpPr/>
          <p:nvPr/>
        </p:nvCxnSpPr>
        <p:spPr>
          <a:xfrm>
            <a:off x="146050" y="2655888"/>
            <a:ext cx="2870200" cy="0"/>
          </a:xfrm>
          <a:prstGeom prst="line">
            <a:avLst/>
          </a:prstGeom>
          <a:ln w="28575">
            <a:solidFill>
              <a:srgbClr val="FF3232"/>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fade">
                                      <p:cBhvr>
                                        <p:cTn id="7" dur="500"/>
                                        <p:tgtEl>
                                          <p:spTgt spid="21508"/>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21513"/>
                                        </p:tgtEl>
                                        <p:attrNameLst>
                                          <p:attrName>style.visibility</p:attrName>
                                        </p:attrNameLst>
                                      </p:cBhvr>
                                      <p:to>
                                        <p:strVal val="visible"/>
                                      </p:to>
                                    </p:set>
                                    <p:animEffect transition="in" filter="fade">
                                      <p:cBhvr>
                                        <p:cTn id="20" dur="500"/>
                                        <p:tgtEl>
                                          <p:spTgt spid="2151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500"/>
                                        <p:tgtEl>
                                          <p:spTgt spid="3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1516"/>
                                        </p:tgtEl>
                                        <p:attrNameLst>
                                          <p:attrName>style.visibility</p:attrName>
                                        </p:attrNameLst>
                                      </p:cBhvr>
                                      <p:to>
                                        <p:strVal val="visible"/>
                                      </p:to>
                                    </p:set>
                                    <p:animEffect transition="in" filter="fade">
                                      <p:cBhvr>
                                        <p:cTn id="29" dur="500"/>
                                        <p:tgtEl>
                                          <p:spTgt spid="215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3" grpId="0" animBg="1"/>
      <p:bldP spid="215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319088" y="344488"/>
            <a:ext cx="8229600" cy="1143000"/>
          </a:xfrm>
        </p:spPr>
        <p:txBody>
          <a:bodyPr/>
          <a:lstStyle/>
          <a:p>
            <a:pPr algn="l" eaLnBrk="1" hangingPunct="1"/>
            <a:r>
              <a:rPr lang="en-US" sz="3000" b="1" smtClean="0">
                <a:solidFill>
                  <a:srgbClr val="FFFF00"/>
                </a:solidFill>
                <a:latin typeface="Verdana" pitchFamily="34" charset="0"/>
                <a:ea typeface="Verdana" pitchFamily="34" charset="0"/>
                <a:cs typeface="Verdana" pitchFamily="34" charset="0"/>
              </a:rPr>
              <a:t>Reflection of Step-edge Lighting</a:t>
            </a:r>
          </a:p>
        </p:txBody>
      </p:sp>
      <p:grpSp>
        <p:nvGrpSpPr>
          <p:cNvPr id="18435" name="Group 22"/>
          <p:cNvGrpSpPr>
            <a:grpSpLocks/>
          </p:cNvGrpSpPr>
          <p:nvPr/>
        </p:nvGrpSpPr>
        <p:grpSpPr bwMode="auto">
          <a:xfrm>
            <a:off x="1158875" y="4572000"/>
            <a:ext cx="4098925" cy="2173288"/>
            <a:chOff x="3393375" y="1725183"/>
            <a:chExt cx="2929023" cy="2172980"/>
          </a:xfrm>
        </p:grpSpPr>
        <p:grpSp>
          <p:nvGrpSpPr>
            <p:cNvPr id="18459" name="Group 19"/>
            <p:cNvGrpSpPr>
              <a:grpSpLocks/>
            </p:cNvGrpSpPr>
            <p:nvPr/>
          </p:nvGrpSpPr>
          <p:grpSpPr bwMode="auto">
            <a:xfrm>
              <a:off x="3655398" y="1725183"/>
              <a:ext cx="2667000" cy="1752600"/>
              <a:chOff x="4724400" y="1371600"/>
              <a:chExt cx="2667000" cy="1752600"/>
            </a:xfrm>
          </p:grpSpPr>
          <p:grpSp>
            <p:nvGrpSpPr>
              <p:cNvPr id="18462" name="Group 18"/>
              <p:cNvGrpSpPr>
                <a:grpSpLocks/>
              </p:cNvGrpSpPr>
              <p:nvPr/>
            </p:nvGrpSpPr>
            <p:grpSpPr bwMode="auto">
              <a:xfrm>
                <a:off x="4724400" y="1371600"/>
                <a:ext cx="2667000" cy="1752600"/>
                <a:chOff x="4724400" y="1371600"/>
                <a:chExt cx="2667000" cy="1752600"/>
              </a:xfrm>
            </p:grpSpPr>
            <p:cxnSp>
              <p:nvCxnSpPr>
                <p:cNvPr id="3" name="Straight Arrow Connector 2"/>
                <p:cNvCxnSpPr/>
                <p:nvPr/>
              </p:nvCxnSpPr>
              <p:spPr>
                <a:xfrm>
                  <a:off x="4724424" y="3123952"/>
                  <a:ext cx="2666976" cy="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4724424" y="1371600"/>
                  <a:ext cx="0" cy="1752352"/>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18463" name="Group 17"/>
              <p:cNvGrpSpPr>
                <a:grpSpLocks/>
              </p:cNvGrpSpPr>
              <p:nvPr/>
            </p:nvGrpSpPr>
            <p:grpSpPr bwMode="auto">
              <a:xfrm>
                <a:off x="4724400" y="1644246"/>
                <a:ext cx="2286000" cy="1479954"/>
                <a:chOff x="4876800" y="1908083"/>
                <a:chExt cx="2286000" cy="1479954"/>
              </a:xfrm>
            </p:grpSpPr>
            <p:sp>
              <p:nvSpPr>
                <p:cNvPr id="8" name="Freeform 7"/>
                <p:cNvSpPr/>
                <p:nvPr/>
              </p:nvSpPr>
              <p:spPr>
                <a:xfrm>
                  <a:off x="5534777" y="1908448"/>
                  <a:ext cx="940418" cy="1479341"/>
                </a:xfrm>
                <a:custGeom>
                  <a:avLst/>
                  <a:gdLst>
                    <a:gd name="connsiteX0" fmla="*/ 0 w 940828"/>
                    <a:gd name="connsiteY0" fmla="*/ 1479954 h 1479954"/>
                    <a:gd name="connsiteX1" fmla="*/ 227279 w 940828"/>
                    <a:gd name="connsiteY1" fmla="*/ 1390100 h 1479954"/>
                    <a:gd name="connsiteX2" fmla="*/ 396416 w 940828"/>
                    <a:gd name="connsiteY2" fmla="*/ 1041253 h 1479954"/>
                    <a:gd name="connsiteX3" fmla="*/ 554983 w 940828"/>
                    <a:gd name="connsiteY3" fmla="*/ 449272 h 1479954"/>
                    <a:gd name="connsiteX4" fmla="*/ 713549 w 940828"/>
                    <a:gd name="connsiteY4" fmla="*/ 100426 h 1479954"/>
                    <a:gd name="connsiteX5" fmla="*/ 940828 w 940828"/>
                    <a:gd name="connsiteY5" fmla="*/ 0 h 14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0828" h="1479954">
                      <a:moveTo>
                        <a:pt x="0" y="1479954"/>
                      </a:moveTo>
                      <a:cubicBezTo>
                        <a:pt x="80605" y="1471585"/>
                        <a:pt x="161210" y="1463217"/>
                        <a:pt x="227279" y="1390100"/>
                      </a:cubicBezTo>
                      <a:cubicBezTo>
                        <a:pt x="293348" y="1316983"/>
                        <a:pt x="341799" y="1198058"/>
                        <a:pt x="396416" y="1041253"/>
                      </a:cubicBezTo>
                      <a:cubicBezTo>
                        <a:pt x="451033" y="884448"/>
                        <a:pt x="502128" y="606076"/>
                        <a:pt x="554983" y="449272"/>
                      </a:cubicBezTo>
                      <a:cubicBezTo>
                        <a:pt x="607838" y="292468"/>
                        <a:pt x="649242" y="175305"/>
                        <a:pt x="713549" y="100426"/>
                      </a:cubicBezTo>
                      <a:cubicBezTo>
                        <a:pt x="777857" y="25547"/>
                        <a:pt x="885330" y="8809"/>
                        <a:pt x="940828" y="0"/>
                      </a:cubicBezTo>
                    </a:path>
                  </a:pathLst>
                </a:custGeom>
                <a:ln w="38100">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11" name="Straight Connector 10"/>
                <p:cNvCxnSpPr>
                  <a:stCxn id="8" idx="5"/>
                </p:cNvCxnSpPr>
                <p:nvPr/>
              </p:nvCxnSpPr>
              <p:spPr>
                <a:xfrm>
                  <a:off x="6475195" y="1908448"/>
                  <a:ext cx="68744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8" idx="0"/>
                </p:cNvCxnSpPr>
                <p:nvPr/>
              </p:nvCxnSpPr>
              <p:spPr>
                <a:xfrm flipH="1">
                  <a:off x="4876824" y="3387789"/>
                  <a:ext cx="657952"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18460" name="TextBox 20"/>
            <p:cNvSpPr txBox="1">
              <a:spLocks noChangeArrowheads="1"/>
            </p:cNvSpPr>
            <p:nvPr/>
          </p:nvSpPr>
          <p:spPr bwMode="auto">
            <a:xfrm rot="-5400000">
              <a:off x="3081655" y="2416817"/>
              <a:ext cx="9927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solidFill>
                    <a:schemeClr val="bg1"/>
                  </a:solidFill>
                </a:rPr>
                <a:t>intensity</a:t>
              </a:r>
            </a:p>
          </p:txBody>
        </p:sp>
        <p:sp>
          <p:nvSpPr>
            <p:cNvPr id="18461" name="TextBox 26"/>
            <p:cNvSpPr txBox="1">
              <a:spLocks noChangeArrowheads="1"/>
            </p:cNvSpPr>
            <p:nvPr/>
          </p:nvSpPr>
          <p:spPr bwMode="auto">
            <a:xfrm>
              <a:off x="4782982" y="3528831"/>
              <a:ext cx="3048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solidFill>
                    <a:schemeClr val="bg1"/>
                  </a:solidFill>
                </a:rPr>
                <a:t>X</a:t>
              </a:r>
            </a:p>
          </p:txBody>
        </p:sp>
      </p:grpSp>
      <p:sp>
        <p:nvSpPr>
          <p:cNvPr id="7" name="Parallelogram 6"/>
          <p:cNvSpPr/>
          <p:nvPr/>
        </p:nvSpPr>
        <p:spPr>
          <a:xfrm>
            <a:off x="620713" y="4114800"/>
            <a:ext cx="6770687" cy="304800"/>
          </a:xfrm>
          <a:prstGeom prst="parallelogram">
            <a:avLst>
              <a:gd name="adj" fmla="val 27378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8437" name="Picture 2" descr="C:\Users\Artoo\AppData\Local\Microsoft\Windows\Temporary Internet Files\Content.IE5\QR04KGC7\MC900431617[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62529" flipH="1">
            <a:off x="1135063" y="1954213"/>
            <a:ext cx="1493837" cy="138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8" name="Group 8"/>
          <p:cNvGrpSpPr>
            <a:grpSpLocks/>
          </p:cNvGrpSpPr>
          <p:nvPr/>
        </p:nvGrpSpPr>
        <p:grpSpPr bwMode="auto">
          <a:xfrm>
            <a:off x="2894013" y="2214563"/>
            <a:ext cx="4432300" cy="304800"/>
            <a:chOff x="4419600" y="2514600"/>
            <a:chExt cx="4431990" cy="304800"/>
          </a:xfrm>
        </p:grpSpPr>
        <p:sp>
          <p:nvSpPr>
            <p:cNvPr id="43" name="Parallelogram 42"/>
            <p:cNvSpPr/>
            <p:nvPr/>
          </p:nvSpPr>
          <p:spPr>
            <a:xfrm>
              <a:off x="4419600" y="2514600"/>
              <a:ext cx="4431990" cy="304800"/>
            </a:xfrm>
            <a:prstGeom prst="parallelogram">
              <a:avLst>
                <a:gd name="adj" fmla="val 27378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 name="Parallelogram 43"/>
            <p:cNvSpPr/>
            <p:nvPr/>
          </p:nvSpPr>
          <p:spPr>
            <a:xfrm>
              <a:off x="6248272" y="2514600"/>
              <a:ext cx="2603318" cy="304800"/>
            </a:xfrm>
            <a:prstGeom prst="parallelogram">
              <a:avLst>
                <a:gd name="adj" fmla="val 27378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8439" name="Group 74"/>
          <p:cNvGrpSpPr>
            <a:grpSpLocks/>
          </p:cNvGrpSpPr>
          <p:nvPr/>
        </p:nvGrpSpPr>
        <p:grpSpPr bwMode="auto">
          <a:xfrm>
            <a:off x="1903413" y="2366963"/>
            <a:ext cx="3354387" cy="3957637"/>
            <a:chOff x="1903691" y="2367753"/>
            <a:chExt cx="3354109" cy="3956847"/>
          </a:xfrm>
        </p:grpSpPr>
        <p:cxnSp>
          <p:nvCxnSpPr>
            <p:cNvPr id="12" name="Straight Connector 11"/>
            <p:cNvCxnSpPr/>
            <p:nvPr/>
          </p:nvCxnSpPr>
          <p:spPr>
            <a:xfrm>
              <a:off x="1903691" y="2896284"/>
              <a:ext cx="1220686" cy="1371326"/>
            </a:xfrm>
            <a:prstGeom prst="line">
              <a:avLst/>
            </a:prstGeom>
            <a:ln w="38100">
              <a:solidFill>
                <a:schemeClr val="bg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8452" name="Group 22"/>
            <p:cNvGrpSpPr>
              <a:grpSpLocks/>
            </p:cNvGrpSpPr>
            <p:nvPr/>
          </p:nvGrpSpPr>
          <p:grpSpPr bwMode="auto">
            <a:xfrm>
              <a:off x="3124200" y="2367753"/>
              <a:ext cx="2133600" cy="1899450"/>
              <a:chOff x="3886200" y="2367753"/>
              <a:chExt cx="2133600" cy="1899450"/>
            </a:xfrm>
          </p:grpSpPr>
          <p:cxnSp>
            <p:nvCxnSpPr>
              <p:cNvPr id="45" name="Straight Connector 44"/>
              <p:cNvCxnSpPr/>
              <p:nvPr/>
            </p:nvCxnSpPr>
            <p:spPr>
              <a:xfrm flipV="1">
                <a:off x="3886377" y="2367753"/>
                <a:ext cx="1523874" cy="1899858"/>
              </a:xfrm>
              <a:prstGeom prst="line">
                <a:avLst/>
              </a:prstGeom>
              <a:ln w="3810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3886377" y="2367753"/>
                <a:ext cx="2133423" cy="1899858"/>
              </a:xfrm>
              <a:prstGeom prst="line">
                <a:avLst/>
              </a:prstGeom>
              <a:ln w="3810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64" name="Straight Connector 63"/>
            <p:cNvCxnSpPr/>
            <p:nvPr/>
          </p:nvCxnSpPr>
          <p:spPr>
            <a:xfrm>
              <a:off x="3122790" y="4267611"/>
              <a:ext cx="0" cy="2056989"/>
            </a:xfrm>
            <a:prstGeom prst="line">
              <a:avLst/>
            </a:prstGeom>
            <a:ln w="12700">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89" name="Oval 88"/>
            <p:cNvSpPr/>
            <p:nvPr/>
          </p:nvSpPr>
          <p:spPr>
            <a:xfrm>
              <a:off x="3056120" y="5462760"/>
              <a:ext cx="136514" cy="13808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819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5238750"/>
            <a:ext cx="2009775"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a:grpSpLocks/>
          </p:cNvGrpSpPr>
          <p:nvPr/>
        </p:nvGrpSpPr>
        <p:grpSpPr bwMode="auto">
          <a:xfrm>
            <a:off x="3125788" y="2895600"/>
            <a:ext cx="3325812" cy="1379538"/>
            <a:chOff x="3125788" y="2895600"/>
            <a:chExt cx="3325812" cy="1379538"/>
          </a:xfrm>
        </p:grpSpPr>
        <p:sp>
          <p:nvSpPr>
            <p:cNvPr id="66" name="Arc 65"/>
            <p:cNvSpPr/>
            <p:nvPr/>
          </p:nvSpPr>
          <p:spPr bwMode="auto">
            <a:xfrm>
              <a:off x="3125788" y="2895600"/>
              <a:ext cx="1370012" cy="1379538"/>
            </a:xfrm>
            <a:prstGeom prst="arc">
              <a:avLst>
                <a:gd name="adj1" fmla="val 16950550"/>
                <a:gd name="adj2" fmla="val 20663507"/>
              </a:avLst>
            </a:prstGeom>
            <a:ln w="19050">
              <a:solidFill>
                <a:srgbClr val="FFFF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8450" name="TextBox 67"/>
            <p:cNvSpPr txBox="1">
              <a:spLocks noChangeArrowheads="1"/>
            </p:cNvSpPr>
            <p:nvPr/>
          </p:nvSpPr>
          <p:spPr bwMode="auto">
            <a:xfrm>
              <a:off x="4496057" y="3004006"/>
              <a:ext cx="1955543" cy="369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l-GR">
                  <a:solidFill>
                    <a:schemeClr val="bg1"/>
                  </a:solidFill>
                </a:rPr>
                <a:t>σ</a:t>
              </a:r>
              <a:r>
                <a:rPr lang="en-US" baseline="-25000">
                  <a:solidFill>
                    <a:schemeClr val="bg1"/>
                  </a:solidFill>
                </a:rPr>
                <a:t>D</a:t>
              </a:r>
              <a:r>
                <a:rPr lang="en-US">
                  <a:solidFill>
                    <a:schemeClr val="bg1"/>
                  </a:solidFill>
                </a:rPr>
                <a:t>: NDF parameter</a:t>
              </a:r>
            </a:p>
          </p:txBody>
        </p:sp>
      </p:grpSp>
      <p:grpSp>
        <p:nvGrpSpPr>
          <p:cNvPr id="4" name="Group 3"/>
          <p:cNvGrpSpPr>
            <a:grpSpLocks/>
          </p:cNvGrpSpPr>
          <p:nvPr/>
        </p:nvGrpSpPr>
        <p:grpSpPr bwMode="auto">
          <a:xfrm>
            <a:off x="2447925" y="5602288"/>
            <a:ext cx="3343275" cy="369887"/>
            <a:chOff x="2447925" y="5602785"/>
            <a:chExt cx="3343537" cy="369390"/>
          </a:xfrm>
        </p:grpSpPr>
        <p:sp>
          <p:nvSpPr>
            <p:cNvPr id="18447" name="TextBox 92"/>
            <p:cNvSpPr txBox="1">
              <a:spLocks noChangeArrowheads="1"/>
            </p:cNvSpPr>
            <p:nvPr/>
          </p:nvSpPr>
          <p:spPr bwMode="auto">
            <a:xfrm>
              <a:off x="3946525" y="5602785"/>
              <a:ext cx="1844937" cy="369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l-GR">
                  <a:solidFill>
                    <a:schemeClr val="bg1"/>
                  </a:solidFill>
                </a:rPr>
                <a:t>σ</a:t>
              </a:r>
              <a:r>
                <a:rPr lang="en-US" baseline="-25000">
                  <a:solidFill>
                    <a:schemeClr val="bg1"/>
                  </a:solidFill>
                </a:rPr>
                <a:t>I</a:t>
              </a:r>
              <a:r>
                <a:rPr lang="en-US">
                  <a:solidFill>
                    <a:schemeClr val="bg1"/>
                  </a:solidFill>
                </a:rPr>
                <a:t>: ERF parameter</a:t>
              </a:r>
            </a:p>
          </p:txBody>
        </p:sp>
        <p:cxnSp>
          <p:nvCxnSpPr>
            <p:cNvPr id="70" name="Straight Connector 69"/>
            <p:cNvCxnSpPr/>
            <p:nvPr/>
          </p:nvCxnSpPr>
          <p:spPr bwMode="auto">
            <a:xfrm>
              <a:off x="2447925" y="5761322"/>
              <a:ext cx="1438388" cy="0"/>
            </a:xfrm>
            <a:prstGeom prst="line">
              <a:avLst/>
            </a:prstGeom>
            <a:ln w="19050">
              <a:solidFill>
                <a:srgbClr val="FFFF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5" name="Group 4"/>
          <p:cNvGrpSpPr>
            <a:grpSpLocks/>
          </p:cNvGrpSpPr>
          <p:nvPr/>
        </p:nvGrpSpPr>
        <p:grpSpPr bwMode="auto">
          <a:xfrm>
            <a:off x="892175" y="1520825"/>
            <a:ext cx="3011488" cy="2222500"/>
            <a:chOff x="892175" y="1520825"/>
            <a:chExt cx="3012040" cy="2221961"/>
          </a:xfrm>
        </p:grpSpPr>
        <p:sp>
          <p:nvSpPr>
            <p:cNvPr id="18444" name="TextBox 98"/>
            <p:cNvSpPr txBox="1">
              <a:spLocks noChangeArrowheads="1"/>
            </p:cNvSpPr>
            <p:nvPr/>
          </p:nvSpPr>
          <p:spPr bwMode="auto">
            <a:xfrm>
              <a:off x="892175" y="1520825"/>
              <a:ext cx="1546583" cy="369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solidFill>
                    <a:schemeClr val="bg1"/>
                  </a:solidFill>
                </a:rPr>
                <a:t>f</a:t>
              </a:r>
              <a:r>
                <a:rPr lang="en-US" baseline="-25000">
                  <a:solidFill>
                    <a:schemeClr val="bg1"/>
                  </a:solidFill>
                </a:rPr>
                <a:t>C</a:t>
              </a:r>
              <a:r>
                <a:rPr lang="en-US">
                  <a:solidFill>
                    <a:schemeClr val="bg1"/>
                  </a:solidFill>
                </a:rPr>
                <a:t>: focal length</a:t>
              </a:r>
            </a:p>
          </p:txBody>
        </p:sp>
        <p:sp>
          <p:nvSpPr>
            <p:cNvPr id="18445" name="TextBox 99"/>
            <p:cNvSpPr txBox="1">
              <a:spLocks noChangeArrowheads="1"/>
            </p:cNvSpPr>
            <p:nvPr/>
          </p:nvSpPr>
          <p:spPr bwMode="auto">
            <a:xfrm>
              <a:off x="2519486" y="3373396"/>
              <a:ext cx="388250" cy="369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solidFill>
                    <a:schemeClr val="bg1"/>
                  </a:solidFill>
                </a:rPr>
                <a:t>d</a:t>
              </a:r>
              <a:r>
                <a:rPr lang="en-US" baseline="-25000">
                  <a:solidFill>
                    <a:schemeClr val="bg1"/>
                  </a:solidFill>
                </a:rPr>
                <a:t>C</a:t>
              </a:r>
              <a:endParaRPr lang="en-US">
                <a:solidFill>
                  <a:schemeClr val="bg1"/>
                </a:solidFill>
              </a:endParaRPr>
            </a:p>
          </p:txBody>
        </p:sp>
        <p:sp>
          <p:nvSpPr>
            <p:cNvPr id="18446" name="TextBox 101"/>
            <p:cNvSpPr txBox="1">
              <a:spLocks noChangeArrowheads="1"/>
            </p:cNvSpPr>
            <p:nvPr/>
          </p:nvSpPr>
          <p:spPr bwMode="auto">
            <a:xfrm>
              <a:off x="3533599" y="3132419"/>
              <a:ext cx="370616" cy="369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solidFill>
                    <a:schemeClr val="bg1"/>
                  </a:solidFill>
                </a:rPr>
                <a:t>d</a:t>
              </a:r>
              <a:r>
                <a:rPr lang="en-US" baseline="-25000">
                  <a:solidFill>
                    <a:schemeClr val="bg1"/>
                  </a:solidFill>
                </a:rPr>
                <a:t>L</a:t>
              </a:r>
              <a:endParaRPr lang="en-US">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81923"/>
                                        </p:tgtEl>
                                        <p:attrNameLst>
                                          <p:attrName>style.visibility</p:attrName>
                                        </p:attrNameLst>
                                      </p:cBhvr>
                                      <p:to>
                                        <p:strVal val="visible"/>
                                      </p:to>
                                    </p:set>
                                    <p:animEffect transition="in" filter="fade">
                                      <p:cBhvr>
                                        <p:cTn id="17" dur="500"/>
                                        <p:tgtEl>
                                          <p:spTgt spid="81923"/>
                                        </p:tgtEl>
                                      </p:cBhvr>
                                    </p:animEffect>
                                  </p:childTnLst>
                                </p:cTn>
                              </p:par>
                              <p:par>
                                <p:cTn id="18" presetID="10"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319088" y="344488"/>
            <a:ext cx="8229600" cy="1143000"/>
          </a:xfrm>
        </p:spPr>
        <p:txBody>
          <a:bodyPr/>
          <a:lstStyle/>
          <a:p>
            <a:pPr algn="l" eaLnBrk="1" hangingPunct="1"/>
            <a:r>
              <a:rPr lang="en-US" sz="3000" b="1" smtClean="0">
                <a:solidFill>
                  <a:srgbClr val="FFFF00"/>
                </a:solidFill>
                <a:latin typeface="Verdana" pitchFamily="34" charset="0"/>
                <a:ea typeface="Verdana" pitchFamily="34" charset="0"/>
                <a:cs typeface="Verdana" pitchFamily="34" charset="0"/>
              </a:rPr>
              <a:t>Reflection of Step-edge Lighting</a:t>
            </a:r>
          </a:p>
        </p:txBody>
      </p:sp>
      <p:sp>
        <p:nvSpPr>
          <p:cNvPr id="19459" name="Content Placeholder 2"/>
          <p:cNvSpPr>
            <a:spLocks noGrp="1"/>
          </p:cNvSpPr>
          <p:nvPr>
            <p:ph idx="1"/>
          </p:nvPr>
        </p:nvSpPr>
        <p:spPr/>
        <p:txBody>
          <a:bodyPr/>
          <a:lstStyle/>
          <a:p>
            <a:pPr eaLnBrk="1" hangingPunct="1">
              <a:buClr>
                <a:srgbClr val="FFFFFF"/>
              </a:buClr>
            </a:pPr>
            <a:r>
              <a:rPr lang="en-US" sz="2400" smtClean="0">
                <a:solidFill>
                  <a:srgbClr val="FFFFFF"/>
                </a:solidFill>
                <a:latin typeface="Helvetica" pitchFamily="34" charset="0"/>
                <a:ea typeface="Verdana" pitchFamily="34" charset="0"/>
                <a:cs typeface="Verdana" pitchFamily="34" charset="0"/>
              </a:rPr>
              <a:t>Problem: our observation is the mixture of two scales of roughness</a:t>
            </a:r>
            <a:endParaRPr lang="en-US" sz="2000" smtClean="0">
              <a:solidFill>
                <a:srgbClr val="FFFFFF"/>
              </a:solidFill>
              <a:latin typeface="Helvetica" pitchFamily="34" charset="0"/>
              <a:ea typeface="Verdana" pitchFamily="34" charset="0"/>
              <a:cs typeface="Verdana" pitchFamily="34" charset="0"/>
            </a:endParaRPr>
          </a:p>
        </p:txBody>
      </p:sp>
      <p:pic>
        <p:nvPicPr>
          <p:cNvPr id="19460" name="Picture 3" descr="D:\Artoo\Documents\Cornell\Research\iprough\040611\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5675" y="3211513"/>
            <a:ext cx="3117850" cy="2339975"/>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nvGrpSpPr>
          <p:cNvPr id="5" name="Group 4"/>
          <p:cNvGrpSpPr>
            <a:grpSpLocks/>
          </p:cNvGrpSpPr>
          <p:nvPr/>
        </p:nvGrpSpPr>
        <p:grpSpPr bwMode="auto">
          <a:xfrm>
            <a:off x="838200" y="2846388"/>
            <a:ext cx="7385050" cy="2792412"/>
            <a:chOff x="838200" y="2846691"/>
            <a:chExt cx="7385050" cy="2792109"/>
          </a:xfrm>
        </p:grpSpPr>
        <p:pic>
          <p:nvPicPr>
            <p:cNvPr id="19463" name="Picture 3" descr="D:\Artoo\Documents\Cornell\Research\iprough\040611\band_limited_step_ref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3212306"/>
              <a:ext cx="3117850" cy="2338388"/>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nvGrpSpPr>
            <p:cNvPr id="19464" name="Group 1"/>
            <p:cNvGrpSpPr>
              <a:grpSpLocks/>
            </p:cNvGrpSpPr>
            <p:nvPr/>
          </p:nvGrpSpPr>
          <p:grpSpPr bwMode="auto">
            <a:xfrm>
              <a:off x="838200" y="3124200"/>
              <a:ext cx="3352800" cy="2514600"/>
              <a:chOff x="838200" y="4114800"/>
              <a:chExt cx="3352800" cy="2514600"/>
            </a:xfrm>
          </p:grpSpPr>
          <p:cxnSp>
            <p:nvCxnSpPr>
              <p:cNvPr id="3" name="Straight Connector 2"/>
              <p:cNvCxnSpPr/>
              <p:nvPr/>
            </p:nvCxnSpPr>
            <p:spPr>
              <a:xfrm>
                <a:off x="838200" y="4115073"/>
                <a:ext cx="3352800" cy="25143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838200" y="4115073"/>
                <a:ext cx="3352800" cy="25143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9465" name="TextBox 3"/>
            <p:cNvSpPr txBox="1">
              <a:spLocks noChangeArrowheads="1"/>
            </p:cNvSpPr>
            <p:nvPr/>
          </p:nvSpPr>
          <p:spPr bwMode="auto">
            <a:xfrm>
              <a:off x="5134611" y="2846691"/>
              <a:ext cx="30594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solidFill>
                    <a:schemeClr val="bg1"/>
                  </a:solidFill>
                </a:rPr>
                <a:t>Reflected image we observed</a:t>
              </a:r>
            </a:p>
          </p:txBody>
        </p:sp>
      </p:grpSp>
      <p:sp>
        <p:nvSpPr>
          <p:cNvPr id="19462" name="TextBox 3"/>
          <p:cNvSpPr txBox="1">
            <a:spLocks noChangeArrowheads="1"/>
          </p:cNvSpPr>
          <p:nvPr/>
        </p:nvSpPr>
        <p:spPr bwMode="auto">
          <a:xfrm>
            <a:off x="838200" y="2846388"/>
            <a:ext cx="2740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solidFill>
                  <a:schemeClr val="bg1"/>
                </a:solidFill>
              </a:rPr>
              <a:t>Micro-scale roughness only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319088" y="344488"/>
            <a:ext cx="8229600" cy="1143000"/>
          </a:xfrm>
        </p:spPr>
        <p:txBody>
          <a:bodyPr/>
          <a:lstStyle/>
          <a:p>
            <a:pPr algn="l" eaLnBrk="1" hangingPunct="1"/>
            <a:r>
              <a:rPr lang="en-US" sz="3000" b="1" smtClean="0">
                <a:solidFill>
                  <a:srgbClr val="FFFF00"/>
                </a:solidFill>
                <a:latin typeface="Verdana" pitchFamily="34" charset="0"/>
                <a:ea typeface="Verdana" pitchFamily="34" charset="0"/>
                <a:cs typeface="Verdana" pitchFamily="34" charset="0"/>
              </a:rPr>
              <a:t>Overall Roughness</a:t>
            </a:r>
            <a:br>
              <a:rPr lang="en-US" sz="3000" b="1" smtClean="0">
                <a:solidFill>
                  <a:srgbClr val="FFFF00"/>
                </a:solidFill>
                <a:latin typeface="Verdana" pitchFamily="34" charset="0"/>
                <a:ea typeface="Verdana" pitchFamily="34" charset="0"/>
                <a:cs typeface="Verdana" pitchFamily="34" charset="0"/>
              </a:rPr>
            </a:br>
            <a:r>
              <a:rPr lang="en-US" sz="3000" b="1" smtClean="0">
                <a:solidFill>
                  <a:srgbClr val="FFFF00"/>
                </a:solidFill>
                <a:latin typeface="Verdana" pitchFamily="34" charset="0"/>
                <a:ea typeface="Verdana" pitchFamily="34" charset="0"/>
                <a:cs typeface="Verdana" pitchFamily="34" charset="0"/>
              </a:rPr>
              <a:t>Measurement</a:t>
            </a:r>
          </a:p>
        </p:txBody>
      </p:sp>
      <p:sp>
        <p:nvSpPr>
          <p:cNvPr id="20483" name="Content Placeholder 2"/>
          <p:cNvSpPr>
            <a:spLocks noGrp="1"/>
          </p:cNvSpPr>
          <p:nvPr>
            <p:ph idx="1"/>
          </p:nvPr>
        </p:nvSpPr>
        <p:spPr/>
        <p:txBody>
          <a:bodyPr/>
          <a:lstStyle/>
          <a:p>
            <a:pPr eaLnBrk="1" hangingPunct="1">
              <a:buClr>
                <a:srgbClr val="FFFFFF"/>
              </a:buClr>
            </a:pPr>
            <a:r>
              <a:rPr lang="en-US" sz="2400" smtClean="0">
                <a:solidFill>
                  <a:srgbClr val="FFFFFF"/>
                </a:solidFill>
                <a:latin typeface="Helvetica" pitchFamily="34" charset="0"/>
                <a:ea typeface="Verdana" pitchFamily="34" charset="0"/>
                <a:cs typeface="Verdana" pitchFamily="34" charset="0"/>
              </a:rPr>
              <a:t>Found by least-square fit</a:t>
            </a:r>
          </a:p>
        </p:txBody>
      </p:sp>
      <p:pic>
        <p:nvPicPr>
          <p:cNvPr id="20484" name="Picture 3" descr="D:\Artoo\Documents\Cornell\Research\iprough\docs\SIGGRAPH\images\step_ref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3581400"/>
            <a:ext cx="4064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2" descr="D:\Artoo\Documents\Cornell\Research\iprough\052611\bka_overall.ep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1200" y="3248025"/>
            <a:ext cx="4495800" cy="3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ight Arrow 5"/>
          <p:cNvSpPr/>
          <p:nvPr/>
        </p:nvSpPr>
        <p:spPr>
          <a:xfrm>
            <a:off x="4064000" y="4938713"/>
            <a:ext cx="685800" cy="3952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2" name="Group 1"/>
          <p:cNvGrpSpPr>
            <a:grpSpLocks/>
          </p:cNvGrpSpPr>
          <p:nvPr/>
        </p:nvGrpSpPr>
        <p:grpSpPr bwMode="auto">
          <a:xfrm>
            <a:off x="5951538" y="4675188"/>
            <a:ext cx="2159000" cy="460375"/>
            <a:chOff x="5951538" y="4675188"/>
            <a:chExt cx="2159000" cy="460375"/>
          </a:xfrm>
        </p:grpSpPr>
        <p:sp>
          <p:nvSpPr>
            <p:cNvPr id="20489" name="TextBox 12"/>
            <p:cNvSpPr txBox="1">
              <a:spLocks noChangeArrowheads="1"/>
            </p:cNvSpPr>
            <p:nvPr/>
          </p:nvSpPr>
          <p:spPr bwMode="auto">
            <a:xfrm>
              <a:off x="7485063" y="4675188"/>
              <a:ext cx="6254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l-GR" sz="2400"/>
                <a:t>σ</a:t>
              </a:r>
              <a:r>
                <a:rPr lang="en-US" sz="2400" baseline="-25000"/>
                <a:t>I,M</a:t>
              </a:r>
              <a:endParaRPr lang="en-US" sz="2400"/>
            </a:p>
          </p:txBody>
        </p:sp>
        <p:cxnSp>
          <p:nvCxnSpPr>
            <p:cNvPr id="14" name="Straight Connector 13"/>
            <p:cNvCxnSpPr/>
            <p:nvPr/>
          </p:nvCxnSpPr>
          <p:spPr>
            <a:xfrm>
              <a:off x="5951538" y="4932363"/>
              <a:ext cx="1439862" cy="0"/>
            </a:xfrm>
            <a:prstGeom prst="line">
              <a:avLst/>
            </a:prstGeom>
            <a:ln w="19050">
              <a:solidFill>
                <a:srgbClr val="00B05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6947666" y="152400"/>
            <a:ext cx="2043934" cy="1162917"/>
            <a:chOff x="9796741" y="1499825"/>
            <a:chExt cx="9072398" cy="3608117"/>
          </a:xfrm>
        </p:grpSpPr>
        <p:grpSp>
          <p:nvGrpSpPr>
            <p:cNvPr id="17" name="Group 28"/>
            <p:cNvGrpSpPr>
              <a:grpSpLocks/>
            </p:cNvGrpSpPr>
            <p:nvPr/>
          </p:nvGrpSpPr>
          <p:grpSpPr bwMode="auto">
            <a:xfrm>
              <a:off x="15262225" y="2209800"/>
              <a:ext cx="3606914" cy="2011813"/>
              <a:chOff x="5532438" y="914400"/>
              <a:chExt cx="3606914" cy="2011813"/>
            </a:xfrm>
          </p:grpSpPr>
          <p:cxnSp>
            <p:nvCxnSpPr>
              <p:cNvPr id="29" name="Straight Arrow Connector 28"/>
              <p:cNvCxnSpPr/>
              <p:nvPr/>
            </p:nvCxnSpPr>
            <p:spPr bwMode="auto">
              <a:xfrm>
                <a:off x="5532438" y="914400"/>
                <a:ext cx="2346325" cy="990600"/>
              </a:xfrm>
              <a:prstGeom prst="straightConnector1">
                <a:avLst/>
              </a:prstGeom>
              <a:ln w="19050">
                <a:solidFill>
                  <a:schemeClr val="bg1"/>
                </a:solidFill>
                <a:tailEnd type="none"/>
              </a:ln>
            </p:spPr>
            <p:style>
              <a:lnRef idx="1">
                <a:schemeClr val="accent1"/>
              </a:lnRef>
              <a:fillRef idx="0">
                <a:schemeClr val="accent1"/>
              </a:fillRef>
              <a:effectRef idx="0">
                <a:schemeClr val="accent1"/>
              </a:effectRef>
              <a:fontRef idx="minor">
                <a:schemeClr val="tx1"/>
              </a:fontRef>
            </p:style>
          </p:cxnSp>
          <p:pic>
            <p:nvPicPr>
              <p:cNvPr id="30" name="Picture 51" descr="D:\Artoo\Documents\Cornell\Research\iprough\docs\SIGGRAPH\slides\images\step_fullscn_flat_beige_diffuse.png"/>
              <p:cNvPicPr>
                <a:picLocks noChangeAspect="1" noChangeArrowheads="1"/>
              </p:cNvPicPr>
              <p:nvPr/>
            </p:nvPicPr>
            <p:blipFill>
              <a:blip r:embed="rId5" cstate="print">
                <a:extLst>
                  <a:ext uri="{28A0092B-C50C-407E-A947-70E740481C1C}">
                    <a14:useLocalDpi xmlns:a14="http://schemas.microsoft.com/office/drawing/2010/main" val="0"/>
                  </a:ext>
                </a:extLst>
              </a:blip>
              <a:srcRect t="28816"/>
              <a:stretch>
                <a:fillRect/>
              </a:stretch>
            </p:blipFill>
            <p:spPr bwMode="auto">
              <a:xfrm>
                <a:off x="7212519" y="1554612"/>
                <a:ext cx="1926833" cy="137160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18" name="Group 17"/>
            <p:cNvGrpSpPr>
              <a:grpSpLocks/>
            </p:cNvGrpSpPr>
            <p:nvPr/>
          </p:nvGrpSpPr>
          <p:grpSpPr bwMode="auto">
            <a:xfrm>
              <a:off x="11787187" y="3352800"/>
              <a:ext cx="4760153" cy="1755142"/>
              <a:chOff x="2057292" y="2057400"/>
              <a:chExt cx="4759854" cy="1755142"/>
            </a:xfrm>
          </p:grpSpPr>
          <p:grpSp>
            <p:nvGrpSpPr>
              <p:cNvPr id="23" name="Group 40"/>
              <p:cNvGrpSpPr>
                <a:grpSpLocks/>
              </p:cNvGrpSpPr>
              <p:nvPr/>
            </p:nvGrpSpPr>
            <p:grpSpPr bwMode="auto">
              <a:xfrm>
                <a:off x="2057292" y="2057400"/>
                <a:ext cx="3611337" cy="304800"/>
                <a:chOff x="2057292" y="2057400"/>
                <a:chExt cx="3611337" cy="304800"/>
              </a:xfrm>
            </p:grpSpPr>
            <p:cxnSp>
              <p:nvCxnSpPr>
                <p:cNvPr id="26" name="Straight Connector 25"/>
                <p:cNvCxnSpPr/>
                <p:nvPr/>
              </p:nvCxnSpPr>
              <p:spPr>
                <a:xfrm>
                  <a:off x="2057292" y="2057400"/>
                  <a:ext cx="361133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5668629" y="2057400"/>
                  <a:ext cx="0" cy="304800"/>
                </a:xfrm>
                <a:prstGeom prst="straightConnector1">
                  <a:avLst/>
                </a:prstGeom>
                <a:ln w="1905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3389274" y="2057400"/>
                  <a:ext cx="0" cy="304800"/>
                </a:xfrm>
                <a:prstGeom prst="straightConnector1">
                  <a:avLst/>
                </a:prstGeom>
                <a:ln w="19050">
                  <a:solidFill>
                    <a:schemeClr val="bg1"/>
                  </a:solidFill>
                  <a:tailEnd type="none"/>
                </a:ln>
              </p:spPr>
              <p:style>
                <a:lnRef idx="1">
                  <a:schemeClr val="accent1"/>
                </a:lnRef>
                <a:fillRef idx="0">
                  <a:schemeClr val="accent1"/>
                </a:fillRef>
                <a:effectRef idx="0">
                  <a:schemeClr val="accent1"/>
                </a:effectRef>
                <a:fontRef idx="minor">
                  <a:schemeClr val="tx1"/>
                </a:fontRef>
              </p:style>
            </p:cxnSp>
          </p:grpSp>
          <p:pic>
            <p:nvPicPr>
              <p:cNvPr id="24" name="Picture 48" descr="D:\Artoo\Documents\Cornell\Research\iprough\docs\SIGGRAPH\slides\images\step_fullscn_flat_beige_micro.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2704" t="64407" r="27326" b="1"/>
              <a:stretch/>
            </p:blipFill>
            <p:spPr bwMode="auto">
              <a:xfrm>
                <a:off x="2367694" y="2362201"/>
                <a:ext cx="2036202" cy="145034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5" name="Picture 52" descr="D:\Artoo\Documents\Cornell\Research\iprough\docs\SIGGRAPH\slides\images\step_fullscn_flat_beige_meso.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7525" t="64407" r="23108" b="2"/>
              <a:stretch/>
            </p:blipFill>
            <p:spPr bwMode="auto">
              <a:xfrm>
                <a:off x="4805519" y="2362201"/>
                <a:ext cx="2011627" cy="145034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19" name="Group 18"/>
            <p:cNvGrpSpPr>
              <a:grpSpLocks/>
            </p:cNvGrpSpPr>
            <p:nvPr/>
          </p:nvGrpSpPr>
          <p:grpSpPr bwMode="auto">
            <a:xfrm>
              <a:off x="9796741" y="2209800"/>
              <a:ext cx="3544609" cy="2060162"/>
              <a:chOff x="66954" y="914400"/>
              <a:chExt cx="3544609" cy="2060162"/>
            </a:xfrm>
          </p:grpSpPr>
          <p:cxnSp>
            <p:nvCxnSpPr>
              <p:cNvPr id="21" name="Straight Arrow Connector 20"/>
              <p:cNvCxnSpPr/>
              <p:nvPr/>
            </p:nvCxnSpPr>
            <p:spPr bwMode="auto">
              <a:xfrm flipH="1">
                <a:off x="1265238" y="914400"/>
                <a:ext cx="2346325" cy="990600"/>
              </a:xfrm>
              <a:prstGeom prst="straightConnector1">
                <a:avLst/>
              </a:prstGeom>
              <a:ln w="19050">
                <a:solidFill>
                  <a:schemeClr val="bg1"/>
                </a:solidFill>
                <a:tailEnd type="none"/>
              </a:ln>
            </p:spPr>
            <p:style>
              <a:lnRef idx="1">
                <a:schemeClr val="accent1"/>
              </a:lnRef>
              <a:fillRef idx="0">
                <a:schemeClr val="accent1"/>
              </a:fillRef>
              <a:effectRef idx="0">
                <a:schemeClr val="accent1"/>
              </a:effectRef>
              <a:fontRef idx="minor">
                <a:schemeClr val="tx1"/>
              </a:fontRef>
            </p:style>
          </p:cxnSp>
          <p:pic>
            <p:nvPicPr>
              <p:cNvPr id="22" name="Picture 49" descr="D:\Artoo\Documents\Cornell\Research\iprough\docs\SIGGRAPH\slides\images\step_fullscn_flat_beige_mixed.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5491" t="60349" r="19511" b="2"/>
              <a:stretch/>
            </p:blipFill>
            <p:spPr bwMode="auto">
              <a:xfrm>
                <a:off x="66954" y="1554612"/>
                <a:ext cx="1969600" cy="1419950"/>
              </a:xfrm>
              <a:prstGeom prst="rect">
                <a:avLst/>
              </a:prstGeom>
              <a:noFill/>
              <a:ln w="38100">
                <a:solidFill>
                  <a:srgbClr val="FF3232"/>
                </a:solidFill>
                <a:miter lim="800000"/>
                <a:headEnd/>
                <a:tailEnd/>
              </a:ln>
              <a:extLst>
                <a:ext uri="{909E8E84-426E-40DD-AFC4-6F175D3DCCD1}">
                  <a14:hiddenFill xmlns:a14="http://schemas.microsoft.com/office/drawing/2010/main">
                    <a:solidFill>
                      <a:srgbClr val="FFFFFF"/>
                    </a:solidFill>
                  </a14:hiddenFill>
                </a:ext>
              </a:extLst>
            </p:spPr>
          </p:pic>
        </p:grpSp>
        <p:pic>
          <p:nvPicPr>
            <p:cNvPr id="20" name="Picture 50" descr="D:\Artoo\Documents\Cornell\Research\iprough\docs\SIGGRAPH\slides\images\step_fullscn_flat_beige_mixed+diffuse.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8293" t="60572" r="17959" b="1"/>
            <a:stretch/>
          </p:blipFill>
          <p:spPr bwMode="auto">
            <a:xfrm>
              <a:off x="13341349" y="1499825"/>
              <a:ext cx="1936105" cy="1419949"/>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9701"/>
                                        </p:tgtEl>
                                        <p:attrNameLst>
                                          <p:attrName>style.visibility</p:attrName>
                                        </p:attrNameLst>
                                      </p:cBhvr>
                                      <p:to>
                                        <p:strVal val="visible"/>
                                      </p:to>
                                    </p:set>
                                    <p:animEffect transition="in" filter="fade">
                                      <p:cBhvr>
                                        <p:cTn id="7" dur="500"/>
                                        <p:tgtEl>
                                          <p:spTgt spid="2970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19088" y="344488"/>
            <a:ext cx="8229600" cy="1143000"/>
          </a:xfrm>
        </p:spPr>
        <p:txBody>
          <a:bodyPr/>
          <a:lstStyle/>
          <a:p>
            <a:pPr algn="l" eaLnBrk="1" hangingPunct="1"/>
            <a:r>
              <a:rPr lang="en-US" sz="3000" b="1" smtClean="0">
                <a:solidFill>
                  <a:srgbClr val="FFFF00"/>
                </a:solidFill>
                <a:latin typeface="Verdana" pitchFamily="34" charset="0"/>
                <a:ea typeface="Verdana" pitchFamily="34" charset="0"/>
                <a:cs typeface="Verdana" pitchFamily="34" charset="0"/>
              </a:rPr>
              <a:t>Rough Surfaces </a:t>
            </a:r>
            <a:br>
              <a:rPr lang="en-US" sz="3000" b="1" smtClean="0">
                <a:solidFill>
                  <a:srgbClr val="FFFF00"/>
                </a:solidFill>
                <a:latin typeface="Verdana" pitchFamily="34" charset="0"/>
                <a:ea typeface="Verdana" pitchFamily="34" charset="0"/>
                <a:cs typeface="Verdana" pitchFamily="34" charset="0"/>
              </a:rPr>
            </a:br>
            <a:r>
              <a:rPr lang="en-US" sz="3000" b="1" smtClean="0">
                <a:solidFill>
                  <a:srgbClr val="FFFF00"/>
                </a:solidFill>
                <a:latin typeface="Verdana" pitchFamily="34" charset="0"/>
                <a:ea typeface="Verdana" pitchFamily="34" charset="0"/>
                <a:cs typeface="Verdana" pitchFamily="34" charset="0"/>
              </a:rPr>
              <a:t>in Indoor Environment</a:t>
            </a:r>
          </a:p>
        </p:txBody>
      </p:sp>
      <p:pic>
        <p:nvPicPr>
          <p:cNvPr id="3075" name="Picture 3" descr="D:\Artoo\Documents\Cornell\Research\iprough\docs\SIGGRAPH\slides\images\indoo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654175"/>
            <a:ext cx="6629400" cy="495141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nvGrpSpPr>
          <p:cNvPr id="17" name="Group 16"/>
          <p:cNvGrpSpPr>
            <a:grpSpLocks/>
          </p:cNvGrpSpPr>
          <p:nvPr/>
        </p:nvGrpSpPr>
        <p:grpSpPr bwMode="auto">
          <a:xfrm>
            <a:off x="3200400" y="1525587"/>
            <a:ext cx="2285814" cy="3478677"/>
            <a:chOff x="3048034" y="1526798"/>
            <a:chExt cx="2285459" cy="3477796"/>
          </a:xfrm>
        </p:grpSpPr>
        <p:pic>
          <p:nvPicPr>
            <p:cNvPr id="3081" name="Picture 6" descr="D:\Artoo\Documents\Cornell\Research\iprough\docs\SIGGRAPH\images\supplementary\actual_object\metal_shelf.jpg"/>
            <p:cNvPicPr>
              <a:picLocks noChangeAspect="1" noChangeArrowheads="1"/>
            </p:cNvPicPr>
            <p:nvPr/>
          </p:nvPicPr>
          <p:blipFill rotWithShape="1">
            <a:blip r:embed="rId4">
              <a:extLst>
                <a:ext uri="{28A0092B-C50C-407E-A947-70E740481C1C}">
                  <a14:useLocalDpi xmlns:a14="http://schemas.microsoft.com/office/drawing/2010/main" val="0"/>
                </a:ext>
              </a:extLst>
            </a:blip>
            <a:srcRect l="45985" t="42850" r="49300" b="50638"/>
            <a:stretch/>
          </p:blipFill>
          <p:spPr bwMode="auto">
            <a:xfrm>
              <a:off x="3048034" y="1526798"/>
              <a:ext cx="2285459" cy="2357636"/>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cxnSp>
          <p:nvCxnSpPr>
            <p:cNvPr id="13" name="Straight Arrow Connector 12"/>
            <p:cNvCxnSpPr/>
            <p:nvPr/>
          </p:nvCxnSpPr>
          <p:spPr>
            <a:xfrm flipV="1">
              <a:off x="3124223" y="3734452"/>
              <a:ext cx="533317" cy="127014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19" name="Group 18"/>
          <p:cNvGrpSpPr>
            <a:grpSpLocks/>
          </p:cNvGrpSpPr>
          <p:nvPr/>
        </p:nvGrpSpPr>
        <p:grpSpPr bwMode="auto">
          <a:xfrm>
            <a:off x="263525" y="1525588"/>
            <a:ext cx="2479675" cy="2970212"/>
            <a:chOff x="263324" y="1526243"/>
            <a:chExt cx="2479876" cy="2969557"/>
          </a:xfrm>
        </p:grpSpPr>
        <p:pic>
          <p:nvPicPr>
            <p:cNvPr id="3079" name="Picture 7" descr="MetalCabinet1"/>
            <p:cNvPicPr>
              <a:picLocks noChangeAspect="1" noChangeArrowheads="1"/>
            </p:cNvPicPr>
            <p:nvPr/>
          </p:nvPicPr>
          <p:blipFill>
            <a:blip r:embed="rId5">
              <a:grayscl/>
              <a:extLst>
                <a:ext uri="{28A0092B-C50C-407E-A947-70E740481C1C}">
                  <a14:useLocalDpi xmlns:a14="http://schemas.microsoft.com/office/drawing/2010/main" val="0"/>
                </a:ext>
              </a:extLst>
            </a:blip>
            <a:srcRect l="47214" t="59827" r="45386" b="28696"/>
            <a:stretch>
              <a:fillRect/>
            </a:stretch>
          </p:blipFill>
          <p:spPr bwMode="auto">
            <a:xfrm>
              <a:off x="263324" y="1526243"/>
              <a:ext cx="2286000" cy="235771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cxnSp>
          <p:nvCxnSpPr>
            <p:cNvPr id="16" name="Straight Arrow Connector 15"/>
            <p:cNvCxnSpPr/>
            <p:nvPr/>
          </p:nvCxnSpPr>
          <p:spPr>
            <a:xfrm flipH="1" flipV="1">
              <a:off x="2209757" y="3733968"/>
              <a:ext cx="533443" cy="76183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15" name="Group 14"/>
          <p:cNvGrpSpPr>
            <a:grpSpLocks/>
          </p:cNvGrpSpPr>
          <p:nvPr/>
        </p:nvGrpSpPr>
        <p:grpSpPr bwMode="auto">
          <a:xfrm>
            <a:off x="6208124" y="1067303"/>
            <a:ext cx="2285814" cy="2701133"/>
            <a:chOff x="5865333" y="821638"/>
            <a:chExt cx="2285325" cy="2701133"/>
          </a:xfrm>
        </p:grpSpPr>
        <p:pic>
          <p:nvPicPr>
            <p:cNvPr id="3083" name="Picture 2" descr="D:\Artoo\Documents\Cornell\Research\iprough\docs\SIGGRAPH\images\supplementary\actual_object\whiteboard.jpg"/>
            <p:cNvPicPr>
              <a:picLocks noChangeAspect="1" noChangeArrowheads="1"/>
            </p:cNvPicPr>
            <p:nvPr/>
          </p:nvPicPr>
          <p:blipFill rotWithShape="1">
            <a:blip r:embed="rId6">
              <a:extLst>
                <a:ext uri="{28A0092B-C50C-407E-A947-70E740481C1C}">
                  <a14:useLocalDpi xmlns:a14="http://schemas.microsoft.com/office/drawing/2010/main" val="0"/>
                </a:ext>
              </a:extLst>
            </a:blip>
            <a:srcRect l="61162" t="58382" r="27460" b="24008"/>
            <a:stretch/>
          </p:blipFill>
          <p:spPr bwMode="auto">
            <a:xfrm>
              <a:off x="5865333" y="821638"/>
              <a:ext cx="2285325" cy="235823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flipV="1">
              <a:off x="5980896" y="2836971"/>
              <a:ext cx="380918" cy="6858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7" name="Group 6"/>
          <p:cNvGrpSpPr/>
          <p:nvPr/>
        </p:nvGrpSpPr>
        <p:grpSpPr>
          <a:xfrm>
            <a:off x="4231462" y="4267200"/>
            <a:ext cx="4531538" cy="2475707"/>
            <a:chOff x="4231462" y="4267200"/>
            <a:chExt cx="4531538" cy="2475707"/>
          </a:xfrm>
        </p:grpSpPr>
        <p:sp>
          <p:nvSpPr>
            <p:cNvPr id="5" name="Horizontal Scroll 4"/>
            <p:cNvSpPr/>
            <p:nvPr/>
          </p:nvSpPr>
          <p:spPr>
            <a:xfrm>
              <a:off x="4231462" y="4267200"/>
              <a:ext cx="4531538" cy="2475707"/>
            </a:xfrm>
            <a:prstGeom prst="horizontalScroll">
              <a:avLst>
                <a:gd name="adj" fmla="val 1048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4558772" y="4572000"/>
              <a:ext cx="4204228" cy="1815882"/>
            </a:xfrm>
            <a:prstGeom prst="rect">
              <a:avLst/>
            </a:prstGeom>
            <a:noFill/>
          </p:spPr>
          <p:txBody>
            <a:bodyPr wrap="none" rtlCol="0">
              <a:spAutoFit/>
            </a:bodyPr>
            <a:lstStyle/>
            <a:p>
              <a:pPr marL="285750" indent="-285750">
                <a:buFont typeface="Arial" pitchFamily="34" charset="0"/>
                <a:buChar char="•"/>
              </a:pPr>
              <a:r>
                <a:rPr lang="en-US" sz="2800" dirty="0" smtClean="0">
                  <a:solidFill>
                    <a:schemeClr val="bg1"/>
                  </a:solidFill>
                </a:rPr>
                <a:t>Planar</a:t>
              </a:r>
            </a:p>
            <a:p>
              <a:pPr marL="285750" indent="-285750">
                <a:buFont typeface="Arial" pitchFamily="34" charset="0"/>
                <a:buChar char="•"/>
              </a:pPr>
              <a:r>
                <a:rPr lang="en-US" sz="2800" dirty="0" smtClean="0">
                  <a:solidFill>
                    <a:schemeClr val="bg1"/>
                  </a:solidFill>
                </a:rPr>
                <a:t>Homogeneous</a:t>
              </a:r>
            </a:p>
            <a:p>
              <a:pPr marL="285750" indent="-285750">
                <a:buFont typeface="Arial" pitchFamily="34" charset="0"/>
                <a:buChar char="•"/>
              </a:pPr>
              <a:r>
                <a:rPr lang="en-US" sz="2800" dirty="0" smtClean="0">
                  <a:solidFill>
                    <a:schemeClr val="bg1"/>
                  </a:solidFill>
                </a:rPr>
                <a:t>Isotropic</a:t>
              </a:r>
            </a:p>
            <a:p>
              <a:pPr marL="285750" indent="-285750">
                <a:buFont typeface="Arial" pitchFamily="34" charset="0"/>
                <a:buChar char="•"/>
              </a:pPr>
              <a:r>
                <a:rPr lang="en-US" sz="2800" dirty="0" smtClean="0">
                  <a:solidFill>
                    <a:schemeClr val="bg1"/>
                  </a:solidFill>
                </a:rPr>
                <a:t>“Random” </a:t>
              </a:r>
              <a:r>
                <a:rPr lang="en-US" sz="2800" dirty="0" err="1" smtClean="0">
                  <a:solidFill>
                    <a:schemeClr val="bg1"/>
                  </a:solidFill>
                </a:rPr>
                <a:t>mesostructure</a:t>
              </a:r>
              <a:endParaRPr lang="en-US" sz="2800" dirty="0">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6" name="Group 18"/>
          <p:cNvGrpSpPr>
            <a:grpSpLocks/>
          </p:cNvGrpSpPr>
          <p:nvPr/>
        </p:nvGrpSpPr>
        <p:grpSpPr bwMode="auto">
          <a:xfrm>
            <a:off x="3157538" y="1681163"/>
            <a:ext cx="4432300" cy="304800"/>
            <a:chOff x="4419600" y="2514600"/>
            <a:chExt cx="4431990" cy="304800"/>
          </a:xfrm>
        </p:grpSpPr>
        <p:sp>
          <p:nvSpPr>
            <p:cNvPr id="20" name="Parallelogram 19"/>
            <p:cNvSpPr/>
            <p:nvPr/>
          </p:nvSpPr>
          <p:spPr>
            <a:xfrm>
              <a:off x="4419600" y="2514600"/>
              <a:ext cx="4431990" cy="304800"/>
            </a:xfrm>
            <a:prstGeom prst="parallelogram">
              <a:avLst>
                <a:gd name="adj" fmla="val 27378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Parallelogram 20"/>
            <p:cNvSpPr/>
            <p:nvPr/>
          </p:nvSpPr>
          <p:spPr>
            <a:xfrm>
              <a:off x="6248272" y="2514600"/>
              <a:ext cx="2603318" cy="304800"/>
            </a:xfrm>
            <a:prstGeom prst="parallelogram">
              <a:avLst>
                <a:gd name="adj" fmla="val 27378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0727" name="Group 30726"/>
          <p:cNvGrpSpPr>
            <a:grpSpLocks/>
          </p:cNvGrpSpPr>
          <p:nvPr/>
        </p:nvGrpSpPr>
        <p:grpSpPr bwMode="auto">
          <a:xfrm>
            <a:off x="2489200" y="1843088"/>
            <a:ext cx="3028950" cy="2016125"/>
            <a:chOff x="2225239" y="1842483"/>
            <a:chExt cx="3029089" cy="2016217"/>
          </a:xfrm>
        </p:grpSpPr>
        <p:sp>
          <p:nvSpPr>
            <p:cNvPr id="38" name="Parallelogram 37"/>
            <p:cNvSpPr/>
            <p:nvPr/>
          </p:nvSpPr>
          <p:spPr>
            <a:xfrm rot="1434987">
              <a:off x="2225239" y="3636440"/>
              <a:ext cx="692182" cy="222260"/>
            </a:xfrm>
            <a:prstGeom prst="parallelogram">
              <a:avLst>
                <a:gd name="adj" fmla="val 10833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21607" name="Group 38"/>
            <p:cNvGrpSpPr>
              <a:grpSpLocks/>
            </p:cNvGrpSpPr>
            <p:nvPr/>
          </p:nvGrpSpPr>
          <p:grpSpPr bwMode="auto">
            <a:xfrm rot="520844">
              <a:off x="2584346" y="1842483"/>
              <a:ext cx="2669982" cy="1937060"/>
              <a:chOff x="2353561" y="1677254"/>
              <a:chExt cx="2669982" cy="1937060"/>
            </a:xfrm>
          </p:grpSpPr>
          <p:cxnSp>
            <p:nvCxnSpPr>
              <p:cNvPr id="40" name="Straight Connector 39"/>
              <p:cNvCxnSpPr/>
              <p:nvPr/>
            </p:nvCxnSpPr>
            <p:spPr>
              <a:xfrm rot="21079156" flipV="1">
                <a:off x="2330920" y="1715575"/>
                <a:ext cx="2062257" cy="1887624"/>
              </a:xfrm>
              <a:prstGeom prst="line">
                <a:avLst/>
              </a:prstGeom>
              <a:ln w="3810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21079156" flipV="1">
                <a:off x="2352894" y="1677064"/>
                <a:ext cx="2670298" cy="1890798"/>
              </a:xfrm>
              <a:prstGeom prst="line">
                <a:avLst/>
              </a:prstGeom>
              <a:ln w="3810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grpSp>
      <p:sp>
        <p:nvSpPr>
          <p:cNvPr id="21508" name="Title 1"/>
          <p:cNvSpPr>
            <a:spLocks noGrp="1"/>
          </p:cNvSpPr>
          <p:nvPr>
            <p:ph type="title"/>
          </p:nvPr>
        </p:nvSpPr>
        <p:spPr>
          <a:xfrm>
            <a:off x="319088" y="344488"/>
            <a:ext cx="8229600" cy="1143000"/>
          </a:xfrm>
        </p:spPr>
        <p:txBody>
          <a:bodyPr/>
          <a:lstStyle/>
          <a:p>
            <a:pPr algn="l" eaLnBrk="1" hangingPunct="1"/>
            <a:r>
              <a:rPr lang="en-US" sz="3000" b="1" smtClean="0">
                <a:solidFill>
                  <a:srgbClr val="FFFF00"/>
                </a:solidFill>
                <a:latin typeface="Verdana" pitchFamily="34" charset="0"/>
                <a:ea typeface="Verdana" pitchFamily="34" charset="0"/>
                <a:cs typeface="Verdana" pitchFamily="34" charset="0"/>
              </a:rPr>
              <a:t>Effect of Mesostructure</a:t>
            </a:r>
          </a:p>
        </p:txBody>
      </p:sp>
      <p:pic>
        <p:nvPicPr>
          <p:cNvPr id="21511" name="Picture 2" descr="C:\Users\Artoo\AppData\Local\Microsoft\Windows\Temporary Internet Files\Content.IE5\QR04KGC7\MC900431617[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62529" flipH="1">
            <a:off x="1398588" y="1420813"/>
            <a:ext cx="1493837" cy="138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26" name="Group 30725"/>
          <p:cNvGrpSpPr>
            <a:grpSpLocks/>
          </p:cNvGrpSpPr>
          <p:nvPr/>
        </p:nvGrpSpPr>
        <p:grpSpPr bwMode="auto">
          <a:xfrm>
            <a:off x="2417763" y="1833563"/>
            <a:ext cx="2036762" cy="1976437"/>
            <a:chOff x="2154681" y="1834353"/>
            <a:chExt cx="2036319" cy="1975651"/>
          </a:xfrm>
        </p:grpSpPr>
        <p:sp>
          <p:nvSpPr>
            <p:cNvPr id="36" name="Parallelogram 35"/>
            <p:cNvSpPr/>
            <p:nvPr/>
          </p:nvSpPr>
          <p:spPr>
            <a:xfrm>
              <a:off x="2154681" y="3657665"/>
              <a:ext cx="866586" cy="152339"/>
            </a:xfrm>
            <a:prstGeom prst="parallelogram">
              <a:avLst>
                <a:gd name="adj" fmla="val 273781"/>
              </a:avLst>
            </a:prstGeom>
            <a:ln>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21596" name="Group 2"/>
            <p:cNvGrpSpPr>
              <a:grpSpLocks/>
            </p:cNvGrpSpPr>
            <p:nvPr/>
          </p:nvGrpSpPr>
          <p:grpSpPr bwMode="auto">
            <a:xfrm>
              <a:off x="2587818" y="1834353"/>
              <a:ext cx="1603182" cy="1899448"/>
              <a:chOff x="2587818" y="1834353"/>
              <a:chExt cx="1603182" cy="1899448"/>
            </a:xfrm>
          </p:grpSpPr>
          <p:cxnSp>
            <p:nvCxnSpPr>
              <p:cNvPr id="31" name="Straight Connector 30"/>
              <p:cNvCxnSpPr/>
              <p:nvPr/>
            </p:nvCxnSpPr>
            <p:spPr>
              <a:xfrm flipV="1">
                <a:off x="2587974" y="1834353"/>
                <a:ext cx="1069742" cy="1899481"/>
              </a:xfrm>
              <a:prstGeom prst="line">
                <a:avLst/>
              </a:prstGeom>
              <a:ln w="3810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2587974" y="1834353"/>
                <a:ext cx="1603026" cy="1899481"/>
              </a:xfrm>
              <a:prstGeom prst="line">
                <a:avLst/>
              </a:prstGeom>
              <a:ln w="3810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grpSp>
      <p:sp>
        <p:nvSpPr>
          <p:cNvPr id="21514" name="TextBox 1"/>
          <p:cNvSpPr txBox="1">
            <a:spLocks noChangeArrowheads="1"/>
          </p:cNvSpPr>
          <p:nvPr/>
        </p:nvSpPr>
        <p:spPr bwMode="auto">
          <a:xfrm>
            <a:off x="179388" y="6248400"/>
            <a:ext cx="58245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2000">
                <a:solidFill>
                  <a:srgbClr val="FFFFFF"/>
                </a:solidFill>
                <a:latin typeface="Helvetica" pitchFamily="34" charset="0"/>
              </a:rPr>
              <a:t>Idea: mesostructure “moves” pixels around locally</a:t>
            </a:r>
          </a:p>
        </p:txBody>
      </p:sp>
      <p:cxnSp>
        <p:nvCxnSpPr>
          <p:cNvPr id="30" name="Straight Connector 29"/>
          <p:cNvCxnSpPr/>
          <p:nvPr/>
        </p:nvCxnSpPr>
        <p:spPr>
          <a:xfrm>
            <a:off x="2162175" y="2362200"/>
            <a:ext cx="688975" cy="1371600"/>
          </a:xfrm>
          <a:prstGeom prst="line">
            <a:avLst/>
          </a:prstGeom>
          <a:ln w="38100">
            <a:solidFill>
              <a:schemeClr val="bg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166938" y="2362200"/>
            <a:ext cx="1614487" cy="1362075"/>
          </a:xfrm>
          <a:prstGeom prst="line">
            <a:avLst/>
          </a:prstGeom>
          <a:ln w="38100">
            <a:solidFill>
              <a:schemeClr val="bg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0736" name="Group 30735"/>
          <p:cNvGrpSpPr>
            <a:grpSpLocks/>
          </p:cNvGrpSpPr>
          <p:nvPr/>
        </p:nvGrpSpPr>
        <p:grpSpPr bwMode="auto">
          <a:xfrm>
            <a:off x="533400" y="3589338"/>
            <a:ext cx="1687513" cy="369887"/>
            <a:chOff x="1097133" y="3589811"/>
            <a:chExt cx="1687661" cy="369332"/>
          </a:xfrm>
        </p:grpSpPr>
        <p:sp>
          <p:nvSpPr>
            <p:cNvPr id="77" name="Down Arrow 76"/>
            <p:cNvSpPr/>
            <p:nvPr/>
          </p:nvSpPr>
          <p:spPr>
            <a:xfrm rot="16200000">
              <a:off x="2382567" y="3523631"/>
              <a:ext cx="302758" cy="50169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594" name="TextBox 26"/>
            <p:cNvSpPr txBox="1">
              <a:spLocks noChangeArrowheads="1"/>
            </p:cNvSpPr>
            <p:nvPr/>
          </p:nvSpPr>
          <p:spPr bwMode="auto">
            <a:xfrm>
              <a:off x="1097133" y="3589811"/>
              <a:ext cx="11256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solidFill>
                    <a:schemeClr val="bg1"/>
                  </a:solidFill>
                </a:rPr>
                <a:t>Add meso</a:t>
              </a:r>
            </a:p>
          </p:txBody>
        </p:sp>
      </p:grpSp>
      <p:sp>
        <p:nvSpPr>
          <p:cNvPr id="21518" name="TextBox 45"/>
          <p:cNvSpPr txBox="1">
            <a:spLocks noChangeArrowheads="1"/>
          </p:cNvSpPr>
          <p:nvPr/>
        </p:nvSpPr>
        <p:spPr bwMode="auto">
          <a:xfrm>
            <a:off x="6469063" y="3668713"/>
            <a:ext cx="2222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solidFill>
                  <a:schemeClr val="bg1"/>
                </a:solidFill>
              </a:rPr>
              <a:t>Micro-roughness only</a:t>
            </a:r>
          </a:p>
        </p:txBody>
      </p:sp>
      <p:sp>
        <p:nvSpPr>
          <p:cNvPr id="21536" name="TextBox 26"/>
          <p:cNvSpPr txBox="1">
            <a:spLocks noChangeArrowheads="1"/>
          </p:cNvSpPr>
          <p:nvPr/>
        </p:nvSpPr>
        <p:spPr bwMode="auto">
          <a:xfrm>
            <a:off x="2671763" y="4678363"/>
            <a:ext cx="301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solidFill>
                  <a:srgbClr val="FF0000"/>
                </a:solidFill>
              </a:rPr>
              <a:t>A</a:t>
            </a:r>
          </a:p>
        </p:txBody>
      </p:sp>
      <p:sp>
        <p:nvSpPr>
          <p:cNvPr id="21537" name="TextBox 26"/>
          <p:cNvSpPr txBox="1">
            <a:spLocks noChangeArrowheads="1"/>
          </p:cNvSpPr>
          <p:nvPr/>
        </p:nvSpPr>
        <p:spPr bwMode="auto">
          <a:xfrm>
            <a:off x="3584575" y="4678363"/>
            <a:ext cx="301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solidFill>
                  <a:srgbClr val="FF0000"/>
                </a:solidFill>
              </a:rPr>
              <a:t>B</a:t>
            </a:r>
          </a:p>
        </p:txBody>
      </p:sp>
      <p:grpSp>
        <p:nvGrpSpPr>
          <p:cNvPr id="21521" name="Group 21517"/>
          <p:cNvGrpSpPr>
            <a:grpSpLocks/>
          </p:cNvGrpSpPr>
          <p:nvPr/>
        </p:nvGrpSpPr>
        <p:grpSpPr bwMode="auto">
          <a:xfrm>
            <a:off x="1447800" y="4191000"/>
            <a:ext cx="4572000" cy="487363"/>
            <a:chOff x="1447800" y="4191000"/>
            <a:chExt cx="4572000" cy="486727"/>
          </a:xfrm>
        </p:grpSpPr>
        <p:sp>
          <p:nvSpPr>
            <p:cNvPr id="71" name="Rectangle 70"/>
            <p:cNvSpPr/>
            <p:nvPr/>
          </p:nvSpPr>
          <p:spPr>
            <a:xfrm>
              <a:off x="2058988" y="4344787"/>
              <a:ext cx="304800" cy="33294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2" name="Rectangle 71"/>
            <p:cNvSpPr/>
            <p:nvPr/>
          </p:nvSpPr>
          <p:spPr>
            <a:xfrm>
              <a:off x="2363788" y="4344787"/>
              <a:ext cx="304800" cy="33294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3" name="Rectangle 72"/>
            <p:cNvSpPr/>
            <p:nvPr/>
          </p:nvSpPr>
          <p:spPr>
            <a:xfrm>
              <a:off x="2670175" y="4343201"/>
              <a:ext cx="304800" cy="33294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4" name="Rectangle 73"/>
            <p:cNvSpPr/>
            <p:nvPr/>
          </p:nvSpPr>
          <p:spPr>
            <a:xfrm>
              <a:off x="2974975" y="4343201"/>
              <a:ext cx="304800" cy="332940"/>
            </a:xfrm>
            <a:prstGeom prst="rect">
              <a:avLst/>
            </a:prstGeom>
            <a:solidFill>
              <a:srgbClr val="2A2A2A"/>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5" name="Rectangle 74"/>
            <p:cNvSpPr/>
            <p:nvPr/>
          </p:nvSpPr>
          <p:spPr>
            <a:xfrm>
              <a:off x="3279775" y="4343201"/>
              <a:ext cx="304800" cy="332940"/>
            </a:xfrm>
            <a:prstGeom prst="rect">
              <a:avLst/>
            </a:prstGeom>
            <a:solidFill>
              <a:srgbClr val="545454"/>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6" name="Rectangle 75"/>
            <p:cNvSpPr/>
            <p:nvPr/>
          </p:nvSpPr>
          <p:spPr>
            <a:xfrm>
              <a:off x="3584575" y="4344787"/>
              <a:ext cx="304800" cy="332940"/>
            </a:xfrm>
            <a:prstGeom prst="rect">
              <a:avLst/>
            </a:prstGeom>
            <a:solidFill>
              <a:srgbClr val="80808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 name="Rectangle 80"/>
            <p:cNvSpPr/>
            <p:nvPr/>
          </p:nvSpPr>
          <p:spPr>
            <a:xfrm>
              <a:off x="3889375" y="4344787"/>
              <a:ext cx="304800" cy="332940"/>
            </a:xfrm>
            <a:prstGeom prst="rect">
              <a:avLst/>
            </a:prstGeom>
            <a:solidFill>
              <a:srgbClr val="AAAAAA"/>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 name="Rectangle 81"/>
            <p:cNvSpPr/>
            <p:nvPr/>
          </p:nvSpPr>
          <p:spPr>
            <a:xfrm>
              <a:off x="4194175" y="4344787"/>
              <a:ext cx="304800" cy="332940"/>
            </a:xfrm>
            <a:prstGeom prst="rect">
              <a:avLst/>
            </a:prstGeom>
            <a:solidFill>
              <a:srgbClr val="D4D4D4"/>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3" name="Rectangle 82"/>
            <p:cNvSpPr/>
            <p:nvPr/>
          </p:nvSpPr>
          <p:spPr>
            <a:xfrm>
              <a:off x="4498975" y="4343201"/>
              <a:ext cx="304800" cy="332940"/>
            </a:xfrm>
            <a:prstGeom prst="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4" name="Rectangle 83"/>
            <p:cNvSpPr/>
            <p:nvPr/>
          </p:nvSpPr>
          <p:spPr>
            <a:xfrm>
              <a:off x="4803775" y="4343201"/>
              <a:ext cx="304800" cy="332940"/>
            </a:xfrm>
            <a:prstGeom prst="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5" name="Rectangle 84"/>
            <p:cNvSpPr/>
            <p:nvPr/>
          </p:nvSpPr>
          <p:spPr>
            <a:xfrm>
              <a:off x="5108575" y="4343201"/>
              <a:ext cx="304800" cy="332940"/>
            </a:xfrm>
            <a:prstGeom prst="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6" name="Straight Connector 5"/>
            <p:cNvCxnSpPr/>
            <p:nvPr/>
          </p:nvCxnSpPr>
          <p:spPr>
            <a:xfrm>
              <a:off x="5411788" y="4344787"/>
              <a:ext cx="379412"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5413375" y="4676141"/>
              <a:ext cx="379413"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676400" y="4344787"/>
              <a:ext cx="379413"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677988" y="4676141"/>
              <a:ext cx="379412"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22" name="TextBox 26"/>
            <p:cNvSpPr txBox="1">
              <a:spLocks noChangeArrowheads="1"/>
            </p:cNvSpPr>
            <p:nvPr/>
          </p:nvSpPr>
          <p:spPr bwMode="auto">
            <a:xfrm>
              <a:off x="1447800" y="4191000"/>
              <a:ext cx="398463" cy="461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defRPr/>
              </a:pPr>
              <a:r>
                <a:rPr lang="en-US" sz="2400" dirty="0" smtClean="0">
                  <a:solidFill>
                    <a:schemeClr val="tx1">
                      <a:lumMod val="50000"/>
                      <a:lumOff val="50000"/>
                    </a:schemeClr>
                  </a:solidFill>
                </a:rPr>
                <a:t>…</a:t>
              </a:r>
            </a:p>
          </p:txBody>
        </p:sp>
        <p:sp>
          <p:nvSpPr>
            <p:cNvPr id="123" name="TextBox 26"/>
            <p:cNvSpPr txBox="1">
              <a:spLocks noChangeArrowheads="1"/>
            </p:cNvSpPr>
            <p:nvPr/>
          </p:nvSpPr>
          <p:spPr bwMode="auto">
            <a:xfrm>
              <a:off x="5621338" y="4191000"/>
              <a:ext cx="398462" cy="461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defRPr/>
              </a:pPr>
              <a:r>
                <a:rPr lang="en-US" sz="2400" dirty="0" smtClean="0">
                  <a:solidFill>
                    <a:schemeClr val="tx1">
                      <a:lumMod val="50000"/>
                      <a:lumOff val="50000"/>
                    </a:schemeClr>
                  </a:solidFill>
                </a:rPr>
                <a:t>…</a:t>
              </a:r>
            </a:p>
          </p:txBody>
        </p:sp>
      </p:grpSp>
      <p:grpSp>
        <p:nvGrpSpPr>
          <p:cNvPr id="21522" name="Group 21520"/>
          <p:cNvGrpSpPr>
            <a:grpSpLocks/>
          </p:cNvGrpSpPr>
          <p:nvPr/>
        </p:nvGrpSpPr>
        <p:grpSpPr bwMode="auto">
          <a:xfrm>
            <a:off x="6340475" y="4087813"/>
            <a:ext cx="2422525" cy="844550"/>
            <a:chOff x="6340475" y="4088193"/>
            <a:chExt cx="2422525" cy="843788"/>
          </a:xfrm>
        </p:grpSpPr>
        <p:pic>
          <p:nvPicPr>
            <p:cNvPr id="21574" name="Picture 3" descr="D:\Artoo\Documents\Cornell\Research\iprough\040611\I.png"/>
            <p:cNvPicPr>
              <a:picLocks noChangeAspect="1" noChangeArrowheads="1"/>
            </p:cNvPicPr>
            <p:nvPr/>
          </p:nvPicPr>
          <p:blipFill>
            <a:blip r:embed="rId4">
              <a:extLst>
                <a:ext uri="{28A0092B-C50C-407E-A947-70E740481C1C}">
                  <a14:useLocalDpi xmlns:a14="http://schemas.microsoft.com/office/drawing/2010/main" val="0"/>
                </a:ext>
              </a:extLst>
            </a:blip>
            <a:srcRect l="35851" t="48463" r="35895" b="36098"/>
            <a:stretch>
              <a:fillRect/>
            </a:stretch>
          </p:blipFill>
          <p:spPr bwMode="auto">
            <a:xfrm>
              <a:off x="6550025" y="4088193"/>
              <a:ext cx="2060575" cy="84378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cxnSp>
          <p:nvCxnSpPr>
            <p:cNvPr id="124" name="Straight Connector 123"/>
            <p:cNvCxnSpPr/>
            <p:nvPr/>
          </p:nvCxnSpPr>
          <p:spPr>
            <a:xfrm>
              <a:off x="6340475" y="4511673"/>
              <a:ext cx="2422525"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grpSp>
      <p:sp>
        <p:nvSpPr>
          <p:cNvPr id="21523" name="TextBox 45"/>
          <p:cNvSpPr txBox="1">
            <a:spLocks noChangeArrowheads="1"/>
          </p:cNvSpPr>
          <p:nvPr/>
        </p:nvSpPr>
        <p:spPr bwMode="auto">
          <a:xfrm>
            <a:off x="6905625" y="5915025"/>
            <a:ext cx="1476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solidFill>
                  <a:schemeClr val="bg1"/>
                </a:solidFill>
              </a:rPr>
              <a:t>Micro + Meso</a:t>
            </a:r>
          </a:p>
        </p:txBody>
      </p:sp>
      <p:grpSp>
        <p:nvGrpSpPr>
          <p:cNvPr id="21520" name="Group 21519"/>
          <p:cNvGrpSpPr>
            <a:grpSpLocks/>
          </p:cNvGrpSpPr>
          <p:nvPr/>
        </p:nvGrpSpPr>
        <p:grpSpPr bwMode="auto">
          <a:xfrm>
            <a:off x="6340475" y="5049838"/>
            <a:ext cx="2422525" cy="844550"/>
            <a:chOff x="6340474" y="5050218"/>
            <a:chExt cx="2422525" cy="843788"/>
          </a:xfrm>
        </p:grpSpPr>
        <p:pic>
          <p:nvPicPr>
            <p:cNvPr id="21572" name="Picture 3" descr="D:\Artoo\Documents\Cornell\Research\iprough\040611\band_limited_step_refl.png"/>
            <p:cNvPicPr>
              <a:picLocks noChangeAspect="1" noChangeArrowheads="1"/>
            </p:cNvPicPr>
            <p:nvPr/>
          </p:nvPicPr>
          <p:blipFill>
            <a:blip r:embed="rId5">
              <a:extLst>
                <a:ext uri="{28A0092B-C50C-407E-A947-70E740481C1C}">
                  <a14:useLocalDpi xmlns:a14="http://schemas.microsoft.com/office/drawing/2010/main" val="0"/>
                </a:ext>
              </a:extLst>
            </a:blip>
            <a:srcRect l="35851" t="15498" r="35895" b="69067"/>
            <a:stretch>
              <a:fillRect/>
            </a:stretch>
          </p:blipFill>
          <p:spPr bwMode="auto">
            <a:xfrm>
              <a:off x="6550025" y="5050218"/>
              <a:ext cx="2059777" cy="84378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cxnSp>
          <p:nvCxnSpPr>
            <p:cNvPr id="128" name="Straight Connector 127"/>
            <p:cNvCxnSpPr/>
            <p:nvPr/>
          </p:nvCxnSpPr>
          <p:spPr>
            <a:xfrm>
              <a:off x="6340474" y="5486386"/>
              <a:ext cx="2422525"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grpSp>
      <p:grpSp>
        <p:nvGrpSpPr>
          <p:cNvPr id="131" name="Group 130"/>
          <p:cNvGrpSpPr>
            <a:grpSpLocks/>
          </p:cNvGrpSpPr>
          <p:nvPr/>
        </p:nvGrpSpPr>
        <p:grpSpPr bwMode="auto">
          <a:xfrm>
            <a:off x="1447800" y="5151438"/>
            <a:ext cx="4572000" cy="487362"/>
            <a:chOff x="1447800" y="4191000"/>
            <a:chExt cx="4572000" cy="486727"/>
          </a:xfrm>
        </p:grpSpPr>
        <p:sp>
          <p:nvSpPr>
            <p:cNvPr id="132" name="Rectangle 131"/>
            <p:cNvSpPr/>
            <p:nvPr/>
          </p:nvSpPr>
          <p:spPr>
            <a:xfrm>
              <a:off x="2058988" y="4344786"/>
              <a:ext cx="304800" cy="332941"/>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lumMod val="50000"/>
                      <a:lumOff val="50000"/>
                    </a:schemeClr>
                  </a:solidFill>
                </a:rPr>
                <a:t>?</a:t>
              </a:r>
            </a:p>
          </p:txBody>
        </p:sp>
        <p:sp>
          <p:nvSpPr>
            <p:cNvPr id="133" name="Rectangle 132"/>
            <p:cNvSpPr/>
            <p:nvPr/>
          </p:nvSpPr>
          <p:spPr>
            <a:xfrm>
              <a:off x="2363788" y="4344786"/>
              <a:ext cx="304800" cy="332941"/>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lumMod val="50000"/>
                      <a:lumOff val="50000"/>
                    </a:schemeClr>
                  </a:solidFill>
                </a:rPr>
                <a:t>?</a:t>
              </a:r>
            </a:p>
          </p:txBody>
        </p:sp>
        <p:sp>
          <p:nvSpPr>
            <p:cNvPr id="134" name="Rectangle 133"/>
            <p:cNvSpPr/>
            <p:nvPr/>
          </p:nvSpPr>
          <p:spPr>
            <a:xfrm>
              <a:off x="2670175" y="4343201"/>
              <a:ext cx="304800" cy="332941"/>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lumMod val="50000"/>
                      <a:lumOff val="50000"/>
                    </a:schemeClr>
                  </a:solidFill>
                </a:rPr>
                <a:t>?</a:t>
              </a:r>
            </a:p>
          </p:txBody>
        </p:sp>
        <p:sp>
          <p:nvSpPr>
            <p:cNvPr id="135" name="Rectangle 134"/>
            <p:cNvSpPr/>
            <p:nvPr/>
          </p:nvSpPr>
          <p:spPr>
            <a:xfrm>
              <a:off x="2974975" y="4343201"/>
              <a:ext cx="304800" cy="332941"/>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lumMod val="50000"/>
                      <a:lumOff val="50000"/>
                    </a:schemeClr>
                  </a:solidFill>
                </a:rPr>
                <a:t>?</a:t>
              </a:r>
            </a:p>
          </p:txBody>
        </p:sp>
        <p:sp>
          <p:nvSpPr>
            <p:cNvPr id="136" name="Rectangle 135"/>
            <p:cNvSpPr/>
            <p:nvPr/>
          </p:nvSpPr>
          <p:spPr>
            <a:xfrm>
              <a:off x="3279775" y="4343201"/>
              <a:ext cx="304800" cy="332941"/>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lumMod val="50000"/>
                      <a:lumOff val="50000"/>
                    </a:schemeClr>
                  </a:solidFill>
                </a:rPr>
                <a:t>?</a:t>
              </a:r>
            </a:p>
          </p:txBody>
        </p:sp>
        <p:sp>
          <p:nvSpPr>
            <p:cNvPr id="137" name="Rectangle 136"/>
            <p:cNvSpPr/>
            <p:nvPr/>
          </p:nvSpPr>
          <p:spPr>
            <a:xfrm>
              <a:off x="3584575" y="4344786"/>
              <a:ext cx="304800" cy="332941"/>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lumMod val="50000"/>
                      <a:lumOff val="50000"/>
                    </a:schemeClr>
                  </a:solidFill>
                </a:rPr>
                <a:t>?</a:t>
              </a:r>
            </a:p>
          </p:txBody>
        </p:sp>
        <p:sp>
          <p:nvSpPr>
            <p:cNvPr id="138" name="Rectangle 137"/>
            <p:cNvSpPr/>
            <p:nvPr/>
          </p:nvSpPr>
          <p:spPr>
            <a:xfrm>
              <a:off x="3889375" y="4344786"/>
              <a:ext cx="304800" cy="332941"/>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lumMod val="50000"/>
                      <a:lumOff val="50000"/>
                    </a:schemeClr>
                  </a:solidFill>
                </a:rPr>
                <a:t>?</a:t>
              </a:r>
            </a:p>
          </p:txBody>
        </p:sp>
        <p:sp>
          <p:nvSpPr>
            <p:cNvPr id="139" name="Rectangle 138"/>
            <p:cNvSpPr/>
            <p:nvPr/>
          </p:nvSpPr>
          <p:spPr>
            <a:xfrm>
              <a:off x="4194175" y="4344786"/>
              <a:ext cx="304800" cy="332941"/>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lumMod val="50000"/>
                      <a:lumOff val="50000"/>
                    </a:schemeClr>
                  </a:solidFill>
                </a:rPr>
                <a:t>?</a:t>
              </a:r>
            </a:p>
          </p:txBody>
        </p:sp>
        <p:sp>
          <p:nvSpPr>
            <p:cNvPr id="140" name="Rectangle 139"/>
            <p:cNvSpPr/>
            <p:nvPr/>
          </p:nvSpPr>
          <p:spPr>
            <a:xfrm>
              <a:off x="4498975" y="4343201"/>
              <a:ext cx="304800" cy="332941"/>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lumMod val="50000"/>
                      <a:lumOff val="50000"/>
                    </a:schemeClr>
                  </a:solidFill>
                </a:rPr>
                <a:t>?</a:t>
              </a:r>
            </a:p>
          </p:txBody>
        </p:sp>
        <p:sp>
          <p:nvSpPr>
            <p:cNvPr id="141" name="Rectangle 140"/>
            <p:cNvSpPr/>
            <p:nvPr/>
          </p:nvSpPr>
          <p:spPr>
            <a:xfrm>
              <a:off x="4803775" y="4343201"/>
              <a:ext cx="304800" cy="332941"/>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lumMod val="50000"/>
                      <a:lumOff val="50000"/>
                    </a:schemeClr>
                  </a:solidFill>
                </a:rPr>
                <a:t>?</a:t>
              </a:r>
            </a:p>
          </p:txBody>
        </p:sp>
        <p:sp>
          <p:nvSpPr>
            <p:cNvPr id="142" name="Rectangle 141"/>
            <p:cNvSpPr/>
            <p:nvPr/>
          </p:nvSpPr>
          <p:spPr>
            <a:xfrm>
              <a:off x="5108575" y="4343201"/>
              <a:ext cx="304800" cy="332941"/>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lumMod val="50000"/>
                      <a:lumOff val="50000"/>
                    </a:schemeClr>
                  </a:solidFill>
                </a:rPr>
                <a:t>?</a:t>
              </a:r>
            </a:p>
          </p:txBody>
        </p:sp>
        <p:cxnSp>
          <p:nvCxnSpPr>
            <p:cNvPr id="143" name="Straight Connector 142"/>
            <p:cNvCxnSpPr/>
            <p:nvPr/>
          </p:nvCxnSpPr>
          <p:spPr>
            <a:xfrm>
              <a:off x="5411788" y="4344786"/>
              <a:ext cx="379412"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5413375" y="4676142"/>
              <a:ext cx="379413"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a:off x="1676400" y="4344786"/>
              <a:ext cx="379413"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a:off x="1677988" y="4676142"/>
              <a:ext cx="379412"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7" name="TextBox 26"/>
            <p:cNvSpPr txBox="1">
              <a:spLocks noChangeArrowheads="1"/>
            </p:cNvSpPr>
            <p:nvPr/>
          </p:nvSpPr>
          <p:spPr bwMode="auto">
            <a:xfrm>
              <a:off x="1447800" y="4191000"/>
              <a:ext cx="398463" cy="461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defRPr/>
              </a:pPr>
              <a:r>
                <a:rPr lang="en-US" sz="2400" dirty="0" smtClean="0">
                  <a:solidFill>
                    <a:schemeClr val="tx1">
                      <a:lumMod val="50000"/>
                      <a:lumOff val="50000"/>
                    </a:schemeClr>
                  </a:solidFill>
                </a:rPr>
                <a:t>…</a:t>
              </a:r>
            </a:p>
          </p:txBody>
        </p:sp>
        <p:sp>
          <p:nvSpPr>
            <p:cNvPr id="148" name="TextBox 26"/>
            <p:cNvSpPr txBox="1">
              <a:spLocks noChangeArrowheads="1"/>
            </p:cNvSpPr>
            <p:nvPr/>
          </p:nvSpPr>
          <p:spPr bwMode="auto">
            <a:xfrm>
              <a:off x="5621338" y="4191000"/>
              <a:ext cx="398462" cy="461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defRPr/>
              </a:pPr>
              <a:r>
                <a:rPr lang="en-US" sz="2400" dirty="0" smtClean="0">
                  <a:solidFill>
                    <a:schemeClr val="tx1">
                      <a:lumMod val="50000"/>
                      <a:lumOff val="50000"/>
                    </a:schemeClr>
                  </a:solidFill>
                </a:rPr>
                <a:t>…</a:t>
              </a:r>
            </a:p>
          </p:txBody>
        </p:sp>
      </p:grpSp>
      <p:sp>
        <p:nvSpPr>
          <p:cNvPr id="149" name="Rectangle 148"/>
          <p:cNvSpPr/>
          <p:nvPr/>
        </p:nvSpPr>
        <p:spPr>
          <a:xfrm>
            <a:off x="3581400" y="4344988"/>
            <a:ext cx="304800" cy="333375"/>
          </a:xfrm>
          <a:prstGeom prst="rect">
            <a:avLst/>
          </a:prstGeom>
          <a:solidFill>
            <a:srgbClr val="80808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0" name="TextBox 26"/>
          <p:cNvSpPr txBox="1">
            <a:spLocks noChangeArrowheads="1"/>
          </p:cNvSpPr>
          <p:nvPr/>
        </p:nvSpPr>
        <p:spPr bwMode="auto">
          <a:xfrm>
            <a:off x="2668588" y="5649913"/>
            <a:ext cx="3000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solidFill>
                  <a:srgbClr val="FF0000"/>
                </a:solidFill>
              </a:rPr>
              <a:t>A</a:t>
            </a:r>
          </a:p>
        </p:txBody>
      </p:sp>
      <p:sp>
        <p:nvSpPr>
          <p:cNvPr id="21519" name="Down Arrow 21518"/>
          <p:cNvSpPr/>
          <p:nvPr/>
        </p:nvSpPr>
        <p:spPr>
          <a:xfrm>
            <a:off x="3657600" y="3925888"/>
            <a:ext cx="155575" cy="341312"/>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3" name="Down Arrow 152"/>
          <p:cNvSpPr/>
          <p:nvPr/>
        </p:nvSpPr>
        <p:spPr>
          <a:xfrm>
            <a:off x="2741613" y="3925888"/>
            <a:ext cx="153987" cy="341312"/>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4" name="Down Arrow 153"/>
          <p:cNvSpPr/>
          <p:nvPr/>
        </p:nvSpPr>
        <p:spPr>
          <a:xfrm>
            <a:off x="2738438" y="3925888"/>
            <a:ext cx="155575" cy="1331912"/>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157" name="Group 156"/>
          <p:cNvGrpSpPr>
            <a:grpSpLocks/>
          </p:cNvGrpSpPr>
          <p:nvPr/>
        </p:nvGrpSpPr>
        <p:grpSpPr bwMode="auto">
          <a:xfrm>
            <a:off x="2773363" y="5726113"/>
            <a:ext cx="960437" cy="369887"/>
            <a:chOff x="2572048" y="4452882"/>
            <a:chExt cx="960084" cy="369332"/>
          </a:xfrm>
        </p:grpSpPr>
        <p:cxnSp>
          <p:nvCxnSpPr>
            <p:cNvPr id="158" name="Straight Arrow Connector 157"/>
            <p:cNvCxnSpPr/>
            <p:nvPr/>
          </p:nvCxnSpPr>
          <p:spPr>
            <a:xfrm flipH="1">
              <a:off x="2572048" y="4763565"/>
              <a:ext cx="960084" cy="0"/>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21554" name="TextBox 26"/>
            <p:cNvSpPr txBox="1">
              <a:spLocks noChangeArrowheads="1"/>
            </p:cNvSpPr>
            <p:nvPr/>
          </p:nvSpPr>
          <p:spPr bwMode="auto">
            <a:xfrm>
              <a:off x="2846582" y="4452882"/>
              <a:ext cx="4138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l-GR">
                  <a:solidFill>
                    <a:schemeClr val="bg1"/>
                  </a:solidFill>
                </a:rPr>
                <a:t>Δ</a:t>
              </a:r>
              <a:r>
                <a:rPr lang="en-US">
                  <a:solidFill>
                    <a:schemeClr val="bg1"/>
                  </a:solidFill>
                </a:rPr>
                <a:t>x</a:t>
              </a:r>
            </a:p>
          </p:txBody>
        </p:sp>
      </p:grpSp>
      <p:grpSp>
        <p:nvGrpSpPr>
          <p:cNvPr id="179" name="Group 178"/>
          <p:cNvGrpSpPr>
            <a:grpSpLocks/>
          </p:cNvGrpSpPr>
          <p:nvPr/>
        </p:nvGrpSpPr>
        <p:grpSpPr bwMode="auto">
          <a:xfrm>
            <a:off x="1447800" y="5151438"/>
            <a:ext cx="4572000" cy="487362"/>
            <a:chOff x="1447800" y="4191000"/>
            <a:chExt cx="4572000" cy="486727"/>
          </a:xfrm>
        </p:grpSpPr>
        <p:sp>
          <p:nvSpPr>
            <p:cNvPr id="180" name="Rectangle 179"/>
            <p:cNvSpPr/>
            <p:nvPr/>
          </p:nvSpPr>
          <p:spPr>
            <a:xfrm>
              <a:off x="2058988" y="4344786"/>
              <a:ext cx="304800" cy="332941"/>
            </a:xfrm>
            <a:prstGeom prst="rect">
              <a:avLst/>
            </a:prstGeom>
            <a:solidFill>
              <a:schemeClr val="tx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1" name="Rectangle 180"/>
            <p:cNvSpPr/>
            <p:nvPr/>
          </p:nvSpPr>
          <p:spPr>
            <a:xfrm>
              <a:off x="2363788" y="4344786"/>
              <a:ext cx="304800" cy="332941"/>
            </a:xfrm>
            <a:prstGeom prst="rect">
              <a:avLst/>
            </a:prstGeom>
            <a:solidFill>
              <a:schemeClr val="tx1">
                <a:lumMod val="75000"/>
                <a:lumOff val="2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2" name="Rectangle 181"/>
            <p:cNvSpPr/>
            <p:nvPr/>
          </p:nvSpPr>
          <p:spPr>
            <a:xfrm>
              <a:off x="2670175" y="4343201"/>
              <a:ext cx="304800" cy="332941"/>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3" name="Rectangle 182"/>
            <p:cNvSpPr/>
            <p:nvPr/>
          </p:nvSpPr>
          <p:spPr>
            <a:xfrm>
              <a:off x="2974975" y="4343201"/>
              <a:ext cx="304800" cy="332941"/>
            </a:xfrm>
            <a:prstGeom prst="rect">
              <a:avLst/>
            </a:prstGeom>
            <a:solidFill>
              <a:schemeClr val="bg1">
                <a:lumMod val="6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4" name="Rectangle 183"/>
            <p:cNvSpPr/>
            <p:nvPr/>
          </p:nvSpPr>
          <p:spPr>
            <a:xfrm>
              <a:off x="3279775" y="4343201"/>
              <a:ext cx="304800" cy="332941"/>
            </a:xfrm>
            <a:prstGeom prst="rect">
              <a:avLst/>
            </a:prstGeom>
            <a:solidFill>
              <a:schemeClr val="bg1">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5" name="Rectangle 184"/>
            <p:cNvSpPr/>
            <p:nvPr/>
          </p:nvSpPr>
          <p:spPr>
            <a:xfrm>
              <a:off x="3584575" y="4344786"/>
              <a:ext cx="304800" cy="332941"/>
            </a:xfrm>
            <a:prstGeom prst="rect">
              <a:avLst/>
            </a:prstGeom>
            <a:solidFill>
              <a:schemeClr val="bg1">
                <a:lumMod val="6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6" name="Rectangle 185"/>
            <p:cNvSpPr/>
            <p:nvPr/>
          </p:nvSpPr>
          <p:spPr>
            <a:xfrm>
              <a:off x="3889375" y="4344786"/>
              <a:ext cx="304800" cy="332941"/>
            </a:xfrm>
            <a:prstGeom prst="rect">
              <a:avLst/>
            </a:prstGeom>
            <a:solidFill>
              <a:schemeClr val="tx1">
                <a:lumMod val="65000"/>
                <a:lumOff val="3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7" name="Rectangle 186"/>
            <p:cNvSpPr/>
            <p:nvPr/>
          </p:nvSpPr>
          <p:spPr>
            <a:xfrm>
              <a:off x="4194175" y="4344786"/>
              <a:ext cx="304800" cy="332941"/>
            </a:xfrm>
            <a:prstGeom prst="rect">
              <a:avLst/>
            </a:prstGeom>
            <a:solidFill>
              <a:schemeClr val="tx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8" name="Rectangle 187"/>
            <p:cNvSpPr/>
            <p:nvPr/>
          </p:nvSpPr>
          <p:spPr>
            <a:xfrm>
              <a:off x="4498975" y="4343201"/>
              <a:ext cx="304800" cy="332941"/>
            </a:xfrm>
            <a:prstGeom prst="rect">
              <a:avLst/>
            </a:prstGeom>
            <a:solidFill>
              <a:schemeClr val="tx1">
                <a:lumMod val="75000"/>
                <a:lumOff val="2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9" name="Rectangle 188"/>
            <p:cNvSpPr/>
            <p:nvPr/>
          </p:nvSpPr>
          <p:spPr>
            <a:xfrm>
              <a:off x="4803775" y="4343201"/>
              <a:ext cx="304800" cy="332941"/>
            </a:xfrm>
            <a:prstGeom prst="rect">
              <a:avLst/>
            </a:prstGeom>
            <a:solidFill>
              <a:schemeClr val="bg1">
                <a:lumMod val="6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0" name="Rectangle 189"/>
            <p:cNvSpPr/>
            <p:nvPr/>
          </p:nvSpPr>
          <p:spPr>
            <a:xfrm>
              <a:off x="5108575" y="4343201"/>
              <a:ext cx="304800" cy="332941"/>
            </a:xfrm>
            <a:prstGeom prst="rect">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91" name="Straight Connector 190"/>
            <p:cNvCxnSpPr/>
            <p:nvPr/>
          </p:nvCxnSpPr>
          <p:spPr>
            <a:xfrm>
              <a:off x="5411788" y="4344786"/>
              <a:ext cx="379412"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a:off x="5413375" y="4676142"/>
              <a:ext cx="379413"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a:xfrm>
              <a:off x="1676400" y="4344786"/>
              <a:ext cx="379413"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a:xfrm>
              <a:off x="1677988" y="4676142"/>
              <a:ext cx="379412"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5" name="TextBox 26"/>
            <p:cNvSpPr txBox="1">
              <a:spLocks noChangeArrowheads="1"/>
            </p:cNvSpPr>
            <p:nvPr/>
          </p:nvSpPr>
          <p:spPr bwMode="auto">
            <a:xfrm>
              <a:off x="1447800" y="4191000"/>
              <a:ext cx="398463" cy="461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defRPr/>
              </a:pPr>
              <a:r>
                <a:rPr lang="en-US" sz="2400" dirty="0" smtClean="0">
                  <a:solidFill>
                    <a:schemeClr val="tx1">
                      <a:lumMod val="50000"/>
                      <a:lumOff val="50000"/>
                    </a:schemeClr>
                  </a:solidFill>
                </a:rPr>
                <a:t>…</a:t>
              </a:r>
            </a:p>
          </p:txBody>
        </p:sp>
        <p:sp>
          <p:nvSpPr>
            <p:cNvPr id="196" name="TextBox 26"/>
            <p:cNvSpPr txBox="1">
              <a:spLocks noChangeArrowheads="1"/>
            </p:cNvSpPr>
            <p:nvPr/>
          </p:nvSpPr>
          <p:spPr bwMode="auto">
            <a:xfrm>
              <a:off x="5621338" y="4191000"/>
              <a:ext cx="398462" cy="461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defRPr/>
              </a:pPr>
              <a:r>
                <a:rPr lang="en-US" sz="2400" dirty="0" smtClean="0">
                  <a:solidFill>
                    <a:schemeClr val="tx1">
                      <a:lumMod val="50000"/>
                      <a:lumOff val="50000"/>
                    </a:schemeClr>
                  </a:solidFill>
                </a:rPr>
                <a:t>…</a:t>
              </a:r>
            </a:p>
          </p:txBody>
        </p:sp>
      </p:grpSp>
      <p:grpSp>
        <p:nvGrpSpPr>
          <p:cNvPr id="21524" name="Group 21523"/>
          <p:cNvGrpSpPr>
            <a:grpSpLocks/>
          </p:cNvGrpSpPr>
          <p:nvPr/>
        </p:nvGrpSpPr>
        <p:grpSpPr bwMode="auto">
          <a:xfrm>
            <a:off x="4267200" y="4811713"/>
            <a:ext cx="2005013" cy="369887"/>
            <a:chOff x="3393282" y="4812268"/>
            <a:chExt cx="2005049" cy="369332"/>
          </a:xfrm>
        </p:grpSpPr>
        <p:sp>
          <p:nvSpPr>
            <p:cNvPr id="197" name="Down Arrow 196"/>
            <p:cNvSpPr/>
            <p:nvPr/>
          </p:nvSpPr>
          <p:spPr bwMode="auto">
            <a:xfrm>
              <a:off x="3393282" y="4877257"/>
              <a:ext cx="685812" cy="274226"/>
            </a:xfrm>
            <a:prstGeom prst="downArrow">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535" name="TextBox 21522"/>
            <p:cNvSpPr txBox="1">
              <a:spLocks noChangeArrowheads="1"/>
            </p:cNvSpPr>
            <p:nvPr/>
          </p:nvSpPr>
          <p:spPr bwMode="auto">
            <a:xfrm>
              <a:off x="4038600" y="4812268"/>
              <a:ext cx="1359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solidFill>
                    <a:schemeClr val="bg1"/>
                  </a:solidFill>
                </a:rPr>
                <a:t>“Scrambled”</a:t>
              </a:r>
            </a:p>
          </p:txBody>
        </p:sp>
      </p:grpSp>
      <p:grpSp>
        <p:nvGrpSpPr>
          <p:cNvPr id="108" name="Group 107"/>
          <p:cNvGrpSpPr/>
          <p:nvPr/>
        </p:nvGrpSpPr>
        <p:grpSpPr>
          <a:xfrm>
            <a:off x="6947666" y="152400"/>
            <a:ext cx="2043934" cy="1162917"/>
            <a:chOff x="9796741" y="1499825"/>
            <a:chExt cx="9072398" cy="3608117"/>
          </a:xfrm>
        </p:grpSpPr>
        <p:grpSp>
          <p:nvGrpSpPr>
            <p:cNvPr id="109" name="Group 28"/>
            <p:cNvGrpSpPr>
              <a:grpSpLocks/>
            </p:cNvGrpSpPr>
            <p:nvPr/>
          </p:nvGrpSpPr>
          <p:grpSpPr bwMode="auto">
            <a:xfrm>
              <a:off x="15262225" y="2209800"/>
              <a:ext cx="3606914" cy="2011813"/>
              <a:chOff x="5532438" y="914400"/>
              <a:chExt cx="3606914" cy="2011813"/>
            </a:xfrm>
          </p:grpSpPr>
          <p:cxnSp>
            <p:nvCxnSpPr>
              <p:cNvPr id="121" name="Straight Arrow Connector 120"/>
              <p:cNvCxnSpPr/>
              <p:nvPr/>
            </p:nvCxnSpPr>
            <p:spPr bwMode="auto">
              <a:xfrm>
                <a:off x="5532438" y="914400"/>
                <a:ext cx="2346325" cy="990600"/>
              </a:xfrm>
              <a:prstGeom prst="straightConnector1">
                <a:avLst/>
              </a:prstGeom>
              <a:ln w="19050">
                <a:solidFill>
                  <a:schemeClr val="bg1"/>
                </a:solidFill>
                <a:tailEnd type="none"/>
              </a:ln>
            </p:spPr>
            <p:style>
              <a:lnRef idx="1">
                <a:schemeClr val="accent1"/>
              </a:lnRef>
              <a:fillRef idx="0">
                <a:schemeClr val="accent1"/>
              </a:fillRef>
              <a:effectRef idx="0">
                <a:schemeClr val="accent1"/>
              </a:effectRef>
              <a:fontRef idx="minor">
                <a:schemeClr val="tx1"/>
              </a:fontRef>
            </p:style>
          </p:cxnSp>
          <p:pic>
            <p:nvPicPr>
              <p:cNvPr id="125" name="Picture 51" descr="D:\Artoo\Documents\Cornell\Research\iprough\docs\SIGGRAPH\slides\images\step_fullscn_flat_beige_diffuse.png"/>
              <p:cNvPicPr>
                <a:picLocks noChangeAspect="1" noChangeArrowheads="1"/>
              </p:cNvPicPr>
              <p:nvPr/>
            </p:nvPicPr>
            <p:blipFill>
              <a:blip r:embed="rId6" cstate="print">
                <a:extLst>
                  <a:ext uri="{28A0092B-C50C-407E-A947-70E740481C1C}">
                    <a14:useLocalDpi xmlns:a14="http://schemas.microsoft.com/office/drawing/2010/main" val="0"/>
                  </a:ext>
                </a:extLst>
              </a:blip>
              <a:srcRect t="28816"/>
              <a:stretch>
                <a:fillRect/>
              </a:stretch>
            </p:blipFill>
            <p:spPr bwMode="auto">
              <a:xfrm>
                <a:off x="7212519" y="1554612"/>
                <a:ext cx="1926833" cy="137160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110" name="Group 109"/>
            <p:cNvGrpSpPr>
              <a:grpSpLocks/>
            </p:cNvGrpSpPr>
            <p:nvPr/>
          </p:nvGrpSpPr>
          <p:grpSpPr bwMode="auto">
            <a:xfrm>
              <a:off x="11787187" y="3352800"/>
              <a:ext cx="4760153" cy="1755142"/>
              <a:chOff x="2057292" y="2057400"/>
              <a:chExt cx="4759854" cy="1755142"/>
            </a:xfrm>
          </p:grpSpPr>
          <p:grpSp>
            <p:nvGrpSpPr>
              <p:cNvPr id="115" name="Group 40"/>
              <p:cNvGrpSpPr>
                <a:grpSpLocks/>
              </p:cNvGrpSpPr>
              <p:nvPr/>
            </p:nvGrpSpPr>
            <p:grpSpPr bwMode="auto">
              <a:xfrm>
                <a:off x="2057292" y="2057400"/>
                <a:ext cx="3611337" cy="304800"/>
                <a:chOff x="2057292" y="2057400"/>
                <a:chExt cx="3611337" cy="304800"/>
              </a:xfrm>
            </p:grpSpPr>
            <p:cxnSp>
              <p:nvCxnSpPr>
                <p:cNvPr id="118" name="Straight Connector 117"/>
                <p:cNvCxnSpPr/>
                <p:nvPr/>
              </p:nvCxnSpPr>
              <p:spPr>
                <a:xfrm>
                  <a:off x="2057292" y="2057400"/>
                  <a:ext cx="361133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9" name="Straight Arrow Connector 118"/>
                <p:cNvCxnSpPr/>
                <p:nvPr/>
              </p:nvCxnSpPr>
              <p:spPr>
                <a:xfrm>
                  <a:off x="5668629" y="2057400"/>
                  <a:ext cx="0" cy="304800"/>
                </a:xfrm>
                <a:prstGeom prst="straightConnector1">
                  <a:avLst/>
                </a:prstGeom>
                <a:ln w="1905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120" name="Straight Arrow Connector 119"/>
                <p:cNvCxnSpPr/>
                <p:nvPr/>
              </p:nvCxnSpPr>
              <p:spPr>
                <a:xfrm>
                  <a:off x="3389274" y="2057400"/>
                  <a:ext cx="0" cy="304800"/>
                </a:xfrm>
                <a:prstGeom prst="straightConnector1">
                  <a:avLst/>
                </a:prstGeom>
                <a:ln w="19050">
                  <a:solidFill>
                    <a:schemeClr val="bg1"/>
                  </a:solidFill>
                  <a:tailEnd type="none"/>
                </a:ln>
              </p:spPr>
              <p:style>
                <a:lnRef idx="1">
                  <a:schemeClr val="accent1"/>
                </a:lnRef>
                <a:fillRef idx="0">
                  <a:schemeClr val="accent1"/>
                </a:fillRef>
                <a:effectRef idx="0">
                  <a:schemeClr val="accent1"/>
                </a:effectRef>
                <a:fontRef idx="minor">
                  <a:schemeClr val="tx1"/>
                </a:fontRef>
              </p:style>
            </p:cxnSp>
          </p:grpSp>
          <p:pic>
            <p:nvPicPr>
              <p:cNvPr id="116" name="Picture 48" descr="D:\Artoo\Documents\Cornell\Research\iprough\docs\SIGGRAPH\slides\images\step_fullscn_flat_beige_micro.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2704" t="64407" r="27326" b="1"/>
              <a:stretch/>
            </p:blipFill>
            <p:spPr bwMode="auto">
              <a:xfrm>
                <a:off x="2367694" y="2362201"/>
                <a:ext cx="2036202" cy="1450341"/>
              </a:xfrm>
              <a:prstGeom prst="rect">
                <a:avLst/>
              </a:prstGeom>
              <a:noFill/>
              <a:ln w="38100">
                <a:solidFill>
                  <a:srgbClr val="FF3232"/>
                </a:solidFill>
                <a:miter lim="800000"/>
                <a:headEnd/>
                <a:tailEnd/>
              </a:ln>
              <a:extLst>
                <a:ext uri="{909E8E84-426E-40DD-AFC4-6F175D3DCCD1}">
                  <a14:hiddenFill xmlns:a14="http://schemas.microsoft.com/office/drawing/2010/main">
                    <a:solidFill>
                      <a:srgbClr val="FFFFFF"/>
                    </a:solidFill>
                  </a14:hiddenFill>
                </a:ext>
              </a:extLst>
            </p:spPr>
          </p:pic>
          <p:pic>
            <p:nvPicPr>
              <p:cNvPr id="117" name="Picture 52" descr="D:\Artoo\Documents\Cornell\Research\iprough\docs\SIGGRAPH\slides\images\step_fullscn_flat_beige_meso.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7525" t="64407" r="23108" b="2"/>
              <a:stretch/>
            </p:blipFill>
            <p:spPr bwMode="auto">
              <a:xfrm>
                <a:off x="4805519" y="2362201"/>
                <a:ext cx="2011627" cy="1450341"/>
              </a:xfrm>
              <a:prstGeom prst="rect">
                <a:avLst/>
              </a:prstGeom>
              <a:noFill/>
              <a:ln w="38100">
                <a:solidFill>
                  <a:srgbClr val="FF3232"/>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111" name="Group 110"/>
            <p:cNvGrpSpPr>
              <a:grpSpLocks/>
            </p:cNvGrpSpPr>
            <p:nvPr/>
          </p:nvGrpSpPr>
          <p:grpSpPr bwMode="auto">
            <a:xfrm>
              <a:off x="9796741" y="2209800"/>
              <a:ext cx="3544609" cy="2060162"/>
              <a:chOff x="66954" y="914400"/>
              <a:chExt cx="3544609" cy="2060162"/>
            </a:xfrm>
          </p:grpSpPr>
          <p:cxnSp>
            <p:nvCxnSpPr>
              <p:cNvPr id="113" name="Straight Arrow Connector 112"/>
              <p:cNvCxnSpPr/>
              <p:nvPr/>
            </p:nvCxnSpPr>
            <p:spPr bwMode="auto">
              <a:xfrm flipH="1">
                <a:off x="1265238" y="914400"/>
                <a:ext cx="2346325" cy="990600"/>
              </a:xfrm>
              <a:prstGeom prst="straightConnector1">
                <a:avLst/>
              </a:prstGeom>
              <a:ln w="19050">
                <a:solidFill>
                  <a:schemeClr val="bg1"/>
                </a:solidFill>
                <a:tailEnd type="none"/>
              </a:ln>
            </p:spPr>
            <p:style>
              <a:lnRef idx="1">
                <a:schemeClr val="accent1"/>
              </a:lnRef>
              <a:fillRef idx="0">
                <a:schemeClr val="accent1"/>
              </a:fillRef>
              <a:effectRef idx="0">
                <a:schemeClr val="accent1"/>
              </a:effectRef>
              <a:fontRef idx="minor">
                <a:schemeClr val="tx1"/>
              </a:fontRef>
            </p:style>
          </p:cxnSp>
          <p:pic>
            <p:nvPicPr>
              <p:cNvPr id="114" name="Picture 49" descr="D:\Artoo\Documents\Cornell\Research\iprough\docs\SIGGRAPH\slides\images\step_fullscn_flat_beige_mixed.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5491" t="60349" r="19511" b="2"/>
              <a:stretch/>
            </p:blipFill>
            <p:spPr bwMode="auto">
              <a:xfrm>
                <a:off x="66954" y="1554612"/>
                <a:ext cx="1969600" cy="14199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pic>
          <p:nvPicPr>
            <p:cNvPr id="112" name="Picture 50" descr="D:\Artoo\Documents\Cornell\Research\iprough\docs\SIGGRAPH\slides\images\step_fullscn_flat_beige_mixed+diffuse.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8293" t="60572" r="17959" b="1"/>
            <a:stretch/>
          </p:blipFill>
          <p:spPr bwMode="auto">
            <a:xfrm>
              <a:off x="13341349" y="1499825"/>
              <a:ext cx="1936105" cy="1419949"/>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5" name="Group 4"/>
          <p:cNvGrpSpPr/>
          <p:nvPr/>
        </p:nvGrpSpPr>
        <p:grpSpPr>
          <a:xfrm>
            <a:off x="3443809" y="1855258"/>
            <a:ext cx="2419914" cy="1990516"/>
            <a:chOff x="3443809" y="1855258"/>
            <a:chExt cx="2419914" cy="1990516"/>
          </a:xfrm>
        </p:grpSpPr>
        <p:sp>
          <p:nvSpPr>
            <p:cNvPr id="126" name="Parallelogram 125"/>
            <p:cNvSpPr/>
            <p:nvPr/>
          </p:nvSpPr>
          <p:spPr bwMode="auto">
            <a:xfrm rot="787602">
              <a:off x="3443809" y="3623524"/>
              <a:ext cx="798227" cy="222250"/>
            </a:xfrm>
            <a:prstGeom prst="parallelogram">
              <a:avLst>
                <a:gd name="adj" fmla="val 15555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127" name="Group 23"/>
            <p:cNvGrpSpPr>
              <a:grpSpLocks/>
            </p:cNvGrpSpPr>
            <p:nvPr/>
          </p:nvGrpSpPr>
          <p:grpSpPr bwMode="auto">
            <a:xfrm rot="328616">
              <a:off x="3779836" y="1855258"/>
              <a:ext cx="2083887" cy="1912628"/>
              <a:chOff x="4185456" y="2293548"/>
              <a:chExt cx="2083888" cy="1911834"/>
            </a:xfrm>
          </p:grpSpPr>
          <p:cxnSp>
            <p:nvCxnSpPr>
              <p:cNvPr id="129" name="Straight Connector 128"/>
              <p:cNvCxnSpPr/>
              <p:nvPr/>
            </p:nvCxnSpPr>
            <p:spPr>
              <a:xfrm rot="21271384" flipV="1">
                <a:off x="4186403" y="2313294"/>
                <a:ext cx="1386490" cy="1892088"/>
              </a:xfrm>
              <a:prstGeom prst="line">
                <a:avLst/>
              </a:prstGeom>
              <a:ln w="3810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rot="21271384" flipV="1">
                <a:off x="4185456" y="2293548"/>
                <a:ext cx="2083888" cy="1878536"/>
              </a:xfrm>
              <a:prstGeom prst="line">
                <a:avLst/>
              </a:prstGeom>
              <a:ln w="3810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grpSp>
      <p:grpSp>
        <p:nvGrpSpPr>
          <p:cNvPr id="7" name="Group 6"/>
          <p:cNvGrpSpPr/>
          <p:nvPr/>
        </p:nvGrpSpPr>
        <p:grpSpPr>
          <a:xfrm>
            <a:off x="3398838" y="1833563"/>
            <a:ext cx="2122487" cy="1976437"/>
            <a:chOff x="3398838" y="1833563"/>
            <a:chExt cx="2122487" cy="1976437"/>
          </a:xfrm>
        </p:grpSpPr>
        <p:sp>
          <p:nvSpPr>
            <p:cNvPr id="17" name="Parallelogram 16"/>
            <p:cNvSpPr/>
            <p:nvPr/>
          </p:nvSpPr>
          <p:spPr>
            <a:xfrm>
              <a:off x="3398838" y="3657600"/>
              <a:ext cx="866775" cy="152400"/>
            </a:xfrm>
            <a:prstGeom prst="parallelogram">
              <a:avLst>
                <a:gd name="adj" fmla="val 27378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21512" name="Group 23"/>
            <p:cNvGrpSpPr>
              <a:grpSpLocks/>
            </p:cNvGrpSpPr>
            <p:nvPr/>
          </p:nvGrpSpPr>
          <p:grpSpPr bwMode="auto">
            <a:xfrm>
              <a:off x="3781425" y="1833563"/>
              <a:ext cx="1739900" cy="1900237"/>
              <a:chOff x="4279899" y="2367754"/>
              <a:chExt cx="1739901" cy="1899449"/>
            </a:xfrm>
          </p:grpSpPr>
          <p:cxnSp>
            <p:nvCxnSpPr>
              <p:cNvPr id="27" name="Straight Connector 26"/>
              <p:cNvCxnSpPr/>
              <p:nvPr/>
            </p:nvCxnSpPr>
            <p:spPr>
              <a:xfrm flipV="1">
                <a:off x="4279899" y="2367754"/>
                <a:ext cx="1130301" cy="1899449"/>
              </a:xfrm>
              <a:prstGeom prst="line">
                <a:avLst/>
              </a:prstGeom>
              <a:ln w="3810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4279899" y="2367754"/>
                <a:ext cx="1739901" cy="1899449"/>
              </a:xfrm>
              <a:prstGeom prst="line">
                <a:avLst/>
              </a:prstGeom>
              <a:ln w="3810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grpSp>
      <p:sp>
        <p:nvSpPr>
          <p:cNvPr id="151" name="Down Arrow 150"/>
          <p:cNvSpPr/>
          <p:nvPr/>
        </p:nvSpPr>
        <p:spPr>
          <a:xfrm>
            <a:off x="3654425" y="3925888"/>
            <a:ext cx="155575" cy="1331912"/>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152" name="Group 151"/>
          <p:cNvGrpSpPr>
            <a:grpSpLocks/>
          </p:cNvGrpSpPr>
          <p:nvPr/>
        </p:nvGrpSpPr>
        <p:grpSpPr bwMode="auto">
          <a:xfrm>
            <a:off x="4451349" y="3589337"/>
            <a:ext cx="1692265" cy="369887"/>
            <a:chOff x="530348" y="3589811"/>
            <a:chExt cx="1692414" cy="369332"/>
          </a:xfrm>
        </p:grpSpPr>
        <p:sp>
          <p:nvSpPr>
            <p:cNvPr id="155" name="Down Arrow 154"/>
            <p:cNvSpPr/>
            <p:nvPr/>
          </p:nvSpPr>
          <p:spPr>
            <a:xfrm rot="5400000">
              <a:off x="629816" y="3523631"/>
              <a:ext cx="302758" cy="50169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6" name="TextBox 26"/>
            <p:cNvSpPr txBox="1">
              <a:spLocks noChangeArrowheads="1"/>
            </p:cNvSpPr>
            <p:nvPr/>
          </p:nvSpPr>
          <p:spPr bwMode="auto">
            <a:xfrm>
              <a:off x="1097133" y="3589811"/>
              <a:ext cx="11256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dirty="0">
                  <a:solidFill>
                    <a:schemeClr val="bg1"/>
                  </a:solidFill>
                </a:rPr>
                <a:t>Add </a:t>
              </a:r>
              <a:r>
                <a:rPr lang="en-US" dirty="0" err="1">
                  <a:solidFill>
                    <a:schemeClr val="bg1"/>
                  </a:solidFill>
                </a:rPr>
                <a:t>meso</a:t>
              </a:r>
              <a:endParaRPr lang="en-US" dirty="0">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30726"/>
                                        </p:tgtEl>
                                      </p:cBhvr>
                                    </p:animEffect>
                                    <p:set>
                                      <p:cBhvr>
                                        <p:cTn id="7" dur="1" fill="hold">
                                          <p:stCondLst>
                                            <p:cond delay="499"/>
                                          </p:stCondLst>
                                        </p:cTn>
                                        <p:tgtEl>
                                          <p:spTgt spid="30726"/>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30727"/>
                                        </p:tgtEl>
                                        <p:attrNameLst>
                                          <p:attrName>style.visibility</p:attrName>
                                        </p:attrNameLst>
                                      </p:cBhvr>
                                      <p:to>
                                        <p:strVal val="visible"/>
                                      </p:to>
                                    </p:set>
                                    <p:animEffect transition="in" filter="fade">
                                      <p:cBhvr>
                                        <p:cTn id="10" dur="500"/>
                                        <p:tgtEl>
                                          <p:spTgt spid="30727"/>
                                        </p:tgtEl>
                                      </p:cBhvr>
                                    </p:animEffect>
                                  </p:childTnLst>
                                </p:cTn>
                              </p:par>
                              <p:par>
                                <p:cTn id="11" presetID="10" presetClass="entr" presetSubtype="0" fill="hold" nodeType="withEffect">
                                  <p:stCondLst>
                                    <p:cond delay="0"/>
                                  </p:stCondLst>
                                  <p:childTnLst>
                                    <p:set>
                                      <p:cBhvr>
                                        <p:cTn id="12" dur="1" fill="hold">
                                          <p:stCondLst>
                                            <p:cond delay="0"/>
                                          </p:stCondLst>
                                        </p:cTn>
                                        <p:tgtEl>
                                          <p:spTgt spid="30736"/>
                                        </p:tgtEl>
                                        <p:attrNameLst>
                                          <p:attrName>style.visibility</p:attrName>
                                        </p:attrNameLst>
                                      </p:cBhvr>
                                      <p:to>
                                        <p:strVal val="visible"/>
                                      </p:to>
                                    </p:set>
                                    <p:animEffect transition="in" filter="fade">
                                      <p:cBhvr>
                                        <p:cTn id="13" dur="500"/>
                                        <p:tgtEl>
                                          <p:spTgt spid="30736"/>
                                        </p:tgtEl>
                                      </p:cBhvr>
                                    </p:animEffect>
                                  </p:childTnLst>
                                </p:cTn>
                              </p:par>
                              <p:par>
                                <p:cTn id="14" presetID="10" presetClass="exit" presetSubtype="0" fill="hold" grpId="0" nodeType="withEffect">
                                  <p:stCondLst>
                                    <p:cond delay="0"/>
                                  </p:stCondLst>
                                  <p:childTnLst>
                                    <p:animEffect transition="out" filter="fade">
                                      <p:cBhvr>
                                        <p:cTn id="15" dur="500"/>
                                        <p:tgtEl>
                                          <p:spTgt spid="21536"/>
                                        </p:tgtEl>
                                      </p:cBhvr>
                                    </p:animEffect>
                                    <p:set>
                                      <p:cBhvr>
                                        <p:cTn id="16" dur="1" fill="hold">
                                          <p:stCondLst>
                                            <p:cond delay="499"/>
                                          </p:stCondLst>
                                        </p:cTn>
                                        <p:tgtEl>
                                          <p:spTgt spid="21536"/>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153"/>
                                        </p:tgtEl>
                                      </p:cBhvr>
                                    </p:animEffect>
                                    <p:set>
                                      <p:cBhvr>
                                        <p:cTn id="19" dur="1" fill="hold">
                                          <p:stCondLst>
                                            <p:cond delay="499"/>
                                          </p:stCondLst>
                                        </p:cTn>
                                        <p:tgtEl>
                                          <p:spTgt spid="153"/>
                                        </p:tgtEl>
                                        <p:attrNameLst>
                                          <p:attrName>style.visibility</p:attrName>
                                        </p:attrNameLst>
                                      </p:cBhvr>
                                      <p:to>
                                        <p:strVal val="hidden"/>
                                      </p:to>
                                    </p:set>
                                  </p:childTnLst>
                                </p:cTn>
                              </p:par>
                              <p:par>
                                <p:cTn id="20" presetID="10" presetClass="entr" presetSubtype="0" fill="hold" grpId="0" nodeType="withEffect">
                                  <p:stCondLst>
                                    <p:cond delay="0"/>
                                  </p:stCondLst>
                                  <p:childTnLst>
                                    <p:set>
                                      <p:cBhvr>
                                        <p:cTn id="21" dur="1" fill="hold">
                                          <p:stCondLst>
                                            <p:cond delay="0"/>
                                          </p:stCondLst>
                                        </p:cTn>
                                        <p:tgtEl>
                                          <p:spTgt spid="154"/>
                                        </p:tgtEl>
                                        <p:attrNameLst>
                                          <p:attrName>style.visibility</p:attrName>
                                        </p:attrNameLst>
                                      </p:cBhvr>
                                      <p:to>
                                        <p:strVal val="visible"/>
                                      </p:to>
                                    </p:set>
                                    <p:animEffect transition="in" filter="fade">
                                      <p:cBhvr>
                                        <p:cTn id="22" dur="500"/>
                                        <p:tgtEl>
                                          <p:spTgt spid="154"/>
                                        </p:tgtEl>
                                      </p:cBhvr>
                                    </p:animEffect>
                                  </p:childTnLst>
                                </p:cTn>
                              </p:par>
                              <p:par>
                                <p:cTn id="23" presetID="10" presetClass="entr" presetSubtype="0" fill="hold" nodeType="withEffect">
                                  <p:stCondLst>
                                    <p:cond delay="0"/>
                                  </p:stCondLst>
                                  <p:childTnLst>
                                    <p:set>
                                      <p:cBhvr>
                                        <p:cTn id="24" dur="1" fill="hold">
                                          <p:stCondLst>
                                            <p:cond delay="0"/>
                                          </p:stCondLst>
                                        </p:cTn>
                                        <p:tgtEl>
                                          <p:spTgt spid="21520"/>
                                        </p:tgtEl>
                                        <p:attrNameLst>
                                          <p:attrName>style.visibility</p:attrName>
                                        </p:attrNameLst>
                                      </p:cBhvr>
                                      <p:to>
                                        <p:strVal val="visible"/>
                                      </p:to>
                                    </p:set>
                                    <p:animEffect transition="in" filter="fade">
                                      <p:cBhvr>
                                        <p:cTn id="25" dur="500"/>
                                        <p:tgtEl>
                                          <p:spTgt spid="2152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1523"/>
                                        </p:tgtEl>
                                        <p:attrNameLst>
                                          <p:attrName>style.visibility</p:attrName>
                                        </p:attrNameLst>
                                      </p:cBhvr>
                                      <p:to>
                                        <p:strVal val="visible"/>
                                      </p:to>
                                    </p:set>
                                    <p:animEffect transition="in" filter="fade">
                                      <p:cBhvr>
                                        <p:cTn id="28" dur="500"/>
                                        <p:tgtEl>
                                          <p:spTgt spid="2152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0"/>
                                        </p:tgtEl>
                                        <p:attrNameLst>
                                          <p:attrName>style.visibility</p:attrName>
                                        </p:attrNameLst>
                                      </p:cBhvr>
                                      <p:to>
                                        <p:strVal val="visible"/>
                                      </p:to>
                                    </p:set>
                                    <p:animEffect transition="in" filter="fade">
                                      <p:cBhvr>
                                        <p:cTn id="31" dur="500"/>
                                        <p:tgtEl>
                                          <p:spTgt spid="150"/>
                                        </p:tgtEl>
                                      </p:cBhvr>
                                    </p:animEffect>
                                  </p:childTnLst>
                                </p:cTn>
                              </p:par>
                              <p:par>
                                <p:cTn id="32" presetID="10" presetClass="entr" presetSubtype="0" fill="hold" nodeType="withEffect">
                                  <p:stCondLst>
                                    <p:cond delay="0"/>
                                  </p:stCondLst>
                                  <p:childTnLst>
                                    <p:set>
                                      <p:cBhvr>
                                        <p:cTn id="33" dur="1" fill="hold">
                                          <p:stCondLst>
                                            <p:cond delay="0"/>
                                          </p:stCondLst>
                                        </p:cTn>
                                        <p:tgtEl>
                                          <p:spTgt spid="131"/>
                                        </p:tgtEl>
                                        <p:attrNameLst>
                                          <p:attrName>style.visibility</p:attrName>
                                        </p:attrNameLst>
                                      </p:cBhvr>
                                      <p:to>
                                        <p:strVal val="visible"/>
                                      </p:to>
                                    </p:set>
                                    <p:animEffect transition="in" filter="fade">
                                      <p:cBhvr>
                                        <p:cTn id="34" dur="500"/>
                                        <p:tgtEl>
                                          <p:spTgt spid="131"/>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42" presetClass="path" presetSubtype="0" accel="50000" decel="50000" fill="hold" grpId="0" nodeType="clickEffect">
                                  <p:stCondLst>
                                    <p:cond delay="0"/>
                                  </p:stCondLst>
                                  <p:childTnLst>
                                    <p:animMotion origin="layout" path="M -0.00052 0.00046 L -0.10034 0.14001 " pathEditMode="relative" rAng="0" ptsTypes="AA">
                                      <p:cBhvr>
                                        <p:cTn id="38" dur="1500" fill="hold"/>
                                        <p:tgtEl>
                                          <p:spTgt spid="149"/>
                                        </p:tgtEl>
                                        <p:attrNameLst>
                                          <p:attrName>ppt_x</p:attrName>
                                          <p:attrName>ppt_y</p:attrName>
                                        </p:attrNameLst>
                                      </p:cBhvr>
                                      <p:rCtr x="-5000" y="6966"/>
                                    </p:animMotion>
                                  </p:childTnLst>
                                </p:cTn>
                              </p:par>
                            </p:childTnLst>
                          </p:cTn>
                        </p:par>
                        <p:par>
                          <p:cTn id="39" fill="hold" nodeType="afterGroup">
                            <p:stCondLst>
                              <p:cond delay="1500"/>
                            </p:stCondLst>
                            <p:childTnLst>
                              <p:par>
                                <p:cTn id="40" presetID="10" presetClass="entr" presetSubtype="0" fill="hold" nodeType="afterEffect">
                                  <p:stCondLst>
                                    <p:cond delay="0"/>
                                  </p:stCondLst>
                                  <p:childTnLst>
                                    <p:set>
                                      <p:cBhvr>
                                        <p:cTn id="41" dur="1" fill="hold">
                                          <p:stCondLst>
                                            <p:cond delay="0"/>
                                          </p:stCondLst>
                                        </p:cTn>
                                        <p:tgtEl>
                                          <p:spTgt spid="157"/>
                                        </p:tgtEl>
                                        <p:attrNameLst>
                                          <p:attrName>style.visibility</p:attrName>
                                        </p:attrNameLst>
                                      </p:cBhvr>
                                      <p:to>
                                        <p:strVal val="visible"/>
                                      </p:to>
                                    </p:set>
                                    <p:animEffect transition="in" filter="fade">
                                      <p:cBhvr>
                                        <p:cTn id="42" dur="500"/>
                                        <p:tgtEl>
                                          <p:spTgt spid="157"/>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179"/>
                                        </p:tgtEl>
                                        <p:attrNameLst>
                                          <p:attrName>style.visibility</p:attrName>
                                        </p:attrNameLst>
                                      </p:cBhvr>
                                      <p:to>
                                        <p:strVal val="visible"/>
                                      </p:to>
                                    </p:set>
                                    <p:animEffect transition="in" filter="fade">
                                      <p:cBhvr>
                                        <p:cTn id="47" dur="500"/>
                                        <p:tgtEl>
                                          <p:spTgt spid="179"/>
                                        </p:tgtEl>
                                      </p:cBhvr>
                                    </p:animEffect>
                                  </p:childTnLst>
                                </p:cTn>
                              </p:par>
                              <p:par>
                                <p:cTn id="48" presetID="10" presetClass="exit" presetSubtype="0" fill="hold" nodeType="withEffect">
                                  <p:stCondLst>
                                    <p:cond delay="0"/>
                                  </p:stCondLst>
                                  <p:childTnLst>
                                    <p:animEffect transition="out" filter="fade">
                                      <p:cBhvr>
                                        <p:cTn id="49" dur="500"/>
                                        <p:tgtEl>
                                          <p:spTgt spid="157"/>
                                        </p:tgtEl>
                                      </p:cBhvr>
                                    </p:animEffect>
                                    <p:set>
                                      <p:cBhvr>
                                        <p:cTn id="50" dur="1" fill="hold">
                                          <p:stCondLst>
                                            <p:cond delay="499"/>
                                          </p:stCondLst>
                                        </p:cTn>
                                        <p:tgtEl>
                                          <p:spTgt spid="157"/>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150"/>
                                        </p:tgtEl>
                                      </p:cBhvr>
                                    </p:animEffect>
                                    <p:set>
                                      <p:cBhvr>
                                        <p:cTn id="53" dur="1" fill="hold">
                                          <p:stCondLst>
                                            <p:cond delay="499"/>
                                          </p:stCondLst>
                                        </p:cTn>
                                        <p:tgtEl>
                                          <p:spTgt spid="150"/>
                                        </p:tgtEl>
                                        <p:attrNameLst>
                                          <p:attrName>style.visibility</p:attrName>
                                        </p:attrNameLst>
                                      </p:cBhvr>
                                      <p:to>
                                        <p:strVal val="hidden"/>
                                      </p:to>
                                    </p:set>
                                  </p:childTnLst>
                                </p:cTn>
                              </p:par>
                              <p:par>
                                <p:cTn id="54" presetID="10" presetClass="exit" presetSubtype="0" fill="hold" grpId="0" nodeType="withEffect">
                                  <p:stCondLst>
                                    <p:cond delay="0"/>
                                  </p:stCondLst>
                                  <p:childTnLst>
                                    <p:animEffect transition="out" filter="fade">
                                      <p:cBhvr>
                                        <p:cTn id="55" dur="500"/>
                                        <p:tgtEl>
                                          <p:spTgt spid="21537"/>
                                        </p:tgtEl>
                                      </p:cBhvr>
                                    </p:animEffect>
                                    <p:set>
                                      <p:cBhvr>
                                        <p:cTn id="56" dur="1" fill="hold">
                                          <p:stCondLst>
                                            <p:cond delay="499"/>
                                          </p:stCondLst>
                                        </p:cTn>
                                        <p:tgtEl>
                                          <p:spTgt spid="21537"/>
                                        </p:tgtEl>
                                        <p:attrNameLst>
                                          <p:attrName>style.visibility</p:attrName>
                                        </p:attrNameLst>
                                      </p:cBhvr>
                                      <p:to>
                                        <p:strVal val="hidden"/>
                                      </p:to>
                                    </p:set>
                                  </p:childTnLst>
                                </p:cTn>
                              </p:par>
                              <p:par>
                                <p:cTn id="57" presetID="10" presetClass="exit" presetSubtype="0" fill="hold" grpId="0" nodeType="withEffect">
                                  <p:stCondLst>
                                    <p:cond delay="0"/>
                                  </p:stCondLst>
                                  <p:childTnLst>
                                    <p:animEffect transition="out" filter="fade">
                                      <p:cBhvr>
                                        <p:cTn id="58" dur="500"/>
                                        <p:tgtEl>
                                          <p:spTgt spid="21519"/>
                                        </p:tgtEl>
                                      </p:cBhvr>
                                    </p:animEffect>
                                    <p:set>
                                      <p:cBhvr>
                                        <p:cTn id="59" dur="1" fill="hold">
                                          <p:stCondLst>
                                            <p:cond delay="499"/>
                                          </p:stCondLst>
                                        </p:cTn>
                                        <p:tgtEl>
                                          <p:spTgt spid="21519"/>
                                        </p:tgtEl>
                                        <p:attrNameLst>
                                          <p:attrName>style.visibility</p:attrName>
                                        </p:attrNameLst>
                                      </p:cBhvr>
                                      <p:to>
                                        <p:strVal val="hidden"/>
                                      </p:to>
                                    </p:set>
                                  </p:childTnLst>
                                </p:cTn>
                              </p:par>
                              <p:par>
                                <p:cTn id="60" presetID="10" presetClass="entr" presetSubtype="0" fill="hold" nodeType="withEffect">
                                  <p:stCondLst>
                                    <p:cond delay="0"/>
                                  </p:stCondLst>
                                  <p:childTnLst>
                                    <p:set>
                                      <p:cBhvr>
                                        <p:cTn id="61" dur="1" fill="hold">
                                          <p:stCondLst>
                                            <p:cond delay="0"/>
                                          </p:stCondLst>
                                        </p:cTn>
                                        <p:tgtEl>
                                          <p:spTgt spid="21524"/>
                                        </p:tgtEl>
                                        <p:attrNameLst>
                                          <p:attrName>style.visibility</p:attrName>
                                        </p:attrNameLst>
                                      </p:cBhvr>
                                      <p:to>
                                        <p:strVal val="visible"/>
                                      </p:to>
                                    </p:set>
                                    <p:animEffect transition="in" filter="fade">
                                      <p:cBhvr>
                                        <p:cTn id="62" dur="500"/>
                                        <p:tgtEl>
                                          <p:spTgt spid="21524"/>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51"/>
                                        </p:tgtEl>
                                        <p:attrNameLst>
                                          <p:attrName>style.visibility</p:attrName>
                                        </p:attrNameLst>
                                      </p:cBhvr>
                                      <p:to>
                                        <p:strVal val="visible"/>
                                      </p:to>
                                    </p:set>
                                    <p:animEffect transition="in" filter="fade">
                                      <p:cBhvr>
                                        <p:cTn id="65" dur="500"/>
                                        <p:tgtEl>
                                          <p:spTgt spid="151"/>
                                        </p:tgtEl>
                                      </p:cBhvr>
                                    </p:animEffect>
                                  </p:childTnLst>
                                </p:cTn>
                              </p:par>
                              <p:par>
                                <p:cTn id="66" presetID="10" presetClass="exit" presetSubtype="0" fill="hold" nodeType="withEffect">
                                  <p:stCondLst>
                                    <p:cond delay="0"/>
                                  </p:stCondLst>
                                  <p:childTnLst>
                                    <p:animEffect transition="out" filter="fade">
                                      <p:cBhvr>
                                        <p:cTn id="67" dur="500"/>
                                        <p:tgtEl>
                                          <p:spTgt spid="7"/>
                                        </p:tgtEl>
                                      </p:cBhvr>
                                    </p:animEffect>
                                    <p:set>
                                      <p:cBhvr>
                                        <p:cTn id="68" dur="1" fill="hold">
                                          <p:stCondLst>
                                            <p:cond delay="499"/>
                                          </p:stCondLst>
                                        </p:cTn>
                                        <p:tgtEl>
                                          <p:spTgt spid="7"/>
                                        </p:tgtEl>
                                        <p:attrNameLst>
                                          <p:attrName>style.visibility</p:attrName>
                                        </p:attrNameLst>
                                      </p:cBhvr>
                                      <p:to>
                                        <p:strVal val="hidden"/>
                                      </p:to>
                                    </p:set>
                                  </p:childTnLst>
                                </p:cTn>
                              </p:par>
                              <p:par>
                                <p:cTn id="69" presetID="10" presetClass="entr" presetSubtype="0" fill="hold" nodeType="withEffect">
                                  <p:stCondLst>
                                    <p:cond delay="0"/>
                                  </p:stCondLst>
                                  <p:childTnLst>
                                    <p:set>
                                      <p:cBhvr>
                                        <p:cTn id="70" dur="1" fill="hold">
                                          <p:stCondLst>
                                            <p:cond delay="0"/>
                                          </p:stCondLst>
                                        </p:cTn>
                                        <p:tgtEl>
                                          <p:spTgt spid="5"/>
                                        </p:tgtEl>
                                        <p:attrNameLst>
                                          <p:attrName>style.visibility</p:attrName>
                                        </p:attrNameLst>
                                      </p:cBhvr>
                                      <p:to>
                                        <p:strVal val="visible"/>
                                      </p:to>
                                    </p:set>
                                    <p:animEffect transition="in" filter="fade">
                                      <p:cBhvr>
                                        <p:cTn id="71" dur="500"/>
                                        <p:tgtEl>
                                          <p:spTgt spid="5"/>
                                        </p:tgtEl>
                                      </p:cBhvr>
                                    </p:animEffect>
                                  </p:childTnLst>
                                </p:cTn>
                              </p:par>
                              <p:par>
                                <p:cTn id="72" presetID="10" presetClass="entr" presetSubtype="0" fill="hold" nodeType="withEffect">
                                  <p:stCondLst>
                                    <p:cond delay="0"/>
                                  </p:stCondLst>
                                  <p:childTnLst>
                                    <p:set>
                                      <p:cBhvr>
                                        <p:cTn id="73" dur="1" fill="hold">
                                          <p:stCondLst>
                                            <p:cond delay="0"/>
                                          </p:stCondLst>
                                        </p:cTn>
                                        <p:tgtEl>
                                          <p:spTgt spid="152"/>
                                        </p:tgtEl>
                                        <p:attrNameLst>
                                          <p:attrName>style.visibility</p:attrName>
                                        </p:attrNameLst>
                                      </p:cBhvr>
                                      <p:to>
                                        <p:strVal val="visible"/>
                                      </p:to>
                                    </p:set>
                                    <p:animEffect transition="in" filter="fade">
                                      <p:cBhvr>
                                        <p:cTn id="74" dur="500"/>
                                        <p:tgtEl>
                                          <p:spTgt spid="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36" grpId="0"/>
      <p:bldP spid="21537" grpId="0"/>
      <p:bldP spid="21523" grpId="0"/>
      <p:bldP spid="149" grpId="0" animBg="1"/>
      <p:bldP spid="150" grpId="0"/>
      <p:bldP spid="150" grpId="1"/>
      <p:bldP spid="21519" grpId="0" animBg="1"/>
      <p:bldP spid="153" grpId="0" animBg="1"/>
      <p:bldP spid="154" grpId="0" animBg="1"/>
      <p:bldP spid="15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319088" y="344488"/>
            <a:ext cx="8229600" cy="1143000"/>
          </a:xfrm>
        </p:spPr>
        <p:txBody>
          <a:bodyPr/>
          <a:lstStyle/>
          <a:p>
            <a:pPr algn="l" eaLnBrk="1" hangingPunct="1"/>
            <a:r>
              <a:rPr lang="en-US" sz="3000" b="1" smtClean="0">
                <a:solidFill>
                  <a:srgbClr val="FFFF00"/>
                </a:solidFill>
                <a:latin typeface="Verdana" pitchFamily="34" charset="0"/>
                <a:ea typeface="Verdana" pitchFamily="34" charset="0"/>
                <a:cs typeface="Verdana" pitchFamily="34" charset="0"/>
              </a:rPr>
              <a:t>Micro-scale Roughness</a:t>
            </a:r>
            <a:br>
              <a:rPr lang="en-US" sz="3000" b="1" smtClean="0">
                <a:solidFill>
                  <a:srgbClr val="FFFF00"/>
                </a:solidFill>
                <a:latin typeface="Verdana" pitchFamily="34" charset="0"/>
                <a:ea typeface="Verdana" pitchFamily="34" charset="0"/>
                <a:cs typeface="Verdana" pitchFamily="34" charset="0"/>
              </a:rPr>
            </a:br>
            <a:r>
              <a:rPr lang="en-US" sz="3000" b="1" smtClean="0">
                <a:solidFill>
                  <a:srgbClr val="FFFF00"/>
                </a:solidFill>
                <a:latin typeface="Verdana" pitchFamily="34" charset="0"/>
                <a:ea typeface="Verdana" pitchFamily="34" charset="0"/>
                <a:cs typeface="Verdana" pitchFamily="34" charset="0"/>
              </a:rPr>
              <a:t>Measurement</a:t>
            </a:r>
          </a:p>
        </p:txBody>
      </p:sp>
      <p:sp>
        <p:nvSpPr>
          <p:cNvPr id="22532" name="TextBox 17"/>
          <p:cNvSpPr txBox="1">
            <a:spLocks noChangeArrowheads="1"/>
          </p:cNvSpPr>
          <p:nvPr/>
        </p:nvSpPr>
        <p:spPr bwMode="auto">
          <a:xfrm>
            <a:off x="914400" y="1600200"/>
            <a:ext cx="7407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2400">
                <a:solidFill>
                  <a:srgbClr val="FFFFFF"/>
                </a:solidFill>
                <a:latin typeface="Helvetica" pitchFamily="34" charset="0"/>
              </a:rPr>
              <a:t>Idea: random movement can be recovered by sorting</a:t>
            </a:r>
          </a:p>
        </p:txBody>
      </p:sp>
      <p:grpSp>
        <p:nvGrpSpPr>
          <p:cNvPr id="10" name="Group 9"/>
          <p:cNvGrpSpPr>
            <a:grpSpLocks/>
          </p:cNvGrpSpPr>
          <p:nvPr/>
        </p:nvGrpSpPr>
        <p:grpSpPr bwMode="auto">
          <a:xfrm>
            <a:off x="685800" y="4191000"/>
            <a:ext cx="7315200" cy="1231900"/>
            <a:chOff x="685800" y="4191000"/>
            <a:chExt cx="7315200" cy="1231257"/>
          </a:xfrm>
        </p:grpSpPr>
        <p:sp>
          <p:nvSpPr>
            <p:cNvPr id="22563" name="TextBox 45"/>
            <p:cNvSpPr txBox="1">
              <a:spLocks noChangeArrowheads="1"/>
            </p:cNvSpPr>
            <p:nvPr/>
          </p:nvSpPr>
          <p:spPr bwMode="auto">
            <a:xfrm>
              <a:off x="5701903" y="4191000"/>
              <a:ext cx="2222556" cy="369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solidFill>
                    <a:schemeClr val="bg1"/>
                  </a:solidFill>
                </a:rPr>
                <a:t>Micro-roughness only</a:t>
              </a:r>
            </a:p>
          </p:txBody>
        </p:sp>
        <p:grpSp>
          <p:nvGrpSpPr>
            <p:cNvPr id="22564" name="Group 1"/>
            <p:cNvGrpSpPr>
              <a:grpSpLocks/>
            </p:cNvGrpSpPr>
            <p:nvPr/>
          </p:nvGrpSpPr>
          <p:grpSpPr bwMode="auto">
            <a:xfrm>
              <a:off x="685800" y="4578469"/>
              <a:ext cx="7315200" cy="843788"/>
              <a:chOff x="665562" y="3772281"/>
              <a:chExt cx="7315200" cy="843788"/>
            </a:xfrm>
          </p:grpSpPr>
          <p:grpSp>
            <p:nvGrpSpPr>
              <p:cNvPr id="22565" name="Group 81"/>
              <p:cNvGrpSpPr>
                <a:grpSpLocks/>
              </p:cNvGrpSpPr>
              <p:nvPr/>
            </p:nvGrpSpPr>
            <p:grpSpPr bwMode="auto">
              <a:xfrm>
                <a:off x="665562" y="3875088"/>
                <a:ext cx="4572000" cy="486727"/>
                <a:chOff x="1447800" y="4191000"/>
                <a:chExt cx="4572000" cy="486727"/>
              </a:xfrm>
            </p:grpSpPr>
            <p:sp>
              <p:nvSpPr>
                <p:cNvPr id="83" name="Rectangle 82"/>
                <p:cNvSpPr/>
                <p:nvPr/>
              </p:nvSpPr>
              <p:spPr>
                <a:xfrm>
                  <a:off x="2058988" y="4344913"/>
                  <a:ext cx="304800" cy="333201"/>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4" name="Rectangle 83"/>
                <p:cNvSpPr/>
                <p:nvPr/>
              </p:nvSpPr>
              <p:spPr>
                <a:xfrm>
                  <a:off x="2363788" y="4344913"/>
                  <a:ext cx="304800" cy="333201"/>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5" name="Rectangle 84"/>
                <p:cNvSpPr/>
                <p:nvPr/>
              </p:nvSpPr>
              <p:spPr>
                <a:xfrm>
                  <a:off x="2670175" y="4343327"/>
                  <a:ext cx="304800" cy="333201"/>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6" name="Rectangle 85"/>
                <p:cNvSpPr/>
                <p:nvPr/>
              </p:nvSpPr>
              <p:spPr>
                <a:xfrm>
                  <a:off x="2974975" y="4343327"/>
                  <a:ext cx="304800" cy="333201"/>
                </a:xfrm>
                <a:prstGeom prst="rect">
                  <a:avLst/>
                </a:prstGeom>
                <a:solidFill>
                  <a:srgbClr val="2A2A2A"/>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7" name="Rectangle 86"/>
                <p:cNvSpPr/>
                <p:nvPr/>
              </p:nvSpPr>
              <p:spPr>
                <a:xfrm>
                  <a:off x="3279775" y="4343327"/>
                  <a:ext cx="304800" cy="333201"/>
                </a:xfrm>
                <a:prstGeom prst="rect">
                  <a:avLst/>
                </a:prstGeom>
                <a:solidFill>
                  <a:srgbClr val="545454"/>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8" name="Rectangle 87"/>
                <p:cNvSpPr/>
                <p:nvPr/>
              </p:nvSpPr>
              <p:spPr>
                <a:xfrm>
                  <a:off x="3584575" y="4344913"/>
                  <a:ext cx="304800" cy="333201"/>
                </a:xfrm>
                <a:prstGeom prst="rect">
                  <a:avLst/>
                </a:prstGeom>
                <a:solidFill>
                  <a:srgbClr val="80808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9" name="Rectangle 88"/>
                <p:cNvSpPr/>
                <p:nvPr/>
              </p:nvSpPr>
              <p:spPr>
                <a:xfrm>
                  <a:off x="3889375" y="4344913"/>
                  <a:ext cx="304800" cy="333201"/>
                </a:xfrm>
                <a:prstGeom prst="rect">
                  <a:avLst/>
                </a:prstGeom>
                <a:solidFill>
                  <a:srgbClr val="AAAAAA"/>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0" name="Rectangle 89"/>
                <p:cNvSpPr/>
                <p:nvPr/>
              </p:nvSpPr>
              <p:spPr>
                <a:xfrm>
                  <a:off x="4194175" y="4344913"/>
                  <a:ext cx="304800" cy="333201"/>
                </a:xfrm>
                <a:prstGeom prst="rect">
                  <a:avLst/>
                </a:prstGeom>
                <a:solidFill>
                  <a:srgbClr val="D4D4D4"/>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1" name="Rectangle 90"/>
                <p:cNvSpPr/>
                <p:nvPr/>
              </p:nvSpPr>
              <p:spPr>
                <a:xfrm>
                  <a:off x="4498975" y="4343327"/>
                  <a:ext cx="304800" cy="333201"/>
                </a:xfrm>
                <a:prstGeom prst="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2" name="Rectangle 91"/>
                <p:cNvSpPr/>
                <p:nvPr/>
              </p:nvSpPr>
              <p:spPr>
                <a:xfrm>
                  <a:off x="4803775" y="4343327"/>
                  <a:ext cx="304800" cy="333201"/>
                </a:xfrm>
                <a:prstGeom prst="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3" name="Rectangle 92"/>
                <p:cNvSpPr/>
                <p:nvPr/>
              </p:nvSpPr>
              <p:spPr>
                <a:xfrm>
                  <a:off x="5108575" y="4343327"/>
                  <a:ext cx="304800" cy="333201"/>
                </a:xfrm>
                <a:prstGeom prst="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4" name="Straight Connector 93"/>
                <p:cNvCxnSpPr/>
                <p:nvPr/>
              </p:nvCxnSpPr>
              <p:spPr>
                <a:xfrm>
                  <a:off x="5411788" y="4344913"/>
                  <a:ext cx="379412"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5413375" y="4676528"/>
                  <a:ext cx="379413"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1676400" y="4344913"/>
                  <a:ext cx="379413"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1677988" y="4676528"/>
                  <a:ext cx="379412"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98" name="TextBox 26"/>
                <p:cNvSpPr txBox="1">
                  <a:spLocks noChangeArrowheads="1"/>
                </p:cNvSpPr>
                <p:nvPr/>
              </p:nvSpPr>
              <p:spPr bwMode="auto">
                <a:xfrm>
                  <a:off x="1447800" y="4191006"/>
                  <a:ext cx="398463" cy="461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defRPr/>
                  </a:pPr>
                  <a:r>
                    <a:rPr lang="en-US" sz="2400" dirty="0" smtClean="0">
                      <a:solidFill>
                        <a:schemeClr val="tx1">
                          <a:lumMod val="50000"/>
                          <a:lumOff val="50000"/>
                        </a:schemeClr>
                      </a:solidFill>
                    </a:rPr>
                    <a:t>…</a:t>
                  </a:r>
                </a:p>
              </p:txBody>
            </p:sp>
            <p:sp>
              <p:nvSpPr>
                <p:cNvPr id="99" name="TextBox 26"/>
                <p:cNvSpPr txBox="1">
                  <a:spLocks noChangeArrowheads="1"/>
                </p:cNvSpPr>
                <p:nvPr/>
              </p:nvSpPr>
              <p:spPr bwMode="auto">
                <a:xfrm>
                  <a:off x="5621338" y="4191006"/>
                  <a:ext cx="398462" cy="461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defRPr/>
                  </a:pPr>
                  <a:r>
                    <a:rPr lang="en-US" sz="2400" dirty="0" smtClean="0">
                      <a:solidFill>
                        <a:schemeClr val="tx1">
                          <a:lumMod val="50000"/>
                          <a:lumOff val="50000"/>
                        </a:schemeClr>
                      </a:solidFill>
                    </a:rPr>
                    <a:t>…</a:t>
                  </a:r>
                </a:p>
              </p:txBody>
            </p:sp>
          </p:grpSp>
          <p:grpSp>
            <p:nvGrpSpPr>
              <p:cNvPr id="22566" name="Group 99"/>
              <p:cNvGrpSpPr>
                <a:grpSpLocks/>
              </p:cNvGrpSpPr>
              <p:nvPr/>
            </p:nvGrpSpPr>
            <p:grpSpPr bwMode="auto">
              <a:xfrm>
                <a:off x="5558237" y="3772281"/>
                <a:ext cx="2422525" cy="843788"/>
                <a:chOff x="6340475" y="4088193"/>
                <a:chExt cx="2422525" cy="843788"/>
              </a:xfrm>
            </p:grpSpPr>
            <p:pic>
              <p:nvPicPr>
                <p:cNvPr id="22567" name="Picture 3" descr="D:\Artoo\Documents\Cornell\Research\iprough\040611\I.png"/>
                <p:cNvPicPr>
                  <a:picLocks noChangeAspect="1" noChangeArrowheads="1"/>
                </p:cNvPicPr>
                <p:nvPr/>
              </p:nvPicPr>
              <p:blipFill>
                <a:blip r:embed="rId3">
                  <a:extLst>
                    <a:ext uri="{28A0092B-C50C-407E-A947-70E740481C1C}">
                      <a14:useLocalDpi xmlns:a14="http://schemas.microsoft.com/office/drawing/2010/main" val="0"/>
                    </a:ext>
                  </a:extLst>
                </a:blip>
                <a:srcRect l="35851" t="48463" r="35895" b="36098"/>
                <a:stretch>
                  <a:fillRect/>
                </a:stretch>
              </p:blipFill>
              <p:spPr bwMode="auto">
                <a:xfrm>
                  <a:off x="6550025" y="4088193"/>
                  <a:ext cx="2060575" cy="84378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cxnSp>
              <p:nvCxnSpPr>
                <p:cNvPr id="102" name="Straight Connector 101"/>
                <p:cNvCxnSpPr/>
                <p:nvPr/>
              </p:nvCxnSpPr>
              <p:spPr>
                <a:xfrm>
                  <a:off x="6340475" y="4511514"/>
                  <a:ext cx="2422525"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2534" name="TextBox 45"/>
          <p:cNvSpPr txBox="1">
            <a:spLocks noChangeArrowheads="1"/>
          </p:cNvSpPr>
          <p:nvPr/>
        </p:nvSpPr>
        <p:spPr bwMode="auto">
          <a:xfrm>
            <a:off x="6045200" y="2371725"/>
            <a:ext cx="1476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solidFill>
                  <a:schemeClr val="bg1"/>
                </a:solidFill>
              </a:rPr>
              <a:t>Micro + Meso</a:t>
            </a:r>
          </a:p>
        </p:txBody>
      </p:sp>
      <p:grpSp>
        <p:nvGrpSpPr>
          <p:cNvPr id="22535" name="Group 7"/>
          <p:cNvGrpSpPr>
            <a:grpSpLocks/>
          </p:cNvGrpSpPr>
          <p:nvPr/>
        </p:nvGrpSpPr>
        <p:grpSpPr bwMode="auto">
          <a:xfrm>
            <a:off x="679450" y="2743200"/>
            <a:ext cx="7315200" cy="844550"/>
            <a:chOff x="665562" y="4734306"/>
            <a:chExt cx="7315199" cy="843788"/>
          </a:xfrm>
        </p:grpSpPr>
        <p:grpSp>
          <p:nvGrpSpPr>
            <p:cNvPr id="22542" name="Group 103"/>
            <p:cNvGrpSpPr>
              <a:grpSpLocks/>
            </p:cNvGrpSpPr>
            <p:nvPr/>
          </p:nvGrpSpPr>
          <p:grpSpPr bwMode="auto">
            <a:xfrm>
              <a:off x="5558236" y="4734306"/>
              <a:ext cx="2422525" cy="843788"/>
              <a:chOff x="6340474" y="5050218"/>
              <a:chExt cx="2422525" cy="843788"/>
            </a:xfrm>
          </p:grpSpPr>
          <p:pic>
            <p:nvPicPr>
              <p:cNvPr id="22561" name="Picture 3" descr="D:\Artoo\Documents\Cornell\Research\iprough\040611\band_limited_step_refl.png"/>
              <p:cNvPicPr>
                <a:picLocks noChangeAspect="1" noChangeArrowheads="1"/>
              </p:cNvPicPr>
              <p:nvPr/>
            </p:nvPicPr>
            <p:blipFill>
              <a:blip r:embed="rId4">
                <a:extLst>
                  <a:ext uri="{28A0092B-C50C-407E-A947-70E740481C1C}">
                    <a14:useLocalDpi xmlns:a14="http://schemas.microsoft.com/office/drawing/2010/main" val="0"/>
                  </a:ext>
                </a:extLst>
              </a:blip>
              <a:srcRect l="35851" t="15498" r="35895" b="69067"/>
              <a:stretch>
                <a:fillRect/>
              </a:stretch>
            </p:blipFill>
            <p:spPr bwMode="auto">
              <a:xfrm>
                <a:off x="6550025" y="5050218"/>
                <a:ext cx="2059777" cy="84378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cxnSp>
            <p:nvCxnSpPr>
              <p:cNvPr id="106" name="Straight Connector 105"/>
              <p:cNvCxnSpPr/>
              <p:nvPr/>
            </p:nvCxnSpPr>
            <p:spPr>
              <a:xfrm>
                <a:off x="6340474" y="5486387"/>
                <a:ext cx="2422525"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grpSp>
        <p:grpSp>
          <p:nvGrpSpPr>
            <p:cNvPr id="22543" name="Group 106"/>
            <p:cNvGrpSpPr>
              <a:grpSpLocks/>
            </p:cNvGrpSpPr>
            <p:nvPr/>
          </p:nvGrpSpPr>
          <p:grpSpPr bwMode="auto">
            <a:xfrm>
              <a:off x="665562" y="4836161"/>
              <a:ext cx="4572000" cy="486727"/>
              <a:chOff x="1447800" y="4191000"/>
              <a:chExt cx="4572000" cy="486727"/>
            </a:xfrm>
          </p:grpSpPr>
          <p:sp>
            <p:nvSpPr>
              <p:cNvPr id="108" name="Rectangle 107"/>
              <p:cNvSpPr/>
              <p:nvPr/>
            </p:nvSpPr>
            <p:spPr>
              <a:xfrm>
                <a:off x="2058988" y="4344502"/>
                <a:ext cx="304800" cy="333074"/>
              </a:xfrm>
              <a:prstGeom prst="rect">
                <a:avLst/>
              </a:prstGeom>
              <a:solidFill>
                <a:schemeClr val="tx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9" name="Rectangle 108"/>
              <p:cNvSpPr/>
              <p:nvPr/>
            </p:nvSpPr>
            <p:spPr>
              <a:xfrm>
                <a:off x="2363788" y="4344502"/>
                <a:ext cx="304800" cy="333074"/>
              </a:xfrm>
              <a:prstGeom prst="rect">
                <a:avLst/>
              </a:prstGeom>
              <a:solidFill>
                <a:schemeClr val="tx1">
                  <a:lumMod val="75000"/>
                  <a:lumOff val="2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0" name="Rectangle 109"/>
              <p:cNvSpPr/>
              <p:nvPr/>
            </p:nvSpPr>
            <p:spPr>
              <a:xfrm>
                <a:off x="2670175" y="4342916"/>
                <a:ext cx="304800" cy="333074"/>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1" name="Rectangle 110"/>
              <p:cNvSpPr/>
              <p:nvPr/>
            </p:nvSpPr>
            <p:spPr>
              <a:xfrm>
                <a:off x="2974975" y="4342916"/>
                <a:ext cx="304800" cy="333074"/>
              </a:xfrm>
              <a:prstGeom prst="rect">
                <a:avLst/>
              </a:prstGeom>
              <a:solidFill>
                <a:schemeClr val="bg1">
                  <a:lumMod val="6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2" name="Rectangle 111"/>
              <p:cNvSpPr/>
              <p:nvPr/>
            </p:nvSpPr>
            <p:spPr>
              <a:xfrm>
                <a:off x="3279775" y="4342916"/>
                <a:ext cx="304800" cy="333074"/>
              </a:xfrm>
              <a:prstGeom prst="rect">
                <a:avLst/>
              </a:prstGeom>
              <a:solidFill>
                <a:schemeClr val="bg1">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3" name="Rectangle 112"/>
              <p:cNvSpPr/>
              <p:nvPr/>
            </p:nvSpPr>
            <p:spPr>
              <a:xfrm>
                <a:off x="3584575" y="4344502"/>
                <a:ext cx="304800" cy="333074"/>
              </a:xfrm>
              <a:prstGeom prst="rect">
                <a:avLst/>
              </a:prstGeom>
              <a:solidFill>
                <a:schemeClr val="bg1">
                  <a:lumMod val="6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4" name="Rectangle 113"/>
              <p:cNvSpPr/>
              <p:nvPr/>
            </p:nvSpPr>
            <p:spPr>
              <a:xfrm>
                <a:off x="3889374" y="4344502"/>
                <a:ext cx="304800" cy="333074"/>
              </a:xfrm>
              <a:prstGeom prst="rect">
                <a:avLst/>
              </a:prstGeom>
              <a:solidFill>
                <a:schemeClr val="tx1">
                  <a:lumMod val="65000"/>
                  <a:lumOff val="3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5" name="Rectangle 114"/>
              <p:cNvSpPr/>
              <p:nvPr/>
            </p:nvSpPr>
            <p:spPr>
              <a:xfrm>
                <a:off x="4194174" y="4344502"/>
                <a:ext cx="304800" cy="333074"/>
              </a:xfrm>
              <a:prstGeom prst="rect">
                <a:avLst/>
              </a:prstGeom>
              <a:solidFill>
                <a:schemeClr val="tx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6" name="Rectangle 115"/>
              <p:cNvSpPr/>
              <p:nvPr/>
            </p:nvSpPr>
            <p:spPr>
              <a:xfrm>
                <a:off x="4498974" y="4342916"/>
                <a:ext cx="304800" cy="333074"/>
              </a:xfrm>
              <a:prstGeom prst="rect">
                <a:avLst/>
              </a:prstGeom>
              <a:solidFill>
                <a:schemeClr val="tx1">
                  <a:lumMod val="75000"/>
                  <a:lumOff val="2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7" name="Rectangle 116"/>
              <p:cNvSpPr/>
              <p:nvPr/>
            </p:nvSpPr>
            <p:spPr>
              <a:xfrm>
                <a:off x="4803774" y="4342916"/>
                <a:ext cx="304800" cy="333074"/>
              </a:xfrm>
              <a:prstGeom prst="rect">
                <a:avLst/>
              </a:prstGeom>
              <a:solidFill>
                <a:schemeClr val="bg1">
                  <a:lumMod val="6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8" name="Rectangle 117"/>
              <p:cNvSpPr/>
              <p:nvPr/>
            </p:nvSpPr>
            <p:spPr>
              <a:xfrm>
                <a:off x="5108574" y="4342916"/>
                <a:ext cx="304800" cy="333074"/>
              </a:xfrm>
              <a:prstGeom prst="rect">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19" name="Straight Connector 118"/>
              <p:cNvCxnSpPr/>
              <p:nvPr/>
            </p:nvCxnSpPr>
            <p:spPr>
              <a:xfrm>
                <a:off x="5411787" y="4344502"/>
                <a:ext cx="379412"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5413374" y="4675990"/>
                <a:ext cx="379413"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1676400" y="4344502"/>
                <a:ext cx="379413"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1677988" y="4675990"/>
                <a:ext cx="379412"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23" name="TextBox 26"/>
              <p:cNvSpPr txBox="1">
                <a:spLocks noChangeArrowheads="1"/>
              </p:cNvSpPr>
              <p:nvPr/>
            </p:nvSpPr>
            <p:spPr bwMode="auto">
              <a:xfrm>
                <a:off x="1447800" y="4190653"/>
                <a:ext cx="398463" cy="461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defRPr/>
                </a:pPr>
                <a:r>
                  <a:rPr lang="en-US" sz="2400" dirty="0" smtClean="0">
                    <a:solidFill>
                      <a:schemeClr val="tx1">
                        <a:lumMod val="50000"/>
                        <a:lumOff val="50000"/>
                      </a:schemeClr>
                    </a:solidFill>
                  </a:rPr>
                  <a:t>…</a:t>
                </a:r>
              </a:p>
            </p:txBody>
          </p:sp>
          <p:sp>
            <p:nvSpPr>
              <p:cNvPr id="124" name="TextBox 26"/>
              <p:cNvSpPr txBox="1">
                <a:spLocks noChangeArrowheads="1"/>
              </p:cNvSpPr>
              <p:nvPr/>
            </p:nvSpPr>
            <p:spPr bwMode="auto">
              <a:xfrm>
                <a:off x="5621337" y="4190653"/>
                <a:ext cx="398462" cy="461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defRPr/>
                </a:pPr>
                <a:r>
                  <a:rPr lang="en-US" sz="2400" dirty="0" smtClean="0">
                    <a:solidFill>
                      <a:schemeClr val="tx1">
                        <a:lumMod val="50000"/>
                        <a:lumOff val="50000"/>
                      </a:schemeClr>
                    </a:solidFill>
                  </a:rPr>
                  <a:t>…</a:t>
                </a:r>
              </a:p>
            </p:txBody>
          </p:sp>
        </p:grpSp>
      </p:grpSp>
      <p:grpSp>
        <p:nvGrpSpPr>
          <p:cNvPr id="125" name="Group 124"/>
          <p:cNvGrpSpPr>
            <a:grpSpLocks/>
          </p:cNvGrpSpPr>
          <p:nvPr/>
        </p:nvGrpSpPr>
        <p:grpSpPr bwMode="auto">
          <a:xfrm>
            <a:off x="1905000" y="3840163"/>
            <a:ext cx="3205163" cy="503237"/>
            <a:chOff x="3393282" y="4648756"/>
            <a:chExt cx="3204838" cy="503317"/>
          </a:xfrm>
        </p:grpSpPr>
        <p:sp>
          <p:nvSpPr>
            <p:cNvPr id="126" name="Down Arrow 125"/>
            <p:cNvSpPr/>
            <p:nvPr/>
          </p:nvSpPr>
          <p:spPr bwMode="auto">
            <a:xfrm>
              <a:off x="3393282" y="4648756"/>
              <a:ext cx="685730" cy="503317"/>
            </a:xfrm>
            <a:prstGeom prst="downArrow">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541" name="TextBox 126"/>
            <p:cNvSpPr txBox="1">
              <a:spLocks noChangeArrowheads="1"/>
            </p:cNvSpPr>
            <p:nvPr/>
          </p:nvSpPr>
          <p:spPr bwMode="auto">
            <a:xfrm>
              <a:off x="4157067" y="4671536"/>
              <a:ext cx="24410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solidFill>
                    <a:schemeClr val="bg1"/>
                  </a:solidFill>
                </a:rPr>
                <a:t>Sort pixels by intensities</a:t>
              </a:r>
            </a:p>
          </p:txBody>
        </p:sp>
      </p:grpSp>
      <p:grpSp>
        <p:nvGrpSpPr>
          <p:cNvPr id="176" name="Group 175"/>
          <p:cNvGrpSpPr>
            <a:grpSpLocks/>
          </p:cNvGrpSpPr>
          <p:nvPr/>
        </p:nvGrpSpPr>
        <p:grpSpPr bwMode="auto">
          <a:xfrm>
            <a:off x="6467475" y="5481638"/>
            <a:ext cx="695325" cy="461962"/>
            <a:chOff x="6373803" y="5003408"/>
            <a:chExt cx="695706" cy="461665"/>
          </a:xfrm>
        </p:grpSpPr>
        <p:sp>
          <p:nvSpPr>
            <p:cNvPr id="22538" name="TextBox 12"/>
            <p:cNvSpPr txBox="1">
              <a:spLocks noChangeArrowheads="1"/>
            </p:cNvSpPr>
            <p:nvPr/>
          </p:nvSpPr>
          <p:spPr bwMode="auto">
            <a:xfrm>
              <a:off x="6459909" y="5003408"/>
              <a:ext cx="5629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l-GR" sz="2400">
                  <a:solidFill>
                    <a:schemeClr val="bg1"/>
                  </a:solidFill>
                </a:rPr>
                <a:t>σ</a:t>
              </a:r>
              <a:r>
                <a:rPr lang="en-US" sz="2400" baseline="-25000">
                  <a:solidFill>
                    <a:schemeClr val="bg1"/>
                  </a:solidFill>
                </a:rPr>
                <a:t>I,</a:t>
              </a:r>
              <a:r>
                <a:rPr lang="el-GR" sz="2400" baseline="-25000">
                  <a:solidFill>
                    <a:schemeClr val="bg1"/>
                  </a:solidFill>
                </a:rPr>
                <a:t>μ</a:t>
              </a:r>
              <a:endParaRPr lang="en-US" sz="2400">
                <a:solidFill>
                  <a:schemeClr val="bg1"/>
                </a:solidFill>
              </a:endParaRPr>
            </a:p>
          </p:txBody>
        </p:sp>
        <p:cxnSp>
          <p:nvCxnSpPr>
            <p:cNvPr id="178" name="Straight Connector 177"/>
            <p:cNvCxnSpPr/>
            <p:nvPr/>
          </p:nvCxnSpPr>
          <p:spPr>
            <a:xfrm>
              <a:off x="6373803" y="5084318"/>
              <a:ext cx="695706" cy="0"/>
            </a:xfrm>
            <a:prstGeom prst="line">
              <a:avLst/>
            </a:prstGeom>
            <a:ln w="19050">
              <a:solidFill>
                <a:srgbClr val="FFFF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63" name="Group 62"/>
          <p:cNvGrpSpPr/>
          <p:nvPr/>
        </p:nvGrpSpPr>
        <p:grpSpPr>
          <a:xfrm>
            <a:off x="6947666" y="152400"/>
            <a:ext cx="2043934" cy="1162917"/>
            <a:chOff x="9796741" y="1499825"/>
            <a:chExt cx="9072398" cy="3608117"/>
          </a:xfrm>
        </p:grpSpPr>
        <p:grpSp>
          <p:nvGrpSpPr>
            <p:cNvPr id="64" name="Group 28"/>
            <p:cNvGrpSpPr>
              <a:grpSpLocks/>
            </p:cNvGrpSpPr>
            <p:nvPr/>
          </p:nvGrpSpPr>
          <p:grpSpPr bwMode="auto">
            <a:xfrm>
              <a:off x="15262225" y="2209800"/>
              <a:ext cx="3606914" cy="2011813"/>
              <a:chOff x="5532438" y="914400"/>
              <a:chExt cx="3606914" cy="2011813"/>
            </a:xfrm>
          </p:grpSpPr>
          <p:cxnSp>
            <p:nvCxnSpPr>
              <p:cNvPr id="76" name="Straight Arrow Connector 75"/>
              <p:cNvCxnSpPr/>
              <p:nvPr/>
            </p:nvCxnSpPr>
            <p:spPr bwMode="auto">
              <a:xfrm>
                <a:off x="5532438" y="914400"/>
                <a:ext cx="2346325" cy="990600"/>
              </a:xfrm>
              <a:prstGeom prst="straightConnector1">
                <a:avLst/>
              </a:prstGeom>
              <a:ln w="19050">
                <a:solidFill>
                  <a:schemeClr val="bg1"/>
                </a:solidFill>
                <a:tailEnd type="none"/>
              </a:ln>
            </p:spPr>
            <p:style>
              <a:lnRef idx="1">
                <a:schemeClr val="accent1"/>
              </a:lnRef>
              <a:fillRef idx="0">
                <a:schemeClr val="accent1"/>
              </a:fillRef>
              <a:effectRef idx="0">
                <a:schemeClr val="accent1"/>
              </a:effectRef>
              <a:fontRef idx="minor">
                <a:schemeClr val="tx1"/>
              </a:fontRef>
            </p:style>
          </p:cxnSp>
          <p:pic>
            <p:nvPicPr>
              <p:cNvPr id="77" name="Picture 51" descr="D:\Artoo\Documents\Cornell\Research\iprough\docs\SIGGRAPH\slides\images\step_fullscn_flat_beige_diffuse.png"/>
              <p:cNvPicPr>
                <a:picLocks noChangeAspect="1" noChangeArrowheads="1"/>
              </p:cNvPicPr>
              <p:nvPr/>
            </p:nvPicPr>
            <p:blipFill>
              <a:blip r:embed="rId5" cstate="print">
                <a:extLst>
                  <a:ext uri="{28A0092B-C50C-407E-A947-70E740481C1C}">
                    <a14:useLocalDpi xmlns:a14="http://schemas.microsoft.com/office/drawing/2010/main" val="0"/>
                  </a:ext>
                </a:extLst>
              </a:blip>
              <a:srcRect t="28816"/>
              <a:stretch>
                <a:fillRect/>
              </a:stretch>
            </p:blipFill>
            <p:spPr bwMode="auto">
              <a:xfrm>
                <a:off x="7212519" y="1554612"/>
                <a:ext cx="1926833" cy="137160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65" name="Group 64"/>
            <p:cNvGrpSpPr>
              <a:grpSpLocks/>
            </p:cNvGrpSpPr>
            <p:nvPr/>
          </p:nvGrpSpPr>
          <p:grpSpPr bwMode="auto">
            <a:xfrm>
              <a:off x="11787187" y="3352800"/>
              <a:ext cx="4760153" cy="1755142"/>
              <a:chOff x="2057292" y="2057400"/>
              <a:chExt cx="4759854" cy="1755142"/>
            </a:xfrm>
          </p:grpSpPr>
          <p:grpSp>
            <p:nvGrpSpPr>
              <p:cNvPr id="70" name="Group 40"/>
              <p:cNvGrpSpPr>
                <a:grpSpLocks/>
              </p:cNvGrpSpPr>
              <p:nvPr/>
            </p:nvGrpSpPr>
            <p:grpSpPr bwMode="auto">
              <a:xfrm>
                <a:off x="2057292" y="2057400"/>
                <a:ext cx="3611337" cy="304800"/>
                <a:chOff x="2057292" y="2057400"/>
                <a:chExt cx="3611337" cy="304800"/>
              </a:xfrm>
            </p:grpSpPr>
            <p:cxnSp>
              <p:nvCxnSpPr>
                <p:cNvPr id="73" name="Straight Connector 72"/>
                <p:cNvCxnSpPr/>
                <p:nvPr/>
              </p:nvCxnSpPr>
              <p:spPr>
                <a:xfrm>
                  <a:off x="2057292" y="2057400"/>
                  <a:ext cx="361133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a:off x="5668629" y="2057400"/>
                  <a:ext cx="0" cy="304800"/>
                </a:xfrm>
                <a:prstGeom prst="straightConnector1">
                  <a:avLst/>
                </a:prstGeom>
                <a:ln w="1905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a:off x="3389274" y="2057400"/>
                  <a:ext cx="0" cy="304800"/>
                </a:xfrm>
                <a:prstGeom prst="straightConnector1">
                  <a:avLst/>
                </a:prstGeom>
                <a:ln w="19050">
                  <a:solidFill>
                    <a:schemeClr val="bg1"/>
                  </a:solidFill>
                  <a:tailEnd type="none"/>
                </a:ln>
              </p:spPr>
              <p:style>
                <a:lnRef idx="1">
                  <a:schemeClr val="accent1"/>
                </a:lnRef>
                <a:fillRef idx="0">
                  <a:schemeClr val="accent1"/>
                </a:fillRef>
                <a:effectRef idx="0">
                  <a:schemeClr val="accent1"/>
                </a:effectRef>
                <a:fontRef idx="minor">
                  <a:schemeClr val="tx1"/>
                </a:fontRef>
              </p:style>
            </p:cxnSp>
          </p:grpSp>
          <p:pic>
            <p:nvPicPr>
              <p:cNvPr id="71" name="Picture 48" descr="D:\Artoo\Documents\Cornell\Research\iprough\docs\SIGGRAPH\slides\images\step_fullscn_flat_beige_micro.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2704" t="64407" r="27326" b="1"/>
              <a:stretch/>
            </p:blipFill>
            <p:spPr bwMode="auto">
              <a:xfrm>
                <a:off x="2367694" y="2362201"/>
                <a:ext cx="2036202" cy="1450341"/>
              </a:xfrm>
              <a:prstGeom prst="rect">
                <a:avLst/>
              </a:prstGeom>
              <a:noFill/>
              <a:ln w="38100">
                <a:solidFill>
                  <a:srgbClr val="FF3232"/>
                </a:solidFill>
                <a:miter lim="800000"/>
                <a:headEnd/>
                <a:tailEnd/>
              </a:ln>
              <a:extLst>
                <a:ext uri="{909E8E84-426E-40DD-AFC4-6F175D3DCCD1}">
                  <a14:hiddenFill xmlns:a14="http://schemas.microsoft.com/office/drawing/2010/main">
                    <a:solidFill>
                      <a:srgbClr val="FFFFFF"/>
                    </a:solidFill>
                  </a14:hiddenFill>
                </a:ext>
              </a:extLst>
            </p:spPr>
          </p:pic>
          <p:pic>
            <p:nvPicPr>
              <p:cNvPr id="72" name="Picture 52" descr="D:\Artoo\Documents\Cornell\Research\iprough\docs\SIGGRAPH\slides\images\step_fullscn_flat_beige_meso.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7525" t="64407" r="23108" b="2"/>
              <a:stretch/>
            </p:blipFill>
            <p:spPr bwMode="auto">
              <a:xfrm>
                <a:off x="4805519" y="2362201"/>
                <a:ext cx="2011627" cy="1450341"/>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66" name="Group 65"/>
            <p:cNvGrpSpPr>
              <a:grpSpLocks/>
            </p:cNvGrpSpPr>
            <p:nvPr/>
          </p:nvGrpSpPr>
          <p:grpSpPr bwMode="auto">
            <a:xfrm>
              <a:off x="9796741" y="2209800"/>
              <a:ext cx="3544609" cy="2060162"/>
              <a:chOff x="66954" y="914400"/>
              <a:chExt cx="3544609" cy="2060162"/>
            </a:xfrm>
          </p:grpSpPr>
          <p:cxnSp>
            <p:nvCxnSpPr>
              <p:cNvPr id="68" name="Straight Arrow Connector 67"/>
              <p:cNvCxnSpPr/>
              <p:nvPr/>
            </p:nvCxnSpPr>
            <p:spPr bwMode="auto">
              <a:xfrm flipH="1">
                <a:off x="1265238" y="914400"/>
                <a:ext cx="2346325" cy="990600"/>
              </a:xfrm>
              <a:prstGeom prst="straightConnector1">
                <a:avLst/>
              </a:prstGeom>
              <a:ln w="19050">
                <a:solidFill>
                  <a:schemeClr val="bg1"/>
                </a:solidFill>
                <a:tailEnd type="none"/>
              </a:ln>
            </p:spPr>
            <p:style>
              <a:lnRef idx="1">
                <a:schemeClr val="accent1"/>
              </a:lnRef>
              <a:fillRef idx="0">
                <a:schemeClr val="accent1"/>
              </a:fillRef>
              <a:effectRef idx="0">
                <a:schemeClr val="accent1"/>
              </a:effectRef>
              <a:fontRef idx="minor">
                <a:schemeClr val="tx1"/>
              </a:fontRef>
            </p:style>
          </p:cxnSp>
          <p:pic>
            <p:nvPicPr>
              <p:cNvPr id="69" name="Picture 49" descr="D:\Artoo\Documents\Cornell\Research\iprough\docs\SIGGRAPH\slides\images\step_fullscn_flat_beige_mixed.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5491" t="60349" r="19511" b="2"/>
              <a:stretch/>
            </p:blipFill>
            <p:spPr bwMode="auto">
              <a:xfrm>
                <a:off x="66954" y="1554612"/>
                <a:ext cx="1969600" cy="14199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pic>
          <p:nvPicPr>
            <p:cNvPr id="67" name="Picture 50" descr="D:\Artoo\Documents\Cornell\Research\iprough\docs\SIGGRAPH\slides\images\step_fullscn_flat_beige_mixed+diffuse.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8293" t="60572" r="17959" b="1"/>
            <a:stretch/>
          </p:blipFill>
          <p:spPr bwMode="auto">
            <a:xfrm>
              <a:off x="13341349" y="1499825"/>
              <a:ext cx="1936105" cy="1419949"/>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25"/>
                                        </p:tgtEl>
                                        <p:attrNameLst>
                                          <p:attrName>style.visibility</p:attrName>
                                        </p:attrNameLst>
                                      </p:cBhvr>
                                      <p:to>
                                        <p:strVal val="visible"/>
                                      </p:to>
                                    </p:set>
                                    <p:animEffect transition="in" filter="fade">
                                      <p:cBhvr>
                                        <p:cTn id="10" dur="500"/>
                                        <p:tgtEl>
                                          <p:spTgt spid="12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76"/>
                                        </p:tgtEl>
                                        <p:attrNameLst>
                                          <p:attrName>style.visibility</p:attrName>
                                        </p:attrNameLst>
                                      </p:cBhvr>
                                      <p:to>
                                        <p:strVal val="visible"/>
                                      </p:to>
                                    </p:set>
                                    <p:animEffect transition="in" filter="fade">
                                      <p:cBhvr>
                                        <p:cTn id="15" dur="500"/>
                                        <p:tgtEl>
                                          <p:spTgt spid="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60" name="Group 23559"/>
          <p:cNvGrpSpPr>
            <a:grpSpLocks/>
          </p:cNvGrpSpPr>
          <p:nvPr/>
        </p:nvGrpSpPr>
        <p:grpSpPr bwMode="auto">
          <a:xfrm>
            <a:off x="1481138" y="4005263"/>
            <a:ext cx="7261225" cy="2547937"/>
            <a:chOff x="1481328" y="4005072"/>
            <a:chExt cx="7261033" cy="2548128"/>
          </a:xfrm>
        </p:grpSpPr>
        <p:sp>
          <p:nvSpPr>
            <p:cNvPr id="2" name="Rounded Rectangle 23557"/>
            <p:cNvSpPr/>
            <p:nvPr/>
          </p:nvSpPr>
          <p:spPr>
            <a:xfrm>
              <a:off x="1481328" y="4005072"/>
              <a:ext cx="3562256" cy="1786071"/>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3656" name="Picture 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9111" y="6057900"/>
              <a:ext cx="3143250"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Bent Arrow 23558"/>
            <p:cNvSpPr/>
            <p:nvPr/>
          </p:nvSpPr>
          <p:spPr>
            <a:xfrm rot="10800000" flipH="1">
              <a:off x="4538772" y="5946730"/>
              <a:ext cx="766742" cy="501688"/>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grpSp>
      <p:sp>
        <p:nvSpPr>
          <p:cNvPr id="23555" name="Title 1"/>
          <p:cNvSpPr>
            <a:spLocks noGrp="1"/>
          </p:cNvSpPr>
          <p:nvPr>
            <p:ph type="title"/>
          </p:nvPr>
        </p:nvSpPr>
        <p:spPr>
          <a:xfrm>
            <a:off x="319088" y="344488"/>
            <a:ext cx="8229600" cy="1143000"/>
          </a:xfrm>
        </p:spPr>
        <p:txBody>
          <a:bodyPr/>
          <a:lstStyle/>
          <a:p>
            <a:pPr algn="l" eaLnBrk="1" hangingPunct="1"/>
            <a:r>
              <a:rPr lang="en-US" sz="3000" b="1" smtClean="0">
                <a:solidFill>
                  <a:srgbClr val="FFFF00"/>
                </a:solidFill>
                <a:latin typeface="Verdana" pitchFamily="34" charset="0"/>
                <a:ea typeface="Verdana" pitchFamily="34" charset="0"/>
                <a:cs typeface="Verdana" pitchFamily="34" charset="0"/>
              </a:rPr>
              <a:t>Meso-scale: Roughness</a:t>
            </a:r>
          </a:p>
        </p:txBody>
      </p:sp>
      <p:sp>
        <p:nvSpPr>
          <p:cNvPr id="23557" name="TextBox 45"/>
          <p:cNvSpPr txBox="1">
            <a:spLocks noChangeArrowheads="1"/>
          </p:cNvSpPr>
          <p:nvPr/>
        </p:nvSpPr>
        <p:spPr bwMode="auto">
          <a:xfrm>
            <a:off x="6088063" y="1981200"/>
            <a:ext cx="2222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solidFill>
                  <a:schemeClr val="bg1"/>
                </a:solidFill>
              </a:rPr>
              <a:t>Micro-roughness only</a:t>
            </a:r>
          </a:p>
        </p:txBody>
      </p:sp>
      <p:grpSp>
        <p:nvGrpSpPr>
          <p:cNvPr id="23558" name="Group 32"/>
          <p:cNvGrpSpPr>
            <a:grpSpLocks/>
          </p:cNvGrpSpPr>
          <p:nvPr/>
        </p:nvGrpSpPr>
        <p:grpSpPr bwMode="auto">
          <a:xfrm>
            <a:off x="1066800" y="2503488"/>
            <a:ext cx="4572000" cy="487362"/>
            <a:chOff x="1447800" y="4191000"/>
            <a:chExt cx="4572000" cy="486727"/>
          </a:xfrm>
        </p:grpSpPr>
        <p:sp>
          <p:nvSpPr>
            <p:cNvPr id="34" name="Rectangle 33"/>
            <p:cNvSpPr/>
            <p:nvPr/>
          </p:nvSpPr>
          <p:spPr>
            <a:xfrm>
              <a:off x="2058988" y="4344786"/>
              <a:ext cx="304800" cy="332941"/>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 name="Rectangle 34"/>
            <p:cNvSpPr/>
            <p:nvPr/>
          </p:nvSpPr>
          <p:spPr>
            <a:xfrm>
              <a:off x="2363788" y="4344786"/>
              <a:ext cx="304800" cy="332941"/>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Rectangle 35"/>
            <p:cNvSpPr/>
            <p:nvPr/>
          </p:nvSpPr>
          <p:spPr>
            <a:xfrm>
              <a:off x="2670175" y="4343201"/>
              <a:ext cx="304800" cy="332941"/>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 name="Rectangle 36"/>
            <p:cNvSpPr/>
            <p:nvPr/>
          </p:nvSpPr>
          <p:spPr>
            <a:xfrm>
              <a:off x="2974975" y="4343201"/>
              <a:ext cx="304800" cy="332941"/>
            </a:xfrm>
            <a:prstGeom prst="rect">
              <a:avLst/>
            </a:prstGeom>
            <a:solidFill>
              <a:srgbClr val="2A2A2A"/>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 name="Rectangle 37"/>
            <p:cNvSpPr/>
            <p:nvPr/>
          </p:nvSpPr>
          <p:spPr>
            <a:xfrm>
              <a:off x="3279775" y="4343201"/>
              <a:ext cx="304800" cy="332941"/>
            </a:xfrm>
            <a:prstGeom prst="rect">
              <a:avLst/>
            </a:prstGeom>
            <a:solidFill>
              <a:srgbClr val="545454"/>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 name="Rectangle 38"/>
            <p:cNvSpPr/>
            <p:nvPr/>
          </p:nvSpPr>
          <p:spPr>
            <a:xfrm>
              <a:off x="3584575" y="4344786"/>
              <a:ext cx="304800" cy="332941"/>
            </a:xfrm>
            <a:prstGeom prst="rect">
              <a:avLst/>
            </a:prstGeom>
            <a:solidFill>
              <a:srgbClr val="80808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 name="Rectangle 39"/>
            <p:cNvSpPr/>
            <p:nvPr/>
          </p:nvSpPr>
          <p:spPr>
            <a:xfrm>
              <a:off x="3889375" y="4344786"/>
              <a:ext cx="304800" cy="332941"/>
            </a:xfrm>
            <a:prstGeom prst="rect">
              <a:avLst/>
            </a:prstGeom>
            <a:solidFill>
              <a:srgbClr val="AAAAAA"/>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 name="Rectangle 40"/>
            <p:cNvSpPr/>
            <p:nvPr/>
          </p:nvSpPr>
          <p:spPr>
            <a:xfrm>
              <a:off x="4194175" y="4344786"/>
              <a:ext cx="304800" cy="332941"/>
            </a:xfrm>
            <a:prstGeom prst="rect">
              <a:avLst/>
            </a:prstGeom>
            <a:solidFill>
              <a:srgbClr val="D4D4D4"/>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 name="Rectangle 41"/>
            <p:cNvSpPr/>
            <p:nvPr/>
          </p:nvSpPr>
          <p:spPr>
            <a:xfrm>
              <a:off x="4498975" y="4343201"/>
              <a:ext cx="304800" cy="332941"/>
            </a:xfrm>
            <a:prstGeom prst="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 name="Rectangle 44"/>
            <p:cNvSpPr/>
            <p:nvPr/>
          </p:nvSpPr>
          <p:spPr>
            <a:xfrm>
              <a:off x="4803775" y="4343201"/>
              <a:ext cx="304800" cy="332941"/>
            </a:xfrm>
            <a:prstGeom prst="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6" name="Rectangle 45"/>
            <p:cNvSpPr/>
            <p:nvPr/>
          </p:nvSpPr>
          <p:spPr>
            <a:xfrm>
              <a:off x="5108575" y="4343201"/>
              <a:ext cx="304800" cy="332941"/>
            </a:xfrm>
            <a:prstGeom prst="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47" name="Straight Connector 46"/>
            <p:cNvCxnSpPr/>
            <p:nvPr/>
          </p:nvCxnSpPr>
          <p:spPr>
            <a:xfrm>
              <a:off x="5411788" y="4344786"/>
              <a:ext cx="379412"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5413375" y="4676142"/>
              <a:ext cx="379413"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1676400" y="4344786"/>
              <a:ext cx="379413"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1677988" y="4676142"/>
              <a:ext cx="379412"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1" name="TextBox 26"/>
            <p:cNvSpPr txBox="1">
              <a:spLocks noChangeArrowheads="1"/>
            </p:cNvSpPr>
            <p:nvPr/>
          </p:nvSpPr>
          <p:spPr bwMode="auto">
            <a:xfrm>
              <a:off x="1447800" y="4191000"/>
              <a:ext cx="398463" cy="461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defRPr/>
              </a:pPr>
              <a:r>
                <a:rPr lang="en-US" sz="2400" dirty="0" smtClean="0">
                  <a:solidFill>
                    <a:schemeClr val="tx1">
                      <a:lumMod val="50000"/>
                      <a:lumOff val="50000"/>
                    </a:schemeClr>
                  </a:solidFill>
                </a:rPr>
                <a:t>…</a:t>
              </a:r>
            </a:p>
          </p:txBody>
        </p:sp>
        <p:sp>
          <p:nvSpPr>
            <p:cNvPr id="53" name="TextBox 26"/>
            <p:cNvSpPr txBox="1">
              <a:spLocks noChangeArrowheads="1"/>
            </p:cNvSpPr>
            <p:nvPr/>
          </p:nvSpPr>
          <p:spPr bwMode="auto">
            <a:xfrm>
              <a:off x="5621338" y="4191000"/>
              <a:ext cx="398462" cy="461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defRPr/>
              </a:pPr>
              <a:r>
                <a:rPr lang="en-US" sz="2400" dirty="0" smtClean="0">
                  <a:solidFill>
                    <a:schemeClr val="tx1">
                      <a:lumMod val="50000"/>
                      <a:lumOff val="50000"/>
                    </a:schemeClr>
                  </a:solidFill>
                </a:rPr>
                <a:t>…</a:t>
              </a:r>
            </a:p>
          </p:txBody>
        </p:sp>
      </p:grpSp>
      <p:grpSp>
        <p:nvGrpSpPr>
          <p:cNvPr id="23559" name="Group 53"/>
          <p:cNvGrpSpPr>
            <a:grpSpLocks/>
          </p:cNvGrpSpPr>
          <p:nvPr/>
        </p:nvGrpSpPr>
        <p:grpSpPr bwMode="auto">
          <a:xfrm>
            <a:off x="5959475" y="2400300"/>
            <a:ext cx="2422525" cy="844550"/>
            <a:chOff x="6340475" y="4088193"/>
            <a:chExt cx="2422525" cy="843788"/>
          </a:xfrm>
        </p:grpSpPr>
        <p:pic>
          <p:nvPicPr>
            <p:cNvPr id="23631" name="Picture 3" descr="D:\Artoo\Documents\Cornell\Research\iprough\040611\I.png"/>
            <p:cNvPicPr>
              <a:picLocks noChangeAspect="1" noChangeArrowheads="1"/>
            </p:cNvPicPr>
            <p:nvPr/>
          </p:nvPicPr>
          <p:blipFill>
            <a:blip r:embed="rId4">
              <a:extLst>
                <a:ext uri="{28A0092B-C50C-407E-A947-70E740481C1C}">
                  <a14:useLocalDpi xmlns:a14="http://schemas.microsoft.com/office/drawing/2010/main" val="0"/>
                </a:ext>
              </a:extLst>
            </a:blip>
            <a:srcRect l="35851" t="48463" r="35895" b="36098"/>
            <a:stretch>
              <a:fillRect/>
            </a:stretch>
          </p:blipFill>
          <p:spPr bwMode="auto">
            <a:xfrm>
              <a:off x="6550025" y="4088193"/>
              <a:ext cx="2060575" cy="84378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cxnSp>
          <p:nvCxnSpPr>
            <p:cNvPr id="56" name="Straight Connector 55"/>
            <p:cNvCxnSpPr/>
            <p:nvPr/>
          </p:nvCxnSpPr>
          <p:spPr>
            <a:xfrm>
              <a:off x="6340475" y="4511674"/>
              <a:ext cx="2422525"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grpSp>
      <p:sp>
        <p:nvSpPr>
          <p:cNvPr id="4" name="TextBox 45"/>
          <p:cNvSpPr txBox="1">
            <a:spLocks noChangeArrowheads="1"/>
          </p:cNvSpPr>
          <p:nvPr/>
        </p:nvSpPr>
        <p:spPr bwMode="auto">
          <a:xfrm>
            <a:off x="6524625" y="4227513"/>
            <a:ext cx="1476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solidFill>
                  <a:schemeClr val="bg1"/>
                </a:solidFill>
              </a:rPr>
              <a:t>Micro + Meso</a:t>
            </a:r>
          </a:p>
        </p:txBody>
      </p:sp>
      <p:grpSp>
        <p:nvGrpSpPr>
          <p:cNvPr id="23561" name="Group 59"/>
          <p:cNvGrpSpPr>
            <a:grpSpLocks/>
          </p:cNvGrpSpPr>
          <p:nvPr/>
        </p:nvGrpSpPr>
        <p:grpSpPr bwMode="auto">
          <a:xfrm>
            <a:off x="5959475" y="3362325"/>
            <a:ext cx="2422525" cy="844550"/>
            <a:chOff x="6340474" y="5050218"/>
            <a:chExt cx="2422525" cy="843788"/>
          </a:xfrm>
        </p:grpSpPr>
        <p:pic>
          <p:nvPicPr>
            <p:cNvPr id="23629" name="Picture 3" descr="D:\Artoo\Documents\Cornell\Research\iprough\040611\band_limited_step_refl.png"/>
            <p:cNvPicPr>
              <a:picLocks noChangeAspect="1" noChangeArrowheads="1"/>
            </p:cNvPicPr>
            <p:nvPr/>
          </p:nvPicPr>
          <p:blipFill>
            <a:blip r:embed="rId5">
              <a:extLst>
                <a:ext uri="{28A0092B-C50C-407E-A947-70E740481C1C}">
                  <a14:useLocalDpi xmlns:a14="http://schemas.microsoft.com/office/drawing/2010/main" val="0"/>
                </a:ext>
              </a:extLst>
            </a:blip>
            <a:srcRect l="35851" t="15498" r="35895" b="69067"/>
            <a:stretch>
              <a:fillRect/>
            </a:stretch>
          </p:blipFill>
          <p:spPr bwMode="auto">
            <a:xfrm>
              <a:off x="6550025" y="5050218"/>
              <a:ext cx="2059777" cy="84378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cxnSp>
          <p:nvCxnSpPr>
            <p:cNvPr id="62" name="Straight Connector 61"/>
            <p:cNvCxnSpPr/>
            <p:nvPr/>
          </p:nvCxnSpPr>
          <p:spPr>
            <a:xfrm>
              <a:off x="6340474" y="5486387"/>
              <a:ext cx="2422525"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grpSp>
      <p:grpSp>
        <p:nvGrpSpPr>
          <p:cNvPr id="23562" name="Group 62"/>
          <p:cNvGrpSpPr>
            <a:grpSpLocks/>
          </p:cNvGrpSpPr>
          <p:nvPr/>
        </p:nvGrpSpPr>
        <p:grpSpPr bwMode="auto">
          <a:xfrm>
            <a:off x="1066800" y="3463925"/>
            <a:ext cx="4572000" cy="487363"/>
            <a:chOff x="1447800" y="4191000"/>
            <a:chExt cx="4572000" cy="486727"/>
          </a:xfrm>
        </p:grpSpPr>
        <p:sp>
          <p:nvSpPr>
            <p:cNvPr id="64" name="Rectangle 63"/>
            <p:cNvSpPr/>
            <p:nvPr/>
          </p:nvSpPr>
          <p:spPr>
            <a:xfrm>
              <a:off x="2058988" y="4344787"/>
              <a:ext cx="304800" cy="332940"/>
            </a:xfrm>
            <a:prstGeom prst="rect">
              <a:avLst/>
            </a:prstGeom>
            <a:solidFill>
              <a:schemeClr val="tx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5" name="Rectangle 64"/>
            <p:cNvSpPr/>
            <p:nvPr/>
          </p:nvSpPr>
          <p:spPr>
            <a:xfrm>
              <a:off x="2363788" y="4344787"/>
              <a:ext cx="304800" cy="332940"/>
            </a:xfrm>
            <a:prstGeom prst="rect">
              <a:avLst/>
            </a:prstGeom>
            <a:solidFill>
              <a:schemeClr val="tx1">
                <a:lumMod val="75000"/>
                <a:lumOff val="2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6" name="Rectangle 65"/>
            <p:cNvSpPr/>
            <p:nvPr/>
          </p:nvSpPr>
          <p:spPr>
            <a:xfrm>
              <a:off x="2670175" y="4343201"/>
              <a:ext cx="304800" cy="332940"/>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7" name="Rectangle 66"/>
            <p:cNvSpPr/>
            <p:nvPr/>
          </p:nvSpPr>
          <p:spPr>
            <a:xfrm>
              <a:off x="2974975" y="4343201"/>
              <a:ext cx="304800" cy="332940"/>
            </a:xfrm>
            <a:prstGeom prst="rect">
              <a:avLst/>
            </a:prstGeom>
            <a:solidFill>
              <a:schemeClr val="bg1">
                <a:lumMod val="6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8" name="Rectangle 67"/>
            <p:cNvSpPr/>
            <p:nvPr/>
          </p:nvSpPr>
          <p:spPr>
            <a:xfrm>
              <a:off x="3279775" y="4343201"/>
              <a:ext cx="304800" cy="332940"/>
            </a:xfrm>
            <a:prstGeom prst="rect">
              <a:avLst/>
            </a:prstGeom>
            <a:solidFill>
              <a:schemeClr val="bg1">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9" name="Rectangle 68"/>
            <p:cNvSpPr/>
            <p:nvPr/>
          </p:nvSpPr>
          <p:spPr>
            <a:xfrm>
              <a:off x="3584575" y="4344787"/>
              <a:ext cx="304800" cy="332940"/>
            </a:xfrm>
            <a:prstGeom prst="rect">
              <a:avLst/>
            </a:prstGeom>
            <a:solidFill>
              <a:schemeClr val="bg1">
                <a:lumMod val="6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0" name="Rectangle 69"/>
            <p:cNvSpPr/>
            <p:nvPr/>
          </p:nvSpPr>
          <p:spPr>
            <a:xfrm>
              <a:off x="3889375" y="4344787"/>
              <a:ext cx="304800" cy="332940"/>
            </a:xfrm>
            <a:prstGeom prst="rect">
              <a:avLst/>
            </a:prstGeom>
            <a:solidFill>
              <a:schemeClr val="tx1">
                <a:lumMod val="65000"/>
                <a:lumOff val="3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2" name="Rectangle 71"/>
            <p:cNvSpPr/>
            <p:nvPr/>
          </p:nvSpPr>
          <p:spPr>
            <a:xfrm>
              <a:off x="4194175" y="4344787"/>
              <a:ext cx="304800" cy="332940"/>
            </a:xfrm>
            <a:prstGeom prst="rect">
              <a:avLst/>
            </a:prstGeom>
            <a:solidFill>
              <a:schemeClr val="tx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3" name="Rectangle 72"/>
            <p:cNvSpPr/>
            <p:nvPr/>
          </p:nvSpPr>
          <p:spPr>
            <a:xfrm>
              <a:off x="4498975" y="4343201"/>
              <a:ext cx="304800" cy="332940"/>
            </a:xfrm>
            <a:prstGeom prst="rect">
              <a:avLst/>
            </a:prstGeom>
            <a:solidFill>
              <a:schemeClr val="tx1">
                <a:lumMod val="75000"/>
                <a:lumOff val="2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4" name="Rectangle 73"/>
            <p:cNvSpPr/>
            <p:nvPr/>
          </p:nvSpPr>
          <p:spPr>
            <a:xfrm>
              <a:off x="4803775" y="4343201"/>
              <a:ext cx="304800" cy="332940"/>
            </a:xfrm>
            <a:prstGeom prst="rect">
              <a:avLst/>
            </a:prstGeom>
            <a:solidFill>
              <a:schemeClr val="bg1">
                <a:lumMod val="6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5" name="Rectangle 74"/>
            <p:cNvSpPr/>
            <p:nvPr/>
          </p:nvSpPr>
          <p:spPr>
            <a:xfrm>
              <a:off x="5108575" y="4343201"/>
              <a:ext cx="304800" cy="332940"/>
            </a:xfrm>
            <a:prstGeom prst="rect">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76" name="Straight Connector 75"/>
            <p:cNvCxnSpPr/>
            <p:nvPr/>
          </p:nvCxnSpPr>
          <p:spPr>
            <a:xfrm>
              <a:off x="5411788" y="4344787"/>
              <a:ext cx="379412"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5413375" y="4676141"/>
              <a:ext cx="379413"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676400" y="4344787"/>
              <a:ext cx="379413"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677988" y="4676141"/>
              <a:ext cx="379412"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0" name="TextBox 26"/>
            <p:cNvSpPr txBox="1">
              <a:spLocks noChangeArrowheads="1"/>
            </p:cNvSpPr>
            <p:nvPr/>
          </p:nvSpPr>
          <p:spPr bwMode="auto">
            <a:xfrm>
              <a:off x="1447800" y="4191000"/>
              <a:ext cx="398463" cy="461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defRPr/>
              </a:pPr>
              <a:r>
                <a:rPr lang="en-US" sz="2400" dirty="0" smtClean="0">
                  <a:solidFill>
                    <a:schemeClr val="tx1">
                      <a:lumMod val="50000"/>
                      <a:lumOff val="50000"/>
                    </a:schemeClr>
                  </a:solidFill>
                </a:rPr>
                <a:t>…</a:t>
              </a:r>
            </a:p>
          </p:txBody>
        </p:sp>
        <p:sp>
          <p:nvSpPr>
            <p:cNvPr id="81" name="TextBox 26"/>
            <p:cNvSpPr txBox="1">
              <a:spLocks noChangeArrowheads="1"/>
            </p:cNvSpPr>
            <p:nvPr/>
          </p:nvSpPr>
          <p:spPr bwMode="auto">
            <a:xfrm>
              <a:off x="5621338" y="4191000"/>
              <a:ext cx="398462" cy="461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defRPr/>
              </a:pPr>
              <a:r>
                <a:rPr lang="en-US" sz="2400" dirty="0" smtClean="0">
                  <a:solidFill>
                    <a:schemeClr val="tx1">
                      <a:lumMod val="50000"/>
                      <a:lumOff val="50000"/>
                    </a:schemeClr>
                  </a:solidFill>
                </a:rPr>
                <a:t>…</a:t>
              </a:r>
            </a:p>
          </p:txBody>
        </p:sp>
      </p:grpSp>
      <p:grpSp>
        <p:nvGrpSpPr>
          <p:cNvPr id="23563" name="Group 3"/>
          <p:cNvGrpSpPr>
            <a:grpSpLocks/>
          </p:cNvGrpSpPr>
          <p:nvPr/>
        </p:nvGrpSpPr>
        <p:grpSpPr bwMode="auto">
          <a:xfrm>
            <a:off x="641350" y="1447800"/>
            <a:ext cx="7558088" cy="461963"/>
            <a:chOff x="641883" y="1447800"/>
            <a:chExt cx="7556877" cy="461665"/>
          </a:xfrm>
        </p:grpSpPr>
        <p:sp>
          <p:nvSpPr>
            <p:cNvPr id="23610" name="TextBox 17"/>
            <p:cNvSpPr txBox="1">
              <a:spLocks noChangeArrowheads="1"/>
            </p:cNvSpPr>
            <p:nvPr/>
          </p:nvSpPr>
          <p:spPr bwMode="auto">
            <a:xfrm>
              <a:off x="641883" y="1447800"/>
              <a:ext cx="755687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2400">
                  <a:solidFill>
                    <a:srgbClr val="FFFFFF"/>
                  </a:solidFill>
                  <a:latin typeface="Helvetica" pitchFamily="34" charset="0"/>
                </a:rPr>
                <a:t>Idea: amount of pixel shift         meso-scale roughness</a:t>
              </a:r>
            </a:p>
          </p:txBody>
        </p:sp>
        <p:pic>
          <p:nvPicPr>
            <p:cNvPr id="23611" name="Picture 3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0321" y="1569094"/>
              <a:ext cx="323850"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3" name="Group 12"/>
          <p:cNvGrpSpPr>
            <a:grpSpLocks/>
          </p:cNvGrpSpPr>
          <p:nvPr/>
        </p:nvGrpSpPr>
        <p:grpSpPr bwMode="auto">
          <a:xfrm>
            <a:off x="1679575" y="2655888"/>
            <a:ext cx="608013" cy="1295400"/>
            <a:chOff x="1678782" y="2655887"/>
            <a:chExt cx="608806" cy="1295401"/>
          </a:xfrm>
        </p:grpSpPr>
        <p:sp>
          <p:nvSpPr>
            <p:cNvPr id="83" name="Rectangle 82"/>
            <p:cNvSpPr/>
            <p:nvPr/>
          </p:nvSpPr>
          <p:spPr>
            <a:xfrm>
              <a:off x="1678782" y="3617913"/>
              <a:ext cx="305198" cy="333375"/>
            </a:xfrm>
            <a:prstGeom prst="rect">
              <a:avLst/>
            </a:prstGeom>
            <a:noFill/>
            <a:ln w="57150">
              <a:solidFill>
                <a:srgbClr val="FF323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6" name="Rectangle 105"/>
            <p:cNvSpPr/>
            <p:nvPr/>
          </p:nvSpPr>
          <p:spPr>
            <a:xfrm>
              <a:off x="1982390" y="2655887"/>
              <a:ext cx="305198" cy="333375"/>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07" name="Group 106"/>
          <p:cNvGrpSpPr>
            <a:grpSpLocks/>
          </p:cNvGrpSpPr>
          <p:nvPr/>
        </p:nvGrpSpPr>
        <p:grpSpPr bwMode="auto">
          <a:xfrm>
            <a:off x="1984375" y="2655888"/>
            <a:ext cx="1219200" cy="1296987"/>
            <a:chOff x="1831184" y="2503486"/>
            <a:chExt cx="1219198" cy="1297434"/>
          </a:xfrm>
        </p:grpSpPr>
        <p:sp>
          <p:nvSpPr>
            <p:cNvPr id="108" name="Rectangle 107"/>
            <p:cNvSpPr/>
            <p:nvPr/>
          </p:nvSpPr>
          <p:spPr>
            <a:xfrm>
              <a:off x="1831184" y="3467430"/>
              <a:ext cx="304800" cy="333490"/>
            </a:xfrm>
            <a:prstGeom prst="rect">
              <a:avLst/>
            </a:prstGeom>
            <a:noFill/>
            <a:ln w="57150">
              <a:solidFill>
                <a:srgbClr val="FF323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0" name="Rectangle 109"/>
            <p:cNvSpPr/>
            <p:nvPr/>
          </p:nvSpPr>
          <p:spPr>
            <a:xfrm>
              <a:off x="2745583" y="2503486"/>
              <a:ext cx="304800" cy="33349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20" name="Group 119"/>
          <p:cNvGrpSpPr>
            <a:grpSpLocks/>
          </p:cNvGrpSpPr>
          <p:nvPr/>
        </p:nvGrpSpPr>
        <p:grpSpPr bwMode="auto">
          <a:xfrm>
            <a:off x="2284413" y="2657475"/>
            <a:ext cx="1223962" cy="1292225"/>
            <a:chOff x="1830388" y="2343087"/>
            <a:chExt cx="1222378" cy="1293368"/>
          </a:xfrm>
        </p:grpSpPr>
        <p:sp>
          <p:nvSpPr>
            <p:cNvPr id="121" name="Rectangle 120"/>
            <p:cNvSpPr/>
            <p:nvPr/>
          </p:nvSpPr>
          <p:spPr>
            <a:xfrm>
              <a:off x="1830388" y="3302785"/>
              <a:ext cx="304406" cy="333670"/>
            </a:xfrm>
            <a:prstGeom prst="rect">
              <a:avLst/>
            </a:prstGeom>
            <a:noFill/>
            <a:ln w="57150">
              <a:solidFill>
                <a:srgbClr val="FF323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3" name="Rectangle 122"/>
            <p:cNvSpPr/>
            <p:nvPr/>
          </p:nvSpPr>
          <p:spPr>
            <a:xfrm>
              <a:off x="2748360" y="2343087"/>
              <a:ext cx="304406" cy="33367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28" name="Group 127"/>
          <p:cNvGrpSpPr>
            <a:grpSpLocks/>
          </p:cNvGrpSpPr>
          <p:nvPr/>
        </p:nvGrpSpPr>
        <p:grpSpPr bwMode="auto">
          <a:xfrm>
            <a:off x="2593975" y="2654300"/>
            <a:ext cx="1219200" cy="1295400"/>
            <a:chOff x="1985966" y="2187639"/>
            <a:chExt cx="1219200" cy="1296417"/>
          </a:xfrm>
        </p:grpSpPr>
        <p:sp>
          <p:nvSpPr>
            <p:cNvPr id="129" name="Rectangle 128"/>
            <p:cNvSpPr/>
            <p:nvPr/>
          </p:nvSpPr>
          <p:spPr>
            <a:xfrm>
              <a:off x="1985966" y="3150419"/>
              <a:ext cx="304800" cy="333637"/>
            </a:xfrm>
            <a:prstGeom prst="rect">
              <a:avLst/>
            </a:prstGeom>
            <a:noFill/>
            <a:ln w="57150">
              <a:solidFill>
                <a:srgbClr val="FF323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1" name="Rectangle 130"/>
            <p:cNvSpPr/>
            <p:nvPr/>
          </p:nvSpPr>
          <p:spPr>
            <a:xfrm>
              <a:off x="2900366" y="2187639"/>
              <a:ext cx="304800" cy="333637"/>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38" name="Group 137"/>
          <p:cNvGrpSpPr>
            <a:grpSpLocks/>
          </p:cNvGrpSpPr>
          <p:nvPr/>
        </p:nvGrpSpPr>
        <p:grpSpPr bwMode="auto">
          <a:xfrm>
            <a:off x="2900363" y="2652713"/>
            <a:ext cx="1522412" cy="1300162"/>
            <a:chOff x="2139955" y="2034688"/>
            <a:chExt cx="1523205" cy="1299952"/>
          </a:xfrm>
        </p:grpSpPr>
        <p:sp>
          <p:nvSpPr>
            <p:cNvPr id="139" name="Rectangle 138"/>
            <p:cNvSpPr/>
            <p:nvPr/>
          </p:nvSpPr>
          <p:spPr>
            <a:xfrm>
              <a:off x="2139955" y="3001319"/>
              <a:ext cx="304959" cy="333321"/>
            </a:xfrm>
            <a:prstGeom prst="rect">
              <a:avLst/>
            </a:prstGeom>
            <a:noFill/>
            <a:ln w="57150">
              <a:solidFill>
                <a:srgbClr val="FF323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1" name="Rectangle 140"/>
            <p:cNvSpPr/>
            <p:nvPr/>
          </p:nvSpPr>
          <p:spPr>
            <a:xfrm>
              <a:off x="3358201" y="2034688"/>
              <a:ext cx="304959" cy="333321"/>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45" name="Group 144"/>
          <p:cNvGrpSpPr>
            <a:grpSpLocks/>
          </p:cNvGrpSpPr>
          <p:nvPr/>
        </p:nvGrpSpPr>
        <p:grpSpPr bwMode="auto">
          <a:xfrm>
            <a:off x="3200400" y="2651125"/>
            <a:ext cx="615950" cy="1298575"/>
            <a:chOff x="2289176" y="1879367"/>
            <a:chExt cx="614368" cy="1299886"/>
          </a:xfrm>
        </p:grpSpPr>
        <p:sp>
          <p:nvSpPr>
            <p:cNvPr id="146" name="Rectangle 145"/>
            <p:cNvSpPr/>
            <p:nvPr/>
          </p:nvSpPr>
          <p:spPr>
            <a:xfrm>
              <a:off x="2289176" y="2845541"/>
              <a:ext cx="304017" cy="333712"/>
            </a:xfrm>
            <a:prstGeom prst="rect">
              <a:avLst/>
            </a:prstGeom>
            <a:noFill/>
            <a:ln w="57150">
              <a:solidFill>
                <a:srgbClr val="FF323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8" name="Rectangle 147"/>
            <p:cNvSpPr/>
            <p:nvPr/>
          </p:nvSpPr>
          <p:spPr>
            <a:xfrm>
              <a:off x="2599527" y="1879367"/>
              <a:ext cx="304017" cy="333712"/>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54" name="Group 153"/>
          <p:cNvGrpSpPr>
            <a:grpSpLocks/>
          </p:cNvGrpSpPr>
          <p:nvPr/>
        </p:nvGrpSpPr>
        <p:grpSpPr bwMode="auto">
          <a:xfrm>
            <a:off x="2900363" y="2652713"/>
            <a:ext cx="915987" cy="1300162"/>
            <a:chOff x="1474143" y="1413319"/>
            <a:chExt cx="915990" cy="1299952"/>
          </a:xfrm>
        </p:grpSpPr>
        <p:sp>
          <p:nvSpPr>
            <p:cNvPr id="155" name="Rectangle 154"/>
            <p:cNvSpPr/>
            <p:nvPr/>
          </p:nvSpPr>
          <p:spPr>
            <a:xfrm>
              <a:off x="2085332" y="2379950"/>
              <a:ext cx="304801" cy="333321"/>
            </a:xfrm>
            <a:prstGeom prst="rect">
              <a:avLst/>
            </a:prstGeom>
            <a:noFill/>
            <a:ln w="57150">
              <a:solidFill>
                <a:srgbClr val="FF323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7" name="Rectangle 156"/>
            <p:cNvSpPr/>
            <p:nvPr/>
          </p:nvSpPr>
          <p:spPr>
            <a:xfrm>
              <a:off x="1474143" y="1413319"/>
              <a:ext cx="304801" cy="333321"/>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cxnSp>
        <p:nvCxnSpPr>
          <p:cNvPr id="163" name="Straight Arrow Connector 162"/>
          <p:cNvCxnSpPr/>
          <p:nvPr/>
        </p:nvCxnSpPr>
        <p:spPr bwMode="auto">
          <a:xfrm flipH="1">
            <a:off x="1752600" y="4114800"/>
            <a:ext cx="358775" cy="0"/>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64" name="Straight Arrow Connector 163"/>
          <p:cNvCxnSpPr/>
          <p:nvPr/>
        </p:nvCxnSpPr>
        <p:spPr bwMode="auto">
          <a:xfrm flipH="1">
            <a:off x="2111375" y="4259263"/>
            <a:ext cx="915988" cy="0"/>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65" name="Straight Arrow Connector 164"/>
          <p:cNvCxnSpPr/>
          <p:nvPr/>
        </p:nvCxnSpPr>
        <p:spPr bwMode="auto">
          <a:xfrm flipH="1">
            <a:off x="2414588" y="4411663"/>
            <a:ext cx="915987" cy="0"/>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66" name="Straight Arrow Connector 165"/>
          <p:cNvCxnSpPr/>
          <p:nvPr/>
        </p:nvCxnSpPr>
        <p:spPr bwMode="auto">
          <a:xfrm flipH="1">
            <a:off x="2722563" y="4564063"/>
            <a:ext cx="917575" cy="0"/>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68" name="Straight Arrow Connector 167"/>
          <p:cNvCxnSpPr/>
          <p:nvPr/>
        </p:nvCxnSpPr>
        <p:spPr bwMode="auto">
          <a:xfrm>
            <a:off x="2414588" y="5181600"/>
            <a:ext cx="1547812" cy="0"/>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69" name="Straight Arrow Connector 168"/>
          <p:cNvCxnSpPr/>
          <p:nvPr/>
        </p:nvCxnSpPr>
        <p:spPr bwMode="auto">
          <a:xfrm flipH="1">
            <a:off x="3330575" y="4876800"/>
            <a:ext cx="309563" cy="0"/>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70" name="Straight Arrow Connector 169"/>
          <p:cNvCxnSpPr/>
          <p:nvPr/>
        </p:nvCxnSpPr>
        <p:spPr bwMode="auto">
          <a:xfrm flipH="1">
            <a:off x="3028950" y="4724400"/>
            <a:ext cx="1217613" cy="0"/>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grpSp>
        <p:nvGrpSpPr>
          <p:cNvPr id="171" name="Group 170"/>
          <p:cNvGrpSpPr>
            <a:grpSpLocks/>
          </p:cNvGrpSpPr>
          <p:nvPr/>
        </p:nvGrpSpPr>
        <p:grpSpPr bwMode="auto">
          <a:xfrm>
            <a:off x="2284413" y="2657475"/>
            <a:ext cx="1833562" cy="1295400"/>
            <a:chOff x="707377" y="1264519"/>
            <a:chExt cx="1831978" cy="1296353"/>
          </a:xfrm>
        </p:grpSpPr>
        <p:sp>
          <p:nvSpPr>
            <p:cNvPr id="172" name="Rectangle 171"/>
            <p:cNvSpPr/>
            <p:nvPr/>
          </p:nvSpPr>
          <p:spPr>
            <a:xfrm>
              <a:off x="2234818" y="2227252"/>
              <a:ext cx="304537" cy="333620"/>
            </a:xfrm>
            <a:prstGeom prst="rect">
              <a:avLst/>
            </a:prstGeom>
            <a:noFill/>
            <a:ln w="57150">
              <a:solidFill>
                <a:srgbClr val="FF323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3" name="Rectangle 172"/>
            <p:cNvSpPr/>
            <p:nvPr/>
          </p:nvSpPr>
          <p:spPr>
            <a:xfrm>
              <a:off x="707377" y="1264519"/>
              <a:ext cx="304537" cy="33362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74" name="Group 173"/>
          <p:cNvGrpSpPr>
            <a:grpSpLocks/>
          </p:cNvGrpSpPr>
          <p:nvPr/>
        </p:nvGrpSpPr>
        <p:grpSpPr bwMode="auto">
          <a:xfrm>
            <a:off x="2900363" y="2657475"/>
            <a:ext cx="1519237" cy="1295400"/>
            <a:chOff x="1169344" y="1112119"/>
            <a:chExt cx="1520750" cy="1296417"/>
          </a:xfrm>
        </p:grpSpPr>
        <p:sp>
          <p:nvSpPr>
            <p:cNvPr id="175" name="Rectangle 174"/>
            <p:cNvSpPr/>
            <p:nvPr/>
          </p:nvSpPr>
          <p:spPr>
            <a:xfrm>
              <a:off x="2384990" y="2074899"/>
              <a:ext cx="305104" cy="333637"/>
            </a:xfrm>
            <a:prstGeom prst="rect">
              <a:avLst/>
            </a:prstGeom>
            <a:noFill/>
            <a:ln w="57150">
              <a:solidFill>
                <a:srgbClr val="FF323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6" name="Rectangle 175"/>
            <p:cNvSpPr/>
            <p:nvPr/>
          </p:nvSpPr>
          <p:spPr>
            <a:xfrm>
              <a:off x="1169344" y="1112119"/>
              <a:ext cx="305104" cy="333637"/>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77" name="Group 176"/>
          <p:cNvGrpSpPr>
            <a:grpSpLocks/>
          </p:cNvGrpSpPr>
          <p:nvPr/>
        </p:nvGrpSpPr>
        <p:grpSpPr bwMode="auto">
          <a:xfrm>
            <a:off x="3508375" y="2654300"/>
            <a:ext cx="1225550" cy="1295400"/>
            <a:chOff x="1453505" y="773325"/>
            <a:chExt cx="1227064" cy="1296417"/>
          </a:xfrm>
        </p:grpSpPr>
        <p:sp>
          <p:nvSpPr>
            <p:cNvPr id="178" name="Rectangle 177"/>
            <p:cNvSpPr/>
            <p:nvPr/>
          </p:nvSpPr>
          <p:spPr>
            <a:xfrm>
              <a:off x="2375392" y="1736105"/>
              <a:ext cx="305177" cy="333637"/>
            </a:xfrm>
            <a:prstGeom prst="rect">
              <a:avLst/>
            </a:prstGeom>
            <a:noFill/>
            <a:ln w="57150">
              <a:solidFill>
                <a:srgbClr val="FF323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9" name="Rectangle 178"/>
            <p:cNvSpPr/>
            <p:nvPr/>
          </p:nvSpPr>
          <p:spPr>
            <a:xfrm>
              <a:off x="1453505" y="773325"/>
              <a:ext cx="305177" cy="333637"/>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81" name="Group 180"/>
          <p:cNvGrpSpPr>
            <a:grpSpLocks/>
          </p:cNvGrpSpPr>
          <p:nvPr/>
        </p:nvGrpSpPr>
        <p:grpSpPr bwMode="auto">
          <a:xfrm>
            <a:off x="3810000" y="2657475"/>
            <a:ext cx="1233488" cy="1292225"/>
            <a:chOff x="1447912" y="520215"/>
            <a:chExt cx="1232657" cy="1293369"/>
          </a:xfrm>
        </p:grpSpPr>
        <p:sp>
          <p:nvSpPr>
            <p:cNvPr id="182" name="Rectangle 181"/>
            <p:cNvSpPr/>
            <p:nvPr/>
          </p:nvSpPr>
          <p:spPr>
            <a:xfrm>
              <a:off x="2375974" y="1479914"/>
              <a:ext cx="304595" cy="333670"/>
            </a:xfrm>
            <a:prstGeom prst="rect">
              <a:avLst/>
            </a:prstGeom>
            <a:noFill/>
            <a:ln w="57150">
              <a:solidFill>
                <a:srgbClr val="FF323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3" name="Rectangle 182"/>
            <p:cNvSpPr/>
            <p:nvPr/>
          </p:nvSpPr>
          <p:spPr>
            <a:xfrm>
              <a:off x="1447912" y="520215"/>
              <a:ext cx="304595" cy="33367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cxnSp>
        <p:nvCxnSpPr>
          <p:cNvPr id="186" name="Straight Arrow Connector 185"/>
          <p:cNvCxnSpPr/>
          <p:nvPr/>
        </p:nvCxnSpPr>
        <p:spPr bwMode="auto">
          <a:xfrm>
            <a:off x="3022600" y="5334000"/>
            <a:ext cx="1223963" cy="0"/>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88" name="Straight Arrow Connector 187"/>
          <p:cNvCxnSpPr/>
          <p:nvPr/>
        </p:nvCxnSpPr>
        <p:spPr bwMode="auto">
          <a:xfrm>
            <a:off x="3652838" y="5486400"/>
            <a:ext cx="922337" cy="0"/>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90" name="Straight Arrow Connector 189"/>
          <p:cNvCxnSpPr/>
          <p:nvPr/>
        </p:nvCxnSpPr>
        <p:spPr bwMode="auto">
          <a:xfrm>
            <a:off x="3965575" y="5638800"/>
            <a:ext cx="914400" cy="0"/>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93" name="Straight Arrow Connector 192"/>
          <p:cNvCxnSpPr/>
          <p:nvPr/>
        </p:nvCxnSpPr>
        <p:spPr bwMode="auto">
          <a:xfrm>
            <a:off x="3027363" y="5029200"/>
            <a:ext cx="625475" cy="0"/>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23586" name="TextBox 26"/>
          <p:cNvSpPr txBox="1">
            <a:spLocks noChangeArrowheads="1"/>
          </p:cNvSpPr>
          <p:nvPr/>
        </p:nvSpPr>
        <p:spPr bwMode="auto">
          <a:xfrm>
            <a:off x="609600" y="4648200"/>
            <a:ext cx="490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l-GR" sz="2400">
                <a:solidFill>
                  <a:schemeClr val="bg1"/>
                </a:solidFill>
              </a:rPr>
              <a:t>Δ</a:t>
            </a:r>
            <a:r>
              <a:rPr lang="en-US" sz="2400">
                <a:solidFill>
                  <a:schemeClr val="bg1"/>
                </a:solidFill>
              </a:rPr>
              <a:t>x</a:t>
            </a:r>
          </a:p>
        </p:txBody>
      </p:sp>
      <p:sp>
        <p:nvSpPr>
          <p:cNvPr id="10" name="Left Brace 23560"/>
          <p:cNvSpPr/>
          <p:nvPr/>
        </p:nvSpPr>
        <p:spPr>
          <a:xfrm>
            <a:off x="1066800" y="4038600"/>
            <a:ext cx="331788" cy="1752600"/>
          </a:xfrm>
          <a:prstGeom prst="leftBrace">
            <a:avLst/>
          </a:prstGeom>
          <a:ln w="38100"/>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nvGrpSpPr>
          <p:cNvPr id="130" name="Group 129"/>
          <p:cNvGrpSpPr/>
          <p:nvPr/>
        </p:nvGrpSpPr>
        <p:grpSpPr>
          <a:xfrm>
            <a:off x="6947666" y="152400"/>
            <a:ext cx="2043934" cy="1162917"/>
            <a:chOff x="9796741" y="1499825"/>
            <a:chExt cx="9072398" cy="3608117"/>
          </a:xfrm>
        </p:grpSpPr>
        <p:grpSp>
          <p:nvGrpSpPr>
            <p:cNvPr id="132" name="Group 28"/>
            <p:cNvGrpSpPr>
              <a:grpSpLocks/>
            </p:cNvGrpSpPr>
            <p:nvPr/>
          </p:nvGrpSpPr>
          <p:grpSpPr bwMode="auto">
            <a:xfrm>
              <a:off x="15262225" y="2209800"/>
              <a:ext cx="3606914" cy="2011813"/>
              <a:chOff x="5532438" y="914400"/>
              <a:chExt cx="3606914" cy="2011813"/>
            </a:xfrm>
          </p:grpSpPr>
          <p:cxnSp>
            <p:nvCxnSpPr>
              <p:cNvPr id="150" name="Straight Arrow Connector 149"/>
              <p:cNvCxnSpPr/>
              <p:nvPr/>
            </p:nvCxnSpPr>
            <p:spPr bwMode="auto">
              <a:xfrm>
                <a:off x="5532438" y="914400"/>
                <a:ext cx="2346325" cy="990600"/>
              </a:xfrm>
              <a:prstGeom prst="straightConnector1">
                <a:avLst/>
              </a:prstGeom>
              <a:ln w="19050">
                <a:solidFill>
                  <a:schemeClr val="bg1"/>
                </a:solidFill>
                <a:tailEnd type="none"/>
              </a:ln>
            </p:spPr>
            <p:style>
              <a:lnRef idx="1">
                <a:schemeClr val="accent1"/>
              </a:lnRef>
              <a:fillRef idx="0">
                <a:schemeClr val="accent1"/>
              </a:fillRef>
              <a:effectRef idx="0">
                <a:schemeClr val="accent1"/>
              </a:effectRef>
              <a:fontRef idx="minor">
                <a:schemeClr val="tx1"/>
              </a:fontRef>
            </p:style>
          </p:cxnSp>
          <p:pic>
            <p:nvPicPr>
              <p:cNvPr id="151" name="Picture 51" descr="D:\Artoo\Documents\Cornell\Research\iprough\docs\SIGGRAPH\slides\images\step_fullscn_flat_beige_diffuse.png"/>
              <p:cNvPicPr>
                <a:picLocks noChangeAspect="1" noChangeArrowheads="1"/>
              </p:cNvPicPr>
              <p:nvPr/>
            </p:nvPicPr>
            <p:blipFill>
              <a:blip r:embed="rId7" cstate="print">
                <a:extLst>
                  <a:ext uri="{28A0092B-C50C-407E-A947-70E740481C1C}">
                    <a14:useLocalDpi xmlns:a14="http://schemas.microsoft.com/office/drawing/2010/main" val="0"/>
                  </a:ext>
                </a:extLst>
              </a:blip>
              <a:srcRect t="28816"/>
              <a:stretch>
                <a:fillRect/>
              </a:stretch>
            </p:blipFill>
            <p:spPr bwMode="auto">
              <a:xfrm>
                <a:off x="7212519" y="1554612"/>
                <a:ext cx="1926833" cy="137160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133" name="Group 132"/>
            <p:cNvGrpSpPr>
              <a:grpSpLocks/>
            </p:cNvGrpSpPr>
            <p:nvPr/>
          </p:nvGrpSpPr>
          <p:grpSpPr bwMode="auto">
            <a:xfrm>
              <a:off x="11787187" y="3352800"/>
              <a:ext cx="4760153" cy="1755142"/>
              <a:chOff x="2057292" y="2057400"/>
              <a:chExt cx="4759854" cy="1755142"/>
            </a:xfrm>
          </p:grpSpPr>
          <p:grpSp>
            <p:nvGrpSpPr>
              <p:cNvPr id="140" name="Group 40"/>
              <p:cNvGrpSpPr>
                <a:grpSpLocks/>
              </p:cNvGrpSpPr>
              <p:nvPr/>
            </p:nvGrpSpPr>
            <p:grpSpPr bwMode="auto">
              <a:xfrm>
                <a:off x="2057292" y="2057400"/>
                <a:ext cx="3611337" cy="304800"/>
                <a:chOff x="2057292" y="2057400"/>
                <a:chExt cx="3611337" cy="304800"/>
              </a:xfrm>
            </p:grpSpPr>
            <p:cxnSp>
              <p:nvCxnSpPr>
                <p:cNvPr id="144" name="Straight Connector 143"/>
                <p:cNvCxnSpPr/>
                <p:nvPr/>
              </p:nvCxnSpPr>
              <p:spPr>
                <a:xfrm>
                  <a:off x="2057292" y="2057400"/>
                  <a:ext cx="361133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7" name="Straight Arrow Connector 146"/>
                <p:cNvCxnSpPr/>
                <p:nvPr/>
              </p:nvCxnSpPr>
              <p:spPr>
                <a:xfrm>
                  <a:off x="5668629" y="2057400"/>
                  <a:ext cx="0" cy="304800"/>
                </a:xfrm>
                <a:prstGeom prst="straightConnector1">
                  <a:avLst/>
                </a:prstGeom>
                <a:ln w="1905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149" name="Straight Arrow Connector 148"/>
                <p:cNvCxnSpPr/>
                <p:nvPr/>
              </p:nvCxnSpPr>
              <p:spPr>
                <a:xfrm>
                  <a:off x="3389274" y="2057400"/>
                  <a:ext cx="0" cy="304800"/>
                </a:xfrm>
                <a:prstGeom prst="straightConnector1">
                  <a:avLst/>
                </a:prstGeom>
                <a:ln w="19050">
                  <a:solidFill>
                    <a:schemeClr val="bg1"/>
                  </a:solidFill>
                  <a:tailEnd type="none"/>
                </a:ln>
              </p:spPr>
              <p:style>
                <a:lnRef idx="1">
                  <a:schemeClr val="accent1"/>
                </a:lnRef>
                <a:fillRef idx="0">
                  <a:schemeClr val="accent1"/>
                </a:fillRef>
                <a:effectRef idx="0">
                  <a:schemeClr val="accent1"/>
                </a:effectRef>
                <a:fontRef idx="minor">
                  <a:schemeClr val="tx1"/>
                </a:fontRef>
              </p:style>
            </p:cxnSp>
          </p:grpSp>
          <p:pic>
            <p:nvPicPr>
              <p:cNvPr id="142" name="Picture 48" descr="D:\Artoo\Documents\Cornell\Research\iprough\docs\SIGGRAPH\slides\images\step_fullscn_flat_beige_micro.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2704" t="64407" r="27326" b="1"/>
              <a:stretch/>
            </p:blipFill>
            <p:spPr bwMode="auto">
              <a:xfrm>
                <a:off x="2367694" y="2362201"/>
                <a:ext cx="2036202" cy="145034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43" name="Picture 52" descr="D:\Artoo\Documents\Cornell\Research\iprough\docs\SIGGRAPH\slides\images\step_fullscn_flat_beige_meso.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7525" t="64407" r="23108" b="2"/>
              <a:stretch/>
            </p:blipFill>
            <p:spPr bwMode="auto">
              <a:xfrm>
                <a:off x="4805519" y="2362201"/>
                <a:ext cx="2011627" cy="1450341"/>
              </a:xfrm>
              <a:prstGeom prst="rect">
                <a:avLst/>
              </a:prstGeom>
              <a:noFill/>
              <a:ln w="38100">
                <a:solidFill>
                  <a:srgbClr val="FF3232"/>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134" name="Group 133"/>
            <p:cNvGrpSpPr>
              <a:grpSpLocks/>
            </p:cNvGrpSpPr>
            <p:nvPr/>
          </p:nvGrpSpPr>
          <p:grpSpPr bwMode="auto">
            <a:xfrm>
              <a:off x="9796741" y="2209800"/>
              <a:ext cx="3544609" cy="2060162"/>
              <a:chOff x="66954" y="914400"/>
              <a:chExt cx="3544609" cy="2060162"/>
            </a:xfrm>
          </p:grpSpPr>
          <p:cxnSp>
            <p:nvCxnSpPr>
              <p:cNvPr id="136" name="Straight Arrow Connector 135"/>
              <p:cNvCxnSpPr/>
              <p:nvPr/>
            </p:nvCxnSpPr>
            <p:spPr bwMode="auto">
              <a:xfrm flipH="1">
                <a:off x="1265238" y="914400"/>
                <a:ext cx="2346325" cy="990600"/>
              </a:xfrm>
              <a:prstGeom prst="straightConnector1">
                <a:avLst/>
              </a:prstGeom>
              <a:ln w="19050">
                <a:solidFill>
                  <a:schemeClr val="bg1"/>
                </a:solidFill>
                <a:tailEnd type="none"/>
              </a:ln>
            </p:spPr>
            <p:style>
              <a:lnRef idx="1">
                <a:schemeClr val="accent1"/>
              </a:lnRef>
              <a:fillRef idx="0">
                <a:schemeClr val="accent1"/>
              </a:fillRef>
              <a:effectRef idx="0">
                <a:schemeClr val="accent1"/>
              </a:effectRef>
              <a:fontRef idx="minor">
                <a:schemeClr val="tx1"/>
              </a:fontRef>
            </p:style>
          </p:cxnSp>
          <p:pic>
            <p:nvPicPr>
              <p:cNvPr id="137" name="Picture 49" descr="D:\Artoo\Documents\Cornell\Research\iprough\docs\SIGGRAPH\slides\images\step_fullscn_flat_beige_mixed.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5491" t="60349" r="19511" b="2"/>
              <a:stretch/>
            </p:blipFill>
            <p:spPr bwMode="auto">
              <a:xfrm>
                <a:off x="66954" y="1554612"/>
                <a:ext cx="1969600" cy="14199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pic>
          <p:nvPicPr>
            <p:cNvPr id="135" name="Picture 50" descr="D:\Artoo\Documents\Cornell\Research\iprough\docs\SIGGRAPH\slides\images\step_fullscn_flat_beige_mixed+diffuse.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8293" t="60572" r="17959" b="1"/>
            <a:stretch/>
          </p:blipFill>
          <p:spPr bwMode="auto">
            <a:xfrm>
              <a:off x="13341349" y="1499825"/>
              <a:ext cx="1936105" cy="1419949"/>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cxnSp>
        <p:nvCxnSpPr>
          <p:cNvPr id="152" name="Straight Arrow Connector 151"/>
          <p:cNvCxnSpPr/>
          <p:nvPr/>
        </p:nvCxnSpPr>
        <p:spPr bwMode="auto">
          <a:xfrm flipH="1">
            <a:off x="1752600" y="3276600"/>
            <a:ext cx="358775" cy="0"/>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53" name="Straight Arrow Connector 152"/>
          <p:cNvCxnSpPr/>
          <p:nvPr/>
        </p:nvCxnSpPr>
        <p:spPr bwMode="auto">
          <a:xfrm flipH="1">
            <a:off x="2106612" y="3276600"/>
            <a:ext cx="915988" cy="0"/>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56" name="Straight Arrow Connector 155"/>
          <p:cNvCxnSpPr/>
          <p:nvPr/>
        </p:nvCxnSpPr>
        <p:spPr bwMode="auto">
          <a:xfrm flipH="1">
            <a:off x="2414588" y="3276600"/>
            <a:ext cx="915987" cy="0"/>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58" name="Straight Arrow Connector 157"/>
          <p:cNvCxnSpPr/>
          <p:nvPr/>
        </p:nvCxnSpPr>
        <p:spPr bwMode="auto">
          <a:xfrm flipH="1">
            <a:off x="2722563" y="3276600"/>
            <a:ext cx="917575" cy="0"/>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59" name="Straight Arrow Connector 158"/>
          <p:cNvCxnSpPr/>
          <p:nvPr/>
        </p:nvCxnSpPr>
        <p:spPr bwMode="auto">
          <a:xfrm flipH="1">
            <a:off x="3022600" y="3276600"/>
            <a:ext cx="1217613" cy="0"/>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60" name="Straight Arrow Connector 159"/>
          <p:cNvCxnSpPr/>
          <p:nvPr/>
        </p:nvCxnSpPr>
        <p:spPr bwMode="auto">
          <a:xfrm flipH="1">
            <a:off x="3340100" y="3276600"/>
            <a:ext cx="309563" cy="0"/>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61" name="Straight Arrow Connector 160"/>
          <p:cNvCxnSpPr/>
          <p:nvPr/>
        </p:nvCxnSpPr>
        <p:spPr bwMode="auto">
          <a:xfrm>
            <a:off x="3028950" y="3276600"/>
            <a:ext cx="625475" cy="0"/>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62" name="Straight Arrow Connector 161"/>
          <p:cNvCxnSpPr/>
          <p:nvPr/>
        </p:nvCxnSpPr>
        <p:spPr bwMode="auto">
          <a:xfrm>
            <a:off x="2426494" y="3276600"/>
            <a:ext cx="1547812" cy="0"/>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67" name="Straight Arrow Connector 166"/>
          <p:cNvCxnSpPr/>
          <p:nvPr/>
        </p:nvCxnSpPr>
        <p:spPr bwMode="auto">
          <a:xfrm>
            <a:off x="3022600" y="3276600"/>
            <a:ext cx="1223963" cy="0"/>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80" name="Straight Arrow Connector 179"/>
          <p:cNvCxnSpPr/>
          <p:nvPr/>
        </p:nvCxnSpPr>
        <p:spPr bwMode="auto">
          <a:xfrm>
            <a:off x="3663950" y="3276600"/>
            <a:ext cx="922337" cy="0"/>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84" name="Straight Arrow Connector 183"/>
          <p:cNvCxnSpPr/>
          <p:nvPr/>
        </p:nvCxnSpPr>
        <p:spPr bwMode="auto">
          <a:xfrm>
            <a:off x="3959651" y="3276600"/>
            <a:ext cx="914400" cy="0"/>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63"/>
                                        </p:tgtEl>
                                        <p:attrNameLst>
                                          <p:attrName>style.visibility</p:attrName>
                                        </p:attrNameLst>
                                      </p:cBhvr>
                                      <p:to>
                                        <p:strVal val="visible"/>
                                      </p:to>
                                    </p:set>
                                    <p:animEffect transition="in" filter="fade">
                                      <p:cBhvr>
                                        <p:cTn id="10" dur="500"/>
                                        <p:tgtEl>
                                          <p:spTgt spid="163"/>
                                        </p:tgtEl>
                                      </p:cBhvr>
                                    </p:animEffect>
                                  </p:childTnLst>
                                </p:cTn>
                              </p:par>
                              <p:par>
                                <p:cTn id="11" presetID="10" presetClass="entr" presetSubtype="0" fill="hold" nodeType="withEffect">
                                  <p:stCondLst>
                                    <p:cond delay="0"/>
                                  </p:stCondLst>
                                  <p:childTnLst>
                                    <p:set>
                                      <p:cBhvr>
                                        <p:cTn id="12" dur="1" fill="hold">
                                          <p:stCondLst>
                                            <p:cond delay="0"/>
                                          </p:stCondLst>
                                        </p:cTn>
                                        <p:tgtEl>
                                          <p:spTgt spid="152"/>
                                        </p:tgtEl>
                                        <p:attrNameLst>
                                          <p:attrName>style.visibility</p:attrName>
                                        </p:attrNameLst>
                                      </p:cBhvr>
                                      <p:to>
                                        <p:strVal val="visible"/>
                                      </p:to>
                                    </p:set>
                                    <p:animEffect transition="in" filter="fade">
                                      <p:cBhvr>
                                        <p:cTn id="13" dur="500"/>
                                        <p:tgtEl>
                                          <p:spTgt spid="15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xit" presetSubtype="0" fill="hold" nodeType="clickEffect">
                                  <p:stCondLst>
                                    <p:cond delay="0"/>
                                  </p:stCondLst>
                                  <p:childTnLst>
                                    <p:animEffect transition="out" filter="fade">
                                      <p:cBhvr>
                                        <p:cTn id="17" dur="500"/>
                                        <p:tgtEl>
                                          <p:spTgt spid="13"/>
                                        </p:tgtEl>
                                      </p:cBhvr>
                                    </p:animEffect>
                                    <p:set>
                                      <p:cBhvr>
                                        <p:cTn id="18" dur="1" fill="hold">
                                          <p:stCondLst>
                                            <p:cond delay="499"/>
                                          </p:stCondLst>
                                        </p:cTn>
                                        <p:tgtEl>
                                          <p:spTgt spid="13"/>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107"/>
                                        </p:tgtEl>
                                        <p:attrNameLst>
                                          <p:attrName>style.visibility</p:attrName>
                                        </p:attrNameLst>
                                      </p:cBhvr>
                                      <p:to>
                                        <p:strVal val="visible"/>
                                      </p:to>
                                    </p:set>
                                    <p:animEffect transition="in" filter="fade">
                                      <p:cBhvr>
                                        <p:cTn id="21" dur="500"/>
                                        <p:tgtEl>
                                          <p:spTgt spid="107"/>
                                        </p:tgtEl>
                                      </p:cBhvr>
                                    </p:animEffect>
                                  </p:childTnLst>
                                </p:cTn>
                              </p:par>
                              <p:par>
                                <p:cTn id="22" presetID="10" presetClass="exit" presetSubtype="0" fill="hold" nodeType="withEffect">
                                  <p:stCondLst>
                                    <p:cond delay="0"/>
                                  </p:stCondLst>
                                  <p:childTnLst>
                                    <p:animEffect transition="out" filter="fade">
                                      <p:cBhvr>
                                        <p:cTn id="23" dur="500"/>
                                        <p:tgtEl>
                                          <p:spTgt spid="152"/>
                                        </p:tgtEl>
                                      </p:cBhvr>
                                    </p:animEffect>
                                    <p:set>
                                      <p:cBhvr>
                                        <p:cTn id="24" dur="1" fill="hold">
                                          <p:stCondLst>
                                            <p:cond delay="499"/>
                                          </p:stCondLst>
                                        </p:cTn>
                                        <p:tgtEl>
                                          <p:spTgt spid="152"/>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164"/>
                                        </p:tgtEl>
                                        <p:attrNameLst>
                                          <p:attrName>style.visibility</p:attrName>
                                        </p:attrNameLst>
                                      </p:cBhvr>
                                      <p:to>
                                        <p:strVal val="visible"/>
                                      </p:to>
                                    </p:set>
                                    <p:animEffect transition="in" filter="fade">
                                      <p:cBhvr>
                                        <p:cTn id="27" dur="500"/>
                                        <p:tgtEl>
                                          <p:spTgt spid="164"/>
                                        </p:tgtEl>
                                      </p:cBhvr>
                                    </p:animEffect>
                                  </p:childTnLst>
                                </p:cTn>
                              </p:par>
                              <p:par>
                                <p:cTn id="28" presetID="10" presetClass="entr" presetSubtype="0" fill="hold" nodeType="withEffect">
                                  <p:stCondLst>
                                    <p:cond delay="0"/>
                                  </p:stCondLst>
                                  <p:childTnLst>
                                    <p:set>
                                      <p:cBhvr>
                                        <p:cTn id="29" dur="1" fill="hold">
                                          <p:stCondLst>
                                            <p:cond delay="0"/>
                                          </p:stCondLst>
                                        </p:cTn>
                                        <p:tgtEl>
                                          <p:spTgt spid="153"/>
                                        </p:tgtEl>
                                        <p:attrNameLst>
                                          <p:attrName>style.visibility</p:attrName>
                                        </p:attrNameLst>
                                      </p:cBhvr>
                                      <p:to>
                                        <p:strVal val="visible"/>
                                      </p:to>
                                    </p:set>
                                    <p:animEffect transition="in" filter="fade">
                                      <p:cBhvr>
                                        <p:cTn id="30" dur="500"/>
                                        <p:tgtEl>
                                          <p:spTgt spid="15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xit" presetSubtype="0" fill="hold" nodeType="clickEffect">
                                  <p:stCondLst>
                                    <p:cond delay="0"/>
                                  </p:stCondLst>
                                  <p:childTnLst>
                                    <p:animEffect transition="out" filter="fade">
                                      <p:cBhvr>
                                        <p:cTn id="34" dur="500"/>
                                        <p:tgtEl>
                                          <p:spTgt spid="107"/>
                                        </p:tgtEl>
                                      </p:cBhvr>
                                    </p:animEffect>
                                    <p:set>
                                      <p:cBhvr>
                                        <p:cTn id="35" dur="1" fill="hold">
                                          <p:stCondLst>
                                            <p:cond delay="499"/>
                                          </p:stCondLst>
                                        </p:cTn>
                                        <p:tgtEl>
                                          <p:spTgt spid="107"/>
                                        </p:tgtEl>
                                        <p:attrNameLst>
                                          <p:attrName>style.visibility</p:attrName>
                                        </p:attrNameLst>
                                      </p:cBhvr>
                                      <p:to>
                                        <p:strVal val="hidden"/>
                                      </p:to>
                                    </p:set>
                                  </p:childTnLst>
                                </p:cTn>
                              </p:par>
                              <p:par>
                                <p:cTn id="36" presetID="10" presetClass="entr" presetSubtype="0" fill="hold" nodeType="withEffect">
                                  <p:stCondLst>
                                    <p:cond delay="0"/>
                                  </p:stCondLst>
                                  <p:childTnLst>
                                    <p:set>
                                      <p:cBhvr>
                                        <p:cTn id="37" dur="1" fill="hold">
                                          <p:stCondLst>
                                            <p:cond delay="0"/>
                                          </p:stCondLst>
                                        </p:cTn>
                                        <p:tgtEl>
                                          <p:spTgt spid="120"/>
                                        </p:tgtEl>
                                        <p:attrNameLst>
                                          <p:attrName>style.visibility</p:attrName>
                                        </p:attrNameLst>
                                      </p:cBhvr>
                                      <p:to>
                                        <p:strVal val="visible"/>
                                      </p:to>
                                    </p:set>
                                    <p:animEffect transition="in" filter="fade">
                                      <p:cBhvr>
                                        <p:cTn id="38" dur="500"/>
                                        <p:tgtEl>
                                          <p:spTgt spid="120"/>
                                        </p:tgtEl>
                                      </p:cBhvr>
                                    </p:animEffect>
                                  </p:childTnLst>
                                </p:cTn>
                              </p:par>
                              <p:par>
                                <p:cTn id="39" presetID="10" presetClass="exit" presetSubtype="0" fill="hold" nodeType="withEffect">
                                  <p:stCondLst>
                                    <p:cond delay="0"/>
                                  </p:stCondLst>
                                  <p:childTnLst>
                                    <p:animEffect transition="out" filter="fade">
                                      <p:cBhvr>
                                        <p:cTn id="40" dur="500"/>
                                        <p:tgtEl>
                                          <p:spTgt spid="153"/>
                                        </p:tgtEl>
                                      </p:cBhvr>
                                    </p:animEffect>
                                    <p:set>
                                      <p:cBhvr>
                                        <p:cTn id="41" dur="1" fill="hold">
                                          <p:stCondLst>
                                            <p:cond delay="499"/>
                                          </p:stCondLst>
                                        </p:cTn>
                                        <p:tgtEl>
                                          <p:spTgt spid="153"/>
                                        </p:tgtEl>
                                        <p:attrNameLst>
                                          <p:attrName>style.visibility</p:attrName>
                                        </p:attrNameLst>
                                      </p:cBhvr>
                                      <p:to>
                                        <p:strVal val="hidden"/>
                                      </p:to>
                                    </p:set>
                                  </p:childTnLst>
                                </p:cTn>
                              </p:par>
                              <p:par>
                                <p:cTn id="42" presetID="10" presetClass="entr" presetSubtype="0" fill="hold" nodeType="withEffect">
                                  <p:stCondLst>
                                    <p:cond delay="0"/>
                                  </p:stCondLst>
                                  <p:childTnLst>
                                    <p:set>
                                      <p:cBhvr>
                                        <p:cTn id="43" dur="1" fill="hold">
                                          <p:stCondLst>
                                            <p:cond delay="0"/>
                                          </p:stCondLst>
                                        </p:cTn>
                                        <p:tgtEl>
                                          <p:spTgt spid="165"/>
                                        </p:tgtEl>
                                        <p:attrNameLst>
                                          <p:attrName>style.visibility</p:attrName>
                                        </p:attrNameLst>
                                      </p:cBhvr>
                                      <p:to>
                                        <p:strVal val="visible"/>
                                      </p:to>
                                    </p:set>
                                    <p:animEffect transition="in" filter="fade">
                                      <p:cBhvr>
                                        <p:cTn id="44" dur="500"/>
                                        <p:tgtEl>
                                          <p:spTgt spid="165"/>
                                        </p:tgtEl>
                                      </p:cBhvr>
                                    </p:animEffect>
                                  </p:childTnLst>
                                </p:cTn>
                              </p:par>
                              <p:par>
                                <p:cTn id="45" presetID="10" presetClass="entr" presetSubtype="0" fill="hold" nodeType="withEffect">
                                  <p:stCondLst>
                                    <p:cond delay="0"/>
                                  </p:stCondLst>
                                  <p:childTnLst>
                                    <p:set>
                                      <p:cBhvr>
                                        <p:cTn id="46" dur="1" fill="hold">
                                          <p:stCondLst>
                                            <p:cond delay="0"/>
                                          </p:stCondLst>
                                        </p:cTn>
                                        <p:tgtEl>
                                          <p:spTgt spid="156"/>
                                        </p:tgtEl>
                                        <p:attrNameLst>
                                          <p:attrName>style.visibility</p:attrName>
                                        </p:attrNameLst>
                                      </p:cBhvr>
                                      <p:to>
                                        <p:strVal val="visible"/>
                                      </p:to>
                                    </p:set>
                                    <p:animEffect transition="in" filter="fade">
                                      <p:cBhvr>
                                        <p:cTn id="47" dur="500"/>
                                        <p:tgtEl>
                                          <p:spTgt spid="156"/>
                                        </p:tgtEl>
                                      </p:cBhvr>
                                    </p:animEffect>
                                  </p:childTnLst>
                                </p:cTn>
                              </p:par>
                            </p:childTnLst>
                          </p:cTn>
                        </p:par>
                        <p:par>
                          <p:cTn id="48" fill="hold" nodeType="afterGroup">
                            <p:stCondLst>
                              <p:cond delay="500"/>
                            </p:stCondLst>
                            <p:childTnLst>
                              <p:par>
                                <p:cTn id="49" presetID="10" presetClass="exit" presetSubtype="0" fill="hold" nodeType="afterEffect">
                                  <p:stCondLst>
                                    <p:cond delay="0"/>
                                  </p:stCondLst>
                                  <p:childTnLst>
                                    <p:animEffect transition="out" filter="fade">
                                      <p:cBhvr>
                                        <p:cTn id="50" dur="500"/>
                                        <p:tgtEl>
                                          <p:spTgt spid="120"/>
                                        </p:tgtEl>
                                      </p:cBhvr>
                                    </p:animEffect>
                                    <p:set>
                                      <p:cBhvr>
                                        <p:cTn id="51" dur="1" fill="hold">
                                          <p:stCondLst>
                                            <p:cond delay="499"/>
                                          </p:stCondLst>
                                        </p:cTn>
                                        <p:tgtEl>
                                          <p:spTgt spid="120"/>
                                        </p:tgtEl>
                                        <p:attrNameLst>
                                          <p:attrName>style.visibility</p:attrName>
                                        </p:attrNameLst>
                                      </p:cBhvr>
                                      <p:to>
                                        <p:strVal val="hidden"/>
                                      </p:to>
                                    </p:set>
                                  </p:childTnLst>
                                </p:cTn>
                              </p:par>
                              <p:par>
                                <p:cTn id="52" presetID="10" presetClass="entr" presetSubtype="0" fill="hold" nodeType="withEffect">
                                  <p:stCondLst>
                                    <p:cond delay="0"/>
                                  </p:stCondLst>
                                  <p:childTnLst>
                                    <p:set>
                                      <p:cBhvr>
                                        <p:cTn id="53" dur="1" fill="hold">
                                          <p:stCondLst>
                                            <p:cond delay="0"/>
                                          </p:stCondLst>
                                        </p:cTn>
                                        <p:tgtEl>
                                          <p:spTgt spid="128"/>
                                        </p:tgtEl>
                                        <p:attrNameLst>
                                          <p:attrName>style.visibility</p:attrName>
                                        </p:attrNameLst>
                                      </p:cBhvr>
                                      <p:to>
                                        <p:strVal val="visible"/>
                                      </p:to>
                                    </p:set>
                                    <p:animEffect transition="in" filter="fade">
                                      <p:cBhvr>
                                        <p:cTn id="54" dur="500"/>
                                        <p:tgtEl>
                                          <p:spTgt spid="128"/>
                                        </p:tgtEl>
                                      </p:cBhvr>
                                    </p:animEffect>
                                  </p:childTnLst>
                                </p:cTn>
                              </p:par>
                              <p:par>
                                <p:cTn id="55" presetID="10" presetClass="exit" presetSubtype="0" fill="hold" nodeType="withEffect">
                                  <p:stCondLst>
                                    <p:cond delay="0"/>
                                  </p:stCondLst>
                                  <p:childTnLst>
                                    <p:animEffect transition="out" filter="fade">
                                      <p:cBhvr>
                                        <p:cTn id="56" dur="500"/>
                                        <p:tgtEl>
                                          <p:spTgt spid="156"/>
                                        </p:tgtEl>
                                      </p:cBhvr>
                                    </p:animEffect>
                                    <p:set>
                                      <p:cBhvr>
                                        <p:cTn id="57" dur="1" fill="hold">
                                          <p:stCondLst>
                                            <p:cond delay="499"/>
                                          </p:stCondLst>
                                        </p:cTn>
                                        <p:tgtEl>
                                          <p:spTgt spid="156"/>
                                        </p:tgtEl>
                                        <p:attrNameLst>
                                          <p:attrName>style.visibility</p:attrName>
                                        </p:attrNameLst>
                                      </p:cBhvr>
                                      <p:to>
                                        <p:strVal val="hidden"/>
                                      </p:to>
                                    </p:set>
                                  </p:childTnLst>
                                </p:cTn>
                              </p:par>
                              <p:par>
                                <p:cTn id="58" presetID="10" presetClass="entr" presetSubtype="0" fill="hold" nodeType="withEffect">
                                  <p:stCondLst>
                                    <p:cond delay="0"/>
                                  </p:stCondLst>
                                  <p:childTnLst>
                                    <p:set>
                                      <p:cBhvr>
                                        <p:cTn id="59" dur="1" fill="hold">
                                          <p:stCondLst>
                                            <p:cond delay="0"/>
                                          </p:stCondLst>
                                        </p:cTn>
                                        <p:tgtEl>
                                          <p:spTgt spid="166"/>
                                        </p:tgtEl>
                                        <p:attrNameLst>
                                          <p:attrName>style.visibility</p:attrName>
                                        </p:attrNameLst>
                                      </p:cBhvr>
                                      <p:to>
                                        <p:strVal val="visible"/>
                                      </p:to>
                                    </p:set>
                                    <p:animEffect transition="in" filter="fade">
                                      <p:cBhvr>
                                        <p:cTn id="60" dur="500"/>
                                        <p:tgtEl>
                                          <p:spTgt spid="166"/>
                                        </p:tgtEl>
                                      </p:cBhvr>
                                    </p:animEffect>
                                  </p:childTnLst>
                                </p:cTn>
                              </p:par>
                              <p:par>
                                <p:cTn id="61" presetID="10" presetClass="entr" presetSubtype="0" fill="hold" nodeType="withEffect">
                                  <p:stCondLst>
                                    <p:cond delay="0"/>
                                  </p:stCondLst>
                                  <p:childTnLst>
                                    <p:set>
                                      <p:cBhvr>
                                        <p:cTn id="62" dur="1" fill="hold">
                                          <p:stCondLst>
                                            <p:cond delay="0"/>
                                          </p:stCondLst>
                                        </p:cTn>
                                        <p:tgtEl>
                                          <p:spTgt spid="158"/>
                                        </p:tgtEl>
                                        <p:attrNameLst>
                                          <p:attrName>style.visibility</p:attrName>
                                        </p:attrNameLst>
                                      </p:cBhvr>
                                      <p:to>
                                        <p:strVal val="visible"/>
                                      </p:to>
                                    </p:set>
                                    <p:animEffect transition="in" filter="fade">
                                      <p:cBhvr>
                                        <p:cTn id="63" dur="500"/>
                                        <p:tgtEl>
                                          <p:spTgt spid="158"/>
                                        </p:tgtEl>
                                      </p:cBhvr>
                                    </p:animEffect>
                                  </p:childTnLst>
                                </p:cTn>
                              </p:par>
                            </p:childTnLst>
                          </p:cTn>
                        </p:par>
                        <p:par>
                          <p:cTn id="64" fill="hold" nodeType="afterGroup">
                            <p:stCondLst>
                              <p:cond delay="1000"/>
                            </p:stCondLst>
                            <p:childTnLst>
                              <p:par>
                                <p:cTn id="65" presetID="10" presetClass="exit" presetSubtype="0" fill="hold" nodeType="afterEffect">
                                  <p:stCondLst>
                                    <p:cond delay="0"/>
                                  </p:stCondLst>
                                  <p:childTnLst>
                                    <p:animEffect transition="out" filter="fade">
                                      <p:cBhvr>
                                        <p:cTn id="66" dur="500"/>
                                        <p:tgtEl>
                                          <p:spTgt spid="128"/>
                                        </p:tgtEl>
                                      </p:cBhvr>
                                    </p:animEffect>
                                    <p:set>
                                      <p:cBhvr>
                                        <p:cTn id="67" dur="1" fill="hold">
                                          <p:stCondLst>
                                            <p:cond delay="499"/>
                                          </p:stCondLst>
                                        </p:cTn>
                                        <p:tgtEl>
                                          <p:spTgt spid="128"/>
                                        </p:tgtEl>
                                        <p:attrNameLst>
                                          <p:attrName>style.visibility</p:attrName>
                                        </p:attrNameLst>
                                      </p:cBhvr>
                                      <p:to>
                                        <p:strVal val="hidden"/>
                                      </p:to>
                                    </p:set>
                                  </p:childTnLst>
                                </p:cTn>
                              </p:par>
                              <p:par>
                                <p:cTn id="68" presetID="10" presetClass="entr" presetSubtype="0" fill="hold" nodeType="withEffect">
                                  <p:stCondLst>
                                    <p:cond delay="0"/>
                                  </p:stCondLst>
                                  <p:childTnLst>
                                    <p:set>
                                      <p:cBhvr>
                                        <p:cTn id="69" dur="1" fill="hold">
                                          <p:stCondLst>
                                            <p:cond delay="0"/>
                                          </p:stCondLst>
                                        </p:cTn>
                                        <p:tgtEl>
                                          <p:spTgt spid="138"/>
                                        </p:tgtEl>
                                        <p:attrNameLst>
                                          <p:attrName>style.visibility</p:attrName>
                                        </p:attrNameLst>
                                      </p:cBhvr>
                                      <p:to>
                                        <p:strVal val="visible"/>
                                      </p:to>
                                    </p:set>
                                    <p:animEffect transition="in" filter="fade">
                                      <p:cBhvr>
                                        <p:cTn id="70" dur="500"/>
                                        <p:tgtEl>
                                          <p:spTgt spid="138"/>
                                        </p:tgtEl>
                                      </p:cBhvr>
                                    </p:animEffect>
                                  </p:childTnLst>
                                </p:cTn>
                              </p:par>
                              <p:par>
                                <p:cTn id="71" presetID="10" presetClass="exit" presetSubtype="0" fill="hold" nodeType="withEffect">
                                  <p:stCondLst>
                                    <p:cond delay="0"/>
                                  </p:stCondLst>
                                  <p:childTnLst>
                                    <p:animEffect transition="out" filter="fade">
                                      <p:cBhvr>
                                        <p:cTn id="72" dur="500"/>
                                        <p:tgtEl>
                                          <p:spTgt spid="158"/>
                                        </p:tgtEl>
                                      </p:cBhvr>
                                    </p:animEffect>
                                    <p:set>
                                      <p:cBhvr>
                                        <p:cTn id="73" dur="1" fill="hold">
                                          <p:stCondLst>
                                            <p:cond delay="499"/>
                                          </p:stCondLst>
                                        </p:cTn>
                                        <p:tgtEl>
                                          <p:spTgt spid="158"/>
                                        </p:tgtEl>
                                        <p:attrNameLst>
                                          <p:attrName>style.visibility</p:attrName>
                                        </p:attrNameLst>
                                      </p:cBhvr>
                                      <p:to>
                                        <p:strVal val="hidden"/>
                                      </p:to>
                                    </p:set>
                                  </p:childTnLst>
                                </p:cTn>
                              </p:par>
                              <p:par>
                                <p:cTn id="74" presetID="10" presetClass="entr" presetSubtype="0" fill="hold" nodeType="withEffect">
                                  <p:stCondLst>
                                    <p:cond delay="0"/>
                                  </p:stCondLst>
                                  <p:childTnLst>
                                    <p:set>
                                      <p:cBhvr>
                                        <p:cTn id="75" dur="1" fill="hold">
                                          <p:stCondLst>
                                            <p:cond delay="0"/>
                                          </p:stCondLst>
                                        </p:cTn>
                                        <p:tgtEl>
                                          <p:spTgt spid="170"/>
                                        </p:tgtEl>
                                        <p:attrNameLst>
                                          <p:attrName>style.visibility</p:attrName>
                                        </p:attrNameLst>
                                      </p:cBhvr>
                                      <p:to>
                                        <p:strVal val="visible"/>
                                      </p:to>
                                    </p:set>
                                    <p:animEffect transition="in" filter="fade">
                                      <p:cBhvr>
                                        <p:cTn id="76" dur="500"/>
                                        <p:tgtEl>
                                          <p:spTgt spid="170"/>
                                        </p:tgtEl>
                                      </p:cBhvr>
                                    </p:animEffect>
                                  </p:childTnLst>
                                </p:cTn>
                              </p:par>
                              <p:par>
                                <p:cTn id="77" presetID="10" presetClass="entr" presetSubtype="0" fill="hold" nodeType="withEffect">
                                  <p:stCondLst>
                                    <p:cond delay="0"/>
                                  </p:stCondLst>
                                  <p:childTnLst>
                                    <p:set>
                                      <p:cBhvr>
                                        <p:cTn id="78" dur="1" fill="hold">
                                          <p:stCondLst>
                                            <p:cond delay="0"/>
                                          </p:stCondLst>
                                        </p:cTn>
                                        <p:tgtEl>
                                          <p:spTgt spid="159"/>
                                        </p:tgtEl>
                                        <p:attrNameLst>
                                          <p:attrName>style.visibility</p:attrName>
                                        </p:attrNameLst>
                                      </p:cBhvr>
                                      <p:to>
                                        <p:strVal val="visible"/>
                                      </p:to>
                                    </p:set>
                                    <p:animEffect transition="in" filter="fade">
                                      <p:cBhvr>
                                        <p:cTn id="79" dur="500"/>
                                        <p:tgtEl>
                                          <p:spTgt spid="159"/>
                                        </p:tgtEl>
                                      </p:cBhvr>
                                    </p:animEffect>
                                  </p:childTnLst>
                                </p:cTn>
                              </p:par>
                            </p:childTnLst>
                          </p:cTn>
                        </p:par>
                        <p:par>
                          <p:cTn id="80" fill="hold" nodeType="afterGroup">
                            <p:stCondLst>
                              <p:cond delay="1500"/>
                            </p:stCondLst>
                            <p:childTnLst>
                              <p:par>
                                <p:cTn id="81" presetID="10" presetClass="exit" presetSubtype="0" fill="hold" nodeType="afterEffect">
                                  <p:stCondLst>
                                    <p:cond delay="0"/>
                                  </p:stCondLst>
                                  <p:childTnLst>
                                    <p:animEffect transition="out" filter="fade">
                                      <p:cBhvr>
                                        <p:cTn id="82" dur="500"/>
                                        <p:tgtEl>
                                          <p:spTgt spid="138"/>
                                        </p:tgtEl>
                                      </p:cBhvr>
                                    </p:animEffect>
                                    <p:set>
                                      <p:cBhvr>
                                        <p:cTn id="83" dur="1" fill="hold">
                                          <p:stCondLst>
                                            <p:cond delay="499"/>
                                          </p:stCondLst>
                                        </p:cTn>
                                        <p:tgtEl>
                                          <p:spTgt spid="138"/>
                                        </p:tgtEl>
                                        <p:attrNameLst>
                                          <p:attrName>style.visibility</p:attrName>
                                        </p:attrNameLst>
                                      </p:cBhvr>
                                      <p:to>
                                        <p:strVal val="hidden"/>
                                      </p:to>
                                    </p:set>
                                  </p:childTnLst>
                                </p:cTn>
                              </p:par>
                              <p:par>
                                <p:cTn id="84" presetID="10" presetClass="entr" presetSubtype="0" fill="hold" nodeType="withEffect">
                                  <p:stCondLst>
                                    <p:cond delay="0"/>
                                  </p:stCondLst>
                                  <p:childTnLst>
                                    <p:set>
                                      <p:cBhvr>
                                        <p:cTn id="85" dur="1" fill="hold">
                                          <p:stCondLst>
                                            <p:cond delay="0"/>
                                          </p:stCondLst>
                                        </p:cTn>
                                        <p:tgtEl>
                                          <p:spTgt spid="145"/>
                                        </p:tgtEl>
                                        <p:attrNameLst>
                                          <p:attrName>style.visibility</p:attrName>
                                        </p:attrNameLst>
                                      </p:cBhvr>
                                      <p:to>
                                        <p:strVal val="visible"/>
                                      </p:to>
                                    </p:set>
                                    <p:animEffect transition="in" filter="fade">
                                      <p:cBhvr>
                                        <p:cTn id="86" dur="500"/>
                                        <p:tgtEl>
                                          <p:spTgt spid="145"/>
                                        </p:tgtEl>
                                      </p:cBhvr>
                                    </p:animEffect>
                                  </p:childTnLst>
                                </p:cTn>
                              </p:par>
                              <p:par>
                                <p:cTn id="87" presetID="10" presetClass="exit" presetSubtype="0" fill="hold" nodeType="withEffect">
                                  <p:stCondLst>
                                    <p:cond delay="0"/>
                                  </p:stCondLst>
                                  <p:childTnLst>
                                    <p:animEffect transition="out" filter="fade">
                                      <p:cBhvr>
                                        <p:cTn id="88" dur="500"/>
                                        <p:tgtEl>
                                          <p:spTgt spid="159"/>
                                        </p:tgtEl>
                                      </p:cBhvr>
                                    </p:animEffect>
                                    <p:set>
                                      <p:cBhvr>
                                        <p:cTn id="89" dur="1" fill="hold">
                                          <p:stCondLst>
                                            <p:cond delay="499"/>
                                          </p:stCondLst>
                                        </p:cTn>
                                        <p:tgtEl>
                                          <p:spTgt spid="159"/>
                                        </p:tgtEl>
                                        <p:attrNameLst>
                                          <p:attrName>style.visibility</p:attrName>
                                        </p:attrNameLst>
                                      </p:cBhvr>
                                      <p:to>
                                        <p:strVal val="hidden"/>
                                      </p:to>
                                    </p:set>
                                  </p:childTnLst>
                                </p:cTn>
                              </p:par>
                              <p:par>
                                <p:cTn id="90" presetID="10" presetClass="entr" presetSubtype="0" fill="hold" nodeType="withEffect">
                                  <p:stCondLst>
                                    <p:cond delay="0"/>
                                  </p:stCondLst>
                                  <p:childTnLst>
                                    <p:set>
                                      <p:cBhvr>
                                        <p:cTn id="91" dur="1" fill="hold">
                                          <p:stCondLst>
                                            <p:cond delay="0"/>
                                          </p:stCondLst>
                                        </p:cTn>
                                        <p:tgtEl>
                                          <p:spTgt spid="169"/>
                                        </p:tgtEl>
                                        <p:attrNameLst>
                                          <p:attrName>style.visibility</p:attrName>
                                        </p:attrNameLst>
                                      </p:cBhvr>
                                      <p:to>
                                        <p:strVal val="visible"/>
                                      </p:to>
                                    </p:set>
                                    <p:animEffect transition="in" filter="fade">
                                      <p:cBhvr>
                                        <p:cTn id="92" dur="500"/>
                                        <p:tgtEl>
                                          <p:spTgt spid="169"/>
                                        </p:tgtEl>
                                      </p:cBhvr>
                                    </p:animEffect>
                                  </p:childTnLst>
                                </p:cTn>
                              </p:par>
                              <p:par>
                                <p:cTn id="93" presetID="10" presetClass="entr" presetSubtype="0" fill="hold" nodeType="withEffect">
                                  <p:stCondLst>
                                    <p:cond delay="0"/>
                                  </p:stCondLst>
                                  <p:childTnLst>
                                    <p:set>
                                      <p:cBhvr>
                                        <p:cTn id="94" dur="1" fill="hold">
                                          <p:stCondLst>
                                            <p:cond delay="0"/>
                                          </p:stCondLst>
                                        </p:cTn>
                                        <p:tgtEl>
                                          <p:spTgt spid="160"/>
                                        </p:tgtEl>
                                        <p:attrNameLst>
                                          <p:attrName>style.visibility</p:attrName>
                                        </p:attrNameLst>
                                      </p:cBhvr>
                                      <p:to>
                                        <p:strVal val="visible"/>
                                      </p:to>
                                    </p:set>
                                    <p:animEffect transition="in" filter="fade">
                                      <p:cBhvr>
                                        <p:cTn id="95" dur="500"/>
                                        <p:tgtEl>
                                          <p:spTgt spid="160"/>
                                        </p:tgtEl>
                                      </p:cBhvr>
                                    </p:animEffect>
                                  </p:childTnLst>
                                </p:cTn>
                              </p:par>
                            </p:childTnLst>
                          </p:cTn>
                        </p:par>
                        <p:par>
                          <p:cTn id="96" fill="hold" nodeType="afterGroup">
                            <p:stCondLst>
                              <p:cond delay="2000"/>
                            </p:stCondLst>
                            <p:childTnLst>
                              <p:par>
                                <p:cTn id="97" presetID="10" presetClass="exit" presetSubtype="0" fill="hold" nodeType="afterEffect">
                                  <p:stCondLst>
                                    <p:cond delay="0"/>
                                  </p:stCondLst>
                                  <p:childTnLst>
                                    <p:animEffect transition="out" filter="fade">
                                      <p:cBhvr>
                                        <p:cTn id="98" dur="500"/>
                                        <p:tgtEl>
                                          <p:spTgt spid="145"/>
                                        </p:tgtEl>
                                      </p:cBhvr>
                                    </p:animEffect>
                                    <p:set>
                                      <p:cBhvr>
                                        <p:cTn id="99" dur="1" fill="hold">
                                          <p:stCondLst>
                                            <p:cond delay="499"/>
                                          </p:stCondLst>
                                        </p:cTn>
                                        <p:tgtEl>
                                          <p:spTgt spid="145"/>
                                        </p:tgtEl>
                                        <p:attrNameLst>
                                          <p:attrName>style.visibility</p:attrName>
                                        </p:attrNameLst>
                                      </p:cBhvr>
                                      <p:to>
                                        <p:strVal val="hidden"/>
                                      </p:to>
                                    </p:set>
                                  </p:childTnLst>
                                </p:cTn>
                              </p:par>
                              <p:par>
                                <p:cTn id="100" presetID="10" presetClass="entr" presetSubtype="0" fill="hold" nodeType="withEffect">
                                  <p:stCondLst>
                                    <p:cond delay="0"/>
                                  </p:stCondLst>
                                  <p:childTnLst>
                                    <p:set>
                                      <p:cBhvr>
                                        <p:cTn id="101" dur="1" fill="hold">
                                          <p:stCondLst>
                                            <p:cond delay="0"/>
                                          </p:stCondLst>
                                        </p:cTn>
                                        <p:tgtEl>
                                          <p:spTgt spid="154"/>
                                        </p:tgtEl>
                                        <p:attrNameLst>
                                          <p:attrName>style.visibility</p:attrName>
                                        </p:attrNameLst>
                                      </p:cBhvr>
                                      <p:to>
                                        <p:strVal val="visible"/>
                                      </p:to>
                                    </p:set>
                                    <p:animEffect transition="in" filter="fade">
                                      <p:cBhvr>
                                        <p:cTn id="102" dur="500"/>
                                        <p:tgtEl>
                                          <p:spTgt spid="154"/>
                                        </p:tgtEl>
                                      </p:cBhvr>
                                    </p:animEffect>
                                  </p:childTnLst>
                                </p:cTn>
                              </p:par>
                              <p:par>
                                <p:cTn id="103" presetID="10" presetClass="exit" presetSubtype="0" fill="hold" nodeType="withEffect">
                                  <p:stCondLst>
                                    <p:cond delay="0"/>
                                  </p:stCondLst>
                                  <p:childTnLst>
                                    <p:animEffect transition="out" filter="fade">
                                      <p:cBhvr>
                                        <p:cTn id="104" dur="500"/>
                                        <p:tgtEl>
                                          <p:spTgt spid="160"/>
                                        </p:tgtEl>
                                      </p:cBhvr>
                                    </p:animEffect>
                                    <p:set>
                                      <p:cBhvr>
                                        <p:cTn id="105" dur="1" fill="hold">
                                          <p:stCondLst>
                                            <p:cond delay="499"/>
                                          </p:stCondLst>
                                        </p:cTn>
                                        <p:tgtEl>
                                          <p:spTgt spid="160"/>
                                        </p:tgtEl>
                                        <p:attrNameLst>
                                          <p:attrName>style.visibility</p:attrName>
                                        </p:attrNameLst>
                                      </p:cBhvr>
                                      <p:to>
                                        <p:strVal val="hidden"/>
                                      </p:to>
                                    </p:set>
                                  </p:childTnLst>
                                </p:cTn>
                              </p:par>
                              <p:par>
                                <p:cTn id="106" presetID="10" presetClass="entr" presetSubtype="0" fill="hold" nodeType="withEffect">
                                  <p:stCondLst>
                                    <p:cond delay="0"/>
                                  </p:stCondLst>
                                  <p:childTnLst>
                                    <p:set>
                                      <p:cBhvr>
                                        <p:cTn id="107" dur="1" fill="hold">
                                          <p:stCondLst>
                                            <p:cond delay="0"/>
                                          </p:stCondLst>
                                        </p:cTn>
                                        <p:tgtEl>
                                          <p:spTgt spid="193"/>
                                        </p:tgtEl>
                                        <p:attrNameLst>
                                          <p:attrName>style.visibility</p:attrName>
                                        </p:attrNameLst>
                                      </p:cBhvr>
                                      <p:to>
                                        <p:strVal val="visible"/>
                                      </p:to>
                                    </p:set>
                                    <p:animEffect transition="in" filter="fade">
                                      <p:cBhvr>
                                        <p:cTn id="108" dur="500"/>
                                        <p:tgtEl>
                                          <p:spTgt spid="193"/>
                                        </p:tgtEl>
                                      </p:cBhvr>
                                    </p:animEffect>
                                  </p:childTnLst>
                                </p:cTn>
                              </p:par>
                              <p:par>
                                <p:cTn id="109" presetID="10" presetClass="entr" presetSubtype="0" fill="hold" nodeType="withEffect">
                                  <p:stCondLst>
                                    <p:cond delay="0"/>
                                  </p:stCondLst>
                                  <p:childTnLst>
                                    <p:set>
                                      <p:cBhvr>
                                        <p:cTn id="110" dur="1" fill="hold">
                                          <p:stCondLst>
                                            <p:cond delay="0"/>
                                          </p:stCondLst>
                                        </p:cTn>
                                        <p:tgtEl>
                                          <p:spTgt spid="161"/>
                                        </p:tgtEl>
                                        <p:attrNameLst>
                                          <p:attrName>style.visibility</p:attrName>
                                        </p:attrNameLst>
                                      </p:cBhvr>
                                      <p:to>
                                        <p:strVal val="visible"/>
                                      </p:to>
                                    </p:set>
                                    <p:animEffect transition="in" filter="fade">
                                      <p:cBhvr>
                                        <p:cTn id="111" dur="500"/>
                                        <p:tgtEl>
                                          <p:spTgt spid="161"/>
                                        </p:tgtEl>
                                      </p:cBhvr>
                                    </p:animEffect>
                                  </p:childTnLst>
                                </p:cTn>
                              </p:par>
                            </p:childTnLst>
                          </p:cTn>
                        </p:par>
                        <p:par>
                          <p:cTn id="112" fill="hold">
                            <p:stCondLst>
                              <p:cond delay="2500"/>
                            </p:stCondLst>
                            <p:childTnLst>
                              <p:par>
                                <p:cTn id="113" presetID="10" presetClass="exit" presetSubtype="0" fill="hold" nodeType="afterEffect">
                                  <p:stCondLst>
                                    <p:cond delay="0"/>
                                  </p:stCondLst>
                                  <p:childTnLst>
                                    <p:animEffect transition="out" filter="fade">
                                      <p:cBhvr>
                                        <p:cTn id="114" dur="500"/>
                                        <p:tgtEl>
                                          <p:spTgt spid="154"/>
                                        </p:tgtEl>
                                      </p:cBhvr>
                                    </p:animEffect>
                                    <p:set>
                                      <p:cBhvr>
                                        <p:cTn id="115" dur="1" fill="hold">
                                          <p:stCondLst>
                                            <p:cond delay="499"/>
                                          </p:stCondLst>
                                        </p:cTn>
                                        <p:tgtEl>
                                          <p:spTgt spid="154"/>
                                        </p:tgtEl>
                                        <p:attrNameLst>
                                          <p:attrName>style.visibility</p:attrName>
                                        </p:attrNameLst>
                                      </p:cBhvr>
                                      <p:to>
                                        <p:strVal val="hidden"/>
                                      </p:to>
                                    </p:set>
                                  </p:childTnLst>
                                </p:cTn>
                              </p:par>
                              <p:par>
                                <p:cTn id="116" presetID="10" presetClass="entr" presetSubtype="0" fill="hold" nodeType="withEffect">
                                  <p:stCondLst>
                                    <p:cond delay="0"/>
                                  </p:stCondLst>
                                  <p:childTnLst>
                                    <p:set>
                                      <p:cBhvr>
                                        <p:cTn id="117" dur="1" fill="hold">
                                          <p:stCondLst>
                                            <p:cond delay="0"/>
                                          </p:stCondLst>
                                        </p:cTn>
                                        <p:tgtEl>
                                          <p:spTgt spid="171"/>
                                        </p:tgtEl>
                                        <p:attrNameLst>
                                          <p:attrName>style.visibility</p:attrName>
                                        </p:attrNameLst>
                                      </p:cBhvr>
                                      <p:to>
                                        <p:strVal val="visible"/>
                                      </p:to>
                                    </p:set>
                                    <p:animEffect transition="in" filter="fade">
                                      <p:cBhvr>
                                        <p:cTn id="118" dur="500"/>
                                        <p:tgtEl>
                                          <p:spTgt spid="171"/>
                                        </p:tgtEl>
                                      </p:cBhvr>
                                    </p:animEffect>
                                  </p:childTnLst>
                                </p:cTn>
                              </p:par>
                              <p:par>
                                <p:cTn id="119" presetID="10" presetClass="exit" presetSubtype="0" fill="hold" nodeType="withEffect">
                                  <p:stCondLst>
                                    <p:cond delay="0"/>
                                  </p:stCondLst>
                                  <p:childTnLst>
                                    <p:animEffect transition="out" filter="fade">
                                      <p:cBhvr>
                                        <p:cTn id="120" dur="500"/>
                                        <p:tgtEl>
                                          <p:spTgt spid="161"/>
                                        </p:tgtEl>
                                      </p:cBhvr>
                                    </p:animEffect>
                                    <p:set>
                                      <p:cBhvr>
                                        <p:cTn id="121" dur="1" fill="hold">
                                          <p:stCondLst>
                                            <p:cond delay="499"/>
                                          </p:stCondLst>
                                        </p:cTn>
                                        <p:tgtEl>
                                          <p:spTgt spid="161"/>
                                        </p:tgtEl>
                                        <p:attrNameLst>
                                          <p:attrName>style.visibility</p:attrName>
                                        </p:attrNameLst>
                                      </p:cBhvr>
                                      <p:to>
                                        <p:strVal val="hidden"/>
                                      </p:to>
                                    </p:set>
                                  </p:childTnLst>
                                </p:cTn>
                              </p:par>
                              <p:par>
                                <p:cTn id="122" presetID="10" presetClass="entr" presetSubtype="0" fill="hold" nodeType="withEffect">
                                  <p:stCondLst>
                                    <p:cond delay="0"/>
                                  </p:stCondLst>
                                  <p:childTnLst>
                                    <p:set>
                                      <p:cBhvr>
                                        <p:cTn id="123" dur="1" fill="hold">
                                          <p:stCondLst>
                                            <p:cond delay="0"/>
                                          </p:stCondLst>
                                        </p:cTn>
                                        <p:tgtEl>
                                          <p:spTgt spid="168"/>
                                        </p:tgtEl>
                                        <p:attrNameLst>
                                          <p:attrName>style.visibility</p:attrName>
                                        </p:attrNameLst>
                                      </p:cBhvr>
                                      <p:to>
                                        <p:strVal val="visible"/>
                                      </p:to>
                                    </p:set>
                                    <p:animEffect transition="in" filter="fade">
                                      <p:cBhvr>
                                        <p:cTn id="124" dur="500"/>
                                        <p:tgtEl>
                                          <p:spTgt spid="168"/>
                                        </p:tgtEl>
                                      </p:cBhvr>
                                    </p:animEffect>
                                  </p:childTnLst>
                                </p:cTn>
                              </p:par>
                              <p:par>
                                <p:cTn id="125" presetID="10" presetClass="entr" presetSubtype="0" fill="hold" nodeType="withEffect">
                                  <p:stCondLst>
                                    <p:cond delay="0"/>
                                  </p:stCondLst>
                                  <p:childTnLst>
                                    <p:set>
                                      <p:cBhvr>
                                        <p:cTn id="126" dur="1" fill="hold">
                                          <p:stCondLst>
                                            <p:cond delay="0"/>
                                          </p:stCondLst>
                                        </p:cTn>
                                        <p:tgtEl>
                                          <p:spTgt spid="162"/>
                                        </p:tgtEl>
                                        <p:attrNameLst>
                                          <p:attrName>style.visibility</p:attrName>
                                        </p:attrNameLst>
                                      </p:cBhvr>
                                      <p:to>
                                        <p:strVal val="visible"/>
                                      </p:to>
                                    </p:set>
                                    <p:animEffect transition="in" filter="fade">
                                      <p:cBhvr>
                                        <p:cTn id="127" dur="500"/>
                                        <p:tgtEl>
                                          <p:spTgt spid="162"/>
                                        </p:tgtEl>
                                      </p:cBhvr>
                                    </p:animEffect>
                                  </p:childTnLst>
                                </p:cTn>
                              </p:par>
                            </p:childTnLst>
                          </p:cTn>
                        </p:par>
                        <p:par>
                          <p:cTn id="128" fill="hold">
                            <p:stCondLst>
                              <p:cond delay="3000"/>
                            </p:stCondLst>
                            <p:childTnLst>
                              <p:par>
                                <p:cTn id="129" presetID="10" presetClass="exit" presetSubtype="0" fill="hold" nodeType="afterEffect">
                                  <p:stCondLst>
                                    <p:cond delay="0"/>
                                  </p:stCondLst>
                                  <p:childTnLst>
                                    <p:animEffect transition="out" filter="fade">
                                      <p:cBhvr>
                                        <p:cTn id="130" dur="500"/>
                                        <p:tgtEl>
                                          <p:spTgt spid="171"/>
                                        </p:tgtEl>
                                      </p:cBhvr>
                                    </p:animEffect>
                                    <p:set>
                                      <p:cBhvr>
                                        <p:cTn id="131" dur="1" fill="hold">
                                          <p:stCondLst>
                                            <p:cond delay="499"/>
                                          </p:stCondLst>
                                        </p:cTn>
                                        <p:tgtEl>
                                          <p:spTgt spid="171"/>
                                        </p:tgtEl>
                                        <p:attrNameLst>
                                          <p:attrName>style.visibility</p:attrName>
                                        </p:attrNameLst>
                                      </p:cBhvr>
                                      <p:to>
                                        <p:strVal val="hidden"/>
                                      </p:to>
                                    </p:set>
                                  </p:childTnLst>
                                </p:cTn>
                              </p:par>
                              <p:par>
                                <p:cTn id="132" presetID="10" presetClass="entr" presetSubtype="0" fill="hold" nodeType="withEffect">
                                  <p:stCondLst>
                                    <p:cond delay="0"/>
                                  </p:stCondLst>
                                  <p:childTnLst>
                                    <p:set>
                                      <p:cBhvr>
                                        <p:cTn id="133" dur="1" fill="hold">
                                          <p:stCondLst>
                                            <p:cond delay="0"/>
                                          </p:stCondLst>
                                        </p:cTn>
                                        <p:tgtEl>
                                          <p:spTgt spid="174"/>
                                        </p:tgtEl>
                                        <p:attrNameLst>
                                          <p:attrName>style.visibility</p:attrName>
                                        </p:attrNameLst>
                                      </p:cBhvr>
                                      <p:to>
                                        <p:strVal val="visible"/>
                                      </p:to>
                                    </p:set>
                                    <p:animEffect transition="in" filter="fade">
                                      <p:cBhvr>
                                        <p:cTn id="134" dur="500"/>
                                        <p:tgtEl>
                                          <p:spTgt spid="174"/>
                                        </p:tgtEl>
                                      </p:cBhvr>
                                    </p:animEffect>
                                  </p:childTnLst>
                                </p:cTn>
                              </p:par>
                              <p:par>
                                <p:cTn id="135" presetID="10" presetClass="exit" presetSubtype="0" fill="hold" nodeType="withEffect">
                                  <p:stCondLst>
                                    <p:cond delay="0"/>
                                  </p:stCondLst>
                                  <p:childTnLst>
                                    <p:animEffect transition="out" filter="fade">
                                      <p:cBhvr>
                                        <p:cTn id="136" dur="500"/>
                                        <p:tgtEl>
                                          <p:spTgt spid="162"/>
                                        </p:tgtEl>
                                      </p:cBhvr>
                                    </p:animEffect>
                                    <p:set>
                                      <p:cBhvr>
                                        <p:cTn id="137" dur="1" fill="hold">
                                          <p:stCondLst>
                                            <p:cond delay="499"/>
                                          </p:stCondLst>
                                        </p:cTn>
                                        <p:tgtEl>
                                          <p:spTgt spid="162"/>
                                        </p:tgtEl>
                                        <p:attrNameLst>
                                          <p:attrName>style.visibility</p:attrName>
                                        </p:attrNameLst>
                                      </p:cBhvr>
                                      <p:to>
                                        <p:strVal val="hidden"/>
                                      </p:to>
                                    </p:set>
                                  </p:childTnLst>
                                </p:cTn>
                              </p:par>
                              <p:par>
                                <p:cTn id="138" presetID="10" presetClass="entr" presetSubtype="0" fill="hold" nodeType="withEffect">
                                  <p:stCondLst>
                                    <p:cond delay="0"/>
                                  </p:stCondLst>
                                  <p:childTnLst>
                                    <p:set>
                                      <p:cBhvr>
                                        <p:cTn id="139" dur="1" fill="hold">
                                          <p:stCondLst>
                                            <p:cond delay="0"/>
                                          </p:stCondLst>
                                        </p:cTn>
                                        <p:tgtEl>
                                          <p:spTgt spid="186"/>
                                        </p:tgtEl>
                                        <p:attrNameLst>
                                          <p:attrName>style.visibility</p:attrName>
                                        </p:attrNameLst>
                                      </p:cBhvr>
                                      <p:to>
                                        <p:strVal val="visible"/>
                                      </p:to>
                                    </p:set>
                                    <p:animEffect transition="in" filter="fade">
                                      <p:cBhvr>
                                        <p:cTn id="140" dur="500"/>
                                        <p:tgtEl>
                                          <p:spTgt spid="186"/>
                                        </p:tgtEl>
                                      </p:cBhvr>
                                    </p:animEffect>
                                  </p:childTnLst>
                                </p:cTn>
                              </p:par>
                              <p:par>
                                <p:cTn id="141" presetID="10" presetClass="entr" presetSubtype="0" fill="hold" nodeType="withEffect">
                                  <p:stCondLst>
                                    <p:cond delay="0"/>
                                  </p:stCondLst>
                                  <p:childTnLst>
                                    <p:set>
                                      <p:cBhvr>
                                        <p:cTn id="142" dur="1" fill="hold">
                                          <p:stCondLst>
                                            <p:cond delay="0"/>
                                          </p:stCondLst>
                                        </p:cTn>
                                        <p:tgtEl>
                                          <p:spTgt spid="167"/>
                                        </p:tgtEl>
                                        <p:attrNameLst>
                                          <p:attrName>style.visibility</p:attrName>
                                        </p:attrNameLst>
                                      </p:cBhvr>
                                      <p:to>
                                        <p:strVal val="visible"/>
                                      </p:to>
                                    </p:set>
                                    <p:animEffect transition="in" filter="fade">
                                      <p:cBhvr>
                                        <p:cTn id="143" dur="500"/>
                                        <p:tgtEl>
                                          <p:spTgt spid="167"/>
                                        </p:tgtEl>
                                      </p:cBhvr>
                                    </p:animEffect>
                                  </p:childTnLst>
                                </p:cTn>
                              </p:par>
                            </p:childTnLst>
                          </p:cTn>
                        </p:par>
                        <p:par>
                          <p:cTn id="144" fill="hold" nodeType="afterGroup">
                            <p:stCondLst>
                              <p:cond delay="3500"/>
                            </p:stCondLst>
                            <p:childTnLst>
                              <p:par>
                                <p:cTn id="145" presetID="10" presetClass="exit" presetSubtype="0" fill="hold" nodeType="afterEffect">
                                  <p:stCondLst>
                                    <p:cond delay="0"/>
                                  </p:stCondLst>
                                  <p:childTnLst>
                                    <p:animEffect transition="out" filter="fade">
                                      <p:cBhvr>
                                        <p:cTn id="146" dur="500"/>
                                        <p:tgtEl>
                                          <p:spTgt spid="174"/>
                                        </p:tgtEl>
                                      </p:cBhvr>
                                    </p:animEffect>
                                    <p:set>
                                      <p:cBhvr>
                                        <p:cTn id="147" dur="1" fill="hold">
                                          <p:stCondLst>
                                            <p:cond delay="499"/>
                                          </p:stCondLst>
                                        </p:cTn>
                                        <p:tgtEl>
                                          <p:spTgt spid="174"/>
                                        </p:tgtEl>
                                        <p:attrNameLst>
                                          <p:attrName>style.visibility</p:attrName>
                                        </p:attrNameLst>
                                      </p:cBhvr>
                                      <p:to>
                                        <p:strVal val="hidden"/>
                                      </p:to>
                                    </p:set>
                                  </p:childTnLst>
                                </p:cTn>
                              </p:par>
                              <p:par>
                                <p:cTn id="148" presetID="10" presetClass="entr" presetSubtype="0" fill="hold" nodeType="withEffect">
                                  <p:stCondLst>
                                    <p:cond delay="0"/>
                                  </p:stCondLst>
                                  <p:childTnLst>
                                    <p:set>
                                      <p:cBhvr>
                                        <p:cTn id="149" dur="1" fill="hold">
                                          <p:stCondLst>
                                            <p:cond delay="0"/>
                                          </p:stCondLst>
                                        </p:cTn>
                                        <p:tgtEl>
                                          <p:spTgt spid="177"/>
                                        </p:tgtEl>
                                        <p:attrNameLst>
                                          <p:attrName>style.visibility</p:attrName>
                                        </p:attrNameLst>
                                      </p:cBhvr>
                                      <p:to>
                                        <p:strVal val="visible"/>
                                      </p:to>
                                    </p:set>
                                    <p:animEffect transition="in" filter="fade">
                                      <p:cBhvr>
                                        <p:cTn id="150" dur="500"/>
                                        <p:tgtEl>
                                          <p:spTgt spid="177"/>
                                        </p:tgtEl>
                                      </p:cBhvr>
                                    </p:animEffect>
                                  </p:childTnLst>
                                </p:cTn>
                              </p:par>
                              <p:par>
                                <p:cTn id="151" presetID="10" presetClass="exit" presetSubtype="0" fill="hold" nodeType="withEffect">
                                  <p:stCondLst>
                                    <p:cond delay="0"/>
                                  </p:stCondLst>
                                  <p:childTnLst>
                                    <p:animEffect transition="out" filter="fade">
                                      <p:cBhvr>
                                        <p:cTn id="152" dur="500"/>
                                        <p:tgtEl>
                                          <p:spTgt spid="167"/>
                                        </p:tgtEl>
                                      </p:cBhvr>
                                    </p:animEffect>
                                    <p:set>
                                      <p:cBhvr>
                                        <p:cTn id="153" dur="1" fill="hold">
                                          <p:stCondLst>
                                            <p:cond delay="499"/>
                                          </p:stCondLst>
                                        </p:cTn>
                                        <p:tgtEl>
                                          <p:spTgt spid="167"/>
                                        </p:tgtEl>
                                        <p:attrNameLst>
                                          <p:attrName>style.visibility</p:attrName>
                                        </p:attrNameLst>
                                      </p:cBhvr>
                                      <p:to>
                                        <p:strVal val="hidden"/>
                                      </p:to>
                                    </p:set>
                                  </p:childTnLst>
                                </p:cTn>
                              </p:par>
                              <p:par>
                                <p:cTn id="154" presetID="10" presetClass="entr" presetSubtype="0" fill="hold" nodeType="withEffect">
                                  <p:stCondLst>
                                    <p:cond delay="0"/>
                                  </p:stCondLst>
                                  <p:childTnLst>
                                    <p:set>
                                      <p:cBhvr>
                                        <p:cTn id="155" dur="1" fill="hold">
                                          <p:stCondLst>
                                            <p:cond delay="0"/>
                                          </p:stCondLst>
                                        </p:cTn>
                                        <p:tgtEl>
                                          <p:spTgt spid="188"/>
                                        </p:tgtEl>
                                        <p:attrNameLst>
                                          <p:attrName>style.visibility</p:attrName>
                                        </p:attrNameLst>
                                      </p:cBhvr>
                                      <p:to>
                                        <p:strVal val="visible"/>
                                      </p:to>
                                    </p:set>
                                    <p:animEffect transition="in" filter="fade">
                                      <p:cBhvr>
                                        <p:cTn id="156" dur="500"/>
                                        <p:tgtEl>
                                          <p:spTgt spid="188"/>
                                        </p:tgtEl>
                                      </p:cBhvr>
                                    </p:animEffect>
                                  </p:childTnLst>
                                </p:cTn>
                              </p:par>
                              <p:par>
                                <p:cTn id="157" presetID="10" presetClass="entr" presetSubtype="0" fill="hold" nodeType="withEffect">
                                  <p:stCondLst>
                                    <p:cond delay="0"/>
                                  </p:stCondLst>
                                  <p:childTnLst>
                                    <p:set>
                                      <p:cBhvr>
                                        <p:cTn id="158" dur="1" fill="hold">
                                          <p:stCondLst>
                                            <p:cond delay="0"/>
                                          </p:stCondLst>
                                        </p:cTn>
                                        <p:tgtEl>
                                          <p:spTgt spid="180"/>
                                        </p:tgtEl>
                                        <p:attrNameLst>
                                          <p:attrName>style.visibility</p:attrName>
                                        </p:attrNameLst>
                                      </p:cBhvr>
                                      <p:to>
                                        <p:strVal val="visible"/>
                                      </p:to>
                                    </p:set>
                                    <p:animEffect transition="in" filter="fade">
                                      <p:cBhvr>
                                        <p:cTn id="159" dur="500"/>
                                        <p:tgtEl>
                                          <p:spTgt spid="180"/>
                                        </p:tgtEl>
                                      </p:cBhvr>
                                    </p:animEffect>
                                  </p:childTnLst>
                                </p:cTn>
                              </p:par>
                            </p:childTnLst>
                          </p:cTn>
                        </p:par>
                        <p:par>
                          <p:cTn id="160" fill="hold">
                            <p:stCondLst>
                              <p:cond delay="4000"/>
                            </p:stCondLst>
                            <p:childTnLst>
                              <p:par>
                                <p:cTn id="161" presetID="10" presetClass="exit" presetSubtype="0" fill="hold" nodeType="afterEffect">
                                  <p:stCondLst>
                                    <p:cond delay="0"/>
                                  </p:stCondLst>
                                  <p:childTnLst>
                                    <p:animEffect transition="out" filter="fade">
                                      <p:cBhvr>
                                        <p:cTn id="162" dur="500"/>
                                        <p:tgtEl>
                                          <p:spTgt spid="177"/>
                                        </p:tgtEl>
                                      </p:cBhvr>
                                    </p:animEffect>
                                    <p:set>
                                      <p:cBhvr>
                                        <p:cTn id="163" dur="1" fill="hold">
                                          <p:stCondLst>
                                            <p:cond delay="499"/>
                                          </p:stCondLst>
                                        </p:cTn>
                                        <p:tgtEl>
                                          <p:spTgt spid="177"/>
                                        </p:tgtEl>
                                        <p:attrNameLst>
                                          <p:attrName>style.visibility</p:attrName>
                                        </p:attrNameLst>
                                      </p:cBhvr>
                                      <p:to>
                                        <p:strVal val="hidden"/>
                                      </p:to>
                                    </p:set>
                                  </p:childTnLst>
                                </p:cTn>
                              </p:par>
                              <p:par>
                                <p:cTn id="164" presetID="10" presetClass="entr" presetSubtype="0" fill="hold" nodeType="withEffect">
                                  <p:stCondLst>
                                    <p:cond delay="0"/>
                                  </p:stCondLst>
                                  <p:childTnLst>
                                    <p:set>
                                      <p:cBhvr>
                                        <p:cTn id="165" dur="1" fill="hold">
                                          <p:stCondLst>
                                            <p:cond delay="0"/>
                                          </p:stCondLst>
                                        </p:cTn>
                                        <p:tgtEl>
                                          <p:spTgt spid="181"/>
                                        </p:tgtEl>
                                        <p:attrNameLst>
                                          <p:attrName>style.visibility</p:attrName>
                                        </p:attrNameLst>
                                      </p:cBhvr>
                                      <p:to>
                                        <p:strVal val="visible"/>
                                      </p:to>
                                    </p:set>
                                    <p:animEffect transition="in" filter="fade">
                                      <p:cBhvr>
                                        <p:cTn id="166" dur="500"/>
                                        <p:tgtEl>
                                          <p:spTgt spid="181"/>
                                        </p:tgtEl>
                                      </p:cBhvr>
                                    </p:animEffect>
                                  </p:childTnLst>
                                </p:cTn>
                              </p:par>
                              <p:par>
                                <p:cTn id="167" presetID="10" presetClass="exit" presetSubtype="0" fill="hold" nodeType="withEffect">
                                  <p:stCondLst>
                                    <p:cond delay="0"/>
                                  </p:stCondLst>
                                  <p:childTnLst>
                                    <p:animEffect transition="out" filter="fade">
                                      <p:cBhvr>
                                        <p:cTn id="168" dur="500"/>
                                        <p:tgtEl>
                                          <p:spTgt spid="180"/>
                                        </p:tgtEl>
                                      </p:cBhvr>
                                    </p:animEffect>
                                    <p:set>
                                      <p:cBhvr>
                                        <p:cTn id="169" dur="1" fill="hold">
                                          <p:stCondLst>
                                            <p:cond delay="499"/>
                                          </p:stCondLst>
                                        </p:cTn>
                                        <p:tgtEl>
                                          <p:spTgt spid="180"/>
                                        </p:tgtEl>
                                        <p:attrNameLst>
                                          <p:attrName>style.visibility</p:attrName>
                                        </p:attrNameLst>
                                      </p:cBhvr>
                                      <p:to>
                                        <p:strVal val="hidden"/>
                                      </p:to>
                                    </p:set>
                                  </p:childTnLst>
                                </p:cTn>
                              </p:par>
                              <p:par>
                                <p:cTn id="170" presetID="10" presetClass="entr" presetSubtype="0" fill="hold" nodeType="withEffect">
                                  <p:stCondLst>
                                    <p:cond delay="0"/>
                                  </p:stCondLst>
                                  <p:childTnLst>
                                    <p:set>
                                      <p:cBhvr>
                                        <p:cTn id="171" dur="1" fill="hold">
                                          <p:stCondLst>
                                            <p:cond delay="0"/>
                                          </p:stCondLst>
                                        </p:cTn>
                                        <p:tgtEl>
                                          <p:spTgt spid="190"/>
                                        </p:tgtEl>
                                        <p:attrNameLst>
                                          <p:attrName>style.visibility</p:attrName>
                                        </p:attrNameLst>
                                      </p:cBhvr>
                                      <p:to>
                                        <p:strVal val="visible"/>
                                      </p:to>
                                    </p:set>
                                    <p:animEffect transition="in" filter="fade">
                                      <p:cBhvr>
                                        <p:cTn id="172" dur="500"/>
                                        <p:tgtEl>
                                          <p:spTgt spid="190"/>
                                        </p:tgtEl>
                                      </p:cBhvr>
                                    </p:animEffect>
                                  </p:childTnLst>
                                </p:cTn>
                              </p:par>
                              <p:par>
                                <p:cTn id="173" presetID="10" presetClass="entr" presetSubtype="0" fill="hold" nodeType="withEffect">
                                  <p:stCondLst>
                                    <p:cond delay="0"/>
                                  </p:stCondLst>
                                  <p:childTnLst>
                                    <p:set>
                                      <p:cBhvr>
                                        <p:cTn id="174" dur="1" fill="hold">
                                          <p:stCondLst>
                                            <p:cond delay="0"/>
                                          </p:stCondLst>
                                        </p:cTn>
                                        <p:tgtEl>
                                          <p:spTgt spid="184"/>
                                        </p:tgtEl>
                                        <p:attrNameLst>
                                          <p:attrName>style.visibility</p:attrName>
                                        </p:attrNameLst>
                                      </p:cBhvr>
                                      <p:to>
                                        <p:strVal val="visible"/>
                                      </p:to>
                                    </p:set>
                                    <p:animEffect transition="in" filter="fade">
                                      <p:cBhvr>
                                        <p:cTn id="175" dur="500"/>
                                        <p:tgtEl>
                                          <p:spTgt spid="184"/>
                                        </p:tgtEl>
                                      </p:cBhvr>
                                    </p:animEffect>
                                  </p:childTnLst>
                                </p:cTn>
                              </p:par>
                            </p:childTnLst>
                          </p:cTn>
                        </p:par>
                        <p:par>
                          <p:cTn id="176" fill="hold" nodeType="afterGroup">
                            <p:stCondLst>
                              <p:cond delay="4500"/>
                            </p:stCondLst>
                            <p:childTnLst>
                              <p:par>
                                <p:cTn id="177" presetID="10" presetClass="exit" presetSubtype="0" fill="hold" nodeType="afterEffect">
                                  <p:stCondLst>
                                    <p:cond delay="0"/>
                                  </p:stCondLst>
                                  <p:childTnLst>
                                    <p:animEffect transition="out" filter="fade">
                                      <p:cBhvr>
                                        <p:cTn id="178" dur="500"/>
                                        <p:tgtEl>
                                          <p:spTgt spid="181"/>
                                        </p:tgtEl>
                                      </p:cBhvr>
                                    </p:animEffect>
                                    <p:set>
                                      <p:cBhvr>
                                        <p:cTn id="179" dur="1" fill="hold">
                                          <p:stCondLst>
                                            <p:cond delay="499"/>
                                          </p:stCondLst>
                                        </p:cTn>
                                        <p:tgtEl>
                                          <p:spTgt spid="181"/>
                                        </p:tgtEl>
                                        <p:attrNameLst>
                                          <p:attrName>style.visibility</p:attrName>
                                        </p:attrNameLst>
                                      </p:cBhvr>
                                      <p:to>
                                        <p:strVal val="hidden"/>
                                      </p:to>
                                    </p:set>
                                  </p:childTnLst>
                                </p:cTn>
                              </p:par>
                              <p:par>
                                <p:cTn id="180" presetID="10" presetClass="entr" presetSubtype="0" fill="hold" nodeType="withEffect">
                                  <p:stCondLst>
                                    <p:cond delay="0"/>
                                  </p:stCondLst>
                                  <p:childTnLst>
                                    <p:set>
                                      <p:cBhvr>
                                        <p:cTn id="181" dur="1" fill="hold">
                                          <p:stCondLst>
                                            <p:cond delay="0"/>
                                          </p:stCondLst>
                                        </p:cTn>
                                        <p:tgtEl>
                                          <p:spTgt spid="23560"/>
                                        </p:tgtEl>
                                        <p:attrNameLst>
                                          <p:attrName>style.visibility</p:attrName>
                                        </p:attrNameLst>
                                      </p:cBhvr>
                                      <p:to>
                                        <p:strVal val="visible"/>
                                      </p:to>
                                    </p:set>
                                    <p:animEffect transition="in" filter="fade">
                                      <p:cBhvr>
                                        <p:cTn id="182" dur="500"/>
                                        <p:tgtEl>
                                          <p:spTgt spid="23560"/>
                                        </p:tgtEl>
                                      </p:cBhvr>
                                    </p:animEffect>
                                  </p:childTnLst>
                                </p:cTn>
                              </p:par>
                              <p:par>
                                <p:cTn id="183" presetID="10" presetClass="exit" presetSubtype="0" fill="hold" nodeType="withEffect">
                                  <p:stCondLst>
                                    <p:cond delay="0"/>
                                  </p:stCondLst>
                                  <p:childTnLst>
                                    <p:animEffect transition="out" filter="fade">
                                      <p:cBhvr>
                                        <p:cTn id="184" dur="500"/>
                                        <p:tgtEl>
                                          <p:spTgt spid="184"/>
                                        </p:tgtEl>
                                      </p:cBhvr>
                                    </p:animEffect>
                                    <p:set>
                                      <p:cBhvr>
                                        <p:cTn id="185" dur="1" fill="hold">
                                          <p:stCondLst>
                                            <p:cond delay="499"/>
                                          </p:stCondLst>
                                        </p:cTn>
                                        <p:tgtEl>
                                          <p:spTgt spid="18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319088" y="344488"/>
            <a:ext cx="8229600" cy="1143000"/>
          </a:xfrm>
        </p:spPr>
        <p:txBody>
          <a:bodyPr/>
          <a:lstStyle/>
          <a:p>
            <a:pPr algn="l" eaLnBrk="1" hangingPunct="1"/>
            <a:r>
              <a:rPr lang="en-US" sz="3000" b="1" smtClean="0">
                <a:solidFill>
                  <a:srgbClr val="FFFF00"/>
                </a:solidFill>
                <a:latin typeface="Verdana" pitchFamily="34" charset="0"/>
                <a:ea typeface="Verdana" pitchFamily="34" charset="0"/>
                <a:cs typeface="Verdana" pitchFamily="34" charset="0"/>
              </a:rPr>
              <a:t>Meso-scale: </a:t>
            </a:r>
            <a:br>
              <a:rPr lang="en-US" sz="3000" b="1" smtClean="0">
                <a:solidFill>
                  <a:srgbClr val="FFFF00"/>
                </a:solidFill>
                <a:latin typeface="Verdana" pitchFamily="34" charset="0"/>
                <a:ea typeface="Verdana" pitchFamily="34" charset="0"/>
                <a:cs typeface="Verdana" pitchFamily="34" charset="0"/>
              </a:rPr>
            </a:br>
            <a:r>
              <a:rPr lang="en-US" sz="3000" b="1" smtClean="0">
                <a:solidFill>
                  <a:srgbClr val="FFFF00"/>
                </a:solidFill>
                <a:latin typeface="Verdana" pitchFamily="34" charset="0"/>
                <a:ea typeface="Verdana" pitchFamily="34" charset="0"/>
                <a:cs typeface="Verdana" pitchFamily="34" charset="0"/>
              </a:rPr>
              <a:t>Texture Statistics</a:t>
            </a:r>
          </a:p>
        </p:txBody>
      </p:sp>
      <p:grpSp>
        <p:nvGrpSpPr>
          <p:cNvPr id="24579" name="Group 1"/>
          <p:cNvGrpSpPr>
            <a:grpSpLocks/>
          </p:cNvGrpSpPr>
          <p:nvPr/>
        </p:nvGrpSpPr>
        <p:grpSpPr bwMode="auto">
          <a:xfrm>
            <a:off x="0" y="2144713"/>
            <a:ext cx="1695450" cy="1743075"/>
            <a:chOff x="152400" y="2145268"/>
            <a:chExt cx="1695401" cy="1742520"/>
          </a:xfrm>
        </p:grpSpPr>
        <p:pic>
          <p:nvPicPr>
            <p:cNvPr id="24607" name="Picture 6" descr="D:\Artoo\Documents\Cornell\Research\iprough\docs\SIGGRAPH\images\texture_step_edg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592388"/>
              <a:ext cx="1295400" cy="1295400"/>
            </a:xfrm>
            <a:prstGeom prst="rect">
              <a:avLst/>
            </a:prstGeom>
            <a:noFill/>
            <a:ln w="31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152400" y="2145268"/>
              <a:ext cx="1695401" cy="369769"/>
            </a:xfrm>
            <a:prstGeom prst="rect">
              <a:avLst/>
            </a:prstGeom>
            <a:noFill/>
          </p:spPr>
          <p:txBody>
            <a:bodyPr wrap="none">
              <a:spAutoFit/>
            </a:bodyPr>
            <a:lstStyle/>
            <a:p>
              <a:pPr>
                <a:defRPr/>
              </a:pPr>
              <a:r>
                <a:rPr lang="en-US" dirty="0">
                  <a:solidFill>
                    <a:schemeClr val="accent6"/>
                  </a:solidFill>
                </a:rPr>
                <a:t>Reflected Image</a:t>
              </a:r>
            </a:p>
          </p:txBody>
        </p:sp>
      </p:grpSp>
      <p:grpSp>
        <p:nvGrpSpPr>
          <p:cNvPr id="3" name="Group 2"/>
          <p:cNvGrpSpPr>
            <a:grpSpLocks/>
          </p:cNvGrpSpPr>
          <p:nvPr/>
        </p:nvGrpSpPr>
        <p:grpSpPr bwMode="auto">
          <a:xfrm>
            <a:off x="1671638" y="1905000"/>
            <a:ext cx="2443162" cy="1985963"/>
            <a:chOff x="1824038" y="1905000"/>
            <a:chExt cx="2443162" cy="1985963"/>
          </a:xfrm>
        </p:grpSpPr>
        <p:pic>
          <p:nvPicPr>
            <p:cNvPr id="24604" name="Picture 5" descr="D:\Artoo\Documents\Cornell\Research\iprough\docs\SIGGRAPH\images\texture_micr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8400" y="2595563"/>
              <a:ext cx="1295400" cy="1295400"/>
            </a:xfrm>
            <a:prstGeom prst="rect">
              <a:avLst/>
            </a:prstGeom>
            <a:noFill/>
            <a:ln w="31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4605" name="TextBox 11"/>
            <p:cNvSpPr txBox="1">
              <a:spLocks noChangeArrowheads="1"/>
            </p:cNvSpPr>
            <p:nvPr/>
          </p:nvSpPr>
          <p:spPr bwMode="auto">
            <a:xfrm>
              <a:off x="1824038" y="2413000"/>
              <a:ext cx="538162"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9000">
                  <a:solidFill>
                    <a:srgbClr val="FF0000"/>
                  </a:solidFill>
                </a:rPr>
                <a:t>-</a:t>
              </a:r>
            </a:p>
          </p:txBody>
        </p:sp>
        <p:sp>
          <p:nvSpPr>
            <p:cNvPr id="18" name="TextBox 17"/>
            <p:cNvSpPr txBox="1"/>
            <p:nvPr/>
          </p:nvSpPr>
          <p:spPr>
            <a:xfrm>
              <a:off x="1863725" y="1905000"/>
              <a:ext cx="2403475" cy="646113"/>
            </a:xfrm>
            <a:prstGeom prst="rect">
              <a:avLst/>
            </a:prstGeom>
            <a:noFill/>
          </p:spPr>
          <p:txBody>
            <a:bodyPr wrap="none">
              <a:spAutoFit/>
            </a:bodyPr>
            <a:lstStyle/>
            <a:p>
              <a:pPr algn="ctr">
                <a:defRPr/>
              </a:pPr>
              <a:r>
                <a:rPr lang="en-US" dirty="0">
                  <a:solidFill>
                    <a:schemeClr val="accent6"/>
                  </a:solidFill>
                </a:rPr>
                <a:t>Reflected Image</a:t>
              </a:r>
              <a:br>
                <a:rPr lang="en-US" dirty="0">
                  <a:solidFill>
                    <a:schemeClr val="accent6"/>
                  </a:solidFill>
                </a:rPr>
              </a:br>
              <a:r>
                <a:rPr lang="en-US" dirty="0">
                  <a:solidFill>
                    <a:schemeClr val="accent6"/>
                  </a:solidFill>
                </a:rPr>
                <a:t> (micro-roughness only)</a:t>
              </a:r>
            </a:p>
          </p:txBody>
        </p:sp>
      </p:grpSp>
      <p:grpSp>
        <p:nvGrpSpPr>
          <p:cNvPr id="5" name="Group 4"/>
          <p:cNvGrpSpPr>
            <a:grpSpLocks/>
          </p:cNvGrpSpPr>
          <p:nvPr/>
        </p:nvGrpSpPr>
        <p:grpSpPr bwMode="auto">
          <a:xfrm>
            <a:off x="838200" y="3963988"/>
            <a:ext cx="2090738" cy="2806700"/>
            <a:chOff x="838200" y="3963988"/>
            <a:chExt cx="2091022" cy="2806144"/>
          </a:xfrm>
        </p:grpSpPr>
        <p:pic>
          <p:nvPicPr>
            <p:cNvPr id="24601" name="Picture 4" descr="D:\Artoo\Documents\Cornell\Research\iprough\docs\SIGGRAPH\images\texture_intensity_chang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1238" y="472440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02" name="TextBox 12"/>
            <p:cNvSpPr txBox="1">
              <a:spLocks noChangeArrowheads="1"/>
            </p:cNvSpPr>
            <p:nvPr/>
          </p:nvSpPr>
          <p:spPr bwMode="auto">
            <a:xfrm rot="5400000">
              <a:off x="1547813" y="3605213"/>
              <a:ext cx="760412"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9000">
                  <a:solidFill>
                    <a:srgbClr val="FF0000"/>
                  </a:solidFill>
                </a:rPr>
                <a:t>=</a:t>
              </a:r>
            </a:p>
          </p:txBody>
        </p:sp>
        <p:sp>
          <p:nvSpPr>
            <p:cNvPr id="19" name="TextBox 18"/>
            <p:cNvSpPr txBox="1"/>
            <p:nvPr/>
          </p:nvSpPr>
          <p:spPr>
            <a:xfrm>
              <a:off x="838200" y="6400317"/>
              <a:ext cx="2091022" cy="369815"/>
            </a:xfrm>
            <a:prstGeom prst="rect">
              <a:avLst/>
            </a:prstGeom>
            <a:noFill/>
          </p:spPr>
          <p:txBody>
            <a:bodyPr wrap="none">
              <a:spAutoFit/>
            </a:bodyPr>
            <a:lstStyle/>
            <a:p>
              <a:pPr>
                <a:defRPr/>
              </a:pPr>
              <a:r>
                <a:rPr lang="en-US" dirty="0">
                  <a:solidFill>
                    <a:schemeClr val="accent6"/>
                  </a:solidFill>
                </a:rPr>
                <a:t>Intensity differences</a:t>
              </a:r>
            </a:p>
          </p:txBody>
        </p:sp>
      </p:grpSp>
      <p:grpSp>
        <p:nvGrpSpPr>
          <p:cNvPr id="6" name="Group 5"/>
          <p:cNvGrpSpPr>
            <a:grpSpLocks/>
          </p:cNvGrpSpPr>
          <p:nvPr/>
        </p:nvGrpSpPr>
        <p:grpSpPr bwMode="auto">
          <a:xfrm>
            <a:off x="2667000" y="4724400"/>
            <a:ext cx="2349500" cy="2046288"/>
            <a:chOff x="2667000" y="4724400"/>
            <a:chExt cx="2349500" cy="2046288"/>
          </a:xfrm>
        </p:grpSpPr>
        <p:pic>
          <p:nvPicPr>
            <p:cNvPr id="24598" name="Picture 2" descr="D:\Artoo\Documents\Cornell\Research\iprough\docs\SIGGRAPH\images\texture_D.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24200" y="4724400"/>
              <a:ext cx="1676400" cy="1676400"/>
            </a:xfrm>
            <a:prstGeom prst="rect">
              <a:avLst/>
            </a:prstGeom>
            <a:noFill/>
            <a:ln w="31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4" name="Right Arrow 13"/>
            <p:cNvSpPr/>
            <p:nvPr/>
          </p:nvSpPr>
          <p:spPr>
            <a:xfrm>
              <a:off x="2667000" y="5334000"/>
              <a:ext cx="5334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TextBox 19"/>
            <p:cNvSpPr txBox="1"/>
            <p:nvPr/>
          </p:nvSpPr>
          <p:spPr>
            <a:xfrm>
              <a:off x="2908300" y="6400800"/>
              <a:ext cx="2108200" cy="369888"/>
            </a:xfrm>
            <a:prstGeom prst="rect">
              <a:avLst/>
            </a:prstGeom>
            <a:noFill/>
          </p:spPr>
          <p:txBody>
            <a:bodyPr wrap="none">
              <a:spAutoFit/>
            </a:bodyPr>
            <a:lstStyle/>
            <a:p>
              <a:pPr>
                <a:defRPr/>
              </a:pPr>
              <a:r>
                <a:rPr lang="en-US" dirty="0">
                  <a:solidFill>
                    <a:schemeClr val="accent6"/>
                  </a:solidFill>
                </a:rPr>
                <a:t>Frequency spectrum</a:t>
              </a:r>
            </a:p>
          </p:txBody>
        </p:sp>
      </p:grpSp>
      <p:grpSp>
        <p:nvGrpSpPr>
          <p:cNvPr id="7" name="Group 6"/>
          <p:cNvGrpSpPr>
            <a:grpSpLocks/>
          </p:cNvGrpSpPr>
          <p:nvPr/>
        </p:nvGrpSpPr>
        <p:grpSpPr bwMode="auto">
          <a:xfrm>
            <a:off x="4765675" y="4724400"/>
            <a:ext cx="3478213" cy="2046288"/>
            <a:chOff x="4765675" y="4724400"/>
            <a:chExt cx="3478213" cy="2046288"/>
          </a:xfrm>
        </p:grpSpPr>
        <p:pic>
          <p:nvPicPr>
            <p:cNvPr id="24595" name="Picture 3" descr="D:\Artoo\Documents\Cornell\Research\iprough\docs\SIGGRAPH\images\texture_Dr.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57800" y="4724400"/>
              <a:ext cx="1676400" cy="1676400"/>
            </a:xfrm>
            <a:prstGeom prst="rect">
              <a:avLst/>
            </a:prstGeom>
            <a:noFill/>
            <a:ln w="31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5" name="Right Arrow 14"/>
            <p:cNvSpPr/>
            <p:nvPr/>
          </p:nvSpPr>
          <p:spPr>
            <a:xfrm>
              <a:off x="4765675" y="5334000"/>
              <a:ext cx="5334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TextBox 20"/>
            <p:cNvSpPr txBox="1"/>
            <p:nvPr/>
          </p:nvSpPr>
          <p:spPr>
            <a:xfrm>
              <a:off x="5041900" y="6400800"/>
              <a:ext cx="3201988" cy="369888"/>
            </a:xfrm>
            <a:prstGeom prst="rect">
              <a:avLst/>
            </a:prstGeom>
            <a:noFill/>
          </p:spPr>
          <p:txBody>
            <a:bodyPr wrap="none">
              <a:spAutoFit/>
            </a:bodyPr>
            <a:lstStyle/>
            <a:p>
              <a:pPr>
                <a:defRPr/>
              </a:pPr>
              <a:r>
                <a:rPr lang="en-US" dirty="0">
                  <a:solidFill>
                    <a:schemeClr val="accent6"/>
                  </a:solidFill>
                </a:rPr>
                <a:t>Frequency spectrum (corrected)</a:t>
              </a:r>
            </a:p>
          </p:txBody>
        </p:sp>
      </p:grpSp>
      <p:grpSp>
        <p:nvGrpSpPr>
          <p:cNvPr id="2" name="Group 1"/>
          <p:cNvGrpSpPr>
            <a:grpSpLocks/>
          </p:cNvGrpSpPr>
          <p:nvPr/>
        </p:nvGrpSpPr>
        <p:grpSpPr bwMode="auto">
          <a:xfrm>
            <a:off x="5903913" y="2057400"/>
            <a:ext cx="3163887" cy="3657600"/>
            <a:chOff x="5903913" y="2057400"/>
            <a:chExt cx="3163887" cy="3657600"/>
          </a:xfrm>
        </p:grpSpPr>
        <p:grpSp>
          <p:nvGrpSpPr>
            <p:cNvPr id="24586" name="Group 7"/>
            <p:cNvGrpSpPr>
              <a:grpSpLocks/>
            </p:cNvGrpSpPr>
            <p:nvPr/>
          </p:nvGrpSpPr>
          <p:grpSpPr bwMode="auto">
            <a:xfrm>
              <a:off x="5903913" y="2057400"/>
              <a:ext cx="3163887" cy="3657600"/>
              <a:chOff x="5903913" y="2057400"/>
              <a:chExt cx="3163887" cy="3657600"/>
            </a:xfrm>
          </p:grpSpPr>
          <p:sp>
            <p:nvSpPr>
              <p:cNvPr id="16" name="Bent-Up Arrow 15"/>
              <p:cNvSpPr/>
              <p:nvPr/>
            </p:nvSpPr>
            <p:spPr>
              <a:xfrm>
                <a:off x="6781800" y="4497388"/>
                <a:ext cx="1219200" cy="1217612"/>
              </a:xfrm>
              <a:prstGeom prst="bentUpArrow">
                <a:avLst>
                  <a:gd name="adj1" fmla="val 19588"/>
                  <a:gd name="adj2" fmla="val 2500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TextBox 21"/>
              <p:cNvSpPr txBox="1"/>
              <p:nvPr/>
            </p:nvSpPr>
            <p:spPr>
              <a:xfrm>
                <a:off x="5903913" y="2057400"/>
                <a:ext cx="3163887" cy="369888"/>
              </a:xfrm>
              <a:prstGeom prst="rect">
                <a:avLst/>
              </a:prstGeom>
              <a:noFill/>
            </p:spPr>
            <p:txBody>
              <a:bodyPr wrap="none">
                <a:spAutoFit/>
              </a:bodyPr>
              <a:lstStyle/>
              <a:p>
                <a:pPr>
                  <a:defRPr/>
                </a:pPr>
                <a:r>
                  <a:rPr lang="en-US" dirty="0">
                    <a:solidFill>
                      <a:schemeClr val="accent6"/>
                    </a:solidFill>
                  </a:rPr>
                  <a:t>Concentric average of spectrum</a:t>
                </a:r>
              </a:p>
            </p:txBody>
          </p:sp>
        </p:grpSp>
        <p:pic>
          <p:nvPicPr>
            <p:cNvPr id="24587" name="Picture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11106" y="2463412"/>
              <a:ext cx="2451894" cy="1803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3" name="Group 32"/>
          <p:cNvGrpSpPr/>
          <p:nvPr/>
        </p:nvGrpSpPr>
        <p:grpSpPr>
          <a:xfrm>
            <a:off x="6947666" y="152400"/>
            <a:ext cx="2043934" cy="1162917"/>
            <a:chOff x="9796741" y="1499825"/>
            <a:chExt cx="9072398" cy="3608117"/>
          </a:xfrm>
        </p:grpSpPr>
        <p:grpSp>
          <p:nvGrpSpPr>
            <p:cNvPr id="34" name="Group 28"/>
            <p:cNvGrpSpPr>
              <a:grpSpLocks/>
            </p:cNvGrpSpPr>
            <p:nvPr/>
          </p:nvGrpSpPr>
          <p:grpSpPr bwMode="auto">
            <a:xfrm>
              <a:off x="15262225" y="2209800"/>
              <a:ext cx="3606914" cy="2011813"/>
              <a:chOff x="5532438" y="914400"/>
              <a:chExt cx="3606914" cy="2011813"/>
            </a:xfrm>
          </p:grpSpPr>
          <p:cxnSp>
            <p:nvCxnSpPr>
              <p:cNvPr id="46" name="Straight Arrow Connector 45"/>
              <p:cNvCxnSpPr/>
              <p:nvPr/>
            </p:nvCxnSpPr>
            <p:spPr bwMode="auto">
              <a:xfrm>
                <a:off x="5532438" y="914400"/>
                <a:ext cx="2346325" cy="990600"/>
              </a:xfrm>
              <a:prstGeom prst="straightConnector1">
                <a:avLst/>
              </a:prstGeom>
              <a:ln w="19050">
                <a:solidFill>
                  <a:schemeClr val="bg1"/>
                </a:solidFill>
                <a:tailEnd type="none"/>
              </a:ln>
            </p:spPr>
            <p:style>
              <a:lnRef idx="1">
                <a:schemeClr val="accent1"/>
              </a:lnRef>
              <a:fillRef idx="0">
                <a:schemeClr val="accent1"/>
              </a:fillRef>
              <a:effectRef idx="0">
                <a:schemeClr val="accent1"/>
              </a:effectRef>
              <a:fontRef idx="minor">
                <a:schemeClr val="tx1"/>
              </a:fontRef>
            </p:style>
          </p:cxnSp>
          <p:pic>
            <p:nvPicPr>
              <p:cNvPr id="47" name="Picture 51" descr="D:\Artoo\Documents\Cornell\Research\iprough\docs\SIGGRAPH\slides\images\step_fullscn_flat_beige_diffuse.png"/>
              <p:cNvPicPr>
                <a:picLocks noChangeAspect="1" noChangeArrowheads="1"/>
              </p:cNvPicPr>
              <p:nvPr/>
            </p:nvPicPr>
            <p:blipFill>
              <a:blip r:embed="rId9" cstate="print">
                <a:extLst>
                  <a:ext uri="{28A0092B-C50C-407E-A947-70E740481C1C}">
                    <a14:useLocalDpi xmlns:a14="http://schemas.microsoft.com/office/drawing/2010/main" val="0"/>
                  </a:ext>
                </a:extLst>
              </a:blip>
              <a:srcRect t="28816"/>
              <a:stretch>
                <a:fillRect/>
              </a:stretch>
            </p:blipFill>
            <p:spPr bwMode="auto">
              <a:xfrm>
                <a:off x="7212519" y="1554612"/>
                <a:ext cx="1926833" cy="137160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35" name="Group 34"/>
            <p:cNvGrpSpPr>
              <a:grpSpLocks/>
            </p:cNvGrpSpPr>
            <p:nvPr/>
          </p:nvGrpSpPr>
          <p:grpSpPr bwMode="auto">
            <a:xfrm>
              <a:off x="11787187" y="3352800"/>
              <a:ext cx="4760153" cy="1755142"/>
              <a:chOff x="2057292" y="2057400"/>
              <a:chExt cx="4759854" cy="1755142"/>
            </a:xfrm>
          </p:grpSpPr>
          <p:grpSp>
            <p:nvGrpSpPr>
              <p:cNvPr id="40" name="Group 40"/>
              <p:cNvGrpSpPr>
                <a:grpSpLocks/>
              </p:cNvGrpSpPr>
              <p:nvPr/>
            </p:nvGrpSpPr>
            <p:grpSpPr bwMode="auto">
              <a:xfrm>
                <a:off x="2057292" y="2057400"/>
                <a:ext cx="3611337" cy="304800"/>
                <a:chOff x="2057292" y="2057400"/>
                <a:chExt cx="3611337" cy="304800"/>
              </a:xfrm>
            </p:grpSpPr>
            <p:cxnSp>
              <p:nvCxnSpPr>
                <p:cNvPr id="43" name="Straight Connector 42"/>
                <p:cNvCxnSpPr/>
                <p:nvPr/>
              </p:nvCxnSpPr>
              <p:spPr>
                <a:xfrm>
                  <a:off x="2057292" y="2057400"/>
                  <a:ext cx="361133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5668629" y="2057400"/>
                  <a:ext cx="0" cy="304800"/>
                </a:xfrm>
                <a:prstGeom prst="straightConnector1">
                  <a:avLst/>
                </a:prstGeom>
                <a:ln w="1905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3389274" y="2057400"/>
                  <a:ext cx="0" cy="304800"/>
                </a:xfrm>
                <a:prstGeom prst="straightConnector1">
                  <a:avLst/>
                </a:prstGeom>
                <a:ln w="19050">
                  <a:solidFill>
                    <a:schemeClr val="bg1"/>
                  </a:solidFill>
                  <a:tailEnd type="none"/>
                </a:ln>
              </p:spPr>
              <p:style>
                <a:lnRef idx="1">
                  <a:schemeClr val="accent1"/>
                </a:lnRef>
                <a:fillRef idx="0">
                  <a:schemeClr val="accent1"/>
                </a:fillRef>
                <a:effectRef idx="0">
                  <a:schemeClr val="accent1"/>
                </a:effectRef>
                <a:fontRef idx="minor">
                  <a:schemeClr val="tx1"/>
                </a:fontRef>
              </p:style>
            </p:cxnSp>
          </p:grpSp>
          <p:pic>
            <p:nvPicPr>
              <p:cNvPr id="41" name="Picture 48" descr="D:\Artoo\Documents\Cornell\Research\iprough\docs\SIGGRAPH\slides\images\step_fullscn_flat_beige_micro.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2704" t="64407" r="27326" b="1"/>
              <a:stretch/>
            </p:blipFill>
            <p:spPr bwMode="auto">
              <a:xfrm>
                <a:off x="2367694" y="2362201"/>
                <a:ext cx="2036202" cy="145034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2" name="Picture 52" descr="D:\Artoo\Documents\Cornell\Research\iprough\docs\SIGGRAPH\slides\images\step_fullscn_flat_beige_meso.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7525" t="64407" r="23108" b="2"/>
              <a:stretch/>
            </p:blipFill>
            <p:spPr bwMode="auto">
              <a:xfrm>
                <a:off x="4805519" y="2362201"/>
                <a:ext cx="2011627" cy="1450341"/>
              </a:xfrm>
              <a:prstGeom prst="rect">
                <a:avLst/>
              </a:prstGeom>
              <a:noFill/>
              <a:ln w="38100">
                <a:solidFill>
                  <a:srgbClr val="FF3232"/>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36" name="Group 35"/>
            <p:cNvGrpSpPr>
              <a:grpSpLocks/>
            </p:cNvGrpSpPr>
            <p:nvPr/>
          </p:nvGrpSpPr>
          <p:grpSpPr bwMode="auto">
            <a:xfrm>
              <a:off x="9796741" y="2209800"/>
              <a:ext cx="3544609" cy="2060162"/>
              <a:chOff x="66954" y="914400"/>
              <a:chExt cx="3544609" cy="2060162"/>
            </a:xfrm>
          </p:grpSpPr>
          <p:cxnSp>
            <p:nvCxnSpPr>
              <p:cNvPr id="38" name="Straight Arrow Connector 37"/>
              <p:cNvCxnSpPr/>
              <p:nvPr/>
            </p:nvCxnSpPr>
            <p:spPr bwMode="auto">
              <a:xfrm flipH="1">
                <a:off x="1265238" y="914400"/>
                <a:ext cx="2346325" cy="990600"/>
              </a:xfrm>
              <a:prstGeom prst="straightConnector1">
                <a:avLst/>
              </a:prstGeom>
              <a:ln w="19050">
                <a:solidFill>
                  <a:schemeClr val="bg1"/>
                </a:solidFill>
                <a:tailEnd type="none"/>
              </a:ln>
            </p:spPr>
            <p:style>
              <a:lnRef idx="1">
                <a:schemeClr val="accent1"/>
              </a:lnRef>
              <a:fillRef idx="0">
                <a:schemeClr val="accent1"/>
              </a:fillRef>
              <a:effectRef idx="0">
                <a:schemeClr val="accent1"/>
              </a:effectRef>
              <a:fontRef idx="minor">
                <a:schemeClr val="tx1"/>
              </a:fontRef>
            </p:style>
          </p:cxnSp>
          <p:pic>
            <p:nvPicPr>
              <p:cNvPr id="39" name="Picture 49" descr="D:\Artoo\Documents\Cornell\Research\iprough\docs\SIGGRAPH\slides\images\step_fullscn_flat_beige_mixed.pn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25491" t="60349" r="19511" b="2"/>
              <a:stretch/>
            </p:blipFill>
            <p:spPr bwMode="auto">
              <a:xfrm>
                <a:off x="66954" y="1554612"/>
                <a:ext cx="1969600" cy="14199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pic>
          <p:nvPicPr>
            <p:cNvPr id="37" name="Picture 50" descr="D:\Artoo\Documents\Cornell\Research\iprough\docs\SIGGRAPH\slides\images\step_fullscn_flat_beige_mixed+diffuse.pn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8293" t="60572" r="17959" b="1"/>
            <a:stretch/>
          </p:blipFill>
          <p:spPr bwMode="auto">
            <a:xfrm>
              <a:off x="13341349" y="1499825"/>
              <a:ext cx="1936105" cy="1419949"/>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304800" y="2895600"/>
            <a:ext cx="8229600" cy="1143000"/>
          </a:xfrm>
        </p:spPr>
        <p:txBody>
          <a:bodyPr/>
          <a:lstStyle/>
          <a:p>
            <a:pPr algn="l" eaLnBrk="1" hangingPunct="1"/>
            <a:r>
              <a:rPr lang="en-US" sz="3000" b="1" smtClean="0">
                <a:solidFill>
                  <a:srgbClr val="FFFF00"/>
                </a:solidFill>
                <a:latin typeface="Verdana" pitchFamily="34" charset="0"/>
                <a:ea typeface="Verdana" pitchFamily="34" charset="0"/>
                <a:cs typeface="Verdana" pitchFamily="34" charset="0"/>
              </a:rPr>
              <a:t>Results</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5" descr="D:\Artoo\Documents\Cornell\Research\iprough\docs\SIGGRAPH\images\supplementary\actual_object\metal_bookend.jpg"/>
          <p:cNvPicPr>
            <a:picLocks noChangeAspect="1" noChangeArrowheads="1"/>
          </p:cNvPicPr>
          <p:nvPr/>
        </p:nvPicPr>
        <p:blipFill>
          <a:blip r:embed="rId3">
            <a:extLst>
              <a:ext uri="{28A0092B-C50C-407E-A947-70E740481C1C}">
                <a14:useLocalDpi xmlns:a14="http://schemas.microsoft.com/office/drawing/2010/main" val="0"/>
              </a:ext>
            </a:extLst>
          </a:blip>
          <a:srcRect l="16359" r="13283"/>
          <a:stretch>
            <a:fillRect/>
          </a:stretch>
        </p:blipFill>
        <p:spPr bwMode="auto">
          <a:xfrm>
            <a:off x="1981200" y="228600"/>
            <a:ext cx="6629400" cy="62801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28600" y="3586163"/>
            <a:ext cx="1606550" cy="369887"/>
          </a:xfrm>
          <a:prstGeom prst="rect">
            <a:avLst/>
          </a:prstGeom>
          <a:noFill/>
        </p:spPr>
        <p:txBody>
          <a:bodyPr wrap="none">
            <a:spAutoFit/>
          </a:bodyPr>
          <a:lstStyle/>
          <a:p>
            <a:pPr>
              <a:defRPr/>
            </a:pPr>
            <a:r>
              <a:rPr lang="en-US" dirty="0">
                <a:solidFill>
                  <a:schemeClr val="accent6"/>
                </a:solidFill>
              </a:rPr>
              <a:t>Metal bookend</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50" name="Group 5"/>
          <p:cNvGrpSpPr>
            <a:grpSpLocks/>
          </p:cNvGrpSpPr>
          <p:nvPr/>
        </p:nvGrpSpPr>
        <p:grpSpPr bwMode="auto">
          <a:xfrm>
            <a:off x="609600" y="228600"/>
            <a:ext cx="8001000" cy="6375400"/>
            <a:chOff x="990600" y="-213519"/>
            <a:chExt cx="12192000" cy="9713914"/>
          </a:xfrm>
        </p:grpSpPr>
        <p:grpSp>
          <p:nvGrpSpPr>
            <p:cNvPr id="27653" name="Group 2"/>
            <p:cNvGrpSpPr>
              <a:grpSpLocks/>
            </p:cNvGrpSpPr>
            <p:nvPr/>
          </p:nvGrpSpPr>
          <p:grpSpPr bwMode="auto">
            <a:xfrm>
              <a:off x="990600" y="-213519"/>
              <a:ext cx="12192000" cy="9713914"/>
              <a:chOff x="990600" y="-213519"/>
              <a:chExt cx="12192000" cy="9713914"/>
            </a:xfrm>
          </p:grpSpPr>
          <p:pic>
            <p:nvPicPr>
              <p:cNvPr id="27655" name="Picture 9" descr="D:\Artoo\Documents\Cornell\Research\iprough\docs\SIGGRAPH\images\supplementary\acquired_view\metal_bookend_A_render.png"/>
              <p:cNvPicPr>
                <a:picLocks noChangeAspect="1" noChangeArrowheads="1"/>
              </p:cNvPicPr>
              <p:nvPr/>
            </p:nvPicPr>
            <p:blipFill>
              <a:blip r:embed="rId3">
                <a:extLst>
                  <a:ext uri="{28A0092B-C50C-407E-A947-70E740481C1C}">
                    <a14:useLocalDpi xmlns:a14="http://schemas.microsoft.com/office/drawing/2010/main" val="0"/>
                  </a:ext>
                </a:extLst>
              </a:blip>
              <a:srcRect t="46884"/>
              <a:stretch>
                <a:fillRect/>
              </a:stretch>
            </p:blipFill>
            <p:spPr bwMode="auto">
              <a:xfrm>
                <a:off x="990600" y="4643438"/>
                <a:ext cx="12192000" cy="4856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8" descr="D:\Artoo\Documents\Cornell\Research\iprough\docs\SIGGRAPH\images\supplementary\acquired_view\metal_bookend_A.png"/>
              <p:cNvPicPr>
                <a:picLocks noChangeAspect="1" noChangeArrowheads="1"/>
              </p:cNvPicPr>
              <p:nvPr/>
            </p:nvPicPr>
            <p:blipFill>
              <a:blip r:embed="rId4">
                <a:extLst>
                  <a:ext uri="{28A0092B-C50C-407E-A947-70E740481C1C}">
                    <a14:useLocalDpi xmlns:a14="http://schemas.microsoft.com/office/drawing/2010/main" val="0"/>
                  </a:ext>
                </a:extLst>
              </a:blip>
              <a:srcRect t="26501" b="20383"/>
              <a:stretch>
                <a:fillRect/>
              </a:stretch>
            </p:blipFill>
            <p:spPr bwMode="auto">
              <a:xfrm>
                <a:off x="990600" y="-213519"/>
                <a:ext cx="12192000" cy="4856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Rectangle 4"/>
            <p:cNvSpPr/>
            <p:nvPr/>
          </p:nvSpPr>
          <p:spPr>
            <a:xfrm>
              <a:off x="990600" y="-213519"/>
              <a:ext cx="12192000" cy="971391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4" name="TextBox 3"/>
          <p:cNvSpPr txBox="1"/>
          <p:nvPr/>
        </p:nvSpPr>
        <p:spPr>
          <a:xfrm>
            <a:off x="838200" y="381000"/>
            <a:ext cx="1516063" cy="369888"/>
          </a:xfrm>
          <a:prstGeom prst="rect">
            <a:avLst/>
          </a:prstGeom>
          <a:noFill/>
        </p:spPr>
        <p:txBody>
          <a:bodyPr wrap="none">
            <a:spAutoFit/>
          </a:bodyPr>
          <a:lstStyle/>
          <a:p>
            <a:pPr>
              <a:defRPr/>
            </a:pPr>
            <a:r>
              <a:rPr lang="en-US" dirty="0">
                <a:solidFill>
                  <a:schemeClr val="accent6"/>
                </a:solidFill>
              </a:rPr>
              <a:t>Acquired view</a:t>
            </a:r>
          </a:p>
        </p:txBody>
      </p:sp>
      <p:sp>
        <p:nvSpPr>
          <p:cNvPr id="8" name="TextBox 7"/>
          <p:cNvSpPr txBox="1"/>
          <p:nvPr/>
        </p:nvSpPr>
        <p:spPr>
          <a:xfrm>
            <a:off x="838200" y="3671888"/>
            <a:ext cx="2625725" cy="369887"/>
          </a:xfrm>
          <a:prstGeom prst="rect">
            <a:avLst/>
          </a:prstGeom>
          <a:noFill/>
        </p:spPr>
        <p:txBody>
          <a:bodyPr wrap="none">
            <a:spAutoFit/>
          </a:bodyPr>
          <a:lstStyle/>
          <a:p>
            <a:pPr>
              <a:defRPr/>
            </a:pPr>
            <a:r>
              <a:rPr lang="en-US" dirty="0">
                <a:solidFill>
                  <a:schemeClr val="accent6"/>
                </a:solidFill>
              </a:rPr>
              <a:t>Acquired view (rendering)</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8" descr="D:\Artoo\Documents\Cornell\Research\iprough\docs\SIGGRAPH\images\supplementary\novel_view\metal_bookend_A.png"/>
          <p:cNvPicPr>
            <a:picLocks noChangeAspect="1" noChangeArrowheads="1"/>
          </p:cNvPicPr>
          <p:nvPr/>
        </p:nvPicPr>
        <p:blipFill>
          <a:blip r:embed="rId3">
            <a:extLst>
              <a:ext uri="{28A0092B-C50C-407E-A947-70E740481C1C}">
                <a14:useLocalDpi xmlns:a14="http://schemas.microsoft.com/office/drawing/2010/main" val="0"/>
              </a:ext>
            </a:extLst>
          </a:blip>
          <a:srcRect l="26334" t="37485" r="15834" b="5659"/>
          <a:stretch>
            <a:fillRect/>
          </a:stretch>
        </p:blipFill>
        <p:spPr bwMode="auto">
          <a:xfrm>
            <a:off x="228600" y="228600"/>
            <a:ext cx="5514975" cy="359251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8675" name="Picture 9" descr="D:\Artoo\Documents\Cornell\Research\iprough\docs\SIGGRAPH\images\supplementary\novel_view\metal_bookend_A_render.png"/>
          <p:cNvPicPr>
            <a:picLocks noChangeAspect="1" noChangeArrowheads="1"/>
          </p:cNvPicPr>
          <p:nvPr/>
        </p:nvPicPr>
        <p:blipFill>
          <a:blip r:embed="rId4">
            <a:extLst>
              <a:ext uri="{28A0092B-C50C-407E-A947-70E740481C1C}">
                <a14:useLocalDpi xmlns:a14="http://schemas.microsoft.com/office/drawing/2010/main" val="0"/>
              </a:ext>
            </a:extLst>
          </a:blip>
          <a:srcRect l="26334" t="37485" r="15833" b="5659"/>
          <a:stretch>
            <a:fillRect/>
          </a:stretch>
        </p:blipFill>
        <p:spPr bwMode="auto">
          <a:xfrm>
            <a:off x="3457575" y="3094038"/>
            <a:ext cx="5514975" cy="359251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25438" y="3378200"/>
            <a:ext cx="1214437" cy="369888"/>
          </a:xfrm>
          <a:prstGeom prst="rect">
            <a:avLst/>
          </a:prstGeom>
          <a:noFill/>
        </p:spPr>
        <p:txBody>
          <a:bodyPr wrap="none">
            <a:spAutoFit/>
          </a:bodyPr>
          <a:lstStyle/>
          <a:p>
            <a:pPr>
              <a:defRPr/>
            </a:pPr>
            <a:r>
              <a:rPr lang="en-US" dirty="0">
                <a:solidFill>
                  <a:schemeClr val="accent6"/>
                </a:solidFill>
              </a:rPr>
              <a:t>Novel view</a:t>
            </a:r>
          </a:p>
        </p:txBody>
      </p:sp>
      <p:sp>
        <p:nvSpPr>
          <p:cNvPr id="7" name="TextBox 6"/>
          <p:cNvSpPr txBox="1"/>
          <p:nvPr/>
        </p:nvSpPr>
        <p:spPr>
          <a:xfrm>
            <a:off x="3581400" y="6259513"/>
            <a:ext cx="2324100" cy="369887"/>
          </a:xfrm>
          <a:prstGeom prst="rect">
            <a:avLst/>
          </a:prstGeom>
          <a:noFill/>
        </p:spPr>
        <p:txBody>
          <a:bodyPr wrap="none">
            <a:spAutoFit/>
          </a:bodyPr>
          <a:lstStyle/>
          <a:p>
            <a:pPr>
              <a:defRPr/>
            </a:pPr>
            <a:r>
              <a:rPr lang="en-US" dirty="0">
                <a:solidFill>
                  <a:schemeClr val="accent6"/>
                </a:solidFill>
              </a:rPr>
              <a:t>Novel view (rendering)</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 y="3586163"/>
            <a:ext cx="1574800" cy="369887"/>
          </a:xfrm>
          <a:prstGeom prst="rect">
            <a:avLst/>
          </a:prstGeom>
          <a:noFill/>
        </p:spPr>
        <p:txBody>
          <a:bodyPr wrap="none">
            <a:spAutoFit/>
          </a:bodyPr>
          <a:lstStyle/>
          <a:p>
            <a:pPr>
              <a:defRPr/>
            </a:pPr>
            <a:r>
              <a:rPr lang="en-US" dirty="0">
                <a:solidFill>
                  <a:schemeClr val="accent6"/>
                </a:solidFill>
              </a:rPr>
              <a:t>Beige bookend</a:t>
            </a:r>
          </a:p>
        </p:txBody>
      </p:sp>
      <p:pic>
        <p:nvPicPr>
          <p:cNvPr id="29699" name="Picture 2" descr="D:\Artoo\Documents\Cornell\Research\iprough\docs\SIGGRAPH\images\supplementary\actual_object\beige_bookend.jpg"/>
          <p:cNvPicPr>
            <a:picLocks noChangeAspect="1" noChangeArrowheads="1"/>
          </p:cNvPicPr>
          <p:nvPr/>
        </p:nvPicPr>
        <p:blipFill>
          <a:blip r:embed="rId3">
            <a:extLst>
              <a:ext uri="{28A0092B-C50C-407E-A947-70E740481C1C}">
                <a14:useLocalDpi xmlns:a14="http://schemas.microsoft.com/office/drawing/2010/main" val="0"/>
              </a:ext>
            </a:extLst>
          </a:blip>
          <a:srcRect l="26176" t="13638" r="18805"/>
          <a:stretch>
            <a:fillRect/>
          </a:stretch>
        </p:blipFill>
        <p:spPr bwMode="auto">
          <a:xfrm>
            <a:off x="2133600" y="228600"/>
            <a:ext cx="6019800" cy="62992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descr="D:\Artoo\Documents\Cornell\Research\iprough\docs\SIGGRAPH\images\supplementary\acquired_view\beige_bookend_render.png"/>
          <p:cNvPicPr>
            <a:picLocks noChangeAspect="1" noChangeArrowheads="1"/>
          </p:cNvPicPr>
          <p:nvPr/>
        </p:nvPicPr>
        <p:blipFill>
          <a:blip r:embed="rId3">
            <a:extLst>
              <a:ext uri="{28A0092B-C50C-407E-A947-70E740481C1C}">
                <a14:useLocalDpi xmlns:a14="http://schemas.microsoft.com/office/drawing/2010/main" val="0"/>
              </a:ext>
            </a:extLst>
          </a:blip>
          <a:srcRect t="46880"/>
          <a:stretch>
            <a:fillRect/>
          </a:stretch>
        </p:blipFill>
        <p:spPr bwMode="auto">
          <a:xfrm>
            <a:off x="617538" y="3416300"/>
            <a:ext cx="8001000"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2" descr="D:\Artoo\Documents\Cornell\Research\iprough\docs\SIGGRAPH\images\supplementary\acquired_view\beige_bookend.png"/>
          <p:cNvPicPr>
            <a:picLocks noChangeAspect="1" noChangeArrowheads="1"/>
          </p:cNvPicPr>
          <p:nvPr/>
        </p:nvPicPr>
        <p:blipFill>
          <a:blip r:embed="rId4">
            <a:extLst>
              <a:ext uri="{28A0092B-C50C-407E-A947-70E740481C1C}">
                <a14:useLocalDpi xmlns:a14="http://schemas.microsoft.com/office/drawing/2010/main" val="0"/>
              </a:ext>
            </a:extLst>
          </a:blip>
          <a:srcRect t="22298" b="24579"/>
          <a:stretch>
            <a:fillRect/>
          </a:stretch>
        </p:blipFill>
        <p:spPr bwMode="auto">
          <a:xfrm>
            <a:off x="617538" y="228600"/>
            <a:ext cx="8001000"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bwMode="auto">
          <a:xfrm>
            <a:off x="609600" y="228600"/>
            <a:ext cx="8008938" cy="6375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TextBox 3"/>
          <p:cNvSpPr txBox="1"/>
          <p:nvPr/>
        </p:nvSpPr>
        <p:spPr>
          <a:xfrm>
            <a:off x="838200" y="381000"/>
            <a:ext cx="1516063" cy="369888"/>
          </a:xfrm>
          <a:prstGeom prst="rect">
            <a:avLst/>
          </a:prstGeom>
          <a:noFill/>
        </p:spPr>
        <p:txBody>
          <a:bodyPr wrap="none">
            <a:spAutoFit/>
          </a:bodyPr>
          <a:lstStyle/>
          <a:p>
            <a:pPr>
              <a:defRPr/>
            </a:pPr>
            <a:r>
              <a:rPr lang="en-US" dirty="0">
                <a:solidFill>
                  <a:schemeClr val="accent6"/>
                </a:solidFill>
              </a:rPr>
              <a:t>Acquired view</a:t>
            </a:r>
          </a:p>
        </p:txBody>
      </p:sp>
      <p:sp>
        <p:nvSpPr>
          <p:cNvPr id="8" name="TextBox 7"/>
          <p:cNvSpPr txBox="1"/>
          <p:nvPr/>
        </p:nvSpPr>
        <p:spPr>
          <a:xfrm>
            <a:off x="838200" y="3671888"/>
            <a:ext cx="2625725" cy="369887"/>
          </a:xfrm>
          <a:prstGeom prst="rect">
            <a:avLst/>
          </a:prstGeom>
          <a:noFill/>
        </p:spPr>
        <p:txBody>
          <a:bodyPr wrap="none">
            <a:spAutoFit/>
          </a:bodyPr>
          <a:lstStyle/>
          <a:p>
            <a:pPr>
              <a:defRPr/>
            </a:pPr>
            <a:r>
              <a:rPr lang="en-US" dirty="0">
                <a:solidFill>
                  <a:schemeClr val="accent6"/>
                </a:solidFill>
              </a:rPr>
              <a:t>Acquired view (rendering)</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8" name="Title 1"/>
          <p:cNvSpPr>
            <a:spLocks noGrp="1"/>
          </p:cNvSpPr>
          <p:nvPr>
            <p:ph type="title"/>
          </p:nvPr>
        </p:nvSpPr>
        <p:spPr>
          <a:xfrm>
            <a:off x="319088" y="344488"/>
            <a:ext cx="8229600" cy="1143000"/>
          </a:xfrm>
        </p:spPr>
        <p:txBody>
          <a:bodyPr/>
          <a:lstStyle/>
          <a:p>
            <a:pPr algn="l" eaLnBrk="1" hangingPunct="1"/>
            <a:r>
              <a:rPr lang="en-US" sz="3000" b="1" smtClean="0">
                <a:solidFill>
                  <a:srgbClr val="FFFF00"/>
                </a:solidFill>
                <a:latin typeface="Verdana" pitchFamily="34" charset="0"/>
                <a:ea typeface="Verdana" pitchFamily="34" charset="0"/>
                <a:cs typeface="Verdana" pitchFamily="34" charset="0"/>
              </a:rPr>
              <a:t>Rough Surfaces Assumptions</a:t>
            </a:r>
          </a:p>
        </p:txBody>
      </p:sp>
      <p:sp>
        <p:nvSpPr>
          <p:cNvPr id="4099" name="Content Placeholder 2"/>
          <p:cNvSpPr>
            <a:spLocks noGrp="1"/>
          </p:cNvSpPr>
          <p:nvPr>
            <p:ph idx="1"/>
          </p:nvPr>
        </p:nvSpPr>
        <p:spPr/>
        <p:txBody>
          <a:bodyPr/>
          <a:lstStyle/>
          <a:p>
            <a:pPr eaLnBrk="1" hangingPunct="1">
              <a:buClr>
                <a:srgbClr val="FFFFFF"/>
              </a:buClr>
            </a:pPr>
            <a:r>
              <a:rPr lang="en-US" sz="2400" dirty="0" smtClean="0">
                <a:solidFill>
                  <a:srgbClr val="FFFFFF"/>
                </a:solidFill>
                <a:latin typeface="Helvetica" pitchFamily="34" charset="0"/>
                <a:ea typeface="Verdana" pitchFamily="34" charset="0"/>
                <a:cs typeface="Verdana" pitchFamily="34" charset="0"/>
              </a:rPr>
              <a:t>Planar</a:t>
            </a:r>
          </a:p>
          <a:p>
            <a:pPr eaLnBrk="1" hangingPunct="1">
              <a:buClr>
                <a:srgbClr val="FFFFFF"/>
              </a:buClr>
            </a:pPr>
            <a:endParaRPr lang="en-US" sz="2400" dirty="0" smtClean="0">
              <a:solidFill>
                <a:srgbClr val="FFFFFF"/>
              </a:solidFill>
              <a:latin typeface="Helvetica" pitchFamily="34" charset="0"/>
              <a:ea typeface="Verdana" pitchFamily="34" charset="0"/>
              <a:cs typeface="Verdana" pitchFamily="34" charset="0"/>
            </a:endParaRPr>
          </a:p>
          <a:p>
            <a:pPr eaLnBrk="1" hangingPunct="1">
              <a:buClr>
                <a:srgbClr val="FFFFFF"/>
              </a:buClr>
            </a:pPr>
            <a:r>
              <a:rPr lang="en-US" sz="2400" dirty="0" smtClean="0">
                <a:solidFill>
                  <a:srgbClr val="FFFFFF"/>
                </a:solidFill>
                <a:latin typeface="Helvetica" pitchFamily="34" charset="0"/>
                <a:ea typeface="Verdana" pitchFamily="34" charset="0"/>
                <a:cs typeface="Verdana" pitchFamily="34" charset="0"/>
              </a:rPr>
              <a:t>Homogeneous</a:t>
            </a:r>
          </a:p>
          <a:p>
            <a:pPr eaLnBrk="1" hangingPunct="1">
              <a:buClr>
                <a:srgbClr val="FFFFFF"/>
              </a:buClr>
            </a:pPr>
            <a:endParaRPr lang="en-US" sz="2400" dirty="0" smtClean="0">
              <a:solidFill>
                <a:srgbClr val="FFFFFF"/>
              </a:solidFill>
              <a:latin typeface="Helvetica" pitchFamily="34" charset="0"/>
              <a:ea typeface="Verdana" pitchFamily="34" charset="0"/>
              <a:cs typeface="Verdana" pitchFamily="34" charset="0"/>
            </a:endParaRPr>
          </a:p>
          <a:p>
            <a:pPr eaLnBrk="1" hangingPunct="1">
              <a:buClr>
                <a:srgbClr val="FFFFFF"/>
              </a:buClr>
            </a:pPr>
            <a:r>
              <a:rPr lang="en-US" sz="2400" dirty="0" smtClean="0">
                <a:solidFill>
                  <a:srgbClr val="FFFFFF"/>
                </a:solidFill>
                <a:latin typeface="Helvetica" pitchFamily="34" charset="0"/>
                <a:ea typeface="Verdana" pitchFamily="34" charset="0"/>
                <a:cs typeface="Verdana" pitchFamily="34" charset="0"/>
              </a:rPr>
              <a:t>Isotropic BRDF</a:t>
            </a:r>
          </a:p>
          <a:p>
            <a:pPr eaLnBrk="1" hangingPunct="1">
              <a:buClr>
                <a:srgbClr val="FFFFFF"/>
              </a:buClr>
            </a:pPr>
            <a:endParaRPr lang="en-US" sz="2400" dirty="0" smtClean="0">
              <a:solidFill>
                <a:srgbClr val="FFFFFF"/>
              </a:solidFill>
              <a:latin typeface="Helvetica" pitchFamily="34" charset="0"/>
              <a:ea typeface="Verdana" pitchFamily="34" charset="0"/>
              <a:cs typeface="Verdana" pitchFamily="34" charset="0"/>
            </a:endParaRPr>
          </a:p>
          <a:p>
            <a:pPr eaLnBrk="1" hangingPunct="1">
              <a:buClr>
                <a:srgbClr val="FFFFFF"/>
              </a:buClr>
            </a:pPr>
            <a:r>
              <a:rPr lang="en-US" sz="2400" dirty="0" smtClean="0">
                <a:solidFill>
                  <a:srgbClr val="FFFFFF"/>
                </a:solidFill>
                <a:latin typeface="Helvetica" pitchFamily="34" charset="0"/>
                <a:ea typeface="Verdana" pitchFamily="34" charset="0"/>
                <a:cs typeface="Verdana" pitchFamily="34" charset="0"/>
              </a:rPr>
              <a:t>“Random” </a:t>
            </a:r>
            <a:r>
              <a:rPr lang="en-US" sz="2400" dirty="0" err="1" smtClean="0">
                <a:solidFill>
                  <a:srgbClr val="FFFFFF"/>
                </a:solidFill>
                <a:latin typeface="Helvetica" pitchFamily="34" charset="0"/>
                <a:ea typeface="Verdana" pitchFamily="34" charset="0"/>
                <a:cs typeface="Verdana" pitchFamily="34" charset="0"/>
              </a:rPr>
              <a:t>mesostructure</a:t>
            </a:r>
            <a:endParaRPr lang="en-US" sz="2400" dirty="0" smtClean="0">
              <a:solidFill>
                <a:srgbClr val="FFFFFF"/>
              </a:solidFill>
              <a:latin typeface="Helvetica" pitchFamily="34" charset="0"/>
              <a:ea typeface="Verdana" pitchFamily="34" charset="0"/>
              <a:cs typeface="Verdana" pitchFamily="34" charset="0"/>
            </a:endParaRPr>
          </a:p>
        </p:txBody>
      </p:sp>
      <p:pic>
        <p:nvPicPr>
          <p:cNvPr id="4100" name="Picture 7" descr="MetalCabinet1"/>
          <p:cNvPicPr>
            <a:picLocks noChangeAspect="1" noChangeArrowheads="1"/>
          </p:cNvPicPr>
          <p:nvPr/>
        </p:nvPicPr>
        <p:blipFill>
          <a:blip r:embed="rId3">
            <a:grayscl/>
            <a:extLst>
              <a:ext uri="{28A0092B-C50C-407E-A947-70E740481C1C}">
                <a14:useLocalDpi xmlns:a14="http://schemas.microsoft.com/office/drawing/2010/main" val="0"/>
              </a:ext>
            </a:extLst>
          </a:blip>
          <a:srcRect l="47214" t="59827" r="45386" b="28696"/>
          <a:stretch>
            <a:fillRect/>
          </a:stretch>
        </p:blipFill>
        <p:spPr bwMode="auto">
          <a:xfrm>
            <a:off x="4572000" y="1676400"/>
            <a:ext cx="3962400" cy="408781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D:\Artoo\Documents\Cornell\Research\iprough\docs\SIGGRAPH\images\supplementary\novel_view\beige_bookend.png"/>
          <p:cNvPicPr>
            <a:picLocks noChangeAspect="1" noChangeArrowheads="1"/>
          </p:cNvPicPr>
          <p:nvPr/>
        </p:nvPicPr>
        <p:blipFill>
          <a:blip r:embed="rId3">
            <a:extLst>
              <a:ext uri="{28A0092B-C50C-407E-A947-70E740481C1C}">
                <a14:useLocalDpi xmlns:a14="http://schemas.microsoft.com/office/drawing/2010/main" val="0"/>
              </a:ext>
            </a:extLst>
          </a:blip>
          <a:srcRect l="21333" t="38669" r="19000" b="3722"/>
          <a:stretch>
            <a:fillRect/>
          </a:stretch>
        </p:blipFill>
        <p:spPr bwMode="auto">
          <a:xfrm>
            <a:off x="228600" y="209550"/>
            <a:ext cx="5616575" cy="359251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1747" name="Picture 3" descr="D:\Artoo\Documents\Cornell\Research\iprough\docs\SIGGRAPH\images\supplementary\novel_view\beige_bookend_render.png"/>
          <p:cNvPicPr>
            <a:picLocks noChangeAspect="1" noChangeArrowheads="1"/>
          </p:cNvPicPr>
          <p:nvPr/>
        </p:nvPicPr>
        <p:blipFill>
          <a:blip r:embed="rId4">
            <a:extLst>
              <a:ext uri="{28A0092B-C50C-407E-A947-70E740481C1C}">
                <a14:useLocalDpi xmlns:a14="http://schemas.microsoft.com/office/drawing/2010/main" val="0"/>
              </a:ext>
            </a:extLst>
          </a:blip>
          <a:srcRect l="21333" t="38667" r="19000" b="3722"/>
          <a:stretch>
            <a:fillRect/>
          </a:stretch>
        </p:blipFill>
        <p:spPr bwMode="auto">
          <a:xfrm>
            <a:off x="3355975" y="3094038"/>
            <a:ext cx="5616575" cy="359251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25438" y="3378200"/>
            <a:ext cx="1214437" cy="369888"/>
          </a:xfrm>
          <a:prstGeom prst="rect">
            <a:avLst/>
          </a:prstGeom>
          <a:noFill/>
        </p:spPr>
        <p:txBody>
          <a:bodyPr wrap="none">
            <a:spAutoFit/>
          </a:bodyPr>
          <a:lstStyle/>
          <a:p>
            <a:pPr>
              <a:defRPr/>
            </a:pPr>
            <a:r>
              <a:rPr lang="en-US" dirty="0">
                <a:solidFill>
                  <a:schemeClr val="accent6"/>
                </a:solidFill>
              </a:rPr>
              <a:t>Novel view</a:t>
            </a:r>
          </a:p>
        </p:txBody>
      </p:sp>
      <p:sp>
        <p:nvSpPr>
          <p:cNvPr id="7" name="TextBox 6"/>
          <p:cNvSpPr txBox="1"/>
          <p:nvPr/>
        </p:nvSpPr>
        <p:spPr>
          <a:xfrm>
            <a:off x="3581400" y="6259513"/>
            <a:ext cx="2324100" cy="369887"/>
          </a:xfrm>
          <a:prstGeom prst="rect">
            <a:avLst/>
          </a:prstGeom>
          <a:noFill/>
        </p:spPr>
        <p:txBody>
          <a:bodyPr wrap="none">
            <a:spAutoFit/>
          </a:bodyPr>
          <a:lstStyle/>
          <a:p>
            <a:pPr>
              <a:defRPr/>
            </a:pPr>
            <a:r>
              <a:rPr lang="en-US" dirty="0">
                <a:solidFill>
                  <a:schemeClr val="accent6"/>
                </a:solidFill>
              </a:rPr>
              <a:t>Novel view (rendering)</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 y="3586163"/>
            <a:ext cx="1285875" cy="369887"/>
          </a:xfrm>
          <a:prstGeom prst="rect">
            <a:avLst/>
          </a:prstGeom>
          <a:noFill/>
        </p:spPr>
        <p:txBody>
          <a:bodyPr wrap="none">
            <a:spAutoFit/>
          </a:bodyPr>
          <a:lstStyle/>
          <a:p>
            <a:pPr>
              <a:defRPr/>
            </a:pPr>
            <a:r>
              <a:rPr lang="en-US" dirty="0">
                <a:solidFill>
                  <a:schemeClr val="accent6"/>
                </a:solidFill>
              </a:rPr>
              <a:t>Black folder</a:t>
            </a:r>
          </a:p>
        </p:txBody>
      </p:sp>
      <p:pic>
        <p:nvPicPr>
          <p:cNvPr id="32771" name="Picture 2" descr="D:\Artoo\Documents\Cornell\Research\iprough\docs\SIGGRAPH\images\supplementary\actual_object\black_folder.jpg"/>
          <p:cNvPicPr>
            <a:picLocks noChangeAspect="1" noChangeArrowheads="1"/>
          </p:cNvPicPr>
          <p:nvPr/>
        </p:nvPicPr>
        <p:blipFill>
          <a:blip r:embed="rId3">
            <a:extLst>
              <a:ext uri="{28A0092B-C50C-407E-A947-70E740481C1C}">
                <a14:useLocalDpi xmlns:a14="http://schemas.microsoft.com/office/drawing/2010/main" val="0"/>
              </a:ext>
            </a:extLst>
          </a:blip>
          <a:srcRect l="9846" t="5110" r="3050" b="4449"/>
          <a:stretch>
            <a:fillRect/>
          </a:stretch>
        </p:blipFill>
        <p:spPr bwMode="auto">
          <a:xfrm>
            <a:off x="1600200" y="990600"/>
            <a:ext cx="7265988" cy="50292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3" descr="D:\Artoo\Documents\Cornell\Research\iprough\docs\SIGGRAPH\images\supplementary\acquired_view\black_folder_render.png"/>
          <p:cNvPicPr>
            <a:picLocks noChangeAspect="1" noChangeArrowheads="1"/>
          </p:cNvPicPr>
          <p:nvPr/>
        </p:nvPicPr>
        <p:blipFill>
          <a:blip r:embed="rId3">
            <a:extLst>
              <a:ext uri="{28A0092B-C50C-407E-A947-70E740481C1C}">
                <a14:useLocalDpi xmlns:a14="http://schemas.microsoft.com/office/drawing/2010/main" val="0"/>
              </a:ext>
            </a:extLst>
          </a:blip>
          <a:srcRect t="46880" b="-2"/>
          <a:stretch>
            <a:fillRect/>
          </a:stretch>
        </p:blipFill>
        <p:spPr bwMode="auto">
          <a:xfrm>
            <a:off x="609600" y="3416300"/>
            <a:ext cx="8001000"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2" descr="D:\Artoo\Documents\Cornell\Research\iprough\docs\SIGGRAPH\images\supplementary\acquired_view\black_folder.png"/>
          <p:cNvPicPr>
            <a:picLocks noChangeAspect="1" noChangeArrowheads="1"/>
          </p:cNvPicPr>
          <p:nvPr/>
        </p:nvPicPr>
        <p:blipFill>
          <a:blip r:embed="rId4">
            <a:extLst>
              <a:ext uri="{28A0092B-C50C-407E-A947-70E740481C1C}">
                <a14:useLocalDpi xmlns:a14="http://schemas.microsoft.com/office/drawing/2010/main" val="0"/>
              </a:ext>
            </a:extLst>
          </a:blip>
          <a:srcRect t="24252" b="22626"/>
          <a:stretch>
            <a:fillRect/>
          </a:stretch>
        </p:blipFill>
        <p:spPr bwMode="auto">
          <a:xfrm>
            <a:off x="609600" y="228600"/>
            <a:ext cx="8001000"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bwMode="auto">
          <a:xfrm>
            <a:off x="609600" y="228600"/>
            <a:ext cx="8001000" cy="6375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TextBox 3"/>
          <p:cNvSpPr txBox="1"/>
          <p:nvPr/>
        </p:nvSpPr>
        <p:spPr>
          <a:xfrm>
            <a:off x="838200" y="381000"/>
            <a:ext cx="1516063" cy="369888"/>
          </a:xfrm>
          <a:prstGeom prst="rect">
            <a:avLst/>
          </a:prstGeom>
          <a:noFill/>
        </p:spPr>
        <p:txBody>
          <a:bodyPr wrap="none">
            <a:spAutoFit/>
          </a:bodyPr>
          <a:lstStyle/>
          <a:p>
            <a:pPr>
              <a:defRPr/>
            </a:pPr>
            <a:r>
              <a:rPr lang="en-US" dirty="0">
                <a:solidFill>
                  <a:schemeClr val="accent6"/>
                </a:solidFill>
              </a:rPr>
              <a:t>Acquired view</a:t>
            </a:r>
          </a:p>
        </p:txBody>
      </p:sp>
      <p:sp>
        <p:nvSpPr>
          <p:cNvPr id="8" name="TextBox 7"/>
          <p:cNvSpPr txBox="1"/>
          <p:nvPr/>
        </p:nvSpPr>
        <p:spPr>
          <a:xfrm>
            <a:off x="838200" y="3671888"/>
            <a:ext cx="2625725" cy="369887"/>
          </a:xfrm>
          <a:prstGeom prst="rect">
            <a:avLst/>
          </a:prstGeom>
          <a:noFill/>
        </p:spPr>
        <p:txBody>
          <a:bodyPr wrap="none">
            <a:spAutoFit/>
          </a:bodyPr>
          <a:lstStyle/>
          <a:p>
            <a:pPr>
              <a:defRPr/>
            </a:pPr>
            <a:r>
              <a:rPr lang="en-US" dirty="0">
                <a:solidFill>
                  <a:schemeClr val="accent6"/>
                </a:solidFill>
              </a:rPr>
              <a:t>Acquired view (rendering)</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D:\Artoo\Documents\Cornell\Research\iprough\docs\SIGGRAPH\images\supplementary\novel_view\black_folder.png"/>
          <p:cNvPicPr>
            <a:picLocks noChangeAspect="1" noChangeArrowheads="1"/>
          </p:cNvPicPr>
          <p:nvPr/>
        </p:nvPicPr>
        <p:blipFill>
          <a:blip r:embed="rId3">
            <a:extLst>
              <a:ext uri="{28A0092B-C50C-407E-A947-70E740481C1C}">
                <a14:useLocalDpi xmlns:a14="http://schemas.microsoft.com/office/drawing/2010/main" val="0"/>
              </a:ext>
            </a:extLst>
          </a:blip>
          <a:srcRect l="26064" t="45206" r="21877" b="3629"/>
          <a:stretch>
            <a:fillRect/>
          </a:stretch>
        </p:blipFill>
        <p:spPr bwMode="auto">
          <a:xfrm>
            <a:off x="228600" y="228600"/>
            <a:ext cx="5514975" cy="35909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4819" name="Picture 3" descr="D:\Artoo\Documents\Cornell\Research\iprough\docs\SIGGRAPH\images\supplementary\novel_view\black_folder_render.png"/>
          <p:cNvPicPr>
            <a:picLocks noChangeAspect="1" noChangeArrowheads="1"/>
          </p:cNvPicPr>
          <p:nvPr/>
        </p:nvPicPr>
        <p:blipFill>
          <a:blip r:embed="rId4">
            <a:extLst>
              <a:ext uri="{28A0092B-C50C-407E-A947-70E740481C1C}">
                <a14:useLocalDpi xmlns:a14="http://schemas.microsoft.com/office/drawing/2010/main" val="0"/>
              </a:ext>
            </a:extLst>
          </a:blip>
          <a:srcRect l="26064" t="41219" r="21877" b="7594"/>
          <a:stretch>
            <a:fillRect/>
          </a:stretch>
        </p:blipFill>
        <p:spPr bwMode="auto">
          <a:xfrm>
            <a:off x="3454400" y="3094038"/>
            <a:ext cx="5514975" cy="359251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25438" y="3378200"/>
            <a:ext cx="1214437" cy="369888"/>
          </a:xfrm>
          <a:prstGeom prst="rect">
            <a:avLst/>
          </a:prstGeom>
          <a:noFill/>
        </p:spPr>
        <p:txBody>
          <a:bodyPr wrap="none">
            <a:spAutoFit/>
          </a:bodyPr>
          <a:lstStyle/>
          <a:p>
            <a:pPr>
              <a:defRPr/>
            </a:pPr>
            <a:r>
              <a:rPr lang="en-US" dirty="0">
                <a:solidFill>
                  <a:schemeClr val="accent6"/>
                </a:solidFill>
              </a:rPr>
              <a:t>Novel view</a:t>
            </a:r>
          </a:p>
        </p:txBody>
      </p:sp>
      <p:sp>
        <p:nvSpPr>
          <p:cNvPr id="7" name="TextBox 6"/>
          <p:cNvSpPr txBox="1"/>
          <p:nvPr/>
        </p:nvSpPr>
        <p:spPr>
          <a:xfrm>
            <a:off x="3581400" y="6259513"/>
            <a:ext cx="2324100" cy="369887"/>
          </a:xfrm>
          <a:prstGeom prst="rect">
            <a:avLst/>
          </a:prstGeom>
          <a:noFill/>
        </p:spPr>
        <p:txBody>
          <a:bodyPr wrap="none">
            <a:spAutoFit/>
          </a:bodyPr>
          <a:lstStyle/>
          <a:p>
            <a:pPr>
              <a:defRPr/>
            </a:pPr>
            <a:r>
              <a:rPr lang="en-US" dirty="0">
                <a:solidFill>
                  <a:schemeClr val="accent6"/>
                </a:solidFill>
              </a:rPr>
              <a:t>Novel view (rendering)</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 y="3586163"/>
            <a:ext cx="1308100" cy="369887"/>
          </a:xfrm>
          <a:prstGeom prst="rect">
            <a:avLst/>
          </a:prstGeom>
          <a:noFill/>
        </p:spPr>
        <p:txBody>
          <a:bodyPr wrap="none">
            <a:spAutoFit/>
          </a:bodyPr>
          <a:lstStyle/>
          <a:p>
            <a:pPr>
              <a:defRPr/>
            </a:pPr>
            <a:r>
              <a:rPr lang="en-US" dirty="0">
                <a:solidFill>
                  <a:schemeClr val="accent6"/>
                </a:solidFill>
              </a:rPr>
              <a:t>Whiteboard</a:t>
            </a:r>
          </a:p>
        </p:txBody>
      </p:sp>
      <p:pic>
        <p:nvPicPr>
          <p:cNvPr id="35843" name="Picture 2" descr="D:\Artoo\Documents\Cornell\Research\iprough\docs\SIGGRAPH\images\supplementary\actual_object\whiteboard.jpg"/>
          <p:cNvPicPr>
            <a:picLocks noChangeAspect="1" noChangeArrowheads="1"/>
          </p:cNvPicPr>
          <p:nvPr/>
        </p:nvPicPr>
        <p:blipFill>
          <a:blip r:embed="rId3">
            <a:extLst>
              <a:ext uri="{28A0092B-C50C-407E-A947-70E740481C1C}">
                <a14:useLocalDpi xmlns:a14="http://schemas.microsoft.com/office/drawing/2010/main" val="0"/>
              </a:ext>
            </a:extLst>
          </a:blip>
          <a:srcRect l="9001" r="21722"/>
          <a:stretch>
            <a:fillRect/>
          </a:stretch>
        </p:blipFill>
        <p:spPr bwMode="auto">
          <a:xfrm>
            <a:off x="1981200" y="228600"/>
            <a:ext cx="6526213" cy="62801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descr="D:\Artoo\Documents\Cornell\Research\iprough\docs\SIGGRAPH\images\supplementary\acquired_view\whiteboard_render.png"/>
          <p:cNvPicPr>
            <a:picLocks noChangeAspect="1" noChangeArrowheads="1"/>
          </p:cNvPicPr>
          <p:nvPr/>
        </p:nvPicPr>
        <p:blipFill>
          <a:blip r:embed="rId3">
            <a:extLst>
              <a:ext uri="{28A0092B-C50C-407E-A947-70E740481C1C}">
                <a14:useLocalDpi xmlns:a14="http://schemas.microsoft.com/office/drawing/2010/main" val="0"/>
              </a:ext>
            </a:extLst>
          </a:blip>
          <a:srcRect t="47052"/>
          <a:stretch>
            <a:fillRect/>
          </a:stretch>
        </p:blipFill>
        <p:spPr bwMode="auto">
          <a:xfrm>
            <a:off x="609600" y="3416300"/>
            <a:ext cx="8026400"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2" descr="D:\Artoo\Documents\Cornell\Research\iprough\docs\SIGGRAPH\images\supplementary\acquired_view\whiteboard.png"/>
          <p:cNvPicPr>
            <a:picLocks noChangeAspect="1" noChangeArrowheads="1"/>
          </p:cNvPicPr>
          <p:nvPr/>
        </p:nvPicPr>
        <p:blipFill>
          <a:blip r:embed="rId4">
            <a:extLst>
              <a:ext uri="{28A0092B-C50C-407E-A947-70E740481C1C}">
                <a14:useLocalDpi xmlns:a14="http://schemas.microsoft.com/office/drawing/2010/main" val="0"/>
              </a:ext>
            </a:extLst>
          </a:blip>
          <a:srcRect t="22878" b="24174"/>
          <a:stretch>
            <a:fillRect/>
          </a:stretch>
        </p:blipFill>
        <p:spPr bwMode="auto">
          <a:xfrm>
            <a:off x="609600" y="228600"/>
            <a:ext cx="8026400"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838200" y="381000"/>
            <a:ext cx="1516063" cy="369888"/>
          </a:xfrm>
          <a:prstGeom prst="rect">
            <a:avLst/>
          </a:prstGeom>
          <a:noFill/>
        </p:spPr>
        <p:txBody>
          <a:bodyPr wrap="none">
            <a:spAutoFit/>
          </a:bodyPr>
          <a:lstStyle/>
          <a:p>
            <a:pPr>
              <a:defRPr/>
            </a:pPr>
            <a:r>
              <a:rPr lang="en-US" dirty="0">
                <a:solidFill>
                  <a:schemeClr val="accent6"/>
                </a:solidFill>
              </a:rPr>
              <a:t>Acquired view</a:t>
            </a:r>
          </a:p>
        </p:txBody>
      </p:sp>
      <p:sp>
        <p:nvSpPr>
          <p:cNvPr id="8" name="TextBox 7"/>
          <p:cNvSpPr txBox="1"/>
          <p:nvPr/>
        </p:nvSpPr>
        <p:spPr>
          <a:xfrm>
            <a:off x="838200" y="3671888"/>
            <a:ext cx="2625725" cy="369887"/>
          </a:xfrm>
          <a:prstGeom prst="rect">
            <a:avLst/>
          </a:prstGeom>
          <a:noFill/>
        </p:spPr>
        <p:txBody>
          <a:bodyPr wrap="none">
            <a:spAutoFit/>
          </a:bodyPr>
          <a:lstStyle/>
          <a:p>
            <a:pPr>
              <a:defRPr/>
            </a:pPr>
            <a:r>
              <a:rPr lang="en-US" dirty="0">
                <a:solidFill>
                  <a:schemeClr val="accent6"/>
                </a:solidFill>
              </a:rPr>
              <a:t>Acquired view (rendering)</a:t>
            </a:r>
          </a:p>
        </p:txBody>
      </p:sp>
      <p:sp>
        <p:nvSpPr>
          <p:cNvPr id="2" name="Rectangle 1"/>
          <p:cNvSpPr/>
          <p:nvPr/>
        </p:nvSpPr>
        <p:spPr>
          <a:xfrm>
            <a:off x="609600" y="228600"/>
            <a:ext cx="8026400" cy="6375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D:\Artoo\Documents\Cornell\Research\iprough\docs\SIGGRAPH\images\supplementary\novel_view\whiteboard.png"/>
          <p:cNvPicPr>
            <a:picLocks noChangeAspect="1" noChangeArrowheads="1"/>
          </p:cNvPicPr>
          <p:nvPr/>
        </p:nvPicPr>
        <p:blipFill>
          <a:blip r:embed="rId3">
            <a:extLst>
              <a:ext uri="{28A0092B-C50C-407E-A947-70E740481C1C}">
                <a14:useLocalDpi xmlns:a14="http://schemas.microsoft.com/office/drawing/2010/main" val="0"/>
              </a:ext>
            </a:extLst>
          </a:blip>
          <a:srcRect l="18848" t="36372" r="20821" b="5954"/>
          <a:stretch>
            <a:fillRect/>
          </a:stretch>
        </p:blipFill>
        <p:spPr bwMode="auto">
          <a:xfrm>
            <a:off x="228600" y="317500"/>
            <a:ext cx="5514975" cy="34925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7891" name="Picture 3" descr="D:\Artoo\Documents\Cornell\Research\iprough\docs\SIGGRAPH\images\supplementary\novel_view\whiteboard_render.png"/>
          <p:cNvPicPr>
            <a:picLocks noChangeAspect="1" noChangeArrowheads="1"/>
          </p:cNvPicPr>
          <p:nvPr/>
        </p:nvPicPr>
        <p:blipFill>
          <a:blip r:embed="rId4">
            <a:extLst>
              <a:ext uri="{28A0092B-C50C-407E-A947-70E740481C1C}">
                <a14:useLocalDpi xmlns:a14="http://schemas.microsoft.com/office/drawing/2010/main" val="0"/>
              </a:ext>
            </a:extLst>
          </a:blip>
          <a:srcRect l="18848" t="36374" r="20821" b="5954"/>
          <a:stretch>
            <a:fillRect/>
          </a:stretch>
        </p:blipFill>
        <p:spPr bwMode="auto">
          <a:xfrm>
            <a:off x="3505200" y="3124200"/>
            <a:ext cx="5514975" cy="34925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25438" y="3378200"/>
            <a:ext cx="1214437" cy="369888"/>
          </a:xfrm>
          <a:prstGeom prst="rect">
            <a:avLst/>
          </a:prstGeom>
          <a:noFill/>
        </p:spPr>
        <p:txBody>
          <a:bodyPr wrap="none">
            <a:spAutoFit/>
          </a:bodyPr>
          <a:lstStyle/>
          <a:p>
            <a:pPr>
              <a:defRPr/>
            </a:pPr>
            <a:r>
              <a:rPr lang="en-US" dirty="0">
                <a:solidFill>
                  <a:schemeClr val="accent6"/>
                </a:solidFill>
              </a:rPr>
              <a:t>Novel view</a:t>
            </a:r>
          </a:p>
        </p:txBody>
      </p:sp>
      <p:sp>
        <p:nvSpPr>
          <p:cNvPr id="7" name="TextBox 6"/>
          <p:cNvSpPr txBox="1"/>
          <p:nvPr/>
        </p:nvSpPr>
        <p:spPr>
          <a:xfrm>
            <a:off x="3581400" y="6259513"/>
            <a:ext cx="2324100" cy="369887"/>
          </a:xfrm>
          <a:prstGeom prst="rect">
            <a:avLst/>
          </a:prstGeom>
          <a:noFill/>
        </p:spPr>
        <p:txBody>
          <a:bodyPr wrap="none">
            <a:spAutoFit/>
          </a:bodyPr>
          <a:lstStyle/>
          <a:p>
            <a:pPr>
              <a:defRPr/>
            </a:pPr>
            <a:r>
              <a:rPr lang="en-US" dirty="0">
                <a:solidFill>
                  <a:schemeClr val="accent6"/>
                </a:solidFill>
              </a:rPr>
              <a:t>Novel view (rendering)</a:t>
            </a:r>
          </a:p>
        </p:txBody>
      </p:sp>
      <p:grpSp>
        <p:nvGrpSpPr>
          <p:cNvPr id="4" name="Group 3"/>
          <p:cNvGrpSpPr>
            <a:grpSpLocks/>
          </p:cNvGrpSpPr>
          <p:nvPr/>
        </p:nvGrpSpPr>
        <p:grpSpPr bwMode="auto">
          <a:xfrm>
            <a:off x="1852613" y="3863975"/>
            <a:ext cx="5040312" cy="2833688"/>
            <a:chOff x="1852696" y="3863460"/>
            <a:chExt cx="5040412" cy="2834367"/>
          </a:xfrm>
        </p:grpSpPr>
        <p:sp>
          <p:nvSpPr>
            <p:cNvPr id="3" name="Right Arrow 2"/>
            <p:cNvSpPr/>
            <p:nvPr/>
          </p:nvSpPr>
          <p:spPr>
            <a:xfrm rot="19004079">
              <a:off x="1852696" y="3863460"/>
              <a:ext cx="746140" cy="30487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ight Arrow 7"/>
            <p:cNvSpPr/>
            <p:nvPr/>
          </p:nvSpPr>
          <p:spPr>
            <a:xfrm rot="19004079">
              <a:off x="6354935" y="6392954"/>
              <a:ext cx="538173" cy="30487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D:\Artoo\Documents\Cornell\Research\iprough\docs\SIGGRAPH\images\supplementary\actual_object\red_folder.jpg"/>
          <p:cNvPicPr>
            <a:picLocks noChangeAspect="1" noChangeArrowheads="1"/>
          </p:cNvPicPr>
          <p:nvPr/>
        </p:nvPicPr>
        <p:blipFill>
          <a:blip r:embed="rId3">
            <a:extLst>
              <a:ext uri="{28A0092B-C50C-407E-A947-70E740481C1C}">
                <a14:useLocalDpi xmlns:a14="http://schemas.microsoft.com/office/drawing/2010/main" val="0"/>
              </a:ext>
            </a:extLst>
          </a:blip>
          <a:srcRect l="6421" r="22729"/>
          <a:stretch>
            <a:fillRect/>
          </a:stretch>
        </p:blipFill>
        <p:spPr bwMode="auto">
          <a:xfrm>
            <a:off x="1957388" y="249238"/>
            <a:ext cx="6653212" cy="625951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28600" y="3586163"/>
            <a:ext cx="1154113" cy="369887"/>
          </a:xfrm>
          <a:prstGeom prst="rect">
            <a:avLst/>
          </a:prstGeom>
          <a:noFill/>
        </p:spPr>
        <p:txBody>
          <a:bodyPr wrap="none">
            <a:spAutoFit/>
          </a:bodyPr>
          <a:lstStyle/>
          <a:p>
            <a:pPr>
              <a:defRPr/>
            </a:pPr>
            <a:r>
              <a:rPr lang="en-US" dirty="0">
                <a:solidFill>
                  <a:schemeClr val="accent6"/>
                </a:solidFill>
              </a:rPr>
              <a:t>Red folder</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3" descr="D:\Artoo\Documents\Cornell\Research\iprough\docs\SIGGRAPH\images\supplementary\acquired_view\red_folder_render.png"/>
          <p:cNvPicPr>
            <a:picLocks noChangeAspect="1" noChangeArrowheads="1"/>
          </p:cNvPicPr>
          <p:nvPr/>
        </p:nvPicPr>
        <p:blipFill>
          <a:blip r:embed="rId3">
            <a:extLst>
              <a:ext uri="{28A0092B-C50C-407E-A947-70E740481C1C}">
                <a14:useLocalDpi xmlns:a14="http://schemas.microsoft.com/office/drawing/2010/main" val="0"/>
              </a:ext>
            </a:extLst>
          </a:blip>
          <a:srcRect t="31244" b="15808"/>
          <a:stretch>
            <a:fillRect/>
          </a:stretch>
        </p:blipFill>
        <p:spPr bwMode="auto">
          <a:xfrm>
            <a:off x="609600" y="3416300"/>
            <a:ext cx="8026400"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2" descr="D:\Artoo\Documents\Cornell\Research\iprough\docs\SIGGRAPH\images\supplementary\acquired_view\red_folder.png"/>
          <p:cNvPicPr>
            <a:picLocks noChangeAspect="1" noChangeArrowheads="1"/>
          </p:cNvPicPr>
          <p:nvPr/>
        </p:nvPicPr>
        <p:blipFill>
          <a:blip r:embed="rId4">
            <a:extLst>
              <a:ext uri="{28A0092B-C50C-407E-A947-70E740481C1C}">
                <a14:useLocalDpi xmlns:a14="http://schemas.microsoft.com/office/drawing/2010/main" val="0"/>
              </a:ext>
            </a:extLst>
          </a:blip>
          <a:srcRect t="28929" b="18124"/>
          <a:stretch>
            <a:fillRect/>
          </a:stretch>
        </p:blipFill>
        <p:spPr bwMode="auto">
          <a:xfrm>
            <a:off x="609600" y="228600"/>
            <a:ext cx="8026400"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838200" y="381000"/>
            <a:ext cx="1516063" cy="369888"/>
          </a:xfrm>
          <a:prstGeom prst="rect">
            <a:avLst/>
          </a:prstGeom>
          <a:noFill/>
        </p:spPr>
        <p:txBody>
          <a:bodyPr wrap="none">
            <a:spAutoFit/>
          </a:bodyPr>
          <a:lstStyle/>
          <a:p>
            <a:pPr>
              <a:defRPr/>
            </a:pPr>
            <a:r>
              <a:rPr lang="en-US" dirty="0">
                <a:solidFill>
                  <a:schemeClr val="accent6"/>
                </a:solidFill>
              </a:rPr>
              <a:t>Acquired view</a:t>
            </a:r>
          </a:p>
        </p:txBody>
      </p:sp>
      <p:sp>
        <p:nvSpPr>
          <p:cNvPr id="8" name="TextBox 7"/>
          <p:cNvSpPr txBox="1"/>
          <p:nvPr/>
        </p:nvSpPr>
        <p:spPr>
          <a:xfrm>
            <a:off x="838200" y="3671888"/>
            <a:ext cx="2625725" cy="369887"/>
          </a:xfrm>
          <a:prstGeom prst="rect">
            <a:avLst/>
          </a:prstGeom>
          <a:noFill/>
        </p:spPr>
        <p:txBody>
          <a:bodyPr wrap="none">
            <a:spAutoFit/>
          </a:bodyPr>
          <a:lstStyle/>
          <a:p>
            <a:pPr>
              <a:defRPr/>
            </a:pPr>
            <a:r>
              <a:rPr lang="en-US" dirty="0">
                <a:solidFill>
                  <a:schemeClr val="accent6"/>
                </a:solidFill>
              </a:rPr>
              <a:t>Acquired view (rendering)</a:t>
            </a:r>
          </a:p>
        </p:txBody>
      </p:sp>
      <p:sp>
        <p:nvSpPr>
          <p:cNvPr id="2" name="Rectangle 1"/>
          <p:cNvSpPr/>
          <p:nvPr/>
        </p:nvSpPr>
        <p:spPr>
          <a:xfrm>
            <a:off x="609600" y="228600"/>
            <a:ext cx="8026400" cy="6375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D:\Artoo\Documents\Cornell\Research\iprough\docs\SIGGRAPH\images\supplementary\novel_view\red_folder.png"/>
          <p:cNvPicPr>
            <a:picLocks noChangeAspect="1" noChangeArrowheads="1"/>
          </p:cNvPicPr>
          <p:nvPr/>
        </p:nvPicPr>
        <p:blipFill>
          <a:blip r:embed="rId3">
            <a:extLst>
              <a:ext uri="{28A0092B-C50C-407E-A947-70E740481C1C}">
                <a14:useLocalDpi xmlns:a14="http://schemas.microsoft.com/office/drawing/2010/main" val="0"/>
              </a:ext>
            </a:extLst>
          </a:blip>
          <a:srcRect l="25194" t="39139" r="23772" b="8035"/>
          <a:stretch>
            <a:fillRect/>
          </a:stretch>
        </p:blipFill>
        <p:spPr bwMode="auto">
          <a:xfrm>
            <a:off x="325438" y="187325"/>
            <a:ext cx="5238750" cy="359251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0963" name="Picture 3" descr="D:\Artoo\Documents\Cornell\Research\iprough\docs\SIGGRAPH\images\supplementary\novel_view\red_folder_render.png"/>
          <p:cNvPicPr>
            <a:picLocks noChangeAspect="1" noChangeArrowheads="1"/>
          </p:cNvPicPr>
          <p:nvPr/>
        </p:nvPicPr>
        <p:blipFill>
          <a:blip r:embed="rId4">
            <a:extLst>
              <a:ext uri="{28A0092B-C50C-407E-A947-70E740481C1C}">
                <a14:useLocalDpi xmlns:a14="http://schemas.microsoft.com/office/drawing/2010/main" val="0"/>
              </a:ext>
            </a:extLst>
          </a:blip>
          <a:srcRect l="25195" t="39140" r="23770" b="8035"/>
          <a:stretch>
            <a:fillRect/>
          </a:stretch>
        </p:blipFill>
        <p:spPr bwMode="auto">
          <a:xfrm>
            <a:off x="3581400" y="3036888"/>
            <a:ext cx="5238750" cy="359251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25438" y="3378200"/>
            <a:ext cx="1214437" cy="369888"/>
          </a:xfrm>
          <a:prstGeom prst="rect">
            <a:avLst/>
          </a:prstGeom>
          <a:noFill/>
        </p:spPr>
        <p:txBody>
          <a:bodyPr wrap="none">
            <a:spAutoFit/>
          </a:bodyPr>
          <a:lstStyle/>
          <a:p>
            <a:pPr>
              <a:defRPr/>
            </a:pPr>
            <a:r>
              <a:rPr lang="en-US" dirty="0">
                <a:solidFill>
                  <a:schemeClr val="accent6"/>
                </a:solidFill>
              </a:rPr>
              <a:t>Novel view</a:t>
            </a:r>
          </a:p>
        </p:txBody>
      </p:sp>
      <p:sp>
        <p:nvSpPr>
          <p:cNvPr id="7" name="TextBox 6"/>
          <p:cNvSpPr txBox="1"/>
          <p:nvPr/>
        </p:nvSpPr>
        <p:spPr>
          <a:xfrm>
            <a:off x="3581400" y="6259513"/>
            <a:ext cx="2324100" cy="369887"/>
          </a:xfrm>
          <a:prstGeom prst="rect">
            <a:avLst/>
          </a:prstGeom>
          <a:noFill/>
        </p:spPr>
        <p:txBody>
          <a:bodyPr wrap="none">
            <a:spAutoFit/>
          </a:bodyPr>
          <a:lstStyle/>
          <a:p>
            <a:pPr>
              <a:defRPr/>
            </a:pPr>
            <a:r>
              <a:rPr lang="en-US" dirty="0">
                <a:solidFill>
                  <a:schemeClr val="accent6"/>
                </a:solidFill>
              </a:rPr>
              <a:t>Novel view (rendering)</a:t>
            </a:r>
          </a:p>
        </p:txBody>
      </p:sp>
      <p:sp>
        <p:nvSpPr>
          <p:cNvPr id="40966" name="TextBox 1"/>
          <p:cNvSpPr txBox="1">
            <a:spLocks noChangeArrowheads="1"/>
          </p:cNvSpPr>
          <p:nvPr/>
        </p:nvSpPr>
        <p:spPr bwMode="auto">
          <a:xfrm>
            <a:off x="5791200" y="1143000"/>
            <a:ext cx="235025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2800" b="1" dirty="0" smtClean="0">
                <a:solidFill>
                  <a:srgbClr val="FF0000"/>
                </a:solidFill>
              </a:rPr>
              <a:t>Anisotropic</a:t>
            </a:r>
            <a:br>
              <a:rPr lang="en-US" sz="2800" b="1" dirty="0" smtClean="0">
                <a:solidFill>
                  <a:srgbClr val="FF0000"/>
                </a:solidFill>
              </a:rPr>
            </a:br>
            <a:r>
              <a:rPr lang="en-US" sz="2800" b="1" dirty="0" err="1" smtClean="0">
                <a:solidFill>
                  <a:srgbClr val="FF0000"/>
                </a:solidFill>
              </a:rPr>
              <a:t>mesostructure</a:t>
            </a:r>
            <a:endParaRPr lang="en-US" sz="2800" b="1" dirty="0">
              <a:solidFill>
                <a:srgbClr val="FF0000"/>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7" descr="D:\Artoo\Documents\Cornell\Research\iprough\docs\SIGGRAPH\slides\images\env_uffizi_sphere_mirro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988" y="2562225"/>
            <a:ext cx="2611437" cy="261143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123" name="Title 1"/>
          <p:cNvSpPr>
            <a:spLocks noGrp="1"/>
          </p:cNvSpPr>
          <p:nvPr>
            <p:ph type="title"/>
          </p:nvPr>
        </p:nvSpPr>
        <p:spPr>
          <a:xfrm>
            <a:off x="319088" y="344488"/>
            <a:ext cx="8229600" cy="1143000"/>
          </a:xfrm>
        </p:spPr>
        <p:txBody>
          <a:bodyPr/>
          <a:lstStyle/>
          <a:p>
            <a:pPr algn="l" eaLnBrk="1" hangingPunct="1"/>
            <a:r>
              <a:rPr lang="en-US" sz="3000" b="1" smtClean="0">
                <a:solidFill>
                  <a:srgbClr val="FFFF00"/>
                </a:solidFill>
                <a:latin typeface="Verdana" pitchFamily="34" charset="0"/>
                <a:ea typeface="Verdana" pitchFamily="34" charset="0"/>
                <a:cs typeface="Verdana" pitchFamily="34" charset="0"/>
              </a:rPr>
              <a:t>Rough Surfaces: dual-scale</a:t>
            </a:r>
          </a:p>
        </p:txBody>
      </p:sp>
      <p:sp>
        <p:nvSpPr>
          <p:cNvPr id="14" name="TextBox 13"/>
          <p:cNvSpPr txBox="1"/>
          <p:nvPr/>
        </p:nvSpPr>
        <p:spPr>
          <a:xfrm>
            <a:off x="1062038" y="2193925"/>
            <a:ext cx="792162" cy="368300"/>
          </a:xfrm>
          <a:prstGeom prst="rect">
            <a:avLst/>
          </a:prstGeom>
          <a:noFill/>
        </p:spPr>
        <p:txBody>
          <a:bodyPr wrap="none">
            <a:spAutoFit/>
          </a:bodyPr>
          <a:lstStyle/>
          <a:p>
            <a:pPr>
              <a:defRPr/>
            </a:pPr>
            <a:r>
              <a:rPr lang="en-US" dirty="0">
                <a:solidFill>
                  <a:schemeClr val="accent6"/>
                </a:solidFill>
              </a:rPr>
              <a:t>Mirror</a:t>
            </a:r>
          </a:p>
        </p:txBody>
      </p:sp>
      <p:grpSp>
        <p:nvGrpSpPr>
          <p:cNvPr id="6" name="Group 5"/>
          <p:cNvGrpSpPr>
            <a:grpSpLocks/>
          </p:cNvGrpSpPr>
          <p:nvPr/>
        </p:nvGrpSpPr>
        <p:grpSpPr bwMode="auto">
          <a:xfrm>
            <a:off x="2763838" y="1295400"/>
            <a:ext cx="5865812" cy="2611438"/>
            <a:chOff x="2763838" y="1295400"/>
            <a:chExt cx="5865812" cy="2611438"/>
          </a:xfrm>
        </p:grpSpPr>
        <p:sp>
          <p:nvSpPr>
            <p:cNvPr id="10" name="TextBox 9"/>
            <p:cNvSpPr txBox="1"/>
            <p:nvPr/>
          </p:nvSpPr>
          <p:spPr>
            <a:xfrm>
              <a:off x="5938838" y="1295400"/>
              <a:ext cx="2690812" cy="369888"/>
            </a:xfrm>
            <a:prstGeom prst="rect">
              <a:avLst/>
            </a:prstGeom>
            <a:noFill/>
          </p:spPr>
          <p:txBody>
            <a:bodyPr wrap="none">
              <a:spAutoFit/>
            </a:bodyPr>
            <a:lstStyle/>
            <a:p>
              <a:pPr>
                <a:defRPr/>
              </a:pPr>
              <a:r>
                <a:rPr lang="en-US" dirty="0">
                  <a:solidFill>
                    <a:schemeClr val="accent6"/>
                  </a:solidFill>
                </a:rPr>
                <a:t>Rough in microscopic scale</a:t>
              </a:r>
            </a:p>
          </p:txBody>
        </p:sp>
        <p:grpSp>
          <p:nvGrpSpPr>
            <p:cNvPr id="5143" name="Group 1"/>
            <p:cNvGrpSpPr>
              <a:grpSpLocks/>
            </p:cNvGrpSpPr>
            <p:nvPr/>
          </p:nvGrpSpPr>
          <p:grpSpPr bwMode="auto">
            <a:xfrm>
              <a:off x="2763838" y="1295400"/>
              <a:ext cx="3154362" cy="2611438"/>
              <a:chOff x="2763838" y="1295400"/>
              <a:chExt cx="3154362" cy="2611438"/>
            </a:xfrm>
          </p:grpSpPr>
          <p:pic>
            <p:nvPicPr>
              <p:cNvPr id="5144" name="Picture 16" descr="D:\Artoo\Documents\Cornell\Research\iprough\docs\SIGGRAPH\slides\images\env_uffizi_sphere_micr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6762" y="1295400"/>
                <a:ext cx="2611438" cy="261143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a:xfrm flipV="1">
                <a:off x="2763838" y="2971800"/>
                <a:ext cx="563562" cy="30480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7" name="Group 6"/>
          <p:cNvGrpSpPr>
            <a:grpSpLocks/>
          </p:cNvGrpSpPr>
          <p:nvPr/>
        </p:nvGrpSpPr>
        <p:grpSpPr bwMode="auto">
          <a:xfrm>
            <a:off x="2763838" y="4133850"/>
            <a:ext cx="6142037" cy="2611438"/>
            <a:chOff x="2763838" y="4133127"/>
            <a:chExt cx="6142037" cy="2611438"/>
          </a:xfrm>
        </p:grpSpPr>
        <p:sp>
          <p:nvSpPr>
            <p:cNvPr id="13" name="TextBox 12"/>
            <p:cNvSpPr txBox="1"/>
            <p:nvPr/>
          </p:nvSpPr>
          <p:spPr>
            <a:xfrm>
              <a:off x="5962650" y="6328640"/>
              <a:ext cx="2943225" cy="368300"/>
            </a:xfrm>
            <a:prstGeom prst="rect">
              <a:avLst/>
            </a:prstGeom>
            <a:noFill/>
          </p:spPr>
          <p:txBody>
            <a:bodyPr wrap="none">
              <a:spAutoFit/>
            </a:bodyPr>
            <a:lstStyle/>
            <a:p>
              <a:pPr>
                <a:defRPr/>
              </a:pPr>
              <a:r>
                <a:rPr lang="en-US" dirty="0">
                  <a:solidFill>
                    <a:schemeClr val="accent6"/>
                  </a:solidFill>
                </a:rPr>
                <a:t>Rough in </a:t>
              </a:r>
              <a:r>
                <a:rPr lang="en-US" dirty="0" err="1">
                  <a:solidFill>
                    <a:schemeClr val="accent6"/>
                  </a:solidFill>
                </a:rPr>
                <a:t>mesostructure</a:t>
              </a:r>
              <a:r>
                <a:rPr lang="en-US" dirty="0">
                  <a:solidFill>
                    <a:schemeClr val="accent6"/>
                  </a:solidFill>
                </a:rPr>
                <a:t> scale</a:t>
              </a:r>
            </a:p>
          </p:txBody>
        </p:sp>
        <p:grpSp>
          <p:nvGrpSpPr>
            <p:cNvPr id="5139" name="Group 3"/>
            <p:cNvGrpSpPr>
              <a:grpSpLocks/>
            </p:cNvGrpSpPr>
            <p:nvPr/>
          </p:nvGrpSpPr>
          <p:grpSpPr bwMode="auto">
            <a:xfrm>
              <a:off x="2763838" y="4133127"/>
              <a:ext cx="3175000" cy="2611438"/>
              <a:chOff x="2763838" y="4133127"/>
              <a:chExt cx="3175000" cy="2611438"/>
            </a:xfrm>
          </p:grpSpPr>
          <p:pic>
            <p:nvPicPr>
              <p:cNvPr id="5140" name="Picture 15" descr="D:\Artoo\Documents\Cornell\Research\iprough\docs\SIGGRAPH\slides\images\env_uffizi_sphere_mes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7400" y="4133127"/>
                <a:ext cx="2611438" cy="261143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cxnSp>
            <p:nvCxnSpPr>
              <p:cNvPr id="16" name="Straight Arrow Connector 15"/>
              <p:cNvCxnSpPr/>
              <p:nvPr/>
            </p:nvCxnSpPr>
            <p:spPr>
              <a:xfrm>
                <a:off x="2763838" y="4418877"/>
                <a:ext cx="563562" cy="38100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8" name="Group 7"/>
          <p:cNvGrpSpPr>
            <a:grpSpLocks/>
          </p:cNvGrpSpPr>
          <p:nvPr/>
        </p:nvGrpSpPr>
        <p:grpSpPr bwMode="auto">
          <a:xfrm>
            <a:off x="5918200" y="2228850"/>
            <a:ext cx="3076575" cy="2998788"/>
            <a:chOff x="5918200" y="2228850"/>
            <a:chExt cx="3076475" cy="2998788"/>
          </a:xfrm>
        </p:grpSpPr>
        <p:sp>
          <p:nvSpPr>
            <p:cNvPr id="11" name="TextBox 10"/>
            <p:cNvSpPr txBox="1"/>
            <p:nvPr/>
          </p:nvSpPr>
          <p:spPr>
            <a:xfrm>
              <a:off x="6661126" y="2228850"/>
              <a:ext cx="2019234" cy="368300"/>
            </a:xfrm>
            <a:prstGeom prst="rect">
              <a:avLst/>
            </a:prstGeom>
            <a:noFill/>
          </p:spPr>
          <p:txBody>
            <a:bodyPr wrap="none">
              <a:spAutoFit/>
            </a:bodyPr>
            <a:lstStyle/>
            <a:p>
              <a:pPr>
                <a:defRPr/>
              </a:pPr>
              <a:r>
                <a:rPr lang="en-US" dirty="0">
                  <a:solidFill>
                    <a:schemeClr val="accent6"/>
                  </a:solidFill>
                </a:rPr>
                <a:t>Rough in both scale</a:t>
              </a:r>
            </a:p>
          </p:txBody>
        </p:sp>
        <p:grpSp>
          <p:nvGrpSpPr>
            <p:cNvPr id="5134" name="Group 4"/>
            <p:cNvGrpSpPr>
              <a:grpSpLocks/>
            </p:cNvGrpSpPr>
            <p:nvPr/>
          </p:nvGrpSpPr>
          <p:grpSpPr bwMode="auto">
            <a:xfrm>
              <a:off x="5918200" y="2616200"/>
              <a:ext cx="3076475" cy="2611438"/>
              <a:chOff x="5918200" y="2616200"/>
              <a:chExt cx="3076475" cy="2611438"/>
            </a:xfrm>
          </p:grpSpPr>
          <p:pic>
            <p:nvPicPr>
              <p:cNvPr id="5135" name="Picture 18" descr="D:\Artoo\Documents\Cornell\Research\iprough\docs\SIGGRAPH\slides\images\env_uffizi_sphere_mixed.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83237" y="2616200"/>
                <a:ext cx="2611438" cy="261143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cxnSp>
            <p:nvCxnSpPr>
              <p:cNvPr id="19" name="Straight Arrow Connector 18"/>
              <p:cNvCxnSpPr/>
              <p:nvPr/>
            </p:nvCxnSpPr>
            <p:spPr>
              <a:xfrm>
                <a:off x="5938837" y="2971800"/>
                <a:ext cx="427023" cy="38100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5918200" y="4419600"/>
                <a:ext cx="447660" cy="38100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sp>
        <p:nvSpPr>
          <p:cNvPr id="22" name="TextBox 21"/>
          <p:cNvSpPr txBox="1">
            <a:spLocks noChangeArrowheads="1"/>
          </p:cNvSpPr>
          <p:nvPr/>
        </p:nvSpPr>
        <p:spPr bwMode="auto">
          <a:xfrm>
            <a:off x="6678613" y="5256213"/>
            <a:ext cx="2143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i="1">
                <a:solidFill>
                  <a:schemeClr val="bg1"/>
                </a:solidFill>
              </a:rPr>
              <a:t>(Real world surfaces)</a:t>
            </a:r>
          </a:p>
        </p:txBody>
      </p:sp>
      <p:sp>
        <p:nvSpPr>
          <p:cNvPr id="2" name="Oval 1"/>
          <p:cNvSpPr/>
          <p:nvPr/>
        </p:nvSpPr>
        <p:spPr>
          <a:xfrm rot="2908734">
            <a:off x="7061200" y="3086100"/>
            <a:ext cx="12192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Oval 22"/>
          <p:cNvSpPr/>
          <p:nvPr/>
        </p:nvSpPr>
        <p:spPr>
          <a:xfrm rot="2908734">
            <a:off x="4002088" y="1779588"/>
            <a:ext cx="12192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Oval 23"/>
          <p:cNvSpPr/>
          <p:nvPr/>
        </p:nvSpPr>
        <p:spPr>
          <a:xfrm rot="2908734">
            <a:off x="4024313" y="4665663"/>
            <a:ext cx="12192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Oval 24"/>
          <p:cNvSpPr/>
          <p:nvPr/>
        </p:nvSpPr>
        <p:spPr>
          <a:xfrm rot="2908734">
            <a:off x="849313" y="2933700"/>
            <a:ext cx="12192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 grpId="0" animBg="1"/>
      <p:bldP spid="23" grpId="0" animBg="1"/>
      <p:bldP spid="24" grpId="0" animBg="1"/>
      <p:bldP spid="2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319088" y="344488"/>
            <a:ext cx="8229600" cy="1143000"/>
          </a:xfrm>
        </p:spPr>
        <p:txBody>
          <a:bodyPr/>
          <a:lstStyle/>
          <a:p>
            <a:pPr algn="l" eaLnBrk="1" hangingPunct="1"/>
            <a:r>
              <a:rPr lang="en-US" sz="3000" b="1" smtClean="0">
                <a:solidFill>
                  <a:srgbClr val="FFFF00"/>
                </a:solidFill>
                <a:latin typeface="Verdana" pitchFamily="34" charset="0"/>
                <a:ea typeface="Verdana" pitchFamily="34" charset="0"/>
                <a:cs typeface="Verdana" pitchFamily="34" charset="0"/>
              </a:rPr>
              <a:t>Conclusion</a:t>
            </a:r>
          </a:p>
        </p:txBody>
      </p:sp>
      <p:sp>
        <p:nvSpPr>
          <p:cNvPr id="41987" name="Content Placeholder 2"/>
          <p:cNvSpPr>
            <a:spLocks noGrp="1"/>
          </p:cNvSpPr>
          <p:nvPr>
            <p:ph idx="1"/>
          </p:nvPr>
        </p:nvSpPr>
        <p:spPr/>
        <p:txBody>
          <a:bodyPr/>
          <a:lstStyle/>
          <a:p>
            <a:pPr marL="0" indent="0" eaLnBrk="1" hangingPunct="1">
              <a:buClr>
                <a:srgbClr val="FFFFFF"/>
              </a:buClr>
              <a:buFont typeface="Arial" charset="0"/>
              <a:buNone/>
            </a:pPr>
            <a:r>
              <a:rPr lang="en-US" sz="2400" b="1" smtClean="0">
                <a:solidFill>
                  <a:srgbClr val="A6A6A6"/>
                </a:solidFill>
                <a:latin typeface="Helvetica" pitchFamily="34" charset="0"/>
                <a:ea typeface="Verdana" pitchFamily="34" charset="0"/>
                <a:cs typeface="Verdana" pitchFamily="34" charset="0"/>
              </a:rPr>
              <a:t>Contributions</a:t>
            </a:r>
          </a:p>
          <a:p>
            <a:pPr marL="0" indent="0" eaLnBrk="1" hangingPunct="1">
              <a:buClr>
                <a:srgbClr val="FFFFFF"/>
              </a:buClr>
            </a:pPr>
            <a:r>
              <a:rPr lang="en-US" sz="2400" smtClean="0">
                <a:solidFill>
                  <a:srgbClr val="FFFFFF"/>
                </a:solidFill>
                <a:latin typeface="Helvetica" pitchFamily="34" charset="0"/>
                <a:ea typeface="Verdana" pitchFamily="34" charset="0"/>
                <a:cs typeface="Verdana" pitchFamily="34" charset="0"/>
              </a:rPr>
              <a:t> Dual-level statistical model of rough surface appearance</a:t>
            </a:r>
          </a:p>
          <a:p>
            <a:pPr marL="0" indent="0" eaLnBrk="1" hangingPunct="1">
              <a:buClr>
                <a:srgbClr val="FFFFFF"/>
              </a:buClr>
            </a:pPr>
            <a:r>
              <a:rPr lang="en-US" sz="2400" smtClean="0">
                <a:solidFill>
                  <a:srgbClr val="FFFFFF"/>
                </a:solidFill>
                <a:latin typeface="Helvetica" pitchFamily="34" charset="0"/>
                <a:ea typeface="Verdana" pitchFamily="34" charset="0"/>
                <a:cs typeface="Verdana" pitchFamily="34" charset="0"/>
              </a:rPr>
              <a:t> A lightweight material capture system</a:t>
            </a:r>
          </a:p>
          <a:p>
            <a:pPr lvl="1" eaLnBrk="1" hangingPunct="1">
              <a:buClr>
                <a:srgbClr val="FFFFFF"/>
              </a:buClr>
            </a:pPr>
            <a:r>
              <a:rPr lang="en-US" sz="2000" smtClean="0">
                <a:solidFill>
                  <a:srgbClr val="FFFFFF"/>
                </a:solidFill>
                <a:latin typeface="Helvetica" pitchFamily="34" charset="0"/>
                <a:ea typeface="Verdana" pitchFamily="34" charset="0"/>
                <a:cs typeface="Verdana" pitchFamily="34" charset="0"/>
              </a:rPr>
              <a:t>On range of glossy, bumpy surfaces</a:t>
            </a:r>
            <a:endParaRPr lang="en-US" sz="2400" smtClean="0">
              <a:solidFill>
                <a:srgbClr val="FFFFFF"/>
              </a:solidFill>
              <a:latin typeface="Helvetica" pitchFamily="34" charset="0"/>
              <a:ea typeface="Verdana" pitchFamily="34" charset="0"/>
              <a:cs typeface="Verdana" pitchFamily="34" charset="0"/>
            </a:endParaRPr>
          </a:p>
          <a:p>
            <a:pPr marL="0" indent="0" eaLnBrk="1" hangingPunct="1">
              <a:buClr>
                <a:srgbClr val="FFFFFF"/>
              </a:buClr>
            </a:pPr>
            <a:endParaRPr lang="en-US" sz="2400" smtClean="0">
              <a:solidFill>
                <a:srgbClr val="FFFFFF"/>
              </a:solidFill>
              <a:latin typeface="Helvetica" pitchFamily="34" charset="0"/>
              <a:ea typeface="Verdana" pitchFamily="34" charset="0"/>
              <a:cs typeface="Verdana" pitchFamily="34" charset="0"/>
            </a:endParaRPr>
          </a:p>
          <a:p>
            <a:pPr marL="0" indent="0" eaLnBrk="1" hangingPunct="1">
              <a:buClr>
                <a:srgbClr val="FFFFFF"/>
              </a:buClr>
              <a:buFont typeface="Arial" charset="0"/>
              <a:buNone/>
            </a:pPr>
            <a:r>
              <a:rPr lang="en-US" sz="2400" b="1" smtClean="0">
                <a:solidFill>
                  <a:srgbClr val="A6A6A6"/>
                </a:solidFill>
                <a:latin typeface="Helvetica" pitchFamily="34" charset="0"/>
                <a:ea typeface="Verdana" pitchFamily="34" charset="0"/>
                <a:cs typeface="Verdana" pitchFamily="34" charset="0"/>
              </a:rPr>
              <a:t>Future work</a:t>
            </a:r>
          </a:p>
          <a:p>
            <a:pPr marL="0" indent="0" eaLnBrk="1" hangingPunct="1">
              <a:buClr>
                <a:srgbClr val="FFFFFF"/>
              </a:buClr>
            </a:pPr>
            <a:r>
              <a:rPr lang="en-US" sz="2400" smtClean="0">
                <a:solidFill>
                  <a:srgbClr val="FFFFFF"/>
                </a:solidFill>
                <a:latin typeface="Helvetica" pitchFamily="34" charset="0"/>
                <a:ea typeface="Verdana" pitchFamily="34" charset="0"/>
                <a:cs typeface="Verdana" pitchFamily="34" charset="0"/>
              </a:rPr>
              <a:t> Implementation on iPad</a:t>
            </a:r>
          </a:p>
          <a:p>
            <a:pPr marL="0" indent="0" eaLnBrk="1" hangingPunct="1">
              <a:buClr>
                <a:srgbClr val="FFFFFF"/>
              </a:buClr>
            </a:pPr>
            <a:r>
              <a:rPr lang="en-US" sz="2400" smtClean="0">
                <a:solidFill>
                  <a:srgbClr val="FFFFFF"/>
                </a:solidFill>
                <a:latin typeface="Helvetica" pitchFamily="34" charset="0"/>
                <a:ea typeface="Verdana" pitchFamily="34" charset="0"/>
                <a:cs typeface="Verdana" pitchFamily="34" charset="0"/>
              </a:rPr>
              <a:t> Anisotropic surface (in micro- or meso-scale)</a:t>
            </a:r>
          </a:p>
          <a:p>
            <a:pPr marL="0" indent="0" eaLnBrk="1" hangingPunct="1">
              <a:buClr>
                <a:srgbClr val="FFFFFF"/>
              </a:buClr>
            </a:pPr>
            <a:r>
              <a:rPr lang="en-US" sz="2400" smtClean="0">
                <a:solidFill>
                  <a:srgbClr val="FFFFFF"/>
                </a:solidFill>
                <a:latin typeface="Helvetica" pitchFamily="34" charset="0"/>
                <a:ea typeface="Verdana" pitchFamily="34" charset="0"/>
                <a:cs typeface="Verdana" pitchFamily="34" charset="0"/>
              </a:rPr>
              <a:t> For arbitrary illumination: find “good” step-edges</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319088" y="344488"/>
            <a:ext cx="8229600" cy="1143000"/>
          </a:xfrm>
        </p:spPr>
        <p:txBody>
          <a:bodyPr/>
          <a:lstStyle/>
          <a:p>
            <a:pPr algn="l" eaLnBrk="1" hangingPunct="1"/>
            <a:r>
              <a:rPr lang="en-US" sz="3000" b="1" smtClean="0">
                <a:solidFill>
                  <a:srgbClr val="FFFF00"/>
                </a:solidFill>
                <a:latin typeface="Verdana" pitchFamily="34" charset="0"/>
                <a:ea typeface="Verdana" pitchFamily="34" charset="0"/>
                <a:cs typeface="Verdana" pitchFamily="34" charset="0"/>
              </a:rPr>
              <a:t>Acknowledgements</a:t>
            </a:r>
          </a:p>
        </p:txBody>
      </p:sp>
      <p:sp>
        <p:nvSpPr>
          <p:cNvPr id="43011" name="Content Placeholder 2"/>
          <p:cNvSpPr>
            <a:spLocks noGrp="1"/>
          </p:cNvSpPr>
          <p:nvPr>
            <p:ph idx="1"/>
          </p:nvPr>
        </p:nvSpPr>
        <p:spPr/>
        <p:txBody>
          <a:bodyPr/>
          <a:lstStyle/>
          <a:p>
            <a:pPr eaLnBrk="1" hangingPunct="1">
              <a:buClr>
                <a:srgbClr val="FFFFFF"/>
              </a:buClr>
            </a:pPr>
            <a:r>
              <a:rPr lang="en-US" sz="2400" smtClean="0">
                <a:solidFill>
                  <a:srgbClr val="FFFFFF"/>
                </a:solidFill>
                <a:latin typeface="Helvetica" pitchFamily="34" charset="0"/>
                <a:ea typeface="Verdana" pitchFamily="34" charset="0"/>
                <a:cs typeface="Verdana" pitchFamily="34" charset="0"/>
              </a:rPr>
              <a:t>Data Acquisition and Figures</a:t>
            </a:r>
          </a:p>
          <a:p>
            <a:pPr marL="457200" lvl="1" indent="0" eaLnBrk="1" hangingPunct="1">
              <a:buClr>
                <a:srgbClr val="FFFFFF"/>
              </a:buClr>
              <a:buFont typeface="Arial" charset="0"/>
              <a:buNone/>
            </a:pPr>
            <a:r>
              <a:rPr lang="en-US" sz="2400" smtClean="0">
                <a:solidFill>
                  <a:srgbClr val="FFC000"/>
                </a:solidFill>
                <a:latin typeface="Helvetica" pitchFamily="34" charset="0"/>
                <a:ea typeface="Verdana" pitchFamily="34" charset="0"/>
                <a:cs typeface="Verdana" pitchFamily="34" charset="0"/>
              </a:rPr>
              <a:t>Kevin Matzen</a:t>
            </a:r>
          </a:p>
          <a:p>
            <a:pPr marL="457200" lvl="1" indent="0" eaLnBrk="1" hangingPunct="1">
              <a:buClr>
                <a:srgbClr val="FFFFFF"/>
              </a:buClr>
              <a:buFont typeface="Arial" charset="0"/>
              <a:buNone/>
            </a:pPr>
            <a:endParaRPr lang="en-US" sz="2400" smtClean="0">
              <a:solidFill>
                <a:srgbClr val="FFC000"/>
              </a:solidFill>
              <a:latin typeface="Helvetica" pitchFamily="34" charset="0"/>
              <a:ea typeface="Verdana" pitchFamily="34" charset="0"/>
              <a:cs typeface="Verdana" pitchFamily="34" charset="0"/>
            </a:endParaRPr>
          </a:p>
          <a:p>
            <a:pPr eaLnBrk="1" hangingPunct="1">
              <a:buClr>
                <a:srgbClr val="FFFFFF"/>
              </a:buClr>
            </a:pPr>
            <a:r>
              <a:rPr lang="en-US" sz="2400" smtClean="0">
                <a:solidFill>
                  <a:srgbClr val="FFFFFF"/>
                </a:solidFill>
                <a:latin typeface="Helvetica" pitchFamily="34" charset="0"/>
                <a:ea typeface="Verdana" pitchFamily="34" charset="0"/>
                <a:cs typeface="Verdana" pitchFamily="34" charset="0"/>
              </a:rPr>
              <a:t>Funding</a:t>
            </a:r>
          </a:p>
          <a:p>
            <a:pPr marL="457200" lvl="1" indent="0" eaLnBrk="1" hangingPunct="1">
              <a:buClr>
                <a:srgbClr val="FFFFFF"/>
              </a:buClr>
            </a:pPr>
            <a:r>
              <a:rPr lang="en-US" sz="2400" smtClean="0">
                <a:solidFill>
                  <a:srgbClr val="FFC000"/>
                </a:solidFill>
                <a:latin typeface="Helvetica" pitchFamily="34" charset="0"/>
                <a:ea typeface="Verdana" pitchFamily="34" charset="0"/>
                <a:cs typeface="Verdana" pitchFamily="34" charset="0"/>
              </a:rPr>
              <a:t> NSF grants IIS-0964027 and IIS-1011919</a:t>
            </a:r>
          </a:p>
          <a:p>
            <a:pPr marL="457200" lvl="1" indent="0" eaLnBrk="1" hangingPunct="1">
              <a:buClr>
                <a:srgbClr val="FFFFFF"/>
              </a:buClr>
            </a:pPr>
            <a:r>
              <a:rPr lang="en-US" sz="2400" smtClean="0">
                <a:solidFill>
                  <a:srgbClr val="FFC000"/>
                </a:solidFill>
                <a:latin typeface="Helvetica" pitchFamily="34" charset="0"/>
                <a:ea typeface="Verdana" pitchFamily="34" charset="0"/>
                <a:cs typeface="Verdana" pitchFamily="34" charset="0"/>
              </a:rPr>
              <a:t> MIT Lincoln Labs</a:t>
            </a:r>
          </a:p>
          <a:p>
            <a:pPr marL="457200" lvl="1" indent="0" eaLnBrk="1" hangingPunct="1">
              <a:buClr>
                <a:srgbClr val="FFFFFF"/>
              </a:buClr>
            </a:pPr>
            <a:r>
              <a:rPr lang="en-US" sz="2400" smtClean="0">
                <a:solidFill>
                  <a:srgbClr val="FFC000"/>
                </a:solidFill>
                <a:latin typeface="Helvetica" pitchFamily="34" charset="0"/>
                <a:ea typeface="Verdana" pitchFamily="34" charset="0"/>
                <a:cs typeface="Verdana" pitchFamily="34" charset="0"/>
              </a:rPr>
              <a:t> Intel Science and Technology Center for Visual Computing</a:t>
            </a:r>
            <a:endParaRPr lang="en-US" sz="2000" smtClean="0">
              <a:solidFill>
                <a:srgbClr val="FFFFFF"/>
              </a:solidFill>
              <a:latin typeface="Helvetica" pitchFamily="34" charset="0"/>
              <a:ea typeface="Verdana" pitchFamily="34" charset="0"/>
              <a:cs typeface="Verdana" pitchFamily="34"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Artoo\Documents\Cornell\Research\iprough\docs\SIGGRAPH\slides\images\rep_img_in_pap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480365"/>
            <a:ext cx="6705600" cy="4472635"/>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103610" y="5029200"/>
            <a:ext cx="3169457" cy="923330"/>
          </a:xfrm>
          <a:prstGeom prst="rect">
            <a:avLst/>
          </a:prstGeom>
          <a:noFill/>
        </p:spPr>
        <p:txBody>
          <a:bodyPr wrap="none" rtlCol="0">
            <a:spAutoFit/>
          </a:bodyPr>
          <a:lstStyle/>
          <a:p>
            <a:r>
              <a:rPr lang="en-US" sz="5400" b="1" i="1" dirty="0" smtClean="0">
                <a:solidFill>
                  <a:srgbClr val="FFC000"/>
                </a:solidFill>
              </a:rPr>
              <a:t>Thank you</a:t>
            </a:r>
            <a:endParaRPr lang="en-US" sz="5400" b="1" i="1" dirty="0">
              <a:solidFill>
                <a:srgbClr val="FFC000"/>
              </a:solidFill>
            </a:endParaRPr>
          </a:p>
        </p:txBody>
      </p:sp>
    </p:spTree>
    <p:extLst>
      <p:ext uri="{BB962C8B-B14F-4D97-AF65-F5344CB8AC3E}">
        <p14:creationId xmlns:p14="http://schemas.microsoft.com/office/powerpoint/2010/main" val="25833377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319088" y="344488"/>
            <a:ext cx="8229600" cy="1143000"/>
          </a:xfrm>
        </p:spPr>
        <p:txBody>
          <a:bodyPr/>
          <a:lstStyle/>
          <a:p>
            <a:pPr algn="l" eaLnBrk="1" hangingPunct="1"/>
            <a:r>
              <a:rPr lang="en-US" sz="3000" b="1" smtClean="0">
                <a:solidFill>
                  <a:srgbClr val="FFFF00"/>
                </a:solidFill>
                <a:latin typeface="Verdana" pitchFamily="34" charset="0"/>
                <a:ea typeface="Verdana" pitchFamily="34" charset="0"/>
                <a:cs typeface="Verdana" pitchFamily="34" charset="0"/>
              </a:rPr>
              <a:t>Existing Acquisition Methods</a:t>
            </a:r>
          </a:p>
        </p:txBody>
      </p:sp>
      <p:grpSp>
        <p:nvGrpSpPr>
          <p:cNvPr id="12" name="Group 11"/>
          <p:cNvGrpSpPr>
            <a:grpSpLocks/>
          </p:cNvGrpSpPr>
          <p:nvPr/>
        </p:nvGrpSpPr>
        <p:grpSpPr bwMode="auto">
          <a:xfrm>
            <a:off x="2032000" y="2227263"/>
            <a:ext cx="2127250" cy="1628775"/>
            <a:chOff x="2697162" y="2475706"/>
            <a:chExt cx="2127250" cy="1627950"/>
          </a:xfrm>
        </p:grpSpPr>
        <p:pic>
          <p:nvPicPr>
            <p:cNvPr id="617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2475706"/>
              <a:ext cx="1911350" cy="128981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697162" y="3765689"/>
              <a:ext cx="2127250" cy="337967"/>
            </a:xfrm>
            <a:prstGeom prst="rect">
              <a:avLst/>
            </a:prstGeom>
            <a:noFill/>
          </p:spPr>
          <p:txBody>
            <a:bodyPr wrap="none">
              <a:spAutoFit/>
            </a:bodyPr>
            <a:lstStyle/>
            <a:p>
              <a:pPr marL="0" lvl="1">
                <a:defRPr/>
              </a:pPr>
              <a:r>
                <a:rPr lang="en-US" sz="1600" dirty="0">
                  <a:solidFill>
                    <a:schemeClr val="bg1">
                      <a:lumMod val="65000"/>
                    </a:schemeClr>
                  </a:solidFill>
                  <a:latin typeface="Helvetica" pitchFamily="34" charset="0"/>
                  <a:ea typeface="Verdana" pitchFamily="34" charset="0"/>
                  <a:cs typeface="Verdana" pitchFamily="34" charset="0"/>
                </a:rPr>
                <a:t>[Gardner et al., 2003]</a:t>
              </a:r>
            </a:p>
          </p:txBody>
        </p:sp>
      </p:grpSp>
      <p:grpSp>
        <p:nvGrpSpPr>
          <p:cNvPr id="10" name="Group 9"/>
          <p:cNvGrpSpPr>
            <a:grpSpLocks/>
          </p:cNvGrpSpPr>
          <p:nvPr/>
        </p:nvGrpSpPr>
        <p:grpSpPr bwMode="auto">
          <a:xfrm>
            <a:off x="3276600" y="4440238"/>
            <a:ext cx="2100263" cy="2206625"/>
            <a:chOff x="3243110" y="4725046"/>
            <a:chExt cx="2100110" cy="2207374"/>
          </a:xfrm>
        </p:grpSpPr>
        <p:pic>
          <p:nvPicPr>
            <p:cNvPr id="6173"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3110" y="4725046"/>
              <a:ext cx="2100110" cy="1622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3354227" y="6348022"/>
              <a:ext cx="1977881" cy="584398"/>
            </a:xfrm>
            <a:prstGeom prst="rect">
              <a:avLst/>
            </a:prstGeom>
            <a:noFill/>
          </p:spPr>
          <p:txBody>
            <a:bodyPr wrap="none">
              <a:spAutoFit/>
            </a:bodyPr>
            <a:lstStyle/>
            <a:p>
              <a:pPr marL="0" lvl="1">
                <a:defRPr/>
              </a:pPr>
              <a:r>
                <a:rPr lang="en-US" sz="1600" dirty="0">
                  <a:solidFill>
                    <a:schemeClr val="bg1">
                      <a:lumMod val="65000"/>
                    </a:schemeClr>
                  </a:solidFill>
                  <a:latin typeface="Helvetica" pitchFamily="34" charset="0"/>
                  <a:ea typeface="Verdana" pitchFamily="34" charset="0"/>
                  <a:cs typeface="Verdana" pitchFamily="34" charset="0"/>
                </a:rPr>
                <a:t>[</a:t>
              </a:r>
              <a:r>
                <a:rPr lang="en-US" sz="1600" dirty="0" err="1">
                  <a:solidFill>
                    <a:schemeClr val="bg1">
                      <a:lumMod val="65000"/>
                    </a:schemeClr>
                  </a:solidFill>
                  <a:latin typeface="Helvetica" pitchFamily="34" charset="0"/>
                  <a:ea typeface="Verdana" pitchFamily="34" charset="0"/>
                  <a:cs typeface="Verdana" pitchFamily="34" charset="0"/>
                </a:rPr>
                <a:t>Ghosh</a:t>
              </a:r>
              <a:r>
                <a:rPr lang="en-US" sz="1600" dirty="0">
                  <a:solidFill>
                    <a:schemeClr val="bg1">
                      <a:lumMod val="65000"/>
                    </a:schemeClr>
                  </a:solidFill>
                  <a:latin typeface="Helvetica" pitchFamily="34" charset="0"/>
                  <a:ea typeface="Verdana" pitchFamily="34" charset="0"/>
                  <a:cs typeface="Verdana" pitchFamily="34" charset="0"/>
                </a:rPr>
                <a:t> et al., 2009]</a:t>
              </a:r>
              <a:br>
                <a:rPr lang="en-US" sz="1600" dirty="0">
                  <a:solidFill>
                    <a:schemeClr val="bg1">
                      <a:lumMod val="65000"/>
                    </a:schemeClr>
                  </a:solidFill>
                  <a:latin typeface="Helvetica" pitchFamily="34" charset="0"/>
                  <a:ea typeface="Verdana" pitchFamily="34" charset="0"/>
                  <a:cs typeface="Verdana" pitchFamily="34" charset="0"/>
                </a:rPr>
              </a:br>
              <a:r>
                <a:rPr lang="en-US" sz="1600" dirty="0">
                  <a:solidFill>
                    <a:schemeClr val="bg1">
                      <a:lumMod val="65000"/>
                    </a:schemeClr>
                  </a:solidFill>
                  <a:latin typeface="Helvetica" pitchFamily="34" charset="0"/>
                  <a:ea typeface="Verdana" pitchFamily="34" charset="0"/>
                  <a:cs typeface="Verdana" pitchFamily="34" charset="0"/>
                </a:rPr>
                <a:t>[</a:t>
              </a:r>
              <a:r>
                <a:rPr lang="en-US" sz="1600" dirty="0" err="1">
                  <a:solidFill>
                    <a:schemeClr val="bg1">
                      <a:lumMod val="65000"/>
                    </a:schemeClr>
                  </a:solidFill>
                  <a:latin typeface="Helvetica" pitchFamily="34" charset="0"/>
                  <a:ea typeface="Verdana" pitchFamily="34" charset="0"/>
                  <a:cs typeface="Verdana" pitchFamily="34" charset="0"/>
                </a:rPr>
                <a:t>Ghosh</a:t>
              </a:r>
              <a:r>
                <a:rPr lang="en-US" sz="1600" dirty="0">
                  <a:solidFill>
                    <a:schemeClr val="bg1">
                      <a:lumMod val="65000"/>
                    </a:schemeClr>
                  </a:solidFill>
                  <a:latin typeface="Helvetica" pitchFamily="34" charset="0"/>
                  <a:ea typeface="Verdana" pitchFamily="34" charset="0"/>
                  <a:cs typeface="Verdana" pitchFamily="34" charset="0"/>
                </a:rPr>
                <a:t> et al., 2010]</a:t>
              </a:r>
            </a:p>
          </p:txBody>
        </p:sp>
      </p:grpSp>
      <p:grpSp>
        <p:nvGrpSpPr>
          <p:cNvPr id="11" name="Group 10"/>
          <p:cNvGrpSpPr>
            <a:grpSpLocks/>
          </p:cNvGrpSpPr>
          <p:nvPr/>
        </p:nvGrpSpPr>
        <p:grpSpPr bwMode="auto">
          <a:xfrm>
            <a:off x="6615113" y="4623480"/>
            <a:ext cx="2147887" cy="1879600"/>
            <a:chOff x="6853840" y="2248717"/>
            <a:chExt cx="2147887" cy="1880371"/>
          </a:xfrm>
        </p:grpSpPr>
        <p:pic>
          <p:nvPicPr>
            <p:cNvPr id="6171" name="Picture 9"/>
            <p:cNvPicPr>
              <a:picLocks noChangeAspect="1" noChangeArrowheads="1"/>
            </p:cNvPicPr>
            <p:nvPr/>
          </p:nvPicPr>
          <p:blipFill>
            <a:blip r:embed="rId5">
              <a:extLst>
                <a:ext uri="{28A0092B-C50C-407E-A947-70E740481C1C}">
                  <a14:useLocalDpi xmlns:a14="http://schemas.microsoft.com/office/drawing/2010/main" val="0"/>
                </a:ext>
              </a:extLst>
            </a:blip>
            <a:srcRect l="56110"/>
            <a:stretch>
              <a:fillRect/>
            </a:stretch>
          </p:blipFill>
          <p:spPr bwMode="auto">
            <a:xfrm>
              <a:off x="7096426" y="2248717"/>
              <a:ext cx="1662714" cy="1542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6853840" y="3790812"/>
              <a:ext cx="2147887" cy="338276"/>
            </a:xfrm>
            <a:prstGeom prst="rect">
              <a:avLst/>
            </a:prstGeom>
            <a:noFill/>
          </p:spPr>
          <p:txBody>
            <a:bodyPr wrap="none">
              <a:spAutoFit/>
            </a:bodyPr>
            <a:lstStyle/>
            <a:p>
              <a:pPr marL="0" lvl="1">
                <a:defRPr/>
              </a:pPr>
              <a:r>
                <a:rPr lang="en-US" sz="1600" dirty="0">
                  <a:solidFill>
                    <a:schemeClr val="bg1">
                      <a:lumMod val="65000"/>
                    </a:schemeClr>
                  </a:solidFill>
                  <a:latin typeface="Helvetica" pitchFamily="34" charset="0"/>
                  <a:ea typeface="Verdana" pitchFamily="34" charset="0"/>
                  <a:cs typeface="Verdana" pitchFamily="34" charset="0"/>
                </a:rPr>
                <a:t>[</a:t>
              </a:r>
              <a:r>
                <a:rPr lang="en-US" sz="1600" dirty="0" err="1">
                  <a:solidFill>
                    <a:schemeClr val="bg1">
                      <a:lumMod val="65000"/>
                    </a:schemeClr>
                  </a:solidFill>
                  <a:latin typeface="Helvetica" pitchFamily="34" charset="0"/>
                  <a:ea typeface="Verdana" pitchFamily="34" charset="0"/>
                  <a:cs typeface="Verdana" pitchFamily="34" charset="0"/>
                </a:rPr>
                <a:t>Romeiro</a:t>
              </a:r>
              <a:r>
                <a:rPr lang="en-US" sz="1600" dirty="0">
                  <a:solidFill>
                    <a:schemeClr val="bg1">
                      <a:lumMod val="65000"/>
                    </a:schemeClr>
                  </a:solidFill>
                  <a:latin typeface="Helvetica" pitchFamily="34" charset="0"/>
                  <a:ea typeface="Verdana" pitchFamily="34" charset="0"/>
                  <a:cs typeface="Verdana" pitchFamily="34" charset="0"/>
                </a:rPr>
                <a:t> et al., 2008]</a:t>
              </a:r>
            </a:p>
          </p:txBody>
        </p:sp>
      </p:grpSp>
      <p:grpSp>
        <p:nvGrpSpPr>
          <p:cNvPr id="6150" name="Group 6"/>
          <p:cNvGrpSpPr>
            <a:grpSpLocks/>
          </p:cNvGrpSpPr>
          <p:nvPr/>
        </p:nvGrpSpPr>
        <p:grpSpPr bwMode="auto">
          <a:xfrm>
            <a:off x="76200" y="4095754"/>
            <a:ext cx="8915400" cy="476614"/>
            <a:chOff x="76200" y="5028827"/>
            <a:chExt cx="8916002" cy="477047"/>
          </a:xfrm>
        </p:grpSpPr>
        <p:cxnSp>
          <p:nvCxnSpPr>
            <p:cNvPr id="5" name="Straight Connector 4"/>
            <p:cNvCxnSpPr/>
            <p:nvPr/>
          </p:nvCxnSpPr>
          <p:spPr>
            <a:xfrm>
              <a:off x="685841" y="5028827"/>
              <a:ext cx="7544309" cy="0"/>
            </a:xfrm>
            <a:prstGeom prst="line">
              <a:avLst/>
            </a:prstGeom>
            <a:ln w="57150">
              <a:solidFill>
                <a:srgbClr val="FF0000"/>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sp>
          <p:nvSpPr>
            <p:cNvPr id="6167" name="TextBox 5"/>
            <p:cNvSpPr txBox="1">
              <a:spLocks noChangeArrowheads="1"/>
            </p:cNvSpPr>
            <p:nvPr/>
          </p:nvSpPr>
          <p:spPr bwMode="auto">
            <a:xfrm>
              <a:off x="76200" y="5105400"/>
              <a:ext cx="1499358" cy="400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2000" dirty="0" smtClean="0">
                  <a:solidFill>
                    <a:schemeClr val="bg1"/>
                  </a:solidFill>
                </a:rPr>
                <a:t>More details</a:t>
              </a:r>
              <a:endParaRPr lang="en-US" sz="2000" dirty="0">
                <a:solidFill>
                  <a:schemeClr val="bg1"/>
                </a:solidFill>
              </a:endParaRPr>
            </a:p>
          </p:txBody>
        </p:sp>
        <p:sp>
          <p:nvSpPr>
            <p:cNvPr id="6169" name="TextBox 15"/>
            <p:cNvSpPr txBox="1">
              <a:spLocks noChangeArrowheads="1"/>
            </p:cNvSpPr>
            <p:nvPr/>
          </p:nvSpPr>
          <p:spPr bwMode="auto">
            <a:xfrm>
              <a:off x="7624107" y="5105400"/>
              <a:ext cx="1368095" cy="400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2000" dirty="0">
                  <a:solidFill>
                    <a:schemeClr val="bg1"/>
                  </a:solidFill>
                </a:rPr>
                <a:t>Less </a:t>
              </a:r>
              <a:r>
                <a:rPr lang="en-US" sz="2000" dirty="0" smtClean="0">
                  <a:solidFill>
                    <a:schemeClr val="bg1"/>
                  </a:solidFill>
                </a:rPr>
                <a:t>details</a:t>
              </a:r>
              <a:endParaRPr lang="en-US" sz="2000" dirty="0">
                <a:solidFill>
                  <a:schemeClr val="bg1"/>
                </a:solidFill>
              </a:endParaRPr>
            </a:p>
          </p:txBody>
        </p:sp>
      </p:grpSp>
      <p:grpSp>
        <p:nvGrpSpPr>
          <p:cNvPr id="13" name="Group 12"/>
          <p:cNvGrpSpPr>
            <a:grpSpLocks/>
          </p:cNvGrpSpPr>
          <p:nvPr/>
        </p:nvGrpSpPr>
        <p:grpSpPr bwMode="auto">
          <a:xfrm>
            <a:off x="6126166" y="2259244"/>
            <a:ext cx="1951034" cy="1703156"/>
            <a:chOff x="6279619" y="4900918"/>
            <a:chExt cx="1950507" cy="1703657"/>
          </a:xfrm>
        </p:grpSpPr>
        <p:pic>
          <p:nvPicPr>
            <p:cNvPr id="6164"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79619" y="4900918"/>
              <a:ext cx="1809906" cy="1105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Box 22"/>
            <p:cNvSpPr txBox="1"/>
            <p:nvPr/>
          </p:nvSpPr>
          <p:spPr>
            <a:xfrm>
              <a:off x="6298661" y="6020203"/>
              <a:ext cx="1931465" cy="584372"/>
            </a:xfrm>
            <a:prstGeom prst="rect">
              <a:avLst/>
            </a:prstGeom>
            <a:noFill/>
          </p:spPr>
          <p:txBody>
            <a:bodyPr wrap="none">
              <a:spAutoFit/>
            </a:bodyPr>
            <a:lstStyle/>
            <a:p>
              <a:pPr marL="0" lvl="1">
                <a:defRPr/>
              </a:pPr>
              <a:r>
                <a:rPr lang="en-US" sz="1600" dirty="0">
                  <a:solidFill>
                    <a:schemeClr val="bg1">
                      <a:lumMod val="65000"/>
                    </a:schemeClr>
                  </a:solidFill>
                  <a:latin typeface="Helvetica" pitchFamily="34" charset="0"/>
                  <a:ea typeface="Verdana" pitchFamily="34" charset="0"/>
                  <a:cs typeface="Verdana" pitchFamily="34" charset="0"/>
                </a:rPr>
                <a:t>[</a:t>
              </a:r>
              <a:r>
                <a:rPr lang="en-US" sz="1600" dirty="0" err="1">
                  <a:solidFill>
                    <a:schemeClr val="bg1">
                      <a:lumMod val="65000"/>
                    </a:schemeClr>
                  </a:solidFill>
                  <a:latin typeface="Helvetica" pitchFamily="34" charset="0"/>
                  <a:ea typeface="Verdana" pitchFamily="34" charset="0"/>
                  <a:cs typeface="Verdana" pitchFamily="34" charset="0"/>
                </a:rPr>
                <a:t>Ramamoorthi</a:t>
              </a:r>
              <a:r>
                <a:rPr lang="en-US" sz="1600" dirty="0">
                  <a:solidFill>
                    <a:schemeClr val="bg1">
                      <a:lumMod val="65000"/>
                    </a:schemeClr>
                  </a:solidFill>
                  <a:latin typeface="Helvetica" pitchFamily="34" charset="0"/>
                  <a:ea typeface="Verdana" pitchFamily="34" charset="0"/>
                  <a:cs typeface="Verdana" pitchFamily="34" charset="0"/>
                </a:rPr>
                <a:t> and </a:t>
              </a:r>
              <a:br>
                <a:rPr lang="en-US" sz="1600" dirty="0">
                  <a:solidFill>
                    <a:schemeClr val="bg1">
                      <a:lumMod val="65000"/>
                    </a:schemeClr>
                  </a:solidFill>
                  <a:latin typeface="Helvetica" pitchFamily="34" charset="0"/>
                  <a:ea typeface="Verdana" pitchFamily="34" charset="0"/>
                  <a:cs typeface="Verdana" pitchFamily="34" charset="0"/>
                </a:rPr>
              </a:br>
              <a:r>
                <a:rPr lang="en-US" sz="1600" dirty="0" err="1">
                  <a:solidFill>
                    <a:schemeClr val="bg1">
                      <a:lumMod val="65000"/>
                    </a:schemeClr>
                  </a:solidFill>
                  <a:latin typeface="Helvetica" pitchFamily="34" charset="0"/>
                  <a:ea typeface="Verdana" pitchFamily="34" charset="0"/>
                  <a:cs typeface="Verdana" pitchFamily="34" charset="0"/>
                </a:rPr>
                <a:t>Hanrahan</a:t>
              </a:r>
              <a:r>
                <a:rPr lang="en-US" sz="1600" dirty="0">
                  <a:solidFill>
                    <a:schemeClr val="bg1">
                      <a:lumMod val="65000"/>
                    </a:schemeClr>
                  </a:solidFill>
                  <a:latin typeface="Helvetica" pitchFamily="34" charset="0"/>
                  <a:ea typeface="Verdana" pitchFamily="34" charset="0"/>
                  <a:cs typeface="Verdana" pitchFamily="34" charset="0"/>
                </a:rPr>
                <a:t>, 2001]</a:t>
              </a:r>
            </a:p>
          </p:txBody>
        </p:sp>
      </p:grpSp>
      <p:grpSp>
        <p:nvGrpSpPr>
          <p:cNvPr id="18" name="Group 17"/>
          <p:cNvGrpSpPr>
            <a:grpSpLocks/>
          </p:cNvGrpSpPr>
          <p:nvPr/>
        </p:nvGrpSpPr>
        <p:grpSpPr bwMode="auto">
          <a:xfrm>
            <a:off x="6915150" y="386556"/>
            <a:ext cx="2228850" cy="1704182"/>
            <a:chOff x="1124305" y="4636779"/>
            <a:chExt cx="2228495" cy="1703892"/>
          </a:xfrm>
        </p:grpSpPr>
        <p:pic>
          <p:nvPicPr>
            <p:cNvPr id="6162" name="Picture 1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73049" y="4636779"/>
              <a:ext cx="1349551" cy="1365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p:cNvSpPr txBox="1"/>
            <p:nvPr/>
          </p:nvSpPr>
          <p:spPr>
            <a:xfrm>
              <a:off x="1124305" y="6002591"/>
              <a:ext cx="2228495" cy="338080"/>
            </a:xfrm>
            <a:prstGeom prst="rect">
              <a:avLst/>
            </a:prstGeom>
            <a:noFill/>
          </p:spPr>
          <p:txBody>
            <a:bodyPr wrap="none">
              <a:spAutoFit/>
            </a:bodyPr>
            <a:lstStyle/>
            <a:p>
              <a:pPr marL="0" lvl="1">
                <a:defRPr/>
              </a:pPr>
              <a:r>
                <a:rPr lang="en-US" sz="1600" dirty="0">
                  <a:solidFill>
                    <a:schemeClr val="bg1">
                      <a:lumMod val="65000"/>
                    </a:schemeClr>
                  </a:solidFill>
                  <a:latin typeface="Helvetica" pitchFamily="34" charset="0"/>
                  <a:ea typeface="Verdana" pitchFamily="34" charset="0"/>
                  <a:cs typeface="Verdana" pitchFamily="34" charset="0"/>
                </a:rPr>
                <a:t>[</a:t>
              </a:r>
              <a:r>
                <a:rPr lang="en-US" sz="1600" dirty="0" err="1">
                  <a:solidFill>
                    <a:schemeClr val="bg1">
                      <a:lumMod val="65000"/>
                    </a:schemeClr>
                  </a:solidFill>
                  <a:latin typeface="Helvetica" pitchFamily="34" charset="0"/>
                  <a:ea typeface="Verdana" pitchFamily="34" charset="0"/>
                  <a:cs typeface="Verdana" pitchFamily="34" charset="0"/>
                </a:rPr>
                <a:t>Francken</a:t>
              </a:r>
              <a:r>
                <a:rPr lang="en-US" sz="1600" dirty="0">
                  <a:solidFill>
                    <a:schemeClr val="bg1">
                      <a:lumMod val="65000"/>
                    </a:schemeClr>
                  </a:solidFill>
                  <a:latin typeface="Helvetica" pitchFamily="34" charset="0"/>
                  <a:ea typeface="Verdana" pitchFamily="34" charset="0"/>
                  <a:cs typeface="Verdana" pitchFamily="34" charset="0"/>
                </a:rPr>
                <a:t> et al., 2008]</a:t>
              </a:r>
            </a:p>
          </p:txBody>
        </p:sp>
      </p:grpSp>
      <p:grpSp>
        <p:nvGrpSpPr>
          <p:cNvPr id="19" name="Group 18"/>
          <p:cNvGrpSpPr>
            <a:grpSpLocks/>
          </p:cNvGrpSpPr>
          <p:nvPr/>
        </p:nvGrpSpPr>
        <p:grpSpPr bwMode="auto">
          <a:xfrm>
            <a:off x="871538" y="4856163"/>
            <a:ext cx="1947862" cy="1606550"/>
            <a:chOff x="76200" y="1813856"/>
            <a:chExt cx="1947672" cy="1606217"/>
          </a:xfrm>
        </p:grpSpPr>
        <p:pic>
          <p:nvPicPr>
            <p:cNvPr id="6160"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0" y="1813856"/>
              <a:ext cx="1902635" cy="1267663"/>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TextBox 29"/>
            <p:cNvSpPr txBox="1"/>
            <p:nvPr/>
          </p:nvSpPr>
          <p:spPr>
            <a:xfrm>
              <a:off x="122233" y="3082005"/>
              <a:ext cx="1901639" cy="338068"/>
            </a:xfrm>
            <a:prstGeom prst="rect">
              <a:avLst/>
            </a:prstGeom>
            <a:noFill/>
          </p:spPr>
          <p:txBody>
            <a:bodyPr wrap="none">
              <a:spAutoFit/>
            </a:bodyPr>
            <a:lstStyle/>
            <a:p>
              <a:pPr marL="0" lvl="1">
                <a:defRPr/>
              </a:pPr>
              <a:r>
                <a:rPr lang="en-US" sz="1600" dirty="0">
                  <a:solidFill>
                    <a:schemeClr val="bg1">
                      <a:lumMod val="65000"/>
                    </a:schemeClr>
                  </a:solidFill>
                  <a:latin typeface="Helvetica" pitchFamily="34" charset="0"/>
                  <a:ea typeface="Verdana" pitchFamily="34" charset="0"/>
                  <a:cs typeface="Verdana" pitchFamily="34" charset="0"/>
                </a:rPr>
                <a:t>[Wang et al., 2008]</a:t>
              </a:r>
            </a:p>
          </p:txBody>
        </p:sp>
      </p:grpSp>
      <p:grpSp>
        <p:nvGrpSpPr>
          <p:cNvPr id="20" name="Group 19"/>
          <p:cNvGrpSpPr>
            <a:grpSpLocks/>
          </p:cNvGrpSpPr>
          <p:nvPr/>
        </p:nvGrpSpPr>
        <p:grpSpPr bwMode="auto">
          <a:xfrm>
            <a:off x="301625" y="1431925"/>
            <a:ext cx="1863725" cy="1928813"/>
            <a:chOff x="401616" y="1604393"/>
            <a:chExt cx="1863011" cy="1928557"/>
          </a:xfrm>
        </p:grpSpPr>
        <p:pic>
          <p:nvPicPr>
            <p:cNvPr id="6158" name="Picture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7240" y="1604393"/>
              <a:ext cx="1626360" cy="1590418"/>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TextBox 32"/>
            <p:cNvSpPr txBox="1"/>
            <p:nvPr/>
          </p:nvSpPr>
          <p:spPr>
            <a:xfrm>
              <a:off x="401616" y="3194857"/>
              <a:ext cx="1863011" cy="338093"/>
            </a:xfrm>
            <a:prstGeom prst="rect">
              <a:avLst/>
            </a:prstGeom>
            <a:noFill/>
          </p:spPr>
          <p:txBody>
            <a:bodyPr wrap="none">
              <a:spAutoFit/>
            </a:bodyPr>
            <a:lstStyle/>
            <a:p>
              <a:pPr marL="0" lvl="1">
                <a:defRPr/>
              </a:pPr>
              <a:r>
                <a:rPr lang="en-US" sz="1600" dirty="0">
                  <a:solidFill>
                    <a:schemeClr val="bg1">
                      <a:lumMod val="65000"/>
                    </a:schemeClr>
                  </a:solidFill>
                  <a:latin typeface="Helvetica" pitchFamily="34" charset="0"/>
                  <a:ea typeface="Verdana" pitchFamily="34" charset="0"/>
                  <a:cs typeface="Verdana" pitchFamily="34" charset="0"/>
                </a:rPr>
                <a:t>[Dong et al., 2010]</a:t>
              </a:r>
            </a:p>
          </p:txBody>
        </p:sp>
      </p:grpSp>
      <p:grpSp>
        <p:nvGrpSpPr>
          <p:cNvPr id="24" name="Group 23"/>
          <p:cNvGrpSpPr>
            <a:grpSpLocks/>
          </p:cNvGrpSpPr>
          <p:nvPr/>
        </p:nvGrpSpPr>
        <p:grpSpPr bwMode="auto">
          <a:xfrm>
            <a:off x="4800600" y="3593024"/>
            <a:ext cx="1060450" cy="502729"/>
            <a:chOff x="5568404" y="4126468"/>
            <a:chExt cx="1060996" cy="502625"/>
          </a:xfrm>
        </p:grpSpPr>
        <p:sp>
          <p:nvSpPr>
            <p:cNvPr id="21" name="Isosceles Triangle 20"/>
            <p:cNvSpPr/>
            <p:nvPr/>
          </p:nvSpPr>
          <p:spPr>
            <a:xfrm flipV="1">
              <a:off x="5943247" y="4191031"/>
              <a:ext cx="374843" cy="43806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157" name="TextBox 21"/>
            <p:cNvSpPr txBox="1">
              <a:spLocks noChangeArrowheads="1"/>
            </p:cNvSpPr>
            <p:nvPr/>
          </p:nvSpPr>
          <p:spPr bwMode="auto">
            <a:xfrm>
              <a:off x="5568404" y="4126468"/>
              <a:ext cx="10609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dirty="0">
                  <a:solidFill>
                    <a:schemeClr val="bg1"/>
                  </a:solidFill>
                </a:rPr>
                <a:t>Our work</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9"/>
          <p:cNvPicPr>
            <a:picLocks noChangeAspect="1" noChangeArrowheads="1"/>
          </p:cNvPicPr>
          <p:nvPr/>
        </p:nvPicPr>
        <p:blipFill>
          <a:blip r:embed="rId3">
            <a:extLst>
              <a:ext uri="{28A0092B-C50C-407E-A947-70E740481C1C}">
                <a14:useLocalDpi xmlns:a14="http://schemas.microsoft.com/office/drawing/2010/main" val="0"/>
              </a:ext>
            </a:extLst>
          </a:blip>
          <a:srcRect l="27444" t="19359" r="27142" b="24362"/>
          <a:stretch>
            <a:fillRect/>
          </a:stretch>
        </p:blipFill>
        <p:spPr bwMode="auto">
          <a:xfrm>
            <a:off x="152400" y="3324225"/>
            <a:ext cx="4495800" cy="334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1" name="Title 1"/>
          <p:cNvSpPr>
            <a:spLocks noGrp="1"/>
          </p:cNvSpPr>
          <p:nvPr>
            <p:ph type="title"/>
          </p:nvPr>
        </p:nvSpPr>
        <p:spPr>
          <a:xfrm>
            <a:off x="319088" y="344488"/>
            <a:ext cx="8229600" cy="1143000"/>
          </a:xfrm>
        </p:spPr>
        <p:txBody>
          <a:bodyPr/>
          <a:lstStyle/>
          <a:p>
            <a:pPr algn="l" eaLnBrk="1" hangingPunct="1"/>
            <a:r>
              <a:rPr lang="en-US" sz="3000" b="1" smtClean="0">
                <a:solidFill>
                  <a:srgbClr val="FFFF00"/>
                </a:solidFill>
                <a:latin typeface="Verdana" pitchFamily="34" charset="0"/>
                <a:ea typeface="Verdana" pitchFamily="34" charset="0"/>
                <a:cs typeface="Verdana" pitchFamily="34" charset="0"/>
              </a:rPr>
              <a:t>Device Setup</a:t>
            </a:r>
          </a:p>
        </p:txBody>
      </p:sp>
      <p:grpSp>
        <p:nvGrpSpPr>
          <p:cNvPr id="13" name="Group 12"/>
          <p:cNvGrpSpPr>
            <a:grpSpLocks/>
          </p:cNvGrpSpPr>
          <p:nvPr/>
        </p:nvGrpSpPr>
        <p:grpSpPr bwMode="auto">
          <a:xfrm>
            <a:off x="1981200" y="304800"/>
            <a:ext cx="6858000" cy="3810000"/>
            <a:chOff x="1981200" y="304800"/>
            <a:chExt cx="6858000" cy="3810000"/>
          </a:xfrm>
        </p:grpSpPr>
        <p:pic>
          <p:nvPicPr>
            <p:cNvPr id="7179" name="Picture 4" descr="D:\Artoo\Documents\Cornell\Research\iprough\docs\SIGGRAPH\images\step_ref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2400" y="304800"/>
              <a:ext cx="4876800" cy="36576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flipV="1">
              <a:off x="1981200" y="2362200"/>
              <a:ext cx="1828800" cy="175260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grpSp>
      <p:grpSp>
        <p:nvGrpSpPr>
          <p:cNvPr id="14" name="Group 13"/>
          <p:cNvGrpSpPr>
            <a:grpSpLocks/>
          </p:cNvGrpSpPr>
          <p:nvPr/>
        </p:nvGrpSpPr>
        <p:grpSpPr bwMode="auto">
          <a:xfrm>
            <a:off x="6242050" y="4114800"/>
            <a:ext cx="2216150" cy="1676400"/>
            <a:chOff x="5715310" y="4114799"/>
            <a:chExt cx="2215908" cy="1676401"/>
          </a:xfrm>
        </p:grpSpPr>
        <p:grpSp>
          <p:nvGrpSpPr>
            <p:cNvPr id="7175" name="Group 9"/>
            <p:cNvGrpSpPr>
              <a:grpSpLocks/>
            </p:cNvGrpSpPr>
            <p:nvPr/>
          </p:nvGrpSpPr>
          <p:grpSpPr bwMode="auto">
            <a:xfrm>
              <a:off x="5715310" y="5181600"/>
              <a:ext cx="2215908" cy="609600"/>
              <a:chOff x="5917002" y="5138302"/>
              <a:chExt cx="2215908" cy="609600"/>
            </a:xfrm>
          </p:grpSpPr>
          <p:sp>
            <p:nvSpPr>
              <p:cNvPr id="9" name="Rounded Rectangle 8"/>
              <p:cNvSpPr/>
              <p:nvPr/>
            </p:nvSpPr>
            <p:spPr>
              <a:xfrm>
                <a:off x="5917002" y="5138302"/>
                <a:ext cx="2215908" cy="609600"/>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178" name="TextBox 4"/>
              <p:cNvSpPr txBox="1">
                <a:spLocks noChangeArrowheads="1"/>
              </p:cNvSpPr>
              <p:nvPr/>
            </p:nvSpPr>
            <p:spPr bwMode="auto">
              <a:xfrm>
                <a:off x="6019737" y="5259070"/>
                <a:ext cx="19074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solidFill>
                      <a:schemeClr val="bg1"/>
                    </a:solidFill>
                  </a:rPr>
                  <a:t>Surface properties</a:t>
                </a:r>
              </a:p>
            </p:txBody>
          </p:sp>
        </p:grpSp>
        <p:sp>
          <p:nvSpPr>
            <p:cNvPr id="12" name="Down Arrow 11"/>
            <p:cNvSpPr/>
            <p:nvPr/>
          </p:nvSpPr>
          <p:spPr>
            <a:xfrm>
              <a:off x="6413734" y="4114799"/>
              <a:ext cx="825410" cy="884239"/>
            </a:xfrm>
            <a:prstGeom prst="downArrow">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cxnSp>
        <p:nvCxnSpPr>
          <p:cNvPr id="3" name="Straight Arrow Connector 2"/>
          <p:cNvCxnSpPr/>
          <p:nvPr/>
        </p:nvCxnSpPr>
        <p:spPr>
          <a:xfrm>
            <a:off x="5715000" y="2209800"/>
            <a:ext cx="1371600" cy="0"/>
          </a:xfrm>
          <a:prstGeom prst="straightConnector1">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22" presetClass="entr" presetSubtype="8"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Down Arrow 18"/>
          <p:cNvSpPr/>
          <p:nvPr/>
        </p:nvSpPr>
        <p:spPr bwMode="auto">
          <a:xfrm rot="5400000">
            <a:off x="5632450" y="5264150"/>
            <a:ext cx="546100" cy="381000"/>
          </a:xfrm>
          <a:prstGeom prst="downArrow">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Rounded Rectangle 21"/>
          <p:cNvSpPr/>
          <p:nvPr/>
        </p:nvSpPr>
        <p:spPr bwMode="auto">
          <a:xfrm>
            <a:off x="6242050" y="5181600"/>
            <a:ext cx="2216150" cy="609600"/>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96" name="TextBox 4"/>
          <p:cNvSpPr txBox="1">
            <a:spLocks noChangeArrowheads="1"/>
          </p:cNvSpPr>
          <p:nvPr/>
        </p:nvSpPr>
        <p:spPr bwMode="auto">
          <a:xfrm>
            <a:off x="6345238" y="5302250"/>
            <a:ext cx="19065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solidFill>
                  <a:schemeClr val="bg1"/>
                </a:solidFill>
              </a:rPr>
              <a:t>Surface properties</a:t>
            </a:r>
          </a:p>
        </p:txBody>
      </p:sp>
      <p:sp>
        <p:nvSpPr>
          <p:cNvPr id="8197" name="Title 1"/>
          <p:cNvSpPr txBox="1">
            <a:spLocks/>
          </p:cNvSpPr>
          <p:nvPr/>
        </p:nvSpPr>
        <p:spPr bwMode="auto">
          <a:xfrm>
            <a:off x="319088" y="34448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3000" b="1">
                <a:solidFill>
                  <a:srgbClr val="FFFF00"/>
                </a:solidFill>
                <a:latin typeface="Verdana" pitchFamily="34" charset="0"/>
              </a:rPr>
              <a:t>Goal</a:t>
            </a:r>
          </a:p>
        </p:txBody>
      </p:sp>
      <p:pic>
        <p:nvPicPr>
          <p:cNvPr id="33795" name="Picture 9" descr="D:\Artoo\Documents\Cornell\Research\iprough\docs\SIGGRAPH\images\supplementary\novel_view\metal_bookend_A_render.png"/>
          <p:cNvPicPr>
            <a:picLocks noChangeAspect="1" noChangeArrowheads="1"/>
          </p:cNvPicPr>
          <p:nvPr/>
        </p:nvPicPr>
        <p:blipFill>
          <a:blip r:embed="rId3">
            <a:extLst>
              <a:ext uri="{28A0092B-C50C-407E-A947-70E740481C1C}">
                <a14:useLocalDpi xmlns:a14="http://schemas.microsoft.com/office/drawing/2010/main" val="0"/>
              </a:ext>
            </a:extLst>
          </a:blip>
          <a:srcRect l="26334" t="37485" r="15833" b="5659"/>
          <a:stretch>
            <a:fillRect/>
          </a:stretch>
        </p:blipFill>
        <p:spPr bwMode="auto">
          <a:xfrm>
            <a:off x="76200" y="3189288"/>
            <a:ext cx="5514975" cy="359251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04775" y="6411913"/>
            <a:ext cx="1144588" cy="369887"/>
          </a:xfrm>
          <a:prstGeom prst="rect">
            <a:avLst/>
          </a:prstGeom>
          <a:noFill/>
        </p:spPr>
        <p:txBody>
          <a:bodyPr wrap="none">
            <a:spAutoFit/>
          </a:bodyPr>
          <a:lstStyle/>
          <a:p>
            <a:pPr>
              <a:defRPr/>
            </a:pPr>
            <a:r>
              <a:rPr lang="en-US" dirty="0">
                <a:solidFill>
                  <a:schemeClr val="accent6"/>
                </a:solidFill>
              </a:rPr>
              <a:t>Rendering</a:t>
            </a:r>
          </a:p>
        </p:txBody>
      </p:sp>
      <p:grpSp>
        <p:nvGrpSpPr>
          <p:cNvPr id="2" name="Group 1"/>
          <p:cNvGrpSpPr>
            <a:grpSpLocks/>
          </p:cNvGrpSpPr>
          <p:nvPr/>
        </p:nvGrpSpPr>
        <p:grpSpPr bwMode="auto">
          <a:xfrm>
            <a:off x="3505200" y="155575"/>
            <a:ext cx="5514975" cy="3592513"/>
            <a:chOff x="3505200" y="155019"/>
            <a:chExt cx="5514975" cy="3592513"/>
          </a:xfrm>
        </p:grpSpPr>
        <p:pic>
          <p:nvPicPr>
            <p:cNvPr id="8201" name="Picture 8" descr="D:\Artoo\Documents\Cornell\Research\iprough\docs\SIGGRAPH\images\supplementary\novel_view\metal_bookend_A.png"/>
            <p:cNvPicPr>
              <a:picLocks noChangeAspect="1" noChangeArrowheads="1"/>
            </p:cNvPicPr>
            <p:nvPr/>
          </p:nvPicPr>
          <p:blipFill>
            <a:blip r:embed="rId4">
              <a:extLst>
                <a:ext uri="{28A0092B-C50C-407E-A947-70E740481C1C}">
                  <a14:useLocalDpi xmlns:a14="http://schemas.microsoft.com/office/drawing/2010/main" val="0"/>
                </a:ext>
              </a:extLst>
            </a:blip>
            <a:srcRect l="26334" t="37485" r="15834" b="5659"/>
            <a:stretch>
              <a:fillRect/>
            </a:stretch>
          </p:blipFill>
          <p:spPr bwMode="auto">
            <a:xfrm>
              <a:off x="3505200" y="155019"/>
              <a:ext cx="5514975" cy="359251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737475" y="3377644"/>
              <a:ext cx="1282700" cy="369888"/>
            </a:xfrm>
            <a:prstGeom prst="rect">
              <a:avLst/>
            </a:prstGeom>
            <a:noFill/>
          </p:spPr>
          <p:txBody>
            <a:bodyPr wrap="none">
              <a:spAutoFit/>
            </a:bodyPr>
            <a:lstStyle/>
            <a:p>
              <a:pPr>
                <a:defRPr/>
              </a:pPr>
              <a:r>
                <a:rPr lang="en-US" dirty="0">
                  <a:solidFill>
                    <a:schemeClr val="accent6"/>
                  </a:solidFill>
                </a:rPr>
                <a:t>Photograph</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3795"/>
                                        </p:tgtEl>
                                        <p:attrNameLst>
                                          <p:attrName>style.visibility</p:attrName>
                                        </p:attrNameLst>
                                      </p:cBhvr>
                                      <p:to>
                                        <p:strVal val="visible"/>
                                      </p:to>
                                    </p:set>
                                    <p:animEffect transition="in" filter="fade">
                                      <p:cBhvr>
                                        <p:cTn id="7" dur="500"/>
                                        <p:tgtEl>
                                          <p:spTgt spid="3379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04800" y="5026025"/>
            <a:ext cx="6905625" cy="1755775"/>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219" name="Title 1"/>
          <p:cNvSpPr>
            <a:spLocks noGrp="1"/>
          </p:cNvSpPr>
          <p:nvPr>
            <p:ph type="title"/>
          </p:nvPr>
        </p:nvSpPr>
        <p:spPr>
          <a:xfrm>
            <a:off x="319088" y="344488"/>
            <a:ext cx="8229600" cy="1143000"/>
          </a:xfrm>
        </p:spPr>
        <p:txBody>
          <a:bodyPr/>
          <a:lstStyle/>
          <a:p>
            <a:pPr algn="l" eaLnBrk="1" hangingPunct="1"/>
            <a:r>
              <a:rPr lang="en-US" sz="3000" b="1" smtClean="0">
                <a:solidFill>
                  <a:srgbClr val="FFFF00"/>
                </a:solidFill>
                <a:latin typeface="Verdana" pitchFamily="34" charset="0"/>
                <a:ea typeface="Verdana" pitchFamily="34" charset="0"/>
                <a:cs typeface="Verdana" pitchFamily="34" charset="0"/>
              </a:rPr>
              <a:t>Outline</a:t>
            </a:r>
          </a:p>
        </p:txBody>
      </p:sp>
      <p:sp>
        <p:nvSpPr>
          <p:cNvPr id="9220" name="TextBox 16"/>
          <p:cNvSpPr txBox="1">
            <a:spLocks noChangeArrowheads="1"/>
          </p:cNvSpPr>
          <p:nvPr/>
        </p:nvSpPr>
        <p:spPr bwMode="auto">
          <a:xfrm>
            <a:off x="3629025" y="1600200"/>
            <a:ext cx="20367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solidFill>
                  <a:schemeClr val="bg1"/>
                </a:solidFill>
              </a:rPr>
              <a:t>Surface appearance</a:t>
            </a:r>
          </a:p>
        </p:txBody>
      </p:sp>
      <p:grpSp>
        <p:nvGrpSpPr>
          <p:cNvPr id="37" name="Group 36"/>
          <p:cNvGrpSpPr>
            <a:grpSpLocks/>
          </p:cNvGrpSpPr>
          <p:nvPr/>
        </p:nvGrpSpPr>
        <p:grpSpPr bwMode="auto">
          <a:xfrm>
            <a:off x="2135188" y="4103688"/>
            <a:ext cx="1751012" cy="2397125"/>
            <a:chOff x="1790700" y="4103688"/>
            <a:chExt cx="1751013" cy="2397125"/>
          </a:xfrm>
        </p:grpSpPr>
        <p:grpSp>
          <p:nvGrpSpPr>
            <p:cNvPr id="9283" name="Group 75"/>
            <p:cNvGrpSpPr>
              <a:grpSpLocks/>
            </p:cNvGrpSpPr>
            <p:nvPr/>
          </p:nvGrpSpPr>
          <p:grpSpPr bwMode="auto">
            <a:xfrm>
              <a:off x="2060575" y="5113780"/>
              <a:ext cx="1295400" cy="1001713"/>
              <a:chOff x="266701" y="5105400"/>
              <a:chExt cx="1295400" cy="1001713"/>
            </a:xfrm>
          </p:grpSpPr>
          <p:grpSp>
            <p:nvGrpSpPr>
              <p:cNvPr id="9287" name="Group 1"/>
              <p:cNvGrpSpPr>
                <a:grpSpLocks/>
              </p:cNvGrpSpPr>
              <p:nvPr/>
            </p:nvGrpSpPr>
            <p:grpSpPr bwMode="auto">
              <a:xfrm>
                <a:off x="266701" y="5181600"/>
                <a:ext cx="1295400" cy="925513"/>
                <a:chOff x="4194681" y="1730301"/>
                <a:chExt cx="1766114" cy="1153930"/>
              </a:xfrm>
            </p:grpSpPr>
            <p:grpSp>
              <p:nvGrpSpPr>
                <p:cNvPr id="9290" name="Group 27"/>
                <p:cNvGrpSpPr>
                  <a:grpSpLocks/>
                </p:cNvGrpSpPr>
                <p:nvPr/>
              </p:nvGrpSpPr>
              <p:grpSpPr bwMode="auto">
                <a:xfrm>
                  <a:off x="4194681" y="1730301"/>
                  <a:ext cx="1766114" cy="1153930"/>
                  <a:chOff x="4724400" y="2970662"/>
                  <a:chExt cx="2438400" cy="1358451"/>
                </a:xfrm>
              </p:grpSpPr>
              <p:cxnSp>
                <p:nvCxnSpPr>
                  <p:cNvPr id="82" name="Straight Connector 81"/>
                  <p:cNvCxnSpPr/>
                  <p:nvPr/>
                </p:nvCxnSpPr>
                <p:spPr>
                  <a:xfrm>
                    <a:off x="4724400" y="4328463"/>
                    <a:ext cx="243840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H="1" flipV="1">
                    <a:off x="5868894" y="2970013"/>
                    <a:ext cx="0" cy="135612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81" name="Freeform 80"/>
                <p:cNvSpPr/>
                <p:nvPr/>
              </p:nvSpPr>
              <p:spPr>
                <a:xfrm>
                  <a:off x="4605909" y="2297807"/>
                  <a:ext cx="859249" cy="583893"/>
                </a:xfrm>
                <a:custGeom>
                  <a:avLst/>
                  <a:gdLst>
                    <a:gd name="connsiteX0" fmla="*/ 0 w 1808703"/>
                    <a:gd name="connsiteY0" fmla="*/ 963797 h 963797"/>
                    <a:gd name="connsiteX1" fmla="*/ 331596 w 1808703"/>
                    <a:gd name="connsiteY1" fmla="*/ 813072 h 963797"/>
                    <a:gd name="connsiteX2" fmla="*/ 728505 w 1808703"/>
                    <a:gd name="connsiteY2" fmla="*/ 134808 h 963797"/>
                    <a:gd name="connsiteX3" fmla="*/ 904352 w 1808703"/>
                    <a:gd name="connsiteY3" fmla="*/ 4179 h 963797"/>
                    <a:gd name="connsiteX4" fmla="*/ 1105319 w 1808703"/>
                    <a:gd name="connsiteY4" fmla="*/ 210171 h 963797"/>
                    <a:gd name="connsiteX5" fmla="*/ 1472083 w 1808703"/>
                    <a:gd name="connsiteY5" fmla="*/ 818096 h 963797"/>
                    <a:gd name="connsiteX6" fmla="*/ 1808703 w 1808703"/>
                    <a:gd name="connsiteY6" fmla="*/ 963797 h 96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8703" h="963797">
                      <a:moveTo>
                        <a:pt x="0" y="963797"/>
                      </a:moveTo>
                      <a:cubicBezTo>
                        <a:pt x="105089" y="957517"/>
                        <a:pt x="210179" y="951237"/>
                        <a:pt x="331596" y="813072"/>
                      </a:cubicBezTo>
                      <a:cubicBezTo>
                        <a:pt x="453014" y="674907"/>
                        <a:pt x="633046" y="269623"/>
                        <a:pt x="728505" y="134808"/>
                      </a:cubicBezTo>
                      <a:cubicBezTo>
                        <a:pt x="823964" y="-8"/>
                        <a:pt x="841550" y="-8381"/>
                        <a:pt x="904352" y="4179"/>
                      </a:cubicBezTo>
                      <a:cubicBezTo>
                        <a:pt x="967154" y="16739"/>
                        <a:pt x="1010697" y="74518"/>
                        <a:pt x="1105319" y="210171"/>
                      </a:cubicBezTo>
                      <a:cubicBezTo>
                        <a:pt x="1199941" y="345824"/>
                        <a:pt x="1354852" y="692492"/>
                        <a:pt x="1472083" y="818096"/>
                      </a:cubicBezTo>
                      <a:cubicBezTo>
                        <a:pt x="1589314" y="943700"/>
                        <a:pt x="1699008" y="953748"/>
                        <a:pt x="1808703" y="963797"/>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sp>
            <p:nvSpPr>
              <p:cNvPr id="9288" name="TextBox 4"/>
              <p:cNvSpPr txBox="1">
                <a:spLocks noChangeArrowheads="1"/>
              </p:cNvSpPr>
              <p:nvPr/>
            </p:nvSpPr>
            <p:spPr bwMode="auto">
              <a:xfrm>
                <a:off x="914400" y="5105400"/>
                <a:ext cx="6463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l-GR" sz="3600" b="1" i="1">
                    <a:solidFill>
                      <a:srgbClr val="FFC000"/>
                    </a:solidFill>
                    <a:latin typeface="Courier New" pitchFamily="49" charset="0"/>
                    <a:cs typeface="Courier New" pitchFamily="49" charset="0"/>
                  </a:rPr>
                  <a:t>σ</a:t>
                </a:r>
                <a:r>
                  <a:rPr lang="el-GR" sz="3600" b="1" i="1" baseline="-25000">
                    <a:solidFill>
                      <a:srgbClr val="FFC000"/>
                    </a:solidFill>
                    <a:latin typeface="Courier New" pitchFamily="49" charset="0"/>
                    <a:cs typeface="Courier New" pitchFamily="49" charset="0"/>
                  </a:rPr>
                  <a:t>μ</a:t>
                </a:r>
                <a:endParaRPr lang="en-US" sz="3600" b="1" i="1">
                  <a:solidFill>
                    <a:srgbClr val="FFC000"/>
                  </a:solidFill>
                  <a:latin typeface="Courier New" pitchFamily="49" charset="0"/>
                  <a:cs typeface="Courier New" pitchFamily="49" charset="0"/>
                </a:endParaRPr>
              </a:p>
            </p:txBody>
          </p:sp>
          <p:cxnSp>
            <p:nvCxnSpPr>
              <p:cNvPr id="79" name="Straight Connector 78"/>
              <p:cNvCxnSpPr/>
              <p:nvPr/>
            </p:nvCxnSpPr>
            <p:spPr bwMode="auto">
              <a:xfrm>
                <a:off x="533401" y="5893945"/>
                <a:ext cx="644525" cy="0"/>
              </a:xfrm>
              <a:prstGeom prst="line">
                <a:avLst/>
              </a:prstGeom>
              <a:ln w="19050">
                <a:solidFill>
                  <a:srgbClr val="FFFF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9284" name="Group 47"/>
            <p:cNvGrpSpPr>
              <a:grpSpLocks/>
            </p:cNvGrpSpPr>
            <p:nvPr/>
          </p:nvGrpSpPr>
          <p:grpSpPr bwMode="auto">
            <a:xfrm>
              <a:off x="1790700" y="4103688"/>
              <a:ext cx="1751013" cy="2397125"/>
              <a:chOff x="1790700" y="4103688"/>
              <a:chExt cx="1751013" cy="2397125"/>
            </a:xfrm>
          </p:grpSpPr>
          <p:sp>
            <p:nvSpPr>
              <p:cNvPr id="9285" name="TextBox 24"/>
              <p:cNvSpPr txBox="1">
                <a:spLocks noChangeArrowheads="1"/>
              </p:cNvSpPr>
              <p:nvPr/>
            </p:nvSpPr>
            <p:spPr bwMode="auto">
              <a:xfrm>
                <a:off x="1790700" y="6130925"/>
                <a:ext cx="1751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solidFill>
                      <a:schemeClr val="bg1"/>
                    </a:solidFill>
                  </a:rPr>
                  <a:t>Micro roughness</a:t>
                </a:r>
              </a:p>
            </p:txBody>
          </p:sp>
          <p:cxnSp>
            <p:nvCxnSpPr>
              <p:cNvPr id="45" name="Straight Arrow Connector 44"/>
              <p:cNvCxnSpPr>
                <a:stCxn id="9259" idx="2"/>
              </p:cNvCxnSpPr>
              <p:nvPr/>
            </p:nvCxnSpPr>
            <p:spPr>
              <a:xfrm flipH="1">
                <a:off x="2579687" y="4103688"/>
                <a:ext cx="409575" cy="925512"/>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36" name="Group 35"/>
          <p:cNvGrpSpPr>
            <a:grpSpLocks/>
          </p:cNvGrpSpPr>
          <p:nvPr/>
        </p:nvGrpSpPr>
        <p:grpSpPr bwMode="auto">
          <a:xfrm>
            <a:off x="3833813" y="4103688"/>
            <a:ext cx="1728787" cy="2409825"/>
            <a:chOff x="3587750" y="4103688"/>
            <a:chExt cx="1728788" cy="2409825"/>
          </a:xfrm>
        </p:grpSpPr>
        <p:grpSp>
          <p:nvGrpSpPr>
            <p:cNvPr id="9272" name="Group 83"/>
            <p:cNvGrpSpPr>
              <a:grpSpLocks/>
            </p:cNvGrpSpPr>
            <p:nvPr/>
          </p:nvGrpSpPr>
          <p:grpSpPr bwMode="auto">
            <a:xfrm>
              <a:off x="3849768" y="5129212"/>
              <a:ext cx="1295400" cy="1001713"/>
              <a:chOff x="266701" y="5105400"/>
              <a:chExt cx="1295400" cy="1001713"/>
            </a:xfrm>
          </p:grpSpPr>
          <p:grpSp>
            <p:nvGrpSpPr>
              <p:cNvPr id="9276" name="Group 1"/>
              <p:cNvGrpSpPr>
                <a:grpSpLocks/>
              </p:cNvGrpSpPr>
              <p:nvPr/>
            </p:nvGrpSpPr>
            <p:grpSpPr bwMode="auto">
              <a:xfrm>
                <a:off x="266701" y="5181600"/>
                <a:ext cx="1295400" cy="925513"/>
                <a:chOff x="4194681" y="1730301"/>
                <a:chExt cx="1766114" cy="1153930"/>
              </a:xfrm>
            </p:grpSpPr>
            <p:grpSp>
              <p:nvGrpSpPr>
                <p:cNvPr id="9279" name="Group 27"/>
                <p:cNvGrpSpPr>
                  <a:grpSpLocks/>
                </p:cNvGrpSpPr>
                <p:nvPr/>
              </p:nvGrpSpPr>
              <p:grpSpPr bwMode="auto">
                <a:xfrm>
                  <a:off x="4194681" y="1730301"/>
                  <a:ext cx="1766114" cy="1153930"/>
                  <a:chOff x="4724400" y="2970662"/>
                  <a:chExt cx="2438400" cy="1358451"/>
                </a:xfrm>
              </p:grpSpPr>
              <p:cxnSp>
                <p:nvCxnSpPr>
                  <p:cNvPr id="90" name="Straight Connector 89"/>
                  <p:cNvCxnSpPr/>
                  <p:nvPr/>
                </p:nvCxnSpPr>
                <p:spPr>
                  <a:xfrm>
                    <a:off x="4724248" y="4329113"/>
                    <a:ext cx="243840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flipH="1" flipV="1">
                    <a:off x="5868743" y="2970663"/>
                    <a:ext cx="0" cy="135612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89" name="Freeform 88"/>
                <p:cNvSpPr/>
                <p:nvPr/>
              </p:nvSpPr>
              <p:spPr>
                <a:xfrm>
                  <a:off x="4796262" y="2039072"/>
                  <a:ext cx="486981" cy="843180"/>
                </a:xfrm>
                <a:custGeom>
                  <a:avLst/>
                  <a:gdLst>
                    <a:gd name="connsiteX0" fmla="*/ 0 w 1808703"/>
                    <a:gd name="connsiteY0" fmla="*/ 963797 h 963797"/>
                    <a:gd name="connsiteX1" fmla="*/ 331596 w 1808703"/>
                    <a:gd name="connsiteY1" fmla="*/ 813072 h 963797"/>
                    <a:gd name="connsiteX2" fmla="*/ 728505 w 1808703"/>
                    <a:gd name="connsiteY2" fmla="*/ 134808 h 963797"/>
                    <a:gd name="connsiteX3" fmla="*/ 904352 w 1808703"/>
                    <a:gd name="connsiteY3" fmla="*/ 4179 h 963797"/>
                    <a:gd name="connsiteX4" fmla="*/ 1105319 w 1808703"/>
                    <a:gd name="connsiteY4" fmla="*/ 210171 h 963797"/>
                    <a:gd name="connsiteX5" fmla="*/ 1472083 w 1808703"/>
                    <a:gd name="connsiteY5" fmla="*/ 818096 h 963797"/>
                    <a:gd name="connsiteX6" fmla="*/ 1808703 w 1808703"/>
                    <a:gd name="connsiteY6" fmla="*/ 963797 h 96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8703" h="963797">
                      <a:moveTo>
                        <a:pt x="0" y="963797"/>
                      </a:moveTo>
                      <a:cubicBezTo>
                        <a:pt x="105089" y="957517"/>
                        <a:pt x="210179" y="951237"/>
                        <a:pt x="331596" y="813072"/>
                      </a:cubicBezTo>
                      <a:cubicBezTo>
                        <a:pt x="453014" y="674907"/>
                        <a:pt x="633046" y="269623"/>
                        <a:pt x="728505" y="134808"/>
                      </a:cubicBezTo>
                      <a:cubicBezTo>
                        <a:pt x="823964" y="-8"/>
                        <a:pt x="841550" y="-8381"/>
                        <a:pt x="904352" y="4179"/>
                      </a:cubicBezTo>
                      <a:cubicBezTo>
                        <a:pt x="967154" y="16739"/>
                        <a:pt x="1010697" y="74518"/>
                        <a:pt x="1105319" y="210171"/>
                      </a:cubicBezTo>
                      <a:cubicBezTo>
                        <a:pt x="1199941" y="345824"/>
                        <a:pt x="1354852" y="692492"/>
                        <a:pt x="1472083" y="818096"/>
                      </a:cubicBezTo>
                      <a:cubicBezTo>
                        <a:pt x="1589314" y="943700"/>
                        <a:pt x="1699008" y="953748"/>
                        <a:pt x="1808703" y="963797"/>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sp>
            <p:nvSpPr>
              <p:cNvPr id="9277" name="TextBox 4"/>
              <p:cNvSpPr txBox="1">
                <a:spLocks noChangeArrowheads="1"/>
              </p:cNvSpPr>
              <p:nvPr/>
            </p:nvSpPr>
            <p:spPr bwMode="auto">
              <a:xfrm>
                <a:off x="914400" y="5105400"/>
                <a:ext cx="6463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l-GR" sz="3600" b="1" i="1">
                    <a:solidFill>
                      <a:srgbClr val="FFC000"/>
                    </a:solidFill>
                    <a:latin typeface="Courier New" pitchFamily="49" charset="0"/>
                    <a:cs typeface="Courier New" pitchFamily="49" charset="0"/>
                  </a:rPr>
                  <a:t>σ</a:t>
                </a:r>
                <a:r>
                  <a:rPr lang="en-US" sz="3600" b="1" i="1" baseline="-25000">
                    <a:solidFill>
                      <a:srgbClr val="FFC000"/>
                    </a:solidFill>
                    <a:latin typeface="Courier New" pitchFamily="49" charset="0"/>
                    <a:cs typeface="Courier New" pitchFamily="49" charset="0"/>
                  </a:rPr>
                  <a:t>m</a:t>
                </a:r>
                <a:endParaRPr lang="en-US" sz="3600" b="1" i="1">
                  <a:solidFill>
                    <a:srgbClr val="FFC000"/>
                  </a:solidFill>
                  <a:latin typeface="Courier New" pitchFamily="49" charset="0"/>
                  <a:cs typeface="Courier New" pitchFamily="49" charset="0"/>
                </a:endParaRPr>
              </a:p>
            </p:txBody>
          </p:sp>
          <p:cxnSp>
            <p:nvCxnSpPr>
              <p:cNvPr id="87" name="Straight Connector 86"/>
              <p:cNvCxnSpPr/>
              <p:nvPr/>
            </p:nvCxnSpPr>
            <p:spPr bwMode="auto">
              <a:xfrm>
                <a:off x="607933" y="5894388"/>
                <a:ext cx="558800" cy="0"/>
              </a:xfrm>
              <a:prstGeom prst="line">
                <a:avLst/>
              </a:prstGeom>
              <a:ln w="19050">
                <a:solidFill>
                  <a:srgbClr val="FFFF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9273" name="Group 48"/>
            <p:cNvGrpSpPr>
              <a:grpSpLocks/>
            </p:cNvGrpSpPr>
            <p:nvPr/>
          </p:nvGrpSpPr>
          <p:grpSpPr bwMode="auto">
            <a:xfrm>
              <a:off x="3587750" y="4103688"/>
              <a:ext cx="1728788" cy="2409825"/>
              <a:chOff x="3587750" y="4103688"/>
              <a:chExt cx="1728788" cy="2409825"/>
            </a:xfrm>
          </p:grpSpPr>
          <p:sp>
            <p:nvSpPr>
              <p:cNvPr id="9274" name="TextBox 26"/>
              <p:cNvSpPr txBox="1">
                <a:spLocks noChangeArrowheads="1"/>
              </p:cNvSpPr>
              <p:nvPr/>
            </p:nvSpPr>
            <p:spPr bwMode="auto">
              <a:xfrm>
                <a:off x="3587750" y="6143625"/>
                <a:ext cx="17287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solidFill>
                      <a:schemeClr val="bg1"/>
                    </a:solidFill>
                  </a:rPr>
                  <a:t>Meso roughness</a:t>
                </a:r>
              </a:p>
            </p:txBody>
          </p:sp>
          <p:cxnSp>
            <p:nvCxnSpPr>
              <p:cNvPr id="47" name="Straight Arrow Connector 46"/>
              <p:cNvCxnSpPr/>
              <p:nvPr/>
            </p:nvCxnSpPr>
            <p:spPr>
              <a:xfrm flipH="1">
                <a:off x="4572001" y="4103688"/>
                <a:ext cx="573087" cy="922337"/>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grpSp>
      </p:grpSp>
      <p:pic>
        <p:nvPicPr>
          <p:cNvPr id="9223" name="Picture 50" descr="D:\Artoo\Documents\Cornell\Research\iprough\docs\SIGGRAPH\slides\images\step_fullscn_flat_beige_mixed+diffuse.png"/>
          <p:cNvPicPr>
            <a:picLocks noChangeAspect="1" noChangeArrowheads="1"/>
          </p:cNvPicPr>
          <p:nvPr/>
        </p:nvPicPr>
        <p:blipFill>
          <a:blip r:embed="rId3">
            <a:extLst>
              <a:ext uri="{28A0092B-C50C-407E-A947-70E740481C1C}">
                <a14:useLocalDpi xmlns:a14="http://schemas.microsoft.com/office/drawing/2010/main" val="0"/>
              </a:ext>
            </a:extLst>
          </a:blip>
          <a:srcRect t="28816"/>
          <a:stretch>
            <a:fillRect/>
          </a:stretch>
        </p:blipFill>
        <p:spPr bwMode="auto">
          <a:xfrm>
            <a:off x="3652838" y="228600"/>
            <a:ext cx="1927225" cy="13716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nvGrpSpPr>
          <p:cNvPr id="31" name="Group 30"/>
          <p:cNvGrpSpPr>
            <a:grpSpLocks/>
          </p:cNvGrpSpPr>
          <p:nvPr/>
        </p:nvGrpSpPr>
        <p:grpSpPr bwMode="auto">
          <a:xfrm>
            <a:off x="5580063" y="914400"/>
            <a:ext cx="3335337" cy="2768600"/>
            <a:chOff x="5532438" y="914400"/>
            <a:chExt cx="3335337" cy="2768600"/>
          </a:xfrm>
        </p:grpSpPr>
        <p:sp>
          <p:nvSpPr>
            <p:cNvPr id="9268" name="TextBox 21"/>
            <p:cNvSpPr txBox="1">
              <a:spLocks noChangeArrowheads="1"/>
            </p:cNvSpPr>
            <p:nvPr/>
          </p:nvSpPr>
          <p:spPr bwMode="auto">
            <a:xfrm>
              <a:off x="6889750" y="3313113"/>
              <a:ext cx="1978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solidFill>
                    <a:schemeClr val="bg1"/>
                  </a:solidFill>
                </a:rPr>
                <a:t>Diffuse component</a:t>
              </a:r>
            </a:p>
          </p:txBody>
        </p:sp>
        <p:grpSp>
          <p:nvGrpSpPr>
            <p:cNvPr id="9269" name="Group 28"/>
            <p:cNvGrpSpPr>
              <a:grpSpLocks/>
            </p:cNvGrpSpPr>
            <p:nvPr/>
          </p:nvGrpSpPr>
          <p:grpSpPr bwMode="auto">
            <a:xfrm>
              <a:off x="5532438" y="914400"/>
              <a:ext cx="3306761" cy="2362200"/>
              <a:chOff x="5532438" y="914400"/>
              <a:chExt cx="3306761" cy="2362200"/>
            </a:xfrm>
          </p:grpSpPr>
          <p:cxnSp>
            <p:nvCxnSpPr>
              <p:cNvPr id="33" name="Straight Arrow Connector 32"/>
              <p:cNvCxnSpPr/>
              <p:nvPr/>
            </p:nvCxnSpPr>
            <p:spPr bwMode="auto">
              <a:xfrm>
                <a:off x="5532438" y="914400"/>
                <a:ext cx="2346325" cy="990600"/>
              </a:xfrm>
              <a:prstGeom prst="straightConnector1">
                <a:avLst/>
              </a:prstGeom>
              <a:ln w="38100">
                <a:solidFill>
                  <a:schemeClr val="bg1"/>
                </a:solidFill>
                <a:tailEnd type="none"/>
              </a:ln>
            </p:spPr>
            <p:style>
              <a:lnRef idx="1">
                <a:schemeClr val="accent1"/>
              </a:lnRef>
              <a:fillRef idx="0">
                <a:schemeClr val="accent1"/>
              </a:fillRef>
              <a:effectRef idx="0">
                <a:schemeClr val="accent1"/>
              </a:effectRef>
              <a:fontRef idx="minor">
                <a:schemeClr val="tx1"/>
              </a:fontRef>
            </p:style>
          </p:cxnSp>
          <p:pic>
            <p:nvPicPr>
              <p:cNvPr id="9271" name="Picture 51" descr="D:\Artoo\Documents\Cornell\Research\iprough\docs\SIGGRAPH\slides\images\step_fullscn_flat_beige_diffuse.png"/>
              <p:cNvPicPr>
                <a:picLocks noChangeAspect="1" noChangeArrowheads="1"/>
              </p:cNvPicPr>
              <p:nvPr/>
            </p:nvPicPr>
            <p:blipFill>
              <a:blip r:embed="rId4">
                <a:extLst>
                  <a:ext uri="{28A0092B-C50C-407E-A947-70E740481C1C}">
                    <a14:useLocalDpi xmlns:a14="http://schemas.microsoft.com/office/drawing/2010/main" val="0"/>
                  </a:ext>
                </a:extLst>
              </a:blip>
              <a:srcRect t="28816"/>
              <a:stretch>
                <a:fillRect/>
              </a:stretch>
            </p:blipFill>
            <p:spPr bwMode="auto">
              <a:xfrm>
                <a:off x="6912366" y="1905000"/>
                <a:ext cx="1926833" cy="13716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grpSp>
      <p:grpSp>
        <p:nvGrpSpPr>
          <p:cNvPr id="32" name="Group 31"/>
          <p:cNvGrpSpPr>
            <a:grpSpLocks/>
          </p:cNvGrpSpPr>
          <p:nvPr/>
        </p:nvGrpSpPr>
        <p:grpSpPr bwMode="auto">
          <a:xfrm>
            <a:off x="381000" y="2057400"/>
            <a:ext cx="6270625" cy="2046288"/>
            <a:chOff x="333375" y="2057400"/>
            <a:chExt cx="6270232" cy="2046288"/>
          </a:xfrm>
        </p:grpSpPr>
        <p:sp>
          <p:nvSpPr>
            <p:cNvPr id="9259" name="TextBox 19"/>
            <p:cNvSpPr txBox="1">
              <a:spLocks noChangeArrowheads="1"/>
            </p:cNvSpPr>
            <p:nvPr/>
          </p:nvSpPr>
          <p:spPr bwMode="auto">
            <a:xfrm>
              <a:off x="2619375" y="3733800"/>
              <a:ext cx="1638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solidFill>
                    <a:schemeClr val="bg1"/>
                  </a:solidFill>
                </a:rPr>
                <a:t>Micro structure</a:t>
              </a:r>
            </a:p>
          </p:txBody>
        </p:sp>
        <p:sp>
          <p:nvSpPr>
            <p:cNvPr id="9260" name="TextBox 20"/>
            <p:cNvSpPr txBox="1">
              <a:spLocks noChangeArrowheads="1"/>
            </p:cNvSpPr>
            <p:nvPr/>
          </p:nvSpPr>
          <p:spPr bwMode="auto">
            <a:xfrm>
              <a:off x="4864099" y="3733800"/>
              <a:ext cx="1565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solidFill>
                    <a:schemeClr val="bg1"/>
                  </a:solidFill>
                </a:rPr>
                <a:t>Mesostructure</a:t>
              </a:r>
            </a:p>
          </p:txBody>
        </p:sp>
        <p:grpSp>
          <p:nvGrpSpPr>
            <p:cNvPr id="9261" name="Group 40"/>
            <p:cNvGrpSpPr>
              <a:grpSpLocks/>
            </p:cNvGrpSpPr>
            <p:nvPr/>
          </p:nvGrpSpPr>
          <p:grpSpPr bwMode="auto">
            <a:xfrm>
              <a:off x="2057400" y="2057400"/>
              <a:ext cx="3611563" cy="304800"/>
              <a:chOff x="2057400" y="2057400"/>
              <a:chExt cx="3611563" cy="304800"/>
            </a:xfrm>
          </p:grpSpPr>
          <p:cxnSp>
            <p:nvCxnSpPr>
              <p:cNvPr id="19" name="Straight Connector 18"/>
              <p:cNvCxnSpPr/>
              <p:nvPr/>
            </p:nvCxnSpPr>
            <p:spPr>
              <a:xfrm>
                <a:off x="2057292" y="2057400"/>
                <a:ext cx="361133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5668629" y="2057400"/>
                <a:ext cx="0" cy="304800"/>
              </a:xfrm>
              <a:prstGeom prst="straightConnector1">
                <a:avLst/>
              </a:prstGeom>
              <a:ln w="3810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3466904" y="2057400"/>
                <a:ext cx="0" cy="304800"/>
              </a:xfrm>
              <a:prstGeom prst="straightConnector1">
                <a:avLst/>
              </a:prstGeom>
              <a:ln w="38100">
                <a:solidFill>
                  <a:schemeClr val="bg1"/>
                </a:solidFill>
                <a:tailEnd type="none"/>
              </a:ln>
            </p:spPr>
            <p:style>
              <a:lnRef idx="1">
                <a:schemeClr val="accent1"/>
              </a:lnRef>
              <a:fillRef idx="0">
                <a:schemeClr val="accent1"/>
              </a:fillRef>
              <a:effectRef idx="0">
                <a:schemeClr val="accent1"/>
              </a:effectRef>
              <a:fontRef idx="minor">
                <a:schemeClr val="tx1"/>
              </a:fontRef>
            </p:style>
          </p:cxnSp>
        </p:grpSp>
        <p:sp>
          <p:nvSpPr>
            <p:cNvPr id="9262" name="TextBox 18"/>
            <p:cNvSpPr txBox="1">
              <a:spLocks noChangeArrowheads="1"/>
            </p:cNvSpPr>
            <p:nvPr/>
          </p:nvSpPr>
          <p:spPr bwMode="auto">
            <a:xfrm>
              <a:off x="333375" y="3592513"/>
              <a:ext cx="1673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solidFill>
                    <a:schemeClr val="bg1"/>
                  </a:solidFill>
                </a:rPr>
                <a:t>Mixed structure</a:t>
              </a:r>
            </a:p>
          </p:txBody>
        </p:sp>
        <p:pic>
          <p:nvPicPr>
            <p:cNvPr id="9263" name="Picture 48" descr="D:\Artoo\Documents\Cornell\Research\iprough\docs\SIGGRAPH\slides\images\step_fullscn_flat_beige_micro.png"/>
            <p:cNvPicPr>
              <a:picLocks noChangeAspect="1" noChangeArrowheads="1"/>
            </p:cNvPicPr>
            <p:nvPr/>
          </p:nvPicPr>
          <p:blipFill>
            <a:blip r:embed="rId5">
              <a:extLst>
                <a:ext uri="{28A0092B-C50C-407E-A947-70E740481C1C}">
                  <a14:useLocalDpi xmlns:a14="http://schemas.microsoft.com/office/drawing/2010/main" val="0"/>
                </a:ext>
              </a:extLst>
            </a:blip>
            <a:srcRect t="28816"/>
            <a:stretch>
              <a:fillRect/>
            </a:stretch>
          </p:blipFill>
          <p:spPr bwMode="auto">
            <a:xfrm>
              <a:off x="2466975" y="2362200"/>
              <a:ext cx="1920875" cy="136735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9264" name="Picture 52" descr="D:\Artoo\Documents\Cornell\Research\iprough\docs\SIGGRAPH\slides\images\step_fullscn_flat_beige_meso.png"/>
            <p:cNvPicPr>
              <a:picLocks noChangeAspect="1" noChangeArrowheads="1"/>
            </p:cNvPicPr>
            <p:nvPr/>
          </p:nvPicPr>
          <p:blipFill>
            <a:blip r:embed="rId6">
              <a:extLst>
                <a:ext uri="{28A0092B-C50C-407E-A947-70E740481C1C}">
                  <a14:useLocalDpi xmlns:a14="http://schemas.microsoft.com/office/drawing/2010/main" val="0"/>
                </a:ext>
              </a:extLst>
            </a:blip>
            <a:srcRect t="28816" b="2"/>
            <a:stretch>
              <a:fillRect/>
            </a:stretch>
          </p:blipFill>
          <p:spPr bwMode="auto">
            <a:xfrm>
              <a:off x="4676774" y="2362201"/>
              <a:ext cx="1926833" cy="13716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38" name="Group 37"/>
          <p:cNvGrpSpPr>
            <a:grpSpLocks/>
          </p:cNvGrpSpPr>
          <p:nvPr/>
        </p:nvGrpSpPr>
        <p:grpSpPr bwMode="auto">
          <a:xfrm>
            <a:off x="304800" y="3962400"/>
            <a:ext cx="1866900" cy="2520950"/>
            <a:chOff x="0" y="3962400"/>
            <a:chExt cx="1866900" cy="2520950"/>
          </a:xfrm>
        </p:grpSpPr>
        <p:grpSp>
          <p:nvGrpSpPr>
            <p:cNvPr id="9248" name="Group 43"/>
            <p:cNvGrpSpPr>
              <a:grpSpLocks/>
            </p:cNvGrpSpPr>
            <p:nvPr/>
          </p:nvGrpSpPr>
          <p:grpSpPr bwMode="auto">
            <a:xfrm>
              <a:off x="0" y="3962400"/>
              <a:ext cx="1866900" cy="2520950"/>
              <a:chOff x="0" y="3962400"/>
              <a:chExt cx="1866900" cy="2520950"/>
            </a:xfrm>
          </p:grpSpPr>
          <p:sp>
            <p:nvSpPr>
              <p:cNvPr id="9257" name="TextBox 22"/>
              <p:cNvSpPr txBox="1">
                <a:spLocks noChangeArrowheads="1"/>
              </p:cNvSpPr>
              <p:nvPr/>
            </p:nvSpPr>
            <p:spPr bwMode="auto">
              <a:xfrm>
                <a:off x="0" y="6113463"/>
                <a:ext cx="1866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solidFill>
                      <a:schemeClr val="bg1"/>
                    </a:solidFill>
                  </a:rPr>
                  <a:t>Overall roughness</a:t>
                </a:r>
              </a:p>
            </p:txBody>
          </p:sp>
          <p:cxnSp>
            <p:nvCxnSpPr>
              <p:cNvPr id="27" name="Straight Arrow Connector 26"/>
              <p:cNvCxnSpPr/>
              <p:nvPr/>
            </p:nvCxnSpPr>
            <p:spPr>
              <a:xfrm>
                <a:off x="1133475" y="3962400"/>
                <a:ext cx="0" cy="106680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grpSp>
        <p:grpSp>
          <p:nvGrpSpPr>
            <p:cNvPr id="9249" name="Group 11"/>
            <p:cNvGrpSpPr>
              <a:grpSpLocks/>
            </p:cNvGrpSpPr>
            <p:nvPr/>
          </p:nvGrpSpPr>
          <p:grpSpPr bwMode="auto">
            <a:xfrm>
              <a:off x="266701" y="5105400"/>
              <a:ext cx="1295400" cy="1001713"/>
              <a:chOff x="266701" y="5105400"/>
              <a:chExt cx="1295400" cy="1001713"/>
            </a:xfrm>
          </p:grpSpPr>
          <p:grpSp>
            <p:nvGrpSpPr>
              <p:cNvPr id="9250" name="Group 1"/>
              <p:cNvGrpSpPr>
                <a:grpSpLocks/>
              </p:cNvGrpSpPr>
              <p:nvPr/>
            </p:nvGrpSpPr>
            <p:grpSpPr bwMode="auto">
              <a:xfrm>
                <a:off x="266701" y="5181600"/>
                <a:ext cx="1295400" cy="925513"/>
                <a:chOff x="4194681" y="1730301"/>
                <a:chExt cx="1766114" cy="1153930"/>
              </a:xfrm>
            </p:grpSpPr>
            <p:grpSp>
              <p:nvGrpSpPr>
                <p:cNvPr id="9253" name="Group 27"/>
                <p:cNvGrpSpPr>
                  <a:grpSpLocks/>
                </p:cNvGrpSpPr>
                <p:nvPr/>
              </p:nvGrpSpPr>
              <p:grpSpPr bwMode="auto">
                <a:xfrm>
                  <a:off x="4194681" y="1730301"/>
                  <a:ext cx="1766114" cy="1153930"/>
                  <a:chOff x="4724400" y="2970662"/>
                  <a:chExt cx="2438400" cy="1358451"/>
                </a:xfrm>
              </p:grpSpPr>
              <p:cxnSp>
                <p:nvCxnSpPr>
                  <p:cNvPr id="58" name="Straight Connector 57"/>
                  <p:cNvCxnSpPr/>
                  <p:nvPr/>
                </p:nvCxnSpPr>
                <p:spPr>
                  <a:xfrm>
                    <a:off x="4724398" y="4329113"/>
                    <a:ext cx="24384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flipV="1">
                    <a:off x="5868893" y="2970662"/>
                    <a:ext cx="0" cy="135612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7" name="Freeform 56"/>
                <p:cNvSpPr/>
                <p:nvPr/>
              </p:nvSpPr>
              <p:spPr>
                <a:xfrm>
                  <a:off x="4369993" y="2470558"/>
                  <a:ext cx="1309434" cy="411693"/>
                </a:xfrm>
                <a:custGeom>
                  <a:avLst/>
                  <a:gdLst>
                    <a:gd name="connsiteX0" fmla="*/ 0 w 1808703"/>
                    <a:gd name="connsiteY0" fmla="*/ 963797 h 963797"/>
                    <a:gd name="connsiteX1" fmla="*/ 331596 w 1808703"/>
                    <a:gd name="connsiteY1" fmla="*/ 813072 h 963797"/>
                    <a:gd name="connsiteX2" fmla="*/ 728505 w 1808703"/>
                    <a:gd name="connsiteY2" fmla="*/ 134808 h 963797"/>
                    <a:gd name="connsiteX3" fmla="*/ 904352 w 1808703"/>
                    <a:gd name="connsiteY3" fmla="*/ 4179 h 963797"/>
                    <a:gd name="connsiteX4" fmla="*/ 1105319 w 1808703"/>
                    <a:gd name="connsiteY4" fmla="*/ 210171 h 963797"/>
                    <a:gd name="connsiteX5" fmla="*/ 1472083 w 1808703"/>
                    <a:gd name="connsiteY5" fmla="*/ 818096 h 963797"/>
                    <a:gd name="connsiteX6" fmla="*/ 1808703 w 1808703"/>
                    <a:gd name="connsiteY6" fmla="*/ 963797 h 96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8703" h="963797">
                      <a:moveTo>
                        <a:pt x="0" y="963797"/>
                      </a:moveTo>
                      <a:cubicBezTo>
                        <a:pt x="105089" y="957517"/>
                        <a:pt x="210179" y="951237"/>
                        <a:pt x="331596" y="813072"/>
                      </a:cubicBezTo>
                      <a:cubicBezTo>
                        <a:pt x="453014" y="674907"/>
                        <a:pt x="633046" y="269623"/>
                        <a:pt x="728505" y="134808"/>
                      </a:cubicBezTo>
                      <a:cubicBezTo>
                        <a:pt x="823964" y="-8"/>
                        <a:pt x="841550" y="-8381"/>
                        <a:pt x="904352" y="4179"/>
                      </a:cubicBezTo>
                      <a:cubicBezTo>
                        <a:pt x="967154" y="16739"/>
                        <a:pt x="1010697" y="74518"/>
                        <a:pt x="1105319" y="210171"/>
                      </a:cubicBezTo>
                      <a:cubicBezTo>
                        <a:pt x="1199941" y="345824"/>
                        <a:pt x="1354852" y="692492"/>
                        <a:pt x="1472083" y="818096"/>
                      </a:cubicBezTo>
                      <a:cubicBezTo>
                        <a:pt x="1589314" y="943700"/>
                        <a:pt x="1699008" y="953748"/>
                        <a:pt x="1808703" y="963797"/>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sp>
            <p:nvSpPr>
              <p:cNvPr id="9251" name="TextBox 4"/>
              <p:cNvSpPr txBox="1">
                <a:spLocks noChangeArrowheads="1"/>
              </p:cNvSpPr>
              <p:nvPr/>
            </p:nvSpPr>
            <p:spPr bwMode="auto">
              <a:xfrm>
                <a:off x="914400" y="5105400"/>
                <a:ext cx="6463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l-GR" sz="3600" b="1" i="1">
                    <a:solidFill>
                      <a:srgbClr val="FFC000"/>
                    </a:solidFill>
                    <a:latin typeface="Courier New" pitchFamily="49" charset="0"/>
                    <a:cs typeface="Courier New" pitchFamily="49" charset="0"/>
                  </a:rPr>
                  <a:t>σ</a:t>
                </a:r>
                <a:r>
                  <a:rPr lang="en-US" sz="3600" b="1" i="1" baseline="-25000">
                    <a:solidFill>
                      <a:srgbClr val="FFC000"/>
                    </a:solidFill>
                    <a:latin typeface="Courier New" pitchFamily="49" charset="0"/>
                    <a:cs typeface="Courier New" pitchFamily="49" charset="0"/>
                  </a:rPr>
                  <a:t>M</a:t>
                </a:r>
              </a:p>
            </p:txBody>
          </p:sp>
          <p:cxnSp>
            <p:nvCxnSpPr>
              <p:cNvPr id="72" name="Straight Connector 71"/>
              <p:cNvCxnSpPr/>
              <p:nvPr/>
            </p:nvCxnSpPr>
            <p:spPr bwMode="auto">
              <a:xfrm>
                <a:off x="457200" y="5894388"/>
                <a:ext cx="838200" cy="0"/>
              </a:xfrm>
              <a:prstGeom prst="line">
                <a:avLst/>
              </a:prstGeom>
              <a:ln w="19050">
                <a:solidFill>
                  <a:srgbClr val="FFFF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grpSp>
      <p:grpSp>
        <p:nvGrpSpPr>
          <p:cNvPr id="34" name="Group 33"/>
          <p:cNvGrpSpPr>
            <a:grpSpLocks/>
          </p:cNvGrpSpPr>
          <p:nvPr/>
        </p:nvGrpSpPr>
        <p:grpSpPr bwMode="auto">
          <a:xfrm>
            <a:off x="7248525" y="3683000"/>
            <a:ext cx="1743075" cy="3108325"/>
            <a:chOff x="7200900" y="3683000"/>
            <a:chExt cx="1743075" cy="3108325"/>
          </a:xfrm>
        </p:grpSpPr>
        <p:grpSp>
          <p:nvGrpSpPr>
            <p:cNvPr id="9241" name="Group 45"/>
            <p:cNvGrpSpPr>
              <a:grpSpLocks/>
            </p:cNvGrpSpPr>
            <p:nvPr/>
          </p:nvGrpSpPr>
          <p:grpSpPr bwMode="auto">
            <a:xfrm>
              <a:off x="7200900" y="3683000"/>
              <a:ext cx="1743075" cy="3108325"/>
              <a:chOff x="7200900" y="3683000"/>
              <a:chExt cx="1743075" cy="3108325"/>
            </a:xfrm>
          </p:grpSpPr>
          <p:sp>
            <p:nvSpPr>
              <p:cNvPr id="9246" name="TextBox 30"/>
              <p:cNvSpPr txBox="1">
                <a:spLocks noChangeArrowheads="1"/>
              </p:cNvSpPr>
              <p:nvPr/>
            </p:nvSpPr>
            <p:spPr bwMode="auto">
              <a:xfrm>
                <a:off x="7200900" y="6143625"/>
                <a:ext cx="17430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solidFill>
                      <a:schemeClr val="bg1"/>
                    </a:solidFill>
                  </a:rPr>
                  <a:t>Diffuse/Specular</a:t>
                </a:r>
                <a:br>
                  <a:rPr lang="en-US">
                    <a:solidFill>
                      <a:schemeClr val="bg1"/>
                    </a:solidFill>
                  </a:rPr>
                </a:br>
                <a:r>
                  <a:rPr lang="en-US">
                    <a:solidFill>
                      <a:schemeClr val="bg1"/>
                    </a:solidFill>
                  </a:rPr>
                  <a:t>albedo</a:t>
                </a:r>
              </a:p>
            </p:txBody>
          </p:sp>
          <p:cxnSp>
            <p:nvCxnSpPr>
              <p:cNvPr id="53" name="Straight Arrow Connector 52"/>
              <p:cNvCxnSpPr>
                <a:stCxn id="9268" idx="2"/>
              </p:cNvCxnSpPr>
              <p:nvPr/>
            </p:nvCxnSpPr>
            <p:spPr>
              <a:xfrm>
                <a:off x="7926388" y="3683000"/>
                <a:ext cx="193675" cy="134620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grpSp>
        <p:grpSp>
          <p:nvGrpSpPr>
            <p:cNvPr id="9242" name="Group 21"/>
            <p:cNvGrpSpPr>
              <a:grpSpLocks/>
            </p:cNvGrpSpPr>
            <p:nvPr/>
          </p:nvGrpSpPr>
          <p:grpSpPr bwMode="auto">
            <a:xfrm>
              <a:off x="7451368" y="5029200"/>
              <a:ext cx="1235432" cy="1219200"/>
              <a:chOff x="7380451" y="4953000"/>
              <a:chExt cx="1235432" cy="1219200"/>
            </a:xfrm>
          </p:grpSpPr>
          <p:sp>
            <p:nvSpPr>
              <p:cNvPr id="9243" name="TextBox 4"/>
              <p:cNvSpPr txBox="1">
                <a:spLocks noChangeArrowheads="1"/>
              </p:cNvSpPr>
              <p:nvPr/>
            </p:nvSpPr>
            <p:spPr bwMode="auto">
              <a:xfrm>
                <a:off x="7380451" y="4953000"/>
                <a:ext cx="6463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3600" b="1">
                    <a:solidFill>
                      <a:srgbClr val="FFC000"/>
                    </a:solidFill>
                    <a:latin typeface="Courier New" pitchFamily="49" charset="0"/>
                    <a:cs typeface="Courier New" pitchFamily="49" charset="0"/>
                  </a:rPr>
                  <a:t>k</a:t>
                </a:r>
                <a:r>
                  <a:rPr lang="en-US" sz="3600" b="1" baseline="-25000">
                    <a:solidFill>
                      <a:srgbClr val="FFC000"/>
                    </a:solidFill>
                    <a:latin typeface="Courier New" pitchFamily="49" charset="0"/>
                    <a:cs typeface="Courier New" pitchFamily="49" charset="0"/>
                  </a:rPr>
                  <a:t>d</a:t>
                </a:r>
              </a:p>
            </p:txBody>
          </p:sp>
          <p:sp>
            <p:nvSpPr>
              <p:cNvPr id="9244" name="TextBox 4"/>
              <p:cNvSpPr txBox="1">
                <a:spLocks noChangeArrowheads="1"/>
              </p:cNvSpPr>
              <p:nvPr/>
            </p:nvSpPr>
            <p:spPr bwMode="auto">
              <a:xfrm>
                <a:off x="7969552" y="5525869"/>
                <a:ext cx="6463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3600" b="1">
                    <a:solidFill>
                      <a:srgbClr val="FFC000"/>
                    </a:solidFill>
                    <a:latin typeface="Courier New" pitchFamily="49" charset="0"/>
                    <a:cs typeface="Courier New" pitchFamily="49" charset="0"/>
                  </a:rPr>
                  <a:t>k</a:t>
                </a:r>
                <a:r>
                  <a:rPr lang="en-US" sz="3600" b="1" baseline="-25000">
                    <a:solidFill>
                      <a:srgbClr val="FFC000"/>
                    </a:solidFill>
                    <a:latin typeface="Courier New" pitchFamily="49" charset="0"/>
                    <a:cs typeface="Courier New" pitchFamily="49" charset="0"/>
                  </a:rPr>
                  <a:t>s</a:t>
                </a:r>
              </a:p>
            </p:txBody>
          </p:sp>
          <p:cxnSp>
            <p:nvCxnSpPr>
              <p:cNvPr id="17" name="Straight Connector 16"/>
              <p:cNvCxnSpPr/>
              <p:nvPr/>
            </p:nvCxnSpPr>
            <p:spPr>
              <a:xfrm flipV="1">
                <a:off x="7468121" y="5205413"/>
                <a:ext cx="1066800" cy="81438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grpSp>
      <p:grpSp>
        <p:nvGrpSpPr>
          <p:cNvPr id="25" name="Group 24"/>
          <p:cNvGrpSpPr>
            <a:grpSpLocks/>
          </p:cNvGrpSpPr>
          <p:nvPr/>
        </p:nvGrpSpPr>
        <p:grpSpPr bwMode="auto">
          <a:xfrm>
            <a:off x="152400" y="914400"/>
            <a:ext cx="3506788" cy="2768600"/>
            <a:chOff x="104775" y="914400"/>
            <a:chExt cx="3506788" cy="2768600"/>
          </a:xfrm>
        </p:grpSpPr>
        <p:grpSp>
          <p:nvGrpSpPr>
            <p:cNvPr id="9237" name="Group 1"/>
            <p:cNvGrpSpPr>
              <a:grpSpLocks/>
            </p:cNvGrpSpPr>
            <p:nvPr/>
          </p:nvGrpSpPr>
          <p:grpSpPr bwMode="auto">
            <a:xfrm>
              <a:off x="104775" y="914400"/>
              <a:ext cx="3506788" cy="2768600"/>
              <a:chOff x="104775" y="914400"/>
              <a:chExt cx="3506788" cy="2768600"/>
            </a:xfrm>
          </p:grpSpPr>
          <p:sp>
            <p:nvSpPr>
              <p:cNvPr id="9239" name="TextBox 17"/>
              <p:cNvSpPr txBox="1">
                <a:spLocks noChangeArrowheads="1"/>
              </p:cNvSpPr>
              <p:nvPr/>
            </p:nvSpPr>
            <p:spPr bwMode="auto">
              <a:xfrm>
                <a:off x="104775" y="3313113"/>
                <a:ext cx="21240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solidFill>
                      <a:schemeClr val="bg1"/>
                    </a:solidFill>
                  </a:rPr>
                  <a:t>Specular component</a:t>
                </a:r>
              </a:p>
            </p:txBody>
          </p:sp>
          <p:cxnSp>
            <p:nvCxnSpPr>
              <p:cNvPr id="13" name="Straight Arrow Connector 12"/>
              <p:cNvCxnSpPr/>
              <p:nvPr/>
            </p:nvCxnSpPr>
            <p:spPr bwMode="auto">
              <a:xfrm flipH="1">
                <a:off x="1265238" y="914400"/>
                <a:ext cx="2346325" cy="990600"/>
              </a:xfrm>
              <a:prstGeom prst="straightConnector1">
                <a:avLst/>
              </a:prstGeom>
              <a:ln w="38100">
                <a:solidFill>
                  <a:schemeClr val="bg1"/>
                </a:solidFill>
                <a:tailEnd type="none"/>
              </a:ln>
            </p:spPr>
            <p:style>
              <a:lnRef idx="1">
                <a:schemeClr val="accent1"/>
              </a:lnRef>
              <a:fillRef idx="0">
                <a:schemeClr val="accent1"/>
              </a:fillRef>
              <a:effectRef idx="0">
                <a:schemeClr val="accent1"/>
              </a:effectRef>
              <a:fontRef idx="minor">
                <a:schemeClr val="tx1"/>
              </a:fontRef>
            </p:style>
          </p:cxnSp>
        </p:grpSp>
        <p:pic>
          <p:nvPicPr>
            <p:cNvPr id="9238" name="Picture 49" descr="D:\Artoo\Documents\Cornell\Research\iprough\docs\SIGGRAPH\slides\images\step_fullscn_flat_beige_mixed.png"/>
            <p:cNvPicPr>
              <a:picLocks noChangeAspect="1" noChangeArrowheads="1"/>
            </p:cNvPicPr>
            <p:nvPr/>
          </p:nvPicPr>
          <p:blipFill>
            <a:blip r:embed="rId7">
              <a:extLst>
                <a:ext uri="{28A0092B-C50C-407E-A947-70E740481C1C}">
                  <a14:useLocalDpi xmlns:a14="http://schemas.microsoft.com/office/drawing/2010/main" val="0"/>
                </a:ext>
              </a:extLst>
            </a:blip>
            <a:srcRect t="28630"/>
            <a:stretch>
              <a:fillRect/>
            </a:stretch>
          </p:blipFill>
          <p:spPr bwMode="auto">
            <a:xfrm>
              <a:off x="257175" y="1905000"/>
              <a:ext cx="1921804" cy="13716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sp>
        <p:nvSpPr>
          <p:cNvPr id="11" name="TextBox 10"/>
          <p:cNvSpPr txBox="1"/>
          <p:nvPr/>
        </p:nvSpPr>
        <p:spPr bwMode="auto">
          <a:xfrm>
            <a:off x="1352550" y="5353050"/>
            <a:ext cx="6505575" cy="1014413"/>
          </a:xfrm>
          <a:prstGeom prst="rect">
            <a:avLst/>
          </a:prstGeom>
          <a:noFill/>
        </p:spPr>
        <p:txBody>
          <a:bodyPr wrap="none">
            <a:spAutoFit/>
          </a:bodyPr>
          <a:lstStyle/>
          <a:p>
            <a:pPr>
              <a:defRPr/>
            </a:pPr>
            <a:r>
              <a:rPr lang="en-US" sz="6000" b="1" dirty="0">
                <a:solidFill>
                  <a:schemeClr val="tx1">
                    <a:lumMod val="65000"/>
                    <a:lumOff val="35000"/>
                  </a:schemeClr>
                </a:solidFill>
              </a:rPr>
              <a:t>Acquisition Method</a:t>
            </a:r>
          </a:p>
        </p:txBody>
      </p:sp>
      <p:sp>
        <p:nvSpPr>
          <p:cNvPr id="14" name="TextBox 13"/>
          <p:cNvSpPr txBox="1"/>
          <p:nvPr/>
        </p:nvSpPr>
        <p:spPr bwMode="auto">
          <a:xfrm>
            <a:off x="1600200" y="2717800"/>
            <a:ext cx="6145213" cy="1016000"/>
          </a:xfrm>
          <a:prstGeom prst="rect">
            <a:avLst/>
          </a:prstGeom>
          <a:noFill/>
        </p:spPr>
        <p:txBody>
          <a:bodyPr wrap="none">
            <a:spAutoFit/>
          </a:bodyPr>
          <a:lstStyle/>
          <a:p>
            <a:pPr>
              <a:defRPr/>
            </a:pPr>
            <a:r>
              <a:rPr lang="en-US" sz="6000" b="1" dirty="0">
                <a:solidFill>
                  <a:schemeClr val="tx1">
                    <a:lumMod val="65000"/>
                    <a:lumOff val="35000"/>
                  </a:schemeClr>
                </a:solidFill>
              </a:rPr>
              <a:t>Reflectance Model</a:t>
            </a:r>
          </a:p>
        </p:txBody>
      </p:sp>
      <p:cxnSp>
        <p:nvCxnSpPr>
          <p:cNvPr id="85" name="Straight Connector 84"/>
          <p:cNvCxnSpPr/>
          <p:nvPr/>
        </p:nvCxnSpPr>
        <p:spPr bwMode="auto">
          <a:xfrm>
            <a:off x="152400" y="4419600"/>
            <a:ext cx="8382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3" name="Group 2"/>
          <p:cNvGrpSpPr>
            <a:grpSpLocks/>
          </p:cNvGrpSpPr>
          <p:nvPr/>
        </p:nvGrpSpPr>
        <p:grpSpPr bwMode="auto">
          <a:xfrm>
            <a:off x="5762625" y="4103688"/>
            <a:ext cx="1160463" cy="2693987"/>
            <a:chOff x="5762626" y="4103688"/>
            <a:chExt cx="1159858" cy="2694000"/>
          </a:xfrm>
        </p:grpSpPr>
        <p:grpSp>
          <p:nvGrpSpPr>
            <p:cNvPr id="9233" name="Group 50"/>
            <p:cNvGrpSpPr>
              <a:grpSpLocks/>
            </p:cNvGrpSpPr>
            <p:nvPr/>
          </p:nvGrpSpPr>
          <p:grpSpPr bwMode="auto">
            <a:xfrm>
              <a:off x="5834602" y="4103688"/>
              <a:ext cx="1007520" cy="2694000"/>
              <a:chOff x="5786904" y="4103688"/>
              <a:chExt cx="1006837" cy="2694271"/>
            </a:xfrm>
          </p:grpSpPr>
          <p:sp>
            <p:nvSpPr>
              <p:cNvPr id="9235" name="TextBox 28"/>
              <p:cNvSpPr txBox="1">
                <a:spLocks noChangeArrowheads="1"/>
              </p:cNvSpPr>
              <p:nvPr/>
            </p:nvSpPr>
            <p:spPr bwMode="auto">
              <a:xfrm>
                <a:off x="5786904" y="6151563"/>
                <a:ext cx="1006837" cy="646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solidFill>
                      <a:schemeClr val="bg1"/>
                    </a:solidFill>
                  </a:rPr>
                  <a:t>Texture</a:t>
                </a:r>
                <a:br>
                  <a:rPr lang="en-US">
                    <a:solidFill>
                      <a:schemeClr val="bg1"/>
                    </a:solidFill>
                  </a:rPr>
                </a:br>
                <a:r>
                  <a:rPr lang="en-US">
                    <a:solidFill>
                      <a:schemeClr val="bg1"/>
                    </a:solidFill>
                  </a:rPr>
                  <a:t>Statistics</a:t>
                </a:r>
              </a:p>
            </p:txBody>
          </p:sp>
          <p:cxnSp>
            <p:nvCxnSpPr>
              <p:cNvPr id="50" name="Straight Arrow Connector 49"/>
              <p:cNvCxnSpPr/>
              <p:nvPr/>
            </p:nvCxnSpPr>
            <p:spPr>
              <a:xfrm>
                <a:off x="5791085" y="4103688"/>
                <a:ext cx="483607" cy="922434"/>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grpSp>
        <p:pic>
          <p:nvPicPr>
            <p:cNvPr id="9234" name="Picture 1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62626" y="5257800"/>
              <a:ext cx="1159858" cy="853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xit" presetSubtype="0" fill="hold" grpId="0" nodeType="withEffect">
                                  <p:stCondLst>
                                    <p:cond delay="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par>
                                <p:cTn id="24" presetID="10" presetClass="exit" presetSubtype="0" fill="hold" grpId="0" nodeType="withEffect">
                                  <p:stCondLst>
                                    <p:cond delay="0"/>
                                  </p:stCondLst>
                                  <p:childTnLst>
                                    <p:animEffect transition="out" filter="fade">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500"/>
                                        <p:tgtEl>
                                          <p:spTgt spid="38"/>
                                        </p:tgtEl>
                                      </p:cBhvr>
                                    </p:animEffect>
                                  </p:childTnLst>
                                </p:cTn>
                              </p:par>
                            </p:childTnLst>
                          </p:cTn>
                        </p:par>
                        <p:par>
                          <p:cTn id="32" fill="hold" nodeType="afterGroup">
                            <p:stCondLst>
                              <p:cond delay="500"/>
                            </p:stCondLst>
                            <p:childTnLst>
                              <p:par>
                                <p:cTn id="33" presetID="10" presetClass="entr" presetSubtype="0" fill="hold" nodeType="after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500"/>
                                        <p:tgtEl>
                                          <p:spTgt spid="37"/>
                                        </p:tgtEl>
                                      </p:cBhvr>
                                    </p:animEffect>
                                  </p:childTnLst>
                                </p:cTn>
                              </p:par>
                            </p:childTnLst>
                          </p:cTn>
                        </p:par>
                        <p:par>
                          <p:cTn id="36" fill="hold" nodeType="afterGroup">
                            <p:stCondLst>
                              <p:cond delay="1000"/>
                            </p:stCondLst>
                            <p:childTnLst>
                              <p:par>
                                <p:cTn id="37" presetID="10" presetClass="entr" presetSubtype="0" fill="hold" nodeType="after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500"/>
                                        <p:tgtEl>
                                          <p:spTgt spid="36"/>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500"/>
                                        <p:tgtEl>
                                          <p:spTgt spid="3"/>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fade">
                                      <p:cBhvr>
                                        <p:cTn id="4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304800" y="2895600"/>
            <a:ext cx="8229600" cy="1143000"/>
          </a:xfrm>
        </p:spPr>
        <p:txBody>
          <a:bodyPr/>
          <a:lstStyle/>
          <a:p>
            <a:pPr algn="l" eaLnBrk="1" hangingPunct="1"/>
            <a:r>
              <a:rPr lang="en-US" sz="3000" b="1" smtClean="0">
                <a:solidFill>
                  <a:srgbClr val="FFFF00"/>
                </a:solidFill>
                <a:latin typeface="Verdana" pitchFamily="34" charset="0"/>
                <a:ea typeface="Verdana" pitchFamily="34" charset="0"/>
                <a:cs typeface="Verdana" pitchFamily="34" charset="0"/>
              </a:rPr>
              <a:t>Part 1: Reflectance model</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5253</TotalTime>
  <Words>3069</Words>
  <Application>Microsoft Office PowerPoint</Application>
  <PresentationFormat>On-screen Show (4:3)</PresentationFormat>
  <Paragraphs>354</Paragraphs>
  <Slides>42</Slides>
  <Notes>39</Notes>
  <HiddenSlides>1</HiddenSlides>
  <MMClips>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Office Theme</vt:lpstr>
      <vt:lpstr>Estimating Dual-scale Properties of Glossy Surfaces from Step-edge Lighting</vt:lpstr>
      <vt:lpstr>Rough Surfaces  in Indoor Environment</vt:lpstr>
      <vt:lpstr>Rough Surfaces Assumptions</vt:lpstr>
      <vt:lpstr>Rough Surfaces: dual-scale</vt:lpstr>
      <vt:lpstr>Existing Acquisition Methods</vt:lpstr>
      <vt:lpstr>Device Setup</vt:lpstr>
      <vt:lpstr>PowerPoint Presentation</vt:lpstr>
      <vt:lpstr>Outline</vt:lpstr>
      <vt:lpstr>Part 1: Reflectance model</vt:lpstr>
      <vt:lpstr>Cook-Torrance BRDF</vt:lpstr>
      <vt:lpstr>BRDF depends on scale</vt:lpstr>
      <vt:lpstr>Resolvable/Unresolvable Roughness</vt:lpstr>
      <vt:lpstr>Mesostructure  Representation</vt:lpstr>
      <vt:lpstr>Part 2: Acquisition Method</vt:lpstr>
      <vt:lpstr>Device Setup</vt:lpstr>
      <vt:lpstr>Reflection of Step-edge Lighting</vt:lpstr>
      <vt:lpstr>Reflection of Step-edge Lighting</vt:lpstr>
      <vt:lpstr>Reflection of Step-edge Lighting</vt:lpstr>
      <vt:lpstr>Overall Roughness Measurement</vt:lpstr>
      <vt:lpstr>Effect of Mesostructure</vt:lpstr>
      <vt:lpstr>Micro-scale Roughness Measurement</vt:lpstr>
      <vt:lpstr>Meso-scale: Roughness</vt:lpstr>
      <vt:lpstr>Meso-scale:  Texture Statistics</vt:lpstr>
      <vt:lpstr>Results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vt:lpstr>
      <vt:lpstr>Acknowledgements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Chan</dc:creator>
  <cp:lastModifiedBy>Artoo</cp:lastModifiedBy>
  <cp:revision>557</cp:revision>
  <dcterms:created xsi:type="dcterms:W3CDTF">2011-09-08T08:45:07Z</dcterms:created>
  <dcterms:modified xsi:type="dcterms:W3CDTF">2011-12-13T23:46:18Z</dcterms:modified>
</cp:coreProperties>
</file>