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8"/>
  </p:notesMasterIdLst>
  <p:sldIdLst>
    <p:sldId id="256" r:id="rId3"/>
    <p:sldId id="260" r:id="rId4"/>
    <p:sldId id="361" r:id="rId5"/>
    <p:sldId id="257" r:id="rId6"/>
    <p:sldId id="314" r:id="rId7"/>
    <p:sldId id="376" r:id="rId8"/>
    <p:sldId id="377" r:id="rId9"/>
    <p:sldId id="259" r:id="rId10"/>
    <p:sldId id="275" r:id="rId11"/>
    <p:sldId id="362" r:id="rId12"/>
    <p:sldId id="262" r:id="rId13"/>
    <p:sldId id="315" r:id="rId14"/>
    <p:sldId id="263" r:id="rId15"/>
    <p:sldId id="264" r:id="rId16"/>
    <p:sldId id="266" r:id="rId17"/>
    <p:sldId id="322" r:id="rId18"/>
    <p:sldId id="267" r:id="rId19"/>
    <p:sldId id="321" r:id="rId20"/>
    <p:sldId id="269" r:id="rId21"/>
    <p:sldId id="270" r:id="rId22"/>
    <p:sldId id="276" r:id="rId23"/>
    <p:sldId id="316" r:id="rId24"/>
    <p:sldId id="271" r:id="rId25"/>
    <p:sldId id="272" r:id="rId26"/>
    <p:sldId id="274" r:id="rId27"/>
    <p:sldId id="298" r:id="rId28"/>
    <p:sldId id="297" r:id="rId29"/>
    <p:sldId id="277" r:id="rId30"/>
    <p:sldId id="296" r:id="rId31"/>
    <p:sldId id="278" r:id="rId32"/>
    <p:sldId id="280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6" r:id="rId67"/>
    <p:sldId id="360" r:id="rId68"/>
    <p:sldId id="369" r:id="rId69"/>
    <p:sldId id="370" r:id="rId70"/>
    <p:sldId id="371" r:id="rId71"/>
    <p:sldId id="787" r:id="rId72"/>
    <p:sldId id="796" r:id="rId73"/>
    <p:sldId id="795" r:id="rId74"/>
    <p:sldId id="791" r:id="rId75"/>
    <p:sldId id="372" r:id="rId76"/>
    <p:sldId id="374" r:id="rId77"/>
    <p:sldId id="373" r:id="rId78"/>
    <p:sldId id="319" r:id="rId79"/>
    <p:sldId id="364" r:id="rId80"/>
    <p:sldId id="291" r:id="rId81"/>
    <p:sldId id="363" r:id="rId82"/>
    <p:sldId id="300" r:id="rId83"/>
    <p:sldId id="301" r:id="rId84"/>
    <p:sldId id="293" r:id="rId85"/>
    <p:sldId id="375" r:id="rId86"/>
    <p:sldId id="294" r:id="rId87"/>
    <p:sldId id="295" r:id="rId88"/>
    <p:sldId id="304" r:id="rId89"/>
    <p:sldId id="305" r:id="rId90"/>
    <p:sldId id="308" r:id="rId91"/>
    <p:sldId id="307" r:id="rId92"/>
    <p:sldId id="303" r:id="rId93"/>
    <p:sldId id="310" r:id="rId94"/>
    <p:sldId id="311" r:id="rId95"/>
    <p:sldId id="312" r:id="rId96"/>
    <p:sldId id="313" r:id="rId9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353"/>
    <a:srgbClr val="FFFFFF"/>
    <a:srgbClr val="92D050"/>
    <a:srgbClr val="99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8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200" d="100"/>
          <a:sy n="200" d="100"/>
        </p:scale>
        <p:origin x="1392" y="-7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Birman" userId="d63afa40-f901-45d1-beb5-fa688e844a7e" providerId="ADAL" clId="{B4018D5A-B78D-4590-9AF9-FABDC1B260AE}"/>
    <pc:docChg chg="custSel modSld">
      <pc:chgData name="Ken Birman" userId="d63afa40-f901-45d1-beb5-fa688e844a7e" providerId="ADAL" clId="{B4018D5A-B78D-4590-9AF9-FABDC1B260AE}" dt="2022-10-25T15:36:02.792" v="411" actId="20577"/>
      <pc:docMkLst>
        <pc:docMk/>
      </pc:docMkLst>
      <pc:sldChg chg="modSp mod">
        <pc:chgData name="Ken Birman" userId="d63afa40-f901-45d1-beb5-fa688e844a7e" providerId="ADAL" clId="{B4018D5A-B78D-4590-9AF9-FABDC1B260AE}" dt="2022-10-25T15:36:02.792" v="411" actId="20577"/>
        <pc:sldMkLst>
          <pc:docMk/>
          <pc:sldMk cId="1855414282" sldId="305"/>
        </pc:sldMkLst>
        <pc:spChg chg="mod">
          <ac:chgData name="Ken Birman" userId="d63afa40-f901-45d1-beb5-fa688e844a7e" providerId="ADAL" clId="{B4018D5A-B78D-4590-9AF9-FABDC1B260AE}" dt="2022-10-25T15:36:02.792" v="411" actId="20577"/>
          <ac:spMkLst>
            <pc:docMk/>
            <pc:sldMk cId="1855414282" sldId="305"/>
            <ac:spMk id="56323" creationId="{00000000-0000-0000-0000-000000000000}"/>
          </ac:spMkLst>
        </pc:spChg>
      </pc:sldChg>
      <pc:sldChg chg="modSp mod">
        <pc:chgData name="Ken Birman" userId="d63afa40-f901-45d1-beb5-fa688e844a7e" providerId="ADAL" clId="{B4018D5A-B78D-4590-9AF9-FABDC1B260AE}" dt="2022-10-25T15:34:58.799" v="278" actId="20577"/>
        <pc:sldMkLst>
          <pc:docMk/>
          <pc:sldMk cId="644619408" sldId="310"/>
        </pc:sldMkLst>
        <pc:spChg chg="mod">
          <ac:chgData name="Ken Birman" userId="d63afa40-f901-45d1-beb5-fa688e844a7e" providerId="ADAL" clId="{B4018D5A-B78D-4590-9AF9-FABDC1B260AE}" dt="2022-10-25T15:34:58.799" v="278" actId="20577"/>
          <ac:spMkLst>
            <pc:docMk/>
            <pc:sldMk cId="644619408" sldId="310"/>
            <ac:spMk id="6349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0579A-B1E4-47EB-8BA9-D99CA9E7BA07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DC88A-CD66-4609-884B-39722DAC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4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52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7422A-623D-44E9-9959-C010A0B8003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17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15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31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40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86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09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09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4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0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97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338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89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7422A-623D-44E9-9959-C010A0B8003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6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20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20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76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888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578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387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81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1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74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969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0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CE8C80-B2A7-4612-B46B-B506F16AC9DC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30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515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69913" y="703263"/>
            <a:ext cx="6062662" cy="3411537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15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438" y="4354513"/>
            <a:ext cx="5283200" cy="4124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909" tIns="45149" rIns="91909" bIns="45149"/>
          <a:lstStyle/>
          <a:p>
            <a:endParaRPr lang="en-US" sz="900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332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0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9BD5CA-5B04-4608-9307-9D70E933C031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30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5134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30213" y="731838"/>
            <a:ext cx="6134100" cy="3451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3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424363"/>
            <a:ext cx="5146675" cy="41290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563" tIns="46282" rIns="92563" bIns="46282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61096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52055-0679-4F11-9844-B02E09680E7A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15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C48C8A0-E527-43B2-BC79-280FFBA1247B}" type="slidenum">
              <a:rPr lang="fr-BE" smtClean="0"/>
              <a:pPr/>
              <a:t>82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79749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00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8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1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26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83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DABC-9F6F-43D9-B62F-FBD8DA9DF78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06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1" spc="2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C00000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64B50C7-61E4-445C-A5D8-33BF114B5010}" type="datetime1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http://www.cs.cornell.edu/courses/cs5412/2018sp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201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5C474-83EF-44E3-9EE7-EFEB53CA0778}" type="datetime1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http://www.cs.cornell.edu/courses/cs5412/2018sp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87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64962-C710-45EA-B643-75C3CF743375}" type="datetime1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http://www.cs.cornell.edu/courses/cs5412/2018sp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942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5914169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782379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794951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4134" y="1371600"/>
            <a:ext cx="5579533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6867" y="1371600"/>
            <a:ext cx="5579533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561044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937632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580373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11336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285957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86872" cy="1499616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10786872" cy="4023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1D8D-646D-416F-B775-AFEE08A91E5F}" type="datetime1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http://www.cs.cornell.edu/courses/cs5412/2018sp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49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663726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894303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5834" y="38100"/>
            <a:ext cx="2840567" cy="659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4134" y="38100"/>
            <a:ext cx="8318500" cy="659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913203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AD5F-0D0E-4680-89BA-F79638A711BB}" type="datetime1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http://www.cs.cornell.edu/courses/cs5412/2018sp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3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0A6FD-5C7C-4E5C-97BA-BE8E7C93B9B7}" type="datetime1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http://www.cs.cornell.edu/courses/cs5412/2018sp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12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77EB-A778-4034-88A7-718045791EA8}" type="datetime1">
              <a:rPr lang="en-US" smtClean="0"/>
              <a:t>10/25/2022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http://www.cs.cornell.edu/courses/cs5412/2018sp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24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A35A-510D-4E79-9A6B-4F64C824F30B}" type="datetime1">
              <a:rPr lang="en-US" smtClean="0"/>
              <a:t>10/25/2022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http://www.cs.cornell.edu/courses/cs5412/2018sp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14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FE8C3-BC14-46C3-AB76-546F96B0D53F}" type="datetime1">
              <a:rPr lang="en-US" smtClean="0"/>
              <a:t>10/25/2022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http://www.cs.cornell.edu/courses/cs5412/2018sp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80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5426-4216-4700-BEF2-D6625A1BA3BA}" type="datetime1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http://www.cs.cornell.edu/courses/cs5412/2018sp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35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4109-E629-4F98-9167-FF3B5261A023}" type="datetime1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http://www.cs.cornell.edu/courses/cs5412/2018sp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046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58474EC-CD23-4709-AEDA-352E770BEA90}" type="datetime1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http://www.cs.cornell.edu/courses/cs5412/2018sp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27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20800" y="38101"/>
            <a:ext cx="95504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47625" rIns="91440" bIns="476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</a:t>
            </a:r>
          </a:p>
        </p:txBody>
      </p:sp>
      <p:sp>
        <p:nvSpPr>
          <p:cNvPr id="1073" name="Text Box 49"/>
          <p:cNvSpPr txBox="1">
            <a:spLocks noChangeArrowheads="1"/>
          </p:cNvSpPr>
          <p:nvPr/>
        </p:nvSpPr>
        <p:spPr bwMode="auto">
          <a:xfrm>
            <a:off x="11303000" y="6400800"/>
            <a:ext cx="63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CC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fld id="{23AF2253-D6DD-4A06-8A41-AC4255F57B5A}" type="slidenum">
              <a:rPr lang="en-US" sz="900"/>
              <a:pPr algn="r">
                <a:spcBef>
                  <a:spcPct val="50000"/>
                </a:spcBef>
              </a:pPr>
              <a:t>‹#›</a:t>
            </a:fld>
            <a:endParaRPr lang="en-US" sz="900"/>
          </a:p>
        </p:txBody>
      </p:sp>
      <p:pic>
        <p:nvPicPr>
          <p:cNvPr id="1086" name="Picture 62" descr="X:\ITC\Logos\AFRL Logos\AFRL Shield transparent background 1INcopy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1" y="19051"/>
            <a:ext cx="12065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0" name="Rectangle 66"/>
          <p:cNvSpPr>
            <a:spLocks noChangeArrowheads="1"/>
          </p:cNvSpPr>
          <p:nvPr/>
        </p:nvSpPr>
        <p:spPr bwMode="auto">
          <a:xfrm>
            <a:off x="1219201" y="11488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800"/>
          </a:p>
        </p:txBody>
      </p:sp>
      <p:sp>
        <p:nvSpPr>
          <p:cNvPr id="1091" name="Rectangle 67"/>
          <p:cNvSpPr>
            <a:spLocks noChangeArrowheads="1"/>
          </p:cNvSpPr>
          <p:nvPr/>
        </p:nvSpPr>
        <p:spPr bwMode="auto">
          <a:xfrm>
            <a:off x="1016001" y="11488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800"/>
          </a:p>
        </p:txBody>
      </p:sp>
      <p:sp>
        <p:nvSpPr>
          <p:cNvPr id="1097" name="Rectangle 73"/>
          <p:cNvSpPr>
            <a:spLocks noChangeArrowheads="1"/>
          </p:cNvSpPr>
          <p:nvPr/>
        </p:nvSpPr>
        <p:spPr bwMode="auto">
          <a:xfrm>
            <a:off x="0" y="952501"/>
            <a:ext cx="12192000" cy="92075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endParaRPr lang="en-US" sz="2000"/>
          </a:p>
        </p:txBody>
      </p:sp>
      <p:sp>
        <p:nvSpPr>
          <p:cNvPr id="1099" name="Rectangle 7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133" y="1371600"/>
            <a:ext cx="11362267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838" tIns="47625" rIns="96838" bIns="47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02" name="Picture 78" descr="E:\Logos\chrmblue_std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4" t="2374" r="12500" b="21271"/>
          <a:stretch>
            <a:fillRect/>
          </a:stretch>
        </p:blipFill>
        <p:spPr bwMode="auto">
          <a:xfrm>
            <a:off x="19051" y="-23813"/>
            <a:ext cx="1585383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61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hdr="0" ftr="0" dt="0"/>
  <p:txStyles>
    <p:titleStyle>
      <a:lvl1pPr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+mj-lt"/>
          <a:ea typeface="+mj-ea"/>
          <a:cs typeface="+mj-cs"/>
        </a:defRPr>
      </a:lvl1pPr>
      <a:lvl2pPr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2pPr>
      <a:lvl3pPr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3pPr>
      <a:lvl4pPr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4pPr>
      <a:lvl5pPr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5pPr>
      <a:lvl6pPr marL="4572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6pPr>
      <a:lvl7pPr marL="9144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7pPr>
      <a:lvl8pPr marL="13716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8pPr>
      <a:lvl9pPr marL="18288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9pPr>
    </p:titleStyle>
    <p:bodyStyle>
      <a:lvl1pPr marL="360363" indent="-36036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74700" indent="-300038" algn="l" defTabSz="960438" rtl="0" fontAlgn="base">
        <a:spcBef>
          <a:spcPct val="50000"/>
        </a:spcBef>
        <a:spcAft>
          <a:spcPct val="0"/>
        </a:spcAft>
        <a:buSzPct val="125000"/>
        <a:buChar char="–"/>
        <a:defRPr sz="2400" b="1">
          <a:solidFill>
            <a:schemeClr val="tx1"/>
          </a:solidFill>
          <a:latin typeface="+mn-lt"/>
        </a:defRPr>
      </a:lvl2pPr>
      <a:lvl3pPr marL="1128713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</a:defRPr>
      </a:lvl3pPr>
      <a:lvl4pPr marL="1482725" indent="-239713" algn="l" defTabSz="960438" rtl="0" fontAlgn="base">
        <a:spcBef>
          <a:spcPct val="50000"/>
        </a:spcBef>
        <a:spcAft>
          <a:spcPct val="0"/>
        </a:spcAft>
        <a:buSzPct val="125000"/>
        <a:buChar char="–"/>
        <a:defRPr sz="2400" b="1">
          <a:solidFill>
            <a:schemeClr val="tx1"/>
          </a:solidFill>
          <a:latin typeface="+mn-lt"/>
        </a:defRPr>
      </a:lvl4pPr>
      <a:lvl5pPr marL="18367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</a:defRPr>
      </a:lvl5pPr>
      <a:lvl6pPr marL="22939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</a:defRPr>
      </a:lvl6pPr>
      <a:lvl7pPr marL="27511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</a:defRPr>
      </a:lvl7pPr>
      <a:lvl8pPr marL="32083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</a:defRPr>
      </a:lvl8pPr>
      <a:lvl9pPr marL="36655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public.tableau.com/app/profile/doctavia/viz/HansRoslingsLifeExpectancyFertilityRateAnimation/Animation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://images.google.com/imgres?imgurl=http://maximumbob.files.wordpress.com/2006/08/shrug.jpg&amp;imgrefurl=http://maximumbob.wordpress.com/2006/08/06/quotes-and-nearlys/&amp;usg=__0qZPvdOG-4d75YtW8Xz6oUu0YpY=&amp;h=427&amp;w=300&amp;sz=38&amp;hl=en&amp;start=1&amp;um=1&amp;tbnid=sMcB33HjlDtVwM:&amp;tbnh=126&amp;tbnw=89&amp;prev=/images?q=shrug&amp;hl=en&amp;rls=com.microsoft:en-us:IE-SearchBox&amp;rlz=1I7GGLD&amp;um=1" TargetMode="External"/><Relationship Id="rId7" Type="http://schemas.openxmlformats.org/officeDocument/2006/relationships/hyperlink" Target="http://images.google.com/imgres?imgurl=http://www.northcubed.com/site/wp-content/uploads/2008/05/countdowntimer004.png&amp;imgrefurl=http://www.blackberryforums.com/aftermarket-software/130139-countdown-timer-free-application.html&amp;usg=__pcmN9Vo0Apy9uzGT0_GN8qNm_xY=&amp;h=260&amp;w=240&amp;sz=9&amp;hl=en&amp;start=16&amp;um=1&amp;tbnid=W9SPkNxASCZBIM:&amp;tbnh=112&amp;tbnw=103&amp;prev=/images?q=blackberry+timer+application&amp;hl=en&amp;rls=com.microsoft:en-us:IE-SearchBox&amp;rlz=1I7GGLD&amp;um=1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hyperlink" Target="http://images.google.com/imgres?imgurl=http://www.mobiletopsoft.com/smartphone/newimg/GentimerScreens.gif&amp;imgrefurl=http://www.mobiletopsoft.com/smartphone/download-gentimer-1-0.html&amp;usg=__GOTwJx1MFwhTcESFFzEerMgtmSM=&amp;h=320&amp;w=240&amp;sz=140&amp;hl=en&amp;start=42&amp;um=1&amp;tbnid=EcSwgHNn3QMOIM:&amp;tbnh=118&amp;tbnw=89&amp;prev=/images?q=blackberry+timer+application&amp;ndsp=20&amp;hl=en&amp;rls=com.microsoft:en-us:IE-SearchBox&amp;rlz=1I7GGLD&amp;sa=N&amp;start=40&amp;um=1" TargetMode="External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liveobjects.cs.cornell.ed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image" Target="../media/image35.wmf"/><Relationship Id="rId3" Type="http://schemas.openxmlformats.org/officeDocument/2006/relationships/image" Target="../media/image28.w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4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wmf"/><Relationship Id="rId11" Type="http://schemas.openxmlformats.org/officeDocument/2006/relationships/image" Target="../media/image33.wmf"/><Relationship Id="rId5" Type="http://schemas.openxmlformats.org/officeDocument/2006/relationships/image" Target="../media/image29.wmf"/><Relationship Id="rId10" Type="http://schemas.openxmlformats.org/officeDocument/2006/relationships/image" Target="../media/image32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png"/><Relationship Id="rId9" Type="http://schemas.openxmlformats.org/officeDocument/2006/relationships/image" Target="../media/image41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60.emf"/><Relationship Id="rId7" Type="http://schemas.openxmlformats.org/officeDocument/2006/relationships/image" Target="../media/image62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1.emf"/><Relationship Id="rId10" Type="http://schemas.openxmlformats.org/officeDocument/2006/relationships/image" Target="../media/image64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63.em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60.emf"/><Relationship Id="rId7" Type="http://schemas.openxmlformats.org/officeDocument/2006/relationships/image" Target="../media/image62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61.emf"/><Relationship Id="rId10" Type="http://schemas.openxmlformats.org/officeDocument/2006/relationships/image" Target="../media/image64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63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images.google.com/imgres?imgurl=http://farm1.static.flickr.com/9/68900900_d49a0897b0.jpg?v=0&amp;imgrefurl=http://flickr.com/photos/motoed/68900900/&amp;usg=__wsFqJENMFk1AtIETZfDFsPfCAYc=&amp;h=334&amp;w=500&amp;sz=104&amp;hl=en&amp;start=2&amp;um=1&amp;tbnid=hFZ9740O-dmMfM:&amp;tbnh=87&amp;tbnw=130&amp;prev=/images?q=angry+man+microphone&amp;hl=en&amp;rls=com.microsoft:en-us:IE-SearchBox&amp;rlz=1I7GGLD&amp;sa=N&amp;um=1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Giving Professional Talks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Ken Birman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78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Pithy advice from Ken’s Dad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811215" y="2892668"/>
            <a:ext cx="7992207" cy="341669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Not everything matters: Use your voice to stress the important stuff (tone, delivery pace, emphasis).</a:t>
            </a:r>
          </a:p>
          <a:p>
            <a:pPr algn="ctr"/>
            <a:endParaRPr lang="en-US" sz="2800" dirty="0"/>
          </a:p>
          <a:p>
            <a:pPr algn="ctr"/>
            <a:r>
              <a:rPr lang="en-US" dirty="0"/>
              <a:t>Slides aren’t papers.  Be a minimalist.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 talk isn’t a paper.  It is more like advertising.</a:t>
            </a:r>
          </a:p>
        </p:txBody>
      </p:sp>
      <p:pic>
        <p:nvPicPr>
          <p:cNvPr id="2050" name="Picture 2" descr="http://www.cuny.edu/news/cm-archive/winter2010/noted-quoted/bir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523" y="560832"/>
            <a:ext cx="1848260" cy="184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4359E3-F4DD-4CD7-A487-589997A0B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Pithy advice from Ken’s Dad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024128" y="2892668"/>
            <a:ext cx="10786872" cy="3416691"/>
          </a:xfrm>
        </p:spPr>
        <p:txBody>
          <a:bodyPr>
            <a:normAutofit/>
          </a:bodyPr>
          <a:lstStyle/>
          <a:p>
            <a:r>
              <a:rPr lang="en-US" dirty="0"/>
              <a:t>Plan to convey one “idea” per 20 minutes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 The hard part should be limited to the central 10 minutes or so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 An idea doesn’t have to be simple, but it must be  motivated and</a:t>
            </a:r>
            <a:br>
              <a:rPr lang="en-US" sz="2800" dirty="0"/>
            </a:br>
            <a:r>
              <a:rPr lang="en-US" sz="2800" dirty="0"/>
              <a:t>    teachable, and needs a logical development.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 It can take a full 15 minutes to reach “voila”.</a:t>
            </a:r>
          </a:p>
          <a:p>
            <a:pPr marL="128016" lvl="1" indent="0">
              <a:buNone/>
            </a:pPr>
            <a:endParaRPr lang="en-US" sz="2800" dirty="0"/>
          </a:p>
          <a:p>
            <a:pPr marL="128016" lvl="1" indent="0">
              <a:buNone/>
            </a:pPr>
            <a:r>
              <a:rPr lang="en-US" sz="2800" dirty="0"/>
              <a:t>For a talk longer than 20 minutes, think of narrative or story “arcs”</a:t>
            </a:r>
          </a:p>
        </p:txBody>
      </p:sp>
      <p:pic>
        <p:nvPicPr>
          <p:cNvPr id="2050" name="Picture 2" descr="http://www.cuny.edu/news/cm-archive/winter2010/noted-quoted/bir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523" y="560832"/>
            <a:ext cx="1848260" cy="184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4359E3-F4DD-4CD7-A487-589997A0B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61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Underlying Insight?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lecture, “less is more”</a:t>
            </a:r>
          </a:p>
          <a:p>
            <a:endParaRPr lang="en-US" dirty="0"/>
          </a:p>
          <a:p>
            <a:r>
              <a:rPr lang="en-US" dirty="0"/>
              <a:t>There is a limited capacity for information flow.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Not using the bandwidth is a shame: your talk will seem light and dull.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But exceeding it is just as bad: the audience will disconnect.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68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228" y="639377"/>
            <a:ext cx="10786872" cy="1499616"/>
          </a:xfrm>
        </p:spPr>
        <p:txBody>
          <a:bodyPr/>
          <a:lstStyle/>
          <a:p>
            <a:r>
              <a:rPr lang="en-US"/>
              <a:t>Designing a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Think about the “narrative arc”.</a:t>
            </a:r>
          </a:p>
          <a:p>
            <a:endParaRPr lang="en-US" dirty="0"/>
          </a:p>
          <a:p>
            <a:r>
              <a:rPr lang="en-US" dirty="0"/>
              <a:t>Ask yourself what you want your audience to understand.</a:t>
            </a:r>
          </a:p>
          <a:p>
            <a:endParaRPr lang="en-US" dirty="0"/>
          </a:p>
          <a:p>
            <a:r>
              <a:rPr lang="en-US" dirty="0"/>
              <a:t>Get a broad sense of your timing right from the outset.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9D60F4A-9F71-4A82-9130-41A3E608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13</a:t>
            </a:fld>
            <a:endParaRPr lang="en-US"/>
          </a:p>
        </p:txBody>
      </p:sp>
      <p:pic>
        <p:nvPicPr>
          <p:cNvPr id="7170" name="Picture 2" descr="Image result for wood bridge in cambridge">
            <a:extLst>
              <a:ext uri="{FF2B5EF4-FFF2-40B4-BE49-F238E27FC236}">
                <a16:creationId xmlns:a16="http://schemas.microsoft.com/office/drawing/2014/main" id="{4E35CC90-2861-078F-75DE-D7444088B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68" y="222372"/>
            <a:ext cx="310515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883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an “arc”?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24128" y="2286000"/>
            <a:ext cx="11038918" cy="4023360"/>
          </a:xfrm>
        </p:spPr>
        <p:txBody>
          <a:bodyPr>
            <a:normAutofit fontScale="92500"/>
          </a:bodyPr>
          <a:lstStyle/>
          <a:p>
            <a:r>
              <a:rPr lang="en-US" dirty="0"/>
              <a:t>A talk tells a </a:t>
            </a:r>
            <a:r>
              <a:rPr lang="en-US" i="1" dirty="0"/>
              <a:t>story, </a:t>
            </a:r>
            <a:r>
              <a:rPr lang="en-US" dirty="0"/>
              <a:t>building it up over a series of slides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</a:t>
            </a:r>
            <a:r>
              <a:rPr lang="en-US" sz="2800" dirty="0"/>
              <a:t>Like a section in a paper, with a topic sentence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story arc engages the audience by setting context/motivation.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Then it builds to a main contribution (the “money slides”).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Sometimes, it will need some form of summary.</a:t>
            </a:r>
          </a:p>
          <a:p>
            <a:endParaRPr lang="en-US" dirty="0"/>
          </a:p>
          <a:p>
            <a:r>
              <a:rPr lang="en-US" dirty="0"/>
              <a:t>An engaged audience pays attention and may even try to guess what comes next.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6F0C241-E9DC-4A72-A531-7093B3361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2" descr="Image result for wood bridge in cambridge">
            <a:extLst>
              <a:ext uri="{FF2B5EF4-FFF2-40B4-BE49-F238E27FC236}">
                <a16:creationId xmlns:a16="http://schemas.microsoft.com/office/drawing/2014/main" id="{13F4FD3D-BD27-88D4-8FE9-18B15038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68" y="222372"/>
            <a:ext cx="310515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005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don’t omit the “wow”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The audience </a:t>
            </a:r>
            <a:r>
              <a:rPr lang="en-US" i="1" dirty="0"/>
              <a:t>expects</a:t>
            </a:r>
            <a:r>
              <a:rPr lang="en-US" dirty="0"/>
              <a:t> a core insight.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</a:t>
            </a:r>
            <a:r>
              <a:rPr lang="en-US" sz="2800" dirty="0"/>
              <a:t>Something hard, and new to them.   It’s why they came to your talk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For a longer talk, they expect two of them</a:t>
            </a:r>
          </a:p>
          <a:p>
            <a:pPr lvl="1"/>
            <a:endParaRPr lang="en-US" sz="2800" dirty="0"/>
          </a:p>
          <a:p>
            <a:r>
              <a:rPr lang="en-US" dirty="0"/>
              <a:t>Your job: Set the stage... build suspense... lead them… blow them away. </a:t>
            </a:r>
          </a:p>
          <a:p>
            <a:endParaRPr lang="en-US" dirty="0"/>
          </a:p>
          <a:p>
            <a:r>
              <a:rPr lang="en-US" dirty="0"/>
              <a:t>It’s ok to get pretty technical as long as you don’t do it often.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9875BD-017F-4C0B-9399-DB379D220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2" descr="Image result for wood bridge in cambridge">
            <a:extLst>
              <a:ext uri="{FF2B5EF4-FFF2-40B4-BE49-F238E27FC236}">
                <a16:creationId xmlns:a16="http://schemas.microsoft.com/office/drawing/2014/main" id="{B7615A6C-F9E8-4FAE-635A-B08345ED5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68" y="222372"/>
            <a:ext cx="310515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930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7330A-DBD9-4947-B417-8F2922B9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But… be honest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D5842-59A7-437D-8A2C-C2085C09D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2286000"/>
            <a:ext cx="11226800" cy="4023360"/>
          </a:xfrm>
        </p:spPr>
        <p:txBody>
          <a:bodyPr/>
          <a:lstStyle/>
          <a:p>
            <a:r>
              <a:rPr lang="en-US" dirty="0"/>
              <a:t>They wanted gold, but you’ve got bronze.</a:t>
            </a:r>
          </a:p>
          <a:p>
            <a:endParaRPr lang="en-US" dirty="0"/>
          </a:p>
          <a:p>
            <a:r>
              <a:rPr lang="en-US" i="1" dirty="0"/>
              <a:t>                             Don’t oversell the work.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“I’m excited about this result, but I need to be frank about the limitations.”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843E9-99A1-4072-8736-7FB5604C9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7E871-6D8A-4D72-B4B8-E888E4B19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952" y="945633"/>
            <a:ext cx="2301090" cy="345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62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Pithy advice from Ken’s Mom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24128" y="1907931"/>
            <a:ext cx="10786872" cy="402336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If you want people to </a:t>
            </a:r>
            <a:r>
              <a:rPr lang="en-US" b="1" u="sng" dirty="0">
                <a:solidFill>
                  <a:srgbClr val="C00000"/>
                </a:solidFill>
              </a:rPr>
              <a:t>ignore</a:t>
            </a:r>
            <a:r>
              <a:rPr lang="en-US" b="1" dirty="0">
                <a:solidFill>
                  <a:srgbClr val="C00000"/>
                </a:solidFill>
              </a:rPr>
              <a:t> you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 Mumble.  Speak rapidly (with sudden shifts of focus). 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 Don’t look at the audience.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 Put </a:t>
            </a:r>
            <a:r>
              <a:rPr lang="en-US" sz="2800" i="1" dirty="0"/>
              <a:t>way too much detail</a:t>
            </a:r>
            <a:r>
              <a:rPr lang="en-US" sz="2800" dirty="0"/>
              <a:t> on your slides. Then read every word.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 Don’t speak to the point.  Even better: lose track of your point.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128016" lvl="1" indent="0">
              <a:buNone/>
            </a:pPr>
            <a:r>
              <a:rPr lang="en-US" sz="2800" dirty="0"/>
              <a:t>If your audience looks confused, double the speed of your delivery.  </a:t>
            </a:r>
          </a:p>
          <a:p>
            <a:pPr marL="128016" lvl="1" indent="0">
              <a:buNone/>
            </a:pPr>
            <a:endParaRPr lang="en-US" sz="2800" dirty="0"/>
          </a:p>
          <a:p>
            <a:pPr marL="128016" lvl="1" indent="0">
              <a:buNone/>
            </a:pPr>
            <a:r>
              <a:rPr lang="en-US" sz="2800" dirty="0"/>
              <a:t>Apologize a lot.</a:t>
            </a:r>
          </a:p>
        </p:txBody>
      </p:sp>
      <p:pic>
        <p:nvPicPr>
          <p:cNvPr id="3074" name="Picture 2" descr="http://ts1.mm.bing.net/th?id=I.4883743628591688&amp;pid=1.7&amp;w=123&amp;h=153&amp;c=7&amp;rs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609" y="384047"/>
            <a:ext cx="1485168" cy="184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628F1-C5C6-4405-ACA6-B209F253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04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algn="ctr"/>
            <a:r>
              <a:rPr lang="en-US" sz="3600" dirty="0"/>
              <a:t>Be a minimalist</a:t>
            </a:r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This said, slides need to look nice.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77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channel perspective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644662" y="1917249"/>
            <a:ext cx="6368562" cy="42959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 is this speaker saying?   Look at his face: Expression and emotion convey information!</a:t>
            </a:r>
          </a:p>
          <a:p>
            <a:endParaRPr lang="en-US" dirty="0"/>
          </a:p>
          <a:p>
            <a:r>
              <a:rPr lang="en-US" dirty="0"/>
              <a:t>What do the words and images on the slide tell us?  </a:t>
            </a:r>
          </a:p>
          <a:p>
            <a:endParaRPr lang="en-US" dirty="0"/>
          </a:p>
          <a:p>
            <a:r>
              <a:rPr lang="en-US" dirty="0"/>
              <a:t>Hans </a:t>
            </a:r>
            <a:r>
              <a:rPr lang="en-US" u="sng" dirty="0"/>
              <a:t>animates</a:t>
            </a:r>
            <a:r>
              <a:rPr lang="en-US" dirty="0"/>
              <a:t> his slides?  Why?</a:t>
            </a:r>
          </a:p>
          <a:p>
            <a:endParaRPr lang="en-US" dirty="0"/>
          </a:p>
          <a:p>
            <a:r>
              <a:rPr lang="en-US" dirty="0"/>
              <a:t>You couldn’t miss his story arc even if you tried!</a:t>
            </a: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13" y="2655277"/>
            <a:ext cx="4616705" cy="2591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733" y="5288353"/>
            <a:ext cx="70442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Hans </a:t>
            </a:r>
            <a:r>
              <a:rPr lang="en-US" dirty="0" err="1"/>
              <a:t>Rosling</a:t>
            </a:r>
            <a:r>
              <a:rPr lang="en-US" dirty="0"/>
              <a:t> on gapminder.org: Amazing speaker!</a:t>
            </a: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b="1" dirty="0"/>
              <a:t>https://www.ted.com/talks/hans_rosling_on_global_population_growth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D43078-EF00-4995-BD87-C71E21378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2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Professional talks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centerpiece of any research career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 As important in industry as it is here at Cornell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 Key to getting a great job… and to keeping it!</a:t>
            </a:r>
          </a:p>
          <a:p>
            <a:pPr lvl="1"/>
            <a:endParaRPr lang="en-US" sz="2800" dirty="0"/>
          </a:p>
          <a:p>
            <a:r>
              <a:rPr lang="en-US" dirty="0"/>
              <a:t>Anyone can learn to give good talks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 But not everyone is born knowing how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0A6ABC-B88B-474C-912B-CF9DDACD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79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“channel fails”</a:t>
            </a: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/>
              <a:t>Not looking at the audience, monotone delivery.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These break the connection… the audience disengages.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Disconnected stories…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If you lose the story arc, the audience will get confused.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The story arc is your thematic link… always keep it in mind.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FE6E27-A1C6-407F-924F-5899C27C1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 descr="Image result for wood bridge in cambridge">
            <a:extLst>
              <a:ext uri="{FF2B5EF4-FFF2-40B4-BE49-F238E27FC236}">
                <a16:creationId xmlns:a16="http://schemas.microsoft.com/office/drawing/2014/main" id="{C1906C9D-672A-1AC9-9069-9AF5A56C6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68" y="222372"/>
            <a:ext cx="310515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122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“channel fails”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Reading your slides to the audience wastes a channel!</a:t>
            </a:r>
          </a:p>
          <a:p>
            <a:endParaRPr lang="en-US" dirty="0"/>
          </a:p>
          <a:p>
            <a:r>
              <a:rPr lang="en-US" dirty="0"/>
              <a:t>Useless details waste a channel.</a:t>
            </a:r>
          </a:p>
          <a:p>
            <a:endParaRPr lang="en-US" dirty="0"/>
          </a:p>
          <a:p>
            <a:r>
              <a:rPr lang="en-US" dirty="0"/>
              <a:t>Extra words in your sentences  (remember: </a:t>
            </a:r>
            <a:r>
              <a:rPr lang="en-US" i="1" dirty="0"/>
              <a:t>more is actually less!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Going tangential… saying things only one person would care about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0FB1BA-4B95-42F0-AB07-76C7EBD7C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28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“channel fails”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Reading slides wastes a channel!</a:t>
            </a:r>
          </a:p>
          <a:p>
            <a:endParaRPr lang="en-US" dirty="0"/>
          </a:p>
          <a:p>
            <a:r>
              <a:rPr lang="en-US" dirty="0"/>
              <a:t>Useless detail.</a:t>
            </a:r>
          </a:p>
          <a:p>
            <a:endParaRPr lang="en-US" dirty="0"/>
          </a:p>
          <a:p>
            <a:r>
              <a:rPr lang="en-US" dirty="0"/>
              <a:t>Extra words.</a:t>
            </a:r>
          </a:p>
          <a:p>
            <a:endParaRPr lang="en-US" dirty="0"/>
          </a:p>
          <a:p>
            <a:r>
              <a:rPr lang="en-US" dirty="0"/>
              <a:t>Going tangential…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35008" y="3427187"/>
            <a:ext cx="446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b="1" dirty="0"/>
              <a:t>Birman, K</a:t>
            </a:r>
            <a:r>
              <a:rPr lang="en-US" dirty="0"/>
              <a:t>. “How to give a talk.  CS BB 2018.]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9EAEAC-0F3C-4C57-9A77-84B29CDA7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2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390" y="393896"/>
            <a:ext cx="2101361" cy="21013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210129" y="3490181"/>
            <a:ext cx="4419942" cy="3063020"/>
          </a:xfrm>
          <a:prstGeom prst="rect">
            <a:avLst/>
          </a:prstGeom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Time… friend or enemy?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 is hard.</a:t>
            </a:r>
          </a:p>
          <a:p>
            <a:r>
              <a:rPr lang="en-US" dirty="0"/>
              <a:t>… so easy to lose track!</a:t>
            </a:r>
          </a:p>
          <a:p>
            <a:endParaRPr lang="en-US" dirty="0"/>
          </a:p>
          <a:p>
            <a:r>
              <a:rPr lang="en-US" dirty="0"/>
              <a:t>Your talk can’t run over.</a:t>
            </a:r>
          </a:p>
          <a:p>
            <a:pPr lvl="1"/>
            <a:endParaRPr lang="en-US" dirty="0"/>
          </a:p>
          <a:p>
            <a:r>
              <a:rPr lang="en-US" dirty="0"/>
              <a:t>Yet time is also on your side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You just can’t babble endlessly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This forces you to focus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010400" y="6553201"/>
            <a:ext cx="2819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1200" i="1"/>
              <a:t>The Wizard of Oz</a:t>
            </a:r>
            <a:endParaRPr lang="fr-BE" sz="1200" i="1"/>
          </a:p>
        </p:txBody>
      </p:sp>
      <p:sp>
        <p:nvSpPr>
          <p:cNvPr id="2" name="Oval Callout 1"/>
          <p:cNvSpPr/>
          <p:nvPr/>
        </p:nvSpPr>
        <p:spPr>
          <a:xfrm>
            <a:off x="8027377" y="852854"/>
            <a:ext cx="4070837" cy="1614971"/>
          </a:xfrm>
          <a:prstGeom prst="wedgeEllipseCallout">
            <a:avLst>
              <a:gd name="adj1" fmla="val -36427"/>
              <a:gd name="adj2" fmla="val 1604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70C0"/>
                </a:solidFill>
              </a:rPr>
              <a:t>You have 20 minutes, my pretty.  20 minutes... Then the microphone will be mine!</a:t>
            </a:r>
            <a:endParaRPr lang="fr-BE" sz="20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3AC5D-203E-4B63-A3F7-DDC183F90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0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508" y="1044116"/>
            <a:ext cx="2101361" cy="2101361"/>
          </a:xfrm>
          <a:prstGeom prst="rect">
            <a:avLst/>
          </a:prstGeom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Time: Own it!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Know when you need to stop.</a:t>
            </a:r>
          </a:p>
          <a:p>
            <a:r>
              <a:rPr lang="en-US" dirty="0"/>
              <a:t>Find a wall clock… or put phone in timer mode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Check it often.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Adjust your pace to stay more or less on plan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Don’t trust a “timekeeper”</a:t>
            </a:r>
          </a:p>
        </p:txBody>
      </p:sp>
      <p:pic>
        <p:nvPicPr>
          <p:cNvPr id="22533" name="Picture 10" descr="http://tbn1.google.com/images?q=tbn:sMcB33HjlDtVwM:http://maximumbob.files.wordpress.com/2006/08/shrug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608" y="5248714"/>
            <a:ext cx="847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 descr="http://tbn0.google.com/images?q=tbn:EcSwgHNn3QMOIM:http://www.mobiletopsoft.com/smartphone/newimg/GentimerScreens.gif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209" y="1293027"/>
            <a:ext cx="8477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http://tbn3.google.com/images?q=tbn:W9SPkNxASCZBIM:http://www.northcubed.com/site/wp-content/uploads/2008/05/countdowntimer004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229" y="2517561"/>
            <a:ext cx="981075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646293-13F2-4898-960F-1389FC70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24</a:t>
            </a:fld>
            <a:endParaRPr lang="en-US"/>
          </a:p>
        </p:txBody>
      </p:sp>
      <p:sp>
        <p:nvSpPr>
          <p:cNvPr id="4" name="Oval Callout 3"/>
          <p:cNvSpPr/>
          <p:nvPr/>
        </p:nvSpPr>
        <p:spPr>
          <a:xfrm>
            <a:off x="5926908" y="4733364"/>
            <a:ext cx="5067407" cy="546159"/>
          </a:xfrm>
          <a:prstGeom prst="wedgeEllipseCallout">
            <a:avLst>
              <a:gd name="adj1" fmla="val -47650"/>
              <a:gd name="adj2" fmla="val 6936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  <a:r>
              <a:rPr lang="en-US" sz="2400" b="1" dirty="0">
                <a:solidFill>
                  <a:srgbClr val="C00000"/>
                </a:solidFill>
              </a:rPr>
              <a:t>Oops, my bad.  Time’s up!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2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of time when structuring a talk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Most talks have a “standard” structure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The introduction and “context setting” part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 The more detailed problem statement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 The solution to the problem and validation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Implications of your work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Wrap-up</a:t>
            </a:r>
          </a:p>
          <a:p>
            <a:pPr marL="128016" lvl="1" indent="0">
              <a:buNone/>
            </a:pPr>
            <a:endParaRPr lang="en-US" dirty="0"/>
          </a:p>
          <a:p>
            <a:pPr marL="128016" lvl="1" indent="0">
              <a:buNone/>
            </a:pPr>
            <a:r>
              <a:rPr lang="en-US" dirty="0"/>
              <a:t>If running out of time, jump to the most important remaining slide.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Many things can be skipped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But not that key lesson you came to teach.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81447" y="2661772"/>
            <a:ext cx="5277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99839" y="3156438"/>
            <a:ext cx="356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2">
                    <a:lumMod val="75000"/>
                  </a:schemeClr>
                </a:solidFill>
              </a:rPr>
              <a:t>Can loop… twice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CB93FA-F65E-4C2A-AB38-F0C08BCCB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49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Sizing up the audience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Try and find out about the audience in advance</a:t>
            </a:r>
          </a:p>
          <a:p>
            <a:endParaRPr lang="en-US" dirty="0"/>
          </a:p>
          <a:p>
            <a:r>
              <a:rPr lang="en-US" dirty="0"/>
              <a:t>The room is full of very smart people.  Trust their intelligence.</a:t>
            </a:r>
          </a:p>
          <a:p>
            <a:endParaRPr lang="en-US" dirty="0"/>
          </a:p>
          <a:p>
            <a:r>
              <a:rPr lang="en-US" dirty="0"/>
              <a:t>Use wording they will understand.  Watch their faces: do they get it?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74E1E2-C354-4F2B-B246-634F41752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07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Engage your audience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Relax.  Look at the audience.  Enjoy yourself.  </a:t>
            </a:r>
          </a:p>
          <a:p>
            <a:endParaRPr lang="en-US" dirty="0"/>
          </a:p>
          <a:p>
            <a:r>
              <a:rPr lang="en-US" sz="2800" dirty="0"/>
              <a:t>Keep it light, but avoid comics, self-deprecating remarks, jokes about them being sleepy.</a:t>
            </a:r>
          </a:p>
          <a:p>
            <a:endParaRPr lang="en-US" dirty="0"/>
          </a:p>
          <a:p>
            <a:r>
              <a:rPr lang="en-US" dirty="0"/>
              <a:t>Pause for emphasis.  Wait a few beats, while they think it over.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30886B-950E-44E8-A4AB-44A85C33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6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291" y="1441937"/>
            <a:ext cx="6496109" cy="4330739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Overcoming fear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024128" y="2084832"/>
            <a:ext cx="10786872" cy="4224528"/>
          </a:xfrm>
        </p:spPr>
        <p:txBody>
          <a:bodyPr>
            <a:normAutofit/>
          </a:bodyPr>
          <a:lstStyle/>
          <a:p>
            <a:r>
              <a:rPr lang="en-US" dirty="0"/>
              <a:t>Relax.  Talks are fun!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Move around!   You won’t look or feel so stiff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Feel free to gesture with your hands and arms</a:t>
            </a:r>
          </a:p>
          <a:p>
            <a:pPr marL="128016" lvl="1" indent="0">
              <a:buNone/>
            </a:pPr>
            <a:endParaRPr lang="en-US" dirty="0"/>
          </a:p>
          <a:p>
            <a:pPr marL="128016" lvl="1" indent="0">
              <a:buNone/>
            </a:pPr>
            <a:endParaRPr lang="en-US" dirty="0"/>
          </a:p>
          <a:p>
            <a:pPr marL="128016" lvl="1" indent="0">
              <a:buNone/>
            </a:pPr>
            <a:endParaRPr lang="en-US" dirty="0"/>
          </a:p>
          <a:p>
            <a:r>
              <a:rPr lang="en-US" dirty="0"/>
              <a:t>Convey level of interest with tone of voice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Frightened speakers often speak in a monotone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93F5EF-DCB7-47B1-A93A-D3EF281C6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Overcoming fear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981200"/>
            <a:ext cx="7162800" cy="429768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5530363" y="1478984"/>
            <a:ext cx="5055575" cy="1614971"/>
          </a:xfrm>
          <a:prstGeom prst="wedgeEllipseCallout">
            <a:avLst>
              <a:gd name="adj1" fmla="val -51546"/>
              <a:gd name="adj2" fmla="val 1354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</a:rPr>
              <a:t>This non-threatening person is your friend!</a:t>
            </a:r>
            <a:endParaRPr lang="fr-BE" sz="2800" b="1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3B43BC-677B-47AD-8153-95B3D5CF2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Lunch is about </a:t>
            </a:r>
            <a:r>
              <a:rPr lang="en-US" u="sng" dirty="0"/>
              <a:t>your</a:t>
            </a:r>
            <a:r>
              <a:rPr lang="en-US" dirty="0"/>
              <a:t> Work!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Your chance to share the amazing stuff you do.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Be yourself… Be friendly… But </a:t>
            </a:r>
            <a:r>
              <a:rPr lang="en-US" i="1" dirty="0"/>
              <a:t>own it! </a:t>
            </a:r>
            <a:endParaRPr lang="en-US" dirty="0"/>
          </a:p>
          <a:p>
            <a:endParaRPr lang="en-US" dirty="0"/>
          </a:p>
          <a:p>
            <a:r>
              <a:rPr lang="en-US" dirty="0"/>
              <a:t>Don’t let anything hijack it – not the audience / clock / text on slides.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Plan the talk: your way to tell your story,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Sure, you may get questions out of order or that seem “off” topic. </a:t>
            </a:r>
          </a:p>
          <a:p>
            <a:pPr marL="0" indent="0">
              <a:buNone/>
            </a:pPr>
            <a:r>
              <a:rPr lang="en-US" dirty="0"/>
              <a:t>     … but you don’t have to answer them right away!</a:t>
            </a:r>
            <a:r>
              <a:rPr lang="en-US" i="1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731" y="1874701"/>
            <a:ext cx="1828887" cy="163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46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 in doubt… 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Lots of us have last minute doubts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…. Just smile confidently, and do your job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Describe (but don’t apologize for) limitations</a:t>
            </a:r>
          </a:p>
          <a:p>
            <a:pPr lvl="1"/>
            <a:endParaRPr lang="en-US" dirty="0"/>
          </a:p>
          <a:p>
            <a:r>
              <a:rPr lang="en-US" dirty="0"/>
              <a:t>Body language sends a message!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Audiences connect to confident speakers.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If you don’t believe in yourself, who will?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If you </a:t>
            </a:r>
            <a:r>
              <a:rPr lang="en-US" b="1" dirty="0"/>
              <a:t>do</a:t>
            </a:r>
            <a:r>
              <a:rPr lang="en-US" dirty="0"/>
              <a:t> believe in yourself, they will too!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833" y="2938963"/>
            <a:ext cx="2863361" cy="1843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609" y="4297679"/>
            <a:ext cx="2397368" cy="19004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6475B-541C-4816-94BE-33438651B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9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good Slide set Tells the story eloquently with very few words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Each slide should be</a:t>
            </a:r>
          </a:p>
          <a:p>
            <a:pPr lvl="1"/>
            <a:r>
              <a:rPr lang="en-US" sz="3200" dirty="0"/>
              <a:t>Simple… Self-explanatory</a:t>
            </a:r>
          </a:p>
          <a:p>
            <a:pPr lvl="1"/>
            <a:r>
              <a:rPr lang="en-US" sz="3200" dirty="0"/>
              <a:t>White space and big fonts really help a lot!</a:t>
            </a:r>
          </a:p>
          <a:p>
            <a:pPr lvl="1"/>
            <a:endParaRPr lang="en-US" sz="3200" dirty="0"/>
          </a:p>
          <a:p>
            <a:r>
              <a:rPr lang="en-US" sz="3600" dirty="0"/>
              <a:t>But sometimes you have no choice:</a:t>
            </a:r>
          </a:p>
          <a:p>
            <a:pPr lvl="1"/>
            <a:r>
              <a:rPr lang="en-US" sz="3200" dirty="0"/>
              <a:t>Some slides just aren’t simple</a:t>
            </a:r>
          </a:p>
          <a:p>
            <a:pPr lvl="1"/>
            <a:r>
              <a:rPr lang="en-US" sz="3200" dirty="0"/>
              <a:t>Use “builds” to carry your audience along step by step</a:t>
            </a:r>
          </a:p>
          <a:p>
            <a:pPr lvl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83037B-EC60-47EC-8424-37361A52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8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7E323-7825-4FF8-8B83-5FF827C1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some slides don’t work…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39D99-B2DF-4F00-8663-BF147CA96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apologies to the authors…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5FDB7-3D60-44AB-9D27-6214948A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79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6477000" y="76200"/>
            <a:ext cx="29718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Arrow Connector 1"/>
          <p:cNvCxnSpPr/>
          <p:nvPr/>
        </p:nvCxnSpPr>
        <p:spPr>
          <a:xfrm rot="10800000" flipV="1">
            <a:off x="3962400" y="3176280"/>
            <a:ext cx="2819400" cy="18288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</a:t>
            </a:r>
            <a:r>
              <a:rPr lang="en-US" sz="4400" b="1" dirty="0">
                <a:solidFill>
                  <a:srgbClr val="FF0000"/>
                </a:solidFill>
              </a:rPr>
              <a:t>in the Cloud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4838700" y="4052580"/>
            <a:ext cx="2819400" cy="12192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4987504" y="4218636"/>
            <a:ext cx="2895600" cy="12192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886200" y="2989376"/>
            <a:ext cx="2819400" cy="18288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343400" y="2871480"/>
            <a:ext cx="2362200" cy="5334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8" idx="3"/>
          </p:cNvCxnSpPr>
          <p:nvPr/>
        </p:nvCxnSpPr>
        <p:spPr>
          <a:xfrm rot="10800000" flipV="1">
            <a:off x="4329882" y="2642880"/>
            <a:ext cx="2375718" cy="50736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229600" y="40906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client-server</a:t>
            </a:r>
          </a:p>
          <a:p>
            <a:pPr algn="ctr"/>
            <a:r>
              <a:rPr lang="en-US" sz="2800" b="1" dirty="0"/>
              <a:t>interactions</a:t>
            </a:r>
          </a:p>
        </p:txBody>
      </p:sp>
      <p:cxnSp>
        <p:nvCxnSpPr>
          <p:cNvPr id="47" name="Straight Connector 46"/>
          <p:cNvCxnSpPr/>
          <p:nvPr/>
        </p:nvCxnSpPr>
        <p:spPr>
          <a:xfrm rot="10800000">
            <a:off x="6629403" y="4401039"/>
            <a:ext cx="1904999" cy="1468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14800" y="14236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cloud</a:t>
            </a:r>
          </a:p>
        </p:txBody>
      </p:sp>
      <p:cxnSp>
        <p:nvCxnSpPr>
          <p:cNvPr id="25" name="Straight Connector 24"/>
          <p:cNvCxnSpPr/>
          <p:nvPr/>
        </p:nvCxnSpPr>
        <p:spPr>
          <a:xfrm rot="10800000">
            <a:off x="5257803" y="1810239"/>
            <a:ext cx="609599" cy="3754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162800" y="243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791200" y="762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16200000" flipV="1">
            <a:off x="6286503" y="1409702"/>
            <a:ext cx="1295399" cy="7619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754D7-97BA-4755-BEBE-6E9E0A5E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87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loud 34"/>
          <p:cNvSpPr/>
          <p:nvPr/>
        </p:nvSpPr>
        <p:spPr>
          <a:xfrm rot="20934493" flipV="1">
            <a:off x="5441540" y="969630"/>
            <a:ext cx="5206522" cy="340744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Arrow Connector 1"/>
          <p:cNvCxnSpPr/>
          <p:nvPr/>
        </p:nvCxnSpPr>
        <p:spPr>
          <a:xfrm rot="10800000" flipV="1">
            <a:off x="3962400" y="3176280"/>
            <a:ext cx="2819400" cy="18288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in the Cloud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4838700" y="4052580"/>
            <a:ext cx="2819400" cy="12192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4987504" y="4218636"/>
            <a:ext cx="2895600" cy="12192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886200" y="2989376"/>
            <a:ext cx="2819400" cy="18288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343400" y="2871480"/>
            <a:ext cx="2362200" cy="5334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8" idx="3"/>
          </p:cNvCxnSpPr>
          <p:nvPr/>
        </p:nvCxnSpPr>
        <p:spPr>
          <a:xfrm rot="10800000" flipV="1">
            <a:off x="4329882" y="2642880"/>
            <a:ext cx="2375718" cy="50736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229600" y="40906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client-server</a:t>
            </a:r>
          </a:p>
          <a:p>
            <a:pPr algn="ctr"/>
            <a:r>
              <a:rPr lang="en-US" sz="2800" b="1" dirty="0"/>
              <a:t>interactions</a:t>
            </a:r>
          </a:p>
        </p:txBody>
      </p:sp>
      <p:cxnSp>
        <p:nvCxnSpPr>
          <p:cNvPr id="47" name="Straight Connector 46"/>
          <p:cNvCxnSpPr/>
          <p:nvPr/>
        </p:nvCxnSpPr>
        <p:spPr>
          <a:xfrm rot="10800000">
            <a:off x="6629403" y="4401039"/>
            <a:ext cx="1904999" cy="1468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4191000" y="1423680"/>
            <a:ext cx="1295400" cy="533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114800" y="14236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cloud</a:t>
            </a:r>
          </a:p>
        </p:txBody>
      </p:sp>
      <p:cxnSp>
        <p:nvCxnSpPr>
          <p:cNvPr id="25" name="Straight Connector 24"/>
          <p:cNvCxnSpPr/>
          <p:nvPr/>
        </p:nvCxnSpPr>
        <p:spPr>
          <a:xfrm rot="10800000">
            <a:off x="5257803" y="1810239"/>
            <a:ext cx="609599" cy="375443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162800" y="243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791200" y="762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16200000" flipV="1">
            <a:off x="6286503" y="1409702"/>
            <a:ext cx="1295399" cy="7619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410EF-8E4E-4F74-9E2D-582B47FAA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54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ud 20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6629400" y="2438400"/>
            <a:ext cx="762000" cy="914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Arrow Connector 1"/>
          <p:cNvCxnSpPr/>
          <p:nvPr/>
        </p:nvCxnSpPr>
        <p:spPr>
          <a:xfrm rot="10800000" flipV="1">
            <a:off x="3962400" y="3176280"/>
            <a:ext cx="2819400" cy="18288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ounded Rectangle 15"/>
          <p:cNvSpPr/>
          <p:nvPr/>
        </p:nvSpPr>
        <p:spPr>
          <a:xfrm>
            <a:off x="8001000" y="2261880"/>
            <a:ext cx="2133600" cy="990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server in a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data center</a:t>
            </a:r>
          </a:p>
        </p:txBody>
      </p:sp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4838700" y="4052580"/>
            <a:ext cx="2819400" cy="12192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4987504" y="4218636"/>
            <a:ext cx="2895600" cy="12192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886200" y="2989376"/>
            <a:ext cx="2819400" cy="18288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343400" y="2871480"/>
            <a:ext cx="2362200" cy="5334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8" idx="3"/>
          </p:cNvCxnSpPr>
          <p:nvPr/>
        </p:nvCxnSpPr>
        <p:spPr>
          <a:xfrm rot="10800000" flipV="1">
            <a:off x="4329882" y="2642880"/>
            <a:ext cx="2375718" cy="50736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229600" y="40906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client-server</a:t>
            </a:r>
          </a:p>
          <a:p>
            <a:pPr algn="ctr"/>
            <a:r>
              <a:rPr lang="en-US" sz="2800" b="1" dirty="0"/>
              <a:t>interactions</a:t>
            </a:r>
          </a:p>
        </p:txBody>
      </p:sp>
      <p:cxnSp>
        <p:nvCxnSpPr>
          <p:cNvPr id="47" name="Straight Connector 46"/>
          <p:cNvCxnSpPr/>
          <p:nvPr/>
        </p:nvCxnSpPr>
        <p:spPr>
          <a:xfrm rot="10800000">
            <a:off x="6629403" y="4401039"/>
            <a:ext cx="1904999" cy="1468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114800" y="14236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cloud</a:t>
            </a:r>
          </a:p>
        </p:txBody>
      </p:sp>
      <p:cxnSp>
        <p:nvCxnSpPr>
          <p:cNvPr id="26" name="Straight Connector 25"/>
          <p:cNvCxnSpPr/>
          <p:nvPr/>
        </p:nvCxnSpPr>
        <p:spPr>
          <a:xfrm rot="10800000">
            <a:off x="5257803" y="1810239"/>
            <a:ext cx="609599" cy="3754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in the Cloud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162800" y="243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791200" y="762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</a:t>
            </a:r>
          </a:p>
        </p:txBody>
      </p:sp>
      <p:cxnSp>
        <p:nvCxnSpPr>
          <p:cNvPr id="32" name="Straight Connector 31"/>
          <p:cNvCxnSpPr>
            <a:stCxn id="29" idx="0"/>
          </p:cNvCxnSpPr>
          <p:nvPr/>
        </p:nvCxnSpPr>
        <p:spPr>
          <a:xfrm rot="16200000" flipV="1">
            <a:off x="6286503" y="1409702"/>
            <a:ext cx="1295399" cy="7619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37" name="Straight Connector 36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3FEA4-7D0C-482B-B9F6-A3ABAA2A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68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ud 20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7010400" y="2286000"/>
            <a:ext cx="609600" cy="533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Arrow Connector 1"/>
          <p:cNvCxnSpPr/>
          <p:nvPr/>
        </p:nvCxnSpPr>
        <p:spPr>
          <a:xfrm rot="10800000" flipV="1">
            <a:off x="3962400" y="3176280"/>
            <a:ext cx="2819400" cy="18288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ounded Rectangle 15"/>
          <p:cNvSpPr/>
          <p:nvPr/>
        </p:nvSpPr>
        <p:spPr>
          <a:xfrm>
            <a:off x="5928486" y="784671"/>
            <a:ext cx="1447800" cy="533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4838700" y="4052580"/>
            <a:ext cx="2819400" cy="12192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4987504" y="4218636"/>
            <a:ext cx="2895600" cy="12192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886200" y="2989376"/>
            <a:ext cx="2819400" cy="18288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343400" y="2871480"/>
            <a:ext cx="2362200" cy="5334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8" idx="3"/>
          </p:cNvCxnSpPr>
          <p:nvPr/>
        </p:nvCxnSpPr>
        <p:spPr>
          <a:xfrm rot="10800000" flipV="1">
            <a:off x="4329882" y="2642880"/>
            <a:ext cx="2375718" cy="50736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229600" y="40906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client-server</a:t>
            </a:r>
          </a:p>
          <a:p>
            <a:pPr algn="ctr"/>
            <a:r>
              <a:rPr lang="en-US" sz="2800" b="1" dirty="0"/>
              <a:t>interactions</a:t>
            </a:r>
          </a:p>
        </p:txBody>
      </p:sp>
      <p:cxnSp>
        <p:nvCxnSpPr>
          <p:cNvPr id="47" name="Straight Connector 46"/>
          <p:cNvCxnSpPr/>
          <p:nvPr/>
        </p:nvCxnSpPr>
        <p:spPr>
          <a:xfrm rot="10800000">
            <a:off x="6629403" y="4401039"/>
            <a:ext cx="1904999" cy="1468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114800" y="14236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cloud</a:t>
            </a:r>
          </a:p>
        </p:txBody>
      </p:sp>
      <p:cxnSp>
        <p:nvCxnSpPr>
          <p:cNvPr id="26" name="Straight Connector 25"/>
          <p:cNvCxnSpPr/>
          <p:nvPr/>
        </p:nvCxnSpPr>
        <p:spPr>
          <a:xfrm rot="10800000">
            <a:off x="5257803" y="1810239"/>
            <a:ext cx="609599" cy="3754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in the Cloud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1200" y="762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content</a:t>
            </a:r>
          </a:p>
        </p:txBody>
      </p:sp>
      <p:cxnSp>
        <p:nvCxnSpPr>
          <p:cNvPr id="24" name="Straight Connector 23"/>
          <p:cNvCxnSpPr/>
          <p:nvPr/>
        </p:nvCxnSpPr>
        <p:spPr>
          <a:xfrm rot="16200000" flipV="1">
            <a:off x="6286503" y="1409702"/>
            <a:ext cx="1295399" cy="761999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162800" y="243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4A718-AD97-49A0-9490-F8D99D8E3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639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/>
          <p:cNvSpPr/>
          <p:nvPr/>
        </p:nvSpPr>
        <p:spPr>
          <a:xfrm>
            <a:off x="1615315" y="2263329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190500" cap="rnd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Arrow Connector 1"/>
          <p:cNvCxnSpPr/>
          <p:nvPr/>
        </p:nvCxnSpPr>
        <p:spPr>
          <a:xfrm rot="10800000" flipV="1">
            <a:off x="3962400" y="3176280"/>
            <a:ext cx="2819400" cy="18288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ounded Rectangle 15"/>
          <p:cNvSpPr/>
          <p:nvPr/>
        </p:nvSpPr>
        <p:spPr>
          <a:xfrm>
            <a:off x="1600200" y="1219200"/>
            <a:ext cx="990600" cy="533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4838700" y="4052580"/>
            <a:ext cx="2819400" cy="12192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4987504" y="4218636"/>
            <a:ext cx="2895600" cy="12192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886200" y="2989376"/>
            <a:ext cx="2819400" cy="18288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343400" y="2871480"/>
            <a:ext cx="2362200" cy="5334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8" idx="3"/>
          </p:cNvCxnSpPr>
          <p:nvPr/>
        </p:nvCxnSpPr>
        <p:spPr>
          <a:xfrm rot="10800000" flipV="1">
            <a:off x="4329882" y="2642880"/>
            <a:ext cx="2375718" cy="50736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229600" y="40906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client-server</a:t>
            </a:r>
          </a:p>
          <a:p>
            <a:pPr algn="ctr"/>
            <a:r>
              <a:rPr lang="en-US" sz="2800" b="1" dirty="0"/>
              <a:t>interactions</a:t>
            </a:r>
          </a:p>
        </p:txBody>
      </p:sp>
      <p:cxnSp>
        <p:nvCxnSpPr>
          <p:cNvPr id="47" name="Straight Connector 46"/>
          <p:cNvCxnSpPr/>
          <p:nvPr/>
        </p:nvCxnSpPr>
        <p:spPr>
          <a:xfrm rot="10800000">
            <a:off x="6629403" y="4401039"/>
            <a:ext cx="1904999" cy="1468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114800" y="14236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cloud</a:t>
            </a:r>
          </a:p>
        </p:txBody>
      </p:sp>
      <p:cxnSp>
        <p:nvCxnSpPr>
          <p:cNvPr id="26" name="Straight Connector 25"/>
          <p:cNvCxnSpPr/>
          <p:nvPr/>
        </p:nvCxnSpPr>
        <p:spPr>
          <a:xfrm rot="10800000">
            <a:off x="5257803" y="1810239"/>
            <a:ext cx="609599" cy="3754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in the Cloud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1200" y="762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</a:t>
            </a:r>
          </a:p>
        </p:txBody>
      </p:sp>
      <p:cxnSp>
        <p:nvCxnSpPr>
          <p:cNvPr id="24" name="Straight Connector 23"/>
          <p:cNvCxnSpPr/>
          <p:nvPr/>
        </p:nvCxnSpPr>
        <p:spPr>
          <a:xfrm rot="16200000" flipV="1">
            <a:off x="6286503" y="1409702"/>
            <a:ext cx="1295399" cy="7619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162800" y="243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edge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A809F-44CC-45CA-826E-305694BCE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90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3733800" y="3124200"/>
            <a:ext cx="762000" cy="838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3505200" y="4800600"/>
            <a:ext cx="762000" cy="838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5181600" y="5943600"/>
            <a:ext cx="762000" cy="838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4495800" y="6324600"/>
            <a:ext cx="914400" cy="457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2819400" y="5181600"/>
            <a:ext cx="914400" cy="457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048000" y="3505200"/>
            <a:ext cx="914400" cy="457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Arrow Connector 1"/>
          <p:cNvCxnSpPr/>
          <p:nvPr/>
        </p:nvCxnSpPr>
        <p:spPr>
          <a:xfrm rot="10800000" flipV="1">
            <a:off x="3962400" y="3176280"/>
            <a:ext cx="2819400" cy="18288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4838700" y="4052580"/>
            <a:ext cx="2819400" cy="12192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4987504" y="4218636"/>
            <a:ext cx="2895600" cy="12192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886200" y="2989376"/>
            <a:ext cx="2819400" cy="18288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343400" y="2871480"/>
            <a:ext cx="2362200" cy="5334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8" idx="3"/>
          </p:cNvCxnSpPr>
          <p:nvPr/>
        </p:nvCxnSpPr>
        <p:spPr>
          <a:xfrm rot="10800000" flipV="1">
            <a:off x="4329882" y="2642880"/>
            <a:ext cx="2375718" cy="50736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229600" y="40906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client-server</a:t>
            </a:r>
          </a:p>
          <a:p>
            <a:pPr algn="ctr"/>
            <a:r>
              <a:rPr lang="en-US" sz="2800" b="1" dirty="0"/>
              <a:t>interactions</a:t>
            </a:r>
          </a:p>
        </p:txBody>
      </p:sp>
      <p:cxnSp>
        <p:nvCxnSpPr>
          <p:cNvPr id="47" name="Straight Connector 46"/>
          <p:cNvCxnSpPr/>
          <p:nvPr/>
        </p:nvCxnSpPr>
        <p:spPr>
          <a:xfrm rot="10800000">
            <a:off x="6629403" y="4401039"/>
            <a:ext cx="1904999" cy="1468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114800" y="14236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cloud</a:t>
            </a:r>
          </a:p>
        </p:txBody>
      </p:sp>
      <p:cxnSp>
        <p:nvCxnSpPr>
          <p:cNvPr id="26" name="Straight Connector 25"/>
          <p:cNvCxnSpPr/>
          <p:nvPr/>
        </p:nvCxnSpPr>
        <p:spPr>
          <a:xfrm rot="10800000">
            <a:off x="5257803" y="1810239"/>
            <a:ext cx="609599" cy="3754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in the Cloud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1200" y="762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</a:t>
            </a:r>
          </a:p>
        </p:txBody>
      </p:sp>
      <p:cxnSp>
        <p:nvCxnSpPr>
          <p:cNvPr id="24" name="Straight Connector 23"/>
          <p:cNvCxnSpPr/>
          <p:nvPr/>
        </p:nvCxnSpPr>
        <p:spPr>
          <a:xfrm rot="16200000" flipV="1">
            <a:off x="6286503" y="1409702"/>
            <a:ext cx="1295399" cy="7619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162800" y="243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5A32A-E7FA-4D19-97AC-5414F24C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904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loud 24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8153400" y="4090680"/>
            <a:ext cx="2209800" cy="990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19613281">
            <a:off x="3609481" y="3703731"/>
            <a:ext cx="3529851" cy="55237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17610775">
            <a:off x="4682832" y="4513039"/>
            <a:ext cx="3342133" cy="55237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885662">
            <a:off x="4249309" y="2739800"/>
            <a:ext cx="2642246" cy="55237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Arrow Connector 1"/>
          <p:cNvCxnSpPr/>
          <p:nvPr/>
        </p:nvCxnSpPr>
        <p:spPr>
          <a:xfrm rot="10800000" flipV="1">
            <a:off x="3962400" y="3176280"/>
            <a:ext cx="2819400" cy="1828800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4838700" y="4052580"/>
            <a:ext cx="2819400" cy="1219200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4987504" y="4218636"/>
            <a:ext cx="2895600" cy="1219200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886200" y="2989376"/>
            <a:ext cx="2819400" cy="1828800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343400" y="2871480"/>
            <a:ext cx="2362200" cy="533400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8" idx="3"/>
          </p:cNvCxnSpPr>
          <p:nvPr/>
        </p:nvCxnSpPr>
        <p:spPr>
          <a:xfrm rot="10800000" flipV="1">
            <a:off x="4329882" y="2642880"/>
            <a:ext cx="2375718" cy="507360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229600" y="40906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client-server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interactions</a:t>
            </a:r>
          </a:p>
        </p:txBody>
      </p:sp>
      <p:cxnSp>
        <p:nvCxnSpPr>
          <p:cNvPr id="22" name="Straight Connector 21"/>
          <p:cNvCxnSpPr/>
          <p:nvPr/>
        </p:nvCxnSpPr>
        <p:spPr>
          <a:xfrm rot="10800000">
            <a:off x="6629403" y="4401039"/>
            <a:ext cx="1904999" cy="146843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14800" y="14236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cloud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10800000">
            <a:off x="5257803" y="1810239"/>
            <a:ext cx="609599" cy="3754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in the Cloud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91200" y="762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16200000" flipV="1">
            <a:off x="6286503" y="1409702"/>
            <a:ext cx="1295399" cy="7619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162800" y="243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39" name="Straight Connector 38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DB0BF-51ED-45EA-9D27-39E28FDBD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06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Life of a philosopher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211508" y="2691485"/>
            <a:ext cx="10787062" cy="4022725"/>
          </a:xfrm>
        </p:spPr>
        <p:txBody>
          <a:bodyPr>
            <a:normAutofit/>
          </a:bodyPr>
          <a:lstStyle/>
          <a:p>
            <a:r>
              <a:rPr lang="en-US" sz="2800" dirty="0"/>
              <a:t>while(true) {</a:t>
            </a:r>
          </a:p>
          <a:p>
            <a:pPr marL="128016" lvl="1" indent="0">
              <a:buNone/>
            </a:pPr>
            <a:r>
              <a:rPr lang="en-US" sz="2800" dirty="0"/>
              <a:t>        Think();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128016" lvl="1" indent="0">
              <a:buNone/>
            </a:pPr>
            <a:r>
              <a:rPr lang="en-US" sz="2800" dirty="0"/>
              <a:t>        Eat();</a:t>
            </a:r>
            <a:br>
              <a:rPr lang="en-US" sz="2800" dirty="0"/>
            </a:br>
            <a:r>
              <a:rPr lang="en-US" sz="2800" dirty="0"/>
              <a:t>}</a:t>
            </a:r>
          </a:p>
        </p:txBody>
      </p:sp>
      <p:pic>
        <p:nvPicPr>
          <p:cNvPr id="12292" name="Picture 4" descr="040617Think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2" y="2573216"/>
            <a:ext cx="11144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http://www.fas.harvard.edu/~memhall/images2/annen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7" y="3449517"/>
            <a:ext cx="1890713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7319594" y="3817637"/>
            <a:ext cx="4382968" cy="885210"/>
          </a:xfrm>
          <a:prstGeom prst="wedgeRectCallout">
            <a:avLst>
              <a:gd name="adj1" fmla="val -70869"/>
              <a:gd name="adj2" fmla="val 12995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Oh no!  Not enough forks!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33567B-1884-46BC-8532-43871EFB3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578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540478" y="1287098"/>
            <a:ext cx="3098322" cy="990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5943600" y="2185680"/>
            <a:ext cx="1752600" cy="15240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Arrow Connector 1"/>
          <p:cNvCxnSpPr/>
          <p:nvPr/>
        </p:nvCxnSpPr>
        <p:spPr>
          <a:xfrm rot="10800000" flipV="1">
            <a:off x="3962400" y="3176280"/>
            <a:ext cx="2819400" cy="1828800"/>
          </a:xfrm>
          <a:prstGeom prst="straightConnector1">
            <a:avLst/>
          </a:prstGeom>
          <a:ln w="63500">
            <a:solidFill>
              <a:schemeClr val="bg1">
                <a:lumMod val="65000"/>
              </a:schemeClr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7" name="Straight Arrow Connector 26"/>
          <p:cNvCxnSpPr/>
          <p:nvPr/>
        </p:nvCxnSpPr>
        <p:spPr>
          <a:xfrm rot="5400000">
            <a:off x="4838700" y="4052580"/>
            <a:ext cx="2819400" cy="1219200"/>
          </a:xfrm>
          <a:prstGeom prst="straightConnector1">
            <a:avLst/>
          </a:prstGeom>
          <a:ln w="63500">
            <a:solidFill>
              <a:schemeClr val="bg1">
                <a:lumMod val="65000"/>
              </a:schemeClr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4987504" y="4218636"/>
            <a:ext cx="2895600" cy="1219200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886200" y="2989376"/>
            <a:ext cx="2819400" cy="1828800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343400" y="2871480"/>
            <a:ext cx="2362200" cy="533400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8" idx="3"/>
          </p:cNvCxnSpPr>
          <p:nvPr/>
        </p:nvCxnSpPr>
        <p:spPr>
          <a:xfrm rot="10800000" flipV="1">
            <a:off x="4329882" y="2642880"/>
            <a:ext cx="2375718" cy="507360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6622214" y="2665884"/>
            <a:ext cx="237226" cy="362309"/>
          </a:xfrm>
          <a:custGeom>
            <a:avLst/>
            <a:gdLst>
              <a:gd name="connsiteX0" fmla="*/ 0 w 237226"/>
              <a:gd name="connsiteY0" fmla="*/ 0 h 362309"/>
              <a:gd name="connsiteX1" fmla="*/ 138023 w 237226"/>
              <a:gd name="connsiteY1" fmla="*/ 8626 h 362309"/>
              <a:gd name="connsiteX2" fmla="*/ 198408 w 237226"/>
              <a:gd name="connsiteY2" fmla="*/ 43132 h 362309"/>
              <a:gd name="connsiteX3" fmla="*/ 224287 w 237226"/>
              <a:gd name="connsiteY3" fmla="*/ 103517 h 362309"/>
              <a:gd name="connsiteX4" fmla="*/ 232913 w 237226"/>
              <a:gd name="connsiteY4" fmla="*/ 163901 h 362309"/>
              <a:gd name="connsiteX5" fmla="*/ 198408 w 237226"/>
              <a:gd name="connsiteY5" fmla="*/ 207033 h 362309"/>
              <a:gd name="connsiteX6" fmla="*/ 163902 w 237226"/>
              <a:gd name="connsiteY6" fmla="*/ 267418 h 362309"/>
              <a:gd name="connsiteX7" fmla="*/ 34506 w 237226"/>
              <a:gd name="connsiteY7" fmla="*/ 362309 h 36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26" h="362309">
                <a:moveTo>
                  <a:pt x="0" y="0"/>
                </a:moveTo>
                <a:cubicBezTo>
                  <a:pt x="52477" y="718"/>
                  <a:pt x="104955" y="1437"/>
                  <a:pt x="138023" y="8626"/>
                </a:cubicBezTo>
                <a:cubicBezTo>
                  <a:pt x="171091" y="15815"/>
                  <a:pt x="184031" y="27317"/>
                  <a:pt x="198408" y="43132"/>
                </a:cubicBezTo>
                <a:cubicBezTo>
                  <a:pt x="212785" y="58947"/>
                  <a:pt x="218536" y="83389"/>
                  <a:pt x="224287" y="103517"/>
                </a:cubicBezTo>
                <a:cubicBezTo>
                  <a:pt x="230038" y="123645"/>
                  <a:pt x="237226" y="146648"/>
                  <a:pt x="232913" y="163901"/>
                </a:cubicBezTo>
                <a:cubicBezTo>
                  <a:pt x="228600" y="181154"/>
                  <a:pt x="209910" y="189780"/>
                  <a:pt x="198408" y="207033"/>
                </a:cubicBezTo>
                <a:cubicBezTo>
                  <a:pt x="186906" y="224286"/>
                  <a:pt x="191219" y="241539"/>
                  <a:pt x="163902" y="267418"/>
                </a:cubicBezTo>
                <a:cubicBezTo>
                  <a:pt x="136585" y="293297"/>
                  <a:pt x="34506" y="362309"/>
                  <a:pt x="34506" y="362309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561828" y="2637131"/>
            <a:ext cx="562155" cy="891395"/>
          </a:xfrm>
          <a:custGeom>
            <a:avLst/>
            <a:gdLst>
              <a:gd name="connsiteX0" fmla="*/ 0 w 562155"/>
              <a:gd name="connsiteY0" fmla="*/ 28754 h 891395"/>
              <a:gd name="connsiteX1" fmla="*/ 60385 w 562155"/>
              <a:gd name="connsiteY1" fmla="*/ 20127 h 891395"/>
              <a:gd name="connsiteX2" fmla="*/ 181155 w 562155"/>
              <a:gd name="connsiteY2" fmla="*/ 11501 h 891395"/>
              <a:gd name="connsiteX3" fmla="*/ 276045 w 562155"/>
              <a:gd name="connsiteY3" fmla="*/ 2875 h 891395"/>
              <a:gd name="connsiteX4" fmla="*/ 362309 w 562155"/>
              <a:gd name="connsiteY4" fmla="*/ 2875 h 891395"/>
              <a:gd name="connsiteX5" fmla="*/ 414068 w 562155"/>
              <a:gd name="connsiteY5" fmla="*/ 20127 h 891395"/>
              <a:gd name="connsiteX6" fmla="*/ 500332 w 562155"/>
              <a:gd name="connsiteY6" fmla="*/ 63259 h 891395"/>
              <a:gd name="connsiteX7" fmla="*/ 552090 w 562155"/>
              <a:gd name="connsiteY7" fmla="*/ 149524 h 891395"/>
              <a:gd name="connsiteX8" fmla="*/ 560717 w 562155"/>
              <a:gd name="connsiteY8" fmla="*/ 287546 h 891395"/>
              <a:gd name="connsiteX9" fmla="*/ 543464 w 562155"/>
              <a:gd name="connsiteY9" fmla="*/ 425569 h 891395"/>
              <a:gd name="connsiteX10" fmla="*/ 517585 w 562155"/>
              <a:gd name="connsiteY10" fmla="*/ 563592 h 891395"/>
              <a:gd name="connsiteX11" fmla="*/ 508958 w 562155"/>
              <a:gd name="connsiteY11" fmla="*/ 684361 h 891395"/>
              <a:gd name="connsiteX12" fmla="*/ 431321 w 562155"/>
              <a:gd name="connsiteY12" fmla="*/ 891395 h 89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2155" h="891395">
                <a:moveTo>
                  <a:pt x="0" y="28754"/>
                </a:moveTo>
                <a:cubicBezTo>
                  <a:pt x="15096" y="25878"/>
                  <a:pt x="30193" y="23003"/>
                  <a:pt x="60385" y="20127"/>
                </a:cubicBezTo>
                <a:cubicBezTo>
                  <a:pt x="90578" y="17252"/>
                  <a:pt x="145212" y="14376"/>
                  <a:pt x="181155" y="11501"/>
                </a:cubicBezTo>
                <a:cubicBezTo>
                  <a:pt x="217098" y="8626"/>
                  <a:pt x="245853" y="4313"/>
                  <a:pt x="276045" y="2875"/>
                </a:cubicBezTo>
                <a:cubicBezTo>
                  <a:pt x="306237" y="1437"/>
                  <a:pt x="339305" y="0"/>
                  <a:pt x="362309" y="2875"/>
                </a:cubicBezTo>
                <a:cubicBezTo>
                  <a:pt x="385313" y="5750"/>
                  <a:pt x="391064" y="10063"/>
                  <a:pt x="414068" y="20127"/>
                </a:cubicBezTo>
                <a:cubicBezTo>
                  <a:pt x="437072" y="30191"/>
                  <a:pt x="477328" y="41693"/>
                  <a:pt x="500332" y="63259"/>
                </a:cubicBezTo>
                <a:cubicBezTo>
                  <a:pt x="523336" y="84825"/>
                  <a:pt x="542026" y="112143"/>
                  <a:pt x="552090" y="149524"/>
                </a:cubicBezTo>
                <a:cubicBezTo>
                  <a:pt x="562154" y="186905"/>
                  <a:pt x="562155" y="241539"/>
                  <a:pt x="560717" y="287546"/>
                </a:cubicBezTo>
                <a:cubicBezTo>
                  <a:pt x="559279" y="333553"/>
                  <a:pt x="550653" y="379561"/>
                  <a:pt x="543464" y="425569"/>
                </a:cubicBezTo>
                <a:cubicBezTo>
                  <a:pt x="536275" y="471577"/>
                  <a:pt x="523336" y="520460"/>
                  <a:pt x="517585" y="563592"/>
                </a:cubicBezTo>
                <a:cubicBezTo>
                  <a:pt x="511834" y="606724"/>
                  <a:pt x="523335" y="629727"/>
                  <a:pt x="508958" y="684361"/>
                </a:cubicBezTo>
                <a:cubicBezTo>
                  <a:pt x="494581" y="738995"/>
                  <a:pt x="431321" y="891395"/>
                  <a:pt x="431321" y="891395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962400" y="2947680"/>
            <a:ext cx="304800" cy="304800"/>
          </a:xfrm>
          <a:prstGeom prst="rect">
            <a:avLst/>
          </a:prstGeom>
          <a:solidFill>
            <a:srgbClr val="99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6561827" y="2652945"/>
            <a:ext cx="294737" cy="254479"/>
          </a:xfrm>
          <a:custGeom>
            <a:avLst/>
            <a:gdLst>
              <a:gd name="connsiteX0" fmla="*/ 8627 w 294737"/>
              <a:gd name="connsiteY0" fmla="*/ 12940 h 254479"/>
              <a:gd name="connsiteX1" fmla="*/ 163902 w 294737"/>
              <a:gd name="connsiteY1" fmla="*/ 4313 h 254479"/>
              <a:gd name="connsiteX2" fmla="*/ 267419 w 294737"/>
              <a:gd name="connsiteY2" fmla="*/ 38819 h 254479"/>
              <a:gd name="connsiteX3" fmla="*/ 293299 w 294737"/>
              <a:gd name="connsiteY3" fmla="*/ 99204 h 254479"/>
              <a:gd name="connsiteX4" fmla="*/ 258793 w 294737"/>
              <a:gd name="connsiteY4" fmla="*/ 159589 h 254479"/>
              <a:gd name="connsiteX5" fmla="*/ 189782 w 294737"/>
              <a:gd name="connsiteY5" fmla="*/ 202721 h 254479"/>
              <a:gd name="connsiteX6" fmla="*/ 112144 w 294737"/>
              <a:gd name="connsiteY6" fmla="*/ 219974 h 254479"/>
              <a:gd name="connsiteX7" fmla="*/ 0 w 294737"/>
              <a:gd name="connsiteY7" fmla="*/ 254479 h 254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4737" h="254479">
                <a:moveTo>
                  <a:pt x="8627" y="12940"/>
                </a:moveTo>
                <a:cubicBezTo>
                  <a:pt x="64698" y="6470"/>
                  <a:pt x="120770" y="0"/>
                  <a:pt x="163902" y="4313"/>
                </a:cubicBezTo>
                <a:cubicBezTo>
                  <a:pt x="207034" y="8626"/>
                  <a:pt x="245853" y="23004"/>
                  <a:pt x="267419" y="38819"/>
                </a:cubicBezTo>
                <a:cubicBezTo>
                  <a:pt x="288985" y="54634"/>
                  <a:pt x="294737" y="79076"/>
                  <a:pt x="293299" y="99204"/>
                </a:cubicBezTo>
                <a:cubicBezTo>
                  <a:pt x="291861" y="119332"/>
                  <a:pt x="276046" y="142336"/>
                  <a:pt x="258793" y="159589"/>
                </a:cubicBezTo>
                <a:cubicBezTo>
                  <a:pt x="241540" y="176842"/>
                  <a:pt x="214223" y="192657"/>
                  <a:pt x="189782" y="202721"/>
                </a:cubicBezTo>
                <a:cubicBezTo>
                  <a:pt x="165341" y="212785"/>
                  <a:pt x="143774" y="211348"/>
                  <a:pt x="112144" y="219974"/>
                </a:cubicBezTo>
                <a:cubicBezTo>
                  <a:pt x="80514" y="228600"/>
                  <a:pt x="0" y="254479"/>
                  <a:pt x="0" y="254479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934200" y="2490480"/>
            <a:ext cx="304800" cy="3048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934200" y="2490480"/>
            <a:ext cx="304800" cy="3048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934200" y="2490480"/>
            <a:ext cx="304800" cy="3048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in the Cloud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791200" y="762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</a:t>
            </a:r>
          </a:p>
        </p:txBody>
      </p:sp>
      <p:cxnSp>
        <p:nvCxnSpPr>
          <p:cNvPr id="51" name="Straight Connector 50"/>
          <p:cNvCxnSpPr/>
          <p:nvPr/>
        </p:nvCxnSpPr>
        <p:spPr>
          <a:xfrm rot="16200000" flipV="1">
            <a:off x="6286503" y="1409702"/>
            <a:ext cx="1295399" cy="7619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162800" y="243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8229600" y="40906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client-server</a:t>
            </a:r>
          </a:p>
          <a:p>
            <a:pPr algn="ctr"/>
            <a:r>
              <a:rPr lang="en-US" sz="2800" b="1" dirty="0"/>
              <a:t>interactions</a:t>
            </a:r>
          </a:p>
        </p:txBody>
      </p:sp>
      <p:cxnSp>
        <p:nvCxnSpPr>
          <p:cNvPr id="58" name="Straight Connector 57"/>
          <p:cNvCxnSpPr/>
          <p:nvPr/>
        </p:nvCxnSpPr>
        <p:spPr>
          <a:xfrm rot="10800000">
            <a:off x="6629403" y="4401039"/>
            <a:ext cx="1904999" cy="1468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590800" y="1271281"/>
            <a:ext cx="297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update relayed through the server</a:t>
            </a:r>
          </a:p>
        </p:txBody>
      </p:sp>
      <p:cxnSp>
        <p:nvCxnSpPr>
          <p:cNvPr id="61" name="Straight Connector 60"/>
          <p:cNvCxnSpPr/>
          <p:nvPr/>
        </p:nvCxnSpPr>
        <p:spPr>
          <a:xfrm rot="10800000">
            <a:off x="5410200" y="1957080"/>
            <a:ext cx="1447800" cy="6096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8E739-2904-461A-A475-DBDFFFFD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8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3.7037E-7 C 0.00053 0.00046 0.00121 0.00092 0.01042 -0.00139 C 0.01963 -0.00371 0.02952 -0.00672 0.05556 -0.01389 C 0.08161 -0.02107 0.13282 -0.03449 0.16702 -0.04398 C 0.20122 -0.05347 0.23803 -0.06551 0.26129 -0.0706 C 0.28456 -0.0757 0.29567 -0.07547 0.30661 -0.07431 C 0.31754 -0.07315 0.3224 -0.06875 0.32727 -0.06412 " pathEditMode="relative" ptsTypes="aaa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8 0.00093 0.00695 0.00185 0.00834 0.01111 C 0.00973 0.02037 0.00973 0.04074 0.00834 0.05556 C 0.00695 0.07037 0.00973 0.06667 0 0.1 C -0.00972 0.13333 -0.02777 0.18704 -0.05 0.25556 C -0.07222 0.32408 -0.11527 0.46111 -0.13333 0.51111 C -0.15139 0.56111 -0.15139 0.54815 -0.15833 0.55556 C -0.16527 0.56296 -0.17014 0.55926 -0.175 0.55556 " pathEditMode="relative" ptsTypes="aaaaaa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09 0.00741 0.00417 0.01481 0 0.02222 C -0.00416 0.02963 -0.00416 0.02593 -0.025 0.04444 C -0.04583 0.06296 -0.07222 0.08704 -0.125 0.13333 C -0.17777 0.17963 -0.30416 0.28333 -0.34166 0.32222 C -0.37916 0.36111 -0.34861 0.35556 -0.35 0.36667 C -0.35139 0.37778 -0.35069 0.38333 -0.35 0.38889 " pathEditMode="relative" ptsTypes="aaaaaaA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64 0.01296 -0.01528 0.02593 -0.025 0.03333 C -0.03473 0.04074 -0.04167 0.03889 -0.05834 0.04444 C -0.075 0.05 -0.10278 0.05926 -0.125 0.06667 C -0.14723 0.07407 -0.16945 0.08333 -0.19167 0.08889 C -0.21389 0.09444 -0.23473 0.09074 -0.25834 0.1 C -0.28195 0.10926 -0.30764 0.12685 -0.33334 0.14444 " pathEditMode="relative" ptsTypes="aaaaa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23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Arrow Connector 1"/>
          <p:cNvCxnSpPr/>
          <p:nvPr/>
        </p:nvCxnSpPr>
        <p:spPr>
          <a:xfrm rot="10800000" flipV="1">
            <a:off x="3962400" y="3124200"/>
            <a:ext cx="2819400" cy="1880880"/>
          </a:xfrm>
          <a:prstGeom prst="straightConnector1">
            <a:avLst/>
          </a:prstGeom>
          <a:ln w="63500" cap="rnd">
            <a:solidFill>
              <a:srgbClr val="FF0000"/>
            </a:solidFill>
            <a:prstDash val="sysDot"/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ounded Rectangle 15"/>
          <p:cNvSpPr/>
          <p:nvPr/>
        </p:nvSpPr>
        <p:spPr>
          <a:xfrm>
            <a:off x="7086600" y="4876800"/>
            <a:ext cx="2743200" cy="533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4838700" y="4052580"/>
            <a:ext cx="2819400" cy="1219200"/>
          </a:xfrm>
          <a:prstGeom prst="straightConnector1">
            <a:avLst/>
          </a:prstGeom>
          <a:ln w="63500" cap="rnd">
            <a:solidFill>
              <a:srgbClr val="FF0000"/>
            </a:solidFill>
            <a:prstDash val="sysDot"/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0800000" flipV="1">
            <a:off x="4343400" y="2819400"/>
            <a:ext cx="2438400" cy="533400"/>
          </a:xfrm>
          <a:prstGeom prst="straightConnector1">
            <a:avLst/>
          </a:prstGeom>
          <a:ln w="63500" cap="rnd">
            <a:solidFill>
              <a:srgbClr val="FF0000"/>
            </a:solidFill>
            <a:prstDash val="sysDot"/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0800000">
            <a:off x="6248400" y="4648200"/>
            <a:ext cx="990600" cy="4572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in the Cloud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34200" y="4876801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explicit request,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e.g. HTTP GET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791200" y="762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</a:t>
            </a:r>
          </a:p>
        </p:txBody>
      </p:sp>
      <p:cxnSp>
        <p:nvCxnSpPr>
          <p:cNvPr id="50" name="Straight Connector 49"/>
          <p:cNvCxnSpPr/>
          <p:nvPr/>
        </p:nvCxnSpPr>
        <p:spPr>
          <a:xfrm rot="16200000" flipV="1">
            <a:off x="6286503" y="1409702"/>
            <a:ext cx="1295399" cy="7619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7162800" y="243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4114800" y="14236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cloud</a:t>
            </a:r>
          </a:p>
        </p:txBody>
      </p:sp>
      <p:cxnSp>
        <p:nvCxnSpPr>
          <p:cNvPr id="54" name="Straight Connector 53"/>
          <p:cNvCxnSpPr/>
          <p:nvPr/>
        </p:nvCxnSpPr>
        <p:spPr>
          <a:xfrm rot="10800000">
            <a:off x="5257803" y="1810239"/>
            <a:ext cx="609599" cy="3754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56" name="Straight Connector 55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55CE8-5D35-40E6-B410-75B16D331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65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0" y="0"/>
            <a:ext cx="9144000" cy="6858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dirty="0">
                <a:hlinkClick r:id="rId3"/>
              </a:rPr>
              <a:t>http://liveobjects.cs.cornell.edu</a:t>
            </a:r>
            <a:endParaRPr lang="en-US" sz="4000" b="1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703444"/>
            <a:ext cx="8229600" cy="6002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DBA356-9A68-4E22-807B-D4C2EC0EE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086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6576501" y="76200"/>
            <a:ext cx="2819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</a:t>
            </a:r>
            <a:r>
              <a:rPr lang="en-US" sz="4400" b="1" dirty="0">
                <a:solidFill>
                  <a:srgbClr val="FF0000"/>
                </a:solidFill>
              </a:rPr>
              <a:t>at the Edge</a:t>
            </a:r>
          </a:p>
        </p:txBody>
      </p:sp>
      <p:sp>
        <p:nvSpPr>
          <p:cNvPr id="52" name="Freeform 51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56" name="Straight Connector 55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38598" y="3352799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429000" y="838201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3467101" y="2400303"/>
            <a:ext cx="1676403" cy="228601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0" y="52578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600200" y="5903894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36" name="Straight Connector 35"/>
          <p:cNvCxnSpPr/>
          <p:nvPr/>
        </p:nvCxnSpPr>
        <p:spPr>
          <a:xfrm rot="5400000">
            <a:off x="2895600" y="5562600"/>
            <a:ext cx="914400" cy="914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486400" y="624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229600" y="5334001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43" name="Straight Connector 42"/>
          <p:cNvCxnSpPr/>
          <p:nvPr/>
        </p:nvCxnSpPr>
        <p:spPr>
          <a:xfrm rot="10800000" flipV="1">
            <a:off x="5791200" y="5867400"/>
            <a:ext cx="2819400" cy="533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5400000">
            <a:off x="3505200" y="4343400"/>
            <a:ext cx="990600" cy="762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5400000" flipH="1" flipV="1">
            <a:off x="3692238" y="4491392"/>
            <a:ext cx="951555" cy="45972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6200000" flipV="1">
            <a:off x="3825744" y="4206744"/>
            <a:ext cx="1371600" cy="578112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16200000" flipH="1">
            <a:off x="3959251" y="4035452"/>
            <a:ext cx="1371600" cy="615897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4114800" y="5029200"/>
            <a:ext cx="762000" cy="2286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10800000">
            <a:off x="4137474" y="5226944"/>
            <a:ext cx="739326" cy="259456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5410200" y="4038601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peer-to-peer</a:t>
            </a:r>
          </a:p>
          <a:p>
            <a:pPr algn="ctr"/>
            <a:r>
              <a:rPr lang="en-US" sz="2800" b="1" dirty="0"/>
              <a:t>interactions</a:t>
            </a:r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4800600" y="4495800"/>
            <a:ext cx="1295400" cy="152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6712CE-F1F1-4502-A2C0-9393247B1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11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8274942" y="5364228"/>
            <a:ext cx="1447800" cy="914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1676400" y="5943600"/>
            <a:ext cx="1447800" cy="914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3505200" y="914400"/>
            <a:ext cx="1447800" cy="914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ounded Rectangle 24"/>
          <p:cNvSpPr/>
          <p:nvPr/>
        </p:nvSpPr>
        <p:spPr>
          <a:xfrm>
            <a:off x="3962400" y="3200400"/>
            <a:ext cx="533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at the Edge</a:t>
            </a:r>
          </a:p>
        </p:txBody>
      </p:sp>
      <p:sp>
        <p:nvSpPr>
          <p:cNvPr id="52" name="Freeform 51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56" name="Straight Connector 55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5400000">
            <a:off x="3505200" y="4343400"/>
            <a:ext cx="990600" cy="762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5400000" flipH="1" flipV="1">
            <a:off x="3692238" y="4491392"/>
            <a:ext cx="951555" cy="45972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6200000" flipV="1">
            <a:off x="3825744" y="4206744"/>
            <a:ext cx="1371600" cy="578112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16200000" flipH="1">
            <a:off x="3959251" y="4035452"/>
            <a:ext cx="1371600" cy="615897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4114800" y="5029200"/>
            <a:ext cx="762000" cy="2286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10800000">
            <a:off x="4137474" y="5226944"/>
            <a:ext cx="739326" cy="259456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5410200" y="4038601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peer-to-peer</a:t>
            </a:r>
          </a:p>
          <a:p>
            <a:pPr algn="ctr"/>
            <a:r>
              <a:rPr lang="en-US" sz="2800" b="1" dirty="0"/>
              <a:t>interactions</a:t>
            </a:r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4800600" y="4495800"/>
            <a:ext cx="1295400" cy="152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657600" y="5105400"/>
            <a:ext cx="6096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5402014" y="6096000"/>
            <a:ext cx="541587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038598" y="3352799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429000" y="838201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content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replica</a:t>
            </a:r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3467101" y="2400303"/>
            <a:ext cx="1676403" cy="228601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0" y="52578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600200" y="5903894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content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replica</a:t>
            </a:r>
          </a:p>
        </p:txBody>
      </p:sp>
      <p:cxnSp>
        <p:nvCxnSpPr>
          <p:cNvPr id="36" name="Straight Connector 35"/>
          <p:cNvCxnSpPr/>
          <p:nvPr/>
        </p:nvCxnSpPr>
        <p:spPr>
          <a:xfrm rot="5400000">
            <a:off x="2895600" y="5562600"/>
            <a:ext cx="914400" cy="9144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486400" y="624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229600" y="5334001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content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replica</a:t>
            </a:r>
          </a:p>
        </p:txBody>
      </p:sp>
      <p:cxnSp>
        <p:nvCxnSpPr>
          <p:cNvPr id="43" name="Straight Connector 42"/>
          <p:cNvCxnSpPr/>
          <p:nvPr/>
        </p:nvCxnSpPr>
        <p:spPr>
          <a:xfrm rot="10800000" flipV="1">
            <a:off x="5791200" y="5867400"/>
            <a:ext cx="2819400" cy="5334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0A666F-895A-47BB-8AA3-F237CC623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546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 rot="1421335">
            <a:off x="3958460" y="4972711"/>
            <a:ext cx="975087" cy="564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 rot="5711565">
            <a:off x="3470191" y="4113094"/>
            <a:ext cx="1248724" cy="564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5577714" y="4092129"/>
            <a:ext cx="2362200" cy="914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ounded Rectangle 24"/>
          <p:cNvSpPr/>
          <p:nvPr/>
        </p:nvSpPr>
        <p:spPr>
          <a:xfrm rot="3956622">
            <a:off x="3764934" y="4103492"/>
            <a:ext cx="1676400" cy="564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at the Edge</a:t>
            </a:r>
          </a:p>
        </p:txBody>
      </p:sp>
      <p:sp>
        <p:nvSpPr>
          <p:cNvPr id="52" name="Freeform 51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56" name="Straight Connector 55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5400000">
            <a:off x="3505200" y="4343400"/>
            <a:ext cx="990600" cy="76200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5400000" flipH="1" flipV="1">
            <a:off x="3692238" y="4491392"/>
            <a:ext cx="951555" cy="45972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6200000" flipV="1">
            <a:off x="3825744" y="4206744"/>
            <a:ext cx="1371600" cy="578112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16200000" flipH="1">
            <a:off x="3959251" y="4035452"/>
            <a:ext cx="1371600" cy="615897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4114800" y="5029200"/>
            <a:ext cx="762000" cy="228600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10800000">
            <a:off x="4137474" y="5226944"/>
            <a:ext cx="739326" cy="259456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5410200" y="4038601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peer-to-peer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interactions</a:t>
            </a:r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4800600" y="4495800"/>
            <a:ext cx="1295400" cy="1524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38598" y="3352799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429000" y="838201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3467101" y="2400303"/>
            <a:ext cx="1676403" cy="228601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0" y="52578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600200" y="5903894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36" name="Straight Connector 35"/>
          <p:cNvCxnSpPr/>
          <p:nvPr/>
        </p:nvCxnSpPr>
        <p:spPr>
          <a:xfrm rot="5400000">
            <a:off x="2895600" y="5562600"/>
            <a:ext cx="914400" cy="914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486400" y="624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229600" y="5334001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43" name="Straight Connector 42"/>
          <p:cNvCxnSpPr/>
          <p:nvPr/>
        </p:nvCxnSpPr>
        <p:spPr>
          <a:xfrm rot="10800000" flipV="1">
            <a:off x="5791200" y="5867400"/>
            <a:ext cx="2819400" cy="533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F1F448-A741-4F93-B15A-DF3E70CB8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627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2514600" y="2514600"/>
            <a:ext cx="838200" cy="1371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Cloud 23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at the Edge</a:t>
            </a:r>
          </a:p>
        </p:txBody>
      </p:sp>
      <p:sp>
        <p:nvSpPr>
          <p:cNvPr id="52" name="Freeform 51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56" name="Straight Connector 55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5400000">
            <a:off x="3505200" y="4343400"/>
            <a:ext cx="990600" cy="762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5400000" flipH="1" flipV="1">
            <a:off x="3692238" y="4491392"/>
            <a:ext cx="951555" cy="45972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6200000" flipV="1">
            <a:off x="3825744" y="4206744"/>
            <a:ext cx="1371600" cy="578112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16200000" flipH="1">
            <a:off x="3959251" y="4035452"/>
            <a:ext cx="1371600" cy="615897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4114800" y="5029200"/>
            <a:ext cx="762000" cy="2286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10800000">
            <a:off x="4137474" y="5226944"/>
            <a:ext cx="739326" cy="259456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5410200" y="4038601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peer-to-peer</a:t>
            </a:r>
          </a:p>
          <a:p>
            <a:pPr algn="ctr"/>
            <a:r>
              <a:rPr lang="en-US" sz="2800" b="1" dirty="0"/>
              <a:t>interactions</a:t>
            </a:r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4800600" y="4495800"/>
            <a:ext cx="1295400" cy="152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38598" y="3352799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429000" y="838201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3467101" y="2400303"/>
            <a:ext cx="1676403" cy="228601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0" y="52578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600200" y="5903894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36" name="Straight Connector 35"/>
          <p:cNvCxnSpPr/>
          <p:nvPr/>
        </p:nvCxnSpPr>
        <p:spPr>
          <a:xfrm rot="5400000">
            <a:off x="2895600" y="5562600"/>
            <a:ext cx="914400" cy="914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486400" y="624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229600" y="5334001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43" name="Straight Connector 42"/>
          <p:cNvCxnSpPr/>
          <p:nvPr/>
        </p:nvCxnSpPr>
        <p:spPr>
          <a:xfrm rot="10800000" flipV="1">
            <a:off x="5791200" y="5867400"/>
            <a:ext cx="2819400" cy="533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003A92-7083-4437-ACC1-D150F9157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2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4343400" y="2133600"/>
            <a:ext cx="1524000" cy="457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ounded Rectangle 30"/>
          <p:cNvSpPr/>
          <p:nvPr/>
        </p:nvSpPr>
        <p:spPr>
          <a:xfrm>
            <a:off x="3886200" y="3200400"/>
            <a:ext cx="6096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at the Edge</a:t>
            </a:r>
          </a:p>
        </p:txBody>
      </p:sp>
      <p:sp>
        <p:nvSpPr>
          <p:cNvPr id="52" name="Freeform 51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56" name="Straight Connector 55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5400000">
            <a:off x="3505200" y="4343400"/>
            <a:ext cx="990600" cy="762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5400000" flipH="1" flipV="1">
            <a:off x="3692238" y="4491392"/>
            <a:ext cx="951555" cy="45972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6200000" flipV="1">
            <a:off x="3825744" y="4206744"/>
            <a:ext cx="1371600" cy="578112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16200000" flipH="1">
            <a:off x="3959251" y="4035452"/>
            <a:ext cx="1371600" cy="615897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4114800" y="5029200"/>
            <a:ext cx="762000" cy="2286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10800000">
            <a:off x="4137474" y="5226944"/>
            <a:ext cx="739326" cy="259456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5410200" y="4038601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peer-to-peer</a:t>
            </a:r>
          </a:p>
          <a:p>
            <a:pPr algn="ctr"/>
            <a:r>
              <a:rPr lang="en-US" sz="2800" b="1" dirty="0"/>
              <a:t>interactions</a:t>
            </a:r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4800600" y="4495800"/>
            <a:ext cx="1295400" cy="152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38598" y="3352799"/>
            <a:ext cx="304800" cy="304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429000" y="838201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3467101" y="2400303"/>
            <a:ext cx="1676403" cy="228601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0" y="52578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600200" y="5903894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36" name="Straight Connector 35"/>
          <p:cNvCxnSpPr/>
          <p:nvPr/>
        </p:nvCxnSpPr>
        <p:spPr>
          <a:xfrm rot="5400000">
            <a:off x="2895600" y="5562600"/>
            <a:ext cx="914400" cy="914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486400" y="624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229600" y="5334001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43" name="Straight Connector 42"/>
          <p:cNvCxnSpPr/>
          <p:nvPr/>
        </p:nvCxnSpPr>
        <p:spPr>
          <a:xfrm rot="10800000" flipV="1">
            <a:off x="5791200" y="5867400"/>
            <a:ext cx="2819400" cy="533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267200" y="21336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updated</a:t>
            </a:r>
          </a:p>
        </p:txBody>
      </p:sp>
      <p:cxnSp>
        <p:nvCxnSpPr>
          <p:cNvPr id="41" name="Straight Connector 40"/>
          <p:cNvCxnSpPr/>
          <p:nvPr/>
        </p:nvCxnSpPr>
        <p:spPr>
          <a:xfrm rot="5400000" flipH="1" flipV="1">
            <a:off x="4191000" y="2667000"/>
            <a:ext cx="838200" cy="5334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1AE526-C47C-4F2C-AA96-09EBD5DF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019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 rot="20374256">
            <a:off x="4317637" y="3671654"/>
            <a:ext cx="381000" cy="166750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ounded Rectangle 30"/>
          <p:cNvSpPr/>
          <p:nvPr/>
        </p:nvSpPr>
        <p:spPr>
          <a:xfrm rot="285643">
            <a:off x="3962400" y="3810000"/>
            <a:ext cx="381000" cy="1219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at the Edge</a:t>
            </a:r>
          </a:p>
        </p:txBody>
      </p:sp>
      <p:sp>
        <p:nvSpPr>
          <p:cNvPr id="52" name="Freeform 51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56" name="Straight Connector 55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5400000" flipH="1" flipV="1">
            <a:off x="3692238" y="4491392"/>
            <a:ext cx="951555" cy="45972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6200000" flipV="1">
            <a:off x="3825744" y="4206744"/>
            <a:ext cx="1371600" cy="578112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5410200" y="4038601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peer-to-peer</a:t>
            </a:r>
          </a:p>
          <a:p>
            <a:pPr algn="ctr"/>
            <a:r>
              <a:rPr lang="en-US" sz="2800" b="1" dirty="0"/>
              <a:t>interactions</a:t>
            </a:r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4800600" y="4495800"/>
            <a:ext cx="1295400" cy="152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38598" y="3352799"/>
            <a:ext cx="304800" cy="304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429000" y="838201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3467101" y="2400303"/>
            <a:ext cx="1676403" cy="228601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0" y="52578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600200" y="5903894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36" name="Straight Connector 35"/>
          <p:cNvCxnSpPr/>
          <p:nvPr/>
        </p:nvCxnSpPr>
        <p:spPr>
          <a:xfrm rot="5400000">
            <a:off x="2895600" y="5562600"/>
            <a:ext cx="914400" cy="914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486400" y="624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229600" y="5334001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43" name="Straight Connector 42"/>
          <p:cNvCxnSpPr/>
          <p:nvPr/>
        </p:nvCxnSpPr>
        <p:spPr>
          <a:xfrm rot="10800000" flipV="1">
            <a:off x="5791200" y="5867400"/>
            <a:ext cx="2819400" cy="533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267200" y="21336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updated</a:t>
            </a:r>
          </a:p>
        </p:txBody>
      </p:sp>
      <p:cxnSp>
        <p:nvCxnSpPr>
          <p:cNvPr id="41" name="Straight Connector 40"/>
          <p:cNvCxnSpPr/>
          <p:nvPr/>
        </p:nvCxnSpPr>
        <p:spPr>
          <a:xfrm rot="5400000" flipH="1" flipV="1">
            <a:off x="4191000" y="2667000"/>
            <a:ext cx="838200" cy="533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5029200" y="3429000"/>
            <a:ext cx="1676400" cy="457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105400" y="33528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multicast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4419600" y="3810000"/>
            <a:ext cx="838200" cy="4572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038600" y="3352800"/>
            <a:ext cx="304800" cy="30480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038600" y="3352800"/>
            <a:ext cx="304800" cy="30480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D166AA-C4D6-4FCF-803B-6D85B1EF7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59509E-6 L -0.025 0.28876 " pathEditMode="relative" ptsTypes="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59509E-6 L 0.15833 0.422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ounded Rectangle 36"/>
          <p:cNvSpPr/>
          <p:nvPr/>
        </p:nvSpPr>
        <p:spPr>
          <a:xfrm>
            <a:off x="5334000" y="6096000"/>
            <a:ext cx="6096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ounded Rectangle 30"/>
          <p:cNvSpPr/>
          <p:nvPr/>
        </p:nvSpPr>
        <p:spPr>
          <a:xfrm>
            <a:off x="3657600" y="5105400"/>
            <a:ext cx="6096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at the Edge</a:t>
            </a:r>
          </a:p>
        </p:txBody>
      </p:sp>
      <p:sp>
        <p:nvSpPr>
          <p:cNvPr id="52" name="Freeform 51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56" name="Straight Connector 55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5400000" flipH="1" flipV="1">
            <a:off x="3692238" y="4491392"/>
            <a:ext cx="951555" cy="45972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6200000" flipV="1">
            <a:off x="3825744" y="4206744"/>
            <a:ext cx="1371600" cy="578112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38598" y="3352799"/>
            <a:ext cx="304800" cy="304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429000" y="838201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3467101" y="2400303"/>
            <a:ext cx="1676403" cy="228601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0" y="5257800"/>
            <a:ext cx="304800" cy="304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600200" y="5903894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36" name="Straight Connector 35"/>
          <p:cNvCxnSpPr/>
          <p:nvPr/>
        </p:nvCxnSpPr>
        <p:spPr>
          <a:xfrm rot="5400000">
            <a:off x="2895600" y="5562600"/>
            <a:ext cx="914400" cy="914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486400" y="6248400"/>
            <a:ext cx="304800" cy="304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229600" y="5334001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43" name="Straight Connector 42"/>
          <p:cNvCxnSpPr/>
          <p:nvPr/>
        </p:nvCxnSpPr>
        <p:spPr>
          <a:xfrm rot="10800000" flipV="1">
            <a:off x="5791200" y="5867400"/>
            <a:ext cx="2819400" cy="533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267200" y="21336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updated</a:t>
            </a:r>
          </a:p>
        </p:txBody>
      </p:sp>
      <p:cxnSp>
        <p:nvCxnSpPr>
          <p:cNvPr id="41" name="Straight Connector 40"/>
          <p:cNvCxnSpPr/>
          <p:nvPr/>
        </p:nvCxnSpPr>
        <p:spPr>
          <a:xfrm rot="5400000" flipH="1" flipV="1">
            <a:off x="4191000" y="2667000"/>
            <a:ext cx="838200" cy="533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4876800" y="3810000"/>
            <a:ext cx="1524000" cy="457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6019800" y="4876800"/>
            <a:ext cx="1524000" cy="457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943600" y="48768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updated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00600" y="38100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updated</a:t>
            </a:r>
          </a:p>
        </p:txBody>
      </p:sp>
      <p:cxnSp>
        <p:nvCxnSpPr>
          <p:cNvPr id="46" name="Straight Connector 45"/>
          <p:cNvCxnSpPr/>
          <p:nvPr/>
        </p:nvCxnSpPr>
        <p:spPr>
          <a:xfrm rot="5400000" flipH="1" flipV="1">
            <a:off x="4114800" y="4191000"/>
            <a:ext cx="1066800" cy="10668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 flipH="1" flipV="1">
            <a:off x="5448300" y="5448300"/>
            <a:ext cx="990600" cy="6096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F2A950-4BE6-47E4-8045-7D5DE3716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31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696018" cy="1499616"/>
          </a:xfrm>
        </p:spPr>
        <p:txBody>
          <a:bodyPr/>
          <a:lstStyle/>
          <a:p>
            <a:r>
              <a:rPr lang="en-US" dirty="0"/>
              <a:t>The Life of a Researcher</a:t>
            </a:r>
            <a:endParaRPr lang="en-US" strike="sngStrike" dirty="0"/>
          </a:p>
        </p:txBody>
      </p:sp>
      <p:pic>
        <p:nvPicPr>
          <p:cNvPr id="12292" name="Picture 4" descr="040617Think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10" y="2555633"/>
            <a:ext cx="11144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http://www.fas.harvard.edu/~memhall/images2/annen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7" y="3449517"/>
            <a:ext cx="1890713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211508" y="2691485"/>
            <a:ext cx="10787062" cy="4022725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while(true) {</a:t>
            </a:r>
          </a:p>
          <a:p>
            <a:pPr marL="128016" lvl="1" indent="0">
              <a:buFont typeface="Wingdings 3" pitchFamily="18" charset="2"/>
              <a:buNone/>
            </a:pPr>
            <a:r>
              <a:rPr lang="en-US" sz="2800" dirty="0"/>
              <a:t>        Think();</a:t>
            </a:r>
          </a:p>
          <a:p>
            <a:pPr lvl="1"/>
            <a:endParaRPr lang="en-US" sz="2800" dirty="0"/>
          </a:p>
          <a:p>
            <a:pPr marL="128016" lvl="1" indent="0">
              <a:buNone/>
            </a:pPr>
            <a:r>
              <a:rPr lang="en-US" sz="2800" dirty="0"/>
              <a:t>        </a:t>
            </a:r>
            <a:r>
              <a:rPr lang="en-US" sz="2800" b="1" dirty="0"/>
              <a:t>Teach();</a:t>
            </a:r>
          </a:p>
          <a:p>
            <a:pPr lvl="1"/>
            <a:endParaRPr lang="en-US" sz="2800" dirty="0"/>
          </a:p>
          <a:p>
            <a:pPr marL="128016" lvl="1" indent="0">
              <a:buFont typeface="Wingdings 3" pitchFamily="18" charset="2"/>
              <a:buNone/>
            </a:pPr>
            <a:r>
              <a:rPr lang="en-US" sz="2800" dirty="0"/>
              <a:t>        Eat();</a:t>
            </a:r>
            <a:br>
              <a:rPr lang="en-US" sz="2800" dirty="0"/>
            </a:br>
            <a:r>
              <a:rPr lang="en-US" sz="2800" dirty="0"/>
              <a:t>}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343558-CC1B-4816-AC20-C28A1CB0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5</a:t>
            </a:fld>
            <a:endParaRPr lang="en-US"/>
          </a:p>
        </p:txBody>
      </p:sp>
      <p:sp>
        <p:nvSpPr>
          <p:cNvPr id="10" name="Rectangular Callout 9"/>
          <p:cNvSpPr/>
          <p:nvPr/>
        </p:nvSpPr>
        <p:spPr>
          <a:xfrm>
            <a:off x="7319594" y="3817637"/>
            <a:ext cx="4382968" cy="885210"/>
          </a:xfrm>
          <a:prstGeom prst="wedgeRectCallout">
            <a:avLst>
              <a:gd name="adj1" fmla="val -70869"/>
              <a:gd name="adj2" fmla="val 12995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Oh no!  Not enough </a:t>
            </a:r>
            <a:r>
              <a:rPr lang="en-US" sz="3200" b="1" u="sng" dirty="0">
                <a:solidFill>
                  <a:srgbClr val="002060"/>
                </a:solidFill>
              </a:rPr>
              <a:t>time</a:t>
            </a:r>
            <a:r>
              <a:rPr lang="en-US" sz="3200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249836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1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/>
          <p:cNvSpPr/>
          <p:nvPr/>
        </p:nvSpPr>
        <p:spPr>
          <a:xfrm>
            <a:off x="6553200" y="4191000"/>
            <a:ext cx="2438400" cy="838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3919434">
            <a:off x="2608672" y="3676653"/>
            <a:ext cx="4193770" cy="2605018"/>
          </a:xfrm>
          <a:prstGeom prst="ellipse">
            <a:avLst/>
          </a:prstGeom>
          <a:solidFill>
            <a:srgbClr val="FFFF00"/>
          </a:solidFill>
          <a:ln w="57150" cap="rnd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Cloud 23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at the Edge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56" name="Straight Connector 55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38598" y="3352799"/>
            <a:ext cx="304800" cy="304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429000" y="838201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3467101" y="2400303"/>
            <a:ext cx="1676403" cy="228601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0" y="5257800"/>
            <a:ext cx="304800" cy="304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600200" y="5903894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36" name="Straight Connector 35"/>
          <p:cNvCxnSpPr/>
          <p:nvPr/>
        </p:nvCxnSpPr>
        <p:spPr>
          <a:xfrm rot="5400000">
            <a:off x="2895600" y="5562600"/>
            <a:ext cx="914400" cy="914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486400" y="6248400"/>
            <a:ext cx="304800" cy="304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229600" y="5334001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43" name="Straight Connector 42"/>
          <p:cNvCxnSpPr/>
          <p:nvPr/>
        </p:nvCxnSpPr>
        <p:spPr>
          <a:xfrm rot="10800000" flipV="1">
            <a:off x="5791200" y="5867400"/>
            <a:ext cx="2819400" cy="533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172200" y="4114801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replicated state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machine</a:t>
            </a:r>
          </a:p>
        </p:txBody>
      </p:sp>
      <p:cxnSp>
        <p:nvCxnSpPr>
          <p:cNvPr id="59" name="Straight Connector 58"/>
          <p:cNvCxnSpPr/>
          <p:nvPr/>
        </p:nvCxnSpPr>
        <p:spPr>
          <a:xfrm rot="10800000" flipV="1">
            <a:off x="6096000" y="4648199"/>
            <a:ext cx="990602" cy="228601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F49052-615E-4C4A-ABCD-3E305A3AC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148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" name="Oval 74"/>
          <p:cNvSpPr/>
          <p:nvPr/>
        </p:nvSpPr>
        <p:spPr>
          <a:xfrm rot="3919434">
            <a:off x="2608672" y="3676653"/>
            <a:ext cx="4193770" cy="2605018"/>
          </a:xfrm>
          <a:prstGeom prst="ellipse">
            <a:avLst/>
          </a:prstGeom>
          <a:noFill/>
          <a:ln w="57150" cap="rnd">
            <a:solidFill>
              <a:srgbClr val="00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/>
          <p:cNvSpPr/>
          <p:nvPr/>
        </p:nvSpPr>
        <p:spPr>
          <a:xfrm>
            <a:off x="6705600" y="4191000"/>
            <a:ext cx="2209800" cy="914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at the Edge</a:t>
            </a:r>
          </a:p>
        </p:txBody>
      </p:sp>
      <p:sp>
        <p:nvSpPr>
          <p:cNvPr id="52" name="Freeform 51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56" name="Straight Connector 55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38598" y="3352799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429000" y="838201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3467101" y="2400303"/>
            <a:ext cx="1676403" cy="228601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0" y="52578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600200" y="5903894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36" name="Straight Connector 35"/>
          <p:cNvCxnSpPr/>
          <p:nvPr/>
        </p:nvCxnSpPr>
        <p:spPr>
          <a:xfrm rot="5400000">
            <a:off x="2895600" y="5562600"/>
            <a:ext cx="914400" cy="914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486400" y="624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229600" y="5334001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 </a:t>
            </a:r>
          </a:p>
          <a:p>
            <a:pPr algn="ctr"/>
            <a:r>
              <a:rPr lang="en-US" sz="2800" b="1" dirty="0"/>
              <a:t>replica</a:t>
            </a:r>
          </a:p>
        </p:txBody>
      </p:sp>
      <p:cxnSp>
        <p:nvCxnSpPr>
          <p:cNvPr id="43" name="Straight Connector 42"/>
          <p:cNvCxnSpPr/>
          <p:nvPr/>
        </p:nvCxnSpPr>
        <p:spPr>
          <a:xfrm rot="10800000" flipV="1">
            <a:off x="5791200" y="5867400"/>
            <a:ext cx="2819400" cy="533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 rot="20994583">
            <a:off x="4350809" y="2974461"/>
            <a:ext cx="2438400" cy="506697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4419602" y="3048000"/>
            <a:ext cx="2285999" cy="381002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 rot="19701054">
            <a:off x="3776995" y="3892683"/>
            <a:ext cx="3256266" cy="506697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 rot="17602495">
            <a:off x="4669022" y="4413784"/>
            <a:ext cx="3228270" cy="506697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4114800" y="3200400"/>
            <a:ext cx="2590800" cy="1752600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4876800" y="4038600"/>
            <a:ext cx="2743200" cy="1219200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781800" y="411480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manage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membership</a:t>
            </a:r>
          </a:p>
        </p:txBody>
      </p:sp>
      <p:cxnSp>
        <p:nvCxnSpPr>
          <p:cNvPr id="62" name="Straight Connector 61"/>
          <p:cNvCxnSpPr/>
          <p:nvPr/>
        </p:nvCxnSpPr>
        <p:spPr>
          <a:xfrm rot="10800000">
            <a:off x="6324600" y="4572000"/>
            <a:ext cx="838200" cy="762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0800000">
            <a:off x="5715000" y="3886200"/>
            <a:ext cx="1447800" cy="6858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10800000">
            <a:off x="5791200" y="3200400"/>
            <a:ext cx="1371600" cy="12954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C094DE-45E3-45F7-9494-4CBF29B0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010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58"/>
          <p:cNvSpPr/>
          <p:nvPr/>
        </p:nvSpPr>
        <p:spPr>
          <a:xfrm>
            <a:off x="6629401" y="5105400"/>
            <a:ext cx="990600" cy="457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" name="Oval 74"/>
          <p:cNvSpPr/>
          <p:nvPr/>
        </p:nvSpPr>
        <p:spPr>
          <a:xfrm rot="3919434">
            <a:off x="2608672" y="3676653"/>
            <a:ext cx="4193770" cy="2605018"/>
          </a:xfrm>
          <a:prstGeom prst="ellipse">
            <a:avLst/>
          </a:prstGeom>
          <a:noFill/>
          <a:ln w="57150" cap="rnd">
            <a:solidFill>
              <a:srgbClr val="00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at the Edge</a:t>
            </a:r>
          </a:p>
        </p:txBody>
      </p:sp>
      <p:sp>
        <p:nvSpPr>
          <p:cNvPr id="52" name="Freeform 51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56" name="Straight Connector 55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38598" y="3352799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810000" y="52578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486400" y="624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 rot="3237343">
            <a:off x="3364156" y="3939998"/>
            <a:ext cx="2109921" cy="137995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 rot="5400000">
            <a:off x="3505200" y="4343400"/>
            <a:ext cx="990600" cy="76200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 flipH="1" flipV="1">
            <a:off x="3692238" y="4491392"/>
            <a:ext cx="951555" cy="45972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6200000" flipV="1">
            <a:off x="3825744" y="4206744"/>
            <a:ext cx="1371600" cy="578112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6200000" flipH="1">
            <a:off x="3959251" y="4035452"/>
            <a:ext cx="1371600" cy="615897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114800" y="5029200"/>
            <a:ext cx="762000" cy="228600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0800000">
            <a:off x="4137474" y="5226944"/>
            <a:ext cx="739326" cy="259456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629400" y="51054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data</a:t>
            </a:r>
          </a:p>
        </p:txBody>
      </p:sp>
      <p:cxnSp>
        <p:nvCxnSpPr>
          <p:cNvPr id="61" name="Straight Connector 60"/>
          <p:cNvCxnSpPr/>
          <p:nvPr/>
        </p:nvCxnSpPr>
        <p:spPr>
          <a:xfrm rot="10800000">
            <a:off x="4876800" y="4876801"/>
            <a:ext cx="1905000" cy="533401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5029200" y="3048000"/>
            <a:ext cx="1676400" cy="279402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5241236" y="3200402"/>
            <a:ext cx="1464365" cy="990598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5400000" flipH="1" flipV="1">
            <a:off x="5647266" y="3742268"/>
            <a:ext cx="1676400" cy="745066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7696200" y="4267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control</a:t>
            </a:r>
          </a:p>
        </p:txBody>
      </p:sp>
      <p:cxnSp>
        <p:nvCxnSpPr>
          <p:cNvPr id="87" name="Straight Connector 86"/>
          <p:cNvCxnSpPr/>
          <p:nvPr/>
        </p:nvCxnSpPr>
        <p:spPr>
          <a:xfrm rot="10800000">
            <a:off x="6477000" y="4191005"/>
            <a:ext cx="1371600" cy="30479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7E2A55-9633-44E6-9E87-50C6A6DF7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781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val 74"/>
          <p:cNvSpPr/>
          <p:nvPr/>
        </p:nvSpPr>
        <p:spPr>
          <a:xfrm rot="3919434">
            <a:off x="2608672" y="3676653"/>
            <a:ext cx="4193770" cy="2605018"/>
          </a:xfrm>
          <a:prstGeom prst="ellipse">
            <a:avLst/>
          </a:prstGeom>
          <a:noFill/>
          <a:ln w="57150" cap="rnd">
            <a:solidFill>
              <a:srgbClr val="00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 rot="3237343">
            <a:off x="4823298" y="2779486"/>
            <a:ext cx="2458558" cy="206157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7772400" y="4267200"/>
            <a:ext cx="1295400" cy="457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Storing Content at the Edge</a:t>
            </a:r>
          </a:p>
        </p:txBody>
      </p:sp>
      <p:sp>
        <p:nvSpPr>
          <p:cNvPr id="52" name="Freeform 51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56" name="Straight Connector 55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38598" y="3352799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810000" y="52578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486400" y="624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 rot="3237343">
            <a:off x="3364156" y="3939998"/>
            <a:ext cx="2109921" cy="13799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 rot="5400000">
            <a:off x="3505200" y="4343400"/>
            <a:ext cx="990600" cy="762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 flipH="1" flipV="1">
            <a:off x="3692238" y="4491392"/>
            <a:ext cx="951555" cy="45972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6200000" flipV="1">
            <a:off x="3825744" y="4206744"/>
            <a:ext cx="1371600" cy="578112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6200000" flipH="1">
            <a:off x="3959251" y="4035452"/>
            <a:ext cx="1371600" cy="615897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114800" y="5029200"/>
            <a:ext cx="762000" cy="2286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0800000">
            <a:off x="4137474" y="5226944"/>
            <a:ext cx="739326" cy="259456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629400" y="51054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data</a:t>
            </a:r>
          </a:p>
        </p:txBody>
      </p:sp>
      <p:cxnSp>
        <p:nvCxnSpPr>
          <p:cNvPr id="61" name="Straight Connector 60"/>
          <p:cNvCxnSpPr/>
          <p:nvPr/>
        </p:nvCxnSpPr>
        <p:spPr>
          <a:xfrm rot="10800000">
            <a:off x="4876800" y="4876801"/>
            <a:ext cx="1905000" cy="533401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029200" y="3048000"/>
            <a:ext cx="1676400" cy="279402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241236" y="3200402"/>
            <a:ext cx="1464365" cy="990598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5647266" y="3742268"/>
            <a:ext cx="1676400" cy="745066"/>
          </a:xfrm>
          <a:prstGeom prst="straightConnector1">
            <a:avLst/>
          </a:prstGeom>
          <a:ln w="63500">
            <a:solidFill>
              <a:srgbClr val="FF0000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696200" y="4267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control</a:t>
            </a:r>
          </a:p>
        </p:txBody>
      </p:sp>
      <p:cxnSp>
        <p:nvCxnSpPr>
          <p:cNvPr id="32" name="Straight Connector 31"/>
          <p:cNvCxnSpPr/>
          <p:nvPr/>
        </p:nvCxnSpPr>
        <p:spPr>
          <a:xfrm rot="10800000">
            <a:off x="6477000" y="4191005"/>
            <a:ext cx="1371600" cy="304797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B509A8-6C13-401E-9648-A9D4D189E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036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Cloud </a:t>
            </a:r>
            <a:r>
              <a:rPr lang="en-US" sz="4400" b="1" dirty="0">
                <a:solidFill>
                  <a:srgbClr val="FF0000"/>
                </a:solidFill>
              </a:rPr>
              <a:t>vs.</a:t>
            </a:r>
            <a:r>
              <a:rPr lang="en-US" sz="4400" b="1" dirty="0"/>
              <a:t> Edge?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6682740" y="2209800"/>
            <a:ext cx="3909061" cy="2743904"/>
            <a:chOff x="0" y="838200"/>
            <a:chExt cx="8886653" cy="6237847"/>
          </a:xfrm>
        </p:grpSpPr>
        <p:sp>
          <p:nvSpPr>
            <p:cNvPr id="3" name="Rounded Rectangle 2"/>
            <p:cNvSpPr/>
            <p:nvPr/>
          </p:nvSpPr>
          <p:spPr>
            <a:xfrm rot="1421335">
              <a:off x="2434459" y="4972711"/>
              <a:ext cx="975087" cy="5642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" name="Rounded Rectangle 3"/>
            <p:cNvSpPr/>
            <p:nvPr/>
          </p:nvSpPr>
          <p:spPr>
            <a:xfrm rot="5711565">
              <a:off x="1946191" y="4113094"/>
              <a:ext cx="1248724" cy="5642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" name="Rounded Rectangle 4"/>
            <p:cNvSpPr/>
            <p:nvPr/>
          </p:nvSpPr>
          <p:spPr>
            <a:xfrm rot="3956622">
              <a:off x="2240934" y="4103492"/>
              <a:ext cx="1676400" cy="5642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" name="Oval 5"/>
            <p:cNvSpPr/>
            <p:nvPr/>
          </p:nvSpPr>
          <p:spPr>
            <a:xfrm rot="3919434">
              <a:off x="1084672" y="3676653"/>
              <a:ext cx="4193770" cy="2605018"/>
            </a:xfrm>
            <a:prstGeom prst="ellipse">
              <a:avLst/>
            </a:prstGeom>
            <a:noFill/>
            <a:ln w="19050" cap="rnd">
              <a:solidFill>
                <a:srgbClr val="0066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114800" y="4084572"/>
              <a:ext cx="2209800" cy="9144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2338080"/>
              <a:ext cx="1662882" cy="162432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sp>
          <p:nvSpPr>
            <p:cNvPr id="9" name="Rounded Rectangle 8"/>
            <p:cNvSpPr/>
            <p:nvPr/>
          </p:nvSpPr>
          <p:spPr>
            <a:xfrm>
              <a:off x="2438400" y="3200400"/>
              <a:ext cx="533400" cy="6096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Cloud 9"/>
            <p:cNvSpPr/>
            <p:nvPr/>
          </p:nvSpPr>
          <p:spPr>
            <a:xfrm rot="20934493" flipV="1">
              <a:off x="4164026" y="1200795"/>
              <a:ext cx="4722627" cy="2912439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014480"/>
              <a:ext cx="1662882" cy="162432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57800" y="2490480"/>
              <a:ext cx="554037" cy="77311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90800" y="5157480"/>
              <a:ext cx="1662882" cy="162432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cxnSp>
          <p:nvCxnSpPr>
            <p:cNvPr id="14" name="Straight Connector 13"/>
            <p:cNvCxnSpPr>
              <a:endCxn id="12" idx="3"/>
            </p:cNvCxnSpPr>
            <p:nvPr/>
          </p:nvCxnSpPr>
          <p:spPr>
            <a:xfrm rot="10800000" flipV="1">
              <a:off x="5811838" y="2719079"/>
              <a:ext cx="1122363" cy="15795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553201" y="2261877"/>
              <a:ext cx="2057400" cy="104952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server in a</a:t>
              </a:r>
            </a:p>
            <a:p>
              <a:pPr algn="ctr"/>
              <a:r>
                <a:rPr lang="en-US" sz="1200" b="1" dirty="0"/>
                <a:t>data center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90684" y="2264588"/>
              <a:ext cx="8675465" cy="4521620"/>
            </a:xfrm>
            <a:custGeom>
              <a:avLst/>
              <a:gdLst>
                <a:gd name="connsiteX0" fmla="*/ 0 w 8675465"/>
                <a:gd name="connsiteY0" fmla="*/ 17633 h 4521620"/>
                <a:gd name="connsiteX1" fmla="*/ 287167 w 8675465"/>
                <a:gd name="connsiteY1" fmla="*/ 2519 h 4521620"/>
                <a:gd name="connsiteX2" fmla="*/ 816159 w 8675465"/>
                <a:gd name="connsiteY2" fmla="*/ 2519 h 4521620"/>
                <a:gd name="connsiteX3" fmla="*/ 1571861 w 8675465"/>
                <a:gd name="connsiteY3" fmla="*/ 10076 h 4521620"/>
                <a:gd name="connsiteX4" fmla="*/ 2002612 w 8675465"/>
                <a:gd name="connsiteY4" fmla="*/ 47862 h 4521620"/>
                <a:gd name="connsiteX5" fmla="*/ 2357792 w 8675465"/>
                <a:gd name="connsiteY5" fmla="*/ 130989 h 4521620"/>
                <a:gd name="connsiteX6" fmla="*/ 2599617 w 8675465"/>
                <a:gd name="connsiteY6" fmla="*/ 282129 h 4521620"/>
                <a:gd name="connsiteX7" fmla="*/ 2864113 w 8675465"/>
                <a:gd name="connsiteY7" fmla="*/ 697766 h 4521620"/>
                <a:gd name="connsiteX8" fmla="*/ 2954797 w 8675465"/>
                <a:gd name="connsiteY8" fmla="*/ 1128516 h 4521620"/>
                <a:gd name="connsiteX9" fmla="*/ 3007696 w 8675465"/>
                <a:gd name="connsiteY9" fmla="*/ 1695293 h 4521620"/>
                <a:gd name="connsiteX10" fmla="*/ 3211736 w 8675465"/>
                <a:gd name="connsiteY10" fmla="*/ 2292298 h 4521620"/>
                <a:gd name="connsiteX11" fmla="*/ 3634929 w 8675465"/>
                <a:gd name="connsiteY11" fmla="*/ 2843961 h 4521620"/>
                <a:gd name="connsiteX12" fmla="*/ 4141250 w 8675465"/>
                <a:gd name="connsiteY12" fmla="*/ 3078229 h 4521620"/>
                <a:gd name="connsiteX13" fmla="*/ 4511544 w 8675465"/>
                <a:gd name="connsiteY13" fmla="*/ 3244483 h 4521620"/>
                <a:gd name="connsiteX14" fmla="*/ 4927180 w 8675465"/>
                <a:gd name="connsiteY14" fmla="*/ 3486308 h 4521620"/>
                <a:gd name="connsiteX15" fmla="*/ 5365488 w 8675465"/>
                <a:gd name="connsiteY15" fmla="*/ 3728133 h 4521620"/>
                <a:gd name="connsiteX16" fmla="*/ 6038063 w 8675465"/>
                <a:gd name="connsiteY16" fmla="*/ 3954843 h 4521620"/>
                <a:gd name="connsiteX17" fmla="*/ 7284972 w 8675465"/>
                <a:gd name="connsiteY17" fmla="*/ 4060642 h 4521620"/>
                <a:gd name="connsiteX18" fmla="*/ 8675465 w 8675465"/>
                <a:gd name="connsiteY18" fmla="*/ 4521620 h 4521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675465" h="4521620">
                  <a:moveTo>
                    <a:pt x="0" y="17633"/>
                  </a:moveTo>
                  <a:cubicBezTo>
                    <a:pt x="75570" y="11335"/>
                    <a:pt x="151141" y="5038"/>
                    <a:pt x="287167" y="2519"/>
                  </a:cubicBezTo>
                  <a:cubicBezTo>
                    <a:pt x="423193" y="0"/>
                    <a:pt x="816159" y="2519"/>
                    <a:pt x="816159" y="2519"/>
                  </a:cubicBezTo>
                  <a:lnTo>
                    <a:pt x="1571861" y="10076"/>
                  </a:lnTo>
                  <a:cubicBezTo>
                    <a:pt x="1769603" y="17633"/>
                    <a:pt x="1871624" y="27710"/>
                    <a:pt x="2002612" y="47862"/>
                  </a:cubicBezTo>
                  <a:cubicBezTo>
                    <a:pt x="2133600" y="68014"/>
                    <a:pt x="2258291" y="91945"/>
                    <a:pt x="2357792" y="130989"/>
                  </a:cubicBezTo>
                  <a:cubicBezTo>
                    <a:pt x="2457293" y="170034"/>
                    <a:pt x="2515230" y="187666"/>
                    <a:pt x="2599617" y="282129"/>
                  </a:cubicBezTo>
                  <a:cubicBezTo>
                    <a:pt x="2684004" y="376592"/>
                    <a:pt x="2804916" y="556702"/>
                    <a:pt x="2864113" y="697766"/>
                  </a:cubicBezTo>
                  <a:cubicBezTo>
                    <a:pt x="2923310" y="838830"/>
                    <a:pt x="2930867" y="962262"/>
                    <a:pt x="2954797" y="1128516"/>
                  </a:cubicBezTo>
                  <a:cubicBezTo>
                    <a:pt x="2978727" y="1294770"/>
                    <a:pt x="2964873" y="1501329"/>
                    <a:pt x="3007696" y="1695293"/>
                  </a:cubicBezTo>
                  <a:cubicBezTo>
                    <a:pt x="3050519" y="1889257"/>
                    <a:pt x="3107197" y="2100853"/>
                    <a:pt x="3211736" y="2292298"/>
                  </a:cubicBezTo>
                  <a:cubicBezTo>
                    <a:pt x="3316275" y="2483743"/>
                    <a:pt x="3480010" y="2712972"/>
                    <a:pt x="3634929" y="2843961"/>
                  </a:cubicBezTo>
                  <a:cubicBezTo>
                    <a:pt x="3789848" y="2974950"/>
                    <a:pt x="4141250" y="3078229"/>
                    <a:pt x="4141250" y="3078229"/>
                  </a:cubicBezTo>
                  <a:cubicBezTo>
                    <a:pt x="4287353" y="3144983"/>
                    <a:pt x="4380556" y="3176470"/>
                    <a:pt x="4511544" y="3244483"/>
                  </a:cubicBezTo>
                  <a:cubicBezTo>
                    <a:pt x="4642532" y="3312496"/>
                    <a:pt x="4784856" y="3405700"/>
                    <a:pt x="4927180" y="3486308"/>
                  </a:cubicBezTo>
                  <a:cubicBezTo>
                    <a:pt x="5069504" y="3566916"/>
                    <a:pt x="5180341" y="3650044"/>
                    <a:pt x="5365488" y="3728133"/>
                  </a:cubicBezTo>
                  <a:cubicBezTo>
                    <a:pt x="5550635" y="3806222"/>
                    <a:pt x="5718149" y="3899425"/>
                    <a:pt x="6038063" y="3954843"/>
                  </a:cubicBezTo>
                  <a:cubicBezTo>
                    <a:pt x="6357977" y="4010261"/>
                    <a:pt x="6845405" y="3966179"/>
                    <a:pt x="7284972" y="4060642"/>
                  </a:cubicBezTo>
                  <a:cubicBezTo>
                    <a:pt x="7724539" y="4155105"/>
                    <a:pt x="8675465" y="4521620"/>
                    <a:pt x="8675465" y="4521620"/>
                  </a:cubicBezTo>
                </a:path>
              </a:pathLst>
            </a:custGeom>
            <a:ln w="19050" cap="rnd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0" y="1219199"/>
              <a:ext cx="1143000" cy="62971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edge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16200000" flipV="1">
              <a:off x="304802" y="1905001"/>
              <a:ext cx="609599" cy="15239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>
              <a:off x="1981200" y="4343400"/>
              <a:ext cx="990600" cy="762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2168237" y="4491392"/>
              <a:ext cx="951555" cy="4597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6200000" flipV="1">
              <a:off x="2301744" y="4206744"/>
              <a:ext cx="1371600" cy="57811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6200000" flipH="1">
              <a:off x="2435251" y="4035451"/>
              <a:ext cx="1371600" cy="615897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590800" y="5029200"/>
              <a:ext cx="762000" cy="2286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>
              <a:off x="2613474" y="5226944"/>
              <a:ext cx="739326" cy="25945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886201" y="4038598"/>
              <a:ext cx="2667000" cy="104952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peer-to-peer</a:t>
              </a:r>
            </a:p>
            <a:p>
              <a:pPr algn="ctr"/>
              <a:r>
                <a:rPr lang="en-US" sz="1200" b="1" dirty="0"/>
                <a:t>interactions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3276600" y="4495800"/>
              <a:ext cx="1295400" cy="15240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2133600" y="5105400"/>
              <a:ext cx="609600" cy="6096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878013" y="6096000"/>
              <a:ext cx="541587" cy="6096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14598" y="3352799"/>
              <a:ext cx="304800" cy="304800"/>
            </a:xfrm>
            <a:prstGeom prst="rect">
              <a:avLst/>
            </a:prstGeom>
            <a:solidFill>
              <a:srgbClr val="00FFFF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05001" y="838200"/>
              <a:ext cx="1600200" cy="104952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content </a:t>
              </a:r>
            </a:p>
            <a:p>
              <a:pPr algn="ctr"/>
              <a:r>
                <a:rPr lang="en-US" sz="1200" b="1" dirty="0"/>
                <a:t>replica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rot="5400000" flipH="1" flipV="1">
              <a:off x="1943100" y="2400302"/>
              <a:ext cx="1676403" cy="22860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2286000" y="5257800"/>
              <a:ext cx="304800" cy="304800"/>
            </a:xfrm>
            <a:prstGeom prst="rect">
              <a:avLst/>
            </a:prstGeom>
            <a:solidFill>
              <a:srgbClr val="00FFFF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200" y="5903894"/>
              <a:ext cx="1600200" cy="104952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content </a:t>
              </a:r>
            </a:p>
            <a:p>
              <a:pPr algn="ctr"/>
              <a:r>
                <a:rPr lang="en-US" sz="1200" b="1" dirty="0"/>
                <a:t>replica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 rot="5400000">
              <a:off x="1371600" y="5562600"/>
              <a:ext cx="914400" cy="91440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3962400" y="6248400"/>
              <a:ext cx="304800" cy="304800"/>
            </a:xfrm>
            <a:prstGeom prst="rect">
              <a:avLst/>
            </a:prstGeom>
            <a:solidFill>
              <a:srgbClr val="00FFFF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705599" y="5333999"/>
              <a:ext cx="1600200" cy="104952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content </a:t>
              </a:r>
            </a:p>
            <a:p>
              <a:pPr algn="ctr"/>
              <a:r>
                <a:rPr lang="en-US" sz="1200" b="1" dirty="0"/>
                <a:t>replica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 rot="10800000" flipV="1">
              <a:off x="4267200" y="5867400"/>
              <a:ext cx="2819400" cy="53340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1600200" y="2379424"/>
            <a:ext cx="4046650" cy="2743200"/>
            <a:chOff x="0" y="762000"/>
            <a:chExt cx="8886653" cy="6024208"/>
          </a:xfrm>
        </p:grpSpPr>
        <p:sp>
          <p:nvSpPr>
            <p:cNvPr id="39" name="Cloud 38"/>
            <p:cNvSpPr/>
            <p:nvPr/>
          </p:nvSpPr>
          <p:spPr>
            <a:xfrm rot="20934493" flipV="1">
              <a:off x="4164026" y="1200795"/>
              <a:ext cx="4722627" cy="2912439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629400" y="4090680"/>
              <a:ext cx="2209800" cy="9906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1" name="Rounded Rectangle 40"/>
            <p:cNvSpPr/>
            <p:nvPr/>
          </p:nvSpPr>
          <p:spPr>
            <a:xfrm rot="19613281">
              <a:off x="2085480" y="3703730"/>
              <a:ext cx="3529851" cy="552373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2" name="Rounded Rectangle 41"/>
            <p:cNvSpPr/>
            <p:nvPr/>
          </p:nvSpPr>
          <p:spPr>
            <a:xfrm rot="17610775">
              <a:off x="3158831" y="4513038"/>
              <a:ext cx="3342133" cy="552373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3" name="Rounded Rectangle 42"/>
            <p:cNvSpPr/>
            <p:nvPr/>
          </p:nvSpPr>
          <p:spPr>
            <a:xfrm rot="20885662">
              <a:off x="2725309" y="2739799"/>
              <a:ext cx="2642246" cy="552373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rot="10800000" flipV="1">
              <a:off x="2438400" y="3176280"/>
              <a:ext cx="2819400" cy="18288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014480"/>
              <a:ext cx="1662882" cy="162432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pic>
          <p:nvPicPr>
            <p:cNvPr id="4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57800" y="2490480"/>
              <a:ext cx="554037" cy="77311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pic>
          <p:nvPicPr>
            <p:cNvPr id="4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2338080"/>
              <a:ext cx="1662882" cy="162432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pic>
          <p:nvPicPr>
            <p:cNvPr id="4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90800" y="5157480"/>
              <a:ext cx="1662882" cy="162432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sp>
          <p:nvSpPr>
            <p:cNvPr id="49" name="TextBox 48"/>
            <p:cNvSpPr txBox="1"/>
            <p:nvPr/>
          </p:nvSpPr>
          <p:spPr>
            <a:xfrm>
              <a:off x="6553201" y="2261881"/>
              <a:ext cx="2057400" cy="101384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server in a</a:t>
              </a:r>
            </a:p>
            <a:p>
              <a:pPr algn="ctr"/>
              <a:r>
                <a:rPr lang="en-US" sz="1200" b="1" dirty="0"/>
                <a:t>data center</a:t>
              </a:r>
            </a:p>
          </p:txBody>
        </p:sp>
        <p:cxnSp>
          <p:nvCxnSpPr>
            <p:cNvPr id="50" name="Straight Connector 49"/>
            <p:cNvCxnSpPr>
              <a:endCxn id="46" idx="3"/>
            </p:cNvCxnSpPr>
            <p:nvPr/>
          </p:nvCxnSpPr>
          <p:spPr>
            <a:xfrm rot="10800000" flipV="1">
              <a:off x="5811838" y="2719079"/>
              <a:ext cx="1122363" cy="15795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5400000">
              <a:off x="3314700" y="4052580"/>
              <a:ext cx="2819400" cy="12192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rot="5400000" flipH="1" flipV="1">
              <a:off x="3463504" y="4218636"/>
              <a:ext cx="2895600" cy="12192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2362200" y="2989376"/>
              <a:ext cx="2819400" cy="18288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2819400" y="2871480"/>
              <a:ext cx="2362200" cy="5334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endCxn id="47" idx="3"/>
            </p:cNvCxnSpPr>
            <p:nvPr/>
          </p:nvCxnSpPr>
          <p:spPr>
            <a:xfrm rot="10800000" flipV="1">
              <a:off x="2805882" y="2642880"/>
              <a:ext cx="2375718" cy="50736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6705600" y="4090680"/>
              <a:ext cx="2057400" cy="141937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client-server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interactions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 rot="10800000">
              <a:off x="5105402" y="4401038"/>
              <a:ext cx="1904999" cy="146843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2590799" y="1423679"/>
              <a:ext cx="1447798" cy="60830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cloud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 rot="10800000">
              <a:off x="3733802" y="1810238"/>
              <a:ext cx="609599" cy="37544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267201" y="762000"/>
              <a:ext cx="1676400" cy="60830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content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 rot="16200000" flipV="1">
              <a:off x="4762502" y="1409701"/>
              <a:ext cx="1295399" cy="76199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5638800" y="2438400"/>
              <a:ext cx="304800" cy="304800"/>
            </a:xfrm>
            <a:prstGeom prst="rect">
              <a:avLst/>
            </a:prstGeom>
            <a:solidFill>
              <a:srgbClr val="00FF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90684" y="2264588"/>
              <a:ext cx="8675465" cy="4521620"/>
            </a:xfrm>
            <a:custGeom>
              <a:avLst/>
              <a:gdLst>
                <a:gd name="connsiteX0" fmla="*/ 0 w 8675465"/>
                <a:gd name="connsiteY0" fmla="*/ 17633 h 4521620"/>
                <a:gd name="connsiteX1" fmla="*/ 287167 w 8675465"/>
                <a:gd name="connsiteY1" fmla="*/ 2519 h 4521620"/>
                <a:gd name="connsiteX2" fmla="*/ 816159 w 8675465"/>
                <a:gd name="connsiteY2" fmla="*/ 2519 h 4521620"/>
                <a:gd name="connsiteX3" fmla="*/ 1571861 w 8675465"/>
                <a:gd name="connsiteY3" fmla="*/ 10076 h 4521620"/>
                <a:gd name="connsiteX4" fmla="*/ 2002612 w 8675465"/>
                <a:gd name="connsiteY4" fmla="*/ 47862 h 4521620"/>
                <a:gd name="connsiteX5" fmla="*/ 2357792 w 8675465"/>
                <a:gd name="connsiteY5" fmla="*/ 130989 h 4521620"/>
                <a:gd name="connsiteX6" fmla="*/ 2599617 w 8675465"/>
                <a:gd name="connsiteY6" fmla="*/ 282129 h 4521620"/>
                <a:gd name="connsiteX7" fmla="*/ 2864113 w 8675465"/>
                <a:gd name="connsiteY7" fmla="*/ 697766 h 4521620"/>
                <a:gd name="connsiteX8" fmla="*/ 2954797 w 8675465"/>
                <a:gd name="connsiteY8" fmla="*/ 1128516 h 4521620"/>
                <a:gd name="connsiteX9" fmla="*/ 3007696 w 8675465"/>
                <a:gd name="connsiteY9" fmla="*/ 1695293 h 4521620"/>
                <a:gd name="connsiteX10" fmla="*/ 3211736 w 8675465"/>
                <a:gd name="connsiteY10" fmla="*/ 2292298 h 4521620"/>
                <a:gd name="connsiteX11" fmla="*/ 3634929 w 8675465"/>
                <a:gd name="connsiteY11" fmla="*/ 2843961 h 4521620"/>
                <a:gd name="connsiteX12" fmla="*/ 4141250 w 8675465"/>
                <a:gd name="connsiteY12" fmla="*/ 3078229 h 4521620"/>
                <a:gd name="connsiteX13" fmla="*/ 4511544 w 8675465"/>
                <a:gd name="connsiteY13" fmla="*/ 3244483 h 4521620"/>
                <a:gd name="connsiteX14" fmla="*/ 4927180 w 8675465"/>
                <a:gd name="connsiteY14" fmla="*/ 3486308 h 4521620"/>
                <a:gd name="connsiteX15" fmla="*/ 5365488 w 8675465"/>
                <a:gd name="connsiteY15" fmla="*/ 3728133 h 4521620"/>
                <a:gd name="connsiteX16" fmla="*/ 6038063 w 8675465"/>
                <a:gd name="connsiteY16" fmla="*/ 3954843 h 4521620"/>
                <a:gd name="connsiteX17" fmla="*/ 7284972 w 8675465"/>
                <a:gd name="connsiteY17" fmla="*/ 4060642 h 4521620"/>
                <a:gd name="connsiteX18" fmla="*/ 8675465 w 8675465"/>
                <a:gd name="connsiteY18" fmla="*/ 4521620 h 4521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675465" h="4521620">
                  <a:moveTo>
                    <a:pt x="0" y="17633"/>
                  </a:moveTo>
                  <a:cubicBezTo>
                    <a:pt x="75570" y="11335"/>
                    <a:pt x="151141" y="5038"/>
                    <a:pt x="287167" y="2519"/>
                  </a:cubicBezTo>
                  <a:cubicBezTo>
                    <a:pt x="423193" y="0"/>
                    <a:pt x="816159" y="2519"/>
                    <a:pt x="816159" y="2519"/>
                  </a:cubicBezTo>
                  <a:lnTo>
                    <a:pt x="1571861" y="10076"/>
                  </a:lnTo>
                  <a:cubicBezTo>
                    <a:pt x="1769603" y="17633"/>
                    <a:pt x="1871624" y="27710"/>
                    <a:pt x="2002612" y="47862"/>
                  </a:cubicBezTo>
                  <a:cubicBezTo>
                    <a:pt x="2133600" y="68014"/>
                    <a:pt x="2258291" y="91945"/>
                    <a:pt x="2357792" y="130989"/>
                  </a:cubicBezTo>
                  <a:cubicBezTo>
                    <a:pt x="2457293" y="170034"/>
                    <a:pt x="2515230" y="187666"/>
                    <a:pt x="2599617" y="282129"/>
                  </a:cubicBezTo>
                  <a:cubicBezTo>
                    <a:pt x="2684004" y="376592"/>
                    <a:pt x="2804916" y="556702"/>
                    <a:pt x="2864113" y="697766"/>
                  </a:cubicBezTo>
                  <a:cubicBezTo>
                    <a:pt x="2923310" y="838830"/>
                    <a:pt x="2930867" y="962262"/>
                    <a:pt x="2954797" y="1128516"/>
                  </a:cubicBezTo>
                  <a:cubicBezTo>
                    <a:pt x="2978727" y="1294770"/>
                    <a:pt x="2964873" y="1501329"/>
                    <a:pt x="3007696" y="1695293"/>
                  </a:cubicBezTo>
                  <a:cubicBezTo>
                    <a:pt x="3050519" y="1889257"/>
                    <a:pt x="3107197" y="2100853"/>
                    <a:pt x="3211736" y="2292298"/>
                  </a:cubicBezTo>
                  <a:cubicBezTo>
                    <a:pt x="3316275" y="2483743"/>
                    <a:pt x="3480010" y="2712972"/>
                    <a:pt x="3634929" y="2843961"/>
                  </a:cubicBezTo>
                  <a:cubicBezTo>
                    <a:pt x="3789848" y="2974950"/>
                    <a:pt x="4141250" y="3078229"/>
                    <a:pt x="4141250" y="3078229"/>
                  </a:cubicBezTo>
                  <a:cubicBezTo>
                    <a:pt x="4287353" y="3144983"/>
                    <a:pt x="4380556" y="3176470"/>
                    <a:pt x="4511544" y="3244483"/>
                  </a:cubicBezTo>
                  <a:cubicBezTo>
                    <a:pt x="4642532" y="3312496"/>
                    <a:pt x="4784856" y="3405700"/>
                    <a:pt x="4927180" y="3486308"/>
                  </a:cubicBezTo>
                  <a:cubicBezTo>
                    <a:pt x="5069504" y="3566916"/>
                    <a:pt x="5180341" y="3650044"/>
                    <a:pt x="5365488" y="3728133"/>
                  </a:cubicBezTo>
                  <a:cubicBezTo>
                    <a:pt x="5550635" y="3806222"/>
                    <a:pt x="5718149" y="3899425"/>
                    <a:pt x="6038063" y="3954843"/>
                  </a:cubicBezTo>
                  <a:cubicBezTo>
                    <a:pt x="6357977" y="4010261"/>
                    <a:pt x="6845405" y="3966179"/>
                    <a:pt x="7284972" y="4060642"/>
                  </a:cubicBezTo>
                  <a:cubicBezTo>
                    <a:pt x="7724539" y="4155105"/>
                    <a:pt x="8675465" y="4521620"/>
                    <a:pt x="8675465" y="4521620"/>
                  </a:cubicBezTo>
                </a:path>
              </a:pathLst>
            </a:custGeom>
            <a:ln w="19050" cap="rnd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0" y="1219200"/>
              <a:ext cx="1143001" cy="60830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edge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 rot="16200000" flipV="1">
              <a:off x="304802" y="1905001"/>
              <a:ext cx="609599" cy="15239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Arrow Connector 66"/>
          <p:cNvCxnSpPr/>
          <p:nvPr/>
        </p:nvCxnSpPr>
        <p:spPr>
          <a:xfrm rot="5400000" flipH="1" flipV="1">
            <a:off x="3924300" y="1333500"/>
            <a:ext cx="1752600" cy="457200"/>
          </a:xfrm>
          <a:prstGeom prst="straightConnector1">
            <a:avLst/>
          </a:prstGeom>
          <a:ln w="63500">
            <a:solidFill>
              <a:srgbClr val="0000FF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rot="16200000" flipV="1">
            <a:off x="6362700" y="1333500"/>
            <a:ext cx="1752600" cy="457200"/>
          </a:xfrm>
          <a:prstGeom prst="straightConnector1">
            <a:avLst/>
          </a:prstGeom>
          <a:ln w="63500">
            <a:solidFill>
              <a:srgbClr val="0000FF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6200000" flipV="1">
            <a:off x="3048000" y="3657600"/>
            <a:ext cx="6019800" cy="76200"/>
          </a:xfrm>
          <a:prstGeom prst="straightConnector1">
            <a:avLst/>
          </a:prstGeom>
          <a:ln w="76200" cap="rnd">
            <a:solidFill>
              <a:srgbClr val="FF0000"/>
            </a:solidFill>
            <a:prstDash val="sysDot"/>
            <a:headEnd type="none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Slide Number Placeholder 67">
            <a:extLst>
              <a:ext uri="{FF2B5EF4-FFF2-40B4-BE49-F238E27FC236}">
                <a16:creationId xmlns:a16="http://schemas.microsoft.com/office/drawing/2014/main" id="{E0C5242E-C4B6-41FD-8D92-221F41C9A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944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" name="Oval 74"/>
          <p:cNvSpPr/>
          <p:nvPr/>
        </p:nvSpPr>
        <p:spPr>
          <a:xfrm rot="3919434">
            <a:off x="2608672" y="3676653"/>
            <a:ext cx="4193770" cy="2605018"/>
          </a:xfrm>
          <a:prstGeom prst="ellipse">
            <a:avLst/>
          </a:prstGeom>
          <a:noFill/>
          <a:ln w="57150" cap="rnd">
            <a:solidFill>
              <a:srgbClr val="00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Cloud vs. Edge?</a:t>
            </a:r>
          </a:p>
        </p:txBody>
      </p:sp>
      <p:sp>
        <p:nvSpPr>
          <p:cNvPr id="52" name="Freeform 51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56" name="Straight Connector 55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38598" y="3352799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810000" y="52578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486400" y="624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xplosion 1 37"/>
          <p:cNvSpPr/>
          <p:nvPr/>
        </p:nvSpPr>
        <p:spPr>
          <a:xfrm>
            <a:off x="4267200" y="5334000"/>
            <a:ext cx="1676400" cy="152400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31981B-E0BC-4787-ACA1-14E137EF9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563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" name="Oval 74"/>
          <p:cNvSpPr/>
          <p:nvPr/>
        </p:nvSpPr>
        <p:spPr>
          <a:xfrm rot="3919434">
            <a:off x="2857805" y="2994208"/>
            <a:ext cx="2880065" cy="2898833"/>
          </a:xfrm>
          <a:prstGeom prst="ellipse">
            <a:avLst/>
          </a:prstGeom>
          <a:noFill/>
          <a:ln w="57150" cap="rnd">
            <a:solidFill>
              <a:srgbClr val="00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Cloud vs. Edge?</a:t>
            </a:r>
          </a:p>
        </p:txBody>
      </p:sp>
      <p:sp>
        <p:nvSpPr>
          <p:cNvPr id="52" name="Freeform 51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56" name="Straight Connector 55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38598" y="3352799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810000" y="52578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xplosion 1 37"/>
          <p:cNvSpPr/>
          <p:nvPr/>
        </p:nvSpPr>
        <p:spPr>
          <a:xfrm>
            <a:off x="2590800" y="4114800"/>
            <a:ext cx="1676400" cy="152400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E25DBA-2A85-406C-B939-81AE2B579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184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" name="Oval 74"/>
          <p:cNvSpPr/>
          <p:nvPr/>
        </p:nvSpPr>
        <p:spPr>
          <a:xfrm rot="3919434">
            <a:off x="3243960" y="2572014"/>
            <a:ext cx="1399796" cy="1772202"/>
          </a:xfrm>
          <a:prstGeom prst="ellipse">
            <a:avLst/>
          </a:prstGeom>
          <a:noFill/>
          <a:ln w="57150" cap="rnd">
            <a:solidFill>
              <a:srgbClr val="00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Cloud vs. Edge?</a:t>
            </a:r>
          </a:p>
        </p:txBody>
      </p:sp>
      <p:sp>
        <p:nvSpPr>
          <p:cNvPr id="52" name="Freeform 51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56" name="Straight Connector 55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38598" y="3352799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xplosion 1 37"/>
          <p:cNvSpPr/>
          <p:nvPr/>
        </p:nvSpPr>
        <p:spPr>
          <a:xfrm>
            <a:off x="2971800" y="2514600"/>
            <a:ext cx="1676400" cy="152400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0EBD9E-418F-43E3-B4EF-FBC976F8F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022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23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Cloud vs. Edge?</a:t>
            </a:r>
          </a:p>
        </p:txBody>
      </p:sp>
      <p:sp>
        <p:nvSpPr>
          <p:cNvPr id="52" name="Freeform 51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56" name="Straight Connector 55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003871" y="4320729"/>
            <a:ext cx="2514600" cy="457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57400" y="42672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no replicas left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F2C6B8-4B0F-4519-96DB-9BC3CDEB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565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Arrow Connector 1"/>
          <p:cNvCxnSpPr/>
          <p:nvPr/>
        </p:nvCxnSpPr>
        <p:spPr>
          <a:xfrm rot="10800000" flipV="1">
            <a:off x="3962400" y="3176280"/>
            <a:ext cx="2819400" cy="18288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4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Cloud vs. Edge?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380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57480"/>
            <a:ext cx="1662882" cy="16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4838700" y="4052580"/>
            <a:ext cx="2819400" cy="12192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4987504" y="4218636"/>
            <a:ext cx="2895600" cy="12192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886200" y="2989376"/>
            <a:ext cx="2819400" cy="18288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343400" y="2871480"/>
            <a:ext cx="2362200" cy="53340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8" idx="3"/>
          </p:cNvCxnSpPr>
          <p:nvPr/>
        </p:nvCxnSpPr>
        <p:spPr>
          <a:xfrm rot="10800000" flipV="1">
            <a:off x="4329882" y="2642880"/>
            <a:ext cx="2375718" cy="50736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229600" y="40906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client-server</a:t>
            </a:r>
          </a:p>
          <a:p>
            <a:pPr algn="ctr"/>
            <a:r>
              <a:rPr lang="en-US" sz="2800" b="1" dirty="0"/>
              <a:t>interactions</a:t>
            </a:r>
          </a:p>
        </p:txBody>
      </p:sp>
      <p:cxnSp>
        <p:nvCxnSpPr>
          <p:cNvPr id="47" name="Straight Connector 46"/>
          <p:cNvCxnSpPr/>
          <p:nvPr/>
        </p:nvCxnSpPr>
        <p:spPr>
          <a:xfrm rot="10800000">
            <a:off x="6629403" y="4401039"/>
            <a:ext cx="1904999" cy="1468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14800" y="14236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cloud</a:t>
            </a:r>
          </a:p>
        </p:txBody>
      </p:sp>
      <p:cxnSp>
        <p:nvCxnSpPr>
          <p:cNvPr id="25" name="Straight Connector 24"/>
          <p:cNvCxnSpPr/>
          <p:nvPr/>
        </p:nvCxnSpPr>
        <p:spPr>
          <a:xfrm rot="10800000">
            <a:off x="5257803" y="1810239"/>
            <a:ext cx="609599" cy="3754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162800" y="243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791200" y="762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16200000" flipV="1">
            <a:off x="6286503" y="1409702"/>
            <a:ext cx="1295399" cy="7619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0800000">
            <a:off x="6416039" y="4800600"/>
            <a:ext cx="1508765" cy="838202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391400" y="510540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flow of</a:t>
            </a:r>
          </a:p>
          <a:p>
            <a:pPr algn="ctr"/>
            <a:r>
              <a:rPr lang="en-US" sz="2800" b="1" dirty="0"/>
              <a:t>updates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534400" y="685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bottleneck</a:t>
            </a:r>
          </a:p>
        </p:txBody>
      </p:sp>
      <p:cxnSp>
        <p:nvCxnSpPr>
          <p:cNvPr id="40" name="Straight Connector 39"/>
          <p:cNvCxnSpPr/>
          <p:nvPr/>
        </p:nvCxnSpPr>
        <p:spPr>
          <a:xfrm rot="5400000" flipH="1" flipV="1">
            <a:off x="7429499" y="1181099"/>
            <a:ext cx="1371602" cy="1295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BE6D6-10C2-40DE-874E-4C5DA5D34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08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we teach in many ways…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Classroom situations</a:t>
            </a:r>
          </a:p>
          <a:p>
            <a:endParaRPr lang="en-US" dirty="0"/>
          </a:p>
          <a:p>
            <a:r>
              <a:rPr lang="en-US" dirty="0"/>
              <a:t>Seminars and workshops</a:t>
            </a:r>
          </a:p>
          <a:p>
            <a:endParaRPr lang="en-US" dirty="0"/>
          </a:p>
          <a:p>
            <a:r>
              <a:rPr lang="en-US" dirty="0"/>
              <a:t>Brainstorming sessions</a:t>
            </a:r>
          </a:p>
          <a:p>
            <a:endParaRPr lang="en-US" dirty="0"/>
          </a:p>
          <a:p>
            <a:r>
              <a:rPr lang="en-US" dirty="0"/>
              <a:t>Explaining an idea to colleagues at lunch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419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Cloud vs. Edge?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0800000">
            <a:off x="3810000" y="2514600"/>
            <a:ext cx="3048000" cy="762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229600" y="40906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client-server</a:t>
            </a:r>
          </a:p>
          <a:p>
            <a:pPr algn="ctr"/>
            <a:r>
              <a:rPr lang="en-US" sz="2800" b="1" dirty="0"/>
              <a:t>interactions</a:t>
            </a:r>
          </a:p>
        </p:txBody>
      </p:sp>
      <p:cxnSp>
        <p:nvCxnSpPr>
          <p:cNvPr id="47" name="Straight Connector 46"/>
          <p:cNvCxnSpPr/>
          <p:nvPr/>
        </p:nvCxnSpPr>
        <p:spPr>
          <a:xfrm rot="10800000">
            <a:off x="6629403" y="4401039"/>
            <a:ext cx="1904999" cy="1468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14800" y="14236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cloud</a:t>
            </a:r>
          </a:p>
        </p:txBody>
      </p:sp>
      <p:cxnSp>
        <p:nvCxnSpPr>
          <p:cNvPr id="25" name="Straight Connector 24"/>
          <p:cNvCxnSpPr/>
          <p:nvPr/>
        </p:nvCxnSpPr>
        <p:spPr>
          <a:xfrm rot="10800000">
            <a:off x="5257803" y="1810239"/>
            <a:ext cx="609599" cy="3754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162800" y="243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791200" y="762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16200000" flipV="1">
            <a:off x="6286503" y="1409702"/>
            <a:ext cx="1295399" cy="7619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2057401" y="2338080"/>
            <a:ext cx="1944165" cy="2334240"/>
            <a:chOff x="533400" y="2338080"/>
            <a:chExt cx="1944165" cy="2334240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3000" y="233808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" y="25146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3000" y="28194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52600" y="25146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" y="31242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4290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31242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" y="37338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40386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37338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1" y="452376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1" y="47002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1" y="50050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1" y="563880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1" y="53098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1" y="56146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1" y="53098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1" y="59194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1" y="62242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1" y="59194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7" name="Straight Arrow Connector 66"/>
          <p:cNvCxnSpPr/>
          <p:nvPr/>
        </p:nvCxnSpPr>
        <p:spPr>
          <a:xfrm rot="10800000" flipV="1">
            <a:off x="3962400" y="2743200"/>
            <a:ext cx="2819400" cy="762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0800000" flipV="1">
            <a:off x="4038600" y="2971800"/>
            <a:ext cx="2743202" cy="3048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10800000">
            <a:off x="3962400" y="2667000"/>
            <a:ext cx="2819400" cy="1588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rot="10800000" flipV="1">
            <a:off x="4114800" y="2819400"/>
            <a:ext cx="2667000" cy="1524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rot="10800000" flipV="1">
            <a:off x="4038600" y="2895600"/>
            <a:ext cx="2743200" cy="2286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rot="10800000" flipV="1">
            <a:off x="4038600" y="3048000"/>
            <a:ext cx="274320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rot="10800000" flipV="1">
            <a:off x="3962400" y="3124200"/>
            <a:ext cx="2819400" cy="6096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rot="10800000" flipV="1">
            <a:off x="3962400" y="3200400"/>
            <a:ext cx="2819400" cy="6858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endCxn id="50" idx="3"/>
          </p:cNvCxnSpPr>
          <p:nvPr/>
        </p:nvCxnSpPr>
        <p:spPr>
          <a:xfrm rot="10800000" flipV="1">
            <a:off x="4001567" y="3276600"/>
            <a:ext cx="2780235" cy="77406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31" idx="10"/>
          </p:cNvCxnSpPr>
          <p:nvPr/>
        </p:nvCxnSpPr>
        <p:spPr>
          <a:xfrm flipV="1">
            <a:off x="4826420" y="3276600"/>
            <a:ext cx="2031580" cy="1280286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4876800" y="3352800"/>
            <a:ext cx="1981200" cy="1356486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5029200" y="3352800"/>
            <a:ext cx="1905000" cy="1508886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5105400" y="3352800"/>
            <a:ext cx="1905000" cy="1661286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5257800" y="3352800"/>
            <a:ext cx="1828800" cy="1737486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rot="5400000" flipH="1" flipV="1">
            <a:off x="5379657" y="3383343"/>
            <a:ext cx="1813686" cy="17526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rot="5400000" flipH="1" flipV="1">
            <a:off x="5455857" y="3459543"/>
            <a:ext cx="1889886" cy="16764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rot="5400000" flipH="1" flipV="1">
            <a:off x="5570157" y="3573843"/>
            <a:ext cx="1966086" cy="15240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rot="5400000" flipH="1" flipV="1">
            <a:off x="5684457" y="3688143"/>
            <a:ext cx="2042286" cy="13716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rot="5400000" flipH="1" flipV="1">
            <a:off x="5760657" y="3764343"/>
            <a:ext cx="2118486" cy="12954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rot="10800000">
            <a:off x="6553205" y="4876805"/>
            <a:ext cx="1371597" cy="76199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7391400" y="510540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flow of</a:t>
            </a:r>
          </a:p>
          <a:p>
            <a:pPr algn="ctr"/>
            <a:r>
              <a:rPr lang="en-US" sz="2800" b="1" dirty="0"/>
              <a:t>updates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8534400" y="685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bottleneck</a:t>
            </a:r>
          </a:p>
        </p:txBody>
      </p:sp>
      <p:cxnSp>
        <p:nvCxnSpPr>
          <p:cNvPr id="122" name="Straight Connector 121"/>
          <p:cNvCxnSpPr/>
          <p:nvPr/>
        </p:nvCxnSpPr>
        <p:spPr>
          <a:xfrm rot="5400000" flipH="1" flipV="1">
            <a:off x="7429499" y="1181099"/>
            <a:ext cx="1371602" cy="1295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A5C73-5F59-4E00-9E42-5DEDBCA4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639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ounded Rectangle 99"/>
          <p:cNvSpPr/>
          <p:nvPr/>
        </p:nvSpPr>
        <p:spPr>
          <a:xfrm>
            <a:off x="7543800" y="5105400"/>
            <a:ext cx="1752600" cy="914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Cloud vs. Edge?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229600" y="40906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client-server</a:t>
            </a:r>
          </a:p>
          <a:p>
            <a:pPr algn="ctr"/>
            <a:r>
              <a:rPr lang="en-US" sz="2800" b="1" dirty="0"/>
              <a:t>interactions</a:t>
            </a:r>
          </a:p>
        </p:txBody>
      </p:sp>
      <p:cxnSp>
        <p:nvCxnSpPr>
          <p:cNvPr id="47" name="Straight Connector 46"/>
          <p:cNvCxnSpPr/>
          <p:nvPr/>
        </p:nvCxnSpPr>
        <p:spPr>
          <a:xfrm rot="10800000">
            <a:off x="6629403" y="4401039"/>
            <a:ext cx="1904999" cy="1468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14800" y="14236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cloud</a:t>
            </a:r>
          </a:p>
        </p:txBody>
      </p:sp>
      <p:cxnSp>
        <p:nvCxnSpPr>
          <p:cNvPr id="25" name="Straight Connector 24"/>
          <p:cNvCxnSpPr/>
          <p:nvPr/>
        </p:nvCxnSpPr>
        <p:spPr>
          <a:xfrm rot="10800000">
            <a:off x="5257803" y="1810239"/>
            <a:ext cx="609599" cy="3754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162800" y="243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791200" y="762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16200000" flipV="1">
            <a:off x="6286503" y="1409702"/>
            <a:ext cx="1295399" cy="7619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1"/>
          <p:cNvGrpSpPr/>
          <p:nvPr/>
        </p:nvGrpSpPr>
        <p:grpSpPr>
          <a:xfrm>
            <a:off x="2057401" y="2338080"/>
            <a:ext cx="1944165" cy="2334240"/>
            <a:chOff x="533400" y="2338080"/>
            <a:chExt cx="1944165" cy="2334240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3000" y="233808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" y="25146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3000" y="28194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52600" y="25146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" y="31242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4290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31242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" y="37338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40386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37338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1" y="452376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1" y="47002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1" y="50050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1" y="563880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1" y="53098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1" y="56146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1" y="53098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1" y="59194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1" y="62242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1" y="59194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3" name="Group 92"/>
          <p:cNvGrpSpPr/>
          <p:nvPr/>
        </p:nvGrpSpPr>
        <p:grpSpPr>
          <a:xfrm>
            <a:off x="3810000" y="2514600"/>
            <a:ext cx="3657600" cy="2956686"/>
            <a:chOff x="7010400" y="457200"/>
            <a:chExt cx="3657600" cy="2956686"/>
          </a:xfrm>
        </p:grpSpPr>
        <p:cxnSp>
          <p:nvCxnSpPr>
            <p:cNvPr id="64" name="Straight Arrow Connector 63"/>
            <p:cNvCxnSpPr/>
            <p:nvPr/>
          </p:nvCxnSpPr>
          <p:spPr>
            <a:xfrm rot="10800000">
              <a:off x="7010400" y="457200"/>
              <a:ext cx="3048000" cy="7620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rot="10800000" flipV="1">
              <a:off x="7162800" y="685800"/>
              <a:ext cx="2819400" cy="7620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rot="10800000" flipV="1">
              <a:off x="7239000" y="914400"/>
              <a:ext cx="2743202" cy="30480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rot="10800000">
              <a:off x="7162800" y="609600"/>
              <a:ext cx="2819400" cy="1588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rot="10800000" flipV="1">
              <a:off x="7315200" y="762000"/>
              <a:ext cx="2667000" cy="15240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10800000" flipV="1">
              <a:off x="7239000" y="838200"/>
              <a:ext cx="2743200" cy="22860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rot="10800000" flipV="1">
              <a:off x="7239000" y="990600"/>
              <a:ext cx="2743200" cy="45720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10800000" flipV="1">
              <a:off x="7162800" y="1066800"/>
              <a:ext cx="2819400" cy="60960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rot="10800000" flipV="1">
              <a:off x="7162800" y="1143000"/>
              <a:ext cx="2819400" cy="68580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10800000" flipV="1">
              <a:off x="7201966" y="1219200"/>
              <a:ext cx="2780235" cy="77406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8026820" y="1219200"/>
              <a:ext cx="2031580" cy="1280286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8077200" y="1295400"/>
              <a:ext cx="1981200" cy="1356486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8229600" y="1295400"/>
              <a:ext cx="1905000" cy="1508886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8305800" y="1295400"/>
              <a:ext cx="1905000" cy="1661286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8458200" y="1295400"/>
              <a:ext cx="1828800" cy="1737486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5400000" flipH="1" flipV="1">
              <a:off x="8580057" y="1325943"/>
              <a:ext cx="1813686" cy="175260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rot="5400000" flipH="1" flipV="1">
              <a:off x="8656257" y="1402143"/>
              <a:ext cx="1889886" cy="167640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rot="5400000" flipH="1" flipV="1">
              <a:off x="8770557" y="1516443"/>
              <a:ext cx="1966086" cy="152400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rot="5400000" flipH="1" flipV="1">
              <a:off x="8884857" y="1630743"/>
              <a:ext cx="2042286" cy="137160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rot="5400000" flipH="1" flipV="1">
              <a:off x="8961057" y="1706943"/>
              <a:ext cx="2118486" cy="129540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3810000" y="2514600"/>
            <a:ext cx="3657600" cy="2956686"/>
            <a:chOff x="2286000" y="2514600"/>
            <a:chExt cx="3657600" cy="2956686"/>
          </a:xfrm>
        </p:grpSpPr>
        <p:cxnSp>
          <p:nvCxnSpPr>
            <p:cNvPr id="41" name="Straight Arrow Connector 40"/>
            <p:cNvCxnSpPr/>
            <p:nvPr/>
          </p:nvCxnSpPr>
          <p:spPr>
            <a:xfrm rot="10800000">
              <a:off x="2286000" y="2514600"/>
              <a:ext cx="3048000" cy="762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rot="10800000" flipV="1">
              <a:off x="2438400" y="2743200"/>
              <a:ext cx="2819400" cy="762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rot="10800000" flipV="1">
              <a:off x="2514600" y="2971800"/>
              <a:ext cx="2743202" cy="3048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10800000">
              <a:off x="2438400" y="2667000"/>
              <a:ext cx="28194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10800000" flipV="1">
              <a:off x="2590800" y="2819400"/>
              <a:ext cx="2667000" cy="1524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rot="10800000" flipV="1">
              <a:off x="2514600" y="2895600"/>
              <a:ext cx="2743200" cy="2286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rot="10800000" flipV="1">
              <a:off x="2514600" y="3048000"/>
              <a:ext cx="2743200" cy="4572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rot="10800000" flipV="1">
              <a:off x="2438400" y="3124200"/>
              <a:ext cx="2819400" cy="6096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10800000" flipV="1">
              <a:off x="2438400" y="3200400"/>
              <a:ext cx="2819400" cy="6858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endCxn id="50" idx="3"/>
            </p:cNvCxnSpPr>
            <p:nvPr/>
          </p:nvCxnSpPr>
          <p:spPr>
            <a:xfrm rot="10800000" flipV="1">
              <a:off x="2477566" y="3276600"/>
              <a:ext cx="2780235" cy="77406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>
              <a:stCxn id="31" idx="10"/>
            </p:cNvCxnSpPr>
            <p:nvPr/>
          </p:nvCxnSpPr>
          <p:spPr>
            <a:xfrm flipV="1">
              <a:off x="3302420" y="3276600"/>
              <a:ext cx="2031580" cy="128028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V="1">
              <a:off x="3352800" y="3352800"/>
              <a:ext cx="1981200" cy="135648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flipV="1">
              <a:off x="3505200" y="3352800"/>
              <a:ext cx="1905000" cy="150888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 flipV="1">
              <a:off x="3581400" y="3352800"/>
              <a:ext cx="1905000" cy="166128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flipV="1">
              <a:off x="3733800" y="3352800"/>
              <a:ext cx="1828800" cy="173748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rot="5400000" flipH="1" flipV="1">
              <a:off x="3855657" y="3383343"/>
              <a:ext cx="1813686" cy="17526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rot="5400000" flipH="1" flipV="1">
              <a:off x="3931857" y="3459543"/>
              <a:ext cx="1889886" cy="16764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rot="5400000" flipH="1" flipV="1">
              <a:off x="4046157" y="3573843"/>
              <a:ext cx="1966086" cy="15240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rot="5400000" flipH="1" flipV="1">
              <a:off x="4160457" y="3688143"/>
              <a:ext cx="2042286" cy="13716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rot="5400000" flipH="1" flipV="1">
              <a:off x="4236657" y="3764343"/>
              <a:ext cx="2118486" cy="12954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Connector 94"/>
          <p:cNvCxnSpPr/>
          <p:nvPr/>
        </p:nvCxnSpPr>
        <p:spPr>
          <a:xfrm rot="10800000">
            <a:off x="6553205" y="4876805"/>
            <a:ext cx="1371597" cy="761997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7391400" y="510540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flow of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updates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8534400" y="685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bottleneck</a:t>
            </a:r>
          </a:p>
        </p:txBody>
      </p:sp>
      <p:cxnSp>
        <p:nvCxnSpPr>
          <p:cNvPr id="111" name="Straight Connector 110"/>
          <p:cNvCxnSpPr/>
          <p:nvPr/>
        </p:nvCxnSpPr>
        <p:spPr>
          <a:xfrm rot="5400000" flipH="1" flipV="1">
            <a:off x="7429499" y="1181099"/>
            <a:ext cx="1371602" cy="12954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573D91-036E-4F49-A41D-CE2BB27F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8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/>
          <p:cNvSpPr/>
          <p:nvPr/>
        </p:nvSpPr>
        <p:spPr>
          <a:xfrm>
            <a:off x="8610600" y="739329"/>
            <a:ext cx="1783458" cy="457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 rot="20934493" flipV="1">
            <a:off x="5688027" y="1200796"/>
            <a:ext cx="4722627" cy="29124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Cloud vs. Edge?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77200" y="22618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 in a</a:t>
            </a:r>
          </a:p>
          <a:p>
            <a:pPr algn="ctr"/>
            <a:r>
              <a:rPr lang="en-US" sz="2800" b="1" dirty="0"/>
              <a:t>data center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229600" y="409068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client-server</a:t>
            </a:r>
          </a:p>
          <a:p>
            <a:pPr algn="ctr"/>
            <a:r>
              <a:rPr lang="en-US" sz="2800" b="1" dirty="0"/>
              <a:t>interactions</a:t>
            </a:r>
          </a:p>
        </p:txBody>
      </p:sp>
      <p:cxnSp>
        <p:nvCxnSpPr>
          <p:cNvPr id="47" name="Straight Connector 46"/>
          <p:cNvCxnSpPr/>
          <p:nvPr/>
        </p:nvCxnSpPr>
        <p:spPr>
          <a:xfrm rot="10800000">
            <a:off x="6629403" y="4401039"/>
            <a:ext cx="1904999" cy="1468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14800" y="14236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cloud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91200" y="762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content</a:t>
            </a:r>
          </a:p>
        </p:txBody>
      </p:sp>
      <p:sp>
        <p:nvSpPr>
          <p:cNvPr id="31" name="Freeform 30"/>
          <p:cNvSpPr/>
          <p:nvPr/>
        </p:nvSpPr>
        <p:spPr>
          <a:xfrm>
            <a:off x="1614685" y="2264588"/>
            <a:ext cx="8675465" cy="4521620"/>
          </a:xfrm>
          <a:custGeom>
            <a:avLst/>
            <a:gdLst>
              <a:gd name="connsiteX0" fmla="*/ 0 w 8675465"/>
              <a:gd name="connsiteY0" fmla="*/ 17633 h 4521620"/>
              <a:gd name="connsiteX1" fmla="*/ 287167 w 8675465"/>
              <a:gd name="connsiteY1" fmla="*/ 2519 h 4521620"/>
              <a:gd name="connsiteX2" fmla="*/ 816159 w 8675465"/>
              <a:gd name="connsiteY2" fmla="*/ 2519 h 4521620"/>
              <a:gd name="connsiteX3" fmla="*/ 1571861 w 8675465"/>
              <a:gd name="connsiteY3" fmla="*/ 10076 h 4521620"/>
              <a:gd name="connsiteX4" fmla="*/ 2002612 w 8675465"/>
              <a:gd name="connsiteY4" fmla="*/ 47862 h 4521620"/>
              <a:gd name="connsiteX5" fmla="*/ 2357792 w 8675465"/>
              <a:gd name="connsiteY5" fmla="*/ 130989 h 4521620"/>
              <a:gd name="connsiteX6" fmla="*/ 2599617 w 8675465"/>
              <a:gd name="connsiteY6" fmla="*/ 282129 h 4521620"/>
              <a:gd name="connsiteX7" fmla="*/ 2864113 w 8675465"/>
              <a:gd name="connsiteY7" fmla="*/ 697766 h 4521620"/>
              <a:gd name="connsiteX8" fmla="*/ 2954797 w 8675465"/>
              <a:gd name="connsiteY8" fmla="*/ 1128516 h 4521620"/>
              <a:gd name="connsiteX9" fmla="*/ 3007696 w 8675465"/>
              <a:gd name="connsiteY9" fmla="*/ 1695293 h 4521620"/>
              <a:gd name="connsiteX10" fmla="*/ 3211736 w 8675465"/>
              <a:gd name="connsiteY10" fmla="*/ 2292298 h 4521620"/>
              <a:gd name="connsiteX11" fmla="*/ 3634929 w 8675465"/>
              <a:gd name="connsiteY11" fmla="*/ 2843961 h 4521620"/>
              <a:gd name="connsiteX12" fmla="*/ 4141250 w 8675465"/>
              <a:gd name="connsiteY12" fmla="*/ 3078229 h 4521620"/>
              <a:gd name="connsiteX13" fmla="*/ 4511544 w 8675465"/>
              <a:gd name="connsiteY13" fmla="*/ 3244483 h 4521620"/>
              <a:gd name="connsiteX14" fmla="*/ 4927180 w 8675465"/>
              <a:gd name="connsiteY14" fmla="*/ 3486308 h 4521620"/>
              <a:gd name="connsiteX15" fmla="*/ 5365488 w 8675465"/>
              <a:gd name="connsiteY15" fmla="*/ 3728133 h 4521620"/>
              <a:gd name="connsiteX16" fmla="*/ 6038063 w 8675465"/>
              <a:gd name="connsiteY16" fmla="*/ 3954843 h 4521620"/>
              <a:gd name="connsiteX17" fmla="*/ 7284972 w 8675465"/>
              <a:gd name="connsiteY17" fmla="*/ 4060642 h 4521620"/>
              <a:gd name="connsiteX18" fmla="*/ 8675465 w 8675465"/>
              <a:gd name="connsiteY18" fmla="*/ 4521620 h 452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5465" h="4521620">
                <a:moveTo>
                  <a:pt x="0" y="17633"/>
                </a:moveTo>
                <a:cubicBezTo>
                  <a:pt x="75570" y="11335"/>
                  <a:pt x="151141" y="5038"/>
                  <a:pt x="287167" y="2519"/>
                </a:cubicBezTo>
                <a:cubicBezTo>
                  <a:pt x="423193" y="0"/>
                  <a:pt x="816159" y="2519"/>
                  <a:pt x="816159" y="2519"/>
                </a:cubicBezTo>
                <a:lnTo>
                  <a:pt x="1571861" y="10076"/>
                </a:lnTo>
                <a:cubicBezTo>
                  <a:pt x="1769603" y="17633"/>
                  <a:pt x="1871624" y="27710"/>
                  <a:pt x="2002612" y="47862"/>
                </a:cubicBezTo>
                <a:cubicBezTo>
                  <a:pt x="2133600" y="68014"/>
                  <a:pt x="2258291" y="91945"/>
                  <a:pt x="2357792" y="130989"/>
                </a:cubicBezTo>
                <a:cubicBezTo>
                  <a:pt x="2457293" y="170034"/>
                  <a:pt x="2515230" y="187666"/>
                  <a:pt x="2599617" y="282129"/>
                </a:cubicBezTo>
                <a:cubicBezTo>
                  <a:pt x="2684004" y="376592"/>
                  <a:pt x="2804916" y="556702"/>
                  <a:pt x="2864113" y="697766"/>
                </a:cubicBezTo>
                <a:cubicBezTo>
                  <a:pt x="2923310" y="838830"/>
                  <a:pt x="2930867" y="962262"/>
                  <a:pt x="2954797" y="1128516"/>
                </a:cubicBezTo>
                <a:cubicBezTo>
                  <a:pt x="2978727" y="1294770"/>
                  <a:pt x="2964873" y="1501329"/>
                  <a:pt x="3007696" y="1695293"/>
                </a:cubicBezTo>
                <a:cubicBezTo>
                  <a:pt x="3050519" y="1889257"/>
                  <a:pt x="3107197" y="2100853"/>
                  <a:pt x="3211736" y="2292298"/>
                </a:cubicBezTo>
                <a:cubicBezTo>
                  <a:pt x="3316275" y="2483743"/>
                  <a:pt x="3480010" y="2712972"/>
                  <a:pt x="3634929" y="2843961"/>
                </a:cubicBezTo>
                <a:cubicBezTo>
                  <a:pt x="3789848" y="2974950"/>
                  <a:pt x="4141250" y="3078229"/>
                  <a:pt x="4141250" y="3078229"/>
                </a:cubicBezTo>
                <a:cubicBezTo>
                  <a:pt x="4287353" y="3144983"/>
                  <a:pt x="4380556" y="3176470"/>
                  <a:pt x="4511544" y="3244483"/>
                </a:cubicBezTo>
                <a:cubicBezTo>
                  <a:pt x="4642532" y="3312496"/>
                  <a:pt x="4784856" y="3405700"/>
                  <a:pt x="4927180" y="3486308"/>
                </a:cubicBezTo>
                <a:cubicBezTo>
                  <a:pt x="5069504" y="3566916"/>
                  <a:pt x="5180341" y="3650044"/>
                  <a:pt x="5365488" y="3728133"/>
                </a:cubicBezTo>
                <a:cubicBezTo>
                  <a:pt x="5550635" y="3806222"/>
                  <a:pt x="5718149" y="3899425"/>
                  <a:pt x="6038063" y="3954843"/>
                </a:cubicBezTo>
                <a:cubicBezTo>
                  <a:pt x="6357977" y="4010261"/>
                  <a:pt x="6845405" y="3966179"/>
                  <a:pt x="7284972" y="4060642"/>
                </a:cubicBezTo>
                <a:cubicBezTo>
                  <a:pt x="7724539" y="4155105"/>
                  <a:pt x="8675465" y="4521620"/>
                  <a:pt x="8675465" y="4521620"/>
                </a:cubicBezTo>
              </a:path>
            </a:pathLst>
          </a:custGeom>
          <a:ln w="508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5240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edge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16200000" flipV="1">
            <a:off x="1828803" y="1905002"/>
            <a:ext cx="609599" cy="1523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1"/>
          <p:cNvGrpSpPr/>
          <p:nvPr/>
        </p:nvGrpSpPr>
        <p:grpSpPr>
          <a:xfrm>
            <a:off x="2057401" y="2338080"/>
            <a:ext cx="1944165" cy="2334240"/>
            <a:chOff x="533400" y="2338080"/>
            <a:chExt cx="1944165" cy="2334240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233808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25146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28194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52600" y="25146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31242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34290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8800" y="31242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37338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40386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8800" y="3733800"/>
              <a:ext cx="648765" cy="63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1" y="452376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1" y="47002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1" y="563880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1" y="53098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1" y="56146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1" y="53098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1" y="59194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1" y="62242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1" y="59194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9" name="Straight Connector 118"/>
          <p:cNvCxnSpPr/>
          <p:nvPr/>
        </p:nvCxnSpPr>
        <p:spPr>
          <a:xfrm rot="10800000">
            <a:off x="6553205" y="4876805"/>
            <a:ext cx="1371597" cy="76199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7391400" y="510540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flow of</a:t>
            </a:r>
          </a:p>
          <a:p>
            <a:pPr algn="ctr"/>
            <a:r>
              <a:rPr lang="en-US" sz="2800" b="1" dirty="0"/>
              <a:t>updates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6400800" y="2133600"/>
            <a:ext cx="1295400" cy="15240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490481"/>
            <a:ext cx="5540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Connector 18"/>
          <p:cNvCxnSpPr>
            <a:endCxn id="5123" idx="3"/>
          </p:cNvCxnSpPr>
          <p:nvPr/>
        </p:nvCxnSpPr>
        <p:spPr>
          <a:xfrm rot="10800000" flipV="1">
            <a:off x="7335839" y="2719080"/>
            <a:ext cx="1122363" cy="15795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162800" y="2438400"/>
            <a:ext cx="304800" cy="3048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16200000" flipV="1">
            <a:off x="6286503" y="1409702"/>
            <a:ext cx="1295399" cy="76199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1" y="5005080"/>
            <a:ext cx="648765" cy="6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1" name="Straight Arrow Connector 40"/>
          <p:cNvCxnSpPr/>
          <p:nvPr/>
        </p:nvCxnSpPr>
        <p:spPr>
          <a:xfrm rot="10800000">
            <a:off x="3810000" y="2514600"/>
            <a:ext cx="3048000" cy="762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>
            <a:off x="5257803" y="1810239"/>
            <a:ext cx="609599" cy="3754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10800000" flipV="1">
            <a:off x="3962400" y="2743200"/>
            <a:ext cx="2819400" cy="762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0800000" flipV="1">
            <a:off x="4038600" y="2971800"/>
            <a:ext cx="2743202" cy="3048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10800000">
            <a:off x="3962400" y="2667000"/>
            <a:ext cx="2819400" cy="1588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rot="10800000" flipV="1">
            <a:off x="4114800" y="2819400"/>
            <a:ext cx="2667000" cy="1524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rot="10800000" flipV="1">
            <a:off x="4038600" y="2895600"/>
            <a:ext cx="2743200" cy="2286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rot="10800000" flipV="1">
            <a:off x="4038600" y="3048000"/>
            <a:ext cx="274320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rot="10800000" flipV="1">
            <a:off x="3962400" y="3124200"/>
            <a:ext cx="2819400" cy="6096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rot="10800000" flipV="1">
            <a:off x="3962400" y="3200400"/>
            <a:ext cx="2819400" cy="6858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endCxn id="50" idx="3"/>
          </p:cNvCxnSpPr>
          <p:nvPr/>
        </p:nvCxnSpPr>
        <p:spPr>
          <a:xfrm rot="10800000" flipV="1">
            <a:off x="4001567" y="3276600"/>
            <a:ext cx="2780235" cy="77406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534400" y="685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bottleneck</a:t>
            </a:r>
          </a:p>
        </p:txBody>
      </p:sp>
      <p:cxnSp>
        <p:nvCxnSpPr>
          <p:cNvPr id="66" name="Straight Connector 65"/>
          <p:cNvCxnSpPr/>
          <p:nvPr/>
        </p:nvCxnSpPr>
        <p:spPr>
          <a:xfrm rot="5400000" flipH="1" flipV="1">
            <a:off x="7429499" y="1181099"/>
            <a:ext cx="1371602" cy="12954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31" idx="10"/>
          </p:cNvCxnSpPr>
          <p:nvPr/>
        </p:nvCxnSpPr>
        <p:spPr>
          <a:xfrm flipV="1">
            <a:off x="4826420" y="3276600"/>
            <a:ext cx="2031580" cy="1280286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4876800" y="3352800"/>
            <a:ext cx="1981200" cy="1356486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5029200" y="3352800"/>
            <a:ext cx="1905000" cy="1508886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5105400" y="3352800"/>
            <a:ext cx="1905000" cy="1661286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5257800" y="3352800"/>
            <a:ext cx="1828800" cy="1737486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rot="5400000" flipH="1" flipV="1">
            <a:off x="5379657" y="3383343"/>
            <a:ext cx="1813686" cy="17526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rot="5400000" flipH="1" flipV="1">
            <a:off x="5455857" y="3459543"/>
            <a:ext cx="1889886" cy="16764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rot="5400000" flipH="1" flipV="1">
            <a:off x="5570157" y="3573843"/>
            <a:ext cx="1966086" cy="15240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rot="5400000" flipH="1" flipV="1">
            <a:off x="5684457" y="3688143"/>
            <a:ext cx="2042286" cy="13716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rot="5400000" flipH="1" flipV="1">
            <a:off x="5760657" y="3764343"/>
            <a:ext cx="2118486" cy="12954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12200D-6269-40DC-A6A6-E7794BB03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210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anchor="t" anchorCtr="0"/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/>
              <a:t>Cloud vs. Edge?</a:t>
            </a:r>
          </a:p>
        </p:txBody>
      </p:sp>
      <p:grpSp>
        <p:nvGrpSpPr>
          <p:cNvPr id="218" name="Group 217"/>
          <p:cNvGrpSpPr/>
          <p:nvPr/>
        </p:nvGrpSpPr>
        <p:grpSpPr>
          <a:xfrm>
            <a:off x="1524000" y="685800"/>
            <a:ext cx="8915400" cy="6172200"/>
            <a:chOff x="0" y="685800"/>
            <a:chExt cx="8915400" cy="6172200"/>
          </a:xfrm>
        </p:grpSpPr>
        <p:sp>
          <p:nvSpPr>
            <p:cNvPr id="17" name="Cloud 16"/>
            <p:cNvSpPr/>
            <p:nvPr/>
          </p:nvSpPr>
          <p:spPr>
            <a:xfrm rot="20934493" flipV="1">
              <a:off x="4164026" y="1200795"/>
              <a:ext cx="4722627" cy="2912439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53200" y="2261880"/>
              <a:ext cx="2057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server in a</a:t>
              </a:r>
            </a:p>
            <a:p>
              <a:pPr algn="ctr"/>
              <a:r>
                <a:rPr lang="en-US" sz="2800" b="1" dirty="0"/>
                <a:t>data center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05600" y="4090680"/>
              <a:ext cx="2057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client-server</a:t>
              </a:r>
            </a:p>
            <a:p>
              <a:pPr algn="ctr"/>
              <a:r>
                <a:rPr lang="en-US" sz="2800" b="1" dirty="0"/>
                <a:t>interactions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 rot="10800000">
              <a:off x="4724400" y="4371670"/>
              <a:ext cx="2286002" cy="176213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590800" y="142368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cloud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67200" y="762000"/>
              <a:ext cx="167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content</a:t>
              </a:r>
            </a:p>
          </p:txBody>
        </p:sp>
        <p:sp>
          <p:nvSpPr>
            <p:cNvPr id="31" name="Freeform 30"/>
            <p:cNvSpPr/>
            <p:nvPr/>
          </p:nvSpPr>
          <p:spPr>
            <a:xfrm>
              <a:off x="90684" y="2264588"/>
              <a:ext cx="8675465" cy="4521620"/>
            </a:xfrm>
            <a:custGeom>
              <a:avLst/>
              <a:gdLst>
                <a:gd name="connsiteX0" fmla="*/ 0 w 8675465"/>
                <a:gd name="connsiteY0" fmla="*/ 17633 h 4521620"/>
                <a:gd name="connsiteX1" fmla="*/ 287167 w 8675465"/>
                <a:gd name="connsiteY1" fmla="*/ 2519 h 4521620"/>
                <a:gd name="connsiteX2" fmla="*/ 816159 w 8675465"/>
                <a:gd name="connsiteY2" fmla="*/ 2519 h 4521620"/>
                <a:gd name="connsiteX3" fmla="*/ 1571861 w 8675465"/>
                <a:gd name="connsiteY3" fmla="*/ 10076 h 4521620"/>
                <a:gd name="connsiteX4" fmla="*/ 2002612 w 8675465"/>
                <a:gd name="connsiteY4" fmla="*/ 47862 h 4521620"/>
                <a:gd name="connsiteX5" fmla="*/ 2357792 w 8675465"/>
                <a:gd name="connsiteY5" fmla="*/ 130989 h 4521620"/>
                <a:gd name="connsiteX6" fmla="*/ 2599617 w 8675465"/>
                <a:gd name="connsiteY6" fmla="*/ 282129 h 4521620"/>
                <a:gd name="connsiteX7" fmla="*/ 2864113 w 8675465"/>
                <a:gd name="connsiteY7" fmla="*/ 697766 h 4521620"/>
                <a:gd name="connsiteX8" fmla="*/ 2954797 w 8675465"/>
                <a:gd name="connsiteY8" fmla="*/ 1128516 h 4521620"/>
                <a:gd name="connsiteX9" fmla="*/ 3007696 w 8675465"/>
                <a:gd name="connsiteY9" fmla="*/ 1695293 h 4521620"/>
                <a:gd name="connsiteX10" fmla="*/ 3211736 w 8675465"/>
                <a:gd name="connsiteY10" fmla="*/ 2292298 h 4521620"/>
                <a:gd name="connsiteX11" fmla="*/ 3634929 w 8675465"/>
                <a:gd name="connsiteY11" fmla="*/ 2843961 h 4521620"/>
                <a:gd name="connsiteX12" fmla="*/ 4141250 w 8675465"/>
                <a:gd name="connsiteY12" fmla="*/ 3078229 h 4521620"/>
                <a:gd name="connsiteX13" fmla="*/ 4511544 w 8675465"/>
                <a:gd name="connsiteY13" fmla="*/ 3244483 h 4521620"/>
                <a:gd name="connsiteX14" fmla="*/ 4927180 w 8675465"/>
                <a:gd name="connsiteY14" fmla="*/ 3486308 h 4521620"/>
                <a:gd name="connsiteX15" fmla="*/ 5365488 w 8675465"/>
                <a:gd name="connsiteY15" fmla="*/ 3728133 h 4521620"/>
                <a:gd name="connsiteX16" fmla="*/ 6038063 w 8675465"/>
                <a:gd name="connsiteY16" fmla="*/ 3954843 h 4521620"/>
                <a:gd name="connsiteX17" fmla="*/ 7284972 w 8675465"/>
                <a:gd name="connsiteY17" fmla="*/ 4060642 h 4521620"/>
                <a:gd name="connsiteX18" fmla="*/ 8675465 w 8675465"/>
                <a:gd name="connsiteY18" fmla="*/ 4521620 h 4521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675465" h="4521620">
                  <a:moveTo>
                    <a:pt x="0" y="17633"/>
                  </a:moveTo>
                  <a:cubicBezTo>
                    <a:pt x="75570" y="11335"/>
                    <a:pt x="151141" y="5038"/>
                    <a:pt x="287167" y="2519"/>
                  </a:cubicBezTo>
                  <a:cubicBezTo>
                    <a:pt x="423193" y="0"/>
                    <a:pt x="816159" y="2519"/>
                    <a:pt x="816159" y="2519"/>
                  </a:cubicBezTo>
                  <a:lnTo>
                    <a:pt x="1571861" y="10076"/>
                  </a:lnTo>
                  <a:cubicBezTo>
                    <a:pt x="1769603" y="17633"/>
                    <a:pt x="1871624" y="27710"/>
                    <a:pt x="2002612" y="47862"/>
                  </a:cubicBezTo>
                  <a:cubicBezTo>
                    <a:pt x="2133600" y="68014"/>
                    <a:pt x="2258291" y="91945"/>
                    <a:pt x="2357792" y="130989"/>
                  </a:cubicBezTo>
                  <a:cubicBezTo>
                    <a:pt x="2457293" y="170034"/>
                    <a:pt x="2515230" y="187666"/>
                    <a:pt x="2599617" y="282129"/>
                  </a:cubicBezTo>
                  <a:cubicBezTo>
                    <a:pt x="2684004" y="376592"/>
                    <a:pt x="2804916" y="556702"/>
                    <a:pt x="2864113" y="697766"/>
                  </a:cubicBezTo>
                  <a:cubicBezTo>
                    <a:pt x="2923310" y="838830"/>
                    <a:pt x="2930867" y="962262"/>
                    <a:pt x="2954797" y="1128516"/>
                  </a:cubicBezTo>
                  <a:cubicBezTo>
                    <a:pt x="2978727" y="1294770"/>
                    <a:pt x="2964873" y="1501329"/>
                    <a:pt x="3007696" y="1695293"/>
                  </a:cubicBezTo>
                  <a:cubicBezTo>
                    <a:pt x="3050519" y="1889257"/>
                    <a:pt x="3107197" y="2100853"/>
                    <a:pt x="3211736" y="2292298"/>
                  </a:cubicBezTo>
                  <a:cubicBezTo>
                    <a:pt x="3316275" y="2483743"/>
                    <a:pt x="3480010" y="2712972"/>
                    <a:pt x="3634929" y="2843961"/>
                  </a:cubicBezTo>
                  <a:cubicBezTo>
                    <a:pt x="3789848" y="2974950"/>
                    <a:pt x="4141250" y="3078229"/>
                    <a:pt x="4141250" y="3078229"/>
                  </a:cubicBezTo>
                  <a:cubicBezTo>
                    <a:pt x="4287353" y="3144983"/>
                    <a:pt x="4380556" y="3176470"/>
                    <a:pt x="4511544" y="3244483"/>
                  </a:cubicBezTo>
                  <a:cubicBezTo>
                    <a:pt x="4642532" y="3312496"/>
                    <a:pt x="4784856" y="3405700"/>
                    <a:pt x="4927180" y="3486308"/>
                  </a:cubicBezTo>
                  <a:cubicBezTo>
                    <a:pt x="5069504" y="3566916"/>
                    <a:pt x="5180341" y="3650044"/>
                    <a:pt x="5365488" y="3728133"/>
                  </a:cubicBezTo>
                  <a:cubicBezTo>
                    <a:pt x="5550635" y="3806222"/>
                    <a:pt x="5718149" y="3899425"/>
                    <a:pt x="6038063" y="3954843"/>
                  </a:cubicBezTo>
                  <a:cubicBezTo>
                    <a:pt x="6357977" y="4010261"/>
                    <a:pt x="6845405" y="3966179"/>
                    <a:pt x="7284972" y="4060642"/>
                  </a:cubicBezTo>
                  <a:cubicBezTo>
                    <a:pt x="7724539" y="4155105"/>
                    <a:pt x="8675465" y="4521620"/>
                    <a:pt x="8675465" y="4521620"/>
                  </a:cubicBezTo>
                </a:path>
              </a:pathLst>
            </a:custGeom>
            <a:ln w="50800" cap="rnd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0" y="12192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edge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rot="16200000" flipV="1">
              <a:off x="304802" y="1905001"/>
              <a:ext cx="609599" cy="152399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rot="10800000">
              <a:off x="4572000" y="4622802"/>
              <a:ext cx="1828802" cy="101600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/>
            <p:cNvSpPr txBox="1"/>
            <p:nvPr/>
          </p:nvSpPr>
          <p:spPr>
            <a:xfrm>
              <a:off x="5867400" y="5105400"/>
              <a:ext cx="2057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flow of</a:t>
              </a:r>
            </a:p>
            <a:p>
              <a:pPr algn="ctr"/>
              <a:r>
                <a:rPr lang="en-US" sz="2800" b="1" dirty="0"/>
                <a:t>updates</a:t>
              </a: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800" y="2490480"/>
              <a:ext cx="554037" cy="773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9" name="Straight Connector 18"/>
            <p:cNvCxnSpPr>
              <a:endCxn id="5123" idx="3"/>
            </p:cNvCxnSpPr>
            <p:nvPr/>
          </p:nvCxnSpPr>
          <p:spPr>
            <a:xfrm rot="10800000" flipV="1">
              <a:off x="5811838" y="2719079"/>
              <a:ext cx="1122363" cy="157957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5638800" y="2438400"/>
              <a:ext cx="304800" cy="304800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 rot="16200000" flipV="1">
              <a:off x="4762502" y="1409701"/>
              <a:ext cx="1295399" cy="761999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0800000">
              <a:off x="3733802" y="1810238"/>
              <a:ext cx="609599" cy="375443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7010400" y="685800"/>
              <a:ext cx="1905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bottleneck</a:t>
              </a:r>
            </a:p>
          </p:txBody>
        </p:sp>
        <p:cxnSp>
          <p:nvCxnSpPr>
            <p:cNvPr id="66" name="Straight Connector 65"/>
            <p:cNvCxnSpPr/>
            <p:nvPr/>
          </p:nvCxnSpPr>
          <p:spPr>
            <a:xfrm rot="5400000" flipH="1" flipV="1">
              <a:off x="5905499" y="1181099"/>
              <a:ext cx="1371602" cy="129540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" y="2362200"/>
              <a:ext cx="276225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4495800"/>
              <a:ext cx="276225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6000" y="2362200"/>
              <a:ext cx="3171825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1287836">
              <a:off x="2231769" y="2657115"/>
              <a:ext cx="3171825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0835170">
              <a:off x="2240069" y="3085383"/>
              <a:ext cx="3171825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4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0587340">
              <a:off x="2240068" y="3390183"/>
              <a:ext cx="3171825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7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24200" y="3124200"/>
              <a:ext cx="2371725" cy="339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9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775973">
              <a:off x="2635375" y="2736999"/>
              <a:ext cx="2371725" cy="339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358656">
              <a:off x="2837116" y="3009877"/>
              <a:ext cx="2371725" cy="339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1142213">
              <a:off x="2957808" y="3324662"/>
              <a:ext cx="2371725" cy="339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3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92937">
              <a:off x="2299360" y="2647928"/>
              <a:ext cx="2371725" cy="339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5" name="Explosion 1 214"/>
            <p:cNvSpPr/>
            <p:nvPr/>
          </p:nvSpPr>
          <p:spPr>
            <a:xfrm>
              <a:off x="4953000" y="1981200"/>
              <a:ext cx="1447800" cy="1447800"/>
            </a:xfrm>
            <a:prstGeom prst="irregularSeal1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Explosion 1 215"/>
            <p:cNvSpPr/>
            <p:nvPr/>
          </p:nvSpPr>
          <p:spPr>
            <a:xfrm>
              <a:off x="5181600" y="2286000"/>
              <a:ext cx="990600" cy="838200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D89121-9564-42FC-A0D3-362BECC43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009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498" name="AutoShape 2"/>
          <p:cNvSpPr>
            <a:spLocks noChangeArrowheads="1"/>
          </p:cNvSpPr>
          <p:nvPr/>
        </p:nvSpPr>
        <p:spPr bwMode="auto">
          <a:xfrm rot="3497914">
            <a:off x="5211763" y="-487362"/>
            <a:ext cx="2387600" cy="8445500"/>
          </a:xfrm>
          <a:prstGeom prst="upArrow">
            <a:avLst>
              <a:gd name="adj1" fmla="val 50000"/>
              <a:gd name="adj2" fmla="val 88431"/>
            </a:avLst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14499" name="Rectangle 3"/>
          <p:cNvSpPr>
            <a:spLocks noChangeArrowheads="1"/>
          </p:cNvSpPr>
          <p:nvPr/>
        </p:nvSpPr>
        <p:spPr bwMode="auto">
          <a:xfrm>
            <a:off x="4525497" y="117476"/>
            <a:ext cx="3320398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3399"/>
                </a:solidFill>
                <a:latin typeface="Arial" charset="0"/>
              </a:rPr>
              <a:t>DMRDDS Vision</a:t>
            </a:r>
            <a:endParaRPr lang="en-US" sz="2400" b="1" i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1514500" name="Rectangle 4"/>
          <p:cNvSpPr>
            <a:spLocks noChangeArrowheads="1"/>
          </p:cNvSpPr>
          <p:nvPr/>
        </p:nvSpPr>
        <p:spPr bwMode="auto">
          <a:xfrm>
            <a:off x="2743200" y="5105401"/>
            <a:ext cx="924934" cy="55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D2B88"/>
                </a:solidFill>
                <a:latin typeface="Times New Roman" charset="0"/>
              </a:rPr>
              <a:t>Structured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D2B88"/>
                </a:solidFill>
                <a:latin typeface="Times New Roman" charset="0"/>
              </a:rPr>
              <a:t>Unstructured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D2B88"/>
                </a:solidFill>
                <a:latin typeface="Times New Roman" charset="0"/>
              </a:rPr>
              <a:t>Repositories</a:t>
            </a:r>
          </a:p>
        </p:txBody>
      </p:sp>
      <p:grpSp>
        <p:nvGrpSpPr>
          <p:cNvPr id="1514501" name="Group 5"/>
          <p:cNvGrpSpPr>
            <a:grpSpLocks/>
          </p:cNvGrpSpPr>
          <p:nvPr/>
        </p:nvGrpSpPr>
        <p:grpSpPr bwMode="auto">
          <a:xfrm>
            <a:off x="2286001" y="5638800"/>
            <a:ext cx="1052513" cy="565150"/>
            <a:chOff x="596" y="3456"/>
            <a:chExt cx="663" cy="356"/>
          </a:xfrm>
        </p:grpSpPr>
        <p:pic>
          <p:nvPicPr>
            <p:cNvPr id="1514502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" y="3456"/>
              <a:ext cx="203" cy="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14503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456"/>
              <a:ext cx="203" cy="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14504" name="Picture 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" y="3456"/>
              <a:ext cx="203" cy="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14505" name="Group 9"/>
          <p:cNvGrpSpPr>
            <a:grpSpLocks/>
          </p:cNvGrpSpPr>
          <p:nvPr/>
        </p:nvGrpSpPr>
        <p:grpSpPr bwMode="auto">
          <a:xfrm>
            <a:off x="5419726" y="3733801"/>
            <a:ext cx="752475" cy="752475"/>
            <a:chOff x="4896" y="1104"/>
            <a:chExt cx="474" cy="474"/>
          </a:xfrm>
        </p:grpSpPr>
        <p:sp>
          <p:nvSpPr>
            <p:cNvPr id="1514506" name="Rectangle 10"/>
            <p:cNvSpPr>
              <a:spLocks noChangeArrowheads="1"/>
            </p:cNvSpPr>
            <p:nvPr/>
          </p:nvSpPr>
          <p:spPr bwMode="auto">
            <a:xfrm>
              <a:off x="4900" y="1407"/>
              <a:ext cx="332" cy="170"/>
            </a:xfrm>
            <a:prstGeom prst="rect">
              <a:avLst/>
            </a:prstGeom>
            <a:solidFill>
              <a:srgbClr val="BFBFB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07" name="Rectangle 11"/>
            <p:cNvSpPr>
              <a:spLocks noChangeArrowheads="1"/>
            </p:cNvSpPr>
            <p:nvPr/>
          </p:nvSpPr>
          <p:spPr bwMode="auto">
            <a:xfrm>
              <a:off x="4900" y="1454"/>
              <a:ext cx="332" cy="123"/>
            </a:xfrm>
            <a:prstGeom prst="rect">
              <a:avLst/>
            </a:prstGeom>
            <a:solidFill>
              <a:srgbClr val="A6A6A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08" name="Rectangle 12"/>
            <p:cNvSpPr>
              <a:spLocks noChangeArrowheads="1"/>
            </p:cNvSpPr>
            <p:nvPr/>
          </p:nvSpPr>
          <p:spPr bwMode="auto">
            <a:xfrm>
              <a:off x="4900" y="1392"/>
              <a:ext cx="332" cy="30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09" name="Rectangle 13"/>
            <p:cNvSpPr>
              <a:spLocks noChangeArrowheads="1"/>
            </p:cNvSpPr>
            <p:nvPr/>
          </p:nvSpPr>
          <p:spPr bwMode="auto">
            <a:xfrm>
              <a:off x="4900" y="1369"/>
              <a:ext cx="36" cy="54"/>
            </a:xfrm>
            <a:prstGeom prst="rect">
              <a:avLst/>
            </a:prstGeom>
            <a:solidFill>
              <a:srgbClr val="A6A6A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10" name="Rectangle 14"/>
            <p:cNvSpPr>
              <a:spLocks noChangeArrowheads="1"/>
            </p:cNvSpPr>
            <p:nvPr/>
          </p:nvSpPr>
          <p:spPr bwMode="auto">
            <a:xfrm>
              <a:off x="5195" y="1369"/>
              <a:ext cx="36" cy="54"/>
            </a:xfrm>
            <a:prstGeom prst="rect">
              <a:avLst/>
            </a:prstGeom>
            <a:solidFill>
              <a:srgbClr val="A6A6A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11" name="Rectangle 15"/>
            <p:cNvSpPr>
              <a:spLocks noChangeArrowheads="1"/>
            </p:cNvSpPr>
            <p:nvPr/>
          </p:nvSpPr>
          <p:spPr bwMode="auto">
            <a:xfrm>
              <a:off x="4931" y="1437"/>
              <a:ext cx="41" cy="2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12" name="Freeform 16"/>
            <p:cNvSpPr>
              <a:spLocks/>
            </p:cNvSpPr>
            <p:nvPr/>
          </p:nvSpPr>
          <p:spPr bwMode="auto">
            <a:xfrm>
              <a:off x="4901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13" name="Freeform 17"/>
            <p:cNvSpPr>
              <a:spLocks/>
            </p:cNvSpPr>
            <p:nvPr/>
          </p:nvSpPr>
          <p:spPr bwMode="auto">
            <a:xfrm>
              <a:off x="4901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14" name="Freeform 18"/>
            <p:cNvSpPr>
              <a:spLocks/>
            </p:cNvSpPr>
            <p:nvPr/>
          </p:nvSpPr>
          <p:spPr bwMode="auto">
            <a:xfrm>
              <a:off x="4901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15" name="Freeform 19"/>
            <p:cNvSpPr>
              <a:spLocks/>
            </p:cNvSpPr>
            <p:nvPr/>
          </p:nvSpPr>
          <p:spPr bwMode="auto">
            <a:xfrm>
              <a:off x="4901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16" name="Freeform 20"/>
            <p:cNvSpPr>
              <a:spLocks/>
            </p:cNvSpPr>
            <p:nvPr/>
          </p:nvSpPr>
          <p:spPr bwMode="auto">
            <a:xfrm>
              <a:off x="4901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17" name="Freeform 21"/>
            <p:cNvSpPr>
              <a:spLocks/>
            </p:cNvSpPr>
            <p:nvPr/>
          </p:nvSpPr>
          <p:spPr bwMode="auto">
            <a:xfrm>
              <a:off x="4901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18" name="Freeform 22"/>
            <p:cNvSpPr>
              <a:spLocks/>
            </p:cNvSpPr>
            <p:nvPr/>
          </p:nvSpPr>
          <p:spPr bwMode="auto">
            <a:xfrm>
              <a:off x="4901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19" name="Freeform 23"/>
            <p:cNvSpPr>
              <a:spLocks/>
            </p:cNvSpPr>
            <p:nvPr/>
          </p:nvSpPr>
          <p:spPr bwMode="auto">
            <a:xfrm>
              <a:off x="4901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20" name="Freeform 24"/>
            <p:cNvSpPr>
              <a:spLocks/>
            </p:cNvSpPr>
            <p:nvPr/>
          </p:nvSpPr>
          <p:spPr bwMode="auto">
            <a:xfrm>
              <a:off x="4901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21" name="Freeform 25"/>
            <p:cNvSpPr>
              <a:spLocks/>
            </p:cNvSpPr>
            <p:nvPr/>
          </p:nvSpPr>
          <p:spPr bwMode="auto">
            <a:xfrm>
              <a:off x="4901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22" name="Freeform 26"/>
            <p:cNvSpPr>
              <a:spLocks/>
            </p:cNvSpPr>
            <p:nvPr/>
          </p:nvSpPr>
          <p:spPr bwMode="auto">
            <a:xfrm>
              <a:off x="4901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23" name="Freeform 27"/>
            <p:cNvSpPr>
              <a:spLocks/>
            </p:cNvSpPr>
            <p:nvPr/>
          </p:nvSpPr>
          <p:spPr bwMode="auto">
            <a:xfrm>
              <a:off x="4901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24" name="Freeform 28"/>
            <p:cNvSpPr>
              <a:spLocks/>
            </p:cNvSpPr>
            <p:nvPr/>
          </p:nvSpPr>
          <p:spPr bwMode="auto">
            <a:xfrm>
              <a:off x="4918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25" name="Freeform 29"/>
            <p:cNvSpPr>
              <a:spLocks/>
            </p:cNvSpPr>
            <p:nvPr/>
          </p:nvSpPr>
          <p:spPr bwMode="auto">
            <a:xfrm>
              <a:off x="4918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26" name="Freeform 30"/>
            <p:cNvSpPr>
              <a:spLocks/>
            </p:cNvSpPr>
            <p:nvPr/>
          </p:nvSpPr>
          <p:spPr bwMode="auto">
            <a:xfrm>
              <a:off x="4918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27" name="Freeform 31"/>
            <p:cNvSpPr>
              <a:spLocks/>
            </p:cNvSpPr>
            <p:nvPr/>
          </p:nvSpPr>
          <p:spPr bwMode="auto">
            <a:xfrm>
              <a:off x="4918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28" name="Freeform 32"/>
            <p:cNvSpPr>
              <a:spLocks/>
            </p:cNvSpPr>
            <p:nvPr/>
          </p:nvSpPr>
          <p:spPr bwMode="auto">
            <a:xfrm>
              <a:off x="4910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29" name="Freeform 33"/>
            <p:cNvSpPr>
              <a:spLocks/>
            </p:cNvSpPr>
            <p:nvPr/>
          </p:nvSpPr>
          <p:spPr bwMode="auto">
            <a:xfrm>
              <a:off x="4910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30" name="Freeform 34"/>
            <p:cNvSpPr>
              <a:spLocks/>
            </p:cNvSpPr>
            <p:nvPr/>
          </p:nvSpPr>
          <p:spPr bwMode="auto">
            <a:xfrm>
              <a:off x="4910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31" name="Freeform 35"/>
            <p:cNvSpPr>
              <a:spLocks/>
            </p:cNvSpPr>
            <p:nvPr/>
          </p:nvSpPr>
          <p:spPr bwMode="auto">
            <a:xfrm>
              <a:off x="4910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32" name="Freeform 36"/>
            <p:cNvSpPr>
              <a:spLocks/>
            </p:cNvSpPr>
            <p:nvPr/>
          </p:nvSpPr>
          <p:spPr bwMode="auto">
            <a:xfrm>
              <a:off x="4910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33" name="Freeform 37"/>
            <p:cNvSpPr>
              <a:spLocks/>
            </p:cNvSpPr>
            <p:nvPr/>
          </p:nvSpPr>
          <p:spPr bwMode="auto">
            <a:xfrm>
              <a:off x="4910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34" name="Freeform 38"/>
            <p:cNvSpPr>
              <a:spLocks/>
            </p:cNvSpPr>
            <p:nvPr/>
          </p:nvSpPr>
          <p:spPr bwMode="auto">
            <a:xfrm>
              <a:off x="4901" y="1408"/>
              <a:ext cx="1" cy="23"/>
            </a:xfrm>
            <a:custGeom>
              <a:avLst/>
              <a:gdLst>
                <a:gd name="T0" fmla="*/ 0 w 1"/>
                <a:gd name="T1" fmla="*/ 0 h 23"/>
                <a:gd name="T2" fmla="*/ 0 w 1"/>
                <a:gd name="T3" fmla="*/ 22 h 23"/>
                <a:gd name="T4" fmla="*/ 0 w 1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3">
                  <a:moveTo>
                    <a:pt x="0" y="0"/>
                  </a:moveTo>
                  <a:lnTo>
                    <a:pt x="0" y="2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35" name="Freeform 39"/>
            <p:cNvSpPr>
              <a:spLocks/>
            </p:cNvSpPr>
            <p:nvPr/>
          </p:nvSpPr>
          <p:spPr bwMode="auto">
            <a:xfrm>
              <a:off x="4901" y="1408"/>
              <a:ext cx="1" cy="23"/>
            </a:xfrm>
            <a:custGeom>
              <a:avLst/>
              <a:gdLst>
                <a:gd name="T0" fmla="*/ 0 w 1"/>
                <a:gd name="T1" fmla="*/ 0 h 23"/>
                <a:gd name="T2" fmla="*/ 0 w 1"/>
                <a:gd name="T3" fmla="*/ 22 h 23"/>
                <a:gd name="T4" fmla="*/ 0 w 1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3">
                  <a:moveTo>
                    <a:pt x="0" y="0"/>
                  </a:moveTo>
                  <a:lnTo>
                    <a:pt x="0" y="2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36" name="Rectangle 40"/>
            <p:cNvSpPr>
              <a:spLocks noChangeArrowheads="1"/>
            </p:cNvSpPr>
            <p:nvPr/>
          </p:nvSpPr>
          <p:spPr bwMode="auto">
            <a:xfrm>
              <a:off x="4909" y="1422"/>
              <a:ext cx="54" cy="2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37" name="Rectangle 41"/>
            <p:cNvSpPr>
              <a:spLocks noChangeArrowheads="1"/>
            </p:cNvSpPr>
            <p:nvPr/>
          </p:nvSpPr>
          <p:spPr bwMode="auto">
            <a:xfrm>
              <a:off x="4973" y="1437"/>
              <a:ext cx="30" cy="2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38" name="Freeform 42"/>
            <p:cNvSpPr>
              <a:spLocks/>
            </p:cNvSpPr>
            <p:nvPr/>
          </p:nvSpPr>
          <p:spPr bwMode="auto">
            <a:xfrm>
              <a:off x="4932" y="1415"/>
              <a:ext cx="17" cy="17"/>
            </a:xfrm>
            <a:custGeom>
              <a:avLst/>
              <a:gdLst>
                <a:gd name="T0" fmla="*/ 0 w 17"/>
                <a:gd name="T1" fmla="*/ 0 h 17"/>
                <a:gd name="T2" fmla="*/ 16 w 17"/>
                <a:gd name="T3" fmla="*/ 16 h 17"/>
                <a:gd name="T4" fmla="*/ 0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39" name="Freeform 43"/>
            <p:cNvSpPr>
              <a:spLocks/>
            </p:cNvSpPr>
            <p:nvPr/>
          </p:nvSpPr>
          <p:spPr bwMode="auto">
            <a:xfrm>
              <a:off x="4932" y="1415"/>
              <a:ext cx="17" cy="17"/>
            </a:xfrm>
            <a:custGeom>
              <a:avLst/>
              <a:gdLst>
                <a:gd name="T0" fmla="*/ 0 w 17"/>
                <a:gd name="T1" fmla="*/ 0 h 17"/>
                <a:gd name="T2" fmla="*/ 16 w 17"/>
                <a:gd name="T3" fmla="*/ 16 h 17"/>
                <a:gd name="T4" fmla="*/ 0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40" name="Freeform 44"/>
            <p:cNvSpPr>
              <a:spLocks/>
            </p:cNvSpPr>
            <p:nvPr/>
          </p:nvSpPr>
          <p:spPr bwMode="auto">
            <a:xfrm>
              <a:off x="4932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41" name="Freeform 45"/>
            <p:cNvSpPr>
              <a:spLocks/>
            </p:cNvSpPr>
            <p:nvPr/>
          </p:nvSpPr>
          <p:spPr bwMode="auto">
            <a:xfrm>
              <a:off x="4932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42" name="Freeform 46"/>
            <p:cNvSpPr>
              <a:spLocks/>
            </p:cNvSpPr>
            <p:nvPr/>
          </p:nvSpPr>
          <p:spPr bwMode="auto">
            <a:xfrm>
              <a:off x="4932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43" name="Freeform 47"/>
            <p:cNvSpPr>
              <a:spLocks/>
            </p:cNvSpPr>
            <p:nvPr/>
          </p:nvSpPr>
          <p:spPr bwMode="auto">
            <a:xfrm>
              <a:off x="4932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44" name="Freeform 48"/>
            <p:cNvSpPr>
              <a:spLocks/>
            </p:cNvSpPr>
            <p:nvPr/>
          </p:nvSpPr>
          <p:spPr bwMode="auto">
            <a:xfrm>
              <a:off x="4932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45" name="Freeform 49"/>
            <p:cNvSpPr>
              <a:spLocks/>
            </p:cNvSpPr>
            <p:nvPr/>
          </p:nvSpPr>
          <p:spPr bwMode="auto">
            <a:xfrm>
              <a:off x="4932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46" name="Freeform 50"/>
            <p:cNvSpPr>
              <a:spLocks/>
            </p:cNvSpPr>
            <p:nvPr/>
          </p:nvSpPr>
          <p:spPr bwMode="auto">
            <a:xfrm>
              <a:off x="494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47" name="Freeform 51"/>
            <p:cNvSpPr>
              <a:spLocks/>
            </p:cNvSpPr>
            <p:nvPr/>
          </p:nvSpPr>
          <p:spPr bwMode="auto">
            <a:xfrm>
              <a:off x="494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48" name="Freeform 52"/>
            <p:cNvSpPr>
              <a:spLocks/>
            </p:cNvSpPr>
            <p:nvPr/>
          </p:nvSpPr>
          <p:spPr bwMode="auto">
            <a:xfrm>
              <a:off x="494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49" name="Freeform 53"/>
            <p:cNvSpPr>
              <a:spLocks/>
            </p:cNvSpPr>
            <p:nvPr/>
          </p:nvSpPr>
          <p:spPr bwMode="auto">
            <a:xfrm>
              <a:off x="494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50" name="Freeform 54"/>
            <p:cNvSpPr>
              <a:spLocks/>
            </p:cNvSpPr>
            <p:nvPr/>
          </p:nvSpPr>
          <p:spPr bwMode="auto">
            <a:xfrm>
              <a:off x="4953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51" name="Freeform 55"/>
            <p:cNvSpPr>
              <a:spLocks/>
            </p:cNvSpPr>
            <p:nvPr/>
          </p:nvSpPr>
          <p:spPr bwMode="auto">
            <a:xfrm>
              <a:off x="4953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52" name="Freeform 56"/>
            <p:cNvSpPr>
              <a:spLocks/>
            </p:cNvSpPr>
            <p:nvPr/>
          </p:nvSpPr>
          <p:spPr bwMode="auto">
            <a:xfrm>
              <a:off x="495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53" name="Freeform 57"/>
            <p:cNvSpPr>
              <a:spLocks/>
            </p:cNvSpPr>
            <p:nvPr/>
          </p:nvSpPr>
          <p:spPr bwMode="auto">
            <a:xfrm>
              <a:off x="495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54" name="Freeform 58"/>
            <p:cNvSpPr>
              <a:spLocks/>
            </p:cNvSpPr>
            <p:nvPr/>
          </p:nvSpPr>
          <p:spPr bwMode="auto">
            <a:xfrm>
              <a:off x="495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55" name="Freeform 59"/>
            <p:cNvSpPr>
              <a:spLocks/>
            </p:cNvSpPr>
            <p:nvPr/>
          </p:nvSpPr>
          <p:spPr bwMode="auto">
            <a:xfrm>
              <a:off x="495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56" name="Freeform 60"/>
            <p:cNvSpPr>
              <a:spLocks/>
            </p:cNvSpPr>
            <p:nvPr/>
          </p:nvSpPr>
          <p:spPr bwMode="auto">
            <a:xfrm>
              <a:off x="4943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57" name="Freeform 61"/>
            <p:cNvSpPr>
              <a:spLocks/>
            </p:cNvSpPr>
            <p:nvPr/>
          </p:nvSpPr>
          <p:spPr bwMode="auto">
            <a:xfrm>
              <a:off x="4943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58" name="Freeform 62"/>
            <p:cNvSpPr>
              <a:spLocks/>
            </p:cNvSpPr>
            <p:nvPr/>
          </p:nvSpPr>
          <p:spPr bwMode="auto">
            <a:xfrm>
              <a:off x="494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59" name="Freeform 63"/>
            <p:cNvSpPr>
              <a:spLocks/>
            </p:cNvSpPr>
            <p:nvPr/>
          </p:nvSpPr>
          <p:spPr bwMode="auto">
            <a:xfrm>
              <a:off x="494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60" name="Freeform 64"/>
            <p:cNvSpPr>
              <a:spLocks/>
            </p:cNvSpPr>
            <p:nvPr/>
          </p:nvSpPr>
          <p:spPr bwMode="auto">
            <a:xfrm>
              <a:off x="4932" y="1408"/>
              <a:ext cx="1" cy="23"/>
            </a:xfrm>
            <a:custGeom>
              <a:avLst/>
              <a:gdLst>
                <a:gd name="T0" fmla="*/ 0 w 1"/>
                <a:gd name="T1" fmla="*/ 0 h 23"/>
                <a:gd name="T2" fmla="*/ 0 w 1"/>
                <a:gd name="T3" fmla="*/ 22 h 23"/>
                <a:gd name="T4" fmla="*/ 0 w 1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3">
                  <a:moveTo>
                    <a:pt x="0" y="0"/>
                  </a:moveTo>
                  <a:lnTo>
                    <a:pt x="0" y="2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61" name="Freeform 65"/>
            <p:cNvSpPr>
              <a:spLocks/>
            </p:cNvSpPr>
            <p:nvPr/>
          </p:nvSpPr>
          <p:spPr bwMode="auto">
            <a:xfrm>
              <a:off x="4932" y="1408"/>
              <a:ext cx="1" cy="23"/>
            </a:xfrm>
            <a:custGeom>
              <a:avLst/>
              <a:gdLst>
                <a:gd name="T0" fmla="*/ 0 w 1"/>
                <a:gd name="T1" fmla="*/ 0 h 23"/>
                <a:gd name="T2" fmla="*/ 0 w 1"/>
                <a:gd name="T3" fmla="*/ 22 h 23"/>
                <a:gd name="T4" fmla="*/ 0 w 1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3">
                  <a:moveTo>
                    <a:pt x="0" y="0"/>
                  </a:moveTo>
                  <a:lnTo>
                    <a:pt x="0" y="2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62" name="Rectangle 66"/>
            <p:cNvSpPr>
              <a:spLocks noChangeArrowheads="1"/>
            </p:cNvSpPr>
            <p:nvPr/>
          </p:nvSpPr>
          <p:spPr bwMode="auto">
            <a:xfrm>
              <a:off x="4940" y="1422"/>
              <a:ext cx="54" cy="2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63" name="Oval 67"/>
            <p:cNvSpPr>
              <a:spLocks noChangeArrowheads="1"/>
            </p:cNvSpPr>
            <p:nvPr/>
          </p:nvSpPr>
          <p:spPr bwMode="auto">
            <a:xfrm>
              <a:off x="4910" y="1454"/>
              <a:ext cx="108" cy="124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A6A6A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64" name="Oval 68"/>
            <p:cNvSpPr>
              <a:spLocks noChangeArrowheads="1"/>
            </p:cNvSpPr>
            <p:nvPr/>
          </p:nvSpPr>
          <p:spPr bwMode="auto">
            <a:xfrm>
              <a:off x="4920" y="1461"/>
              <a:ext cx="97" cy="101"/>
            </a:xfrm>
            <a:prstGeom prst="ellipse">
              <a:avLst/>
            </a:prstGeom>
            <a:solidFill>
              <a:srgbClr val="666666"/>
            </a:solidFill>
            <a:ln w="12700">
              <a:solidFill>
                <a:srgbClr val="A6A6A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65" name="Oval 69"/>
            <p:cNvSpPr>
              <a:spLocks noChangeArrowheads="1"/>
            </p:cNvSpPr>
            <p:nvPr/>
          </p:nvSpPr>
          <p:spPr bwMode="auto">
            <a:xfrm>
              <a:off x="5099" y="1454"/>
              <a:ext cx="110" cy="124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A6A6A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66" name="Oval 70"/>
            <p:cNvSpPr>
              <a:spLocks noChangeArrowheads="1"/>
            </p:cNvSpPr>
            <p:nvPr/>
          </p:nvSpPr>
          <p:spPr bwMode="auto">
            <a:xfrm>
              <a:off x="5109" y="1461"/>
              <a:ext cx="87" cy="101"/>
            </a:xfrm>
            <a:prstGeom prst="ellipse">
              <a:avLst/>
            </a:prstGeom>
            <a:solidFill>
              <a:srgbClr val="666666"/>
            </a:solidFill>
            <a:ln w="12700">
              <a:solidFill>
                <a:srgbClr val="A6A6A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67" name="Oval 71"/>
            <p:cNvSpPr>
              <a:spLocks noChangeArrowheads="1"/>
            </p:cNvSpPr>
            <p:nvPr/>
          </p:nvSpPr>
          <p:spPr bwMode="auto">
            <a:xfrm>
              <a:off x="4900" y="1454"/>
              <a:ext cx="36" cy="23"/>
            </a:xfrm>
            <a:prstGeom prst="ellipse">
              <a:avLst/>
            </a:prstGeom>
            <a:solidFill>
              <a:srgbClr val="666666"/>
            </a:solidFill>
            <a:ln w="12700">
              <a:solidFill>
                <a:srgbClr val="BFBFB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68" name="Oval 72"/>
            <p:cNvSpPr>
              <a:spLocks noChangeArrowheads="1"/>
            </p:cNvSpPr>
            <p:nvPr/>
          </p:nvSpPr>
          <p:spPr bwMode="auto">
            <a:xfrm>
              <a:off x="5185" y="1454"/>
              <a:ext cx="46" cy="23"/>
            </a:xfrm>
            <a:prstGeom prst="ellipse">
              <a:avLst/>
            </a:prstGeom>
            <a:solidFill>
              <a:srgbClr val="666666"/>
            </a:solidFill>
            <a:ln w="12700">
              <a:solidFill>
                <a:srgbClr val="BFBFB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69" name="Oval 73"/>
            <p:cNvSpPr>
              <a:spLocks noChangeArrowheads="1"/>
            </p:cNvSpPr>
            <p:nvPr/>
          </p:nvSpPr>
          <p:spPr bwMode="auto">
            <a:xfrm>
              <a:off x="4910" y="1553"/>
              <a:ext cx="26" cy="24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6666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70" name="Rectangle 74"/>
            <p:cNvSpPr>
              <a:spLocks noChangeArrowheads="1"/>
            </p:cNvSpPr>
            <p:nvPr/>
          </p:nvSpPr>
          <p:spPr bwMode="auto">
            <a:xfrm>
              <a:off x="4900" y="1369"/>
              <a:ext cx="332" cy="24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71" name="Rectangle 75"/>
            <p:cNvSpPr>
              <a:spLocks noChangeArrowheads="1"/>
            </p:cNvSpPr>
            <p:nvPr/>
          </p:nvSpPr>
          <p:spPr bwMode="auto">
            <a:xfrm>
              <a:off x="5153" y="1429"/>
              <a:ext cx="30" cy="3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72" name="Freeform 76"/>
            <p:cNvSpPr>
              <a:spLocks/>
            </p:cNvSpPr>
            <p:nvPr/>
          </p:nvSpPr>
          <p:spPr bwMode="auto">
            <a:xfrm>
              <a:off x="5112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73" name="Freeform 77"/>
            <p:cNvSpPr>
              <a:spLocks/>
            </p:cNvSpPr>
            <p:nvPr/>
          </p:nvSpPr>
          <p:spPr bwMode="auto">
            <a:xfrm>
              <a:off x="5112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74" name="Freeform 78"/>
            <p:cNvSpPr>
              <a:spLocks/>
            </p:cNvSpPr>
            <p:nvPr/>
          </p:nvSpPr>
          <p:spPr bwMode="auto">
            <a:xfrm>
              <a:off x="5112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75" name="Freeform 79"/>
            <p:cNvSpPr>
              <a:spLocks/>
            </p:cNvSpPr>
            <p:nvPr/>
          </p:nvSpPr>
          <p:spPr bwMode="auto">
            <a:xfrm>
              <a:off x="5112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76" name="Freeform 80"/>
            <p:cNvSpPr>
              <a:spLocks/>
            </p:cNvSpPr>
            <p:nvPr/>
          </p:nvSpPr>
          <p:spPr bwMode="auto">
            <a:xfrm>
              <a:off x="5112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77" name="Freeform 81"/>
            <p:cNvSpPr>
              <a:spLocks/>
            </p:cNvSpPr>
            <p:nvPr/>
          </p:nvSpPr>
          <p:spPr bwMode="auto">
            <a:xfrm>
              <a:off x="5112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78" name="Freeform 82"/>
            <p:cNvSpPr>
              <a:spLocks/>
            </p:cNvSpPr>
            <p:nvPr/>
          </p:nvSpPr>
          <p:spPr bwMode="auto">
            <a:xfrm>
              <a:off x="5112" y="1415"/>
              <a:ext cx="17" cy="17"/>
            </a:xfrm>
            <a:custGeom>
              <a:avLst/>
              <a:gdLst>
                <a:gd name="T0" fmla="*/ 0 w 17"/>
                <a:gd name="T1" fmla="*/ 0 h 17"/>
                <a:gd name="T2" fmla="*/ 16 w 17"/>
                <a:gd name="T3" fmla="*/ 16 h 17"/>
                <a:gd name="T4" fmla="*/ 0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79" name="Freeform 83"/>
            <p:cNvSpPr>
              <a:spLocks/>
            </p:cNvSpPr>
            <p:nvPr/>
          </p:nvSpPr>
          <p:spPr bwMode="auto">
            <a:xfrm>
              <a:off x="5112" y="1415"/>
              <a:ext cx="17" cy="17"/>
            </a:xfrm>
            <a:custGeom>
              <a:avLst/>
              <a:gdLst>
                <a:gd name="T0" fmla="*/ 0 w 17"/>
                <a:gd name="T1" fmla="*/ 0 h 17"/>
                <a:gd name="T2" fmla="*/ 16 w 17"/>
                <a:gd name="T3" fmla="*/ 16 h 17"/>
                <a:gd name="T4" fmla="*/ 0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80" name="Freeform 84"/>
            <p:cNvSpPr>
              <a:spLocks/>
            </p:cNvSpPr>
            <p:nvPr/>
          </p:nvSpPr>
          <p:spPr bwMode="auto">
            <a:xfrm>
              <a:off x="5121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81" name="Freeform 85"/>
            <p:cNvSpPr>
              <a:spLocks/>
            </p:cNvSpPr>
            <p:nvPr/>
          </p:nvSpPr>
          <p:spPr bwMode="auto">
            <a:xfrm>
              <a:off x="5121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82" name="Freeform 86"/>
            <p:cNvSpPr>
              <a:spLocks/>
            </p:cNvSpPr>
            <p:nvPr/>
          </p:nvSpPr>
          <p:spPr bwMode="auto">
            <a:xfrm>
              <a:off x="5121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83" name="Freeform 87"/>
            <p:cNvSpPr>
              <a:spLocks/>
            </p:cNvSpPr>
            <p:nvPr/>
          </p:nvSpPr>
          <p:spPr bwMode="auto">
            <a:xfrm>
              <a:off x="5121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84" name="Freeform 88"/>
            <p:cNvSpPr>
              <a:spLocks/>
            </p:cNvSpPr>
            <p:nvPr/>
          </p:nvSpPr>
          <p:spPr bwMode="auto">
            <a:xfrm>
              <a:off x="5133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85" name="Freeform 89"/>
            <p:cNvSpPr>
              <a:spLocks/>
            </p:cNvSpPr>
            <p:nvPr/>
          </p:nvSpPr>
          <p:spPr bwMode="auto">
            <a:xfrm>
              <a:off x="5133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86" name="Freeform 90"/>
            <p:cNvSpPr>
              <a:spLocks/>
            </p:cNvSpPr>
            <p:nvPr/>
          </p:nvSpPr>
          <p:spPr bwMode="auto">
            <a:xfrm>
              <a:off x="513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87" name="Freeform 91"/>
            <p:cNvSpPr>
              <a:spLocks/>
            </p:cNvSpPr>
            <p:nvPr/>
          </p:nvSpPr>
          <p:spPr bwMode="auto">
            <a:xfrm>
              <a:off x="513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88" name="Freeform 92"/>
            <p:cNvSpPr>
              <a:spLocks/>
            </p:cNvSpPr>
            <p:nvPr/>
          </p:nvSpPr>
          <p:spPr bwMode="auto">
            <a:xfrm>
              <a:off x="513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89" name="Freeform 93"/>
            <p:cNvSpPr>
              <a:spLocks/>
            </p:cNvSpPr>
            <p:nvPr/>
          </p:nvSpPr>
          <p:spPr bwMode="auto">
            <a:xfrm>
              <a:off x="513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90" name="Freeform 94"/>
            <p:cNvSpPr>
              <a:spLocks/>
            </p:cNvSpPr>
            <p:nvPr/>
          </p:nvSpPr>
          <p:spPr bwMode="auto">
            <a:xfrm>
              <a:off x="5122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91" name="Freeform 95"/>
            <p:cNvSpPr>
              <a:spLocks/>
            </p:cNvSpPr>
            <p:nvPr/>
          </p:nvSpPr>
          <p:spPr bwMode="auto">
            <a:xfrm>
              <a:off x="5122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92" name="Freeform 96"/>
            <p:cNvSpPr>
              <a:spLocks/>
            </p:cNvSpPr>
            <p:nvPr/>
          </p:nvSpPr>
          <p:spPr bwMode="auto">
            <a:xfrm>
              <a:off x="5122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93" name="Freeform 97"/>
            <p:cNvSpPr>
              <a:spLocks/>
            </p:cNvSpPr>
            <p:nvPr/>
          </p:nvSpPr>
          <p:spPr bwMode="auto">
            <a:xfrm>
              <a:off x="5122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94" name="Freeform 98"/>
            <p:cNvSpPr>
              <a:spLocks/>
            </p:cNvSpPr>
            <p:nvPr/>
          </p:nvSpPr>
          <p:spPr bwMode="auto">
            <a:xfrm>
              <a:off x="5112" y="1408"/>
              <a:ext cx="17" cy="23"/>
            </a:xfrm>
            <a:custGeom>
              <a:avLst/>
              <a:gdLst>
                <a:gd name="T0" fmla="*/ 0 w 17"/>
                <a:gd name="T1" fmla="*/ 0 h 23"/>
                <a:gd name="T2" fmla="*/ 16 w 17"/>
                <a:gd name="T3" fmla="*/ 22 h 23"/>
                <a:gd name="T4" fmla="*/ 0 w 17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23">
                  <a:moveTo>
                    <a:pt x="0" y="0"/>
                  </a:moveTo>
                  <a:lnTo>
                    <a:pt x="16" y="2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95" name="Freeform 99"/>
            <p:cNvSpPr>
              <a:spLocks/>
            </p:cNvSpPr>
            <p:nvPr/>
          </p:nvSpPr>
          <p:spPr bwMode="auto">
            <a:xfrm>
              <a:off x="5112" y="1408"/>
              <a:ext cx="17" cy="23"/>
            </a:xfrm>
            <a:custGeom>
              <a:avLst/>
              <a:gdLst>
                <a:gd name="T0" fmla="*/ 0 w 17"/>
                <a:gd name="T1" fmla="*/ 0 h 23"/>
                <a:gd name="T2" fmla="*/ 16 w 17"/>
                <a:gd name="T3" fmla="*/ 22 h 23"/>
                <a:gd name="T4" fmla="*/ 0 w 17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23">
                  <a:moveTo>
                    <a:pt x="0" y="0"/>
                  </a:moveTo>
                  <a:lnTo>
                    <a:pt x="16" y="2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96" name="Rectangle 100"/>
            <p:cNvSpPr>
              <a:spLocks noChangeArrowheads="1"/>
            </p:cNvSpPr>
            <p:nvPr/>
          </p:nvSpPr>
          <p:spPr bwMode="auto">
            <a:xfrm>
              <a:off x="5120" y="1415"/>
              <a:ext cx="54" cy="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97" name="Rectangle 101"/>
            <p:cNvSpPr>
              <a:spLocks noChangeArrowheads="1"/>
            </p:cNvSpPr>
            <p:nvPr/>
          </p:nvSpPr>
          <p:spPr bwMode="auto">
            <a:xfrm>
              <a:off x="5184" y="1429"/>
              <a:ext cx="31" cy="3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598" name="Freeform 102"/>
            <p:cNvSpPr>
              <a:spLocks/>
            </p:cNvSpPr>
            <p:nvPr/>
          </p:nvSpPr>
          <p:spPr bwMode="auto">
            <a:xfrm>
              <a:off x="5144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599" name="Freeform 103"/>
            <p:cNvSpPr>
              <a:spLocks/>
            </p:cNvSpPr>
            <p:nvPr/>
          </p:nvSpPr>
          <p:spPr bwMode="auto">
            <a:xfrm>
              <a:off x="5144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00" name="Freeform 104"/>
            <p:cNvSpPr>
              <a:spLocks/>
            </p:cNvSpPr>
            <p:nvPr/>
          </p:nvSpPr>
          <p:spPr bwMode="auto">
            <a:xfrm>
              <a:off x="5144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01" name="Freeform 105"/>
            <p:cNvSpPr>
              <a:spLocks/>
            </p:cNvSpPr>
            <p:nvPr/>
          </p:nvSpPr>
          <p:spPr bwMode="auto">
            <a:xfrm>
              <a:off x="5144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02" name="Freeform 106"/>
            <p:cNvSpPr>
              <a:spLocks/>
            </p:cNvSpPr>
            <p:nvPr/>
          </p:nvSpPr>
          <p:spPr bwMode="auto">
            <a:xfrm>
              <a:off x="5144" y="1415"/>
              <a:ext cx="17" cy="17"/>
            </a:xfrm>
            <a:custGeom>
              <a:avLst/>
              <a:gdLst>
                <a:gd name="T0" fmla="*/ 0 w 17"/>
                <a:gd name="T1" fmla="*/ 0 h 17"/>
                <a:gd name="T2" fmla="*/ 16 w 17"/>
                <a:gd name="T3" fmla="*/ 16 h 17"/>
                <a:gd name="T4" fmla="*/ 0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03" name="Freeform 107"/>
            <p:cNvSpPr>
              <a:spLocks/>
            </p:cNvSpPr>
            <p:nvPr/>
          </p:nvSpPr>
          <p:spPr bwMode="auto">
            <a:xfrm>
              <a:off x="5144" y="1415"/>
              <a:ext cx="17" cy="17"/>
            </a:xfrm>
            <a:custGeom>
              <a:avLst/>
              <a:gdLst>
                <a:gd name="T0" fmla="*/ 0 w 17"/>
                <a:gd name="T1" fmla="*/ 0 h 17"/>
                <a:gd name="T2" fmla="*/ 16 w 17"/>
                <a:gd name="T3" fmla="*/ 16 h 17"/>
                <a:gd name="T4" fmla="*/ 0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04" name="Freeform 108"/>
            <p:cNvSpPr>
              <a:spLocks/>
            </p:cNvSpPr>
            <p:nvPr/>
          </p:nvSpPr>
          <p:spPr bwMode="auto">
            <a:xfrm>
              <a:off x="515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05" name="Freeform 109"/>
            <p:cNvSpPr>
              <a:spLocks/>
            </p:cNvSpPr>
            <p:nvPr/>
          </p:nvSpPr>
          <p:spPr bwMode="auto">
            <a:xfrm>
              <a:off x="515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06" name="Freeform 110"/>
            <p:cNvSpPr>
              <a:spLocks/>
            </p:cNvSpPr>
            <p:nvPr/>
          </p:nvSpPr>
          <p:spPr bwMode="auto">
            <a:xfrm>
              <a:off x="515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07" name="Freeform 111"/>
            <p:cNvSpPr>
              <a:spLocks/>
            </p:cNvSpPr>
            <p:nvPr/>
          </p:nvSpPr>
          <p:spPr bwMode="auto">
            <a:xfrm>
              <a:off x="515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08" name="Freeform 112"/>
            <p:cNvSpPr>
              <a:spLocks/>
            </p:cNvSpPr>
            <p:nvPr/>
          </p:nvSpPr>
          <p:spPr bwMode="auto">
            <a:xfrm>
              <a:off x="515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09" name="Freeform 113"/>
            <p:cNvSpPr>
              <a:spLocks/>
            </p:cNvSpPr>
            <p:nvPr/>
          </p:nvSpPr>
          <p:spPr bwMode="auto">
            <a:xfrm>
              <a:off x="5153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10" name="Freeform 114"/>
            <p:cNvSpPr>
              <a:spLocks/>
            </p:cNvSpPr>
            <p:nvPr/>
          </p:nvSpPr>
          <p:spPr bwMode="auto">
            <a:xfrm>
              <a:off x="5164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11" name="Freeform 115"/>
            <p:cNvSpPr>
              <a:spLocks/>
            </p:cNvSpPr>
            <p:nvPr/>
          </p:nvSpPr>
          <p:spPr bwMode="auto">
            <a:xfrm>
              <a:off x="5164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12" name="Freeform 116"/>
            <p:cNvSpPr>
              <a:spLocks/>
            </p:cNvSpPr>
            <p:nvPr/>
          </p:nvSpPr>
          <p:spPr bwMode="auto">
            <a:xfrm>
              <a:off x="5164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13" name="Freeform 117"/>
            <p:cNvSpPr>
              <a:spLocks/>
            </p:cNvSpPr>
            <p:nvPr/>
          </p:nvSpPr>
          <p:spPr bwMode="auto">
            <a:xfrm>
              <a:off x="5164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14" name="Freeform 118"/>
            <p:cNvSpPr>
              <a:spLocks/>
            </p:cNvSpPr>
            <p:nvPr/>
          </p:nvSpPr>
          <p:spPr bwMode="auto">
            <a:xfrm>
              <a:off x="5164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15" name="Freeform 119"/>
            <p:cNvSpPr>
              <a:spLocks/>
            </p:cNvSpPr>
            <p:nvPr/>
          </p:nvSpPr>
          <p:spPr bwMode="auto">
            <a:xfrm>
              <a:off x="5164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16" name="Freeform 120"/>
            <p:cNvSpPr>
              <a:spLocks/>
            </p:cNvSpPr>
            <p:nvPr/>
          </p:nvSpPr>
          <p:spPr bwMode="auto">
            <a:xfrm>
              <a:off x="5164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17" name="Freeform 121"/>
            <p:cNvSpPr>
              <a:spLocks/>
            </p:cNvSpPr>
            <p:nvPr/>
          </p:nvSpPr>
          <p:spPr bwMode="auto">
            <a:xfrm>
              <a:off x="5164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18" name="Freeform 122"/>
            <p:cNvSpPr>
              <a:spLocks/>
            </p:cNvSpPr>
            <p:nvPr/>
          </p:nvSpPr>
          <p:spPr bwMode="auto">
            <a:xfrm>
              <a:off x="5164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19" name="Freeform 123"/>
            <p:cNvSpPr>
              <a:spLocks/>
            </p:cNvSpPr>
            <p:nvPr/>
          </p:nvSpPr>
          <p:spPr bwMode="auto">
            <a:xfrm>
              <a:off x="5164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20" name="Freeform 124"/>
            <p:cNvSpPr>
              <a:spLocks/>
            </p:cNvSpPr>
            <p:nvPr/>
          </p:nvSpPr>
          <p:spPr bwMode="auto">
            <a:xfrm>
              <a:off x="5144" y="1408"/>
              <a:ext cx="17" cy="23"/>
            </a:xfrm>
            <a:custGeom>
              <a:avLst/>
              <a:gdLst>
                <a:gd name="T0" fmla="*/ 0 w 17"/>
                <a:gd name="T1" fmla="*/ 0 h 23"/>
                <a:gd name="T2" fmla="*/ 16 w 17"/>
                <a:gd name="T3" fmla="*/ 22 h 23"/>
                <a:gd name="T4" fmla="*/ 0 w 17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23">
                  <a:moveTo>
                    <a:pt x="0" y="0"/>
                  </a:moveTo>
                  <a:lnTo>
                    <a:pt x="16" y="2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21" name="Freeform 125"/>
            <p:cNvSpPr>
              <a:spLocks/>
            </p:cNvSpPr>
            <p:nvPr/>
          </p:nvSpPr>
          <p:spPr bwMode="auto">
            <a:xfrm>
              <a:off x="5144" y="1408"/>
              <a:ext cx="17" cy="23"/>
            </a:xfrm>
            <a:custGeom>
              <a:avLst/>
              <a:gdLst>
                <a:gd name="T0" fmla="*/ 0 w 17"/>
                <a:gd name="T1" fmla="*/ 0 h 23"/>
                <a:gd name="T2" fmla="*/ 16 w 17"/>
                <a:gd name="T3" fmla="*/ 22 h 23"/>
                <a:gd name="T4" fmla="*/ 0 w 17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23">
                  <a:moveTo>
                    <a:pt x="0" y="0"/>
                  </a:moveTo>
                  <a:lnTo>
                    <a:pt x="16" y="2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22" name="Rectangle 126"/>
            <p:cNvSpPr>
              <a:spLocks noChangeArrowheads="1"/>
            </p:cNvSpPr>
            <p:nvPr/>
          </p:nvSpPr>
          <p:spPr bwMode="auto">
            <a:xfrm>
              <a:off x="5152" y="1415"/>
              <a:ext cx="54" cy="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623" name="Rectangle 127"/>
            <p:cNvSpPr>
              <a:spLocks noChangeArrowheads="1"/>
            </p:cNvSpPr>
            <p:nvPr/>
          </p:nvSpPr>
          <p:spPr bwMode="auto">
            <a:xfrm>
              <a:off x="5038" y="1437"/>
              <a:ext cx="40" cy="2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624" name="Freeform 128"/>
            <p:cNvSpPr>
              <a:spLocks/>
            </p:cNvSpPr>
            <p:nvPr/>
          </p:nvSpPr>
          <p:spPr bwMode="auto">
            <a:xfrm>
              <a:off x="5007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25" name="Freeform 129"/>
            <p:cNvSpPr>
              <a:spLocks/>
            </p:cNvSpPr>
            <p:nvPr/>
          </p:nvSpPr>
          <p:spPr bwMode="auto">
            <a:xfrm>
              <a:off x="5007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26" name="Freeform 130"/>
            <p:cNvSpPr>
              <a:spLocks/>
            </p:cNvSpPr>
            <p:nvPr/>
          </p:nvSpPr>
          <p:spPr bwMode="auto">
            <a:xfrm>
              <a:off x="5007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27" name="Freeform 131"/>
            <p:cNvSpPr>
              <a:spLocks/>
            </p:cNvSpPr>
            <p:nvPr/>
          </p:nvSpPr>
          <p:spPr bwMode="auto">
            <a:xfrm>
              <a:off x="5007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28" name="Freeform 132"/>
            <p:cNvSpPr>
              <a:spLocks/>
            </p:cNvSpPr>
            <p:nvPr/>
          </p:nvSpPr>
          <p:spPr bwMode="auto">
            <a:xfrm>
              <a:off x="5007" y="1415"/>
              <a:ext cx="17" cy="17"/>
            </a:xfrm>
            <a:custGeom>
              <a:avLst/>
              <a:gdLst>
                <a:gd name="T0" fmla="*/ 0 w 17"/>
                <a:gd name="T1" fmla="*/ 0 h 17"/>
                <a:gd name="T2" fmla="*/ 16 w 17"/>
                <a:gd name="T3" fmla="*/ 16 h 17"/>
                <a:gd name="T4" fmla="*/ 0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29" name="Freeform 133"/>
            <p:cNvSpPr>
              <a:spLocks/>
            </p:cNvSpPr>
            <p:nvPr/>
          </p:nvSpPr>
          <p:spPr bwMode="auto">
            <a:xfrm>
              <a:off x="5007" y="1415"/>
              <a:ext cx="17" cy="17"/>
            </a:xfrm>
            <a:custGeom>
              <a:avLst/>
              <a:gdLst>
                <a:gd name="T0" fmla="*/ 0 w 17"/>
                <a:gd name="T1" fmla="*/ 0 h 17"/>
                <a:gd name="T2" fmla="*/ 16 w 17"/>
                <a:gd name="T3" fmla="*/ 16 h 17"/>
                <a:gd name="T4" fmla="*/ 0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30" name="Freeform 134"/>
            <p:cNvSpPr>
              <a:spLocks/>
            </p:cNvSpPr>
            <p:nvPr/>
          </p:nvSpPr>
          <p:spPr bwMode="auto">
            <a:xfrm>
              <a:off x="5016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31" name="Freeform 135"/>
            <p:cNvSpPr>
              <a:spLocks/>
            </p:cNvSpPr>
            <p:nvPr/>
          </p:nvSpPr>
          <p:spPr bwMode="auto">
            <a:xfrm>
              <a:off x="5016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32" name="Freeform 136"/>
            <p:cNvSpPr>
              <a:spLocks/>
            </p:cNvSpPr>
            <p:nvPr/>
          </p:nvSpPr>
          <p:spPr bwMode="auto">
            <a:xfrm>
              <a:off x="5016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33" name="Freeform 137"/>
            <p:cNvSpPr>
              <a:spLocks/>
            </p:cNvSpPr>
            <p:nvPr/>
          </p:nvSpPr>
          <p:spPr bwMode="auto">
            <a:xfrm>
              <a:off x="5016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34" name="Freeform 138"/>
            <p:cNvSpPr>
              <a:spLocks/>
            </p:cNvSpPr>
            <p:nvPr/>
          </p:nvSpPr>
          <p:spPr bwMode="auto">
            <a:xfrm>
              <a:off x="5016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35" name="Freeform 139"/>
            <p:cNvSpPr>
              <a:spLocks/>
            </p:cNvSpPr>
            <p:nvPr/>
          </p:nvSpPr>
          <p:spPr bwMode="auto">
            <a:xfrm>
              <a:off x="5016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36" name="Freeform 140"/>
            <p:cNvSpPr>
              <a:spLocks/>
            </p:cNvSpPr>
            <p:nvPr/>
          </p:nvSpPr>
          <p:spPr bwMode="auto">
            <a:xfrm>
              <a:off x="5017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37" name="Freeform 141"/>
            <p:cNvSpPr>
              <a:spLocks/>
            </p:cNvSpPr>
            <p:nvPr/>
          </p:nvSpPr>
          <p:spPr bwMode="auto">
            <a:xfrm>
              <a:off x="5017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38" name="Freeform 142"/>
            <p:cNvSpPr>
              <a:spLocks/>
            </p:cNvSpPr>
            <p:nvPr/>
          </p:nvSpPr>
          <p:spPr bwMode="auto">
            <a:xfrm>
              <a:off x="5017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39" name="Freeform 143"/>
            <p:cNvSpPr>
              <a:spLocks/>
            </p:cNvSpPr>
            <p:nvPr/>
          </p:nvSpPr>
          <p:spPr bwMode="auto">
            <a:xfrm>
              <a:off x="5017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40" name="Freeform 144"/>
            <p:cNvSpPr>
              <a:spLocks/>
            </p:cNvSpPr>
            <p:nvPr/>
          </p:nvSpPr>
          <p:spPr bwMode="auto">
            <a:xfrm>
              <a:off x="5017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41" name="Freeform 145"/>
            <p:cNvSpPr>
              <a:spLocks/>
            </p:cNvSpPr>
            <p:nvPr/>
          </p:nvSpPr>
          <p:spPr bwMode="auto">
            <a:xfrm>
              <a:off x="5017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42" name="Freeform 146"/>
            <p:cNvSpPr>
              <a:spLocks/>
            </p:cNvSpPr>
            <p:nvPr/>
          </p:nvSpPr>
          <p:spPr bwMode="auto">
            <a:xfrm>
              <a:off x="5017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43" name="Freeform 147"/>
            <p:cNvSpPr>
              <a:spLocks/>
            </p:cNvSpPr>
            <p:nvPr/>
          </p:nvSpPr>
          <p:spPr bwMode="auto">
            <a:xfrm>
              <a:off x="5017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44" name="Freeform 148"/>
            <p:cNvSpPr>
              <a:spLocks/>
            </p:cNvSpPr>
            <p:nvPr/>
          </p:nvSpPr>
          <p:spPr bwMode="auto">
            <a:xfrm>
              <a:off x="5017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45" name="Freeform 149"/>
            <p:cNvSpPr>
              <a:spLocks/>
            </p:cNvSpPr>
            <p:nvPr/>
          </p:nvSpPr>
          <p:spPr bwMode="auto">
            <a:xfrm>
              <a:off x="5017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46" name="Freeform 150"/>
            <p:cNvSpPr>
              <a:spLocks/>
            </p:cNvSpPr>
            <p:nvPr/>
          </p:nvSpPr>
          <p:spPr bwMode="auto">
            <a:xfrm>
              <a:off x="5007" y="1408"/>
              <a:ext cx="17" cy="23"/>
            </a:xfrm>
            <a:custGeom>
              <a:avLst/>
              <a:gdLst>
                <a:gd name="T0" fmla="*/ 0 w 17"/>
                <a:gd name="T1" fmla="*/ 0 h 23"/>
                <a:gd name="T2" fmla="*/ 16 w 17"/>
                <a:gd name="T3" fmla="*/ 22 h 23"/>
                <a:gd name="T4" fmla="*/ 0 w 17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23">
                  <a:moveTo>
                    <a:pt x="0" y="0"/>
                  </a:moveTo>
                  <a:lnTo>
                    <a:pt x="16" y="2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47" name="Freeform 151"/>
            <p:cNvSpPr>
              <a:spLocks/>
            </p:cNvSpPr>
            <p:nvPr/>
          </p:nvSpPr>
          <p:spPr bwMode="auto">
            <a:xfrm>
              <a:off x="5007" y="1408"/>
              <a:ext cx="17" cy="23"/>
            </a:xfrm>
            <a:custGeom>
              <a:avLst/>
              <a:gdLst>
                <a:gd name="T0" fmla="*/ 0 w 17"/>
                <a:gd name="T1" fmla="*/ 0 h 23"/>
                <a:gd name="T2" fmla="*/ 16 w 17"/>
                <a:gd name="T3" fmla="*/ 22 h 23"/>
                <a:gd name="T4" fmla="*/ 0 w 17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23">
                  <a:moveTo>
                    <a:pt x="0" y="0"/>
                  </a:moveTo>
                  <a:lnTo>
                    <a:pt x="16" y="2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48" name="Rectangle 152"/>
            <p:cNvSpPr>
              <a:spLocks noChangeArrowheads="1"/>
            </p:cNvSpPr>
            <p:nvPr/>
          </p:nvSpPr>
          <p:spPr bwMode="auto">
            <a:xfrm>
              <a:off x="5015" y="1422"/>
              <a:ext cx="44" cy="2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649" name="Rectangle 153"/>
            <p:cNvSpPr>
              <a:spLocks noChangeArrowheads="1"/>
            </p:cNvSpPr>
            <p:nvPr/>
          </p:nvSpPr>
          <p:spPr bwMode="auto">
            <a:xfrm>
              <a:off x="5069" y="1437"/>
              <a:ext cx="50" cy="2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650" name="Freeform 154"/>
            <p:cNvSpPr>
              <a:spLocks/>
            </p:cNvSpPr>
            <p:nvPr/>
          </p:nvSpPr>
          <p:spPr bwMode="auto">
            <a:xfrm>
              <a:off x="5039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51" name="Freeform 155"/>
            <p:cNvSpPr>
              <a:spLocks/>
            </p:cNvSpPr>
            <p:nvPr/>
          </p:nvSpPr>
          <p:spPr bwMode="auto">
            <a:xfrm>
              <a:off x="5039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52" name="Freeform 156"/>
            <p:cNvSpPr>
              <a:spLocks/>
            </p:cNvSpPr>
            <p:nvPr/>
          </p:nvSpPr>
          <p:spPr bwMode="auto">
            <a:xfrm>
              <a:off x="5039" y="1415"/>
              <a:ext cx="17" cy="17"/>
            </a:xfrm>
            <a:custGeom>
              <a:avLst/>
              <a:gdLst>
                <a:gd name="T0" fmla="*/ 0 w 17"/>
                <a:gd name="T1" fmla="*/ 0 h 17"/>
                <a:gd name="T2" fmla="*/ 16 w 17"/>
                <a:gd name="T3" fmla="*/ 16 h 17"/>
                <a:gd name="T4" fmla="*/ 0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53" name="Freeform 157"/>
            <p:cNvSpPr>
              <a:spLocks/>
            </p:cNvSpPr>
            <p:nvPr/>
          </p:nvSpPr>
          <p:spPr bwMode="auto">
            <a:xfrm>
              <a:off x="5039" y="1415"/>
              <a:ext cx="17" cy="17"/>
            </a:xfrm>
            <a:custGeom>
              <a:avLst/>
              <a:gdLst>
                <a:gd name="T0" fmla="*/ 0 w 17"/>
                <a:gd name="T1" fmla="*/ 0 h 17"/>
                <a:gd name="T2" fmla="*/ 16 w 17"/>
                <a:gd name="T3" fmla="*/ 16 h 17"/>
                <a:gd name="T4" fmla="*/ 0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54" name="Freeform 158"/>
            <p:cNvSpPr>
              <a:spLocks/>
            </p:cNvSpPr>
            <p:nvPr/>
          </p:nvSpPr>
          <p:spPr bwMode="auto">
            <a:xfrm>
              <a:off x="5048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55" name="Freeform 159"/>
            <p:cNvSpPr>
              <a:spLocks/>
            </p:cNvSpPr>
            <p:nvPr/>
          </p:nvSpPr>
          <p:spPr bwMode="auto">
            <a:xfrm>
              <a:off x="5048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56" name="Freeform 160"/>
            <p:cNvSpPr>
              <a:spLocks/>
            </p:cNvSpPr>
            <p:nvPr/>
          </p:nvSpPr>
          <p:spPr bwMode="auto">
            <a:xfrm>
              <a:off x="5048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57" name="Freeform 161"/>
            <p:cNvSpPr>
              <a:spLocks/>
            </p:cNvSpPr>
            <p:nvPr/>
          </p:nvSpPr>
          <p:spPr bwMode="auto">
            <a:xfrm>
              <a:off x="5048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58" name="Freeform 162"/>
            <p:cNvSpPr>
              <a:spLocks/>
            </p:cNvSpPr>
            <p:nvPr/>
          </p:nvSpPr>
          <p:spPr bwMode="auto">
            <a:xfrm>
              <a:off x="5048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59" name="Freeform 163"/>
            <p:cNvSpPr>
              <a:spLocks/>
            </p:cNvSpPr>
            <p:nvPr/>
          </p:nvSpPr>
          <p:spPr bwMode="auto">
            <a:xfrm>
              <a:off x="5048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60" name="Freeform 164"/>
            <p:cNvSpPr>
              <a:spLocks/>
            </p:cNvSpPr>
            <p:nvPr/>
          </p:nvSpPr>
          <p:spPr bwMode="auto">
            <a:xfrm>
              <a:off x="5048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61" name="Freeform 165"/>
            <p:cNvSpPr>
              <a:spLocks/>
            </p:cNvSpPr>
            <p:nvPr/>
          </p:nvSpPr>
          <p:spPr bwMode="auto">
            <a:xfrm>
              <a:off x="5048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62" name="Freeform 166"/>
            <p:cNvSpPr>
              <a:spLocks/>
            </p:cNvSpPr>
            <p:nvPr/>
          </p:nvSpPr>
          <p:spPr bwMode="auto">
            <a:xfrm>
              <a:off x="5059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63" name="Freeform 167"/>
            <p:cNvSpPr>
              <a:spLocks/>
            </p:cNvSpPr>
            <p:nvPr/>
          </p:nvSpPr>
          <p:spPr bwMode="auto">
            <a:xfrm>
              <a:off x="5059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64" name="Freeform 168"/>
            <p:cNvSpPr>
              <a:spLocks/>
            </p:cNvSpPr>
            <p:nvPr/>
          </p:nvSpPr>
          <p:spPr bwMode="auto">
            <a:xfrm>
              <a:off x="5059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65" name="Freeform 169"/>
            <p:cNvSpPr>
              <a:spLocks/>
            </p:cNvSpPr>
            <p:nvPr/>
          </p:nvSpPr>
          <p:spPr bwMode="auto">
            <a:xfrm>
              <a:off x="5059" y="141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16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66" name="Freeform 170"/>
            <p:cNvSpPr>
              <a:spLocks/>
            </p:cNvSpPr>
            <p:nvPr/>
          </p:nvSpPr>
          <p:spPr bwMode="auto">
            <a:xfrm>
              <a:off x="5059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67" name="Freeform 171"/>
            <p:cNvSpPr>
              <a:spLocks/>
            </p:cNvSpPr>
            <p:nvPr/>
          </p:nvSpPr>
          <p:spPr bwMode="auto">
            <a:xfrm>
              <a:off x="5059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68" name="Freeform 172"/>
            <p:cNvSpPr>
              <a:spLocks/>
            </p:cNvSpPr>
            <p:nvPr/>
          </p:nvSpPr>
          <p:spPr bwMode="auto">
            <a:xfrm>
              <a:off x="5059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69" name="Freeform 173"/>
            <p:cNvSpPr>
              <a:spLocks/>
            </p:cNvSpPr>
            <p:nvPr/>
          </p:nvSpPr>
          <p:spPr bwMode="auto">
            <a:xfrm>
              <a:off x="5059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70" name="Freeform 174"/>
            <p:cNvSpPr>
              <a:spLocks/>
            </p:cNvSpPr>
            <p:nvPr/>
          </p:nvSpPr>
          <p:spPr bwMode="auto">
            <a:xfrm>
              <a:off x="5059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71" name="Freeform 175"/>
            <p:cNvSpPr>
              <a:spLocks/>
            </p:cNvSpPr>
            <p:nvPr/>
          </p:nvSpPr>
          <p:spPr bwMode="auto">
            <a:xfrm>
              <a:off x="5059" y="1415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72" name="Freeform 176"/>
            <p:cNvSpPr>
              <a:spLocks/>
            </p:cNvSpPr>
            <p:nvPr/>
          </p:nvSpPr>
          <p:spPr bwMode="auto">
            <a:xfrm>
              <a:off x="5049" y="1408"/>
              <a:ext cx="1" cy="23"/>
            </a:xfrm>
            <a:custGeom>
              <a:avLst/>
              <a:gdLst>
                <a:gd name="T0" fmla="*/ 0 w 1"/>
                <a:gd name="T1" fmla="*/ 0 h 23"/>
                <a:gd name="T2" fmla="*/ 0 w 1"/>
                <a:gd name="T3" fmla="*/ 22 h 23"/>
                <a:gd name="T4" fmla="*/ 0 w 1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3">
                  <a:moveTo>
                    <a:pt x="0" y="0"/>
                  </a:moveTo>
                  <a:lnTo>
                    <a:pt x="0" y="2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73" name="Freeform 177"/>
            <p:cNvSpPr>
              <a:spLocks/>
            </p:cNvSpPr>
            <p:nvPr/>
          </p:nvSpPr>
          <p:spPr bwMode="auto">
            <a:xfrm>
              <a:off x="5049" y="1408"/>
              <a:ext cx="1" cy="23"/>
            </a:xfrm>
            <a:custGeom>
              <a:avLst/>
              <a:gdLst>
                <a:gd name="T0" fmla="*/ 0 w 1"/>
                <a:gd name="T1" fmla="*/ 0 h 23"/>
                <a:gd name="T2" fmla="*/ 0 w 1"/>
                <a:gd name="T3" fmla="*/ 22 h 23"/>
                <a:gd name="T4" fmla="*/ 0 w 1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3">
                  <a:moveTo>
                    <a:pt x="0" y="0"/>
                  </a:moveTo>
                  <a:lnTo>
                    <a:pt x="0" y="2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74" name="Rectangle 178"/>
            <p:cNvSpPr>
              <a:spLocks noChangeArrowheads="1"/>
            </p:cNvSpPr>
            <p:nvPr/>
          </p:nvSpPr>
          <p:spPr bwMode="auto">
            <a:xfrm>
              <a:off x="5047" y="1422"/>
              <a:ext cx="53" cy="2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675" name="Line 179"/>
            <p:cNvSpPr>
              <a:spLocks noChangeShapeType="1"/>
            </p:cNvSpPr>
            <p:nvPr/>
          </p:nvSpPr>
          <p:spPr bwMode="auto">
            <a:xfrm flipV="1">
              <a:off x="4986" y="1553"/>
              <a:ext cx="179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76" name="Rectangle 180"/>
            <p:cNvSpPr>
              <a:spLocks noChangeArrowheads="1"/>
            </p:cNvSpPr>
            <p:nvPr/>
          </p:nvSpPr>
          <p:spPr bwMode="auto">
            <a:xfrm>
              <a:off x="4904" y="1111"/>
              <a:ext cx="288" cy="20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677" name="Rectangle 181"/>
            <p:cNvSpPr>
              <a:spLocks noChangeArrowheads="1"/>
            </p:cNvSpPr>
            <p:nvPr/>
          </p:nvSpPr>
          <p:spPr bwMode="auto">
            <a:xfrm>
              <a:off x="4947" y="1117"/>
              <a:ext cx="152" cy="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500">
                  <a:solidFill>
                    <a:srgbClr val="000000"/>
                  </a:solidFill>
                  <a:latin typeface="Times New Roman" charset="0"/>
                </a:rPr>
                <a:t>A B C  D</a:t>
              </a:r>
            </a:p>
          </p:txBody>
        </p:sp>
        <p:sp>
          <p:nvSpPr>
            <p:cNvPr id="1514678" name="Line 182"/>
            <p:cNvSpPr>
              <a:spLocks noChangeShapeType="1"/>
            </p:cNvSpPr>
            <p:nvPr/>
          </p:nvSpPr>
          <p:spPr bwMode="auto">
            <a:xfrm>
              <a:off x="4896" y="1166"/>
              <a:ext cx="295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79" name="Line 183"/>
            <p:cNvSpPr>
              <a:spLocks noChangeShapeType="1"/>
            </p:cNvSpPr>
            <p:nvPr/>
          </p:nvSpPr>
          <p:spPr bwMode="auto">
            <a:xfrm>
              <a:off x="4970" y="1104"/>
              <a:ext cx="1" cy="2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80" name="Line 184"/>
            <p:cNvSpPr>
              <a:spLocks noChangeShapeType="1"/>
            </p:cNvSpPr>
            <p:nvPr/>
          </p:nvSpPr>
          <p:spPr bwMode="auto">
            <a:xfrm>
              <a:off x="5044" y="1104"/>
              <a:ext cx="1" cy="2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81" name="Line 185"/>
            <p:cNvSpPr>
              <a:spLocks noChangeShapeType="1"/>
            </p:cNvSpPr>
            <p:nvPr/>
          </p:nvSpPr>
          <p:spPr bwMode="auto">
            <a:xfrm>
              <a:off x="5106" y="1104"/>
              <a:ext cx="1" cy="2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82" name="Line 186"/>
            <p:cNvSpPr>
              <a:spLocks noChangeShapeType="1"/>
            </p:cNvSpPr>
            <p:nvPr/>
          </p:nvSpPr>
          <p:spPr bwMode="auto">
            <a:xfrm>
              <a:off x="4896" y="1258"/>
              <a:ext cx="295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83" name="Line 187"/>
            <p:cNvSpPr>
              <a:spLocks noChangeShapeType="1"/>
            </p:cNvSpPr>
            <p:nvPr/>
          </p:nvSpPr>
          <p:spPr bwMode="auto">
            <a:xfrm>
              <a:off x="4896" y="1297"/>
              <a:ext cx="295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684" name="Rectangle 188"/>
            <p:cNvSpPr>
              <a:spLocks noChangeArrowheads="1"/>
            </p:cNvSpPr>
            <p:nvPr/>
          </p:nvSpPr>
          <p:spPr bwMode="auto">
            <a:xfrm>
              <a:off x="5016" y="1182"/>
              <a:ext cx="12" cy="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000000"/>
                  </a:solidFill>
                  <a:latin typeface="Times New Roman" charset="0"/>
                </a:rPr>
                <a:t>y</a:t>
              </a:r>
            </a:p>
          </p:txBody>
        </p:sp>
        <p:sp>
          <p:nvSpPr>
            <p:cNvPr id="1514685" name="Rectangle 189"/>
            <p:cNvSpPr>
              <a:spLocks noChangeArrowheads="1"/>
            </p:cNvSpPr>
            <p:nvPr/>
          </p:nvSpPr>
          <p:spPr bwMode="auto">
            <a:xfrm>
              <a:off x="5009" y="1221"/>
              <a:ext cx="17" cy="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000000"/>
                  </a:solidFill>
                  <a:latin typeface="Times New Roman" charset="0"/>
                </a:rPr>
                <a:t>X</a:t>
              </a:r>
            </a:p>
          </p:txBody>
        </p:sp>
        <p:sp>
          <p:nvSpPr>
            <p:cNvPr id="1514686" name="Rectangle 190"/>
            <p:cNvSpPr>
              <a:spLocks noChangeArrowheads="1"/>
            </p:cNvSpPr>
            <p:nvPr/>
          </p:nvSpPr>
          <p:spPr bwMode="auto">
            <a:xfrm>
              <a:off x="5147" y="1283"/>
              <a:ext cx="17" cy="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000000"/>
                  </a:solidFill>
                  <a:latin typeface="Times New Roman" charset="0"/>
                </a:rPr>
                <a:t>X</a:t>
              </a:r>
            </a:p>
          </p:txBody>
        </p:sp>
        <p:sp>
          <p:nvSpPr>
            <p:cNvPr id="1514687" name="Rectangle 191"/>
            <p:cNvSpPr>
              <a:spLocks noChangeArrowheads="1"/>
            </p:cNvSpPr>
            <p:nvPr/>
          </p:nvSpPr>
          <p:spPr bwMode="auto">
            <a:xfrm>
              <a:off x="4947" y="1189"/>
              <a:ext cx="17" cy="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000000"/>
                  </a:solidFill>
                  <a:latin typeface="Times New Roman" charset="0"/>
                </a:rPr>
                <a:t>X</a:t>
              </a:r>
            </a:p>
          </p:txBody>
        </p:sp>
        <p:sp>
          <p:nvSpPr>
            <p:cNvPr id="1514688" name="Rectangle 192"/>
            <p:cNvSpPr>
              <a:spLocks noChangeArrowheads="1"/>
            </p:cNvSpPr>
            <p:nvPr/>
          </p:nvSpPr>
          <p:spPr bwMode="auto">
            <a:xfrm>
              <a:off x="5093" y="1283"/>
              <a:ext cx="17" cy="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000000"/>
                  </a:solidFill>
                  <a:latin typeface="Times New Roman" charset="0"/>
                </a:rPr>
                <a:t>X</a:t>
              </a:r>
            </a:p>
          </p:txBody>
        </p:sp>
        <p:sp>
          <p:nvSpPr>
            <p:cNvPr id="1514689" name="Rectangle 193"/>
            <p:cNvSpPr>
              <a:spLocks noChangeArrowheads="1"/>
            </p:cNvSpPr>
            <p:nvPr/>
          </p:nvSpPr>
          <p:spPr bwMode="auto">
            <a:xfrm>
              <a:off x="5147" y="1182"/>
              <a:ext cx="17" cy="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000000"/>
                  </a:solidFill>
                  <a:latin typeface="Times New Roman" charset="0"/>
                </a:rPr>
                <a:t>X</a:t>
              </a:r>
            </a:p>
          </p:txBody>
        </p:sp>
        <p:sp>
          <p:nvSpPr>
            <p:cNvPr id="1514690" name="Rectangle 194"/>
            <p:cNvSpPr>
              <a:spLocks noChangeArrowheads="1"/>
            </p:cNvSpPr>
            <p:nvPr/>
          </p:nvSpPr>
          <p:spPr bwMode="auto">
            <a:xfrm>
              <a:off x="4944" y="1214"/>
              <a:ext cx="12" cy="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000000"/>
                  </a:solidFill>
                  <a:latin typeface="Times New Roman" charset="0"/>
                </a:rPr>
                <a:t>y</a:t>
              </a:r>
            </a:p>
          </p:txBody>
        </p:sp>
        <p:sp>
          <p:nvSpPr>
            <p:cNvPr id="1514691" name="Rectangle 195"/>
            <p:cNvSpPr>
              <a:spLocks noChangeArrowheads="1"/>
            </p:cNvSpPr>
            <p:nvPr/>
          </p:nvSpPr>
          <p:spPr bwMode="auto">
            <a:xfrm>
              <a:off x="4944" y="1236"/>
              <a:ext cx="12" cy="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000000"/>
                  </a:solidFill>
                  <a:latin typeface="Times New Roman" charset="0"/>
                </a:rPr>
                <a:t>y</a:t>
              </a:r>
            </a:p>
          </p:txBody>
        </p:sp>
        <p:sp>
          <p:nvSpPr>
            <p:cNvPr id="1514692" name="Rectangle 196"/>
            <p:cNvSpPr>
              <a:spLocks noChangeArrowheads="1"/>
            </p:cNvSpPr>
            <p:nvPr/>
          </p:nvSpPr>
          <p:spPr bwMode="auto">
            <a:xfrm>
              <a:off x="5144" y="1243"/>
              <a:ext cx="12" cy="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000000"/>
                  </a:solidFill>
                  <a:latin typeface="Times New Roman" charset="0"/>
                </a:rPr>
                <a:t>y</a:t>
              </a:r>
            </a:p>
          </p:txBody>
        </p:sp>
        <p:sp>
          <p:nvSpPr>
            <p:cNvPr id="1514693" name="Rectangle 197"/>
            <p:cNvSpPr>
              <a:spLocks noChangeArrowheads="1"/>
            </p:cNvSpPr>
            <p:nvPr/>
          </p:nvSpPr>
          <p:spPr bwMode="auto">
            <a:xfrm>
              <a:off x="5006" y="1304"/>
              <a:ext cx="12" cy="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000000"/>
                  </a:solidFill>
                  <a:latin typeface="Times New Roman" charset="0"/>
                </a:rPr>
                <a:t>y</a:t>
              </a:r>
            </a:p>
          </p:txBody>
        </p:sp>
        <p:sp>
          <p:nvSpPr>
            <p:cNvPr id="1514694" name="Rectangle 198"/>
            <p:cNvSpPr>
              <a:spLocks noChangeArrowheads="1"/>
            </p:cNvSpPr>
            <p:nvPr/>
          </p:nvSpPr>
          <p:spPr bwMode="auto">
            <a:xfrm>
              <a:off x="5009" y="1281"/>
              <a:ext cx="17" cy="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000000"/>
                  </a:solidFill>
                  <a:latin typeface="Times New Roman" charset="0"/>
                </a:rPr>
                <a:t>X</a:t>
              </a:r>
            </a:p>
          </p:txBody>
        </p:sp>
        <p:sp>
          <p:nvSpPr>
            <p:cNvPr id="1514695" name="Rectangle 199"/>
            <p:cNvSpPr>
              <a:spLocks noChangeArrowheads="1"/>
            </p:cNvSpPr>
            <p:nvPr/>
          </p:nvSpPr>
          <p:spPr bwMode="auto">
            <a:xfrm>
              <a:off x="5080" y="1182"/>
              <a:ext cx="12" cy="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000000"/>
                  </a:solidFill>
                  <a:latin typeface="Times New Roman" charset="0"/>
                </a:rPr>
                <a:t>y</a:t>
              </a:r>
            </a:p>
          </p:txBody>
        </p:sp>
        <p:sp>
          <p:nvSpPr>
            <p:cNvPr id="1514696" name="Rectangle 200"/>
            <p:cNvSpPr>
              <a:spLocks noChangeArrowheads="1"/>
            </p:cNvSpPr>
            <p:nvPr/>
          </p:nvSpPr>
          <p:spPr bwMode="auto">
            <a:xfrm>
              <a:off x="5009" y="1250"/>
              <a:ext cx="17" cy="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000000"/>
                  </a:solidFill>
                  <a:latin typeface="Times New Roman" charset="0"/>
                </a:rPr>
                <a:t>X</a:t>
              </a:r>
            </a:p>
          </p:txBody>
        </p:sp>
        <p:sp>
          <p:nvSpPr>
            <p:cNvPr id="1514697" name="Rectangle 201"/>
            <p:cNvSpPr>
              <a:spLocks noChangeArrowheads="1"/>
            </p:cNvSpPr>
            <p:nvPr/>
          </p:nvSpPr>
          <p:spPr bwMode="auto">
            <a:xfrm>
              <a:off x="5080" y="1243"/>
              <a:ext cx="12" cy="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000000"/>
                  </a:solidFill>
                  <a:latin typeface="Times New Roman" charset="0"/>
                </a:rPr>
                <a:t>y</a:t>
              </a:r>
            </a:p>
          </p:txBody>
        </p:sp>
        <p:sp>
          <p:nvSpPr>
            <p:cNvPr id="1514698" name="Rectangle 202"/>
            <p:cNvSpPr>
              <a:spLocks noChangeArrowheads="1"/>
            </p:cNvSpPr>
            <p:nvPr/>
          </p:nvSpPr>
          <p:spPr bwMode="auto">
            <a:xfrm>
              <a:off x="5154" y="1213"/>
              <a:ext cx="12" cy="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000000"/>
                  </a:solidFill>
                  <a:latin typeface="Times New Roman" charset="0"/>
                </a:rPr>
                <a:t>y</a:t>
              </a:r>
            </a:p>
          </p:txBody>
        </p:sp>
        <p:sp>
          <p:nvSpPr>
            <p:cNvPr id="1514699" name="Line 203"/>
            <p:cNvSpPr>
              <a:spLocks noChangeShapeType="1"/>
            </p:cNvSpPr>
            <p:nvPr/>
          </p:nvSpPr>
          <p:spPr bwMode="auto">
            <a:xfrm>
              <a:off x="4896" y="1227"/>
              <a:ext cx="295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700" name="Line 204"/>
            <p:cNvSpPr>
              <a:spLocks noChangeShapeType="1"/>
            </p:cNvSpPr>
            <p:nvPr/>
          </p:nvSpPr>
          <p:spPr bwMode="auto">
            <a:xfrm>
              <a:off x="4896" y="1196"/>
              <a:ext cx="295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701" name="Rectangle 205"/>
            <p:cNvSpPr>
              <a:spLocks noChangeArrowheads="1"/>
            </p:cNvSpPr>
            <p:nvPr/>
          </p:nvSpPr>
          <p:spPr bwMode="auto">
            <a:xfrm>
              <a:off x="4975" y="1163"/>
              <a:ext cx="17" cy="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000000"/>
                  </a:solidFill>
                  <a:latin typeface="Times New Roman" charset="0"/>
                </a:rPr>
                <a:t>X</a:t>
              </a:r>
            </a:p>
          </p:txBody>
        </p:sp>
        <p:sp>
          <p:nvSpPr>
            <p:cNvPr id="1514702" name="Rectangle 206"/>
            <p:cNvSpPr>
              <a:spLocks noChangeArrowheads="1"/>
            </p:cNvSpPr>
            <p:nvPr/>
          </p:nvSpPr>
          <p:spPr bwMode="auto">
            <a:xfrm>
              <a:off x="5158" y="1264"/>
              <a:ext cx="105" cy="1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703" name="Rectangle 207"/>
            <p:cNvSpPr>
              <a:spLocks noChangeArrowheads="1"/>
            </p:cNvSpPr>
            <p:nvPr/>
          </p:nvSpPr>
          <p:spPr bwMode="auto">
            <a:xfrm>
              <a:off x="5177" y="1209"/>
              <a:ext cx="193" cy="21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14704" name="Line 208"/>
            <p:cNvSpPr>
              <a:spLocks noChangeShapeType="1"/>
            </p:cNvSpPr>
            <p:nvPr/>
          </p:nvSpPr>
          <p:spPr bwMode="auto">
            <a:xfrm>
              <a:off x="5189" y="1210"/>
              <a:ext cx="1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705" name="Line 209"/>
            <p:cNvSpPr>
              <a:spLocks noChangeShapeType="1"/>
            </p:cNvSpPr>
            <p:nvPr/>
          </p:nvSpPr>
          <p:spPr bwMode="auto">
            <a:xfrm>
              <a:off x="5189" y="1224"/>
              <a:ext cx="1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706" name="Line 210"/>
            <p:cNvSpPr>
              <a:spLocks noChangeShapeType="1"/>
            </p:cNvSpPr>
            <p:nvPr/>
          </p:nvSpPr>
          <p:spPr bwMode="auto">
            <a:xfrm>
              <a:off x="5189" y="1240"/>
              <a:ext cx="1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707" name="Line 211"/>
            <p:cNvSpPr>
              <a:spLocks noChangeShapeType="1"/>
            </p:cNvSpPr>
            <p:nvPr/>
          </p:nvSpPr>
          <p:spPr bwMode="auto">
            <a:xfrm>
              <a:off x="5189" y="1247"/>
              <a:ext cx="1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708" name="Line 212"/>
            <p:cNvSpPr>
              <a:spLocks noChangeShapeType="1"/>
            </p:cNvSpPr>
            <p:nvPr/>
          </p:nvSpPr>
          <p:spPr bwMode="auto">
            <a:xfrm>
              <a:off x="5189" y="1264"/>
              <a:ext cx="1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709" name="Line 213"/>
            <p:cNvSpPr>
              <a:spLocks noChangeShapeType="1"/>
            </p:cNvSpPr>
            <p:nvPr/>
          </p:nvSpPr>
          <p:spPr bwMode="auto">
            <a:xfrm>
              <a:off x="5189" y="1271"/>
              <a:ext cx="1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710" name="Line 214"/>
            <p:cNvSpPr>
              <a:spLocks noChangeShapeType="1"/>
            </p:cNvSpPr>
            <p:nvPr/>
          </p:nvSpPr>
          <p:spPr bwMode="auto">
            <a:xfrm>
              <a:off x="5189" y="1287"/>
              <a:ext cx="1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711" name="Line 215"/>
            <p:cNvSpPr>
              <a:spLocks noChangeShapeType="1"/>
            </p:cNvSpPr>
            <p:nvPr/>
          </p:nvSpPr>
          <p:spPr bwMode="auto">
            <a:xfrm>
              <a:off x="5189" y="1301"/>
              <a:ext cx="1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712" name="Line 216"/>
            <p:cNvSpPr>
              <a:spLocks noChangeShapeType="1"/>
            </p:cNvSpPr>
            <p:nvPr/>
          </p:nvSpPr>
          <p:spPr bwMode="auto">
            <a:xfrm>
              <a:off x="5189" y="1311"/>
              <a:ext cx="1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713" name="Line 217"/>
            <p:cNvSpPr>
              <a:spLocks noChangeShapeType="1"/>
            </p:cNvSpPr>
            <p:nvPr/>
          </p:nvSpPr>
          <p:spPr bwMode="auto">
            <a:xfrm>
              <a:off x="5189" y="1325"/>
              <a:ext cx="1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714" name="Line 218"/>
            <p:cNvSpPr>
              <a:spLocks noChangeShapeType="1"/>
            </p:cNvSpPr>
            <p:nvPr/>
          </p:nvSpPr>
          <p:spPr bwMode="auto">
            <a:xfrm>
              <a:off x="5189" y="1341"/>
              <a:ext cx="1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715" name="Line 219"/>
            <p:cNvSpPr>
              <a:spLocks noChangeShapeType="1"/>
            </p:cNvSpPr>
            <p:nvPr/>
          </p:nvSpPr>
          <p:spPr bwMode="auto">
            <a:xfrm>
              <a:off x="5189" y="1348"/>
              <a:ext cx="1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716" name="Line 220"/>
            <p:cNvSpPr>
              <a:spLocks noChangeShapeType="1"/>
            </p:cNvSpPr>
            <p:nvPr/>
          </p:nvSpPr>
          <p:spPr bwMode="auto">
            <a:xfrm>
              <a:off x="5189" y="1365"/>
              <a:ext cx="1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717" name="Line 221"/>
            <p:cNvSpPr>
              <a:spLocks noChangeShapeType="1"/>
            </p:cNvSpPr>
            <p:nvPr/>
          </p:nvSpPr>
          <p:spPr bwMode="auto">
            <a:xfrm>
              <a:off x="5189" y="1372"/>
              <a:ext cx="1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718" name="Line 222"/>
            <p:cNvSpPr>
              <a:spLocks noChangeShapeType="1"/>
            </p:cNvSpPr>
            <p:nvPr/>
          </p:nvSpPr>
          <p:spPr bwMode="auto">
            <a:xfrm>
              <a:off x="5189" y="1388"/>
              <a:ext cx="1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4719" name="Line 223"/>
            <p:cNvSpPr>
              <a:spLocks noChangeShapeType="1"/>
            </p:cNvSpPr>
            <p:nvPr/>
          </p:nvSpPr>
          <p:spPr bwMode="auto">
            <a:xfrm>
              <a:off x="5189" y="1402"/>
              <a:ext cx="1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514720" name="Rectangle 224"/>
          <p:cNvSpPr>
            <a:spLocks noChangeArrowheads="1"/>
          </p:cNvSpPr>
          <p:nvPr/>
        </p:nvSpPr>
        <p:spPr bwMode="auto">
          <a:xfrm>
            <a:off x="6096001" y="3200400"/>
            <a:ext cx="1070807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D2B88"/>
                </a:solidFill>
                <a:latin typeface="Times New Roman" charset="0"/>
              </a:rPr>
              <a:t>Entities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D2B88"/>
                </a:solidFill>
                <a:latin typeface="Times New Roman" charset="0"/>
              </a:rPr>
              <a:t>Timelines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D2B88"/>
                </a:solidFill>
                <a:latin typeface="Times New Roman" charset="0"/>
              </a:rPr>
              <a:t>Patterns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D2B88"/>
                </a:solidFill>
                <a:latin typeface="Times New Roman" charset="0"/>
              </a:rPr>
              <a:t>Relationships</a:t>
            </a:r>
            <a:endParaRPr lang="en-US" sz="1000" b="1">
              <a:solidFill>
                <a:srgbClr val="0D2B88"/>
              </a:solidFill>
              <a:latin typeface="Times New Roman" charset="0"/>
            </a:endParaRPr>
          </a:p>
        </p:txBody>
      </p:sp>
      <p:sp>
        <p:nvSpPr>
          <p:cNvPr id="1514721" name="Rectangle 225"/>
          <p:cNvSpPr>
            <a:spLocks noChangeArrowheads="1"/>
          </p:cNvSpPr>
          <p:nvPr/>
        </p:nvSpPr>
        <p:spPr bwMode="auto">
          <a:xfrm rot="19757421">
            <a:off x="4524563" y="5111545"/>
            <a:ext cx="1274389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3399"/>
                </a:solidFill>
                <a:latin typeface="Times New Roman" charset="0"/>
              </a:rPr>
              <a:t>Relevant Data</a:t>
            </a:r>
          </a:p>
        </p:txBody>
      </p:sp>
      <p:sp>
        <p:nvSpPr>
          <p:cNvPr id="1514722" name="Rectangle 226"/>
          <p:cNvSpPr>
            <a:spLocks noChangeArrowheads="1"/>
          </p:cNvSpPr>
          <p:nvPr/>
        </p:nvSpPr>
        <p:spPr bwMode="auto">
          <a:xfrm rot="19757421">
            <a:off x="6090590" y="3959249"/>
            <a:ext cx="1118897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3399"/>
              </a:solidFill>
              <a:latin typeface="Times New Roman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3399"/>
                </a:solidFill>
                <a:latin typeface="Times New Roman" charset="0"/>
              </a:rPr>
              <a:t>Information</a:t>
            </a:r>
          </a:p>
        </p:txBody>
      </p:sp>
      <p:sp>
        <p:nvSpPr>
          <p:cNvPr id="1514723" name="Rectangle 227"/>
          <p:cNvSpPr>
            <a:spLocks noChangeArrowheads="1"/>
          </p:cNvSpPr>
          <p:nvPr/>
        </p:nvSpPr>
        <p:spPr bwMode="auto">
          <a:xfrm rot="19757421">
            <a:off x="7462569" y="3427207"/>
            <a:ext cx="1040350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3399"/>
                </a:solidFill>
                <a:latin typeface="Times New Roman" charset="0"/>
              </a:rPr>
              <a:t>Knowledge</a:t>
            </a:r>
          </a:p>
        </p:txBody>
      </p:sp>
      <p:sp>
        <p:nvSpPr>
          <p:cNvPr id="1514724" name="Rectangle 228"/>
          <p:cNvSpPr>
            <a:spLocks noChangeArrowheads="1"/>
          </p:cNvSpPr>
          <p:nvPr/>
        </p:nvSpPr>
        <p:spPr bwMode="auto">
          <a:xfrm rot="19757421">
            <a:off x="3875596" y="5668757"/>
            <a:ext cx="551434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3399"/>
                </a:solidFill>
                <a:latin typeface="Times New Roman" charset="0"/>
              </a:rPr>
              <a:t>Data</a:t>
            </a:r>
          </a:p>
        </p:txBody>
      </p:sp>
      <p:graphicFrame>
        <p:nvGraphicFramePr>
          <p:cNvPr id="1514725" name="Object 229"/>
          <p:cNvGraphicFramePr>
            <a:graphicFrameLocks/>
          </p:cNvGraphicFramePr>
          <p:nvPr/>
        </p:nvGraphicFramePr>
        <p:xfrm>
          <a:off x="8153400" y="1981200"/>
          <a:ext cx="9144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361960" imgH="2057400" progId="">
                  <p:embed/>
                </p:oleObj>
              </mc:Choice>
              <mc:Fallback>
                <p:oleObj r:id="rId4" imgW="2361960" imgH="2057400" progId="">
                  <p:embed/>
                  <p:pic>
                    <p:nvPicPr>
                      <p:cNvPr id="1514725" name="Object 22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1981200"/>
                        <a:ext cx="9144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14726" name="Group 230"/>
          <p:cNvGrpSpPr>
            <a:grpSpLocks/>
          </p:cNvGrpSpPr>
          <p:nvPr/>
        </p:nvGrpSpPr>
        <p:grpSpPr bwMode="auto">
          <a:xfrm>
            <a:off x="3733800" y="4648200"/>
            <a:ext cx="990600" cy="762000"/>
            <a:chOff x="1634" y="990"/>
            <a:chExt cx="707" cy="574"/>
          </a:xfrm>
        </p:grpSpPr>
        <p:grpSp>
          <p:nvGrpSpPr>
            <p:cNvPr id="1514727" name="Group 231"/>
            <p:cNvGrpSpPr>
              <a:grpSpLocks/>
            </p:cNvGrpSpPr>
            <p:nvPr/>
          </p:nvGrpSpPr>
          <p:grpSpPr bwMode="auto">
            <a:xfrm>
              <a:off x="1859" y="990"/>
              <a:ext cx="482" cy="516"/>
              <a:chOff x="2583" y="1062"/>
              <a:chExt cx="482" cy="516"/>
            </a:xfrm>
          </p:grpSpPr>
          <p:sp>
            <p:nvSpPr>
              <p:cNvPr id="1514728" name="Rectangle 232"/>
              <p:cNvSpPr>
                <a:spLocks noChangeArrowheads="1"/>
              </p:cNvSpPr>
              <p:nvPr/>
            </p:nvSpPr>
            <p:spPr bwMode="auto">
              <a:xfrm>
                <a:off x="2583" y="1062"/>
                <a:ext cx="0" cy="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729" name="Rectangle 233"/>
              <p:cNvSpPr>
                <a:spLocks noChangeArrowheads="1"/>
              </p:cNvSpPr>
              <p:nvPr/>
            </p:nvSpPr>
            <p:spPr bwMode="auto">
              <a:xfrm>
                <a:off x="2718" y="1172"/>
                <a:ext cx="73" cy="12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730" name="Rectangle 234"/>
              <p:cNvSpPr>
                <a:spLocks noChangeArrowheads="1"/>
              </p:cNvSpPr>
              <p:nvPr/>
            </p:nvSpPr>
            <p:spPr bwMode="auto">
              <a:xfrm>
                <a:off x="2732" y="1112"/>
                <a:ext cx="133" cy="238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731" name="Line 235"/>
              <p:cNvSpPr>
                <a:spLocks noChangeShapeType="1"/>
              </p:cNvSpPr>
              <p:nvPr/>
            </p:nvSpPr>
            <p:spPr bwMode="auto">
              <a:xfrm>
                <a:off x="2740" y="1113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32" name="Line 236"/>
              <p:cNvSpPr>
                <a:spLocks noChangeShapeType="1"/>
              </p:cNvSpPr>
              <p:nvPr/>
            </p:nvSpPr>
            <p:spPr bwMode="auto">
              <a:xfrm>
                <a:off x="2740" y="1128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33" name="Line 237"/>
              <p:cNvSpPr>
                <a:spLocks noChangeShapeType="1"/>
              </p:cNvSpPr>
              <p:nvPr/>
            </p:nvSpPr>
            <p:spPr bwMode="auto">
              <a:xfrm>
                <a:off x="2740" y="1146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34" name="Line 238"/>
              <p:cNvSpPr>
                <a:spLocks noChangeShapeType="1"/>
              </p:cNvSpPr>
              <p:nvPr/>
            </p:nvSpPr>
            <p:spPr bwMode="auto">
              <a:xfrm>
                <a:off x="2740" y="1153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35" name="Line 239"/>
              <p:cNvSpPr>
                <a:spLocks noChangeShapeType="1"/>
              </p:cNvSpPr>
              <p:nvPr/>
            </p:nvSpPr>
            <p:spPr bwMode="auto">
              <a:xfrm>
                <a:off x="2740" y="1172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36" name="Line 240"/>
              <p:cNvSpPr>
                <a:spLocks noChangeShapeType="1"/>
              </p:cNvSpPr>
              <p:nvPr/>
            </p:nvSpPr>
            <p:spPr bwMode="auto">
              <a:xfrm>
                <a:off x="2740" y="1179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37" name="Line 241"/>
              <p:cNvSpPr>
                <a:spLocks noChangeShapeType="1"/>
              </p:cNvSpPr>
              <p:nvPr/>
            </p:nvSpPr>
            <p:spPr bwMode="auto">
              <a:xfrm>
                <a:off x="2740" y="1197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38" name="Line 242"/>
              <p:cNvSpPr>
                <a:spLocks noChangeShapeType="1"/>
              </p:cNvSpPr>
              <p:nvPr/>
            </p:nvSpPr>
            <p:spPr bwMode="auto">
              <a:xfrm>
                <a:off x="2740" y="1212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39" name="Line 243"/>
              <p:cNvSpPr>
                <a:spLocks noChangeShapeType="1"/>
              </p:cNvSpPr>
              <p:nvPr/>
            </p:nvSpPr>
            <p:spPr bwMode="auto">
              <a:xfrm>
                <a:off x="2740" y="1223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40" name="Line 244"/>
              <p:cNvSpPr>
                <a:spLocks noChangeShapeType="1"/>
              </p:cNvSpPr>
              <p:nvPr/>
            </p:nvSpPr>
            <p:spPr bwMode="auto">
              <a:xfrm>
                <a:off x="2740" y="1238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41" name="Line 245"/>
              <p:cNvSpPr>
                <a:spLocks noChangeShapeType="1"/>
              </p:cNvSpPr>
              <p:nvPr/>
            </p:nvSpPr>
            <p:spPr bwMode="auto">
              <a:xfrm>
                <a:off x="2740" y="1256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42" name="Line 246"/>
              <p:cNvSpPr>
                <a:spLocks noChangeShapeType="1"/>
              </p:cNvSpPr>
              <p:nvPr/>
            </p:nvSpPr>
            <p:spPr bwMode="auto">
              <a:xfrm>
                <a:off x="2740" y="1263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43" name="Line 247"/>
              <p:cNvSpPr>
                <a:spLocks noChangeShapeType="1"/>
              </p:cNvSpPr>
              <p:nvPr/>
            </p:nvSpPr>
            <p:spPr bwMode="auto">
              <a:xfrm>
                <a:off x="2740" y="1282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44" name="Line 248"/>
              <p:cNvSpPr>
                <a:spLocks noChangeShapeType="1"/>
              </p:cNvSpPr>
              <p:nvPr/>
            </p:nvSpPr>
            <p:spPr bwMode="auto">
              <a:xfrm>
                <a:off x="2740" y="1289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45" name="Line 249"/>
              <p:cNvSpPr>
                <a:spLocks noChangeShapeType="1"/>
              </p:cNvSpPr>
              <p:nvPr/>
            </p:nvSpPr>
            <p:spPr bwMode="auto">
              <a:xfrm>
                <a:off x="2740" y="1307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46" name="Line 250"/>
              <p:cNvSpPr>
                <a:spLocks noChangeShapeType="1"/>
              </p:cNvSpPr>
              <p:nvPr/>
            </p:nvSpPr>
            <p:spPr bwMode="auto">
              <a:xfrm>
                <a:off x="2740" y="1322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47" name="Rectangle 251"/>
              <p:cNvSpPr>
                <a:spLocks noChangeArrowheads="1"/>
              </p:cNvSpPr>
              <p:nvPr/>
            </p:nvSpPr>
            <p:spPr bwMode="auto">
              <a:xfrm>
                <a:off x="2691" y="1176"/>
                <a:ext cx="19" cy="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">
                    <a:solidFill>
                      <a:srgbClr val="000000"/>
                    </a:solidFill>
                    <a:latin typeface="Times New Roman" charset="0"/>
                  </a:rPr>
                  <a:t>X</a:t>
                </a:r>
              </a:p>
            </p:txBody>
          </p:sp>
          <p:sp>
            <p:nvSpPr>
              <p:cNvPr id="1514748" name="Rectangle 252"/>
              <p:cNvSpPr>
                <a:spLocks noChangeArrowheads="1"/>
              </p:cNvSpPr>
              <p:nvPr/>
            </p:nvSpPr>
            <p:spPr bwMode="auto">
              <a:xfrm>
                <a:off x="2818" y="1286"/>
                <a:ext cx="73" cy="12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749" name="Rectangle 253"/>
              <p:cNvSpPr>
                <a:spLocks noChangeArrowheads="1"/>
              </p:cNvSpPr>
              <p:nvPr/>
            </p:nvSpPr>
            <p:spPr bwMode="auto">
              <a:xfrm>
                <a:off x="2832" y="1226"/>
                <a:ext cx="133" cy="238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750" name="Line 254"/>
              <p:cNvSpPr>
                <a:spLocks noChangeShapeType="1"/>
              </p:cNvSpPr>
              <p:nvPr/>
            </p:nvSpPr>
            <p:spPr bwMode="auto">
              <a:xfrm>
                <a:off x="2840" y="1227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51" name="Line 255"/>
              <p:cNvSpPr>
                <a:spLocks noChangeShapeType="1"/>
              </p:cNvSpPr>
              <p:nvPr/>
            </p:nvSpPr>
            <p:spPr bwMode="auto">
              <a:xfrm>
                <a:off x="2840" y="1242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52" name="Line 256"/>
              <p:cNvSpPr>
                <a:spLocks noChangeShapeType="1"/>
              </p:cNvSpPr>
              <p:nvPr/>
            </p:nvSpPr>
            <p:spPr bwMode="auto">
              <a:xfrm>
                <a:off x="2840" y="1260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53" name="Line 257"/>
              <p:cNvSpPr>
                <a:spLocks noChangeShapeType="1"/>
              </p:cNvSpPr>
              <p:nvPr/>
            </p:nvSpPr>
            <p:spPr bwMode="auto">
              <a:xfrm>
                <a:off x="2840" y="1267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54" name="Line 258"/>
              <p:cNvSpPr>
                <a:spLocks noChangeShapeType="1"/>
              </p:cNvSpPr>
              <p:nvPr/>
            </p:nvSpPr>
            <p:spPr bwMode="auto">
              <a:xfrm>
                <a:off x="2840" y="1286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55" name="Line 259"/>
              <p:cNvSpPr>
                <a:spLocks noChangeShapeType="1"/>
              </p:cNvSpPr>
              <p:nvPr/>
            </p:nvSpPr>
            <p:spPr bwMode="auto">
              <a:xfrm>
                <a:off x="2840" y="1293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56" name="Line 260"/>
              <p:cNvSpPr>
                <a:spLocks noChangeShapeType="1"/>
              </p:cNvSpPr>
              <p:nvPr/>
            </p:nvSpPr>
            <p:spPr bwMode="auto">
              <a:xfrm>
                <a:off x="2840" y="1311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57" name="Line 261"/>
              <p:cNvSpPr>
                <a:spLocks noChangeShapeType="1"/>
              </p:cNvSpPr>
              <p:nvPr/>
            </p:nvSpPr>
            <p:spPr bwMode="auto">
              <a:xfrm>
                <a:off x="2840" y="1326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58" name="Line 262"/>
              <p:cNvSpPr>
                <a:spLocks noChangeShapeType="1"/>
              </p:cNvSpPr>
              <p:nvPr/>
            </p:nvSpPr>
            <p:spPr bwMode="auto">
              <a:xfrm>
                <a:off x="2840" y="1337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59" name="Line 263"/>
              <p:cNvSpPr>
                <a:spLocks noChangeShapeType="1"/>
              </p:cNvSpPr>
              <p:nvPr/>
            </p:nvSpPr>
            <p:spPr bwMode="auto">
              <a:xfrm>
                <a:off x="2840" y="1352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60" name="Line 264"/>
              <p:cNvSpPr>
                <a:spLocks noChangeShapeType="1"/>
              </p:cNvSpPr>
              <p:nvPr/>
            </p:nvSpPr>
            <p:spPr bwMode="auto">
              <a:xfrm>
                <a:off x="2840" y="1370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61" name="Line 265"/>
              <p:cNvSpPr>
                <a:spLocks noChangeShapeType="1"/>
              </p:cNvSpPr>
              <p:nvPr/>
            </p:nvSpPr>
            <p:spPr bwMode="auto">
              <a:xfrm>
                <a:off x="2840" y="1377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62" name="Line 266"/>
              <p:cNvSpPr>
                <a:spLocks noChangeShapeType="1"/>
              </p:cNvSpPr>
              <p:nvPr/>
            </p:nvSpPr>
            <p:spPr bwMode="auto">
              <a:xfrm>
                <a:off x="2840" y="1396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63" name="Line 267"/>
              <p:cNvSpPr>
                <a:spLocks noChangeShapeType="1"/>
              </p:cNvSpPr>
              <p:nvPr/>
            </p:nvSpPr>
            <p:spPr bwMode="auto">
              <a:xfrm>
                <a:off x="2840" y="1403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64" name="Line 268"/>
              <p:cNvSpPr>
                <a:spLocks noChangeShapeType="1"/>
              </p:cNvSpPr>
              <p:nvPr/>
            </p:nvSpPr>
            <p:spPr bwMode="auto">
              <a:xfrm>
                <a:off x="2840" y="1421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65" name="Line 269"/>
              <p:cNvSpPr>
                <a:spLocks noChangeShapeType="1"/>
              </p:cNvSpPr>
              <p:nvPr/>
            </p:nvSpPr>
            <p:spPr bwMode="auto">
              <a:xfrm>
                <a:off x="2840" y="1436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66" name="Rectangle 270"/>
              <p:cNvSpPr>
                <a:spLocks noChangeArrowheads="1"/>
              </p:cNvSpPr>
              <p:nvPr/>
            </p:nvSpPr>
            <p:spPr bwMode="auto">
              <a:xfrm>
                <a:off x="2682" y="1176"/>
                <a:ext cx="0" cy="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767" name="Rectangle 271"/>
              <p:cNvSpPr>
                <a:spLocks noChangeArrowheads="1"/>
              </p:cNvSpPr>
              <p:nvPr/>
            </p:nvSpPr>
            <p:spPr bwMode="auto">
              <a:xfrm>
                <a:off x="2818" y="1286"/>
                <a:ext cx="73" cy="12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768" name="Rectangle 272"/>
              <p:cNvSpPr>
                <a:spLocks noChangeArrowheads="1"/>
              </p:cNvSpPr>
              <p:nvPr/>
            </p:nvSpPr>
            <p:spPr bwMode="auto">
              <a:xfrm>
                <a:off x="2832" y="1226"/>
                <a:ext cx="133" cy="238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769" name="Line 273"/>
              <p:cNvSpPr>
                <a:spLocks noChangeShapeType="1"/>
              </p:cNvSpPr>
              <p:nvPr/>
            </p:nvSpPr>
            <p:spPr bwMode="auto">
              <a:xfrm>
                <a:off x="2840" y="1227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70" name="Line 274"/>
              <p:cNvSpPr>
                <a:spLocks noChangeShapeType="1"/>
              </p:cNvSpPr>
              <p:nvPr/>
            </p:nvSpPr>
            <p:spPr bwMode="auto">
              <a:xfrm>
                <a:off x="2840" y="1242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71" name="Line 275"/>
              <p:cNvSpPr>
                <a:spLocks noChangeShapeType="1"/>
              </p:cNvSpPr>
              <p:nvPr/>
            </p:nvSpPr>
            <p:spPr bwMode="auto">
              <a:xfrm>
                <a:off x="2840" y="1260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72" name="Line 276"/>
              <p:cNvSpPr>
                <a:spLocks noChangeShapeType="1"/>
              </p:cNvSpPr>
              <p:nvPr/>
            </p:nvSpPr>
            <p:spPr bwMode="auto">
              <a:xfrm>
                <a:off x="2840" y="1267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73" name="Line 277"/>
              <p:cNvSpPr>
                <a:spLocks noChangeShapeType="1"/>
              </p:cNvSpPr>
              <p:nvPr/>
            </p:nvSpPr>
            <p:spPr bwMode="auto">
              <a:xfrm>
                <a:off x="2840" y="1286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74" name="Line 278"/>
              <p:cNvSpPr>
                <a:spLocks noChangeShapeType="1"/>
              </p:cNvSpPr>
              <p:nvPr/>
            </p:nvSpPr>
            <p:spPr bwMode="auto">
              <a:xfrm>
                <a:off x="2840" y="1293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75" name="Line 279"/>
              <p:cNvSpPr>
                <a:spLocks noChangeShapeType="1"/>
              </p:cNvSpPr>
              <p:nvPr/>
            </p:nvSpPr>
            <p:spPr bwMode="auto">
              <a:xfrm>
                <a:off x="2840" y="1311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76" name="Line 280"/>
              <p:cNvSpPr>
                <a:spLocks noChangeShapeType="1"/>
              </p:cNvSpPr>
              <p:nvPr/>
            </p:nvSpPr>
            <p:spPr bwMode="auto">
              <a:xfrm>
                <a:off x="2840" y="1326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77" name="Line 281"/>
              <p:cNvSpPr>
                <a:spLocks noChangeShapeType="1"/>
              </p:cNvSpPr>
              <p:nvPr/>
            </p:nvSpPr>
            <p:spPr bwMode="auto">
              <a:xfrm>
                <a:off x="2840" y="1337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78" name="Line 282"/>
              <p:cNvSpPr>
                <a:spLocks noChangeShapeType="1"/>
              </p:cNvSpPr>
              <p:nvPr/>
            </p:nvSpPr>
            <p:spPr bwMode="auto">
              <a:xfrm>
                <a:off x="2840" y="1352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79" name="Line 283"/>
              <p:cNvSpPr>
                <a:spLocks noChangeShapeType="1"/>
              </p:cNvSpPr>
              <p:nvPr/>
            </p:nvSpPr>
            <p:spPr bwMode="auto">
              <a:xfrm>
                <a:off x="2840" y="1370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80" name="Line 284"/>
              <p:cNvSpPr>
                <a:spLocks noChangeShapeType="1"/>
              </p:cNvSpPr>
              <p:nvPr/>
            </p:nvSpPr>
            <p:spPr bwMode="auto">
              <a:xfrm>
                <a:off x="2840" y="1377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81" name="Line 285"/>
              <p:cNvSpPr>
                <a:spLocks noChangeShapeType="1"/>
              </p:cNvSpPr>
              <p:nvPr/>
            </p:nvSpPr>
            <p:spPr bwMode="auto">
              <a:xfrm>
                <a:off x="2840" y="1396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82" name="Line 286"/>
              <p:cNvSpPr>
                <a:spLocks noChangeShapeType="1"/>
              </p:cNvSpPr>
              <p:nvPr/>
            </p:nvSpPr>
            <p:spPr bwMode="auto">
              <a:xfrm>
                <a:off x="2840" y="1403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83" name="Line 287"/>
              <p:cNvSpPr>
                <a:spLocks noChangeShapeType="1"/>
              </p:cNvSpPr>
              <p:nvPr/>
            </p:nvSpPr>
            <p:spPr bwMode="auto">
              <a:xfrm>
                <a:off x="2840" y="1421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84" name="Line 288"/>
              <p:cNvSpPr>
                <a:spLocks noChangeShapeType="1"/>
              </p:cNvSpPr>
              <p:nvPr/>
            </p:nvSpPr>
            <p:spPr bwMode="auto">
              <a:xfrm>
                <a:off x="2840" y="1436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85" name="Rectangle 289"/>
              <p:cNvSpPr>
                <a:spLocks noChangeArrowheads="1"/>
              </p:cNvSpPr>
              <p:nvPr/>
            </p:nvSpPr>
            <p:spPr bwMode="auto">
              <a:xfrm>
                <a:off x="2791" y="1289"/>
                <a:ext cx="19" cy="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">
                    <a:solidFill>
                      <a:srgbClr val="000000"/>
                    </a:solidFill>
                    <a:latin typeface="Times New Roman" charset="0"/>
                  </a:rPr>
                  <a:t>X</a:t>
                </a:r>
              </a:p>
            </p:txBody>
          </p:sp>
          <p:sp>
            <p:nvSpPr>
              <p:cNvPr id="1514786" name="Rectangle 290"/>
              <p:cNvSpPr>
                <a:spLocks noChangeArrowheads="1"/>
              </p:cNvSpPr>
              <p:nvPr/>
            </p:nvSpPr>
            <p:spPr bwMode="auto">
              <a:xfrm>
                <a:off x="2918" y="1400"/>
                <a:ext cx="73" cy="12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787" name="Rectangle 291"/>
              <p:cNvSpPr>
                <a:spLocks noChangeArrowheads="1"/>
              </p:cNvSpPr>
              <p:nvPr/>
            </p:nvSpPr>
            <p:spPr bwMode="auto">
              <a:xfrm>
                <a:off x="2932" y="1340"/>
                <a:ext cx="133" cy="238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788" name="Line 292"/>
              <p:cNvSpPr>
                <a:spLocks noChangeShapeType="1"/>
              </p:cNvSpPr>
              <p:nvPr/>
            </p:nvSpPr>
            <p:spPr bwMode="auto">
              <a:xfrm>
                <a:off x="2940" y="1341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89" name="Line 293"/>
              <p:cNvSpPr>
                <a:spLocks noChangeShapeType="1"/>
              </p:cNvSpPr>
              <p:nvPr/>
            </p:nvSpPr>
            <p:spPr bwMode="auto">
              <a:xfrm>
                <a:off x="2940" y="1356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90" name="Line 294"/>
              <p:cNvSpPr>
                <a:spLocks noChangeShapeType="1"/>
              </p:cNvSpPr>
              <p:nvPr/>
            </p:nvSpPr>
            <p:spPr bwMode="auto">
              <a:xfrm>
                <a:off x="2940" y="1374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91" name="Line 295"/>
              <p:cNvSpPr>
                <a:spLocks noChangeShapeType="1"/>
              </p:cNvSpPr>
              <p:nvPr/>
            </p:nvSpPr>
            <p:spPr bwMode="auto">
              <a:xfrm>
                <a:off x="2940" y="1381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92" name="Line 296"/>
              <p:cNvSpPr>
                <a:spLocks noChangeShapeType="1"/>
              </p:cNvSpPr>
              <p:nvPr/>
            </p:nvSpPr>
            <p:spPr bwMode="auto">
              <a:xfrm>
                <a:off x="2940" y="1400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93" name="Line 297"/>
              <p:cNvSpPr>
                <a:spLocks noChangeShapeType="1"/>
              </p:cNvSpPr>
              <p:nvPr/>
            </p:nvSpPr>
            <p:spPr bwMode="auto">
              <a:xfrm>
                <a:off x="2940" y="1407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94" name="Line 298"/>
              <p:cNvSpPr>
                <a:spLocks noChangeShapeType="1"/>
              </p:cNvSpPr>
              <p:nvPr/>
            </p:nvSpPr>
            <p:spPr bwMode="auto">
              <a:xfrm>
                <a:off x="2940" y="1425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95" name="Line 299"/>
              <p:cNvSpPr>
                <a:spLocks noChangeShapeType="1"/>
              </p:cNvSpPr>
              <p:nvPr/>
            </p:nvSpPr>
            <p:spPr bwMode="auto">
              <a:xfrm>
                <a:off x="2940" y="1440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96" name="Line 300"/>
              <p:cNvSpPr>
                <a:spLocks noChangeShapeType="1"/>
              </p:cNvSpPr>
              <p:nvPr/>
            </p:nvSpPr>
            <p:spPr bwMode="auto">
              <a:xfrm>
                <a:off x="2940" y="1451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97" name="Line 301"/>
              <p:cNvSpPr>
                <a:spLocks noChangeShapeType="1"/>
              </p:cNvSpPr>
              <p:nvPr/>
            </p:nvSpPr>
            <p:spPr bwMode="auto">
              <a:xfrm>
                <a:off x="2940" y="1466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98" name="Line 302"/>
              <p:cNvSpPr>
                <a:spLocks noChangeShapeType="1"/>
              </p:cNvSpPr>
              <p:nvPr/>
            </p:nvSpPr>
            <p:spPr bwMode="auto">
              <a:xfrm>
                <a:off x="2940" y="1484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799" name="Line 303"/>
              <p:cNvSpPr>
                <a:spLocks noChangeShapeType="1"/>
              </p:cNvSpPr>
              <p:nvPr/>
            </p:nvSpPr>
            <p:spPr bwMode="auto">
              <a:xfrm>
                <a:off x="2940" y="1491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00" name="Line 304"/>
              <p:cNvSpPr>
                <a:spLocks noChangeShapeType="1"/>
              </p:cNvSpPr>
              <p:nvPr/>
            </p:nvSpPr>
            <p:spPr bwMode="auto">
              <a:xfrm>
                <a:off x="2940" y="1510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01" name="Line 305"/>
              <p:cNvSpPr>
                <a:spLocks noChangeShapeType="1"/>
              </p:cNvSpPr>
              <p:nvPr/>
            </p:nvSpPr>
            <p:spPr bwMode="auto">
              <a:xfrm>
                <a:off x="2940" y="1517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02" name="Line 306"/>
              <p:cNvSpPr>
                <a:spLocks noChangeShapeType="1"/>
              </p:cNvSpPr>
              <p:nvPr/>
            </p:nvSpPr>
            <p:spPr bwMode="auto">
              <a:xfrm>
                <a:off x="2940" y="1535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03" name="Line 307"/>
              <p:cNvSpPr>
                <a:spLocks noChangeShapeType="1"/>
              </p:cNvSpPr>
              <p:nvPr/>
            </p:nvSpPr>
            <p:spPr bwMode="auto">
              <a:xfrm>
                <a:off x="2940" y="1550"/>
                <a:ext cx="11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514804" name="Group 308"/>
            <p:cNvGrpSpPr>
              <a:grpSpLocks/>
            </p:cNvGrpSpPr>
            <p:nvPr/>
          </p:nvGrpSpPr>
          <p:grpSpPr bwMode="auto">
            <a:xfrm>
              <a:off x="1634" y="1049"/>
              <a:ext cx="349" cy="398"/>
              <a:chOff x="2358" y="1121"/>
              <a:chExt cx="349" cy="398"/>
            </a:xfrm>
          </p:grpSpPr>
          <p:sp>
            <p:nvSpPr>
              <p:cNvPr id="1514805" name="Freeform 309"/>
              <p:cNvSpPr>
                <a:spLocks/>
              </p:cNvSpPr>
              <p:nvPr/>
            </p:nvSpPr>
            <p:spPr bwMode="auto">
              <a:xfrm>
                <a:off x="2358" y="1121"/>
                <a:ext cx="349" cy="398"/>
              </a:xfrm>
              <a:custGeom>
                <a:avLst/>
                <a:gdLst>
                  <a:gd name="T0" fmla="*/ 0 w 349"/>
                  <a:gd name="T1" fmla="*/ 0 h 398"/>
                  <a:gd name="T2" fmla="*/ 348 w 349"/>
                  <a:gd name="T3" fmla="*/ 0 h 398"/>
                  <a:gd name="T4" fmla="*/ 348 w 349"/>
                  <a:gd name="T5" fmla="*/ 113 h 398"/>
                  <a:gd name="T6" fmla="*/ 347 w 349"/>
                  <a:gd name="T7" fmla="*/ 163 h 398"/>
                  <a:gd name="T8" fmla="*/ 344 w 349"/>
                  <a:gd name="T9" fmla="*/ 191 h 398"/>
                  <a:gd name="T10" fmla="*/ 341 w 349"/>
                  <a:gd name="T11" fmla="*/ 208 h 398"/>
                  <a:gd name="T12" fmla="*/ 336 w 349"/>
                  <a:gd name="T13" fmla="*/ 224 h 398"/>
                  <a:gd name="T14" fmla="*/ 331 w 349"/>
                  <a:gd name="T15" fmla="*/ 234 h 398"/>
                  <a:gd name="T16" fmla="*/ 126 w 349"/>
                  <a:gd name="T17" fmla="*/ 385 h 398"/>
                  <a:gd name="T18" fmla="*/ 107 w 349"/>
                  <a:gd name="T19" fmla="*/ 393 h 398"/>
                  <a:gd name="T20" fmla="*/ 87 w 349"/>
                  <a:gd name="T21" fmla="*/ 397 h 398"/>
                  <a:gd name="T22" fmla="*/ 0 w 349"/>
                  <a:gd name="T23" fmla="*/ 397 h 398"/>
                  <a:gd name="T24" fmla="*/ 0 w 349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9" h="398">
                    <a:moveTo>
                      <a:pt x="0" y="0"/>
                    </a:moveTo>
                    <a:lnTo>
                      <a:pt x="348" y="0"/>
                    </a:lnTo>
                    <a:lnTo>
                      <a:pt x="348" y="113"/>
                    </a:lnTo>
                    <a:lnTo>
                      <a:pt x="347" y="163"/>
                    </a:lnTo>
                    <a:lnTo>
                      <a:pt x="344" y="191"/>
                    </a:lnTo>
                    <a:lnTo>
                      <a:pt x="341" y="208"/>
                    </a:lnTo>
                    <a:lnTo>
                      <a:pt x="336" y="224"/>
                    </a:lnTo>
                    <a:lnTo>
                      <a:pt x="331" y="234"/>
                    </a:lnTo>
                    <a:lnTo>
                      <a:pt x="126" y="385"/>
                    </a:lnTo>
                    <a:lnTo>
                      <a:pt x="107" y="393"/>
                    </a:lnTo>
                    <a:lnTo>
                      <a:pt x="87" y="397"/>
                    </a:lnTo>
                    <a:lnTo>
                      <a:pt x="0" y="39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1DECC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06" name="Freeform 310"/>
              <p:cNvSpPr>
                <a:spLocks/>
              </p:cNvSpPr>
              <p:nvPr/>
            </p:nvSpPr>
            <p:spPr bwMode="auto">
              <a:xfrm>
                <a:off x="2367" y="1135"/>
                <a:ext cx="331" cy="369"/>
              </a:xfrm>
              <a:custGeom>
                <a:avLst/>
                <a:gdLst>
                  <a:gd name="T0" fmla="*/ 10 w 331"/>
                  <a:gd name="T1" fmla="*/ 3 h 369"/>
                  <a:gd name="T2" fmla="*/ 4 w 331"/>
                  <a:gd name="T3" fmla="*/ 7 h 369"/>
                  <a:gd name="T4" fmla="*/ 2 w 331"/>
                  <a:gd name="T5" fmla="*/ 15 h 369"/>
                  <a:gd name="T6" fmla="*/ 0 w 331"/>
                  <a:gd name="T7" fmla="*/ 96 h 369"/>
                  <a:gd name="T8" fmla="*/ 0 w 331"/>
                  <a:gd name="T9" fmla="*/ 183 h 369"/>
                  <a:gd name="T10" fmla="*/ 0 w 331"/>
                  <a:gd name="T11" fmla="*/ 274 h 369"/>
                  <a:gd name="T12" fmla="*/ 2 w 331"/>
                  <a:gd name="T13" fmla="*/ 354 h 369"/>
                  <a:gd name="T14" fmla="*/ 5 w 331"/>
                  <a:gd name="T15" fmla="*/ 363 h 369"/>
                  <a:gd name="T16" fmla="*/ 11 w 331"/>
                  <a:gd name="T17" fmla="*/ 367 h 369"/>
                  <a:gd name="T18" fmla="*/ 84 w 331"/>
                  <a:gd name="T19" fmla="*/ 368 h 369"/>
                  <a:gd name="T20" fmla="*/ 106 w 331"/>
                  <a:gd name="T21" fmla="*/ 365 h 369"/>
                  <a:gd name="T22" fmla="*/ 125 w 331"/>
                  <a:gd name="T23" fmla="*/ 361 h 369"/>
                  <a:gd name="T24" fmla="*/ 143 w 331"/>
                  <a:gd name="T25" fmla="*/ 351 h 369"/>
                  <a:gd name="T26" fmla="*/ 321 w 331"/>
                  <a:gd name="T27" fmla="*/ 219 h 369"/>
                  <a:gd name="T28" fmla="*/ 326 w 331"/>
                  <a:gd name="T29" fmla="*/ 206 h 369"/>
                  <a:gd name="T30" fmla="*/ 329 w 331"/>
                  <a:gd name="T31" fmla="*/ 188 h 369"/>
                  <a:gd name="T32" fmla="*/ 330 w 331"/>
                  <a:gd name="T33" fmla="*/ 160 h 369"/>
                  <a:gd name="T34" fmla="*/ 330 w 331"/>
                  <a:gd name="T35" fmla="*/ 103 h 369"/>
                  <a:gd name="T36" fmla="*/ 328 w 331"/>
                  <a:gd name="T37" fmla="*/ 15 h 369"/>
                  <a:gd name="T38" fmla="*/ 325 w 331"/>
                  <a:gd name="T39" fmla="*/ 7 h 369"/>
                  <a:gd name="T40" fmla="*/ 319 w 331"/>
                  <a:gd name="T41" fmla="*/ 3 h 369"/>
                  <a:gd name="T42" fmla="*/ 248 w 331"/>
                  <a:gd name="T43" fmla="*/ 0 h 369"/>
                  <a:gd name="T44" fmla="*/ 165 w 331"/>
                  <a:gd name="T45" fmla="*/ 0 h 369"/>
                  <a:gd name="T46" fmla="*/ 87 w 331"/>
                  <a:gd name="T47" fmla="*/ 0 h 369"/>
                  <a:gd name="T48" fmla="*/ 10 w 331"/>
                  <a:gd name="T49" fmla="*/ 3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31" h="369">
                    <a:moveTo>
                      <a:pt x="10" y="3"/>
                    </a:moveTo>
                    <a:lnTo>
                      <a:pt x="4" y="7"/>
                    </a:lnTo>
                    <a:lnTo>
                      <a:pt x="2" y="15"/>
                    </a:lnTo>
                    <a:lnTo>
                      <a:pt x="0" y="96"/>
                    </a:lnTo>
                    <a:lnTo>
                      <a:pt x="0" y="183"/>
                    </a:lnTo>
                    <a:lnTo>
                      <a:pt x="0" y="274"/>
                    </a:lnTo>
                    <a:lnTo>
                      <a:pt x="2" y="354"/>
                    </a:lnTo>
                    <a:lnTo>
                      <a:pt x="5" y="363"/>
                    </a:lnTo>
                    <a:lnTo>
                      <a:pt x="11" y="367"/>
                    </a:lnTo>
                    <a:lnTo>
                      <a:pt x="84" y="368"/>
                    </a:lnTo>
                    <a:lnTo>
                      <a:pt x="106" y="365"/>
                    </a:lnTo>
                    <a:lnTo>
                      <a:pt x="125" y="361"/>
                    </a:lnTo>
                    <a:lnTo>
                      <a:pt x="143" y="351"/>
                    </a:lnTo>
                    <a:lnTo>
                      <a:pt x="321" y="219"/>
                    </a:lnTo>
                    <a:lnTo>
                      <a:pt x="326" y="206"/>
                    </a:lnTo>
                    <a:lnTo>
                      <a:pt x="329" y="188"/>
                    </a:lnTo>
                    <a:lnTo>
                      <a:pt x="330" y="160"/>
                    </a:lnTo>
                    <a:lnTo>
                      <a:pt x="330" y="103"/>
                    </a:lnTo>
                    <a:lnTo>
                      <a:pt x="328" y="15"/>
                    </a:lnTo>
                    <a:lnTo>
                      <a:pt x="325" y="7"/>
                    </a:lnTo>
                    <a:lnTo>
                      <a:pt x="319" y="3"/>
                    </a:lnTo>
                    <a:lnTo>
                      <a:pt x="248" y="0"/>
                    </a:lnTo>
                    <a:lnTo>
                      <a:pt x="165" y="0"/>
                    </a:lnTo>
                    <a:lnTo>
                      <a:pt x="87" y="0"/>
                    </a:lnTo>
                    <a:lnTo>
                      <a:pt x="10" y="3"/>
                    </a:lnTo>
                  </a:path>
                </a:pathLst>
              </a:custGeom>
              <a:solidFill>
                <a:srgbClr val="00303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pic>
            <p:nvPicPr>
              <p:cNvPr id="1514807" name="Picture 311"/>
              <p:cNvPicPr>
                <a:picLocks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2" y="1184"/>
                <a:ext cx="174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14808" name="Rectangle 312"/>
              <p:cNvSpPr>
                <a:spLocks noChangeArrowheads="1"/>
              </p:cNvSpPr>
              <p:nvPr/>
            </p:nvSpPr>
            <p:spPr bwMode="auto">
              <a:xfrm>
                <a:off x="2545" y="1198"/>
                <a:ext cx="137" cy="88"/>
              </a:xfrm>
              <a:prstGeom prst="rect">
                <a:avLst/>
              </a:prstGeom>
              <a:solidFill>
                <a:srgbClr val="CECECE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graphicFrame>
            <p:nvGraphicFramePr>
              <p:cNvPr id="1514809" name="Object 313"/>
              <p:cNvGraphicFramePr>
                <a:graphicFrameLocks/>
              </p:cNvGraphicFramePr>
              <p:nvPr/>
            </p:nvGraphicFramePr>
            <p:xfrm>
              <a:off x="2573" y="1201"/>
              <a:ext cx="94" cy="1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Art" r:id="rId7" imgW="149040" imgH="169560" progId="MS_ClipArt_Gallery.2">
                      <p:embed/>
                    </p:oleObj>
                  </mc:Choice>
                  <mc:Fallback>
                    <p:oleObj name="ClipArt" r:id="rId7" imgW="149040" imgH="169560" progId="MS_ClipArt_Gallery.2">
                      <p:embed/>
                      <p:pic>
                        <p:nvPicPr>
                          <p:cNvPr id="1514809" name="Object 313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73" y="1201"/>
                            <a:ext cx="94" cy="10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14810" name="Object 314"/>
              <p:cNvGraphicFramePr>
                <a:graphicFrameLocks/>
              </p:cNvGraphicFramePr>
              <p:nvPr/>
            </p:nvGraphicFramePr>
            <p:xfrm>
              <a:off x="2372" y="1311"/>
              <a:ext cx="174" cy="1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Art" r:id="rId9" imgW="276120" imgH="222120" progId="MS_ClipArt_Gallery.2">
                      <p:embed/>
                    </p:oleObj>
                  </mc:Choice>
                  <mc:Fallback>
                    <p:oleObj name="ClipArt" r:id="rId9" imgW="276120" imgH="222120" progId="MS_ClipArt_Gallery.2">
                      <p:embed/>
                      <p:pic>
                        <p:nvPicPr>
                          <p:cNvPr id="1514810" name="Object 314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72" y="1311"/>
                            <a:ext cx="174" cy="1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514811" name="Picture 315"/>
              <p:cNvPicPr>
                <a:picLocks noChangeArrowheads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" y="1321"/>
                <a:ext cx="158" cy="1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14812" name="Freeform 316"/>
              <p:cNvSpPr>
                <a:spLocks/>
              </p:cNvSpPr>
              <p:nvPr/>
            </p:nvSpPr>
            <p:spPr bwMode="auto">
              <a:xfrm>
                <a:off x="2487" y="1358"/>
                <a:ext cx="205" cy="151"/>
              </a:xfrm>
              <a:custGeom>
                <a:avLst/>
                <a:gdLst>
                  <a:gd name="T0" fmla="*/ 0 w 205"/>
                  <a:gd name="T1" fmla="*/ 150 h 151"/>
                  <a:gd name="T2" fmla="*/ 204 w 205"/>
                  <a:gd name="T3" fmla="*/ 0 h 151"/>
                  <a:gd name="T4" fmla="*/ 192 w 205"/>
                  <a:gd name="T5" fmla="*/ 3 h 151"/>
                  <a:gd name="T6" fmla="*/ 178 w 205"/>
                  <a:gd name="T7" fmla="*/ 7 h 151"/>
                  <a:gd name="T8" fmla="*/ 164 w 205"/>
                  <a:gd name="T9" fmla="*/ 7 h 151"/>
                  <a:gd name="T10" fmla="*/ 85 w 205"/>
                  <a:gd name="T11" fmla="*/ 0 h 151"/>
                  <a:gd name="T12" fmla="*/ 25 w 205"/>
                  <a:gd name="T13" fmla="*/ 114 h 151"/>
                  <a:gd name="T14" fmla="*/ 13 w 205"/>
                  <a:gd name="T15" fmla="*/ 133 h 151"/>
                  <a:gd name="T16" fmla="*/ 0 w 205"/>
                  <a:gd name="T17" fmla="*/ 15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151">
                    <a:moveTo>
                      <a:pt x="0" y="150"/>
                    </a:moveTo>
                    <a:lnTo>
                      <a:pt x="204" y="0"/>
                    </a:lnTo>
                    <a:lnTo>
                      <a:pt x="192" y="3"/>
                    </a:lnTo>
                    <a:lnTo>
                      <a:pt x="178" y="7"/>
                    </a:lnTo>
                    <a:lnTo>
                      <a:pt x="164" y="7"/>
                    </a:lnTo>
                    <a:lnTo>
                      <a:pt x="85" y="0"/>
                    </a:lnTo>
                    <a:lnTo>
                      <a:pt x="25" y="114"/>
                    </a:lnTo>
                    <a:lnTo>
                      <a:pt x="13" y="133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009966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13" name="Freeform 317"/>
              <p:cNvSpPr>
                <a:spLocks/>
              </p:cNvSpPr>
              <p:nvPr/>
            </p:nvSpPr>
            <p:spPr bwMode="auto">
              <a:xfrm>
                <a:off x="2505" y="1439"/>
                <a:ext cx="41" cy="55"/>
              </a:xfrm>
              <a:custGeom>
                <a:avLst/>
                <a:gdLst>
                  <a:gd name="T0" fmla="*/ 0 w 41"/>
                  <a:gd name="T1" fmla="*/ 54 h 55"/>
                  <a:gd name="T2" fmla="*/ 6 w 41"/>
                  <a:gd name="T3" fmla="*/ 45 h 55"/>
                  <a:gd name="T4" fmla="*/ 14 w 41"/>
                  <a:gd name="T5" fmla="*/ 33 h 55"/>
                  <a:gd name="T6" fmla="*/ 32 w 41"/>
                  <a:gd name="T7" fmla="*/ 0 h 55"/>
                  <a:gd name="T8" fmla="*/ 40 w 41"/>
                  <a:gd name="T9" fmla="*/ 0 h 55"/>
                  <a:gd name="T10" fmla="*/ 34 w 41"/>
                  <a:gd name="T11" fmla="*/ 14 h 55"/>
                  <a:gd name="T12" fmla="*/ 26 w 41"/>
                  <a:gd name="T13" fmla="*/ 28 h 55"/>
                  <a:gd name="T14" fmla="*/ 18 w 41"/>
                  <a:gd name="T15" fmla="*/ 4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55">
                    <a:moveTo>
                      <a:pt x="0" y="54"/>
                    </a:moveTo>
                    <a:lnTo>
                      <a:pt x="6" y="45"/>
                    </a:lnTo>
                    <a:lnTo>
                      <a:pt x="14" y="33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34" y="14"/>
                    </a:lnTo>
                    <a:lnTo>
                      <a:pt x="26" y="28"/>
                    </a:lnTo>
                    <a:lnTo>
                      <a:pt x="18" y="40"/>
                    </a:lnTo>
                  </a:path>
                </a:pathLst>
              </a:custGeom>
              <a:noFill/>
              <a:ln w="12700" cap="rnd" cmpd="sng">
                <a:solidFill>
                  <a:srgbClr val="FF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14" name="Freeform 318"/>
              <p:cNvSpPr>
                <a:spLocks/>
              </p:cNvSpPr>
              <p:nvPr/>
            </p:nvSpPr>
            <p:spPr bwMode="auto">
              <a:xfrm>
                <a:off x="2546" y="1422"/>
                <a:ext cx="48" cy="17"/>
              </a:xfrm>
              <a:custGeom>
                <a:avLst/>
                <a:gdLst>
                  <a:gd name="T0" fmla="*/ 47 w 48"/>
                  <a:gd name="T1" fmla="*/ 2 h 17"/>
                  <a:gd name="T2" fmla="*/ 31 w 48"/>
                  <a:gd name="T3" fmla="*/ 1 h 17"/>
                  <a:gd name="T4" fmla="*/ 19 w 48"/>
                  <a:gd name="T5" fmla="*/ 0 h 17"/>
                  <a:gd name="T6" fmla="*/ 6 w 48"/>
                  <a:gd name="T7" fmla="*/ 0 h 17"/>
                  <a:gd name="T8" fmla="*/ 0 w 48"/>
                  <a:gd name="T9" fmla="*/ 12 h 17"/>
                  <a:gd name="T10" fmla="*/ 12 w 48"/>
                  <a:gd name="T11" fmla="*/ 13 h 17"/>
                  <a:gd name="T12" fmla="*/ 25 w 48"/>
                  <a:gd name="T13" fmla="*/ 16 h 17"/>
                  <a:gd name="T14" fmla="*/ 35 w 48"/>
                  <a:gd name="T1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17">
                    <a:moveTo>
                      <a:pt x="47" y="2"/>
                    </a:moveTo>
                    <a:lnTo>
                      <a:pt x="31" y="1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12" y="13"/>
                    </a:lnTo>
                    <a:lnTo>
                      <a:pt x="25" y="16"/>
                    </a:lnTo>
                    <a:lnTo>
                      <a:pt x="35" y="16"/>
                    </a:lnTo>
                  </a:path>
                </a:pathLst>
              </a:custGeom>
              <a:noFill/>
              <a:ln w="12700" cap="rnd" cmpd="sng">
                <a:solidFill>
                  <a:srgbClr val="FF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15" name="Freeform 319"/>
              <p:cNvSpPr>
                <a:spLocks/>
              </p:cNvSpPr>
              <p:nvPr/>
            </p:nvSpPr>
            <p:spPr bwMode="auto">
              <a:xfrm>
                <a:off x="2583" y="1369"/>
                <a:ext cx="78" cy="25"/>
              </a:xfrm>
              <a:custGeom>
                <a:avLst/>
                <a:gdLst>
                  <a:gd name="T0" fmla="*/ 77 w 78"/>
                  <a:gd name="T1" fmla="*/ 8 h 25"/>
                  <a:gd name="T2" fmla="*/ 66 w 78"/>
                  <a:gd name="T3" fmla="*/ 8 h 25"/>
                  <a:gd name="T4" fmla="*/ 50 w 78"/>
                  <a:gd name="T5" fmla="*/ 5 h 25"/>
                  <a:gd name="T6" fmla="*/ 34 w 78"/>
                  <a:gd name="T7" fmla="*/ 3 h 25"/>
                  <a:gd name="T8" fmla="*/ 30 w 78"/>
                  <a:gd name="T9" fmla="*/ 11 h 25"/>
                  <a:gd name="T10" fmla="*/ 19 w 78"/>
                  <a:gd name="T11" fmla="*/ 10 h 25"/>
                  <a:gd name="T12" fmla="*/ 23 w 78"/>
                  <a:gd name="T13" fmla="*/ 1 h 25"/>
                  <a:gd name="T14" fmla="*/ 9 w 78"/>
                  <a:gd name="T15" fmla="*/ 0 h 25"/>
                  <a:gd name="T16" fmla="*/ 0 w 78"/>
                  <a:gd name="T17" fmla="*/ 19 h 25"/>
                  <a:gd name="T18" fmla="*/ 20 w 78"/>
                  <a:gd name="T19" fmla="*/ 22 h 25"/>
                  <a:gd name="T20" fmla="*/ 37 w 78"/>
                  <a:gd name="T21" fmla="*/ 24 h 25"/>
                  <a:gd name="T22" fmla="*/ 52 w 78"/>
                  <a:gd name="T23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" h="25">
                    <a:moveTo>
                      <a:pt x="77" y="8"/>
                    </a:moveTo>
                    <a:lnTo>
                      <a:pt x="66" y="8"/>
                    </a:lnTo>
                    <a:lnTo>
                      <a:pt x="50" y="5"/>
                    </a:lnTo>
                    <a:lnTo>
                      <a:pt x="34" y="3"/>
                    </a:lnTo>
                    <a:lnTo>
                      <a:pt x="30" y="11"/>
                    </a:lnTo>
                    <a:lnTo>
                      <a:pt x="19" y="10"/>
                    </a:lnTo>
                    <a:lnTo>
                      <a:pt x="23" y="1"/>
                    </a:lnTo>
                    <a:lnTo>
                      <a:pt x="9" y="0"/>
                    </a:lnTo>
                    <a:lnTo>
                      <a:pt x="0" y="19"/>
                    </a:lnTo>
                    <a:lnTo>
                      <a:pt x="20" y="22"/>
                    </a:lnTo>
                    <a:lnTo>
                      <a:pt x="37" y="24"/>
                    </a:lnTo>
                    <a:lnTo>
                      <a:pt x="52" y="24"/>
                    </a:lnTo>
                  </a:path>
                </a:pathLst>
              </a:custGeom>
              <a:noFill/>
              <a:ln w="12700" cap="rnd" cmpd="sng">
                <a:solidFill>
                  <a:srgbClr val="FF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16" name="Freeform 320"/>
              <p:cNvSpPr>
                <a:spLocks/>
              </p:cNvSpPr>
              <p:nvPr/>
            </p:nvSpPr>
            <p:spPr bwMode="auto">
              <a:xfrm>
                <a:off x="2568" y="1373"/>
                <a:ext cx="62" cy="41"/>
              </a:xfrm>
              <a:custGeom>
                <a:avLst/>
                <a:gdLst>
                  <a:gd name="T0" fmla="*/ 61 w 62"/>
                  <a:gd name="T1" fmla="*/ 27 h 41"/>
                  <a:gd name="T2" fmla="*/ 45 w 62"/>
                  <a:gd name="T3" fmla="*/ 26 h 41"/>
                  <a:gd name="T4" fmla="*/ 26 w 62"/>
                  <a:gd name="T5" fmla="*/ 23 h 41"/>
                  <a:gd name="T6" fmla="*/ 8 w 62"/>
                  <a:gd name="T7" fmla="*/ 21 h 41"/>
                  <a:gd name="T8" fmla="*/ 18 w 62"/>
                  <a:gd name="T9" fmla="*/ 0 h 41"/>
                  <a:gd name="T10" fmla="*/ 12 w 62"/>
                  <a:gd name="T11" fmla="*/ 0 h 41"/>
                  <a:gd name="T12" fmla="*/ 0 w 62"/>
                  <a:gd name="T13" fmla="*/ 27 h 41"/>
                  <a:gd name="T14" fmla="*/ 17 w 62"/>
                  <a:gd name="T15" fmla="*/ 29 h 41"/>
                  <a:gd name="T16" fmla="*/ 12 w 62"/>
                  <a:gd name="T17" fmla="*/ 38 h 41"/>
                  <a:gd name="T18" fmla="*/ 32 w 62"/>
                  <a:gd name="T19" fmla="*/ 40 h 41"/>
                  <a:gd name="T20" fmla="*/ 43 w 62"/>
                  <a:gd name="T21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1">
                    <a:moveTo>
                      <a:pt x="61" y="27"/>
                    </a:moveTo>
                    <a:lnTo>
                      <a:pt x="45" y="26"/>
                    </a:lnTo>
                    <a:lnTo>
                      <a:pt x="26" y="23"/>
                    </a:lnTo>
                    <a:lnTo>
                      <a:pt x="8" y="21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0" y="27"/>
                    </a:lnTo>
                    <a:lnTo>
                      <a:pt x="17" y="29"/>
                    </a:lnTo>
                    <a:lnTo>
                      <a:pt x="12" y="38"/>
                    </a:lnTo>
                    <a:lnTo>
                      <a:pt x="32" y="40"/>
                    </a:lnTo>
                    <a:lnTo>
                      <a:pt x="43" y="40"/>
                    </a:lnTo>
                  </a:path>
                </a:pathLst>
              </a:custGeom>
              <a:noFill/>
              <a:ln w="12700" cap="rnd" cmpd="sng">
                <a:solidFill>
                  <a:srgbClr val="FF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17" name="Freeform 321"/>
              <p:cNvSpPr>
                <a:spLocks/>
              </p:cNvSpPr>
              <p:nvPr/>
            </p:nvSpPr>
            <p:spPr bwMode="auto">
              <a:xfrm>
                <a:off x="2550" y="1371"/>
                <a:ext cx="27" cy="47"/>
              </a:xfrm>
              <a:custGeom>
                <a:avLst/>
                <a:gdLst>
                  <a:gd name="T0" fmla="*/ 22 w 27"/>
                  <a:gd name="T1" fmla="*/ 0 h 47"/>
                  <a:gd name="T2" fmla="*/ 0 w 27"/>
                  <a:gd name="T3" fmla="*/ 45 h 47"/>
                  <a:gd name="T4" fmla="*/ 21 w 27"/>
                  <a:gd name="T5" fmla="*/ 46 h 47"/>
                  <a:gd name="T6" fmla="*/ 26 w 27"/>
                  <a:gd name="T7" fmla="*/ 36 h 47"/>
                  <a:gd name="T8" fmla="*/ 9 w 27"/>
                  <a:gd name="T9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47">
                    <a:moveTo>
                      <a:pt x="22" y="0"/>
                    </a:moveTo>
                    <a:lnTo>
                      <a:pt x="0" y="45"/>
                    </a:lnTo>
                    <a:lnTo>
                      <a:pt x="21" y="46"/>
                    </a:lnTo>
                    <a:lnTo>
                      <a:pt x="26" y="36"/>
                    </a:lnTo>
                    <a:lnTo>
                      <a:pt x="9" y="35"/>
                    </a:lnTo>
                  </a:path>
                </a:pathLst>
              </a:custGeom>
              <a:noFill/>
              <a:ln w="12700" cap="rnd" cmpd="sng">
                <a:solidFill>
                  <a:srgbClr val="FF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18" name="Freeform 322"/>
              <p:cNvSpPr>
                <a:spLocks/>
              </p:cNvSpPr>
              <p:nvPr/>
            </p:nvSpPr>
            <p:spPr bwMode="auto">
              <a:xfrm>
                <a:off x="2543" y="1442"/>
                <a:ext cx="18" cy="19"/>
              </a:xfrm>
              <a:custGeom>
                <a:avLst/>
                <a:gdLst>
                  <a:gd name="T0" fmla="*/ 0 w 18"/>
                  <a:gd name="T1" fmla="*/ 18 h 19"/>
                  <a:gd name="T2" fmla="*/ 9 w 18"/>
                  <a:gd name="T3" fmla="*/ 0 h 19"/>
                  <a:gd name="T4" fmla="*/ 17 w 18"/>
                  <a:gd name="T5" fmla="*/ 0 h 19"/>
                  <a:gd name="T6" fmla="*/ 13 w 18"/>
                  <a:gd name="T7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9">
                    <a:moveTo>
                      <a:pt x="0" y="18"/>
                    </a:moveTo>
                    <a:lnTo>
                      <a:pt x="9" y="0"/>
                    </a:lnTo>
                    <a:lnTo>
                      <a:pt x="17" y="0"/>
                    </a:lnTo>
                    <a:lnTo>
                      <a:pt x="13" y="8"/>
                    </a:lnTo>
                  </a:path>
                </a:pathLst>
              </a:custGeom>
              <a:noFill/>
              <a:ln w="12700" cap="rnd" cmpd="sng">
                <a:solidFill>
                  <a:srgbClr val="FF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19" name="Freeform 323"/>
              <p:cNvSpPr>
                <a:spLocks/>
              </p:cNvSpPr>
              <p:nvPr/>
            </p:nvSpPr>
            <p:spPr bwMode="auto">
              <a:xfrm>
                <a:off x="2594" y="1377"/>
                <a:ext cx="52" cy="17"/>
              </a:xfrm>
              <a:custGeom>
                <a:avLst/>
                <a:gdLst>
                  <a:gd name="T0" fmla="*/ 2 w 52"/>
                  <a:gd name="T1" fmla="*/ 0 h 17"/>
                  <a:gd name="T2" fmla="*/ 0 w 52"/>
                  <a:gd name="T3" fmla="*/ 10 h 17"/>
                  <a:gd name="T4" fmla="*/ 26 w 52"/>
                  <a:gd name="T5" fmla="*/ 14 h 17"/>
                  <a:gd name="T6" fmla="*/ 43 w 52"/>
                  <a:gd name="T7" fmla="*/ 16 h 17"/>
                  <a:gd name="T8" fmla="*/ 51 w 5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">
                    <a:moveTo>
                      <a:pt x="2" y="0"/>
                    </a:moveTo>
                    <a:lnTo>
                      <a:pt x="0" y="10"/>
                    </a:lnTo>
                    <a:lnTo>
                      <a:pt x="26" y="14"/>
                    </a:lnTo>
                    <a:lnTo>
                      <a:pt x="43" y="16"/>
                    </a:lnTo>
                    <a:lnTo>
                      <a:pt x="51" y="16"/>
                    </a:lnTo>
                  </a:path>
                </a:pathLst>
              </a:custGeom>
              <a:noFill/>
              <a:ln w="12700" cap="rnd" cmpd="sng">
                <a:solidFill>
                  <a:srgbClr val="FF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514820" name="Group 324"/>
            <p:cNvGrpSpPr>
              <a:grpSpLocks/>
            </p:cNvGrpSpPr>
            <p:nvPr/>
          </p:nvGrpSpPr>
          <p:grpSpPr bwMode="auto">
            <a:xfrm>
              <a:off x="1920" y="1324"/>
              <a:ext cx="200" cy="240"/>
              <a:chOff x="2644" y="1396"/>
              <a:chExt cx="200" cy="240"/>
            </a:xfrm>
          </p:grpSpPr>
          <p:sp>
            <p:nvSpPr>
              <p:cNvPr id="1514821" name="Rectangle 325"/>
              <p:cNvSpPr>
                <a:spLocks noChangeArrowheads="1"/>
              </p:cNvSpPr>
              <p:nvPr/>
            </p:nvSpPr>
            <p:spPr bwMode="auto">
              <a:xfrm>
                <a:off x="2644" y="1396"/>
                <a:ext cx="200" cy="240"/>
              </a:xfrm>
              <a:prstGeom prst="rect">
                <a:avLst/>
              </a:prstGeom>
              <a:solidFill>
                <a:srgbClr val="CCCC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822" name="Rectangle 326"/>
              <p:cNvSpPr>
                <a:spLocks noChangeArrowheads="1"/>
              </p:cNvSpPr>
              <p:nvPr/>
            </p:nvSpPr>
            <p:spPr bwMode="auto">
              <a:xfrm>
                <a:off x="2815" y="1522"/>
                <a:ext cx="21" cy="42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823" name="Rectangle 327"/>
              <p:cNvSpPr>
                <a:spLocks noChangeArrowheads="1"/>
              </p:cNvSpPr>
              <p:nvPr/>
            </p:nvSpPr>
            <p:spPr bwMode="auto">
              <a:xfrm>
                <a:off x="2792" y="1505"/>
                <a:ext cx="8" cy="1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824" name="Rectangle 328"/>
              <p:cNvSpPr>
                <a:spLocks noChangeArrowheads="1"/>
              </p:cNvSpPr>
              <p:nvPr/>
            </p:nvSpPr>
            <p:spPr bwMode="auto">
              <a:xfrm>
                <a:off x="2792" y="1505"/>
                <a:ext cx="8" cy="1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825" name="Rectangle 329"/>
              <p:cNvSpPr>
                <a:spLocks noChangeArrowheads="1"/>
              </p:cNvSpPr>
              <p:nvPr/>
            </p:nvSpPr>
            <p:spPr bwMode="auto">
              <a:xfrm>
                <a:off x="2763" y="1522"/>
                <a:ext cx="21" cy="42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826" name="Rectangle 330"/>
              <p:cNvSpPr>
                <a:spLocks noChangeArrowheads="1"/>
              </p:cNvSpPr>
              <p:nvPr/>
            </p:nvSpPr>
            <p:spPr bwMode="auto">
              <a:xfrm>
                <a:off x="2741" y="1505"/>
                <a:ext cx="7" cy="1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827" name="Rectangle 331"/>
              <p:cNvSpPr>
                <a:spLocks noChangeArrowheads="1"/>
              </p:cNvSpPr>
              <p:nvPr/>
            </p:nvSpPr>
            <p:spPr bwMode="auto">
              <a:xfrm>
                <a:off x="2741" y="1505"/>
                <a:ext cx="7" cy="1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828" name="Rectangle 332"/>
              <p:cNvSpPr>
                <a:spLocks noChangeArrowheads="1"/>
              </p:cNvSpPr>
              <p:nvPr/>
            </p:nvSpPr>
            <p:spPr bwMode="auto">
              <a:xfrm>
                <a:off x="2762" y="1430"/>
                <a:ext cx="81" cy="92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829" name="Rectangle 333"/>
              <p:cNvSpPr>
                <a:spLocks noChangeArrowheads="1"/>
              </p:cNvSpPr>
              <p:nvPr/>
            </p:nvSpPr>
            <p:spPr bwMode="auto">
              <a:xfrm>
                <a:off x="2674" y="1429"/>
                <a:ext cx="81" cy="84"/>
              </a:xfrm>
              <a:prstGeom prst="rect">
                <a:avLst/>
              </a:prstGeom>
              <a:solidFill>
                <a:srgbClr val="CCFFE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830" name="Rectangle 334"/>
              <p:cNvSpPr>
                <a:spLocks noChangeArrowheads="1"/>
              </p:cNvSpPr>
              <p:nvPr/>
            </p:nvSpPr>
            <p:spPr bwMode="auto">
              <a:xfrm>
                <a:off x="2651" y="1403"/>
                <a:ext cx="66" cy="6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831" name="Rectangle 335"/>
              <p:cNvSpPr>
                <a:spLocks noChangeArrowheads="1"/>
              </p:cNvSpPr>
              <p:nvPr/>
            </p:nvSpPr>
            <p:spPr bwMode="auto">
              <a:xfrm>
                <a:off x="2651" y="1403"/>
                <a:ext cx="66" cy="7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4832" name="Freeform 336"/>
              <p:cNvSpPr>
                <a:spLocks/>
              </p:cNvSpPr>
              <p:nvPr/>
            </p:nvSpPr>
            <p:spPr bwMode="auto">
              <a:xfrm>
                <a:off x="2680" y="1446"/>
                <a:ext cx="75" cy="43"/>
              </a:xfrm>
              <a:custGeom>
                <a:avLst/>
                <a:gdLst>
                  <a:gd name="T0" fmla="*/ 66 w 75"/>
                  <a:gd name="T1" fmla="*/ 32 h 43"/>
                  <a:gd name="T2" fmla="*/ 74 w 75"/>
                  <a:gd name="T3" fmla="*/ 32 h 43"/>
                  <a:gd name="T4" fmla="*/ 74 w 75"/>
                  <a:gd name="T5" fmla="*/ 24 h 43"/>
                  <a:gd name="T6" fmla="*/ 66 w 75"/>
                  <a:gd name="T7" fmla="*/ 24 h 43"/>
                  <a:gd name="T8" fmla="*/ 59 w 75"/>
                  <a:gd name="T9" fmla="*/ 24 h 43"/>
                  <a:gd name="T10" fmla="*/ 59 w 75"/>
                  <a:gd name="T11" fmla="*/ 16 h 43"/>
                  <a:gd name="T12" fmla="*/ 59 w 75"/>
                  <a:gd name="T13" fmla="*/ 0 h 43"/>
                  <a:gd name="T14" fmla="*/ 59 w 75"/>
                  <a:gd name="T15" fmla="*/ 16 h 43"/>
                  <a:gd name="T16" fmla="*/ 52 w 75"/>
                  <a:gd name="T17" fmla="*/ 8 h 43"/>
                  <a:gd name="T18" fmla="*/ 43 w 75"/>
                  <a:gd name="T19" fmla="*/ 8 h 43"/>
                  <a:gd name="T20" fmla="*/ 36 w 75"/>
                  <a:gd name="T21" fmla="*/ 8 h 43"/>
                  <a:gd name="T22" fmla="*/ 36 w 75"/>
                  <a:gd name="T23" fmla="*/ 0 h 43"/>
                  <a:gd name="T24" fmla="*/ 36 w 75"/>
                  <a:gd name="T25" fmla="*/ 8 h 43"/>
                  <a:gd name="T26" fmla="*/ 36 w 75"/>
                  <a:gd name="T27" fmla="*/ 0 h 43"/>
                  <a:gd name="T28" fmla="*/ 36 w 75"/>
                  <a:gd name="T29" fmla="*/ 8 h 43"/>
                  <a:gd name="T30" fmla="*/ 36 w 75"/>
                  <a:gd name="T31" fmla="*/ 8 h 43"/>
                  <a:gd name="T32" fmla="*/ 36 w 75"/>
                  <a:gd name="T33" fmla="*/ 8 h 43"/>
                  <a:gd name="T34" fmla="*/ 36 w 75"/>
                  <a:gd name="T35" fmla="*/ 16 h 43"/>
                  <a:gd name="T36" fmla="*/ 36 w 75"/>
                  <a:gd name="T37" fmla="*/ 16 h 43"/>
                  <a:gd name="T38" fmla="*/ 36 w 75"/>
                  <a:gd name="T39" fmla="*/ 8 h 43"/>
                  <a:gd name="T40" fmla="*/ 36 w 75"/>
                  <a:gd name="T41" fmla="*/ 16 h 43"/>
                  <a:gd name="T42" fmla="*/ 29 w 75"/>
                  <a:gd name="T43" fmla="*/ 16 h 43"/>
                  <a:gd name="T44" fmla="*/ 21 w 75"/>
                  <a:gd name="T45" fmla="*/ 16 h 43"/>
                  <a:gd name="T46" fmla="*/ 29 w 75"/>
                  <a:gd name="T47" fmla="*/ 16 h 43"/>
                  <a:gd name="T48" fmla="*/ 21 w 75"/>
                  <a:gd name="T49" fmla="*/ 16 h 43"/>
                  <a:gd name="T50" fmla="*/ 14 w 75"/>
                  <a:gd name="T51" fmla="*/ 16 h 43"/>
                  <a:gd name="T52" fmla="*/ 7 w 75"/>
                  <a:gd name="T53" fmla="*/ 8 h 43"/>
                  <a:gd name="T54" fmla="*/ 0 w 75"/>
                  <a:gd name="T55" fmla="*/ 8 h 43"/>
                  <a:gd name="T56" fmla="*/ 0 w 75"/>
                  <a:gd name="T57" fmla="*/ 16 h 43"/>
                  <a:gd name="T58" fmla="*/ 7 w 75"/>
                  <a:gd name="T59" fmla="*/ 16 h 43"/>
                  <a:gd name="T60" fmla="*/ 14 w 75"/>
                  <a:gd name="T61" fmla="*/ 16 h 43"/>
                  <a:gd name="T62" fmla="*/ 21 w 75"/>
                  <a:gd name="T63" fmla="*/ 16 h 43"/>
                  <a:gd name="T64" fmla="*/ 14 w 75"/>
                  <a:gd name="T65" fmla="*/ 24 h 43"/>
                  <a:gd name="T66" fmla="*/ 21 w 75"/>
                  <a:gd name="T67" fmla="*/ 24 h 43"/>
                  <a:gd name="T68" fmla="*/ 7 w 75"/>
                  <a:gd name="T69" fmla="*/ 24 h 43"/>
                  <a:gd name="T70" fmla="*/ 7 w 75"/>
                  <a:gd name="T71" fmla="*/ 32 h 43"/>
                  <a:gd name="T72" fmla="*/ 7 w 75"/>
                  <a:gd name="T73" fmla="*/ 32 h 43"/>
                  <a:gd name="T74" fmla="*/ 7 w 75"/>
                  <a:gd name="T75" fmla="*/ 32 h 43"/>
                  <a:gd name="T76" fmla="*/ 7 w 75"/>
                  <a:gd name="T77" fmla="*/ 42 h 43"/>
                  <a:gd name="T78" fmla="*/ 14 w 75"/>
                  <a:gd name="T79" fmla="*/ 42 h 43"/>
                  <a:gd name="T80" fmla="*/ 43 w 75"/>
                  <a:gd name="T81" fmla="*/ 42 h 43"/>
                  <a:gd name="T82" fmla="*/ 52 w 75"/>
                  <a:gd name="T83" fmla="*/ 42 h 43"/>
                  <a:gd name="T84" fmla="*/ 52 w 75"/>
                  <a:gd name="T85" fmla="*/ 42 h 43"/>
                  <a:gd name="T86" fmla="*/ 52 w 75"/>
                  <a:gd name="T87" fmla="*/ 42 h 43"/>
                  <a:gd name="T88" fmla="*/ 59 w 75"/>
                  <a:gd name="T89" fmla="*/ 42 h 43"/>
                  <a:gd name="T90" fmla="*/ 66 w 75"/>
                  <a:gd name="T91" fmla="*/ 42 h 43"/>
                  <a:gd name="T92" fmla="*/ 66 w 75"/>
                  <a:gd name="T93" fmla="*/ 3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5" h="43">
                    <a:moveTo>
                      <a:pt x="66" y="32"/>
                    </a:moveTo>
                    <a:lnTo>
                      <a:pt x="74" y="32"/>
                    </a:lnTo>
                    <a:lnTo>
                      <a:pt x="74" y="24"/>
                    </a:lnTo>
                    <a:lnTo>
                      <a:pt x="66" y="24"/>
                    </a:lnTo>
                    <a:lnTo>
                      <a:pt x="59" y="24"/>
                    </a:lnTo>
                    <a:lnTo>
                      <a:pt x="59" y="16"/>
                    </a:lnTo>
                    <a:lnTo>
                      <a:pt x="59" y="0"/>
                    </a:lnTo>
                    <a:lnTo>
                      <a:pt x="59" y="16"/>
                    </a:lnTo>
                    <a:lnTo>
                      <a:pt x="52" y="8"/>
                    </a:lnTo>
                    <a:lnTo>
                      <a:pt x="43" y="8"/>
                    </a:lnTo>
                    <a:lnTo>
                      <a:pt x="36" y="8"/>
                    </a:lnTo>
                    <a:lnTo>
                      <a:pt x="36" y="0"/>
                    </a:lnTo>
                    <a:lnTo>
                      <a:pt x="36" y="8"/>
                    </a:lnTo>
                    <a:lnTo>
                      <a:pt x="36" y="0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8"/>
                    </a:lnTo>
                    <a:lnTo>
                      <a:pt x="36" y="16"/>
                    </a:lnTo>
                    <a:lnTo>
                      <a:pt x="29" y="16"/>
                    </a:lnTo>
                    <a:lnTo>
                      <a:pt x="21" y="16"/>
                    </a:lnTo>
                    <a:lnTo>
                      <a:pt x="29" y="16"/>
                    </a:lnTo>
                    <a:lnTo>
                      <a:pt x="21" y="16"/>
                    </a:lnTo>
                    <a:lnTo>
                      <a:pt x="14" y="16"/>
                    </a:lnTo>
                    <a:lnTo>
                      <a:pt x="7" y="8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7" y="16"/>
                    </a:lnTo>
                    <a:lnTo>
                      <a:pt x="14" y="16"/>
                    </a:lnTo>
                    <a:lnTo>
                      <a:pt x="21" y="16"/>
                    </a:lnTo>
                    <a:lnTo>
                      <a:pt x="14" y="24"/>
                    </a:lnTo>
                    <a:lnTo>
                      <a:pt x="21" y="24"/>
                    </a:lnTo>
                    <a:lnTo>
                      <a:pt x="7" y="24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7" y="42"/>
                    </a:lnTo>
                    <a:lnTo>
                      <a:pt x="14" y="42"/>
                    </a:lnTo>
                    <a:lnTo>
                      <a:pt x="43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9" y="42"/>
                    </a:lnTo>
                    <a:lnTo>
                      <a:pt x="66" y="42"/>
                    </a:lnTo>
                    <a:lnTo>
                      <a:pt x="66" y="32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33" name="Freeform 337"/>
              <p:cNvSpPr>
                <a:spLocks/>
              </p:cNvSpPr>
              <p:nvPr/>
            </p:nvSpPr>
            <p:spPr bwMode="auto">
              <a:xfrm>
                <a:off x="2681" y="1412"/>
                <a:ext cx="37" cy="35"/>
              </a:xfrm>
              <a:custGeom>
                <a:avLst/>
                <a:gdLst>
                  <a:gd name="T0" fmla="*/ 36 w 37"/>
                  <a:gd name="T1" fmla="*/ 34 h 35"/>
                  <a:gd name="T2" fmla="*/ 36 w 37"/>
                  <a:gd name="T3" fmla="*/ 34 h 35"/>
                  <a:gd name="T4" fmla="*/ 36 w 37"/>
                  <a:gd name="T5" fmla="*/ 34 h 35"/>
                  <a:gd name="T6" fmla="*/ 36 w 37"/>
                  <a:gd name="T7" fmla="*/ 25 h 35"/>
                  <a:gd name="T8" fmla="*/ 28 w 37"/>
                  <a:gd name="T9" fmla="*/ 25 h 35"/>
                  <a:gd name="T10" fmla="*/ 28 w 37"/>
                  <a:gd name="T11" fmla="*/ 17 h 35"/>
                  <a:gd name="T12" fmla="*/ 28 w 37"/>
                  <a:gd name="T13" fmla="*/ 0 h 35"/>
                  <a:gd name="T14" fmla="*/ 28 w 37"/>
                  <a:gd name="T15" fmla="*/ 17 h 35"/>
                  <a:gd name="T16" fmla="*/ 21 w 37"/>
                  <a:gd name="T17" fmla="*/ 17 h 35"/>
                  <a:gd name="T18" fmla="*/ 21 w 37"/>
                  <a:gd name="T19" fmla="*/ 9 h 35"/>
                  <a:gd name="T20" fmla="*/ 21 w 37"/>
                  <a:gd name="T21" fmla="*/ 17 h 35"/>
                  <a:gd name="T22" fmla="*/ 14 w 37"/>
                  <a:gd name="T23" fmla="*/ 17 h 35"/>
                  <a:gd name="T24" fmla="*/ 14 w 37"/>
                  <a:gd name="T25" fmla="*/ 9 h 35"/>
                  <a:gd name="T26" fmla="*/ 7 w 37"/>
                  <a:gd name="T27" fmla="*/ 9 h 35"/>
                  <a:gd name="T28" fmla="*/ 7 w 37"/>
                  <a:gd name="T29" fmla="*/ 0 h 35"/>
                  <a:gd name="T30" fmla="*/ 7 w 37"/>
                  <a:gd name="T31" fmla="*/ 9 h 35"/>
                  <a:gd name="T32" fmla="*/ 0 w 37"/>
                  <a:gd name="T33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35">
                    <a:moveTo>
                      <a:pt x="36" y="34"/>
                    </a:moveTo>
                    <a:lnTo>
                      <a:pt x="36" y="34"/>
                    </a:lnTo>
                    <a:lnTo>
                      <a:pt x="36" y="34"/>
                    </a:lnTo>
                    <a:lnTo>
                      <a:pt x="36" y="25"/>
                    </a:lnTo>
                    <a:lnTo>
                      <a:pt x="28" y="25"/>
                    </a:lnTo>
                    <a:lnTo>
                      <a:pt x="28" y="17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21" y="17"/>
                    </a:lnTo>
                    <a:lnTo>
                      <a:pt x="21" y="9"/>
                    </a:lnTo>
                    <a:lnTo>
                      <a:pt x="21" y="17"/>
                    </a:lnTo>
                    <a:lnTo>
                      <a:pt x="14" y="17"/>
                    </a:lnTo>
                    <a:lnTo>
                      <a:pt x="14" y="9"/>
                    </a:lnTo>
                    <a:lnTo>
                      <a:pt x="7" y="9"/>
                    </a:lnTo>
                    <a:lnTo>
                      <a:pt x="7" y="0"/>
                    </a:lnTo>
                    <a:lnTo>
                      <a:pt x="7" y="9"/>
                    </a:lnTo>
                    <a:lnTo>
                      <a:pt x="0" y="9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34" name="Freeform 338"/>
              <p:cNvSpPr>
                <a:spLocks/>
              </p:cNvSpPr>
              <p:nvPr/>
            </p:nvSpPr>
            <p:spPr bwMode="auto">
              <a:xfrm>
                <a:off x="2681" y="1412"/>
                <a:ext cx="37" cy="26"/>
              </a:xfrm>
              <a:custGeom>
                <a:avLst/>
                <a:gdLst>
                  <a:gd name="T0" fmla="*/ 28 w 37"/>
                  <a:gd name="T1" fmla="*/ 25 h 26"/>
                  <a:gd name="T2" fmla="*/ 36 w 37"/>
                  <a:gd name="T3" fmla="*/ 25 h 26"/>
                  <a:gd name="T4" fmla="*/ 28 w 37"/>
                  <a:gd name="T5" fmla="*/ 25 h 26"/>
                  <a:gd name="T6" fmla="*/ 21 w 37"/>
                  <a:gd name="T7" fmla="*/ 25 h 26"/>
                  <a:gd name="T8" fmla="*/ 21 w 37"/>
                  <a:gd name="T9" fmla="*/ 17 h 26"/>
                  <a:gd name="T10" fmla="*/ 21 w 37"/>
                  <a:gd name="T11" fmla="*/ 0 h 26"/>
                  <a:gd name="T12" fmla="*/ 21 w 37"/>
                  <a:gd name="T13" fmla="*/ 17 h 26"/>
                  <a:gd name="T14" fmla="*/ 21 w 37"/>
                  <a:gd name="T15" fmla="*/ 9 h 26"/>
                  <a:gd name="T16" fmla="*/ 21 w 37"/>
                  <a:gd name="T17" fmla="*/ 17 h 26"/>
                  <a:gd name="T18" fmla="*/ 14 w 37"/>
                  <a:gd name="T19" fmla="*/ 17 h 26"/>
                  <a:gd name="T20" fmla="*/ 14 w 37"/>
                  <a:gd name="T21" fmla="*/ 9 h 26"/>
                  <a:gd name="T22" fmla="*/ 7 w 37"/>
                  <a:gd name="T23" fmla="*/ 9 h 26"/>
                  <a:gd name="T24" fmla="*/ 7 w 37"/>
                  <a:gd name="T25" fmla="*/ 0 h 26"/>
                  <a:gd name="T26" fmla="*/ 7 w 37"/>
                  <a:gd name="T27" fmla="*/ 9 h 26"/>
                  <a:gd name="T28" fmla="*/ 0 w 37"/>
                  <a:gd name="T29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26">
                    <a:moveTo>
                      <a:pt x="28" y="25"/>
                    </a:moveTo>
                    <a:lnTo>
                      <a:pt x="36" y="25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21" y="17"/>
                    </a:lnTo>
                    <a:lnTo>
                      <a:pt x="21" y="0"/>
                    </a:lnTo>
                    <a:lnTo>
                      <a:pt x="21" y="17"/>
                    </a:lnTo>
                    <a:lnTo>
                      <a:pt x="21" y="9"/>
                    </a:lnTo>
                    <a:lnTo>
                      <a:pt x="21" y="17"/>
                    </a:lnTo>
                    <a:lnTo>
                      <a:pt x="14" y="17"/>
                    </a:lnTo>
                    <a:lnTo>
                      <a:pt x="14" y="9"/>
                    </a:lnTo>
                    <a:lnTo>
                      <a:pt x="7" y="9"/>
                    </a:lnTo>
                    <a:lnTo>
                      <a:pt x="7" y="0"/>
                    </a:lnTo>
                    <a:lnTo>
                      <a:pt x="7" y="9"/>
                    </a:lnTo>
                    <a:lnTo>
                      <a:pt x="0" y="9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35" name="Freeform 339"/>
              <p:cNvSpPr>
                <a:spLocks/>
              </p:cNvSpPr>
              <p:nvPr/>
            </p:nvSpPr>
            <p:spPr bwMode="auto">
              <a:xfrm>
                <a:off x="2651" y="1422"/>
                <a:ext cx="68" cy="34"/>
              </a:xfrm>
              <a:custGeom>
                <a:avLst/>
                <a:gdLst>
                  <a:gd name="T0" fmla="*/ 30 w 68"/>
                  <a:gd name="T1" fmla="*/ 0 h 34"/>
                  <a:gd name="T2" fmla="*/ 37 w 68"/>
                  <a:gd name="T3" fmla="*/ 0 h 34"/>
                  <a:gd name="T4" fmla="*/ 37 w 68"/>
                  <a:gd name="T5" fmla="*/ 8 h 34"/>
                  <a:gd name="T6" fmla="*/ 37 w 68"/>
                  <a:gd name="T7" fmla="*/ 0 h 34"/>
                  <a:gd name="T8" fmla="*/ 37 w 68"/>
                  <a:gd name="T9" fmla="*/ 8 h 34"/>
                  <a:gd name="T10" fmla="*/ 30 w 68"/>
                  <a:gd name="T11" fmla="*/ 8 h 34"/>
                  <a:gd name="T12" fmla="*/ 30 w 68"/>
                  <a:gd name="T13" fmla="*/ 8 h 34"/>
                  <a:gd name="T14" fmla="*/ 23 w 68"/>
                  <a:gd name="T15" fmla="*/ 8 h 34"/>
                  <a:gd name="T16" fmla="*/ 0 w 68"/>
                  <a:gd name="T17" fmla="*/ 8 h 34"/>
                  <a:gd name="T18" fmla="*/ 23 w 68"/>
                  <a:gd name="T19" fmla="*/ 16 h 34"/>
                  <a:gd name="T20" fmla="*/ 30 w 68"/>
                  <a:gd name="T21" fmla="*/ 16 h 34"/>
                  <a:gd name="T22" fmla="*/ 7 w 68"/>
                  <a:gd name="T23" fmla="*/ 16 h 34"/>
                  <a:gd name="T24" fmla="*/ 7 w 68"/>
                  <a:gd name="T25" fmla="*/ 24 h 34"/>
                  <a:gd name="T26" fmla="*/ 14 w 68"/>
                  <a:gd name="T27" fmla="*/ 24 h 34"/>
                  <a:gd name="T28" fmla="*/ 14 w 68"/>
                  <a:gd name="T29" fmla="*/ 33 h 34"/>
                  <a:gd name="T30" fmla="*/ 14 w 68"/>
                  <a:gd name="T31" fmla="*/ 24 h 34"/>
                  <a:gd name="T32" fmla="*/ 14 w 68"/>
                  <a:gd name="T33" fmla="*/ 33 h 34"/>
                  <a:gd name="T34" fmla="*/ 45 w 68"/>
                  <a:gd name="T35" fmla="*/ 33 h 34"/>
                  <a:gd name="T36" fmla="*/ 52 w 68"/>
                  <a:gd name="T37" fmla="*/ 33 h 34"/>
                  <a:gd name="T38" fmla="*/ 59 w 68"/>
                  <a:gd name="T39" fmla="*/ 33 h 34"/>
                  <a:gd name="T40" fmla="*/ 59 w 68"/>
                  <a:gd name="T41" fmla="*/ 24 h 34"/>
                  <a:gd name="T42" fmla="*/ 59 w 68"/>
                  <a:gd name="T43" fmla="*/ 33 h 34"/>
                  <a:gd name="T44" fmla="*/ 67 w 68"/>
                  <a:gd name="T45" fmla="*/ 24 h 34"/>
                  <a:gd name="T46" fmla="*/ 67 w 68"/>
                  <a:gd name="T47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8" h="34">
                    <a:moveTo>
                      <a:pt x="30" y="0"/>
                    </a:moveTo>
                    <a:lnTo>
                      <a:pt x="37" y="0"/>
                    </a:lnTo>
                    <a:lnTo>
                      <a:pt x="37" y="8"/>
                    </a:lnTo>
                    <a:lnTo>
                      <a:pt x="37" y="0"/>
                    </a:lnTo>
                    <a:lnTo>
                      <a:pt x="37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23" y="8"/>
                    </a:lnTo>
                    <a:lnTo>
                      <a:pt x="0" y="8"/>
                    </a:lnTo>
                    <a:lnTo>
                      <a:pt x="23" y="16"/>
                    </a:lnTo>
                    <a:lnTo>
                      <a:pt x="30" y="16"/>
                    </a:lnTo>
                    <a:lnTo>
                      <a:pt x="7" y="16"/>
                    </a:lnTo>
                    <a:lnTo>
                      <a:pt x="7" y="24"/>
                    </a:lnTo>
                    <a:lnTo>
                      <a:pt x="14" y="24"/>
                    </a:lnTo>
                    <a:lnTo>
                      <a:pt x="14" y="33"/>
                    </a:lnTo>
                    <a:lnTo>
                      <a:pt x="14" y="24"/>
                    </a:lnTo>
                    <a:lnTo>
                      <a:pt x="14" y="33"/>
                    </a:lnTo>
                    <a:lnTo>
                      <a:pt x="45" y="33"/>
                    </a:lnTo>
                    <a:lnTo>
                      <a:pt x="52" y="33"/>
                    </a:lnTo>
                    <a:lnTo>
                      <a:pt x="59" y="33"/>
                    </a:lnTo>
                    <a:lnTo>
                      <a:pt x="59" y="24"/>
                    </a:lnTo>
                    <a:lnTo>
                      <a:pt x="59" y="33"/>
                    </a:lnTo>
                    <a:lnTo>
                      <a:pt x="67" y="24"/>
                    </a:lnTo>
                    <a:lnTo>
                      <a:pt x="67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36" name="Freeform 340"/>
              <p:cNvSpPr>
                <a:spLocks/>
              </p:cNvSpPr>
              <p:nvPr/>
            </p:nvSpPr>
            <p:spPr bwMode="auto">
              <a:xfrm>
                <a:off x="2651" y="1422"/>
                <a:ext cx="60" cy="34"/>
              </a:xfrm>
              <a:custGeom>
                <a:avLst/>
                <a:gdLst>
                  <a:gd name="T0" fmla="*/ 30 w 60"/>
                  <a:gd name="T1" fmla="*/ 0 h 34"/>
                  <a:gd name="T2" fmla="*/ 37 w 60"/>
                  <a:gd name="T3" fmla="*/ 0 h 34"/>
                  <a:gd name="T4" fmla="*/ 37 w 60"/>
                  <a:gd name="T5" fmla="*/ 8 h 34"/>
                  <a:gd name="T6" fmla="*/ 37 w 60"/>
                  <a:gd name="T7" fmla="*/ 0 h 34"/>
                  <a:gd name="T8" fmla="*/ 37 w 60"/>
                  <a:gd name="T9" fmla="*/ 8 h 34"/>
                  <a:gd name="T10" fmla="*/ 30 w 60"/>
                  <a:gd name="T11" fmla="*/ 8 h 34"/>
                  <a:gd name="T12" fmla="*/ 22 w 60"/>
                  <a:gd name="T13" fmla="*/ 8 h 34"/>
                  <a:gd name="T14" fmla="*/ 0 w 60"/>
                  <a:gd name="T15" fmla="*/ 8 h 34"/>
                  <a:gd name="T16" fmla="*/ 22 w 60"/>
                  <a:gd name="T17" fmla="*/ 16 h 34"/>
                  <a:gd name="T18" fmla="*/ 7 w 60"/>
                  <a:gd name="T19" fmla="*/ 24 h 34"/>
                  <a:gd name="T20" fmla="*/ 14 w 60"/>
                  <a:gd name="T21" fmla="*/ 24 h 34"/>
                  <a:gd name="T22" fmla="*/ 14 w 60"/>
                  <a:gd name="T23" fmla="*/ 33 h 34"/>
                  <a:gd name="T24" fmla="*/ 14 w 60"/>
                  <a:gd name="T25" fmla="*/ 24 h 34"/>
                  <a:gd name="T26" fmla="*/ 14 w 60"/>
                  <a:gd name="T27" fmla="*/ 33 h 34"/>
                  <a:gd name="T28" fmla="*/ 44 w 60"/>
                  <a:gd name="T29" fmla="*/ 33 h 34"/>
                  <a:gd name="T30" fmla="*/ 51 w 60"/>
                  <a:gd name="T31" fmla="*/ 33 h 34"/>
                  <a:gd name="T32" fmla="*/ 51 w 60"/>
                  <a:gd name="T33" fmla="*/ 24 h 34"/>
                  <a:gd name="T34" fmla="*/ 51 w 60"/>
                  <a:gd name="T35" fmla="*/ 33 h 34"/>
                  <a:gd name="T36" fmla="*/ 59 w 60"/>
                  <a:gd name="T37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0" h="34">
                    <a:moveTo>
                      <a:pt x="30" y="0"/>
                    </a:moveTo>
                    <a:lnTo>
                      <a:pt x="37" y="0"/>
                    </a:lnTo>
                    <a:lnTo>
                      <a:pt x="37" y="8"/>
                    </a:lnTo>
                    <a:lnTo>
                      <a:pt x="37" y="0"/>
                    </a:lnTo>
                    <a:lnTo>
                      <a:pt x="37" y="8"/>
                    </a:lnTo>
                    <a:lnTo>
                      <a:pt x="30" y="8"/>
                    </a:lnTo>
                    <a:lnTo>
                      <a:pt x="22" y="8"/>
                    </a:lnTo>
                    <a:lnTo>
                      <a:pt x="0" y="8"/>
                    </a:lnTo>
                    <a:lnTo>
                      <a:pt x="22" y="16"/>
                    </a:lnTo>
                    <a:lnTo>
                      <a:pt x="7" y="24"/>
                    </a:lnTo>
                    <a:lnTo>
                      <a:pt x="14" y="24"/>
                    </a:lnTo>
                    <a:lnTo>
                      <a:pt x="14" y="33"/>
                    </a:lnTo>
                    <a:lnTo>
                      <a:pt x="14" y="24"/>
                    </a:lnTo>
                    <a:lnTo>
                      <a:pt x="14" y="33"/>
                    </a:lnTo>
                    <a:lnTo>
                      <a:pt x="44" y="33"/>
                    </a:lnTo>
                    <a:lnTo>
                      <a:pt x="51" y="33"/>
                    </a:lnTo>
                    <a:lnTo>
                      <a:pt x="51" y="24"/>
                    </a:lnTo>
                    <a:lnTo>
                      <a:pt x="51" y="33"/>
                    </a:lnTo>
                    <a:lnTo>
                      <a:pt x="59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37" name="Freeform 341"/>
              <p:cNvSpPr>
                <a:spLocks/>
              </p:cNvSpPr>
              <p:nvPr/>
            </p:nvSpPr>
            <p:spPr bwMode="auto">
              <a:xfrm>
                <a:off x="2769" y="1446"/>
                <a:ext cx="67" cy="60"/>
              </a:xfrm>
              <a:custGeom>
                <a:avLst/>
                <a:gdLst>
                  <a:gd name="T0" fmla="*/ 14 w 67"/>
                  <a:gd name="T1" fmla="*/ 24 h 60"/>
                  <a:gd name="T2" fmla="*/ 14 w 67"/>
                  <a:gd name="T3" fmla="*/ 33 h 60"/>
                  <a:gd name="T4" fmla="*/ 14 w 67"/>
                  <a:gd name="T5" fmla="*/ 24 h 60"/>
                  <a:gd name="T6" fmla="*/ 0 w 67"/>
                  <a:gd name="T7" fmla="*/ 16 h 60"/>
                  <a:gd name="T8" fmla="*/ 29 w 67"/>
                  <a:gd name="T9" fmla="*/ 24 h 60"/>
                  <a:gd name="T10" fmla="*/ 29 w 67"/>
                  <a:gd name="T11" fmla="*/ 16 h 60"/>
                  <a:gd name="T12" fmla="*/ 14 w 67"/>
                  <a:gd name="T13" fmla="*/ 16 h 60"/>
                  <a:gd name="T14" fmla="*/ 21 w 67"/>
                  <a:gd name="T15" fmla="*/ 16 h 60"/>
                  <a:gd name="T16" fmla="*/ 29 w 67"/>
                  <a:gd name="T17" fmla="*/ 16 h 60"/>
                  <a:gd name="T18" fmla="*/ 29 w 67"/>
                  <a:gd name="T19" fmla="*/ 8 h 60"/>
                  <a:gd name="T20" fmla="*/ 29 w 67"/>
                  <a:gd name="T21" fmla="*/ 0 h 60"/>
                  <a:gd name="T22" fmla="*/ 29 w 67"/>
                  <a:gd name="T23" fmla="*/ 0 h 60"/>
                  <a:gd name="T24" fmla="*/ 37 w 67"/>
                  <a:gd name="T25" fmla="*/ 0 h 60"/>
                  <a:gd name="T26" fmla="*/ 29 w 67"/>
                  <a:gd name="T27" fmla="*/ 0 h 60"/>
                  <a:gd name="T28" fmla="*/ 37 w 67"/>
                  <a:gd name="T29" fmla="*/ 16 h 60"/>
                  <a:gd name="T30" fmla="*/ 44 w 67"/>
                  <a:gd name="T31" fmla="*/ 8 h 60"/>
                  <a:gd name="T32" fmla="*/ 44 w 67"/>
                  <a:gd name="T33" fmla="*/ 16 h 60"/>
                  <a:gd name="T34" fmla="*/ 44 w 67"/>
                  <a:gd name="T35" fmla="*/ 16 h 60"/>
                  <a:gd name="T36" fmla="*/ 66 w 67"/>
                  <a:gd name="T37" fmla="*/ 16 h 60"/>
                  <a:gd name="T38" fmla="*/ 51 w 67"/>
                  <a:gd name="T39" fmla="*/ 24 h 60"/>
                  <a:gd name="T40" fmla="*/ 51 w 67"/>
                  <a:gd name="T41" fmla="*/ 33 h 60"/>
                  <a:gd name="T42" fmla="*/ 51 w 67"/>
                  <a:gd name="T43" fmla="*/ 24 h 60"/>
                  <a:gd name="T44" fmla="*/ 44 w 67"/>
                  <a:gd name="T45" fmla="*/ 24 h 60"/>
                  <a:gd name="T46" fmla="*/ 44 w 67"/>
                  <a:gd name="T47" fmla="*/ 33 h 60"/>
                  <a:gd name="T48" fmla="*/ 44 w 67"/>
                  <a:gd name="T49" fmla="*/ 42 h 60"/>
                  <a:gd name="T50" fmla="*/ 44 w 67"/>
                  <a:gd name="T51" fmla="*/ 42 h 60"/>
                  <a:gd name="T52" fmla="*/ 44 w 67"/>
                  <a:gd name="T53" fmla="*/ 42 h 60"/>
                  <a:gd name="T54" fmla="*/ 44 w 67"/>
                  <a:gd name="T55" fmla="*/ 50 h 60"/>
                  <a:gd name="T56" fmla="*/ 44 w 67"/>
                  <a:gd name="T57" fmla="*/ 59 h 60"/>
                  <a:gd name="T58" fmla="*/ 44 w 67"/>
                  <a:gd name="T59" fmla="*/ 50 h 60"/>
                  <a:gd name="T60" fmla="*/ 44 w 67"/>
                  <a:gd name="T61" fmla="*/ 42 h 60"/>
                  <a:gd name="T62" fmla="*/ 37 w 67"/>
                  <a:gd name="T63" fmla="*/ 33 h 60"/>
                  <a:gd name="T64" fmla="*/ 37 w 67"/>
                  <a:gd name="T65" fmla="*/ 42 h 60"/>
                  <a:gd name="T66" fmla="*/ 29 w 67"/>
                  <a:gd name="T67" fmla="*/ 33 h 60"/>
                  <a:gd name="T68" fmla="*/ 21 w 67"/>
                  <a:gd name="T69" fmla="*/ 24 h 60"/>
                  <a:gd name="T70" fmla="*/ 14 w 67"/>
                  <a:gd name="T71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7" h="60">
                    <a:moveTo>
                      <a:pt x="14" y="24"/>
                    </a:moveTo>
                    <a:lnTo>
                      <a:pt x="14" y="33"/>
                    </a:lnTo>
                    <a:lnTo>
                      <a:pt x="14" y="24"/>
                    </a:lnTo>
                    <a:lnTo>
                      <a:pt x="0" y="16"/>
                    </a:lnTo>
                    <a:lnTo>
                      <a:pt x="29" y="24"/>
                    </a:lnTo>
                    <a:lnTo>
                      <a:pt x="29" y="16"/>
                    </a:lnTo>
                    <a:lnTo>
                      <a:pt x="14" y="16"/>
                    </a:lnTo>
                    <a:lnTo>
                      <a:pt x="21" y="16"/>
                    </a:lnTo>
                    <a:lnTo>
                      <a:pt x="29" y="16"/>
                    </a:lnTo>
                    <a:lnTo>
                      <a:pt x="29" y="8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37" y="16"/>
                    </a:lnTo>
                    <a:lnTo>
                      <a:pt x="44" y="8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66" y="16"/>
                    </a:lnTo>
                    <a:lnTo>
                      <a:pt x="51" y="24"/>
                    </a:lnTo>
                    <a:lnTo>
                      <a:pt x="51" y="33"/>
                    </a:lnTo>
                    <a:lnTo>
                      <a:pt x="51" y="24"/>
                    </a:lnTo>
                    <a:lnTo>
                      <a:pt x="44" y="24"/>
                    </a:lnTo>
                    <a:lnTo>
                      <a:pt x="44" y="33"/>
                    </a:lnTo>
                    <a:lnTo>
                      <a:pt x="44" y="42"/>
                    </a:lnTo>
                    <a:lnTo>
                      <a:pt x="44" y="42"/>
                    </a:lnTo>
                    <a:lnTo>
                      <a:pt x="44" y="42"/>
                    </a:lnTo>
                    <a:lnTo>
                      <a:pt x="44" y="50"/>
                    </a:lnTo>
                    <a:lnTo>
                      <a:pt x="44" y="59"/>
                    </a:lnTo>
                    <a:lnTo>
                      <a:pt x="44" y="50"/>
                    </a:lnTo>
                    <a:lnTo>
                      <a:pt x="44" y="42"/>
                    </a:lnTo>
                    <a:lnTo>
                      <a:pt x="37" y="33"/>
                    </a:lnTo>
                    <a:lnTo>
                      <a:pt x="37" y="42"/>
                    </a:lnTo>
                    <a:lnTo>
                      <a:pt x="29" y="33"/>
                    </a:lnTo>
                    <a:lnTo>
                      <a:pt x="21" y="24"/>
                    </a:lnTo>
                    <a:lnTo>
                      <a:pt x="14" y="24"/>
                    </a:lnTo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38" name="Freeform 342"/>
              <p:cNvSpPr>
                <a:spLocks/>
              </p:cNvSpPr>
              <p:nvPr/>
            </p:nvSpPr>
            <p:spPr bwMode="auto">
              <a:xfrm>
                <a:off x="2658" y="1396"/>
                <a:ext cx="17" cy="84"/>
              </a:xfrm>
              <a:custGeom>
                <a:avLst/>
                <a:gdLst>
                  <a:gd name="T0" fmla="*/ 16 w 17"/>
                  <a:gd name="T1" fmla="*/ 83 h 84"/>
                  <a:gd name="T2" fmla="*/ 16 w 17"/>
                  <a:gd name="T3" fmla="*/ 74 h 84"/>
                  <a:gd name="T4" fmla="*/ 16 w 17"/>
                  <a:gd name="T5" fmla="*/ 58 h 84"/>
                  <a:gd name="T6" fmla="*/ 16 w 17"/>
                  <a:gd name="T7" fmla="*/ 50 h 84"/>
                  <a:gd name="T8" fmla="*/ 16 w 17"/>
                  <a:gd name="T9" fmla="*/ 42 h 84"/>
                  <a:gd name="T10" fmla="*/ 16 w 17"/>
                  <a:gd name="T11" fmla="*/ 33 h 84"/>
                  <a:gd name="T12" fmla="*/ 0 w 17"/>
                  <a:gd name="T13" fmla="*/ 16 h 84"/>
                  <a:gd name="T14" fmla="*/ 0 w 17"/>
                  <a:gd name="T15" fmla="*/ 8 h 84"/>
                  <a:gd name="T16" fmla="*/ 0 w 17"/>
                  <a:gd name="T1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84">
                    <a:moveTo>
                      <a:pt x="16" y="83"/>
                    </a:moveTo>
                    <a:lnTo>
                      <a:pt x="16" y="74"/>
                    </a:lnTo>
                    <a:lnTo>
                      <a:pt x="16" y="58"/>
                    </a:lnTo>
                    <a:lnTo>
                      <a:pt x="16" y="50"/>
                    </a:lnTo>
                    <a:lnTo>
                      <a:pt x="16" y="42"/>
                    </a:lnTo>
                    <a:lnTo>
                      <a:pt x="16" y="33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39" name="Freeform 343"/>
              <p:cNvSpPr>
                <a:spLocks/>
              </p:cNvSpPr>
              <p:nvPr/>
            </p:nvSpPr>
            <p:spPr bwMode="auto">
              <a:xfrm>
                <a:off x="2658" y="1396"/>
                <a:ext cx="17" cy="94"/>
              </a:xfrm>
              <a:custGeom>
                <a:avLst/>
                <a:gdLst>
                  <a:gd name="T0" fmla="*/ 16 w 17"/>
                  <a:gd name="T1" fmla="*/ 93 h 94"/>
                  <a:gd name="T2" fmla="*/ 16 w 17"/>
                  <a:gd name="T3" fmla="*/ 75 h 94"/>
                  <a:gd name="T4" fmla="*/ 16 w 17"/>
                  <a:gd name="T5" fmla="*/ 58 h 94"/>
                  <a:gd name="T6" fmla="*/ 16 w 17"/>
                  <a:gd name="T7" fmla="*/ 42 h 94"/>
                  <a:gd name="T8" fmla="*/ 16 w 17"/>
                  <a:gd name="T9" fmla="*/ 34 h 94"/>
                  <a:gd name="T10" fmla="*/ 0 w 17"/>
                  <a:gd name="T11" fmla="*/ 25 h 94"/>
                  <a:gd name="T12" fmla="*/ 0 w 17"/>
                  <a:gd name="T13" fmla="*/ 16 h 94"/>
                  <a:gd name="T14" fmla="*/ 0 w 17"/>
                  <a:gd name="T1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94">
                    <a:moveTo>
                      <a:pt x="16" y="93"/>
                    </a:moveTo>
                    <a:lnTo>
                      <a:pt x="16" y="75"/>
                    </a:lnTo>
                    <a:lnTo>
                      <a:pt x="16" y="58"/>
                    </a:lnTo>
                    <a:lnTo>
                      <a:pt x="16" y="42"/>
                    </a:lnTo>
                    <a:lnTo>
                      <a:pt x="16" y="34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40" name="Line 344"/>
              <p:cNvSpPr>
                <a:spLocks noChangeShapeType="1"/>
              </p:cNvSpPr>
              <p:nvPr/>
            </p:nvSpPr>
            <p:spPr bwMode="auto">
              <a:xfrm flipV="1">
                <a:off x="2688" y="1489"/>
                <a:ext cx="1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41" name="Freeform 345"/>
              <p:cNvSpPr>
                <a:spLocks/>
              </p:cNvSpPr>
              <p:nvPr/>
            </p:nvSpPr>
            <p:spPr bwMode="auto">
              <a:xfrm>
                <a:off x="2658" y="1396"/>
                <a:ext cx="17" cy="77"/>
              </a:xfrm>
              <a:custGeom>
                <a:avLst/>
                <a:gdLst>
                  <a:gd name="T0" fmla="*/ 16 w 17"/>
                  <a:gd name="T1" fmla="*/ 76 h 77"/>
                  <a:gd name="T2" fmla="*/ 16 w 17"/>
                  <a:gd name="T3" fmla="*/ 59 h 77"/>
                  <a:gd name="T4" fmla="*/ 16 w 17"/>
                  <a:gd name="T5" fmla="*/ 51 h 77"/>
                  <a:gd name="T6" fmla="*/ 16 w 17"/>
                  <a:gd name="T7" fmla="*/ 42 h 77"/>
                  <a:gd name="T8" fmla="*/ 16 w 17"/>
                  <a:gd name="T9" fmla="*/ 34 h 77"/>
                  <a:gd name="T10" fmla="*/ 0 w 17"/>
                  <a:gd name="T11" fmla="*/ 16 h 77"/>
                  <a:gd name="T12" fmla="*/ 0 w 17"/>
                  <a:gd name="T13" fmla="*/ 8 h 77"/>
                  <a:gd name="T14" fmla="*/ 0 w 17"/>
                  <a:gd name="T1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7">
                    <a:moveTo>
                      <a:pt x="16" y="76"/>
                    </a:moveTo>
                    <a:lnTo>
                      <a:pt x="16" y="59"/>
                    </a:lnTo>
                    <a:lnTo>
                      <a:pt x="16" y="51"/>
                    </a:lnTo>
                    <a:lnTo>
                      <a:pt x="16" y="42"/>
                    </a:lnTo>
                    <a:lnTo>
                      <a:pt x="16" y="34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42" name="Freeform 346"/>
              <p:cNvSpPr>
                <a:spLocks/>
              </p:cNvSpPr>
              <p:nvPr/>
            </p:nvSpPr>
            <p:spPr bwMode="auto">
              <a:xfrm>
                <a:off x="2658" y="1396"/>
                <a:ext cx="17" cy="77"/>
              </a:xfrm>
              <a:custGeom>
                <a:avLst/>
                <a:gdLst>
                  <a:gd name="T0" fmla="*/ 16 w 17"/>
                  <a:gd name="T1" fmla="*/ 76 h 77"/>
                  <a:gd name="T2" fmla="*/ 16 w 17"/>
                  <a:gd name="T3" fmla="*/ 59 h 77"/>
                  <a:gd name="T4" fmla="*/ 16 w 17"/>
                  <a:gd name="T5" fmla="*/ 42 h 77"/>
                  <a:gd name="T6" fmla="*/ 16 w 17"/>
                  <a:gd name="T7" fmla="*/ 34 h 77"/>
                  <a:gd name="T8" fmla="*/ 0 w 17"/>
                  <a:gd name="T9" fmla="*/ 26 h 77"/>
                  <a:gd name="T10" fmla="*/ 0 w 17"/>
                  <a:gd name="T11" fmla="*/ 16 h 77"/>
                  <a:gd name="T12" fmla="*/ 0 w 17"/>
                  <a:gd name="T13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77">
                    <a:moveTo>
                      <a:pt x="16" y="76"/>
                    </a:moveTo>
                    <a:lnTo>
                      <a:pt x="16" y="59"/>
                    </a:lnTo>
                    <a:lnTo>
                      <a:pt x="16" y="42"/>
                    </a:lnTo>
                    <a:lnTo>
                      <a:pt x="16" y="34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43" name="Freeform 347"/>
              <p:cNvSpPr>
                <a:spLocks/>
              </p:cNvSpPr>
              <p:nvPr/>
            </p:nvSpPr>
            <p:spPr bwMode="auto">
              <a:xfrm>
                <a:off x="2674" y="1396"/>
                <a:ext cx="17" cy="84"/>
              </a:xfrm>
              <a:custGeom>
                <a:avLst/>
                <a:gdLst>
                  <a:gd name="T0" fmla="*/ 16 w 17"/>
                  <a:gd name="T1" fmla="*/ 83 h 84"/>
                  <a:gd name="T2" fmla="*/ 16 w 17"/>
                  <a:gd name="T3" fmla="*/ 74 h 84"/>
                  <a:gd name="T4" fmla="*/ 16 w 17"/>
                  <a:gd name="T5" fmla="*/ 66 h 84"/>
                  <a:gd name="T6" fmla="*/ 16 w 17"/>
                  <a:gd name="T7" fmla="*/ 50 h 84"/>
                  <a:gd name="T8" fmla="*/ 16 w 17"/>
                  <a:gd name="T9" fmla="*/ 42 h 84"/>
                  <a:gd name="T10" fmla="*/ 16 w 17"/>
                  <a:gd name="T11" fmla="*/ 42 h 84"/>
                  <a:gd name="T12" fmla="*/ 16 w 17"/>
                  <a:gd name="T13" fmla="*/ 25 h 84"/>
                  <a:gd name="T14" fmla="*/ 16 w 17"/>
                  <a:gd name="T15" fmla="*/ 16 h 84"/>
                  <a:gd name="T16" fmla="*/ 0 w 17"/>
                  <a:gd name="T17" fmla="*/ 8 h 84"/>
                  <a:gd name="T18" fmla="*/ 0 w 17"/>
                  <a:gd name="T1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84">
                    <a:moveTo>
                      <a:pt x="16" y="83"/>
                    </a:moveTo>
                    <a:lnTo>
                      <a:pt x="16" y="74"/>
                    </a:lnTo>
                    <a:lnTo>
                      <a:pt x="16" y="66"/>
                    </a:lnTo>
                    <a:lnTo>
                      <a:pt x="16" y="50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16" y="25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44" name="Freeform 348"/>
              <p:cNvSpPr>
                <a:spLocks/>
              </p:cNvSpPr>
              <p:nvPr/>
            </p:nvSpPr>
            <p:spPr bwMode="auto">
              <a:xfrm>
                <a:off x="2674" y="1396"/>
                <a:ext cx="17" cy="94"/>
              </a:xfrm>
              <a:custGeom>
                <a:avLst/>
                <a:gdLst>
                  <a:gd name="T0" fmla="*/ 16 w 17"/>
                  <a:gd name="T1" fmla="*/ 93 h 94"/>
                  <a:gd name="T2" fmla="*/ 16 w 17"/>
                  <a:gd name="T3" fmla="*/ 75 h 94"/>
                  <a:gd name="T4" fmla="*/ 16 w 17"/>
                  <a:gd name="T5" fmla="*/ 67 h 94"/>
                  <a:gd name="T6" fmla="*/ 16 w 17"/>
                  <a:gd name="T7" fmla="*/ 58 h 94"/>
                  <a:gd name="T8" fmla="*/ 16 w 17"/>
                  <a:gd name="T9" fmla="*/ 50 h 94"/>
                  <a:gd name="T10" fmla="*/ 16 w 17"/>
                  <a:gd name="T11" fmla="*/ 42 h 94"/>
                  <a:gd name="T12" fmla="*/ 16 w 17"/>
                  <a:gd name="T13" fmla="*/ 25 h 94"/>
                  <a:gd name="T14" fmla="*/ 0 w 17"/>
                  <a:gd name="T15" fmla="*/ 16 h 94"/>
                  <a:gd name="T16" fmla="*/ 0 w 17"/>
                  <a:gd name="T1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94">
                    <a:moveTo>
                      <a:pt x="16" y="93"/>
                    </a:moveTo>
                    <a:lnTo>
                      <a:pt x="16" y="75"/>
                    </a:lnTo>
                    <a:lnTo>
                      <a:pt x="16" y="67"/>
                    </a:lnTo>
                    <a:lnTo>
                      <a:pt x="16" y="58"/>
                    </a:lnTo>
                    <a:lnTo>
                      <a:pt x="16" y="50"/>
                    </a:lnTo>
                    <a:lnTo>
                      <a:pt x="16" y="42"/>
                    </a:lnTo>
                    <a:lnTo>
                      <a:pt x="16" y="25"/>
                    </a:lnTo>
                    <a:lnTo>
                      <a:pt x="0" y="1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45" name="Freeform 349"/>
              <p:cNvSpPr>
                <a:spLocks/>
              </p:cNvSpPr>
              <p:nvPr/>
            </p:nvSpPr>
            <p:spPr bwMode="auto">
              <a:xfrm>
                <a:off x="2674" y="1396"/>
                <a:ext cx="17" cy="84"/>
              </a:xfrm>
              <a:custGeom>
                <a:avLst/>
                <a:gdLst>
                  <a:gd name="T0" fmla="*/ 16 w 17"/>
                  <a:gd name="T1" fmla="*/ 83 h 84"/>
                  <a:gd name="T2" fmla="*/ 16 w 17"/>
                  <a:gd name="T3" fmla="*/ 74 h 84"/>
                  <a:gd name="T4" fmla="*/ 16 w 17"/>
                  <a:gd name="T5" fmla="*/ 66 h 84"/>
                  <a:gd name="T6" fmla="*/ 16 w 17"/>
                  <a:gd name="T7" fmla="*/ 50 h 84"/>
                  <a:gd name="T8" fmla="*/ 16 w 17"/>
                  <a:gd name="T9" fmla="*/ 42 h 84"/>
                  <a:gd name="T10" fmla="*/ 16 w 17"/>
                  <a:gd name="T11" fmla="*/ 42 h 84"/>
                  <a:gd name="T12" fmla="*/ 16 w 17"/>
                  <a:gd name="T13" fmla="*/ 25 h 84"/>
                  <a:gd name="T14" fmla="*/ 16 w 17"/>
                  <a:gd name="T15" fmla="*/ 16 h 84"/>
                  <a:gd name="T16" fmla="*/ 0 w 17"/>
                  <a:gd name="T17" fmla="*/ 8 h 84"/>
                  <a:gd name="T18" fmla="*/ 0 w 17"/>
                  <a:gd name="T1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84">
                    <a:moveTo>
                      <a:pt x="16" y="83"/>
                    </a:moveTo>
                    <a:lnTo>
                      <a:pt x="16" y="74"/>
                    </a:lnTo>
                    <a:lnTo>
                      <a:pt x="16" y="66"/>
                    </a:lnTo>
                    <a:lnTo>
                      <a:pt x="16" y="50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16" y="25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46" name="Freeform 350"/>
              <p:cNvSpPr>
                <a:spLocks/>
              </p:cNvSpPr>
              <p:nvPr/>
            </p:nvSpPr>
            <p:spPr bwMode="auto">
              <a:xfrm>
                <a:off x="2674" y="1396"/>
                <a:ext cx="17" cy="94"/>
              </a:xfrm>
              <a:custGeom>
                <a:avLst/>
                <a:gdLst>
                  <a:gd name="T0" fmla="*/ 16 w 17"/>
                  <a:gd name="T1" fmla="*/ 93 h 94"/>
                  <a:gd name="T2" fmla="*/ 16 w 17"/>
                  <a:gd name="T3" fmla="*/ 75 h 94"/>
                  <a:gd name="T4" fmla="*/ 16 w 17"/>
                  <a:gd name="T5" fmla="*/ 67 h 94"/>
                  <a:gd name="T6" fmla="*/ 16 w 17"/>
                  <a:gd name="T7" fmla="*/ 58 h 94"/>
                  <a:gd name="T8" fmla="*/ 16 w 17"/>
                  <a:gd name="T9" fmla="*/ 50 h 94"/>
                  <a:gd name="T10" fmla="*/ 16 w 17"/>
                  <a:gd name="T11" fmla="*/ 42 h 94"/>
                  <a:gd name="T12" fmla="*/ 16 w 17"/>
                  <a:gd name="T13" fmla="*/ 25 h 94"/>
                  <a:gd name="T14" fmla="*/ 0 w 17"/>
                  <a:gd name="T15" fmla="*/ 16 h 94"/>
                  <a:gd name="T16" fmla="*/ 0 w 17"/>
                  <a:gd name="T1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94">
                    <a:moveTo>
                      <a:pt x="16" y="93"/>
                    </a:moveTo>
                    <a:lnTo>
                      <a:pt x="16" y="75"/>
                    </a:lnTo>
                    <a:lnTo>
                      <a:pt x="16" y="67"/>
                    </a:lnTo>
                    <a:lnTo>
                      <a:pt x="16" y="58"/>
                    </a:lnTo>
                    <a:lnTo>
                      <a:pt x="16" y="50"/>
                    </a:lnTo>
                    <a:lnTo>
                      <a:pt x="16" y="42"/>
                    </a:lnTo>
                    <a:lnTo>
                      <a:pt x="16" y="25"/>
                    </a:lnTo>
                    <a:lnTo>
                      <a:pt x="0" y="1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47" name="Freeform 351"/>
              <p:cNvSpPr>
                <a:spLocks/>
              </p:cNvSpPr>
              <p:nvPr/>
            </p:nvSpPr>
            <p:spPr bwMode="auto">
              <a:xfrm>
                <a:off x="2681" y="1396"/>
                <a:ext cx="22" cy="84"/>
              </a:xfrm>
              <a:custGeom>
                <a:avLst/>
                <a:gdLst>
                  <a:gd name="T0" fmla="*/ 21 w 22"/>
                  <a:gd name="T1" fmla="*/ 83 h 84"/>
                  <a:gd name="T2" fmla="*/ 21 w 22"/>
                  <a:gd name="T3" fmla="*/ 83 h 84"/>
                  <a:gd name="T4" fmla="*/ 21 w 22"/>
                  <a:gd name="T5" fmla="*/ 74 h 84"/>
                  <a:gd name="T6" fmla="*/ 21 w 22"/>
                  <a:gd name="T7" fmla="*/ 58 h 84"/>
                  <a:gd name="T8" fmla="*/ 21 w 22"/>
                  <a:gd name="T9" fmla="*/ 50 h 84"/>
                  <a:gd name="T10" fmla="*/ 14 w 22"/>
                  <a:gd name="T11" fmla="*/ 42 h 84"/>
                  <a:gd name="T12" fmla="*/ 14 w 22"/>
                  <a:gd name="T13" fmla="*/ 42 h 84"/>
                  <a:gd name="T14" fmla="*/ 14 w 22"/>
                  <a:gd name="T15" fmla="*/ 33 h 84"/>
                  <a:gd name="T16" fmla="*/ 7 w 22"/>
                  <a:gd name="T17" fmla="*/ 25 h 84"/>
                  <a:gd name="T18" fmla="*/ 7 w 22"/>
                  <a:gd name="T19" fmla="*/ 16 h 84"/>
                  <a:gd name="T20" fmla="*/ 0 w 22"/>
                  <a:gd name="T21" fmla="*/ 8 h 84"/>
                  <a:gd name="T22" fmla="*/ 0 w 22"/>
                  <a:gd name="T23" fmla="*/ 8 h 84"/>
                  <a:gd name="T24" fmla="*/ 0 w 22"/>
                  <a:gd name="T2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84">
                    <a:moveTo>
                      <a:pt x="21" y="83"/>
                    </a:moveTo>
                    <a:lnTo>
                      <a:pt x="21" y="83"/>
                    </a:lnTo>
                    <a:lnTo>
                      <a:pt x="21" y="74"/>
                    </a:lnTo>
                    <a:lnTo>
                      <a:pt x="21" y="58"/>
                    </a:lnTo>
                    <a:lnTo>
                      <a:pt x="21" y="50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33"/>
                    </a:lnTo>
                    <a:lnTo>
                      <a:pt x="7" y="25"/>
                    </a:lnTo>
                    <a:lnTo>
                      <a:pt x="7" y="1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48" name="Freeform 352"/>
              <p:cNvSpPr>
                <a:spLocks/>
              </p:cNvSpPr>
              <p:nvPr/>
            </p:nvSpPr>
            <p:spPr bwMode="auto">
              <a:xfrm>
                <a:off x="2681" y="1396"/>
                <a:ext cx="22" cy="94"/>
              </a:xfrm>
              <a:custGeom>
                <a:avLst/>
                <a:gdLst>
                  <a:gd name="T0" fmla="*/ 21 w 22"/>
                  <a:gd name="T1" fmla="*/ 93 h 94"/>
                  <a:gd name="T2" fmla="*/ 21 w 22"/>
                  <a:gd name="T3" fmla="*/ 83 h 94"/>
                  <a:gd name="T4" fmla="*/ 21 w 22"/>
                  <a:gd name="T5" fmla="*/ 75 h 94"/>
                  <a:gd name="T6" fmla="*/ 21 w 22"/>
                  <a:gd name="T7" fmla="*/ 58 h 94"/>
                  <a:gd name="T8" fmla="*/ 21 w 22"/>
                  <a:gd name="T9" fmla="*/ 50 h 94"/>
                  <a:gd name="T10" fmla="*/ 21 w 22"/>
                  <a:gd name="T11" fmla="*/ 42 h 94"/>
                  <a:gd name="T12" fmla="*/ 21 w 22"/>
                  <a:gd name="T13" fmla="*/ 34 h 94"/>
                  <a:gd name="T14" fmla="*/ 14 w 22"/>
                  <a:gd name="T15" fmla="*/ 25 h 94"/>
                  <a:gd name="T16" fmla="*/ 7 w 22"/>
                  <a:gd name="T17" fmla="*/ 16 h 94"/>
                  <a:gd name="T18" fmla="*/ 7 w 22"/>
                  <a:gd name="T19" fmla="*/ 8 h 94"/>
                  <a:gd name="T20" fmla="*/ 0 w 22"/>
                  <a:gd name="T21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94">
                    <a:moveTo>
                      <a:pt x="21" y="93"/>
                    </a:moveTo>
                    <a:lnTo>
                      <a:pt x="21" y="83"/>
                    </a:lnTo>
                    <a:lnTo>
                      <a:pt x="21" y="75"/>
                    </a:lnTo>
                    <a:lnTo>
                      <a:pt x="21" y="58"/>
                    </a:lnTo>
                    <a:lnTo>
                      <a:pt x="21" y="50"/>
                    </a:lnTo>
                    <a:lnTo>
                      <a:pt x="21" y="42"/>
                    </a:lnTo>
                    <a:lnTo>
                      <a:pt x="21" y="34"/>
                    </a:lnTo>
                    <a:lnTo>
                      <a:pt x="14" y="25"/>
                    </a:lnTo>
                    <a:lnTo>
                      <a:pt x="7" y="16"/>
                    </a:lnTo>
                    <a:lnTo>
                      <a:pt x="7" y="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49" name="Freeform 353"/>
              <p:cNvSpPr>
                <a:spLocks/>
              </p:cNvSpPr>
              <p:nvPr/>
            </p:nvSpPr>
            <p:spPr bwMode="auto">
              <a:xfrm>
                <a:off x="2681" y="1396"/>
                <a:ext cx="22" cy="84"/>
              </a:xfrm>
              <a:custGeom>
                <a:avLst/>
                <a:gdLst>
                  <a:gd name="T0" fmla="*/ 21 w 22"/>
                  <a:gd name="T1" fmla="*/ 83 h 84"/>
                  <a:gd name="T2" fmla="*/ 21 w 22"/>
                  <a:gd name="T3" fmla="*/ 83 h 84"/>
                  <a:gd name="T4" fmla="*/ 21 w 22"/>
                  <a:gd name="T5" fmla="*/ 74 h 84"/>
                  <a:gd name="T6" fmla="*/ 21 w 22"/>
                  <a:gd name="T7" fmla="*/ 58 h 84"/>
                  <a:gd name="T8" fmla="*/ 21 w 22"/>
                  <a:gd name="T9" fmla="*/ 50 h 84"/>
                  <a:gd name="T10" fmla="*/ 14 w 22"/>
                  <a:gd name="T11" fmla="*/ 42 h 84"/>
                  <a:gd name="T12" fmla="*/ 14 w 22"/>
                  <a:gd name="T13" fmla="*/ 42 h 84"/>
                  <a:gd name="T14" fmla="*/ 14 w 22"/>
                  <a:gd name="T15" fmla="*/ 33 h 84"/>
                  <a:gd name="T16" fmla="*/ 7 w 22"/>
                  <a:gd name="T17" fmla="*/ 25 h 84"/>
                  <a:gd name="T18" fmla="*/ 7 w 22"/>
                  <a:gd name="T19" fmla="*/ 16 h 84"/>
                  <a:gd name="T20" fmla="*/ 0 w 22"/>
                  <a:gd name="T21" fmla="*/ 8 h 84"/>
                  <a:gd name="T22" fmla="*/ 0 w 22"/>
                  <a:gd name="T23" fmla="*/ 8 h 84"/>
                  <a:gd name="T24" fmla="*/ 0 w 22"/>
                  <a:gd name="T2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84">
                    <a:moveTo>
                      <a:pt x="21" y="83"/>
                    </a:moveTo>
                    <a:lnTo>
                      <a:pt x="21" y="83"/>
                    </a:lnTo>
                    <a:lnTo>
                      <a:pt x="21" y="74"/>
                    </a:lnTo>
                    <a:lnTo>
                      <a:pt x="21" y="58"/>
                    </a:lnTo>
                    <a:lnTo>
                      <a:pt x="21" y="50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33"/>
                    </a:lnTo>
                    <a:lnTo>
                      <a:pt x="7" y="25"/>
                    </a:lnTo>
                    <a:lnTo>
                      <a:pt x="7" y="1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50" name="Freeform 354"/>
              <p:cNvSpPr>
                <a:spLocks/>
              </p:cNvSpPr>
              <p:nvPr/>
            </p:nvSpPr>
            <p:spPr bwMode="auto">
              <a:xfrm>
                <a:off x="2681" y="1396"/>
                <a:ext cx="22" cy="94"/>
              </a:xfrm>
              <a:custGeom>
                <a:avLst/>
                <a:gdLst>
                  <a:gd name="T0" fmla="*/ 21 w 22"/>
                  <a:gd name="T1" fmla="*/ 93 h 94"/>
                  <a:gd name="T2" fmla="*/ 21 w 22"/>
                  <a:gd name="T3" fmla="*/ 83 h 94"/>
                  <a:gd name="T4" fmla="*/ 21 w 22"/>
                  <a:gd name="T5" fmla="*/ 75 h 94"/>
                  <a:gd name="T6" fmla="*/ 21 w 22"/>
                  <a:gd name="T7" fmla="*/ 58 h 94"/>
                  <a:gd name="T8" fmla="*/ 21 w 22"/>
                  <a:gd name="T9" fmla="*/ 50 h 94"/>
                  <a:gd name="T10" fmla="*/ 21 w 22"/>
                  <a:gd name="T11" fmla="*/ 42 h 94"/>
                  <a:gd name="T12" fmla="*/ 21 w 22"/>
                  <a:gd name="T13" fmla="*/ 34 h 94"/>
                  <a:gd name="T14" fmla="*/ 14 w 22"/>
                  <a:gd name="T15" fmla="*/ 25 h 94"/>
                  <a:gd name="T16" fmla="*/ 7 w 22"/>
                  <a:gd name="T17" fmla="*/ 16 h 94"/>
                  <a:gd name="T18" fmla="*/ 7 w 22"/>
                  <a:gd name="T19" fmla="*/ 8 h 94"/>
                  <a:gd name="T20" fmla="*/ 0 w 22"/>
                  <a:gd name="T21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94">
                    <a:moveTo>
                      <a:pt x="21" y="93"/>
                    </a:moveTo>
                    <a:lnTo>
                      <a:pt x="21" y="83"/>
                    </a:lnTo>
                    <a:lnTo>
                      <a:pt x="21" y="75"/>
                    </a:lnTo>
                    <a:lnTo>
                      <a:pt x="21" y="58"/>
                    </a:lnTo>
                    <a:lnTo>
                      <a:pt x="21" y="50"/>
                    </a:lnTo>
                    <a:lnTo>
                      <a:pt x="21" y="42"/>
                    </a:lnTo>
                    <a:lnTo>
                      <a:pt x="21" y="34"/>
                    </a:lnTo>
                    <a:lnTo>
                      <a:pt x="14" y="25"/>
                    </a:lnTo>
                    <a:lnTo>
                      <a:pt x="7" y="16"/>
                    </a:lnTo>
                    <a:lnTo>
                      <a:pt x="7" y="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51" name="Freeform 355"/>
              <p:cNvSpPr>
                <a:spLocks/>
              </p:cNvSpPr>
              <p:nvPr/>
            </p:nvSpPr>
            <p:spPr bwMode="auto">
              <a:xfrm>
                <a:off x="2696" y="1404"/>
                <a:ext cx="29" cy="68"/>
              </a:xfrm>
              <a:custGeom>
                <a:avLst/>
                <a:gdLst>
                  <a:gd name="T0" fmla="*/ 28 w 29"/>
                  <a:gd name="T1" fmla="*/ 67 h 68"/>
                  <a:gd name="T2" fmla="*/ 28 w 29"/>
                  <a:gd name="T3" fmla="*/ 58 h 68"/>
                  <a:gd name="T4" fmla="*/ 21 w 29"/>
                  <a:gd name="T5" fmla="*/ 50 h 68"/>
                  <a:gd name="T6" fmla="*/ 21 w 29"/>
                  <a:gd name="T7" fmla="*/ 42 h 68"/>
                  <a:gd name="T8" fmla="*/ 14 w 29"/>
                  <a:gd name="T9" fmla="*/ 34 h 68"/>
                  <a:gd name="T10" fmla="*/ 14 w 29"/>
                  <a:gd name="T11" fmla="*/ 34 h 68"/>
                  <a:gd name="T12" fmla="*/ 14 w 29"/>
                  <a:gd name="T13" fmla="*/ 25 h 68"/>
                  <a:gd name="T14" fmla="*/ 7 w 29"/>
                  <a:gd name="T15" fmla="*/ 17 h 68"/>
                  <a:gd name="T16" fmla="*/ 7 w 29"/>
                  <a:gd name="T17" fmla="*/ 0 h 68"/>
                  <a:gd name="T18" fmla="*/ 0 w 29"/>
                  <a:gd name="T1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68">
                    <a:moveTo>
                      <a:pt x="28" y="67"/>
                    </a:moveTo>
                    <a:lnTo>
                      <a:pt x="28" y="58"/>
                    </a:lnTo>
                    <a:lnTo>
                      <a:pt x="21" y="50"/>
                    </a:lnTo>
                    <a:lnTo>
                      <a:pt x="21" y="42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4" y="25"/>
                    </a:lnTo>
                    <a:lnTo>
                      <a:pt x="7" y="17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52" name="Freeform 356"/>
              <p:cNvSpPr>
                <a:spLocks/>
              </p:cNvSpPr>
              <p:nvPr/>
            </p:nvSpPr>
            <p:spPr bwMode="auto">
              <a:xfrm>
                <a:off x="2696" y="1404"/>
                <a:ext cx="29" cy="58"/>
              </a:xfrm>
              <a:custGeom>
                <a:avLst/>
                <a:gdLst>
                  <a:gd name="T0" fmla="*/ 28 w 29"/>
                  <a:gd name="T1" fmla="*/ 57 h 58"/>
                  <a:gd name="T2" fmla="*/ 21 w 29"/>
                  <a:gd name="T3" fmla="*/ 49 h 58"/>
                  <a:gd name="T4" fmla="*/ 21 w 29"/>
                  <a:gd name="T5" fmla="*/ 41 h 58"/>
                  <a:gd name="T6" fmla="*/ 21 w 29"/>
                  <a:gd name="T7" fmla="*/ 33 h 58"/>
                  <a:gd name="T8" fmla="*/ 21 w 29"/>
                  <a:gd name="T9" fmla="*/ 25 h 58"/>
                  <a:gd name="T10" fmla="*/ 14 w 29"/>
                  <a:gd name="T11" fmla="*/ 25 h 58"/>
                  <a:gd name="T12" fmla="*/ 7 w 29"/>
                  <a:gd name="T13" fmla="*/ 17 h 58"/>
                  <a:gd name="T14" fmla="*/ 7 w 29"/>
                  <a:gd name="T15" fmla="*/ 0 h 58"/>
                  <a:gd name="T16" fmla="*/ 0 w 29"/>
                  <a:gd name="T1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58">
                    <a:moveTo>
                      <a:pt x="28" y="57"/>
                    </a:moveTo>
                    <a:lnTo>
                      <a:pt x="21" y="49"/>
                    </a:lnTo>
                    <a:lnTo>
                      <a:pt x="21" y="41"/>
                    </a:lnTo>
                    <a:lnTo>
                      <a:pt x="21" y="33"/>
                    </a:lnTo>
                    <a:lnTo>
                      <a:pt x="21" y="25"/>
                    </a:lnTo>
                    <a:lnTo>
                      <a:pt x="14" y="25"/>
                    </a:lnTo>
                    <a:lnTo>
                      <a:pt x="7" y="17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53" name="Freeform 357"/>
              <p:cNvSpPr>
                <a:spLocks/>
              </p:cNvSpPr>
              <p:nvPr/>
            </p:nvSpPr>
            <p:spPr bwMode="auto">
              <a:xfrm>
                <a:off x="2689" y="1396"/>
                <a:ext cx="17" cy="17"/>
              </a:xfrm>
              <a:custGeom>
                <a:avLst/>
                <a:gdLst>
                  <a:gd name="T0" fmla="*/ 16 w 17"/>
                  <a:gd name="T1" fmla="*/ 16 h 17"/>
                  <a:gd name="T2" fmla="*/ 0 w 17"/>
                  <a:gd name="T3" fmla="*/ 8 h 17"/>
                  <a:gd name="T4" fmla="*/ 0 w 17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7">
                    <a:moveTo>
                      <a:pt x="16" y="16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54" name="Freeform 358"/>
              <p:cNvSpPr>
                <a:spLocks/>
              </p:cNvSpPr>
              <p:nvPr/>
            </p:nvSpPr>
            <p:spPr bwMode="auto">
              <a:xfrm>
                <a:off x="2689" y="1396"/>
                <a:ext cx="17" cy="17"/>
              </a:xfrm>
              <a:custGeom>
                <a:avLst/>
                <a:gdLst>
                  <a:gd name="T0" fmla="*/ 16 w 17"/>
                  <a:gd name="T1" fmla="*/ 16 h 17"/>
                  <a:gd name="T2" fmla="*/ 0 w 17"/>
                  <a:gd name="T3" fmla="*/ 8 h 17"/>
                  <a:gd name="T4" fmla="*/ 0 w 17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7">
                    <a:moveTo>
                      <a:pt x="16" y="16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55" name="Freeform 359"/>
              <p:cNvSpPr>
                <a:spLocks/>
              </p:cNvSpPr>
              <p:nvPr/>
            </p:nvSpPr>
            <p:spPr bwMode="auto">
              <a:xfrm>
                <a:off x="2689" y="1396"/>
                <a:ext cx="37" cy="77"/>
              </a:xfrm>
              <a:custGeom>
                <a:avLst/>
                <a:gdLst>
                  <a:gd name="T0" fmla="*/ 36 w 37"/>
                  <a:gd name="T1" fmla="*/ 76 h 77"/>
                  <a:gd name="T2" fmla="*/ 36 w 37"/>
                  <a:gd name="T3" fmla="*/ 67 h 77"/>
                  <a:gd name="T4" fmla="*/ 28 w 37"/>
                  <a:gd name="T5" fmla="*/ 59 h 77"/>
                  <a:gd name="T6" fmla="*/ 28 w 37"/>
                  <a:gd name="T7" fmla="*/ 51 h 77"/>
                  <a:gd name="T8" fmla="*/ 21 w 37"/>
                  <a:gd name="T9" fmla="*/ 42 h 77"/>
                  <a:gd name="T10" fmla="*/ 21 w 37"/>
                  <a:gd name="T11" fmla="*/ 42 h 77"/>
                  <a:gd name="T12" fmla="*/ 21 w 37"/>
                  <a:gd name="T13" fmla="*/ 26 h 77"/>
                  <a:gd name="T14" fmla="*/ 14 w 37"/>
                  <a:gd name="T15" fmla="*/ 26 h 77"/>
                  <a:gd name="T16" fmla="*/ 14 w 37"/>
                  <a:gd name="T17" fmla="*/ 8 h 77"/>
                  <a:gd name="T18" fmla="*/ 7 w 37"/>
                  <a:gd name="T19" fmla="*/ 8 h 77"/>
                  <a:gd name="T20" fmla="*/ 0 w 37"/>
                  <a:gd name="T21" fmla="*/ 8 h 77"/>
                  <a:gd name="T22" fmla="*/ 0 w 37"/>
                  <a:gd name="T23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" h="77">
                    <a:moveTo>
                      <a:pt x="36" y="76"/>
                    </a:moveTo>
                    <a:lnTo>
                      <a:pt x="36" y="67"/>
                    </a:lnTo>
                    <a:lnTo>
                      <a:pt x="28" y="59"/>
                    </a:lnTo>
                    <a:lnTo>
                      <a:pt x="28" y="51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1" y="26"/>
                    </a:lnTo>
                    <a:lnTo>
                      <a:pt x="14" y="26"/>
                    </a:lnTo>
                    <a:lnTo>
                      <a:pt x="14" y="8"/>
                    </a:lnTo>
                    <a:lnTo>
                      <a:pt x="7" y="8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56" name="Freeform 360"/>
              <p:cNvSpPr>
                <a:spLocks/>
              </p:cNvSpPr>
              <p:nvPr/>
            </p:nvSpPr>
            <p:spPr bwMode="auto">
              <a:xfrm>
                <a:off x="2689" y="1396"/>
                <a:ext cx="37" cy="77"/>
              </a:xfrm>
              <a:custGeom>
                <a:avLst/>
                <a:gdLst>
                  <a:gd name="T0" fmla="*/ 36 w 37"/>
                  <a:gd name="T1" fmla="*/ 76 h 77"/>
                  <a:gd name="T2" fmla="*/ 36 w 37"/>
                  <a:gd name="T3" fmla="*/ 67 h 77"/>
                  <a:gd name="T4" fmla="*/ 28 w 37"/>
                  <a:gd name="T5" fmla="*/ 59 h 77"/>
                  <a:gd name="T6" fmla="*/ 21 w 37"/>
                  <a:gd name="T7" fmla="*/ 51 h 77"/>
                  <a:gd name="T8" fmla="*/ 21 w 37"/>
                  <a:gd name="T9" fmla="*/ 42 h 77"/>
                  <a:gd name="T10" fmla="*/ 21 w 37"/>
                  <a:gd name="T11" fmla="*/ 26 h 77"/>
                  <a:gd name="T12" fmla="*/ 14 w 37"/>
                  <a:gd name="T13" fmla="*/ 26 h 77"/>
                  <a:gd name="T14" fmla="*/ 14 w 37"/>
                  <a:gd name="T15" fmla="*/ 16 h 77"/>
                  <a:gd name="T16" fmla="*/ 7 w 37"/>
                  <a:gd name="T17" fmla="*/ 16 h 77"/>
                  <a:gd name="T18" fmla="*/ 0 w 37"/>
                  <a:gd name="T19" fmla="*/ 8 h 77"/>
                  <a:gd name="T20" fmla="*/ 0 w 37"/>
                  <a:gd name="T2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77">
                    <a:moveTo>
                      <a:pt x="36" y="76"/>
                    </a:moveTo>
                    <a:lnTo>
                      <a:pt x="36" y="67"/>
                    </a:lnTo>
                    <a:lnTo>
                      <a:pt x="28" y="59"/>
                    </a:lnTo>
                    <a:lnTo>
                      <a:pt x="21" y="51"/>
                    </a:lnTo>
                    <a:lnTo>
                      <a:pt x="21" y="42"/>
                    </a:lnTo>
                    <a:lnTo>
                      <a:pt x="21" y="26"/>
                    </a:lnTo>
                    <a:lnTo>
                      <a:pt x="14" y="26"/>
                    </a:lnTo>
                    <a:lnTo>
                      <a:pt x="14" y="16"/>
                    </a:lnTo>
                    <a:lnTo>
                      <a:pt x="7" y="16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57" name="Freeform 361"/>
              <p:cNvSpPr>
                <a:spLocks/>
              </p:cNvSpPr>
              <p:nvPr/>
            </p:nvSpPr>
            <p:spPr bwMode="auto">
              <a:xfrm>
                <a:off x="2711" y="1396"/>
                <a:ext cx="17" cy="26"/>
              </a:xfrm>
              <a:custGeom>
                <a:avLst/>
                <a:gdLst>
                  <a:gd name="T0" fmla="*/ 16 w 17"/>
                  <a:gd name="T1" fmla="*/ 25 h 26"/>
                  <a:gd name="T2" fmla="*/ 16 w 17"/>
                  <a:gd name="T3" fmla="*/ 15 h 26"/>
                  <a:gd name="T4" fmla="*/ 8 w 17"/>
                  <a:gd name="T5" fmla="*/ 15 h 26"/>
                  <a:gd name="T6" fmla="*/ 8 w 17"/>
                  <a:gd name="T7" fmla="*/ 7 h 26"/>
                  <a:gd name="T8" fmla="*/ 0 w 17"/>
                  <a:gd name="T9" fmla="*/ 7 h 26"/>
                  <a:gd name="T10" fmla="*/ 0 w 17"/>
                  <a:gd name="T11" fmla="*/ 7 h 26"/>
                  <a:gd name="T12" fmla="*/ 0 w 17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6">
                    <a:moveTo>
                      <a:pt x="16" y="25"/>
                    </a:moveTo>
                    <a:lnTo>
                      <a:pt x="16" y="15"/>
                    </a:lnTo>
                    <a:lnTo>
                      <a:pt x="8" y="15"/>
                    </a:lnTo>
                    <a:lnTo>
                      <a:pt x="8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58" name="Freeform 362"/>
              <p:cNvSpPr>
                <a:spLocks/>
              </p:cNvSpPr>
              <p:nvPr/>
            </p:nvSpPr>
            <p:spPr bwMode="auto">
              <a:xfrm>
                <a:off x="2711" y="1396"/>
                <a:ext cx="23" cy="26"/>
              </a:xfrm>
              <a:custGeom>
                <a:avLst/>
                <a:gdLst>
                  <a:gd name="T0" fmla="*/ 22 w 23"/>
                  <a:gd name="T1" fmla="*/ 25 h 26"/>
                  <a:gd name="T2" fmla="*/ 14 w 23"/>
                  <a:gd name="T3" fmla="*/ 25 h 26"/>
                  <a:gd name="T4" fmla="*/ 14 w 23"/>
                  <a:gd name="T5" fmla="*/ 15 h 26"/>
                  <a:gd name="T6" fmla="*/ 7 w 23"/>
                  <a:gd name="T7" fmla="*/ 15 h 26"/>
                  <a:gd name="T8" fmla="*/ 7 w 23"/>
                  <a:gd name="T9" fmla="*/ 7 h 26"/>
                  <a:gd name="T10" fmla="*/ 0 w 2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6">
                    <a:moveTo>
                      <a:pt x="22" y="25"/>
                    </a:moveTo>
                    <a:lnTo>
                      <a:pt x="14" y="25"/>
                    </a:lnTo>
                    <a:lnTo>
                      <a:pt x="14" y="15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59" name="Freeform 363"/>
              <p:cNvSpPr>
                <a:spLocks/>
              </p:cNvSpPr>
              <p:nvPr/>
            </p:nvSpPr>
            <p:spPr bwMode="auto">
              <a:xfrm>
                <a:off x="2711" y="1396"/>
                <a:ext cx="17" cy="26"/>
              </a:xfrm>
              <a:custGeom>
                <a:avLst/>
                <a:gdLst>
                  <a:gd name="T0" fmla="*/ 16 w 17"/>
                  <a:gd name="T1" fmla="*/ 25 h 26"/>
                  <a:gd name="T2" fmla="*/ 16 w 17"/>
                  <a:gd name="T3" fmla="*/ 15 h 26"/>
                  <a:gd name="T4" fmla="*/ 8 w 17"/>
                  <a:gd name="T5" fmla="*/ 15 h 26"/>
                  <a:gd name="T6" fmla="*/ 8 w 17"/>
                  <a:gd name="T7" fmla="*/ 7 h 26"/>
                  <a:gd name="T8" fmla="*/ 0 w 17"/>
                  <a:gd name="T9" fmla="*/ 7 h 26"/>
                  <a:gd name="T10" fmla="*/ 0 w 17"/>
                  <a:gd name="T11" fmla="*/ 7 h 26"/>
                  <a:gd name="T12" fmla="*/ 0 w 17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6">
                    <a:moveTo>
                      <a:pt x="16" y="25"/>
                    </a:moveTo>
                    <a:lnTo>
                      <a:pt x="16" y="15"/>
                    </a:lnTo>
                    <a:lnTo>
                      <a:pt x="8" y="15"/>
                    </a:lnTo>
                    <a:lnTo>
                      <a:pt x="8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60" name="Freeform 364"/>
              <p:cNvSpPr>
                <a:spLocks/>
              </p:cNvSpPr>
              <p:nvPr/>
            </p:nvSpPr>
            <p:spPr bwMode="auto">
              <a:xfrm>
                <a:off x="2711" y="1396"/>
                <a:ext cx="23" cy="26"/>
              </a:xfrm>
              <a:custGeom>
                <a:avLst/>
                <a:gdLst>
                  <a:gd name="T0" fmla="*/ 22 w 23"/>
                  <a:gd name="T1" fmla="*/ 25 h 26"/>
                  <a:gd name="T2" fmla="*/ 14 w 23"/>
                  <a:gd name="T3" fmla="*/ 25 h 26"/>
                  <a:gd name="T4" fmla="*/ 14 w 23"/>
                  <a:gd name="T5" fmla="*/ 15 h 26"/>
                  <a:gd name="T6" fmla="*/ 7 w 23"/>
                  <a:gd name="T7" fmla="*/ 15 h 26"/>
                  <a:gd name="T8" fmla="*/ 7 w 23"/>
                  <a:gd name="T9" fmla="*/ 7 h 26"/>
                  <a:gd name="T10" fmla="*/ 0 w 2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6">
                    <a:moveTo>
                      <a:pt x="22" y="25"/>
                    </a:moveTo>
                    <a:lnTo>
                      <a:pt x="14" y="25"/>
                    </a:lnTo>
                    <a:lnTo>
                      <a:pt x="14" y="15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61" name="Freeform 365"/>
              <p:cNvSpPr>
                <a:spLocks/>
              </p:cNvSpPr>
              <p:nvPr/>
            </p:nvSpPr>
            <p:spPr bwMode="auto">
              <a:xfrm>
                <a:off x="2644" y="1412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8 w 17"/>
                  <a:gd name="T3" fmla="*/ 0 h 1"/>
                  <a:gd name="T4" fmla="*/ 16 w 1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0" y="0"/>
                    </a:moveTo>
                    <a:lnTo>
                      <a:pt x="8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62" name="Freeform 366"/>
              <p:cNvSpPr>
                <a:spLocks/>
              </p:cNvSpPr>
              <p:nvPr/>
            </p:nvSpPr>
            <p:spPr bwMode="auto">
              <a:xfrm>
                <a:off x="2644" y="1412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8 w 17"/>
                  <a:gd name="T3" fmla="*/ 0 h 1"/>
                  <a:gd name="T4" fmla="*/ 16 w 1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0" y="0"/>
                    </a:moveTo>
                    <a:lnTo>
                      <a:pt x="8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63" name="Freeform 367"/>
              <p:cNvSpPr>
                <a:spLocks/>
              </p:cNvSpPr>
              <p:nvPr/>
            </p:nvSpPr>
            <p:spPr bwMode="auto">
              <a:xfrm>
                <a:off x="2651" y="1396"/>
                <a:ext cx="38" cy="17"/>
              </a:xfrm>
              <a:custGeom>
                <a:avLst/>
                <a:gdLst>
                  <a:gd name="T0" fmla="*/ 0 w 38"/>
                  <a:gd name="T1" fmla="*/ 16 h 17"/>
                  <a:gd name="T2" fmla="*/ 7 w 38"/>
                  <a:gd name="T3" fmla="*/ 16 h 17"/>
                  <a:gd name="T4" fmla="*/ 14 w 38"/>
                  <a:gd name="T5" fmla="*/ 8 h 17"/>
                  <a:gd name="T6" fmla="*/ 22 w 38"/>
                  <a:gd name="T7" fmla="*/ 8 h 17"/>
                  <a:gd name="T8" fmla="*/ 29 w 38"/>
                  <a:gd name="T9" fmla="*/ 8 h 17"/>
                  <a:gd name="T10" fmla="*/ 29 w 38"/>
                  <a:gd name="T11" fmla="*/ 8 h 17"/>
                  <a:gd name="T12" fmla="*/ 37 w 38"/>
                  <a:gd name="T13" fmla="*/ 8 h 17"/>
                  <a:gd name="T14" fmla="*/ 37 w 38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7">
                    <a:moveTo>
                      <a:pt x="0" y="16"/>
                    </a:moveTo>
                    <a:lnTo>
                      <a:pt x="7" y="16"/>
                    </a:lnTo>
                    <a:lnTo>
                      <a:pt x="14" y="8"/>
                    </a:lnTo>
                    <a:lnTo>
                      <a:pt x="22" y="8"/>
                    </a:lnTo>
                    <a:lnTo>
                      <a:pt x="29" y="8"/>
                    </a:lnTo>
                    <a:lnTo>
                      <a:pt x="29" y="8"/>
                    </a:lnTo>
                    <a:lnTo>
                      <a:pt x="37" y="8"/>
                    </a:lnTo>
                    <a:lnTo>
                      <a:pt x="37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64" name="Freeform 368"/>
              <p:cNvSpPr>
                <a:spLocks/>
              </p:cNvSpPr>
              <p:nvPr/>
            </p:nvSpPr>
            <p:spPr bwMode="auto">
              <a:xfrm>
                <a:off x="2651" y="1396"/>
                <a:ext cx="30" cy="26"/>
              </a:xfrm>
              <a:custGeom>
                <a:avLst/>
                <a:gdLst>
                  <a:gd name="T0" fmla="*/ 0 w 30"/>
                  <a:gd name="T1" fmla="*/ 25 h 26"/>
                  <a:gd name="T2" fmla="*/ 7 w 30"/>
                  <a:gd name="T3" fmla="*/ 25 h 26"/>
                  <a:gd name="T4" fmla="*/ 14 w 30"/>
                  <a:gd name="T5" fmla="*/ 15 h 26"/>
                  <a:gd name="T6" fmla="*/ 22 w 30"/>
                  <a:gd name="T7" fmla="*/ 15 h 26"/>
                  <a:gd name="T8" fmla="*/ 22 w 30"/>
                  <a:gd name="T9" fmla="*/ 7 h 26"/>
                  <a:gd name="T10" fmla="*/ 29 w 30"/>
                  <a:gd name="T11" fmla="*/ 7 h 26"/>
                  <a:gd name="T12" fmla="*/ 29 w 30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6">
                    <a:moveTo>
                      <a:pt x="0" y="25"/>
                    </a:moveTo>
                    <a:lnTo>
                      <a:pt x="7" y="25"/>
                    </a:lnTo>
                    <a:lnTo>
                      <a:pt x="14" y="15"/>
                    </a:lnTo>
                    <a:lnTo>
                      <a:pt x="22" y="15"/>
                    </a:lnTo>
                    <a:lnTo>
                      <a:pt x="22" y="7"/>
                    </a:lnTo>
                    <a:lnTo>
                      <a:pt x="29" y="7"/>
                    </a:lnTo>
                    <a:lnTo>
                      <a:pt x="29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65" name="Freeform 369"/>
              <p:cNvSpPr>
                <a:spLocks/>
              </p:cNvSpPr>
              <p:nvPr/>
            </p:nvSpPr>
            <p:spPr bwMode="auto">
              <a:xfrm>
                <a:off x="2644" y="1396"/>
                <a:ext cx="46" cy="17"/>
              </a:xfrm>
              <a:custGeom>
                <a:avLst/>
                <a:gdLst>
                  <a:gd name="T0" fmla="*/ 0 w 46"/>
                  <a:gd name="T1" fmla="*/ 16 h 17"/>
                  <a:gd name="T2" fmla="*/ 7 w 46"/>
                  <a:gd name="T3" fmla="*/ 16 h 17"/>
                  <a:gd name="T4" fmla="*/ 7 w 46"/>
                  <a:gd name="T5" fmla="*/ 16 h 17"/>
                  <a:gd name="T6" fmla="*/ 14 w 46"/>
                  <a:gd name="T7" fmla="*/ 16 h 17"/>
                  <a:gd name="T8" fmla="*/ 21 w 46"/>
                  <a:gd name="T9" fmla="*/ 8 h 17"/>
                  <a:gd name="T10" fmla="*/ 30 w 46"/>
                  <a:gd name="T11" fmla="*/ 8 h 17"/>
                  <a:gd name="T12" fmla="*/ 37 w 46"/>
                  <a:gd name="T13" fmla="*/ 8 h 17"/>
                  <a:gd name="T14" fmla="*/ 37 w 46"/>
                  <a:gd name="T15" fmla="*/ 8 h 17"/>
                  <a:gd name="T16" fmla="*/ 45 w 46"/>
                  <a:gd name="T17" fmla="*/ 8 h 17"/>
                  <a:gd name="T18" fmla="*/ 45 w 46"/>
                  <a:gd name="T1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17">
                    <a:moveTo>
                      <a:pt x="0" y="16"/>
                    </a:moveTo>
                    <a:lnTo>
                      <a:pt x="7" y="16"/>
                    </a:lnTo>
                    <a:lnTo>
                      <a:pt x="7" y="16"/>
                    </a:lnTo>
                    <a:lnTo>
                      <a:pt x="14" y="16"/>
                    </a:lnTo>
                    <a:lnTo>
                      <a:pt x="21" y="8"/>
                    </a:lnTo>
                    <a:lnTo>
                      <a:pt x="30" y="8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45" y="8"/>
                    </a:lnTo>
                    <a:lnTo>
                      <a:pt x="45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66" name="Freeform 370"/>
              <p:cNvSpPr>
                <a:spLocks/>
              </p:cNvSpPr>
              <p:nvPr/>
            </p:nvSpPr>
            <p:spPr bwMode="auto">
              <a:xfrm>
                <a:off x="2644" y="1396"/>
                <a:ext cx="46" cy="26"/>
              </a:xfrm>
              <a:custGeom>
                <a:avLst/>
                <a:gdLst>
                  <a:gd name="T0" fmla="*/ 0 w 46"/>
                  <a:gd name="T1" fmla="*/ 25 h 26"/>
                  <a:gd name="T2" fmla="*/ 7 w 46"/>
                  <a:gd name="T3" fmla="*/ 25 h 26"/>
                  <a:gd name="T4" fmla="*/ 14 w 46"/>
                  <a:gd name="T5" fmla="*/ 25 h 26"/>
                  <a:gd name="T6" fmla="*/ 21 w 46"/>
                  <a:gd name="T7" fmla="*/ 25 h 26"/>
                  <a:gd name="T8" fmla="*/ 21 w 46"/>
                  <a:gd name="T9" fmla="*/ 15 h 26"/>
                  <a:gd name="T10" fmla="*/ 30 w 46"/>
                  <a:gd name="T11" fmla="*/ 15 h 26"/>
                  <a:gd name="T12" fmla="*/ 37 w 46"/>
                  <a:gd name="T13" fmla="*/ 15 h 26"/>
                  <a:gd name="T14" fmla="*/ 37 w 46"/>
                  <a:gd name="T15" fmla="*/ 7 h 26"/>
                  <a:gd name="T16" fmla="*/ 45 w 46"/>
                  <a:gd name="T17" fmla="*/ 7 h 26"/>
                  <a:gd name="T18" fmla="*/ 45 w 46"/>
                  <a:gd name="T1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26">
                    <a:moveTo>
                      <a:pt x="0" y="25"/>
                    </a:moveTo>
                    <a:lnTo>
                      <a:pt x="7" y="25"/>
                    </a:lnTo>
                    <a:lnTo>
                      <a:pt x="14" y="25"/>
                    </a:lnTo>
                    <a:lnTo>
                      <a:pt x="21" y="25"/>
                    </a:lnTo>
                    <a:lnTo>
                      <a:pt x="21" y="15"/>
                    </a:lnTo>
                    <a:lnTo>
                      <a:pt x="30" y="15"/>
                    </a:lnTo>
                    <a:lnTo>
                      <a:pt x="37" y="15"/>
                    </a:lnTo>
                    <a:lnTo>
                      <a:pt x="37" y="7"/>
                    </a:lnTo>
                    <a:lnTo>
                      <a:pt x="45" y="7"/>
                    </a:lnTo>
                    <a:lnTo>
                      <a:pt x="45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67" name="Freeform 371"/>
              <p:cNvSpPr>
                <a:spLocks/>
              </p:cNvSpPr>
              <p:nvPr/>
            </p:nvSpPr>
            <p:spPr bwMode="auto">
              <a:xfrm>
                <a:off x="2651" y="1396"/>
                <a:ext cx="59" cy="51"/>
              </a:xfrm>
              <a:custGeom>
                <a:avLst/>
                <a:gdLst>
                  <a:gd name="T0" fmla="*/ 0 w 59"/>
                  <a:gd name="T1" fmla="*/ 50 h 51"/>
                  <a:gd name="T2" fmla="*/ 0 w 59"/>
                  <a:gd name="T3" fmla="*/ 50 h 51"/>
                  <a:gd name="T4" fmla="*/ 7 w 59"/>
                  <a:gd name="T5" fmla="*/ 50 h 51"/>
                  <a:gd name="T6" fmla="*/ 14 w 59"/>
                  <a:gd name="T7" fmla="*/ 41 h 51"/>
                  <a:gd name="T8" fmla="*/ 22 w 59"/>
                  <a:gd name="T9" fmla="*/ 41 h 51"/>
                  <a:gd name="T10" fmla="*/ 29 w 59"/>
                  <a:gd name="T11" fmla="*/ 41 h 51"/>
                  <a:gd name="T12" fmla="*/ 29 w 59"/>
                  <a:gd name="T13" fmla="*/ 33 h 51"/>
                  <a:gd name="T14" fmla="*/ 29 w 59"/>
                  <a:gd name="T15" fmla="*/ 33 h 51"/>
                  <a:gd name="T16" fmla="*/ 36 w 59"/>
                  <a:gd name="T17" fmla="*/ 25 h 51"/>
                  <a:gd name="T18" fmla="*/ 43 w 59"/>
                  <a:gd name="T19" fmla="*/ 16 h 51"/>
                  <a:gd name="T20" fmla="*/ 50 w 59"/>
                  <a:gd name="T21" fmla="*/ 8 h 51"/>
                  <a:gd name="T22" fmla="*/ 58 w 59"/>
                  <a:gd name="T23" fmla="*/ 8 h 51"/>
                  <a:gd name="T24" fmla="*/ 58 w 59"/>
                  <a:gd name="T25" fmla="*/ 8 h 51"/>
                  <a:gd name="T26" fmla="*/ 58 w 59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9" h="51">
                    <a:moveTo>
                      <a:pt x="0" y="50"/>
                    </a:moveTo>
                    <a:lnTo>
                      <a:pt x="0" y="50"/>
                    </a:lnTo>
                    <a:lnTo>
                      <a:pt x="7" y="50"/>
                    </a:lnTo>
                    <a:lnTo>
                      <a:pt x="14" y="41"/>
                    </a:lnTo>
                    <a:lnTo>
                      <a:pt x="22" y="41"/>
                    </a:lnTo>
                    <a:lnTo>
                      <a:pt x="29" y="41"/>
                    </a:lnTo>
                    <a:lnTo>
                      <a:pt x="29" y="33"/>
                    </a:lnTo>
                    <a:lnTo>
                      <a:pt x="29" y="33"/>
                    </a:lnTo>
                    <a:lnTo>
                      <a:pt x="36" y="25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68" name="Freeform 372"/>
              <p:cNvSpPr>
                <a:spLocks/>
              </p:cNvSpPr>
              <p:nvPr/>
            </p:nvSpPr>
            <p:spPr bwMode="auto">
              <a:xfrm>
                <a:off x="2651" y="1396"/>
                <a:ext cx="59" cy="51"/>
              </a:xfrm>
              <a:custGeom>
                <a:avLst/>
                <a:gdLst>
                  <a:gd name="T0" fmla="*/ 0 w 59"/>
                  <a:gd name="T1" fmla="*/ 50 h 51"/>
                  <a:gd name="T2" fmla="*/ 7 w 59"/>
                  <a:gd name="T3" fmla="*/ 50 h 51"/>
                  <a:gd name="T4" fmla="*/ 14 w 59"/>
                  <a:gd name="T5" fmla="*/ 50 h 51"/>
                  <a:gd name="T6" fmla="*/ 22 w 59"/>
                  <a:gd name="T7" fmla="*/ 41 h 51"/>
                  <a:gd name="T8" fmla="*/ 29 w 59"/>
                  <a:gd name="T9" fmla="*/ 41 h 51"/>
                  <a:gd name="T10" fmla="*/ 29 w 59"/>
                  <a:gd name="T11" fmla="*/ 33 h 51"/>
                  <a:gd name="T12" fmla="*/ 36 w 59"/>
                  <a:gd name="T13" fmla="*/ 33 h 51"/>
                  <a:gd name="T14" fmla="*/ 43 w 59"/>
                  <a:gd name="T15" fmla="*/ 25 h 51"/>
                  <a:gd name="T16" fmla="*/ 50 w 59"/>
                  <a:gd name="T17" fmla="*/ 25 h 51"/>
                  <a:gd name="T18" fmla="*/ 50 w 59"/>
                  <a:gd name="T19" fmla="*/ 16 h 51"/>
                  <a:gd name="T20" fmla="*/ 58 w 59"/>
                  <a:gd name="T21" fmla="*/ 16 h 51"/>
                  <a:gd name="T22" fmla="*/ 58 w 59"/>
                  <a:gd name="T23" fmla="*/ 8 h 51"/>
                  <a:gd name="T24" fmla="*/ 58 w 59"/>
                  <a:gd name="T2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1">
                    <a:moveTo>
                      <a:pt x="0" y="50"/>
                    </a:moveTo>
                    <a:lnTo>
                      <a:pt x="7" y="50"/>
                    </a:lnTo>
                    <a:lnTo>
                      <a:pt x="14" y="50"/>
                    </a:lnTo>
                    <a:lnTo>
                      <a:pt x="22" y="41"/>
                    </a:lnTo>
                    <a:lnTo>
                      <a:pt x="29" y="41"/>
                    </a:lnTo>
                    <a:lnTo>
                      <a:pt x="29" y="33"/>
                    </a:lnTo>
                    <a:lnTo>
                      <a:pt x="36" y="33"/>
                    </a:lnTo>
                    <a:lnTo>
                      <a:pt x="43" y="25"/>
                    </a:lnTo>
                    <a:lnTo>
                      <a:pt x="50" y="25"/>
                    </a:lnTo>
                    <a:lnTo>
                      <a:pt x="50" y="16"/>
                    </a:lnTo>
                    <a:lnTo>
                      <a:pt x="58" y="16"/>
                    </a:lnTo>
                    <a:lnTo>
                      <a:pt x="58" y="8"/>
                    </a:lnTo>
                    <a:lnTo>
                      <a:pt x="58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69" name="Freeform 373"/>
              <p:cNvSpPr>
                <a:spLocks/>
              </p:cNvSpPr>
              <p:nvPr/>
            </p:nvSpPr>
            <p:spPr bwMode="auto">
              <a:xfrm>
                <a:off x="2644" y="1396"/>
                <a:ext cx="68" cy="51"/>
              </a:xfrm>
              <a:custGeom>
                <a:avLst/>
                <a:gdLst>
                  <a:gd name="T0" fmla="*/ 0 w 68"/>
                  <a:gd name="T1" fmla="*/ 50 h 51"/>
                  <a:gd name="T2" fmla="*/ 7 w 68"/>
                  <a:gd name="T3" fmla="*/ 50 h 51"/>
                  <a:gd name="T4" fmla="*/ 7 w 68"/>
                  <a:gd name="T5" fmla="*/ 50 h 51"/>
                  <a:gd name="T6" fmla="*/ 14 w 68"/>
                  <a:gd name="T7" fmla="*/ 50 h 51"/>
                  <a:gd name="T8" fmla="*/ 21 w 68"/>
                  <a:gd name="T9" fmla="*/ 41 h 51"/>
                  <a:gd name="T10" fmla="*/ 30 w 68"/>
                  <a:gd name="T11" fmla="*/ 41 h 51"/>
                  <a:gd name="T12" fmla="*/ 37 w 68"/>
                  <a:gd name="T13" fmla="*/ 41 h 51"/>
                  <a:gd name="T14" fmla="*/ 37 w 68"/>
                  <a:gd name="T15" fmla="*/ 33 h 51"/>
                  <a:gd name="T16" fmla="*/ 37 w 68"/>
                  <a:gd name="T17" fmla="*/ 33 h 51"/>
                  <a:gd name="T18" fmla="*/ 45 w 68"/>
                  <a:gd name="T19" fmla="*/ 25 h 51"/>
                  <a:gd name="T20" fmla="*/ 52 w 68"/>
                  <a:gd name="T21" fmla="*/ 16 h 51"/>
                  <a:gd name="T22" fmla="*/ 59 w 68"/>
                  <a:gd name="T23" fmla="*/ 8 h 51"/>
                  <a:gd name="T24" fmla="*/ 67 w 68"/>
                  <a:gd name="T25" fmla="*/ 8 h 51"/>
                  <a:gd name="T26" fmla="*/ 67 w 68"/>
                  <a:gd name="T27" fmla="*/ 8 h 51"/>
                  <a:gd name="T28" fmla="*/ 67 w 68"/>
                  <a:gd name="T2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51">
                    <a:moveTo>
                      <a:pt x="0" y="50"/>
                    </a:moveTo>
                    <a:lnTo>
                      <a:pt x="7" y="50"/>
                    </a:lnTo>
                    <a:lnTo>
                      <a:pt x="7" y="50"/>
                    </a:lnTo>
                    <a:lnTo>
                      <a:pt x="14" y="50"/>
                    </a:lnTo>
                    <a:lnTo>
                      <a:pt x="21" y="41"/>
                    </a:lnTo>
                    <a:lnTo>
                      <a:pt x="30" y="41"/>
                    </a:lnTo>
                    <a:lnTo>
                      <a:pt x="37" y="41"/>
                    </a:lnTo>
                    <a:lnTo>
                      <a:pt x="37" y="33"/>
                    </a:lnTo>
                    <a:lnTo>
                      <a:pt x="37" y="33"/>
                    </a:lnTo>
                    <a:lnTo>
                      <a:pt x="45" y="25"/>
                    </a:lnTo>
                    <a:lnTo>
                      <a:pt x="52" y="16"/>
                    </a:lnTo>
                    <a:lnTo>
                      <a:pt x="59" y="8"/>
                    </a:lnTo>
                    <a:lnTo>
                      <a:pt x="67" y="8"/>
                    </a:lnTo>
                    <a:lnTo>
                      <a:pt x="67" y="8"/>
                    </a:lnTo>
                    <a:lnTo>
                      <a:pt x="67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70" name="Freeform 374"/>
              <p:cNvSpPr>
                <a:spLocks/>
              </p:cNvSpPr>
              <p:nvPr/>
            </p:nvSpPr>
            <p:spPr bwMode="auto">
              <a:xfrm>
                <a:off x="2644" y="1396"/>
                <a:ext cx="68" cy="51"/>
              </a:xfrm>
              <a:custGeom>
                <a:avLst/>
                <a:gdLst>
                  <a:gd name="T0" fmla="*/ 0 w 68"/>
                  <a:gd name="T1" fmla="*/ 50 h 51"/>
                  <a:gd name="T2" fmla="*/ 7 w 68"/>
                  <a:gd name="T3" fmla="*/ 50 h 51"/>
                  <a:gd name="T4" fmla="*/ 14 w 68"/>
                  <a:gd name="T5" fmla="*/ 50 h 51"/>
                  <a:gd name="T6" fmla="*/ 21 w 68"/>
                  <a:gd name="T7" fmla="*/ 50 h 51"/>
                  <a:gd name="T8" fmla="*/ 21 w 68"/>
                  <a:gd name="T9" fmla="*/ 41 h 51"/>
                  <a:gd name="T10" fmla="*/ 30 w 68"/>
                  <a:gd name="T11" fmla="*/ 41 h 51"/>
                  <a:gd name="T12" fmla="*/ 37 w 68"/>
                  <a:gd name="T13" fmla="*/ 41 h 51"/>
                  <a:gd name="T14" fmla="*/ 37 w 68"/>
                  <a:gd name="T15" fmla="*/ 33 h 51"/>
                  <a:gd name="T16" fmla="*/ 45 w 68"/>
                  <a:gd name="T17" fmla="*/ 33 h 51"/>
                  <a:gd name="T18" fmla="*/ 52 w 68"/>
                  <a:gd name="T19" fmla="*/ 25 h 51"/>
                  <a:gd name="T20" fmla="*/ 59 w 68"/>
                  <a:gd name="T21" fmla="*/ 16 h 51"/>
                  <a:gd name="T22" fmla="*/ 67 w 68"/>
                  <a:gd name="T23" fmla="*/ 16 h 51"/>
                  <a:gd name="T24" fmla="*/ 67 w 68"/>
                  <a:gd name="T25" fmla="*/ 8 h 51"/>
                  <a:gd name="T26" fmla="*/ 67 w 68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8" h="51">
                    <a:moveTo>
                      <a:pt x="0" y="50"/>
                    </a:moveTo>
                    <a:lnTo>
                      <a:pt x="7" y="50"/>
                    </a:lnTo>
                    <a:lnTo>
                      <a:pt x="14" y="50"/>
                    </a:lnTo>
                    <a:lnTo>
                      <a:pt x="21" y="50"/>
                    </a:lnTo>
                    <a:lnTo>
                      <a:pt x="21" y="41"/>
                    </a:lnTo>
                    <a:lnTo>
                      <a:pt x="30" y="41"/>
                    </a:lnTo>
                    <a:lnTo>
                      <a:pt x="37" y="41"/>
                    </a:lnTo>
                    <a:lnTo>
                      <a:pt x="37" y="33"/>
                    </a:lnTo>
                    <a:lnTo>
                      <a:pt x="45" y="33"/>
                    </a:lnTo>
                    <a:lnTo>
                      <a:pt x="52" y="25"/>
                    </a:lnTo>
                    <a:lnTo>
                      <a:pt x="59" y="16"/>
                    </a:lnTo>
                    <a:lnTo>
                      <a:pt x="67" y="16"/>
                    </a:lnTo>
                    <a:lnTo>
                      <a:pt x="67" y="8"/>
                    </a:lnTo>
                    <a:lnTo>
                      <a:pt x="67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71" name="Freeform 375"/>
              <p:cNvSpPr>
                <a:spLocks/>
              </p:cNvSpPr>
              <p:nvPr/>
            </p:nvSpPr>
            <p:spPr bwMode="auto">
              <a:xfrm>
                <a:off x="2644" y="1438"/>
                <a:ext cx="59" cy="25"/>
              </a:xfrm>
              <a:custGeom>
                <a:avLst/>
                <a:gdLst>
                  <a:gd name="T0" fmla="*/ 0 w 59"/>
                  <a:gd name="T1" fmla="*/ 24 h 25"/>
                  <a:gd name="T2" fmla="*/ 7 w 59"/>
                  <a:gd name="T3" fmla="*/ 24 h 25"/>
                  <a:gd name="T4" fmla="*/ 7 w 59"/>
                  <a:gd name="T5" fmla="*/ 24 h 25"/>
                  <a:gd name="T6" fmla="*/ 14 w 59"/>
                  <a:gd name="T7" fmla="*/ 24 h 25"/>
                  <a:gd name="T8" fmla="*/ 21 w 59"/>
                  <a:gd name="T9" fmla="*/ 24 h 25"/>
                  <a:gd name="T10" fmla="*/ 29 w 59"/>
                  <a:gd name="T11" fmla="*/ 24 h 25"/>
                  <a:gd name="T12" fmla="*/ 29 w 59"/>
                  <a:gd name="T13" fmla="*/ 16 h 25"/>
                  <a:gd name="T14" fmla="*/ 36 w 59"/>
                  <a:gd name="T15" fmla="*/ 16 h 25"/>
                  <a:gd name="T16" fmla="*/ 43 w 59"/>
                  <a:gd name="T17" fmla="*/ 16 h 25"/>
                  <a:gd name="T18" fmla="*/ 43 w 59"/>
                  <a:gd name="T19" fmla="*/ 8 h 25"/>
                  <a:gd name="T20" fmla="*/ 50 w 59"/>
                  <a:gd name="T21" fmla="*/ 0 h 25"/>
                  <a:gd name="T22" fmla="*/ 58 w 59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" h="25">
                    <a:moveTo>
                      <a:pt x="0" y="24"/>
                    </a:moveTo>
                    <a:lnTo>
                      <a:pt x="7" y="24"/>
                    </a:lnTo>
                    <a:lnTo>
                      <a:pt x="7" y="24"/>
                    </a:lnTo>
                    <a:lnTo>
                      <a:pt x="14" y="24"/>
                    </a:lnTo>
                    <a:lnTo>
                      <a:pt x="21" y="24"/>
                    </a:lnTo>
                    <a:lnTo>
                      <a:pt x="29" y="24"/>
                    </a:lnTo>
                    <a:lnTo>
                      <a:pt x="29" y="16"/>
                    </a:lnTo>
                    <a:lnTo>
                      <a:pt x="36" y="16"/>
                    </a:lnTo>
                    <a:lnTo>
                      <a:pt x="43" y="16"/>
                    </a:lnTo>
                    <a:lnTo>
                      <a:pt x="43" y="8"/>
                    </a:lnTo>
                    <a:lnTo>
                      <a:pt x="50" y="0"/>
                    </a:lnTo>
                    <a:lnTo>
                      <a:pt x="58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72" name="Freeform 376"/>
              <p:cNvSpPr>
                <a:spLocks/>
              </p:cNvSpPr>
              <p:nvPr/>
            </p:nvSpPr>
            <p:spPr bwMode="auto">
              <a:xfrm>
                <a:off x="2644" y="1438"/>
                <a:ext cx="59" cy="25"/>
              </a:xfrm>
              <a:custGeom>
                <a:avLst/>
                <a:gdLst>
                  <a:gd name="T0" fmla="*/ 0 w 59"/>
                  <a:gd name="T1" fmla="*/ 24 h 25"/>
                  <a:gd name="T2" fmla="*/ 7 w 59"/>
                  <a:gd name="T3" fmla="*/ 24 h 25"/>
                  <a:gd name="T4" fmla="*/ 14 w 59"/>
                  <a:gd name="T5" fmla="*/ 24 h 25"/>
                  <a:gd name="T6" fmla="*/ 21 w 59"/>
                  <a:gd name="T7" fmla="*/ 24 h 25"/>
                  <a:gd name="T8" fmla="*/ 29 w 59"/>
                  <a:gd name="T9" fmla="*/ 24 h 25"/>
                  <a:gd name="T10" fmla="*/ 29 w 59"/>
                  <a:gd name="T11" fmla="*/ 16 h 25"/>
                  <a:gd name="T12" fmla="*/ 36 w 59"/>
                  <a:gd name="T13" fmla="*/ 16 h 25"/>
                  <a:gd name="T14" fmla="*/ 43 w 59"/>
                  <a:gd name="T15" fmla="*/ 16 h 25"/>
                  <a:gd name="T16" fmla="*/ 50 w 59"/>
                  <a:gd name="T17" fmla="*/ 8 h 25"/>
                  <a:gd name="T18" fmla="*/ 50 w 59"/>
                  <a:gd name="T19" fmla="*/ 0 h 25"/>
                  <a:gd name="T20" fmla="*/ 58 w 59"/>
                  <a:gd name="T2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25">
                    <a:moveTo>
                      <a:pt x="0" y="24"/>
                    </a:moveTo>
                    <a:lnTo>
                      <a:pt x="7" y="24"/>
                    </a:lnTo>
                    <a:lnTo>
                      <a:pt x="14" y="24"/>
                    </a:lnTo>
                    <a:lnTo>
                      <a:pt x="21" y="24"/>
                    </a:lnTo>
                    <a:lnTo>
                      <a:pt x="29" y="24"/>
                    </a:lnTo>
                    <a:lnTo>
                      <a:pt x="29" y="16"/>
                    </a:lnTo>
                    <a:lnTo>
                      <a:pt x="36" y="16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0" y="0"/>
                    </a:lnTo>
                    <a:lnTo>
                      <a:pt x="58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73" name="Freeform 377"/>
              <p:cNvSpPr>
                <a:spLocks/>
              </p:cNvSpPr>
              <p:nvPr/>
            </p:nvSpPr>
            <p:spPr bwMode="auto">
              <a:xfrm>
                <a:off x="2703" y="1412"/>
                <a:ext cx="22" cy="35"/>
              </a:xfrm>
              <a:custGeom>
                <a:avLst/>
                <a:gdLst>
                  <a:gd name="T0" fmla="*/ 0 w 22"/>
                  <a:gd name="T1" fmla="*/ 34 h 35"/>
                  <a:gd name="T2" fmla="*/ 7 w 22"/>
                  <a:gd name="T3" fmla="*/ 25 h 35"/>
                  <a:gd name="T4" fmla="*/ 7 w 22"/>
                  <a:gd name="T5" fmla="*/ 17 h 35"/>
                  <a:gd name="T6" fmla="*/ 14 w 22"/>
                  <a:gd name="T7" fmla="*/ 9 h 35"/>
                  <a:gd name="T8" fmla="*/ 21 w 22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5">
                    <a:moveTo>
                      <a:pt x="0" y="34"/>
                    </a:moveTo>
                    <a:lnTo>
                      <a:pt x="7" y="25"/>
                    </a:lnTo>
                    <a:lnTo>
                      <a:pt x="7" y="17"/>
                    </a:lnTo>
                    <a:lnTo>
                      <a:pt x="14" y="9"/>
                    </a:lnTo>
                    <a:lnTo>
                      <a:pt x="21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74" name="Freeform 378"/>
              <p:cNvSpPr>
                <a:spLocks/>
              </p:cNvSpPr>
              <p:nvPr/>
            </p:nvSpPr>
            <p:spPr bwMode="auto">
              <a:xfrm>
                <a:off x="2703" y="1412"/>
                <a:ext cx="22" cy="26"/>
              </a:xfrm>
              <a:custGeom>
                <a:avLst/>
                <a:gdLst>
                  <a:gd name="T0" fmla="*/ 0 w 22"/>
                  <a:gd name="T1" fmla="*/ 25 h 26"/>
                  <a:gd name="T2" fmla="*/ 7 w 22"/>
                  <a:gd name="T3" fmla="*/ 25 h 26"/>
                  <a:gd name="T4" fmla="*/ 14 w 22"/>
                  <a:gd name="T5" fmla="*/ 17 h 26"/>
                  <a:gd name="T6" fmla="*/ 21 w 22"/>
                  <a:gd name="T7" fmla="*/ 9 h 26"/>
                  <a:gd name="T8" fmla="*/ 21 w 2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6">
                    <a:moveTo>
                      <a:pt x="0" y="25"/>
                    </a:moveTo>
                    <a:lnTo>
                      <a:pt x="7" y="25"/>
                    </a:lnTo>
                    <a:lnTo>
                      <a:pt x="14" y="17"/>
                    </a:lnTo>
                    <a:lnTo>
                      <a:pt x="21" y="9"/>
                    </a:lnTo>
                    <a:lnTo>
                      <a:pt x="21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75" name="Freeform 379"/>
              <p:cNvSpPr>
                <a:spLocks/>
              </p:cNvSpPr>
              <p:nvPr/>
            </p:nvSpPr>
            <p:spPr bwMode="auto">
              <a:xfrm>
                <a:off x="2644" y="1412"/>
                <a:ext cx="82" cy="51"/>
              </a:xfrm>
              <a:custGeom>
                <a:avLst/>
                <a:gdLst>
                  <a:gd name="T0" fmla="*/ 0 w 82"/>
                  <a:gd name="T1" fmla="*/ 50 h 51"/>
                  <a:gd name="T2" fmla="*/ 7 w 82"/>
                  <a:gd name="T3" fmla="*/ 50 h 51"/>
                  <a:gd name="T4" fmla="*/ 7 w 82"/>
                  <a:gd name="T5" fmla="*/ 50 h 51"/>
                  <a:gd name="T6" fmla="*/ 14 w 82"/>
                  <a:gd name="T7" fmla="*/ 50 h 51"/>
                  <a:gd name="T8" fmla="*/ 21 w 82"/>
                  <a:gd name="T9" fmla="*/ 50 h 51"/>
                  <a:gd name="T10" fmla="*/ 30 w 82"/>
                  <a:gd name="T11" fmla="*/ 50 h 51"/>
                  <a:gd name="T12" fmla="*/ 30 w 82"/>
                  <a:gd name="T13" fmla="*/ 41 h 51"/>
                  <a:gd name="T14" fmla="*/ 37 w 82"/>
                  <a:gd name="T15" fmla="*/ 41 h 51"/>
                  <a:gd name="T16" fmla="*/ 37 w 82"/>
                  <a:gd name="T17" fmla="*/ 41 h 51"/>
                  <a:gd name="T18" fmla="*/ 44 w 82"/>
                  <a:gd name="T19" fmla="*/ 33 h 51"/>
                  <a:gd name="T20" fmla="*/ 51 w 82"/>
                  <a:gd name="T21" fmla="*/ 25 h 51"/>
                  <a:gd name="T22" fmla="*/ 59 w 82"/>
                  <a:gd name="T23" fmla="*/ 25 h 51"/>
                  <a:gd name="T24" fmla="*/ 66 w 82"/>
                  <a:gd name="T25" fmla="*/ 25 h 51"/>
                  <a:gd name="T26" fmla="*/ 73 w 82"/>
                  <a:gd name="T27" fmla="*/ 17 h 51"/>
                  <a:gd name="T28" fmla="*/ 73 w 82"/>
                  <a:gd name="T29" fmla="*/ 9 h 51"/>
                  <a:gd name="T30" fmla="*/ 81 w 82"/>
                  <a:gd name="T3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2" h="51">
                    <a:moveTo>
                      <a:pt x="0" y="50"/>
                    </a:moveTo>
                    <a:lnTo>
                      <a:pt x="7" y="50"/>
                    </a:lnTo>
                    <a:lnTo>
                      <a:pt x="7" y="50"/>
                    </a:lnTo>
                    <a:lnTo>
                      <a:pt x="14" y="50"/>
                    </a:lnTo>
                    <a:lnTo>
                      <a:pt x="21" y="50"/>
                    </a:lnTo>
                    <a:lnTo>
                      <a:pt x="30" y="50"/>
                    </a:lnTo>
                    <a:lnTo>
                      <a:pt x="30" y="41"/>
                    </a:lnTo>
                    <a:lnTo>
                      <a:pt x="37" y="41"/>
                    </a:lnTo>
                    <a:lnTo>
                      <a:pt x="37" y="41"/>
                    </a:lnTo>
                    <a:lnTo>
                      <a:pt x="44" y="33"/>
                    </a:lnTo>
                    <a:lnTo>
                      <a:pt x="51" y="25"/>
                    </a:lnTo>
                    <a:lnTo>
                      <a:pt x="59" y="25"/>
                    </a:lnTo>
                    <a:lnTo>
                      <a:pt x="66" y="25"/>
                    </a:lnTo>
                    <a:lnTo>
                      <a:pt x="73" y="17"/>
                    </a:lnTo>
                    <a:lnTo>
                      <a:pt x="73" y="9"/>
                    </a:lnTo>
                    <a:lnTo>
                      <a:pt x="81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76" name="Freeform 380"/>
              <p:cNvSpPr>
                <a:spLocks/>
              </p:cNvSpPr>
              <p:nvPr/>
            </p:nvSpPr>
            <p:spPr bwMode="auto">
              <a:xfrm>
                <a:off x="2644" y="1412"/>
                <a:ext cx="82" cy="51"/>
              </a:xfrm>
              <a:custGeom>
                <a:avLst/>
                <a:gdLst>
                  <a:gd name="T0" fmla="*/ 0 w 82"/>
                  <a:gd name="T1" fmla="*/ 50 h 51"/>
                  <a:gd name="T2" fmla="*/ 7 w 82"/>
                  <a:gd name="T3" fmla="*/ 50 h 51"/>
                  <a:gd name="T4" fmla="*/ 14 w 82"/>
                  <a:gd name="T5" fmla="*/ 50 h 51"/>
                  <a:gd name="T6" fmla="*/ 21 w 82"/>
                  <a:gd name="T7" fmla="*/ 50 h 51"/>
                  <a:gd name="T8" fmla="*/ 30 w 82"/>
                  <a:gd name="T9" fmla="*/ 50 h 51"/>
                  <a:gd name="T10" fmla="*/ 30 w 82"/>
                  <a:gd name="T11" fmla="*/ 41 h 51"/>
                  <a:gd name="T12" fmla="*/ 37 w 82"/>
                  <a:gd name="T13" fmla="*/ 41 h 51"/>
                  <a:gd name="T14" fmla="*/ 44 w 82"/>
                  <a:gd name="T15" fmla="*/ 41 h 51"/>
                  <a:gd name="T16" fmla="*/ 51 w 82"/>
                  <a:gd name="T17" fmla="*/ 33 h 51"/>
                  <a:gd name="T18" fmla="*/ 51 w 82"/>
                  <a:gd name="T19" fmla="*/ 25 h 51"/>
                  <a:gd name="T20" fmla="*/ 59 w 82"/>
                  <a:gd name="T21" fmla="*/ 25 h 51"/>
                  <a:gd name="T22" fmla="*/ 66 w 82"/>
                  <a:gd name="T23" fmla="*/ 25 h 51"/>
                  <a:gd name="T24" fmla="*/ 73 w 82"/>
                  <a:gd name="T25" fmla="*/ 17 h 51"/>
                  <a:gd name="T26" fmla="*/ 81 w 82"/>
                  <a:gd name="T27" fmla="*/ 9 h 51"/>
                  <a:gd name="T28" fmla="*/ 81 w 82"/>
                  <a:gd name="T2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" h="51">
                    <a:moveTo>
                      <a:pt x="0" y="50"/>
                    </a:moveTo>
                    <a:lnTo>
                      <a:pt x="7" y="50"/>
                    </a:lnTo>
                    <a:lnTo>
                      <a:pt x="14" y="50"/>
                    </a:lnTo>
                    <a:lnTo>
                      <a:pt x="21" y="50"/>
                    </a:lnTo>
                    <a:lnTo>
                      <a:pt x="30" y="50"/>
                    </a:lnTo>
                    <a:lnTo>
                      <a:pt x="30" y="41"/>
                    </a:lnTo>
                    <a:lnTo>
                      <a:pt x="37" y="41"/>
                    </a:lnTo>
                    <a:lnTo>
                      <a:pt x="44" y="41"/>
                    </a:lnTo>
                    <a:lnTo>
                      <a:pt x="51" y="33"/>
                    </a:lnTo>
                    <a:lnTo>
                      <a:pt x="51" y="25"/>
                    </a:lnTo>
                    <a:lnTo>
                      <a:pt x="59" y="25"/>
                    </a:lnTo>
                    <a:lnTo>
                      <a:pt x="66" y="25"/>
                    </a:lnTo>
                    <a:lnTo>
                      <a:pt x="73" y="17"/>
                    </a:lnTo>
                    <a:lnTo>
                      <a:pt x="81" y="9"/>
                    </a:lnTo>
                    <a:lnTo>
                      <a:pt x="81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77" name="Line 381"/>
              <p:cNvSpPr>
                <a:spLocks noChangeShapeType="1"/>
              </p:cNvSpPr>
              <p:nvPr/>
            </p:nvSpPr>
            <p:spPr bwMode="auto">
              <a:xfrm>
                <a:off x="2695" y="1497"/>
                <a:ext cx="7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78" name="Freeform 382"/>
              <p:cNvSpPr>
                <a:spLocks/>
              </p:cNvSpPr>
              <p:nvPr/>
            </p:nvSpPr>
            <p:spPr bwMode="auto">
              <a:xfrm>
                <a:off x="2681" y="1455"/>
                <a:ext cx="44" cy="25"/>
              </a:xfrm>
              <a:custGeom>
                <a:avLst/>
                <a:gdLst>
                  <a:gd name="T0" fmla="*/ 0 w 44"/>
                  <a:gd name="T1" fmla="*/ 24 h 25"/>
                  <a:gd name="T2" fmla="*/ 7 w 44"/>
                  <a:gd name="T3" fmla="*/ 24 h 25"/>
                  <a:gd name="T4" fmla="*/ 14 w 44"/>
                  <a:gd name="T5" fmla="*/ 24 h 25"/>
                  <a:gd name="T6" fmla="*/ 21 w 44"/>
                  <a:gd name="T7" fmla="*/ 16 h 25"/>
                  <a:gd name="T8" fmla="*/ 28 w 44"/>
                  <a:gd name="T9" fmla="*/ 16 h 25"/>
                  <a:gd name="T10" fmla="*/ 28 w 44"/>
                  <a:gd name="T11" fmla="*/ 8 h 25"/>
                  <a:gd name="T12" fmla="*/ 35 w 44"/>
                  <a:gd name="T13" fmla="*/ 8 h 25"/>
                  <a:gd name="T14" fmla="*/ 35 w 44"/>
                  <a:gd name="T15" fmla="*/ 0 h 25"/>
                  <a:gd name="T16" fmla="*/ 43 w 44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25">
                    <a:moveTo>
                      <a:pt x="0" y="24"/>
                    </a:moveTo>
                    <a:lnTo>
                      <a:pt x="7" y="24"/>
                    </a:lnTo>
                    <a:lnTo>
                      <a:pt x="14" y="24"/>
                    </a:lnTo>
                    <a:lnTo>
                      <a:pt x="21" y="16"/>
                    </a:lnTo>
                    <a:lnTo>
                      <a:pt x="28" y="16"/>
                    </a:lnTo>
                    <a:lnTo>
                      <a:pt x="28" y="8"/>
                    </a:lnTo>
                    <a:lnTo>
                      <a:pt x="35" y="8"/>
                    </a:lnTo>
                    <a:lnTo>
                      <a:pt x="35" y="0"/>
                    </a:lnTo>
                    <a:lnTo>
                      <a:pt x="43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79" name="Freeform 383"/>
              <p:cNvSpPr>
                <a:spLocks/>
              </p:cNvSpPr>
              <p:nvPr/>
            </p:nvSpPr>
            <p:spPr bwMode="auto">
              <a:xfrm>
                <a:off x="2681" y="1455"/>
                <a:ext cx="44" cy="25"/>
              </a:xfrm>
              <a:custGeom>
                <a:avLst/>
                <a:gdLst>
                  <a:gd name="T0" fmla="*/ 0 w 44"/>
                  <a:gd name="T1" fmla="*/ 24 h 25"/>
                  <a:gd name="T2" fmla="*/ 7 w 44"/>
                  <a:gd name="T3" fmla="*/ 24 h 25"/>
                  <a:gd name="T4" fmla="*/ 14 w 44"/>
                  <a:gd name="T5" fmla="*/ 24 h 25"/>
                  <a:gd name="T6" fmla="*/ 21 w 44"/>
                  <a:gd name="T7" fmla="*/ 16 h 25"/>
                  <a:gd name="T8" fmla="*/ 21 w 44"/>
                  <a:gd name="T9" fmla="*/ 8 h 25"/>
                  <a:gd name="T10" fmla="*/ 28 w 44"/>
                  <a:gd name="T11" fmla="*/ 8 h 25"/>
                  <a:gd name="T12" fmla="*/ 35 w 44"/>
                  <a:gd name="T13" fmla="*/ 0 h 25"/>
                  <a:gd name="T14" fmla="*/ 43 w 44"/>
                  <a:gd name="T1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" h="25">
                    <a:moveTo>
                      <a:pt x="0" y="24"/>
                    </a:moveTo>
                    <a:lnTo>
                      <a:pt x="7" y="24"/>
                    </a:lnTo>
                    <a:lnTo>
                      <a:pt x="14" y="24"/>
                    </a:lnTo>
                    <a:lnTo>
                      <a:pt x="21" y="16"/>
                    </a:lnTo>
                    <a:lnTo>
                      <a:pt x="21" y="8"/>
                    </a:lnTo>
                    <a:lnTo>
                      <a:pt x="28" y="8"/>
                    </a:lnTo>
                    <a:lnTo>
                      <a:pt x="35" y="0"/>
                    </a:lnTo>
                    <a:lnTo>
                      <a:pt x="43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80" name="Freeform 384"/>
              <p:cNvSpPr>
                <a:spLocks/>
              </p:cNvSpPr>
              <p:nvPr/>
            </p:nvSpPr>
            <p:spPr bwMode="auto">
              <a:xfrm>
                <a:off x="2681" y="1455"/>
                <a:ext cx="44" cy="25"/>
              </a:xfrm>
              <a:custGeom>
                <a:avLst/>
                <a:gdLst>
                  <a:gd name="T0" fmla="*/ 0 w 44"/>
                  <a:gd name="T1" fmla="*/ 24 h 25"/>
                  <a:gd name="T2" fmla="*/ 0 w 44"/>
                  <a:gd name="T3" fmla="*/ 24 h 25"/>
                  <a:gd name="T4" fmla="*/ 7 w 44"/>
                  <a:gd name="T5" fmla="*/ 24 h 25"/>
                  <a:gd name="T6" fmla="*/ 14 w 44"/>
                  <a:gd name="T7" fmla="*/ 24 h 25"/>
                  <a:gd name="T8" fmla="*/ 21 w 44"/>
                  <a:gd name="T9" fmla="*/ 16 h 25"/>
                  <a:gd name="T10" fmla="*/ 28 w 44"/>
                  <a:gd name="T11" fmla="*/ 16 h 25"/>
                  <a:gd name="T12" fmla="*/ 28 w 44"/>
                  <a:gd name="T13" fmla="*/ 8 h 25"/>
                  <a:gd name="T14" fmla="*/ 35 w 44"/>
                  <a:gd name="T15" fmla="*/ 8 h 25"/>
                  <a:gd name="T16" fmla="*/ 35 w 44"/>
                  <a:gd name="T17" fmla="*/ 0 h 25"/>
                  <a:gd name="T18" fmla="*/ 43 w 44"/>
                  <a:gd name="T1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25">
                    <a:moveTo>
                      <a:pt x="0" y="24"/>
                    </a:moveTo>
                    <a:lnTo>
                      <a:pt x="0" y="24"/>
                    </a:lnTo>
                    <a:lnTo>
                      <a:pt x="7" y="24"/>
                    </a:lnTo>
                    <a:lnTo>
                      <a:pt x="14" y="24"/>
                    </a:lnTo>
                    <a:lnTo>
                      <a:pt x="21" y="16"/>
                    </a:lnTo>
                    <a:lnTo>
                      <a:pt x="28" y="16"/>
                    </a:lnTo>
                    <a:lnTo>
                      <a:pt x="28" y="8"/>
                    </a:lnTo>
                    <a:lnTo>
                      <a:pt x="35" y="8"/>
                    </a:lnTo>
                    <a:lnTo>
                      <a:pt x="35" y="0"/>
                    </a:lnTo>
                    <a:lnTo>
                      <a:pt x="43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81" name="Freeform 385"/>
              <p:cNvSpPr>
                <a:spLocks/>
              </p:cNvSpPr>
              <p:nvPr/>
            </p:nvSpPr>
            <p:spPr bwMode="auto">
              <a:xfrm>
                <a:off x="2681" y="1455"/>
                <a:ext cx="52" cy="25"/>
              </a:xfrm>
              <a:custGeom>
                <a:avLst/>
                <a:gdLst>
                  <a:gd name="T0" fmla="*/ 0 w 52"/>
                  <a:gd name="T1" fmla="*/ 24 h 25"/>
                  <a:gd name="T2" fmla="*/ 7 w 52"/>
                  <a:gd name="T3" fmla="*/ 24 h 25"/>
                  <a:gd name="T4" fmla="*/ 14 w 52"/>
                  <a:gd name="T5" fmla="*/ 24 h 25"/>
                  <a:gd name="T6" fmla="*/ 21 w 52"/>
                  <a:gd name="T7" fmla="*/ 24 h 25"/>
                  <a:gd name="T8" fmla="*/ 21 w 52"/>
                  <a:gd name="T9" fmla="*/ 16 h 25"/>
                  <a:gd name="T10" fmla="*/ 28 w 52"/>
                  <a:gd name="T11" fmla="*/ 16 h 25"/>
                  <a:gd name="T12" fmla="*/ 28 w 52"/>
                  <a:gd name="T13" fmla="*/ 8 h 25"/>
                  <a:gd name="T14" fmla="*/ 35 w 52"/>
                  <a:gd name="T15" fmla="*/ 8 h 25"/>
                  <a:gd name="T16" fmla="*/ 42 w 52"/>
                  <a:gd name="T17" fmla="*/ 0 h 25"/>
                  <a:gd name="T18" fmla="*/ 51 w 52"/>
                  <a:gd name="T1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25">
                    <a:moveTo>
                      <a:pt x="0" y="24"/>
                    </a:moveTo>
                    <a:lnTo>
                      <a:pt x="7" y="24"/>
                    </a:lnTo>
                    <a:lnTo>
                      <a:pt x="14" y="24"/>
                    </a:lnTo>
                    <a:lnTo>
                      <a:pt x="21" y="24"/>
                    </a:lnTo>
                    <a:lnTo>
                      <a:pt x="21" y="16"/>
                    </a:lnTo>
                    <a:lnTo>
                      <a:pt x="28" y="16"/>
                    </a:lnTo>
                    <a:lnTo>
                      <a:pt x="28" y="8"/>
                    </a:lnTo>
                    <a:lnTo>
                      <a:pt x="35" y="8"/>
                    </a:lnTo>
                    <a:lnTo>
                      <a:pt x="42" y="0"/>
                    </a:lnTo>
                    <a:lnTo>
                      <a:pt x="51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82" name="Line 386"/>
              <p:cNvSpPr>
                <a:spLocks noChangeShapeType="1"/>
              </p:cNvSpPr>
              <p:nvPr/>
            </p:nvSpPr>
            <p:spPr bwMode="auto">
              <a:xfrm>
                <a:off x="2665" y="1522"/>
                <a:ext cx="8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83" name="Line 387"/>
              <p:cNvSpPr>
                <a:spLocks noChangeShapeType="1"/>
              </p:cNvSpPr>
              <p:nvPr/>
            </p:nvSpPr>
            <p:spPr bwMode="auto">
              <a:xfrm>
                <a:off x="2665" y="1522"/>
                <a:ext cx="8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84" name="Line 388"/>
              <p:cNvSpPr>
                <a:spLocks noChangeShapeType="1"/>
              </p:cNvSpPr>
              <p:nvPr/>
            </p:nvSpPr>
            <p:spPr bwMode="auto">
              <a:xfrm>
                <a:off x="2687" y="1514"/>
                <a:ext cx="1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85" name="Line 389"/>
              <p:cNvSpPr>
                <a:spLocks noChangeShapeType="1"/>
              </p:cNvSpPr>
              <p:nvPr/>
            </p:nvSpPr>
            <p:spPr bwMode="auto">
              <a:xfrm>
                <a:off x="2687" y="1514"/>
                <a:ext cx="1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86" name="Line 390"/>
              <p:cNvSpPr>
                <a:spLocks noChangeShapeType="1"/>
              </p:cNvSpPr>
              <p:nvPr/>
            </p:nvSpPr>
            <p:spPr bwMode="auto">
              <a:xfrm>
                <a:off x="2702" y="1514"/>
                <a:ext cx="1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87" name="Line 391"/>
              <p:cNvSpPr>
                <a:spLocks noChangeShapeType="1"/>
              </p:cNvSpPr>
              <p:nvPr/>
            </p:nvSpPr>
            <p:spPr bwMode="auto">
              <a:xfrm>
                <a:off x="2702" y="1514"/>
                <a:ext cx="1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88" name="Line 392"/>
              <p:cNvSpPr>
                <a:spLocks noChangeShapeType="1"/>
              </p:cNvSpPr>
              <p:nvPr/>
            </p:nvSpPr>
            <p:spPr bwMode="auto">
              <a:xfrm>
                <a:off x="2724" y="1514"/>
                <a:ext cx="1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89" name="Line 393"/>
              <p:cNvSpPr>
                <a:spLocks noChangeShapeType="1"/>
              </p:cNvSpPr>
              <p:nvPr/>
            </p:nvSpPr>
            <p:spPr bwMode="auto">
              <a:xfrm>
                <a:off x="2724" y="1514"/>
                <a:ext cx="1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90" name="Line 394"/>
              <p:cNvSpPr>
                <a:spLocks noChangeShapeType="1"/>
              </p:cNvSpPr>
              <p:nvPr/>
            </p:nvSpPr>
            <p:spPr bwMode="auto">
              <a:xfrm>
                <a:off x="2665" y="1564"/>
                <a:ext cx="8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91" name="Line 395"/>
              <p:cNvSpPr>
                <a:spLocks noChangeShapeType="1"/>
              </p:cNvSpPr>
              <p:nvPr/>
            </p:nvSpPr>
            <p:spPr bwMode="auto">
              <a:xfrm>
                <a:off x="2665" y="1564"/>
                <a:ext cx="8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92" name="Line 396"/>
              <p:cNvSpPr>
                <a:spLocks noChangeShapeType="1"/>
              </p:cNvSpPr>
              <p:nvPr/>
            </p:nvSpPr>
            <p:spPr bwMode="auto">
              <a:xfrm>
                <a:off x="2687" y="1556"/>
                <a:ext cx="1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93" name="Line 397"/>
              <p:cNvSpPr>
                <a:spLocks noChangeShapeType="1"/>
              </p:cNvSpPr>
              <p:nvPr/>
            </p:nvSpPr>
            <p:spPr bwMode="auto">
              <a:xfrm>
                <a:off x="2687" y="1556"/>
                <a:ext cx="1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94" name="Line 398"/>
              <p:cNvSpPr>
                <a:spLocks noChangeShapeType="1"/>
              </p:cNvSpPr>
              <p:nvPr/>
            </p:nvSpPr>
            <p:spPr bwMode="auto">
              <a:xfrm>
                <a:off x="2702" y="1556"/>
                <a:ext cx="1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95" name="Line 399"/>
              <p:cNvSpPr>
                <a:spLocks noChangeShapeType="1"/>
              </p:cNvSpPr>
              <p:nvPr/>
            </p:nvSpPr>
            <p:spPr bwMode="auto">
              <a:xfrm>
                <a:off x="2702" y="1556"/>
                <a:ext cx="1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96" name="Line 400"/>
              <p:cNvSpPr>
                <a:spLocks noChangeShapeType="1"/>
              </p:cNvSpPr>
              <p:nvPr/>
            </p:nvSpPr>
            <p:spPr bwMode="auto">
              <a:xfrm>
                <a:off x="2724" y="1556"/>
                <a:ext cx="1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97" name="Line 401"/>
              <p:cNvSpPr>
                <a:spLocks noChangeShapeType="1"/>
              </p:cNvSpPr>
              <p:nvPr/>
            </p:nvSpPr>
            <p:spPr bwMode="auto">
              <a:xfrm>
                <a:off x="2724" y="1556"/>
                <a:ext cx="1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98" name="Line 402"/>
              <p:cNvSpPr>
                <a:spLocks noChangeShapeType="1"/>
              </p:cNvSpPr>
              <p:nvPr/>
            </p:nvSpPr>
            <p:spPr bwMode="auto">
              <a:xfrm>
                <a:off x="2814" y="1514"/>
                <a:ext cx="1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899" name="Line 403"/>
              <p:cNvSpPr>
                <a:spLocks noChangeShapeType="1"/>
              </p:cNvSpPr>
              <p:nvPr/>
            </p:nvSpPr>
            <p:spPr bwMode="auto">
              <a:xfrm>
                <a:off x="2814" y="1514"/>
                <a:ext cx="1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00" name="Line 404"/>
              <p:cNvSpPr>
                <a:spLocks noChangeShapeType="1"/>
              </p:cNvSpPr>
              <p:nvPr/>
            </p:nvSpPr>
            <p:spPr bwMode="auto">
              <a:xfrm>
                <a:off x="2814" y="1530"/>
                <a:ext cx="14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01" name="Line 405"/>
              <p:cNvSpPr>
                <a:spLocks noChangeShapeType="1"/>
              </p:cNvSpPr>
              <p:nvPr/>
            </p:nvSpPr>
            <p:spPr bwMode="auto">
              <a:xfrm>
                <a:off x="2814" y="1530"/>
                <a:ext cx="14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02" name="Line 406"/>
              <p:cNvSpPr>
                <a:spLocks noChangeShapeType="1"/>
              </p:cNvSpPr>
              <p:nvPr/>
            </p:nvSpPr>
            <p:spPr bwMode="auto">
              <a:xfrm>
                <a:off x="2769" y="1514"/>
                <a:ext cx="1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03" name="Line 407"/>
              <p:cNvSpPr>
                <a:spLocks noChangeShapeType="1"/>
              </p:cNvSpPr>
              <p:nvPr/>
            </p:nvSpPr>
            <p:spPr bwMode="auto">
              <a:xfrm>
                <a:off x="2769" y="1514"/>
                <a:ext cx="1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04" name="Line 408"/>
              <p:cNvSpPr>
                <a:spLocks noChangeShapeType="1"/>
              </p:cNvSpPr>
              <p:nvPr/>
            </p:nvSpPr>
            <p:spPr bwMode="auto">
              <a:xfrm>
                <a:off x="2754" y="1530"/>
                <a:ext cx="29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05" name="Line 409"/>
              <p:cNvSpPr>
                <a:spLocks noChangeShapeType="1"/>
              </p:cNvSpPr>
              <p:nvPr/>
            </p:nvSpPr>
            <p:spPr bwMode="auto">
              <a:xfrm>
                <a:off x="2754" y="1530"/>
                <a:ext cx="29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06" name="Line 410"/>
              <p:cNvSpPr>
                <a:spLocks noChangeShapeType="1"/>
              </p:cNvSpPr>
              <p:nvPr/>
            </p:nvSpPr>
            <p:spPr bwMode="auto">
              <a:xfrm>
                <a:off x="2776" y="1564"/>
                <a:ext cx="1" cy="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07" name="Line 411"/>
              <p:cNvSpPr>
                <a:spLocks noChangeShapeType="1"/>
              </p:cNvSpPr>
              <p:nvPr/>
            </p:nvSpPr>
            <p:spPr bwMode="auto">
              <a:xfrm>
                <a:off x="2776" y="1564"/>
                <a:ext cx="1" cy="4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08" name="Line 412"/>
              <p:cNvSpPr>
                <a:spLocks noChangeShapeType="1"/>
              </p:cNvSpPr>
              <p:nvPr/>
            </p:nvSpPr>
            <p:spPr bwMode="auto">
              <a:xfrm>
                <a:off x="2791" y="1564"/>
                <a:ext cx="1" cy="4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09" name="Line 413"/>
              <p:cNvSpPr>
                <a:spLocks noChangeShapeType="1"/>
              </p:cNvSpPr>
              <p:nvPr/>
            </p:nvSpPr>
            <p:spPr bwMode="auto">
              <a:xfrm>
                <a:off x="2791" y="1564"/>
                <a:ext cx="1" cy="4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10" name="Line 414"/>
              <p:cNvSpPr>
                <a:spLocks noChangeShapeType="1"/>
              </p:cNvSpPr>
              <p:nvPr/>
            </p:nvSpPr>
            <p:spPr bwMode="auto">
              <a:xfrm>
                <a:off x="2814" y="1564"/>
                <a:ext cx="1" cy="4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11" name="Line 415"/>
              <p:cNvSpPr>
                <a:spLocks noChangeShapeType="1"/>
              </p:cNvSpPr>
              <p:nvPr/>
            </p:nvSpPr>
            <p:spPr bwMode="auto">
              <a:xfrm>
                <a:off x="2814" y="1564"/>
                <a:ext cx="1" cy="4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12" name="Line 416"/>
              <p:cNvSpPr>
                <a:spLocks noChangeShapeType="1"/>
              </p:cNvSpPr>
              <p:nvPr/>
            </p:nvSpPr>
            <p:spPr bwMode="auto">
              <a:xfrm>
                <a:off x="2754" y="1589"/>
                <a:ext cx="74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13" name="Line 417"/>
              <p:cNvSpPr>
                <a:spLocks noChangeShapeType="1"/>
              </p:cNvSpPr>
              <p:nvPr/>
            </p:nvSpPr>
            <p:spPr bwMode="auto">
              <a:xfrm>
                <a:off x="2754" y="1589"/>
                <a:ext cx="74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14" name="Line 418"/>
              <p:cNvSpPr>
                <a:spLocks noChangeShapeType="1"/>
              </p:cNvSpPr>
              <p:nvPr/>
            </p:nvSpPr>
            <p:spPr bwMode="auto">
              <a:xfrm>
                <a:off x="2754" y="1597"/>
                <a:ext cx="74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15" name="Line 419"/>
              <p:cNvSpPr>
                <a:spLocks noChangeShapeType="1"/>
              </p:cNvSpPr>
              <p:nvPr/>
            </p:nvSpPr>
            <p:spPr bwMode="auto">
              <a:xfrm>
                <a:off x="2754" y="1597"/>
                <a:ext cx="74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16" name="Line 420"/>
              <p:cNvSpPr>
                <a:spLocks noChangeShapeType="1"/>
              </p:cNvSpPr>
              <p:nvPr/>
            </p:nvSpPr>
            <p:spPr bwMode="auto">
              <a:xfrm>
                <a:off x="2680" y="1597"/>
                <a:ext cx="66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17" name="Line 421"/>
              <p:cNvSpPr>
                <a:spLocks noChangeShapeType="1"/>
              </p:cNvSpPr>
              <p:nvPr/>
            </p:nvSpPr>
            <p:spPr bwMode="auto">
              <a:xfrm>
                <a:off x="2680" y="1597"/>
                <a:ext cx="66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18" name="Line 422"/>
              <p:cNvSpPr>
                <a:spLocks noChangeShapeType="1"/>
              </p:cNvSpPr>
              <p:nvPr/>
            </p:nvSpPr>
            <p:spPr bwMode="auto">
              <a:xfrm>
                <a:off x="2687" y="1589"/>
                <a:ext cx="1" cy="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19" name="Line 423"/>
              <p:cNvSpPr>
                <a:spLocks noChangeShapeType="1"/>
              </p:cNvSpPr>
              <p:nvPr/>
            </p:nvSpPr>
            <p:spPr bwMode="auto">
              <a:xfrm>
                <a:off x="2687" y="1589"/>
                <a:ext cx="1" cy="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20" name="Line 424"/>
              <p:cNvSpPr>
                <a:spLocks noChangeShapeType="1"/>
              </p:cNvSpPr>
              <p:nvPr/>
            </p:nvSpPr>
            <p:spPr bwMode="auto">
              <a:xfrm>
                <a:off x="2702" y="1589"/>
                <a:ext cx="1" cy="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21" name="Line 425"/>
              <p:cNvSpPr>
                <a:spLocks noChangeShapeType="1"/>
              </p:cNvSpPr>
              <p:nvPr/>
            </p:nvSpPr>
            <p:spPr bwMode="auto">
              <a:xfrm>
                <a:off x="2702" y="1589"/>
                <a:ext cx="1" cy="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22" name="Line 426"/>
              <p:cNvSpPr>
                <a:spLocks noChangeShapeType="1"/>
              </p:cNvSpPr>
              <p:nvPr/>
            </p:nvSpPr>
            <p:spPr bwMode="auto">
              <a:xfrm>
                <a:off x="2724" y="1589"/>
                <a:ext cx="1" cy="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23" name="Line 427"/>
              <p:cNvSpPr>
                <a:spLocks noChangeShapeType="1"/>
              </p:cNvSpPr>
              <p:nvPr/>
            </p:nvSpPr>
            <p:spPr bwMode="auto">
              <a:xfrm>
                <a:off x="2724" y="1589"/>
                <a:ext cx="1" cy="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24" name="Freeform 428"/>
              <p:cNvSpPr>
                <a:spLocks/>
              </p:cNvSpPr>
              <p:nvPr/>
            </p:nvSpPr>
            <p:spPr bwMode="auto">
              <a:xfrm>
                <a:off x="2778" y="1472"/>
                <a:ext cx="23" cy="17"/>
              </a:xfrm>
              <a:custGeom>
                <a:avLst/>
                <a:gdLst>
                  <a:gd name="T0" fmla="*/ 0 w 23"/>
                  <a:gd name="T1" fmla="*/ 0 h 17"/>
                  <a:gd name="T2" fmla="*/ 7 w 23"/>
                  <a:gd name="T3" fmla="*/ 0 h 17"/>
                  <a:gd name="T4" fmla="*/ 14 w 23"/>
                  <a:gd name="T5" fmla="*/ 0 h 17"/>
                  <a:gd name="T6" fmla="*/ 22 w 23"/>
                  <a:gd name="T7" fmla="*/ 0 h 17"/>
                  <a:gd name="T8" fmla="*/ 22 w 23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7">
                    <a:moveTo>
                      <a:pt x="0" y="0"/>
                    </a:moveTo>
                    <a:lnTo>
                      <a:pt x="7" y="0"/>
                    </a:lnTo>
                    <a:lnTo>
                      <a:pt x="14" y="0"/>
                    </a:lnTo>
                    <a:lnTo>
                      <a:pt x="22" y="0"/>
                    </a:lnTo>
                    <a:lnTo>
                      <a:pt x="22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25" name="Freeform 429"/>
              <p:cNvSpPr>
                <a:spLocks/>
              </p:cNvSpPr>
              <p:nvPr/>
            </p:nvSpPr>
            <p:spPr bwMode="auto">
              <a:xfrm>
                <a:off x="2778" y="1472"/>
                <a:ext cx="23" cy="17"/>
              </a:xfrm>
              <a:custGeom>
                <a:avLst/>
                <a:gdLst>
                  <a:gd name="T0" fmla="*/ 0 w 23"/>
                  <a:gd name="T1" fmla="*/ 0 h 17"/>
                  <a:gd name="T2" fmla="*/ 7 w 23"/>
                  <a:gd name="T3" fmla="*/ 0 h 17"/>
                  <a:gd name="T4" fmla="*/ 14 w 23"/>
                  <a:gd name="T5" fmla="*/ 0 h 17"/>
                  <a:gd name="T6" fmla="*/ 22 w 23"/>
                  <a:gd name="T7" fmla="*/ 0 h 17"/>
                  <a:gd name="T8" fmla="*/ 22 w 23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7">
                    <a:moveTo>
                      <a:pt x="0" y="0"/>
                    </a:moveTo>
                    <a:lnTo>
                      <a:pt x="7" y="0"/>
                    </a:lnTo>
                    <a:lnTo>
                      <a:pt x="14" y="0"/>
                    </a:lnTo>
                    <a:lnTo>
                      <a:pt x="22" y="0"/>
                    </a:lnTo>
                    <a:lnTo>
                      <a:pt x="22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26" name="Freeform 430"/>
              <p:cNvSpPr>
                <a:spLocks/>
              </p:cNvSpPr>
              <p:nvPr/>
            </p:nvSpPr>
            <p:spPr bwMode="auto">
              <a:xfrm>
                <a:off x="2778" y="1472"/>
                <a:ext cx="23" cy="17"/>
              </a:xfrm>
              <a:custGeom>
                <a:avLst/>
                <a:gdLst>
                  <a:gd name="T0" fmla="*/ 0 w 23"/>
                  <a:gd name="T1" fmla="*/ 16 h 17"/>
                  <a:gd name="T2" fmla="*/ 0 w 23"/>
                  <a:gd name="T3" fmla="*/ 0 h 17"/>
                  <a:gd name="T4" fmla="*/ 7 w 23"/>
                  <a:gd name="T5" fmla="*/ 0 h 17"/>
                  <a:gd name="T6" fmla="*/ 14 w 23"/>
                  <a:gd name="T7" fmla="*/ 0 h 17"/>
                  <a:gd name="T8" fmla="*/ 22 w 23"/>
                  <a:gd name="T9" fmla="*/ 0 h 17"/>
                  <a:gd name="T10" fmla="*/ 22 w 23"/>
                  <a:gd name="T11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17">
                    <a:moveTo>
                      <a:pt x="0" y="16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2" y="0"/>
                    </a:lnTo>
                    <a:lnTo>
                      <a:pt x="22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27" name="Freeform 431"/>
              <p:cNvSpPr>
                <a:spLocks/>
              </p:cNvSpPr>
              <p:nvPr/>
            </p:nvSpPr>
            <p:spPr bwMode="auto">
              <a:xfrm>
                <a:off x="2778" y="1472"/>
                <a:ext cx="23" cy="17"/>
              </a:xfrm>
              <a:custGeom>
                <a:avLst/>
                <a:gdLst>
                  <a:gd name="T0" fmla="*/ 0 w 23"/>
                  <a:gd name="T1" fmla="*/ 16 h 17"/>
                  <a:gd name="T2" fmla="*/ 0 w 23"/>
                  <a:gd name="T3" fmla="*/ 0 h 17"/>
                  <a:gd name="T4" fmla="*/ 7 w 23"/>
                  <a:gd name="T5" fmla="*/ 0 h 17"/>
                  <a:gd name="T6" fmla="*/ 14 w 23"/>
                  <a:gd name="T7" fmla="*/ 0 h 17"/>
                  <a:gd name="T8" fmla="*/ 22 w 23"/>
                  <a:gd name="T9" fmla="*/ 0 h 17"/>
                  <a:gd name="T10" fmla="*/ 22 w 23"/>
                  <a:gd name="T11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17">
                    <a:moveTo>
                      <a:pt x="0" y="16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2" y="0"/>
                    </a:lnTo>
                    <a:lnTo>
                      <a:pt x="22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28" name="Freeform 432"/>
              <p:cNvSpPr>
                <a:spLocks/>
              </p:cNvSpPr>
              <p:nvPr/>
            </p:nvSpPr>
            <p:spPr bwMode="auto">
              <a:xfrm>
                <a:off x="2778" y="1472"/>
                <a:ext cx="23" cy="17"/>
              </a:xfrm>
              <a:custGeom>
                <a:avLst/>
                <a:gdLst>
                  <a:gd name="T0" fmla="*/ 0 w 23"/>
                  <a:gd name="T1" fmla="*/ 16 h 17"/>
                  <a:gd name="T2" fmla="*/ 7 w 23"/>
                  <a:gd name="T3" fmla="*/ 0 h 17"/>
                  <a:gd name="T4" fmla="*/ 14 w 23"/>
                  <a:gd name="T5" fmla="*/ 0 h 17"/>
                  <a:gd name="T6" fmla="*/ 22 w 23"/>
                  <a:gd name="T7" fmla="*/ 0 h 17"/>
                  <a:gd name="T8" fmla="*/ 22 w 23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7">
                    <a:moveTo>
                      <a:pt x="0" y="16"/>
                    </a:moveTo>
                    <a:lnTo>
                      <a:pt x="7" y="0"/>
                    </a:lnTo>
                    <a:lnTo>
                      <a:pt x="14" y="0"/>
                    </a:lnTo>
                    <a:lnTo>
                      <a:pt x="22" y="0"/>
                    </a:lnTo>
                    <a:lnTo>
                      <a:pt x="22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29" name="Freeform 433"/>
              <p:cNvSpPr>
                <a:spLocks/>
              </p:cNvSpPr>
              <p:nvPr/>
            </p:nvSpPr>
            <p:spPr bwMode="auto">
              <a:xfrm>
                <a:off x="2778" y="1472"/>
                <a:ext cx="23" cy="17"/>
              </a:xfrm>
              <a:custGeom>
                <a:avLst/>
                <a:gdLst>
                  <a:gd name="T0" fmla="*/ 0 w 23"/>
                  <a:gd name="T1" fmla="*/ 16 h 17"/>
                  <a:gd name="T2" fmla="*/ 7 w 23"/>
                  <a:gd name="T3" fmla="*/ 0 h 17"/>
                  <a:gd name="T4" fmla="*/ 14 w 23"/>
                  <a:gd name="T5" fmla="*/ 0 h 17"/>
                  <a:gd name="T6" fmla="*/ 22 w 23"/>
                  <a:gd name="T7" fmla="*/ 0 h 17"/>
                  <a:gd name="T8" fmla="*/ 22 w 23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7">
                    <a:moveTo>
                      <a:pt x="0" y="16"/>
                    </a:moveTo>
                    <a:lnTo>
                      <a:pt x="7" y="0"/>
                    </a:lnTo>
                    <a:lnTo>
                      <a:pt x="14" y="0"/>
                    </a:lnTo>
                    <a:lnTo>
                      <a:pt x="22" y="0"/>
                    </a:lnTo>
                    <a:lnTo>
                      <a:pt x="22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30" name="Freeform 434"/>
              <p:cNvSpPr>
                <a:spLocks/>
              </p:cNvSpPr>
              <p:nvPr/>
            </p:nvSpPr>
            <p:spPr bwMode="auto">
              <a:xfrm>
                <a:off x="2778" y="1472"/>
                <a:ext cx="23" cy="17"/>
              </a:xfrm>
              <a:custGeom>
                <a:avLst/>
                <a:gdLst>
                  <a:gd name="T0" fmla="*/ 0 w 23"/>
                  <a:gd name="T1" fmla="*/ 16 h 17"/>
                  <a:gd name="T2" fmla="*/ 7 w 23"/>
                  <a:gd name="T3" fmla="*/ 0 h 17"/>
                  <a:gd name="T4" fmla="*/ 14 w 23"/>
                  <a:gd name="T5" fmla="*/ 0 h 17"/>
                  <a:gd name="T6" fmla="*/ 22 w 23"/>
                  <a:gd name="T7" fmla="*/ 0 h 17"/>
                  <a:gd name="T8" fmla="*/ 22 w 23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7">
                    <a:moveTo>
                      <a:pt x="0" y="16"/>
                    </a:moveTo>
                    <a:lnTo>
                      <a:pt x="7" y="0"/>
                    </a:lnTo>
                    <a:lnTo>
                      <a:pt x="14" y="0"/>
                    </a:lnTo>
                    <a:lnTo>
                      <a:pt x="22" y="0"/>
                    </a:lnTo>
                    <a:lnTo>
                      <a:pt x="22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31" name="Freeform 435"/>
              <p:cNvSpPr>
                <a:spLocks/>
              </p:cNvSpPr>
              <p:nvPr/>
            </p:nvSpPr>
            <p:spPr bwMode="auto">
              <a:xfrm>
                <a:off x="2778" y="1472"/>
                <a:ext cx="23" cy="17"/>
              </a:xfrm>
              <a:custGeom>
                <a:avLst/>
                <a:gdLst>
                  <a:gd name="T0" fmla="*/ 0 w 23"/>
                  <a:gd name="T1" fmla="*/ 16 h 17"/>
                  <a:gd name="T2" fmla="*/ 7 w 23"/>
                  <a:gd name="T3" fmla="*/ 0 h 17"/>
                  <a:gd name="T4" fmla="*/ 14 w 23"/>
                  <a:gd name="T5" fmla="*/ 0 h 17"/>
                  <a:gd name="T6" fmla="*/ 22 w 23"/>
                  <a:gd name="T7" fmla="*/ 0 h 17"/>
                  <a:gd name="T8" fmla="*/ 22 w 23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7">
                    <a:moveTo>
                      <a:pt x="0" y="16"/>
                    </a:moveTo>
                    <a:lnTo>
                      <a:pt x="7" y="0"/>
                    </a:lnTo>
                    <a:lnTo>
                      <a:pt x="14" y="0"/>
                    </a:lnTo>
                    <a:lnTo>
                      <a:pt x="22" y="0"/>
                    </a:lnTo>
                    <a:lnTo>
                      <a:pt x="22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32" name="Freeform 436"/>
              <p:cNvSpPr>
                <a:spLocks/>
              </p:cNvSpPr>
              <p:nvPr/>
            </p:nvSpPr>
            <p:spPr bwMode="auto">
              <a:xfrm>
                <a:off x="2741" y="1438"/>
                <a:ext cx="67" cy="42"/>
              </a:xfrm>
              <a:custGeom>
                <a:avLst/>
                <a:gdLst>
                  <a:gd name="T0" fmla="*/ 0 w 67"/>
                  <a:gd name="T1" fmla="*/ 41 h 42"/>
                  <a:gd name="T2" fmla="*/ 0 w 67"/>
                  <a:gd name="T3" fmla="*/ 41 h 42"/>
                  <a:gd name="T4" fmla="*/ 7 w 67"/>
                  <a:gd name="T5" fmla="*/ 32 h 42"/>
                  <a:gd name="T6" fmla="*/ 21 w 67"/>
                  <a:gd name="T7" fmla="*/ 24 h 42"/>
                  <a:gd name="T8" fmla="*/ 28 w 67"/>
                  <a:gd name="T9" fmla="*/ 16 h 42"/>
                  <a:gd name="T10" fmla="*/ 28 w 67"/>
                  <a:gd name="T11" fmla="*/ 0 h 42"/>
                  <a:gd name="T12" fmla="*/ 36 w 67"/>
                  <a:gd name="T13" fmla="*/ 0 h 42"/>
                  <a:gd name="T14" fmla="*/ 43 w 67"/>
                  <a:gd name="T15" fmla="*/ 0 h 42"/>
                  <a:gd name="T16" fmla="*/ 50 w 67"/>
                  <a:gd name="T17" fmla="*/ 0 h 42"/>
                  <a:gd name="T18" fmla="*/ 58 w 67"/>
                  <a:gd name="T19" fmla="*/ 0 h 42"/>
                  <a:gd name="T20" fmla="*/ 66 w 67"/>
                  <a:gd name="T21" fmla="*/ 8 h 42"/>
                  <a:gd name="T22" fmla="*/ 66 w 67"/>
                  <a:gd name="T23" fmla="*/ 1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" h="42">
                    <a:moveTo>
                      <a:pt x="0" y="41"/>
                    </a:moveTo>
                    <a:lnTo>
                      <a:pt x="0" y="41"/>
                    </a:lnTo>
                    <a:lnTo>
                      <a:pt x="7" y="32"/>
                    </a:lnTo>
                    <a:lnTo>
                      <a:pt x="21" y="24"/>
                    </a:lnTo>
                    <a:lnTo>
                      <a:pt x="28" y="16"/>
                    </a:lnTo>
                    <a:lnTo>
                      <a:pt x="28" y="0"/>
                    </a:lnTo>
                    <a:lnTo>
                      <a:pt x="36" y="0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8" y="0"/>
                    </a:lnTo>
                    <a:lnTo>
                      <a:pt x="66" y="8"/>
                    </a:lnTo>
                    <a:lnTo>
                      <a:pt x="66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33" name="Freeform 437"/>
              <p:cNvSpPr>
                <a:spLocks/>
              </p:cNvSpPr>
              <p:nvPr/>
            </p:nvSpPr>
            <p:spPr bwMode="auto">
              <a:xfrm>
                <a:off x="2741" y="1438"/>
                <a:ext cx="74" cy="51"/>
              </a:xfrm>
              <a:custGeom>
                <a:avLst/>
                <a:gdLst>
                  <a:gd name="T0" fmla="*/ 0 w 74"/>
                  <a:gd name="T1" fmla="*/ 50 h 51"/>
                  <a:gd name="T2" fmla="*/ 7 w 74"/>
                  <a:gd name="T3" fmla="*/ 40 h 51"/>
                  <a:gd name="T4" fmla="*/ 14 w 74"/>
                  <a:gd name="T5" fmla="*/ 32 h 51"/>
                  <a:gd name="T6" fmla="*/ 21 w 74"/>
                  <a:gd name="T7" fmla="*/ 24 h 51"/>
                  <a:gd name="T8" fmla="*/ 28 w 74"/>
                  <a:gd name="T9" fmla="*/ 24 h 51"/>
                  <a:gd name="T10" fmla="*/ 35 w 74"/>
                  <a:gd name="T11" fmla="*/ 8 h 51"/>
                  <a:gd name="T12" fmla="*/ 43 w 74"/>
                  <a:gd name="T13" fmla="*/ 0 h 51"/>
                  <a:gd name="T14" fmla="*/ 50 w 74"/>
                  <a:gd name="T15" fmla="*/ 0 h 51"/>
                  <a:gd name="T16" fmla="*/ 58 w 74"/>
                  <a:gd name="T17" fmla="*/ 0 h 51"/>
                  <a:gd name="T18" fmla="*/ 65 w 74"/>
                  <a:gd name="T19" fmla="*/ 16 h 51"/>
                  <a:gd name="T20" fmla="*/ 73 w 74"/>
                  <a:gd name="T21" fmla="*/ 2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51">
                    <a:moveTo>
                      <a:pt x="0" y="50"/>
                    </a:moveTo>
                    <a:lnTo>
                      <a:pt x="7" y="40"/>
                    </a:lnTo>
                    <a:lnTo>
                      <a:pt x="14" y="32"/>
                    </a:lnTo>
                    <a:lnTo>
                      <a:pt x="21" y="24"/>
                    </a:lnTo>
                    <a:lnTo>
                      <a:pt x="28" y="24"/>
                    </a:lnTo>
                    <a:lnTo>
                      <a:pt x="35" y="8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8" y="0"/>
                    </a:lnTo>
                    <a:lnTo>
                      <a:pt x="65" y="16"/>
                    </a:lnTo>
                    <a:lnTo>
                      <a:pt x="73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34" name="Freeform 438"/>
              <p:cNvSpPr>
                <a:spLocks/>
              </p:cNvSpPr>
              <p:nvPr/>
            </p:nvSpPr>
            <p:spPr bwMode="auto">
              <a:xfrm>
                <a:off x="2741" y="1438"/>
                <a:ext cx="67" cy="42"/>
              </a:xfrm>
              <a:custGeom>
                <a:avLst/>
                <a:gdLst>
                  <a:gd name="T0" fmla="*/ 0 w 67"/>
                  <a:gd name="T1" fmla="*/ 41 h 42"/>
                  <a:gd name="T2" fmla="*/ 0 w 67"/>
                  <a:gd name="T3" fmla="*/ 41 h 42"/>
                  <a:gd name="T4" fmla="*/ 7 w 67"/>
                  <a:gd name="T5" fmla="*/ 32 h 42"/>
                  <a:gd name="T6" fmla="*/ 21 w 67"/>
                  <a:gd name="T7" fmla="*/ 24 h 42"/>
                  <a:gd name="T8" fmla="*/ 28 w 67"/>
                  <a:gd name="T9" fmla="*/ 16 h 42"/>
                  <a:gd name="T10" fmla="*/ 28 w 67"/>
                  <a:gd name="T11" fmla="*/ 0 h 42"/>
                  <a:gd name="T12" fmla="*/ 36 w 67"/>
                  <a:gd name="T13" fmla="*/ 0 h 42"/>
                  <a:gd name="T14" fmla="*/ 43 w 67"/>
                  <a:gd name="T15" fmla="*/ 0 h 42"/>
                  <a:gd name="T16" fmla="*/ 50 w 67"/>
                  <a:gd name="T17" fmla="*/ 0 h 42"/>
                  <a:gd name="T18" fmla="*/ 58 w 67"/>
                  <a:gd name="T19" fmla="*/ 0 h 42"/>
                  <a:gd name="T20" fmla="*/ 66 w 67"/>
                  <a:gd name="T21" fmla="*/ 8 h 42"/>
                  <a:gd name="T22" fmla="*/ 66 w 67"/>
                  <a:gd name="T23" fmla="*/ 1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" h="42">
                    <a:moveTo>
                      <a:pt x="0" y="41"/>
                    </a:moveTo>
                    <a:lnTo>
                      <a:pt x="0" y="41"/>
                    </a:lnTo>
                    <a:lnTo>
                      <a:pt x="7" y="32"/>
                    </a:lnTo>
                    <a:lnTo>
                      <a:pt x="21" y="24"/>
                    </a:lnTo>
                    <a:lnTo>
                      <a:pt x="28" y="16"/>
                    </a:lnTo>
                    <a:lnTo>
                      <a:pt x="28" y="0"/>
                    </a:lnTo>
                    <a:lnTo>
                      <a:pt x="36" y="0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8" y="0"/>
                    </a:lnTo>
                    <a:lnTo>
                      <a:pt x="66" y="8"/>
                    </a:lnTo>
                    <a:lnTo>
                      <a:pt x="66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35" name="Freeform 439"/>
              <p:cNvSpPr>
                <a:spLocks/>
              </p:cNvSpPr>
              <p:nvPr/>
            </p:nvSpPr>
            <p:spPr bwMode="auto">
              <a:xfrm>
                <a:off x="2741" y="1438"/>
                <a:ext cx="74" cy="51"/>
              </a:xfrm>
              <a:custGeom>
                <a:avLst/>
                <a:gdLst>
                  <a:gd name="T0" fmla="*/ 0 w 74"/>
                  <a:gd name="T1" fmla="*/ 50 h 51"/>
                  <a:gd name="T2" fmla="*/ 7 w 74"/>
                  <a:gd name="T3" fmla="*/ 40 h 51"/>
                  <a:gd name="T4" fmla="*/ 14 w 74"/>
                  <a:gd name="T5" fmla="*/ 32 h 51"/>
                  <a:gd name="T6" fmla="*/ 21 w 74"/>
                  <a:gd name="T7" fmla="*/ 24 h 51"/>
                  <a:gd name="T8" fmla="*/ 28 w 74"/>
                  <a:gd name="T9" fmla="*/ 24 h 51"/>
                  <a:gd name="T10" fmla="*/ 35 w 74"/>
                  <a:gd name="T11" fmla="*/ 8 h 51"/>
                  <a:gd name="T12" fmla="*/ 43 w 74"/>
                  <a:gd name="T13" fmla="*/ 0 h 51"/>
                  <a:gd name="T14" fmla="*/ 50 w 74"/>
                  <a:gd name="T15" fmla="*/ 0 h 51"/>
                  <a:gd name="T16" fmla="*/ 58 w 74"/>
                  <a:gd name="T17" fmla="*/ 0 h 51"/>
                  <a:gd name="T18" fmla="*/ 65 w 74"/>
                  <a:gd name="T19" fmla="*/ 16 h 51"/>
                  <a:gd name="T20" fmla="*/ 73 w 74"/>
                  <a:gd name="T21" fmla="*/ 2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51">
                    <a:moveTo>
                      <a:pt x="0" y="50"/>
                    </a:moveTo>
                    <a:lnTo>
                      <a:pt x="7" y="40"/>
                    </a:lnTo>
                    <a:lnTo>
                      <a:pt x="14" y="32"/>
                    </a:lnTo>
                    <a:lnTo>
                      <a:pt x="21" y="24"/>
                    </a:lnTo>
                    <a:lnTo>
                      <a:pt x="28" y="24"/>
                    </a:lnTo>
                    <a:lnTo>
                      <a:pt x="35" y="8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8" y="0"/>
                    </a:lnTo>
                    <a:lnTo>
                      <a:pt x="65" y="16"/>
                    </a:lnTo>
                    <a:lnTo>
                      <a:pt x="73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36" name="Freeform 440"/>
              <p:cNvSpPr>
                <a:spLocks/>
              </p:cNvSpPr>
              <p:nvPr/>
            </p:nvSpPr>
            <p:spPr bwMode="auto">
              <a:xfrm>
                <a:off x="2734" y="1422"/>
                <a:ext cx="74" cy="49"/>
              </a:xfrm>
              <a:custGeom>
                <a:avLst/>
                <a:gdLst>
                  <a:gd name="T0" fmla="*/ 0 w 74"/>
                  <a:gd name="T1" fmla="*/ 48 h 49"/>
                  <a:gd name="T2" fmla="*/ 7 w 74"/>
                  <a:gd name="T3" fmla="*/ 40 h 49"/>
                  <a:gd name="T4" fmla="*/ 14 w 74"/>
                  <a:gd name="T5" fmla="*/ 32 h 49"/>
                  <a:gd name="T6" fmla="*/ 28 w 74"/>
                  <a:gd name="T7" fmla="*/ 24 h 49"/>
                  <a:gd name="T8" fmla="*/ 35 w 74"/>
                  <a:gd name="T9" fmla="*/ 16 h 49"/>
                  <a:gd name="T10" fmla="*/ 35 w 74"/>
                  <a:gd name="T11" fmla="*/ 16 h 49"/>
                  <a:gd name="T12" fmla="*/ 43 w 74"/>
                  <a:gd name="T13" fmla="*/ 8 h 49"/>
                  <a:gd name="T14" fmla="*/ 50 w 74"/>
                  <a:gd name="T15" fmla="*/ 0 h 49"/>
                  <a:gd name="T16" fmla="*/ 57 w 74"/>
                  <a:gd name="T17" fmla="*/ 0 h 49"/>
                  <a:gd name="T18" fmla="*/ 65 w 74"/>
                  <a:gd name="T19" fmla="*/ 8 h 49"/>
                  <a:gd name="T20" fmla="*/ 73 w 74"/>
                  <a:gd name="T21" fmla="*/ 16 h 49"/>
                  <a:gd name="T22" fmla="*/ 73 w 74"/>
                  <a:gd name="T23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4" h="49">
                    <a:moveTo>
                      <a:pt x="0" y="48"/>
                    </a:moveTo>
                    <a:lnTo>
                      <a:pt x="7" y="40"/>
                    </a:lnTo>
                    <a:lnTo>
                      <a:pt x="14" y="32"/>
                    </a:lnTo>
                    <a:lnTo>
                      <a:pt x="28" y="24"/>
                    </a:lnTo>
                    <a:lnTo>
                      <a:pt x="35" y="16"/>
                    </a:lnTo>
                    <a:lnTo>
                      <a:pt x="35" y="16"/>
                    </a:lnTo>
                    <a:lnTo>
                      <a:pt x="43" y="8"/>
                    </a:lnTo>
                    <a:lnTo>
                      <a:pt x="50" y="0"/>
                    </a:lnTo>
                    <a:lnTo>
                      <a:pt x="57" y="0"/>
                    </a:lnTo>
                    <a:lnTo>
                      <a:pt x="65" y="8"/>
                    </a:lnTo>
                    <a:lnTo>
                      <a:pt x="73" y="16"/>
                    </a:lnTo>
                    <a:lnTo>
                      <a:pt x="73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37" name="Freeform 441"/>
              <p:cNvSpPr>
                <a:spLocks/>
              </p:cNvSpPr>
              <p:nvPr/>
            </p:nvSpPr>
            <p:spPr bwMode="auto">
              <a:xfrm>
                <a:off x="2734" y="1422"/>
                <a:ext cx="82" cy="49"/>
              </a:xfrm>
              <a:custGeom>
                <a:avLst/>
                <a:gdLst>
                  <a:gd name="T0" fmla="*/ 0 w 82"/>
                  <a:gd name="T1" fmla="*/ 48 h 49"/>
                  <a:gd name="T2" fmla="*/ 14 w 82"/>
                  <a:gd name="T3" fmla="*/ 40 h 49"/>
                  <a:gd name="T4" fmla="*/ 21 w 82"/>
                  <a:gd name="T5" fmla="*/ 32 h 49"/>
                  <a:gd name="T6" fmla="*/ 29 w 82"/>
                  <a:gd name="T7" fmla="*/ 24 h 49"/>
                  <a:gd name="T8" fmla="*/ 36 w 82"/>
                  <a:gd name="T9" fmla="*/ 24 h 49"/>
                  <a:gd name="T10" fmla="*/ 43 w 82"/>
                  <a:gd name="T11" fmla="*/ 16 h 49"/>
                  <a:gd name="T12" fmla="*/ 50 w 82"/>
                  <a:gd name="T13" fmla="*/ 8 h 49"/>
                  <a:gd name="T14" fmla="*/ 50 w 82"/>
                  <a:gd name="T15" fmla="*/ 0 h 49"/>
                  <a:gd name="T16" fmla="*/ 58 w 82"/>
                  <a:gd name="T17" fmla="*/ 0 h 49"/>
                  <a:gd name="T18" fmla="*/ 66 w 82"/>
                  <a:gd name="T19" fmla="*/ 8 h 49"/>
                  <a:gd name="T20" fmla="*/ 73 w 82"/>
                  <a:gd name="T21" fmla="*/ 16 h 49"/>
                  <a:gd name="T22" fmla="*/ 81 w 82"/>
                  <a:gd name="T23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2" h="49">
                    <a:moveTo>
                      <a:pt x="0" y="48"/>
                    </a:moveTo>
                    <a:lnTo>
                      <a:pt x="14" y="40"/>
                    </a:lnTo>
                    <a:lnTo>
                      <a:pt x="21" y="32"/>
                    </a:lnTo>
                    <a:lnTo>
                      <a:pt x="29" y="24"/>
                    </a:lnTo>
                    <a:lnTo>
                      <a:pt x="36" y="24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0" y="0"/>
                    </a:lnTo>
                    <a:lnTo>
                      <a:pt x="58" y="0"/>
                    </a:lnTo>
                    <a:lnTo>
                      <a:pt x="66" y="8"/>
                    </a:lnTo>
                    <a:lnTo>
                      <a:pt x="73" y="16"/>
                    </a:lnTo>
                    <a:lnTo>
                      <a:pt x="81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38" name="Freeform 442"/>
              <p:cNvSpPr>
                <a:spLocks/>
              </p:cNvSpPr>
              <p:nvPr/>
            </p:nvSpPr>
            <p:spPr bwMode="auto">
              <a:xfrm>
                <a:off x="2734" y="1422"/>
                <a:ext cx="74" cy="49"/>
              </a:xfrm>
              <a:custGeom>
                <a:avLst/>
                <a:gdLst>
                  <a:gd name="T0" fmla="*/ 0 w 74"/>
                  <a:gd name="T1" fmla="*/ 48 h 49"/>
                  <a:gd name="T2" fmla="*/ 7 w 74"/>
                  <a:gd name="T3" fmla="*/ 40 h 49"/>
                  <a:gd name="T4" fmla="*/ 14 w 74"/>
                  <a:gd name="T5" fmla="*/ 32 h 49"/>
                  <a:gd name="T6" fmla="*/ 28 w 74"/>
                  <a:gd name="T7" fmla="*/ 24 h 49"/>
                  <a:gd name="T8" fmla="*/ 35 w 74"/>
                  <a:gd name="T9" fmla="*/ 16 h 49"/>
                  <a:gd name="T10" fmla="*/ 35 w 74"/>
                  <a:gd name="T11" fmla="*/ 16 h 49"/>
                  <a:gd name="T12" fmla="*/ 43 w 74"/>
                  <a:gd name="T13" fmla="*/ 8 h 49"/>
                  <a:gd name="T14" fmla="*/ 50 w 74"/>
                  <a:gd name="T15" fmla="*/ 0 h 49"/>
                  <a:gd name="T16" fmla="*/ 57 w 74"/>
                  <a:gd name="T17" fmla="*/ 0 h 49"/>
                  <a:gd name="T18" fmla="*/ 65 w 74"/>
                  <a:gd name="T19" fmla="*/ 8 h 49"/>
                  <a:gd name="T20" fmla="*/ 73 w 74"/>
                  <a:gd name="T21" fmla="*/ 16 h 49"/>
                  <a:gd name="T22" fmla="*/ 73 w 74"/>
                  <a:gd name="T23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4" h="49">
                    <a:moveTo>
                      <a:pt x="0" y="48"/>
                    </a:moveTo>
                    <a:lnTo>
                      <a:pt x="7" y="40"/>
                    </a:lnTo>
                    <a:lnTo>
                      <a:pt x="14" y="32"/>
                    </a:lnTo>
                    <a:lnTo>
                      <a:pt x="28" y="24"/>
                    </a:lnTo>
                    <a:lnTo>
                      <a:pt x="35" y="16"/>
                    </a:lnTo>
                    <a:lnTo>
                      <a:pt x="35" y="16"/>
                    </a:lnTo>
                    <a:lnTo>
                      <a:pt x="43" y="8"/>
                    </a:lnTo>
                    <a:lnTo>
                      <a:pt x="50" y="0"/>
                    </a:lnTo>
                    <a:lnTo>
                      <a:pt x="57" y="0"/>
                    </a:lnTo>
                    <a:lnTo>
                      <a:pt x="65" y="8"/>
                    </a:lnTo>
                    <a:lnTo>
                      <a:pt x="73" y="16"/>
                    </a:lnTo>
                    <a:lnTo>
                      <a:pt x="73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39" name="Freeform 443"/>
              <p:cNvSpPr>
                <a:spLocks/>
              </p:cNvSpPr>
              <p:nvPr/>
            </p:nvSpPr>
            <p:spPr bwMode="auto">
              <a:xfrm>
                <a:off x="2734" y="1422"/>
                <a:ext cx="82" cy="49"/>
              </a:xfrm>
              <a:custGeom>
                <a:avLst/>
                <a:gdLst>
                  <a:gd name="T0" fmla="*/ 0 w 82"/>
                  <a:gd name="T1" fmla="*/ 48 h 49"/>
                  <a:gd name="T2" fmla="*/ 14 w 82"/>
                  <a:gd name="T3" fmla="*/ 40 h 49"/>
                  <a:gd name="T4" fmla="*/ 21 w 82"/>
                  <a:gd name="T5" fmla="*/ 32 h 49"/>
                  <a:gd name="T6" fmla="*/ 29 w 82"/>
                  <a:gd name="T7" fmla="*/ 24 h 49"/>
                  <a:gd name="T8" fmla="*/ 36 w 82"/>
                  <a:gd name="T9" fmla="*/ 24 h 49"/>
                  <a:gd name="T10" fmla="*/ 43 w 82"/>
                  <a:gd name="T11" fmla="*/ 16 h 49"/>
                  <a:gd name="T12" fmla="*/ 50 w 82"/>
                  <a:gd name="T13" fmla="*/ 8 h 49"/>
                  <a:gd name="T14" fmla="*/ 50 w 82"/>
                  <a:gd name="T15" fmla="*/ 0 h 49"/>
                  <a:gd name="T16" fmla="*/ 58 w 82"/>
                  <a:gd name="T17" fmla="*/ 0 h 49"/>
                  <a:gd name="T18" fmla="*/ 66 w 82"/>
                  <a:gd name="T19" fmla="*/ 8 h 49"/>
                  <a:gd name="T20" fmla="*/ 73 w 82"/>
                  <a:gd name="T21" fmla="*/ 16 h 49"/>
                  <a:gd name="T22" fmla="*/ 81 w 82"/>
                  <a:gd name="T23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2" h="49">
                    <a:moveTo>
                      <a:pt x="0" y="48"/>
                    </a:moveTo>
                    <a:lnTo>
                      <a:pt x="14" y="40"/>
                    </a:lnTo>
                    <a:lnTo>
                      <a:pt x="21" y="32"/>
                    </a:lnTo>
                    <a:lnTo>
                      <a:pt x="29" y="24"/>
                    </a:lnTo>
                    <a:lnTo>
                      <a:pt x="36" y="24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0" y="0"/>
                    </a:lnTo>
                    <a:lnTo>
                      <a:pt x="58" y="0"/>
                    </a:lnTo>
                    <a:lnTo>
                      <a:pt x="66" y="8"/>
                    </a:lnTo>
                    <a:lnTo>
                      <a:pt x="73" y="16"/>
                    </a:lnTo>
                    <a:lnTo>
                      <a:pt x="81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40" name="Freeform 444"/>
              <p:cNvSpPr>
                <a:spLocks/>
              </p:cNvSpPr>
              <p:nvPr/>
            </p:nvSpPr>
            <p:spPr bwMode="auto">
              <a:xfrm>
                <a:off x="2734" y="1412"/>
                <a:ext cx="74" cy="51"/>
              </a:xfrm>
              <a:custGeom>
                <a:avLst/>
                <a:gdLst>
                  <a:gd name="T0" fmla="*/ 0 w 74"/>
                  <a:gd name="T1" fmla="*/ 50 h 51"/>
                  <a:gd name="T2" fmla="*/ 7 w 74"/>
                  <a:gd name="T3" fmla="*/ 41 h 51"/>
                  <a:gd name="T4" fmla="*/ 14 w 74"/>
                  <a:gd name="T5" fmla="*/ 33 h 51"/>
                  <a:gd name="T6" fmla="*/ 28 w 74"/>
                  <a:gd name="T7" fmla="*/ 25 h 51"/>
                  <a:gd name="T8" fmla="*/ 35 w 74"/>
                  <a:gd name="T9" fmla="*/ 25 h 51"/>
                  <a:gd name="T10" fmla="*/ 35 w 74"/>
                  <a:gd name="T11" fmla="*/ 17 h 51"/>
                  <a:gd name="T12" fmla="*/ 43 w 74"/>
                  <a:gd name="T13" fmla="*/ 9 h 51"/>
                  <a:gd name="T14" fmla="*/ 50 w 74"/>
                  <a:gd name="T15" fmla="*/ 0 h 51"/>
                  <a:gd name="T16" fmla="*/ 57 w 74"/>
                  <a:gd name="T17" fmla="*/ 0 h 51"/>
                  <a:gd name="T18" fmla="*/ 65 w 74"/>
                  <a:gd name="T19" fmla="*/ 9 h 51"/>
                  <a:gd name="T20" fmla="*/ 73 w 74"/>
                  <a:gd name="T21" fmla="*/ 17 h 51"/>
                  <a:gd name="T22" fmla="*/ 73 w 74"/>
                  <a:gd name="T23" fmla="*/ 2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4" h="51">
                    <a:moveTo>
                      <a:pt x="0" y="50"/>
                    </a:moveTo>
                    <a:lnTo>
                      <a:pt x="7" y="41"/>
                    </a:lnTo>
                    <a:lnTo>
                      <a:pt x="14" y="33"/>
                    </a:lnTo>
                    <a:lnTo>
                      <a:pt x="28" y="25"/>
                    </a:lnTo>
                    <a:lnTo>
                      <a:pt x="35" y="25"/>
                    </a:lnTo>
                    <a:lnTo>
                      <a:pt x="35" y="17"/>
                    </a:lnTo>
                    <a:lnTo>
                      <a:pt x="43" y="9"/>
                    </a:lnTo>
                    <a:lnTo>
                      <a:pt x="50" y="0"/>
                    </a:lnTo>
                    <a:lnTo>
                      <a:pt x="57" y="0"/>
                    </a:lnTo>
                    <a:lnTo>
                      <a:pt x="65" y="9"/>
                    </a:lnTo>
                    <a:lnTo>
                      <a:pt x="73" y="17"/>
                    </a:lnTo>
                    <a:lnTo>
                      <a:pt x="73" y="2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41" name="Freeform 445"/>
              <p:cNvSpPr>
                <a:spLocks/>
              </p:cNvSpPr>
              <p:nvPr/>
            </p:nvSpPr>
            <p:spPr bwMode="auto">
              <a:xfrm>
                <a:off x="2734" y="1412"/>
                <a:ext cx="82" cy="51"/>
              </a:xfrm>
              <a:custGeom>
                <a:avLst/>
                <a:gdLst>
                  <a:gd name="T0" fmla="*/ 0 w 82"/>
                  <a:gd name="T1" fmla="*/ 50 h 51"/>
                  <a:gd name="T2" fmla="*/ 14 w 82"/>
                  <a:gd name="T3" fmla="*/ 41 h 51"/>
                  <a:gd name="T4" fmla="*/ 21 w 82"/>
                  <a:gd name="T5" fmla="*/ 33 h 51"/>
                  <a:gd name="T6" fmla="*/ 29 w 82"/>
                  <a:gd name="T7" fmla="*/ 25 h 51"/>
                  <a:gd name="T8" fmla="*/ 36 w 82"/>
                  <a:gd name="T9" fmla="*/ 25 h 51"/>
                  <a:gd name="T10" fmla="*/ 43 w 82"/>
                  <a:gd name="T11" fmla="*/ 17 h 51"/>
                  <a:gd name="T12" fmla="*/ 50 w 82"/>
                  <a:gd name="T13" fmla="*/ 9 h 51"/>
                  <a:gd name="T14" fmla="*/ 50 w 82"/>
                  <a:gd name="T15" fmla="*/ 0 h 51"/>
                  <a:gd name="T16" fmla="*/ 58 w 82"/>
                  <a:gd name="T17" fmla="*/ 0 h 51"/>
                  <a:gd name="T18" fmla="*/ 66 w 82"/>
                  <a:gd name="T19" fmla="*/ 9 h 51"/>
                  <a:gd name="T20" fmla="*/ 73 w 82"/>
                  <a:gd name="T21" fmla="*/ 17 h 51"/>
                  <a:gd name="T22" fmla="*/ 81 w 82"/>
                  <a:gd name="T23" fmla="*/ 2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2" h="51">
                    <a:moveTo>
                      <a:pt x="0" y="50"/>
                    </a:moveTo>
                    <a:lnTo>
                      <a:pt x="14" y="41"/>
                    </a:lnTo>
                    <a:lnTo>
                      <a:pt x="21" y="33"/>
                    </a:lnTo>
                    <a:lnTo>
                      <a:pt x="29" y="25"/>
                    </a:lnTo>
                    <a:lnTo>
                      <a:pt x="36" y="25"/>
                    </a:lnTo>
                    <a:lnTo>
                      <a:pt x="43" y="17"/>
                    </a:lnTo>
                    <a:lnTo>
                      <a:pt x="50" y="9"/>
                    </a:lnTo>
                    <a:lnTo>
                      <a:pt x="50" y="0"/>
                    </a:lnTo>
                    <a:lnTo>
                      <a:pt x="58" y="0"/>
                    </a:lnTo>
                    <a:lnTo>
                      <a:pt x="66" y="9"/>
                    </a:lnTo>
                    <a:lnTo>
                      <a:pt x="73" y="17"/>
                    </a:lnTo>
                    <a:lnTo>
                      <a:pt x="81" y="2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42" name="Freeform 446"/>
              <p:cNvSpPr>
                <a:spLocks/>
              </p:cNvSpPr>
              <p:nvPr/>
            </p:nvSpPr>
            <p:spPr bwMode="auto">
              <a:xfrm>
                <a:off x="2734" y="1412"/>
                <a:ext cx="74" cy="51"/>
              </a:xfrm>
              <a:custGeom>
                <a:avLst/>
                <a:gdLst>
                  <a:gd name="T0" fmla="*/ 0 w 74"/>
                  <a:gd name="T1" fmla="*/ 50 h 51"/>
                  <a:gd name="T2" fmla="*/ 7 w 74"/>
                  <a:gd name="T3" fmla="*/ 41 h 51"/>
                  <a:gd name="T4" fmla="*/ 14 w 74"/>
                  <a:gd name="T5" fmla="*/ 33 h 51"/>
                  <a:gd name="T6" fmla="*/ 28 w 74"/>
                  <a:gd name="T7" fmla="*/ 25 h 51"/>
                  <a:gd name="T8" fmla="*/ 35 w 74"/>
                  <a:gd name="T9" fmla="*/ 25 h 51"/>
                  <a:gd name="T10" fmla="*/ 35 w 74"/>
                  <a:gd name="T11" fmla="*/ 17 h 51"/>
                  <a:gd name="T12" fmla="*/ 43 w 74"/>
                  <a:gd name="T13" fmla="*/ 9 h 51"/>
                  <a:gd name="T14" fmla="*/ 50 w 74"/>
                  <a:gd name="T15" fmla="*/ 0 h 51"/>
                  <a:gd name="T16" fmla="*/ 57 w 74"/>
                  <a:gd name="T17" fmla="*/ 0 h 51"/>
                  <a:gd name="T18" fmla="*/ 65 w 74"/>
                  <a:gd name="T19" fmla="*/ 9 h 51"/>
                  <a:gd name="T20" fmla="*/ 73 w 74"/>
                  <a:gd name="T21" fmla="*/ 17 h 51"/>
                  <a:gd name="T22" fmla="*/ 73 w 74"/>
                  <a:gd name="T23" fmla="*/ 2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4" h="51">
                    <a:moveTo>
                      <a:pt x="0" y="50"/>
                    </a:moveTo>
                    <a:lnTo>
                      <a:pt x="7" y="41"/>
                    </a:lnTo>
                    <a:lnTo>
                      <a:pt x="14" y="33"/>
                    </a:lnTo>
                    <a:lnTo>
                      <a:pt x="28" y="25"/>
                    </a:lnTo>
                    <a:lnTo>
                      <a:pt x="35" y="25"/>
                    </a:lnTo>
                    <a:lnTo>
                      <a:pt x="35" y="17"/>
                    </a:lnTo>
                    <a:lnTo>
                      <a:pt x="43" y="9"/>
                    </a:lnTo>
                    <a:lnTo>
                      <a:pt x="50" y="0"/>
                    </a:lnTo>
                    <a:lnTo>
                      <a:pt x="57" y="0"/>
                    </a:lnTo>
                    <a:lnTo>
                      <a:pt x="65" y="9"/>
                    </a:lnTo>
                    <a:lnTo>
                      <a:pt x="73" y="17"/>
                    </a:lnTo>
                    <a:lnTo>
                      <a:pt x="73" y="2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43" name="Freeform 447"/>
              <p:cNvSpPr>
                <a:spLocks/>
              </p:cNvSpPr>
              <p:nvPr/>
            </p:nvSpPr>
            <p:spPr bwMode="auto">
              <a:xfrm>
                <a:off x="2734" y="1412"/>
                <a:ext cx="82" cy="51"/>
              </a:xfrm>
              <a:custGeom>
                <a:avLst/>
                <a:gdLst>
                  <a:gd name="T0" fmla="*/ 0 w 82"/>
                  <a:gd name="T1" fmla="*/ 50 h 51"/>
                  <a:gd name="T2" fmla="*/ 14 w 82"/>
                  <a:gd name="T3" fmla="*/ 41 h 51"/>
                  <a:gd name="T4" fmla="*/ 21 w 82"/>
                  <a:gd name="T5" fmla="*/ 33 h 51"/>
                  <a:gd name="T6" fmla="*/ 29 w 82"/>
                  <a:gd name="T7" fmla="*/ 25 h 51"/>
                  <a:gd name="T8" fmla="*/ 36 w 82"/>
                  <a:gd name="T9" fmla="*/ 25 h 51"/>
                  <a:gd name="T10" fmla="*/ 43 w 82"/>
                  <a:gd name="T11" fmla="*/ 17 h 51"/>
                  <a:gd name="T12" fmla="*/ 50 w 82"/>
                  <a:gd name="T13" fmla="*/ 9 h 51"/>
                  <a:gd name="T14" fmla="*/ 50 w 82"/>
                  <a:gd name="T15" fmla="*/ 0 h 51"/>
                  <a:gd name="T16" fmla="*/ 58 w 82"/>
                  <a:gd name="T17" fmla="*/ 0 h 51"/>
                  <a:gd name="T18" fmla="*/ 66 w 82"/>
                  <a:gd name="T19" fmla="*/ 9 h 51"/>
                  <a:gd name="T20" fmla="*/ 73 w 82"/>
                  <a:gd name="T21" fmla="*/ 17 h 51"/>
                  <a:gd name="T22" fmla="*/ 81 w 82"/>
                  <a:gd name="T23" fmla="*/ 2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2" h="51">
                    <a:moveTo>
                      <a:pt x="0" y="50"/>
                    </a:moveTo>
                    <a:lnTo>
                      <a:pt x="14" y="41"/>
                    </a:lnTo>
                    <a:lnTo>
                      <a:pt x="21" y="33"/>
                    </a:lnTo>
                    <a:lnTo>
                      <a:pt x="29" y="25"/>
                    </a:lnTo>
                    <a:lnTo>
                      <a:pt x="36" y="25"/>
                    </a:lnTo>
                    <a:lnTo>
                      <a:pt x="43" y="17"/>
                    </a:lnTo>
                    <a:lnTo>
                      <a:pt x="50" y="9"/>
                    </a:lnTo>
                    <a:lnTo>
                      <a:pt x="50" y="0"/>
                    </a:lnTo>
                    <a:lnTo>
                      <a:pt x="58" y="0"/>
                    </a:lnTo>
                    <a:lnTo>
                      <a:pt x="66" y="9"/>
                    </a:lnTo>
                    <a:lnTo>
                      <a:pt x="73" y="17"/>
                    </a:lnTo>
                    <a:lnTo>
                      <a:pt x="81" y="2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44" name="Freeform 448"/>
              <p:cNvSpPr>
                <a:spLocks/>
              </p:cNvSpPr>
              <p:nvPr/>
            </p:nvSpPr>
            <p:spPr bwMode="auto">
              <a:xfrm>
                <a:off x="2734" y="1438"/>
                <a:ext cx="29" cy="17"/>
              </a:xfrm>
              <a:custGeom>
                <a:avLst/>
                <a:gdLst>
                  <a:gd name="T0" fmla="*/ 0 w 29"/>
                  <a:gd name="T1" fmla="*/ 16 h 17"/>
                  <a:gd name="T2" fmla="*/ 7 w 29"/>
                  <a:gd name="T3" fmla="*/ 0 h 17"/>
                  <a:gd name="T4" fmla="*/ 14 w 29"/>
                  <a:gd name="T5" fmla="*/ 0 h 17"/>
                  <a:gd name="T6" fmla="*/ 28 w 29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7">
                    <a:moveTo>
                      <a:pt x="0" y="16"/>
                    </a:moveTo>
                    <a:lnTo>
                      <a:pt x="7" y="0"/>
                    </a:lnTo>
                    <a:lnTo>
                      <a:pt x="14" y="0"/>
                    </a:lnTo>
                    <a:lnTo>
                      <a:pt x="28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45" name="Freeform 449"/>
              <p:cNvSpPr>
                <a:spLocks/>
              </p:cNvSpPr>
              <p:nvPr/>
            </p:nvSpPr>
            <p:spPr bwMode="auto">
              <a:xfrm>
                <a:off x="2734" y="1438"/>
                <a:ext cx="29" cy="17"/>
              </a:xfrm>
              <a:custGeom>
                <a:avLst/>
                <a:gdLst>
                  <a:gd name="T0" fmla="*/ 0 w 29"/>
                  <a:gd name="T1" fmla="*/ 16 h 17"/>
                  <a:gd name="T2" fmla="*/ 14 w 29"/>
                  <a:gd name="T3" fmla="*/ 8 h 17"/>
                  <a:gd name="T4" fmla="*/ 21 w 29"/>
                  <a:gd name="T5" fmla="*/ 8 h 17"/>
                  <a:gd name="T6" fmla="*/ 28 w 29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7">
                    <a:moveTo>
                      <a:pt x="0" y="16"/>
                    </a:moveTo>
                    <a:lnTo>
                      <a:pt x="14" y="8"/>
                    </a:lnTo>
                    <a:lnTo>
                      <a:pt x="21" y="8"/>
                    </a:lnTo>
                    <a:lnTo>
                      <a:pt x="28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46" name="Freeform 450"/>
              <p:cNvSpPr>
                <a:spLocks/>
              </p:cNvSpPr>
              <p:nvPr/>
            </p:nvSpPr>
            <p:spPr bwMode="auto">
              <a:xfrm>
                <a:off x="2763" y="1404"/>
                <a:ext cx="45" cy="35"/>
              </a:xfrm>
              <a:custGeom>
                <a:avLst/>
                <a:gdLst>
                  <a:gd name="T0" fmla="*/ 0 w 45"/>
                  <a:gd name="T1" fmla="*/ 34 h 35"/>
                  <a:gd name="T2" fmla="*/ 7 w 45"/>
                  <a:gd name="T3" fmla="*/ 25 h 35"/>
                  <a:gd name="T4" fmla="*/ 7 w 45"/>
                  <a:gd name="T5" fmla="*/ 8 h 35"/>
                  <a:gd name="T6" fmla="*/ 14 w 45"/>
                  <a:gd name="T7" fmla="*/ 0 h 35"/>
                  <a:gd name="T8" fmla="*/ 21 w 45"/>
                  <a:gd name="T9" fmla="*/ 0 h 35"/>
                  <a:gd name="T10" fmla="*/ 28 w 45"/>
                  <a:gd name="T11" fmla="*/ 0 h 35"/>
                  <a:gd name="T12" fmla="*/ 36 w 45"/>
                  <a:gd name="T13" fmla="*/ 8 h 35"/>
                  <a:gd name="T14" fmla="*/ 44 w 45"/>
                  <a:gd name="T15" fmla="*/ 17 h 35"/>
                  <a:gd name="T16" fmla="*/ 44 w 45"/>
                  <a:gd name="T17" fmla="*/ 2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35">
                    <a:moveTo>
                      <a:pt x="0" y="34"/>
                    </a:moveTo>
                    <a:lnTo>
                      <a:pt x="7" y="25"/>
                    </a:lnTo>
                    <a:lnTo>
                      <a:pt x="7" y="8"/>
                    </a:lnTo>
                    <a:lnTo>
                      <a:pt x="14" y="0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36" y="8"/>
                    </a:lnTo>
                    <a:lnTo>
                      <a:pt x="44" y="17"/>
                    </a:lnTo>
                    <a:lnTo>
                      <a:pt x="44" y="2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47" name="Freeform 451"/>
              <p:cNvSpPr>
                <a:spLocks/>
              </p:cNvSpPr>
              <p:nvPr/>
            </p:nvSpPr>
            <p:spPr bwMode="auto">
              <a:xfrm>
                <a:off x="2763" y="1404"/>
                <a:ext cx="52" cy="26"/>
              </a:xfrm>
              <a:custGeom>
                <a:avLst/>
                <a:gdLst>
                  <a:gd name="T0" fmla="*/ 0 w 52"/>
                  <a:gd name="T1" fmla="*/ 25 h 26"/>
                  <a:gd name="T2" fmla="*/ 7 w 52"/>
                  <a:gd name="T3" fmla="*/ 25 h 26"/>
                  <a:gd name="T4" fmla="*/ 14 w 52"/>
                  <a:gd name="T5" fmla="*/ 7 h 26"/>
                  <a:gd name="T6" fmla="*/ 21 w 52"/>
                  <a:gd name="T7" fmla="*/ 0 h 26"/>
                  <a:gd name="T8" fmla="*/ 28 w 52"/>
                  <a:gd name="T9" fmla="*/ 0 h 26"/>
                  <a:gd name="T10" fmla="*/ 36 w 52"/>
                  <a:gd name="T11" fmla="*/ 7 h 26"/>
                  <a:gd name="T12" fmla="*/ 43 w 52"/>
                  <a:gd name="T13" fmla="*/ 17 h 26"/>
                  <a:gd name="T14" fmla="*/ 51 w 52"/>
                  <a:gd name="T15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26">
                    <a:moveTo>
                      <a:pt x="0" y="25"/>
                    </a:moveTo>
                    <a:lnTo>
                      <a:pt x="7" y="25"/>
                    </a:lnTo>
                    <a:lnTo>
                      <a:pt x="14" y="7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36" y="7"/>
                    </a:lnTo>
                    <a:lnTo>
                      <a:pt x="43" y="17"/>
                    </a:lnTo>
                    <a:lnTo>
                      <a:pt x="51" y="2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48" name="Freeform 452"/>
              <p:cNvSpPr>
                <a:spLocks/>
              </p:cNvSpPr>
              <p:nvPr/>
            </p:nvSpPr>
            <p:spPr bwMode="auto">
              <a:xfrm>
                <a:off x="2734" y="1404"/>
                <a:ext cx="74" cy="42"/>
              </a:xfrm>
              <a:custGeom>
                <a:avLst/>
                <a:gdLst>
                  <a:gd name="T0" fmla="*/ 0 w 74"/>
                  <a:gd name="T1" fmla="*/ 41 h 42"/>
                  <a:gd name="T2" fmla="*/ 7 w 74"/>
                  <a:gd name="T3" fmla="*/ 41 h 42"/>
                  <a:gd name="T4" fmla="*/ 14 w 74"/>
                  <a:gd name="T5" fmla="*/ 41 h 42"/>
                  <a:gd name="T6" fmla="*/ 28 w 74"/>
                  <a:gd name="T7" fmla="*/ 33 h 42"/>
                  <a:gd name="T8" fmla="*/ 35 w 74"/>
                  <a:gd name="T9" fmla="*/ 25 h 42"/>
                  <a:gd name="T10" fmla="*/ 35 w 74"/>
                  <a:gd name="T11" fmla="*/ 7 h 42"/>
                  <a:gd name="T12" fmla="*/ 43 w 74"/>
                  <a:gd name="T13" fmla="*/ 0 h 42"/>
                  <a:gd name="T14" fmla="*/ 50 w 74"/>
                  <a:gd name="T15" fmla="*/ 0 h 42"/>
                  <a:gd name="T16" fmla="*/ 57 w 74"/>
                  <a:gd name="T17" fmla="*/ 0 h 42"/>
                  <a:gd name="T18" fmla="*/ 65 w 74"/>
                  <a:gd name="T19" fmla="*/ 7 h 42"/>
                  <a:gd name="T20" fmla="*/ 73 w 74"/>
                  <a:gd name="T21" fmla="*/ 17 h 42"/>
                  <a:gd name="T22" fmla="*/ 73 w 74"/>
                  <a:gd name="T23" fmla="*/ 2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4" h="42">
                    <a:moveTo>
                      <a:pt x="0" y="41"/>
                    </a:moveTo>
                    <a:lnTo>
                      <a:pt x="7" y="41"/>
                    </a:lnTo>
                    <a:lnTo>
                      <a:pt x="14" y="41"/>
                    </a:lnTo>
                    <a:lnTo>
                      <a:pt x="28" y="33"/>
                    </a:lnTo>
                    <a:lnTo>
                      <a:pt x="35" y="25"/>
                    </a:lnTo>
                    <a:lnTo>
                      <a:pt x="35" y="7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7" y="0"/>
                    </a:lnTo>
                    <a:lnTo>
                      <a:pt x="65" y="7"/>
                    </a:lnTo>
                    <a:lnTo>
                      <a:pt x="73" y="17"/>
                    </a:lnTo>
                    <a:lnTo>
                      <a:pt x="73" y="2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49" name="Freeform 453"/>
              <p:cNvSpPr>
                <a:spLocks/>
              </p:cNvSpPr>
              <p:nvPr/>
            </p:nvSpPr>
            <p:spPr bwMode="auto">
              <a:xfrm>
                <a:off x="2734" y="1404"/>
                <a:ext cx="82" cy="42"/>
              </a:xfrm>
              <a:custGeom>
                <a:avLst/>
                <a:gdLst>
                  <a:gd name="T0" fmla="*/ 0 w 82"/>
                  <a:gd name="T1" fmla="*/ 41 h 42"/>
                  <a:gd name="T2" fmla="*/ 14 w 82"/>
                  <a:gd name="T3" fmla="*/ 33 h 42"/>
                  <a:gd name="T4" fmla="*/ 21 w 82"/>
                  <a:gd name="T5" fmla="*/ 33 h 42"/>
                  <a:gd name="T6" fmla="*/ 29 w 82"/>
                  <a:gd name="T7" fmla="*/ 25 h 42"/>
                  <a:gd name="T8" fmla="*/ 36 w 82"/>
                  <a:gd name="T9" fmla="*/ 25 h 42"/>
                  <a:gd name="T10" fmla="*/ 43 w 82"/>
                  <a:gd name="T11" fmla="*/ 7 h 42"/>
                  <a:gd name="T12" fmla="*/ 50 w 82"/>
                  <a:gd name="T13" fmla="*/ 0 h 42"/>
                  <a:gd name="T14" fmla="*/ 58 w 82"/>
                  <a:gd name="T15" fmla="*/ 0 h 42"/>
                  <a:gd name="T16" fmla="*/ 66 w 82"/>
                  <a:gd name="T17" fmla="*/ 7 h 42"/>
                  <a:gd name="T18" fmla="*/ 73 w 82"/>
                  <a:gd name="T19" fmla="*/ 17 h 42"/>
                  <a:gd name="T20" fmla="*/ 81 w 82"/>
                  <a:gd name="T21" fmla="*/ 2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42">
                    <a:moveTo>
                      <a:pt x="0" y="41"/>
                    </a:moveTo>
                    <a:lnTo>
                      <a:pt x="14" y="33"/>
                    </a:lnTo>
                    <a:lnTo>
                      <a:pt x="21" y="33"/>
                    </a:lnTo>
                    <a:lnTo>
                      <a:pt x="29" y="25"/>
                    </a:lnTo>
                    <a:lnTo>
                      <a:pt x="36" y="25"/>
                    </a:lnTo>
                    <a:lnTo>
                      <a:pt x="43" y="7"/>
                    </a:lnTo>
                    <a:lnTo>
                      <a:pt x="50" y="0"/>
                    </a:lnTo>
                    <a:lnTo>
                      <a:pt x="58" y="0"/>
                    </a:lnTo>
                    <a:lnTo>
                      <a:pt x="66" y="7"/>
                    </a:lnTo>
                    <a:lnTo>
                      <a:pt x="73" y="17"/>
                    </a:lnTo>
                    <a:lnTo>
                      <a:pt x="81" y="2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50" name="Line 454"/>
              <p:cNvSpPr>
                <a:spLocks noChangeShapeType="1"/>
              </p:cNvSpPr>
              <p:nvPr/>
            </p:nvSpPr>
            <p:spPr bwMode="auto">
              <a:xfrm>
                <a:off x="2755" y="1455"/>
                <a:ext cx="7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51" name="Freeform 455"/>
              <p:cNvSpPr>
                <a:spLocks/>
              </p:cNvSpPr>
              <p:nvPr/>
            </p:nvSpPr>
            <p:spPr bwMode="auto">
              <a:xfrm>
                <a:off x="2741" y="1404"/>
                <a:ext cx="68" cy="35"/>
              </a:xfrm>
              <a:custGeom>
                <a:avLst/>
                <a:gdLst>
                  <a:gd name="T0" fmla="*/ 0 w 68"/>
                  <a:gd name="T1" fmla="*/ 34 h 35"/>
                  <a:gd name="T2" fmla="*/ 7 w 68"/>
                  <a:gd name="T3" fmla="*/ 25 h 35"/>
                  <a:gd name="T4" fmla="*/ 21 w 68"/>
                  <a:gd name="T5" fmla="*/ 17 h 35"/>
                  <a:gd name="T6" fmla="*/ 29 w 68"/>
                  <a:gd name="T7" fmla="*/ 8 h 35"/>
                  <a:gd name="T8" fmla="*/ 29 w 68"/>
                  <a:gd name="T9" fmla="*/ 0 h 35"/>
                  <a:gd name="T10" fmla="*/ 36 w 68"/>
                  <a:gd name="T11" fmla="*/ 0 h 35"/>
                  <a:gd name="T12" fmla="*/ 43 w 68"/>
                  <a:gd name="T13" fmla="*/ 0 h 35"/>
                  <a:gd name="T14" fmla="*/ 51 w 68"/>
                  <a:gd name="T15" fmla="*/ 0 h 35"/>
                  <a:gd name="T16" fmla="*/ 59 w 68"/>
                  <a:gd name="T17" fmla="*/ 0 h 35"/>
                  <a:gd name="T18" fmla="*/ 59 w 68"/>
                  <a:gd name="T19" fmla="*/ 0 h 35"/>
                  <a:gd name="T20" fmla="*/ 67 w 68"/>
                  <a:gd name="T21" fmla="*/ 8 h 35"/>
                  <a:gd name="T22" fmla="*/ 67 w 68"/>
                  <a:gd name="T23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35">
                    <a:moveTo>
                      <a:pt x="0" y="34"/>
                    </a:moveTo>
                    <a:lnTo>
                      <a:pt x="7" y="25"/>
                    </a:lnTo>
                    <a:lnTo>
                      <a:pt x="21" y="17"/>
                    </a:lnTo>
                    <a:lnTo>
                      <a:pt x="29" y="8"/>
                    </a:lnTo>
                    <a:lnTo>
                      <a:pt x="29" y="0"/>
                    </a:lnTo>
                    <a:lnTo>
                      <a:pt x="36" y="0"/>
                    </a:lnTo>
                    <a:lnTo>
                      <a:pt x="43" y="0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67" y="8"/>
                    </a:lnTo>
                    <a:lnTo>
                      <a:pt x="67" y="17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52" name="Freeform 456"/>
              <p:cNvSpPr>
                <a:spLocks/>
              </p:cNvSpPr>
              <p:nvPr/>
            </p:nvSpPr>
            <p:spPr bwMode="auto">
              <a:xfrm>
                <a:off x="2741" y="1404"/>
                <a:ext cx="68" cy="35"/>
              </a:xfrm>
              <a:custGeom>
                <a:avLst/>
                <a:gdLst>
                  <a:gd name="T0" fmla="*/ 0 w 68"/>
                  <a:gd name="T1" fmla="*/ 34 h 35"/>
                  <a:gd name="T2" fmla="*/ 7 w 68"/>
                  <a:gd name="T3" fmla="*/ 25 h 35"/>
                  <a:gd name="T4" fmla="*/ 21 w 68"/>
                  <a:gd name="T5" fmla="*/ 25 h 35"/>
                  <a:gd name="T6" fmla="*/ 21 w 68"/>
                  <a:gd name="T7" fmla="*/ 17 h 35"/>
                  <a:gd name="T8" fmla="*/ 29 w 68"/>
                  <a:gd name="T9" fmla="*/ 8 h 35"/>
                  <a:gd name="T10" fmla="*/ 36 w 68"/>
                  <a:gd name="T11" fmla="*/ 0 h 35"/>
                  <a:gd name="T12" fmla="*/ 43 w 68"/>
                  <a:gd name="T13" fmla="*/ 0 h 35"/>
                  <a:gd name="T14" fmla="*/ 51 w 68"/>
                  <a:gd name="T15" fmla="*/ 0 h 35"/>
                  <a:gd name="T16" fmla="*/ 51 w 68"/>
                  <a:gd name="T17" fmla="*/ 8 h 35"/>
                  <a:gd name="T18" fmla="*/ 59 w 68"/>
                  <a:gd name="T19" fmla="*/ 17 h 35"/>
                  <a:gd name="T20" fmla="*/ 67 w 68"/>
                  <a:gd name="T21" fmla="*/ 2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35">
                    <a:moveTo>
                      <a:pt x="0" y="34"/>
                    </a:moveTo>
                    <a:lnTo>
                      <a:pt x="7" y="25"/>
                    </a:lnTo>
                    <a:lnTo>
                      <a:pt x="21" y="25"/>
                    </a:lnTo>
                    <a:lnTo>
                      <a:pt x="21" y="17"/>
                    </a:lnTo>
                    <a:lnTo>
                      <a:pt x="29" y="8"/>
                    </a:lnTo>
                    <a:lnTo>
                      <a:pt x="36" y="0"/>
                    </a:lnTo>
                    <a:lnTo>
                      <a:pt x="43" y="0"/>
                    </a:lnTo>
                    <a:lnTo>
                      <a:pt x="51" y="0"/>
                    </a:lnTo>
                    <a:lnTo>
                      <a:pt x="51" y="8"/>
                    </a:lnTo>
                    <a:lnTo>
                      <a:pt x="59" y="17"/>
                    </a:lnTo>
                    <a:lnTo>
                      <a:pt x="67" y="2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53" name="Freeform 457"/>
              <p:cNvSpPr>
                <a:spLocks/>
              </p:cNvSpPr>
              <p:nvPr/>
            </p:nvSpPr>
            <p:spPr bwMode="auto">
              <a:xfrm>
                <a:off x="2734" y="1404"/>
                <a:ext cx="74" cy="42"/>
              </a:xfrm>
              <a:custGeom>
                <a:avLst/>
                <a:gdLst>
                  <a:gd name="T0" fmla="*/ 0 w 74"/>
                  <a:gd name="T1" fmla="*/ 41 h 42"/>
                  <a:gd name="T2" fmla="*/ 7 w 74"/>
                  <a:gd name="T3" fmla="*/ 33 h 42"/>
                  <a:gd name="T4" fmla="*/ 14 w 74"/>
                  <a:gd name="T5" fmla="*/ 25 h 42"/>
                  <a:gd name="T6" fmla="*/ 28 w 74"/>
                  <a:gd name="T7" fmla="*/ 17 h 42"/>
                  <a:gd name="T8" fmla="*/ 35 w 74"/>
                  <a:gd name="T9" fmla="*/ 7 h 42"/>
                  <a:gd name="T10" fmla="*/ 35 w 74"/>
                  <a:gd name="T11" fmla="*/ 0 h 42"/>
                  <a:gd name="T12" fmla="*/ 43 w 74"/>
                  <a:gd name="T13" fmla="*/ 0 h 42"/>
                  <a:gd name="T14" fmla="*/ 50 w 74"/>
                  <a:gd name="T15" fmla="*/ 0 h 42"/>
                  <a:gd name="T16" fmla="*/ 57 w 74"/>
                  <a:gd name="T17" fmla="*/ 0 h 42"/>
                  <a:gd name="T18" fmla="*/ 65 w 74"/>
                  <a:gd name="T19" fmla="*/ 0 h 42"/>
                  <a:gd name="T20" fmla="*/ 73 w 74"/>
                  <a:gd name="T21" fmla="*/ 7 h 42"/>
                  <a:gd name="T22" fmla="*/ 73 w 74"/>
                  <a:gd name="T23" fmla="*/ 1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4" h="42">
                    <a:moveTo>
                      <a:pt x="0" y="41"/>
                    </a:moveTo>
                    <a:lnTo>
                      <a:pt x="7" y="33"/>
                    </a:lnTo>
                    <a:lnTo>
                      <a:pt x="14" y="25"/>
                    </a:lnTo>
                    <a:lnTo>
                      <a:pt x="28" y="17"/>
                    </a:lnTo>
                    <a:lnTo>
                      <a:pt x="35" y="7"/>
                    </a:lnTo>
                    <a:lnTo>
                      <a:pt x="35" y="0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7" y="0"/>
                    </a:lnTo>
                    <a:lnTo>
                      <a:pt x="65" y="0"/>
                    </a:lnTo>
                    <a:lnTo>
                      <a:pt x="73" y="7"/>
                    </a:lnTo>
                    <a:lnTo>
                      <a:pt x="73" y="17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54" name="Freeform 458"/>
              <p:cNvSpPr>
                <a:spLocks/>
              </p:cNvSpPr>
              <p:nvPr/>
            </p:nvSpPr>
            <p:spPr bwMode="auto">
              <a:xfrm>
                <a:off x="2734" y="1404"/>
                <a:ext cx="82" cy="42"/>
              </a:xfrm>
              <a:custGeom>
                <a:avLst/>
                <a:gdLst>
                  <a:gd name="T0" fmla="*/ 0 w 82"/>
                  <a:gd name="T1" fmla="*/ 41 h 42"/>
                  <a:gd name="T2" fmla="*/ 14 w 82"/>
                  <a:gd name="T3" fmla="*/ 33 h 42"/>
                  <a:gd name="T4" fmla="*/ 21 w 82"/>
                  <a:gd name="T5" fmla="*/ 25 h 42"/>
                  <a:gd name="T6" fmla="*/ 29 w 82"/>
                  <a:gd name="T7" fmla="*/ 25 h 42"/>
                  <a:gd name="T8" fmla="*/ 36 w 82"/>
                  <a:gd name="T9" fmla="*/ 17 h 42"/>
                  <a:gd name="T10" fmla="*/ 43 w 82"/>
                  <a:gd name="T11" fmla="*/ 7 h 42"/>
                  <a:gd name="T12" fmla="*/ 50 w 82"/>
                  <a:gd name="T13" fmla="*/ 0 h 42"/>
                  <a:gd name="T14" fmla="*/ 58 w 82"/>
                  <a:gd name="T15" fmla="*/ 0 h 42"/>
                  <a:gd name="T16" fmla="*/ 66 w 82"/>
                  <a:gd name="T17" fmla="*/ 7 h 42"/>
                  <a:gd name="T18" fmla="*/ 73 w 82"/>
                  <a:gd name="T19" fmla="*/ 17 h 42"/>
                  <a:gd name="T20" fmla="*/ 81 w 82"/>
                  <a:gd name="T21" fmla="*/ 2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42">
                    <a:moveTo>
                      <a:pt x="0" y="41"/>
                    </a:moveTo>
                    <a:lnTo>
                      <a:pt x="14" y="33"/>
                    </a:lnTo>
                    <a:lnTo>
                      <a:pt x="21" y="25"/>
                    </a:lnTo>
                    <a:lnTo>
                      <a:pt x="29" y="25"/>
                    </a:lnTo>
                    <a:lnTo>
                      <a:pt x="36" y="17"/>
                    </a:lnTo>
                    <a:lnTo>
                      <a:pt x="43" y="7"/>
                    </a:lnTo>
                    <a:lnTo>
                      <a:pt x="50" y="0"/>
                    </a:lnTo>
                    <a:lnTo>
                      <a:pt x="58" y="0"/>
                    </a:lnTo>
                    <a:lnTo>
                      <a:pt x="66" y="7"/>
                    </a:lnTo>
                    <a:lnTo>
                      <a:pt x="73" y="17"/>
                    </a:lnTo>
                    <a:lnTo>
                      <a:pt x="81" y="2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55" name="Freeform 459"/>
              <p:cNvSpPr>
                <a:spLocks/>
              </p:cNvSpPr>
              <p:nvPr/>
            </p:nvSpPr>
            <p:spPr bwMode="auto">
              <a:xfrm>
                <a:off x="2734" y="1396"/>
                <a:ext cx="74" cy="26"/>
              </a:xfrm>
              <a:custGeom>
                <a:avLst/>
                <a:gdLst>
                  <a:gd name="T0" fmla="*/ 0 w 74"/>
                  <a:gd name="T1" fmla="*/ 25 h 26"/>
                  <a:gd name="T2" fmla="*/ 7 w 74"/>
                  <a:gd name="T3" fmla="*/ 25 h 26"/>
                  <a:gd name="T4" fmla="*/ 14 w 74"/>
                  <a:gd name="T5" fmla="*/ 15 h 26"/>
                  <a:gd name="T6" fmla="*/ 28 w 74"/>
                  <a:gd name="T7" fmla="*/ 7 h 26"/>
                  <a:gd name="T8" fmla="*/ 35 w 74"/>
                  <a:gd name="T9" fmla="*/ 7 h 26"/>
                  <a:gd name="T10" fmla="*/ 35 w 74"/>
                  <a:gd name="T11" fmla="*/ 0 h 26"/>
                  <a:gd name="T12" fmla="*/ 73 w 74"/>
                  <a:gd name="T13" fmla="*/ 0 h 26"/>
                  <a:gd name="T14" fmla="*/ 73 w 74"/>
                  <a:gd name="T15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26">
                    <a:moveTo>
                      <a:pt x="0" y="25"/>
                    </a:moveTo>
                    <a:lnTo>
                      <a:pt x="7" y="25"/>
                    </a:lnTo>
                    <a:lnTo>
                      <a:pt x="14" y="15"/>
                    </a:lnTo>
                    <a:lnTo>
                      <a:pt x="28" y="7"/>
                    </a:lnTo>
                    <a:lnTo>
                      <a:pt x="35" y="7"/>
                    </a:lnTo>
                    <a:lnTo>
                      <a:pt x="35" y="0"/>
                    </a:lnTo>
                    <a:lnTo>
                      <a:pt x="73" y="0"/>
                    </a:lnTo>
                    <a:lnTo>
                      <a:pt x="73" y="7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56" name="Freeform 460"/>
              <p:cNvSpPr>
                <a:spLocks/>
              </p:cNvSpPr>
              <p:nvPr/>
            </p:nvSpPr>
            <p:spPr bwMode="auto">
              <a:xfrm>
                <a:off x="2734" y="1396"/>
                <a:ext cx="82" cy="26"/>
              </a:xfrm>
              <a:custGeom>
                <a:avLst/>
                <a:gdLst>
                  <a:gd name="T0" fmla="*/ 0 w 82"/>
                  <a:gd name="T1" fmla="*/ 25 h 26"/>
                  <a:gd name="T2" fmla="*/ 14 w 82"/>
                  <a:gd name="T3" fmla="*/ 25 h 26"/>
                  <a:gd name="T4" fmla="*/ 21 w 82"/>
                  <a:gd name="T5" fmla="*/ 25 h 26"/>
                  <a:gd name="T6" fmla="*/ 29 w 82"/>
                  <a:gd name="T7" fmla="*/ 15 h 26"/>
                  <a:gd name="T8" fmla="*/ 36 w 82"/>
                  <a:gd name="T9" fmla="*/ 7 h 26"/>
                  <a:gd name="T10" fmla="*/ 43 w 82"/>
                  <a:gd name="T11" fmla="*/ 0 h 26"/>
                  <a:gd name="T12" fmla="*/ 73 w 82"/>
                  <a:gd name="T13" fmla="*/ 0 h 26"/>
                  <a:gd name="T14" fmla="*/ 81 w 82"/>
                  <a:gd name="T15" fmla="*/ 1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2" h="26">
                    <a:moveTo>
                      <a:pt x="0" y="25"/>
                    </a:moveTo>
                    <a:lnTo>
                      <a:pt x="14" y="25"/>
                    </a:lnTo>
                    <a:lnTo>
                      <a:pt x="21" y="25"/>
                    </a:lnTo>
                    <a:lnTo>
                      <a:pt x="29" y="15"/>
                    </a:lnTo>
                    <a:lnTo>
                      <a:pt x="36" y="7"/>
                    </a:lnTo>
                    <a:lnTo>
                      <a:pt x="43" y="0"/>
                    </a:lnTo>
                    <a:lnTo>
                      <a:pt x="73" y="0"/>
                    </a:lnTo>
                    <a:lnTo>
                      <a:pt x="81" y="1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57" name="Freeform 461"/>
              <p:cNvSpPr>
                <a:spLocks/>
              </p:cNvSpPr>
              <p:nvPr/>
            </p:nvSpPr>
            <p:spPr bwMode="auto">
              <a:xfrm>
                <a:off x="2734" y="1396"/>
                <a:ext cx="74" cy="26"/>
              </a:xfrm>
              <a:custGeom>
                <a:avLst/>
                <a:gdLst>
                  <a:gd name="T0" fmla="*/ 0 w 74"/>
                  <a:gd name="T1" fmla="*/ 25 h 26"/>
                  <a:gd name="T2" fmla="*/ 7 w 74"/>
                  <a:gd name="T3" fmla="*/ 25 h 26"/>
                  <a:gd name="T4" fmla="*/ 14 w 74"/>
                  <a:gd name="T5" fmla="*/ 15 h 26"/>
                  <a:gd name="T6" fmla="*/ 28 w 74"/>
                  <a:gd name="T7" fmla="*/ 7 h 26"/>
                  <a:gd name="T8" fmla="*/ 35 w 74"/>
                  <a:gd name="T9" fmla="*/ 7 h 26"/>
                  <a:gd name="T10" fmla="*/ 35 w 74"/>
                  <a:gd name="T11" fmla="*/ 0 h 26"/>
                  <a:gd name="T12" fmla="*/ 73 w 74"/>
                  <a:gd name="T13" fmla="*/ 0 h 26"/>
                  <a:gd name="T14" fmla="*/ 73 w 74"/>
                  <a:gd name="T15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26">
                    <a:moveTo>
                      <a:pt x="0" y="25"/>
                    </a:moveTo>
                    <a:lnTo>
                      <a:pt x="7" y="25"/>
                    </a:lnTo>
                    <a:lnTo>
                      <a:pt x="14" y="15"/>
                    </a:lnTo>
                    <a:lnTo>
                      <a:pt x="28" y="7"/>
                    </a:lnTo>
                    <a:lnTo>
                      <a:pt x="35" y="7"/>
                    </a:lnTo>
                    <a:lnTo>
                      <a:pt x="35" y="0"/>
                    </a:lnTo>
                    <a:lnTo>
                      <a:pt x="73" y="0"/>
                    </a:lnTo>
                    <a:lnTo>
                      <a:pt x="73" y="7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58" name="Freeform 462"/>
              <p:cNvSpPr>
                <a:spLocks/>
              </p:cNvSpPr>
              <p:nvPr/>
            </p:nvSpPr>
            <p:spPr bwMode="auto">
              <a:xfrm>
                <a:off x="2734" y="1396"/>
                <a:ext cx="82" cy="26"/>
              </a:xfrm>
              <a:custGeom>
                <a:avLst/>
                <a:gdLst>
                  <a:gd name="T0" fmla="*/ 0 w 82"/>
                  <a:gd name="T1" fmla="*/ 25 h 26"/>
                  <a:gd name="T2" fmla="*/ 14 w 82"/>
                  <a:gd name="T3" fmla="*/ 25 h 26"/>
                  <a:gd name="T4" fmla="*/ 21 w 82"/>
                  <a:gd name="T5" fmla="*/ 25 h 26"/>
                  <a:gd name="T6" fmla="*/ 29 w 82"/>
                  <a:gd name="T7" fmla="*/ 15 h 26"/>
                  <a:gd name="T8" fmla="*/ 36 w 82"/>
                  <a:gd name="T9" fmla="*/ 7 h 26"/>
                  <a:gd name="T10" fmla="*/ 43 w 82"/>
                  <a:gd name="T11" fmla="*/ 0 h 26"/>
                  <a:gd name="T12" fmla="*/ 73 w 82"/>
                  <a:gd name="T13" fmla="*/ 0 h 26"/>
                  <a:gd name="T14" fmla="*/ 81 w 82"/>
                  <a:gd name="T15" fmla="*/ 1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2" h="26">
                    <a:moveTo>
                      <a:pt x="0" y="25"/>
                    </a:moveTo>
                    <a:lnTo>
                      <a:pt x="14" y="25"/>
                    </a:lnTo>
                    <a:lnTo>
                      <a:pt x="21" y="25"/>
                    </a:lnTo>
                    <a:lnTo>
                      <a:pt x="29" y="15"/>
                    </a:lnTo>
                    <a:lnTo>
                      <a:pt x="36" y="7"/>
                    </a:lnTo>
                    <a:lnTo>
                      <a:pt x="43" y="0"/>
                    </a:lnTo>
                    <a:lnTo>
                      <a:pt x="73" y="0"/>
                    </a:lnTo>
                    <a:lnTo>
                      <a:pt x="81" y="1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59" name="Freeform 463"/>
              <p:cNvSpPr>
                <a:spLocks/>
              </p:cNvSpPr>
              <p:nvPr/>
            </p:nvSpPr>
            <p:spPr bwMode="auto">
              <a:xfrm>
                <a:off x="2734" y="1396"/>
                <a:ext cx="17" cy="17"/>
              </a:xfrm>
              <a:custGeom>
                <a:avLst/>
                <a:gdLst>
                  <a:gd name="T0" fmla="*/ 0 w 17"/>
                  <a:gd name="T1" fmla="*/ 16 h 17"/>
                  <a:gd name="T2" fmla="*/ 8 w 17"/>
                  <a:gd name="T3" fmla="*/ 8 h 17"/>
                  <a:gd name="T4" fmla="*/ 16 w 17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7">
                    <a:moveTo>
                      <a:pt x="0" y="16"/>
                    </a:moveTo>
                    <a:lnTo>
                      <a:pt x="8" y="8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60" name="Freeform 464"/>
              <p:cNvSpPr>
                <a:spLocks/>
              </p:cNvSpPr>
              <p:nvPr/>
            </p:nvSpPr>
            <p:spPr bwMode="auto">
              <a:xfrm>
                <a:off x="2734" y="1396"/>
                <a:ext cx="22" cy="17"/>
              </a:xfrm>
              <a:custGeom>
                <a:avLst/>
                <a:gdLst>
                  <a:gd name="T0" fmla="*/ 0 w 22"/>
                  <a:gd name="T1" fmla="*/ 16 h 17"/>
                  <a:gd name="T2" fmla="*/ 14 w 22"/>
                  <a:gd name="T3" fmla="*/ 8 h 17"/>
                  <a:gd name="T4" fmla="*/ 21 w 22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7">
                    <a:moveTo>
                      <a:pt x="0" y="16"/>
                    </a:moveTo>
                    <a:lnTo>
                      <a:pt x="14" y="8"/>
                    </a:lnTo>
                    <a:lnTo>
                      <a:pt x="21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61" name="Line 465"/>
              <p:cNvSpPr>
                <a:spLocks noChangeShapeType="1"/>
              </p:cNvSpPr>
              <p:nvPr/>
            </p:nvSpPr>
            <p:spPr bwMode="auto">
              <a:xfrm>
                <a:off x="2755" y="1422"/>
                <a:ext cx="7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62" name="Line 466"/>
              <p:cNvSpPr>
                <a:spLocks noChangeShapeType="1"/>
              </p:cNvSpPr>
              <p:nvPr/>
            </p:nvSpPr>
            <p:spPr bwMode="auto">
              <a:xfrm>
                <a:off x="2762" y="1422"/>
                <a:ext cx="7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63" name="Freeform 467"/>
              <p:cNvSpPr>
                <a:spLocks/>
              </p:cNvSpPr>
              <p:nvPr/>
            </p:nvSpPr>
            <p:spPr bwMode="auto">
              <a:xfrm>
                <a:off x="2748" y="1438"/>
                <a:ext cx="59" cy="41"/>
              </a:xfrm>
              <a:custGeom>
                <a:avLst/>
                <a:gdLst>
                  <a:gd name="T0" fmla="*/ 0 w 59"/>
                  <a:gd name="T1" fmla="*/ 40 h 41"/>
                  <a:gd name="T2" fmla="*/ 14 w 59"/>
                  <a:gd name="T3" fmla="*/ 32 h 41"/>
                  <a:gd name="T4" fmla="*/ 21 w 59"/>
                  <a:gd name="T5" fmla="*/ 24 h 41"/>
                  <a:gd name="T6" fmla="*/ 21 w 59"/>
                  <a:gd name="T7" fmla="*/ 16 h 41"/>
                  <a:gd name="T8" fmla="*/ 28 w 59"/>
                  <a:gd name="T9" fmla="*/ 0 h 41"/>
                  <a:gd name="T10" fmla="*/ 35 w 59"/>
                  <a:gd name="T11" fmla="*/ 0 h 41"/>
                  <a:gd name="T12" fmla="*/ 42 w 59"/>
                  <a:gd name="T13" fmla="*/ 0 h 41"/>
                  <a:gd name="T14" fmla="*/ 50 w 59"/>
                  <a:gd name="T15" fmla="*/ 0 h 41"/>
                  <a:gd name="T16" fmla="*/ 50 w 59"/>
                  <a:gd name="T17" fmla="*/ 8 h 41"/>
                  <a:gd name="T18" fmla="*/ 58 w 59"/>
                  <a:gd name="T19" fmla="*/ 16 h 41"/>
                  <a:gd name="T20" fmla="*/ 58 w 59"/>
                  <a:gd name="T21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41">
                    <a:moveTo>
                      <a:pt x="0" y="40"/>
                    </a:moveTo>
                    <a:lnTo>
                      <a:pt x="14" y="32"/>
                    </a:lnTo>
                    <a:lnTo>
                      <a:pt x="21" y="24"/>
                    </a:lnTo>
                    <a:lnTo>
                      <a:pt x="21" y="16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42" y="0"/>
                    </a:lnTo>
                    <a:lnTo>
                      <a:pt x="50" y="0"/>
                    </a:lnTo>
                    <a:lnTo>
                      <a:pt x="50" y="8"/>
                    </a:lnTo>
                    <a:lnTo>
                      <a:pt x="58" y="16"/>
                    </a:lnTo>
                    <a:lnTo>
                      <a:pt x="58" y="32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64" name="Freeform 468"/>
              <p:cNvSpPr>
                <a:spLocks/>
              </p:cNvSpPr>
              <p:nvPr/>
            </p:nvSpPr>
            <p:spPr bwMode="auto">
              <a:xfrm>
                <a:off x="2748" y="1438"/>
                <a:ext cx="59" cy="41"/>
              </a:xfrm>
              <a:custGeom>
                <a:avLst/>
                <a:gdLst>
                  <a:gd name="T0" fmla="*/ 0 w 59"/>
                  <a:gd name="T1" fmla="*/ 40 h 41"/>
                  <a:gd name="T2" fmla="*/ 14 w 59"/>
                  <a:gd name="T3" fmla="*/ 24 h 41"/>
                  <a:gd name="T4" fmla="*/ 21 w 59"/>
                  <a:gd name="T5" fmla="*/ 24 h 41"/>
                  <a:gd name="T6" fmla="*/ 21 w 59"/>
                  <a:gd name="T7" fmla="*/ 16 h 41"/>
                  <a:gd name="T8" fmla="*/ 28 w 59"/>
                  <a:gd name="T9" fmla="*/ 0 h 41"/>
                  <a:gd name="T10" fmla="*/ 35 w 59"/>
                  <a:gd name="T11" fmla="*/ 0 h 41"/>
                  <a:gd name="T12" fmla="*/ 42 w 59"/>
                  <a:gd name="T13" fmla="*/ 0 h 41"/>
                  <a:gd name="T14" fmla="*/ 50 w 59"/>
                  <a:gd name="T15" fmla="*/ 0 h 41"/>
                  <a:gd name="T16" fmla="*/ 50 w 59"/>
                  <a:gd name="T17" fmla="*/ 8 h 41"/>
                  <a:gd name="T18" fmla="*/ 50 w 59"/>
                  <a:gd name="T19" fmla="*/ 16 h 41"/>
                  <a:gd name="T20" fmla="*/ 58 w 59"/>
                  <a:gd name="T21" fmla="*/ 2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41">
                    <a:moveTo>
                      <a:pt x="0" y="40"/>
                    </a:moveTo>
                    <a:lnTo>
                      <a:pt x="14" y="24"/>
                    </a:lnTo>
                    <a:lnTo>
                      <a:pt x="21" y="24"/>
                    </a:lnTo>
                    <a:lnTo>
                      <a:pt x="21" y="16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42" y="0"/>
                    </a:lnTo>
                    <a:lnTo>
                      <a:pt x="50" y="0"/>
                    </a:lnTo>
                    <a:lnTo>
                      <a:pt x="50" y="8"/>
                    </a:lnTo>
                    <a:lnTo>
                      <a:pt x="50" y="16"/>
                    </a:lnTo>
                    <a:lnTo>
                      <a:pt x="58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65" name="Freeform 469"/>
              <p:cNvSpPr>
                <a:spLocks/>
              </p:cNvSpPr>
              <p:nvPr/>
            </p:nvSpPr>
            <p:spPr bwMode="auto">
              <a:xfrm>
                <a:off x="2748" y="1438"/>
                <a:ext cx="59" cy="41"/>
              </a:xfrm>
              <a:custGeom>
                <a:avLst/>
                <a:gdLst>
                  <a:gd name="T0" fmla="*/ 0 w 59"/>
                  <a:gd name="T1" fmla="*/ 40 h 41"/>
                  <a:gd name="T2" fmla="*/ 14 w 59"/>
                  <a:gd name="T3" fmla="*/ 32 h 41"/>
                  <a:gd name="T4" fmla="*/ 21 w 59"/>
                  <a:gd name="T5" fmla="*/ 24 h 41"/>
                  <a:gd name="T6" fmla="*/ 21 w 59"/>
                  <a:gd name="T7" fmla="*/ 16 h 41"/>
                  <a:gd name="T8" fmla="*/ 28 w 59"/>
                  <a:gd name="T9" fmla="*/ 0 h 41"/>
                  <a:gd name="T10" fmla="*/ 35 w 59"/>
                  <a:gd name="T11" fmla="*/ 0 h 41"/>
                  <a:gd name="T12" fmla="*/ 42 w 59"/>
                  <a:gd name="T13" fmla="*/ 0 h 41"/>
                  <a:gd name="T14" fmla="*/ 50 w 59"/>
                  <a:gd name="T15" fmla="*/ 0 h 41"/>
                  <a:gd name="T16" fmla="*/ 50 w 59"/>
                  <a:gd name="T17" fmla="*/ 8 h 41"/>
                  <a:gd name="T18" fmla="*/ 58 w 59"/>
                  <a:gd name="T19" fmla="*/ 16 h 41"/>
                  <a:gd name="T20" fmla="*/ 58 w 59"/>
                  <a:gd name="T21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41">
                    <a:moveTo>
                      <a:pt x="0" y="40"/>
                    </a:moveTo>
                    <a:lnTo>
                      <a:pt x="14" y="32"/>
                    </a:lnTo>
                    <a:lnTo>
                      <a:pt x="21" y="24"/>
                    </a:lnTo>
                    <a:lnTo>
                      <a:pt x="21" y="16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42" y="0"/>
                    </a:lnTo>
                    <a:lnTo>
                      <a:pt x="50" y="0"/>
                    </a:lnTo>
                    <a:lnTo>
                      <a:pt x="50" y="8"/>
                    </a:lnTo>
                    <a:lnTo>
                      <a:pt x="58" y="16"/>
                    </a:lnTo>
                    <a:lnTo>
                      <a:pt x="58" y="32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66" name="Freeform 470"/>
              <p:cNvSpPr>
                <a:spLocks/>
              </p:cNvSpPr>
              <p:nvPr/>
            </p:nvSpPr>
            <p:spPr bwMode="auto">
              <a:xfrm>
                <a:off x="2748" y="1438"/>
                <a:ext cx="59" cy="41"/>
              </a:xfrm>
              <a:custGeom>
                <a:avLst/>
                <a:gdLst>
                  <a:gd name="T0" fmla="*/ 0 w 59"/>
                  <a:gd name="T1" fmla="*/ 40 h 41"/>
                  <a:gd name="T2" fmla="*/ 14 w 59"/>
                  <a:gd name="T3" fmla="*/ 24 h 41"/>
                  <a:gd name="T4" fmla="*/ 21 w 59"/>
                  <a:gd name="T5" fmla="*/ 24 h 41"/>
                  <a:gd name="T6" fmla="*/ 21 w 59"/>
                  <a:gd name="T7" fmla="*/ 16 h 41"/>
                  <a:gd name="T8" fmla="*/ 28 w 59"/>
                  <a:gd name="T9" fmla="*/ 0 h 41"/>
                  <a:gd name="T10" fmla="*/ 35 w 59"/>
                  <a:gd name="T11" fmla="*/ 0 h 41"/>
                  <a:gd name="T12" fmla="*/ 42 w 59"/>
                  <a:gd name="T13" fmla="*/ 0 h 41"/>
                  <a:gd name="T14" fmla="*/ 50 w 59"/>
                  <a:gd name="T15" fmla="*/ 0 h 41"/>
                  <a:gd name="T16" fmla="*/ 50 w 59"/>
                  <a:gd name="T17" fmla="*/ 8 h 41"/>
                  <a:gd name="T18" fmla="*/ 50 w 59"/>
                  <a:gd name="T19" fmla="*/ 16 h 41"/>
                  <a:gd name="T20" fmla="*/ 58 w 59"/>
                  <a:gd name="T21" fmla="*/ 2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41">
                    <a:moveTo>
                      <a:pt x="0" y="40"/>
                    </a:moveTo>
                    <a:lnTo>
                      <a:pt x="14" y="24"/>
                    </a:lnTo>
                    <a:lnTo>
                      <a:pt x="21" y="24"/>
                    </a:lnTo>
                    <a:lnTo>
                      <a:pt x="21" y="16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42" y="0"/>
                    </a:lnTo>
                    <a:lnTo>
                      <a:pt x="50" y="0"/>
                    </a:lnTo>
                    <a:lnTo>
                      <a:pt x="50" y="8"/>
                    </a:lnTo>
                    <a:lnTo>
                      <a:pt x="50" y="16"/>
                    </a:lnTo>
                    <a:lnTo>
                      <a:pt x="58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67" name="Freeform 471"/>
              <p:cNvSpPr>
                <a:spLocks/>
              </p:cNvSpPr>
              <p:nvPr/>
            </p:nvSpPr>
            <p:spPr bwMode="auto">
              <a:xfrm>
                <a:off x="2756" y="1447"/>
                <a:ext cx="52" cy="34"/>
              </a:xfrm>
              <a:custGeom>
                <a:avLst/>
                <a:gdLst>
                  <a:gd name="T0" fmla="*/ 0 w 52"/>
                  <a:gd name="T1" fmla="*/ 33 h 34"/>
                  <a:gd name="T2" fmla="*/ 7 w 52"/>
                  <a:gd name="T3" fmla="*/ 33 h 34"/>
                  <a:gd name="T4" fmla="*/ 14 w 52"/>
                  <a:gd name="T5" fmla="*/ 24 h 34"/>
                  <a:gd name="T6" fmla="*/ 14 w 52"/>
                  <a:gd name="T7" fmla="*/ 8 h 34"/>
                  <a:gd name="T8" fmla="*/ 21 w 52"/>
                  <a:gd name="T9" fmla="*/ 0 h 34"/>
                  <a:gd name="T10" fmla="*/ 28 w 52"/>
                  <a:gd name="T11" fmla="*/ 0 h 34"/>
                  <a:gd name="T12" fmla="*/ 35 w 52"/>
                  <a:gd name="T13" fmla="*/ 0 h 34"/>
                  <a:gd name="T14" fmla="*/ 43 w 52"/>
                  <a:gd name="T15" fmla="*/ 0 h 34"/>
                  <a:gd name="T16" fmla="*/ 43 w 52"/>
                  <a:gd name="T17" fmla="*/ 8 h 34"/>
                  <a:gd name="T18" fmla="*/ 51 w 52"/>
                  <a:gd name="T19" fmla="*/ 16 h 34"/>
                  <a:gd name="T20" fmla="*/ 51 w 52"/>
                  <a:gd name="T21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34">
                    <a:moveTo>
                      <a:pt x="0" y="33"/>
                    </a:moveTo>
                    <a:lnTo>
                      <a:pt x="7" y="33"/>
                    </a:lnTo>
                    <a:lnTo>
                      <a:pt x="14" y="24"/>
                    </a:lnTo>
                    <a:lnTo>
                      <a:pt x="14" y="8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43" y="0"/>
                    </a:lnTo>
                    <a:lnTo>
                      <a:pt x="43" y="8"/>
                    </a:lnTo>
                    <a:lnTo>
                      <a:pt x="51" y="16"/>
                    </a:lnTo>
                    <a:lnTo>
                      <a:pt x="51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68" name="Freeform 472"/>
              <p:cNvSpPr>
                <a:spLocks/>
              </p:cNvSpPr>
              <p:nvPr/>
            </p:nvSpPr>
            <p:spPr bwMode="auto">
              <a:xfrm>
                <a:off x="2756" y="1447"/>
                <a:ext cx="52" cy="34"/>
              </a:xfrm>
              <a:custGeom>
                <a:avLst/>
                <a:gdLst>
                  <a:gd name="T0" fmla="*/ 0 w 52"/>
                  <a:gd name="T1" fmla="*/ 33 h 34"/>
                  <a:gd name="T2" fmla="*/ 7 w 52"/>
                  <a:gd name="T3" fmla="*/ 24 h 34"/>
                  <a:gd name="T4" fmla="*/ 14 w 52"/>
                  <a:gd name="T5" fmla="*/ 24 h 34"/>
                  <a:gd name="T6" fmla="*/ 21 w 52"/>
                  <a:gd name="T7" fmla="*/ 8 h 34"/>
                  <a:gd name="T8" fmla="*/ 21 w 52"/>
                  <a:gd name="T9" fmla="*/ 0 h 34"/>
                  <a:gd name="T10" fmla="*/ 28 w 52"/>
                  <a:gd name="T11" fmla="*/ 0 h 34"/>
                  <a:gd name="T12" fmla="*/ 35 w 52"/>
                  <a:gd name="T13" fmla="*/ 0 h 34"/>
                  <a:gd name="T14" fmla="*/ 43 w 52"/>
                  <a:gd name="T15" fmla="*/ 0 h 34"/>
                  <a:gd name="T16" fmla="*/ 43 w 52"/>
                  <a:gd name="T17" fmla="*/ 8 h 34"/>
                  <a:gd name="T18" fmla="*/ 51 w 52"/>
                  <a:gd name="T19" fmla="*/ 16 h 34"/>
                  <a:gd name="T20" fmla="*/ 51 w 52"/>
                  <a:gd name="T21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34">
                    <a:moveTo>
                      <a:pt x="0" y="33"/>
                    </a:moveTo>
                    <a:lnTo>
                      <a:pt x="7" y="24"/>
                    </a:lnTo>
                    <a:lnTo>
                      <a:pt x="14" y="24"/>
                    </a:lnTo>
                    <a:lnTo>
                      <a:pt x="21" y="8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43" y="0"/>
                    </a:lnTo>
                    <a:lnTo>
                      <a:pt x="43" y="8"/>
                    </a:lnTo>
                    <a:lnTo>
                      <a:pt x="51" y="16"/>
                    </a:lnTo>
                    <a:lnTo>
                      <a:pt x="51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69" name="Freeform 473"/>
              <p:cNvSpPr>
                <a:spLocks/>
              </p:cNvSpPr>
              <p:nvPr/>
            </p:nvSpPr>
            <p:spPr bwMode="auto">
              <a:xfrm>
                <a:off x="2756" y="1447"/>
                <a:ext cx="52" cy="34"/>
              </a:xfrm>
              <a:custGeom>
                <a:avLst/>
                <a:gdLst>
                  <a:gd name="T0" fmla="*/ 0 w 52"/>
                  <a:gd name="T1" fmla="*/ 33 h 34"/>
                  <a:gd name="T2" fmla="*/ 7 w 52"/>
                  <a:gd name="T3" fmla="*/ 33 h 34"/>
                  <a:gd name="T4" fmla="*/ 14 w 52"/>
                  <a:gd name="T5" fmla="*/ 24 h 34"/>
                  <a:gd name="T6" fmla="*/ 14 w 52"/>
                  <a:gd name="T7" fmla="*/ 8 h 34"/>
                  <a:gd name="T8" fmla="*/ 21 w 52"/>
                  <a:gd name="T9" fmla="*/ 0 h 34"/>
                  <a:gd name="T10" fmla="*/ 28 w 52"/>
                  <a:gd name="T11" fmla="*/ 0 h 34"/>
                  <a:gd name="T12" fmla="*/ 35 w 52"/>
                  <a:gd name="T13" fmla="*/ 0 h 34"/>
                  <a:gd name="T14" fmla="*/ 43 w 52"/>
                  <a:gd name="T15" fmla="*/ 0 h 34"/>
                  <a:gd name="T16" fmla="*/ 43 w 52"/>
                  <a:gd name="T17" fmla="*/ 8 h 34"/>
                  <a:gd name="T18" fmla="*/ 51 w 52"/>
                  <a:gd name="T19" fmla="*/ 16 h 34"/>
                  <a:gd name="T20" fmla="*/ 51 w 52"/>
                  <a:gd name="T21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34">
                    <a:moveTo>
                      <a:pt x="0" y="33"/>
                    </a:moveTo>
                    <a:lnTo>
                      <a:pt x="7" y="33"/>
                    </a:lnTo>
                    <a:lnTo>
                      <a:pt x="14" y="24"/>
                    </a:lnTo>
                    <a:lnTo>
                      <a:pt x="14" y="8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43" y="0"/>
                    </a:lnTo>
                    <a:lnTo>
                      <a:pt x="43" y="8"/>
                    </a:lnTo>
                    <a:lnTo>
                      <a:pt x="51" y="16"/>
                    </a:lnTo>
                    <a:lnTo>
                      <a:pt x="51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70" name="Freeform 474"/>
              <p:cNvSpPr>
                <a:spLocks/>
              </p:cNvSpPr>
              <p:nvPr/>
            </p:nvSpPr>
            <p:spPr bwMode="auto">
              <a:xfrm>
                <a:off x="2756" y="1447"/>
                <a:ext cx="52" cy="34"/>
              </a:xfrm>
              <a:custGeom>
                <a:avLst/>
                <a:gdLst>
                  <a:gd name="T0" fmla="*/ 0 w 52"/>
                  <a:gd name="T1" fmla="*/ 33 h 34"/>
                  <a:gd name="T2" fmla="*/ 7 w 52"/>
                  <a:gd name="T3" fmla="*/ 24 h 34"/>
                  <a:gd name="T4" fmla="*/ 14 w 52"/>
                  <a:gd name="T5" fmla="*/ 24 h 34"/>
                  <a:gd name="T6" fmla="*/ 21 w 52"/>
                  <a:gd name="T7" fmla="*/ 8 h 34"/>
                  <a:gd name="T8" fmla="*/ 21 w 52"/>
                  <a:gd name="T9" fmla="*/ 0 h 34"/>
                  <a:gd name="T10" fmla="*/ 28 w 52"/>
                  <a:gd name="T11" fmla="*/ 0 h 34"/>
                  <a:gd name="T12" fmla="*/ 35 w 52"/>
                  <a:gd name="T13" fmla="*/ 0 h 34"/>
                  <a:gd name="T14" fmla="*/ 43 w 52"/>
                  <a:gd name="T15" fmla="*/ 0 h 34"/>
                  <a:gd name="T16" fmla="*/ 43 w 52"/>
                  <a:gd name="T17" fmla="*/ 8 h 34"/>
                  <a:gd name="T18" fmla="*/ 51 w 52"/>
                  <a:gd name="T19" fmla="*/ 16 h 34"/>
                  <a:gd name="T20" fmla="*/ 51 w 52"/>
                  <a:gd name="T21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34">
                    <a:moveTo>
                      <a:pt x="0" y="33"/>
                    </a:moveTo>
                    <a:lnTo>
                      <a:pt x="7" y="24"/>
                    </a:lnTo>
                    <a:lnTo>
                      <a:pt x="14" y="24"/>
                    </a:lnTo>
                    <a:lnTo>
                      <a:pt x="21" y="8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43" y="0"/>
                    </a:lnTo>
                    <a:lnTo>
                      <a:pt x="43" y="8"/>
                    </a:lnTo>
                    <a:lnTo>
                      <a:pt x="51" y="16"/>
                    </a:lnTo>
                    <a:lnTo>
                      <a:pt x="51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71" name="Freeform 475"/>
              <p:cNvSpPr>
                <a:spLocks/>
              </p:cNvSpPr>
              <p:nvPr/>
            </p:nvSpPr>
            <p:spPr bwMode="auto">
              <a:xfrm>
                <a:off x="2763" y="1455"/>
                <a:ext cx="45" cy="25"/>
              </a:xfrm>
              <a:custGeom>
                <a:avLst/>
                <a:gdLst>
                  <a:gd name="T0" fmla="*/ 0 w 45"/>
                  <a:gd name="T1" fmla="*/ 24 h 25"/>
                  <a:gd name="T2" fmla="*/ 7 w 45"/>
                  <a:gd name="T3" fmla="*/ 24 h 25"/>
                  <a:gd name="T4" fmla="*/ 7 w 45"/>
                  <a:gd name="T5" fmla="*/ 16 h 25"/>
                  <a:gd name="T6" fmla="*/ 14 w 45"/>
                  <a:gd name="T7" fmla="*/ 0 h 25"/>
                  <a:gd name="T8" fmla="*/ 21 w 45"/>
                  <a:gd name="T9" fmla="*/ 0 h 25"/>
                  <a:gd name="T10" fmla="*/ 28 w 45"/>
                  <a:gd name="T11" fmla="*/ 0 h 25"/>
                  <a:gd name="T12" fmla="*/ 36 w 45"/>
                  <a:gd name="T13" fmla="*/ 8 h 25"/>
                  <a:gd name="T14" fmla="*/ 44 w 45"/>
                  <a:gd name="T15" fmla="*/ 16 h 25"/>
                  <a:gd name="T16" fmla="*/ 44 w 4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25">
                    <a:moveTo>
                      <a:pt x="0" y="24"/>
                    </a:moveTo>
                    <a:lnTo>
                      <a:pt x="7" y="24"/>
                    </a:lnTo>
                    <a:lnTo>
                      <a:pt x="7" y="16"/>
                    </a:lnTo>
                    <a:lnTo>
                      <a:pt x="14" y="0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36" y="8"/>
                    </a:lnTo>
                    <a:lnTo>
                      <a:pt x="44" y="16"/>
                    </a:lnTo>
                    <a:lnTo>
                      <a:pt x="44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72" name="Freeform 476"/>
              <p:cNvSpPr>
                <a:spLocks/>
              </p:cNvSpPr>
              <p:nvPr/>
            </p:nvSpPr>
            <p:spPr bwMode="auto">
              <a:xfrm>
                <a:off x="2763" y="1455"/>
                <a:ext cx="52" cy="25"/>
              </a:xfrm>
              <a:custGeom>
                <a:avLst/>
                <a:gdLst>
                  <a:gd name="T0" fmla="*/ 0 w 52"/>
                  <a:gd name="T1" fmla="*/ 24 h 25"/>
                  <a:gd name="T2" fmla="*/ 7 w 52"/>
                  <a:gd name="T3" fmla="*/ 24 h 25"/>
                  <a:gd name="T4" fmla="*/ 14 w 52"/>
                  <a:gd name="T5" fmla="*/ 16 h 25"/>
                  <a:gd name="T6" fmla="*/ 21 w 52"/>
                  <a:gd name="T7" fmla="*/ 0 h 25"/>
                  <a:gd name="T8" fmla="*/ 28 w 52"/>
                  <a:gd name="T9" fmla="*/ 0 h 25"/>
                  <a:gd name="T10" fmla="*/ 36 w 52"/>
                  <a:gd name="T11" fmla="*/ 8 h 25"/>
                  <a:gd name="T12" fmla="*/ 43 w 52"/>
                  <a:gd name="T13" fmla="*/ 16 h 25"/>
                  <a:gd name="T14" fmla="*/ 51 w 52"/>
                  <a:gd name="T15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25">
                    <a:moveTo>
                      <a:pt x="0" y="24"/>
                    </a:moveTo>
                    <a:lnTo>
                      <a:pt x="7" y="24"/>
                    </a:lnTo>
                    <a:lnTo>
                      <a:pt x="14" y="16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36" y="8"/>
                    </a:lnTo>
                    <a:lnTo>
                      <a:pt x="43" y="16"/>
                    </a:lnTo>
                    <a:lnTo>
                      <a:pt x="51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73" name="Freeform 477"/>
              <p:cNvSpPr>
                <a:spLocks/>
              </p:cNvSpPr>
              <p:nvPr/>
            </p:nvSpPr>
            <p:spPr bwMode="auto">
              <a:xfrm>
                <a:off x="2763" y="1455"/>
                <a:ext cx="45" cy="25"/>
              </a:xfrm>
              <a:custGeom>
                <a:avLst/>
                <a:gdLst>
                  <a:gd name="T0" fmla="*/ 0 w 45"/>
                  <a:gd name="T1" fmla="*/ 24 h 25"/>
                  <a:gd name="T2" fmla="*/ 7 w 45"/>
                  <a:gd name="T3" fmla="*/ 24 h 25"/>
                  <a:gd name="T4" fmla="*/ 7 w 45"/>
                  <a:gd name="T5" fmla="*/ 16 h 25"/>
                  <a:gd name="T6" fmla="*/ 14 w 45"/>
                  <a:gd name="T7" fmla="*/ 0 h 25"/>
                  <a:gd name="T8" fmla="*/ 21 w 45"/>
                  <a:gd name="T9" fmla="*/ 0 h 25"/>
                  <a:gd name="T10" fmla="*/ 28 w 45"/>
                  <a:gd name="T11" fmla="*/ 0 h 25"/>
                  <a:gd name="T12" fmla="*/ 36 w 45"/>
                  <a:gd name="T13" fmla="*/ 8 h 25"/>
                  <a:gd name="T14" fmla="*/ 44 w 45"/>
                  <a:gd name="T15" fmla="*/ 16 h 25"/>
                  <a:gd name="T16" fmla="*/ 44 w 4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25">
                    <a:moveTo>
                      <a:pt x="0" y="24"/>
                    </a:moveTo>
                    <a:lnTo>
                      <a:pt x="7" y="24"/>
                    </a:lnTo>
                    <a:lnTo>
                      <a:pt x="7" y="16"/>
                    </a:lnTo>
                    <a:lnTo>
                      <a:pt x="14" y="0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36" y="8"/>
                    </a:lnTo>
                    <a:lnTo>
                      <a:pt x="44" y="16"/>
                    </a:lnTo>
                    <a:lnTo>
                      <a:pt x="44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74" name="Freeform 478"/>
              <p:cNvSpPr>
                <a:spLocks/>
              </p:cNvSpPr>
              <p:nvPr/>
            </p:nvSpPr>
            <p:spPr bwMode="auto">
              <a:xfrm>
                <a:off x="2763" y="1455"/>
                <a:ext cx="52" cy="25"/>
              </a:xfrm>
              <a:custGeom>
                <a:avLst/>
                <a:gdLst>
                  <a:gd name="T0" fmla="*/ 0 w 52"/>
                  <a:gd name="T1" fmla="*/ 24 h 25"/>
                  <a:gd name="T2" fmla="*/ 7 w 52"/>
                  <a:gd name="T3" fmla="*/ 24 h 25"/>
                  <a:gd name="T4" fmla="*/ 14 w 52"/>
                  <a:gd name="T5" fmla="*/ 16 h 25"/>
                  <a:gd name="T6" fmla="*/ 21 w 52"/>
                  <a:gd name="T7" fmla="*/ 0 h 25"/>
                  <a:gd name="T8" fmla="*/ 28 w 52"/>
                  <a:gd name="T9" fmla="*/ 0 h 25"/>
                  <a:gd name="T10" fmla="*/ 36 w 52"/>
                  <a:gd name="T11" fmla="*/ 8 h 25"/>
                  <a:gd name="T12" fmla="*/ 43 w 52"/>
                  <a:gd name="T13" fmla="*/ 16 h 25"/>
                  <a:gd name="T14" fmla="*/ 51 w 52"/>
                  <a:gd name="T15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25">
                    <a:moveTo>
                      <a:pt x="0" y="24"/>
                    </a:moveTo>
                    <a:lnTo>
                      <a:pt x="7" y="24"/>
                    </a:lnTo>
                    <a:lnTo>
                      <a:pt x="14" y="16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36" y="8"/>
                    </a:lnTo>
                    <a:lnTo>
                      <a:pt x="43" y="16"/>
                    </a:lnTo>
                    <a:lnTo>
                      <a:pt x="51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75" name="Freeform 479"/>
              <p:cNvSpPr>
                <a:spLocks/>
              </p:cNvSpPr>
              <p:nvPr/>
            </p:nvSpPr>
            <p:spPr bwMode="auto">
              <a:xfrm>
                <a:off x="2770" y="1455"/>
                <a:ext cx="38" cy="25"/>
              </a:xfrm>
              <a:custGeom>
                <a:avLst/>
                <a:gdLst>
                  <a:gd name="T0" fmla="*/ 0 w 38"/>
                  <a:gd name="T1" fmla="*/ 24 h 25"/>
                  <a:gd name="T2" fmla="*/ 0 w 38"/>
                  <a:gd name="T3" fmla="*/ 16 h 25"/>
                  <a:gd name="T4" fmla="*/ 7 w 38"/>
                  <a:gd name="T5" fmla="*/ 8 h 25"/>
                  <a:gd name="T6" fmla="*/ 14 w 38"/>
                  <a:gd name="T7" fmla="*/ 8 h 25"/>
                  <a:gd name="T8" fmla="*/ 21 w 38"/>
                  <a:gd name="T9" fmla="*/ 0 h 25"/>
                  <a:gd name="T10" fmla="*/ 29 w 38"/>
                  <a:gd name="T11" fmla="*/ 8 h 25"/>
                  <a:gd name="T12" fmla="*/ 29 w 38"/>
                  <a:gd name="T13" fmla="*/ 16 h 25"/>
                  <a:gd name="T14" fmla="*/ 37 w 38"/>
                  <a:gd name="T15" fmla="*/ 16 h 25"/>
                  <a:gd name="T16" fmla="*/ 37 w 38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25">
                    <a:moveTo>
                      <a:pt x="0" y="24"/>
                    </a:moveTo>
                    <a:lnTo>
                      <a:pt x="0" y="16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0"/>
                    </a:lnTo>
                    <a:lnTo>
                      <a:pt x="29" y="8"/>
                    </a:lnTo>
                    <a:lnTo>
                      <a:pt x="29" y="16"/>
                    </a:lnTo>
                    <a:lnTo>
                      <a:pt x="37" y="16"/>
                    </a:lnTo>
                    <a:lnTo>
                      <a:pt x="37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76" name="Freeform 480"/>
              <p:cNvSpPr>
                <a:spLocks/>
              </p:cNvSpPr>
              <p:nvPr/>
            </p:nvSpPr>
            <p:spPr bwMode="auto">
              <a:xfrm>
                <a:off x="2770" y="1455"/>
                <a:ext cx="38" cy="25"/>
              </a:xfrm>
              <a:custGeom>
                <a:avLst/>
                <a:gdLst>
                  <a:gd name="T0" fmla="*/ 0 w 38"/>
                  <a:gd name="T1" fmla="*/ 24 h 25"/>
                  <a:gd name="T2" fmla="*/ 7 w 38"/>
                  <a:gd name="T3" fmla="*/ 16 h 25"/>
                  <a:gd name="T4" fmla="*/ 14 w 38"/>
                  <a:gd name="T5" fmla="*/ 8 h 25"/>
                  <a:gd name="T6" fmla="*/ 21 w 38"/>
                  <a:gd name="T7" fmla="*/ 8 h 25"/>
                  <a:gd name="T8" fmla="*/ 21 w 38"/>
                  <a:gd name="T9" fmla="*/ 0 h 25"/>
                  <a:gd name="T10" fmla="*/ 29 w 38"/>
                  <a:gd name="T11" fmla="*/ 8 h 25"/>
                  <a:gd name="T12" fmla="*/ 29 w 38"/>
                  <a:gd name="T13" fmla="*/ 16 h 25"/>
                  <a:gd name="T14" fmla="*/ 37 w 38"/>
                  <a:gd name="T15" fmla="*/ 16 h 25"/>
                  <a:gd name="T16" fmla="*/ 37 w 38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25">
                    <a:moveTo>
                      <a:pt x="0" y="24"/>
                    </a:moveTo>
                    <a:lnTo>
                      <a:pt x="7" y="16"/>
                    </a:lnTo>
                    <a:lnTo>
                      <a:pt x="14" y="8"/>
                    </a:lnTo>
                    <a:lnTo>
                      <a:pt x="21" y="8"/>
                    </a:lnTo>
                    <a:lnTo>
                      <a:pt x="21" y="0"/>
                    </a:lnTo>
                    <a:lnTo>
                      <a:pt x="29" y="8"/>
                    </a:lnTo>
                    <a:lnTo>
                      <a:pt x="29" y="16"/>
                    </a:lnTo>
                    <a:lnTo>
                      <a:pt x="37" y="16"/>
                    </a:lnTo>
                    <a:lnTo>
                      <a:pt x="37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77" name="Freeform 481"/>
              <p:cNvSpPr>
                <a:spLocks/>
              </p:cNvSpPr>
              <p:nvPr/>
            </p:nvSpPr>
            <p:spPr bwMode="auto">
              <a:xfrm>
                <a:off x="2770" y="1455"/>
                <a:ext cx="38" cy="25"/>
              </a:xfrm>
              <a:custGeom>
                <a:avLst/>
                <a:gdLst>
                  <a:gd name="T0" fmla="*/ 0 w 38"/>
                  <a:gd name="T1" fmla="*/ 24 h 25"/>
                  <a:gd name="T2" fmla="*/ 0 w 38"/>
                  <a:gd name="T3" fmla="*/ 16 h 25"/>
                  <a:gd name="T4" fmla="*/ 7 w 38"/>
                  <a:gd name="T5" fmla="*/ 8 h 25"/>
                  <a:gd name="T6" fmla="*/ 14 w 38"/>
                  <a:gd name="T7" fmla="*/ 8 h 25"/>
                  <a:gd name="T8" fmla="*/ 21 w 38"/>
                  <a:gd name="T9" fmla="*/ 0 h 25"/>
                  <a:gd name="T10" fmla="*/ 29 w 38"/>
                  <a:gd name="T11" fmla="*/ 8 h 25"/>
                  <a:gd name="T12" fmla="*/ 29 w 38"/>
                  <a:gd name="T13" fmla="*/ 16 h 25"/>
                  <a:gd name="T14" fmla="*/ 37 w 38"/>
                  <a:gd name="T15" fmla="*/ 16 h 25"/>
                  <a:gd name="T16" fmla="*/ 37 w 38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25">
                    <a:moveTo>
                      <a:pt x="0" y="24"/>
                    </a:moveTo>
                    <a:lnTo>
                      <a:pt x="0" y="16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0"/>
                    </a:lnTo>
                    <a:lnTo>
                      <a:pt x="29" y="8"/>
                    </a:lnTo>
                    <a:lnTo>
                      <a:pt x="29" y="16"/>
                    </a:lnTo>
                    <a:lnTo>
                      <a:pt x="37" y="16"/>
                    </a:lnTo>
                    <a:lnTo>
                      <a:pt x="37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78" name="Freeform 482"/>
              <p:cNvSpPr>
                <a:spLocks/>
              </p:cNvSpPr>
              <p:nvPr/>
            </p:nvSpPr>
            <p:spPr bwMode="auto">
              <a:xfrm>
                <a:off x="2770" y="1455"/>
                <a:ext cx="38" cy="25"/>
              </a:xfrm>
              <a:custGeom>
                <a:avLst/>
                <a:gdLst>
                  <a:gd name="T0" fmla="*/ 0 w 38"/>
                  <a:gd name="T1" fmla="*/ 24 h 25"/>
                  <a:gd name="T2" fmla="*/ 7 w 38"/>
                  <a:gd name="T3" fmla="*/ 16 h 25"/>
                  <a:gd name="T4" fmla="*/ 14 w 38"/>
                  <a:gd name="T5" fmla="*/ 8 h 25"/>
                  <a:gd name="T6" fmla="*/ 21 w 38"/>
                  <a:gd name="T7" fmla="*/ 8 h 25"/>
                  <a:gd name="T8" fmla="*/ 21 w 38"/>
                  <a:gd name="T9" fmla="*/ 0 h 25"/>
                  <a:gd name="T10" fmla="*/ 29 w 38"/>
                  <a:gd name="T11" fmla="*/ 8 h 25"/>
                  <a:gd name="T12" fmla="*/ 29 w 38"/>
                  <a:gd name="T13" fmla="*/ 16 h 25"/>
                  <a:gd name="T14" fmla="*/ 37 w 38"/>
                  <a:gd name="T15" fmla="*/ 16 h 25"/>
                  <a:gd name="T16" fmla="*/ 37 w 38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25">
                    <a:moveTo>
                      <a:pt x="0" y="24"/>
                    </a:moveTo>
                    <a:lnTo>
                      <a:pt x="7" y="16"/>
                    </a:lnTo>
                    <a:lnTo>
                      <a:pt x="14" y="8"/>
                    </a:lnTo>
                    <a:lnTo>
                      <a:pt x="21" y="8"/>
                    </a:lnTo>
                    <a:lnTo>
                      <a:pt x="21" y="0"/>
                    </a:lnTo>
                    <a:lnTo>
                      <a:pt x="29" y="8"/>
                    </a:lnTo>
                    <a:lnTo>
                      <a:pt x="29" y="16"/>
                    </a:lnTo>
                    <a:lnTo>
                      <a:pt x="37" y="16"/>
                    </a:lnTo>
                    <a:lnTo>
                      <a:pt x="37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79" name="Freeform 483"/>
              <p:cNvSpPr>
                <a:spLocks/>
              </p:cNvSpPr>
              <p:nvPr/>
            </p:nvSpPr>
            <p:spPr bwMode="auto">
              <a:xfrm>
                <a:off x="2770" y="1463"/>
                <a:ext cx="38" cy="17"/>
              </a:xfrm>
              <a:custGeom>
                <a:avLst/>
                <a:gdLst>
                  <a:gd name="T0" fmla="*/ 0 w 38"/>
                  <a:gd name="T1" fmla="*/ 16 h 17"/>
                  <a:gd name="T2" fmla="*/ 0 w 38"/>
                  <a:gd name="T3" fmla="*/ 8 h 17"/>
                  <a:gd name="T4" fmla="*/ 7 w 38"/>
                  <a:gd name="T5" fmla="*/ 8 h 17"/>
                  <a:gd name="T6" fmla="*/ 14 w 38"/>
                  <a:gd name="T7" fmla="*/ 0 h 17"/>
                  <a:gd name="T8" fmla="*/ 21 w 38"/>
                  <a:gd name="T9" fmla="*/ 0 h 17"/>
                  <a:gd name="T10" fmla="*/ 29 w 38"/>
                  <a:gd name="T11" fmla="*/ 0 h 17"/>
                  <a:gd name="T12" fmla="*/ 29 w 38"/>
                  <a:gd name="T13" fmla="*/ 8 h 17"/>
                  <a:gd name="T14" fmla="*/ 37 w 38"/>
                  <a:gd name="T1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7">
                    <a:moveTo>
                      <a:pt x="0" y="16"/>
                    </a:moveTo>
                    <a:lnTo>
                      <a:pt x="0" y="8"/>
                    </a:lnTo>
                    <a:lnTo>
                      <a:pt x="7" y="8"/>
                    </a:lnTo>
                    <a:lnTo>
                      <a:pt x="14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37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80" name="Freeform 484"/>
              <p:cNvSpPr>
                <a:spLocks/>
              </p:cNvSpPr>
              <p:nvPr/>
            </p:nvSpPr>
            <p:spPr bwMode="auto">
              <a:xfrm>
                <a:off x="2770" y="1463"/>
                <a:ext cx="38" cy="26"/>
              </a:xfrm>
              <a:custGeom>
                <a:avLst/>
                <a:gdLst>
                  <a:gd name="T0" fmla="*/ 0 w 38"/>
                  <a:gd name="T1" fmla="*/ 25 h 26"/>
                  <a:gd name="T2" fmla="*/ 7 w 38"/>
                  <a:gd name="T3" fmla="*/ 15 h 26"/>
                  <a:gd name="T4" fmla="*/ 14 w 38"/>
                  <a:gd name="T5" fmla="*/ 7 h 26"/>
                  <a:gd name="T6" fmla="*/ 21 w 38"/>
                  <a:gd name="T7" fmla="*/ 0 h 26"/>
                  <a:gd name="T8" fmla="*/ 29 w 38"/>
                  <a:gd name="T9" fmla="*/ 0 h 26"/>
                  <a:gd name="T10" fmla="*/ 29 w 38"/>
                  <a:gd name="T11" fmla="*/ 7 h 26"/>
                  <a:gd name="T12" fmla="*/ 37 w 38"/>
                  <a:gd name="T13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26">
                    <a:moveTo>
                      <a:pt x="0" y="25"/>
                    </a:moveTo>
                    <a:lnTo>
                      <a:pt x="7" y="15"/>
                    </a:lnTo>
                    <a:lnTo>
                      <a:pt x="14" y="7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29" y="7"/>
                    </a:lnTo>
                    <a:lnTo>
                      <a:pt x="37" y="2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81" name="Freeform 485"/>
              <p:cNvSpPr>
                <a:spLocks/>
              </p:cNvSpPr>
              <p:nvPr/>
            </p:nvSpPr>
            <p:spPr bwMode="auto">
              <a:xfrm>
                <a:off x="2770" y="1463"/>
                <a:ext cx="38" cy="17"/>
              </a:xfrm>
              <a:custGeom>
                <a:avLst/>
                <a:gdLst>
                  <a:gd name="T0" fmla="*/ 0 w 38"/>
                  <a:gd name="T1" fmla="*/ 16 h 17"/>
                  <a:gd name="T2" fmla="*/ 0 w 38"/>
                  <a:gd name="T3" fmla="*/ 8 h 17"/>
                  <a:gd name="T4" fmla="*/ 7 w 38"/>
                  <a:gd name="T5" fmla="*/ 8 h 17"/>
                  <a:gd name="T6" fmla="*/ 14 w 38"/>
                  <a:gd name="T7" fmla="*/ 0 h 17"/>
                  <a:gd name="T8" fmla="*/ 21 w 38"/>
                  <a:gd name="T9" fmla="*/ 0 h 17"/>
                  <a:gd name="T10" fmla="*/ 29 w 38"/>
                  <a:gd name="T11" fmla="*/ 0 h 17"/>
                  <a:gd name="T12" fmla="*/ 29 w 38"/>
                  <a:gd name="T13" fmla="*/ 8 h 17"/>
                  <a:gd name="T14" fmla="*/ 37 w 38"/>
                  <a:gd name="T1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7">
                    <a:moveTo>
                      <a:pt x="0" y="16"/>
                    </a:moveTo>
                    <a:lnTo>
                      <a:pt x="0" y="8"/>
                    </a:lnTo>
                    <a:lnTo>
                      <a:pt x="7" y="8"/>
                    </a:lnTo>
                    <a:lnTo>
                      <a:pt x="14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37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82" name="Freeform 486"/>
              <p:cNvSpPr>
                <a:spLocks/>
              </p:cNvSpPr>
              <p:nvPr/>
            </p:nvSpPr>
            <p:spPr bwMode="auto">
              <a:xfrm>
                <a:off x="2770" y="1463"/>
                <a:ext cx="38" cy="26"/>
              </a:xfrm>
              <a:custGeom>
                <a:avLst/>
                <a:gdLst>
                  <a:gd name="T0" fmla="*/ 0 w 38"/>
                  <a:gd name="T1" fmla="*/ 25 h 26"/>
                  <a:gd name="T2" fmla="*/ 7 w 38"/>
                  <a:gd name="T3" fmla="*/ 15 h 26"/>
                  <a:gd name="T4" fmla="*/ 14 w 38"/>
                  <a:gd name="T5" fmla="*/ 7 h 26"/>
                  <a:gd name="T6" fmla="*/ 21 w 38"/>
                  <a:gd name="T7" fmla="*/ 0 h 26"/>
                  <a:gd name="T8" fmla="*/ 29 w 38"/>
                  <a:gd name="T9" fmla="*/ 0 h 26"/>
                  <a:gd name="T10" fmla="*/ 29 w 38"/>
                  <a:gd name="T11" fmla="*/ 7 h 26"/>
                  <a:gd name="T12" fmla="*/ 37 w 38"/>
                  <a:gd name="T13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26">
                    <a:moveTo>
                      <a:pt x="0" y="25"/>
                    </a:moveTo>
                    <a:lnTo>
                      <a:pt x="7" y="15"/>
                    </a:lnTo>
                    <a:lnTo>
                      <a:pt x="14" y="7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29" y="7"/>
                    </a:lnTo>
                    <a:lnTo>
                      <a:pt x="37" y="2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83" name="Freeform 487"/>
              <p:cNvSpPr>
                <a:spLocks/>
              </p:cNvSpPr>
              <p:nvPr/>
            </p:nvSpPr>
            <p:spPr bwMode="auto">
              <a:xfrm>
                <a:off x="2770" y="1472"/>
                <a:ext cx="38" cy="17"/>
              </a:xfrm>
              <a:custGeom>
                <a:avLst/>
                <a:gdLst>
                  <a:gd name="T0" fmla="*/ 0 w 38"/>
                  <a:gd name="T1" fmla="*/ 16 h 17"/>
                  <a:gd name="T2" fmla="*/ 0 w 38"/>
                  <a:gd name="T3" fmla="*/ 0 h 17"/>
                  <a:gd name="T4" fmla="*/ 7 w 38"/>
                  <a:gd name="T5" fmla="*/ 0 h 17"/>
                  <a:gd name="T6" fmla="*/ 14 w 38"/>
                  <a:gd name="T7" fmla="*/ 0 h 17"/>
                  <a:gd name="T8" fmla="*/ 21 w 38"/>
                  <a:gd name="T9" fmla="*/ 0 h 17"/>
                  <a:gd name="T10" fmla="*/ 29 w 38"/>
                  <a:gd name="T11" fmla="*/ 0 h 17"/>
                  <a:gd name="T12" fmla="*/ 37 w 38"/>
                  <a:gd name="T13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7">
                    <a:moveTo>
                      <a:pt x="0" y="16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37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84" name="Freeform 488"/>
              <p:cNvSpPr>
                <a:spLocks/>
              </p:cNvSpPr>
              <p:nvPr/>
            </p:nvSpPr>
            <p:spPr bwMode="auto">
              <a:xfrm>
                <a:off x="2770" y="1472"/>
                <a:ext cx="30" cy="17"/>
              </a:xfrm>
              <a:custGeom>
                <a:avLst/>
                <a:gdLst>
                  <a:gd name="T0" fmla="*/ 0 w 30"/>
                  <a:gd name="T1" fmla="*/ 16 h 17"/>
                  <a:gd name="T2" fmla="*/ 0 w 30"/>
                  <a:gd name="T3" fmla="*/ 7 h 17"/>
                  <a:gd name="T4" fmla="*/ 7 w 30"/>
                  <a:gd name="T5" fmla="*/ 0 h 17"/>
                  <a:gd name="T6" fmla="*/ 14 w 30"/>
                  <a:gd name="T7" fmla="*/ 0 h 17"/>
                  <a:gd name="T8" fmla="*/ 21 w 30"/>
                  <a:gd name="T9" fmla="*/ 0 h 17"/>
                  <a:gd name="T10" fmla="*/ 29 w 30"/>
                  <a:gd name="T11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0" y="16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1" y="0"/>
                    </a:lnTo>
                    <a:lnTo>
                      <a:pt x="29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85" name="Freeform 489"/>
              <p:cNvSpPr>
                <a:spLocks/>
              </p:cNvSpPr>
              <p:nvPr/>
            </p:nvSpPr>
            <p:spPr bwMode="auto">
              <a:xfrm>
                <a:off x="2770" y="1472"/>
                <a:ext cx="38" cy="17"/>
              </a:xfrm>
              <a:custGeom>
                <a:avLst/>
                <a:gdLst>
                  <a:gd name="T0" fmla="*/ 0 w 38"/>
                  <a:gd name="T1" fmla="*/ 16 h 17"/>
                  <a:gd name="T2" fmla="*/ 0 w 38"/>
                  <a:gd name="T3" fmla="*/ 0 h 17"/>
                  <a:gd name="T4" fmla="*/ 7 w 38"/>
                  <a:gd name="T5" fmla="*/ 0 h 17"/>
                  <a:gd name="T6" fmla="*/ 14 w 38"/>
                  <a:gd name="T7" fmla="*/ 0 h 17"/>
                  <a:gd name="T8" fmla="*/ 21 w 38"/>
                  <a:gd name="T9" fmla="*/ 0 h 17"/>
                  <a:gd name="T10" fmla="*/ 29 w 38"/>
                  <a:gd name="T11" fmla="*/ 0 h 17"/>
                  <a:gd name="T12" fmla="*/ 37 w 38"/>
                  <a:gd name="T13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7">
                    <a:moveTo>
                      <a:pt x="0" y="16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37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86" name="Freeform 490"/>
              <p:cNvSpPr>
                <a:spLocks/>
              </p:cNvSpPr>
              <p:nvPr/>
            </p:nvSpPr>
            <p:spPr bwMode="auto">
              <a:xfrm>
                <a:off x="2770" y="1472"/>
                <a:ext cx="30" cy="17"/>
              </a:xfrm>
              <a:custGeom>
                <a:avLst/>
                <a:gdLst>
                  <a:gd name="T0" fmla="*/ 0 w 30"/>
                  <a:gd name="T1" fmla="*/ 16 h 17"/>
                  <a:gd name="T2" fmla="*/ 0 w 30"/>
                  <a:gd name="T3" fmla="*/ 7 h 17"/>
                  <a:gd name="T4" fmla="*/ 7 w 30"/>
                  <a:gd name="T5" fmla="*/ 0 h 17"/>
                  <a:gd name="T6" fmla="*/ 14 w 30"/>
                  <a:gd name="T7" fmla="*/ 0 h 17"/>
                  <a:gd name="T8" fmla="*/ 21 w 30"/>
                  <a:gd name="T9" fmla="*/ 0 h 17"/>
                  <a:gd name="T10" fmla="*/ 29 w 30"/>
                  <a:gd name="T11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0" y="16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1" y="0"/>
                    </a:lnTo>
                    <a:lnTo>
                      <a:pt x="29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87" name="Freeform 491"/>
              <p:cNvSpPr>
                <a:spLocks/>
              </p:cNvSpPr>
              <p:nvPr/>
            </p:nvSpPr>
            <p:spPr bwMode="auto">
              <a:xfrm>
                <a:off x="2778" y="1472"/>
                <a:ext cx="23" cy="17"/>
              </a:xfrm>
              <a:custGeom>
                <a:avLst/>
                <a:gdLst>
                  <a:gd name="T0" fmla="*/ 0 w 23"/>
                  <a:gd name="T1" fmla="*/ 16 h 17"/>
                  <a:gd name="T2" fmla="*/ 0 w 23"/>
                  <a:gd name="T3" fmla="*/ 0 h 17"/>
                  <a:gd name="T4" fmla="*/ 7 w 23"/>
                  <a:gd name="T5" fmla="*/ 0 h 17"/>
                  <a:gd name="T6" fmla="*/ 14 w 23"/>
                  <a:gd name="T7" fmla="*/ 0 h 17"/>
                  <a:gd name="T8" fmla="*/ 22 w 23"/>
                  <a:gd name="T9" fmla="*/ 0 h 17"/>
                  <a:gd name="T10" fmla="*/ 22 w 23"/>
                  <a:gd name="T11" fmla="*/ 0 h 17"/>
                  <a:gd name="T12" fmla="*/ 22 w 23"/>
                  <a:gd name="T13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7">
                    <a:moveTo>
                      <a:pt x="0" y="16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88" name="Freeform 492"/>
              <p:cNvSpPr>
                <a:spLocks/>
              </p:cNvSpPr>
              <p:nvPr/>
            </p:nvSpPr>
            <p:spPr bwMode="auto">
              <a:xfrm>
                <a:off x="2778" y="1472"/>
                <a:ext cx="23" cy="17"/>
              </a:xfrm>
              <a:custGeom>
                <a:avLst/>
                <a:gdLst>
                  <a:gd name="T0" fmla="*/ 0 w 23"/>
                  <a:gd name="T1" fmla="*/ 16 h 17"/>
                  <a:gd name="T2" fmla="*/ 0 w 23"/>
                  <a:gd name="T3" fmla="*/ 7 h 17"/>
                  <a:gd name="T4" fmla="*/ 7 w 23"/>
                  <a:gd name="T5" fmla="*/ 0 h 17"/>
                  <a:gd name="T6" fmla="*/ 14 w 23"/>
                  <a:gd name="T7" fmla="*/ 0 h 17"/>
                  <a:gd name="T8" fmla="*/ 22 w 23"/>
                  <a:gd name="T9" fmla="*/ 0 h 17"/>
                  <a:gd name="T10" fmla="*/ 22 w 23"/>
                  <a:gd name="T11" fmla="*/ 7 h 17"/>
                  <a:gd name="T12" fmla="*/ 22 w 23"/>
                  <a:gd name="T13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7">
                    <a:moveTo>
                      <a:pt x="0" y="16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2" y="0"/>
                    </a:lnTo>
                    <a:lnTo>
                      <a:pt x="22" y="7"/>
                    </a:lnTo>
                    <a:lnTo>
                      <a:pt x="22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89" name="Freeform 493"/>
              <p:cNvSpPr>
                <a:spLocks/>
              </p:cNvSpPr>
              <p:nvPr/>
            </p:nvSpPr>
            <p:spPr bwMode="auto">
              <a:xfrm>
                <a:off x="2778" y="1472"/>
                <a:ext cx="23" cy="17"/>
              </a:xfrm>
              <a:custGeom>
                <a:avLst/>
                <a:gdLst>
                  <a:gd name="T0" fmla="*/ 0 w 23"/>
                  <a:gd name="T1" fmla="*/ 16 h 17"/>
                  <a:gd name="T2" fmla="*/ 0 w 23"/>
                  <a:gd name="T3" fmla="*/ 0 h 17"/>
                  <a:gd name="T4" fmla="*/ 7 w 23"/>
                  <a:gd name="T5" fmla="*/ 0 h 17"/>
                  <a:gd name="T6" fmla="*/ 14 w 23"/>
                  <a:gd name="T7" fmla="*/ 0 h 17"/>
                  <a:gd name="T8" fmla="*/ 22 w 23"/>
                  <a:gd name="T9" fmla="*/ 0 h 17"/>
                  <a:gd name="T10" fmla="*/ 22 w 23"/>
                  <a:gd name="T11" fmla="*/ 0 h 17"/>
                  <a:gd name="T12" fmla="*/ 22 w 23"/>
                  <a:gd name="T13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7">
                    <a:moveTo>
                      <a:pt x="0" y="16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90" name="Freeform 494"/>
              <p:cNvSpPr>
                <a:spLocks/>
              </p:cNvSpPr>
              <p:nvPr/>
            </p:nvSpPr>
            <p:spPr bwMode="auto">
              <a:xfrm>
                <a:off x="2778" y="1472"/>
                <a:ext cx="23" cy="17"/>
              </a:xfrm>
              <a:custGeom>
                <a:avLst/>
                <a:gdLst>
                  <a:gd name="T0" fmla="*/ 0 w 23"/>
                  <a:gd name="T1" fmla="*/ 16 h 17"/>
                  <a:gd name="T2" fmla="*/ 0 w 23"/>
                  <a:gd name="T3" fmla="*/ 7 h 17"/>
                  <a:gd name="T4" fmla="*/ 7 w 23"/>
                  <a:gd name="T5" fmla="*/ 0 h 17"/>
                  <a:gd name="T6" fmla="*/ 14 w 23"/>
                  <a:gd name="T7" fmla="*/ 0 h 17"/>
                  <a:gd name="T8" fmla="*/ 22 w 23"/>
                  <a:gd name="T9" fmla="*/ 0 h 17"/>
                  <a:gd name="T10" fmla="*/ 22 w 23"/>
                  <a:gd name="T11" fmla="*/ 7 h 17"/>
                  <a:gd name="T12" fmla="*/ 22 w 23"/>
                  <a:gd name="T13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7">
                    <a:moveTo>
                      <a:pt x="0" y="16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2" y="0"/>
                    </a:lnTo>
                    <a:lnTo>
                      <a:pt x="22" y="7"/>
                    </a:lnTo>
                    <a:lnTo>
                      <a:pt x="22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91" name="Freeform 495"/>
              <p:cNvSpPr>
                <a:spLocks/>
              </p:cNvSpPr>
              <p:nvPr/>
            </p:nvSpPr>
            <p:spPr bwMode="auto">
              <a:xfrm>
                <a:off x="2778" y="1472"/>
                <a:ext cx="23" cy="17"/>
              </a:xfrm>
              <a:custGeom>
                <a:avLst/>
                <a:gdLst>
                  <a:gd name="T0" fmla="*/ 0 w 23"/>
                  <a:gd name="T1" fmla="*/ 16 h 17"/>
                  <a:gd name="T2" fmla="*/ 7 w 23"/>
                  <a:gd name="T3" fmla="*/ 0 h 17"/>
                  <a:gd name="T4" fmla="*/ 14 w 23"/>
                  <a:gd name="T5" fmla="*/ 0 h 17"/>
                  <a:gd name="T6" fmla="*/ 22 w 23"/>
                  <a:gd name="T7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7">
                    <a:moveTo>
                      <a:pt x="0" y="16"/>
                    </a:moveTo>
                    <a:lnTo>
                      <a:pt x="7" y="0"/>
                    </a:lnTo>
                    <a:lnTo>
                      <a:pt x="14" y="0"/>
                    </a:lnTo>
                    <a:lnTo>
                      <a:pt x="22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92" name="Freeform 496"/>
              <p:cNvSpPr>
                <a:spLocks/>
              </p:cNvSpPr>
              <p:nvPr/>
            </p:nvSpPr>
            <p:spPr bwMode="auto">
              <a:xfrm>
                <a:off x="2778" y="1472"/>
                <a:ext cx="23" cy="17"/>
              </a:xfrm>
              <a:custGeom>
                <a:avLst/>
                <a:gdLst>
                  <a:gd name="T0" fmla="*/ 0 w 23"/>
                  <a:gd name="T1" fmla="*/ 16 h 17"/>
                  <a:gd name="T2" fmla="*/ 7 w 23"/>
                  <a:gd name="T3" fmla="*/ 0 h 17"/>
                  <a:gd name="T4" fmla="*/ 14 w 23"/>
                  <a:gd name="T5" fmla="*/ 0 h 17"/>
                  <a:gd name="T6" fmla="*/ 22 w 23"/>
                  <a:gd name="T7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7">
                    <a:moveTo>
                      <a:pt x="0" y="16"/>
                    </a:moveTo>
                    <a:lnTo>
                      <a:pt x="7" y="0"/>
                    </a:lnTo>
                    <a:lnTo>
                      <a:pt x="14" y="0"/>
                    </a:lnTo>
                    <a:lnTo>
                      <a:pt x="22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93" name="Freeform 497"/>
              <p:cNvSpPr>
                <a:spLocks/>
              </p:cNvSpPr>
              <p:nvPr/>
            </p:nvSpPr>
            <p:spPr bwMode="auto">
              <a:xfrm>
                <a:off x="2778" y="1472"/>
                <a:ext cx="23" cy="17"/>
              </a:xfrm>
              <a:custGeom>
                <a:avLst/>
                <a:gdLst>
                  <a:gd name="T0" fmla="*/ 0 w 23"/>
                  <a:gd name="T1" fmla="*/ 16 h 17"/>
                  <a:gd name="T2" fmla="*/ 7 w 23"/>
                  <a:gd name="T3" fmla="*/ 0 h 17"/>
                  <a:gd name="T4" fmla="*/ 14 w 23"/>
                  <a:gd name="T5" fmla="*/ 0 h 17"/>
                  <a:gd name="T6" fmla="*/ 22 w 23"/>
                  <a:gd name="T7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7">
                    <a:moveTo>
                      <a:pt x="0" y="16"/>
                    </a:moveTo>
                    <a:lnTo>
                      <a:pt x="7" y="0"/>
                    </a:lnTo>
                    <a:lnTo>
                      <a:pt x="14" y="0"/>
                    </a:lnTo>
                    <a:lnTo>
                      <a:pt x="22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94" name="Freeform 498"/>
              <p:cNvSpPr>
                <a:spLocks/>
              </p:cNvSpPr>
              <p:nvPr/>
            </p:nvSpPr>
            <p:spPr bwMode="auto">
              <a:xfrm>
                <a:off x="2778" y="1472"/>
                <a:ext cx="23" cy="17"/>
              </a:xfrm>
              <a:custGeom>
                <a:avLst/>
                <a:gdLst>
                  <a:gd name="T0" fmla="*/ 0 w 23"/>
                  <a:gd name="T1" fmla="*/ 16 h 17"/>
                  <a:gd name="T2" fmla="*/ 7 w 23"/>
                  <a:gd name="T3" fmla="*/ 0 h 17"/>
                  <a:gd name="T4" fmla="*/ 14 w 23"/>
                  <a:gd name="T5" fmla="*/ 0 h 17"/>
                  <a:gd name="T6" fmla="*/ 22 w 23"/>
                  <a:gd name="T7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7">
                    <a:moveTo>
                      <a:pt x="0" y="16"/>
                    </a:moveTo>
                    <a:lnTo>
                      <a:pt x="7" y="0"/>
                    </a:lnTo>
                    <a:lnTo>
                      <a:pt x="14" y="0"/>
                    </a:lnTo>
                    <a:lnTo>
                      <a:pt x="22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95" name="Freeform 499"/>
              <p:cNvSpPr>
                <a:spLocks/>
              </p:cNvSpPr>
              <p:nvPr/>
            </p:nvSpPr>
            <p:spPr bwMode="auto">
              <a:xfrm>
                <a:off x="2785" y="1480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7 w 17"/>
                  <a:gd name="T3" fmla="*/ 0 h 1"/>
                  <a:gd name="T4" fmla="*/ 16 w 1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0" y="0"/>
                    </a:moveTo>
                    <a:lnTo>
                      <a:pt x="7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96" name="Freeform 500"/>
              <p:cNvSpPr>
                <a:spLocks/>
              </p:cNvSpPr>
              <p:nvPr/>
            </p:nvSpPr>
            <p:spPr bwMode="auto">
              <a:xfrm>
                <a:off x="2785" y="1480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7 w 17"/>
                  <a:gd name="T3" fmla="*/ 0 h 1"/>
                  <a:gd name="T4" fmla="*/ 16 w 1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0" y="0"/>
                    </a:moveTo>
                    <a:lnTo>
                      <a:pt x="7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97" name="Freeform 501"/>
              <p:cNvSpPr>
                <a:spLocks/>
              </p:cNvSpPr>
              <p:nvPr/>
            </p:nvSpPr>
            <p:spPr bwMode="auto">
              <a:xfrm>
                <a:off x="2785" y="1480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7 w 17"/>
                  <a:gd name="T3" fmla="*/ 0 h 1"/>
                  <a:gd name="T4" fmla="*/ 16 w 1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0" y="0"/>
                    </a:moveTo>
                    <a:lnTo>
                      <a:pt x="7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98" name="Freeform 502"/>
              <p:cNvSpPr>
                <a:spLocks/>
              </p:cNvSpPr>
              <p:nvPr/>
            </p:nvSpPr>
            <p:spPr bwMode="auto">
              <a:xfrm>
                <a:off x="2785" y="1480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7 w 17"/>
                  <a:gd name="T3" fmla="*/ 0 h 1"/>
                  <a:gd name="T4" fmla="*/ 16 w 1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0" y="0"/>
                    </a:moveTo>
                    <a:lnTo>
                      <a:pt x="7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4999" name="Freeform 503"/>
              <p:cNvSpPr>
                <a:spLocks/>
              </p:cNvSpPr>
              <p:nvPr/>
            </p:nvSpPr>
            <p:spPr bwMode="auto">
              <a:xfrm>
                <a:off x="2785" y="1480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7 w 17"/>
                  <a:gd name="T3" fmla="*/ 0 h 1"/>
                  <a:gd name="T4" fmla="*/ 16 w 1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0" y="0"/>
                    </a:moveTo>
                    <a:lnTo>
                      <a:pt x="7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5000" name="Freeform 504"/>
              <p:cNvSpPr>
                <a:spLocks/>
              </p:cNvSpPr>
              <p:nvPr/>
            </p:nvSpPr>
            <p:spPr bwMode="auto">
              <a:xfrm>
                <a:off x="2785" y="1480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7 w 17"/>
                  <a:gd name="T3" fmla="*/ 0 h 1"/>
                  <a:gd name="T4" fmla="*/ 16 w 1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0" y="0"/>
                    </a:moveTo>
                    <a:lnTo>
                      <a:pt x="7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5001" name="Freeform 505"/>
              <p:cNvSpPr>
                <a:spLocks/>
              </p:cNvSpPr>
              <p:nvPr/>
            </p:nvSpPr>
            <p:spPr bwMode="auto">
              <a:xfrm>
                <a:off x="2785" y="1480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7 w 17"/>
                  <a:gd name="T3" fmla="*/ 0 h 1"/>
                  <a:gd name="T4" fmla="*/ 16 w 1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0" y="0"/>
                    </a:moveTo>
                    <a:lnTo>
                      <a:pt x="7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5002" name="Freeform 506"/>
              <p:cNvSpPr>
                <a:spLocks/>
              </p:cNvSpPr>
              <p:nvPr/>
            </p:nvSpPr>
            <p:spPr bwMode="auto">
              <a:xfrm>
                <a:off x="2785" y="1480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7 w 17"/>
                  <a:gd name="T3" fmla="*/ 0 h 1"/>
                  <a:gd name="T4" fmla="*/ 16 w 1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0" y="0"/>
                    </a:moveTo>
                    <a:lnTo>
                      <a:pt x="7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5003" name="Freeform 507"/>
              <p:cNvSpPr>
                <a:spLocks/>
              </p:cNvSpPr>
              <p:nvPr/>
            </p:nvSpPr>
            <p:spPr bwMode="auto">
              <a:xfrm>
                <a:off x="2785" y="1480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7 w 17"/>
                  <a:gd name="T3" fmla="*/ 0 h 1"/>
                  <a:gd name="T4" fmla="*/ 16 w 1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0" y="0"/>
                    </a:moveTo>
                    <a:lnTo>
                      <a:pt x="7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5004" name="Freeform 508"/>
              <p:cNvSpPr>
                <a:spLocks/>
              </p:cNvSpPr>
              <p:nvPr/>
            </p:nvSpPr>
            <p:spPr bwMode="auto">
              <a:xfrm>
                <a:off x="2785" y="1480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7 w 17"/>
                  <a:gd name="T3" fmla="*/ 0 h 1"/>
                  <a:gd name="T4" fmla="*/ 16 w 1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0" y="0"/>
                    </a:moveTo>
                    <a:lnTo>
                      <a:pt x="7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5005" name="Freeform 509"/>
              <p:cNvSpPr>
                <a:spLocks/>
              </p:cNvSpPr>
              <p:nvPr/>
            </p:nvSpPr>
            <p:spPr bwMode="auto">
              <a:xfrm>
                <a:off x="2785" y="1480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7 w 17"/>
                  <a:gd name="T3" fmla="*/ 0 h 1"/>
                  <a:gd name="T4" fmla="*/ 16 w 1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0" y="0"/>
                    </a:moveTo>
                    <a:lnTo>
                      <a:pt x="7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5006" name="Freeform 510"/>
              <p:cNvSpPr>
                <a:spLocks/>
              </p:cNvSpPr>
              <p:nvPr/>
            </p:nvSpPr>
            <p:spPr bwMode="auto">
              <a:xfrm>
                <a:off x="2785" y="1480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7 w 17"/>
                  <a:gd name="T3" fmla="*/ 0 h 1"/>
                  <a:gd name="T4" fmla="*/ 16 w 1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0" y="0"/>
                    </a:moveTo>
                    <a:lnTo>
                      <a:pt x="7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5007" name="Line 511"/>
              <p:cNvSpPr>
                <a:spLocks noChangeShapeType="1"/>
              </p:cNvSpPr>
              <p:nvPr/>
            </p:nvSpPr>
            <p:spPr bwMode="auto">
              <a:xfrm>
                <a:off x="2785" y="1480"/>
                <a:ext cx="7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5008" name="Line 512"/>
              <p:cNvSpPr>
                <a:spLocks noChangeShapeType="1"/>
              </p:cNvSpPr>
              <p:nvPr/>
            </p:nvSpPr>
            <p:spPr bwMode="auto">
              <a:xfrm>
                <a:off x="2785" y="1480"/>
                <a:ext cx="7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5009" name="Line 513"/>
              <p:cNvSpPr>
                <a:spLocks noChangeShapeType="1"/>
              </p:cNvSpPr>
              <p:nvPr/>
            </p:nvSpPr>
            <p:spPr bwMode="auto">
              <a:xfrm>
                <a:off x="2785" y="1480"/>
                <a:ext cx="7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5010" name="Line 514"/>
              <p:cNvSpPr>
                <a:spLocks noChangeShapeType="1"/>
              </p:cNvSpPr>
              <p:nvPr/>
            </p:nvSpPr>
            <p:spPr bwMode="auto">
              <a:xfrm>
                <a:off x="2785" y="1480"/>
                <a:ext cx="7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5011" name="Rectangle 515"/>
              <p:cNvSpPr>
                <a:spLocks noChangeArrowheads="1"/>
              </p:cNvSpPr>
              <p:nvPr/>
            </p:nvSpPr>
            <p:spPr bwMode="auto">
              <a:xfrm>
                <a:off x="2651" y="1505"/>
                <a:ext cx="66" cy="8"/>
              </a:xfrm>
              <a:prstGeom prst="rect">
                <a:avLst/>
              </a:prstGeom>
              <a:noFill/>
              <a:ln w="12700">
                <a:solidFill>
                  <a:srgbClr val="F3F3F3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5012" name="Rectangle 516"/>
              <p:cNvSpPr>
                <a:spLocks noChangeArrowheads="1"/>
              </p:cNvSpPr>
              <p:nvPr/>
            </p:nvSpPr>
            <p:spPr bwMode="auto">
              <a:xfrm>
                <a:off x="2651" y="1505"/>
                <a:ext cx="66" cy="8"/>
              </a:xfrm>
              <a:prstGeom prst="rect">
                <a:avLst/>
              </a:prstGeom>
              <a:noFill/>
              <a:ln w="12700">
                <a:solidFill>
                  <a:srgbClr val="F3F3F3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5013" name="Rectangle 517"/>
              <p:cNvSpPr>
                <a:spLocks noChangeArrowheads="1"/>
              </p:cNvSpPr>
              <p:nvPr/>
            </p:nvSpPr>
            <p:spPr bwMode="auto">
              <a:xfrm>
                <a:off x="2651" y="1505"/>
                <a:ext cx="66" cy="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5014" name="Rectangle 518"/>
              <p:cNvSpPr>
                <a:spLocks noChangeArrowheads="1"/>
              </p:cNvSpPr>
              <p:nvPr/>
            </p:nvSpPr>
            <p:spPr bwMode="auto">
              <a:xfrm>
                <a:off x="2651" y="1505"/>
                <a:ext cx="66" cy="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5015" name="Rectangle 519"/>
              <p:cNvSpPr>
                <a:spLocks noChangeArrowheads="1"/>
              </p:cNvSpPr>
              <p:nvPr/>
            </p:nvSpPr>
            <p:spPr bwMode="auto">
              <a:xfrm>
                <a:off x="2651" y="1539"/>
                <a:ext cx="66" cy="1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5016" name="Rectangle 520"/>
              <p:cNvSpPr>
                <a:spLocks noChangeArrowheads="1"/>
              </p:cNvSpPr>
              <p:nvPr/>
            </p:nvSpPr>
            <p:spPr bwMode="auto">
              <a:xfrm>
                <a:off x="2651" y="1539"/>
                <a:ext cx="66" cy="1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5017" name="Rectangle 521"/>
              <p:cNvSpPr>
                <a:spLocks noChangeArrowheads="1"/>
              </p:cNvSpPr>
              <p:nvPr/>
            </p:nvSpPr>
            <p:spPr bwMode="auto">
              <a:xfrm>
                <a:off x="2651" y="1539"/>
                <a:ext cx="66" cy="1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5018" name="Rectangle 522"/>
              <p:cNvSpPr>
                <a:spLocks noChangeArrowheads="1"/>
              </p:cNvSpPr>
              <p:nvPr/>
            </p:nvSpPr>
            <p:spPr bwMode="auto">
              <a:xfrm>
                <a:off x="2651" y="1539"/>
                <a:ext cx="66" cy="1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515019" name="Freeform 523"/>
              <p:cNvSpPr>
                <a:spLocks/>
              </p:cNvSpPr>
              <p:nvPr/>
            </p:nvSpPr>
            <p:spPr bwMode="auto">
              <a:xfrm>
                <a:off x="2644" y="1574"/>
                <a:ext cx="82" cy="17"/>
              </a:xfrm>
              <a:custGeom>
                <a:avLst/>
                <a:gdLst>
                  <a:gd name="T0" fmla="*/ 81 w 82"/>
                  <a:gd name="T1" fmla="*/ 16 h 17"/>
                  <a:gd name="T2" fmla="*/ 81 w 82"/>
                  <a:gd name="T3" fmla="*/ 0 h 17"/>
                  <a:gd name="T4" fmla="*/ 0 w 82"/>
                  <a:gd name="T5" fmla="*/ 0 h 17"/>
                  <a:gd name="T6" fmla="*/ 0 w 82"/>
                  <a:gd name="T7" fmla="*/ 0 h 17"/>
                  <a:gd name="T8" fmla="*/ 7 w 82"/>
                  <a:gd name="T9" fmla="*/ 0 h 17"/>
                  <a:gd name="T10" fmla="*/ 7 w 82"/>
                  <a:gd name="T11" fmla="*/ 8 h 17"/>
                  <a:gd name="T12" fmla="*/ 14 w 82"/>
                  <a:gd name="T13" fmla="*/ 8 h 17"/>
                  <a:gd name="T14" fmla="*/ 21 w 82"/>
                  <a:gd name="T15" fmla="*/ 8 h 17"/>
                  <a:gd name="T16" fmla="*/ 21 w 82"/>
                  <a:gd name="T17" fmla="*/ 16 h 17"/>
                  <a:gd name="T18" fmla="*/ 81 w 82"/>
                  <a:gd name="T19" fmla="*/ 16 h 17"/>
                  <a:gd name="T20" fmla="*/ 81 w 82"/>
                  <a:gd name="T21" fmla="*/ 0 h 17"/>
                  <a:gd name="T22" fmla="*/ 0 w 82"/>
                  <a:gd name="T23" fmla="*/ 0 h 17"/>
                  <a:gd name="T24" fmla="*/ 0 w 82"/>
                  <a:gd name="T25" fmla="*/ 0 h 17"/>
                  <a:gd name="T26" fmla="*/ 7 w 82"/>
                  <a:gd name="T27" fmla="*/ 0 h 17"/>
                  <a:gd name="T28" fmla="*/ 7 w 82"/>
                  <a:gd name="T29" fmla="*/ 8 h 17"/>
                  <a:gd name="T30" fmla="*/ 14 w 82"/>
                  <a:gd name="T31" fmla="*/ 8 h 17"/>
                  <a:gd name="T32" fmla="*/ 21 w 82"/>
                  <a:gd name="T33" fmla="*/ 8 h 17"/>
                  <a:gd name="T34" fmla="*/ 21 w 82"/>
                  <a:gd name="T35" fmla="*/ 16 h 17"/>
                  <a:gd name="T36" fmla="*/ 81 w 82"/>
                  <a:gd name="T37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2" h="17">
                    <a:moveTo>
                      <a:pt x="81" y="16"/>
                    </a:moveTo>
                    <a:lnTo>
                      <a:pt x="8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8"/>
                    </a:lnTo>
                    <a:lnTo>
                      <a:pt x="21" y="16"/>
                    </a:lnTo>
                    <a:lnTo>
                      <a:pt x="81" y="16"/>
                    </a:lnTo>
                    <a:lnTo>
                      <a:pt x="8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8"/>
                    </a:lnTo>
                    <a:lnTo>
                      <a:pt x="21" y="16"/>
                    </a:lnTo>
                    <a:lnTo>
                      <a:pt x="81" y="1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5020" name="Freeform 524"/>
              <p:cNvSpPr>
                <a:spLocks/>
              </p:cNvSpPr>
              <p:nvPr/>
            </p:nvSpPr>
            <p:spPr bwMode="auto">
              <a:xfrm>
                <a:off x="2644" y="1574"/>
                <a:ext cx="82" cy="25"/>
              </a:xfrm>
              <a:custGeom>
                <a:avLst/>
                <a:gdLst>
                  <a:gd name="T0" fmla="*/ 81 w 82"/>
                  <a:gd name="T1" fmla="*/ 24 h 25"/>
                  <a:gd name="T2" fmla="*/ 81 w 82"/>
                  <a:gd name="T3" fmla="*/ 0 h 25"/>
                  <a:gd name="T4" fmla="*/ 0 w 82"/>
                  <a:gd name="T5" fmla="*/ 0 h 25"/>
                  <a:gd name="T6" fmla="*/ 0 w 82"/>
                  <a:gd name="T7" fmla="*/ 8 h 25"/>
                  <a:gd name="T8" fmla="*/ 7 w 82"/>
                  <a:gd name="T9" fmla="*/ 8 h 25"/>
                  <a:gd name="T10" fmla="*/ 14 w 82"/>
                  <a:gd name="T11" fmla="*/ 16 h 25"/>
                  <a:gd name="T12" fmla="*/ 21 w 82"/>
                  <a:gd name="T13" fmla="*/ 16 h 25"/>
                  <a:gd name="T14" fmla="*/ 21 w 82"/>
                  <a:gd name="T15" fmla="*/ 24 h 25"/>
                  <a:gd name="T16" fmla="*/ 81 w 82"/>
                  <a:gd name="T17" fmla="*/ 24 h 25"/>
                  <a:gd name="T18" fmla="*/ 81 w 82"/>
                  <a:gd name="T19" fmla="*/ 0 h 25"/>
                  <a:gd name="T20" fmla="*/ 0 w 82"/>
                  <a:gd name="T21" fmla="*/ 0 h 25"/>
                  <a:gd name="T22" fmla="*/ 0 w 82"/>
                  <a:gd name="T23" fmla="*/ 8 h 25"/>
                  <a:gd name="T24" fmla="*/ 7 w 82"/>
                  <a:gd name="T25" fmla="*/ 8 h 25"/>
                  <a:gd name="T26" fmla="*/ 14 w 82"/>
                  <a:gd name="T27" fmla="*/ 16 h 25"/>
                  <a:gd name="T28" fmla="*/ 21 w 82"/>
                  <a:gd name="T29" fmla="*/ 16 h 25"/>
                  <a:gd name="T30" fmla="*/ 21 w 82"/>
                  <a:gd name="T31" fmla="*/ 24 h 25"/>
                  <a:gd name="T32" fmla="*/ 81 w 82"/>
                  <a:gd name="T33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25">
                    <a:moveTo>
                      <a:pt x="81" y="24"/>
                    </a:moveTo>
                    <a:lnTo>
                      <a:pt x="8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14" y="16"/>
                    </a:lnTo>
                    <a:lnTo>
                      <a:pt x="21" y="16"/>
                    </a:lnTo>
                    <a:lnTo>
                      <a:pt x="21" y="24"/>
                    </a:lnTo>
                    <a:lnTo>
                      <a:pt x="81" y="24"/>
                    </a:lnTo>
                    <a:lnTo>
                      <a:pt x="8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14" y="16"/>
                    </a:lnTo>
                    <a:lnTo>
                      <a:pt x="21" y="16"/>
                    </a:lnTo>
                    <a:lnTo>
                      <a:pt x="21" y="24"/>
                    </a:lnTo>
                    <a:lnTo>
                      <a:pt x="81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515021" name="Rectangle 525"/>
          <p:cNvSpPr>
            <a:spLocks noChangeArrowheads="1"/>
          </p:cNvSpPr>
          <p:nvPr/>
        </p:nvSpPr>
        <p:spPr bwMode="auto">
          <a:xfrm>
            <a:off x="4495800" y="4114800"/>
            <a:ext cx="956160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D2B88"/>
                </a:solidFill>
                <a:latin typeface="Times New Roman" charset="0"/>
              </a:rPr>
              <a:t>Flat Files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D2B88"/>
                </a:solidFill>
                <a:latin typeface="Times New Roman" charset="0"/>
              </a:rPr>
              <a:t>Documents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D2B88"/>
                </a:solidFill>
                <a:latin typeface="Times New Roman" charset="0"/>
              </a:rPr>
              <a:t>Web pages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D2B88"/>
                </a:solidFill>
                <a:latin typeface="Times New Roman" charset="0"/>
              </a:rPr>
              <a:t>Data Tables</a:t>
            </a:r>
            <a:endParaRPr lang="en-US" sz="1000" b="1">
              <a:solidFill>
                <a:srgbClr val="0D2B88"/>
              </a:solidFill>
              <a:latin typeface="Times New Roman" charset="0"/>
            </a:endParaRPr>
          </a:p>
        </p:txBody>
      </p:sp>
      <p:pic>
        <p:nvPicPr>
          <p:cNvPr id="1515022" name="Picture 526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9" y="2895600"/>
            <a:ext cx="642937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023" name="Picture 527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6" y="3294063"/>
            <a:ext cx="51911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5024" name="Rectangle 528"/>
          <p:cNvSpPr>
            <a:spLocks noChangeArrowheads="1"/>
          </p:cNvSpPr>
          <p:nvPr/>
        </p:nvSpPr>
        <p:spPr bwMode="auto">
          <a:xfrm>
            <a:off x="7467601" y="2514600"/>
            <a:ext cx="1324081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D2B88"/>
                </a:solidFill>
                <a:latin typeface="Times New Roman" charset="0"/>
              </a:rPr>
              <a:t>Ontologies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D2B88"/>
                </a:solidFill>
                <a:latin typeface="Times New Roman" charset="0"/>
              </a:rPr>
              <a:t>Relationships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D2B88"/>
                </a:solidFill>
                <a:latin typeface="Times New Roman" charset="0"/>
              </a:rPr>
              <a:t>Knowledge Bases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D2B88"/>
                </a:solidFill>
                <a:latin typeface="Times New Roman" charset="0"/>
              </a:rPr>
              <a:t>Reasoners </a:t>
            </a:r>
          </a:p>
        </p:txBody>
      </p:sp>
      <p:sp>
        <p:nvSpPr>
          <p:cNvPr id="1515025" name="Line 529"/>
          <p:cNvSpPr>
            <a:spLocks noChangeShapeType="1"/>
          </p:cNvSpPr>
          <p:nvPr/>
        </p:nvSpPr>
        <p:spPr bwMode="auto">
          <a:xfrm>
            <a:off x="1752600" y="6553200"/>
            <a:ext cx="845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15026" name="Text Box 530"/>
          <p:cNvSpPr txBox="1">
            <a:spLocks noChangeArrowheads="1"/>
          </p:cNvSpPr>
          <p:nvPr/>
        </p:nvSpPr>
        <p:spPr bwMode="auto">
          <a:xfrm>
            <a:off x="1752600" y="64770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charset="0"/>
              </a:rPr>
              <a:t>1997</a:t>
            </a:r>
          </a:p>
        </p:txBody>
      </p:sp>
      <p:sp>
        <p:nvSpPr>
          <p:cNvPr id="1515027" name="Text Box 531"/>
          <p:cNvSpPr txBox="1">
            <a:spLocks noChangeArrowheads="1"/>
          </p:cNvSpPr>
          <p:nvPr/>
        </p:nvSpPr>
        <p:spPr bwMode="auto">
          <a:xfrm>
            <a:off x="3048000" y="64770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charset="0"/>
              </a:rPr>
              <a:t>2000</a:t>
            </a:r>
          </a:p>
        </p:txBody>
      </p:sp>
      <p:sp>
        <p:nvSpPr>
          <p:cNvPr id="1515028" name="Text Box 532"/>
          <p:cNvSpPr txBox="1">
            <a:spLocks noChangeArrowheads="1"/>
          </p:cNvSpPr>
          <p:nvPr/>
        </p:nvSpPr>
        <p:spPr bwMode="auto">
          <a:xfrm>
            <a:off x="4724400" y="64770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charset="0"/>
              </a:rPr>
              <a:t>2002</a:t>
            </a:r>
          </a:p>
        </p:txBody>
      </p:sp>
      <p:sp>
        <p:nvSpPr>
          <p:cNvPr id="1515029" name="Text Box 533"/>
          <p:cNvSpPr txBox="1">
            <a:spLocks noChangeArrowheads="1"/>
          </p:cNvSpPr>
          <p:nvPr/>
        </p:nvSpPr>
        <p:spPr bwMode="auto">
          <a:xfrm>
            <a:off x="7086600" y="64770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charset="0"/>
              </a:rPr>
              <a:t>2005</a:t>
            </a:r>
          </a:p>
        </p:txBody>
      </p:sp>
      <p:sp>
        <p:nvSpPr>
          <p:cNvPr id="1515030" name="Text Box 534"/>
          <p:cNvSpPr txBox="1">
            <a:spLocks noChangeArrowheads="1"/>
          </p:cNvSpPr>
          <p:nvPr/>
        </p:nvSpPr>
        <p:spPr bwMode="auto">
          <a:xfrm>
            <a:off x="9525000" y="64770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charset="0"/>
              </a:rPr>
              <a:t>2008</a:t>
            </a:r>
          </a:p>
        </p:txBody>
      </p:sp>
      <p:sp>
        <p:nvSpPr>
          <p:cNvPr id="1515031" name="Line 535"/>
          <p:cNvSpPr>
            <a:spLocks noChangeShapeType="1"/>
          </p:cNvSpPr>
          <p:nvPr/>
        </p:nvSpPr>
        <p:spPr bwMode="auto">
          <a:xfrm>
            <a:off x="1752600" y="6553200"/>
            <a:ext cx="8610600" cy="0"/>
          </a:xfrm>
          <a:prstGeom prst="line">
            <a:avLst/>
          </a:prstGeom>
          <a:noFill/>
          <a:ln w="25400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15032" name="Line 536"/>
          <p:cNvSpPr>
            <a:spLocks noChangeShapeType="1"/>
          </p:cNvSpPr>
          <p:nvPr/>
        </p:nvSpPr>
        <p:spPr bwMode="auto">
          <a:xfrm flipV="1">
            <a:off x="1752600" y="1295400"/>
            <a:ext cx="0" cy="5257800"/>
          </a:xfrm>
          <a:prstGeom prst="line">
            <a:avLst/>
          </a:prstGeom>
          <a:noFill/>
          <a:ln w="25400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15033" name="Rectangle 537"/>
          <p:cNvSpPr>
            <a:spLocks noChangeArrowheads="1"/>
          </p:cNvSpPr>
          <p:nvPr/>
        </p:nvSpPr>
        <p:spPr bwMode="auto">
          <a:xfrm>
            <a:off x="1828800" y="3810000"/>
            <a:ext cx="1371600" cy="304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KB Foundations</a:t>
            </a:r>
          </a:p>
        </p:txBody>
      </p:sp>
      <p:sp>
        <p:nvSpPr>
          <p:cNvPr id="1515034" name="Rectangle 538"/>
          <p:cNvSpPr>
            <a:spLocks noChangeArrowheads="1"/>
          </p:cNvSpPr>
          <p:nvPr/>
        </p:nvSpPr>
        <p:spPr bwMode="auto">
          <a:xfrm>
            <a:off x="9296400" y="1219200"/>
            <a:ext cx="1371600" cy="228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Deep</a:t>
            </a: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Extraction</a:t>
            </a:r>
            <a:endParaRPr lang="en-US" sz="1400" b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515035" name="Rectangle 539"/>
          <p:cNvSpPr>
            <a:spLocks noChangeArrowheads="1"/>
          </p:cNvSpPr>
          <p:nvPr/>
        </p:nvSpPr>
        <p:spPr bwMode="auto">
          <a:xfrm>
            <a:off x="1828800" y="4343400"/>
            <a:ext cx="1676400" cy="228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Shallow Extraction</a:t>
            </a:r>
          </a:p>
        </p:txBody>
      </p:sp>
      <p:sp>
        <p:nvSpPr>
          <p:cNvPr id="1515036" name="Rectangle 540"/>
          <p:cNvSpPr>
            <a:spLocks noChangeArrowheads="1"/>
          </p:cNvSpPr>
          <p:nvPr/>
        </p:nvSpPr>
        <p:spPr bwMode="auto">
          <a:xfrm>
            <a:off x="4953000" y="2057400"/>
            <a:ext cx="22860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Rapid Knowledge Formation</a:t>
            </a:r>
          </a:p>
        </p:txBody>
      </p:sp>
      <p:sp>
        <p:nvSpPr>
          <p:cNvPr id="1515037" name="Rectangle 541"/>
          <p:cNvSpPr>
            <a:spLocks noChangeArrowheads="1"/>
          </p:cNvSpPr>
          <p:nvPr/>
        </p:nvSpPr>
        <p:spPr bwMode="auto">
          <a:xfrm>
            <a:off x="9296400" y="1524000"/>
            <a:ext cx="1371600" cy="4572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Self</a:t>
            </a: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Generating</a:t>
            </a:r>
            <a:endParaRPr lang="en-US" sz="1400" b="1">
              <a:solidFill>
                <a:srgbClr val="000000"/>
              </a:solidFill>
              <a:latin typeface="Times New Roman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Knowledge</a:t>
            </a: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Bases</a:t>
            </a:r>
            <a:endParaRPr lang="en-US" sz="1400" b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515038" name="Text Box 542"/>
          <p:cNvSpPr txBox="1">
            <a:spLocks noChangeArrowheads="1"/>
          </p:cNvSpPr>
          <p:nvPr/>
        </p:nvSpPr>
        <p:spPr bwMode="auto">
          <a:xfrm>
            <a:off x="1638811" y="1066800"/>
            <a:ext cx="13388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3399"/>
                </a:solidFill>
                <a:latin typeface="Times New Roman" charset="0"/>
              </a:rPr>
              <a:t>Computational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3399"/>
                </a:solidFill>
                <a:latin typeface="Times New Roman" charset="0"/>
              </a:rPr>
              <a:t>Intelligence</a:t>
            </a:r>
          </a:p>
        </p:txBody>
      </p:sp>
      <p:sp>
        <p:nvSpPr>
          <p:cNvPr id="1515039" name="Rectangle 543"/>
          <p:cNvSpPr>
            <a:spLocks noChangeArrowheads="1"/>
          </p:cNvSpPr>
          <p:nvPr/>
        </p:nvSpPr>
        <p:spPr bwMode="auto">
          <a:xfrm>
            <a:off x="2362200" y="6248400"/>
            <a:ext cx="1295400" cy="228600"/>
          </a:xfrm>
          <a:prstGeom prst="rect">
            <a:avLst/>
          </a:prstGeom>
          <a:solidFill>
            <a:srgbClr val="3399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Web</a:t>
            </a: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Search</a:t>
            </a:r>
            <a:endParaRPr lang="en-US" sz="1400" b="1">
              <a:solidFill>
                <a:srgbClr val="FDE63B"/>
              </a:solidFill>
              <a:latin typeface="Times New Roman" charset="0"/>
            </a:endParaRPr>
          </a:p>
        </p:txBody>
      </p:sp>
      <p:sp>
        <p:nvSpPr>
          <p:cNvPr id="1515040" name="Rectangle 544"/>
          <p:cNvSpPr>
            <a:spLocks noChangeArrowheads="1"/>
          </p:cNvSpPr>
          <p:nvPr/>
        </p:nvSpPr>
        <p:spPr bwMode="auto">
          <a:xfrm>
            <a:off x="5791200" y="5181600"/>
            <a:ext cx="1447800" cy="304800"/>
          </a:xfrm>
          <a:prstGeom prst="rect">
            <a:avLst/>
          </a:prstGeom>
          <a:solidFill>
            <a:srgbClr val="3399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Smart Web Search</a:t>
            </a:r>
          </a:p>
        </p:txBody>
      </p:sp>
      <p:sp>
        <p:nvSpPr>
          <p:cNvPr id="1515041" name="Rectangle 545"/>
          <p:cNvSpPr>
            <a:spLocks noChangeArrowheads="1"/>
          </p:cNvSpPr>
          <p:nvPr/>
        </p:nvSpPr>
        <p:spPr bwMode="auto">
          <a:xfrm>
            <a:off x="5638800" y="1676400"/>
            <a:ext cx="1752600" cy="228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Advanced</a:t>
            </a: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Reasoning</a:t>
            </a:r>
            <a:endParaRPr lang="en-US" sz="1400" b="1">
              <a:solidFill>
                <a:srgbClr val="0D2B88"/>
              </a:solidFill>
              <a:latin typeface="Times New Roman" charset="0"/>
            </a:endParaRPr>
          </a:p>
        </p:txBody>
      </p:sp>
      <p:sp>
        <p:nvSpPr>
          <p:cNvPr id="1515042" name="Rectangle 546"/>
          <p:cNvSpPr>
            <a:spLocks noChangeArrowheads="1"/>
          </p:cNvSpPr>
          <p:nvPr/>
        </p:nvSpPr>
        <p:spPr bwMode="auto">
          <a:xfrm>
            <a:off x="3352800" y="3657600"/>
            <a:ext cx="1676400" cy="228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Self Organizing DB’s</a:t>
            </a:r>
          </a:p>
        </p:txBody>
      </p:sp>
      <p:sp>
        <p:nvSpPr>
          <p:cNvPr id="1515043" name="Rectangle 547"/>
          <p:cNvSpPr>
            <a:spLocks noChangeArrowheads="1"/>
          </p:cNvSpPr>
          <p:nvPr/>
        </p:nvSpPr>
        <p:spPr bwMode="auto">
          <a:xfrm>
            <a:off x="3581400" y="5943600"/>
            <a:ext cx="1295400" cy="228600"/>
          </a:xfrm>
          <a:prstGeom prst="rect">
            <a:avLst/>
          </a:prstGeom>
          <a:solidFill>
            <a:srgbClr val="3399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Digital</a:t>
            </a: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Libraries</a:t>
            </a:r>
            <a:endParaRPr lang="en-US" sz="1400">
              <a:solidFill>
                <a:srgbClr val="FDE63B"/>
              </a:solidFill>
              <a:latin typeface="Times New Roman" charset="0"/>
            </a:endParaRPr>
          </a:p>
        </p:txBody>
      </p:sp>
      <p:sp>
        <p:nvSpPr>
          <p:cNvPr id="1515044" name="Rectangle 548"/>
          <p:cNvSpPr>
            <a:spLocks noChangeArrowheads="1"/>
          </p:cNvSpPr>
          <p:nvPr/>
        </p:nvSpPr>
        <p:spPr bwMode="auto">
          <a:xfrm>
            <a:off x="6096000" y="4800600"/>
            <a:ext cx="1600200" cy="304800"/>
          </a:xfrm>
          <a:prstGeom prst="rect">
            <a:avLst/>
          </a:prstGeom>
          <a:solidFill>
            <a:srgbClr val="3399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Advanced</a:t>
            </a: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Mediation</a:t>
            </a:r>
            <a:endParaRPr lang="en-US" sz="1400" b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515045" name="Rectangle 549"/>
          <p:cNvSpPr>
            <a:spLocks noChangeArrowheads="1"/>
          </p:cNvSpPr>
          <p:nvPr/>
        </p:nvSpPr>
        <p:spPr bwMode="auto">
          <a:xfrm>
            <a:off x="9296400" y="2057400"/>
            <a:ext cx="1371600" cy="4572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Generic</a:t>
            </a: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Problem</a:t>
            </a:r>
            <a:endParaRPr lang="en-US" sz="1400" b="1">
              <a:solidFill>
                <a:srgbClr val="000000"/>
              </a:solidFill>
              <a:latin typeface="Times New Roman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Solving</a:t>
            </a: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Methods</a:t>
            </a:r>
            <a:endParaRPr lang="en-US" sz="1400" b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515046" name="Text Box 550"/>
          <p:cNvSpPr txBox="1">
            <a:spLocks noChangeArrowheads="1"/>
          </p:cNvSpPr>
          <p:nvPr/>
        </p:nvSpPr>
        <p:spPr bwMode="auto">
          <a:xfrm>
            <a:off x="2971800" y="1143000"/>
            <a:ext cx="2362200" cy="60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Complete, accurate, tailored,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knowledge on demand</a:t>
            </a:r>
          </a:p>
        </p:txBody>
      </p:sp>
      <p:sp>
        <p:nvSpPr>
          <p:cNvPr id="1515047" name="Rectangle 551"/>
          <p:cNvSpPr>
            <a:spLocks noChangeArrowheads="1"/>
          </p:cNvSpPr>
          <p:nvPr/>
        </p:nvSpPr>
        <p:spPr bwMode="auto">
          <a:xfrm>
            <a:off x="6629400" y="1295400"/>
            <a:ext cx="12954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Smart Agents</a:t>
            </a:r>
          </a:p>
        </p:txBody>
      </p:sp>
      <p:sp>
        <p:nvSpPr>
          <p:cNvPr id="1515048" name="Oval 552"/>
          <p:cNvSpPr>
            <a:spLocks noChangeArrowheads="1"/>
          </p:cNvSpPr>
          <p:nvPr/>
        </p:nvSpPr>
        <p:spPr bwMode="auto">
          <a:xfrm>
            <a:off x="8077200" y="1143000"/>
            <a:ext cx="1143000" cy="5334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15049" name="Text Box 553"/>
          <p:cNvSpPr txBox="1">
            <a:spLocks noChangeArrowheads="1"/>
          </p:cNvSpPr>
          <p:nvPr/>
        </p:nvSpPr>
        <p:spPr bwMode="auto">
          <a:xfrm>
            <a:off x="8305800" y="1219200"/>
            <a:ext cx="717550" cy="38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JBI</a:t>
            </a:r>
            <a:endParaRPr lang="en-US" sz="1400" b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515050" name="Oval 554"/>
          <p:cNvSpPr>
            <a:spLocks noChangeArrowheads="1"/>
          </p:cNvSpPr>
          <p:nvPr/>
        </p:nvSpPr>
        <p:spPr bwMode="auto">
          <a:xfrm>
            <a:off x="9525000" y="2590800"/>
            <a:ext cx="1143000" cy="381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TCT</a:t>
            </a:r>
            <a:endParaRPr lang="en-US" sz="1400" b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515051" name="Oval 555"/>
          <p:cNvSpPr>
            <a:spLocks noChangeArrowheads="1"/>
          </p:cNvSpPr>
          <p:nvPr/>
        </p:nvSpPr>
        <p:spPr bwMode="auto">
          <a:xfrm>
            <a:off x="9525000" y="3048000"/>
            <a:ext cx="1143000" cy="381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IA</a:t>
            </a:r>
            <a:endParaRPr lang="en-US" sz="1400" b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515052" name="Oval 556"/>
          <p:cNvSpPr>
            <a:spLocks noChangeArrowheads="1"/>
          </p:cNvSpPr>
          <p:nvPr/>
        </p:nvSpPr>
        <p:spPr bwMode="auto">
          <a:xfrm>
            <a:off x="9525000" y="3505200"/>
            <a:ext cx="1143000" cy="381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EBO</a:t>
            </a:r>
            <a:endParaRPr lang="en-US" sz="1400" b="1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515053" name="Group 557"/>
          <p:cNvGrpSpPr>
            <a:grpSpLocks/>
          </p:cNvGrpSpPr>
          <p:nvPr/>
        </p:nvGrpSpPr>
        <p:grpSpPr bwMode="auto">
          <a:xfrm>
            <a:off x="9067800" y="5562600"/>
            <a:ext cx="990600" cy="685800"/>
            <a:chOff x="4752" y="3504"/>
            <a:chExt cx="624" cy="432"/>
          </a:xfrm>
        </p:grpSpPr>
        <p:sp>
          <p:nvSpPr>
            <p:cNvPr id="1515054" name="Rectangle 558"/>
            <p:cNvSpPr>
              <a:spLocks noChangeArrowheads="1"/>
            </p:cNvSpPr>
            <p:nvPr/>
          </p:nvSpPr>
          <p:spPr bwMode="auto">
            <a:xfrm>
              <a:off x="4752" y="3504"/>
              <a:ext cx="624" cy="14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FFCC00"/>
                  </a:solidFill>
                  <a:latin typeface="Times New Roman" charset="0"/>
                </a:rPr>
                <a:t>AFRL</a:t>
              </a:r>
            </a:p>
          </p:txBody>
        </p:sp>
        <p:sp>
          <p:nvSpPr>
            <p:cNvPr id="1515055" name="Rectangle 559"/>
            <p:cNvSpPr>
              <a:spLocks noChangeArrowheads="1"/>
            </p:cNvSpPr>
            <p:nvPr/>
          </p:nvSpPr>
          <p:spPr bwMode="auto">
            <a:xfrm>
              <a:off x="4752" y="3648"/>
              <a:ext cx="624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FFCC00"/>
                  </a:solidFill>
                  <a:latin typeface="Times New Roman" charset="0"/>
                </a:rPr>
                <a:t>DARPA</a:t>
              </a:r>
            </a:p>
          </p:txBody>
        </p:sp>
        <p:sp>
          <p:nvSpPr>
            <p:cNvPr id="1515056" name="Rectangle 560"/>
            <p:cNvSpPr>
              <a:spLocks noChangeArrowheads="1"/>
            </p:cNvSpPr>
            <p:nvPr/>
          </p:nvSpPr>
          <p:spPr bwMode="auto">
            <a:xfrm>
              <a:off x="4752" y="3792"/>
              <a:ext cx="624" cy="144"/>
            </a:xfrm>
            <a:prstGeom prst="rect">
              <a:avLst/>
            </a:prstGeom>
            <a:solidFill>
              <a:srgbClr val="3399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FFCC00"/>
                  </a:solidFill>
                  <a:latin typeface="Times New Roman" charset="0"/>
                </a:rPr>
                <a:t>Commercial</a:t>
              </a:r>
              <a:endParaRPr lang="en-US" sz="1400">
                <a:solidFill>
                  <a:srgbClr val="FDE63B"/>
                </a:solidFill>
                <a:latin typeface="Times New Roman" charset="0"/>
              </a:endParaRPr>
            </a:p>
          </p:txBody>
        </p:sp>
      </p:grpSp>
      <p:sp>
        <p:nvSpPr>
          <p:cNvPr id="1515057" name="Freeform 561"/>
          <p:cNvSpPr>
            <a:spLocks/>
          </p:cNvSpPr>
          <p:nvPr/>
        </p:nvSpPr>
        <p:spPr bwMode="auto">
          <a:xfrm>
            <a:off x="3733800" y="3124200"/>
            <a:ext cx="2057400" cy="304800"/>
          </a:xfrm>
          <a:custGeom>
            <a:avLst/>
            <a:gdLst>
              <a:gd name="T0" fmla="*/ 0 w 960"/>
              <a:gd name="T1" fmla="*/ 144 h 144"/>
              <a:gd name="T2" fmla="*/ 960 w 960"/>
              <a:gd name="T3" fmla="*/ 144 h 144"/>
              <a:gd name="T4" fmla="*/ 960 w 960"/>
              <a:gd name="T5" fmla="*/ 0 h 144"/>
              <a:gd name="T6" fmla="*/ 0 w 960"/>
              <a:gd name="T7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0" h="144">
                <a:moveTo>
                  <a:pt x="0" y="144"/>
                </a:moveTo>
                <a:lnTo>
                  <a:pt x="960" y="144"/>
                </a:lnTo>
                <a:lnTo>
                  <a:pt x="960" y="0"/>
                </a:lnTo>
                <a:lnTo>
                  <a:pt x="0" y="144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15058" name="Freeform 562"/>
          <p:cNvSpPr>
            <a:spLocks/>
          </p:cNvSpPr>
          <p:nvPr/>
        </p:nvSpPr>
        <p:spPr bwMode="auto">
          <a:xfrm>
            <a:off x="3733800" y="3124200"/>
            <a:ext cx="2057400" cy="304800"/>
          </a:xfrm>
          <a:custGeom>
            <a:avLst/>
            <a:gdLst>
              <a:gd name="T0" fmla="*/ 0 w 912"/>
              <a:gd name="T1" fmla="*/ 144 h 144"/>
              <a:gd name="T2" fmla="*/ 0 w 912"/>
              <a:gd name="T3" fmla="*/ 0 h 144"/>
              <a:gd name="T4" fmla="*/ 912 w 912"/>
              <a:gd name="T5" fmla="*/ 0 h 144"/>
              <a:gd name="T6" fmla="*/ 0 w 912"/>
              <a:gd name="T7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12" h="144">
                <a:moveTo>
                  <a:pt x="0" y="144"/>
                </a:moveTo>
                <a:lnTo>
                  <a:pt x="0" y="0"/>
                </a:lnTo>
                <a:lnTo>
                  <a:pt x="912" y="0"/>
                </a:lnTo>
                <a:lnTo>
                  <a:pt x="0" y="144"/>
                </a:lnTo>
                <a:close/>
              </a:path>
            </a:pathLst>
          </a:custGeom>
          <a:solidFill>
            <a:schemeClr val="tx2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15059" name="Text Box 563"/>
          <p:cNvSpPr txBox="1">
            <a:spLocks noChangeArrowheads="1"/>
          </p:cNvSpPr>
          <p:nvPr/>
        </p:nvSpPr>
        <p:spPr bwMode="auto">
          <a:xfrm>
            <a:off x="3733800" y="3124200"/>
            <a:ext cx="2154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Intermediate Extraction</a:t>
            </a:r>
            <a:endParaRPr lang="en-US" sz="1400" b="1">
              <a:solidFill>
                <a:srgbClr val="FFCC00"/>
              </a:solidFill>
              <a:latin typeface="Arial" charset="0"/>
            </a:endParaRPr>
          </a:p>
        </p:txBody>
      </p:sp>
      <p:grpSp>
        <p:nvGrpSpPr>
          <p:cNvPr id="1515060" name="Group 564"/>
          <p:cNvGrpSpPr>
            <a:grpSpLocks/>
          </p:cNvGrpSpPr>
          <p:nvPr/>
        </p:nvGrpSpPr>
        <p:grpSpPr bwMode="auto">
          <a:xfrm>
            <a:off x="7543800" y="3886201"/>
            <a:ext cx="1695450" cy="523875"/>
            <a:chOff x="4416" y="2592"/>
            <a:chExt cx="1068" cy="330"/>
          </a:xfrm>
        </p:grpSpPr>
        <p:sp>
          <p:nvSpPr>
            <p:cNvPr id="1515061" name="Rectangle 565"/>
            <p:cNvSpPr>
              <a:spLocks noChangeArrowheads="1"/>
            </p:cNvSpPr>
            <p:nvPr/>
          </p:nvSpPr>
          <p:spPr bwMode="auto">
            <a:xfrm>
              <a:off x="4416" y="2592"/>
              <a:ext cx="1056" cy="288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D2B88"/>
                </a:solidFill>
                <a:latin typeface="Times New Roman" charset="0"/>
              </a:endParaRPr>
            </a:p>
          </p:txBody>
        </p:sp>
        <p:sp>
          <p:nvSpPr>
            <p:cNvPr id="1515062" name="Text Box 566"/>
            <p:cNvSpPr txBox="1">
              <a:spLocks noChangeArrowheads="1"/>
            </p:cNvSpPr>
            <p:nvPr/>
          </p:nvSpPr>
          <p:spPr bwMode="auto">
            <a:xfrm>
              <a:off x="4416" y="2592"/>
              <a:ext cx="1068" cy="3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FFCC00"/>
                  </a:solidFill>
                  <a:latin typeface="Times New Roman" charset="0"/>
                </a:rPr>
                <a:t>Application</a:t>
              </a:r>
              <a:r>
                <a:rPr lang="en-US" sz="1400" b="1">
                  <a:solidFill>
                    <a:srgbClr val="000000"/>
                  </a:solidFill>
                  <a:latin typeface="Times New Roman" charset="0"/>
                </a:rPr>
                <a:t> </a:t>
              </a:r>
              <a:r>
                <a:rPr lang="en-US" sz="1400" b="1">
                  <a:solidFill>
                    <a:srgbClr val="FFCC00"/>
                  </a:solidFill>
                  <a:latin typeface="Times New Roman" charset="0"/>
                </a:rPr>
                <a:t>specific</a:t>
              </a: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FFCC00"/>
                  </a:solidFill>
                  <a:latin typeface="Times New Roman" charset="0"/>
                </a:rPr>
                <a:t>Problem</a:t>
              </a:r>
              <a:r>
                <a:rPr lang="en-US" sz="1400" b="1">
                  <a:solidFill>
                    <a:srgbClr val="000000"/>
                  </a:solidFill>
                  <a:latin typeface="Times New Roman" charset="0"/>
                </a:rPr>
                <a:t> </a:t>
              </a:r>
              <a:r>
                <a:rPr lang="en-US" sz="1400" b="1">
                  <a:solidFill>
                    <a:srgbClr val="FFCC00"/>
                  </a:solidFill>
                  <a:latin typeface="Times New Roman" charset="0"/>
                </a:rPr>
                <a:t>Solvers</a:t>
              </a: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cxnSp>
        <p:nvCxnSpPr>
          <p:cNvPr id="1515063" name="AutoShape 567"/>
          <p:cNvCxnSpPr>
            <a:cxnSpLocks noChangeShapeType="1"/>
            <a:stCxn id="1515062" idx="0"/>
            <a:endCxn id="1515050" idx="2"/>
          </p:cNvCxnSpPr>
          <p:nvPr/>
        </p:nvCxnSpPr>
        <p:spPr bwMode="auto">
          <a:xfrm flipV="1">
            <a:off x="8391526" y="2781300"/>
            <a:ext cx="1133475" cy="1104900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15064" name="AutoShape 568"/>
          <p:cNvCxnSpPr>
            <a:cxnSpLocks noChangeShapeType="1"/>
            <a:stCxn id="1515062" idx="0"/>
            <a:endCxn id="1515051" idx="2"/>
          </p:cNvCxnSpPr>
          <p:nvPr/>
        </p:nvCxnSpPr>
        <p:spPr bwMode="auto">
          <a:xfrm flipV="1">
            <a:off x="8391526" y="3238500"/>
            <a:ext cx="1133475" cy="647700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15065" name="AutoShape 569"/>
          <p:cNvCxnSpPr>
            <a:cxnSpLocks noChangeShapeType="1"/>
            <a:stCxn id="1515062" idx="0"/>
            <a:endCxn id="1515052" idx="2"/>
          </p:cNvCxnSpPr>
          <p:nvPr/>
        </p:nvCxnSpPr>
        <p:spPr bwMode="auto">
          <a:xfrm flipV="1">
            <a:off x="8391526" y="3695700"/>
            <a:ext cx="1133475" cy="190500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15066" name="Freeform 570"/>
          <p:cNvSpPr>
            <a:spLocks/>
          </p:cNvSpPr>
          <p:nvPr/>
        </p:nvSpPr>
        <p:spPr bwMode="auto">
          <a:xfrm>
            <a:off x="4953000" y="5562600"/>
            <a:ext cx="1524000" cy="533400"/>
          </a:xfrm>
          <a:custGeom>
            <a:avLst/>
            <a:gdLst>
              <a:gd name="T0" fmla="*/ 0 w 960"/>
              <a:gd name="T1" fmla="*/ 144 h 144"/>
              <a:gd name="T2" fmla="*/ 960 w 960"/>
              <a:gd name="T3" fmla="*/ 144 h 144"/>
              <a:gd name="T4" fmla="*/ 960 w 960"/>
              <a:gd name="T5" fmla="*/ 0 h 144"/>
              <a:gd name="T6" fmla="*/ 0 w 960"/>
              <a:gd name="T7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0" h="144">
                <a:moveTo>
                  <a:pt x="0" y="144"/>
                </a:moveTo>
                <a:lnTo>
                  <a:pt x="960" y="144"/>
                </a:lnTo>
                <a:lnTo>
                  <a:pt x="960" y="0"/>
                </a:lnTo>
                <a:lnTo>
                  <a:pt x="0" y="144"/>
                </a:lnTo>
                <a:close/>
              </a:path>
            </a:pathLst>
          </a:custGeom>
          <a:solidFill>
            <a:srgbClr val="339966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15067" name="Freeform 571"/>
          <p:cNvSpPr>
            <a:spLocks/>
          </p:cNvSpPr>
          <p:nvPr/>
        </p:nvSpPr>
        <p:spPr bwMode="auto">
          <a:xfrm>
            <a:off x="4953000" y="5562600"/>
            <a:ext cx="1524000" cy="533400"/>
          </a:xfrm>
          <a:custGeom>
            <a:avLst/>
            <a:gdLst>
              <a:gd name="T0" fmla="*/ 0 w 912"/>
              <a:gd name="T1" fmla="*/ 144 h 144"/>
              <a:gd name="T2" fmla="*/ 0 w 912"/>
              <a:gd name="T3" fmla="*/ 0 h 144"/>
              <a:gd name="T4" fmla="*/ 912 w 912"/>
              <a:gd name="T5" fmla="*/ 0 h 144"/>
              <a:gd name="T6" fmla="*/ 0 w 912"/>
              <a:gd name="T7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12" h="144">
                <a:moveTo>
                  <a:pt x="0" y="144"/>
                </a:moveTo>
                <a:lnTo>
                  <a:pt x="0" y="0"/>
                </a:lnTo>
                <a:lnTo>
                  <a:pt x="912" y="0"/>
                </a:lnTo>
                <a:lnTo>
                  <a:pt x="0" y="144"/>
                </a:lnTo>
                <a:close/>
              </a:path>
            </a:pathLst>
          </a:custGeom>
          <a:solidFill>
            <a:schemeClr val="tx2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15068" name="Rectangle 572"/>
          <p:cNvSpPr>
            <a:spLocks noChangeArrowheads="1"/>
          </p:cNvSpPr>
          <p:nvPr/>
        </p:nvSpPr>
        <p:spPr bwMode="auto">
          <a:xfrm>
            <a:off x="4876801" y="5562600"/>
            <a:ext cx="16658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Large-Scale Object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Repositories</a:t>
            </a:r>
            <a:endParaRPr lang="en-US" sz="1400" b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515069" name="Freeform 573"/>
          <p:cNvSpPr>
            <a:spLocks/>
          </p:cNvSpPr>
          <p:nvPr/>
        </p:nvSpPr>
        <p:spPr bwMode="auto">
          <a:xfrm>
            <a:off x="6934200" y="4419600"/>
            <a:ext cx="2057400" cy="304800"/>
          </a:xfrm>
          <a:custGeom>
            <a:avLst/>
            <a:gdLst>
              <a:gd name="T0" fmla="*/ 0 w 960"/>
              <a:gd name="T1" fmla="*/ 144 h 144"/>
              <a:gd name="T2" fmla="*/ 960 w 960"/>
              <a:gd name="T3" fmla="*/ 144 h 144"/>
              <a:gd name="T4" fmla="*/ 960 w 960"/>
              <a:gd name="T5" fmla="*/ 0 h 144"/>
              <a:gd name="T6" fmla="*/ 0 w 960"/>
              <a:gd name="T7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0" h="144">
                <a:moveTo>
                  <a:pt x="0" y="144"/>
                </a:moveTo>
                <a:lnTo>
                  <a:pt x="960" y="144"/>
                </a:lnTo>
                <a:lnTo>
                  <a:pt x="960" y="0"/>
                </a:lnTo>
                <a:lnTo>
                  <a:pt x="0" y="144"/>
                </a:lnTo>
                <a:close/>
              </a:path>
            </a:pathLst>
          </a:custGeom>
          <a:solidFill>
            <a:srgbClr val="339966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15070" name="Freeform 574"/>
          <p:cNvSpPr>
            <a:spLocks/>
          </p:cNvSpPr>
          <p:nvPr/>
        </p:nvSpPr>
        <p:spPr bwMode="auto">
          <a:xfrm>
            <a:off x="6934200" y="4419600"/>
            <a:ext cx="2057400" cy="304800"/>
          </a:xfrm>
          <a:custGeom>
            <a:avLst/>
            <a:gdLst>
              <a:gd name="T0" fmla="*/ 0 w 912"/>
              <a:gd name="T1" fmla="*/ 144 h 144"/>
              <a:gd name="T2" fmla="*/ 0 w 912"/>
              <a:gd name="T3" fmla="*/ 0 h 144"/>
              <a:gd name="T4" fmla="*/ 912 w 912"/>
              <a:gd name="T5" fmla="*/ 0 h 144"/>
              <a:gd name="T6" fmla="*/ 0 w 912"/>
              <a:gd name="T7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12" h="144">
                <a:moveTo>
                  <a:pt x="0" y="144"/>
                </a:moveTo>
                <a:lnTo>
                  <a:pt x="0" y="0"/>
                </a:lnTo>
                <a:lnTo>
                  <a:pt x="912" y="0"/>
                </a:lnTo>
                <a:lnTo>
                  <a:pt x="0" y="144"/>
                </a:lnTo>
                <a:close/>
              </a:path>
            </a:pathLst>
          </a:custGeom>
          <a:solidFill>
            <a:schemeClr val="tx2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15071" name="Rectangle 575"/>
          <p:cNvSpPr>
            <a:spLocks noChangeArrowheads="1"/>
          </p:cNvSpPr>
          <p:nvPr/>
        </p:nvSpPr>
        <p:spPr bwMode="auto">
          <a:xfrm>
            <a:off x="6934201" y="4419600"/>
            <a:ext cx="2074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Knowledge</a:t>
            </a: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Management</a:t>
            </a:r>
            <a:endParaRPr lang="en-US" sz="1400" b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515072" name="Text Box 576"/>
          <p:cNvSpPr txBox="1">
            <a:spLocks noChangeArrowheads="1"/>
          </p:cNvSpPr>
          <p:nvPr/>
        </p:nvSpPr>
        <p:spPr bwMode="auto">
          <a:xfrm rot="19752771">
            <a:off x="4800600" y="4267201"/>
            <a:ext cx="2751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b="1">
                <a:solidFill>
                  <a:srgbClr val="000099"/>
                </a:solidFill>
                <a:latin typeface="Arial" charset="0"/>
              </a:rPr>
              <a:t>Information Products</a:t>
            </a:r>
          </a:p>
        </p:txBody>
      </p:sp>
      <p:sp>
        <p:nvSpPr>
          <p:cNvPr id="1515073" name="Text Box 577"/>
          <p:cNvSpPr txBox="1">
            <a:spLocks noChangeArrowheads="1"/>
          </p:cNvSpPr>
          <p:nvPr/>
        </p:nvSpPr>
        <p:spPr bwMode="auto">
          <a:xfrm>
            <a:off x="7696201" y="1676400"/>
            <a:ext cx="1630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>
                <a:solidFill>
                  <a:srgbClr val="000099"/>
                </a:solidFill>
                <a:latin typeface="Arial" charset="0"/>
              </a:rPr>
              <a:t>GA, DP&amp;E, GIE</a:t>
            </a:r>
          </a:p>
        </p:txBody>
      </p:sp>
      <p:grpSp>
        <p:nvGrpSpPr>
          <p:cNvPr id="1515074" name="Group 578"/>
          <p:cNvGrpSpPr>
            <a:grpSpLocks/>
          </p:cNvGrpSpPr>
          <p:nvPr/>
        </p:nvGrpSpPr>
        <p:grpSpPr bwMode="auto">
          <a:xfrm>
            <a:off x="4419600" y="2362200"/>
            <a:ext cx="2057400" cy="304800"/>
            <a:chOff x="1824" y="1488"/>
            <a:chExt cx="1296" cy="192"/>
          </a:xfrm>
        </p:grpSpPr>
        <p:sp>
          <p:nvSpPr>
            <p:cNvPr id="1515075" name="Freeform 579"/>
            <p:cNvSpPr>
              <a:spLocks/>
            </p:cNvSpPr>
            <p:nvPr/>
          </p:nvSpPr>
          <p:spPr bwMode="auto">
            <a:xfrm>
              <a:off x="1824" y="1488"/>
              <a:ext cx="1296" cy="192"/>
            </a:xfrm>
            <a:custGeom>
              <a:avLst/>
              <a:gdLst>
                <a:gd name="T0" fmla="*/ 0 w 960"/>
                <a:gd name="T1" fmla="*/ 144 h 144"/>
                <a:gd name="T2" fmla="*/ 960 w 960"/>
                <a:gd name="T3" fmla="*/ 144 h 144"/>
                <a:gd name="T4" fmla="*/ 960 w 960"/>
                <a:gd name="T5" fmla="*/ 0 h 144"/>
                <a:gd name="T6" fmla="*/ 0 w 960"/>
                <a:gd name="T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0" h="144">
                  <a:moveTo>
                    <a:pt x="0" y="144"/>
                  </a:moveTo>
                  <a:lnTo>
                    <a:pt x="960" y="144"/>
                  </a:lnTo>
                  <a:lnTo>
                    <a:pt x="960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5076" name="Freeform 580"/>
            <p:cNvSpPr>
              <a:spLocks/>
            </p:cNvSpPr>
            <p:nvPr/>
          </p:nvSpPr>
          <p:spPr bwMode="auto">
            <a:xfrm>
              <a:off x="1824" y="1488"/>
              <a:ext cx="1296" cy="192"/>
            </a:xfrm>
            <a:custGeom>
              <a:avLst/>
              <a:gdLst>
                <a:gd name="T0" fmla="*/ 0 w 912"/>
                <a:gd name="T1" fmla="*/ 144 h 144"/>
                <a:gd name="T2" fmla="*/ 0 w 912"/>
                <a:gd name="T3" fmla="*/ 0 h 144"/>
                <a:gd name="T4" fmla="*/ 912 w 912"/>
                <a:gd name="T5" fmla="*/ 0 h 144"/>
                <a:gd name="T6" fmla="*/ 0 w 912"/>
                <a:gd name="T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144">
                  <a:moveTo>
                    <a:pt x="0" y="144"/>
                  </a:moveTo>
                  <a:lnTo>
                    <a:pt x="0" y="0"/>
                  </a:lnTo>
                  <a:lnTo>
                    <a:pt x="91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515077" name="Group 581"/>
          <p:cNvGrpSpPr>
            <a:grpSpLocks/>
          </p:cNvGrpSpPr>
          <p:nvPr/>
        </p:nvGrpSpPr>
        <p:grpSpPr bwMode="auto">
          <a:xfrm>
            <a:off x="1905000" y="2667000"/>
            <a:ext cx="1752600" cy="304800"/>
            <a:chOff x="240" y="1968"/>
            <a:chExt cx="1104" cy="192"/>
          </a:xfrm>
        </p:grpSpPr>
        <p:grpSp>
          <p:nvGrpSpPr>
            <p:cNvPr id="1515078" name="Group 582"/>
            <p:cNvGrpSpPr>
              <a:grpSpLocks/>
            </p:cNvGrpSpPr>
            <p:nvPr/>
          </p:nvGrpSpPr>
          <p:grpSpPr bwMode="auto">
            <a:xfrm>
              <a:off x="240" y="1968"/>
              <a:ext cx="1104" cy="192"/>
              <a:chOff x="1824" y="1488"/>
              <a:chExt cx="1296" cy="192"/>
            </a:xfrm>
          </p:grpSpPr>
          <p:sp>
            <p:nvSpPr>
              <p:cNvPr id="1515079" name="Freeform 583"/>
              <p:cNvSpPr>
                <a:spLocks/>
              </p:cNvSpPr>
              <p:nvPr/>
            </p:nvSpPr>
            <p:spPr bwMode="auto">
              <a:xfrm>
                <a:off x="1824" y="1488"/>
                <a:ext cx="1296" cy="192"/>
              </a:xfrm>
              <a:custGeom>
                <a:avLst/>
                <a:gdLst>
                  <a:gd name="T0" fmla="*/ 0 w 960"/>
                  <a:gd name="T1" fmla="*/ 144 h 144"/>
                  <a:gd name="T2" fmla="*/ 960 w 960"/>
                  <a:gd name="T3" fmla="*/ 144 h 144"/>
                  <a:gd name="T4" fmla="*/ 960 w 960"/>
                  <a:gd name="T5" fmla="*/ 0 h 144"/>
                  <a:gd name="T6" fmla="*/ 0 w 960"/>
                  <a:gd name="T7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0" h="144">
                    <a:moveTo>
                      <a:pt x="0" y="144"/>
                    </a:moveTo>
                    <a:lnTo>
                      <a:pt x="960" y="144"/>
                    </a:lnTo>
                    <a:lnTo>
                      <a:pt x="960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5080" name="Freeform 584"/>
              <p:cNvSpPr>
                <a:spLocks/>
              </p:cNvSpPr>
              <p:nvPr/>
            </p:nvSpPr>
            <p:spPr bwMode="auto">
              <a:xfrm>
                <a:off x="1824" y="1488"/>
                <a:ext cx="1296" cy="192"/>
              </a:xfrm>
              <a:custGeom>
                <a:avLst/>
                <a:gdLst>
                  <a:gd name="T0" fmla="*/ 0 w 912"/>
                  <a:gd name="T1" fmla="*/ 144 h 144"/>
                  <a:gd name="T2" fmla="*/ 0 w 912"/>
                  <a:gd name="T3" fmla="*/ 0 h 144"/>
                  <a:gd name="T4" fmla="*/ 912 w 912"/>
                  <a:gd name="T5" fmla="*/ 0 h 144"/>
                  <a:gd name="T6" fmla="*/ 0 w 912"/>
                  <a:gd name="T7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2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1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tx2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515081" name="Rectangle 585"/>
            <p:cNvSpPr>
              <a:spLocks noChangeArrowheads="1"/>
            </p:cNvSpPr>
            <p:nvPr/>
          </p:nvSpPr>
          <p:spPr bwMode="auto">
            <a:xfrm>
              <a:off x="288" y="1968"/>
              <a:ext cx="103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FFCC00"/>
                  </a:solidFill>
                  <a:latin typeface="Times New Roman" charset="0"/>
                </a:rPr>
                <a:t>KB</a:t>
              </a:r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1400" b="1">
                  <a:solidFill>
                    <a:srgbClr val="FFCC00"/>
                  </a:solidFill>
                  <a:latin typeface="Times New Roman" charset="0"/>
                </a:rPr>
                <a:t>Point</a:t>
              </a:r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1400" b="1">
                  <a:solidFill>
                    <a:srgbClr val="FFCC00"/>
                  </a:solidFill>
                  <a:latin typeface="Times New Roman" charset="0"/>
                </a:rPr>
                <a:t>Solutions</a:t>
              </a:r>
              <a:endParaRPr lang="en-US" sz="14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515082" name="Text Box 586"/>
          <p:cNvSpPr txBox="1">
            <a:spLocks noChangeArrowheads="1"/>
          </p:cNvSpPr>
          <p:nvPr/>
        </p:nvSpPr>
        <p:spPr bwMode="auto">
          <a:xfrm>
            <a:off x="4551364" y="2362200"/>
            <a:ext cx="21542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Knowledge</a:t>
            </a:r>
            <a:r>
              <a:rPr lang="en-US" sz="1400" b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Discovery</a:t>
            </a:r>
            <a:endParaRPr lang="en-US" sz="1400" b="1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515083" name="Group 587"/>
          <p:cNvGrpSpPr>
            <a:grpSpLocks/>
          </p:cNvGrpSpPr>
          <p:nvPr/>
        </p:nvGrpSpPr>
        <p:grpSpPr bwMode="auto">
          <a:xfrm>
            <a:off x="4038600" y="2743200"/>
            <a:ext cx="2057400" cy="304800"/>
            <a:chOff x="1824" y="1488"/>
            <a:chExt cx="1296" cy="192"/>
          </a:xfrm>
        </p:grpSpPr>
        <p:sp>
          <p:nvSpPr>
            <p:cNvPr id="1515084" name="Freeform 588"/>
            <p:cNvSpPr>
              <a:spLocks/>
            </p:cNvSpPr>
            <p:nvPr/>
          </p:nvSpPr>
          <p:spPr bwMode="auto">
            <a:xfrm>
              <a:off x="1824" y="1488"/>
              <a:ext cx="1296" cy="192"/>
            </a:xfrm>
            <a:custGeom>
              <a:avLst/>
              <a:gdLst>
                <a:gd name="T0" fmla="*/ 0 w 960"/>
                <a:gd name="T1" fmla="*/ 144 h 144"/>
                <a:gd name="T2" fmla="*/ 960 w 960"/>
                <a:gd name="T3" fmla="*/ 144 h 144"/>
                <a:gd name="T4" fmla="*/ 960 w 960"/>
                <a:gd name="T5" fmla="*/ 0 h 144"/>
                <a:gd name="T6" fmla="*/ 0 w 960"/>
                <a:gd name="T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0" h="144">
                  <a:moveTo>
                    <a:pt x="0" y="144"/>
                  </a:moveTo>
                  <a:lnTo>
                    <a:pt x="960" y="144"/>
                  </a:lnTo>
                  <a:lnTo>
                    <a:pt x="960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5085" name="Freeform 589"/>
            <p:cNvSpPr>
              <a:spLocks/>
            </p:cNvSpPr>
            <p:nvPr/>
          </p:nvSpPr>
          <p:spPr bwMode="auto">
            <a:xfrm>
              <a:off x="1824" y="1488"/>
              <a:ext cx="1296" cy="192"/>
            </a:xfrm>
            <a:custGeom>
              <a:avLst/>
              <a:gdLst>
                <a:gd name="T0" fmla="*/ 0 w 912"/>
                <a:gd name="T1" fmla="*/ 144 h 144"/>
                <a:gd name="T2" fmla="*/ 0 w 912"/>
                <a:gd name="T3" fmla="*/ 0 h 144"/>
                <a:gd name="T4" fmla="*/ 912 w 912"/>
                <a:gd name="T5" fmla="*/ 0 h 144"/>
                <a:gd name="T6" fmla="*/ 0 w 912"/>
                <a:gd name="T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144">
                  <a:moveTo>
                    <a:pt x="0" y="144"/>
                  </a:moveTo>
                  <a:lnTo>
                    <a:pt x="0" y="0"/>
                  </a:lnTo>
                  <a:lnTo>
                    <a:pt x="91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515086" name="Text Box 590"/>
          <p:cNvSpPr txBox="1">
            <a:spLocks noChangeArrowheads="1"/>
          </p:cNvSpPr>
          <p:nvPr/>
        </p:nvSpPr>
        <p:spPr bwMode="auto">
          <a:xfrm>
            <a:off x="4191000" y="274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Knowledge</a:t>
            </a:r>
            <a:r>
              <a:rPr lang="en-US" sz="1400" b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b="1">
                <a:solidFill>
                  <a:srgbClr val="FFCC00"/>
                </a:solidFill>
                <a:latin typeface="Times New Roman" charset="0"/>
              </a:rPr>
              <a:t>Sharing</a:t>
            </a:r>
            <a:endParaRPr lang="en-US" sz="1400" b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614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450" name="AutoShape 2"/>
          <p:cNvSpPr>
            <a:spLocks noChangeArrowheads="1"/>
          </p:cNvSpPr>
          <p:nvPr/>
        </p:nvSpPr>
        <p:spPr bwMode="auto">
          <a:xfrm>
            <a:off x="4419600" y="2286000"/>
            <a:ext cx="3048000" cy="2438400"/>
          </a:xfrm>
          <a:prstGeom prst="triangle">
            <a:avLst>
              <a:gd name="adj" fmla="val 49995"/>
            </a:avLst>
          </a:prstGeom>
          <a:solidFill>
            <a:schemeClr val="hlink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12451" name="AutoShape 3"/>
          <p:cNvSpPr>
            <a:spLocks noChangeArrowheads="1"/>
          </p:cNvSpPr>
          <p:nvPr/>
        </p:nvSpPr>
        <p:spPr bwMode="auto">
          <a:xfrm>
            <a:off x="4860925" y="2674939"/>
            <a:ext cx="2152650" cy="1838325"/>
          </a:xfrm>
          <a:prstGeom prst="triangle">
            <a:avLst>
              <a:gd name="adj" fmla="val 49995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512452" name="Rectangle 4"/>
          <p:cNvSpPr>
            <a:spLocks noGrp="1" noChangeArrowheads="1"/>
          </p:cNvSpPr>
          <p:nvPr>
            <p:ph type="title"/>
          </p:nvPr>
        </p:nvSpPr>
        <p:spPr>
          <a:xfrm>
            <a:off x="2819400" y="203201"/>
            <a:ext cx="7162800" cy="981075"/>
          </a:xfrm>
        </p:spPr>
        <p:txBody>
          <a:bodyPr/>
          <a:lstStyle/>
          <a:p>
            <a:r>
              <a:rPr lang="en-US" dirty="0">
                <a:solidFill>
                  <a:srgbClr val="003399"/>
                </a:solidFill>
                <a:latin typeface="Arial" charset="0"/>
              </a:rPr>
              <a:t>DMRDDS</a:t>
            </a:r>
            <a:r>
              <a:rPr lang="en-US" altLang="en-US" dirty="0"/>
              <a:t> </a:t>
            </a:r>
            <a:br>
              <a:rPr lang="en-US" altLang="en-US" dirty="0"/>
            </a:br>
            <a:r>
              <a:rPr lang="en-US" altLang="en-US" dirty="0"/>
              <a:t>Relationship to the Thrust 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1512453" name="Rectangle 5"/>
          <p:cNvSpPr>
            <a:spLocks noChangeArrowheads="1"/>
          </p:cNvSpPr>
          <p:nvPr/>
        </p:nvSpPr>
        <p:spPr bwMode="auto">
          <a:xfrm>
            <a:off x="8153400" y="2286000"/>
            <a:ext cx="2743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60363" indent="-360363" defTabSz="960438" fontAlgn="base">
              <a:spcBef>
                <a:spcPct val="50000"/>
              </a:spcBef>
              <a:spcAft>
                <a:spcPct val="0"/>
              </a:spcAft>
              <a:buSzPct val="125000"/>
            </a:pPr>
            <a:endParaRPr lang="en-US" sz="1200">
              <a:solidFill>
                <a:srgbClr val="000099"/>
              </a:solidFill>
              <a:latin typeface="Times New Roman" charset="0"/>
            </a:endParaRPr>
          </a:p>
          <a:p>
            <a:pPr marL="360363" indent="-360363" defTabSz="960438" fontAlgn="base">
              <a:spcBef>
                <a:spcPct val="10000"/>
              </a:spcBef>
              <a:spcAft>
                <a:spcPct val="0"/>
              </a:spcAft>
              <a:buSzPct val="125000"/>
            </a:pPr>
            <a:endParaRPr lang="en-US" sz="1200">
              <a:solidFill>
                <a:srgbClr val="000099"/>
              </a:solidFill>
              <a:latin typeface="Times New Roman" charset="0"/>
            </a:endParaRPr>
          </a:p>
          <a:p>
            <a:pPr marL="360363" indent="-360363" defTabSz="960438" fontAlgn="base">
              <a:spcBef>
                <a:spcPct val="10000"/>
              </a:spcBef>
              <a:spcAft>
                <a:spcPct val="0"/>
              </a:spcAft>
              <a:buSzPct val="125000"/>
            </a:pPr>
            <a:endParaRPr lang="en-US" sz="900" b="1">
              <a:solidFill>
                <a:srgbClr val="000099"/>
              </a:solidFill>
              <a:latin typeface="Arial" charset="0"/>
            </a:endParaRPr>
          </a:p>
          <a:p>
            <a:pPr marL="360363" indent="-360363" defTabSz="960438" fontAlgn="base">
              <a:spcBef>
                <a:spcPct val="10000"/>
              </a:spcBef>
              <a:spcAft>
                <a:spcPct val="0"/>
              </a:spcAft>
              <a:buSzPct val="125000"/>
              <a:buFontTx/>
              <a:buChar char="•"/>
            </a:pPr>
            <a:endParaRPr lang="en-US" sz="900" b="1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1512454" name="Rectangle 6"/>
          <p:cNvSpPr>
            <a:spLocks noChangeArrowheads="1"/>
          </p:cNvSpPr>
          <p:nvPr/>
        </p:nvSpPr>
        <p:spPr bwMode="auto">
          <a:xfrm>
            <a:off x="1524000" y="5257800"/>
            <a:ext cx="3124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60363" indent="-360363" defTabSz="960438" fontAlgn="base">
              <a:spcBef>
                <a:spcPct val="0"/>
              </a:spcBef>
              <a:spcAft>
                <a:spcPct val="0"/>
              </a:spcAft>
              <a:buSzPct val="125000"/>
            </a:pPr>
            <a:r>
              <a:rPr lang="en-US" sz="1200" b="1">
                <a:solidFill>
                  <a:srgbClr val="000099"/>
                </a:solidFill>
                <a:latin typeface="Times New Roman" charset="0"/>
              </a:rPr>
              <a:t>Knowledge-based Fusion</a:t>
            </a:r>
            <a:r>
              <a:rPr lang="en-US" sz="1200">
                <a:solidFill>
                  <a:srgbClr val="000099"/>
                </a:solidFill>
                <a:latin typeface="Times New Roman" charset="0"/>
              </a:rPr>
              <a:t> </a:t>
            </a:r>
          </a:p>
          <a:p>
            <a:pPr marL="360363" indent="-360363" defTabSz="960438" fontAlgn="base">
              <a:spcBef>
                <a:spcPct val="0"/>
              </a:spcBef>
              <a:spcAft>
                <a:spcPct val="0"/>
              </a:spcAft>
              <a:buSzPct val="125000"/>
            </a:pPr>
            <a:r>
              <a:rPr lang="en-US" sz="1200">
                <a:solidFill>
                  <a:srgbClr val="000099"/>
                </a:solidFill>
                <a:latin typeface="Times New Roman" charset="0"/>
              </a:rPr>
              <a:t>   Situation Assessment</a:t>
            </a:r>
          </a:p>
          <a:p>
            <a:pPr marL="360363" indent="-360363" defTabSz="960438" fontAlgn="base">
              <a:spcBef>
                <a:spcPct val="0"/>
              </a:spcBef>
              <a:spcAft>
                <a:spcPct val="0"/>
              </a:spcAft>
              <a:buSzPct val="125000"/>
            </a:pPr>
            <a:r>
              <a:rPr lang="en-US" sz="1200">
                <a:solidFill>
                  <a:srgbClr val="000099"/>
                </a:solidFill>
                <a:latin typeface="Times New Roman" charset="0"/>
              </a:rPr>
              <a:t>   Threat Prediction</a:t>
            </a:r>
          </a:p>
          <a:p>
            <a:pPr marL="360363" indent="-360363" defTabSz="960438" fontAlgn="base">
              <a:spcBef>
                <a:spcPct val="0"/>
              </a:spcBef>
              <a:spcAft>
                <a:spcPct val="0"/>
              </a:spcAft>
              <a:buSzPct val="125000"/>
            </a:pPr>
            <a:r>
              <a:rPr lang="en-US" sz="1200">
                <a:solidFill>
                  <a:srgbClr val="000099"/>
                </a:solidFill>
                <a:latin typeface="Times New Roman" charset="0"/>
              </a:rPr>
              <a:t>   Discovery</a:t>
            </a:r>
          </a:p>
          <a:p>
            <a:pPr marL="360363" indent="-360363" defTabSz="960438" fontAlgn="base">
              <a:spcBef>
                <a:spcPct val="0"/>
              </a:spcBef>
              <a:spcAft>
                <a:spcPct val="0"/>
              </a:spcAft>
              <a:buSzPct val="125000"/>
            </a:pPr>
            <a:r>
              <a:rPr lang="en-US" sz="1200" b="1">
                <a:solidFill>
                  <a:srgbClr val="000099"/>
                </a:solidFill>
                <a:latin typeface="Times New Roman" charset="0"/>
              </a:rPr>
              <a:t>Intelligence Analysis</a:t>
            </a:r>
            <a:endParaRPr lang="en-US" sz="1200">
              <a:solidFill>
                <a:srgbClr val="000099"/>
              </a:solidFill>
              <a:latin typeface="Times New Roman" charset="0"/>
            </a:endParaRPr>
          </a:p>
          <a:p>
            <a:pPr marL="360363" indent="-360363" defTabSz="960438" fontAlgn="base">
              <a:spcBef>
                <a:spcPct val="0"/>
              </a:spcBef>
              <a:spcAft>
                <a:spcPct val="0"/>
              </a:spcAft>
              <a:buSzPct val="125000"/>
            </a:pPr>
            <a:r>
              <a:rPr lang="en-US" sz="1200">
                <a:solidFill>
                  <a:srgbClr val="000099"/>
                </a:solidFill>
                <a:latin typeface="Times New Roman" charset="0"/>
              </a:rPr>
              <a:t>   IPB</a:t>
            </a:r>
            <a:endParaRPr lang="en-US" sz="1200" b="1">
              <a:solidFill>
                <a:srgbClr val="000099"/>
              </a:solidFill>
              <a:latin typeface="Times New Roman" charset="0"/>
            </a:endParaRPr>
          </a:p>
          <a:p>
            <a:pPr marL="360363" indent="-360363" defTabSz="960438" fontAlgn="base">
              <a:spcBef>
                <a:spcPct val="0"/>
              </a:spcBef>
              <a:spcAft>
                <a:spcPct val="0"/>
              </a:spcAft>
              <a:buSzPct val="125000"/>
            </a:pPr>
            <a:r>
              <a:rPr lang="en-US" sz="1200">
                <a:solidFill>
                  <a:srgbClr val="000099"/>
                </a:solidFill>
                <a:latin typeface="Times New Roman" charset="0"/>
              </a:rPr>
              <a:t>   COA Analysis</a:t>
            </a:r>
          </a:p>
          <a:p>
            <a:pPr marL="360363" indent="-360363" defTabSz="960438" fontAlgn="base">
              <a:spcBef>
                <a:spcPct val="0"/>
              </a:spcBef>
              <a:spcAft>
                <a:spcPct val="0"/>
              </a:spcAft>
              <a:buSzPct val="125000"/>
            </a:pPr>
            <a:r>
              <a:rPr lang="en-US" sz="1200">
                <a:solidFill>
                  <a:srgbClr val="000099"/>
                </a:solidFill>
                <a:latin typeface="Times New Roman" charset="0"/>
              </a:rPr>
              <a:t>   Prioritization of Intelligence Requirements</a:t>
            </a:r>
            <a:endParaRPr lang="en-US" sz="1000" b="1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1512455" name="Rectangle 7"/>
          <p:cNvSpPr>
            <a:spLocks noChangeArrowheads="1"/>
          </p:cNvSpPr>
          <p:nvPr/>
        </p:nvSpPr>
        <p:spPr bwMode="auto">
          <a:xfrm>
            <a:off x="7086600" y="5257800"/>
            <a:ext cx="3429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60363" indent="-360363" defTabSz="960438" fontAlgn="base">
              <a:spcBef>
                <a:spcPct val="0"/>
              </a:spcBef>
              <a:spcAft>
                <a:spcPct val="0"/>
              </a:spcAft>
              <a:buSzPct val="125000"/>
            </a:pPr>
            <a:r>
              <a:rPr lang="en-US" sz="1200" b="1">
                <a:solidFill>
                  <a:srgbClr val="000099"/>
                </a:solidFill>
                <a:latin typeface="Times New Roman" charset="0"/>
              </a:rPr>
              <a:t>Intrusion Detection</a:t>
            </a:r>
            <a:endParaRPr lang="en-US" sz="1200">
              <a:solidFill>
                <a:srgbClr val="000099"/>
              </a:solidFill>
              <a:latin typeface="Times New Roman" charset="0"/>
            </a:endParaRPr>
          </a:p>
          <a:p>
            <a:pPr marL="360363" indent="-360363" defTabSz="960438" fontAlgn="base">
              <a:spcBef>
                <a:spcPct val="0"/>
              </a:spcBef>
              <a:spcAft>
                <a:spcPct val="0"/>
              </a:spcAft>
              <a:buSzPct val="125000"/>
            </a:pPr>
            <a:r>
              <a:rPr lang="en-US" sz="1200">
                <a:solidFill>
                  <a:srgbClr val="000099"/>
                </a:solidFill>
                <a:latin typeface="Times New Roman" charset="0"/>
              </a:rPr>
              <a:t>   Predict adversary behavior</a:t>
            </a:r>
          </a:p>
          <a:p>
            <a:pPr marL="360363" indent="-360363" defTabSz="960438" fontAlgn="base">
              <a:spcBef>
                <a:spcPct val="0"/>
              </a:spcBef>
              <a:spcAft>
                <a:spcPct val="0"/>
              </a:spcAft>
              <a:buSzPct val="125000"/>
            </a:pPr>
            <a:r>
              <a:rPr lang="en-US" sz="1200">
                <a:solidFill>
                  <a:srgbClr val="000099"/>
                </a:solidFill>
                <a:latin typeface="Times New Roman" charset="0"/>
              </a:rPr>
              <a:t>   Determine most likely/devastating attacks</a:t>
            </a:r>
          </a:p>
          <a:p>
            <a:pPr marL="360363" indent="-360363" defTabSz="960438" fontAlgn="base">
              <a:spcBef>
                <a:spcPct val="0"/>
              </a:spcBef>
              <a:spcAft>
                <a:spcPct val="0"/>
              </a:spcAft>
              <a:buSzPct val="125000"/>
            </a:pPr>
            <a:r>
              <a:rPr lang="en-US" sz="1200">
                <a:solidFill>
                  <a:srgbClr val="000099"/>
                </a:solidFill>
                <a:latin typeface="Times New Roman" charset="0"/>
              </a:rPr>
              <a:t>   Determine the optimal set of countermeasures</a:t>
            </a:r>
          </a:p>
          <a:p>
            <a:pPr marL="360363" indent="-360363" defTabSz="960438" fontAlgn="base">
              <a:spcBef>
                <a:spcPct val="0"/>
              </a:spcBef>
              <a:spcAft>
                <a:spcPct val="0"/>
              </a:spcAft>
              <a:buSzPct val="125000"/>
            </a:pPr>
            <a:r>
              <a:rPr lang="en-US" sz="1200" b="1">
                <a:solidFill>
                  <a:srgbClr val="000099"/>
                </a:solidFill>
                <a:latin typeface="Times New Roman" charset="0"/>
              </a:rPr>
              <a:t>Network Configuration</a:t>
            </a:r>
            <a:endParaRPr lang="en-US" sz="120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512456" name="Rectangle 8"/>
          <p:cNvSpPr>
            <a:spLocks noChangeArrowheads="1"/>
          </p:cNvSpPr>
          <p:nvPr/>
        </p:nvSpPr>
        <p:spPr bwMode="auto">
          <a:xfrm>
            <a:off x="7543801" y="5956013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512457" name="Group 9"/>
          <p:cNvGrpSpPr>
            <a:grpSpLocks/>
          </p:cNvGrpSpPr>
          <p:nvPr/>
        </p:nvGrpSpPr>
        <p:grpSpPr bwMode="auto">
          <a:xfrm>
            <a:off x="4114801" y="1143000"/>
            <a:ext cx="3440113" cy="1101726"/>
            <a:chOff x="3600" y="672"/>
            <a:chExt cx="2016" cy="694"/>
          </a:xfrm>
        </p:grpSpPr>
        <p:sp>
          <p:nvSpPr>
            <p:cNvPr id="1512458" name="Rectangle 10"/>
            <p:cNvSpPr>
              <a:spLocks noChangeArrowheads="1"/>
            </p:cNvSpPr>
            <p:nvPr/>
          </p:nvSpPr>
          <p:spPr bwMode="auto">
            <a:xfrm>
              <a:off x="3600" y="872"/>
              <a:ext cx="2016" cy="36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459" name="Rectangle 11"/>
            <p:cNvSpPr>
              <a:spLocks noChangeArrowheads="1"/>
            </p:cNvSpPr>
            <p:nvPr/>
          </p:nvSpPr>
          <p:spPr bwMode="auto">
            <a:xfrm>
              <a:off x="3600" y="672"/>
              <a:ext cx="191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altLang="en-US" sz="2000" b="1" u="sng">
                  <a:solidFill>
                    <a:srgbClr val="000099"/>
                  </a:solidFill>
                  <a:latin typeface="Arial Narrow" pitchFamily="34" charset="0"/>
                </a:rPr>
                <a:t>Dynamic Planning</a:t>
              </a:r>
              <a:r>
                <a:rPr lang="en-US" altLang="en-US" sz="2400" b="1" u="sng">
                  <a:solidFill>
                    <a:srgbClr val="000099"/>
                  </a:solidFill>
                  <a:latin typeface="Arial Narrow" pitchFamily="34" charset="0"/>
                </a:rPr>
                <a:t> </a:t>
              </a:r>
              <a:r>
                <a:rPr lang="en-US" altLang="en-US" sz="2000" b="1" u="sng">
                  <a:solidFill>
                    <a:srgbClr val="000099"/>
                  </a:solidFill>
                  <a:latin typeface="Arial Narrow" pitchFamily="34" charset="0"/>
                </a:rPr>
                <a:t>&amp; Execution</a:t>
              </a:r>
              <a:endParaRPr lang="en-US" b="1">
                <a:solidFill>
                  <a:srgbClr val="000099"/>
                </a:solidFill>
                <a:latin typeface="Arial Narrow" pitchFamily="34" charset="0"/>
              </a:endParaRPr>
            </a:p>
          </p:txBody>
        </p:sp>
        <p:sp>
          <p:nvSpPr>
            <p:cNvPr id="1512460" name="Text Box 12"/>
            <p:cNvSpPr txBox="1">
              <a:spLocks noChangeArrowheads="1"/>
            </p:cNvSpPr>
            <p:nvPr/>
          </p:nvSpPr>
          <p:spPr bwMode="auto">
            <a:xfrm>
              <a:off x="3643" y="912"/>
              <a:ext cx="1312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99"/>
                  </a:solidFill>
                  <a:latin typeface="Times New Roman" charset="0"/>
                </a:rPr>
                <a:t> Next Generation &amp; Coalition C2</a:t>
              </a:r>
            </a:p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99"/>
                  </a:solidFill>
                  <a:latin typeface="Times New Roman" charset="0"/>
                </a:rPr>
                <a:t> C2 Decision Support</a:t>
              </a:r>
            </a:p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99"/>
                  </a:solidFill>
                  <a:latin typeface="Times New Roman" charset="0"/>
                </a:rPr>
                <a:t> Dynamic Execution</a:t>
              </a:r>
              <a:endParaRPr lang="en-US" sz="10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461" name="Rectangle 13"/>
            <p:cNvSpPr>
              <a:spLocks noChangeArrowheads="1"/>
            </p:cNvSpPr>
            <p:nvPr/>
          </p:nvSpPr>
          <p:spPr bwMode="auto">
            <a:xfrm>
              <a:off x="3600" y="848"/>
              <a:ext cx="10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512462" name="Picture 14" descr="DynPlan.PCT                                                    000015CDIgor's Pet Boris               B0B6F108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00200"/>
            <a:ext cx="1371600" cy="1111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12463" name="Group 15"/>
          <p:cNvGrpSpPr>
            <a:grpSpLocks/>
          </p:cNvGrpSpPr>
          <p:nvPr/>
        </p:nvGrpSpPr>
        <p:grpSpPr bwMode="auto">
          <a:xfrm>
            <a:off x="7391400" y="3810000"/>
            <a:ext cx="3124200" cy="1246188"/>
            <a:chOff x="3744" y="3504"/>
            <a:chExt cx="1968" cy="785"/>
          </a:xfrm>
        </p:grpSpPr>
        <p:sp>
          <p:nvSpPr>
            <p:cNvPr id="1512464" name="Rectangle 16"/>
            <p:cNvSpPr>
              <a:spLocks noChangeArrowheads="1"/>
            </p:cNvSpPr>
            <p:nvPr/>
          </p:nvSpPr>
          <p:spPr bwMode="auto">
            <a:xfrm>
              <a:off x="3792" y="3715"/>
              <a:ext cx="1920" cy="36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465" name="Rectangle 17"/>
            <p:cNvSpPr>
              <a:spLocks noChangeArrowheads="1"/>
            </p:cNvSpPr>
            <p:nvPr/>
          </p:nvSpPr>
          <p:spPr bwMode="auto">
            <a:xfrm>
              <a:off x="3744" y="3504"/>
              <a:ext cx="19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altLang="en-US" sz="2000" b="1" u="sng">
                  <a:solidFill>
                    <a:srgbClr val="000099"/>
                  </a:solidFill>
                  <a:latin typeface="Arial Narrow" pitchFamily="34" charset="0"/>
                </a:rPr>
                <a:t>Global Information Enterprise</a:t>
              </a:r>
              <a:endParaRPr lang="en-US" altLang="en-US" sz="2400" b="1" u="sng">
                <a:solidFill>
                  <a:srgbClr val="000099"/>
                </a:solidFill>
                <a:latin typeface="Arial Narrow" pitchFamily="34" charset="0"/>
              </a:endParaRPr>
            </a:p>
          </p:txBody>
        </p:sp>
        <p:sp>
          <p:nvSpPr>
            <p:cNvPr id="1512466" name="Rectangle 18"/>
            <p:cNvSpPr>
              <a:spLocks noChangeArrowheads="1"/>
            </p:cNvSpPr>
            <p:nvPr/>
          </p:nvSpPr>
          <p:spPr bwMode="auto">
            <a:xfrm>
              <a:off x="3780" y="3696"/>
              <a:ext cx="1072" cy="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99"/>
                  </a:solidFill>
                  <a:latin typeface="Times New Roman" charset="0"/>
                </a:rPr>
                <a:t> Aerospace Connectivity</a:t>
              </a:r>
            </a:p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99"/>
                  </a:solidFill>
                  <a:latin typeface="Times New Roman" charset="0"/>
                </a:rPr>
                <a:t> Information Assurance</a:t>
              </a:r>
            </a:p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99"/>
                  </a:solidFill>
                  <a:latin typeface="Times New Roman" charset="0"/>
                </a:rPr>
                <a:t> Networking</a:t>
              </a:r>
            </a:p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99"/>
                  </a:solidFill>
                  <a:latin typeface="Times New Roman" charset="0"/>
                </a:rPr>
                <a:t> Information Systems</a:t>
              </a:r>
            </a:p>
          </p:txBody>
        </p:sp>
      </p:grpSp>
      <p:pic>
        <p:nvPicPr>
          <p:cNvPr id="1512467" name="Picture 19" descr="GIEglobe.gif                                                   000191E0KT's Internal HD               ABA78158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267201"/>
            <a:ext cx="1447800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2468" name="Rectangle 20"/>
          <p:cNvSpPr>
            <a:spLocks noChangeArrowheads="1"/>
          </p:cNvSpPr>
          <p:nvPr/>
        </p:nvSpPr>
        <p:spPr bwMode="auto">
          <a:xfrm>
            <a:off x="8077200" y="1447800"/>
            <a:ext cx="2712602" cy="160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99"/>
                </a:solidFill>
                <a:latin typeface="Times New Roman" charset="0"/>
              </a:rPr>
              <a:t>Effects Based Operations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99"/>
                </a:solidFill>
                <a:latin typeface="Times New Roman" charset="0"/>
              </a:rPr>
              <a:t> Reasoning about adversaries next move</a:t>
            </a:r>
            <a:r>
              <a:rPr lang="en-US" sz="1200" b="1">
                <a:solidFill>
                  <a:srgbClr val="000099"/>
                </a:solidFill>
                <a:latin typeface="Times New Roman" charset="0"/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99"/>
                </a:solidFill>
                <a:latin typeface="Times New Roman" charset="0"/>
              </a:rPr>
              <a:t>Planning &amp; Scheduling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99"/>
                </a:solidFill>
                <a:latin typeface="Times New Roman" charset="0"/>
              </a:rPr>
              <a:t>   “What-if” Enabled Planning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99"/>
                </a:solidFill>
                <a:latin typeface="Times New Roman" charset="0"/>
              </a:rPr>
              <a:t>   COA  generation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99"/>
                </a:solidFill>
                <a:latin typeface="Times New Roman" charset="0"/>
              </a:rPr>
              <a:t>    Intelligent  access &amp;  integration of</a:t>
            </a:r>
          </a:p>
          <a:p>
            <a:pPr defTabSz="914400" eaLnBrk="0" fontAlgn="base" hangingPunct="0">
              <a:spcBef>
                <a:spcPct val="10000"/>
              </a:spcBef>
              <a:spcAft>
                <a:spcPct val="0"/>
              </a:spcAft>
            </a:pPr>
            <a:r>
              <a:rPr lang="en-US" sz="1200">
                <a:solidFill>
                  <a:srgbClr val="000099"/>
                </a:solidFill>
                <a:latin typeface="Times New Roman" charset="0"/>
              </a:rPr>
              <a:t>    distributed information sources.</a:t>
            </a:r>
          </a:p>
          <a:p>
            <a:pPr defTabSz="914400" eaLnBrk="0" fontAlgn="base" hangingPunct="0">
              <a:spcBef>
                <a:spcPct val="10000"/>
              </a:spcBef>
              <a:spcAft>
                <a:spcPct val="0"/>
              </a:spcAft>
            </a:pPr>
            <a:r>
              <a:rPr lang="en-US" sz="1200">
                <a:solidFill>
                  <a:srgbClr val="000099"/>
                </a:solidFill>
                <a:latin typeface="Times New Roman" charset="0"/>
              </a:rPr>
              <a:t>   </a:t>
            </a:r>
          </a:p>
        </p:txBody>
      </p:sp>
      <p:sp>
        <p:nvSpPr>
          <p:cNvPr id="1512469" name="Rectangle 21"/>
          <p:cNvSpPr>
            <a:spLocks noChangeArrowheads="1"/>
          </p:cNvSpPr>
          <p:nvPr/>
        </p:nvSpPr>
        <p:spPr bwMode="auto">
          <a:xfrm>
            <a:off x="1676400" y="4432013"/>
            <a:ext cx="2743200" cy="58477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12470" name="Rectangle 22"/>
          <p:cNvSpPr>
            <a:spLocks noChangeArrowheads="1"/>
          </p:cNvSpPr>
          <p:nvPr/>
        </p:nvSpPr>
        <p:spPr bwMode="auto">
          <a:xfrm>
            <a:off x="1752600" y="4114801"/>
            <a:ext cx="1987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b="1" u="sng">
                <a:solidFill>
                  <a:srgbClr val="000099"/>
                </a:solidFill>
                <a:latin typeface="Arial Narrow" pitchFamily="34" charset="0"/>
              </a:rPr>
              <a:t>Global Awareness</a:t>
            </a:r>
            <a:endParaRPr lang="en-US" sz="2400" b="1" u="sng">
              <a:solidFill>
                <a:srgbClr val="000099"/>
              </a:solidFill>
              <a:latin typeface="Arial Narrow" pitchFamily="34" charset="0"/>
            </a:endParaRPr>
          </a:p>
        </p:txBody>
      </p:sp>
      <p:sp>
        <p:nvSpPr>
          <p:cNvPr id="1512471" name="Rectangle 23"/>
          <p:cNvSpPr>
            <a:spLocks noChangeArrowheads="1"/>
          </p:cNvSpPr>
          <p:nvPr/>
        </p:nvSpPr>
        <p:spPr bwMode="auto">
          <a:xfrm>
            <a:off x="1752601" y="4495801"/>
            <a:ext cx="20072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99"/>
                </a:solidFill>
                <a:latin typeface="Times New Roman" charset="0"/>
              </a:rPr>
              <a:t>Information Exploitation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99"/>
                </a:solidFill>
                <a:latin typeface="Times New Roman" charset="0"/>
              </a:rPr>
              <a:t>Information Fusion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99"/>
                </a:solidFill>
                <a:latin typeface="Times New Roman" charset="0"/>
              </a:rPr>
              <a:t>Information Understanding</a:t>
            </a:r>
            <a:endParaRPr lang="en-US" sz="1200" u="sng">
              <a:solidFill>
                <a:srgbClr val="000099"/>
              </a:solidFill>
              <a:latin typeface="Times New Roman" charset="0"/>
            </a:endParaRPr>
          </a:p>
        </p:txBody>
      </p:sp>
      <p:pic>
        <p:nvPicPr>
          <p:cNvPr id="1512472" name="Picture 24" descr="ThrustQuad.pct                                                 00000684Igor's Pet Boris               B0B6F108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800601"/>
            <a:ext cx="1295400" cy="974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12473" name="Group 25"/>
          <p:cNvGrpSpPr>
            <a:grpSpLocks/>
          </p:cNvGrpSpPr>
          <p:nvPr/>
        </p:nvGrpSpPr>
        <p:grpSpPr bwMode="auto">
          <a:xfrm>
            <a:off x="5105400" y="2895601"/>
            <a:ext cx="1676400" cy="1579041"/>
            <a:chOff x="1993" y="1711"/>
            <a:chExt cx="1740" cy="1481"/>
          </a:xfrm>
        </p:grpSpPr>
        <p:sp>
          <p:nvSpPr>
            <p:cNvPr id="1512474" name="AutoShape 26"/>
            <p:cNvSpPr>
              <a:spLocks noChangeArrowheads="1"/>
            </p:cNvSpPr>
            <p:nvPr/>
          </p:nvSpPr>
          <p:spPr bwMode="auto">
            <a:xfrm>
              <a:off x="2138" y="2740"/>
              <a:ext cx="1450" cy="145"/>
            </a:xfrm>
            <a:prstGeom prst="roundRect">
              <a:avLst>
                <a:gd name="adj" fmla="val 32495"/>
              </a:avLst>
            </a:prstGeom>
            <a:gradFill rotWithShape="0">
              <a:gsLst>
                <a:gs pos="0">
                  <a:srgbClr val="C1CEFF">
                    <a:gamma/>
                    <a:tint val="60000"/>
                    <a:invGamma/>
                  </a:srgbClr>
                </a:gs>
                <a:gs pos="50000">
                  <a:srgbClr val="C1CEFF"/>
                </a:gs>
                <a:gs pos="100000">
                  <a:srgbClr val="C1CEFF">
                    <a:gamma/>
                    <a:tint val="60000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512475" name="Group 27"/>
            <p:cNvGrpSpPr>
              <a:grpSpLocks/>
            </p:cNvGrpSpPr>
            <p:nvPr/>
          </p:nvGrpSpPr>
          <p:grpSpPr bwMode="auto">
            <a:xfrm>
              <a:off x="2474" y="1711"/>
              <a:ext cx="752" cy="255"/>
              <a:chOff x="286" y="1348"/>
              <a:chExt cx="960" cy="544"/>
            </a:xfrm>
          </p:grpSpPr>
          <p:sp>
            <p:nvSpPr>
              <p:cNvPr id="1512476" name="Rectangle 28"/>
              <p:cNvSpPr>
                <a:spLocks noChangeArrowheads="1"/>
              </p:cNvSpPr>
              <p:nvPr/>
            </p:nvSpPr>
            <p:spPr bwMode="auto">
              <a:xfrm>
                <a:off x="430" y="1348"/>
                <a:ext cx="664" cy="406"/>
              </a:xfrm>
              <a:prstGeom prst="rect">
                <a:avLst/>
              </a:prstGeom>
              <a:solidFill>
                <a:srgbClr val="AAACF8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1512477" name="Group 29"/>
              <p:cNvGrpSpPr>
                <a:grpSpLocks/>
              </p:cNvGrpSpPr>
              <p:nvPr/>
            </p:nvGrpSpPr>
            <p:grpSpPr bwMode="auto">
              <a:xfrm>
                <a:off x="448" y="1388"/>
                <a:ext cx="639" cy="265"/>
                <a:chOff x="2320" y="1417"/>
                <a:chExt cx="639" cy="265"/>
              </a:xfrm>
            </p:grpSpPr>
            <p:sp>
              <p:nvSpPr>
                <p:cNvPr id="1512478" name="Freeform 30"/>
                <p:cNvSpPr>
                  <a:spLocks/>
                </p:cNvSpPr>
                <p:nvPr/>
              </p:nvSpPr>
              <p:spPr bwMode="auto">
                <a:xfrm>
                  <a:off x="2641" y="1491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4 w 4"/>
                    <a:gd name="T3" fmla="*/ 3 h 3"/>
                    <a:gd name="T4" fmla="*/ 4 w 4"/>
                    <a:gd name="T5" fmla="*/ 3 h 3"/>
                    <a:gd name="T6" fmla="*/ 0 w 4"/>
                    <a:gd name="T7" fmla="*/ 1 h 3"/>
                    <a:gd name="T8" fmla="*/ 2 w 4"/>
                    <a:gd name="T9" fmla="*/ 0 h 3"/>
                    <a:gd name="T10" fmla="*/ 4 w 4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lnTo>
                        <a:pt x="4" y="3"/>
                      </a:lnTo>
                      <a:lnTo>
                        <a:pt x="4" y="3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6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479" name="Freeform 31"/>
                <p:cNvSpPr>
                  <a:spLocks/>
                </p:cNvSpPr>
                <p:nvPr/>
              </p:nvSpPr>
              <p:spPr bwMode="auto">
                <a:xfrm>
                  <a:off x="2635" y="1486"/>
                  <a:ext cx="3" cy="5"/>
                </a:xfrm>
                <a:custGeom>
                  <a:avLst/>
                  <a:gdLst>
                    <a:gd name="T0" fmla="*/ 3 w 3"/>
                    <a:gd name="T1" fmla="*/ 0 h 5"/>
                    <a:gd name="T2" fmla="*/ 0 w 3"/>
                    <a:gd name="T3" fmla="*/ 0 h 5"/>
                    <a:gd name="T4" fmla="*/ 1 w 3"/>
                    <a:gd name="T5" fmla="*/ 5 h 5"/>
                    <a:gd name="T6" fmla="*/ 3 w 3"/>
                    <a:gd name="T7" fmla="*/ 3 h 5"/>
                    <a:gd name="T8" fmla="*/ 3 w 3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5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1" y="5"/>
                      </a:lnTo>
                      <a:lnTo>
                        <a:pt x="3" y="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1512480" name="Group 32"/>
                <p:cNvGrpSpPr>
                  <a:grpSpLocks/>
                </p:cNvGrpSpPr>
                <p:nvPr/>
              </p:nvGrpSpPr>
              <p:grpSpPr bwMode="auto">
                <a:xfrm>
                  <a:off x="2903" y="1637"/>
                  <a:ext cx="56" cy="27"/>
                  <a:chOff x="2903" y="1637"/>
                  <a:chExt cx="56" cy="27"/>
                </a:xfrm>
              </p:grpSpPr>
              <p:sp>
                <p:nvSpPr>
                  <p:cNvPr id="1512481" name="Freeform 33"/>
                  <p:cNvSpPr>
                    <a:spLocks/>
                  </p:cNvSpPr>
                  <p:nvPr/>
                </p:nvSpPr>
                <p:spPr bwMode="auto">
                  <a:xfrm>
                    <a:off x="2951" y="1637"/>
                    <a:ext cx="8" cy="17"/>
                  </a:xfrm>
                  <a:custGeom>
                    <a:avLst/>
                    <a:gdLst>
                      <a:gd name="T0" fmla="*/ 3 w 8"/>
                      <a:gd name="T1" fmla="*/ 0 h 17"/>
                      <a:gd name="T2" fmla="*/ 3 w 8"/>
                      <a:gd name="T3" fmla="*/ 0 h 17"/>
                      <a:gd name="T4" fmla="*/ 5 w 8"/>
                      <a:gd name="T5" fmla="*/ 2 h 17"/>
                      <a:gd name="T6" fmla="*/ 5 w 8"/>
                      <a:gd name="T7" fmla="*/ 7 h 17"/>
                      <a:gd name="T8" fmla="*/ 7 w 8"/>
                      <a:gd name="T9" fmla="*/ 7 h 17"/>
                      <a:gd name="T10" fmla="*/ 7 w 8"/>
                      <a:gd name="T11" fmla="*/ 7 h 17"/>
                      <a:gd name="T12" fmla="*/ 7 w 8"/>
                      <a:gd name="T13" fmla="*/ 9 h 17"/>
                      <a:gd name="T14" fmla="*/ 7 w 8"/>
                      <a:gd name="T15" fmla="*/ 9 h 17"/>
                      <a:gd name="T16" fmla="*/ 8 w 8"/>
                      <a:gd name="T17" fmla="*/ 9 h 17"/>
                      <a:gd name="T18" fmla="*/ 8 w 8"/>
                      <a:gd name="T19" fmla="*/ 9 h 17"/>
                      <a:gd name="T20" fmla="*/ 8 w 8"/>
                      <a:gd name="T21" fmla="*/ 9 h 17"/>
                      <a:gd name="T22" fmla="*/ 8 w 8"/>
                      <a:gd name="T23" fmla="*/ 9 h 17"/>
                      <a:gd name="T24" fmla="*/ 8 w 8"/>
                      <a:gd name="T25" fmla="*/ 10 h 17"/>
                      <a:gd name="T26" fmla="*/ 8 w 8"/>
                      <a:gd name="T27" fmla="*/ 12 h 17"/>
                      <a:gd name="T28" fmla="*/ 7 w 8"/>
                      <a:gd name="T29" fmla="*/ 12 h 17"/>
                      <a:gd name="T30" fmla="*/ 7 w 8"/>
                      <a:gd name="T31" fmla="*/ 12 h 17"/>
                      <a:gd name="T32" fmla="*/ 5 w 8"/>
                      <a:gd name="T33" fmla="*/ 14 h 17"/>
                      <a:gd name="T34" fmla="*/ 5 w 8"/>
                      <a:gd name="T35" fmla="*/ 14 h 17"/>
                      <a:gd name="T36" fmla="*/ 5 w 8"/>
                      <a:gd name="T37" fmla="*/ 14 h 17"/>
                      <a:gd name="T38" fmla="*/ 5 w 8"/>
                      <a:gd name="T39" fmla="*/ 15 h 17"/>
                      <a:gd name="T40" fmla="*/ 5 w 8"/>
                      <a:gd name="T41" fmla="*/ 15 h 17"/>
                      <a:gd name="T42" fmla="*/ 3 w 8"/>
                      <a:gd name="T43" fmla="*/ 15 h 17"/>
                      <a:gd name="T44" fmla="*/ 3 w 8"/>
                      <a:gd name="T45" fmla="*/ 17 h 17"/>
                      <a:gd name="T46" fmla="*/ 2 w 8"/>
                      <a:gd name="T47" fmla="*/ 15 h 17"/>
                      <a:gd name="T48" fmla="*/ 2 w 8"/>
                      <a:gd name="T49" fmla="*/ 15 h 17"/>
                      <a:gd name="T50" fmla="*/ 0 w 8"/>
                      <a:gd name="T51" fmla="*/ 15 h 17"/>
                      <a:gd name="T52" fmla="*/ 2 w 8"/>
                      <a:gd name="T53" fmla="*/ 15 h 17"/>
                      <a:gd name="T54" fmla="*/ 2 w 8"/>
                      <a:gd name="T55" fmla="*/ 14 h 17"/>
                      <a:gd name="T56" fmla="*/ 3 w 8"/>
                      <a:gd name="T57" fmla="*/ 14 h 17"/>
                      <a:gd name="T58" fmla="*/ 3 w 8"/>
                      <a:gd name="T59" fmla="*/ 14 h 17"/>
                      <a:gd name="T60" fmla="*/ 2 w 8"/>
                      <a:gd name="T61" fmla="*/ 12 h 17"/>
                      <a:gd name="T62" fmla="*/ 2 w 8"/>
                      <a:gd name="T63" fmla="*/ 12 h 17"/>
                      <a:gd name="T64" fmla="*/ 0 w 8"/>
                      <a:gd name="T65" fmla="*/ 12 h 17"/>
                      <a:gd name="T66" fmla="*/ 0 w 8"/>
                      <a:gd name="T67" fmla="*/ 12 h 17"/>
                      <a:gd name="T68" fmla="*/ 0 w 8"/>
                      <a:gd name="T69" fmla="*/ 10 h 17"/>
                      <a:gd name="T70" fmla="*/ 0 w 8"/>
                      <a:gd name="T71" fmla="*/ 10 h 17"/>
                      <a:gd name="T72" fmla="*/ 0 w 8"/>
                      <a:gd name="T73" fmla="*/ 10 h 17"/>
                      <a:gd name="T74" fmla="*/ 2 w 8"/>
                      <a:gd name="T75" fmla="*/ 10 h 17"/>
                      <a:gd name="T76" fmla="*/ 2 w 8"/>
                      <a:gd name="T77" fmla="*/ 9 h 17"/>
                      <a:gd name="T78" fmla="*/ 2 w 8"/>
                      <a:gd name="T79" fmla="*/ 9 h 17"/>
                      <a:gd name="T80" fmla="*/ 3 w 8"/>
                      <a:gd name="T81" fmla="*/ 7 h 17"/>
                      <a:gd name="T82" fmla="*/ 2 w 8"/>
                      <a:gd name="T83" fmla="*/ 7 h 17"/>
                      <a:gd name="T84" fmla="*/ 2 w 8"/>
                      <a:gd name="T85" fmla="*/ 5 h 17"/>
                      <a:gd name="T86" fmla="*/ 2 w 8"/>
                      <a:gd name="T87" fmla="*/ 4 h 17"/>
                      <a:gd name="T88" fmla="*/ 2 w 8"/>
                      <a:gd name="T89" fmla="*/ 4 h 17"/>
                      <a:gd name="T90" fmla="*/ 2 w 8"/>
                      <a:gd name="T91" fmla="*/ 2 h 17"/>
                      <a:gd name="T92" fmla="*/ 3 w 8"/>
                      <a:gd name="T9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8" h="17">
                        <a:moveTo>
                          <a:pt x="3" y="0"/>
                        </a:moveTo>
                        <a:lnTo>
                          <a:pt x="3" y="0"/>
                        </a:lnTo>
                        <a:lnTo>
                          <a:pt x="5" y="2"/>
                        </a:lnTo>
                        <a:lnTo>
                          <a:pt x="5" y="7"/>
                        </a:lnTo>
                        <a:lnTo>
                          <a:pt x="7" y="7"/>
                        </a:lnTo>
                        <a:lnTo>
                          <a:pt x="7" y="7"/>
                        </a:lnTo>
                        <a:lnTo>
                          <a:pt x="7" y="9"/>
                        </a:lnTo>
                        <a:lnTo>
                          <a:pt x="7" y="9"/>
                        </a:lnTo>
                        <a:lnTo>
                          <a:pt x="8" y="9"/>
                        </a:lnTo>
                        <a:lnTo>
                          <a:pt x="8" y="9"/>
                        </a:lnTo>
                        <a:lnTo>
                          <a:pt x="8" y="9"/>
                        </a:lnTo>
                        <a:lnTo>
                          <a:pt x="8" y="9"/>
                        </a:lnTo>
                        <a:lnTo>
                          <a:pt x="8" y="10"/>
                        </a:lnTo>
                        <a:lnTo>
                          <a:pt x="8" y="12"/>
                        </a:lnTo>
                        <a:lnTo>
                          <a:pt x="7" y="12"/>
                        </a:lnTo>
                        <a:lnTo>
                          <a:pt x="7" y="12"/>
                        </a:lnTo>
                        <a:lnTo>
                          <a:pt x="5" y="14"/>
                        </a:lnTo>
                        <a:lnTo>
                          <a:pt x="5" y="14"/>
                        </a:lnTo>
                        <a:lnTo>
                          <a:pt x="5" y="14"/>
                        </a:lnTo>
                        <a:lnTo>
                          <a:pt x="5" y="15"/>
                        </a:lnTo>
                        <a:lnTo>
                          <a:pt x="5" y="15"/>
                        </a:lnTo>
                        <a:lnTo>
                          <a:pt x="3" y="15"/>
                        </a:lnTo>
                        <a:lnTo>
                          <a:pt x="3" y="17"/>
                        </a:lnTo>
                        <a:lnTo>
                          <a:pt x="2" y="15"/>
                        </a:lnTo>
                        <a:lnTo>
                          <a:pt x="2" y="15"/>
                        </a:lnTo>
                        <a:lnTo>
                          <a:pt x="0" y="15"/>
                        </a:lnTo>
                        <a:lnTo>
                          <a:pt x="2" y="15"/>
                        </a:lnTo>
                        <a:lnTo>
                          <a:pt x="2" y="14"/>
                        </a:lnTo>
                        <a:lnTo>
                          <a:pt x="3" y="14"/>
                        </a:lnTo>
                        <a:lnTo>
                          <a:pt x="3" y="14"/>
                        </a:lnTo>
                        <a:lnTo>
                          <a:pt x="2" y="12"/>
                        </a:lnTo>
                        <a:lnTo>
                          <a:pt x="2" y="12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lnTo>
                          <a:pt x="0" y="10"/>
                        </a:lnTo>
                        <a:lnTo>
                          <a:pt x="0" y="10"/>
                        </a:lnTo>
                        <a:lnTo>
                          <a:pt x="0" y="10"/>
                        </a:lnTo>
                        <a:lnTo>
                          <a:pt x="2" y="10"/>
                        </a:lnTo>
                        <a:lnTo>
                          <a:pt x="2" y="9"/>
                        </a:lnTo>
                        <a:lnTo>
                          <a:pt x="2" y="9"/>
                        </a:lnTo>
                        <a:lnTo>
                          <a:pt x="3" y="7"/>
                        </a:lnTo>
                        <a:lnTo>
                          <a:pt x="2" y="7"/>
                        </a:lnTo>
                        <a:lnTo>
                          <a:pt x="2" y="5"/>
                        </a:lnTo>
                        <a:lnTo>
                          <a:pt x="2" y="4"/>
                        </a:lnTo>
                        <a:lnTo>
                          <a:pt x="2" y="4"/>
                        </a:lnTo>
                        <a:lnTo>
                          <a:pt x="2" y="2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006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482" name="Freeform 34"/>
                  <p:cNvSpPr>
                    <a:spLocks/>
                  </p:cNvSpPr>
                  <p:nvPr/>
                </p:nvSpPr>
                <p:spPr bwMode="auto">
                  <a:xfrm>
                    <a:off x="2935" y="1651"/>
                    <a:ext cx="15" cy="13"/>
                  </a:xfrm>
                  <a:custGeom>
                    <a:avLst/>
                    <a:gdLst>
                      <a:gd name="T0" fmla="*/ 10 w 15"/>
                      <a:gd name="T1" fmla="*/ 0 h 13"/>
                      <a:gd name="T2" fmla="*/ 13 w 15"/>
                      <a:gd name="T3" fmla="*/ 0 h 13"/>
                      <a:gd name="T4" fmla="*/ 15 w 15"/>
                      <a:gd name="T5" fmla="*/ 3 h 13"/>
                      <a:gd name="T6" fmla="*/ 13 w 15"/>
                      <a:gd name="T7" fmla="*/ 6 h 13"/>
                      <a:gd name="T8" fmla="*/ 13 w 15"/>
                      <a:gd name="T9" fmla="*/ 8 h 13"/>
                      <a:gd name="T10" fmla="*/ 11 w 15"/>
                      <a:gd name="T11" fmla="*/ 8 h 13"/>
                      <a:gd name="T12" fmla="*/ 10 w 15"/>
                      <a:gd name="T13" fmla="*/ 8 h 13"/>
                      <a:gd name="T14" fmla="*/ 8 w 15"/>
                      <a:gd name="T15" fmla="*/ 10 h 13"/>
                      <a:gd name="T16" fmla="*/ 6 w 15"/>
                      <a:gd name="T17" fmla="*/ 11 h 13"/>
                      <a:gd name="T18" fmla="*/ 5 w 15"/>
                      <a:gd name="T19" fmla="*/ 13 h 13"/>
                      <a:gd name="T20" fmla="*/ 5 w 15"/>
                      <a:gd name="T21" fmla="*/ 11 h 13"/>
                      <a:gd name="T22" fmla="*/ 1 w 15"/>
                      <a:gd name="T23" fmla="*/ 11 h 13"/>
                      <a:gd name="T24" fmla="*/ 0 w 15"/>
                      <a:gd name="T25" fmla="*/ 11 h 13"/>
                      <a:gd name="T26" fmla="*/ 0 w 15"/>
                      <a:gd name="T27" fmla="*/ 11 h 13"/>
                      <a:gd name="T28" fmla="*/ 1 w 15"/>
                      <a:gd name="T29" fmla="*/ 10 h 13"/>
                      <a:gd name="T30" fmla="*/ 3 w 15"/>
                      <a:gd name="T31" fmla="*/ 8 h 13"/>
                      <a:gd name="T32" fmla="*/ 3 w 15"/>
                      <a:gd name="T33" fmla="*/ 8 h 13"/>
                      <a:gd name="T34" fmla="*/ 5 w 15"/>
                      <a:gd name="T35" fmla="*/ 6 h 13"/>
                      <a:gd name="T36" fmla="*/ 6 w 15"/>
                      <a:gd name="T37" fmla="*/ 6 h 13"/>
                      <a:gd name="T38" fmla="*/ 6 w 15"/>
                      <a:gd name="T39" fmla="*/ 5 h 13"/>
                      <a:gd name="T40" fmla="*/ 8 w 15"/>
                      <a:gd name="T41" fmla="*/ 5 h 13"/>
                      <a:gd name="T42" fmla="*/ 8 w 15"/>
                      <a:gd name="T43" fmla="*/ 3 h 13"/>
                      <a:gd name="T44" fmla="*/ 8 w 15"/>
                      <a:gd name="T45" fmla="*/ 3 h 13"/>
                      <a:gd name="T46" fmla="*/ 8 w 15"/>
                      <a:gd name="T47" fmla="*/ 3 h 13"/>
                      <a:gd name="T48" fmla="*/ 8 w 15"/>
                      <a:gd name="T49" fmla="*/ 3 h 13"/>
                      <a:gd name="T50" fmla="*/ 11 w 15"/>
                      <a:gd name="T51" fmla="*/ 1 h 13"/>
                      <a:gd name="T52" fmla="*/ 10 w 15"/>
                      <a:gd name="T5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5" h="13">
                        <a:moveTo>
                          <a:pt x="10" y="0"/>
                        </a:moveTo>
                        <a:lnTo>
                          <a:pt x="13" y="0"/>
                        </a:lnTo>
                        <a:lnTo>
                          <a:pt x="15" y="3"/>
                        </a:lnTo>
                        <a:lnTo>
                          <a:pt x="13" y="6"/>
                        </a:lnTo>
                        <a:lnTo>
                          <a:pt x="13" y="8"/>
                        </a:lnTo>
                        <a:lnTo>
                          <a:pt x="11" y="8"/>
                        </a:lnTo>
                        <a:lnTo>
                          <a:pt x="10" y="8"/>
                        </a:lnTo>
                        <a:lnTo>
                          <a:pt x="8" y="10"/>
                        </a:lnTo>
                        <a:lnTo>
                          <a:pt x="6" y="11"/>
                        </a:lnTo>
                        <a:lnTo>
                          <a:pt x="5" y="13"/>
                        </a:lnTo>
                        <a:lnTo>
                          <a:pt x="5" y="11"/>
                        </a:lnTo>
                        <a:lnTo>
                          <a:pt x="1" y="11"/>
                        </a:lnTo>
                        <a:lnTo>
                          <a:pt x="0" y="11"/>
                        </a:lnTo>
                        <a:lnTo>
                          <a:pt x="0" y="11"/>
                        </a:lnTo>
                        <a:lnTo>
                          <a:pt x="1" y="10"/>
                        </a:lnTo>
                        <a:lnTo>
                          <a:pt x="3" y="8"/>
                        </a:lnTo>
                        <a:lnTo>
                          <a:pt x="3" y="8"/>
                        </a:lnTo>
                        <a:lnTo>
                          <a:pt x="5" y="6"/>
                        </a:lnTo>
                        <a:lnTo>
                          <a:pt x="6" y="6"/>
                        </a:lnTo>
                        <a:lnTo>
                          <a:pt x="6" y="5"/>
                        </a:lnTo>
                        <a:lnTo>
                          <a:pt x="8" y="5"/>
                        </a:lnTo>
                        <a:lnTo>
                          <a:pt x="8" y="3"/>
                        </a:lnTo>
                        <a:lnTo>
                          <a:pt x="8" y="3"/>
                        </a:lnTo>
                        <a:lnTo>
                          <a:pt x="8" y="3"/>
                        </a:lnTo>
                        <a:lnTo>
                          <a:pt x="8" y="3"/>
                        </a:lnTo>
                        <a:lnTo>
                          <a:pt x="11" y="1"/>
                        </a:lnTo>
                        <a:lnTo>
                          <a:pt x="10" y="0"/>
                        </a:lnTo>
                        <a:close/>
                      </a:path>
                    </a:pathLst>
                  </a:custGeom>
                  <a:solidFill>
                    <a:srgbClr val="006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483" name="Freeform 35"/>
                  <p:cNvSpPr>
                    <a:spLocks/>
                  </p:cNvSpPr>
                  <p:nvPr/>
                </p:nvSpPr>
                <p:spPr bwMode="auto">
                  <a:xfrm>
                    <a:off x="2903" y="1651"/>
                    <a:ext cx="7" cy="8"/>
                  </a:xfrm>
                  <a:custGeom>
                    <a:avLst/>
                    <a:gdLst>
                      <a:gd name="T0" fmla="*/ 0 w 7"/>
                      <a:gd name="T1" fmla="*/ 0 h 8"/>
                      <a:gd name="T2" fmla="*/ 2 w 7"/>
                      <a:gd name="T3" fmla="*/ 0 h 8"/>
                      <a:gd name="T4" fmla="*/ 4 w 7"/>
                      <a:gd name="T5" fmla="*/ 1 h 8"/>
                      <a:gd name="T6" fmla="*/ 7 w 7"/>
                      <a:gd name="T7" fmla="*/ 1 h 8"/>
                      <a:gd name="T8" fmla="*/ 7 w 7"/>
                      <a:gd name="T9" fmla="*/ 1 h 8"/>
                      <a:gd name="T10" fmla="*/ 7 w 7"/>
                      <a:gd name="T11" fmla="*/ 3 h 8"/>
                      <a:gd name="T12" fmla="*/ 5 w 7"/>
                      <a:gd name="T13" fmla="*/ 3 h 8"/>
                      <a:gd name="T14" fmla="*/ 5 w 7"/>
                      <a:gd name="T15" fmla="*/ 3 h 8"/>
                      <a:gd name="T16" fmla="*/ 5 w 7"/>
                      <a:gd name="T17" fmla="*/ 3 h 8"/>
                      <a:gd name="T18" fmla="*/ 5 w 7"/>
                      <a:gd name="T19" fmla="*/ 8 h 8"/>
                      <a:gd name="T20" fmla="*/ 4 w 7"/>
                      <a:gd name="T21" fmla="*/ 6 h 8"/>
                      <a:gd name="T22" fmla="*/ 2 w 7"/>
                      <a:gd name="T23" fmla="*/ 6 h 8"/>
                      <a:gd name="T24" fmla="*/ 2 w 7"/>
                      <a:gd name="T25" fmla="*/ 3 h 8"/>
                      <a:gd name="T26" fmla="*/ 2 w 7"/>
                      <a:gd name="T27" fmla="*/ 3 h 8"/>
                      <a:gd name="T28" fmla="*/ 0 w 7"/>
                      <a:gd name="T29" fmla="*/ 1 h 8"/>
                      <a:gd name="T30" fmla="*/ 0 w 7"/>
                      <a:gd name="T3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7" h="8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4" y="1"/>
                        </a:lnTo>
                        <a:lnTo>
                          <a:pt x="7" y="1"/>
                        </a:lnTo>
                        <a:lnTo>
                          <a:pt x="7" y="1"/>
                        </a:lnTo>
                        <a:lnTo>
                          <a:pt x="7" y="3"/>
                        </a:lnTo>
                        <a:lnTo>
                          <a:pt x="5" y="3"/>
                        </a:lnTo>
                        <a:lnTo>
                          <a:pt x="5" y="3"/>
                        </a:lnTo>
                        <a:lnTo>
                          <a:pt x="5" y="3"/>
                        </a:lnTo>
                        <a:lnTo>
                          <a:pt x="5" y="8"/>
                        </a:lnTo>
                        <a:lnTo>
                          <a:pt x="4" y="6"/>
                        </a:lnTo>
                        <a:lnTo>
                          <a:pt x="2" y="6"/>
                        </a:lnTo>
                        <a:lnTo>
                          <a:pt x="2" y="3"/>
                        </a:lnTo>
                        <a:lnTo>
                          <a:pt x="2" y="3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512484" name="Freeform 36"/>
                <p:cNvSpPr>
                  <a:spLocks/>
                </p:cNvSpPr>
                <p:nvPr/>
              </p:nvSpPr>
              <p:spPr bwMode="auto">
                <a:xfrm>
                  <a:off x="2915" y="1573"/>
                  <a:ext cx="10" cy="8"/>
                </a:xfrm>
                <a:custGeom>
                  <a:avLst/>
                  <a:gdLst>
                    <a:gd name="T0" fmla="*/ 2 w 10"/>
                    <a:gd name="T1" fmla="*/ 3 h 8"/>
                    <a:gd name="T2" fmla="*/ 0 w 10"/>
                    <a:gd name="T3" fmla="*/ 7 h 8"/>
                    <a:gd name="T4" fmla="*/ 0 w 10"/>
                    <a:gd name="T5" fmla="*/ 8 h 8"/>
                    <a:gd name="T6" fmla="*/ 3 w 10"/>
                    <a:gd name="T7" fmla="*/ 8 h 8"/>
                    <a:gd name="T8" fmla="*/ 7 w 10"/>
                    <a:gd name="T9" fmla="*/ 8 h 8"/>
                    <a:gd name="T10" fmla="*/ 7 w 10"/>
                    <a:gd name="T11" fmla="*/ 7 h 8"/>
                    <a:gd name="T12" fmla="*/ 8 w 10"/>
                    <a:gd name="T13" fmla="*/ 7 h 8"/>
                    <a:gd name="T14" fmla="*/ 10 w 10"/>
                    <a:gd name="T15" fmla="*/ 7 h 8"/>
                    <a:gd name="T16" fmla="*/ 10 w 10"/>
                    <a:gd name="T17" fmla="*/ 3 h 8"/>
                    <a:gd name="T18" fmla="*/ 10 w 10"/>
                    <a:gd name="T19" fmla="*/ 2 h 8"/>
                    <a:gd name="T20" fmla="*/ 7 w 10"/>
                    <a:gd name="T21" fmla="*/ 0 h 8"/>
                    <a:gd name="T22" fmla="*/ 7 w 10"/>
                    <a:gd name="T23" fmla="*/ 3 h 8"/>
                    <a:gd name="T24" fmla="*/ 8 w 10"/>
                    <a:gd name="T25" fmla="*/ 5 h 8"/>
                    <a:gd name="T26" fmla="*/ 5 w 10"/>
                    <a:gd name="T27" fmla="*/ 5 h 8"/>
                    <a:gd name="T28" fmla="*/ 5 w 10"/>
                    <a:gd name="T29" fmla="*/ 5 h 8"/>
                    <a:gd name="T30" fmla="*/ 2 w 10"/>
                    <a:gd name="T31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" h="8">
                      <a:moveTo>
                        <a:pt x="2" y="3"/>
                      </a:moveTo>
                      <a:lnTo>
                        <a:pt x="0" y="7"/>
                      </a:lnTo>
                      <a:lnTo>
                        <a:pt x="0" y="8"/>
                      </a:lnTo>
                      <a:lnTo>
                        <a:pt x="3" y="8"/>
                      </a:lnTo>
                      <a:lnTo>
                        <a:pt x="7" y="8"/>
                      </a:lnTo>
                      <a:lnTo>
                        <a:pt x="7" y="7"/>
                      </a:lnTo>
                      <a:lnTo>
                        <a:pt x="8" y="7"/>
                      </a:lnTo>
                      <a:lnTo>
                        <a:pt x="10" y="7"/>
                      </a:lnTo>
                      <a:lnTo>
                        <a:pt x="10" y="3"/>
                      </a:lnTo>
                      <a:lnTo>
                        <a:pt x="10" y="2"/>
                      </a:lnTo>
                      <a:lnTo>
                        <a:pt x="7" y="0"/>
                      </a:lnTo>
                      <a:lnTo>
                        <a:pt x="7" y="3"/>
                      </a:lnTo>
                      <a:lnTo>
                        <a:pt x="8" y="5"/>
                      </a:lnTo>
                      <a:lnTo>
                        <a:pt x="5" y="5"/>
                      </a:lnTo>
                      <a:lnTo>
                        <a:pt x="5" y="5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006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1512485" name="Group 37"/>
                <p:cNvGrpSpPr>
                  <a:grpSpLocks/>
                </p:cNvGrpSpPr>
                <p:nvPr/>
              </p:nvGrpSpPr>
              <p:grpSpPr bwMode="auto">
                <a:xfrm>
                  <a:off x="2803" y="1456"/>
                  <a:ext cx="120" cy="191"/>
                  <a:chOff x="2803" y="1456"/>
                  <a:chExt cx="120" cy="191"/>
                </a:xfrm>
              </p:grpSpPr>
              <p:grpSp>
                <p:nvGrpSpPr>
                  <p:cNvPr id="1512486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2823" y="1476"/>
                    <a:ext cx="26" cy="58"/>
                    <a:chOff x="2823" y="1476"/>
                    <a:chExt cx="26" cy="58"/>
                  </a:xfrm>
                </p:grpSpPr>
                <p:sp>
                  <p:nvSpPr>
                    <p:cNvPr id="1512487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2823" y="1527"/>
                      <a:ext cx="5" cy="7"/>
                    </a:xfrm>
                    <a:custGeom>
                      <a:avLst/>
                      <a:gdLst>
                        <a:gd name="T0" fmla="*/ 0 w 5"/>
                        <a:gd name="T1" fmla="*/ 5 h 7"/>
                        <a:gd name="T2" fmla="*/ 0 w 5"/>
                        <a:gd name="T3" fmla="*/ 7 h 7"/>
                        <a:gd name="T4" fmla="*/ 1 w 5"/>
                        <a:gd name="T5" fmla="*/ 5 h 7"/>
                        <a:gd name="T6" fmla="*/ 3 w 5"/>
                        <a:gd name="T7" fmla="*/ 7 h 7"/>
                        <a:gd name="T8" fmla="*/ 5 w 5"/>
                        <a:gd name="T9" fmla="*/ 7 h 7"/>
                        <a:gd name="T10" fmla="*/ 5 w 5"/>
                        <a:gd name="T11" fmla="*/ 3 h 7"/>
                        <a:gd name="T12" fmla="*/ 5 w 5"/>
                        <a:gd name="T13" fmla="*/ 2 h 7"/>
                        <a:gd name="T14" fmla="*/ 5 w 5"/>
                        <a:gd name="T15" fmla="*/ 2 h 7"/>
                        <a:gd name="T16" fmla="*/ 3 w 5"/>
                        <a:gd name="T17" fmla="*/ 2 h 7"/>
                        <a:gd name="T18" fmla="*/ 3 w 5"/>
                        <a:gd name="T19" fmla="*/ 0 h 7"/>
                        <a:gd name="T20" fmla="*/ 1 w 5"/>
                        <a:gd name="T21" fmla="*/ 0 h 7"/>
                        <a:gd name="T22" fmla="*/ 1 w 5"/>
                        <a:gd name="T23" fmla="*/ 2 h 7"/>
                        <a:gd name="T24" fmla="*/ 0 w 5"/>
                        <a:gd name="T25" fmla="*/ 5 h 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5" h="7">
                          <a:moveTo>
                            <a:pt x="0" y="5"/>
                          </a:moveTo>
                          <a:lnTo>
                            <a:pt x="0" y="7"/>
                          </a:lnTo>
                          <a:lnTo>
                            <a:pt x="1" y="5"/>
                          </a:lnTo>
                          <a:lnTo>
                            <a:pt x="3" y="7"/>
                          </a:lnTo>
                          <a:lnTo>
                            <a:pt x="5" y="7"/>
                          </a:lnTo>
                          <a:lnTo>
                            <a:pt x="5" y="3"/>
                          </a:lnTo>
                          <a:lnTo>
                            <a:pt x="5" y="2"/>
                          </a:lnTo>
                          <a:lnTo>
                            <a:pt x="5" y="2"/>
                          </a:lnTo>
                          <a:lnTo>
                            <a:pt x="3" y="2"/>
                          </a:lnTo>
                          <a:lnTo>
                            <a:pt x="3" y="0"/>
                          </a:lnTo>
                          <a:lnTo>
                            <a:pt x="1" y="0"/>
                          </a:lnTo>
                          <a:lnTo>
                            <a:pt x="1" y="2"/>
                          </a:lnTo>
                          <a:lnTo>
                            <a:pt x="0" y="5"/>
                          </a:lnTo>
                          <a:close/>
                        </a:path>
                      </a:pathLst>
                    </a:custGeom>
                    <a:solidFill>
                      <a:srgbClr val="0066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32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512488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2839" y="1517"/>
                      <a:ext cx="7" cy="7"/>
                    </a:xfrm>
                    <a:custGeom>
                      <a:avLst/>
                      <a:gdLst>
                        <a:gd name="T0" fmla="*/ 2 w 7"/>
                        <a:gd name="T1" fmla="*/ 0 h 7"/>
                        <a:gd name="T2" fmla="*/ 3 w 7"/>
                        <a:gd name="T3" fmla="*/ 0 h 7"/>
                        <a:gd name="T4" fmla="*/ 5 w 7"/>
                        <a:gd name="T5" fmla="*/ 2 h 7"/>
                        <a:gd name="T6" fmla="*/ 7 w 7"/>
                        <a:gd name="T7" fmla="*/ 3 h 7"/>
                        <a:gd name="T8" fmla="*/ 5 w 7"/>
                        <a:gd name="T9" fmla="*/ 3 h 7"/>
                        <a:gd name="T10" fmla="*/ 7 w 7"/>
                        <a:gd name="T11" fmla="*/ 5 h 7"/>
                        <a:gd name="T12" fmla="*/ 5 w 7"/>
                        <a:gd name="T13" fmla="*/ 7 h 7"/>
                        <a:gd name="T14" fmla="*/ 5 w 7"/>
                        <a:gd name="T15" fmla="*/ 7 h 7"/>
                        <a:gd name="T16" fmla="*/ 3 w 7"/>
                        <a:gd name="T17" fmla="*/ 7 h 7"/>
                        <a:gd name="T18" fmla="*/ 2 w 7"/>
                        <a:gd name="T19" fmla="*/ 7 h 7"/>
                        <a:gd name="T20" fmla="*/ 2 w 7"/>
                        <a:gd name="T21" fmla="*/ 7 h 7"/>
                        <a:gd name="T22" fmla="*/ 0 w 7"/>
                        <a:gd name="T23" fmla="*/ 5 h 7"/>
                        <a:gd name="T24" fmla="*/ 0 w 7"/>
                        <a:gd name="T25" fmla="*/ 3 h 7"/>
                        <a:gd name="T26" fmla="*/ 0 w 7"/>
                        <a:gd name="T27" fmla="*/ 2 h 7"/>
                        <a:gd name="T28" fmla="*/ 2 w 7"/>
                        <a:gd name="T29" fmla="*/ 0 h 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7" h="7">
                          <a:moveTo>
                            <a:pt x="2" y="0"/>
                          </a:moveTo>
                          <a:lnTo>
                            <a:pt x="3" y="0"/>
                          </a:lnTo>
                          <a:lnTo>
                            <a:pt x="5" y="2"/>
                          </a:lnTo>
                          <a:lnTo>
                            <a:pt x="7" y="3"/>
                          </a:lnTo>
                          <a:lnTo>
                            <a:pt x="5" y="3"/>
                          </a:lnTo>
                          <a:lnTo>
                            <a:pt x="7" y="5"/>
                          </a:lnTo>
                          <a:lnTo>
                            <a:pt x="5" y="7"/>
                          </a:lnTo>
                          <a:lnTo>
                            <a:pt x="5" y="7"/>
                          </a:lnTo>
                          <a:lnTo>
                            <a:pt x="3" y="7"/>
                          </a:lnTo>
                          <a:lnTo>
                            <a:pt x="2" y="7"/>
                          </a:lnTo>
                          <a:lnTo>
                            <a:pt x="2" y="7"/>
                          </a:lnTo>
                          <a:lnTo>
                            <a:pt x="0" y="5"/>
                          </a:lnTo>
                          <a:lnTo>
                            <a:pt x="0" y="3"/>
                          </a:lnTo>
                          <a:lnTo>
                            <a:pt x="0" y="2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solidFill>
                      <a:srgbClr val="0066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32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512489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2837" y="1476"/>
                      <a:ext cx="12" cy="7"/>
                    </a:xfrm>
                    <a:custGeom>
                      <a:avLst/>
                      <a:gdLst>
                        <a:gd name="T0" fmla="*/ 2 w 12"/>
                        <a:gd name="T1" fmla="*/ 0 h 7"/>
                        <a:gd name="T2" fmla="*/ 4 w 12"/>
                        <a:gd name="T3" fmla="*/ 0 h 7"/>
                        <a:gd name="T4" fmla="*/ 5 w 12"/>
                        <a:gd name="T5" fmla="*/ 0 h 7"/>
                        <a:gd name="T6" fmla="*/ 7 w 12"/>
                        <a:gd name="T7" fmla="*/ 0 h 7"/>
                        <a:gd name="T8" fmla="*/ 9 w 12"/>
                        <a:gd name="T9" fmla="*/ 0 h 7"/>
                        <a:gd name="T10" fmla="*/ 10 w 12"/>
                        <a:gd name="T11" fmla="*/ 2 h 7"/>
                        <a:gd name="T12" fmla="*/ 10 w 12"/>
                        <a:gd name="T13" fmla="*/ 3 h 7"/>
                        <a:gd name="T14" fmla="*/ 12 w 12"/>
                        <a:gd name="T15" fmla="*/ 3 h 7"/>
                        <a:gd name="T16" fmla="*/ 9 w 12"/>
                        <a:gd name="T17" fmla="*/ 3 h 7"/>
                        <a:gd name="T18" fmla="*/ 9 w 12"/>
                        <a:gd name="T19" fmla="*/ 5 h 7"/>
                        <a:gd name="T20" fmla="*/ 9 w 12"/>
                        <a:gd name="T21" fmla="*/ 5 h 7"/>
                        <a:gd name="T22" fmla="*/ 9 w 12"/>
                        <a:gd name="T23" fmla="*/ 7 h 7"/>
                        <a:gd name="T24" fmla="*/ 7 w 12"/>
                        <a:gd name="T25" fmla="*/ 5 h 7"/>
                        <a:gd name="T26" fmla="*/ 5 w 12"/>
                        <a:gd name="T27" fmla="*/ 5 h 7"/>
                        <a:gd name="T28" fmla="*/ 4 w 12"/>
                        <a:gd name="T29" fmla="*/ 5 h 7"/>
                        <a:gd name="T30" fmla="*/ 4 w 12"/>
                        <a:gd name="T31" fmla="*/ 7 h 7"/>
                        <a:gd name="T32" fmla="*/ 2 w 12"/>
                        <a:gd name="T33" fmla="*/ 7 h 7"/>
                        <a:gd name="T34" fmla="*/ 2 w 12"/>
                        <a:gd name="T35" fmla="*/ 5 h 7"/>
                        <a:gd name="T36" fmla="*/ 2 w 12"/>
                        <a:gd name="T37" fmla="*/ 3 h 7"/>
                        <a:gd name="T38" fmla="*/ 0 w 12"/>
                        <a:gd name="T39" fmla="*/ 3 h 7"/>
                        <a:gd name="T40" fmla="*/ 2 w 12"/>
                        <a:gd name="T41" fmla="*/ 3 h 7"/>
                        <a:gd name="T42" fmla="*/ 2 w 12"/>
                        <a:gd name="T43" fmla="*/ 2 h 7"/>
                        <a:gd name="T44" fmla="*/ 2 w 12"/>
                        <a:gd name="T45" fmla="*/ 0 h 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12" h="7">
                          <a:moveTo>
                            <a:pt x="2" y="0"/>
                          </a:moveTo>
                          <a:lnTo>
                            <a:pt x="4" y="0"/>
                          </a:lnTo>
                          <a:lnTo>
                            <a:pt x="5" y="0"/>
                          </a:lnTo>
                          <a:lnTo>
                            <a:pt x="7" y="0"/>
                          </a:lnTo>
                          <a:lnTo>
                            <a:pt x="9" y="0"/>
                          </a:lnTo>
                          <a:lnTo>
                            <a:pt x="10" y="2"/>
                          </a:lnTo>
                          <a:lnTo>
                            <a:pt x="10" y="3"/>
                          </a:lnTo>
                          <a:lnTo>
                            <a:pt x="12" y="3"/>
                          </a:lnTo>
                          <a:lnTo>
                            <a:pt x="9" y="3"/>
                          </a:lnTo>
                          <a:lnTo>
                            <a:pt x="9" y="5"/>
                          </a:lnTo>
                          <a:lnTo>
                            <a:pt x="9" y="5"/>
                          </a:lnTo>
                          <a:lnTo>
                            <a:pt x="9" y="7"/>
                          </a:lnTo>
                          <a:lnTo>
                            <a:pt x="7" y="5"/>
                          </a:lnTo>
                          <a:lnTo>
                            <a:pt x="5" y="5"/>
                          </a:lnTo>
                          <a:lnTo>
                            <a:pt x="4" y="5"/>
                          </a:lnTo>
                          <a:lnTo>
                            <a:pt x="4" y="7"/>
                          </a:lnTo>
                          <a:lnTo>
                            <a:pt x="2" y="7"/>
                          </a:lnTo>
                          <a:lnTo>
                            <a:pt x="2" y="5"/>
                          </a:lnTo>
                          <a:lnTo>
                            <a:pt x="2" y="3"/>
                          </a:lnTo>
                          <a:lnTo>
                            <a:pt x="0" y="3"/>
                          </a:lnTo>
                          <a:lnTo>
                            <a:pt x="2" y="3"/>
                          </a:lnTo>
                          <a:lnTo>
                            <a:pt x="2" y="2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solidFill>
                      <a:srgbClr val="0066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32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512490" name="Freeform 42"/>
                  <p:cNvSpPr>
                    <a:spLocks/>
                  </p:cNvSpPr>
                  <p:nvPr/>
                </p:nvSpPr>
                <p:spPr bwMode="auto">
                  <a:xfrm>
                    <a:off x="2847" y="1591"/>
                    <a:ext cx="76" cy="56"/>
                  </a:xfrm>
                  <a:custGeom>
                    <a:avLst/>
                    <a:gdLst>
                      <a:gd name="T0" fmla="*/ 58 w 76"/>
                      <a:gd name="T1" fmla="*/ 5 h 56"/>
                      <a:gd name="T2" fmla="*/ 61 w 76"/>
                      <a:gd name="T3" fmla="*/ 7 h 56"/>
                      <a:gd name="T4" fmla="*/ 65 w 76"/>
                      <a:gd name="T5" fmla="*/ 15 h 56"/>
                      <a:gd name="T6" fmla="*/ 71 w 76"/>
                      <a:gd name="T7" fmla="*/ 23 h 56"/>
                      <a:gd name="T8" fmla="*/ 76 w 76"/>
                      <a:gd name="T9" fmla="*/ 33 h 56"/>
                      <a:gd name="T10" fmla="*/ 73 w 76"/>
                      <a:gd name="T11" fmla="*/ 40 h 56"/>
                      <a:gd name="T12" fmla="*/ 70 w 76"/>
                      <a:gd name="T13" fmla="*/ 45 h 56"/>
                      <a:gd name="T14" fmla="*/ 68 w 76"/>
                      <a:gd name="T15" fmla="*/ 50 h 56"/>
                      <a:gd name="T16" fmla="*/ 66 w 76"/>
                      <a:gd name="T17" fmla="*/ 53 h 56"/>
                      <a:gd name="T18" fmla="*/ 63 w 76"/>
                      <a:gd name="T19" fmla="*/ 55 h 56"/>
                      <a:gd name="T20" fmla="*/ 56 w 76"/>
                      <a:gd name="T21" fmla="*/ 55 h 56"/>
                      <a:gd name="T22" fmla="*/ 51 w 76"/>
                      <a:gd name="T23" fmla="*/ 53 h 56"/>
                      <a:gd name="T24" fmla="*/ 48 w 76"/>
                      <a:gd name="T25" fmla="*/ 50 h 56"/>
                      <a:gd name="T26" fmla="*/ 47 w 76"/>
                      <a:gd name="T27" fmla="*/ 46 h 56"/>
                      <a:gd name="T28" fmla="*/ 45 w 76"/>
                      <a:gd name="T29" fmla="*/ 45 h 56"/>
                      <a:gd name="T30" fmla="*/ 42 w 76"/>
                      <a:gd name="T31" fmla="*/ 45 h 56"/>
                      <a:gd name="T32" fmla="*/ 38 w 76"/>
                      <a:gd name="T33" fmla="*/ 42 h 56"/>
                      <a:gd name="T34" fmla="*/ 37 w 76"/>
                      <a:gd name="T35" fmla="*/ 42 h 56"/>
                      <a:gd name="T36" fmla="*/ 32 w 76"/>
                      <a:gd name="T37" fmla="*/ 42 h 56"/>
                      <a:gd name="T38" fmla="*/ 28 w 76"/>
                      <a:gd name="T39" fmla="*/ 42 h 56"/>
                      <a:gd name="T40" fmla="*/ 27 w 76"/>
                      <a:gd name="T41" fmla="*/ 45 h 56"/>
                      <a:gd name="T42" fmla="*/ 22 w 76"/>
                      <a:gd name="T43" fmla="*/ 45 h 56"/>
                      <a:gd name="T44" fmla="*/ 17 w 76"/>
                      <a:gd name="T45" fmla="*/ 48 h 56"/>
                      <a:gd name="T46" fmla="*/ 15 w 76"/>
                      <a:gd name="T47" fmla="*/ 48 h 56"/>
                      <a:gd name="T48" fmla="*/ 9 w 76"/>
                      <a:gd name="T49" fmla="*/ 48 h 56"/>
                      <a:gd name="T50" fmla="*/ 7 w 76"/>
                      <a:gd name="T51" fmla="*/ 46 h 56"/>
                      <a:gd name="T52" fmla="*/ 7 w 76"/>
                      <a:gd name="T53" fmla="*/ 40 h 56"/>
                      <a:gd name="T54" fmla="*/ 5 w 76"/>
                      <a:gd name="T55" fmla="*/ 37 h 56"/>
                      <a:gd name="T56" fmla="*/ 4 w 76"/>
                      <a:gd name="T57" fmla="*/ 33 h 56"/>
                      <a:gd name="T58" fmla="*/ 0 w 76"/>
                      <a:gd name="T59" fmla="*/ 23 h 56"/>
                      <a:gd name="T60" fmla="*/ 0 w 76"/>
                      <a:gd name="T61" fmla="*/ 20 h 56"/>
                      <a:gd name="T62" fmla="*/ 7 w 76"/>
                      <a:gd name="T63" fmla="*/ 18 h 56"/>
                      <a:gd name="T64" fmla="*/ 10 w 76"/>
                      <a:gd name="T65" fmla="*/ 18 h 56"/>
                      <a:gd name="T66" fmla="*/ 14 w 76"/>
                      <a:gd name="T67" fmla="*/ 18 h 56"/>
                      <a:gd name="T68" fmla="*/ 14 w 76"/>
                      <a:gd name="T69" fmla="*/ 15 h 56"/>
                      <a:gd name="T70" fmla="*/ 14 w 76"/>
                      <a:gd name="T71" fmla="*/ 13 h 56"/>
                      <a:gd name="T72" fmla="*/ 18 w 76"/>
                      <a:gd name="T73" fmla="*/ 9 h 56"/>
                      <a:gd name="T74" fmla="*/ 23 w 76"/>
                      <a:gd name="T75" fmla="*/ 5 h 56"/>
                      <a:gd name="T76" fmla="*/ 27 w 76"/>
                      <a:gd name="T77" fmla="*/ 9 h 56"/>
                      <a:gd name="T78" fmla="*/ 30 w 76"/>
                      <a:gd name="T79" fmla="*/ 5 h 56"/>
                      <a:gd name="T80" fmla="*/ 33 w 76"/>
                      <a:gd name="T81" fmla="*/ 4 h 56"/>
                      <a:gd name="T82" fmla="*/ 37 w 76"/>
                      <a:gd name="T83" fmla="*/ 2 h 56"/>
                      <a:gd name="T84" fmla="*/ 42 w 76"/>
                      <a:gd name="T85" fmla="*/ 2 h 56"/>
                      <a:gd name="T86" fmla="*/ 43 w 76"/>
                      <a:gd name="T87" fmla="*/ 4 h 56"/>
                      <a:gd name="T88" fmla="*/ 43 w 76"/>
                      <a:gd name="T89" fmla="*/ 7 h 56"/>
                      <a:gd name="T90" fmla="*/ 47 w 76"/>
                      <a:gd name="T91" fmla="*/ 12 h 56"/>
                      <a:gd name="T92" fmla="*/ 51 w 76"/>
                      <a:gd name="T93" fmla="*/ 13 h 56"/>
                      <a:gd name="T94" fmla="*/ 53 w 76"/>
                      <a:gd name="T95" fmla="*/ 9 h 56"/>
                      <a:gd name="T96" fmla="*/ 55 w 76"/>
                      <a:gd name="T97" fmla="*/ 0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76" h="56">
                        <a:moveTo>
                          <a:pt x="55" y="0"/>
                        </a:moveTo>
                        <a:lnTo>
                          <a:pt x="58" y="0"/>
                        </a:lnTo>
                        <a:lnTo>
                          <a:pt x="58" y="5"/>
                        </a:lnTo>
                        <a:lnTo>
                          <a:pt x="60" y="7"/>
                        </a:lnTo>
                        <a:lnTo>
                          <a:pt x="61" y="7"/>
                        </a:lnTo>
                        <a:lnTo>
                          <a:pt x="61" y="7"/>
                        </a:lnTo>
                        <a:lnTo>
                          <a:pt x="61" y="9"/>
                        </a:lnTo>
                        <a:lnTo>
                          <a:pt x="63" y="13"/>
                        </a:lnTo>
                        <a:lnTo>
                          <a:pt x="65" y="15"/>
                        </a:lnTo>
                        <a:lnTo>
                          <a:pt x="68" y="20"/>
                        </a:lnTo>
                        <a:lnTo>
                          <a:pt x="68" y="20"/>
                        </a:lnTo>
                        <a:lnTo>
                          <a:pt x="71" y="23"/>
                        </a:lnTo>
                        <a:lnTo>
                          <a:pt x="71" y="25"/>
                        </a:lnTo>
                        <a:lnTo>
                          <a:pt x="75" y="27"/>
                        </a:lnTo>
                        <a:lnTo>
                          <a:pt x="76" y="33"/>
                        </a:lnTo>
                        <a:lnTo>
                          <a:pt x="75" y="37"/>
                        </a:lnTo>
                        <a:lnTo>
                          <a:pt x="73" y="40"/>
                        </a:lnTo>
                        <a:lnTo>
                          <a:pt x="73" y="40"/>
                        </a:lnTo>
                        <a:lnTo>
                          <a:pt x="71" y="43"/>
                        </a:lnTo>
                        <a:lnTo>
                          <a:pt x="71" y="45"/>
                        </a:lnTo>
                        <a:lnTo>
                          <a:pt x="70" y="45"/>
                        </a:lnTo>
                        <a:lnTo>
                          <a:pt x="70" y="46"/>
                        </a:lnTo>
                        <a:lnTo>
                          <a:pt x="68" y="48"/>
                        </a:lnTo>
                        <a:lnTo>
                          <a:pt x="68" y="50"/>
                        </a:lnTo>
                        <a:lnTo>
                          <a:pt x="68" y="53"/>
                        </a:lnTo>
                        <a:lnTo>
                          <a:pt x="66" y="53"/>
                        </a:lnTo>
                        <a:lnTo>
                          <a:pt x="66" y="53"/>
                        </a:lnTo>
                        <a:lnTo>
                          <a:pt x="65" y="55"/>
                        </a:lnTo>
                        <a:lnTo>
                          <a:pt x="63" y="55"/>
                        </a:lnTo>
                        <a:lnTo>
                          <a:pt x="63" y="55"/>
                        </a:lnTo>
                        <a:lnTo>
                          <a:pt x="61" y="56"/>
                        </a:lnTo>
                        <a:lnTo>
                          <a:pt x="58" y="55"/>
                        </a:lnTo>
                        <a:lnTo>
                          <a:pt x="56" y="55"/>
                        </a:lnTo>
                        <a:lnTo>
                          <a:pt x="56" y="55"/>
                        </a:lnTo>
                        <a:lnTo>
                          <a:pt x="53" y="55"/>
                        </a:lnTo>
                        <a:lnTo>
                          <a:pt x="51" y="53"/>
                        </a:lnTo>
                        <a:lnTo>
                          <a:pt x="50" y="51"/>
                        </a:lnTo>
                        <a:lnTo>
                          <a:pt x="48" y="51"/>
                        </a:lnTo>
                        <a:lnTo>
                          <a:pt x="48" y="50"/>
                        </a:lnTo>
                        <a:lnTo>
                          <a:pt x="47" y="50"/>
                        </a:lnTo>
                        <a:lnTo>
                          <a:pt x="47" y="48"/>
                        </a:lnTo>
                        <a:lnTo>
                          <a:pt x="47" y="46"/>
                        </a:lnTo>
                        <a:lnTo>
                          <a:pt x="47" y="45"/>
                        </a:lnTo>
                        <a:lnTo>
                          <a:pt x="47" y="45"/>
                        </a:lnTo>
                        <a:lnTo>
                          <a:pt x="45" y="45"/>
                        </a:lnTo>
                        <a:lnTo>
                          <a:pt x="43" y="45"/>
                        </a:lnTo>
                        <a:lnTo>
                          <a:pt x="42" y="45"/>
                        </a:lnTo>
                        <a:lnTo>
                          <a:pt x="42" y="45"/>
                        </a:lnTo>
                        <a:lnTo>
                          <a:pt x="42" y="45"/>
                        </a:lnTo>
                        <a:lnTo>
                          <a:pt x="40" y="43"/>
                        </a:lnTo>
                        <a:lnTo>
                          <a:pt x="38" y="42"/>
                        </a:lnTo>
                        <a:lnTo>
                          <a:pt x="38" y="42"/>
                        </a:lnTo>
                        <a:lnTo>
                          <a:pt x="37" y="42"/>
                        </a:lnTo>
                        <a:lnTo>
                          <a:pt x="37" y="42"/>
                        </a:lnTo>
                        <a:lnTo>
                          <a:pt x="35" y="42"/>
                        </a:lnTo>
                        <a:lnTo>
                          <a:pt x="33" y="42"/>
                        </a:lnTo>
                        <a:lnTo>
                          <a:pt x="32" y="42"/>
                        </a:lnTo>
                        <a:lnTo>
                          <a:pt x="32" y="42"/>
                        </a:lnTo>
                        <a:lnTo>
                          <a:pt x="32" y="42"/>
                        </a:lnTo>
                        <a:lnTo>
                          <a:pt x="28" y="42"/>
                        </a:lnTo>
                        <a:lnTo>
                          <a:pt x="28" y="42"/>
                        </a:lnTo>
                        <a:lnTo>
                          <a:pt x="27" y="43"/>
                        </a:lnTo>
                        <a:lnTo>
                          <a:pt x="27" y="45"/>
                        </a:lnTo>
                        <a:lnTo>
                          <a:pt x="25" y="45"/>
                        </a:lnTo>
                        <a:lnTo>
                          <a:pt x="23" y="45"/>
                        </a:lnTo>
                        <a:lnTo>
                          <a:pt x="22" y="45"/>
                        </a:lnTo>
                        <a:lnTo>
                          <a:pt x="20" y="45"/>
                        </a:lnTo>
                        <a:lnTo>
                          <a:pt x="18" y="46"/>
                        </a:lnTo>
                        <a:lnTo>
                          <a:pt x="17" y="48"/>
                        </a:lnTo>
                        <a:lnTo>
                          <a:pt x="17" y="46"/>
                        </a:lnTo>
                        <a:lnTo>
                          <a:pt x="17" y="48"/>
                        </a:lnTo>
                        <a:lnTo>
                          <a:pt x="15" y="48"/>
                        </a:lnTo>
                        <a:lnTo>
                          <a:pt x="14" y="50"/>
                        </a:lnTo>
                        <a:lnTo>
                          <a:pt x="10" y="50"/>
                        </a:lnTo>
                        <a:lnTo>
                          <a:pt x="9" y="48"/>
                        </a:lnTo>
                        <a:lnTo>
                          <a:pt x="9" y="46"/>
                        </a:lnTo>
                        <a:lnTo>
                          <a:pt x="9" y="48"/>
                        </a:lnTo>
                        <a:lnTo>
                          <a:pt x="7" y="46"/>
                        </a:lnTo>
                        <a:lnTo>
                          <a:pt x="9" y="43"/>
                        </a:lnTo>
                        <a:lnTo>
                          <a:pt x="9" y="42"/>
                        </a:lnTo>
                        <a:lnTo>
                          <a:pt x="7" y="40"/>
                        </a:lnTo>
                        <a:lnTo>
                          <a:pt x="7" y="40"/>
                        </a:lnTo>
                        <a:lnTo>
                          <a:pt x="7" y="38"/>
                        </a:lnTo>
                        <a:lnTo>
                          <a:pt x="5" y="37"/>
                        </a:lnTo>
                        <a:lnTo>
                          <a:pt x="5" y="37"/>
                        </a:lnTo>
                        <a:lnTo>
                          <a:pt x="5" y="37"/>
                        </a:lnTo>
                        <a:lnTo>
                          <a:pt x="4" y="33"/>
                        </a:lnTo>
                        <a:lnTo>
                          <a:pt x="2" y="30"/>
                        </a:lnTo>
                        <a:lnTo>
                          <a:pt x="0" y="25"/>
                        </a:lnTo>
                        <a:lnTo>
                          <a:pt x="0" y="23"/>
                        </a:lnTo>
                        <a:lnTo>
                          <a:pt x="0" y="23"/>
                        </a:lnTo>
                        <a:lnTo>
                          <a:pt x="0" y="22"/>
                        </a:lnTo>
                        <a:lnTo>
                          <a:pt x="0" y="20"/>
                        </a:lnTo>
                        <a:lnTo>
                          <a:pt x="4" y="18"/>
                        </a:lnTo>
                        <a:lnTo>
                          <a:pt x="5" y="18"/>
                        </a:lnTo>
                        <a:lnTo>
                          <a:pt x="7" y="18"/>
                        </a:lnTo>
                        <a:lnTo>
                          <a:pt x="10" y="18"/>
                        </a:lnTo>
                        <a:lnTo>
                          <a:pt x="10" y="18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8"/>
                        </a:lnTo>
                        <a:lnTo>
                          <a:pt x="14" y="18"/>
                        </a:lnTo>
                        <a:lnTo>
                          <a:pt x="12" y="17"/>
                        </a:lnTo>
                        <a:lnTo>
                          <a:pt x="14" y="15"/>
                        </a:lnTo>
                        <a:lnTo>
                          <a:pt x="14" y="15"/>
                        </a:lnTo>
                        <a:lnTo>
                          <a:pt x="14" y="13"/>
                        </a:lnTo>
                        <a:lnTo>
                          <a:pt x="14" y="13"/>
                        </a:lnTo>
                        <a:lnTo>
                          <a:pt x="14" y="13"/>
                        </a:lnTo>
                        <a:lnTo>
                          <a:pt x="15" y="12"/>
                        </a:lnTo>
                        <a:lnTo>
                          <a:pt x="17" y="12"/>
                        </a:lnTo>
                        <a:lnTo>
                          <a:pt x="18" y="9"/>
                        </a:lnTo>
                        <a:lnTo>
                          <a:pt x="22" y="7"/>
                        </a:lnTo>
                        <a:lnTo>
                          <a:pt x="23" y="7"/>
                        </a:lnTo>
                        <a:lnTo>
                          <a:pt x="23" y="5"/>
                        </a:lnTo>
                        <a:lnTo>
                          <a:pt x="25" y="5"/>
                        </a:lnTo>
                        <a:lnTo>
                          <a:pt x="27" y="9"/>
                        </a:lnTo>
                        <a:lnTo>
                          <a:pt x="27" y="9"/>
                        </a:lnTo>
                        <a:lnTo>
                          <a:pt x="28" y="7"/>
                        </a:lnTo>
                        <a:lnTo>
                          <a:pt x="28" y="5"/>
                        </a:lnTo>
                        <a:lnTo>
                          <a:pt x="30" y="5"/>
                        </a:lnTo>
                        <a:lnTo>
                          <a:pt x="32" y="4"/>
                        </a:lnTo>
                        <a:lnTo>
                          <a:pt x="32" y="4"/>
                        </a:lnTo>
                        <a:lnTo>
                          <a:pt x="33" y="4"/>
                        </a:lnTo>
                        <a:lnTo>
                          <a:pt x="33" y="2"/>
                        </a:lnTo>
                        <a:lnTo>
                          <a:pt x="35" y="2"/>
                        </a:lnTo>
                        <a:lnTo>
                          <a:pt x="37" y="2"/>
                        </a:lnTo>
                        <a:lnTo>
                          <a:pt x="37" y="2"/>
                        </a:lnTo>
                        <a:lnTo>
                          <a:pt x="38" y="2"/>
                        </a:lnTo>
                        <a:lnTo>
                          <a:pt x="42" y="2"/>
                        </a:lnTo>
                        <a:lnTo>
                          <a:pt x="42" y="4"/>
                        </a:lnTo>
                        <a:lnTo>
                          <a:pt x="43" y="4"/>
                        </a:lnTo>
                        <a:lnTo>
                          <a:pt x="43" y="4"/>
                        </a:lnTo>
                        <a:lnTo>
                          <a:pt x="43" y="5"/>
                        </a:lnTo>
                        <a:lnTo>
                          <a:pt x="43" y="5"/>
                        </a:lnTo>
                        <a:lnTo>
                          <a:pt x="43" y="7"/>
                        </a:lnTo>
                        <a:lnTo>
                          <a:pt x="43" y="7"/>
                        </a:lnTo>
                        <a:lnTo>
                          <a:pt x="47" y="10"/>
                        </a:lnTo>
                        <a:lnTo>
                          <a:pt x="47" y="12"/>
                        </a:lnTo>
                        <a:lnTo>
                          <a:pt x="48" y="12"/>
                        </a:lnTo>
                        <a:lnTo>
                          <a:pt x="50" y="12"/>
                        </a:lnTo>
                        <a:lnTo>
                          <a:pt x="51" y="13"/>
                        </a:lnTo>
                        <a:lnTo>
                          <a:pt x="51" y="12"/>
                        </a:lnTo>
                        <a:lnTo>
                          <a:pt x="53" y="10"/>
                        </a:lnTo>
                        <a:lnTo>
                          <a:pt x="53" y="9"/>
                        </a:lnTo>
                        <a:lnTo>
                          <a:pt x="53" y="5"/>
                        </a:lnTo>
                        <a:lnTo>
                          <a:pt x="55" y="4"/>
                        </a:lnTo>
                        <a:lnTo>
                          <a:pt x="55" y="0"/>
                        </a:lnTo>
                        <a:close/>
                      </a:path>
                    </a:pathLst>
                  </a:custGeom>
                  <a:solidFill>
                    <a:srgbClr val="006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491" name="Freeform 43"/>
                  <p:cNvSpPr>
                    <a:spLocks/>
                  </p:cNvSpPr>
                  <p:nvPr/>
                </p:nvSpPr>
                <p:spPr bwMode="auto">
                  <a:xfrm>
                    <a:off x="2829" y="1580"/>
                    <a:ext cx="41" cy="8"/>
                  </a:xfrm>
                  <a:custGeom>
                    <a:avLst/>
                    <a:gdLst>
                      <a:gd name="T0" fmla="*/ 4 w 41"/>
                      <a:gd name="T1" fmla="*/ 1 h 8"/>
                      <a:gd name="T2" fmla="*/ 8 w 41"/>
                      <a:gd name="T3" fmla="*/ 1 h 8"/>
                      <a:gd name="T4" fmla="*/ 12 w 41"/>
                      <a:gd name="T5" fmla="*/ 1 h 8"/>
                      <a:gd name="T6" fmla="*/ 15 w 41"/>
                      <a:gd name="T7" fmla="*/ 3 h 8"/>
                      <a:gd name="T8" fmla="*/ 17 w 41"/>
                      <a:gd name="T9" fmla="*/ 5 h 8"/>
                      <a:gd name="T10" fmla="*/ 22 w 41"/>
                      <a:gd name="T11" fmla="*/ 5 h 8"/>
                      <a:gd name="T12" fmla="*/ 23 w 41"/>
                      <a:gd name="T13" fmla="*/ 6 h 8"/>
                      <a:gd name="T14" fmla="*/ 23 w 41"/>
                      <a:gd name="T15" fmla="*/ 3 h 8"/>
                      <a:gd name="T16" fmla="*/ 28 w 41"/>
                      <a:gd name="T17" fmla="*/ 5 h 8"/>
                      <a:gd name="T18" fmla="*/ 33 w 41"/>
                      <a:gd name="T19" fmla="*/ 5 h 8"/>
                      <a:gd name="T20" fmla="*/ 35 w 41"/>
                      <a:gd name="T21" fmla="*/ 5 h 8"/>
                      <a:gd name="T22" fmla="*/ 36 w 41"/>
                      <a:gd name="T23" fmla="*/ 5 h 8"/>
                      <a:gd name="T24" fmla="*/ 40 w 41"/>
                      <a:gd name="T25" fmla="*/ 3 h 8"/>
                      <a:gd name="T26" fmla="*/ 41 w 41"/>
                      <a:gd name="T27" fmla="*/ 3 h 8"/>
                      <a:gd name="T28" fmla="*/ 41 w 41"/>
                      <a:gd name="T29" fmla="*/ 6 h 8"/>
                      <a:gd name="T30" fmla="*/ 40 w 41"/>
                      <a:gd name="T31" fmla="*/ 6 h 8"/>
                      <a:gd name="T32" fmla="*/ 38 w 41"/>
                      <a:gd name="T33" fmla="*/ 6 h 8"/>
                      <a:gd name="T34" fmla="*/ 36 w 41"/>
                      <a:gd name="T35" fmla="*/ 6 h 8"/>
                      <a:gd name="T36" fmla="*/ 35 w 41"/>
                      <a:gd name="T37" fmla="*/ 6 h 8"/>
                      <a:gd name="T38" fmla="*/ 33 w 41"/>
                      <a:gd name="T39" fmla="*/ 6 h 8"/>
                      <a:gd name="T40" fmla="*/ 32 w 41"/>
                      <a:gd name="T41" fmla="*/ 8 h 8"/>
                      <a:gd name="T42" fmla="*/ 28 w 41"/>
                      <a:gd name="T43" fmla="*/ 6 h 8"/>
                      <a:gd name="T44" fmla="*/ 27 w 41"/>
                      <a:gd name="T45" fmla="*/ 8 h 8"/>
                      <a:gd name="T46" fmla="*/ 25 w 41"/>
                      <a:gd name="T47" fmla="*/ 6 h 8"/>
                      <a:gd name="T48" fmla="*/ 23 w 41"/>
                      <a:gd name="T49" fmla="*/ 6 h 8"/>
                      <a:gd name="T50" fmla="*/ 22 w 41"/>
                      <a:gd name="T51" fmla="*/ 6 h 8"/>
                      <a:gd name="T52" fmla="*/ 20 w 41"/>
                      <a:gd name="T53" fmla="*/ 6 h 8"/>
                      <a:gd name="T54" fmla="*/ 17 w 41"/>
                      <a:gd name="T55" fmla="*/ 6 h 8"/>
                      <a:gd name="T56" fmla="*/ 15 w 41"/>
                      <a:gd name="T57" fmla="*/ 6 h 8"/>
                      <a:gd name="T58" fmla="*/ 12 w 41"/>
                      <a:gd name="T59" fmla="*/ 6 h 8"/>
                      <a:gd name="T60" fmla="*/ 8 w 41"/>
                      <a:gd name="T61" fmla="*/ 5 h 8"/>
                      <a:gd name="T62" fmla="*/ 5 w 41"/>
                      <a:gd name="T63" fmla="*/ 5 h 8"/>
                      <a:gd name="T64" fmla="*/ 2 w 41"/>
                      <a:gd name="T65" fmla="*/ 3 h 8"/>
                      <a:gd name="T66" fmla="*/ 0 w 41"/>
                      <a:gd name="T67" fmla="*/ 3 h 8"/>
                      <a:gd name="T68" fmla="*/ 0 w 41"/>
                      <a:gd name="T6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1" h="8">
                        <a:moveTo>
                          <a:pt x="0" y="0"/>
                        </a:moveTo>
                        <a:lnTo>
                          <a:pt x="4" y="1"/>
                        </a:lnTo>
                        <a:lnTo>
                          <a:pt x="7" y="1"/>
                        </a:lnTo>
                        <a:lnTo>
                          <a:pt x="8" y="1"/>
                        </a:lnTo>
                        <a:lnTo>
                          <a:pt x="10" y="1"/>
                        </a:lnTo>
                        <a:lnTo>
                          <a:pt x="12" y="1"/>
                        </a:lnTo>
                        <a:lnTo>
                          <a:pt x="13" y="1"/>
                        </a:lnTo>
                        <a:lnTo>
                          <a:pt x="15" y="3"/>
                        </a:lnTo>
                        <a:lnTo>
                          <a:pt x="15" y="5"/>
                        </a:lnTo>
                        <a:lnTo>
                          <a:pt x="17" y="5"/>
                        </a:lnTo>
                        <a:lnTo>
                          <a:pt x="18" y="5"/>
                        </a:lnTo>
                        <a:lnTo>
                          <a:pt x="22" y="5"/>
                        </a:lnTo>
                        <a:lnTo>
                          <a:pt x="22" y="6"/>
                        </a:lnTo>
                        <a:lnTo>
                          <a:pt x="23" y="6"/>
                        </a:lnTo>
                        <a:lnTo>
                          <a:pt x="23" y="5"/>
                        </a:lnTo>
                        <a:lnTo>
                          <a:pt x="23" y="3"/>
                        </a:lnTo>
                        <a:lnTo>
                          <a:pt x="27" y="5"/>
                        </a:lnTo>
                        <a:lnTo>
                          <a:pt x="28" y="5"/>
                        </a:lnTo>
                        <a:lnTo>
                          <a:pt x="32" y="5"/>
                        </a:lnTo>
                        <a:lnTo>
                          <a:pt x="33" y="5"/>
                        </a:lnTo>
                        <a:lnTo>
                          <a:pt x="33" y="5"/>
                        </a:lnTo>
                        <a:lnTo>
                          <a:pt x="35" y="5"/>
                        </a:lnTo>
                        <a:lnTo>
                          <a:pt x="36" y="5"/>
                        </a:lnTo>
                        <a:lnTo>
                          <a:pt x="36" y="5"/>
                        </a:lnTo>
                        <a:lnTo>
                          <a:pt x="38" y="5"/>
                        </a:lnTo>
                        <a:lnTo>
                          <a:pt x="40" y="3"/>
                        </a:lnTo>
                        <a:lnTo>
                          <a:pt x="41" y="3"/>
                        </a:lnTo>
                        <a:lnTo>
                          <a:pt x="41" y="3"/>
                        </a:lnTo>
                        <a:lnTo>
                          <a:pt x="41" y="5"/>
                        </a:lnTo>
                        <a:lnTo>
                          <a:pt x="41" y="6"/>
                        </a:lnTo>
                        <a:lnTo>
                          <a:pt x="41" y="6"/>
                        </a:lnTo>
                        <a:lnTo>
                          <a:pt x="40" y="6"/>
                        </a:lnTo>
                        <a:lnTo>
                          <a:pt x="40" y="6"/>
                        </a:lnTo>
                        <a:lnTo>
                          <a:pt x="38" y="6"/>
                        </a:lnTo>
                        <a:lnTo>
                          <a:pt x="36" y="6"/>
                        </a:lnTo>
                        <a:lnTo>
                          <a:pt x="36" y="6"/>
                        </a:lnTo>
                        <a:lnTo>
                          <a:pt x="35" y="6"/>
                        </a:lnTo>
                        <a:lnTo>
                          <a:pt x="35" y="6"/>
                        </a:lnTo>
                        <a:lnTo>
                          <a:pt x="33" y="6"/>
                        </a:lnTo>
                        <a:lnTo>
                          <a:pt x="33" y="6"/>
                        </a:lnTo>
                        <a:lnTo>
                          <a:pt x="33" y="8"/>
                        </a:lnTo>
                        <a:lnTo>
                          <a:pt x="32" y="8"/>
                        </a:lnTo>
                        <a:lnTo>
                          <a:pt x="30" y="6"/>
                        </a:lnTo>
                        <a:lnTo>
                          <a:pt x="28" y="6"/>
                        </a:lnTo>
                        <a:lnTo>
                          <a:pt x="28" y="6"/>
                        </a:lnTo>
                        <a:lnTo>
                          <a:pt x="27" y="8"/>
                        </a:lnTo>
                        <a:lnTo>
                          <a:pt x="27" y="8"/>
                        </a:lnTo>
                        <a:lnTo>
                          <a:pt x="25" y="6"/>
                        </a:lnTo>
                        <a:lnTo>
                          <a:pt x="25" y="6"/>
                        </a:lnTo>
                        <a:lnTo>
                          <a:pt x="23" y="6"/>
                        </a:lnTo>
                        <a:lnTo>
                          <a:pt x="23" y="6"/>
                        </a:lnTo>
                        <a:lnTo>
                          <a:pt x="22" y="6"/>
                        </a:lnTo>
                        <a:lnTo>
                          <a:pt x="20" y="6"/>
                        </a:lnTo>
                        <a:lnTo>
                          <a:pt x="20" y="6"/>
                        </a:lnTo>
                        <a:lnTo>
                          <a:pt x="18" y="6"/>
                        </a:lnTo>
                        <a:lnTo>
                          <a:pt x="17" y="6"/>
                        </a:lnTo>
                        <a:lnTo>
                          <a:pt x="17" y="6"/>
                        </a:lnTo>
                        <a:lnTo>
                          <a:pt x="15" y="6"/>
                        </a:lnTo>
                        <a:lnTo>
                          <a:pt x="13" y="6"/>
                        </a:lnTo>
                        <a:lnTo>
                          <a:pt x="12" y="6"/>
                        </a:lnTo>
                        <a:lnTo>
                          <a:pt x="10" y="6"/>
                        </a:lnTo>
                        <a:lnTo>
                          <a:pt x="8" y="5"/>
                        </a:lnTo>
                        <a:lnTo>
                          <a:pt x="7" y="5"/>
                        </a:lnTo>
                        <a:lnTo>
                          <a:pt x="5" y="5"/>
                        </a:lnTo>
                        <a:lnTo>
                          <a:pt x="4" y="5"/>
                        </a:lnTo>
                        <a:lnTo>
                          <a:pt x="2" y="3"/>
                        </a:lnTo>
                        <a:lnTo>
                          <a:pt x="2" y="3"/>
                        </a:lnTo>
                        <a:lnTo>
                          <a:pt x="0" y="3"/>
                        </a:lnTo>
                        <a:lnTo>
                          <a:pt x="0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492" name="Freeform 44"/>
                  <p:cNvSpPr>
                    <a:spLocks/>
                  </p:cNvSpPr>
                  <p:nvPr/>
                </p:nvSpPr>
                <p:spPr bwMode="auto">
                  <a:xfrm>
                    <a:off x="2852" y="1565"/>
                    <a:ext cx="18" cy="15"/>
                  </a:xfrm>
                  <a:custGeom>
                    <a:avLst/>
                    <a:gdLst>
                      <a:gd name="T0" fmla="*/ 10 w 18"/>
                      <a:gd name="T1" fmla="*/ 0 h 15"/>
                      <a:gd name="T2" fmla="*/ 17 w 18"/>
                      <a:gd name="T3" fmla="*/ 0 h 15"/>
                      <a:gd name="T4" fmla="*/ 17 w 18"/>
                      <a:gd name="T5" fmla="*/ 2 h 15"/>
                      <a:gd name="T6" fmla="*/ 15 w 18"/>
                      <a:gd name="T7" fmla="*/ 3 h 15"/>
                      <a:gd name="T8" fmla="*/ 15 w 18"/>
                      <a:gd name="T9" fmla="*/ 5 h 15"/>
                      <a:gd name="T10" fmla="*/ 13 w 18"/>
                      <a:gd name="T11" fmla="*/ 5 h 15"/>
                      <a:gd name="T12" fmla="*/ 12 w 18"/>
                      <a:gd name="T13" fmla="*/ 5 h 15"/>
                      <a:gd name="T14" fmla="*/ 10 w 18"/>
                      <a:gd name="T15" fmla="*/ 5 h 15"/>
                      <a:gd name="T16" fmla="*/ 9 w 18"/>
                      <a:gd name="T17" fmla="*/ 3 h 15"/>
                      <a:gd name="T18" fmla="*/ 7 w 18"/>
                      <a:gd name="T19" fmla="*/ 3 h 15"/>
                      <a:gd name="T20" fmla="*/ 5 w 18"/>
                      <a:gd name="T21" fmla="*/ 5 h 15"/>
                      <a:gd name="T22" fmla="*/ 7 w 18"/>
                      <a:gd name="T23" fmla="*/ 7 h 15"/>
                      <a:gd name="T24" fmla="*/ 9 w 18"/>
                      <a:gd name="T25" fmla="*/ 7 h 15"/>
                      <a:gd name="T26" fmla="*/ 10 w 18"/>
                      <a:gd name="T27" fmla="*/ 7 h 15"/>
                      <a:gd name="T28" fmla="*/ 10 w 18"/>
                      <a:gd name="T29" fmla="*/ 8 h 15"/>
                      <a:gd name="T30" fmla="*/ 10 w 18"/>
                      <a:gd name="T31" fmla="*/ 8 h 15"/>
                      <a:gd name="T32" fmla="*/ 10 w 18"/>
                      <a:gd name="T33" fmla="*/ 10 h 15"/>
                      <a:gd name="T34" fmla="*/ 10 w 18"/>
                      <a:gd name="T35" fmla="*/ 10 h 15"/>
                      <a:gd name="T36" fmla="*/ 10 w 18"/>
                      <a:gd name="T37" fmla="*/ 11 h 15"/>
                      <a:gd name="T38" fmla="*/ 10 w 18"/>
                      <a:gd name="T39" fmla="*/ 15 h 15"/>
                      <a:gd name="T40" fmla="*/ 9 w 18"/>
                      <a:gd name="T41" fmla="*/ 15 h 15"/>
                      <a:gd name="T42" fmla="*/ 7 w 18"/>
                      <a:gd name="T43" fmla="*/ 13 h 15"/>
                      <a:gd name="T44" fmla="*/ 7 w 18"/>
                      <a:gd name="T45" fmla="*/ 11 h 15"/>
                      <a:gd name="T46" fmla="*/ 7 w 18"/>
                      <a:gd name="T47" fmla="*/ 10 h 15"/>
                      <a:gd name="T48" fmla="*/ 4 w 18"/>
                      <a:gd name="T49" fmla="*/ 10 h 15"/>
                      <a:gd name="T50" fmla="*/ 4 w 18"/>
                      <a:gd name="T51" fmla="*/ 10 h 15"/>
                      <a:gd name="T52" fmla="*/ 5 w 18"/>
                      <a:gd name="T53" fmla="*/ 10 h 15"/>
                      <a:gd name="T54" fmla="*/ 5 w 18"/>
                      <a:gd name="T55" fmla="*/ 11 h 15"/>
                      <a:gd name="T56" fmla="*/ 5 w 18"/>
                      <a:gd name="T57" fmla="*/ 13 h 15"/>
                      <a:gd name="T58" fmla="*/ 4 w 18"/>
                      <a:gd name="T59" fmla="*/ 15 h 15"/>
                      <a:gd name="T60" fmla="*/ 4 w 18"/>
                      <a:gd name="T61" fmla="*/ 13 h 15"/>
                      <a:gd name="T62" fmla="*/ 4 w 18"/>
                      <a:gd name="T63" fmla="*/ 11 h 15"/>
                      <a:gd name="T64" fmla="*/ 2 w 18"/>
                      <a:gd name="T65" fmla="*/ 10 h 15"/>
                      <a:gd name="T66" fmla="*/ 0 w 18"/>
                      <a:gd name="T67" fmla="*/ 8 h 15"/>
                      <a:gd name="T68" fmla="*/ 2 w 18"/>
                      <a:gd name="T69" fmla="*/ 7 h 15"/>
                      <a:gd name="T70" fmla="*/ 4 w 18"/>
                      <a:gd name="T71" fmla="*/ 5 h 15"/>
                      <a:gd name="T72" fmla="*/ 4 w 18"/>
                      <a:gd name="T73" fmla="*/ 3 h 15"/>
                      <a:gd name="T74" fmla="*/ 4 w 18"/>
                      <a:gd name="T75" fmla="*/ 2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8" h="15">
                        <a:moveTo>
                          <a:pt x="5" y="0"/>
                        </a:moveTo>
                        <a:lnTo>
                          <a:pt x="10" y="0"/>
                        </a:lnTo>
                        <a:lnTo>
                          <a:pt x="13" y="0"/>
                        </a:lnTo>
                        <a:lnTo>
                          <a:pt x="17" y="0"/>
                        </a:lnTo>
                        <a:lnTo>
                          <a:pt x="18" y="2"/>
                        </a:lnTo>
                        <a:lnTo>
                          <a:pt x="17" y="2"/>
                        </a:lnTo>
                        <a:lnTo>
                          <a:pt x="17" y="3"/>
                        </a:lnTo>
                        <a:lnTo>
                          <a:pt x="15" y="3"/>
                        </a:lnTo>
                        <a:lnTo>
                          <a:pt x="15" y="3"/>
                        </a:lnTo>
                        <a:lnTo>
                          <a:pt x="15" y="5"/>
                        </a:lnTo>
                        <a:lnTo>
                          <a:pt x="15" y="5"/>
                        </a:lnTo>
                        <a:lnTo>
                          <a:pt x="13" y="5"/>
                        </a:lnTo>
                        <a:lnTo>
                          <a:pt x="12" y="5"/>
                        </a:lnTo>
                        <a:lnTo>
                          <a:pt x="12" y="5"/>
                        </a:lnTo>
                        <a:lnTo>
                          <a:pt x="10" y="5"/>
                        </a:lnTo>
                        <a:lnTo>
                          <a:pt x="10" y="5"/>
                        </a:lnTo>
                        <a:lnTo>
                          <a:pt x="10" y="3"/>
                        </a:lnTo>
                        <a:lnTo>
                          <a:pt x="9" y="3"/>
                        </a:lnTo>
                        <a:lnTo>
                          <a:pt x="7" y="3"/>
                        </a:lnTo>
                        <a:lnTo>
                          <a:pt x="7" y="3"/>
                        </a:lnTo>
                        <a:lnTo>
                          <a:pt x="5" y="5"/>
                        </a:lnTo>
                        <a:lnTo>
                          <a:pt x="5" y="5"/>
                        </a:lnTo>
                        <a:lnTo>
                          <a:pt x="5" y="7"/>
                        </a:lnTo>
                        <a:lnTo>
                          <a:pt x="7" y="7"/>
                        </a:lnTo>
                        <a:lnTo>
                          <a:pt x="7" y="7"/>
                        </a:lnTo>
                        <a:lnTo>
                          <a:pt x="9" y="7"/>
                        </a:lnTo>
                        <a:lnTo>
                          <a:pt x="10" y="7"/>
                        </a:lnTo>
                        <a:lnTo>
                          <a:pt x="10" y="7"/>
                        </a:lnTo>
                        <a:lnTo>
                          <a:pt x="10" y="7"/>
                        </a:lnTo>
                        <a:lnTo>
                          <a:pt x="10" y="8"/>
                        </a:lnTo>
                        <a:lnTo>
                          <a:pt x="10" y="8"/>
                        </a:lnTo>
                        <a:lnTo>
                          <a:pt x="10" y="8"/>
                        </a:lnTo>
                        <a:lnTo>
                          <a:pt x="10" y="10"/>
                        </a:lnTo>
                        <a:lnTo>
                          <a:pt x="10" y="10"/>
                        </a:lnTo>
                        <a:lnTo>
                          <a:pt x="10" y="10"/>
                        </a:lnTo>
                        <a:lnTo>
                          <a:pt x="10" y="10"/>
                        </a:lnTo>
                        <a:lnTo>
                          <a:pt x="10" y="11"/>
                        </a:lnTo>
                        <a:lnTo>
                          <a:pt x="10" y="11"/>
                        </a:lnTo>
                        <a:lnTo>
                          <a:pt x="10" y="13"/>
                        </a:lnTo>
                        <a:lnTo>
                          <a:pt x="10" y="15"/>
                        </a:lnTo>
                        <a:lnTo>
                          <a:pt x="9" y="15"/>
                        </a:lnTo>
                        <a:lnTo>
                          <a:pt x="9" y="15"/>
                        </a:lnTo>
                        <a:lnTo>
                          <a:pt x="7" y="15"/>
                        </a:lnTo>
                        <a:lnTo>
                          <a:pt x="7" y="13"/>
                        </a:lnTo>
                        <a:lnTo>
                          <a:pt x="7" y="11"/>
                        </a:lnTo>
                        <a:lnTo>
                          <a:pt x="7" y="11"/>
                        </a:lnTo>
                        <a:lnTo>
                          <a:pt x="7" y="10"/>
                        </a:lnTo>
                        <a:lnTo>
                          <a:pt x="7" y="10"/>
                        </a:lnTo>
                        <a:lnTo>
                          <a:pt x="5" y="8"/>
                        </a:lnTo>
                        <a:lnTo>
                          <a:pt x="4" y="10"/>
                        </a:lnTo>
                        <a:lnTo>
                          <a:pt x="4" y="8"/>
                        </a:lnTo>
                        <a:lnTo>
                          <a:pt x="4" y="10"/>
                        </a:lnTo>
                        <a:lnTo>
                          <a:pt x="4" y="10"/>
                        </a:lnTo>
                        <a:lnTo>
                          <a:pt x="5" y="10"/>
                        </a:lnTo>
                        <a:lnTo>
                          <a:pt x="5" y="11"/>
                        </a:lnTo>
                        <a:lnTo>
                          <a:pt x="5" y="11"/>
                        </a:lnTo>
                        <a:lnTo>
                          <a:pt x="5" y="13"/>
                        </a:lnTo>
                        <a:lnTo>
                          <a:pt x="5" y="13"/>
                        </a:lnTo>
                        <a:lnTo>
                          <a:pt x="4" y="15"/>
                        </a:lnTo>
                        <a:lnTo>
                          <a:pt x="4" y="15"/>
                        </a:lnTo>
                        <a:lnTo>
                          <a:pt x="4" y="15"/>
                        </a:lnTo>
                        <a:lnTo>
                          <a:pt x="4" y="13"/>
                        </a:lnTo>
                        <a:lnTo>
                          <a:pt x="4" y="13"/>
                        </a:lnTo>
                        <a:lnTo>
                          <a:pt x="4" y="11"/>
                        </a:lnTo>
                        <a:lnTo>
                          <a:pt x="2" y="11"/>
                        </a:lnTo>
                        <a:lnTo>
                          <a:pt x="2" y="10"/>
                        </a:lnTo>
                        <a:lnTo>
                          <a:pt x="0" y="10"/>
                        </a:lnTo>
                        <a:lnTo>
                          <a:pt x="0" y="8"/>
                        </a:lnTo>
                        <a:lnTo>
                          <a:pt x="2" y="8"/>
                        </a:lnTo>
                        <a:lnTo>
                          <a:pt x="2" y="7"/>
                        </a:lnTo>
                        <a:lnTo>
                          <a:pt x="4" y="7"/>
                        </a:lnTo>
                        <a:lnTo>
                          <a:pt x="4" y="5"/>
                        </a:lnTo>
                        <a:lnTo>
                          <a:pt x="4" y="3"/>
                        </a:lnTo>
                        <a:lnTo>
                          <a:pt x="4" y="3"/>
                        </a:lnTo>
                        <a:lnTo>
                          <a:pt x="4" y="3"/>
                        </a:lnTo>
                        <a:lnTo>
                          <a:pt x="4" y="2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6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493" name="Freeform 45"/>
                  <p:cNvSpPr>
                    <a:spLocks/>
                  </p:cNvSpPr>
                  <p:nvPr/>
                </p:nvSpPr>
                <p:spPr bwMode="auto">
                  <a:xfrm>
                    <a:off x="2833" y="1558"/>
                    <a:ext cx="21" cy="22"/>
                  </a:xfrm>
                  <a:custGeom>
                    <a:avLst/>
                    <a:gdLst>
                      <a:gd name="T0" fmla="*/ 0 w 21"/>
                      <a:gd name="T1" fmla="*/ 7 h 22"/>
                      <a:gd name="T2" fmla="*/ 3 w 21"/>
                      <a:gd name="T3" fmla="*/ 4 h 22"/>
                      <a:gd name="T4" fmla="*/ 6 w 21"/>
                      <a:gd name="T5" fmla="*/ 2 h 22"/>
                      <a:gd name="T6" fmla="*/ 8 w 21"/>
                      <a:gd name="T7" fmla="*/ 2 h 22"/>
                      <a:gd name="T8" fmla="*/ 9 w 21"/>
                      <a:gd name="T9" fmla="*/ 0 h 22"/>
                      <a:gd name="T10" fmla="*/ 13 w 21"/>
                      <a:gd name="T11" fmla="*/ 4 h 22"/>
                      <a:gd name="T12" fmla="*/ 14 w 21"/>
                      <a:gd name="T13" fmla="*/ 2 h 22"/>
                      <a:gd name="T14" fmla="*/ 14 w 21"/>
                      <a:gd name="T15" fmla="*/ 2 h 22"/>
                      <a:gd name="T16" fmla="*/ 16 w 21"/>
                      <a:gd name="T17" fmla="*/ 0 h 22"/>
                      <a:gd name="T18" fmla="*/ 18 w 21"/>
                      <a:gd name="T19" fmla="*/ 0 h 22"/>
                      <a:gd name="T20" fmla="*/ 18 w 21"/>
                      <a:gd name="T21" fmla="*/ 2 h 22"/>
                      <a:gd name="T22" fmla="*/ 18 w 21"/>
                      <a:gd name="T23" fmla="*/ 2 h 22"/>
                      <a:gd name="T24" fmla="*/ 16 w 21"/>
                      <a:gd name="T25" fmla="*/ 4 h 22"/>
                      <a:gd name="T26" fmla="*/ 16 w 21"/>
                      <a:gd name="T27" fmla="*/ 4 h 22"/>
                      <a:gd name="T28" fmla="*/ 19 w 21"/>
                      <a:gd name="T29" fmla="*/ 7 h 22"/>
                      <a:gd name="T30" fmla="*/ 19 w 21"/>
                      <a:gd name="T31" fmla="*/ 9 h 22"/>
                      <a:gd name="T32" fmla="*/ 19 w 21"/>
                      <a:gd name="T33" fmla="*/ 9 h 22"/>
                      <a:gd name="T34" fmla="*/ 21 w 21"/>
                      <a:gd name="T35" fmla="*/ 10 h 22"/>
                      <a:gd name="T36" fmla="*/ 19 w 21"/>
                      <a:gd name="T37" fmla="*/ 10 h 22"/>
                      <a:gd name="T38" fmla="*/ 19 w 21"/>
                      <a:gd name="T39" fmla="*/ 10 h 22"/>
                      <a:gd name="T40" fmla="*/ 18 w 21"/>
                      <a:gd name="T41" fmla="*/ 10 h 22"/>
                      <a:gd name="T42" fmla="*/ 18 w 21"/>
                      <a:gd name="T43" fmla="*/ 12 h 22"/>
                      <a:gd name="T44" fmla="*/ 16 w 21"/>
                      <a:gd name="T45" fmla="*/ 14 h 22"/>
                      <a:gd name="T46" fmla="*/ 16 w 21"/>
                      <a:gd name="T47" fmla="*/ 17 h 22"/>
                      <a:gd name="T48" fmla="*/ 16 w 21"/>
                      <a:gd name="T49" fmla="*/ 18 h 22"/>
                      <a:gd name="T50" fmla="*/ 14 w 21"/>
                      <a:gd name="T51" fmla="*/ 20 h 22"/>
                      <a:gd name="T52" fmla="*/ 14 w 21"/>
                      <a:gd name="T53" fmla="*/ 22 h 22"/>
                      <a:gd name="T54" fmla="*/ 13 w 21"/>
                      <a:gd name="T55" fmla="*/ 20 h 22"/>
                      <a:gd name="T56" fmla="*/ 11 w 21"/>
                      <a:gd name="T57" fmla="*/ 20 h 22"/>
                      <a:gd name="T58" fmla="*/ 11 w 21"/>
                      <a:gd name="T59" fmla="*/ 20 h 22"/>
                      <a:gd name="T60" fmla="*/ 9 w 21"/>
                      <a:gd name="T61" fmla="*/ 18 h 22"/>
                      <a:gd name="T62" fmla="*/ 6 w 21"/>
                      <a:gd name="T63" fmla="*/ 18 h 22"/>
                      <a:gd name="T64" fmla="*/ 4 w 21"/>
                      <a:gd name="T65" fmla="*/ 17 h 22"/>
                      <a:gd name="T66" fmla="*/ 3 w 21"/>
                      <a:gd name="T67" fmla="*/ 15 h 22"/>
                      <a:gd name="T68" fmla="*/ 1 w 21"/>
                      <a:gd name="T69" fmla="*/ 15 h 22"/>
                      <a:gd name="T70" fmla="*/ 0 w 21"/>
                      <a:gd name="T71" fmla="*/ 14 h 22"/>
                      <a:gd name="T72" fmla="*/ 0 w 21"/>
                      <a:gd name="T73" fmla="*/ 12 h 22"/>
                      <a:gd name="T74" fmla="*/ 0 w 21"/>
                      <a:gd name="T75" fmla="*/ 7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21" h="22">
                        <a:moveTo>
                          <a:pt x="0" y="7"/>
                        </a:moveTo>
                        <a:lnTo>
                          <a:pt x="3" y="4"/>
                        </a:lnTo>
                        <a:lnTo>
                          <a:pt x="6" y="2"/>
                        </a:lnTo>
                        <a:lnTo>
                          <a:pt x="8" y="2"/>
                        </a:lnTo>
                        <a:lnTo>
                          <a:pt x="9" y="0"/>
                        </a:lnTo>
                        <a:lnTo>
                          <a:pt x="13" y="4"/>
                        </a:lnTo>
                        <a:lnTo>
                          <a:pt x="14" y="2"/>
                        </a:lnTo>
                        <a:lnTo>
                          <a:pt x="14" y="2"/>
                        </a:lnTo>
                        <a:lnTo>
                          <a:pt x="16" y="0"/>
                        </a:lnTo>
                        <a:lnTo>
                          <a:pt x="18" y="0"/>
                        </a:lnTo>
                        <a:lnTo>
                          <a:pt x="18" y="2"/>
                        </a:lnTo>
                        <a:lnTo>
                          <a:pt x="18" y="2"/>
                        </a:lnTo>
                        <a:lnTo>
                          <a:pt x="16" y="4"/>
                        </a:lnTo>
                        <a:lnTo>
                          <a:pt x="16" y="4"/>
                        </a:lnTo>
                        <a:lnTo>
                          <a:pt x="19" y="7"/>
                        </a:lnTo>
                        <a:lnTo>
                          <a:pt x="19" y="9"/>
                        </a:lnTo>
                        <a:lnTo>
                          <a:pt x="19" y="9"/>
                        </a:lnTo>
                        <a:lnTo>
                          <a:pt x="21" y="10"/>
                        </a:lnTo>
                        <a:lnTo>
                          <a:pt x="19" y="10"/>
                        </a:lnTo>
                        <a:lnTo>
                          <a:pt x="19" y="10"/>
                        </a:lnTo>
                        <a:lnTo>
                          <a:pt x="18" y="10"/>
                        </a:lnTo>
                        <a:lnTo>
                          <a:pt x="18" y="12"/>
                        </a:lnTo>
                        <a:lnTo>
                          <a:pt x="16" y="14"/>
                        </a:lnTo>
                        <a:lnTo>
                          <a:pt x="16" y="17"/>
                        </a:lnTo>
                        <a:lnTo>
                          <a:pt x="16" y="18"/>
                        </a:lnTo>
                        <a:lnTo>
                          <a:pt x="14" y="20"/>
                        </a:lnTo>
                        <a:lnTo>
                          <a:pt x="14" y="22"/>
                        </a:lnTo>
                        <a:lnTo>
                          <a:pt x="13" y="20"/>
                        </a:lnTo>
                        <a:lnTo>
                          <a:pt x="11" y="20"/>
                        </a:lnTo>
                        <a:lnTo>
                          <a:pt x="11" y="20"/>
                        </a:lnTo>
                        <a:lnTo>
                          <a:pt x="9" y="18"/>
                        </a:lnTo>
                        <a:lnTo>
                          <a:pt x="6" y="18"/>
                        </a:lnTo>
                        <a:lnTo>
                          <a:pt x="4" y="17"/>
                        </a:lnTo>
                        <a:lnTo>
                          <a:pt x="3" y="15"/>
                        </a:lnTo>
                        <a:lnTo>
                          <a:pt x="1" y="15"/>
                        </a:lnTo>
                        <a:lnTo>
                          <a:pt x="0" y="14"/>
                        </a:lnTo>
                        <a:lnTo>
                          <a:pt x="0" y="12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6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494" name="Freeform 46"/>
                  <p:cNvSpPr>
                    <a:spLocks/>
                  </p:cNvSpPr>
                  <p:nvPr/>
                </p:nvSpPr>
                <p:spPr bwMode="auto">
                  <a:xfrm>
                    <a:off x="2877" y="1570"/>
                    <a:ext cx="40" cy="20"/>
                  </a:xfrm>
                  <a:custGeom>
                    <a:avLst/>
                    <a:gdLst>
                      <a:gd name="T0" fmla="*/ 3 w 40"/>
                      <a:gd name="T1" fmla="*/ 0 h 20"/>
                      <a:gd name="T2" fmla="*/ 8 w 40"/>
                      <a:gd name="T3" fmla="*/ 3 h 20"/>
                      <a:gd name="T4" fmla="*/ 8 w 40"/>
                      <a:gd name="T5" fmla="*/ 5 h 20"/>
                      <a:gd name="T6" fmla="*/ 10 w 40"/>
                      <a:gd name="T7" fmla="*/ 3 h 20"/>
                      <a:gd name="T8" fmla="*/ 12 w 40"/>
                      <a:gd name="T9" fmla="*/ 5 h 20"/>
                      <a:gd name="T10" fmla="*/ 13 w 40"/>
                      <a:gd name="T11" fmla="*/ 3 h 20"/>
                      <a:gd name="T12" fmla="*/ 17 w 40"/>
                      <a:gd name="T13" fmla="*/ 3 h 20"/>
                      <a:gd name="T14" fmla="*/ 21 w 40"/>
                      <a:gd name="T15" fmla="*/ 3 h 20"/>
                      <a:gd name="T16" fmla="*/ 25 w 40"/>
                      <a:gd name="T17" fmla="*/ 5 h 20"/>
                      <a:gd name="T18" fmla="*/ 26 w 40"/>
                      <a:gd name="T19" fmla="*/ 6 h 20"/>
                      <a:gd name="T20" fmla="*/ 31 w 40"/>
                      <a:gd name="T21" fmla="*/ 10 h 20"/>
                      <a:gd name="T22" fmla="*/ 31 w 40"/>
                      <a:gd name="T23" fmla="*/ 10 h 20"/>
                      <a:gd name="T24" fmla="*/ 33 w 40"/>
                      <a:gd name="T25" fmla="*/ 11 h 20"/>
                      <a:gd name="T26" fmla="*/ 35 w 40"/>
                      <a:gd name="T27" fmla="*/ 11 h 20"/>
                      <a:gd name="T28" fmla="*/ 36 w 40"/>
                      <a:gd name="T29" fmla="*/ 15 h 20"/>
                      <a:gd name="T30" fmla="*/ 38 w 40"/>
                      <a:gd name="T31" fmla="*/ 16 h 20"/>
                      <a:gd name="T32" fmla="*/ 38 w 40"/>
                      <a:gd name="T33" fmla="*/ 20 h 20"/>
                      <a:gd name="T34" fmla="*/ 36 w 40"/>
                      <a:gd name="T35" fmla="*/ 20 h 20"/>
                      <a:gd name="T36" fmla="*/ 36 w 40"/>
                      <a:gd name="T37" fmla="*/ 18 h 20"/>
                      <a:gd name="T38" fmla="*/ 31 w 40"/>
                      <a:gd name="T39" fmla="*/ 15 h 20"/>
                      <a:gd name="T40" fmla="*/ 26 w 40"/>
                      <a:gd name="T41" fmla="*/ 15 h 20"/>
                      <a:gd name="T42" fmla="*/ 26 w 40"/>
                      <a:gd name="T43" fmla="*/ 16 h 20"/>
                      <a:gd name="T44" fmla="*/ 25 w 40"/>
                      <a:gd name="T45" fmla="*/ 16 h 20"/>
                      <a:gd name="T46" fmla="*/ 21 w 40"/>
                      <a:gd name="T47" fmla="*/ 18 h 20"/>
                      <a:gd name="T48" fmla="*/ 20 w 40"/>
                      <a:gd name="T49" fmla="*/ 16 h 20"/>
                      <a:gd name="T50" fmla="*/ 18 w 40"/>
                      <a:gd name="T51" fmla="*/ 16 h 20"/>
                      <a:gd name="T52" fmla="*/ 17 w 40"/>
                      <a:gd name="T53" fmla="*/ 13 h 20"/>
                      <a:gd name="T54" fmla="*/ 13 w 40"/>
                      <a:gd name="T55" fmla="*/ 10 h 20"/>
                      <a:gd name="T56" fmla="*/ 10 w 40"/>
                      <a:gd name="T57" fmla="*/ 8 h 20"/>
                      <a:gd name="T58" fmla="*/ 7 w 40"/>
                      <a:gd name="T59" fmla="*/ 8 h 20"/>
                      <a:gd name="T60" fmla="*/ 2 w 40"/>
                      <a:gd name="T61" fmla="*/ 6 h 20"/>
                      <a:gd name="T62" fmla="*/ 3 w 40"/>
                      <a:gd name="T63" fmla="*/ 2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0" h="20">
                        <a:moveTo>
                          <a:pt x="0" y="0"/>
                        </a:moveTo>
                        <a:lnTo>
                          <a:pt x="3" y="0"/>
                        </a:lnTo>
                        <a:lnTo>
                          <a:pt x="7" y="0"/>
                        </a:lnTo>
                        <a:lnTo>
                          <a:pt x="8" y="3"/>
                        </a:lnTo>
                        <a:lnTo>
                          <a:pt x="8" y="5"/>
                        </a:lnTo>
                        <a:lnTo>
                          <a:pt x="8" y="5"/>
                        </a:lnTo>
                        <a:lnTo>
                          <a:pt x="10" y="3"/>
                        </a:lnTo>
                        <a:lnTo>
                          <a:pt x="10" y="3"/>
                        </a:lnTo>
                        <a:lnTo>
                          <a:pt x="12" y="5"/>
                        </a:lnTo>
                        <a:lnTo>
                          <a:pt x="12" y="5"/>
                        </a:lnTo>
                        <a:lnTo>
                          <a:pt x="13" y="3"/>
                        </a:lnTo>
                        <a:lnTo>
                          <a:pt x="13" y="3"/>
                        </a:lnTo>
                        <a:lnTo>
                          <a:pt x="15" y="3"/>
                        </a:lnTo>
                        <a:lnTo>
                          <a:pt x="17" y="3"/>
                        </a:lnTo>
                        <a:lnTo>
                          <a:pt x="20" y="3"/>
                        </a:lnTo>
                        <a:lnTo>
                          <a:pt x="21" y="3"/>
                        </a:lnTo>
                        <a:lnTo>
                          <a:pt x="23" y="5"/>
                        </a:lnTo>
                        <a:lnTo>
                          <a:pt x="25" y="5"/>
                        </a:lnTo>
                        <a:lnTo>
                          <a:pt x="25" y="6"/>
                        </a:lnTo>
                        <a:lnTo>
                          <a:pt x="26" y="6"/>
                        </a:lnTo>
                        <a:lnTo>
                          <a:pt x="30" y="8"/>
                        </a:lnTo>
                        <a:lnTo>
                          <a:pt x="31" y="10"/>
                        </a:lnTo>
                        <a:lnTo>
                          <a:pt x="31" y="10"/>
                        </a:lnTo>
                        <a:lnTo>
                          <a:pt x="31" y="10"/>
                        </a:lnTo>
                        <a:lnTo>
                          <a:pt x="33" y="11"/>
                        </a:lnTo>
                        <a:lnTo>
                          <a:pt x="33" y="11"/>
                        </a:lnTo>
                        <a:lnTo>
                          <a:pt x="33" y="11"/>
                        </a:lnTo>
                        <a:lnTo>
                          <a:pt x="35" y="11"/>
                        </a:lnTo>
                        <a:lnTo>
                          <a:pt x="36" y="13"/>
                        </a:lnTo>
                        <a:lnTo>
                          <a:pt x="36" y="15"/>
                        </a:lnTo>
                        <a:lnTo>
                          <a:pt x="38" y="15"/>
                        </a:lnTo>
                        <a:lnTo>
                          <a:pt x="38" y="16"/>
                        </a:lnTo>
                        <a:lnTo>
                          <a:pt x="40" y="16"/>
                        </a:lnTo>
                        <a:lnTo>
                          <a:pt x="38" y="20"/>
                        </a:lnTo>
                        <a:lnTo>
                          <a:pt x="38" y="20"/>
                        </a:lnTo>
                        <a:lnTo>
                          <a:pt x="36" y="20"/>
                        </a:lnTo>
                        <a:lnTo>
                          <a:pt x="36" y="18"/>
                        </a:lnTo>
                        <a:lnTo>
                          <a:pt x="36" y="18"/>
                        </a:lnTo>
                        <a:lnTo>
                          <a:pt x="35" y="18"/>
                        </a:lnTo>
                        <a:lnTo>
                          <a:pt x="31" y="15"/>
                        </a:lnTo>
                        <a:lnTo>
                          <a:pt x="30" y="15"/>
                        </a:lnTo>
                        <a:lnTo>
                          <a:pt x="26" y="15"/>
                        </a:lnTo>
                        <a:lnTo>
                          <a:pt x="26" y="15"/>
                        </a:lnTo>
                        <a:lnTo>
                          <a:pt x="26" y="16"/>
                        </a:lnTo>
                        <a:lnTo>
                          <a:pt x="26" y="16"/>
                        </a:lnTo>
                        <a:lnTo>
                          <a:pt x="25" y="16"/>
                        </a:lnTo>
                        <a:lnTo>
                          <a:pt x="23" y="18"/>
                        </a:lnTo>
                        <a:lnTo>
                          <a:pt x="21" y="18"/>
                        </a:lnTo>
                        <a:lnTo>
                          <a:pt x="21" y="16"/>
                        </a:lnTo>
                        <a:lnTo>
                          <a:pt x="20" y="16"/>
                        </a:lnTo>
                        <a:lnTo>
                          <a:pt x="18" y="16"/>
                        </a:lnTo>
                        <a:lnTo>
                          <a:pt x="18" y="16"/>
                        </a:lnTo>
                        <a:lnTo>
                          <a:pt x="17" y="15"/>
                        </a:lnTo>
                        <a:lnTo>
                          <a:pt x="17" y="13"/>
                        </a:lnTo>
                        <a:lnTo>
                          <a:pt x="13" y="10"/>
                        </a:lnTo>
                        <a:lnTo>
                          <a:pt x="13" y="10"/>
                        </a:lnTo>
                        <a:lnTo>
                          <a:pt x="12" y="8"/>
                        </a:lnTo>
                        <a:lnTo>
                          <a:pt x="10" y="8"/>
                        </a:lnTo>
                        <a:lnTo>
                          <a:pt x="7" y="8"/>
                        </a:lnTo>
                        <a:lnTo>
                          <a:pt x="7" y="8"/>
                        </a:lnTo>
                        <a:lnTo>
                          <a:pt x="3" y="6"/>
                        </a:lnTo>
                        <a:lnTo>
                          <a:pt x="2" y="6"/>
                        </a:lnTo>
                        <a:lnTo>
                          <a:pt x="2" y="3"/>
                        </a:lnTo>
                        <a:lnTo>
                          <a:pt x="3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495" name="Freeform 47"/>
                  <p:cNvSpPr>
                    <a:spLocks/>
                  </p:cNvSpPr>
                  <p:nvPr/>
                </p:nvSpPr>
                <p:spPr bwMode="auto">
                  <a:xfrm>
                    <a:off x="2803" y="1557"/>
                    <a:ext cx="25" cy="24"/>
                  </a:xfrm>
                  <a:custGeom>
                    <a:avLst/>
                    <a:gdLst>
                      <a:gd name="T0" fmla="*/ 0 w 25"/>
                      <a:gd name="T1" fmla="*/ 1 h 24"/>
                      <a:gd name="T2" fmla="*/ 3 w 25"/>
                      <a:gd name="T3" fmla="*/ 0 h 24"/>
                      <a:gd name="T4" fmla="*/ 5 w 25"/>
                      <a:gd name="T5" fmla="*/ 1 h 24"/>
                      <a:gd name="T6" fmla="*/ 6 w 25"/>
                      <a:gd name="T7" fmla="*/ 1 h 24"/>
                      <a:gd name="T8" fmla="*/ 6 w 25"/>
                      <a:gd name="T9" fmla="*/ 3 h 24"/>
                      <a:gd name="T10" fmla="*/ 6 w 25"/>
                      <a:gd name="T11" fmla="*/ 3 h 24"/>
                      <a:gd name="T12" fmla="*/ 6 w 25"/>
                      <a:gd name="T13" fmla="*/ 3 h 24"/>
                      <a:gd name="T14" fmla="*/ 8 w 25"/>
                      <a:gd name="T15" fmla="*/ 3 h 24"/>
                      <a:gd name="T16" fmla="*/ 8 w 25"/>
                      <a:gd name="T17" fmla="*/ 5 h 24"/>
                      <a:gd name="T18" fmla="*/ 10 w 25"/>
                      <a:gd name="T19" fmla="*/ 6 h 24"/>
                      <a:gd name="T20" fmla="*/ 11 w 25"/>
                      <a:gd name="T21" fmla="*/ 6 h 24"/>
                      <a:gd name="T22" fmla="*/ 11 w 25"/>
                      <a:gd name="T23" fmla="*/ 8 h 24"/>
                      <a:gd name="T24" fmla="*/ 11 w 25"/>
                      <a:gd name="T25" fmla="*/ 8 h 24"/>
                      <a:gd name="T26" fmla="*/ 13 w 25"/>
                      <a:gd name="T27" fmla="*/ 8 h 24"/>
                      <a:gd name="T28" fmla="*/ 15 w 25"/>
                      <a:gd name="T29" fmla="*/ 10 h 24"/>
                      <a:gd name="T30" fmla="*/ 18 w 25"/>
                      <a:gd name="T31" fmla="*/ 10 h 24"/>
                      <a:gd name="T32" fmla="*/ 18 w 25"/>
                      <a:gd name="T33" fmla="*/ 13 h 24"/>
                      <a:gd name="T34" fmla="*/ 18 w 25"/>
                      <a:gd name="T35" fmla="*/ 13 h 24"/>
                      <a:gd name="T36" fmla="*/ 18 w 25"/>
                      <a:gd name="T37" fmla="*/ 15 h 24"/>
                      <a:gd name="T38" fmla="*/ 21 w 25"/>
                      <a:gd name="T39" fmla="*/ 16 h 24"/>
                      <a:gd name="T40" fmla="*/ 23 w 25"/>
                      <a:gd name="T41" fmla="*/ 16 h 24"/>
                      <a:gd name="T42" fmla="*/ 23 w 25"/>
                      <a:gd name="T43" fmla="*/ 21 h 24"/>
                      <a:gd name="T44" fmla="*/ 25 w 25"/>
                      <a:gd name="T45" fmla="*/ 24 h 24"/>
                      <a:gd name="T46" fmla="*/ 23 w 25"/>
                      <a:gd name="T47" fmla="*/ 24 h 24"/>
                      <a:gd name="T48" fmla="*/ 23 w 25"/>
                      <a:gd name="T49" fmla="*/ 24 h 24"/>
                      <a:gd name="T50" fmla="*/ 21 w 25"/>
                      <a:gd name="T51" fmla="*/ 23 h 24"/>
                      <a:gd name="T52" fmla="*/ 20 w 25"/>
                      <a:gd name="T53" fmla="*/ 24 h 24"/>
                      <a:gd name="T54" fmla="*/ 18 w 25"/>
                      <a:gd name="T55" fmla="*/ 23 h 24"/>
                      <a:gd name="T56" fmla="*/ 18 w 25"/>
                      <a:gd name="T57" fmla="*/ 19 h 24"/>
                      <a:gd name="T58" fmla="*/ 15 w 25"/>
                      <a:gd name="T59" fmla="*/ 18 h 24"/>
                      <a:gd name="T60" fmla="*/ 13 w 25"/>
                      <a:gd name="T61" fmla="*/ 18 h 24"/>
                      <a:gd name="T62" fmla="*/ 11 w 25"/>
                      <a:gd name="T63" fmla="*/ 16 h 24"/>
                      <a:gd name="T64" fmla="*/ 11 w 25"/>
                      <a:gd name="T65" fmla="*/ 15 h 24"/>
                      <a:gd name="T66" fmla="*/ 11 w 25"/>
                      <a:gd name="T67" fmla="*/ 15 h 24"/>
                      <a:gd name="T68" fmla="*/ 10 w 25"/>
                      <a:gd name="T69" fmla="*/ 10 h 24"/>
                      <a:gd name="T70" fmla="*/ 8 w 25"/>
                      <a:gd name="T71" fmla="*/ 8 h 24"/>
                      <a:gd name="T72" fmla="*/ 5 w 25"/>
                      <a:gd name="T73" fmla="*/ 6 h 24"/>
                      <a:gd name="T74" fmla="*/ 3 w 25"/>
                      <a:gd name="T75" fmla="*/ 3 h 24"/>
                      <a:gd name="T76" fmla="*/ 0 w 25"/>
                      <a:gd name="T77" fmla="*/ 1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5" h="24">
                        <a:moveTo>
                          <a:pt x="0" y="1"/>
                        </a:moveTo>
                        <a:lnTo>
                          <a:pt x="3" y="0"/>
                        </a:lnTo>
                        <a:lnTo>
                          <a:pt x="5" y="1"/>
                        </a:lnTo>
                        <a:lnTo>
                          <a:pt x="6" y="1"/>
                        </a:lnTo>
                        <a:lnTo>
                          <a:pt x="6" y="3"/>
                        </a:lnTo>
                        <a:lnTo>
                          <a:pt x="6" y="3"/>
                        </a:lnTo>
                        <a:lnTo>
                          <a:pt x="6" y="3"/>
                        </a:lnTo>
                        <a:lnTo>
                          <a:pt x="8" y="3"/>
                        </a:lnTo>
                        <a:lnTo>
                          <a:pt x="8" y="5"/>
                        </a:lnTo>
                        <a:lnTo>
                          <a:pt x="10" y="6"/>
                        </a:lnTo>
                        <a:lnTo>
                          <a:pt x="11" y="6"/>
                        </a:lnTo>
                        <a:lnTo>
                          <a:pt x="11" y="8"/>
                        </a:lnTo>
                        <a:lnTo>
                          <a:pt x="11" y="8"/>
                        </a:lnTo>
                        <a:lnTo>
                          <a:pt x="13" y="8"/>
                        </a:lnTo>
                        <a:lnTo>
                          <a:pt x="15" y="10"/>
                        </a:lnTo>
                        <a:lnTo>
                          <a:pt x="18" y="10"/>
                        </a:lnTo>
                        <a:lnTo>
                          <a:pt x="18" y="13"/>
                        </a:lnTo>
                        <a:lnTo>
                          <a:pt x="18" y="13"/>
                        </a:lnTo>
                        <a:lnTo>
                          <a:pt x="18" y="15"/>
                        </a:lnTo>
                        <a:lnTo>
                          <a:pt x="21" y="16"/>
                        </a:lnTo>
                        <a:lnTo>
                          <a:pt x="23" y="16"/>
                        </a:lnTo>
                        <a:lnTo>
                          <a:pt x="23" y="21"/>
                        </a:lnTo>
                        <a:lnTo>
                          <a:pt x="25" y="24"/>
                        </a:lnTo>
                        <a:lnTo>
                          <a:pt x="23" y="24"/>
                        </a:lnTo>
                        <a:lnTo>
                          <a:pt x="23" y="24"/>
                        </a:lnTo>
                        <a:lnTo>
                          <a:pt x="21" y="23"/>
                        </a:lnTo>
                        <a:lnTo>
                          <a:pt x="20" y="24"/>
                        </a:lnTo>
                        <a:lnTo>
                          <a:pt x="18" y="23"/>
                        </a:lnTo>
                        <a:lnTo>
                          <a:pt x="18" y="19"/>
                        </a:lnTo>
                        <a:lnTo>
                          <a:pt x="15" y="18"/>
                        </a:lnTo>
                        <a:lnTo>
                          <a:pt x="13" y="18"/>
                        </a:lnTo>
                        <a:lnTo>
                          <a:pt x="11" y="16"/>
                        </a:lnTo>
                        <a:lnTo>
                          <a:pt x="11" y="15"/>
                        </a:lnTo>
                        <a:lnTo>
                          <a:pt x="11" y="15"/>
                        </a:lnTo>
                        <a:lnTo>
                          <a:pt x="10" y="10"/>
                        </a:lnTo>
                        <a:lnTo>
                          <a:pt x="8" y="8"/>
                        </a:lnTo>
                        <a:lnTo>
                          <a:pt x="5" y="6"/>
                        </a:lnTo>
                        <a:lnTo>
                          <a:pt x="3" y="3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006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496" name="Freeform 48"/>
                  <p:cNvSpPr>
                    <a:spLocks/>
                  </p:cNvSpPr>
                  <p:nvPr/>
                </p:nvSpPr>
                <p:spPr bwMode="auto">
                  <a:xfrm>
                    <a:off x="2846" y="1530"/>
                    <a:ext cx="23" cy="28"/>
                  </a:xfrm>
                  <a:custGeom>
                    <a:avLst/>
                    <a:gdLst>
                      <a:gd name="T0" fmla="*/ 1 w 23"/>
                      <a:gd name="T1" fmla="*/ 0 h 28"/>
                      <a:gd name="T2" fmla="*/ 3 w 23"/>
                      <a:gd name="T3" fmla="*/ 0 h 28"/>
                      <a:gd name="T4" fmla="*/ 6 w 23"/>
                      <a:gd name="T5" fmla="*/ 4 h 28"/>
                      <a:gd name="T6" fmla="*/ 5 w 23"/>
                      <a:gd name="T7" fmla="*/ 5 h 28"/>
                      <a:gd name="T8" fmla="*/ 6 w 23"/>
                      <a:gd name="T9" fmla="*/ 7 h 28"/>
                      <a:gd name="T10" fmla="*/ 8 w 23"/>
                      <a:gd name="T11" fmla="*/ 9 h 28"/>
                      <a:gd name="T12" fmla="*/ 10 w 23"/>
                      <a:gd name="T13" fmla="*/ 9 h 28"/>
                      <a:gd name="T14" fmla="*/ 11 w 23"/>
                      <a:gd name="T15" fmla="*/ 9 h 28"/>
                      <a:gd name="T16" fmla="*/ 13 w 23"/>
                      <a:gd name="T17" fmla="*/ 10 h 28"/>
                      <a:gd name="T18" fmla="*/ 15 w 23"/>
                      <a:gd name="T19" fmla="*/ 12 h 28"/>
                      <a:gd name="T20" fmla="*/ 16 w 23"/>
                      <a:gd name="T21" fmla="*/ 12 h 28"/>
                      <a:gd name="T22" fmla="*/ 18 w 23"/>
                      <a:gd name="T23" fmla="*/ 13 h 28"/>
                      <a:gd name="T24" fmla="*/ 18 w 23"/>
                      <a:gd name="T25" fmla="*/ 17 h 28"/>
                      <a:gd name="T26" fmla="*/ 18 w 23"/>
                      <a:gd name="T27" fmla="*/ 18 h 28"/>
                      <a:gd name="T28" fmla="*/ 19 w 23"/>
                      <a:gd name="T29" fmla="*/ 20 h 28"/>
                      <a:gd name="T30" fmla="*/ 19 w 23"/>
                      <a:gd name="T31" fmla="*/ 20 h 28"/>
                      <a:gd name="T32" fmla="*/ 21 w 23"/>
                      <a:gd name="T33" fmla="*/ 22 h 28"/>
                      <a:gd name="T34" fmla="*/ 21 w 23"/>
                      <a:gd name="T35" fmla="*/ 23 h 28"/>
                      <a:gd name="T36" fmla="*/ 23 w 23"/>
                      <a:gd name="T37" fmla="*/ 23 h 28"/>
                      <a:gd name="T38" fmla="*/ 23 w 23"/>
                      <a:gd name="T39" fmla="*/ 25 h 28"/>
                      <a:gd name="T40" fmla="*/ 21 w 23"/>
                      <a:gd name="T41" fmla="*/ 25 h 28"/>
                      <a:gd name="T42" fmla="*/ 19 w 23"/>
                      <a:gd name="T43" fmla="*/ 25 h 28"/>
                      <a:gd name="T44" fmla="*/ 19 w 23"/>
                      <a:gd name="T45" fmla="*/ 25 h 28"/>
                      <a:gd name="T46" fmla="*/ 19 w 23"/>
                      <a:gd name="T47" fmla="*/ 28 h 28"/>
                      <a:gd name="T48" fmla="*/ 18 w 23"/>
                      <a:gd name="T49" fmla="*/ 28 h 28"/>
                      <a:gd name="T50" fmla="*/ 16 w 23"/>
                      <a:gd name="T51" fmla="*/ 27 h 28"/>
                      <a:gd name="T52" fmla="*/ 16 w 23"/>
                      <a:gd name="T53" fmla="*/ 25 h 28"/>
                      <a:gd name="T54" fmla="*/ 16 w 23"/>
                      <a:gd name="T55" fmla="*/ 23 h 28"/>
                      <a:gd name="T56" fmla="*/ 15 w 23"/>
                      <a:gd name="T57" fmla="*/ 23 h 28"/>
                      <a:gd name="T58" fmla="*/ 13 w 23"/>
                      <a:gd name="T59" fmla="*/ 25 h 28"/>
                      <a:gd name="T60" fmla="*/ 13 w 23"/>
                      <a:gd name="T61" fmla="*/ 23 h 28"/>
                      <a:gd name="T62" fmla="*/ 11 w 23"/>
                      <a:gd name="T63" fmla="*/ 22 h 28"/>
                      <a:gd name="T64" fmla="*/ 15 w 23"/>
                      <a:gd name="T65" fmla="*/ 22 h 28"/>
                      <a:gd name="T66" fmla="*/ 16 w 23"/>
                      <a:gd name="T67" fmla="*/ 22 h 28"/>
                      <a:gd name="T68" fmla="*/ 16 w 23"/>
                      <a:gd name="T69" fmla="*/ 18 h 28"/>
                      <a:gd name="T70" fmla="*/ 15 w 23"/>
                      <a:gd name="T71" fmla="*/ 18 h 28"/>
                      <a:gd name="T72" fmla="*/ 15 w 23"/>
                      <a:gd name="T73" fmla="*/ 17 h 28"/>
                      <a:gd name="T74" fmla="*/ 13 w 23"/>
                      <a:gd name="T75" fmla="*/ 13 h 28"/>
                      <a:gd name="T76" fmla="*/ 11 w 23"/>
                      <a:gd name="T77" fmla="*/ 13 h 28"/>
                      <a:gd name="T78" fmla="*/ 10 w 23"/>
                      <a:gd name="T79" fmla="*/ 12 h 28"/>
                      <a:gd name="T80" fmla="*/ 8 w 23"/>
                      <a:gd name="T81" fmla="*/ 10 h 28"/>
                      <a:gd name="T82" fmla="*/ 10 w 23"/>
                      <a:gd name="T83" fmla="*/ 13 h 28"/>
                      <a:gd name="T84" fmla="*/ 6 w 23"/>
                      <a:gd name="T85" fmla="*/ 13 h 28"/>
                      <a:gd name="T86" fmla="*/ 5 w 23"/>
                      <a:gd name="T87" fmla="*/ 12 h 28"/>
                      <a:gd name="T88" fmla="*/ 5 w 23"/>
                      <a:gd name="T89" fmla="*/ 10 h 28"/>
                      <a:gd name="T90" fmla="*/ 5 w 23"/>
                      <a:gd name="T91" fmla="*/ 9 h 28"/>
                      <a:gd name="T92" fmla="*/ 3 w 23"/>
                      <a:gd name="T93" fmla="*/ 7 h 28"/>
                      <a:gd name="T94" fmla="*/ 1 w 23"/>
                      <a:gd name="T95" fmla="*/ 7 h 28"/>
                      <a:gd name="T96" fmla="*/ 0 w 23"/>
                      <a:gd name="T97" fmla="*/ 5 h 28"/>
                      <a:gd name="T98" fmla="*/ 0 w 23"/>
                      <a:gd name="T99" fmla="*/ 4 h 28"/>
                      <a:gd name="T100" fmla="*/ 1 w 23"/>
                      <a:gd name="T101" fmla="*/ 5 h 28"/>
                      <a:gd name="T102" fmla="*/ 1 w 23"/>
                      <a:gd name="T103" fmla="*/ 4 h 28"/>
                      <a:gd name="T104" fmla="*/ 1 w 23"/>
                      <a:gd name="T105" fmla="*/ 2 h 28"/>
                      <a:gd name="T106" fmla="*/ 1 w 23"/>
                      <a:gd name="T107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23" h="28">
                        <a:moveTo>
                          <a:pt x="1" y="0"/>
                        </a:moveTo>
                        <a:lnTo>
                          <a:pt x="3" y="0"/>
                        </a:lnTo>
                        <a:lnTo>
                          <a:pt x="6" y="4"/>
                        </a:lnTo>
                        <a:lnTo>
                          <a:pt x="5" y="5"/>
                        </a:lnTo>
                        <a:lnTo>
                          <a:pt x="6" y="7"/>
                        </a:lnTo>
                        <a:lnTo>
                          <a:pt x="8" y="9"/>
                        </a:lnTo>
                        <a:lnTo>
                          <a:pt x="10" y="9"/>
                        </a:lnTo>
                        <a:lnTo>
                          <a:pt x="11" y="9"/>
                        </a:lnTo>
                        <a:lnTo>
                          <a:pt x="13" y="10"/>
                        </a:lnTo>
                        <a:lnTo>
                          <a:pt x="15" y="12"/>
                        </a:lnTo>
                        <a:lnTo>
                          <a:pt x="16" y="12"/>
                        </a:lnTo>
                        <a:lnTo>
                          <a:pt x="18" y="13"/>
                        </a:lnTo>
                        <a:lnTo>
                          <a:pt x="18" y="17"/>
                        </a:lnTo>
                        <a:lnTo>
                          <a:pt x="18" y="18"/>
                        </a:lnTo>
                        <a:lnTo>
                          <a:pt x="19" y="20"/>
                        </a:lnTo>
                        <a:lnTo>
                          <a:pt x="19" y="20"/>
                        </a:lnTo>
                        <a:lnTo>
                          <a:pt x="21" y="22"/>
                        </a:lnTo>
                        <a:lnTo>
                          <a:pt x="21" y="23"/>
                        </a:lnTo>
                        <a:lnTo>
                          <a:pt x="23" y="23"/>
                        </a:lnTo>
                        <a:lnTo>
                          <a:pt x="23" y="25"/>
                        </a:lnTo>
                        <a:lnTo>
                          <a:pt x="21" y="25"/>
                        </a:lnTo>
                        <a:lnTo>
                          <a:pt x="19" y="25"/>
                        </a:lnTo>
                        <a:lnTo>
                          <a:pt x="19" y="25"/>
                        </a:lnTo>
                        <a:lnTo>
                          <a:pt x="19" y="28"/>
                        </a:lnTo>
                        <a:lnTo>
                          <a:pt x="18" y="28"/>
                        </a:lnTo>
                        <a:lnTo>
                          <a:pt x="16" y="27"/>
                        </a:lnTo>
                        <a:lnTo>
                          <a:pt x="16" y="25"/>
                        </a:lnTo>
                        <a:lnTo>
                          <a:pt x="16" y="23"/>
                        </a:lnTo>
                        <a:lnTo>
                          <a:pt x="15" y="23"/>
                        </a:lnTo>
                        <a:lnTo>
                          <a:pt x="13" y="25"/>
                        </a:lnTo>
                        <a:lnTo>
                          <a:pt x="13" y="23"/>
                        </a:lnTo>
                        <a:lnTo>
                          <a:pt x="11" y="22"/>
                        </a:lnTo>
                        <a:lnTo>
                          <a:pt x="15" y="22"/>
                        </a:lnTo>
                        <a:lnTo>
                          <a:pt x="16" y="22"/>
                        </a:lnTo>
                        <a:lnTo>
                          <a:pt x="16" y="18"/>
                        </a:lnTo>
                        <a:lnTo>
                          <a:pt x="15" y="18"/>
                        </a:lnTo>
                        <a:lnTo>
                          <a:pt x="15" y="17"/>
                        </a:lnTo>
                        <a:lnTo>
                          <a:pt x="13" y="13"/>
                        </a:lnTo>
                        <a:lnTo>
                          <a:pt x="11" y="13"/>
                        </a:lnTo>
                        <a:lnTo>
                          <a:pt x="10" y="12"/>
                        </a:lnTo>
                        <a:lnTo>
                          <a:pt x="8" y="10"/>
                        </a:lnTo>
                        <a:lnTo>
                          <a:pt x="10" y="13"/>
                        </a:lnTo>
                        <a:lnTo>
                          <a:pt x="6" y="13"/>
                        </a:lnTo>
                        <a:lnTo>
                          <a:pt x="5" y="12"/>
                        </a:lnTo>
                        <a:lnTo>
                          <a:pt x="5" y="10"/>
                        </a:lnTo>
                        <a:lnTo>
                          <a:pt x="5" y="9"/>
                        </a:lnTo>
                        <a:lnTo>
                          <a:pt x="3" y="7"/>
                        </a:lnTo>
                        <a:lnTo>
                          <a:pt x="1" y="7"/>
                        </a:lnTo>
                        <a:lnTo>
                          <a:pt x="0" y="5"/>
                        </a:lnTo>
                        <a:lnTo>
                          <a:pt x="0" y="4"/>
                        </a:lnTo>
                        <a:lnTo>
                          <a:pt x="1" y="5"/>
                        </a:lnTo>
                        <a:lnTo>
                          <a:pt x="1" y="4"/>
                        </a:lnTo>
                        <a:lnTo>
                          <a:pt x="1" y="2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006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497" name="Freeform 49"/>
                  <p:cNvSpPr>
                    <a:spLocks/>
                  </p:cNvSpPr>
                  <p:nvPr/>
                </p:nvSpPr>
                <p:spPr bwMode="auto">
                  <a:xfrm>
                    <a:off x="2841" y="1484"/>
                    <a:ext cx="16" cy="23"/>
                  </a:xfrm>
                  <a:custGeom>
                    <a:avLst/>
                    <a:gdLst>
                      <a:gd name="T0" fmla="*/ 3 w 16"/>
                      <a:gd name="T1" fmla="*/ 0 h 23"/>
                      <a:gd name="T2" fmla="*/ 6 w 16"/>
                      <a:gd name="T3" fmla="*/ 2 h 23"/>
                      <a:gd name="T4" fmla="*/ 8 w 16"/>
                      <a:gd name="T5" fmla="*/ 3 h 23"/>
                      <a:gd name="T6" fmla="*/ 10 w 16"/>
                      <a:gd name="T7" fmla="*/ 5 h 23"/>
                      <a:gd name="T8" fmla="*/ 11 w 16"/>
                      <a:gd name="T9" fmla="*/ 5 h 23"/>
                      <a:gd name="T10" fmla="*/ 11 w 16"/>
                      <a:gd name="T11" fmla="*/ 7 h 23"/>
                      <a:gd name="T12" fmla="*/ 11 w 16"/>
                      <a:gd name="T13" fmla="*/ 7 h 23"/>
                      <a:gd name="T14" fmla="*/ 13 w 16"/>
                      <a:gd name="T15" fmla="*/ 8 h 23"/>
                      <a:gd name="T16" fmla="*/ 15 w 16"/>
                      <a:gd name="T17" fmla="*/ 12 h 23"/>
                      <a:gd name="T18" fmla="*/ 16 w 16"/>
                      <a:gd name="T19" fmla="*/ 15 h 23"/>
                      <a:gd name="T20" fmla="*/ 15 w 16"/>
                      <a:gd name="T21" fmla="*/ 13 h 23"/>
                      <a:gd name="T22" fmla="*/ 11 w 16"/>
                      <a:gd name="T23" fmla="*/ 13 h 23"/>
                      <a:gd name="T24" fmla="*/ 13 w 16"/>
                      <a:gd name="T25" fmla="*/ 15 h 23"/>
                      <a:gd name="T26" fmla="*/ 13 w 16"/>
                      <a:gd name="T27" fmla="*/ 17 h 23"/>
                      <a:gd name="T28" fmla="*/ 13 w 16"/>
                      <a:gd name="T29" fmla="*/ 18 h 23"/>
                      <a:gd name="T30" fmla="*/ 13 w 16"/>
                      <a:gd name="T31" fmla="*/ 18 h 23"/>
                      <a:gd name="T32" fmla="*/ 11 w 16"/>
                      <a:gd name="T33" fmla="*/ 17 h 23"/>
                      <a:gd name="T34" fmla="*/ 10 w 16"/>
                      <a:gd name="T35" fmla="*/ 15 h 23"/>
                      <a:gd name="T36" fmla="*/ 8 w 16"/>
                      <a:gd name="T37" fmla="*/ 15 h 23"/>
                      <a:gd name="T38" fmla="*/ 6 w 16"/>
                      <a:gd name="T39" fmla="*/ 15 h 23"/>
                      <a:gd name="T40" fmla="*/ 5 w 16"/>
                      <a:gd name="T41" fmla="*/ 15 h 23"/>
                      <a:gd name="T42" fmla="*/ 6 w 16"/>
                      <a:gd name="T43" fmla="*/ 17 h 23"/>
                      <a:gd name="T44" fmla="*/ 8 w 16"/>
                      <a:gd name="T45" fmla="*/ 18 h 23"/>
                      <a:gd name="T46" fmla="*/ 10 w 16"/>
                      <a:gd name="T47" fmla="*/ 18 h 23"/>
                      <a:gd name="T48" fmla="*/ 10 w 16"/>
                      <a:gd name="T49" fmla="*/ 20 h 23"/>
                      <a:gd name="T50" fmla="*/ 10 w 16"/>
                      <a:gd name="T51" fmla="*/ 22 h 23"/>
                      <a:gd name="T52" fmla="*/ 10 w 16"/>
                      <a:gd name="T53" fmla="*/ 23 h 23"/>
                      <a:gd name="T54" fmla="*/ 10 w 16"/>
                      <a:gd name="T55" fmla="*/ 23 h 23"/>
                      <a:gd name="T56" fmla="*/ 8 w 16"/>
                      <a:gd name="T57" fmla="*/ 22 h 23"/>
                      <a:gd name="T58" fmla="*/ 8 w 16"/>
                      <a:gd name="T59" fmla="*/ 22 h 23"/>
                      <a:gd name="T60" fmla="*/ 6 w 16"/>
                      <a:gd name="T61" fmla="*/ 22 h 23"/>
                      <a:gd name="T62" fmla="*/ 6 w 16"/>
                      <a:gd name="T63" fmla="*/ 22 h 23"/>
                      <a:gd name="T64" fmla="*/ 5 w 16"/>
                      <a:gd name="T65" fmla="*/ 23 h 23"/>
                      <a:gd name="T66" fmla="*/ 5 w 16"/>
                      <a:gd name="T67" fmla="*/ 22 h 23"/>
                      <a:gd name="T68" fmla="*/ 5 w 16"/>
                      <a:gd name="T69" fmla="*/ 20 h 23"/>
                      <a:gd name="T70" fmla="*/ 5 w 16"/>
                      <a:gd name="T71" fmla="*/ 18 h 23"/>
                      <a:gd name="T72" fmla="*/ 3 w 16"/>
                      <a:gd name="T73" fmla="*/ 18 h 23"/>
                      <a:gd name="T74" fmla="*/ 1 w 16"/>
                      <a:gd name="T75" fmla="*/ 20 h 23"/>
                      <a:gd name="T76" fmla="*/ 0 w 16"/>
                      <a:gd name="T77" fmla="*/ 20 h 23"/>
                      <a:gd name="T78" fmla="*/ 0 w 16"/>
                      <a:gd name="T79" fmla="*/ 18 h 23"/>
                      <a:gd name="T80" fmla="*/ 0 w 16"/>
                      <a:gd name="T81" fmla="*/ 17 h 23"/>
                      <a:gd name="T82" fmla="*/ 1 w 16"/>
                      <a:gd name="T83" fmla="*/ 15 h 23"/>
                      <a:gd name="T84" fmla="*/ 1 w 16"/>
                      <a:gd name="T85" fmla="*/ 12 h 23"/>
                      <a:gd name="T86" fmla="*/ 1 w 16"/>
                      <a:gd name="T87" fmla="*/ 10 h 23"/>
                      <a:gd name="T88" fmla="*/ 1 w 16"/>
                      <a:gd name="T89" fmla="*/ 10 h 23"/>
                      <a:gd name="T90" fmla="*/ 3 w 16"/>
                      <a:gd name="T91" fmla="*/ 12 h 23"/>
                      <a:gd name="T92" fmla="*/ 6 w 16"/>
                      <a:gd name="T93" fmla="*/ 12 h 23"/>
                      <a:gd name="T94" fmla="*/ 6 w 16"/>
                      <a:gd name="T95" fmla="*/ 10 h 23"/>
                      <a:gd name="T96" fmla="*/ 5 w 16"/>
                      <a:gd name="T97" fmla="*/ 8 h 23"/>
                      <a:gd name="T98" fmla="*/ 5 w 16"/>
                      <a:gd name="T99" fmla="*/ 8 h 23"/>
                      <a:gd name="T100" fmla="*/ 5 w 16"/>
                      <a:gd name="T101" fmla="*/ 8 h 23"/>
                      <a:gd name="T102" fmla="*/ 5 w 16"/>
                      <a:gd name="T103" fmla="*/ 8 h 23"/>
                      <a:gd name="T104" fmla="*/ 6 w 16"/>
                      <a:gd name="T105" fmla="*/ 8 h 23"/>
                      <a:gd name="T106" fmla="*/ 6 w 16"/>
                      <a:gd name="T107" fmla="*/ 8 h 23"/>
                      <a:gd name="T108" fmla="*/ 6 w 16"/>
                      <a:gd name="T109" fmla="*/ 8 h 23"/>
                      <a:gd name="T110" fmla="*/ 6 w 16"/>
                      <a:gd name="T111" fmla="*/ 7 h 23"/>
                      <a:gd name="T112" fmla="*/ 6 w 16"/>
                      <a:gd name="T113" fmla="*/ 5 h 23"/>
                      <a:gd name="T114" fmla="*/ 5 w 16"/>
                      <a:gd name="T115" fmla="*/ 3 h 23"/>
                      <a:gd name="T116" fmla="*/ 3 w 16"/>
                      <a:gd name="T117" fmla="*/ 3 h 23"/>
                      <a:gd name="T118" fmla="*/ 1 w 16"/>
                      <a:gd name="T119" fmla="*/ 2 h 23"/>
                      <a:gd name="T120" fmla="*/ 3 w 16"/>
                      <a:gd name="T121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16" h="23">
                        <a:moveTo>
                          <a:pt x="3" y="0"/>
                        </a:moveTo>
                        <a:lnTo>
                          <a:pt x="6" y="2"/>
                        </a:lnTo>
                        <a:lnTo>
                          <a:pt x="8" y="3"/>
                        </a:lnTo>
                        <a:lnTo>
                          <a:pt x="10" y="5"/>
                        </a:lnTo>
                        <a:lnTo>
                          <a:pt x="11" y="5"/>
                        </a:lnTo>
                        <a:lnTo>
                          <a:pt x="11" y="7"/>
                        </a:lnTo>
                        <a:lnTo>
                          <a:pt x="11" y="7"/>
                        </a:lnTo>
                        <a:lnTo>
                          <a:pt x="13" y="8"/>
                        </a:lnTo>
                        <a:lnTo>
                          <a:pt x="15" y="12"/>
                        </a:lnTo>
                        <a:lnTo>
                          <a:pt x="16" y="15"/>
                        </a:lnTo>
                        <a:lnTo>
                          <a:pt x="15" y="13"/>
                        </a:lnTo>
                        <a:lnTo>
                          <a:pt x="11" y="13"/>
                        </a:lnTo>
                        <a:lnTo>
                          <a:pt x="13" y="15"/>
                        </a:lnTo>
                        <a:lnTo>
                          <a:pt x="13" y="17"/>
                        </a:lnTo>
                        <a:lnTo>
                          <a:pt x="13" y="18"/>
                        </a:lnTo>
                        <a:lnTo>
                          <a:pt x="13" y="18"/>
                        </a:lnTo>
                        <a:lnTo>
                          <a:pt x="11" y="17"/>
                        </a:lnTo>
                        <a:lnTo>
                          <a:pt x="10" y="15"/>
                        </a:lnTo>
                        <a:lnTo>
                          <a:pt x="8" y="15"/>
                        </a:lnTo>
                        <a:lnTo>
                          <a:pt x="6" y="15"/>
                        </a:lnTo>
                        <a:lnTo>
                          <a:pt x="5" y="15"/>
                        </a:lnTo>
                        <a:lnTo>
                          <a:pt x="6" y="17"/>
                        </a:lnTo>
                        <a:lnTo>
                          <a:pt x="8" y="18"/>
                        </a:lnTo>
                        <a:lnTo>
                          <a:pt x="10" y="18"/>
                        </a:lnTo>
                        <a:lnTo>
                          <a:pt x="10" y="20"/>
                        </a:lnTo>
                        <a:lnTo>
                          <a:pt x="10" y="22"/>
                        </a:lnTo>
                        <a:lnTo>
                          <a:pt x="10" y="23"/>
                        </a:lnTo>
                        <a:lnTo>
                          <a:pt x="10" y="23"/>
                        </a:lnTo>
                        <a:lnTo>
                          <a:pt x="8" y="22"/>
                        </a:lnTo>
                        <a:lnTo>
                          <a:pt x="8" y="22"/>
                        </a:lnTo>
                        <a:lnTo>
                          <a:pt x="6" y="22"/>
                        </a:lnTo>
                        <a:lnTo>
                          <a:pt x="6" y="22"/>
                        </a:lnTo>
                        <a:lnTo>
                          <a:pt x="5" y="23"/>
                        </a:lnTo>
                        <a:lnTo>
                          <a:pt x="5" y="22"/>
                        </a:lnTo>
                        <a:lnTo>
                          <a:pt x="5" y="20"/>
                        </a:lnTo>
                        <a:lnTo>
                          <a:pt x="5" y="18"/>
                        </a:lnTo>
                        <a:lnTo>
                          <a:pt x="3" y="18"/>
                        </a:lnTo>
                        <a:lnTo>
                          <a:pt x="1" y="20"/>
                        </a:lnTo>
                        <a:lnTo>
                          <a:pt x="0" y="20"/>
                        </a:lnTo>
                        <a:lnTo>
                          <a:pt x="0" y="18"/>
                        </a:lnTo>
                        <a:lnTo>
                          <a:pt x="0" y="17"/>
                        </a:lnTo>
                        <a:lnTo>
                          <a:pt x="1" y="15"/>
                        </a:lnTo>
                        <a:lnTo>
                          <a:pt x="1" y="12"/>
                        </a:lnTo>
                        <a:lnTo>
                          <a:pt x="1" y="10"/>
                        </a:lnTo>
                        <a:lnTo>
                          <a:pt x="1" y="10"/>
                        </a:lnTo>
                        <a:lnTo>
                          <a:pt x="3" y="12"/>
                        </a:lnTo>
                        <a:lnTo>
                          <a:pt x="6" y="12"/>
                        </a:lnTo>
                        <a:lnTo>
                          <a:pt x="6" y="10"/>
                        </a:lnTo>
                        <a:lnTo>
                          <a:pt x="5" y="8"/>
                        </a:lnTo>
                        <a:lnTo>
                          <a:pt x="5" y="8"/>
                        </a:lnTo>
                        <a:lnTo>
                          <a:pt x="5" y="8"/>
                        </a:lnTo>
                        <a:lnTo>
                          <a:pt x="5" y="8"/>
                        </a:lnTo>
                        <a:lnTo>
                          <a:pt x="6" y="8"/>
                        </a:lnTo>
                        <a:lnTo>
                          <a:pt x="6" y="8"/>
                        </a:lnTo>
                        <a:lnTo>
                          <a:pt x="6" y="8"/>
                        </a:lnTo>
                        <a:lnTo>
                          <a:pt x="6" y="7"/>
                        </a:lnTo>
                        <a:lnTo>
                          <a:pt x="6" y="5"/>
                        </a:lnTo>
                        <a:lnTo>
                          <a:pt x="5" y="3"/>
                        </a:lnTo>
                        <a:lnTo>
                          <a:pt x="3" y="3"/>
                        </a:lnTo>
                        <a:lnTo>
                          <a:pt x="1" y="2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006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498" name="Freeform 50"/>
                  <p:cNvSpPr>
                    <a:spLocks/>
                  </p:cNvSpPr>
                  <p:nvPr/>
                </p:nvSpPr>
                <p:spPr bwMode="auto">
                  <a:xfrm>
                    <a:off x="2821" y="1456"/>
                    <a:ext cx="18" cy="18"/>
                  </a:xfrm>
                  <a:custGeom>
                    <a:avLst/>
                    <a:gdLst>
                      <a:gd name="T0" fmla="*/ 0 w 18"/>
                      <a:gd name="T1" fmla="*/ 0 h 18"/>
                      <a:gd name="T2" fmla="*/ 2 w 18"/>
                      <a:gd name="T3" fmla="*/ 0 h 18"/>
                      <a:gd name="T4" fmla="*/ 2 w 18"/>
                      <a:gd name="T5" fmla="*/ 2 h 18"/>
                      <a:gd name="T6" fmla="*/ 5 w 18"/>
                      <a:gd name="T7" fmla="*/ 3 h 18"/>
                      <a:gd name="T8" fmla="*/ 7 w 18"/>
                      <a:gd name="T9" fmla="*/ 5 h 18"/>
                      <a:gd name="T10" fmla="*/ 8 w 18"/>
                      <a:gd name="T11" fmla="*/ 5 h 18"/>
                      <a:gd name="T12" fmla="*/ 8 w 18"/>
                      <a:gd name="T13" fmla="*/ 7 h 18"/>
                      <a:gd name="T14" fmla="*/ 10 w 18"/>
                      <a:gd name="T15" fmla="*/ 7 h 18"/>
                      <a:gd name="T16" fmla="*/ 12 w 18"/>
                      <a:gd name="T17" fmla="*/ 7 h 18"/>
                      <a:gd name="T18" fmla="*/ 13 w 18"/>
                      <a:gd name="T19" fmla="*/ 8 h 18"/>
                      <a:gd name="T20" fmla="*/ 15 w 18"/>
                      <a:gd name="T21" fmla="*/ 10 h 18"/>
                      <a:gd name="T22" fmla="*/ 16 w 18"/>
                      <a:gd name="T23" fmla="*/ 10 h 18"/>
                      <a:gd name="T24" fmla="*/ 15 w 18"/>
                      <a:gd name="T25" fmla="*/ 12 h 18"/>
                      <a:gd name="T26" fmla="*/ 15 w 18"/>
                      <a:gd name="T27" fmla="*/ 12 h 18"/>
                      <a:gd name="T28" fmla="*/ 13 w 18"/>
                      <a:gd name="T29" fmla="*/ 12 h 18"/>
                      <a:gd name="T30" fmla="*/ 13 w 18"/>
                      <a:gd name="T31" fmla="*/ 12 h 18"/>
                      <a:gd name="T32" fmla="*/ 15 w 18"/>
                      <a:gd name="T33" fmla="*/ 13 h 18"/>
                      <a:gd name="T34" fmla="*/ 16 w 18"/>
                      <a:gd name="T35" fmla="*/ 15 h 18"/>
                      <a:gd name="T36" fmla="*/ 18 w 18"/>
                      <a:gd name="T37" fmla="*/ 17 h 18"/>
                      <a:gd name="T38" fmla="*/ 18 w 18"/>
                      <a:gd name="T39" fmla="*/ 18 h 18"/>
                      <a:gd name="T40" fmla="*/ 16 w 18"/>
                      <a:gd name="T41" fmla="*/ 18 h 18"/>
                      <a:gd name="T42" fmla="*/ 16 w 18"/>
                      <a:gd name="T43" fmla="*/ 18 h 18"/>
                      <a:gd name="T44" fmla="*/ 15 w 18"/>
                      <a:gd name="T45" fmla="*/ 18 h 18"/>
                      <a:gd name="T46" fmla="*/ 13 w 18"/>
                      <a:gd name="T47" fmla="*/ 18 h 18"/>
                      <a:gd name="T48" fmla="*/ 12 w 18"/>
                      <a:gd name="T49" fmla="*/ 17 h 18"/>
                      <a:gd name="T50" fmla="*/ 12 w 18"/>
                      <a:gd name="T51" fmla="*/ 15 h 18"/>
                      <a:gd name="T52" fmla="*/ 10 w 18"/>
                      <a:gd name="T53" fmla="*/ 12 h 18"/>
                      <a:gd name="T54" fmla="*/ 7 w 18"/>
                      <a:gd name="T55" fmla="*/ 10 h 18"/>
                      <a:gd name="T56" fmla="*/ 5 w 18"/>
                      <a:gd name="T57" fmla="*/ 7 h 18"/>
                      <a:gd name="T58" fmla="*/ 3 w 18"/>
                      <a:gd name="T59" fmla="*/ 7 h 18"/>
                      <a:gd name="T60" fmla="*/ 3 w 18"/>
                      <a:gd name="T61" fmla="*/ 5 h 18"/>
                      <a:gd name="T62" fmla="*/ 2 w 18"/>
                      <a:gd name="T63" fmla="*/ 3 h 18"/>
                      <a:gd name="T64" fmla="*/ 0 w 18"/>
                      <a:gd name="T65" fmla="*/ 3 h 18"/>
                      <a:gd name="T66" fmla="*/ 0 w 18"/>
                      <a:gd name="T67" fmla="*/ 2 h 18"/>
                      <a:gd name="T68" fmla="*/ 0 w 18"/>
                      <a:gd name="T69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18" h="18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2" y="2"/>
                        </a:lnTo>
                        <a:lnTo>
                          <a:pt x="5" y="3"/>
                        </a:lnTo>
                        <a:lnTo>
                          <a:pt x="7" y="5"/>
                        </a:lnTo>
                        <a:lnTo>
                          <a:pt x="8" y="5"/>
                        </a:lnTo>
                        <a:lnTo>
                          <a:pt x="8" y="7"/>
                        </a:lnTo>
                        <a:lnTo>
                          <a:pt x="10" y="7"/>
                        </a:lnTo>
                        <a:lnTo>
                          <a:pt x="12" y="7"/>
                        </a:lnTo>
                        <a:lnTo>
                          <a:pt x="13" y="8"/>
                        </a:lnTo>
                        <a:lnTo>
                          <a:pt x="15" y="10"/>
                        </a:lnTo>
                        <a:lnTo>
                          <a:pt x="16" y="10"/>
                        </a:lnTo>
                        <a:lnTo>
                          <a:pt x="15" y="12"/>
                        </a:lnTo>
                        <a:lnTo>
                          <a:pt x="15" y="12"/>
                        </a:lnTo>
                        <a:lnTo>
                          <a:pt x="13" y="12"/>
                        </a:lnTo>
                        <a:lnTo>
                          <a:pt x="13" y="12"/>
                        </a:lnTo>
                        <a:lnTo>
                          <a:pt x="15" y="13"/>
                        </a:lnTo>
                        <a:lnTo>
                          <a:pt x="16" y="15"/>
                        </a:lnTo>
                        <a:lnTo>
                          <a:pt x="18" y="17"/>
                        </a:lnTo>
                        <a:lnTo>
                          <a:pt x="18" y="18"/>
                        </a:lnTo>
                        <a:lnTo>
                          <a:pt x="16" y="18"/>
                        </a:lnTo>
                        <a:lnTo>
                          <a:pt x="16" y="18"/>
                        </a:lnTo>
                        <a:lnTo>
                          <a:pt x="15" y="18"/>
                        </a:lnTo>
                        <a:lnTo>
                          <a:pt x="13" y="18"/>
                        </a:lnTo>
                        <a:lnTo>
                          <a:pt x="12" y="17"/>
                        </a:lnTo>
                        <a:lnTo>
                          <a:pt x="12" y="15"/>
                        </a:lnTo>
                        <a:lnTo>
                          <a:pt x="10" y="12"/>
                        </a:lnTo>
                        <a:lnTo>
                          <a:pt x="7" y="10"/>
                        </a:lnTo>
                        <a:lnTo>
                          <a:pt x="5" y="7"/>
                        </a:lnTo>
                        <a:lnTo>
                          <a:pt x="3" y="7"/>
                        </a:lnTo>
                        <a:lnTo>
                          <a:pt x="3" y="5"/>
                        </a:lnTo>
                        <a:lnTo>
                          <a:pt x="2" y="3"/>
                        </a:ln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512499" name="Freeform 51"/>
                <p:cNvSpPr>
                  <a:spLocks/>
                </p:cNvSpPr>
                <p:nvPr/>
              </p:nvSpPr>
              <p:spPr bwMode="auto">
                <a:xfrm>
                  <a:off x="2576" y="1494"/>
                  <a:ext cx="135" cy="145"/>
                </a:xfrm>
                <a:custGeom>
                  <a:avLst/>
                  <a:gdLst>
                    <a:gd name="T0" fmla="*/ 103 w 135"/>
                    <a:gd name="T1" fmla="*/ 23 h 145"/>
                    <a:gd name="T2" fmla="*/ 116 w 135"/>
                    <a:gd name="T3" fmla="*/ 48 h 145"/>
                    <a:gd name="T4" fmla="*/ 121 w 135"/>
                    <a:gd name="T5" fmla="*/ 54 h 145"/>
                    <a:gd name="T6" fmla="*/ 133 w 135"/>
                    <a:gd name="T7" fmla="*/ 53 h 145"/>
                    <a:gd name="T8" fmla="*/ 135 w 135"/>
                    <a:gd name="T9" fmla="*/ 58 h 145"/>
                    <a:gd name="T10" fmla="*/ 121 w 135"/>
                    <a:gd name="T11" fmla="*/ 74 h 145"/>
                    <a:gd name="T12" fmla="*/ 112 w 135"/>
                    <a:gd name="T13" fmla="*/ 92 h 145"/>
                    <a:gd name="T14" fmla="*/ 113 w 135"/>
                    <a:gd name="T15" fmla="*/ 99 h 145"/>
                    <a:gd name="T16" fmla="*/ 113 w 135"/>
                    <a:gd name="T17" fmla="*/ 106 h 145"/>
                    <a:gd name="T18" fmla="*/ 108 w 135"/>
                    <a:gd name="T19" fmla="*/ 109 h 145"/>
                    <a:gd name="T20" fmla="*/ 100 w 135"/>
                    <a:gd name="T21" fmla="*/ 117 h 145"/>
                    <a:gd name="T22" fmla="*/ 98 w 135"/>
                    <a:gd name="T23" fmla="*/ 125 h 145"/>
                    <a:gd name="T24" fmla="*/ 90 w 135"/>
                    <a:gd name="T25" fmla="*/ 137 h 145"/>
                    <a:gd name="T26" fmla="*/ 87 w 135"/>
                    <a:gd name="T27" fmla="*/ 139 h 145"/>
                    <a:gd name="T28" fmla="*/ 79 w 135"/>
                    <a:gd name="T29" fmla="*/ 143 h 145"/>
                    <a:gd name="T30" fmla="*/ 69 w 135"/>
                    <a:gd name="T31" fmla="*/ 142 h 145"/>
                    <a:gd name="T32" fmla="*/ 67 w 135"/>
                    <a:gd name="T33" fmla="*/ 137 h 145"/>
                    <a:gd name="T34" fmla="*/ 62 w 135"/>
                    <a:gd name="T35" fmla="*/ 130 h 145"/>
                    <a:gd name="T36" fmla="*/ 62 w 135"/>
                    <a:gd name="T37" fmla="*/ 124 h 145"/>
                    <a:gd name="T38" fmla="*/ 60 w 135"/>
                    <a:gd name="T39" fmla="*/ 120 h 145"/>
                    <a:gd name="T40" fmla="*/ 57 w 135"/>
                    <a:gd name="T41" fmla="*/ 115 h 145"/>
                    <a:gd name="T42" fmla="*/ 54 w 135"/>
                    <a:gd name="T43" fmla="*/ 110 h 145"/>
                    <a:gd name="T44" fmla="*/ 57 w 135"/>
                    <a:gd name="T45" fmla="*/ 101 h 145"/>
                    <a:gd name="T46" fmla="*/ 56 w 135"/>
                    <a:gd name="T47" fmla="*/ 86 h 145"/>
                    <a:gd name="T48" fmla="*/ 51 w 135"/>
                    <a:gd name="T49" fmla="*/ 79 h 145"/>
                    <a:gd name="T50" fmla="*/ 49 w 135"/>
                    <a:gd name="T51" fmla="*/ 68 h 145"/>
                    <a:gd name="T52" fmla="*/ 41 w 135"/>
                    <a:gd name="T53" fmla="*/ 64 h 145"/>
                    <a:gd name="T54" fmla="*/ 29 w 135"/>
                    <a:gd name="T55" fmla="*/ 64 h 145"/>
                    <a:gd name="T56" fmla="*/ 6 w 135"/>
                    <a:gd name="T57" fmla="*/ 56 h 145"/>
                    <a:gd name="T58" fmla="*/ 0 w 135"/>
                    <a:gd name="T59" fmla="*/ 43 h 145"/>
                    <a:gd name="T60" fmla="*/ 4 w 135"/>
                    <a:gd name="T61" fmla="*/ 33 h 145"/>
                    <a:gd name="T62" fmla="*/ 13 w 135"/>
                    <a:gd name="T63" fmla="*/ 21 h 145"/>
                    <a:gd name="T64" fmla="*/ 24 w 135"/>
                    <a:gd name="T65" fmla="*/ 13 h 145"/>
                    <a:gd name="T66" fmla="*/ 32 w 135"/>
                    <a:gd name="T67" fmla="*/ 5 h 145"/>
                    <a:gd name="T68" fmla="*/ 41 w 135"/>
                    <a:gd name="T69" fmla="*/ 7 h 145"/>
                    <a:gd name="T70" fmla="*/ 49 w 135"/>
                    <a:gd name="T71" fmla="*/ 3 h 145"/>
                    <a:gd name="T72" fmla="*/ 56 w 135"/>
                    <a:gd name="T73" fmla="*/ 2 h 145"/>
                    <a:gd name="T74" fmla="*/ 60 w 135"/>
                    <a:gd name="T75" fmla="*/ 5 h 145"/>
                    <a:gd name="T76" fmla="*/ 70 w 135"/>
                    <a:gd name="T77" fmla="*/ 12 h 145"/>
                    <a:gd name="T78" fmla="*/ 75 w 135"/>
                    <a:gd name="T79" fmla="*/ 10 h 145"/>
                    <a:gd name="T80" fmla="*/ 85 w 135"/>
                    <a:gd name="T81" fmla="*/ 12 h 145"/>
                    <a:gd name="T82" fmla="*/ 97 w 135"/>
                    <a:gd name="T83" fmla="*/ 12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35" h="145">
                      <a:moveTo>
                        <a:pt x="102" y="18"/>
                      </a:moveTo>
                      <a:lnTo>
                        <a:pt x="103" y="23"/>
                      </a:lnTo>
                      <a:lnTo>
                        <a:pt x="108" y="33"/>
                      </a:lnTo>
                      <a:lnTo>
                        <a:pt x="116" y="48"/>
                      </a:lnTo>
                      <a:lnTo>
                        <a:pt x="120" y="49"/>
                      </a:lnTo>
                      <a:lnTo>
                        <a:pt x="121" y="54"/>
                      </a:lnTo>
                      <a:lnTo>
                        <a:pt x="128" y="54"/>
                      </a:lnTo>
                      <a:lnTo>
                        <a:pt x="133" y="53"/>
                      </a:lnTo>
                      <a:lnTo>
                        <a:pt x="135" y="53"/>
                      </a:lnTo>
                      <a:lnTo>
                        <a:pt x="135" y="58"/>
                      </a:lnTo>
                      <a:lnTo>
                        <a:pt x="135" y="61"/>
                      </a:lnTo>
                      <a:lnTo>
                        <a:pt x="121" y="74"/>
                      </a:lnTo>
                      <a:lnTo>
                        <a:pt x="112" y="87"/>
                      </a:lnTo>
                      <a:lnTo>
                        <a:pt x="112" y="92"/>
                      </a:lnTo>
                      <a:lnTo>
                        <a:pt x="115" y="96"/>
                      </a:lnTo>
                      <a:lnTo>
                        <a:pt x="113" y="99"/>
                      </a:lnTo>
                      <a:lnTo>
                        <a:pt x="113" y="104"/>
                      </a:lnTo>
                      <a:lnTo>
                        <a:pt x="113" y="106"/>
                      </a:lnTo>
                      <a:lnTo>
                        <a:pt x="110" y="109"/>
                      </a:lnTo>
                      <a:lnTo>
                        <a:pt x="108" y="109"/>
                      </a:lnTo>
                      <a:lnTo>
                        <a:pt x="103" y="112"/>
                      </a:lnTo>
                      <a:lnTo>
                        <a:pt x="100" y="117"/>
                      </a:lnTo>
                      <a:lnTo>
                        <a:pt x="102" y="122"/>
                      </a:lnTo>
                      <a:lnTo>
                        <a:pt x="98" y="125"/>
                      </a:lnTo>
                      <a:lnTo>
                        <a:pt x="95" y="130"/>
                      </a:lnTo>
                      <a:lnTo>
                        <a:pt x="90" y="137"/>
                      </a:lnTo>
                      <a:lnTo>
                        <a:pt x="88" y="139"/>
                      </a:lnTo>
                      <a:lnTo>
                        <a:pt x="87" y="139"/>
                      </a:lnTo>
                      <a:lnTo>
                        <a:pt x="84" y="142"/>
                      </a:lnTo>
                      <a:lnTo>
                        <a:pt x="79" y="143"/>
                      </a:lnTo>
                      <a:lnTo>
                        <a:pt x="72" y="145"/>
                      </a:lnTo>
                      <a:lnTo>
                        <a:pt x="69" y="142"/>
                      </a:lnTo>
                      <a:lnTo>
                        <a:pt x="69" y="140"/>
                      </a:lnTo>
                      <a:lnTo>
                        <a:pt x="67" y="137"/>
                      </a:lnTo>
                      <a:lnTo>
                        <a:pt x="65" y="135"/>
                      </a:lnTo>
                      <a:lnTo>
                        <a:pt x="62" y="130"/>
                      </a:lnTo>
                      <a:lnTo>
                        <a:pt x="62" y="127"/>
                      </a:lnTo>
                      <a:lnTo>
                        <a:pt x="62" y="124"/>
                      </a:lnTo>
                      <a:lnTo>
                        <a:pt x="60" y="122"/>
                      </a:lnTo>
                      <a:lnTo>
                        <a:pt x="60" y="120"/>
                      </a:lnTo>
                      <a:lnTo>
                        <a:pt x="59" y="117"/>
                      </a:lnTo>
                      <a:lnTo>
                        <a:pt x="57" y="115"/>
                      </a:lnTo>
                      <a:lnTo>
                        <a:pt x="56" y="112"/>
                      </a:lnTo>
                      <a:lnTo>
                        <a:pt x="54" y="110"/>
                      </a:lnTo>
                      <a:lnTo>
                        <a:pt x="56" y="106"/>
                      </a:lnTo>
                      <a:lnTo>
                        <a:pt x="57" y="101"/>
                      </a:lnTo>
                      <a:lnTo>
                        <a:pt x="59" y="92"/>
                      </a:lnTo>
                      <a:lnTo>
                        <a:pt x="56" y="86"/>
                      </a:lnTo>
                      <a:lnTo>
                        <a:pt x="52" y="82"/>
                      </a:lnTo>
                      <a:lnTo>
                        <a:pt x="51" y="79"/>
                      </a:lnTo>
                      <a:lnTo>
                        <a:pt x="51" y="73"/>
                      </a:lnTo>
                      <a:lnTo>
                        <a:pt x="49" y="68"/>
                      </a:lnTo>
                      <a:lnTo>
                        <a:pt x="46" y="68"/>
                      </a:lnTo>
                      <a:lnTo>
                        <a:pt x="41" y="64"/>
                      </a:lnTo>
                      <a:lnTo>
                        <a:pt x="34" y="63"/>
                      </a:lnTo>
                      <a:lnTo>
                        <a:pt x="29" y="64"/>
                      </a:lnTo>
                      <a:lnTo>
                        <a:pt x="14" y="64"/>
                      </a:lnTo>
                      <a:lnTo>
                        <a:pt x="6" y="56"/>
                      </a:lnTo>
                      <a:lnTo>
                        <a:pt x="0" y="46"/>
                      </a:lnTo>
                      <a:lnTo>
                        <a:pt x="0" y="43"/>
                      </a:lnTo>
                      <a:lnTo>
                        <a:pt x="3" y="40"/>
                      </a:lnTo>
                      <a:lnTo>
                        <a:pt x="4" y="33"/>
                      </a:lnTo>
                      <a:lnTo>
                        <a:pt x="6" y="26"/>
                      </a:lnTo>
                      <a:lnTo>
                        <a:pt x="13" y="21"/>
                      </a:lnTo>
                      <a:lnTo>
                        <a:pt x="18" y="18"/>
                      </a:lnTo>
                      <a:lnTo>
                        <a:pt x="24" y="13"/>
                      </a:lnTo>
                      <a:lnTo>
                        <a:pt x="26" y="10"/>
                      </a:lnTo>
                      <a:lnTo>
                        <a:pt x="32" y="5"/>
                      </a:lnTo>
                      <a:lnTo>
                        <a:pt x="37" y="7"/>
                      </a:lnTo>
                      <a:lnTo>
                        <a:pt x="41" y="7"/>
                      </a:lnTo>
                      <a:lnTo>
                        <a:pt x="46" y="3"/>
                      </a:lnTo>
                      <a:lnTo>
                        <a:pt x="49" y="3"/>
                      </a:lnTo>
                      <a:lnTo>
                        <a:pt x="52" y="3"/>
                      </a:lnTo>
                      <a:lnTo>
                        <a:pt x="56" y="2"/>
                      </a:lnTo>
                      <a:lnTo>
                        <a:pt x="59" y="0"/>
                      </a:lnTo>
                      <a:lnTo>
                        <a:pt x="60" y="5"/>
                      </a:lnTo>
                      <a:lnTo>
                        <a:pt x="62" y="8"/>
                      </a:lnTo>
                      <a:lnTo>
                        <a:pt x="70" y="12"/>
                      </a:lnTo>
                      <a:lnTo>
                        <a:pt x="75" y="13"/>
                      </a:lnTo>
                      <a:lnTo>
                        <a:pt x="75" y="10"/>
                      </a:lnTo>
                      <a:lnTo>
                        <a:pt x="80" y="10"/>
                      </a:lnTo>
                      <a:lnTo>
                        <a:pt x="85" y="12"/>
                      </a:lnTo>
                      <a:lnTo>
                        <a:pt x="92" y="13"/>
                      </a:lnTo>
                      <a:lnTo>
                        <a:pt x="97" y="12"/>
                      </a:lnTo>
                      <a:lnTo>
                        <a:pt x="102" y="18"/>
                      </a:lnTo>
                      <a:close/>
                    </a:path>
                  </a:pathLst>
                </a:custGeom>
                <a:solidFill>
                  <a:srgbClr val="006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1512500" name="Group 52"/>
                <p:cNvGrpSpPr>
                  <a:grpSpLocks/>
                </p:cNvGrpSpPr>
                <p:nvPr/>
              </p:nvGrpSpPr>
              <p:grpSpPr bwMode="auto">
                <a:xfrm>
                  <a:off x="2584" y="1417"/>
                  <a:ext cx="61" cy="49"/>
                  <a:chOff x="2584" y="1417"/>
                  <a:chExt cx="61" cy="49"/>
                </a:xfrm>
              </p:grpSpPr>
              <p:grpSp>
                <p:nvGrpSpPr>
                  <p:cNvPr id="1512501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2608" y="1448"/>
                    <a:ext cx="19" cy="18"/>
                    <a:chOff x="2608" y="1448"/>
                    <a:chExt cx="19" cy="18"/>
                  </a:xfrm>
                </p:grpSpPr>
                <p:sp>
                  <p:nvSpPr>
                    <p:cNvPr id="1512502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2608" y="1454"/>
                      <a:ext cx="9" cy="10"/>
                    </a:xfrm>
                    <a:custGeom>
                      <a:avLst/>
                      <a:gdLst>
                        <a:gd name="T0" fmla="*/ 2 w 9"/>
                        <a:gd name="T1" fmla="*/ 4 h 10"/>
                        <a:gd name="T2" fmla="*/ 4 w 9"/>
                        <a:gd name="T3" fmla="*/ 2 h 10"/>
                        <a:gd name="T4" fmla="*/ 5 w 9"/>
                        <a:gd name="T5" fmla="*/ 2 h 10"/>
                        <a:gd name="T6" fmla="*/ 7 w 9"/>
                        <a:gd name="T7" fmla="*/ 0 h 10"/>
                        <a:gd name="T8" fmla="*/ 7 w 9"/>
                        <a:gd name="T9" fmla="*/ 2 h 10"/>
                        <a:gd name="T10" fmla="*/ 9 w 9"/>
                        <a:gd name="T11" fmla="*/ 2 h 10"/>
                        <a:gd name="T12" fmla="*/ 9 w 9"/>
                        <a:gd name="T13" fmla="*/ 2 h 10"/>
                        <a:gd name="T14" fmla="*/ 9 w 9"/>
                        <a:gd name="T15" fmla="*/ 4 h 10"/>
                        <a:gd name="T16" fmla="*/ 7 w 9"/>
                        <a:gd name="T17" fmla="*/ 4 h 10"/>
                        <a:gd name="T18" fmla="*/ 7 w 9"/>
                        <a:gd name="T19" fmla="*/ 5 h 10"/>
                        <a:gd name="T20" fmla="*/ 7 w 9"/>
                        <a:gd name="T21" fmla="*/ 5 h 10"/>
                        <a:gd name="T22" fmla="*/ 7 w 9"/>
                        <a:gd name="T23" fmla="*/ 7 h 10"/>
                        <a:gd name="T24" fmla="*/ 7 w 9"/>
                        <a:gd name="T25" fmla="*/ 7 h 10"/>
                        <a:gd name="T26" fmla="*/ 7 w 9"/>
                        <a:gd name="T27" fmla="*/ 9 h 10"/>
                        <a:gd name="T28" fmla="*/ 5 w 9"/>
                        <a:gd name="T29" fmla="*/ 9 h 10"/>
                        <a:gd name="T30" fmla="*/ 5 w 9"/>
                        <a:gd name="T31" fmla="*/ 9 h 10"/>
                        <a:gd name="T32" fmla="*/ 5 w 9"/>
                        <a:gd name="T33" fmla="*/ 9 h 10"/>
                        <a:gd name="T34" fmla="*/ 5 w 9"/>
                        <a:gd name="T35" fmla="*/ 9 h 10"/>
                        <a:gd name="T36" fmla="*/ 4 w 9"/>
                        <a:gd name="T37" fmla="*/ 10 h 10"/>
                        <a:gd name="T38" fmla="*/ 4 w 9"/>
                        <a:gd name="T39" fmla="*/ 9 h 10"/>
                        <a:gd name="T40" fmla="*/ 2 w 9"/>
                        <a:gd name="T41" fmla="*/ 10 h 10"/>
                        <a:gd name="T42" fmla="*/ 2 w 9"/>
                        <a:gd name="T43" fmla="*/ 10 h 10"/>
                        <a:gd name="T44" fmla="*/ 2 w 9"/>
                        <a:gd name="T45" fmla="*/ 10 h 10"/>
                        <a:gd name="T46" fmla="*/ 0 w 9"/>
                        <a:gd name="T47" fmla="*/ 10 h 10"/>
                        <a:gd name="T48" fmla="*/ 0 w 9"/>
                        <a:gd name="T49" fmla="*/ 10 h 10"/>
                        <a:gd name="T50" fmla="*/ 0 w 9"/>
                        <a:gd name="T51" fmla="*/ 9 h 10"/>
                        <a:gd name="T52" fmla="*/ 0 w 9"/>
                        <a:gd name="T53" fmla="*/ 9 h 10"/>
                        <a:gd name="T54" fmla="*/ 0 w 9"/>
                        <a:gd name="T55" fmla="*/ 9 h 10"/>
                        <a:gd name="T56" fmla="*/ 0 w 9"/>
                        <a:gd name="T57" fmla="*/ 7 h 10"/>
                        <a:gd name="T58" fmla="*/ 2 w 9"/>
                        <a:gd name="T59" fmla="*/ 7 h 10"/>
                        <a:gd name="T60" fmla="*/ 2 w 9"/>
                        <a:gd name="T61" fmla="*/ 7 h 10"/>
                        <a:gd name="T62" fmla="*/ 2 w 9"/>
                        <a:gd name="T63" fmla="*/ 7 h 10"/>
                        <a:gd name="T64" fmla="*/ 4 w 9"/>
                        <a:gd name="T65" fmla="*/ 7 h 10"/>
                        <a:gd name="T66" fmla="*/ 4 w 9"/>
                        <a:gd name="T67" fmla="*/ 7 h 10"/>
                        <a:gd name="T68" fmla="*/ 4 w 9"/>
                        <a:gd name="T69" fmla="*/ 7 h 10"/>
                        <a:gd name="T70" fmla="*/ 2 w 9"/>
                        <a:gd name="T71" fmla="*/ 4 h 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</a:cxnLst>
                      <a:rect l="0" t="0" r="r" b="b"/>
                      <a:pathLst>
                        <a:path w="9" h="10">
                          <a:moveTo>
                            <a:pt x="2" y="4"/>
                          </a:moveTo>
                          <a:lnTo>
                            <a:pt x="4" y="2"/>
                          </a:lnTo>
                          <a:lnTo>
                            <a:pt x="5" y="2"/>
                          </a:lnTo>
                          <a:lnTo>
                            <a:pt x="7" y="0"/>
                          </a:lnTo>
                          <a:lnTo>
                            <a:pt x="7" y="2"/>
                          </a:lnTo>
                          <a:lnTo>
                            <a:pt x="9" y="2"/>
                          </a:lnTo>
                          <a:lnTo>
                            <a:pt x="9" y="2"/>
                          </a:lnTo>
                          <a:lnTo>
                            <a:pt x="9" y="4"/>
                          </a:lnTo>
                          <a:lnTo>
                            <a:pt x="7" y="4"/>
                          </a:lnTo>
                          <a:lnTo>
                            <a:pt x="7" y="5"/>
                          </a:lnTo>
                          <a:lnTo>
                            <a:pt x="7" y="5"/>
                          </a:lnTo>
                          <a:lnTo>
                            <a:pt x="7" y="7"/>
                          </a:lnTo>
                          <a:lnTo>
                            <a:pt x="7" y="7"/>
                          </a:lnTo>
                          <a:lnTo>
                            <a:pt x="7" y="9"/>
                          </a:lnTo>
                          <a:lnTo>
                            <a:pt x="5" y="9"/>
                          </a:lnTo>
                          <a:lnTo>
                            <a:pt x="5" y="9"/>
                          </a:lnTo>
                          <a:lnTo>
                            <a:pt x="5" y="9"/>
                          </a:lnTo>
                          <a:lnTo>
                            <a:pt x="5" y="9"/>
                          </a:lnTo>
                          <a:lnTo>
                            <a:pt x="4" y="10"/>
                          </a:lnTo>
                          <a:lnTo>
                            <a:pt x="4" y="9"/>
                          </a:lnTo>
                          <a:lnTo>
                            <a:pt x="2" y="10"/>
                          </a:lnTo>
                          <a:lnTo>
                            <a:pt x="2" y="10"/>
                          </a:lnTo>
                          <a:lnTo>
                            <a:pt x="2" y="10"/>
                          </a:lnTo>
                          <a:lnTo>
                            <a:pt x="0" y="10"/>
                          </a:lnTo>
                          <a:lnTo>
                            <a:pt x="0" y="10"/>
                          </a:lnTo>
                          <a:lnTo>
                            <a:pt x="0" y="9"/>
                          </a:lnTo>
                          <a:lnTo>
                            <a:pt x="0" y="9"/>
                          </a:lnTo>
                          <a:lnTo>
                            <a:pt x="0" y="9"/>
                          </a:lnTo>
                          <a:lnTo>
                            <a:pt x="0" y="7"/>
                          </a:lnTo>
                          <a:lnTo>
                            <a:pt x="2" y="7"/>
                          </a:lnTo>
                          <a:lnTo>
                            <a:pt x="2" y="7"/>
                          </a:lnTo>
                          <a:lnTo>
                            <a:pt x="2" y="7"/>
                          </a:lnTo>
                          <a:lnTo>
                            <a:pt x="4" y="7"/>
                          </a:lnTo>
                          <a:lnTo>
                            <a:pt x="4" y="7"/>
                          </a:lnTo>
                          <a:lnTo>
                            <a:pt x="4" y="7"/>
                          </a:ln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solidFill>
                      <a:srgbClr val="0066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32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512503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2617" y="1448"/>
                      <a:ext cx="10" cy="18"/>
                    </a:xfrm>
                    <a:custGeom>
                      <a:avLst/>
                      <a:gdLst>
                        <a:gd name="T0" fmla="*/ 5 w 10"/>
                        <a:gd name="T1" fmla="*/ 2 h 18"/>
                        <a:gd name="T2" fmla="*/ 6 w 10"/>
                        <a:gd name="T3" fmla="*/ 2 h 18"/>
                        <a:gd name="T4" fmla="*/ 6 w 10"/>
                        <a:gd name="T5" fmla="*/ 2 h 18"/>
                        <a:gd name="T6" fmla="*/ 8 w 10"/>
                        <a:gd name="T7" fmla="*/ 0 h 18"/>
                        <a:gd name="T8" fmla="*/ 10 w 10"/>
                        <a:gd name="T9" fmla="*/ 0 h 18"/>
                        <a:gd name="T10" fmla="*/ 10 w 10"/>
                        <a:gd name="T11" fmla="*/ 2 h 18"/>
                        <a:gd name="T12" fmla="*/ 8 w 10"/>
                        <a:gd name="T13" fmla="*/ 2 h 18"/>
                        <a:gd name="T14" fmla="*/ 6 w 10"/>
                        <a:gd name="T15" fmla="*/ 3 h 18"/>
                        <a:gd name="T16" fmla="*/ 8 w 10"/>
                        <a:gd name="T17" fmla="*/ 3 h 18"/>
                        <a:gd name="T18" fmla="*/ 10 w 10"/>
                        <a:gd name="T19" fmla="*/ 3 h 18"/>
                        <a:gd name="T20" fmla="*/ 10 w 10"/>
                        <a:gd name="T21" fmla="*/ 5 h 18"/>
                        <a:gd name="T22" fmla="*/ 8 w 10"/>
                        <a:gd name="T23" fmla="*/ 6 h 18"/>
                        <a:gd name="T24" fmla="*/ 8 w 10"/>
                        <a:gd name="T25" fmla="*/ 6 h 18"/>
                        <a:gd name="T26" fmla="*/ 8 w 10"/>
                        <a:gd name="T27" fmla="*/ 8 h 18"/>
                        <a:gd name="T28" fmla="*/ 10 w 10"/>
                        <a:gd name="T29" fmla="*/ 10 h 18"/>
                        <a:gd name="T30" fmla="*/ 10 w 10"/>
                        <a:gd name="T31" fmla="*/ 11 h 18"/>
                        <a:gd name="T32" fmla="*/ 10 w 10"/>
                        <a:gd name="T33" fmla="*/ 15 h 18"/>
                        <a:gd name="T34" fmla="*/ 8 w 10"/>
                        <a:gd name="T35" fmla="*/ 15 h 18"/>
                        <a:gd name="T36" fmla="*/ 10 w 10"/>
                        <a:gd name="T37" fmla="*/ 18 h 18"/>
                        <a:gd name="T38" fmla="*/ 6 w 10"/>
                        <a:gd name="T39" fmla="*/ 18 h 18"/>
                        <a:gd name="T40" fmla="*/ 5 w 10"/>
                        <a:gd name="T41" fmla="*/ 16 h 18"/>
                        <a:gd name="T42" fmla="*/ 5 w 10"/>
                        <a:gd name="T43" fmla="*/ 18 h 18"/>
                        <a:gd name="T44" fmla="*/ 3 w 10"/>
                        <a:gd name="T45" fmla="*/ 18 h 18"/>
                        <a:gd name="T46" fmla="*/ 1 w 10"/>
                        <a:gd name="T47" fmla="*/ 18 h 18"/>
                        <a:gd name="T48" fmla="*/ 0 w 10"/>
                        <a:gd name="T49" fmla="*/ 18 h 18"/>
                        <a:gd name="T50" fmla="*/ 0 w 10"/>
                        <a:gd name="T51" fmla="*/ 16 h 18"/>
                        <a:gd name="T52" fmla="*/ 1 w 10"/>
                        <a:gd name="T53" fmla="*/ 15 h 18"/>
                        <a:gd name="T54" fmla="*/ 3 w 10"/>
                        <a:gd name="T55" fmla="*/ 15 h 18"/>
                        <a:gd name="T56" fmla="*/ 1 w 10"/>
                        <a:gd name="T57" fmla="*/ 15 h 18"/>
                        <a:gd name="T58" fmla="*/ 1 w 10"/>
                        <a:gd name="T59" fmla="*/ 13 h 18"/>
                        <a:gd name="T60" fmla="*/ 3 w 10"/>
                        <a:gd name="T61" fmla="*/ 13 h 18"/>
                        <a:gd name="T62" fmla="*/ 5 w 10"/>
                        <a:gd name="T63" fmla="*/ 13 h 18"/>
                        <a:gd name="T64" fmla="*/ 5 w 10"/>
                        <a:gd name="T65" fmla="*/ 10 h 18"/>
                        <a:gd name="T66" fmla="*/ 5 w 10"/>
                        <a:gd name="T67" fmla="*/ 8 h 18"/>
                        <a:gd name="T68" fmla="*/ 5 w 10"/>
                        <a:gd name="T69" fmla="*/ 6 h 18"/>
                        <a:gd name="T70" fmla="*/ 1 w 10"/>
                        <a:gd name="T71" fmla="*/ 6 h 18"/>
                        <a:gd name="T72" fmla="*/ 3 w 10"/>
                        <a:gd name="T73" fmla="*/ 3 h 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</a:cxnLst>
                      <a:rect l="0" t="0" r="r" b="b"/>
                      <a:pathLst>
                        <a:path w="10" h="18">
                          <a:moveTo>
                            <a:pt x="3" y="3"/>
                          </a:moveTo>
                          <a:lnTo>
                            <a:pt x="5" y="2"/>
                          </a:lnTo>
                          <a:lnTo>
                            <a:pt x="5" y="2"/>
                          </a:lnTo>
                          <a:lnTo>
                            <a:pt x="6" y="2"/>
                          </a:lnTo>
                          <a:lnTo>
                            <a:pt x="6" y="2"/>
                          </a:lnTo>
                          <a:lnTo>
                            <a:pt x="6" y="2"/>
                          </a:lnTo>
                          <a:lnTo>
                            <a:pt x="8" y="0"/>
                          </a:lnTo>
                          <a:lnTo>
                            <a:pt x="8" y="0"/>
                          </a:lnTo>
                          <a:lnTo>
                            <a:pt x="10" y="0"/>
                          </a:lnTo>
                          <a:lnTo>
                            <a:pt x="10" y="0"/>
                          </a:lnTo>
                          <a:lnTo>
                            <a:pt x="10" y="2"/>
                          </a:lnTo>
                          <a:lnTo>
                            <a:pt x="10" y="2"/>
                          </a:lnTo>
                          <a:lnTo>
                            <a:pt x="10" y="2"/>
                          </a:lnTo>
                          <a:lnTo>
                            <a:pt x="8" y="2"/>
                          </a:lnTo>
                          <a:lnTo>
                            <a:pt x="6" y="3"/>
                          </a:lnTo>
                          <a:lnTo>
                            <a:pt x="6" y="3"/>
                          </a:lnTo>
                          <a:lnTo>
                            <a:pt x="8" y="5"/>
                          </a:lnTo>
                          <a:lnTo>
                            <a:pt x="8" y="3"/>
                          </a:lnTo>
                          <a:lnTo>
                            <a:pt x="10" y="3"/>
                          </a:lnTo>
                          <a:lnTo>
                            <a:pt x="10" y="3"/>
                          </a:lnTo>
                          <a:lnTo>
                            <a:pt x="10" y="5"/>
                          </a:lnTo>
                          <a:lnTo>
                            <a:pt x="10" y="5"/>
                          </a:lnTo>
                          <a:lnTo>
                            <a:pt x="8" y="5"/>
                          </a:lnTo>
                          <a:lnTo>
                            <a:pt x="8" y="6"/>
                          </a:lnTo>
                          <a:lnTo>
                            <a:pt x="8" y="6"/>
                          </a:lnTo>
                          <a:lnTo>
                            <a:pt x="8" y="6"/>
                          </a:lnTo>
                          <a:lnTo>
                            <a:pt x="8" y="8"/>
                          </a:lnTo>
                          <a:lnTo>
                            <a:pt x="8" y="8"/>
                          </a:lnTo>
                          <a:lnTo>
                            <a:pt x="10" y="10"/>
                          </a:lnTo>
                          <a:lnTo>
                            <a:pt x="10" y="10"/>
                          </a:lnTo>
                          <a:lnTo>
                            <a:pt x="10" y="11"/>
                          </a:lnTo>
                          <a:lnTo>
                            <a:pt x="10" y="11"/>
                          </a:lnTo>
                          <a:lnTo>
                            <a:pt x="10" y="13"/>
                          </a:lnTo>
                          <a:lnTo>
                            <a:pt x="10" y="15"/>
                          </a:lnTo>
                          <a:lnTo>
                            <a:pt x="8" y="15"/>
                          </a:lnTo>
                          <a:lnTo>
                            <a:pt x="8" y="15"/>
                          </a:lnTo>
                          <a:lnTo>
                            <a:pt x="10" y="16"/>
                          </a:lnTo>
                          <a:lnTo>
                            <a:pt x="10" y="18"/>
                          </a:lnTo>
                          <a:lnTo>
                            <a:pt x="8" y="18"/>
                          </a:lnTo>
                          <a:lnTo>
                            <a:pt x="6" y="18"/>
                          </a:lnTo>
                          <a:lnTo>
                            <a:pt x="6" y="16"/>
                          </a:lnTo>
                          <a:lnTo>
                            <a:pt x="5" y="16"/>
                          </a:lnTo>
                          <a:lnTo>
                            <a:pt x="5" y="18"/>
                          </a:lnTo>
                          <a:lnTo>
                            <a:pt x="5" y="18"/>
                          </a:lnTo>
                          <a:lnTo>
                            <a:pt x="3" y="18"/>
                          </a:lnTo>
                          <a:lnTo>
                            <a:pt x="3" y="18"/>
                          </a:lnTo>
                          <a:lnTo>
                            <a:pt x="1" y="18"/>
                          </a:lnTo>
                          <a:lnTo>
                            <a:pt x="1" y="18"/>
                          </a:lnTo>
                          <a:lnTo>
                            <a:pt x="1" y="18"/>
                          </a:lnTo>
                          <a:lnTo>
                            <a:pt x="0" y="18"/>
                          </a:lnTo>
                          <a:lnTo>
                            <a:pt x="0" y="18"/>
                          </a:lnTo>
                          <a:lnTo>
                            <a:pt x="0" y="16"/>
                          </a:lnTo>
                          <a:lnTo>
                            <a:pt x="0" y="15"/>
                          </a:lnTo>
                          <a:lnTo>
                            <a:pt x="1" y="15"/>
                          </a:lnTo>
                          <a:lnTo>
                            <a:pt x="1" y="15"/>
                          </a:lnTo>
                          <a:lnTo>
                            <a:pt x="3" y="15"/>
                          </a:lnTo>
                          <a:lnTo>
                            <a:pt x="3" y="15"/>
                          </a:lnTo>
                          <a:lnTo>
                            <a:pt x="1" y="15"/>
                          </a:lnTo>
                          <a:lnTo>
                            <a:pt x="1" y="13"/>
                          </a:lnTo>
                          <a:lnTo>
                            <a:pt x="1" y="13"/>
                          </a:lnTo>
                          <a:lnTo>
                            <a:pt x="3" y="13"/>
                          </a:lnTo>
                          <a:lnTo>
                            <a:pt x="3" y="13"/>
                          </a:lnTo>
                          <a:lnTo>
                            <a:pt x="3" y="13"/>
                          </a:lnTo>
                          <a:lnTo>
                            <a:pt x="5" y="13"/>
                          </a:lnTo>
                          <a:lnTo>
                            <a:pt x="5" y="11"/>
                          </a:lnTo>
                          <a:lnTo>
                            <a:pt x="5" y="10"/>
                          </a:lnTo>
                          <a:lnTo>
                            <a:pt x="5" y="10"/>
                          </a:lnTo>
                          <a:lnTo>
                            <a:pt x="5" y="8"/>
                          </a:lnTo>
                          <a:lnTo>
                            <a:pt x="5" y="8"/>
                          </a:lnTo>
                          <a:lnTo>
                            <a:pt x="5" y="6"/>
                          </a:lnTo>
                          <a:lnTo>
                            <a:pt x="3" y="6"/>
                          </a:lnTo>
                          <a:lnTo>
                            <a:pt x="1" y="6"/>
                          </a:lnTo>
                          <a:lnTo>
                            <a:pt x="3" y="5"/>
                          </a:lnTo>
                          <a:lnTo>
                            <a:pt x="3" y="3"/>
                          </a:lnTo>
                          <a:close/>
                        </a:path>
                      </a:pathLst>
                    </a:custGeom>
                    <a:solidFill>
                      <a:srgbClr val="0066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32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512504" name="Freeform 56"/>
                  <p:cNvSpPr>
                    <a:spLocks/>
                  </p:cNvSpPr>
                  <p:nvPr/>
                </p:nvSpPr>
                <p:spPr bwMode="auto">
                  <a:xfrm>
                    <a:off x="2584" y="1417"/>
                    <a:ext cx="61" cy="31"/>
                  </a:xfrm>
                  <a:custGeom>
                    <a:avLst/>
                    <a:gdLst>
                      <a:gd name="T0" fmla="*/ 5 w 61"/>
                      <a:gd name="T1" fmla="*/ 31 h 31"/>
                      <a:gd name="T2" fmla="*/ 6 w 61"/>
                      <a:gd name="T3" fmla="*/ 28 h 31"/>
                      <a:gd name="T4" fmla="*/ 8 w 61"/>
                      <a:gd name="T5" fmla="*/ 28 h 31"/>
                      <a:gd name="T6" fmla="*/ 10 w 61"/>
                      <a:gd name="T7" fmla="*/ 28 h 31"/>
                      <a:gd name="T8" fmla="*/ 11 w 61"/>
                      <a:gd name="T9" fmla="*/ 28 h 31"/>
                      <a:gd name="T10" fmla="*/ 13 w 61"/>
                      <a:gd name="T11" fmla="*/ 26 h 31"/>
                      <a:gd name="T12" fmla="*/ 15 w 61"/>
                      <a:gd name="T13" fmla="*/ 24 h 31"/>
                      <a:gd name="T14" fmla="*/ 16 w 61"/>
                      <a:gd name="T15" fmla="*/ 24 h 31"/>
                      <a:gd name="T16" fmla="*/ 18 w 61"/>
                      <a:gd name="T17" fmla="*/ 23 h 31"/>
                      <a:gd name="T18" fmla="*/ 20 w 61"/>
                      <a:gd name="T19" fmla="*/ 23 h 31"/>
                      <a:gd name="T20" fmla="*/ 21 w 61"/>
                      <a:gd name="T21" fmla="*/ 23 h 31"/>
                      <a:gd name="T22" fmla="*/ 24 w 61"/>
                      <a:gd name="T23" fmla="*/ 23 h 31"/>
                      <a:gd name="T24" fmla="*/ 28 w 61"/>
                      <a:gd name="T25" fmla="*/ 21 h 31"/>
                      <a:gd name="T26" fmla="*/ 29 w 61"/>
                      <a:gd name="T27" fmla="*/ 19 h 31"/>
                      <a:gd name="T28" fmla="*/ 31 w 61"/>
                      <a:gd name="T29" fmla="*/ 18 h 31"/>
                      <a:gd name="T30" fmla="*/ 33 w 61"/>
                      <a:gd name="T31" fmla="*/ 16 h 31"/>
                      <a:gd name="T32" fmla="*/ 34 w 61"/>
                      <a:gd name="T33" fmla="*/ 14 h 31"/>
                      <a:gd name="T34" fmla="*/ 38 w 61"/>
                      <a:gd name="T35" fmla="*/ 13 h 31"/>
                      <a:gd name="T36" fmla="*/ 36 w 61"/>
                      <a:gd name="T37" fmla="*/ 14 h 31"/>
                      <a:gd name="T38" fmla="*/ 38 w 61"/>
                      <a:gd name="T39" fmla="*/ 16 h 31"/>
                      <a:gd name="T40" fmla="*/ 39 w 61"/>
                      <a:gd name="T41" fmla="*/ 16 h 31"/>
                      <a:gd name="T42" fmla="*/ 41 w 61"/>
                      <a:gd name="T43" fmla="*/ 14 h 31"/>
                      <a:gd name="T44" fmla="*/ 41 w 61"/>
                      <a:gd name="T45" fmla="*/ 13 h 31"/>
                      <a:gd name="T46" fmla="*/ 43 w 61"/>
                      <a:gd name="T47" fmla="*/ 11 h 31"/>
                      <a:gd name="T48" fmla="*/ 46 w 61"/>
                      <a:gd name="T49" fmla="*/ 11 h 31"/>
                      <a:gd name="T50" fmla="*/ 49 w 61"/>
                      <a:gd name="T51" fmla="*/ 9 h 31"/>
                      <a:gd name="T52" fmla="*/ 52 w 61"/>
                      <a:gd name="T53" fmla="*/ 8 h 31"/>
                      <a:gd name="T54" fmla="*/ 56 w 61"/>
                      <a:gd name="T55" fmla="*/ 3 h 31"/>
                      <a:gd name="T56" fmla="*/ 59 w 61"/>
                      <a:gd name="T57" fmla="*/ 1 h 31"/>
                      <a:gd name="T58" fmla="*/ 57 w 61"/>
                      <a:gd name="T59" fmla="*/ 0 h 31"/>
                      <a:gd name="T60" fmla="*/ 52 w 61"/>
                      <a:gd name="T61" fmla="*/ 1 h 31"/>
                      <a:gd name="T62" fmla="*/ 49 w 61"/>
                      <a:gd name="T63" fmla="*/ 3 h 31"/>
                      <a:gd name="T64" fmla="*/ 46 w 61"/>
                      <a:gd name="T65" fmla="*/ 3 h 31"/>
                      <a:gd name="T66" fmla="*/ 41 w 61"/>
                      <a:gd name="T67" fmla="*/ 5 h 31"/>
                      <a:gd name="T68" fmla="*/ 38 w 61"/>
                      <a:gd name="T69" fmla="*/ 6 h 31"/>
                      <a:gd name="T70" fmla="*/ 33 w 61"/>
                      <a:gd name="T71" fmla="*/ 8 h 31"/>
                      <a:gd name="T72" fmla="*/ 29 w 61"/>
                      <a:gd name="T73" fmla="*/ 9 h 31"/>
                      <a:gd name="T74" fmla="*/ 26 w 61"/>
                      <a:gd name="T75" fmla="*/ 11 h 31"/>
                      <a:gd name="T76" fmla="*/ 23 w 61"/>
                      <a:gd name="T77" fmla="*/ 14 h 31"/>
                      <a:gd name="T78" fmla="*/ 16 w 61"/>
                      <a:gd name="T79" fmla="*/ 18 h 31"/>
                      <a:gd name="T80" fmla="*/ 13 w 61"/>
                      <a:gd name="T81" fmla="*/ 19 h 31"/>
                      <a:gd name="T82" fmla="*/ 10 w 61"/>
                      <a:gd name="T83" fmla="*/ 23 h 31"/>
                      <a:gd name="T84" fmla="*/ 6 w 61"/>
                      <a:gd name="T85" fmla="*/ 26 h 31"/>
                      <a:gd name="T86" fmla="*/ 0 w 61"/>
                      <a:gd name="T87" fmla="*/ 31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61" h="31">
                        <a:moveTo>
                          <a:pt x="0" y="31"/>
                        </a:moveTo>
                        <a:lnTo>
                          <a:pt x="5" y="31"/>
                        </a:lnTo>
                        <a:lnTo>
                          <a:pt x="5" y="29"/>
                        </a:lnTo>
                        <a:lnTo>
                          <a:pt x="6" y="28"/>
                        </a:lnTo>
                        <a:lnTo>
                          <a:pt x="6" y="28"/>
                        </a:lnTo>
                        <a:lnTo>
                          <a:pt x="8" y="28"/>
                        </a:lnTo>
                        <a:lnTo>
                          <a:pt x="8" y="28"/>
                        </a:lnTo>
                        <a:lnTo>
                          <a:pt x="10" y="28"/>
                        </a:lnTo>
                        <a:lnTo>
                          <a:pt x="10" y="28"/>
                        </a:lnTo>
                        <a:lnTo>
                          <a:pt x="11" y="28"/>
                        </a:lnTo>
                        <a:lnTo>
                          <a:pt x="11" y="28"/>
                        </a:lnTo>
                        <a:lnTo>
                          <a:pt x="13" y="26"/>
                        </a:lnTo>
                        <a:lnTo>
                          <a:pt x="13" y="26"/>
                        </a:lnTo>
                        <a:lnTo>
                          <a:pt x="15" y="24"/>
                        </a:lnTo>
                        <a:lnTo>
                          <a:pt x="15" y="24"/>
                        </a:lnTo>
                        <a:lnTo>
                          <a:pt x="16" y="24"/>
                        </a:lnTo>
                        <a:lnTo>
                          <a:pt x="16" y="23"/>
                        </a:lnTo>
                        <a:lnTo>
                          <a:pt x="18" y="23"/>
                        </a:lnTo>
                        <a:lnTo>
                          <a:pt x="18" y="23"/>
                        </a:lnTo>
                        <a:lnTo>
                          <a:pt x="20" y="23"/>
                        </a:lnTo>
                        <a:lnTo>
                          <a:pt x="20" y="21"/>
                        </a:lnTo>
                        <a:lnTo>
                          <a:pt x="21" y="23"/>
                        </a:lnTo>
                        <a:lnTo>
                          <a:pt x="23" y="23"/>
                        </a:lnTo>
                        <a:lnTo>
                          <a:pt x="24" y="23"/>
                        </a:lnTo>
                        <a:lnTo>
                          <a:pt x="26" y="21"/>
                        </a:lnTo>
                        <a:lnTo>
                          <a:pt x="28" y="21"/>
                        </a:lnTo>
                        <a:lnTo>
                          <a:pt x="29" y="21"/>
                        </a:lnTo>
                        <a:lnTo>
                          <a:pt x="29" y="19"/>
                        </a:lnTo>
                        <a:lnTo>
                          <a:pt x="31" y="18"/>
                        </a:lnTo>
                        <a:lnTo>
                          <a:pt x="31" y="18"/>
                        </a:lnTo>
                        <a:lnTo>
                          <a:pt x="31" y="16"/>
                        </a:lnTo>
                        <a:lnTo>
                          <a:pt x="33" y="16"/>
                        </a:lnTo>
                        <a:lnTo>
                          <a:pt x="33" y="16"/>
                        </a:lnTo>
                        <a:lnTo>
                          <a:pt x="34" y="14"/>
                        </a:lnTo>
                        <a:lnTo>
                          <a:pt x="34" y="14"/>
                        </a:lnTo>
                        <a:lnTo>
                          <a:pt x="38" y="13"/>
                        </a:lnTo>
                        <a:lnTo>
                          <a:pt x="38" y="14"/>
                        </a:lnTo>
                        <a:lnTo>
                          <a:pt x="36" y="14"/>
                        </a:lnTo>
                        <a:lnTo>
                          <a:pt x="38" y="16"/>
                        </a:lnTo>
                        <a:lnTo>
                          <a:pt x="38" y="16"/>
                        </a:lnTo>
                        <a:lnTo>
                          <a:pt x="39" y="16"/>
                        </a:lnTo>
                        <a:lnTo>
                          <a:pt x="39" y="16"/>
                        </a:lnTo>
                        <a:lnTo>
                          <a:pt x="41" y="14"/>
                        </a:lnTo>
                        <a:lnTo>
                          <a:pt x="41" y="14"/>
                        </a:lnTo>
                        <a:lnTo>
                          <a:pt x="41" y="13"/>
                        </a:lnTo>
                        <a:lnTo>
                          <a:pt x="41" y="13"/>
                        </a:lnTo>
                        <a:lnTo>
                          <a:pt x="43" y="11"/>
                        </a:lnTo>
                        <a:lnTo>
                          <a:pt x="43" y="11"/>
                        </a:lnTo>
                        <a:lnTo>
                          <a:pt x="44" y="11"/>
                        </a:lnTo>
                        <a:lnTo>
                          <a:pt x="46" y="11"/>
                        </a:lnTo>
                        <a:lnTo>
                          <a:pt x="48" y="9"/>
                        </a:lnTo>
                        <a:lnTo>
                          <a:pt x="49" y="9"/>
                        </a:lnTo>
                        <a:lnTo>
                          <a:pt x="51" y="8"/>
                        </a:lnTo>
                        <a:lnTo>
                          <a:pt x="52" y="8"/>
                        </a:lnTo>
                        <a:lnTo>
                          <a:pt x="52" y="6"/>
                        </a:lnTo>
                        <a:lnTo>
                          <a:pt x="56" y="3"/>
                        </a:lnTo>
                        <a:lnTo>
                          <a:pt x="57" y="3"/>
                        </a:lnTo>
                        <a:lnTo>
                          <a:pt x="59" y="1"/>
                        </a:lnTo>
                        <a:lnTo>
                          <a:pt x="61" y="1"/>
                        </a:lnTo>
                        <a:lnTo>
                          <a:pt x="57" y="0"/>
                        </a:lnTo>
                        <a:lnTo>
                          <a:pt x="54" y="0"/>
                        </a:lnTo>
                        <a:lnTo>
                          <a:pt x="52" y="1"/>
                        </a:lnTo>
                        <a:lnTo>
                          <a:pt x="51" y="1"/>
                        </a:lnTo>
                        <a:lnTo>
                          <a:pt x="49" y="3"/>
                        </a:lnTo>
                        <a:lnTo>
                          <a:pt x="48" y="3"/>
                        </a:lnTo>
                        <a:lnTo>
                          <a:pt x="46" y="3"/>
                        </a:lnTo>
                        <a:lnTo>
                          <a:pt x="43" y="5"/>
                        </a:lnTo>
                        <a:lnTo>
                          <a:pt x="41" y="5"/>
                        </a:lnTo>
                        <a:lnTo>
                          <a:pt x="39" y="6"/>
                        </a:lnTo>
                        <a:lnTo>
                          <a:pt x="38" y="6"/>
                        </a:lnTo>
                        <a:lnTo>
                          <a:pt x="34" y="6"/>
                        </a:lnTo>
                        <a:lnTo>
                          <a:pt x="33" y="8"/>
                        </a:lnTo>
                        <a:lnTo>
                          <a:pt x="31" y="8"/>
                        </a:lnTo>
                        <a:lnTo>
                          <a:pt x="29" y="9"/>
                        </a:lnTo>
                        <a:lnTo>
                          <a:pt x="28" y="11"/>
                        </a:lnTo>
                        <a:lnTo>
                          <a:pt x="26" y="11"/>
                        </a:lnTo>
                        <a:lnTo>
                          <a:pt x="24" y="13"/>
                        </a:lnTo>
                        <a:lnTo>
                          <a:pt x="23" y="14"/>
                        </a:lnTo>
                        <a:lnTo>
                          <a:pt x="20" y="16"/>
                        </a:lnTo>
                        <a:lnTo>
                          <a:pt x="16" y="18"/>
                        </a:lnTo>
                        <a:lnTo>
                          <a:pt x="15" y="19"/>
                        </a:lnTo>
                        <a:lnTo>
                          <a:pt x="13" y="19"/>
                        </a:lnTo>
                        <a:lnTo>
                          <a:pt x="11" y="21"/>
                        </a:lnTo>
                        <a:lnTo>
                          <a:pt x="10" y="23"/>
                        </a:lnTo>
                        <a:lnTo>
                          <a:pt x="8" y="24"/>
                        </a:lnTo>
                        <a:lnTo>
                          <a:pt x="6" y="26"/>
                        </a:lnTo>
                        <a:lnTo>
                          <a:pt x="5" y="26"/>
                        </a:lnTo>
                        <a:lnTo>
                          <a:pt x="0" y="31"/>
                        </a:lnTo>
                        <a:close/>
                      </a:path>
                    </a:pathLst>
                  </a:custGeom>
                  <a:solidFill>
                    <a:srgbClr val="0066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512505" name="Freeform 57"/>
                <p:cNvSpPr>
                  <a:spLocks/>
                </p:cNvSpPr>
                <p:nvPr/>
              </p:nvSpPr>
              <p:spPr bwMode="auto">
                <a:xfrm>
                  <a:off x="2691" y="1593"/>
                  <a:ext cx="18" cy="30"/>
                </a:xfrm>
                <a:custGeom>
                  <a:avLst/>
                  <a:gdLst>
                    <a:gd name="T0" fmla="*/ 3 w 18"/>
                    <a:gd name="T1" fmla="*/ 10 h 30"/>
                    <a:gd name="T2" fmla="*/ 3 w 18"/>
                    <a:gd name="T3" fmla="*/ 16 h 30"/>
                    <a:gd name="T4" fmla="*/ 1 w 18"/>
                    <a:gd name="T5" fmla="*/ 20 h 30"/>
                    <a:gd name="T6" fmla="*/ 0 w 18"/>
                    <a:gd name="T7" fmla="*/ 23 h 30"/>
                    <a:gd name="T8" fmla="*/ 0 w 18"/>
                    <a:gd name="T9" fmla="*/ 25 h 30"/>
                    <a:gd name="T10" fmla="*/ 1 w 18"/>
                    <a:gd name="T11" fmla="*/ 28 h 30"/>
                    <a:gd name="T12" fmla="*/ 3 w 18"/>
                    <a:gd name="T13" fmla="*/ 30 h 30"/>
                    <a:gd name="T14" fmla="*/ 3 w 18"/>
                    <a:gd name="T15" fmla="*/ 30 h 30"/>
                    <a:gd name="T16" fmla="*/ 5 w 18"/>
                    <a:gd name="T17" fmla="*/ 30 h 30"/>
                    <a:gd name="T18" fmla="*/ 6 w 18"/>
                    <a:gd name="T19" fmla="*/ 30 h 30"/>
                    <a:gd name="T20" fmla="*/ 6 w 18"/>
                    <a:gd name="T21" fmla="*/ 28 h 30"/>
                    <a:gd name="T22" fmla="*/ 8 w 18"/>
                    <a:gd name="T23" fmla="*/ 25 h 30"/>
                    <a:gd name="T24" fmla="*/ 10 w 18"/>
                    <a:gd name="T25" fmla="*/ 21 h 30"/>
                    <a:gd name="T26" fmla="*/ 10 w 18"/>
                    <a:gd name="T27" fmla="*/ 18 h 30"/>
                    <a:gd name="T28" fmla="*/ 11 w 18"/>
                    <a:gd name="T29" fmla="*/ 16 h 30"/>
                    <a:gd name="T30" fmla="*/ 11 w 18"/>
                    <a:gd name="T31" fmla="*/ 15 h 30"/>
                    <a:gd name="T32" fmla="*/ 13 w 18"/>
                    <a:gd name="T33" fmla="*/ 11 h 30"/>
                    <a:gd name="T34" fmla="*/ 15 w 18"/>
                    <a:gd name="T35" fmla="*/ 11 h 30"/>
                    <a:gd name="T36" fmla="*/ 15 w 18"/>
                    <a:gd name="T37" fmla="*/ 10 h 30"/>
                    <a:gd name="T38" fmla="*/ 16 w 18"/>
                    <a:gd name="T39" fmla="*/ 8 h 30"/>
                    <a:gd name="T40" fmla="*/ 16 w 18"/>
                    <a:gd name="T41" fmla="*/ 8 h 30"/>
                    <a:gd name="T42" fmla="*/ 18 w 18"/>
                    <a:gd name="T43" fmla="*/ 7 h 30"/>
                    <a:gd name="T44" fmla="*/ 18 w 18"/>
                    <a:gd name="T45" fmla="*/ 3 h 30"/>
                    <a:gd name="T46" fmla="*/ 18 w 18"/>
                    <a:gd name="T47" fmla="*/ 2 h 30"/>
                    <a:gd name="T48" fmla="*/ 16 w 18"/>
                    <a:gd name="T49" fmla="*/ 2 h 30"/>
                    <a:gd name="T50" fmla="*/ 16 w 18"/>
                    <a:gd name="T51" fmla="*/ 0 h 30"/>
                    <a:gd name="T52" fmla="*/ 15 w 18"/>
                    <a:gd name="T53" fmla="*/ 2 h 30"/>
                    <a:gd name="T54" fmla="*/ 13 w 18"/>
                    <a:gd name="T55" fmla="*/ 3 h 30"/>
                    <a:gd name="T56" fmla="*/ 11 w 18"/>
                    <a:gd name="T57" fmla="*/ 5 h 30"/>
                    <a:gd name="T58" fmla="*/ 10 w 18"/>
                    <a:gd name="T59" fmla="*/ 8 h 30"/>
                    <a:gd name="T60" fmla="*/ 10 w 18"/>
                    <a:gd name="T61" fmla="*/ 8 h 30"/>
                    <a:gd name="T62" fmla="*/ 8 w 18"/>
                    <a:gd name="T63" fmla="*/ 8 h 30"/>
                    <a:gd name="T64" fmla="*/ 6 w 18"/>
                    <a:gd name="T65" fmla="*/ 10 h 30"/>
                    <a:gd name="T66" fmla="*/ 3 w 18"/>
                    <a:gd name="T67" fmla="*/ 1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8" h="30">
                      <a:moveTo>
                        <a:pt x="3" y="10"/>
                      </a:moveTo>
                      <a:lnTo>
                        <a:pt x="3" y="16"/>
                      </a:lnTo>
                      <a:lnTo>
                        <a:pt x="1" y="20"/>
                      </a:lnTo>
                      <a:lnTo>
                        <a:pt x="0" y="23"/>
                      </a:lnTo>
                      <a:lnTo>
                        <a:pt x="0" y="25"/>
                      </a:lnTo>
                      <a:lnTo>
                        <a:pt x="1" y="28"/>
                      </a:lnTo>
                      <a:lnTo>
                        <a:pt x="3" y="30"/>
                      </a:lnTo>
                      <a:lnTo>
                        <a:pt x="3" y="30"/>
                      </a:lnTo>
                      <a:lnTo>
                        <a:pt x="5" y="30"/>
                      </a:lnTo>
                      <a:lnTo>
                        <a:pt x="6" y="30"/>
                      </a:lnTo>
                      <a:lnTo>
                        <a:pt x="6" y="28"/>
                      </a:lnTo>
                      <a:lnTo>
                        <a:pt x="8" y="25"/>
                      </a:lnTo>
                      <a:lnTo>
                        <a:pt x="10" y="21"/>
                      </a:lnTo>
                      <a:lnTo>
                        <a:pt x="10" y="18"/>
                      </a:lnTo>
                      <a:lnTo>
                        <a:pt x="11" y="16"/>
                      </a:lnTo>
                      <a:lnTo>
                        <a:pt x="11" y="15"/>
                      </a:lnTo>
                      <a:lnTo>
                        <a:pt x="13" y="11"/>
                      </a:lnTo>
                      <a:lnTo>
                        <a:pt x="15" y="11"/>
                      </a:lnTo>
                      <a:lnTo>
                        <a:pt x="15" y="10"/>
                      </a:lnTo>
                      <a:lnTo>
                        <a:pt x="16" y="8"/>
                      </a:lnTo>
                      <a:lnTo>
                        <a:pt x="16" y="8"/>
                      </a:lnTo>
                      <a:lnTo>
                        <a:pt x="18" y="7"/>
                      </a:lnTo>
                      <a:lnTo>
                        <a:pt x="18" y="3"/>
                      </a:lnTo>
                      <a:lnTo>
                        <a:pt x="18" y="2"/>
                      </a:lnTo>
                      <a:lnTo>
                        <a:pt x="16" y="2"/>
                      </a:lnTo>
                      <a:lnTo>
                        <a:pt x="16" y="0"/>
                      </a:lnTo>
                      <a:lnTo>
                        <a:pt x="15" y="2"/>
                      </a:lnTo>
                      <a:lnTo>
                        <a:pt x="13" y="3"/>
                      </a:lnTo>
                      <a:lnTo>
                        <a:pt x="11" y="5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8" y="8"/>
                      </a:lnTo>
                      <a:lnTo>
                        <a:pt x="6" y="10"/>
                      </a:lnTo>
                      <a:lnTo>
                        <a:pt x="3" y="10"/>
                      </a:lnTo>
                      <a:close/>
                    </a:path>
                  </a:pathLst>
                </a:custGeom>
                <a:solidFill>
                  <a:srgbClr val="006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06" name="Freeform 58"/>
                <p:cNvSpPr>
                  <a:spLocks/>
                </p:cNvSpPr>
                <p:nvPr/>
              </p:nvSpPr>
              <p:spPr bwMode="auto">
                <a:xfrm>
                  <a:off x="2605" y="1420"/>
                  <a:ext cx="244" cy="143"/>
                </a:xfrm>
                <a:custGeom>
                  <a:avLst/>
                  <a:gdLst>
                    <a:gd name="T0" fmla="*/ 15 w 244"/>
                    <a:gd name="T1" fmla="*/ 59 h 143"/>
                    <a:gd name="T2" fmla="*/ 17 w 244"/>
                    <a:gd name="T3" fmla="*/ 49 h 143"/>
                    <a:gd name="T4" fmla="*/ 25 w 244"/>
                    <a:gd name="T5" fmla="*/ 43 h 143"/>
                    <a:gd name="T6" fmla="*/ 33 w 244"/>
                    <a:gd name="T7" fmla="*/ 38 h 143"/>
                    <a:gd name="T8" fmla="*/ 38 w 244"/>
                    <a:gd name="T9" fmla="*/ 36 h 143"/>
                    <a:gd name="T10" fmla="*/ 50 w 244"/>
                    <a:gd name="T11" fmla="*/ 28 h 143"/>
                    <a:gd name="T12" fmla="*/ 53 w 244"/>
                    <a:gd name="T13" fmla="*/ 25 h 143"/>
                    <a:gd name="T14" fmla="*/ 55 w 244"/>
                    <a:gd name="T15" fmla="*/ 18 h 143"/>
                    <a:gd name="T16" fmla="*/ 53 w 244"/>
                    <a:gd name="T17" fmla="*/ 15 h 143"/>
                    <a:gd name="T18" fmla="*/ 45 w 244"/>
                    <a:gd name="T19" fmla="*/ 21 h 143"/>
                    <a:gd name="T20" fmla="*/ 43 w 244"/>
                    <a:gd name="T21" fmla="*/ 31 h 143"/>
                    <a:gd name="T22" fmla="*/ 38 w 244"/>
                    <a:gd name="T23" fmla="*/ 31 h 143"/>
                    <a:gd name="T24" fmla="*/ 35 w 244"/>
                    <a:gd name="T25" fmla="*/ 28 h 143"/>
                    <a:gd name="T26" fmla="*/ 27 w 244"/>
                    <a:gd name="T27" fmla="*/ 30 h 143"/>
                    <a:gd name="T28" fmla="*/ 25 w 244"/>
                    <a:gd name="T29" fmla="*/ 25 h 143"/>
                    <a:gd name="T30" fmla="*/ 27 w 244"/>
                    <a:gd name="T31" fmla="*/ 21 h 143"/>
                    <a:gd name="T32" fmla="*/ 35 w 244"/>
                    <a:gd name="T33" fmla="*/ 18 h 143"/>
                    <a:gd name="T34" fmla="*/ 41 w 244"/>
                    <a:gd name="T35" fmla="*/ 11 h 143"/>
                    <a:gd name="T36" fmla="*/ 51 w 244"/>
                    <a:gd name="T37" fmla="*/ 3 h 143"/>
                    <a:gd name="T38" fmla="*/ 63 w 244"/>
                    <a:gd name="T39" fmla="*/ 0 h 143"/>
                    <a:gd name="T40" fmla="*/ 71 w 244"/>
                    <a:gd name="T41" fmla="*/ 10 h 143"/>
                    <a:gd name="T42" fmla="*/ 69 w 244"/>
                    <a:gd name="T43" fmla="*/ 18 h 143"/>
                    <a:gd name="T44" fmla="*/ 74 w 244"/>
                    <a:gd name="T45" fmla="*/ 21 h 143"/>
                    <a:gd name="T46" fmla="*/ 79 w 244"/>
                    <a:gd name="T47" fmla="*/ 16 h 143"/>
                    <a:gd name="T48" fmla="*/ 101 w 244"/>
                    <a:gd name="T49" fmla="*/ 10 h 143"/>
                    <a:gd name="T50" fmla="*/ 129 w 244"/>
                    <a:gd name="T51" fmla="*/ 3 h 143"/>
                    <a:gd name="T52" fmla="*/ 168 w 244"/>
                    <a:gd name="T53" fmla="*/ 8 h 143"/>
                    <a:gd name="T54" fmla="*/ 239 w 244"/>
                    <a:gd name="T55" fmla="*/ 20 h 143"/>
                    <a:gd name="T56" fmla="*/ 236 w 244"/>
                    <a:gd name="T57" fmla="*/ 26 h 143"/>
                    <a:gd name="T58" fmla="*/ 234 w 244"/>
                    <a:gd name="T59" fmla="*/ 41 h 143"/>
                    <a:gd name="T60" fmla="*/ 218 w 244"/>
                    <a:gd name="T61" fmla="*/ 28 h 143"/>
                    <a:gd name="T62" fmla="*/ 204 w 244"/>
                    <a:gd name="T63" fmla="*/ 38 h 143"/>
                    <a:gd name="T64" fmla="*/ 223 w 244"/>
                    <a:gd name="T65" fmla="*/ 63 h 143"/>
                    <a:gd name="T66" fmla="*/ 216 w 244"/>
                    <a:gd name="T67" fmla="*/ 79 h 143"/>
                    <a:gd name="T68" fmla="*/ 226 w 244"/>
                    <a:gd name="T69" fmla="*/ 102 h 143"/>
                    <a:gd name="T70" fmla="*/ 221 w 244"/>
                    <a:gd name="T71" fmla="*/ 117 h 143"/>
                    <a:gd name="T72" fmla="*/ 208 w 244"/>
                    <a:gd name="T73" fmla="*/ 123 h 143"/>
                    <a:gd name="T74" fmla="*/ 211 w 244"/>
                    <a:gd name="T75" fmla="*/ 138 h 143"/>
                    <a:gd name="T76" fmla="*/ 206 w 244"/>
                    <a:gd name="T77" fmla="*/ 132 h 143"/>
                    <a:gd name="T78" fmla="*/ 190 w 244"/>
                    <a:gd name="T79" fmla="*/ 110 h 143"/>
                    <a:gd name="T80" fmla="*/ 167 w 244"/>
                    <a:gd name="T81" fmla="*/ 117 h 143"/>
                    <a:gd name="T82" fmla="*/ 153 w 244"/>
                    <a:gd name="T83" fmla="*/ 120 h 143"/>
                    <a:gd name="T84" fmla="*/ 125 w 244"/>
                    <a:gd name="T85" fmla="*/ 99 h 143"/>
                    <a:gd name="T86" fmla="*/ 97 w 244"/>
                    <a:gd name="T87" fmla="*/ 94 h 143"/>
                    <a:gd name="T88" fmla="*/ 120 w 244"/>
                    <a:gd name="T89" fmla="*/ 107 h 143"/>
                    <a:gd name="T90" fmla="*/ 91 w 244"/>
                    <a:gd name="T91" fmla="*/ 117 h 143"/>
                    <a:gd name="T92" fmla="*/ 81 w 244"/>
                    <a:gd name="T93" fmla="*/ 104 h 143"/>
                    <a:gd name="T94" fmla="*/ 68 w 244"/>
                    <a:gd name="T95" fmla="*/ 86 h 143"/>
                    <a:gd name="T96" fmla="*/ 61 w 244"/>
                    <a:gd name="T97" fmla="*/ 76 h 143"/>
                    <a:gd name="T98" fmla="*/ 58 w 244"/>
                    <a:gd name="T99" fmla="*/ 69 h 143"/>
                    <a:gd name="T100" fmla="*/ 53 w 244"/>
                    <a:gd name="T101" fmla="*/ 66 h 143"/>
                    <a:gd name="T102" fmla="*/ 51 w 244"/>
                    <a:gd name="T103" fmla="*/ 74 h 143"/>
                    <a:gd name="T104" fmla="*/ 43 w 244"/>
                    <a:gd name="T105" fmla="*/ 63 h 143"/>
                    <a:gd name="T106" fmla="*/ 36 w 244"/>
                    <a:gd name="T107" fmla="*/ 61 h 143"/>
                    <a:gd name="T108" fmla="*/ 45 w 244"/>
                    <a:gd name="T109" fmla="*/ 69 h 143"/>
                    <a:gd name="T110" fmla="*/ 41 w 244"/>
                    <a:gd name="T111" fmla="*/ 69 h 143"/>
                    <a:gd name="T112" fmla="*/ 35 w 244"/>
                    <a:gd name="T113" fmla="*/ 64 h 143"/>
                    <a:gd name="T114" fmla="*/ 27 w 244"/>
                    <a:gd name="T115" fmla="*/ 59 h 143"/>
                    <a:gd name="T116" fmla="*/ 18 w 244"/>
                    <a:gd name="T117" fmla="*/ 66 h 143"/>
                    <a:gd name="T118" fmla="*/ 17 w 244"/>
                    <a:gd name="T119" fmla="*/ 72 h 143"/>
                    <a:gd name="T120" fmla="*/ 10 w 244"/>
                    <a:gd name="T121" fmla="*/ 76 h 143"/>
                    <a:gd name="T122" fmla="*/ 2 w 244"/>
                    <a:gd name="T123" fmla="*/ 71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44" h="143">
                      <a:moveTo>
                        <a:pt x="0" y="64"/>
                      </a:moveTo>
                      <a:lnTo>
                        <a:pt x="2" y="63"/>
                      </a:lnTo>
                      <a:lnTo>
                        <a:pt x="3" y="61"/>
                      </a:lnTo>
                      <a:lnTo>
                        <a:pt x="7" y="61"/>
                      </a:lnTo>
                      <a:lnTo>
                        <a:pt x="10" y="61"/>
                      </a:lnTo>
                      <a:lnTo>
                        <a:pt x="12" y="61"/>
                      </a:lnTo>
                      <a:lnTo>
                        <a:pt x="15" y="59"/>
                      </a:lnTo>
                      <a:lnTo>
                        <a:pt x="15" y="58"/>
                      </a:lnTo>
                      <a:lnTo>
                        <a:pt x="17" y="56"/>
                      </a:lnTo>
                      <a:lnTo>
                        <a:pt x="13" y="54"/>
                      </a:lnTo>
                      <a:lnTo>
                        <a:pt x="12" y="53"/>
                      </a:lnTo>
                      <a:lnTo>
                        <a:pt x="12" y="49"/>
                      </a:lnTo>
                      <a:lnTo>
                        <a:pt x="15" y="49"/>
                      </a:lnTo>
                      <a:lnTo>
                        <a:pt x="17" y="49"/>
                      </a:lnTo>
                      <a:lnTo>
                        <a:pt x="17" y="49"/>
                      </a:lnTo>
                      <a:lnTo>
                        <a:pt x="18" y="48"/>
                      </a:lnTo>
                      <a:lnTo>
                        <a:pt x="20" y="48"/>
                      </a:lnTo>
                      <a:lnTo>
                        <a:pt x="22" y="48"/>
                      </a:lnTo>
                      <a:lnTo>
                        <a:pt x="22" y="46"/>
                      </a:lnTo>
                      <a:lnTo>
                        <a:pt x="23" y="46"/>
                      </a:lnTo>
                      <a:lnTo>
                        <a:pt x="25" y="43"/>
                      </a:lnTo>
                      <a:lnTo>
                        <a:pt x="27" y="44"/>
                      </a:lnTo>
                      <a:lnTo>
                        <a:pt x="28" y="43"/>
                      </a:lnTo>
                      <a:lnTo>
                        <a:pt x="30" y="41"/>
                      </a:lnTo>
                      <a:lnTo>
                        <a:pt x="31" y="41"/>
                      </a:lnTo>
                      <a:lnTo>
                        <a:pt x="33" y="41"/>
                      </a:lnTo>
                      <a:lnTo>
                        <a:pt x="33" y="41"/>
                      </a:lnTo>
                      <a:lnTo>
                        <a:pt x="33" y="38"/>
                      </a:lnTo>
                      <a:lnTo>
                        <a:pt x="33" y="36"/>
                      </a:lnTo>
                      <a:lnTo>
                        <a:pt x="31" y="33"/>
                      </a:lnTo>
                      <a:lnTo>
                        <a:pt x="35" y="33"/>
                      </a:lnTo>
                      <a:lnTo>
                        <a:pt x="36" y="33"/>
                      </a:lnTo>
                      <a:lnTo>
                        <a:pt x="36" y="33"/>
                      </a:lnTo>
                      <a:lnTo>
                        <a:pt x="36" y="34"/>
                      </a:lnTo>
                      <a:lnTo>
                        <a:pt x="38" y="36"/>
                      </a:lnTo>
                      <a:lnTo>
                        <a:pt x="38" y="36"/>
                      </a:lnTo>
                      <a:lnTo>
                        <a:pt x="41" y="36"/>
                      </a:lnTo>
                      <a:lnTo>
                        <a:pt x="45" y="33"/>
                      </a:lnTo>
                      <a:lnTo>
                        <a:pt x="46" y="31"/>
                      </a:lnTo>
                      <a:lnTo>
                        <a:pt x="48" y="31"/>
                      </a:lnTo>
                      <a:lnTo>
                        <a:pt x="48" y="30"/>
                      </a:lnTo>
                      <a:lnTo>
                        <a:pt x="50" y="28"/>
                      </a:lnTo>
                      <a:lnTo>
                        <a:pt x="51" y="28"/>
                      </a:lnTo>
                      <a:lnTo>
                        <a:pt x="51" y="26"/>
                      </a:lnTo>
                      <a:lnTo>
                        <a:pt x="51" y="26"/>
                      </a:lnTo>
                      <a:lnTo>
                        <a:pt x="53" y="26"/>
                      </a:lnTo>
                      <a:lnTo>
                        <a:pt x="58" y="30"/>
                      </a:lnTo>
                      <a:lnTo>
                        <a:pt x="56" y="21"/>
                      </a:lnTo>
                      <a:lnTo>
                        <a:pt x="53" y="25"/>
                      </a:lnTo>
                      <a:lnTo>
                        <a:pt x="51" y="25"/>
                      </a:lnTo>
                      <a:lnTo>
                        <a:pt x="51" y="23"/>
                      </a:lnTo>
                      <a:lnTo>
                        <a:pt x="51" y="21"/>
                      </a:lnTo>
                      <a:lnTo>
                        <a:pt x="50" y="21"/>
                      </a:lnTo>
                      <a:lnTo>
                        <a:pt x="51" y="20"/>
                      </a:lnTo>
                      <a:lnTo>
                        <a:pt x="53" y="18"/>
                      </a:lnTo>
                      <a:lnTo>
                        <a:pt x="55" y="18"/>
                      </a:lnTo>
                      <a:lnTo>
                        <a:pt x="55" y="18"/>
                      </a:lnTo>
                      <a:lnTo>
                        <a:pt x="56" y="16"/>
                      </a:lnTo>
                      <a:lnTo>
                        <a:pt x="56" y="16"/>
                      </a:lnTo>
                      <a:lnTo>
                        <a:pt x="58" y="16"/>
                      </a:lnTo>
                      <a:lnTo>
                        <a:pt x="56" y="13"/>
                      </a:lnTo>
                      <a:lnTo>
                        <a:pt x="53" y="15"/>
                      </a:lnTo>
                      <a:lnTo>
                        <a:pt x="53" y="15"/>
                      </a:lnTo>
                      <a:lnTo>
                        <a:pt x="51" y="13"/>
                      </a:lnTo>
                      <a:lnTo>
                        <a:pt x="51" y="15"/>
                      </a:lnTo>
                      <a:lnTo>
                        <a:pt x="50" y="16"/>
                      </a:lnTo>
                      <a:lnTo>
                        <a:pt x="48" y="18"/>
                      </a:lnTo>
                      <a:lnTo>
                        <a:pt x="46" y="20"/>
                      </a:lnTo>
                      <a:lnTo>
                        <a:pt x="46" y="20"/>
                      </a:lnTo>
                      <a:lnTo>
                        <a:pt x="45" y="21"/>
                      </a:lnTo>
                      <a:lnTo>
                        <a:pt x="45" y="21"/>
                      </a:lnTo>
                      <a:lnTo>
                        <a:pt x="45" y="23"/>
                      </a:lnTo>
                      <a:lnTo>
                        <a:pt x="46" y="25"/>
                      </a:lnTo>
                      <a:lnTo>
                        <a:pt x="46" y="26"/>
                      </a:lnTo>
                      <a:lnTo>
                        <a:pt x="45" y="28"/>
                      </a:lnTo>
                      <a:lnTo>
                        <a:pt x="43" y="30"/>
                      </a:lnTo>
                      <a:lnTo>
                        <a:pt x="43" y="31"/>
                      </a:lnTo>
                      <a:lnTo>
                        <a:pt x="41" y="33"/>
                      </a:lnTo>
                      <a:lnTo>
                        <a:pt x="41" y="33"/>
                      </a:lnTo>
                      <a:lnTo>
                        <a:pt x="40" y="33"/>
                      </a:lnTo>
                      <a:lnTo>
                        <a:pt x="38" y="34"/>
                      </a:lnTo>
                      <a:lnTo>
                        <a:pt x="38" y="34"/>
                      </a:lnTo>
                      <a:lnTo>
                        <a:pt x="38" y="33"/>
                      </a:lnTo>
                      <a:lnTo>
                        <a:pt x="38" y="31"/>
                      </a:lnTo>
                      <a:lnTo>
                        <a:pt x="36" y="31"/>
                      </a:lnTo>
                      <a:lnTo>
                        <a:pt x="36" y="30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36" y="26"/>
                      </a:lnTo>
                      <a:lnTo>
                        <a:pt x="35" y="28"/>
                      </a:lnTo>
                      <a:lnTo>
                        <a:pt x="35" y="28"/>
                      </a:lnTo>
                      <a:lnTo>
                        <a:pt x="33" y="28"/>
                      </a:lnTo>
                      <a:lnTo>
                        <a:pt x="33" y="26"/>
                      </a:lnTo>
                      <a:lnTo>
                        <a:pt x="33" y="28"/>
                      </a:lnTo>
                      <a:lnTo>
                        <a:pt x="31" y="30"/>
                      </a:lnTo>
                      <a:lnTo>
                        <a:pt x="30" y="30"/>
                      </a:lnTo>
                      <a:lnTo>
                        <a:pt x="28" y="30"/>
                      </a:lnTo>
                      <a:lnTo>
                        <a:pt x="27" y="30"/>
                      </a:lnTo>
                      <a:lnTo>
                        <a:pt x="25" y="28"/>
                      </a:lnTo>
                      <a:lnTo>
                        <a:pt x="25" y="28"/>
                      </a:lnTo>
                      <a:lnTo>
                        <a:pt x="27" y="26"/>
                      </a:lnTo>
                      <a:lnTo>
                        <a:pt x="27" y="26"/>
                      </a:lnTo>
                      <a:lnTo>
                        <a:pt x="28" y="26"/>
                      </a:lnTo>
                      <a:lnTo>
                        <a:pt x="27" y="26"/>
                      </a:lnTo>
                      <a:lnTo>
                        <a:pt x="25" y="25"/>
                      </a:lnTo>
                      <a:lnTo>
                        <a:pt x="25" y="25"/>
                      </a:lnTo>
                      <a:lnTo>
                        <a:pt x="28" y="25"/>
                      </a:lnTo>
                      <a:lnTo>
                        <a:pt x="30" y="23"/>
                      </a:lnTo>
                      <a:lnTo>
                        <a:pt x="28" y="23"/>
                      </a:lnTo>
                      <a:lnTo>
                        <a:pt x="27" y="23"/>
                      </a:lnTo>
                      <a:lnTo>
                        <a:pt x="27" y="21"/>
                      </a:lnTo>
                      <a:lnTo>
                        <a:pt x="27" y="21"/>
                      </a:lnTo>
                      <a:lnTo>
                        <a:pt x="28" y="20"/>
                      </a:lnTo>
                      <a:lnTo>
                        <a:pt x="30" y="20"/>
                      </a:lnTo>
                      <a:lnTo>
                        <a:pt x="30" y="18"/>
                      </a:lnTo>
                      <a:lnTo>
                        <a:pt x="31" y="18"/>
                      </a:lnTo>
                      <a:lnTo>
                        <a:pt x="33" y="18"/>
                      </a:lnTo>
                      <a:lnTo>
                        <a:pt x="33" y="20"/>
                      </a:lnTo>
                      <a:lnTo>
                        <a:pt x="35" y="18"/>
                      </a:lnTo>
                      <a:lnTo>
                        <a:pt x="33" y="18"/>
                      </a:lnTo>
                      <a:lnTo>
                        <a:pt x="33" y="16"/>
                      </a:lnTo>
                      <a:lnTo>
                        <a:pt x="36" y="15"/>
                      </a:lnTo>
                      <a:lnTo>
                        <a:pt x="38" y="13"/>
                      </a:lnTo>
                      <a:lnTo>
                        <a:pt x="40" y="13"/>
                      </a:lnTo>
                      <a:lnTo>
                        <a:pt x="40" y="13"/>
                      </a:lnTo>
                      <a:lnTo>
                        <a:pt x="41" y="11"/>
                      </a:lnTo>
                      <a:lnTo>
                        <a:pt x="41" y="8"/>
                      </a:lnTo>
                      <a:lnTo>
                        <a:pt x="43" y="8"/>
                      </a:lnTo>
                      <a:lnTo>
                        <a:pt x="43" y="6"/>
                      </a:lnTo>
                      <a:lnTo>
                        <a:pt x="46" y="5"/>
                      </a:lnTo>
                      <a:lnTo>
                        <a:pt x="48" y="5"/>
                      </a:lnTo>
                      <a:lnTo>
                        <a:pt x="48" y="3"/>
                      </a:lnTo>
                      <a:lnTo>
                        <a:pt x="51" y="3"/>
                      </a:lnTo>
                      <a:lnTo>
                        <a:pt x="56" y="0"/>
                      </a:lnTo>
                      <a:lnTo>
                        <a:pt x="58" y="0"/>
                      </a:lnTo>
                      <a:lnTo>
                        <a:pt x="56" y="3"/>
                      </a:lnTo>
                      <a:lnTo>
                        <a:pt x="58" y="2"/>
                      </a:lnTo>
                      <a:lnTo>
                        <a:pt x="59" y="2"/>
                      </a:lnTo>
                      <a:lnTo>
                        <a:pt x="58" y="2"/>
                      </a:lnTo>
                      <a:lnTo>
                        <a:pt x="63" y="0"/>
                      </a:lnTo>
                      <a:lnTo>
                        <a:pt x="66" y="2"/>
                      </a:lnTo>
                      <a:lnTo>
                        <a:pt x="63" y="3"/>
                      </a:lnTo>
                      <a:lnTo>
                        <a:pt x="63" y="3"/>
                      </a:lnTo>
                      <a:lnTo>
                        <a:pt x="68" y="3"/>
                      </a:lnTo>
                      <a:lnTo>
                        <a:pt x="74" y="6"/>
                      </a:lnTo>
                      <a:lnTo>
                        <a:pt x="74" y="8"/>
                      </a:lnTo>
                      <a:lnTo>
                        <a:pt x="71" y="10"/>
                      </a:lnTo>
                      <a:lnTo>
                        <a:pt x="68" y="11"/>
                      </a:lnTo>
                      <a:lnTo>
                        <a:pt x="66" y="13"/>
                      </a:lnTo>
                      <a:lnTo>
                        <a:pt x="66" y="16"/>
                      </a:lnTo>
                      <a:lnTo>
                        <a:pt x="68" y="16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69" y="18"/>
                      </a:lnTo>
                      <a:lnTo>
                        <a:pt x="69" y="20"/>
                      </a:lnTo>
                      <a:lnTo>
                        <a:pt x="71" y="21"/>
                      </a:lnTo>
                      <a:lnTo>
                        <a:pt x="71" y="21"/>
                      </a:lnTo>
                      <a:lnTo>
                        <a:pt x="73" y="21"/>
                      </a:lnTo>
                      <a:lnTo>
                        <a:pt x="73" y="23"/>
                      </a:lnTo>
                      <a:lnTo>
                        <a:pt x="74" y="23"/>
                      </a:lnTo>
                      <a:lnTo>
                        <a:pt x="74" y="21"/>
                      </a:lnTo>
                      <a:lnTo>
                        <a:pt x="76" y="21"/>
                      </a:lnTo>
                      <a:lnTo>
                        <a:pt x="76" y="20"/>
                      </a:lnTo>
                      <a:lnTo>
                        <a:pt x="76" y="20"/>
                      </a:lnTo>
                      <a:lnTo>
                        <a:pt x="78" y="20"/>
                      </a:lnTo>
                      <a:lnTo>
                        <a:pt x="78" y="18"/>
                      </a:lnTo>
                      <a:lnTo>
                        <a:pt x="79" y="18"/>
                      </a:lnTo>
                      <a:lnTo>
                        <a:pt x="79" y="16"/>
                      </a:lnTo>
                      <a:lnTo>
                        <a:pt x="81" y="16"/>
                      </a:lnTo>
                      <a:lnTo>
                        <a:pt x="84" y="15"/>
                      </a:lnTo>
                      <a:lnTo>
                        <a:pt x="87" y="15"/>
                      </a:lnTo>
                      <a:lnTo>
                        <a:pt x="91" y="15"/>
                      </a:lnTo>
                      <a:lnTo>
                        <a:pt x="94" y="15"/>
                      </a:lnTo>
                      <a:lnTo>
                        <a:pt x="99" y="15"/>
                      </a:lnTo>
                      <a:lnTo>
                        <a:pt x="101" y="10"/>
                      </a:lnTo>
                      <a:lnTo>
                        <a:pt x="104" y="10"/>
                      </a:lnTo>
                      <a:lnTo>
                        <a:pt x="106" y="13"/>
                      </a:lnTo>
                      <a:lnTo>
                        <a:pt x="106" y="10"/>
                      </a:lnTo>
                      <a:lnTo>
                        <a:pt x="116" y="0"/>
                      </a:lnTo>
                      <a:lnTo>
                        <a:pt x="120" y="0"/>
                      </a:lnTo>
                      <a:lnTo>
                        <a:pt x="124" y="3"/>
                      </a:lnTo>
                      <a:lnTo>
                        <a:pt x="129" y="3"/>
                      </a:lnTo>
                      <a:lnTo>
                        <a:pt x="134" y="6"/>
                      </a:lnTo>
                      <a:lnTo>
                        <a:pt x="142" y="8"/>
                      </a:lnTo>
                      <a:lnTo>
                        <a:pt x="147" y="8"/>
                      </a:lnTo>
                      <a:lnTo>
                        <a:pt x="153" y="10"/>
                      </a:lnTo>
                      <a:lnTo>
                        <a:pt x="158" y="10"/>
                      </a:lnTo>
                      <a:lnTo>
                        <a:pt x="162" y="8"/>
                      </a:lnTo>
                      <a:lnTo>
                        <a:pt x="168" y="8"/>
                      </a:lnTo>
                      <a:lnTo>
                        <a:pt x="172" y="10"/>
                      </a:lnTo>
                      <a:lnTo>
                        <a:pt x="180" y="10"/>
                      </a:lnTo>
                      <a:lnTo>
                        <a:pt x="186" y="13"/>
                      </a:lnTo>
                      <a:lnTo>
                        <a:pt x="200" y="13"/>
                      </a:lnTo>
                      <a:lnTo>
                        <a:pt x="221" y="13"/>
                      </a:lnTo>
                      <a:lnTo>
                        <a:pt x="231" y="18"/>
                      </a:lnTo>
                      <a:lnTo>
                        <a:pt x="239" y="20"/>
                      </a:lnTo>
                      <a:lnTo>
                        <a:pt x="244" y="23"/>
                      </a:lnTo>
                      <a:lnTo>
                        <a:pt x="242" y="23"/>
                      </a:lnTo>
                      <a:lnTo>
                        <a:pt x="239" y="21"/>
                      </a:lnTo>
                      <a:lnTo>
                        <a:pt x="231" y="21"/>
                      </a:lnTo>
                      <a:lnTo>
                        <a:pt x="232" y="23"/>
                      </a:lnTo>
                      <a:lnTo>
                        <a:pt x="237" y="25"/>
                      </a:lnTo>
                      <a:lnTo>
                        <a:pt x="236" y="26"/>
                      </a:lnTo>
                      <a:lnTo>
                        <a:pt x="231" y="28"/>
                      </a:lnTo>
                      <a:lnTo>
                        <a:pt x="231" y="31"/>
                      </a:lnTo>
                      <a:lnTo>
                        <a:pt x="236" y="34"/>
                      </a:lnTo>
                      <a:lnTo>
                        <a:pt x="239" y="38"/>
                      </a:lnTo>
                      <a:lnTo>
                        <a:pt x="242" y="43"/>
                      </a:lnTo>
                      <a:lnTo>
                        <a:pt x="239" y="43"/>
                      </a:lnTo>
                      <a:lnTo>
                        <a:pt x="234" y="41"/>
                      </a:lnTo>
                      <a:lnTo>
                        <a:pt x="228" y="38"/>
                      </a:lnTo>
                      <a:lnTo>
                        <a:pt x="226" y="36"/>
                      </a:lnTo>
                      <a:lnTo>
                        <a:pt x="224" y="33"/>
                      </a:lnTo>
                      <a:lnTo>
                        <a:pt x="223" y="30"/>
                      </a:lnTo>
                      <a:lnTo>
                        <a:pt x="221" y="28"/>
                      </a:lnTo>
                      <a:lnTo>
                        <a:pt x="219" y="28"/>
                      </a:lnTo>
                      <a:lnTo>
                        <a:pt x="218" y="28"/>
                      </a:lnTo>
                      <a:lnTo>
                        <a:pt x="219" y="31"/>
                      </a:lnTo>
                      <a:lnTo>
                        <a:pt x="214" y="31"/>
                      </a:lnTo>
                      <a:lnTo>
                        <a:pt x="211" y="30"/>
                      </a:lnTo>
                      <a:lnTo>
                        <a:pt x="208" y="31"/>
                      </a:lnTo>
                      <a:lnTo>
                        <a:pt x="203" y="33"/>
                      </a:lnTo>
                      <a:lnTo>
                        <a:pt x="203" y="34"/>
                      </a:lnTo>
                      <a:lnTo>
                        <a:pt x="204" y="38"/>
                      </a:lnTo>
                      <a:lnTo>
                        <a:pt x="211" y="38"/>
                      </a:lnTo>
                      <a:lnTo>
                        <a:pt x="214" y="41"/>
                      </a:lnTo>
                      <a:lnTo>
                        <a:pt x="223" y="48"/>
                      </a:lnTo>
                      <a:lnTo>
                        <a:pt x="226" y="53"/>
                      </a:lnTo>
                      <a:lnTo>
                        <a:pt x="226" y="58"/>
                      </a:lnTo>
                      <a:lnTo>
                        <a:pt x="224" y="63"/>
                      </a:lnTo>
                      <a:lnTo>
                        <a:pt x="223" y="63"/>
                      </a:lnTo>
                      <a:lnTo>
                        <a:pt x="221" y="61"/>
                      </a:lnTo>
                      <a:lnTo>
                        <a:pt x="218" y="63"/>
                      </a:lnTo>
                      <a:lnTo>
                        <a:pt x="216" y="64"/>
                      </a:lnTo>
                      <a:lnTo>
                        <a:pt x="216" y="67"/>
                      </a:lnTo>
                      <a:lnTo>
                        <a:pt x="218" y="71"/>
                      </a:lnTo>
                      <a:lnTo>
                        <a:pt x="216" y="74"/>
                      </a:lnTo>
                      <a:lnTo>
                        <a:pt x="216" y="79"/>
                      </a:lnTo>
                      <a:lnTo>
                        <a:pt x="219" y="82"/>
                      </a:lnTo>
                      <a:lnTo>
                        <a:pt x="223" y="82"/>
                      </a:lnTo>
                      <a:lnTo>
                        <a:pt x="228" y="86"/>
                      </a:lnTo>
                      <a:lnTo>
                        <a:pt x="231" y="91"/>
                      </a:lnTo>
                      <a:lnTo>
                        <a:pt x="232" y="97"/>
                      </a:lnTo>
                      <a:lnTo>
                        <a:pt x="231" y="100"/>
                      </a:lnTo>
                      <a:lnTo>
                        <a:pt x="226" y="102"/>
                      </a:lnTo>
                      <a:lnTo>
                        <a:pt x="221" y="104"/>
                      </a:lnTo>
                      <a:lnTo>
                        <a:pt x="219" y="107"/>
                      </a:lnTo>
                      <a:lnTo>
                        <a:pt x="216" y="105"/>
                      </a:lnTo>
                      <a:lnTo>
                        <a:pt x="216" y="107"/>
                      </a:lnTo>
                      <a:lnTo>
                        <a:pt x="214" y="112"/>
                      </a:lnTo>
                      <a:lnTo>
                        <a:pt x="216" y="114"/>
                      </a:lnTo>
                      <a:lnTo>
                        <a:pt x="221" y="117"/>
                      </a:lnTo>
                      <a:lnTo>
                        <a:pt x="223" y="120"/>
                      </a:lnTo>
                      <a:lnTo>
                        <a:pt x="224" y="123"/>
                      </a:lnTo>
                      <a:lnTo>
                        <a:pt x="224" y="127"/>
                      </a:lnTo>
                      <a:lnTo>
                        <a:pt x="221" y="128"/>
                      </a:lnTo>
                      <a:lnTo>
                        <a:pt x="218" y="128"/>
                      </a:lnTo>
                      <a:lnTo>
                        <a:pt x="213" y="125"/>
                      </a:lnTo>
                      <a:lnTo>
                        <a:pt x="208" y="123"/>
                      </a:lnTo>
                      <a:lnTo>
                        <a:pt x="208" y="122"/>
                      </a:lnTo>
                      <a:lnTo>
                        <a:pt x="206" y="125"/>
                      </a:lnTo>
                      <a:lnTo>
                        <a:pt x="206" y="128"/>
                      </a:lnTo>
                      <a:lnTo>
                        <a:pt x="208" y="130"/>
                      </a:lnTo>
                      <a:lnTo>
                        <a:pt x="208" y="133"/>
                      </a:lnTo>
                      <a:lnTo>
                        <a:pt x="211" y="135"/>
                      </a:lnTo>
                      <a:lnTo>
                        <a:pt x="211" y="138"/>
                      </a:lnTo>
                      <a:lnTo>
                        <a:pt x="211" y="140"/>
                      </a:lnTo>
                      <a:lnTo>
                        <a:pt x="211" y="143"/>
                      </a:lnTo>
                      <a:lnTo>
                        <a:pt x="209" y="143"/>
                      </a:lnTo>
                      <a:lnTo>
                        <a:pt x="208" y="140"/>
                      </a:lnTo>
                      <a:lnTo>
                        <a:pt x="208" y="137"/>
                      </a:lnTo>
                      <a:lnTo>
                        <a:pt x="206" y="135"/>
                      </a:lnTo>
                      <a:lnTo>
                        <a:pt x="206" y="132"/>
                      </a:lnTo>
                      <a:lnTo>
                        <a:pt x="204" y="130"/>
                      </a:lnTo>
                      <a:lnTo>
                        <a:pt x="203" y="123"/>
                      </a:lnTo>
                      <a:lnTo>
                        <a:pt x="203" y="120"/>
                      </a:lnTo>
                      <a:lnTo>
                        <a:pt x="200" y="117"/>
                      </a:lnTo>
                      <a:lnTo>
                        <a:pt x="195" y="115"/>
                      </a:lnTo>
                      <a:lnTo>
                        <a:pt x="191" y="114"/>
                      </a:lnTo>
                      <a:lnTo>
                        <a:pt x="190" y="110"/>
                      </a:lnTo>
                      <a:lnTo>
                        <a:pt x="186" y="109"/>
                      </a:lnTo>
                      <a:lnTo>
                        <a:pt x="183" y="102"/>
                      </a:lnTo>
                      <a:lnTo>
                        <a:pt x="180" y="104"/>
                      </a:lnTo>
                      <a:lnTo>
                        <a:pt x="175" y="105"/>
                      </a:lnTo>
                      <a:lnTo>
                        <a:pt x="173" y="109"/>
                      </a:lnTo>
                      <a:lnTo>
                        <a:pt x="170" y="112"/>
                      </a:lnTo>
                      <a:lnTo>
                        <a:pt x="167" y="117"/>
                      </a:lnTo>
                      <a:lnTo>
                        <a:pt x="165" y="119"/>
                      </a:lnTo>
                      <a:lnTo>
                        <a:pt x="167" y="123"/>
                      </a:lnTo>
                      <a:lnTo>
                        <a:pt x="167" y="128"/>
                      </a:lnTo>
                      <a:lnTo>
                        <a:pt x="163" y="132"/>
                      </a:lnTo>
                      <a:lnTo>
                        <a:pt x="160" y="132"/>
                      </a:lnTo>
                      <a:lnTo>
                        <a:pt x="157" y="125"/>
                      </a:lnTo>
                      <a:lnTo>
                        <a:pt x="153" y="120"/>
                      </a:lnTo>
                      <a:lnTo>
                        <a:pt x="147" y="110"/>
                      </a:lnTo>
                      <a:lnTo>
                        <a:pt x="145" y="107"/>
                      </a:lnTo>
                      <a:lnTo>
                        <a:pt x="145" y="105"/>
                      </a:lnTo>
                      <a:lnTo>
                        <a:pt x="144" y="107"/>
                      </a:lnTo>
                      <a:lnTo>
                        <a:pt x="139" y="102"/>
                      </a:lnTo>
                      <a:lnTo>
                        <a:pt x="130" y="97"/>
                      </a:lnTo>
                      <a:lnTo>
                        <a:pt x="125" y="99"/>
                      </a:lnTo>
                      <a:lnTo>
                        <a:pt x="119" y="97"/>
                      </a:lnTo>
                      <a:lnTo>
                        <a:pt x="114" y="94"/>
                      </a:lnTo>
                      <a:lnTo>
                        <a:pt x="111" y="95"/>
                      </a:lnTo>
                      <a:lnTo>
                        <a:pt x="106" y="94"/>
                      </a:lnTo>
                      <a:lnTo>
                        <a:pt x="94" y="82"/>
                      </a:lnTo>
                      <a:lnTo>
                        <a:pt x="94" y="87"/>
                      </a:lnTo>
                      <a:lnTo>
                        <a:pt x="97" y="94"/>
                      </a:lnTo>
                      <a:lnTo>
                        <a:pt x="102" y="97"/>
                      </a:lnTo>
                      <a:lnTo>
                        <a:pt x="106" y="99"/>
                      </a:lnTo>
                      <a:lnTo>
                        <a:pt x="111" y="99"/>
                      </a:lnTo>
                      <a:lnTo>
                        <a:pt x="114" y="99"/>
                      </a:lnTo>
                      <a:lnTo>
                        <a:pt x="119" y="102"/>
                      </a:lnTo>
                      <a:lnTo>
                        <a:pt x="120" y="105"/>
                      </a:lnTo>
                      <a:lnTo>
                        <a:pt x="120" y="107"/>
                      </a:lnTo>
                      <a:lnTo>
                        <a:pt x="112" y="115"/>
                      </a:lnTo>
                      <a:lnTo>
                        <a:pt x="107" y="117"/>
                      </a:lnTo>
                      <a:lnTo>
                        <a:pt x="96" y="122"/>
                      </a:lnTo>
                      <a:lnTo>
                        <a:pt x="92" y="123"/>
                      </a:lnTo>
                      <a:lnTo>
                        <a:pt x="91" y="122"/>
                      </a:lnTo>
                      <a:lnTo>
                        <a:pt x="91" y="120"/>
                      </a:lnTo>
                      <a:lnTo>
                        <a:pt x="91" y="117"/>
                      </a:lnTo>
                      <a:lnTo>
                        <a:pt x="89" y="115"/>
                      </a:lnTo>
                      <a:lnTo>
                        <a:pt x="87" y="114"/>
                      </a:lnTo>
                      <a:lnTo>
                        <a:pt x="86" y="112"/>
                      </a:lnTo>
                      <a:lnTo>
                        <a:pt x="84" y="109"/>
                      </a:lnTo>
                      <a:lnTo>
                        <a:pt x="83" y="107"/>
                      </a:lnTo>
                      <a:lnTo>
                        <a:pt x="83" y="105"/>
                      </a:lnTo>
                      <a:lnTo>
                        <a:pt x="81" y="104"/>
                      </a:lnTo>
                      <a:lnTo>
                        <a:pt x="78" y="99"/>
                      </a:lnTo>
                      <a:lnTo>
                        <a:pt x="76" y="97"/>
                      </a:lnTo>
                      <a:lnTo>
                        <a:pt x="76" y="95"/>
                      </a:lnTo>
                      <a:lnTo>
                        <a:pt x="73" y="92"/>
                      </a:lnTo>
                      <a:lnTo>
                        <a:pt x="71" y="89"/>
                      </a:lnTo>
                      <a:lnTo>
                        <a:pt x="69" y="89"/>
                      </a:lnTo>
                      <a:lnTo>
                        <a:pt x="68" y="86"/>
                      </a:lnTo>
                      <a:lnTo>
                        <a:pt x="73" y="82"/>
                      </a:lnTo>
                      <a:lnTo>
                        <a:pt x="74" y="77"/>
                      </a:lnTo>
                      <a:lnTo>
                        <a:pt x="69" y="76"/>
                      </a:lnTo>
                      <a:lnTo>
                        <a:pt x="64" y="76"/>
                      </a:lnTo>
                      <a:lnTo>
                        <a:pt x="63" y="76"/>
                      </a:lnTo>
                      <a:lnTo>
                        <a:pt x="61" y="76"/>
                      </a:lnTo>
                      <a:lnTo>
                        <a:pt x="61" y="76"/>
                      </a:lnTo>
                      <a:lnTo>
                        <a:pt x="59" y="76"/>
                      </a:lnTo>
                      <a:lnTo>
                        <a:pt x="59" y="74"/>
                      </a:lnTo>
                      <a:lnTo>
                        <a:pt x="59" y="74"/>
                      </a:lnTo>
                      <a:lnTo>
                        <a:pt x="59" y="72"/>
                      </a:lnTo>
                      <a:lnTo>
                        <a:pt x="58" y="71"/>
                      </a:lnTo>
                      <a:lnTo>
                        <a:pt x="58" y="71"/>
                      </a:lnTo>
                      <a:lnTo>
                        <a:pt x="58" y="69"/>
                      </a:lnTo>
                      <a:lnTo>
                        <a:pt x="56" y="69"/>
                      </a:lnTo>
                      <a:lnTo>
                        <a:pt x="56" y="67"/>
                      </a:lnTo>
                      <a:lnTo>
                        <a:pt x="56" y="67"/>
                      </a:lnTo>
                      <a:lnTo>
                        <a:pt x="56" y="66"/>
                      </a:lnTo>
                      <a:lnTo>
                        <a:pt x="55" y="66"/>
                      </a:lnTo>
                      <a:lnTo>
                        <a:pt x="53" y="66"/>
                      </a:lnTo>
                      <a:lnTo>
                        <a:pt x="53" y="66"/>
                      </a:lnTo>
                      <a:lnTo>
                        <a:pt x="53" y="67"/>
                      </a:lnTo>
                      <a:lnTo>
                        <a:pt x="53" y="69"/>
                      </a:lnTo>
                      <a:lnTo>
                        <a:pt x="53" y="71"/>
                      </a:lnTo>
                      <a:lnTo>
                        <a:pt x="53" y="71"/>
                      </a:lnTo>
                      <a:lnTo>
                        <a:pt x="53" y="72"/>
                      </a:lnTo>
                      <a:lnTo>
                        <a:pt x="51" y="72"/>
                      </a:lnTo>
                      <a:lnTo>
                        <a:pt x="51" y="74"/>
                      </a:lnTo>
                      <a:lnTo>
                        <a:pt x="50" y="72"/>
                      </a:lnTo>
                      <a:lnTo>
                        <a:pt x="48" y="71"/>
                      </a:lnTo>
                      <a:lnTo>
                        <a:pt x="48" y="69"/>
                      </a:lnTo>
                      <a:lnTo>
                        <a:pt x="48" y="66"/>
                      </a:lnTo>
                      <a:lnTo>
                        <a:pt x="46" y="64"/>
                      </a:lnTo>
                      <a:lnTo>
                        <a:pt x="45" y="63"/>
                      </a:lnTo>
                      <a:lnTo>
                        <a:pt x="43" y="63"/>
                      </a:lnTo>
                      <a:lnTo>
                        <a:pt x="43" y="61"/>
                      </a:lnTo>
                      <a:lnTo>
                        <a:pt x="41" y="59"/>
                      </a:lnTo>
                      <a:lnTo>
                        <a:pt x="40" y="59"/>
                      </a:lnTo>
                      <a:lnTo>
                        <a:pt x="40" y="58"/>
                      </a:lnTo>
                      <a:lnTo>
                        <a:pt x="38" y="58"/>
                      </a:lnTo>
                      <a:lnTo>
                        <a:pt x="38" y="59"/>
                      </a:lnTo>
                      <a:lnTo>
                        <a:pt x="36" y="61"/>
                      </a:lnTo>
                      <a:lnTo>
                        <a:pt x="38" y="61"/>
                      </a:lnTo>
                      <a:lnTo>
                        <a:pt x="40" y="63"/>
                      </a:lnTo>
                      <a:lnTo>
                        <a:pt x="41" y="64"/>
                      </a:lnTo>
                      <a:lnTo>
                        <a:pt x="43" y="66"/>
                      </a:lnTo>
                      <a:lnTo>
                        <a:pt x="45" y="66"/>
                      </a:lnTo>
                      <a:lnTo>
                        <a:pt x="46" y="67"/>
                      </a:lnTo>
                      <a:lnTo>
                        <a:pt x="45" y="69"/>
                      </a:lnTo>
                      <a:lnTo>
                        <a:pt x="43" y="69"/>
                      </a:lnTo>
                      <a:lnTo>
                        <a:pt x="43" y="67"/>
                      </a:lnTo>
                      <a:lnTo>
                        <a:pt x="43" y="71"/>
                      </a:lnTo>
                      <a:lnTo>
                        <a:pt x="43" y="72"/>
                      </a:lnTo>
                      <a:lnTo>
                        <a:pt x="41" y="72"/>
                      </a:lnTo>
                      <a:lnTo>
                        <a:pt x="43" y="71"/>
                      </a:lnTo>
                      <a:lnTo>
                        <a:pt x="41" y="69"/>
                      </a:lnTo>
                      <a:lnTo>
                        <a:pt x="41" y="67"/>
                      </a:lnTo>
                      <a:lnTo>
                        <a:pt x="40" y="67"/>
                      </a:lnTo>
                      <a:lnTo>
                        <a:pt x="40" y="67"/>
                      </a:lnTo>
                      <a:lnTo>
                        <a:pt x="38" y="66"/>
                      </a:lnTo>
                      <a:lnTo>
                        <a:pt x="36" y="66"/>
                      </a:lnTo>
                      <a:lnTo>
                        <a:pt x="36" y="64"/>
                      </a:lnTo>
                      <a:lnTo>
                        <a:pt x="35" y="64"/>
                      </a:lnTo>
                      <a:lnTo>
                        <a:pt x="33" y="63"/>
                      </a:lnTo>
                      <a:lnTo>
                        <a:pt x="33" y="61"/>
                      </a:lnTo>
                      <a:lnTo>
                        <a:pt x="33" y="61"/>
                      </a:lnTo>
                      <a:lnTo>
                        <a:pt x="31" y="59"/>
                      </a:lnTo>
                      <a:lnTo>
                        <a:pt x="30" y="59"/>
                      </a:lnTo>
                      <a:lnTo>
                        <a:pt x="28" y="61"/>
                      </a:lnTo>
                      <a:lnTo>
                        <a:pt x="27" y="59"/>
                      </a:lnTo>
                      <a:lnTo>
                        <a:pt x="23" y="61"/>
                      </a:lnTo>
                      <a:lnTo>
                        <a:pt x="22" y="61"/>
                      </a:lnTo>
                      <a:lnTo>
                        <a:pt x="22" y="61"/>
                      </a:lnTo>
                      <a:lnTo>
                        <a:pt x="22" y="63"/>
                      </a:lnTo>
                      <a:lnTo>
                        <a:pt x="22" y="64"/>
                      </a:lnTo>
                      <a:lnTo>
                        <a:pt x="20" y="66"/>
                      </a:lnTo>
                      <a:lnTo>
                        <a:pt x="18" y="66"/>
                      </a:lnTo>
                      <a:lnTo>
                        <a:pt x="18" y="66"/>
                      </a:lnTo>
                      <a:lnTo>
                        <a:pt x="17" y="67"/>
                      </a:lnTo>
                      <a:lnTo>
                        <a:pt x="17" y="69"/>
                      </a:lnTo>
                      <a:lnTo>
                        <a:pt x="18" y="69"/>
                      </a:lnTo>
                      <a:lnTo>
                        <a:pt x="18" y="71"/>
                      </a:lnTo>
                      <a:lnTo>
                        <a:pt x="17" y="71"/>
                      </a:lnTo>
                      <a:lnTo>
                        <a:pt x="17" y="72"/>
                      </a:lnTo>
                      <a:lnTo>
                        <a:pt x="17" y="74"/>
                      </a:lnTo>
                      <a:lnTo>
                        <a:pt x="15" y="72"/>
                      </a:lnTo>
                      <a:lnTo>
                        <a:pt x="15" y="74"/>
                      </a:lnTo>
                      <a:lnTo>
                        <a:pt x="13" y="74"/>
                      </a:lnTo>
                      <a:lnTo>
                        <a:pt x="12" y="74"/>
                      </a:lnTo>
                      <a:lnTo>
                        <a:pt x="12" y="76"/>
                      </a:lnTo>
                      <a:lnTo>
                        <a:pt x="10" y="76"/>
                      </a:lnTo>
                      <a:lnTo>
                        <a:pt x="8" y="76"/>
                      </a:lnTo>
                      <a:lnTo>
                        <a:pt x="7" y="76"/>
                      </a:lnTo>
                      <a:lnTo>
                        <a:pt x="3" y="76"/>
                      </a:lnTo>
                      <a:lnTo>
                        <a:pt x="3" y="76"/>
                      </a:lnTo>
                      <a:lnTo>
                        <a:pt x="2" y="74"/>
                      </a:lnTo>
                      <a:lnTo>
                        <a:pt x="2" y="72"/>
                      </a:lnTo>
                      <a:lnTo>
                        <a:pt x="2" y="71"/>
                      </a:lnTo>
                      <a:lnTo>
                        <a:pt x="2" y="69"/>
                      </a:lnTo>
                      <a:lnTo>
                        <a:pt x="2" y="67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rgbClr val="006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07" name="Freeform 59"/>
                <p:cNvSpPr>
                  <a:spLocks/>
                </p:cNvSpPr>
                <p:nvPr/>
              </p:nvSpPr>
              <p:spPr bwMode="auto">
                <a:xfrm>
                  <a:off x="2320" y="1428"/>
                  <a:ext cx="143" cy="124"/>
                </a:xfrm>
                <a:custGeom>
                  <a:avLst/>
                  <a:gdLst>
                    <a:gd name="T0" fmla="*/ 10 w 143"/>
                    <a:gd name="T1" fmla="*/ 23 h 124"/>
                    <a:gd name="T2" fmla="*/ 8 w 143"/>
                    <a:gd name="T3" fmla="*/ 17 h 124"/>
                    <a:gd name="T4" fmla="*/ 20 w 143"/>
                    <a:gd name="T5" fmla="*/ 12 h 124"/>
                    <a:gd name="T6" fmla="*/ 25 w 143"/>
                    <a:gd name="T7" fmla="*/ 7 h 124"/>
                    <a:gd name="T8" fmla="*/ 35 w 143"/>
                    <a:gd name="T9" fmla="*/ 5 h 124"/>
                    <a:gd name="T10" fmla="*/ 61 w 143"/>
                    <a:gd name="T11" fmla="*/ 5 h 124"/>
                    <a:gd name="T12" fmla="*/ 76 w 143"/>
                    <a:gd name="T13" fmla="*/ 8 h 124"/>
                    <a:gd name="T14" fmla="*/ 69 w 143"/>
                    <a:gd name="T15" fmla="*/ 8 h 124"/>
                    <a:gd name="T16" fmla="*/ 66 w 143"/>
                    <a:gd name="T17" fmla="*/ 0 h 124"/>
                    <a:gd name="T18" fmla="*/ 74 w 143"/>
                    <a:gd name="T19" fmla="*/ 0 h 124"/>
                    <a:gd name="T20" fmla="*/ 79 w 143"/>
                    <a:gd name="T21" fmla="*/ 3 h 124"/>
                    <a:gd name="T22" fmla="*/ 87 w 143"/>
                    <a:gd name="T23" fmla="*/ 8 h 124"/>
                    <a:gd name="T24" fmla="*/ 86 w 143"/>
                    <a:gd name="T25" fmla="*/ 3 h 124"/>
                    <a:gd name="T26" fmla="*/ 101 w 143"/>
                    <a:gd name="T27" fmla="*/ 8 h 124"/>
                    <a:gd name="T28" fmla="*/ 101 w 143"/>
                    <a:gd name="T29" fmla="*/ 10 h 124"/>
                    <a:gd name="T30" fmla="*/ 97 w 143"/>
                    <a:gd name="T31" fmla="*/ 17 h 124"/>
                    <a:gd name="T32" fmla="*/ 92 w 143"/>
                    <a:gd name="T33" fmla="*/ 25 h 124"/>
                    <a:gd name="T34" fmla="*/ 107 w 143"/>
                    <a:gd name="T35" fmla="*/ 30 h 124"/>
                    <a:gd name="T36" fmla="*/ 107 w 143"/>
                    <a:gd name="T37" fmla="*/ 40 h 124"/>
                    <a:gd name="T38" fmla="*/ 109 w 143"/>
                    <a:gd name="T39" fmla="*/ 33 h 124"/>
                    <a:gd name="T40" fmla="*/ 109 w 143"/>
                    <a:gd name="T41" fmla="*/ 20 h 124"/>
                    <a:gd name="T42" fmla="*/ 119 w 143"/>
                    <a:gd name="T43" fmla="*/ 25 h 124"/>
                    <a:gd name="T44" fmla="*/ 125 w 143"/>
                    <a:gd name="T45" fmla="*/ 20 h 124"/>
                    <a:gd name="T46" fmla="*/ 137 w 143"/>
                    <a:gd name="T47" fmla="*/ 30 h 124"/>
                    <a:gd name="T48" fmla="*/ 143 w 143"/>
                    <a:gd name="T49" fmla="*/ 36 h 124"/>
                    <a:gd name="T50" fmla="*/ 139 w 143"/>
                    <a:gd name="T51" fmla="*/ 40 h 124"/>
                    <a:gd name="T52" fmla="*/ 127 w 143"/>
                    <a:gd name="T53" fmla="*/ 41 h 124"/>
                    <a:gd name="T54" fmla="*/ 135 w 143"/>
                    <a:gd name="T55" fmla="*/ 43 h 124"/>
                    <a:gd name="T56" fmla="*/ 139 w 143"/>
                    <a:gd name="T57" fmla="*/ 50 h 124"/>
                    <a:gd name="T58" fmla="*/ 135 w 143"/>
                    <a:gd name="T59" fmla="*/ 51 h 124"/>
                    <a:gd name="T60" fmla="*/ 132 w 143"/>
                    <a:gd name="T61" fmla="*/ 53 h 124"/>
                    <a:gd name="T62" fmla="*/ 124 w 143"/>
                    <a:gd name="T63" fmla="*/ 59 h 124"/>
                    <a:gd name="T64" fmla="*/ 124 w 143"/>
                    <a:gd name="T65" fmla="*/ 68 h 124"/>
                    <a:gd name="T66" fmla="*/ 117 w 143"/>
                    <a:gd name="T67" fmla="*/ 81 h 124"/>
                    <a:gd name="T68" fmla="*/ 119 w 143"/>
                    <a:gd name="T69" fmla="*/ 92 h 124"/>
                    <a:gd name="T70" fmla="*/ 114 w 143"/>
                    <a:gd name="T71" fmla="*/ 84 h 124"/>
                    <a:gd name="T72" fmla="*/ 107 w 143"/>
                    <a:gd name="T73" fmla="*/ 81 h 124"/>
                    <a:gd name="T74" fmla="*/ 102 w 143"/>
                    <a:gd name="T75" fmla="*/ 83 h 124"/>
                    <a:gd name="T76" fmla="*/ 92 w 143"/>
                    <a:gd name="T77" fmla="*/ 84 h 124"/>
                    <a:gd name="T78" fmla="*/ 87 w 143"/>
                    <a:gd name="T79" fmla="*/ 92 h 124"/>
                    <a:gd name="T80" fmla="*/ 97 w 143"/>
                    <a:gd name="T81" fmla="*/ 104 h 124"/>
                    <a:gd name="T82" fmla="*/ 99 w 143"/>
                    <a:gd name="T83" fmla="*/ 97 h 124"/>
                    <a:gd name="T84" fmla="*/ 106 w 143"/>
                    <a:gd name="T85" fmla="*/ 102 h 124"/>
                    <a:gd name="T86" fmla="*/ 111 w 143"/>
                    <a:gd name="T87" fmla="*/ 109 h 124"/>
                    <a:gd name="T88" fmla="*/ 112 w 143"/>
                    <a:gd name="T89" fmla="*/ 114 h 124"/>
                    <a:gd name="T90" fmla="*/ 119 w 143"/>
                    <a:gd name="T91" fmla="*/ 122 h 124"/>
                    <a:gd name="T92" fmla="*/ 129 w 143"/>
                    <a:gd name="T93" fmla="*/ 122 h 124"/>
                    <a:gd name="T94" fmla="*/ 124 w 143"/>
                    <a:gd name="T95" fmla="*/ 124 h 124"/>
                    <a:gd name="T96" fmla="*/ 112 w 143"/>
                    <a:gd name="T97" fmla="*/ 122 h 124"/>
                    <a:gd name="T98" fmla="*/ 104 w 143"/>
                    <a:gd name="T99" fmla="*/ 114 h 124"/>
                    <a:gd name="T100" fmla="*/ 97 w 143"/>
                    <a:gd name="T101" fmla="*/ 111 h 124"/>
                    <a:gd name="T102" fmla="*/ 87 w 143"/>
                    <a:gd name="T103" fmla="*/ 107 h 124"/>
                    <a:gd name="T104" fmla="*/ 71 w 143"/>
                    <a:gd name="T105" fmla="*/ 96 h 124"/>
                    <a:gd name="T106" fmla="*/ 56 w 143"/>
                    <a:gd name="T107" fmla="*/ 78 h 124"/>
                    <a:gd name="T108" fmla="*/ 61 w 143"/>
                    <a:gd name="T109" fmla="*/ 94 h 124"/>
                    <a:gd name="T110" fmla="*/ 53 w 143"/>
                    <a:gd name="T111" fmla="*/ 83 h 124"/>
                    <a:gd name="T112" fmla="*/ 45 w 143"/>
                    <a:gd name="T113" fmla="*/ 61 h 124"/>
                    <a:gd name="T114" fmla="*/ 45 w 143"/>
                    <a:gd name="T115" fmla="*/ 46 h 124"/>
                    <a:gd name="T116" fmla="*/ 43 w 143"/>
                    <a:gd name="T117" fmla="*/ 33 h 124"/>
                    <a:gd name="T118" fmla="*/ 40 w 143"/>
                    <a:gd name="T119" fmla="*/ 26 h 124"/>
                    <a:gd name="T120" fmla="*/ 35 w 143"/>
                    <a:gd name="T121" fmla="*/ 23 h 124"/>
                    <a:gd name="T122" fmla="*/ 23 w 143"/>
                    <a:gd name="T123" fmla="*/ 23 h 124"/>
                    <a:gd name="T124" fmla="*/ 13 w 143"/>
                    <a:gd name="T125" fmla="*/ 28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43" h="124">
                      <a:moveTo>
                        <a:pt x="0" y="33"/>
                      </a:moveTo>
                      <a:lnTo>
                        <a:pt x="7" y="28"/>
                      </a:lnTo>
                      <a:lnTo>
                        <a:pt x="10" y="26"/>
                      </a:lnTo>
                      <a:lnTo>
                        <a:pt x="10" y="23"/>
                      </a:lnTo>
                      <a:lnTo>
                        <a:pt x="8" y="22"/>
                      </a:lnTo>
                      <a:lnTo>
                        <a:pt x="7" y="18"/>
                      </a:lnTo>
                      <a:lnTo>
                        <a:pt x="8" y="18"/>
                      </a:lnTo>
                      <a:lnTo>
                        <a:pt x="8" y="17"/>
                      </a:lnTo>
                      <a:lnTo>
                        <a:pt x="13" y="17"/>
                      </a:lnTo>
                      <a:lnTo>
                        <a:pt x="15" y="13"/>
                      </a:lnTo>
                      <a:lnTo>
                        <a:pt x="15" y="12"/>
                      </a:lnTo>
                      <a:lnTo>
                        <a:pt x="20" y="12"/>
                      </a:lnTo>
                      <a:lnTo>
                        <a:pt x="20" y="8"/>
                      </a:lnTo>
                      <a:lnTo>
                        <a:pt x="17" y="8"/>
                      </a:lnTo>
                      <a:lnTo>
                        <a:pt x="18" y="7"/>
                      </a:lnTo>
                      <a:lnTo>
                        <a:pt x="25" y="7"/>
                      </a:lnTo>
                      <a:lnTo>
                        <a:pt x="26" y="5"/>
                      </a:lnTo>
                      <a:lnTo>
                        <a:pt x="30" y="5"/>
                      </a:lnTo>
                      <a:lnTo>
                        <a:pt x="31" y="3"/>
                      </a:lnTo>
                      <a:lnTo>
                        <a:pt x="35" y="5"/>
                      </a:lnTo>
                      <a:lnTo>
                        <a:pt x="43" y="5"/>
                      </a:lnTo>
                      <a:lnTo>
                        <a:pt x="46" y="8"/>
                      </a:lnTo>
                      <a:lnTo>
                        <a:pt x="59" y="7"/>
                      </a:lnTo>
                      <a:lnTo>
                        <a:pt x="61" y="5"/>
                      </a:lnTo>
                      <a:lnTo>
                        <a:pt x="66" y="8"/>
                      </a:lnTo>
                      <a:lnTo>
                        <a:pt x="71" y="10"/>
                      </a:lnTo>
                      <a:lnTo>
                        <a:pt x="74" y="10"/>
                      </a:lnTo>
                      <a:lnTo>
                        <a:pt x="76" y="8"/>
                      </a:lnTo>
                      <a:lnTo>
                        <a:pt x="79" y="8"/>
                      </a:lnTo>
                      <a:lnTo>
                        <a:pt x="78" y="7"/>
                      </a:lnTo>
                      <a:lnTo>
                        <a:pt x="74" y="7"/>
                      </a:lnTo>
                      <a:lnTo>
                        <a:pt x="69" y="8"/>
                      </a:lnTo>
                      <a:lnTo>
                        <a:pt x="68" y="5"/>
                      </a:lnTo>
                      <a:lnTo>
                        <a:pt x="66" y="5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9" y="0"/>
                      </a:lnTo>
                      <a:lnTo>
                        <a:pt x="71" y="2"/>
                      </a:lnTo>
                      <a:lnTo>
                        <a:pt x="71" y="2"/>
                      </a:lnTo>
                      <a:lnTo>
                        <a:pt x="74" y="0"/>
                      </a:lnTo>
                      <a:lnTo>
                        <a:pt x="76" y="2"/>
                      </a:lnTo>
                      <a:lnTo>
                        <a:pt x="78" y="0"/>
                      </a:lnTo>
                      <a:lnTo>
                        <a:pt x="79" y="2"/>
                      </a:lnTo>
                      <a:lnTo>
                        <a:pt x="79" y="3"/>
                      </a:lnTo>
                      <a:lnTo>
                        <a:pt x="83" y="5"/>
                      </a:lnTo>
                      <a:lnTo>
                        <a:pt x="81" y="7"/>
                      </a:lnTo>
                      <a:lnTo>
                        <a:pt x="81" y="8"/>
                      </a:lnTo>
                      <a:lnTo>
                        <a:pt x="87" y="8"/>
                      </a:lnTo>
                      <a:lnTo>
                        <a:pt x="89" y="7"/>
                      </a:lnTo>
                      <a:lnTo>
                        <a:pt x="87" y="5"/>
                      </a:lnTo>
                      <a:lnTo>
                        <a:pt x="84" y="5"/>
                      </a:lnTo>
                      <a:lnTo>
                        <a:pt x="86" y="3"/>
                      </a:lnTo>
                      <a:lnTo>
                        <a:pt x="91" y="5"/>
                      </a:lnTo>
                      <a:lnTo>
                        <a:pt x="92" y="7"/>
                      </a:lnTo>
                      <a:lnTo>
                        <a:pt x="97" y="7"/>
                      </a:lnTo>
                      <a:lnTo>
                        <a:pt x="101" y="8"/>
                      </a:lnTo>
                      <a:lnTo>
                        <a:pt x="104" y="8"/>
                      </a:lnTo>
                      <a:lnTo>
                        <a:pt x="106" y="10"/>
                      </a:lnTo>
                      <a:lnTo>
                        <a:pt x="104" y="12"/>
                      </a:lnTo>
                      <a:lnTo>
                        <a:pt x="101" y="10"/>
                      </a:lnTo>
                      <a:lnTo>
                        <a:pt x="99" y="12"/>
                      </a:lnTo>
                      <a:lnTo>
                        <a:pt x="97" y="13"/>
                      </a:lnTo>
                      <a:lnTo>
                        <a:pt x="96" y="15"/>
                      </a:lnTo>
                      <a:lnTo>
                        <a:pt x="97" y="17"/>
                      </a:lnTo>
                      <a:lnTo>
                        <a:pt x="94" y="17"/>
                      </a:lnTo>
                      <a:lnTo>
                        <a:pt x="92" y="20"/>
                      </a:lnTo>
                      <a:lnTo>
                        <a:pt x="89" y="23"/>
                      </a:lnTo>
                      <a:lnTo>
                        <a:pt x="92" y="25"/>
                      </a:lnTo>
                      <a:lnTo>
                        <a:pt x="96" y="28"/>
                      </a:lnTo>
                      <a:lnTo>
                        <a:pt x="101" y="30"/>
                      </a:lnTo>
                      <a:lnTo>
                        <a:pt x="106" y="28"/>
                      </a:lnTo>
                      <a:lnTo>
                        <a:pt x="107" y="30"/>
                      </a:lnTo>
                      <a:lnTo>
                        <a:pt x="106" y="31"/>
                      </a:lnTo>
                      <a:lnTo>
                        <a:pt x="104" y="33"/>
                      </a:lnTo>
                      <a:lnTo>
                        <a:pt x="107" y="36"/>
                      </a:lnTo>
                      <a:lnTo>
                        <a:pt x="107" y="40"/>
                      </a:lnTo>
                      <a:lnTo>
                        <a:pt x="111" y="40"/>
                      </a:lnTo>
                      <a:lnTo>
                        <a:pt x="114" y="38"/>
                      </a:lnTo>
                      <a:lnTo>
                        <a:pt x="112" y="35"/>
                      </a:lnTo>
                      <a:lnTo>
                        <a:pt x="109" y="33"/>
                      </a:lnTo>
                      <a:lnTo>
                        <a:pt x="112" y="30"/>
                      </a:lnTo>
                      <a:lnTo>
                        <a:pt x="111" y="25"/>
                      </a:lnTo>
                      <a:lnTo>
                        <a:pt x="107" y="23"/>
                      </a:lnTo>
                      <a:lnTo>
                        <a:pt x="109" y="20"/>
                      </a:lnTo>
                      <a:lnTo>
                        <a:pt x="109" y="18"/>
                      </a:lnTo>
                      <a:lnTo>
                        <a:pt x="111" y="17"/>
                      </a:lnTo>
                      <a:lnTo>
                        <a:pt x="114" y="18"/>
                      </a:lnTo>
                      <a:lnTo>
                        <a:pt x="119" y="25"/>
                      </a:lnTo>
                      <a:lnTo>
                        <a:pt x="124" y="25"/>
                      </a:lnTo>
                      <a:lnTo>
                        <a:pt x="124" y="23"/>
                      </a:lnTo>
                      <a:lnTo>
                        <a:pt x="124" y="20"/>
                      </a:lnTo>
                      <a:lnTo>
                        <a:pt x="125" y="20"/>
                      </a:lnTo>
                      <a:lnTo>
                        <a:pt x="129" y="25"/>
                      </a:lnTo>
                      <a:lnTo>
                        <a:pt x="130" y="26"/>
                      </a:lnTo>
                      <a:lnTo>
                        <a:pt x="132" y="26"/>
                      </a:lnTo>
                      <a:lnTo>
                        <a:pt x="137" y="30"/>
                      </a:lnTo>
                      <a:lnTo>
                        <a:pt x="139" y="31"/>
                      </a:lnTo>
                      <a:lnTo>
                        <a:pt x="142" y="33"/>
                      </a:lnTo>
                      <a:lnTo>
                        <a:pt x="143" y="35"/>
                      </a:lnTo>
                      <a:lnTo>
                        <a:pt x="143" y="36"/>
                      </a:lnTo>
                      <a:lnTo>
                        <a:pt x="142" y="38"/>
                      </a:lnTo>
                      <a:lnTo>
                        <a:pt x="140" y="36"/>
                      </a:lnTo>
                      <a:lnTo>
                        <a:pt x="139" y="36"/>
                      </a:lnTo>
                      <a:lnTo>
                        <a:pt x="139" y="40"/>
                      </a:lnTo>
                      <a:lnTo>
                        <a:pt x="135" y="40"/>
                      </a:lnTo>
                      <a:lnTo>
                        <a:pt x="134" y="38"/>
                      </a:lnTo>
                      <a:lnTo>
                        <a:pt x="129" y="38"/>
                      </a:lnTo>
                      <a:lnTo>
                        <a:pt x="127" y="41"/>
                      </a:lnTo>
                      <a:lnTo>
                        <a:pt x="129" y="43"/>
                      </a:lnTo>
                      <a:lnTo>
                        <a:pt x="132" y="43"/>
                      </a:lnTo>
                      <a:lnTo>
                        <a:pt x="134" y="41"/>
                      </a:lnTo>
                      <a:lnTo>
                        <a:pt x="135" y="43"/>
                      </a:lnTo>
                      <a:lnTo>
                        <a:pt x="132" y="46"/>
                      </a:lnTo>
                      <a:lnTo>
                        <a:pt x="135" y="48"/>
                      </a:lnTo>
                      <a:lnTo>
                        <a:pt x="139" y="48"/>
                      </a:lnTo>
                      <a:lnTo>
                        <a:pt x="139" y="50"/>
                      </a:lnTo>
                      <a:lnTo>
                        <a:pt x="137" y="50"/>
                      </a:lnTo>
                      <a:lnTo>
                        <a:pt x="134" y="58"/>
                      </a:lnTo>
                      <a:lnTo>
                        <a:pt x="134" y="53"/>
                      </a:lnTo>
                      <a:lnTo>
                        <a:pt x="135" y="51"/>
                      </a:lnTo>
                      <a:lnTo>
                        <a:pt x="134" y="50"/>
                      </a:lnTo>
                      <a:lnTo>
                        <a:pt x="132" y="51"/>
                      </a:lnTo>
                      <a:lnTo>
                        <a:pt x="132" y="53"/>
                      </a:lnTo>
                      <a:lnTo>
                        <a:pt x="132" y="53"/>
                      </a:lnTo>
                      <a:lnTo>
                        <a:pt x="129" y="55"/>
                      </a:lnTo>
                      <a:lnTo>
                        <a:pt x="130" y="58"/>
                      </a:lnTo>
                      <a:lnTo>
                        <a:pt x="127" y="58"/>
                      </a:lnTo>
                      <a:lnTo>
                        <a:pt x="124" y="59"/>
                      </a:lnTo>
                      <a:lnTo>
                        <a:pt x="125" y="61"/>
                      </a:lnTo>
                      <a:lnTo>
                        <a:pt x="124" y="63"/>
                      </a:lnTo>
                      <a:lnTo>
                        <a:pt x="125" y="64"/>
                      </a:lnTo>
                      <a:lnTo>
                        <a:pt x="124" y="68"/>
                      </a:lnTo>
                      <a:lnTo>
                        <a:pt x="124" y="71"/>
                      </a:lnTo>
                      <a:lnTo>
                        <a:pt x="120" y="73"/>
                      </a:lnTo>
                      <a:lnTo>
                        <a:pt x="117" y="78"/>
                      </a:lnTo>
                      <a:lnTo>
                        <a:pt x="117" y="81"/>
                      </a:lnTo>
                      <a:lnTo>
                        <a:pt x="117" y="84"/>
                      </a:lnTo>
                      <a:lnTo>
                        <a:pt x="119" y="87"/>
                      </a:lnTo>
                      <a:lnTo>
                        <a:pt x="120" y="91"/>
                      </a:lnTo>
                      <a:lnTo>
                        <a:pt x="119" y="92"/>
                      </a:lnTo>
                      <a:lnTo>
                        <a:pt x="117" y="91"/>
                      </a:lnTo>
                      <a:lnTo>
                        <a:pt x="117" y="89"/>
                      </a:lnTo>
                      <a:lnTo>
                        <a:pt x="115" y="84"/>
                      </a:lnTo>
                      <a:lnTo>
                        <a:pt x="114" y="84"/>
                      </a:lnTo>
                      <a:lnTo>
                        <a:pt x="114" y="83"/>
                      </a:lnTo>
                      <a:lnTo>
                        <a:pt x="112" y="83"/>
                      </a:lnTo>
                      <a:lnTo>
                        <a:pt x="111" y="81"/>
                      </a:lnTo>
                      <a:lnTo>
                        <a:pt x="107" y="81"/>
                      </a:lnTo>
                      <a:lnTo>
                        <a:pt x="106" y="79"/>
                      </a:lnTo>
                      <a:lnTo>
                        <a:pt x="104" y="81"/>
                      </a:lnTo>
                      <a:lnTo>
                        <a:pt x="99" y="81"/>
                      </a:lnTo>
                      <a:lnTo>
                        <a:pt x="102" y="83"/>
                      </a:lnTo>
                      <a:lnTo>
                        <a:pt x="97" y="83"/>
                      </a:lnTo>
                      <a:lnTo>
                        <a:pt x="96" y="81"/>
                      </a:lnTo>
                      <a:lnTo>
                        <a:pt x="91" y="81"/>
                      </a:lnTo>
                      <a:lnTo>
                        <a:pt x="92" y="84"/>
                      </a:lnTo>
                      <a:lnTo>
                        <a:pt x="87" y="83"/>
                      </a:lnTo>
                      <a:lnTo>
                        <a:pt x="87" y="87"/>
                      </a:lnTo>
                      <a:lnTo>
                        <a:pt x="87" y="89"/>
                      </a:lnTo>
                      <a:lnTo>
                        <a:pt x="87" y="92"/>
                      </a:lnTo>
                      <a:lnTo>
                        <a:pt x="87" y="97"/>
                      </a:lnTo>
                      <a:lnTo>
                        <a:pt x="89" y="101"/>
                      </a:lnTo>
                      <a:lnTo>
                        <a:pt x="92" y="104"/>
                      </a:lnTo>
                      <a:lnTo>
                        <a:pt x="97" y="104"/>
                      </a:lnTo>
                      <a:lnTo>
                        <a:pt x="101" y="104"/>
                      </a:lnTo>
                      <a:lnTo>
                        <a:pt x="101" y="101"/>
                      </a:lnTo>
                      <a:lnTo>
                        <a:pt x="99" y="99"/>
                      </a:lnTo>
                      <a:lnTo>
                        <a:pt x="99" y="97"/>
                      </a:lnTo>
                      <a:lnTo>
                        <a:pt x="104" y="97"/>
                      </a:lnTo>
                      <a:lnTo>
                        <a:pt x="107" y="97"/>
                      </a:lnTo>
                      <a:lnTo>
                        <a:pt x="107" y="99"/>
                      </a:lnTo>
                      <a:lnTo>
                        <a:pt x="106" y="102"/>
                      </a:lnTo>
                      <a:lnTo>
                        <a:pt x="104" y="104"/>
                      </a:lnTo>
                      <a:lnTo>
                        <a:pt x="104" y="107"/>
                      </a:lnTo>
                      <a:lnTo>
                        <a:pt x="107" y="109"/>
                      </a:lnTo>
                      <a:lnTo>
                        <a:pt x="111" y="109"/>
                      </a:lnTo>
                      <a:lnTo>
                        <a:pt x="112" y="109"/>
                      </a:lnTo>
                      <a:lnTo>
                        <a:pt x="114" y="109"/>
                      </a:lnTo>
                      <a:lnTo>
                        <a:pt x="114" y="111"/>
                      </a:lnTo>
                      <a:lnTo>
                        <a:pt x="112" y="114"/>
                      </a:lnTo>
                      <a:lnTo>
                        <a:pt x="114" y="115"/>
                      </a:lnTo>
                      <a:lnTo>
                        <a:pt x="114" y="119"/>
                      </a:lnTo>
                      <a:lnTo>
                        <a:pt x="117" y="122"/>
                      </a:lnTo>
                      <a:lnTo>
                        <a:pt x="119" y="122"/>
                      </a:lnTo>
                      <a:lnTo>
                        <a:pt x="122" y="122"/>
                      </a:lnTo>
                      <a:lnTo>
                        <a:pt x="122" y="122"/>
                      </a:lnTo>
                      <a:lnTo>
                        <a:pt x="125" y="122"/>
                      </a:lnTo>
                      <a:lnTo>
                        <a:pt x="129" y="122"/>
                      </a:lnTo>
                      <a:lnTo>
                        <a:pt x="130" y="120"/>
                      </a:lnTo>
                      <a:lnTo>
                        <a:pt x="127" y="124"/>
                      </a:lnTo>
                      <a:lnTo>
                        <a:pt x="125" y="124"/>
                      </a:lnTo>
                      <a:lnTo>
                        <a:pt x="124" y="124"/>
                      </a:lnTo>
                      <a:lnTo>
                        <a:pt x="119" y="124"/>
                      </a:lnTo>
                      <a:lnTo>
                        <a:pt x="117" y="124"/>
                      </a:lnTo>
                      <a:lnTo>
                        <a:pt x="114" y="122"/>
                      </a:lnTo>
                      <a:lnTo>
                        <a:pt x="112" y="122"/>
                      </a:lnTo>
                      <a:lnTo>
                        <a:pt x="112" y="120"/>
                      </a:lnTo>
                      <a:lnTo>
                        <a:pt x="112" y="117"/>
                      </a:lnTo>
                      <a:lnTo>
                        <a:pt x="109" y="115"/>
                      </a:lnTo>
                      <a:lnTo>
                        <a:pt x="104" y="114"/>
                      </a:lnTo>
                      <a:lnTo>
                        <a:pt x="102" y="114"/>
                      </a:lnTo>
                      <a:lnTo>
                        <a:pt x="101" y="114"/>
                      </a:lnTo>
                      <a:lnTo>
                        <a:pt x="99" y="112"/>
                      </a:lnTo>
                      <a:lnTo>
                        <a:pt x="97" y="111"/>
                      </a:lnTo>
                      <a:lnTo>
                        <a:pt x="94" y="109"/>
                      </a:lnTo>
                      <a:lnTo>
                        <a:pt x="91" y="107"/>
                      </a:lnTo>
                      <a:lnTo>
                        <a:pt x="89" y="109"/>
                      </a:lnTo>
                      <a:lnTo>
                        <a:pt x="87" y="107"/>
                      </a:lnTo>
                      <a:lnTo>
                        <a:pt x="84" y="107"/>
                      </a:lnTo>
                      <a:lnTo>
                        <a:pt x="81" y="107"/>
                      </a:lnTo>
                      <a:lnTo>
                        <a:pt x="71" y="101"/>
                      </a:lnTo>
                      <a:lnTo>
                        <a:pt x="71" y="96"/>
                      </a:lnTo>
                      <a:lnTo>
                        <a:pt x="69" y="94"/>
                      </a:lnTo>
                      <a:lnTo>
                        <a:pt x="68" y="92"/>
                      </a:lnTo>
                      <a:lnTo>
                        <a:pt x="66" y="89"/>
                      </a:lnTo>
                      <a:lnTo>
                        <a:pt x="56" y="78"/>
                      </a:lnTo>
                      <a:lnTo>
                        <a:pt x="56" y="83"/>
                      </a:lnTo>
                      <a:lnTo>
                        <a:pt x="63" y="89"/>
                      </a:lnTo>
                      <a:lnTo>
                        <a:pt x="64" y="96"/>
                      </a:lnTo>
                      <a:lnTo>
                        <a:pt x="61" y="94"/>
                      </a:lnTo>
                      <a:lnTo>
                        <a:pt x="61" y="91"/>
                      </a:lnTo>
                      <a:lnTo>
                        <a:pt x="56" y="87"/>
                      </a:lnTo>
                      <a:lnTo>
                        <a:pt x="59" y="87"/>
                      </a:lnTo>
                      <a:lnTo>
                        <a:pt x="53" y="83"/>
                      </a:lnTo>
                      <a:lnTo>
                        <a:pt x="54" y="81"/>
                      </a:lnTo>
                      <a:lnTo>
                        <a:pt x="53" y="76"/>
                      </a:lnTo>
                      <a:lnTo>
                        <a:pt x="45" y="68"/>
                      </a:lnTo>
                      <a:lnTo>
                        <a:pt x="45" y="61"/>
                      </a:lnTo>
                      <a:lnTo>
                        <a:pt x="45" y="58"/>
                      </a:lnTo>
                      <a:lnTo>
                        <a:pt x="46" y="53"/>
                      </a:lnTo>
                      <a:lnTo>
                        <a:pt x="46" y="48"/>
                      </a:lnTo>
                      <a:lnTo>
                        <a:pt x="45" y="46"/>
                      </a:lnTo>
                      <a:lnTo>
                        <a:pt x="50" y="45"/>
                      </a:lnTo>
                      <a:lnTo>
                        <a:pt x="45" y="40"/>
                      </a:lnTo>
                      <a:lnTo>
                        <a:pt x="45" y="38"/>
                      </a:lnTo>
                      <a:lnTo>
                        <a:pt x="43" y="33"/>
                      </a:lnTo>
                      <a:lnTo>
                        <a:pt x="43" y="31"/>
                      </a:lnTo>
                      <a:lnTo>
                        <a:pt x="41" y="31"/>
                      </a:lnTo>
                      <a:lnTo>
                        <a:pt x="41" y="28"/>
                      </a:lnTo>
                      <a:lnTo>
                        <a:pt x="40" y="26"/>
                      </a:lnTo>
                      <a:lnTo>
                        <a:pt x="41" y="25"/>
                      </a:lnTo>
                      <a:lnTo>
                        <a:pt x="40" y="25"/>
                      </a:lnTo>
                      <a:lnTo>
                        <a:pt x="36" y="26"/>
                      </a:lnTo>
                      <a:lnTo>
                        <a:pt x="35" y="23"/>
                      </a:lnTo>
                      <a:lnTo>
                        <a:pt x="31" y="22"/>
                      </a:lnTo>
                      <a:lnTo>
                        <a:pt x="26" y="22"/>
                      </a:lnTo>
                      <a:lnTo>
                        <a:pt x="23" y="25"/>
                      </a:lnTo>
                      <a:lnTo>
                        <a:pt x="23" y="23"/>
                      </a:lnTo>
                      <a:lnTo>
                        <a:pt x="25" y="20"/>
                      </a:lnTo>
                      <a:lnTo>
                        <a:pt x="23" y="20"/>
                      </a:lnTo>
                      <a:lnTo>
                        <a:pt x="18" y="25"/>
                      </a:lnTo>
                      <a:lnTo>
                        <a:pt x="13" y="28"/>
                      </a:lnTo>
                      <a:lnTo>
                        <a:pt x="10" y="30"/>
                      </a:lnTo>
                      <a:lnTo>
                        <a:pt x="2" y="3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6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08" name="Freeform 60"/>
                <p:cNvSpPr>
                  <a:spLocks/>
                </p:cNvSpPr>
                <p:nvPr/>
              </p:nvSpPr>
              <p:spPr bwMode="auto">
                <a:xfrm>
                  <a:off x="2422" y="1417"/>
                  <a:ext cx="51" cy="33"/>
                </a:xfrm>
                <a:custGeom>
                  <a:avLst/>
                  <a:gdLst>
                    <a:gd name="T0" fmla="*/ 0 w 51"/>
                    <a:gd name="T1" fmla="*/ 6 h 33"/>
                    <a:gd name="T2" fmla="*/ 2 w 51"/>
                    <a:gd name="T3" fmla="*/ 5 h 33"/>
                    <a:gd name="T4" fmla="*/ 2 w 51"/>
                    <a:gd name="T5" fmla="*/ 1 h 33"/>
                    <a:gd name="T6" fmla="*/ 4 w 51"/>
                    <a:gd name="T7" fmla="*/ 0 h 33"/>
                    <a:gd name="T8" fmla="*/ 12 w 51"/>
                    <a:gd name="T9" fmla="*/ 1 h 33"/>
                    <a:gd name="T10" fmla="*/ 28 w 51"/>
                    <a:gd name="T11" fmla="*/ 5 h 33"/>
                    <a:gd name="T12" fmla="*/ 35 w 51"/>
                    <a:gd name="T13" fmla="*/ 6 h 33"/>
                    <a:gd name="T14" fmla="*/ 41 w 51"/>
                    <a:gd name="T15" fmla="*/ 8 h 33"/>
                    <a:gd name="T16" fmla="*/ 46 w 51"/>
                    <a:gd name="T17" fmla="*/ 13 h 33"/>
                    <a:gd name="T18" fmla="*/ 51 w 51"/>
                    <a:gd name="T19" fmla="*/ 14 h 33"/>
                    <a:gd name="T20" fmla="*/ 48 w 51"/>
                    <a:gd name="T21" fmla="*/ 16 h 33"/>
                    <a:gd name="T22" fmla="*/ 48 w 51"/>
                    <a:gd name="T23" fmla="*/ 19 h 33"/>
                    <a:gd name="T24" fmla="*/ 46 w 51"/>
                    <a:gd name="T25" fmla="*/ 19 h 33"/>
                    <a:gd name="T26" fmla="*/ 46 w 51"/>
                    <a:gd name="T27" fmla="*/ 21 h 33"/>
                    <a:gd name="T28" fmla="*/ 46 w 51"/>
                    <a:gd name="T29" fmla="*/ 23 h 33"/>
                    <a:gd name="T30" fmla="*/ 46 w 51"/>
                    <a:gd name="T31" fmla="*/ 24 h 33"/>
                    <a:gd name="T32" fmla="*/ 45 w 51"/>
                    <a:gd name="T33" fmla="*/ 26 h 33"/>
                    <a:gd name="T34" fmla="*/ 46 w 51"/>
                    <a:gd name="T35" fmla="*/ 28 h 33"/>
                    <a:gd name="T36" fmla="*/ 48 w 51"/>
                    <a:gd name="T37" fmla="*/ 29 h 33"/>
                    <a:gd name="T38" fmla="*/ 48 w 51"/>
                    <a:gd name="T39" fmla="*/ 31 h 33"/>
                    <a:gd name="T40" fmla="*/ 48 w 51"/>
                    <a:gd name="T41" fmla="*/ 33 h 33"/>
                    <a:gd name="T42" fmla="*/ 45 w 51"/>
                    <a:gd name="T43" fmla="*/ 33 h 33"/>
                    <a:gd name="T44" fmla="*/ 43 w 51"/>
                    <a:gd name="T45" fmla="*/ 31 h 33"/>
                    <a:gd name="T46" fmla="*/ 41 w 51"/>
                    <a:gd name="T47" fmla="*/ 29 h 33"/>
                    <a:gd name="T48" fmla="*/ 40 w 51"/>
                    <a:gd name="T49" fmla="*/ 29 h 33"/>
                    <a:gd name="T50" fmla="*/ 38 w 51"/>
                    <a:gd name="T51" fmla="*/ 28 h 33"/>
                    <a:gd name="T52" fmla="*/ 38 w 51"/>
                    <a:gd name="T53" fmla="*/ 26 h 33"/>
                    <a:gd name="T54" fmla="*/ 37 w 51"/>
                    <a:gd name="T55" fmla="*/ 24 h 33"/>
                    <a:gd name="T56" fmla="*/ 33 w 51"/>
                    <a:gd name="T57" fmla="*/ 23 h 33"/>
                    <a:gd name="T58" fmla="*/ 32 w 51"/>
                    <a:gd name="T59" fmla="*/ 23 h 33"/>
                    <a:gd name="T60" fmla="*/ 27 w 51"/>
                    <a:gd name="T61" fmla="*/ 19 h 33"/>
                    <a:gd name="T62" fmla="*/ 27 w 51"/>
                    <a:gd name="T63" fmla="*/ 18 h 33"/>
                    <a:gd name="T64" fmla="*/ 27 w 51"/>
                    <a:gd name="T65" fmla="*/ 16 h 33"/>
                    <a:gd name="T66" fmla="*/ 28 w 51"/>
                    <a:gd name="T67" fmla="*/ 16 h 33"/>
                    <a:gd name="T68" fmla="*/ 27 w 51"/>
                    <a:gd name="T69" fmla="*/ 14 h 33"/>
                    <a:gd name="T70" fmla="*/ 25 w 51"/>
                    <a:gd name="T71" fmla="*/ 14 h 33"/>
                    <a:gd name="T72" fmla="*/ 23 w 51"/>
                    <a:gd name="T73" fmla="*/ 13 h 33"/>
                    <a:gd name="T74" fmla="*/ 22 w 51"/>
                    <a:gd name="T75" fmla="*/ 14 h 33"/>
                    <a:gd name="T76" fmla="*/ 20 w 51"/>
                    <a:gd name="T77" fmla="*/ 14 h 33"/>
                    <a:gd name="T78" fmla="*/ 20 w 51"/>
                    <a:gd name="T79" fmla="*/ 13 h 33"/>
                    <a:gd name="T80" fmla="*/ 20 w 51"/>
                    <a:gd name="T81" fmla="*/ 11 h 33"/>
                    <a:gd name="T82" fmla="*/ 18 w 51"/>
                    <a:gd name="T83" fmla="*/ 11 h 33"/>
                    <a:gd name="T84" fmla="*/ 18 w 51"/>
                    <a:gd name="T85" fmla="*/ 11 h 33"/>
                    <a:gd name="T86" fmla="*/ 17 w 51"/>
                    <a:gd name="T87" fmla="*/ 8 h 33"/>
                    <a:gd name="T88" fmla="*/ 15 w 51"/>
                    <a:gd name="T89" fmla="*/ 8 h 33"/>
                    <a:gd name="T90" fmla="*/ 12 w 51"/>
                    <a:gd name="T91" fmla="*/ 6 h 33"/>
                    <a:gd name="T92" fmla="*/ 9 w 51"/>
                    <a:gd name="T93" fmla="*/ 8 h 33"/>
                    <a:gd name="T94" fmla="*/ 4 w 51"/>
                    <a:gd name="T95" fmla="*/ 6 h 33"/>
                    <a:gd name="T96" fmla="*/ 0 w 51"/>
                    <a:gd name="T97" fmla="*/ 6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51" h="33">
                      <a:moveTo>
                        <a:pt x="0" y="6"/>
                      </a:moveTo>
                      <a:lnTo>
                        <a:pt x="2" y="5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12" y="1"/>
                      </a:lnTo>
                      <a:lnTo>
                        <a:pt x="28" y="5"/>
                      </a:lnTo>
                      <a:lnTo>
                        <a:pt x="35" y="6"/>
                      </a:lnTo>
                      <a:lnTo>
                        <a:pt x="41" y="8"/>
                      </a:lnTo>
                      <a:lnTo>
                        <a:pt x="46" y="13"/>
                      </a:lnTo>
                      <a:lnTo>
                        <a:pt x="51" y="14"/>
                      </a:lnTo>
                      <a:lnTo>
                        <a:pt x="48" y="16"/>
                      </a:lnTo>
                      <a:lnTo>
                        <a:pt x="48" y="19"/>
                      </a:lnTo>
                      <a:lnTo>
                        <a:pt x="46" y="19"/>
                      </a:lnTo>
                      <a:lnTo>
                        <a:pt x="46" y="21"/>
                      </a:lnTo>
                      <a:lnTo>
                        <a:pt x="46" y="23"/>
                      </a:lnTo>
                      <a:lnTo>
                        <a:pt x="46" y="24"/>
                      </a:lnTo>
                      <a:lnTo>
                        <a:pt x="45" y="26"/>
                      </a:lnTo>
                      <a:lnTo>
                        <a:pt x="46" y="28"/>
                      </a:lnTo>
                      <a:lnTo>
                        <a:pt x="48" y="29"/>
                      </a:lnTo>
                      <a:lnTo>
                        <a:pt x="48" y="31"/>
                      </a:lnTo>
                      <a:lnTo>
                        <a:pt x="48" y="33"/>
                      </a:lnTo>
                      <a:lnTo>
                        <a:pt x="45" y="33"/>
                      </a:lnTo>
                      <a:lnTo>
                        <a:pt x="43" y="31"/>
                      </a:lnTo>
                      <a:lnTo>
                        <a:pt x="41" y="29"/>
                      </a:lnTo>
                      <a:lnTo>
                        <a:pt x="40" y="29"/>
                      </a:lnTo>
                      <a:lnTo>
                        <a:pt x="38" y="28"/>
                      </a:lnTo>
                      <a:lnTo>
                        <a:pt x="38" y="26"/>
                      </a:lnTo>
                      <a:lnTo>
                        <a:pt x="37" y="24"/>
                      </a:lnTo>
                      <a:lnTo>
                        <a:pt x="33" y="23"/>
                      </a:lnTo>
                      <a:lnTo>
                        <a:pt x="32" y="23"/>
                      </a:lnTo>
                      <a:lnTo>
                        <a:pt x="27" y="19"/>
                      </a:lnTo>
                      <a:lnTo>
                        <a:pt x="27" y="18"/>
                      </a:lnTo>
                      <a:lnTo>
                        <a:pt x="27" y="16"/>
                      </a:lnTo>
                      <a:lnTo>
                        <a:pt x="28" y="16"/>
                      </a:lnTo>
                      <a:lnTo>
                        <a:pt x="27" y="14"/>
                      </a:lnTo>
                      <a:lnTo>
                        <a:pt x="25" y="14"/>
                      </a:lnTo>
                      <a:lnTo>
                        <a:pt x="23" y="13"/>
                      </a:lnTo>
                      <a:lnTo>
                        <a:pt x="22" y="14"/>
                      </a:lnTo>
                      <a:lnTo>
                        <a:pt x="20" y="14"/>
                      </a:lnTo>
                      <a:lnTo>
                        <a:pt x="20" y="13"/>
                      </a:lnTo>
                      <a:lnTo>
                        <a:pt x="20" y="11"/>
                      </a:lnTo>
                      <a:lnTo>
                        <a:pt x="18" y="11"/>
                      </a:lnTo>
                      <a:lnTo>
                        <a:pt x="18" y="11"/>
                      </a:lnTo>
                      <a:lnTo>
                        <a:pt x="17" y="8"/>
                      </a:lnTo>
                      <a:lnTo>
                        <a:pt x="15" y="8"/>
                      </a:lnTo>
                      <a:lnTo>
                        <a:pt x="12" y="6"/>
                      </a:lnTo>
                      <a:lnTo>
                        <a:pt x="9" y="8"/>
                      </a:lnTo>
                      <a:lnTo>
                        <a:pt x="4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6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09" name="Freeform 61"/>
                <p:cNvSpPr>
                  <a:spLocks/>
                </p:cNvSpPr>
                <p:nvPr/>
              </p:nvSpPr>
              <p:spPr bwMode="auto">
                <a:xfrm>
                  <a:off x="2412" y="1428"/>
                  <a:ext cx="33" cy="17"/>
                </a:xfrm>
                <a:custGeom>
                  <a:avLst/>
                  <a:gdLst>
                    <a:gd name="T0" fmla="*/ 2 w 33"/>
                    <a:gd name="T1" fmla="*/ 0 h 17"/>
                    <a:gd name="T2" fmla="*/ 0 w 33"/>
                    <a:gd name="T3" fmla="*/ 2 h 17"/>
                    <a:gd name="T4" fmla="*/ 0 w 33"/>
                    <a:gd name="T5" fmla="*/ 3 h 17"/>
                    <a:gd name="T6" fmla="*/ 4 w 33"/>
                    <a:gd name="T7" fmla="*/ 5 h 17"/>
                    <a:gd name="T8" fmla="*/ 4 w 33"/>
                    <a:gd name="T9" fmla="*/ 5 h 17"/>
                    <a:gd name="T10" fmla="*/ 5 w 33"/>
                    <a:gd name="T11" fmla="*/ 5 h 17"/>
                    <a:gd name="T12" fmla="*/ 7 w 33"/>
                    <a:gd name="T13" fmla="*/ 5 h 17"/>
                    <a:gd name="T14" fmla="*/ 7 w 33"/>
                    <a:gd name="T15" fmla="*/ 3 h 17"/>
                    <a:gd name="T16" fmla="*/ 10 w 33"/>
                    <a:gd name="T17" fmla="*/ 5 h 17"/>
                    <a:gd name="T18" fmla="*/ 10 w 33"/>
                    <a:gd name="T19" fmla="*/ 5 h 17"/>
                    <a:gd name="T20" fmla="*/ 12 w 33"/>
                    <a:gd name="T21" fmla="*/ 5 h 17"/>
                    <a:gd name="T22" fmla="*/ 15 w 33"/>
                    <a:gd name="T23" fmla="*/ 5 h 17"/>
                    <a:gd name="T24" fmla="*/ 15 w 33"/>
                    <a:gd name="T25" fmla="*/ 7 h 17"/>
                    <a:gd name="T26" fmla="*/ 17 w 33"/>
                    <a:gd name="T27" fmla="*/ 7 h 17"/>
                    <a:gd name="T28" fmla="*/ 19 w 33"/>
                    <a:gd name="T29" fmla="*/ 8 h 17"/>
                    <a:gd name="T30" fmla="*/ 19 w 33"/>
                    <a:gd name="T31" fmla="*/ 10 h 17"/>
                    <a:gd name="T32" fmla="*/ 17 w 33"/>
                    <a:gd name="T33" fmla="*/ 10 h 17"/>
                    <a:gd name="T34" fmla="*/ 17 w 33"/>
                    <a:gd name="T35" fmla="*/ 12 h 17"/>
                    <a:gd name="T36" fmla="*/ 17 w 33"/>
                    <a:gd name="T37" fmla="*/ 12 h 17"/>
                    <a:gd name="T38" fmla="*/ 17 w 33"/>
                    <a:gd name="T39" fmla="*/ 13 h 17"/>
                    <a:gd name="T40" fmla="*/ 19 w 33"/>
                    <a:gd name="T41" fmla="*/ 13 h 17"/>
                    <a:gd name="T42" fmla="*/ 19 w 33"/>
                    <a:gd name="T43" fmla="*/ 13 h 17"/>
                    <a:gd name="T44" fmla="*/ 20 w 33"/>
                    <a:gd name="T45" fmla="*/ 13 h 17"/>
                    <a:gd name="T46" fmla="*/ 20 w 33"/>
                    <a:gd name="T47" fmla="*/ 13 h 17"/>
                    <a:gd name="T48" fmla="*/ 22 w 33"/>
                    <a:gd name="T49" fmla="*/ 13 h 17"/>
                    <a:gd name="T50" fmla="*/ 23 w 33"/>
                    <a:gd name="T51" fmla="*/ 13 h 17"/>
                    <a:gd name="T52" fmla="*/ 25 w 33"/>
                    <a:gd name="T53" fmla="*/ 15 h 17"/>
                    <a:gd name="T54" fmla="*/ 27 w 33"/>
                    <a:gd name="T55" fmla="*/ 15 h 17"/>
                    <a:gd name="T56" fmla="*/ 27 w 33"/>
                    <a:gd name="T57" fmla="*/ 17 h 17"/>
                    <a:gd name="T58" fmla="*/ 28 w 33"/>
                    <a:gd name="T59" fmla="*/ 17 h 17"/>
                    <a:gd name="T60" fmla="*/ 30 w 33"/>
                    <a:gd name="T61" fmla="*/ 17 h 17"/>
                    <a:gd name="T62" fmla="*/ 28 w 33"/>
                    <a:gd name="T63" fmla="*/ 17 h 17"/>
                    <a:gd name="T64" fmla="*/ 28 w 33"/>
                    <a:gd name="T65" fmla="*/ 15 h 17"/>
                    <a:gd name="T66" fmla="*/ 30 w 33"/>
                    <a:gd name="T67" fmla="*/ 17 h 17"/>
                    <a:gd name="T68" fmla="*/ 32 w 33"/>
                    <a:gd name="T69" fmla="*/ 17 h 17"/>
                    <a:gd name="T70" fmla="*/ 32 w 33"/>
                    <a:gd name="T71" fmla="*/ 15 h 17"/>
                    <a:gd name="T72" fmla="*/ 30 w 33"/>
                    <a:gd name="T73" fmla="*/ 13 h 17"/>
                    <a:gd name="T74" fmla="*/ 30 w 33"/>
                    <a:gd name="T75" fmla="*/ 13 h 17"/>
                    <a:gd name="T76" fmla="*/ 28 w 33"/>
                    <a:gd name="T77" fmla="*/ 12 h 17"/>
                    <a:gd name="T78" fmla="*/ 30 w 33"/>
                    <a:gd name="T79" fmla="*/ 12 h 17"/>
                    <a:gd name="T80" fmla="*/ 30 w 33"/>
                    <a:gd name="T81" fmla="*/ 13 h 17"/>
                    <a:gd name="T82" fmla="*/ 33 w 33"/>
                    <a:gd name="T83" fmla="*/ 13 h 17"/>
                    <a:gd name="T84" fmla="*/ 32 w 33"/>
                    <a:gd name="T85" fmla="*/ 12 h 17"/>
                    <a:gd name="T86" fmla="*/ 30 w 33"/>
                    <a:gd name="T87" fmla="*/ 10 h 17"/>
                    <a:gd name="T88" fmla="*/ 28 w 33"/>
                    <a:gd name="T89" fmla="*/ 10 h 17"/>
                    <a:gd name="T90" fmla="*/ 27 w 33"/>
                    <a:gd name="T91" fmla="*/ 8 h 17"/>
                    <a:gd name="T92" fmla="*/ 25 w 33"/>
                    <a:gd name="T93" fmla="*/ 8 h 17"/>
                    <a:gd name="T94" fmla="*/ 22 w 33"/>
                    <a:gd name="T95" fmla="*/ 8 h 17"/>
                    <a:gd name="T96" fmla="*/ 20 w 33"/>
                    <a:gd name="T97" fmla="*/ 5 h 17"/>
                    <a:gd name="T98" fmla="*/ 20 w 33"/>
                    <a:gd name="T99" fmla="*/ 3 h 17"/>
                    <a:gd name="T100" fmla="*/ 19 w 33"/>
                    <a:gd name="T101" fmla="*/ 3 h 17"/>
                    <a:gd name="T102" fmla="*/ 19 w 33"/>
                    <a:gd name="T103" fmla="*/ 2 h 17"/>
                    <a:gd name="T104" fmla="*/ 17 w 33"/>
                    <a:gd name="T105" fmla="*/ 3 h 17"/>
                    <a:gd name="T106" fmla="*/ 15 w 33"/>
                    <a:gd name="T107" fmla="*/ 2 h 17"/>
                    <a:gd name="T108" fmla="*/ 12 w 33"/>
                    <a:gd name="T109" fmla="*/ 2 h 17"/>
                    <a:gd name="T110" fmla="*/ 12 w 33"/>
                    <a:gd name="T111" fmla="*/ 2 h 17"/>
                    <a:gd name="T112" fmla="*/ 9 w 33"/>
                    <a:gd name="T113" fmla="*/ 2 h 17"/>
                    <a:gd name="T114" fmla="*/ 7 w 33"/>
                    <a:gd name="T115" fmla="*/ 2 h 17"/>
                    <a:gd name="T116" fmla="*/ 7 w 33"/>
                    <a:gd name="T117" fmla="*/ 0 h 17"/>
                    <a:gd name="T118" fmla="*/ 5 w 33"/>
                    <a:gd name="T119" fmla="*/ 0 h 17"/>
                    <a:gd name="T120" fmla="*/ 5 w 33"/>
                    <a:gd name="T121" fmla="*/ 0 h 17"/>
                    <a:gd name="T122" fmla="*/ 2 w 33"/>
                    <a:gd name="T12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33" h="17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7" y="5"/>
                      </a:lnTo>
                      <a:lnTo>
                        <a:pt x="7" y="3"/>
                      </a:lnTo>
                      <a:lnTo>
                        <a:pt x="10" y="5"/>
                      </a:lnTo>
                      <a:lnTo>
                        <a:pt x="10" y="5"/>
                      </a:lnTo>
                      <a:lnTo>
                        <a:pt x="12" y="5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17" y="7"/>
                      </a:lnTo>
                      <a:lnTo>
                        <a:pt x="19" y="8"/>
                      </a:lnTo>
                      <a:lnTo>
                        <a:pt x="19" y="10"/>
                      </a:lnTo>
                      <a:lnTo>
                        <a:pt x="17" y="10"/>
                      </a:lnTo>
                      <a:lnTo>
                        <a:pt x="17" y="12"/>
                      </a:lnTo>
                      <a:lnTo>
                        <a:pt x="17" y="12"/>
                      </a:lnTo>
                      <a:lnTo>
                        <a:pt x="17" y="13"/>
                      </a:lnTo>
                      <a:lnTo>
                        <a:pt x="19" y="13"/>
                      </a:lnTo>
                      <a:lnTo>
                        <a:pt x="19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2" y="13"/>
                      </a:lnTo>
                      <a:lnTo>
                        <a:pt x="23" y="13"/>
                      </a:lnTo>
                      <a:lnTo>
                        <a:pt x="25" y="15"/>
                      </a:lnTo>
                      <a:lnTo>
                        <a:pt x="27" y="15"/>
                      </a:lnTo>
                      <a:lnTo>
                        <a:pt x="27" y="17"/>
                      </a:lnTo>
                      <a:lnTo>
                        <a:pt x="28" y="17"/>
                      </a:lnTo>
                      <a:lnTo>
                        <a:pt x="30" y="17"/>
                      </a:lnTo>
                      <a:lnTo>
                        <a:pt x="28" y="17"/>
                      </a:lnTo>
                      <a:lnTo>
                        <a:pt x="28" y="15"/>
                      </a:lnTo>
                      <a:lnTo>
                        <a:pt x="30" y="17"/>
                      </a:lnTo>
                      <a:lnTo>
                        <a:pt x="32" y="17"/>
                      </a:lnTo>
                      <a:lnTo>
                        <a:pt x="32" y="15"/>
                      </a:lnTo>
                      <a:lnTo>
                        <a:pt x="30" y="13"/>
                      </a:lnTo>
                      <a:lnTo>
                        <a:pt x="30" y="13"/>
                      </a:lnTo>
                      <a:lnTo>
                        <a:pt x="28" y="12"/>
                      </a:lnTo>
                      <a:lnTo>
                        <a:pt x="30" y="12"/>
                      </a:lnTo>
                      <a:lnTo>
                        <a:pt x="30" y="13"/>
                      </a:lnTo>
                      <a:lnTo>
                        <a:pt x="33" y="13"/>
                      </a:lnTo>
                      <a:lnTo>
                        <a:pt x="32" y="12"/>
                      </a:lnTo>
                      <a:lnTo>
                        <a:pt x="30" y="10"/>
                      </a:lnTo>
                      <a:lnTo>
                        <a:pt x="28" y="10"/>
                      </a:lnTo>
                      <a:lnTo>
                        <a:pt x="27" y="8"/>
                      </a:lnTo>
                      <a:lnTo>
                        <a:pt x="25" y="8"/>
                      </a:lnTo>
                      <a:lnTo>
                        <a:pt x="22" y="8"/>
                      </a:lnTo>
                      <a:lnTo>
                        <a:pt x="20" y="5"/>
                      </a:lnTo>
                      <a:lnTo>
                        <a:pt x="20" y="3"/>
                      </a:lnTo>
                      <a:lnTo>
                        <a:pt x="19" y="3"/>
                      </a:lnTo>
                      <a:lnTo>
                        <a:pt x="19" y="2"/>
                      </a:lnTo>
                      <a:lnTo>
                        <a:pt x="17" y="3"/>
                      </a:lnTo>
                      <a:lnTo>
                        <a:pt x="15" y="2"/>
                      </a:lnTo>
                      <a:lnTo>
                        <a:pt x="12" y="2"/>
                      </a:lnTo>
                      <a:lnTo>
                        <a:pt x="12" y="2"/>
                      </a:lnTo>
                      <a:lnTo>
                        <a:pt x="9" y="2"/>
                      </a:lnTo>
                      <a:lnTo>
                        <a:pt x="7" y="2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10" name="Freeform 62"/>
                <p:cNvSpPr>
                  <a:spLocks/>
                </p:cNvSpPr>
                <p:nvPr/>
              </p:nvSpPr>
              <p:spPr bwMode="auto">
                <a:xfrm>
                  <a:off x="2431" y="1522"/>
                  <a:ext cx="23" cy="7"/>
                </a:xfrm>
                <a:custGeom>
                  <a:avLst/>
                  <a:gdLst>
                    <a:gd name="T0" fmla="*/ 0 w 23"/>
                    <a:gd name="T1" fmla="*/ 3 h 7"/>
                    <a:gd name="T2" fmla="*/ 1 w 23"/>
                    <a:gd name="T3" fmla="*/ 2 h 7"/>
                    <a:gd name="T4" fmla="*/ 3 w 23"/>
                    <a:gd name="T5" fmla="*/ 2 h 7"/>
                    <a:gd name="T6" fmla="*/ 4 w 23"/>
                    <a:gd name="T7" fmla="*/ 0 h 7"/>
                    <a:gd name="T8" fmla="*/ 6 w 23"/>
                    <a:gd name="T9" fmla="*/ 0 h 7"/>
                    <a:gd name="T10" fmla="*/ 6 w 23"/>
                    <a:gd name="T11" fmla="*/ 0 h 7"/>
                    <a:gd name="T12" fmla="*/ 8 w 23"/>
                    <a:gd name="T13" fmla="*/ 0 h 7"/>
                    <a:gd name="T14" fmla="*/ 9 w 23"/>
                    <a:gd name="T15" fmla="*/ 2 h 7"/>
                    <a:gd name="T16" fmla="*/ 9 w 23"/>
                    <a:gd name="T17" fmla="*/ 2 h 7"/>
                    <a:gd name="T18" fmla="*/ 11 w 23"/>
                    <a:gd name="T19" fmla="*/ 2 h 7"/>
                    <a:gd name="T20" fmla="*/ 13 w 23"/>
                    <a:gd name="T21" fmla="*/ 3 h 7"/>
                    <a:gd name="T22" fmla="*/ 13 w 23"/>
                    <a:gd name="T23" fmla="*/ 3 h 7"/>
                    <a:gd name="T24" fmla="*/ 14 w 23"/>
                    <a:gd name="T25" fmla="*/ 3 h 7"/>
                    <a:gd name="T26" fmla="*/ 16 w 23"/>
                    <a:gd name="T27" fmla="*/ 3 h 7"/>
                    <a:gd name="T28" fmla="*/ 16 w 23"/>
                    <a:gd name="T29" fmla="*/ 5 h 7"/>
                    <a:gd name="T30" fmla="*/ 19 w 23"/>
                    <a:gd name="T31" fmla="*/ 5 h 7"/>
                    <a:gd name="T32" fmla="*/ 19 w 23"/>
                    <a:gd name="T33" fmla="*/ 5 h 7"/>
                    <a:gd name="T34" fmla="*/ 21 w 23"/>
                    <a:gd name="T35" fmla="*/ 5 h 7"/>
                    <a:gd name="T36" fmla="*/ 23 w 23"/>
                    <a:gd name="T37" fmla="*/ 7 h 7"/>
                    <a:gd name="T38" fmla="*/ 21 w 23"/>
                    <a:gd name="T39" fmla="*/ 7 h 7"/>
                    <a:gd name="T40" fmla="*/ 21 w 23"/>
                    <a:gd name="T41" fmla="*/ 7 h 7"/>
                    <a:gd name="T42" fmla="*/ 21 w 23"/>
                    <a:gd name="T43" fmla="*/ 7 h 7"/>
                    <a:gd name="T44" fmla="*/ 19 w 23"/>
                    <a:gd name="T45" fmla="*/ 7 h 7"/>
                    <a:gd name="T46" fmla="*/ 19 w 23"/>
                    <a:gd name="T47" fmla="*/ 7 h 7"/>
                    <a:gd name="T48" fmla="*/ 18 w 23"/>
                    <a:gd name="T49" fmla="*/ 7 h 7"/>
                    <a:gd name="T50" fmla="*/ 16 w 23"/>
                    <a:gd name="T51" fmla="*/ 7 h 7"/>
                    <a:gd name="T52" fmla="*/ 14 w 23"/>
                    <a:gd name="T53" fmla="*/ 7 h 7"/>
                    <a:gd name="T54" fmla="*/ 14 w 23"/>
                    <a:gd name="T55" fmla="*/ 7 h 7"/>
                    <a:gd name="T56" fmla="*/ 13 w 23"/>
                    <a:gd name="T57" fmla="*/ 5 h 7"/>
                    <a:gd name="T58" fmla="*/ 13 w 23"/>
                    <a:gd name="T59" fmla="*/ 3 h 7"/>
                    <a:gd name="T60" fmla="*/ 9 w 23"/>
                    <a:gd name="T61" fmla="*/ 3 h 7"/>
                    <a:gd name="T62" fmla="*/ 9 w 23"/>
                    <a:gd name="T63" fmla="*/ 3 h 7"/>
                    <a:gd name="T64" fmla="*/ 8 w 23"/>
                    <a:gd name="T65" fmla="*/ 3 h 7"/>
                    <a:gd name="T66" fmla="*/ 8 w 23"/>
                    <a:gd name="T67" fmla="*/ 3 h 7"/>
                    <a:gd name="T68" fmla="*/ 8 w 23"/>
                    <a:gd name="T69" fmla="*/ 3 h 7"/>
                    <a:gd name="T70" fmla="*/ 8 w 23"/>
                    <a:gd name="T71" fmla="*/ 2 h 7"/>
                    <a:gd name="T72" fmla="*/ 6 w 23"/>
                    <a:gd name="T73" fmla="*/ 2 h 7"/>
                    <a:gd name="T74" fmla="*/ 4 w 23"/>
                    <a:gd name="T75" fmla="*/ 2 h 7"/>
                    <a:gd name="T76" fmla="*/ 3 w 23"/>
                    <a:gd name="T77" fmla="*/ 3 h 7"/>
                    <a:gd name="T78" fmla="*/ 1 w 23"/>
                    <a:gd name="T79" fmla="*/ 3 h 7"/>
                    <a:gd name="T80" fmla="*/ 0 w 23"/>
                    <a:gd name="T81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3" h="7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3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9" y="2"/>
                      </a:lnTo>
                      <a:lnTo>
                        <a:pt x="11" y="2"/>
                      </a:lnTo>
                      <a:lnTo>
                        <a:pt x="13" y="3"/>
                      </a:lnTo>
                      <a:lnTo>
                        <a:pt x="13" y="3"/>
                      </a:lnTo>
                      <a:lnTo>
                        <a:pt x="14" y="3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21" y="5"/>
                      </a:lnTo>
                      <a:lnTo>
                        <a:pt x="23" y="7"/>
                      </a:lnTo>
                      <a:lnTo>
                        <a:pt x="21" y="7"/>
                      </a:lnTo>
                      <a:lnTo>
                        <a:pt x="21" y="7"/>
                      </a:lnTo>
                      <a:lnTo>
                        <a:pt x="21" y="7"/>
                      </a:lnTo>
                      <a:lnTo>
                        <a:pt x="19" y="7"/>
                      </a:lnTo>
                      <a:lnTo>
                        <a:pt x="19" y="7"/>
                      </a:lnTo>
                      <a:lnTo>
                        <a:pt x="18" y="7"/>
                      </a:lnTo>
                      <a:lnTo>
                        <a:pt x="16" y="7"/>
                      </a:lnTo>
                      <a:lnTo>
                        <a:pt x="14" y="7"/>
                      </a:lnTo>
                      <a:lnTo>
                        <a:pt x="14" y="7"/>
                      </a:lnTo>
                      <a:lnTo>
                        <a:pt x="13" y="5"/>
                      </a:lnTo>
                      <a:lnTo>
                        <a:pt x="13" y="3"/>
                      </a:lnTo>
                      <a:lnTo>
                        <a:pt x="9" y="3"/>
                      </a:lnTo>
                      <a:lnTo>
                        <a:pt x="9" y="3"/>
                      </a:lnTo>
                      <a:lnTo>
                        <a:pt x="8" y="3"/>
                      </a:lnTo>
                      <a:lnTo>
                        <a:pt x="8" y="3"/>
                      </a:lnTo>
                      <a:lnTo>
                        <a:pt x="8" y="3"/>
                      </a:lnTo>
                      <a:lnTo>
                        <a:pt x="8" y="2"/>
                      </a:lnTo>
                      <a:lnTo>
                        <a:pt x="6" y="2"/>
                      </a:lnTo>
                      <a:lnTo>
                        <a:pt x="4" y="2"/>
                      </a:lnTo>
                      <a:lnTo>
                        <a:pt x="3" y="3"/>
                      </a:lnTo>
                      <a:lnTo>
                        <a:pt x="1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11" name="Freeform 63"/>
                <p:cNvSpPr>
                  <a:spLocks/>
                </p:cNvSpPr>
                <p:nvPr/>
              </p:nvSpPr>
              <p:spPr bwMode="auto">
                <a:xfrm>
                  <a:off x="2450" y="1527"/>
                  <a:ext cx="15" cy="7"/>
                </a:xfrm>
                <a:custGeom>
                  <a:avLst/>
                  <a:gdLst>
                    <a:gd name="T0" fmla="*/ 0 w 15"/>
                    <a:gd name="T1" fmla="*/ 5 h 7"/>
                    <a:gd name="T2" fmla="*/ 2 w 15"/>
                    <a:gd name="T3" fmla="*/ 5 h 7"/>
                    <a:gd name="T4" fmla="*/ 5 w 15"/>
                    <a:gd name="T5" fmla="*/ 5 h 7"/>
                    <a:gd name="T6" fmla="*/ 7 w 15"/>
                    <a:gd name="T7" fmla="*/ 7 h 7"/>
                    <a:gd name="T8" fmla="*/ 9 w 15"/>
                    <a:gd name="T9" fmla="*/ 7 h 7"/>
                    <a:gd name="T10" fmla="*/ 9 w 15"/>
                    <a:gd name="T11" fmla="*/ 5 h 7"/>
                    <a:gd name="T12" fmla="*/ 9 w 15"/>
                    <a:gd name="T13" fmla="*/ 5 h 7"/>
                    <a:gd name="T14" fmla="*/ 9 w 15"/>
                    <a:gd name="T15" fmla="*/ 5 h 7"/>
                    <a:gd name="T16" fmla="*/ 12 w 15"/>
                    <a:gd name="T17" fmla="*/ 5 h 7"/>
                    <a:gd name="T18" fmla="*/ 13 w 15"/>
                    <a:gd name="T19" fmla="*/ 5 h 7"/>
                    <a:gd name="T20" fmla="*/ 13 w 15"/>
                    <a:gd name="T21" fmla="*/ 5 h 7"/>
                    <a:gd name="T22" fmla="*/ 13 w 15"/>
                    <a:gd name="T23" fmla="*/ 5 h 7"/>
                    <a:gd name="T24" fmla="*/ 15 w 15"/>
                    <a:gd name="T25" fmla="*/ 3 h 7"/>
                    <a:gd name="T26" fmla="*/ 13 w 15"/>
                    <a:gd name="T27" fmla="*/ 3 h 7"/>
                    <a:gd name="T28" fmla="*/ 13 w 15"/>
                    <a:gd name="T29" fmla="*/ 2 h 7"/>
                    <a:gd name="T30" fmla="*/ 13 w 15"/>
                    <a:gd name="T31" fmla="*/ 2 h 7"/>
                    <a:gd name="T32" fmla="*/ 12 w 15"/>
                    <a:gd name="T33" fmla="*/ 2 h 7"/>
                    <a:gd name="T34" fmla="*/ 10 w 15"/>
                    <a:gd name="T35" fmla="*/ 2 h 7"/>
                    <a:gd name="T36" fmla="*/ 9 w 15"/>
                    <a:gd name="T37" fmla="*/ 2 h 7"/>
                    <a:gd name="T38" fmla="*/ 7 w 15"/>
                    <a:gd name="T39" fmla="*/ 2 h 7"/>
                    <a:gd name="T40" fmla="*/ 5 w 15"/>
                    <a:gd name="T41" fmla="*/ 0 h 7"/>
                    <a:gd name="T42" fmla="*/ 5 w 15"/>
                    <a:gd name="T43" fmla="*/ 2 h 7"/>
                    <a:gd name="T44" fmla="*/ 5 w 15"/>
                    <a:gd name="T45" fmla="*/ 2 h 7"/>
                    <a:gd name="T46" fmla="*/ 4 w 15"/>
                    <a:gd name="T47" fmla="*/ 2 h 7"/>
                    <a:gd name="T48" fmla="*/ 2 w 15"/>
                    <a:gd name="T49" fmla="*/ 3 h 7"/>
                    <a:gd name="T50" fmla="*/ 2 w 15"/>
                    <a:gd name="T51" fmla="*/ 3 h 7"/>
                    <a:gd name="T52" fmla="*/ 0 w 15"/>
                    <a:gd name="T53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" h="7">
                      <a:moveTo>
                        <a:pt x="0" y="5"/>
                      </a:moveTo>
                      <a:lnTo>
                        <a:pt x="2" y="5"/>
                      </a:lnTo>
                      <a:lnTo>
                        <a:pt x="5" y="5"/>
                      </a:lnTo>
                      <a:lnTo>
                        <a:pt x="7" y="7"/>
                      </a:lnTo>
                      <a:lnTo>
                        <a:pt x="9" y="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12" y="5"/>
                      </a:lnTo>
                      <a:lnTo>
                        <a:pt x="13" y="5"/>
                      </a:lnTo>
                      <a:lnTo>
                        <a:pt x="13" y="5"/>
                      </a:lnTo>
                      <a:lnTo>
                        <a:pt x="13" y="5"/>
                      </a:lnTo>
                      <a:lnTo>
                        <a:pt x="15" y="3"/>
                      </a:lnTo>
                      <a:lnTo>
                        <a:pt x="13" y="3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2" y="2"/>
                      </a:lnTo>
                      <a:lnTo>
                        <a:pt x="10" y="2"/>
                      </a:lnTo>
                      <a:lnTo>
                        <a:pt x="9" y="2"/>
                      </a:lnTo>
                      <a:lnTo>
                        <a:pt x="7" y="2"/>
                      </a:lnTo>
                      <a:lnTo>
                        <a:pt x="5" y="0"/>
                      </a:lnTo>
                      <a:lnTo>
                        <a:pt x="5" y="2"/>
                      </a:lnTo>
                      <a:lnTo>
                        <a:pt x="5" y="2"/>
                      </a:lnTo>
                      <a:lnTo>
                        <a:pt x="4" y="2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6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12" name="Freeform 64"/>
                <p:cNvSpPr>
                  <a:spLocks/>
                </p:cNvSpPr>
                <p:nvPr/>
              </p:nvSpPr>
              <p:spPr bwMode="auto">
                <a:xfrm>
                  <a:off x="2442" y="1547"/>
                  <a:ext cx="92" cy="135"/>
                </a:xfrm>
                <a:custGeom>
                  <a:avLst/>
                  <a:gdLst>
                    <a:gd name="T0" fmla="*/ 10 w 92"/>
                    <a:gd name="T1" fmla="*/ 1 h 135"/>
                    <a:gd name="T2" fmla="*/ 17 w 92"/>
                    <a:gd name="T3" fmla="*/ 0 h 135"/>
                    <a:gd name="T4" fmla="*/ 13 w 92"/>
                    <a:gd name="T5" fmla="*/ 5 h 135"/>
                    <a:gd name="T6" fmla="*/ 17 w 92"/>
                    <a:gd name="T7" fmla="*/ 3 h 135"/>
                    <a:gd name="T8" fmla="*/ 20 w 92"/>
                    <a:gd name="T9" fmla="*/ 3 h 135"/>
                    <a:gd name="T10" fmla="*/ 25 w 92"/>
                    <a:gd name="T11" fmla="*/ 5 h 135"/>
                    <a:gd name="T12" fmla="*/ 36 w 92"/>
                    <a:gd name="T13" fmla="*/ 8 h 135"/>
                    <a:gd name="T14" fmla="*/ 43 w 92"/>
                    <a:gd name="T15" fmla="*/ 10 h 135"/>
                    <a:gd name="T16" fmla="*/ 49 w 92"/>
                    <a:gd name="T17" fmla="*/ 11 h 135"/>
                    <a:gd name="T18" fmla="*/ 61 w 92"/>
                    <a:gd name="T19" fmla="*/ 18 h 135"/>
                    <a:gd name="T20" fmla="*/ 66 w 92"/>
                    <a:gd name="T21" fmla="*/ 26 h 135"/>
                    <a:gd name="T22" fmla="*/ 89 w 92"/>
                    <a:gd name="T23" fmla="*/ 33 h 135"/>
                    <a:gd name="T24" fmla="*/ 89 w 92"/>
                    <a:gd name="T25" fmla="*/ 44 h 135"/>
                    <a:gd name="T26" fmla="*/ 84 w 92"/>
                    <a:gd name="T27" fmla="*/ 51 h 135"/>
                    <a:gd name="T28" fmla="*/ 82 w 92"/>
                    <a:gd name="T29" fmla="*/ 59 h 135"/>
                    <a:gd name="T30" fmla="*/ 79 w 92"/>
                    <a:gd name="T31" fmla="*/ 62 h 135"/>
                    <a:gd name="T32" fmla="*/ 74 w 92"/>
                    <a:gd name="T33" fmla="*/ 69 h 135"/>
                    <a:gd name="T34" fmla="*/ 66 w 92"/>
                    <a:gd name="T35" fmla="*/ 72 h 135"/>
                    <a:gd name="T36" fmla="*/ 61 w 92"/>
                    <a:gd name="T37" fmla="*/ 79 h 135"/>
                    <a:gd name="T38" fmla="*/ 61 w 92"/>
                    <a:gd name="T39" fmla="*/ 84 h 135"/>
                    <a:gd name="T40" fmla="*/ 54 w 92"/>
                    <a:gd name="T41" fmla="*/ 89 h 135"/>
                    <a:gd name="T42" fmla="*/ 51 w 92"/>
                    <a:gd name="T43" fmla="*/ 94 h 135"/>
                    <a:gd name="T44" fmla="*/ 48 w 92"/>
                    <a:gd name="T45" fmla="*/ 95 h 135"/>
                    <a:gd name="T46" fmla="*/ 48 w 92"/>
                    <a:gd name="T47" fmla="*/ 100 h 135"/>
                    <a:gd name="T48" fmla="*/ 41 w 92"/>
                    <a:gd name="T49" fmla="*/ 102 h 135"/>
                    <a:gd name="T50" fmla="*/ 36 w 92"/>
                    <a:gd name="T51" fmla="*/ 105 h 135"/>
                    <a:gd name="T52" fmla="*/ 36 w 92"/>
                    <a:gd name="T53" fmla="*/ 110 h 135"/>
                    <a:gd name="T54" fmla="*/ 31 w 92"/>
                    <a:gd name="T55" fmla="*/ 114 h 135"/>
                    <a:gd name="T56" fmla="*/ 35 w 92"/>
                    <a:gd name="T57" fmla="*/ 118 h 135"/>
                    <a:gd name="T58" fmla="*/ 30 w 92"/>
                    <a:gd name="T59" fmla="*/ 122 h 135"/>
                    <a:gd name="T60" fmla="*/ 26 w 92"/>
                    <a:gd name="T61" fmla="*/ 127 h 135"/>
                    <a:gd name="T62" fmla="*/ 33 w 92"/>
                    <a:gd name="T63" fmla="*/ 135 h 135"/>
                    <a:gd name="T64" fmla="*/ 26 w 92"/>
                    <a:gd name="T65" fmla="*/ 130 h 135"/>
                    <a:gd name="T66" fmla="*/ 21 w 92"/>
                    <a:gd name="T67" fmla="*/ 123 h 135"/>
                    <a:gd name="T68" fmla="*/ 20 w 92"/>
                    <a:gd name="T69" fmla="*/ 105 h 135"/>
                    <a:gd name="T70" fmla="*/ 20 w 92"/>
                    <a:gd name="T71" fmla="*/ 97 h 135"/>
                    <a:gd name="T72" fmla="*/ 20 w 92"/>
                    <a:gd name="T73" fmla="*/ 89 h 135"/>
                    <a:gd name="T74" fmla="*/ 21 w 92"/>
                    <a:gd name="T75" fmla="*/ 81 h 135"/>
                    <a:gd name="T76" fmla="*/ 21 w 92"/>
                    <a:gd name="T77" fmla="*/ 71 h 135"/>
                    <a:gd name="T78" fmla="*/ 21 w 92"/>
                    <a:gd name="T79" fmla="*/ 61 h 135"/>
                    <a:gd name="T80" fmla="*/ 17 w 92"/>
                    <a:gd name="T81" fmla="*/ 54 h 135"/>
                    <a:gd name="T82" fmla="*/ 8 w 92"/>
                    <a:gd name="T83" fmla="*/ 49 h 135"/>
                    <a:gd name="T84" fmla="*/ 5 w 92"/>
                    <a:gd name="T85" fmla="*/ 43 h 135"/>
                    <a:gd name="T86" fmla="*/ 2 w 92"/>
                    <a:gd name="T87" fmla="*/ 38 h 135"/>
                    <a:gd name="T88" fmla="*/ 2 w 92"/>
                    <a:gd name="T89" fmla="*/ 31 h 135"/>
                    <a:gd name="T90" fmla="*/ 0 w 92"/>
                    <a:gd name="T91" fmla="*/ 25 h 135"/>
                    <a:gd name="T92" fmla="*/ 7 w 92"/>
                    <a:gd name="T93" fmla="*/ 11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92" h="135">
                      <a:moveTo>
                        <a:pt x="7" y="5"/>
                      </a:moveTo>
                      <a:lnTo>
                        <a:pt x="8" y="3"/>
                      </a:lnTo>
                      <a:lnTo>
                        <a:pt x="10" y="1"/>
                      </a:lnTo>
                      <a:lnTo>
                        <a:pt x="13" y="0"/>
                      </a:lnTo>
                      <a:lnTo>
                        <a:pt x="15" y="0"/>
                      </a:lnTo>
                      <a:lnTo>
                        <a:pt x="17" y="0"/>
                      </a:lnTo>
                      <a:lnTo>
                        <a:pt x="17" y="1"/>
                      </a:lnTo>
                      <a:lnTo>
                        <a:pt x="15" y="1"/>
                      </a:lnTo>
                      <a:lnTo>
                        <a:pt x="13" y="5"/>
                      </a:lnTo>
                      <a:lnTo>
                        <a:pt x="15" y="5"/>
                      </a:lnTo>
                      <a:lnTo>
                        <a:pt x="17" y="5"/>
                      </a:lnTo>
                      <a:lnTo>
                        <a:pt x="17" y="3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20" y="3"/>
                      </a:lnTo>
                      <a:lnTo>
                        <a:pt x="21" y="3"/>
                      </a:lnTo>
                      <a:lnTo>
                        <a:pt x="23" y="5"/>
                      </a:lnTo>
                      <a:lnTo>
                        <a:pt x="25" y="5"/>
                      </a:lnTo>
                      <a:lnTo>
                        <a:pt x="26" y="5"/>
                      </a:lnTo>
                      <a:lnTo>
                        <a:pt x="35" y="5"/>
                      </a:lnTo>
                      <a:lnTo>
                        <a:pt x="36" y="8"/>
                      </a:lnTo>
                      <a:lnTo>
                        <a:pt x="41" y="10"/>
                      </a:lnTo>
                      <a:lnTo>
                        <a:pt x="40" y="11"/>
                      </a:lnTo>
                      <a:lnTo>
                        <a:pt x="43" y="10"/>
                      </a:lnTo>
                      <a:lnTo>
                        <a:pt x="45" y="10"/>
                      </a:lnTo>
                      <a:lnTo>
                        <a:pt x="46" y="11"/>
                      </a:lnTo>
                      <a:lnTo>
                        <a:pt x="49" y="11"/>
                      </a:lnTo>
                      <a:lnTo>
                        <a:pt x="53" y="11"/>
                      </a:lnTo>
                      <a:lnTo>
                        <a:pt x="56" y="15"/>
                      </a:lnTo>
                      <a:lnTo>
                        <a:pt x="61" y="18"/>
                      </a:lnTo>
                      <a:lnTo>
                        <a:pt x="63" y="23"/>
                      </a:lnTo>
                      <a:lnTo>
                        <a:pt x="61" y="25"/>
                      </a:lnTo>
                      <a:lnTo>
                        <a:pt x="66" y="26"/>
                      </a:lnTo>
                      <a:lnTo>
                        <a:pt x="74" y="28"/>
                      </a:lnTo>
                      <a:lnTo>
                        <a:pt x="84" y="29"/>
                      </a:lnTo>
                      <a:lnTo>
                        <a:pt x="89" y="33"/>
                      </a:lnTo>
                      <a:lnTo>
                        <a:pt x="92" y="36"/>
                      </a:lnTo>
                      <a:lnTo>
                        <a:pt x="92" y="41"/>
                      </a:lnTo>
                      <a:lnTo>
                        <a:pt x="89" y="44"/>
                      </a:lnTo>
                      <a:lnTo>
                        <a:pt x="87" y="46"/>
                      </a:lnTo>
                      <a:lnTo>
                        <a:pt x="86" y="48"/>
                      </a:lnTo>
                      <a:lnTo>
                        <a:pt x="84" y="51"/>
                      </a:lnTo>
                      <a:lnTo>
                        <a:pt x="84" y="53"/>
                      </a:lnTo>
                      <a:lnTo>
                        <a:pt x="84" y="56"/>
                      </a:lnTo>
                      <a:lnTo>
                        <a:pt x="82" y="59"/>
                      </a:lnTo>
                      <a:lnTo>
                        <a:pt x="81" y="61"/>
                      </a:lnTo>
                      <a:lnTo>
                        <a:pt x="81" y="62"/>
                      </a:lnTo>
                      <a:lnTo>
                        <a:pt x="79" y="62"/>
                      </a:lnTo>
                      <a:lnTo>
                        <a:pt x="79" y="64"/>
                      </a:lnTo>
                      <a:lnTo>
                        <a:pt x="77" y="66"/>
                      </a:lnTo>
                      <a:lnTo>
                        <a:pt x="74" y="69"/>
                      </a:lnTo>
                      <a:lnTo>
                        <a:pt x="71" y="71"/>
                      </a:lnTo>
                      <a:lnTo>
                        <a:pt x="69" y="71"/>
                      </a:lnTo>
                      <a:lnTo>
                        <a:pt x="66" y="72"/>
                      </a:lnTo>
                      <a:lnTo>
                        <a:pt x="63" y="76"/>
                      </a:lnTo>
                      <a:lnTo>
                        <a:pt x="61" y="77"/>
                      </a:lnTo>
                      <a:lnTo>
                        <a:pt x="61" y="79"/>
                      </a:lnTo>
                      <a:lnTo>
                        <a:pt x="63" y="81"/>
                      </a:lnTo>
                      <a:lnTo>
                        <a:pt x="61" y="82"/>
                      </a:lnTo>
                      <a:lnTo>
                        <a:pt x="61" y="84"/>
                      </a:lnTo>
                      <a:lnTo>
                        <a:pt x="58" y="86"/>
                      </a:lnTo>
                      <a:lnTo>
                        <a:pt x="56" y="87"/>
                      </a:lnTo>
                      <a:lnTo>
                        <a:pt x="54" y="89"/>
                      </a:lnTo>
                      <a:lnTo>
                        <a:pt x="54" y="90"/>
                      </a:lnTo>
                      <a:lnTo>
                        <a:pt x="51" y="94"/>
                      </a:lnTo>
                      <a:lnTo>
                        <a:pt x="51" y="94"/>
                      </a:lnTo>
                      <a:lnTo>
                        <a:pt x="49" y="94"/>
                      </a:lnTo>
                      <a:lnTo>
                        <a:pt x="46" y="94"/>
                      </a:lnTo>
                      <a:lnTo>
                        <a:pt x="48" y="95"/>
                      </a:lnTo>
                      <a:lnTo>
                        <a:pt x="48" y="97"/>
                      </a:lnTo>
                      <a:lnTo>
                        <a:pt x="48" y="99"/>
                      </a:lnTo>
                      <a:lnTo>
                        <a:pt x="48" y="100"/>
                      </a:lnTo>
                      <a:lnTo>
                        <a:pt x="45" y="100"/>
                      </a:lnTo>
                      <a:lnTo>
                        <a:pt x="41" y="102"/>
                      </a:lnTo>
                      <a:lnTo>
                        <a:pt x="41" y="102"/>
                      </a:lnTo>
                      <a:lnTo>
                        <a:pt x="41" y="105"/>
                      </a:lnTo>
                      <a:lnTo>
                        <a:pt x="38" y="105"/>
                      </a:lnTo>
                      <a:lnTo>
                        <a:pt x="36" y="105"/>
                      </a:lnTo>
                      <a:lnTo>
                        <a:pt x="35" y="105"/>
                      </a:lnTo>
                      <a:lnTo>
                        <a:pt x="36" y="107"/>
                      </a:lnTo>
                      <a:lnTo>
                        <a:pt x="36" y="110"/>
                      </a:lnTo>
                      <a:lnTo>
                        <a:pt x="35" y="114"/>
                      </a:lnTo>
                      <a:lnTo>
                        <a:pt x="31" y="114"/>
                      </a:lnTo>
                      <a:lnTo>
                        <a:pt x="31" y="114"/>
                      </a:lnTo>
                      <a:lnTo>
                        <a:pt x="31" y="117"/>
                      </a:lnTo>
                      <a:lnTo>
                        <a:pt x="33" y="117"/>
                      </a:lnTo>
                      <a:lnTo>
                        <a:pt x="35" y="118"/>
                      </a:lnTo>
                      <a:lnTo>
                        <a:pt x="33" y="120"/>
                      </a:lnTo>
                      <a:lnTo>
                        <a:pt x="31" y="120"/>
                      </a:lnTo>
                      <a:lnTo>
                        <a:pt x="30" y="122"/>
                      </a:lnTo>
                      <a:lnTo>
                        <a:pt x="28" y="123"/>
                      </a:lnTo>
                      <a:lnTo>
                        <a:pt x="28" y="125"/>
                      </a:lnTo>
                      <a:lnTo>
                        <a:pt x="26" y="127"/>
                      </a:lnTo>
                      <a:lnTo>
                        <a:pt x="33" y="132"/>
                      </a:lnTo>
                      <a:lnTo>
                        <a:pt x="35" y="133"/>
                      </a:lnTo>
                      <a:lnTo>
                        <a:pt x="33" y="135"/>
                      </a:lnTo>
                      <a:lnTo>
                        <a:pt x="31" y="133"/>
                      </a:lnTo>
                      <a:lnTo>
                        <a:pt x="28" y="132"/>
                      </a:lnTo>
                      <a:lnTo>
                        <a:pt x="26" y="130"/>
                      </a:lnTo>
                      <a:lnTo>
                        <a:pt x="23" y="128"/>
                      </a:lnTo>
                      <a:lnTo>
                        <a:pt x="21" y="127"/>
                      </a:lnTo>
                      <a:lnTo>
                        <a:pt x="21" y="123"/>
                      </a:lnTo>
                      <a:lnTo>
                        <a:pt x="21" y="122"/>
                      </a:lnTo>
                      <a:lnTo>
                        <a:pt x="21" y="107"/>
                      </a:lnTo>
                      <a:lnTo>
                        <a:pt x="20" y="105"/>
                      </a:lnTo>
                      <a:lnTo>
                        <a:pt x="18" y="102"/>
                      </a:lnTo>
                      <a:lnTo>
                        <a:pt x="18" y="100"/>
                      </a:lnTo>
                      <a:lnTo>
                        <a:pt x="20" y="97"/>
                      </a:lnTo>
                      <a:lnTo>
                        <a:pt x="21" y="94"/>
                      </a:lnTo>
                      <a:lnTo>
                        <a:pt x="20" y="89"/>
                      </a:lnTo>
                      <a:lnTo>
                        <a:pt x="20" y="89"/>
                      </a:lnTo>
                      <a:lnTo>
                        <a:pt x="20" y="86"/>
                      </a:lnTo>
                      <a:lnTo>
                        <a:pt x="21" y="86"/>
                      </a:lnTo>
                      <a:lnTo>
                        <a:pt x="21" y="81"/>
                      </a:lnTo>
                      <a:lnTo>
                        <a:pt x="21" y="79"/>
                      </a:lnTo>
                      <a:lnTo>
                        <a:pt x="21" y="74"/>
                      </a:lnTo>
                      <a:lnTo>
                        <a:pt x="21" y="71"/>
                      </a:lnTo>
                      <a:lnTo>
                        <a:pt x="21" y="67"/>
                      </a:lnTo>
                      <a:lnTo>
                        <a:pt x="23" y="64"/>
                      </a:lnTo>
                      <a:lnTo>
                        <a:pt x="21" y="61"/>
                      </a:lnTo>
                      <a:lnTo>
                        <a:pt x="18" y="59"/>
                      </a:lnTo>
                      <a:lnTo>
                        <a:pt x="18" y="57"/>
                      </a:lnTo>
                      <a:lnTo>
                        <a:pt x="17" y="54"/>
                      </a:lnTo>
                      <a:lnTo>
                        <a:pt x="13" y="54"/>
                      </a:lnTo>
                      <a:lnTo>
                        <a:pt x="10" y="53"/>
                      </a:lnTo>
                      <a:lnTo>
                        <a:pt x="8" y="49"/>
                      </a:lnTo>
                      <a:lnTo>
                        <a:pt x="5" y="48"/>
                      </a:lnTo>
                      <a:lnTo>
                        <a:pt x="5" y="44"/>
                      </a:lnTo>
                      <a:lnTo>
                        <a:pt x="5" y="43"/>
                      </a:lnTo>
                      <a:lnTo>
                        <a:pt x="3" y="41"/>
                      </a:lnTo>
                      <a:lnTo>
                        <a:pt x="3" y="39"/>
                      </a:lnTo>
                      <a:lnTo>
                        <a:pt x="2" y="38"/>
                      </a:lnTo>
                      <a:lnTo>
                        <a:pt x="0" y="36"/>
                      </a:lnTo>
                      <a:lnTo>
                        <a:pt x="2" y="34"/>
                      </a:lnTo>
                      <a:lnTo>
                        <a:pt x="2" y="31"/>
                      </a:lnTo>
                      <a:lnTo>
                        <a:pt x="0" y="29"/>
                      </a:lnTo>
                      <a:lnTo>
                        <a:pt x="0" y="26"/>
                      </a:lnTo>
                      <a:lnTo>
                        <a:pt x="0" y="25"/>
                      </a:lnTo>
                      <a:lnTo>
                        <a:pt x="3" y="16"/>
                      </a:lnTo>
                      <a:lnTo>
                        <a:pt x="3" y="13"/>
                      </a:lnTo>
                      <a:lnTo>
                        <a:pt x="7" y="11"/>
                      </a:lnTo>
                      <a:lnTo>
                        <a:pt x="7" y="8"/>
                      </a:lnTo>
                      <a:lnTo>
                        <a:pt x="7" y="5"/>
                      </a:lnTo>
                      <a:close/>
                    </a:path>
                  </a:pathLst>
                </a:custGeom>
                <a:solidFill>
                  <a:srgbClr val="006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512513" name="Group 65"/>
              <p:cNvGrpSpPr>
                <a:grpSpLocks/>
              </p:cNvGrpSpPr>
              <p:nvPr/>
            </p:nvGrpSpPr>
            <p:grpSpPr bwMode="auto">
              <a:xfrm>
                <a:off x="596" y="1485"/>
                <a:ext cx="318" cy="407"/>
                <a:chOff x="2468" y="1514"/>
                <a:chExt cx="318" cy="407"/>
              </a:xfrm>
            </p:grpSpPr>
            <p:sp>
              <p:nvSpPr>
                <p:cNvPr id="1512514" name="Freeform 66"/>
                <p:cNvSpPr>
                  <a:spLocks/>
                </p:cNvSpPr>
                <p:nvPr/>
              </p:nvSpPr>
              <p:spPr bwMode="auto">
                <a:xfrm>
                  <a:off x="2468" y="1514"/>
                  <a:ext cx="196" cy="407"/>
                </a:xfrm>
                <a:custGeom>
                  <a:avLst/>
                  <a:gdLst>
                    <a:gd name="T0" fmla="*/ 68 w 196"/>
                    <a:gd name="T1" fmla="*/ 18 h 407"/>
                    <a:gd name="T2" fmla="*/ 58 w 196"/>
                    <a:gd name="T3" fmla="*/ 29 h 407"/>
                    <a:gd name="T4" fmla="*/ 61 w 196"/>
                    <a:gd name="T5" fmla="*/ 44 h 407"/>
                    <a:gd name="T6" fmla="*/ 71 w 196"/>
                    <a:gd name="T7" fmla="*/ 56 h 407"/>
                    <a:gd name="T8" fmla="*/ 65 w 196"/>
                    <a:gd name="T9" fmla="*/ 69 h 407"/>
                    <a:gd name="T10" fmla="*/ 0 w 196"/>
                    <a:gd name="T11" fmla="*/ 137 h 407"/>
                    <a:gd name="T12" fmla="*/ 48 w 196"/>
                    <a:gd name="T13" fmla="*/ 158 h 407"/>
                    <a:gd name="T14" fmla="*/ 33 w 196"/>
                    <a:gd name="T15" fmla="*/ 142 h 407"/>
                    <a:gd name="T16" fmla="*/ 40 w 196"/>
                    <a:gd name="T17" fmla="*/ 123 h 407"/>
                    <a:gd name="T18" fmla="*/ 48 w 196"/>
                    <a:gd name="T19" fmla="*/ 158 h 407"/>
                    <a:gd name="T20" fmla="*/ 51 w 196"/>
                    <a:gd name="T21" fmla="*/ 180 h 407"/>
                    <a:gd name="T22" fmla="*/ 50 w 196"/>
                    <a:gd name="T23" fmla="*/ 232 h 407"/>
                    <a:gd name="T24" fmla="*/ 43 w 196"/>
                    <a:gd name="T25" fmla="*/ 325 h 407"/>
                    <a:gd name="T26" fmla="*/ 51 w 196"/>
                    <a:gd name="T27" fmla="*/ 392 h 407"/>
                    <a:gd name="T28" fmla="*/ 56 w 196"/>
                    <a:gd name="T29" fmla="*/ 404 h 407"/>
                    <a:gd name="T30" fmla="*/ 70 w 196"/>
                    <a:gd name="T31" fmla="*/ 404 h 407"/>
                    <a:gd name="T32" fmla="*/ 75 w 196"/>
                    <a:gd name="T33" fmla="*/ 391 h 407"/>
                    <a:gd name="T34" fmla="*/ 81 w 196"/>
                    <a:gd name="T35" fmla="*/ 330 h 407"/>
                    <a:gd name="T36" fmla="*/ 93 w 196"/>
                    <a:gd name="T37" fmla="*/ 237 h 407"/>
                    <a:gd name="T38" fmla="*/ 106 w 196"/>
                    <a:gd name="T39" fmla="*/ 290 h 407"/>
                    <a:gd name="T40" fmla="*/ 114 w 196"/>
                    <a:gd name="T41" fmla="*/ 346 h 407"/>
                    <a:gd name="T42" fmla="*/ 126 w 196"/>
                    <a:gd name="T43" fmla="*/ 391 h 407"/>
                    <a:gd name="T44" fmla="*/ 129 w 196"/>
                    <a:gd name="T45" fmla="*/ 407 h 407"/>
                    <a:gd name="T46" fmla="*/ 139 w 196"/>
                    <a:gd name="T47" fmla="*/ 407 h 407"/>
                    <a:gd name="T48" fmla="*/ 154 w 196"/>
                    <a:gd name="T49" fmla="*/ 399 h 407"/>
                    <a:gd name="T50" fmla="*/ 173 w 196"/>
                    <a:gd name="T51" fmla="*/ 387 h 407"/>
                    <a:gd name="T52" fmla="*/ 170 w 196"/>
                    <a:gd name="T53" fmla="*/ 381 h 407"/>
                    <a:gd name="T54" fmla="*/ 159 w 196"/>
                    <a:gd name="T55" fmla="*/ 379 h 407"/>
                    <a:gd name="T56" fmla="*/ 142 w 196"/>
                    <a:gd name="T57" fmla="*/ 292 h 407"/>
                    <a:gd name="T58" fmla="*/ 137 w 196"/>
                    <a:gd name="T59" fmla="*/ 229 h 407"/>
                    <a:gd name="T60" fmla="*/ 127 w 196"/>
                    <a:gd name="T61" fmla="*/ 158 h 407"/>
                    <a:gd name="T62" fmla="*/ 132 w 196"/>
                    <a:gd name="T63" fmla="*/ 99 h 407"/>
                    <a:gd name="T64" fmla="*/ 165 w 196"/>
                    <a:gd name="T65" fmla="*/ 84 h 407"/>
                    <a:gd name="T66" fmla="*/ 185 w 196"/>
                    <a:gd name="T67" fmla="*/ 49 h 407"/>
                    <a:gd name="T68" fmla="*/ 183 w 196"/>
                    <a:gd name="T69" fmla="*/ 39 h 407"/>
                    <a:gd name="T70" fmla="*/ 190 w 196"/>
                    <a:gd name="T71" fmla="*/ 34 h 407"/>
                    <a:gd name="T72" fmla="*/ 192 w 196"/>
                    <a:gd name="T73" fmla="*/ 26 h 407"/>
                    <a:gd name="T74" fmla="*/ 192 w 196"/>
                    <a:gd name="T75" fmla="*/ 20 h 407"/>
                    <a:gd name="T76" fmla="*/ 192 w 196"/>
                    <a:gd name="T77" fmla="*/ 13 h 407"/>
                    <a:gd name="T78" fmla="*/ 196 w 196"/>
                    <a:gd name="T79" fmla="*/ 1 h 407"/>
                    <a:gd name="T80" fmla="*/ 193 w 196"/>
                    <a:gd name="T81" fmla="*/ 3 h 407"/>
                    <a:gd name="T82" fmla="*/ 188 w 196"/>
                    <a:gd name="T83" fmla="*/ 11 h 407"/>
                    <a:gd name="T84" fmla="*/ 178 w 196"/>
                    <a:gd name="T85" fmla="*/ 20 h 407"/>
                    <a:gd name="T86" fmla="*/ 178 w 196"/>
                    <a:gd name="T87" fmla="*/ 13 h 407"/>
                    <a:gd name="T88" fmla="*/ 175 w 196"/>
                    <a:gd name="T89" fmla="*/ 10 h 407"/>
                    <a:gd name="T90" fmla="*/ 172 w 196"/>
                    <a:gd name="T91" fmla="*/ 21 h 407"/>
                    <a:gd name="T92" fmla="*/ 168 w 196"/>
                    <a:gd name="T93" fmla="*/ 34 h 407"/>
                    <a:gd name="T94" fmla="*/ 154 w 196"/>
                    <a:gd name="T95" fmla="*/ 62 h 407"/>
                    <a:gd name="T96" fmla="*/ 152 w 196"/>
                    <a:gd name="T97" fmla="*/ 62 h 407"/>
                    <a:gd name="T98" fmla="*/ 126 w 196"/>
                    <a:gd name="T99" fmla="*/ 67 h 407"/>
                    <a:gd name="T100" fmla="*/ 103 w 196"/>
                    <a:gd name="T101" fmla="*/ 67 h 407"/>
                    <a:gd name="T102" fmla="*/ 104 w 196"/>
                    <a:gd name="T103" fmla="*/ 48 h 407"/>
                    <a:gd name="T104" fmla="*/ 104 w 196"/>
                    <a:gd name="T105" fmla="*/ 36 h 407"/>
                    <a:gd name="T106" fmla="*/ 109 w 196"/>
                    <a:gd name="T107" fmla="*/ 26 h 407"/>
                    <a:gd name="T108" fmla="*/ 109 w 196"/>
                    <a:gd name="T109" fmla="*/ 25 h 407"/>
                    <a:gd name="T110" fmla="*/ 96 w 196"/>
                    <a:gd name="T111" fmla="*/ 16 h 407"/>
                    <a:gd name="T112" fmla="*/ 81 w 196"/>
                    <a:gd name="T113" fmla="*/ 11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96" h="407">
                      <a:moveTo>
                        <a:pt x="75" y="13"/>
                      </a:moveTo>
                      <a:lnTo>
                        <a:pt x="68" y="18"/>
                      </a:lnTo>
                      <a:lnTo>
                        <a:pt x="60" y="25"/>
                      </a:lnTo>
                      <a:lnTo>
                        <a:pt x="58" y="29"/>
                      </a:lnTo>
                      <a:lnTo>
                        <a:pt x="61" y="38"/>
                      </a:lnTo>
                      <a:lnTo>
                        <a:pt x="61" y="44"/>
                      </a:lnTo>
                      <a:lnTo>
                        <a:pt x="66" y="53"/>
                      </a:lnTo>
                      <a:lnTo>
                        <a:pt x="71" y="56"/>
                      </a:lnTo>
                      <a:lnTo>
                        <a:pt x="70" y="62"/>
                      </a:lnTo>
                      <a:lnTo>
                        <a:pt x="65" y="69"/>
                      </a:lnTo>
                      <a:lnTo>
                        <a:pt x="33" y="79"/>
                      </a:lnTo>
                      <a:lnTo>
                        <a:pt x="0" y="137"/>
                      </a:lnTo>
                      <a:lnTo>
                        <a:pt x="37" y="180"/>
                      </a:lnTo>
                      <a:lnTo>
                        <a:pt x="48" y="158"/>
                      </a:lnTo>
                      <a:lnTo>
                        <a:pt x="38" y="150"/>
                      </a:lnTo>
                      <a:lnTo>
                        <a:pt x="33" y="142"/>
                      </a:lnTo>
                      <a:lnTo>
                        <a:pt x="28" y="135"/>
                      </a:lnTo>
                      <a:lnTo>
                        <a:pt x="40" y="123"/>
                      </a:lnTo>
                      <a:lnTo>
                        <a:pt x="56" y="156"/>
                      </a:lnTo>
                      <a:lnTo>
                        <a:pt x="48" y="158"/>
                      </a:lnTo>
                      <a:lnTo>
                        <a:pt x="40" y="173"/>
                      </a:lnTo>
                      <a:lnTo>
                        <a:pt x="51" y="180"/>
                      </a:lnTo>
                      <a:lnTo>
                        <a:pt x="45" y="232"/>
                      </a:lnTo>
                      <a:lnTo>
                        <a:pt x="50" y="232"/>
                      </a:lnTo>
                      <a:lnTo>
                        <a:pt x="45" y="295"/>
                      </a:lnTo>
                      <a:lnTo>
                        <a:pt x="43" y="325"/>
                      </a:lnTo>
                      <a:lnTo>
                        <a:pt x="45" y="391"/>
                      </a:lnTo>
                      <a:lnTo>
                        <a:pt x="51" y="392"/>
                      </a:lnTo>
                      <a:lnTo>
                        <a:pt x="51" y="402"/>
                      </a:lnTo>
                      <a:lnTo>
                        <a:pt x="56" y="404"/>
                      </a:lnTo>
                      <a:lnTo>
                        <a:pt x="63" y="405"/>
                      </a:lnTo>
                      <a:lnTo>
                        <a:pt x="70" y="404"/>
                      </a:lnTo>
                      <a:lnTo>
                        <a:pt x="75" y="400"/>
                      </a:lnTo>
                      <a:lnTo>
                        <a:pt x="75" y="391"/>
                      </a:lnTo>
                      <a:lnTo>
                        <a:pt x="81" y="387"/>
                      </a:lnTo>
                      <a:lnTo>
                        <a:pt x="81" y="330"/>
                      </a:lnTo>
                      <a:lnTo>
                        <a:pt x="84" y="273"/>
                      </a:lnTo>
                      <a:lnTo>
                        <a:pt x="93" y="237"/>
                      </a:lnTo>
                      <a:lnTo>
                        <a:pt x="98" y="237"/>
                      </a:lnTo>
                      <a:lnTo>
                        <a:pt x="106" y="290"/>
                      </a:lnTo>
                      <a:lnTo>
                        <a:pt x="109" y="297"/>
                      </a:lnTo>
                      <a:lnTo>
                        <a:pt x="114" y="346"/>
                      </a:lnTo>
                      <a:lnTo>
                        <a:pt x="121" y="387"/>
                      </a:lnTo>
                      <a:lnTo>
                        <a:pt x="126" y="391"/>
                      </a:lnTo>
                      <a:lnTo>
                        <a:pt x="126" y="404"/>
                      </a:lnTo>
                      <a:lnTo>
                        <a:pt x="129" y="407"/>
                      </a:lnTo>
                      <a:lnTo>
                        <a:pt x="132" y="407"/>
                      </a:lnTo>
                      <a:lnTo>
                        <a:pt x="139" y="407"/>
                      </a:lnTo>
                      <a:lnTo>
                        <a:pt x="145" y="404"/>
                      </a:lnTo>
                      <a:lnTo>
                        <a:pt x="154" y="399"/>
                      </a:lnTo>
                      <a:lnTo>
                        <a:pt x="162" y="397"/>
                      </a:lnTo>
                      <a:lnTo>
                        <a:pt x="173" y="387"/>
                      </a:lnTo>
                      <a:lnTo>
                        <a:pt x="175" y="382"/>
                      </a:lnTo>
                      <a:lnTo>
                        <a:pt x="170" y="381"/>
                      </a:lnTo>
                      <a:lnTo>
                        <a:pt x="155" y="382"/>
                      </a:lnTo>
                      <a:lnTo>
                        <a:pt x="159" y="379"/>
                      </a:lnTo>
                      <a:lnTo>
                        <a:pt x="140" y="301"/>
                      </a:lnTo>
                      <a:lnTo>
                        <a:pt x="142" y="292"/>
                      </a:lnTo>
                      <a:lnTo>
                        <a:pt x="140" y="280"/>
                      </a:lnTo>
                      <a:lnTo>
                        <a:pt x="137" y="229"/>
                      </a:lnTo>
                      <a:lnTo>
                        <a:pt x="142" y="221"/>
                      </a:lnTo>
                      <a:lnTo>
                        <a:pt x="127" y="158"/>
                      </a:lnTo>
                      <a:lnTo>
                        <a:pt x="127" y="137"/>
                      </a:lnTo>
                      <a:lnTo>
                        <a:pt x="132" y="99"/>
                      </a:lnTo>
                      <a:lnTo>
                        <a:pt x="150" y="94"/>
                      </a:lnTo>
                      <a:lnTo>
                        <a:pt x="165" y="84"/>
                      </a:lnTo>
                      <a:lnTo>
                        <a:pt x="168" y="79"/>
                      </a:lnTo>
                      <a:lnTo>
                        <a:pt x="185" y="49"/>
                      </a:lnTo>
                      <a:lnTo>
                        <a:pt x="182" y="41"/>
                      </a:lnTo>
                      <a:lnTo>
                        <a:pt x="183" y="39"/>
                      </a:lnTo>
                      <a:lnTo>
                        <a:pt x="187" y="38"/>
                      </a:lnTo>
                      <a:lnTo>
                        <a:pt x="190" y="34"/>
                      </a:lnTo>
                      <a:lnTo>
                        <a:pt x="192" y="29"/>
                      </a:lnTo>
                      <a:lnTo>
                        <a:pt x="192" y="26"/>
                      </a:lnTo>
                      <a:lnTo>
                        <a:pt x="193" y="21"/>
                      </a:lnTo>
                      <a:lnTo>
                        <a:pt x="192" y="20"/>
                      </a:lnTo>
                      <a:lnTo>
                        <a:pt x="193" y="16"/>
                      </a:lnTo>
                      <a:lnTo>
                        <a:pt x="192" y="13"/>
                      </a:lnTo>
                      <a:lnTo>
                        <a:pt x="195" y="5"/>
                      </a:lnTo>
                      <a:lnTo>
                        <a:pt x="196" y="1"/>
                      </a:lnTo>
                      <a:lnTo>
                        <a:pt x="196" y="0"/>
                      </a:lnTo>
                      <a:lnTo>
                        <a:pt x="193" y="3"/>
                      </a:lnTo>
                      <a:lnTo>
                        <a:pt x="192" y="6"/>
                      </a:lnTo>
                      <a:lnTo>
                        <a:pt x="188" y="11"/>
                      </a:lnTo>
                      <a:lnTo>
                        <a:pt x="183" y="20"/>
                      </a:lnTo>
                      <a:lnTo>
                        <a:pt x="178" y="20"/>
                      </a:lnTo>
                      <a:lnTo>
                        <a:pt x="178" y="16"/>
                      </a:lnTo>
                      <a:lnTo>
                        <a:pt x="178" y="13"/>
                      </a:lnTo>
                      <a:lnTo>
                        <a:pt x="177" y="10"/>
                      </a:lnTo>
                      <a:lnTo>
                        <a:pt x="175" y="10"/>
                      </a:lnTo>
                      <a:lnTo>
                        <a:pt x="175" y="15"/>
                      </a:lnTo>
                      <a:lnTo>
                        <a:pt x="172" y="21"/>
                      </a:lnTo>
                      <a:lnTo>
                        <a:pt x="170" y="36"/>
                      </a:lnTo>
                      <a:lnTo>
                        <a:pt x="168" y="34"/>
                      </a:lnTo>
                      <a:lnTo>
                        <a:pt x="159" y="56"/>
                      </a:lnTo>
                      <a:lnTo>
                        <a:pt x="154" y="62"/>
                      </a:lnTo>
                      <a:lnTo>
                        <a:pt x="155" y="64"/>
                      </a:lnTo>
                      <a:lnTo>
                        <a:pt x="152" y="62"/>
                      </a:lnTo>
                      <a:lnTo>
                        <a:pt x="147" y="66"/>
                      </a:lnTo>
                      <a:lnTo>
                        <a:pt x="126" y="67"/>
                      </a:lnTo>
                      <a:lnTo>
                        <a:pt x="106" y="66"/>
                      </a:lnTo>
                      <a:lnTo>
                        <a:pt x="103" y="67"/>
                      </a:lnTo>
                      <a:lnTo>
                        <a:pt x="98" y="64"/>
                      </a:lnTo>
                      <a:lnTo>
                        <a:pt x="104" y="48"/>
                      </a:lnTo>
                      <a:lnTo>
                        <a:pt x="103" y="41"/>
                      </a:lnTo>
                      <a:lnTo>
                        <a:pt x="104" y="36"/>
                      </a:lnTo>
                      <a:lnTo>
                        <a:pt x="104" y="29"/>
                      </a:lnTo>
                      <a:lnTo>
                        <a:pt x="109" y="26"/>
                      </a:lnTo>
                      <a:lnTo>
                        <a:pt x="106" y="26"/>
                      </a:lnTo>
                      <a:lnTo>
                        <a:pt x="109" y="25"/>
                      </a:lnTo>
                      <a:lnTo>
                        <a:pt x="101" y="21"/>
                      </a:lnTo>
                      <a:lnTo>
                        <a:pt x="96" y="16"/>
                      </a:lnTo>
                      <a:lnTo>
                        <a:pt x="89" y="15"/>
                      </a:lnTo>
                      <a:lnTo>
                        <a:pt x="81" y="11"/>
                      </a:lnTo>
                      <a:lnTo>
                        <a:pt x="75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1512515" name="Group 67"/>
                <p:cNvGrpSpPr>
                  <a:grpSpLocks/>
                </p:cNvGrpSpPr>
                <p:nvPr/>
              </p:nvGrpSpPr>
              <p:grpSpPr bwMode="auto">
                <a:xfrm>
                  <a:off x="2651" y="1519"/>
                  <a:ext cx="135" cy="392"/>
                  <a:chOff x="2651" y="1519"/>
                  <a:chExt cx="135" cy="392"/>
                </a:xfrm>
              </p:grpSpPr>
              <p:sp>
                <p:nvSpPr>
                  <p:cNvPr id="1512516" name="Freeform 68"/>
                  <p:cNvSpPr>
                    <a:spLocks/>
                  </p:cNvSpPr>
                  <p:nvPr/>
                </p:nvSpPr>
                <p:spPr bwMode="auto">
                  <a:xfrm>
                    <a:off x="2651" y="1519"/>
                    <a:ext cx="135" cy="392"/>
                  </a:xfrm>
                  <a:custGeom>
                    <a:avLst/>
                    <a:gdLst>
                      <a:gd name="T0" fmla="*/ 38 w 135"/>
                      <a:gd name="T1" fmla="*/ 6 h 392"/>
                      <a:gd name="T2" fmla="*/ 58 w 135"/>
                      <a:gd name="T3" fmla="*/ 0 h 392"/>
                      <a:gd name="T4" fmla="*/ 70 w 135"/>
                      <a:gd name="T5" fmla="*/ 1 h 392"/>
                      <a:gd name="T6" fmla="*/ 83 w 135"/>
                      <a:gd name="T7" fmla="*/ 13 h 392"/>
                      <a:gd name="T8" fmla="*/ 79 w 135"/>
                      <a:gd name="T9" fmla="*/ 34 h 392"/>
                      <a:gd name="T10" fmla="*/ 81 w 135"/>
                      <a:gd name="T11" fmla="*/ 38 h 392"/>
                      <a:gd name="T12" fmla="*/ 84 w 135"/>
                      <a:gd name="T13" fmla="*/ 39 h 392"/>
                      <a:gd name="T14" fmla="*/ 107 w 135"/>
                      <a:gd name="T15" fmla="*/ 59 h 392"/>
                      <a:gd name="T16" fmla="*/ 121 w 135"/>
                      <a:gd name="T17" fmla="*/ 89 h 392"/>
                      <a:gd name="T18" fmla="*/ 135 w 135"/>
                      <a:gd name="T19" fmla="*/ 130 h 392"/>
                      <a:gd name="T20" fmla="*/ 124 w 135"/>
                      <a:gd name="T21" fmla="*/ 204 h 392"/>
                      <a:gd name="T22" fmla="*/ 104 w 135"/>
                      <a:gd name="T23" fmla="*/ 270 h 392"/>
                      <a:gd name="T24" fmla="*/ 106 w 135"/>
                      <a:gd name="T25" fmla="*/ 354 h 392"/>
                      <a:gd name="T26" fmla="*/ 98 w 135"/>
                      <a:gd name="T27" fmla="*/ 381 h 392"/>
                      <a:gd name="T28" fmla="*/ 84 w 135"/>
                      <a:gd name="T29" fmla="*/ 377 h 392"/>
                      <a:gd name="T30" fmla="*/ 68 w 135"/>
                      <a:gd name="T31" fmla="*/ 377 h 392"/>
                      <a:gd name="T32" fmla="*/ 61 w 135"/>
                      <a:gd name="T33" fmla="*/ 390 h 392"/>
                      <a:gd name="T34" fmla="*/ 41 w 135"/>
                      <a:gd name="T35" fmla="*/ 390 h 392"/>
                      <a:gd name="T36" fmla="*/ 9 w 135"/>
                      <a:gd name="T37" fmla="*/ 392 h 392"/>
                      <a:gd name="T38" fmla="*/ 0 w 135"/>
                      <a:gd name="T39" fmla="*/ 384 h 392"/>
                      <a:gd name="T40" fmla="*/ 28 w 135"/>
                      <a:gd name="T41" fmla="*/ 371 h 392"/>
                      <a:gd name="T42" fmla="*/ 35 w 135"/>
                      <a:gd name="T43" fmla="*/ 283 h 392"/>
                      <a:gd name="T44" fmla="*/ 35 w 135"/>
                      <a:gd name="T45" fmla="*/ 232 h 392"/>
                      <a:gd name="T46" fmla="*/ 38 w 135"/>
                      <a:gd name="T47" fmla="*/ 186 h 392"/>
                      <a:gd name="T48" fmla="*/ 38 w 135"/>
                      <a:gd name="T49" fmla="*/ 156 h 392"/>
                      <a:gd name="T50" fmla="*/ 37 w 135"/>
                      <a:gd name="T51" fmla="*/ 137 h 392"/>
                      <a:gd name="T52" fmla="*/ 48 w 135"/>
                      <a:gd name="T53" fmla="*/ 81 h 392"/>
                      <a:gd name="T54" fmla="*/ 53 w 135"/>
                      <a:gd name="T55" fmla="*/ 67 h 392"/>
                      <a:gd name="T56" fmla="*/ 58 w 135"/>
                      <a:gd name="T57" fmla="*/ 54 h 392"/>
                      <a:gd name="T58" fmla="*/ 58 w 135"/>
                      <a:gd name="T59" fmla="*/ 53 h 392"/>
                      <a:gd name="T60" fmla="*/ 45 w 135"/>
                      <a:gd name="T61" fmla="*/ 51 h 392"/>
                      <a:gd name="T62" fmla="*/ 41 w 135"/>
                      <a:gd name="T63" fmla="*/ 46 h 392"/>
                      <a:gd name="T64" fmla="*/ 41 w 135"/>
                      <a:gd name="T65" fmla="*/ 41 h 392"/>
                      <a:gd name="T66" fmla="*/ 37 w 135"/>
                      <a:gd name="T67" fmla="*/ 39 h 392"/>
                      <a:gd name="T68" fmla="*/ 37 w 135"/>
                      <a:gd name="T69" fmla="*/ 26 h 392"/>
                      <a:gd name="T70" fmla="*/ 33 w 135"/>
                      <a:gd name="T71" fmla="*/ 15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35" h="392">
                        <a:moveTo>
                          <a:pt x="33" y="15"/>
                        </a:moveTo>
                        <a:lnTo>
                          <a:pt x="38" y="6"/>
                        </a:lnTo>
                        <a:lnTo>
                          <a:pt x="48" y="3"/>
                        </a:lnTo>
                        <a:lnTo>
                          <a:pt x="58" y="0"/>
                        </a:lnTo>
                        <a:lnTo>
                          <a:pt x="63" y="0"/>
                        </a:lnTo>
                        <a:lnTo>
                          <a:pt x="70" y="1"/>
                        </a:lnTo>
                        <a:lnTo>
                          <a:pt x="71" y="3"/>
                        </a:lnTo>
                        <a:lnTo>
                          <a:pt x="83" y="13"/>
                        </a:lnTo>
                        <a:lnTo>
                          <a:pt x="86" y="23"/>
                        </a:lnTo>
                        <a:lnTo>
                          <a:pt x="79" y="34"/>
                        </a:lnTo>
                        <a:lnTo>
                          <a:pt x="79" y="38"/>
                        </a:lnTo>
                        <a:lnTo>
                          <a:pt x="81" y="38"/>
                        </a:lnTo>
                        <a:lnTo>
                          <a:pt x="83" y="41"/>
                        </a:lnTo>
                        <a:lnTo>
                          <a:pt x="84" y="39"/>
                        </a:lnTo>
                        <a:lnTo>
                          <a:pt x="88" y="48"/>
                        </a:lnTo>
                        <a:lnTo>
                          <a:pt x="107" y="59"/>
                        </a:lnTo>
                        <a:lnTo>
                          <a:pt x="109" y="61"/>
                        </a:lnTo>
                        <a:lnTo>
                          <a:pt x="121" y="89"/>
                        </a:lnTo>
                        <a:lnTo>
                          <a:pt x="135" y="125"/>
                        </a:lnTo>
                        <a:lnTo>
                          <a:pt x="135" y="130"/>
                        </a:lnTo>
                        <a:lnTo>
                          <a:pt x="111" y="156"/>
                        </a:lnTo>
                        <a:lnTo>
                          <a:pt x="124" y="204"/>
                        </a:lnTo>
                        <a:lnTo>
                          <a:pt x="104" y="221"/>
                        </a:lnTo>
                        <a:lnTo>
                          <a:pt x="104" y="270"/>
                        </a:lnTo>
                        <a:lnTo>
                          <a:pt x="109" y="325"/>
                        </a:lnTo>
                        <a:lnTo>
                          <a:pt x="106" y="354"/>
                        </a:lnTo>
                        <a:lnTo>
                          <a:pt x="106" y="377"/>
                        </a:lnTo>
                        <a:lnTo>
                          <a:pt x="98" y="381"/>
                        </a:lnTo>
                        <a:lnTo>
                          <a:pt x="91" y="379"/>
                        </a:lnTo>
                        <a:lnTo>
                          <a:pt x="84" y="377"/>
                        </a:lnTo>
                        <a:lnTo>
                          <a:pt x="78" y="377"/>
                        </a:lnTo>
                        <a:lnTo>
                          <a:pt x="68" y="377"/>
                        </a:lnTo>
                        <a:lnTo>
                          <a:pt x="65" y="376"/>
                        </a:lnTo>
                        <a:lnTo>
                          <a:pt x="61" y="390"/>
                        </a:lnTo>
                        <a:lnTo>
                          <a:pt x="45" y="392"/>
                        </a:lnTo>
                        <a:lnTo>
                          <a:pt x="41" y="390"/>
                        </a:lnTo>
                        <a:lnTo>
                          <a:pt x="30" y="392"/>
                        </a:lnTo>
                        <a:lnTo>
                          <a:pt x="9" y="392"/>
                        </a:lnTo>
                        <a:lnTo>
                          <a:pt x="0" y="390"/>
                        </a:lnTo>
                        <a:lnTo>
                          <a:pt x="0" y="384"/>
                        </a:lnTo>
                        <a:lnTo>
                          <a:pt x="20" y="377"/>
                        </a:lnTo>
                        <a:lnTo>
                          <a:pt x="28" y="371"/>
                        </a:lnTo>
                        <a:lnTo>
                          <a:pt x="32" y="325"/>
                        </a:lnTo>
                        <a:lnTo>
                          <a:pt x="35" y="283"/>
                        </a:lnTo>
                        <a:lnTo>
                          <a:pt x="32" y="272"/>
                        </a:lnTo>
                        <a:lnTo>
                          <a:pt x="35" y="232"/>
                        </a:lnTo>
                        <a:lnTo>
                          <a:pt x="40" y="198"/>
                        </a:lnTo>
                        <a:lnTo>
                          <a:pt x="38" y="186"/>
                        </a:lnTo>
                        <a:lnTo>
                          <a:pt x="37" y="176"/>
                        </a:lnTo>
                        <a:lnTo>
                          <a:pt x="38" y="156"/>
                        </a:lnTo>
                        <a:lnTo>
                          <a:pt x="37" y="151"/>
                        </a:lnTo>
                        <a:lnTo>
                          <a:pt x="37" y="137"/>
                        </a:lnTo>
                        <a:lnTo>
                          <a:pt x="37" y="125"/>
                        </a:lnTo>
                        <a:lnTo>
                          <a:pt x="48" y="81"/>
                        </a:lnTo>
                        <a:lnTo>
                          <a:pt x="51" y="74"/>
                        </a:lnTo>
                        <a:lnTo>
                          <a:pt x="53" y="67"/>
                        </a:lnTo>
                        <a:lnTo>
                          <a:pt x="53" y="62"/>
                        </a:lnTo>
                        <a:lnTo>
                          <a:pt x="58" y="54"/>
                        </a:lnTo>
                        <a:lnTo>
                          <a:pt x="60" y="54"/>
                        </a:lnTo>
                        <a:lnTo>
                          <a:pt x="58" y="53"/>
                        </a:lnTo>
                        <a:lnTo>
                          <a:pt x="46" y="53"/>
                        </a:lnTo>
                        <a:lnTo>
                          <a:pt x="45" y="51"/>
                        </a:lnTo>
                        <a:lnTo>
                          <a:pt x="43" y="48"/>
                        </a:lnTo>
                        <a:lnTo>
                          <a:pt x="41" y="46"/>
                        </a:lnTo>
                        <a:lnTo>
                          <a:pt x="41" y="44"/>
                        </a:lnTo>
                        <a:lnTo>
                          <a:pt x="41" y="41"/>
                        </a:lnTo>
                        <a:lnTo>
                          <a:pt x="41" y="39"/>
                        </a:lnTo>
                        <a:lnTo>
                          <a:pt x="37" y="39"/>
                        </a:lnTo>
                        <a:lnTo>
                          <a:pt x="40" y="29"/>
                        </a:lnTo>
                        <a:lnTo>
                          <a:pt x="37" y="26"/>
                        </a:lnTo>
                        <a:lnTo>
                          <a:pt x="38" y="18"/>
                        </a:lnTo>
                        <a:lnTo>
                          <a:pt x="33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517" name="Freeform 69"/>
                  <p:cNvSpPr>
                    <a:spLocks/>
                  </p:cNvSpPr>
                  <p:nvPr/>
                </p:nvSpPr>
                <p:spPr bwMode="auto">
                  <a:xfrm>
                    <a:off x="2688" y="1557"/>
                    <a:ext cx="47" cy="110"/>
                  </a:xfrm>
                  <a:custGeom>
                    <a:avLst/>
                    <a:gdLst>
                      <a:gd name="T0" fmla="*/ 44 w 47"/>
                      <a:gd name="T1" fmla="*/ 0 h 110"/>
                      <a:gd name="T2" fmla="*/ 47 w 47"/>
                      <a:gd name="T3" fmla="*/ 5 h 110"/>
                      <a:gd name="T4" fmla="*/ 16 w 47"/>
                      <a:gd name="T5" fmla="*/ 56 h 110"/>
                      <a:gd name="T6" fmla="*/ 14 w 47"/>
                      <a:gd name="T7" fmla="*/ 94 h 110"/>
                      <a:gd name="T8" fmla="*/ 28 w 47"/>
                      <a:gd name="T9" fmla="*/ 108 h 110"/>
                      <a:gd name="T10" fmla="*/ 0 w 47"/>
                      <a:gd name="T11" fmla="*/ 110 h 110"/>
                      <a:gd name="T12" fmla="*/ 0 w 47"/>
                      <a:gd name="T13" fmla="*/ 84 h 110"/>
                      <a:gd name="T14" fmla="*/ 11 w 47"/>
                      <a:gd name="T15" fmla="*/ 43 h 110"/>
                      <a:gd name="T16" fmla="*/ 16 w 47"/>
                      <a:gd name="T17" fmla="*/ 29 h 110"/>
                      <a:gd name="T18" fmla="*/ 24 w 47"/>
                      <a:gd name="T19" fmla="*/ 24 h 110"/>
                      <a:gd name="T20" fmla="*/ 21 w 47"/>
                      <a:gd name="T21" fmla="*/ 16 h 110"/>
                      <a:gd name="T22" fmla="*/ 44 w 47"/>
                      <a:gd name="T23" fmla="*/ 0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7" h="110">
                        <a:moveTo>
                          <a:pt x="44" y="0"/>
                        </a:moveTo>
                        <a:lnTo>
                          <a:pt x="47" y="5"/>
                        </a:lnTo>
                        <a:lnTo>
                          <a:pt x="16" y="56"/>
                        </a:lnTo>
                        <a:lnTo>
                          <a:pt x="14" y="94"/>
                        </a:lnTo>
                        <a:lnTo>
                          <a:pt x="28" y="108"/>
                        </a:lnTo>
                        <a:lnTo>
                          <a:pt x="0" y="110"/>
                        </a:lnTo>
                        <a:lnTo>
                          <a:pt x="0" y="84"/>
                        </a:lnTo>
                        <a:lnTo>
                          <a:pt x="11" y="43"/>
                        </a:lnTo>
                        <a:lnTo>
                          <a:pt x="16" y="29"/>
                        </a:lnTo>
                        <a:lnTo>
                          <a:pt x="24" y="24"/>
                        </a:lnTo>
                        <a:lnTo>
                          <a:pt x="21" y="16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518" name="Freeform 70"/>
                  <p:cNvSpPr>
                    <a:spLocks/>
                  </p:cNvSpPr>
                  <p:nvPr/>
                </p:nvSpPr>
                <p:spPr bwMode="auto">
                  <a:xfrm>
                    <a:off x="2686" y="1575"/>
                    <a:ext cx="26" cy="71"/>
                  </a:xfrm>
                  <a:custGeom>
                    <a:avLst/>
                    <a:gdLst>
                      <a:gd name="T0" fmla="*/ 23 w 26"/>
                      <a:gd name="T1" fmla="*/ 0 h 71"/>
                      <a:gd name="T2" fmla="*/ 26 w 26"/>
                      <a:gd name="T3" fmla="*/ 6 h 71"/>
                      <a:gd name="T4" fmla="*/ 21 w 26"/>
                      <a:gd name="T5" fmla="*/ 11 h 71"/>
                      <a:gd name="T6" fmla="*/ 6 w 26"/>
                      <a:gd name="T7" fmla="*/ 67 h 71"/>
                      <a:gd name="T8" fmla="*/ 3 w 26"/>
                      <a:gd name="T9" fmla="*/ 71 h 71"/>
                      <a:gd name="T10" fmla="*/ 0 w 26"/>
                      <a:gd name="T11" fmla="*/ 66 h 71"/>
                      <a:gd name="T12" fmla="*/ 13 w 26"/>
                      <a:gd name="T13" fmla="*/ 25 h 71"/>
                      <a:gd name="T14" fmla="*/ 15 w 26"/>
                      <a:gd name="T15" fmla="*/ 20 h 71"/>
                      <a:gd name="T16" fmla="*/ 20 w 26"/>
                      <a:gd name="T17" fmla="*/ 11 h 71"/>
                      <a:gd name="T18" fmla="*/ 18 w 26"/>
                      <a:gd name="T19" fmla="*/ 8 h 71"/>
                      <a:gd name="T20" fmla="*/ 23 w 26"/>
                      <a:gd name="T21" fmla="*/ 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6" h="71">
                        <a:moveTo>
                          <a:pt x="23" y="0"/>
                        </a:moveTo>
                        <a:lnTo>
                          <a:pt x="26" y="6"/>
                        </a:lnTo>
                        <a:lnTo>
                          <a:pt x="21" y="11"/>
                        </a:lnTo>
                        <a:lnTo>
                          <a:pt x="6" y="67"/>
                        </a:lnTo>
                        <a:lnTo>
                          <a:pt x="3" y="71"/>
                        </a:lnTo>
                        <a:lnTo>
                          <a:pt x="0" y="66"/>
                        </a:lnTo>
                        <a:lnTo>
                          <a:pt x="13" y="25"/>
                        </a:lnTo>
                        <a:lnTo>
                          <a:pt x="15" y="20"/>
                        </a:lnTo>
                        <a:lnTo>
                          <a:pt x="20" y="11"/>
                        </a:lnTo>
                        <a:lnTo>
                          <a:pt x="18" y="8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1512519" name="Freeform 71"/>
              <p:cNvSpPr>
                <a:spLocks/>
              </p:cNvSpPr>
              <p:nvPr/>
            </p:nvSpPr>
            <p:spPr bwMode="auto">
              <a:xfrm>
                <a:off x="472" y="1609"/>
                <a:ext cx="118" cy="150"/>
              </a:xfrm>
              <a:custGeom>
                <a:avLst/>
                <a:gdLst>
                  <a:gd name="T0" fmla="*/ 69 w 201"/>
                  <a:gd name="T1" fmla="*/ 0 h 256"/>
                  <a:gd name="T2" fmla="*/ 57 w 201"/>
                  <a:gd name="T3" fmla="*/ 0 h 256"/>
                  <a:gd name="T4" fmla="*/ 47 w 201"/>
                  <a:gd name="T5" fmla="*/ 4 h 256"/>
                  <a:gd name="T6" fmla="*/ 39 w 201"/>
                  <a:gd name="T7" fmla="*/ 10 h 256"/>
                  <a:gd name="T8" fmla="*/ 34 w 201"/>
                  <a:gd name="T9" fmla="*/ 16 h 256"/>
                  <a:gd name="T10" fmla="*/ 30 w 201"/>
                  <a:gd name="T11" fmla="*/ 21 h 256"/>
                  <a:gd name="T12" fmla="*/ 28 w 201"/>
                  <a:gd name="T13" fmla="*/ 27 h 256"/>
                  <a:gd name="T14" fmla="*/ 26 w 201"/>
                  <a:gd name="T15" fmla="*/ 33 h 256"/>
                  <a:gd name="T16" fmla="*/ 26 w 201"/>
                  <a:gd name="T17" fmla="*/ 37 h 256"/>
                  <a:gd name="T18" fmla="*/ 30 w 201"/>
                  <a:gd name="T19" fmla="*/ 39 h 256"/>
                  <a:gd name="T20" fmla="*/ 34 w 201"/>
                  <a:gd name="T21" fmla="*/ 53 h 256"/>
                  <a:gd name="T22" fmla="*/ 36 w 201"/>
                  <a:gd name="T23" fmla="*/ 55 h 256"/>
                  <a:gd name="T24" fmla="*/ 38 w 201"/>
                  <a:gd name="T25" fmla="*/ 55 h 256"/>
                  <a:gd name="T26" fmla="*/ 39 w 201"/>
                  <a:gd name="T27" fmla="*/ 63 h 256"/>
                  <a:gd name="T28" fmla="*/ 41 w 201"/>
                  <a:gd name="T29" fmla="*/ 73 h 256"/>
                  <a:gd name="T30" fmla="*/ 43 w 201"/>
                  <a:gd name="T31" fmla="*/ 73 h 256"/>
                  <a:gd name="T32" fmla="*/ 45 w 201"/>
                  <a:gd name="T33" fmla="*/ 73 h 256"/>
                  <a:gd name="T34" fmla="*/ 47 w 201"/>
                  <a:gd name="T35" fmla="*/ 73 h 256"/>
                  <a:gd name="T36" fmla="*/ 49 w 201"/>
                  <a:gd name="T37" fmla="*/ 75 h 256"/>
                  <a:gd name="T38" fmla="*/ 51 w 201"/>
                  <a:gd name="T39" fmla="*/ 75 h 256"/>
                  <a:gd name="T40" fmla="*/ 53 w 201"/>
                  <a:gd name="T41" fmla="*/ 75 h 256"/>
                  <a:gd name="T42" fmla="*/ 51 w 201"/>
                  <a:gd name="T43" fmla="*/ 77 h 256"/>
                  <a:gd name="T44" fmla="*/ 53 w 201"/>
                  <a:gd name="T45" fmla="*/ 79 h 256"/>
                  <a:gd name="T46" fmla="*/ 58 w 201"/>
                  <a:gd name="T47" fmla="*/ 82 h 256"/>
                  <a:gd name="T48" fmla="*/ 53 w 201"/>
                  <a:gd name="T49" fmla="*/ 86 h 256"/>
                  <a:gd name="T50" fmla="*/ 38 w 201"/>
                  <a:gd name="T51" fmla="*/ 97 h 256"/>
                  <a:gd name="T52" fmla="*/ 38 w 201"/>
                  <a:gd name="T53" fmla="*/ 122 h 256"/>
                  <a:gd name="T54" fmla="*/ 36 w 201"/>
                  <a:gd name="T55" fmla="*/ 140 h 256"/>
                  <a:gd name="T56" fmla="*/ 30 w 201"/>
                  <a:gd name="T57" fmla="*/ 166 h 256"/>
                  <a:gd name="T58" fmla="*/ 20 w 201"/>
                  <a:gd name="T59" fmla="*/ 202 h 256"/>
                  <a:gd name="T60" fmla="*/ 0 w 201"/>
                  <a:gd name="T61" fmla="*/ 227 h 256"/>
                  <a:gd name="T62" fmla="*/ 0 w 201"/>
                  <a:gd name="T63" fmla="*/ 255 h 256"/>
                  <a:gd name="T64" fmla="*/ 198 w 201"/>
                  <a:gd name="T65" fmla="*/ 255 h 256"/>
                  <a:gd name="T66" fmla="*/ 198 w 201"/>
                  <a:gd name="T67" fmla="*/ 198 h 256"/>
                  <a:gd name="T68" fmla="*/ 156 w 201"/>
                  <a:gd name="T69" fmla="*/ 197 h 256"/>
                  <a:gd name="T70" fmla="*/ 153 w 201"/>
                  <a:gd name="T71" fmla="*/ 183 h 256"/>
                  <a:gd name="T72" fmla="*/ 151 w 201"/>
                  <a:gd name="T73" fmla="*/ 146 h 256"/>
                  <a:gd name="T74" fmla="*/ 163 w 201"/>
                  <a:gd name="T75" fmla="*/ 172 h 256"/>
                  <a:gd name="T76" fmla="*/ 163 w 201"/>
                  <a:gd name="T77" fmla="*/ 197 h 256"/>
                  <a:gd name="T78" fmla="*/ 198 w 201"/>
                  <a:gd name="T79" fmla="*/ 198 h 256"/>
                  <a:gd name="T80" fmla="*/ 200 w 201"/>
                  <a:gd name="T81" fmla="*/ 166 h 256"/>
                  <a:gd name="T82" fmla="*/ 156 w 201"/>
                  <a:gd name="T83" fmla="*/ 80 h 256"/>
                  <a:gd name="T84" fmla="*/ 139 w 201"/>
                  <a:gd name="T85" fmla="*/ 73 h 256"/>
                  <a:gd name="T86" fmla="*/ 120 w 201"/>
                  <a:gd name="T87" fmla="*/ 67 h 256"/>
                  <a:gd name="T88" fmla="*/ 107 w 201"/>
                  <a:gd name="T89" fmla="*/ 59 h 256"/>
                  <a:gd name="T90" fmla="*/ 102 w 201"/>
                  <a:gd name="T91" fmla="*/ 49 h 256"/>
                  <a:gd name="T92" fmla="*/ 104 w 201"/>
                  <a:gd name="T93" fmla="*/ 43 h 256"/>
                  <a:gd name="T94" fmla="*/ 100 w 201"/>
                  <a:gd name="T95" fmla="*/ 29 h 256"/>
                  <a:gd name="T96" fmla="*/ 98 w 201"/>
                  <a:gd name="T97" fmla="*/ 21 h 256"/>
                  <a:gd name="T98" fmla="*/ 92 w 201"/>
                  <a:gd name="T99" fmla="*/ 12 h 256"/>
                  <a:gd name="T100" fmla="*/ 85 w 201"/>
                  <a:gd name="T101" fmla="*/ 4 h 256"/>
                  <a:gd name="T102" fmla="*/ 77 w 201"/>
                  <a:gd name="T103" fmla="*/ 2 h 256"/>
                  <a:gd name="T104" fmla="*/ 69 w 201"/>
                  <a:gd name="T105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1" h="256">
                    <a:moveTo>
                      <a:pt x="69" y="0"/>
                    </a:moveTo>
                    <a:lnTo>
                      <a:pt x="57" y="0"/>
                    </a:lnTo>
                    <a:lnTo>
                      <a:pt x="47" y="4"/>
                    </a:lnTo>
                    <a:lnTo>
                      <a:pt x="39" y="10"/>
                    </a:lnTo>
                    <a:lnTo>
                      <a:pt x="34" y="16"/>
                    </a:lnTo>
                    <a:lnTo>
                      <a:pt x="30" y="21"/>
                    </a:lnTo>
                    <a:lnTo>
                      <a:pt x="28" y="27"/>
                    </a:lnTo>
                    <a:lnTo>
                      <a:pt x="26" y="33"/>
                    </a:lnTo>
                    <a:lnTo>
                      <a:pt x="26" y="37"/>
                    </a:lnTo>
                    <a:lnTo>
                      <a:pt x="30" y="39"/>
                    </a:lnTo>
                    <a:lnTo>
                      <a:pt x="34" y="53"/>
                    </a:lnTo>
                    <a:lnTo>
                      <a:pt x="36" y="55"/>
                    </a:lnTo>
                    <a:lnTo>
                      <a:pt x="38" y="55"/>
                    </a:lnTo>
                    <a:lnTo>
                      <a:pt x="39" y="63"/>
                    </a:lnTo>
                    <a:lnTo>
                      <a:pt x="41" y="73"/>
                    </a:lnTo>
                    <a:lnTo>
                      <a:pt x="43" y="73"/>
                    </a:lnTo>
                    <a:lnTo>
                      <a:pt x="45" y="73"/>
                    </a:lnTo>
                    <a:lnTo>
                      <a:pt x="47" y="73"/>
                    </a:lnTo>
                    <a:lnTo>
                      <a:pt x="49" y="75"/>
                    </a:lnTo>
                    <a:lnTo>
                      <a:pt x="51" y="75"/>
                    </a:lnTo>
                    <a:lnTo>
                      <a:pt x="53" y="75"/>
                    </a:lnTo>
                    <a:lnTo>
                      <a:pt x="51" y="77"/>
                    </a:lnTo>
                    <a:lnTo>
                      <a:pt x="53" y="79"/>
                    </a:lnTo>
                    <a:lnTo>
                      <a:pt x="58" y="82"/>
                    </a:lnTo>
                    <a:lnTo>
                      <a:pt x="53" y="86"/>
                    </a:lnTo>
                    <a:lnTo>
                      <a:pt x="38" y="97"/>
                    </a:lnTo>
                    <a:lnTo>
                      <a:pt x="38" y="122"/>
                    </a:lnTo>
                    <a:lnTo>
                      <a:pt x="36" y="140"/>
                    </a:lnTo>
                    <a:lnTo>
                      <a:pt x="30" y="166"/>
                    </a:lnTo>
                    <a:lnTo>
                      <a:pt x="20" y="202"/>
                    </a:lnTo>
                    <a:lnTo>
                      <a:pt x="0" y="227"/>
                    </a:lnTo>
                    <a:lnTo>
                      <a:pt x="0" y="255"/>
                    </a:lnTo>
                    <a:lnTo>
                      <a:pt x="198" y="255"/>
                    </a:lnTo>
                    <a:lnTo>
                      <a:pt x="198" y="198"/>
                    </a:lnTo>
                    <a:lnTo>
                      <a:pt x="156" y="197"/>
                    </a:lnTo>
                    <a:lnTo>
                      <a:pt x="153" y="183"/>
                    </a:lnTo>
                    <a:lnTo>
                      <a:pt x="151" y="146"/>
                    </a:lnTo>
                    <a:lnTo>
                      <a:pt x="163" y="172"/>
                    </a:lnTo>
                    <a:lnTo>
                      <a:pt x="163" y="197"/>
                    </a:lnTo>
                    <a:lnTo>
                      <a:pt x="198" y="198"/>
                    </a:lnTo>
                    <a:lnTo>
                      <a:pt x="200" y="166"/>
                    </a:lnTo>
                    <a:lnTo>
                      <a:pt x="156" y="80"/>
                    </a:lnTo>
                    <a:lnTo>
                      <a:pt x="139" y="73"/>
                    </a:lnTo>
                    <a:lnTo>
                      <a:pt x="120" y="67"/>
                    </a:lnTo>
                    <a:lnTo>
                      <a:pt x="107" y="59"/>
                    </a:lnTo>
                    <a:lnTo>
                      <a:pt x="102" y="49"/>
                    </a:lnTo>
                    <a:lnTo>
                      <a:pt x="104" y="43"/>
                    </a:lnTo>
                    <a:lnTo>
                      <a:pt x="100" y="29"/>
                    </a:lnTo>
                    <a:lnTo>
                      <a:pt x="98" y="21"/>
                    </a:lnTo>
                    <a:lnTo>
                      <a:pt x="92" y="12"/>
                    </a:lnTo>
                    <a:lnTo>
                      <a:pt x="85" y="4"/>
                    </a:lnTo>
                    <a:lnTo>
                      <a:pt x="77" y="2"/>
                    </a:lnTo>
                    <a:lnTo>
                      <a:pt x="69" y="0"/>
                    </a:lnTo>
                  </a:path>
                </a:pathLst>
              </a:custGeom>
              <a:solidFill>
                <a:srgbClr val="33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2520" name="Freeform 72"/>
              <p:cNvSpPr>
                <a:spLocks/>
              </p:cNvSpPr>
              <p:nvPr/>
            </p:nvSpPr>
            <p:spPr bwMode="auto">
              <a:xfrm>
                <a:off x="367" y="1567"/>
                <a:ext cx="128" cy="203"/>
              </a:xfrm>
              <a:custGeom>
                <a:avLst/>
                <a:gdLst>
                  <a:gd name="T0" fmla="*/ 136 w 217"/>
                  <a:gd name="T1" fmla="*/ 4 h 346"/>
                  <a:gd name="T2" fmla="*/ 129 w 217"/>
                  <a:gd name="T3" fmla="*/ 0 h 346"/>
                  <a:gd name="T4" fmla="*/ 122 w 217"/>
                  <a:gd name="T5" fmla="*/ 0 h 346"/>
                  <a:gd name="T6" fmla="*/ 114 w 217"/>
                  <a:gd name="T7" fmla="*/ 2 h 346"/>
                  <a:gd name="T8" fmla="*/ 104 w 217"/>
                  <a:gd name="T9" fmla="*/ 6 h 346"/>
                  <a:gd name="T10" fmla="*/ 98 w 217"/>
                  <a:gd name="T11" fmla="*/ 16 h 346"/>
                  <a:gd name="T12" fmla="*/ 95 w 217"/>
                  <a:gd name="T13" fmla="*/ 32 h 346"/>
                  <a:gd name="T14" fmla="*/ 96 w 217"/>
                  <a:gd name="T15" fmla="*/ 54 h 346"/>
                  <a:gd name="T16" fmla="*/ 35 w 217"/>
                  <a:gd name="T17" fmla="*/ 62 h 346"/>
                  <a:gd name="T18" fmla="*/ 0 w 217"/>
                  <a:gd name="T19" fmla="*/ 188 h 346"/>
                  <a:gd name="T20" fmla="*/ 0 w 217"/>
                  <a:gd name="T21" fmla="*/ 271 h 346"/>
                  <a:gd name="T22" fmla="*/ 15 w 217"/>
                  <a:gd name="T23" fmla="*/ 345 h 346"/>
                  <a:gd name="T24" fmla="*/ 125 w 217"/>
                  <a:gd name="T25" fmla="*/ 261 h 346"/>
                  <a:gd name="T26" fmla="*/ 129 w 217"/>
                  <a:gd name="T27" fmla="*/ 203 h 346"/>
                  <a:gd name="T28" fmla="*/ 157 w 217"/>
                  <a:gd name="T29" fmla="*/ 271 h 346"/>
                  <a:gd name="T30" fmla="*/ 176 w 217"/>
                  <a:gd name="T31" fmla="*/ 286 h 346"/>
                  <a:gd name="T32" fmla="*/ 204 w 217"/>
                  <a:gd name="T33" fmla="*/ 289 h 346"/>
                  <a:gd name="T34" fmla="*/ 216 w 217"/>
                  <a:gd name="T35" fmla="*/ 275 h 346"/>
                  <a:gd name="T36" fmla="*/ 208 w 217"/>
                  <a:gd name="T37" fmla="*/ 257 h 346"/>
                  <a:gd name="T38" fmla="*/ 183 w 217"/>
                  <a:gd name="T39" fmla="*/ 249 h 346"/>
                  <a:gd name="T40" fmla="*/ 173 w 217"/>
                  <a:gd name="T41" fmla="*/ 219 h 346"/>
                  <a:gd name="T42" fmla="*/ 159 w 217"/>
                  <a:gd name="T43" fmla="*/ 127 h 346"/>
                  <a:gd name="T44" fmla="*/ 142 w 217"/>
                  <a:gd name="T45" fmla="*/ 79 h 346"/>
                  <a:gd name="T46" fmla="*/ 146 w 217"/>
                  <a:gd name="T47" fmla="*/ 77 h 346"/>
                  <a:gd name="T48" fmla="*/ 148 w 217"/>
                  <a:gd name="T49" fmla="*/ 73 h 346"/>
                  <a:gd name="T50" fmla="*/ 148 w 217"/>
                  <a:gd name="T51" fmla="*/ 69 h 346"/>
                  <a:gd name="T52" fmla="*/ 151 w 217"/>
                  <a:gd name="T53" fmla="*/ 69 h 346"/>
                  <a:gd name="T54" fmla="*/ 155 w 217"/>
                  <a:gd name="T55" fmla="*/ 69 h 346"/>
                  <a:gd name="T56" fmla="*/ 155 w 217"/>
                  <a:gd name="T57" fmla="*/ 62 h 346"/>
                  <a:gd name="T58" fmla="*/ 155 w 217"/>
                  <a:gd name="T59" fmla="*/ 56 h 346"/>
                  <a:gd name="T60" fmla="*/ 157 w 217"/>
                  <a:gd name="T61" fmla="*/ 50 h 346"/>
                  <a:gd name="T62" fmla="*/ 161 w 217"/>
                  <a:gd name="T63" fmla="*/ 48 h 346"/>
                  <a:gd name="T64" fmla="*/ 165 w 217"/>
                  <a:gd name="T65" fmla="*/ 34 h 346"/>
                  <a:gd name="T66" fmla="*/ 169 w 217"/>
                  <a:gd name="T67" fmla="*/ 32 h 346"/>
                  <a:gd name="T68" fmla="*/ 167 w 217"/>
                  <a:gd name="T69" fmla="*/ 27 h 346"/>
                  <a:gd name="T70" fmla="*/ 161 w 217"/>
                  <a:gd name="T71" fmla="*/ 20 h 346"/>
                  <a:gd name="T72" fmla="*/ 153 w 217"/>
                  <a:gd name="T73" fmla="*/ 12 h 346"/>
                  <a:gd name="T74" fmla="*/ 146 w 217"/>
                  <a:gd name="T75" fmla="*/ 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7" h="346">
                    <a:moveTo>
                      <a:pt x="140" y="4"/>
                    </a:moveTo>
                    <a:lnTo>
                      <a:pt x="136" y="4"/>
                    </a:lnTo>
                    <a:lnTo>
                      <a:pt x="133" y="2"/>
                    </a:lnTo>
                    <a:lnTo>
                      <a:pt x="129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8" y="0"/>
                    </a:lnTo>
                    <a:lnTo>
                      <a:pt x="114" y="2"/>
                    </a:lnTo>
                    <a:lnTo>
                      <a:pt x="106" y="4"/>
                    </a:lnTo>
                    <a:lnTo>
                      <a:pt x="104" y="6"/>
                    </a:lnTo>
                    <a:lnTo>
                      <a:pt x="100" y="12"/>
                    </a:lnTo>
                    <a:lnTo>
                      <a:pt x="98" y="16"/>
                    </a:lnTo>
                    <a:lnTo>
                      <a:pt x="95" y="23"/>
                    </a:lnTo>
                    <a:lnTo>
                      <a:pt x="95" y="32"/>
                    </a:lnTo>
                    <a:lnTo>
                      <a:pt x="95" y="42"/>
                    </a:lnTo>
                    <a:lnTo>
                      <a:pt x="96" y="54"/>
                    </a:lnTo>
                    <a:lnTo>
                      <a:pt x="51" y="48"/>
                    </a:lnTo>
                    <a:lnTo>
                      <a:pt x="35" y="62"/>
                    </a:lnTo>
                    <a:lnTo>
                      <a:pt x="2" y="144"/>
                    </a:lnTo>
                    <a:lnTo>
                      <a:pt x="0" y="188"/>
                    </a:lnTo>
                    <a:lnTo>
                      <a:pt x="10" y="239"/>
                    </a:lnTo>
                    <a:lnTo>
                      <a:pt x="0" y="271"/>
                    </a:lnTo>
                    <a:lnTo>
                      <a:pt x="15" y="286"/>
                    </a:lnTo>
                    <a:lnTo>
                      <a:pt x="15" y="345"/>
                    </a:lnTo>
                    <a:lnTo>
                      <a:pt x="123" y="311"/>
                    </a:lnTo>
                    <a:lnTo>
                      <a:pt x="125" y="261"/>
                    </a:lnTo>
                    <a:lnTo>
                      <a:pt x="123" y="231"/>
                    </a:lnTo>
                    <a:lnTo>
                      <a:pt x="129" y="203"/>
                    </a:lnTo>
                    <a:lnTo>
                      <a:pt x="142" y="241"/>
                    </a:lnTo>
                    <a:lnTo>
                      <a:pt x="157" y="271"/>
                    </a:lnTo>
                    <a:lnTo>
                      <a:pt x="163" y="267"/>
                    </a:lnTo>
                    <a:lnTo>
                      <a:pt x="176" y="286"/>
                    </a:lnTo>
                    <a:lnTo>
                      <a:pt x="191" y="289"/>
                    </a:lnTo>
                    <a:lnTo>
                      <a:pt x="204" y="289"/>
                    </a:lnTo>
                    <a:lnTo>
                      <a:pt x="212" y="282"/>
                    </a:lnTo>
                    <a:lnTo>
                      <a:pt x="216" y="275"/>
                    </a:lnTo>
                    <a:lnTo>
                      <a:pt x="208" y="265"/>
                    </a:lnTo>
                    <a:lnTo>
                      <a:pt x="208" y="257"/>
                    </a:lnTo>
                    <a:lnTo>
                      <a:pt x="199" y="253"/>
                    </a:lnTo>
                    <a:lnTo>
                      <a:pt x="183" y="249"/>
                    </a:lnTo>
                    <a:lnTo>
                      <a:pt x="185" y="247"/>
                    </a:lnTo>
                    <a:lnTo>
                      <a:pt x="173" y="219"/>
                    </a:lnTo>
                    <a:lnTo>
                      <a:pt x="161" y="181"/>
                    </a:lnTo>
                    <a:lnTo>
                      <a:pt x="159" y="127"/>
                    </a:lnTo>
                    <a:lnTo>
                      <a:pt x="161" y="98"/>
                    </a:lnTo>
                    <a:lnTo>
                      <a:pt x="142" y="79"/>
                    </a:lnTo>
                    <a:lnTo>
                      <a:pt x="144" y="79"/>
                    </a:lnTo>
                    <a:lnTo>
                      <a:pt x="146" y="77"/>
                    </a:lnTo>
                    <a:lnTo>
                      <a:pt x="144" y="75"/>
                    </a:lnTo>
                    <a:lnTo>
                      <a:pt x="148" y="73"/>
                    </a:lnTo>
                    <a:lnTo>
                      <a:pt x="148" y="71"/>
                    </a:lnTo>
                    <a:lnTo>
                      <a:pt x="148" y="69"/>
                    </a:lnTo>
                    <a:lnTo>
                      <a:pt x="149" y="67"/>
                    </a:lnTo>
                    <a:lnTo>
                      <a:pt x="151" y="69"/>
                    </a:lnTo>
                    <a:lnTo>
                      <a:pt x="153" y="69"/>
                    </a:lnTo>
                    <a:lnTo>
                      <a:pt x="155" y="69"/>
                    </a:lnTo>
                    <a:lnTo>
                      <a:pt x="155" y="65"/>
                    </a:lnTo>
                    <a:lnTo>
                      <a:pt x="155" y="62"/>
                    </a:lnTo>
                    <a:lnTo>
                      <a:pt x="155" y="60"/>
                    </a:lnTo>
                    <a:lnTo>
                      <a:pt x="155" y="56"/>
                    </a:lnTo>
                    <a:lnTo>
                      <a:pt x="157" y="52"/>
                    </a:lnTo>
                    <a:lnTo>
                      <a:pt x="157" y="50"/>
                    </a:lnTo>
                    <a:lnTo>
                      <a:pt x="159" y="50"/>
                    </a:lnTo>
                    <a:lnTo>
                      <a:pt x="161" y="48"/>
                    </a:lnTo>
                    <a:lnTo>
                      <a:pt x="163" y="34"/>
                    </a:lnTo>
                    <a:lnTo>
                      <a:pt x="165" y="34"/>
                    </a:lnTo>
                    <a:lnTo>
                      <a:pt x="167" y="34"/>
                    </a:lnTo>
                    <a:lnTo>
                      <a:pt x="169" y="32"/>
                    </a:lnTo>
                    <a:lnTo>
                      <a:pt x="167" y="30"/>
                    </a:lnTo>
                    <a:lnTo>
                      <a:pt x="167" y="27"/>
                    </a:lnTo>
                    <a:lnTo>
                      <a:pt x="165" y="23"/>
                    </a:lnTo>
                    <a:lnTo>
                      <a:pt x="161" y="20"/>
                    </a:lnTo>
                    <a:lnTo>
                      <a:pt x="159" y="16"/>
                    </a:lnTo>
                    <a:lnTo>
                      <a:pt x="153" y="12"/>
                    </a:lnTo>
                    <a:lnTo>
                      <a:pt x="149" y="10"/>
                    </a:lnTo>
                    <a:lnTo>
                      <a:pt x="146" y="8"/>
                    </a:lnTo>
                    <a:lnTo>
                      <a:pt x="140" y="4"/>
                    </a:lnTo>
                  </a:path>
                </a:pathLst>
              </a:custGeom>
              <a:solidFill>
                <a:srgbClr val="7882B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2521" name="Freeform 73"/>
              <p:cNvSpPr>
                <a:spLocks/>
              </p:cNvSpPr>
              <p:nvPr/>
            </p:nvSpPr>
            <p:spPr bwMode="auto">
              <a:xfrm>
                <a:off x="286" y="1618"/>
                <a:ext cx="265" cy="198"/>
              </a:xfrm>
              <a:custGeom>
                <a:avLst/>
                <a:gdLst>
                  <a:gd name="T0" fmla="*/ 174 w 452"/>
                  <a:gd name="T1" fmla="*/ 0 h 338"/>
                  <a:gd name="T2" fmla="*/ 189 w 452"/>
                  <a:gd name="T3" fmla="*/ 4 h 338"/>
                  <a:gd name="T4" fmla="*/ 200 w 452"/>
                  <a:gd name="T5" fmla="*/ 8 h 338"/>
                  <a:gd name="T6" fmla="*/ 210 w 452"/>
                  <a:gd name="T7" fmla="*/ 14 h 338"/>
                  <a:gd name="T8" fmla="*/ 218 w 452"/>
                  <a:gd name="T9" fmla="*/ 21 h 338"/>
                  <a:gd name="T10" fmla="*/ 223 w 452"/>
                  <a:gd name="T11" fmla="*/ 28 h 338"/>
                  <a:gd name="T12" fmla="*/ 225 w 452"/>
                  <a:gd name="T13" fmla="*/ 34 h 338"/>
                  <a:gd name="T14" fmla="*/ 227 w 452"/>
                  <a:gd name="T15" fmla="*/ 38 h 338"/>
                  <a:gd name="T16" fmla="*/ 229 w 452"/>
                  <a:gd name="T17" fmla="*/ 42 h 338"/>
                  <a:gd name="T18" fmla="*/ 227 w 452"/>
                  <a:gd name="T19" fmla="*/ 46 h 338"/>
                  <a:gd name="T20" fmla="*/ 222 w 452"/>
                  <a:gd name="T21" fmla="*/ 50 h 338"/>
                  <a:gd name="T22" fmla="*/ 216 w 452"/>
                  <a:gd name="T23" fmla="*/ 71 h 338"/>
                  <a:gd name="T24" fmla="*/ 212 w 452"/>
                  <a:gd name="T25" fmla="*/ 73 h 338"/>
                  <a:gd name="T26" fmla="*/ 210 w 452"/>
                  <a:gd name="T27" fmla="*/ 82 h 338"/>
                  <a:gd name="T28" fmla="*/ 208 w 452"/>
                  <a:gd name="T29" fmla="*/ 94 h 338"/>
                  <a:gd name="T30" fmla="*/ 206 w 452"/>
                  <a:gd name="T31" fmla="*/ 94 h 338"/>
                  <a:gd name="T32" fmla="*/ 204 w 452"/>
                  <a:gd name="T33" fmla="*/ 94 h 338"/>
                  <a:gd name="T34" fmla="*/ 200 w 452"/>
                  <a:gd name="T35" fmla="*/ 94 h 338"/>
                  <a:gd name="T36" fmla="*/ 195 w 452"/>
                  <a:gd name="T37" fmla="*/ 100 h 338"/>
                  <a:gd name="T38" fmla="*/ 187 w 452"/>
                  <a:gd name="T39" fmla="*/ 105 h 338"/>
                  <a:gd name="T40" fmla="*/ 193 w 452"/>
                  <a:gd name="T41" fmla="*/ 109 h 338"/>
                  <a:gd name="T42" fmla="*/ 214 w 452"/>
                  <a:gd name="T43" fmla="*/ 125 h 338"/>
                  <a:gd name="T44" fmla="*/ 214 w 452"/>
                  <a:gd name="T45" fmla="*/ 155 h 338"/>
                  <a:gd name="T46" fmla="*/ 214 w 452"/>
                  <a:gd name="T47" fmla="*/ 177 h 338"/>
                  <a:gd name="T48" fmla="*/ 222 w 452"/>
                  <a:gd name="T49" fmla="*/ 211 h 338"/>
                  <a:gd name="T50" fmla="*/ 233 w 452"/>
                  <a:gd name="T51" fmla="*/ 259 h 338"/>
                  <a:gd name="T52" fmla="*/ 299 w 452"/>
                  <a:gd name="T53" fmla="*/ 295 h 338"/>
                  <a:gd name="T54" fmla="*/ 373 w 452"/>
                  <a:gd name="T55" fmla="*/ 305 h 338"/>
                  <a:gd name="T56" fmla="*/ 427 w 452"/>
                  <a:gd name="T57" fmla="*/ 313 h 338"/>
                  <a:gd name="T58" fmla="*/ 451 w 452"/>
                  <a:gd name="T59" fmla="*/ 337 h 338"/>
                  <a:gd name="T60" fmla="*/ 0 w 452"/>
                  <a:gd name="T61" fmla="*/ 337 h 338"/>
                  <a:gd name="T62" fmla="*/ 8 w 452"/>
                  <a:gd name="T63" fmla="*/ 253 h 338"/>
                  <a:gd name="T64" fmla="*/ 60 w 452"/>
                  <a:gd name="T65" fmla="*/ 251 h 338"/>
                  <a:gd name="T66" fmla="*/ 64 w 452"/>
                  <a:gd name="T67" fmla="*/ 232 h 338"/>
                  <a:gd name="T68" fmla="*/ 68 w 452"/>
                  <a:gd name="T69" fmla="*/ 188 h 338"/>
                  <a:gd name="T70" fmla="*/ 52 w 452"/>
                  <a:gd name="T71" fmla="*/ 219 h 338"/>
                  <a:gd name="T72" fmla="*/ 50 w 452"/>
                  <a:gd name="T73" fmla="*/ 251 h 338"/>
                  <a:gd name="T74" fmla="*/ 8 w 452"/>
                  <a:gd name="T75" fmla="*/ 253 h 338"/>
                  <a:gd name="T76" fmla="*/ 6 w 452"/>
                  <a:gd name="T77" fmla="*/ 211 h 338"/>
                  <a:gd name="T78" fmla="*/ 60 w 452"/>
                  <a:gd name="T79" fmla="*/ 104 h 338"/>
                  <a:gd name="T80" fmla="*/ 81 w 452"/>
                  <a:gd name="T81" fmla="*/ 92 h 338"/>
                  <a:gd name="T82" fmla="*/ 106 w 452"/>
                  <a:gd name="T83" fmla="*/ 84 h 338"/>
                  <a:gd name="T84" fmla="*/ 124 w 452"/>
                  <a:gd name="T85" fmla="*/ 76 h 338"/>
                  <a:gd name="T86" fmla="*/ 131 w 452"/>
                  <a:gd name="T87" fmla="*/ 65 h 338"/>
                  <a:gd name="T88" fmla="*/ 129 w 452"/>
                  <a:gd name="T89" fmla="*/ 63 h 338"/>
                  <a:gd name="T90" fmla="*/ 127 w 452"/>
                  <a:gd name="T91" fmla="*/ 56 h 338"/>
                  <a:gd name="T92" fmla="*/ 129 w 452"/>
                  <a:gd name="T93" fmla="*/ 40 h 338"/>
                  <a:gd name="T94" fmla="*/ 131 w 452"/>
                  <a:gd name="T95" fmla="*/ 26 h 338"/>
                  <a:gd name="T96" fmla="*/ 137 w 452"/>
                  <a:gd name="T97" fmla="*/ 14 h 338"/>
                  <a:gd name="T98" fmla="*/ 142 w 452"/>
                  <a:gd name="T99" fmla="*/ 10 h 338"/>
                  <a:gd name="T100" fmla="*/ 148 w 452"/>
                  <a:gd name="T101" fmla="*/ 6 h 338"/>
                  <a:gd name="T102" fmla="*/ 160 w 452"/>
                  <a:gd name="T103" fmla="*/ 2 h 338"/>
                  <a:gd name="T104" fmla="*/ 174 w 452"/>
                  <a:gd name="T105" fmla="*/ 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52" h="338">
                    <a:moveTo>
                      <a:pt x="174" y="0"/>
                    </a:moveTo>
                    <a:lnTo>
                      <a:pt x="189" y="4"/>
                    </a:lnTo>
                    <a:lnTo>
                      <a:pt x="200" y="8"/>
                    </a:lnTo>
                    <a:lnTo>
                      <a:pt x="210" y="14"/>
                    </a:lnTo>
                    <a:lnTo>
                      <a:pt x="218" y="21"/>
                    </a:lnTo>
                    <a:lnTo>
                      <a:pt x="223" y="28"/>
                    </a:lnTo>
                    <a:lnTo>
                      <a:pt x="225" y="34"/>
                    </a:lnTo>
                    <a:lnTo>
                      <a:pt x="227" y="38"/>
                    </a:lnTo>
                    <a:lnTo>
                      <a:pt x="229" y="42"/>
                    </a:lnTo>
                    <a:lnTo>
                      <a:pt x="227" y="46"/>
                    </a:lnTo>
                    <a:lnTo>
                      <a:pt x="222" y="50"/>
                    </a:lnTo>
                    <a:lnTo>
                      <a:pt x="216" y="71"/>
                    </a:lnTo>
                    <a:lnTo>
                      <a:pt x="212" y="73"/>
                    </a:lnTo>
                    <a:lnTo>
                      <a:pt x="210" y="82"/>
                    </a:lnTo>
                    <a:lnTo>
                      <a:pt x="208" y="94"/>
                    </a:lnTo>
                    <a:lnTo>
                      <a:pt x="206" y="94"/>
                    </a:lnTo>
                    <a:lnTo>
                      <a:pt x="204" y="94"/>
                    </a:lnTo>
                    <a:lnTo>
                      <a:pt x="200" y="94"/>
                    </a:lnTo>
                    <a:lnTo>
                      <a:pt x="195" y="100"/>
                    </a:lnTo>
                    <a:lnTo>
                      <a:pt x="187" y="105"/>
                    </a:lnTo>
                    <a:lnTo>
                      <a:pt x="193" y="109"/>
                    </a:lnTo>
                    <a:lnTo>
                      <a:pt x="214" y="125"/>
                    </a:lnTo>
                    <a:lnTo>
                      <a:pt x="214" y="155"/>
                    </a:lnTo>
                    <a:lnTo>
                      <a:pt x="214" y="177"/>
                    </a:lnTo>
                    <a:lnTo>
                      <a:pt x="222" y="211"/>
                    </a:lnTo>
                    <a:lnTo>
                      <a:pt x="233" y="259"/>
                    </a:lnTo>
                    <a:lnTo>
                      <a:pt x="299" y="295"/>
                    </a:lnTo>
                    <a:lnTo>
                      <a:pt x="373" y="305"/>
                    </a:lnTo>
                    <a:lnTo>
                      <a:pt x="427" y="313"/>
                    </a:lnTo>
                    <a:lnTo>
                      <a:pt x="451" y="337"/>
                    </a:lnTo>
                    <a:lnTo>
                      <a:pt x="0" y="337"/>
                    </a:lnTo>
                    <a:lnTo>
                      <a:pt x="8" y="253"/>
                    </a:lnTo>
                    <a:lnTo>
                      <a:pt x="60" y="251"/>
                    </a:lnTo>
                    <a:lnTo>
                      <a:pt x="64" y="232"/>
                    </a:lnTo>
                    <a:lnTo>
                      <a:pt x="68" y="188"/>
                    </a:lnTo>
                    <a:lnTo>
                      <a:pt x="52" y="219"/>
                    </a:lnTo>
                    <a:lnTo>
                      <a:pt x="50" y="251"/>
                    </a:lnTo>
                    <a:lnTo>
                      <a:pt x="8" y="253"/>
                    </a:lnTo>
                    <a:lnTo>
                      <a:pt x="6" y="211"/>
                    </a:lnTo>
                    <a:lnTo>
                      <a:pt x="60" y="104"/>
                    </a:lnTo>
                    <a:lnTo>
                      <a:pt x="81" y="92"/>
                    </a:lnTo>
                    <a:lnTo>
                      <a:pt x="106" y="84"/>
                    </a:lnTo>
                    <a:lnTo>
                      <a:pt x="124" y="76"/>
                    </a:lnTo>
                    <a:lnTo>
                      <a:pt x="131" y="65"/>
                    </a:lnTo>
                    <a:lnTo>
                      <a:pt x="129" y="63"/>
                    </a:lnTo>
                    <a:lnTo>
                      <a:pt x="127" y="56"/>
                    </a:lnTo>
                    <a:lnTo>
                      <a:pt x="129" y="40"/>
                    </a:lnTo>
                    <a:lnTo>
                      <a:pt x="131" y="26"/>
                    </a:lnTo>
                    <a:lnTo>
                      <a:pt x="137" y="14"/>
                    </a:lnTo>
                    <a:lnTo>
                      <a:pt x="142" y="10"/>
                    </a:lnTo>
                    <a:lnTo>
                      <a:pt x="148" y="6"/>
                    </a:lnTo>
                    <a:lnTo>
                      <a:pt x="160" y="2"/>
                    </a:lnTo>
                    <a:lnTo>
                      <a:pt x="174" y="0"/>
                    </a:lnTo>
                  </a:path>
                </a:pathLst>
              </a:custGeom>
              <a:solidFill>
                <a:srgbClr val="33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1512522" name="Group 74"/>
              <p:cNvGrpSpPr>
                <a:grpSpLocks/>
              </p:cNvGrpSpPr>
              <p:nvPr/>
            </p:nvGrpSpPr>
            <p:grpSpPr bwMode="auto">
              <a:xfrm>
                <a:off x="359" y="1757"/>
                <a:ext cx="141" cy="76"/>
                <a:chOff x="2394" y="2967"/>
                <a:chExt cx="242" cy="130"/>
              </a:xfrm>
            </p:grpSpPr>
            <p:sp>
              <p:nvSpPr>
                <p:cNvPr id="1512523" name="Freeform 75"/>
                <p:cNvSpPr>
                  <a:spLocks/>
                </p:cNvSpPr>
                <p:nvPr/>
              </p:nvSpPr>
              <p:spPr bwMode="auto">
                <a:xfrm>
                  <a:off x="2448" y="3002"/>
                  <a:ext cx="129" cy="50"/>
                </a:xfrm>
                <a:custGeom>
                  <a:avLst/>
                  <a:gdLst>
                    <a:gd name="T0" fmla="*/ 128 w 129"/>
                    <a:gd name="T1" fmla="*/ 18 h 50"/>
                    <a:gd name="T2" fmla="*/ 72 w 129"/>
                    <a:gd name="T3" fmla="*/ 49 h 50"/>
                    <a:gd name="T4" fmla="*/ 0 w 129"/>
                    <a:gd name="T5" fmla="*/ 7 h 50"/>
                    <a:gd name="T6" fmla="*/ 74 w 129"/>
                    <a:gd name="T7" fmla="*/ 0 h 50"/>
                    <a:gd name="T8" fmla="*/ 128 w 129"/>
                    <a:gd name="T9" fmla="*/ 1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9" h="50">
                      <a:moveTo>
                        <a:pt x="128" y="18"/>
                      </a:moveTo>
                      <a:lnTo>
                        <a:pt x="72" y="49"/>
                      </a:lnTo>
                      <a:lnTo>
                        <a:pt x="0" y="7"/>
                      </a:lnTo>
                      <a:lnTo>
                        <a:pt x="74" y="0"/>
                      </a:lnTo>
                      <a:lnTo>
                        <a:pt x="128" y="18"/>
                      </a:lnTo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1512524" name="Group 76"/>
                <p:cNvGrpSpPr>
                  <a:grpSpLocks/>
                </p:cNvGrpSpPr>
                <p:nvPr/>
              </p:nvGrpSpPr>
              <p:grpSpPr bwMode="auto">
                <a:xfrm>
                  <a:off x="2464" y="2994"/>
                  <a:ext cx="101" cy="30"/>
                  <a:chOff x="2464" y="2994"/>
                  <a:chExt cx="101" cy="30"/>
                </a:xfrm>
              </p:grpSpPr>
              <p:sp>
                <p:nvSpPr>
                  <p:cNvPr id="1512525" name="Freeform 77"/>
                  <p:cNvSpPr>
                    <a:spLocks/>
                  </p:cNvSpPr>
                  <p:nvPr/>
                </p:nvSpPr>
                <p:spPr bwMode="auto">
                  <a:xfrm>
                    <a:off x="2464" y="2994"/>
                    <a:ext cx="101" cy="30"/>
                  </a:xfrm>
                  <a:custGeom>
                    <a:avLst/>
                    <a:gdLst>
                      <a:gd name="T0" fmla="*/ 98 w 101"/>
                      <a:gd name="T1" fmla="*/ 13 h 30"/>
                      <a:gd name="T2" fmla="*/ 58 w 101"/>
                      <a:gd name="T3" fmla="*/ 0 h 30"/>
                      <a:gd name="T4" fmla="*/ 38 w 101"/>
                      <a:gd name="T5" fmla="*/ 8 h 30"/>
                      <a:gd name="T6" fmla="*/ 0 w 101"/>
                      <a:gd name="T7" fmla="*/ 5 h 30"/>
                      <a:gd name="T8" fmla="*/ 100 w 101"/>
                      <a:gd name="T9" fmla="*/ 29 h 30"/>
                      <a:gd name="T10" fmla="*/ 98 w 101"/>
                      <a:gd name="T11" fmla="*/ 13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1" h="30">
                        <a:moveTo>
                          <a:pt x="98" y="13"/>
                        </a:moveTo>
                        <a:lnTo>
                          <a:pt x="58" y="0"/>
                        </a:lnTo>
                        <a:lnTo>
                          <a:pt x="38" y="8"/>
                        </a:lnTo>
                        <a:lnTo>
                          <a:pt x="0" y="5"/>
                        </a:lnTo>
                        <a:lnTo>
                          <a:pt x="100" y="29"/>
                        </a:lnTo>
                        <a:lnTo>
                          <a:pt x="98" y="13"/>
                        </a:lnTo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508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526" name="Freeform 78"/>
                  <p:cNvSpPr>
                    <a:spLocks/>
                  </p:cNvSpPr>
                  <p:nvPr/>
                </p:nvSpPr>
                <p:spPr bwMode="auto">
                  <a:xfrm>
                    <a:off x="2466" y="3000"/>
                    <a:ext cx="99" cy="24"/>
                  </a:xfrm>
                  <a:custGeom>
                    <a:avLst/>
                    <a:gdLst>
                      <a:gd name="T0" fmla="*/ 98 w 99"/>
                      <a:gd name="T1" fmla="*/ 23 h 24"/>
                      <a:gd name="T2" fmla="*/ 32 w 99"/>
                      <a:gd name="T3" fmla="*/ 16 h 24"/>
                      <a:gd name="T4" fmla="*/ 0 w 99"/>
                      <a:gd name="T5" fmla="*/ 0 h 24"/>
                      <a:gd name="T6" fmla="*/ 98 w 99"/>
                      <a:gd name="T7" fmla="*/ 23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9" h="24">
                        <a:moveTo>
                          <a:pt x="98" y="23"/>
                        </a:moveTo>
                        <a:lnTo>
                          <a:pt x="32" y="16"/>
                        </a:lnTo>
                        <a:lnTo>
                          <a:pt x="0" y="0"/>
                        </a:lnTo>
                        <a:lnTo>
                          <a:pt x="98" y="23"/>
                        </a:lnTo>
                      </a:path>
                    </a:pathLst>
                  </a:custGeom>
                  <a:solidFill>
                    <a:srgbClr val="3F3F3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512527" name="Freeform 79"/>
                <p:cNvSpPr>
                  <a:spLocks/>
                </p:cNvSpPr>
                <p:nvPr/>
              </p:nvSpPr>
              <p:spPr bwMode="auto">
                <a:xfrm>
                  <a:off x="2521" y="2982"/>
                  <a:ext cx="73" cy="19"/>
                </a:xfrm>
                <a:custGeom>
                  <a:avLst/>
                  <a:gdLst>
                    <a:gd name="T0" fmla="*/ 72 w 73"/>
                    <a:gd name="T1" fmla="*/ 10 h 19"/>
                    <a:gd name="T2" fmla="*/ 33 w 73"/>
                    <a:gd name="T3" fmla="*/ 18 h 19"/>
                    <a:gd name="T4" fmla="*/ 0 w 73"/>
                    <a:gd name="T5" fmla="*/ 7 h 19"/>
                    <a:gd name="T6" fmla="*/ 39 w 73"/>
                    <a:gd name="T7" fmla="*/ 0 h 19"/>
                    <a:gd name="T8" fmla="*/ 72 w 73"/>
                    <a:gd name="T9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19">
                      <a:moveTo>
                        <a:pt x="72" y="10"/>
                      </a:moveTo>
                      <a:lnTo>
                        <a:pt x="33" y="18"/>
                      </a:lnTo>
                      <a:lnTo>
                        <a:pt x="0" y="7"/>
                      </a:lnTo>
                      <a:lnTo>
                        <a:pt x="39" y="0"/>
                      </a:lnTo>
                      <a:lnTo>
                        <a:pt x="72" y="10"/>
                      </a:lnTo>
                    </a:path>
                  </a:pathLst>
                </a:custGeom>
                <a:solidFill>
                  <a:srgbClr val="DFDFD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28" name="Freeform 80"/>
                <p:cNvSpPr>
                  <a:spLocks/>
                </p:cNvSpPr>
                <p:nvPr/>
              </p:nvSpPr>
              <p:spPr bwMode="auto">
                <a:xfrm>
                  <a:off x="2531" y="2972"/>
                  <a:ext cx="77" cy="19"/>
                </a:xfrm>
                <a:custGeom>
                  <a:avLst/>
                  <a:gdLst>
                    <a:gd name="T0" fmla="*/ 71 w 77"/>
                    <a:gd name="T1" fmla="*/ 10 h 19"/>
                    <a:gd name="T2" fmla="*/ 76 w 77"/>
                    <a:gd name="T3" fmla="*/ 18 h 19"/>
                    <a:gd name="T4" fmla="*/ 0 w 77"/>
                    <a:gd name="T5" fmla="*/ 10 h 19"/>
                    <a:gd name="T6" fmla="*/ 28 w 77"/>
                    <a:gd name="T7" fmla="*/ 0 h 19"/>
                    <a:gd name="T8" fmla="*/ 71 w 77"/>
                    <a:gd name="T9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9">
                      <a:moveTo>
                        <a:pt x="71" y="10"/>
                      </a:moveTo>
                      <a:lnTo>
                        <a:pt x="76" y="18"/>
                      </a:lnTo>
                      <a:lnTo>
                        <a:pt x="0" y="10"/>
                      </a:lnTo>
                      <a:lnTo>
                        <a:pt x="28" y="0"/>
                      </a:lnTo>
                      <a:lnTo>
                        <a:pt x="71" y="10"/>
                      </a:lnTo>
                    </a:path>
                  </a:pathLst>
                </a:custGeom>
                <a:solidFill>
                  <a:srgbClr val="9F9F9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29" name="Freeform 81"/>
                <p:cNvSpPr>
                  <a:spLocks/>
                </p:cNvSpPr>
                <p:nvPr/>
              </p:nvSpPr>
              <p:spPr bwMode="auto">
                <a:xfrm>
                  <a:off x="2537" y="2967"/>
                  <a:ext cx="99" cy="24"/>
                </a:xfrm>
                <a:custGeom>
                  <a:avLst/>
                  <a:gdLst>
                    <a:gd name="T0" fmla="*/ 98 w 99"/>
                    <a:gd name="T1" fmla="*/ 4 h 24"/>
                    <a:gd name="T2" fmla="*/ 42 w 99"/>
                    <a:gd name="T3" fmla="*/ 0 h 24"/>
                    <a:gd name="T4" fmla="*/ 0 w 99"/>
                    <a:gd name="T5" fmla="*/ 8 h 24"/>
                    <a:gd name="T6" fmla="*/ 55 w 99"/>
                    <a:gd name="T7" fmla="*/ 23 h 24"/>
                    <a:gd name="T8" fmla="*/ 98 w 99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9" h="24">
                      <a:moveTo>
                        <a:pt x="98" y="4"/>
                      </a:moveTo>
                      <a:lnTo>
                        <a:pt x="42" y="0"/>
                      </a:lnTo>
                      <a:lnTo>
                        <a:pt x="0" y="8"/>
                      </a:lnTo>
                      <a:lnTo>
                        <a:pt x="55" y="23"/>
                      </a:lnTo>
                      <a:lnTo>
                        <a:pt x="98" y="4"/>
                      </a:lnTo>
                    </a:path>
                  </a:pathLst>
                </a:custGeom>
                <a:solidFill>
                  <a:srgbClr val="DFDFD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30" name="Freeform 82"/>
                <p:cNvSpPr>
                  <a:spLocks/>
                </p:cNvSpPr>
                <p:nvPr/>
              </p:nvSpPr>
              <p:spPr bwMode="auto">
                <a:xfrm>
                  <a:off x="2394" y="3027"/>
                  <a:ext cx="163" cy="70"/>
                </a:xfrm>
                <a:custGeom>
                  <a:avLst/>
                  <a:gdLst>
                    <a:gd name="T0" fmla="*/ 162 w 163"/>
                    <a:gd name="T1" fmla="*/ 20 h 70"/>
                    <a:gd name="T2" fmla="*/ 102 w 163"/>
                    <a:gd name="T3" fmla="*/ 69 h 70"/>
                    <a:gd name="T4" fmla="*/ 0 w 163"/>
                    <a:gd name="T5" fmla="*/ 39 h 70"/>
                    <a:gd name="T6" fmla="*/ 78 w 163"/>
                    <a:gd name="T7" fmla="*/ 0 h 70"/>
                    <a:gd name="T8" fmla="*/ 162 w 163"/>
                    <a:gd name="T9" fmla="*/ 2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3" h="70">
                      <a:moveTo>
                        <a:pt x="162" y="20"/>
                      </a:moveTo>
                      <a:lnTo>
                        <a:pt x="102" y="69"/>
                      </a:lnTo>
                      <a:lnTo>
                        <a:pt x="0" y="39"/>
                      </a:lnTo>
                      <a:lnTo>
                        <a:pt x="78" y="0"/>
                      </a:lnTo>
                      <a:lnTo>
                        <a:pt x="162" y="20"/>
                      </a:lnTo>
                    </a:path>
                  </a:pathLst>
                </a:custGeom>
                <a:solidFill>
                  <a:srgbClr val="3F3F3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31" name="Freeform 83"/>
                <p:cNvSpPr>
                  <a:spLocks/>
                </p:cNvSpPr>
                <p:nvPr/>
              </p:nvSpPr>
              <p:spPr bwMode="auto">
                <a:xfrm>
                  <a:off x="2396" y="3025"/>
                  <a:ext cx="157" cy="62"/>
                </a:xfrm>
                <a:custGeom>
                  <a:avLst/>
                  <a:gdLst>
                    <a:gd name="T0" fmla="*/ 156 w 157"/>
                    <a:gd name="T1" fmla="*/ 19 h 62"/>
                    <a:gd name="T2" fmla="*/ 98 w 157"/>
                    <a:gd name="T3" fmla="*/ 61 h 62"/>
                    <a:gd name="T4" fmla="*/ 0 w 157"/>
                    <a:gd name="T5" fmla="*/ 25 h 62"/>
                    <a:gd name="T6" fmla="*/ 84 w 157"/>
                    <a:gd name="T7" fmla="*/ 0 h 62"/>
                    <a:gd name="T8" fmla="*/ 156 w 157"/>
                    <a:gd name="T9" fmla="*/ 19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7" h="62">
                      <a:moveTo>
                        <a:pt x="156" y="19"/>
                      </a:moveTo>
                      <a:lnTo>
                        <a:pt x="98" y="61"/>
                      </a:lnTo>
                      <a:lnTo>
                        <a:pt x="0" y="25"/>
                      </a:lnTo>
                      <a:lnTo>
                        <a:pt x="84" y="0"/>
                      </a:lnTo>
                      <a:lnTo>
                        <a:pt x="156" y="19"/>
                      </a:lnTo>
                    </a:path>
                  </a:pathLst>
                </a:custGeom>
                <a:solidFill>
                  <a:srgbClr val="9F9F9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32" name="Freeform 84"/>
                <p:cNvSpPr>
                  <a:spLocks/>
                </p:cNvSpPr>
                <p:nvPr/>
              </p:nvSpPr>
              <p:spPr bwMode="auto">
                <a:xfrm>
                  <a:off x="2409" y="3022"/>
                  <a:ext cx="140" cy="49"/>
                </a:xfrm>
                <a:custGeom>
                  <a:avLst/>
                  <a:gdLst>
                    <a:gd name="T0" fmla="*/ 139 w 140"/>
                    <a:gd name="T1" fmla="*/ 25 h 49"/>
                    <a:gd name="T2" fmla="*/ 87 w 140"/>
                    <a:gd name="T3" fmla="*/ 48 h 49"/>
                    <a:gd name="T4" fmla="*/ 0 w 140"/>
                    <a:gd name="T5" fmla="*/ 6 h 49"/>
                    <a:gd name="T6" fmla="*/ 75 w 140"/>
                    <a:gd name="T7" fmla="*/ 0 h 49"/>
                    <a:gd name="T8" fmla="*/ 139 w 140"/>
                    <a:gd name="T9" fmla="*/ 25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0" h="49">
                      <a:moveTo>
                        <a:pt x="139" y="25"/>
                      </a:moveTo>
                      <a:lnTo>
                        <a:pt x="87" y="48"/>
                      </a:lnTo>
                      <a:lnTo>
                        <a:pt x="0" y="6"/>
                      </a:lnTo>
                      <a:lnTo>
                        <a:pt x="75" y="0"/>
                      </a:lnTo>
                      <a:lnTo>
                        <a:pt x="139" y="25"/>
                      </a:lnTo>
                    </a:path>
                  </a:pathLst>
                </a:custGeom>
                <a:solidFill>
                  <a:srgbClr val="3F3F3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33" name="Freeform 85"/>
                <p:cNvSpPr>
                  <a:spLocks/>
                </p:cNvSpPr>
                <p:nvPr/>
              </p:nvSpPr>
              <p:spPr bwMode="auto">
                <a:xfrm>
                  <a:off x="2421" y="3014"/>
                  <a:ext cx="136" cy="52"/>
                </a:xfrm>
                <a:custGeom>
                  <a:avLst/>
                  <a:gdLst>
                    <a:gd name="T0" fmla="*/ 135 w 136"/>
                    <a:gd name="T1" fmla="*/ 29 h 52"/>
                    <a:gd name="T2" fmla="*/ 72 w 136"/>
                    <a:gd name="T3" fmla="*/ 51 h 52"/>
                    <a:gd name="T4" fmla="*/ 0 w 136"/>
                    <a:gd name="T5" fmla="*/ 7 h 52"/>
                    <a:gd name="T6" fmla="*/ 63 w 136"/>
                    <a:gd name="T7" fmla="*/ 0 h 52"/>
                    <a:gd name="T8" fmla="*/ 135 w 136"/>
                    <a:gd name="T9" fmla="*/ 2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52">
                      <a:moveTo>
                        <a:pt x="135" y="29"/>
                      </a:moveTo>
                      <a:lnTo>
                        <a:pt x="72" y="51"/>
                      </a:lnTo>
                      <a:lnTo>
                        <a:pt x="0" y="7"/>
                      </a:lnTo>
                      <a:lnTo>
                        <a:pt x="63" y="0"/>
                      </a:lnTo>
                      <a:lnTo>
                        <a:pt x="135" y="29"/>
                      </a:lnTo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1512534" name="Freeform 86"/>
              <p:cNvSpPr>
                <a:spLocks/>
              </p:cNvSpPr>
              <p:nvPr/>
            </p:nvSpPr>
            <p:spPr bwMode="auto">
              <a:xfrm flipH="1">
                <a:off x="942" y="1609"/>
                <a:ext cx="118" cy="150"/>
              </a:xfrm>
              <a:custGeom>
                <a:avLst/>
                <a:gdLst>
                  <a:gd name="T0" fmla="*/ 69 w 201"/>
                  <a:gd name="T1" fmla="*/ 0 h 256"/>
                  <a:gd name="T2" fmla="*/ 57 w 201"/>
                  <a:gd name="T3" fmla="*/ 0 h 256"/>
                  <a:gd name="T4" fmla="*/ 47 w 201"/>
                  <a:gd name="T5" fmla="*/ 4 h 256"/>
                  <a:gd name="T6" fmla="*/ 39 w 201"/>
                  <a:gd name="T7" fmla="*/ 10 h 256"/>
                  <a:gd name="T8" fmla="*/ 34 w 201"/>
                  <a:gd name="T9" fmla="*/ 16 h 256"/>
                  <a:gd name="T10" fmla="*/ 30 w 201"/>
                  <a:gd name="T11" fmla="*/ 21 h 256"/>
                  <a:gd name="T12" fmla="*/ 28 w 201"/>
                  <a:gd name="T13" fmla="*/ 27 h 256"/>
                  <a:gd name="T14" fmla="*/ 26 w 201"/>
                  <a:gd name="T15" fmla="*/ 33 h 256"/>
                  <a:gd name="T16" fmla="*/ 26 w 201"/>
                  <a:gd name="T17" fmla="*/ 37 h 256"/>
                  <a:gd name="T18" fmla="*/ 30 w 201"/>
                  <a:gd name="T19" fmla="*/ 39 h 256"/>
                  <a:gd name="T20" fmla="*/ 34 w 201"/>
                  <a:gd name="T21" fmla="*/ 53 h 256"/>
                  <a:gd name="T22" fmla="*/ 36 w 201"/>
                  <a:gd name="T23" fmla="*/ 55 h 256"/>
                  <a:gd name="T24" fmla="*/ 38 w 201"/>
                  <a:gd name="T25" fmla="*/ 55 h 256"/>
                  <a:gd name="T26" fmla="*/ 39 w 201"/>
                  <a:gd name="T27" fmla="*/ 63 h 256"/>
                  <a:gd name="T28" fmla="*/ 41 w 201"/>
                  <a:gd name="T29" fmla="*/ 73 h 256"/>
                  <a:gd name="T30" fmla="*/ 43 w 201"/>
                  <a:gd name="T31" fmla="*/ 73 h 256"/>
                  <a:gd name="T32" fmla="*/ 45 w 201"/>
                  <a:gd name="T33" fmla="*/ 73 h 256"/>
                  <a:gd name="T34" fmla="*/ 47 w 201"/>
                  <a:gd name="T35" fmla="*/ 73 h 256"/>
                  <a:gd name="T36" fmla="*/ 49 w 201"/>
                  <a:gd name="T37" fmla="*/ 75 h 256"/>
                  <a:gd name="T38" fmla="*/ 51 w 201"/>
                  <a:gd name="T39" fmla="*/ 75 h 256"/>
                  <a:gd name="T40" fmla="*/ 53 w 201"/>
                  <a:gd name="T41" fmla="*/ 75 h 256"/>
                  <a:gd name="T42" fmla="*/ 51 w 201"/>
                  <a:gd name="T43" fmla="*/ 77 h 256"/>
                  <a:gd name="T44" fmla="*/ 53 w 201"/>
                  <a:gd name="T45" fmla="*/ 79 h 256"/>
                  <a:gd name="T46" fmla="*/ 58 w 201"/>
                  <a:gd name="T47" fmla="*/ 82 h 256"/>
                  <a:gd name="T48" fmla="*/ 53 w 201"/>
                  <a:gd name="T49" fmla="*/ 86 h 256"/>
                  <a:gd name="T50" fmla="*/ 38 w 201"/>
                  <a:gd name="T51" fmla="*/ 97 h 256"/>
                  <a:gd name="T52" fmla="*/ 38 w 201"/>
                  <a:gd name="T53" fmla="*/ 122 h 256"/>
                  <a:gd name="T54" fmla="*/ 36 w 201"/>
                  <a:gd name="T55" fmla="*/ 140 h 256"/>
                  <a:gd name="T56" fmla="*/ 30 w 201"/>
                  <a:gd name="T57" fmla="*/ 166 h 256"/>
                  <a:gd name="T58" fmla="*/ 20 w 201"/>
                  <a:gd name="T59" fmla="*/ 202 h 256"/>
                  <a:gd name="T60" fmla="*/ 0 w 201"/>
                  <a:gd name="T61" fmla="*/ 227 h 256"/>
                  <a:gd name="T62" fmla="*/ 0 w 201"/>
                  <a:gd name="T63" fmla="*/ 255 h 256"/>
                  <a:gd name="T64" fmla="*/ 198 w 201"/>
                  <a:gd name="T65" fmla="*/ 255 h 256"/>
                  <a:gd name="T66" fmla="*/ 198 w 201"/>
                  <a:gd name="T67" fmla="*/ 198 h 256"/>
                  <a:gd name="T68" fmla="*/ 156 w 201"/>
                  <a:gd name="T69" fmla="*/ 197 h 256"/>
                  <a:gd name="T70" fmla="*/ 153 w 201"/>
                  <a:gd name="T71" fmla="*/ 183 h 256"/>
                  <a:gd name="T72" fmla="*/ 151 w 201"/>
                  <a:gd name="T73" fmla="*/ 146 h 256"/>
                  <a:gd name="T74" fmla="*/ 163 w 201"/>
                  <a:gd name="T75" fmla="*/ 172 h 256"/>
                  <a:gd name="T76" fmla="*/ 163 w 201"/>
                  <a:gd name="T77" fmla="*/ 197 h 256"/>
                  <a:gd name="T78" fmla="*/ 198 w 201"/>
                  <a:gd name="T79" fmla="*/ 198 h 256"/>
                  <a:gd name="T80" fmla="*/ 200 w 201"/>
                  <a:gd name="T81" fmla="*/ 166 h 256"/>
                  <a:gd name="T82" fmla="*/ 156 w 201"/>
                  <a:gd name="T83" fmla="*/ 80 h 256"/>
                  <a:gd name="T84" fmla="*/ 139 w 201"/>
                  <a:gd name="T85" fmla="*/ 73 h 256"/>
                  <a:gd name="T86" fmla="*/ 120 w 201"/>
                  <a:gd name="T87" fmla="*/ 67 h 256"/>
                  <a:gd name="T88" fmla="*/ 107 w 201"/>
                  <a:gd name="T89" fmla="*/ 59 h 256"/>
                  <a:gd name="T90" fmla="*/ 102 w 201"/>
                  <a:gd name="T91" fmla="*/ 49 h 256"/>
                  <a:gd name="T92" fmla="*/ 104 w 201"/>
                  <a:gd name="T93" fmla="*/ 43 h 256"/>
                  <a:gd name="T94" fmla="*/ 100 w 201"/>
                  <a:gd name="T95" fmla="*/ 29 h 256"/>
                  <a:gd name="T96" fmla="*/ 98 w 201"/>
                  <a:gd name="T97" fmla="*/ 21 h 256"/>
                  <a:gd name="T98" fmla="*/ 92 w 201"/>
                  <a:gd name="T99" fmla="*/ 12 h 256"/>
                  <a:gd name="T100" fmla="*/ 85 w 201"/>
                  <a:gd name="T101" fmla="*/ 4 h 256"/>
                  <a:gd name="T102" fmla="*/ 77 w 201"/>
                  <a:gd name="T103" fmla="*/ 2 h 256"/>
                  <a:gd name="T104" fmla="*/ 69 w 201"/>
                  <a:gd name="T105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1" h="256">
                    <a:moveTo>
                      <a:pt x="69" y="0"/>
                    </a:moveTo>
                    <a:lnTo>
                      <a:pt x="57" y="0"/>
                    </a:lnTo>
                    <a:lnTo>
                      <a:pt x="47" y="4"/>
                    </a:lnTo>
                    <a:lnTo>
                      <a:pt x="39" y="10"/>
                    </a:lnTo>
                    <a:lnTo>
                      <a:pt x="34" y="16"/>
                    </a:lnTo>
                    <a:lnTo>
                      <a:pt x="30" y="21"/>
                    </a:lnTo>
                    <a:lnTo>
                      <a:pt x="28" y="27"/>
                    </a:lnTo>
                    <a:lnTo>
                      <a:pt x="26" y="33"/>
                    </a:lnTo>
                    <a:lnTo>
                      <a:pt x="26" y="37"/>
                    </a:lnTo>
                    <a:lnTo>
                      <a:pt x="30" y="39"/>
                    </a:lnTo>
                    <a:lnTo>
                      <a:pt x="34" y="53"/>
                    </a:lnTo>
                    <a:lnTo>
                      <a:pt x="36" y="55"/>
                    </a:lnTo>
                    <a:lnTo>
                      <a:pt x="38" y="55"/>
                    </a:lnTo>
                    <a:lnTo>
                      <a:pt x="39" y="63"/>
                    </a:lnTo>
                    <a:lnTo>
                      <a:pt x="41" y="73"/>
                    </a:lnTo>
                    <a:lnTo>
                      <a:pt x="43" y="73"/>
                    </a:lnTo>
                    <a:lnTo>
                      <a:pt x="45" y="73"/>
                    </a:lnTo>
                    <a:lnTo>
                      <a:pt x="47" y="73"/>
                    </a:lnTo>
                    <a:lnTo>
                      <a:pt x="49" y="75"/>
                    </a:lnTo>
                    <a:lnTo>
                      <a:pt x="51" y="75"/>
                    </a:lnTo>
                    <a:lnTo>
                      <a:pt x="53" y="75"/>
                    </a:lnTo>
                    <a:lnTo>
                      <a:pt x="51" y="77"/>
                    </a:lnTo>
                    <a:lnTo>
                      <a:pt x="53" y="79"/>
                    </a:lnTo>
                    <a:lnTo>
                      <a:pt x="58" y="82"/>
                    </a:lnTo>
                    <a:lnTo>
                      <a:pt x="53" y="86"/>
                    </a:lnTo>
                    <a:lnTo>
                      <a:pt x="38" y="97"/>
                    </a:lnTo>
                    <a:lnTo>
                      <a:pt x="38" y="122"/>
                    </a:lnTo>
                    <a:lnTo>
                      <a:pt x="36" y="140"/>
                    </a:lnTo>
                    <a:lnTo>
                      <a:pt x="30" y="166"/>
                    </a:lnTo>
                    <a:lnTo>
                      <a:pt x="20" y="202"/>
                    </a:lnTo>
                    <a:lnTo>
                      <a:pt x="0" y="227"/>
                    </a:lnTo>
                    <a:lnTo>
                      <a:pt x="0" y="255"/>
                    </a:lnTo>
                    <a:lnTo>
                      <a:pt x="198" y="255"/>
                    </a:lnTo>
                    <a:lnTo>
                      <a:pt x="198" y="198"/>
                    </a:lnTo>
                    <a:lnTo>
                      <a:pt x="156" y="197"/>
                    </a:lnTo>
                    <a:lnTo>
                      <a:pt x="153" y="183"/>
                    </a:lnTo>
                    <a:lnTo>
                      <a:pt x="151" y="146"/>
                    </a:lnTo>
                    <a:lnTo>
                      <a:pt x="163" y="172"/>
                    </a:lnTo>
                    <a:lnTo>
                      <a:pt x="163" y="197"/>
                    </a:lnTo>
                    <a:lnTo>
                      <a:pt x="198" y="198"/>
                    </a:lnTo>
                    <a:lnTo>
                      <a:pt x="200" y="166"/>
                    </a:lnTo>
                    <a:lnTo>
                      <a:pt x="156" y="80"/>
                    </a:lnTo>
                    <a:lnTo>
                      <a:pt x="139" y="73"/>
                    </a:lnTo>
                    <a:lnTo>
                      <a:pt x="120" y="67"/>
                    </a:lnTo>
                    <a:lnTo>
                      <a:pt x="107" y="59"/>
                    </a:lnTo>
                    <a:lnTo>
                      <a:pt x="102" y="49"/>
                    </a:lnTo>
                    <a:lnTo>
                      <a:pt x="104" y="43"/>
                    </a:lnTo>
                    <a:lnTo>
                      <a:pt x="100" y="29"/>
                    </a:lnTo>
                    <a:lnTo>
                      <a:pt x="98" y="21"/>
                    </a:lnTo>
                    <a:lnTo>
                      <a:pt x="92" y="12"/>
                    </a:lnTo>
                    <a:lnTo>
                      <a:pt x="85" y="4"/>
                    </a:lnTo>
                    <a:lnTo>
                      <a:pt x="77" y="2"/>
                    </a:lnTo>
                    <a:lnTo>
                      <a:pt x="69" y="0"/>
                    </a:lnTo>
                  </a:path>
                </a:pathLst>
              </a:custGeom>
              <a:solidFill>
                <a:srgbClr val="33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2535" name="Freeform 87"/>
              <p:cNvSpPr>
                <a:spLocks/>
              </p:cNvSpPr>
              <p:nvPr/>
            </p:nvSpPr>
            <p:spPr bwMode="auto">
              <a:xfrm flipH="1">
                <a:off x="1037" y="1567"/>
                <a:ext cx="128" cy="203"/>
              </a:xfrm>
              <a:custGeom>
                <a:avLst/>
                <a:gdLst>
                  <a:gd name="T0" fmla="*/ 136 w 217"/>
                  <a:gd name="T1" fmla="*/ 4 h 346"/>
                  <a:gd name="T2" fmla="*/ 129 w 217"/>
                  <a:gd name="T3" fmla="*/ 0 h 346"/>
                  <a:gd name="T4" fmla="*/ 122 w 217"/>
                  <a:gd name="T5" fmla="*/ 0 h 346"/>
                  <a:gd name="T6" fmla="*/ 114 w 217"/>
                  <a:gd name="T7" fmla="*/ 2 h 346"/>
                  <a:gd name="T8" fmla="*/ 104 w 217"/>
                  <a:gd name="T9" fmla="*/ 6 h 346"/>
                  <a:gd name="T10" fmla="*/ 98 w 217"/>
                  <a:gd name="T11" fmla="*/ 16 h 346"/>
                  <a:gd name="T12" fmla="*/ 95 w 217"/>
                  <a:gd name="T13" fmla="*/ 32 h 346"/>
                  <a:gd name="T14" fmla="*/ 96 w 217"/>
                  <a:gd name="T15" fmla="*/ 54 h 346"/>
                  <a:gd name="T16" fmla="*/ 35 w 217"/>
                  <a:gd name="T17" fmla="*/ 62 h 346"/>
                  <a:gd name="T18" fmla="*/ 0 w 217"/>
                  <a:gd name="T19" fmla="*/ 188 h 346"/>
                  <a:gd name="T20" fmla="*/ 0 w 217"/>
                  <a:gd name="T21" fmla="*/ 271 h 346"/>
                  <a:gd name="T22" fmla="*/ 15 w 217"/>
                  <a:gd name="T23" fmla="*/ 345 h 346"/>
                  <a:gd name="T24" fmla="*/ 125 w 217"/>
                  <a:gd name="T25" fmla="*/ 261 h 346"/>
                  <a:gd name="T26" fmla="*/ 129 w 217"/>
                  <a:gd name="T27" fmla="*/ 203 h 346"/>
                  <a:gd name="T28" fmla="*/ 157 w 217"/>
                  <a:gd name="T29" fmla="*/ 271 h 346"/>
                  <a:gd name="T30" fmla="*/ 176 w 217"/>
                  <a:gd name="T31" fmla="*/ 286 h 346"/>
                  <a:gd name="T32" fmla="*/ 204 w 217"/>
                  <a:gd name="T33" fmla="*/ 289 h 346"/>
                  <a:gd name="T34" fmla="*/ 216 w 217"/>
                  <a:gd name="T35" fmla="*/ 275 h 346"/>
                  <a:gd name="T36" fmla="*/ 208 w 217"/>
                  <a:gd name="T37" fmla="*/ 257 h 346"/>
                  <a:gd name="T38" fmla="*/ 183 w 217"/>
                  <a:gd name="T39" fmla="*/ 249 h 346"/>
                  <a:gd name="T40" fmla="*/ 173 w 217"/>
                  <a:gd name="T41" fmla="*/ 219 h 346"/>
                  <a:gd name="T42" fmla="*/ 159 w 217"/>
                  <a:gd name="T43" fmla="*/ 127 h 346"/>
                  <a:gd name="T44" fmla="*/ 142 w 217"/>
                  <a:gd name="T45" fmla="*/ 79 h 346"/>
                  <a:gd name="T46" fmla="*/ 146 w 217"/>
                  <a:gd name="T47" fmla="*/ 77 h 346"/>
                  <a:gd name="T48" fmla="*/ 148 w 217"/>
                  <a:gd name="T49" fmla="*/ 73 h 346"/>
                  <a:gd name="T50" fmla="*/ 148 w 217"/>
                  <a:gd name="T51" fmla="*/ 69 h 346"/>
                  <a:gd name="T52" fmla="*/ 151 w 217"/>
                  <a:gd name="T53" fmla="*/ 69 h 346"/>
                  <a:gd name="T54" fmla="*/ 155 w 217"/>
                  <a:gd name="T55" fmla="*/ 69 h 346"/>
                  <a:gd name="T56" fmla="*/ 155 w 217"/>
                  <a:gd name="T57" fmla="*/ 62 h 346"/>
                  <a:gd name="T58" fmla="*/ 155 w 217"/>
                  <a:gd name="T59" fmla="*/ 56 h 346"/>
                  <a:gd name="T60" fmla="*/ 157 w 217"/>
                  <a:gd name="T61" fmla="*/ 50 h 346"/>
                  <a:gd name="T62" fmla="*/ 161 w 217"/>
                  <a:gd name="T63" fmla="*/ 48 h 346"/>
                  <a:gd name="T64" fmla="*/ 165 w 217"/>
                  <a:gd name="T65" fmla="*/ 34 h 346"/>
                  <a:gd name="T66" fmla="*/ 169 w 217"/>
                  <a:gd name="T67" fmla="*/ 32 h 346"/>
                  <a:gd name="T68" fmla="*/ 167 w 217"/>
                  <a:gd name="T69" fmla="*/ 27 h 346"/>
                  <a:gd name="T70" fmla="*/ 161 w 217"/>
                  <a:gd name="T71" fmla="*/ 20 h 346"/>
                  <a:gd name="T72" fmla="*/ 153 w 217"/>
                  <a:gd name="T73" fmla="*/ 12 h 346"/>
                  <a:gd name="T74" fmla="*/ 146 w 217"/>
                  <a:gd name="T75" fmla="*/ 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7" h="346">
                    <a:moveTo>
                      <a:pt x="140" y="4"/>
                    </a:moveTo>
                    <a:lnTo>
                      <a:pt x="136" y="4"/>
                    </a:lnTo>
                    <a:lnTo>
                      <a:pt x="133" y="2"/>
                    </a:lnTo>
                    <a:lnTo>
                      <a:pt x="129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8" y="0"/>
                    </a:lnTo>
                    <a:lnTo>
                      <a:pt x="114" y="2"/>
                    </a:lnTo>
                    <a:lnTo>
                      <a:pt x="106" y="4"/>
                    </a:lnTo>
                    <a:lnTo>
                      <a:pt x="104" y="6"/>
                    </a:lnTo>
                    <a:lnTo>
                      <a:pt x="100" y="12"/>
                    </a:lnTo>
                    <a:lnTo>
                      <a:pt x="98" y="16"/>
                    </a:lnTo>
                    <a:lnTo>
                      <a:pt x="95" y="23"/>
                    </a:lnTo>
                    <a:lnTo>
                      <a:pt x="95" y="32"/>
                    </a:lnTo>
                    <a:lnTo>
                      <a:pt x="95" y="42"/>
                    </a:lnTo>
                    <a:lnTo>
                      <a:pt x="96" y="54"/>
                    </a:lnTo>
                    <a:lnTo>
                      <a:pt x="51" y="48"/>
                    </a:lnTo>
                    <a:lnTo>
                      <a:pt x="35" y="62"/>
                    </a:lnTo>
                    <a:lnTo>
                      <a:pt x="2" y="144"/>
                    </a:lnTo>
                    <a:lnTo>
                      <a:pt x="0" y="188"/>
                    </a:lnTo>
                    <a:lnTo>
                      <a:pt x="10" y="239"/>
                    </a:lnTo>
                    <a:lnTo>
                      <a:pt x="0" y="271"/>
                    </a:lnTo>
                    <a:lnTo>
                      <a:pt x="15" y="286"/>
                    </a:lnTo>
                    <a:lnTo>
                      <a:pt x="15" y="345"/>
                    </a:lnTo>
                    <a:lnTo>
                      <a:pt x="123" y="311"/>
                    </a:lnTo>
                    <a:lnTo>
                      <a:pt x="125" y="261"/>
                    </a:lnTo>
                    <a:lnTo>
                      <a:pt x="123" y="231"/>
                    </a:lnTo>
                    <a:lnTo>
                      <a:pt x="129" y="203"/>
                    </a:lnTo>
                    <a:lnTo>
                      <a:pt x="142" y="241"/>
                    </a:lnTo>
                    <a:lnTo>
                      <a:pt x="157" y="271"/>
                    </a:lnTo>
                    <a:lnTo>
                      <a:pt x="163" y="267"/>
                    </a:lnTo>
                    <a:lnTo>
                      <a:pt x="176" y="286"/>
                    </a:lnTo>
                    <a:lnTo>
                      <a:pt x="191" y="289"/>
                    </a:lnTo>
                    <a:lnTo>
                      <a:pt x="204" y="289"/>
                    </a:lnTo>
                    <a:lnTo>
                      <a:pt x="212" y="282"/>
                    </a:lnTo>
                    <a:lnTo>
                      <a:pt x="216" y="275"/>
                    </a:lnTo>
                    <a:lnTo>
                      <a:pt x="208" y="265"/>
                    </a:lnTo>
                    <a:lnTo>
                      <a:pt x="208" y="257"/>
                    </a:lnTo>
                    <a:lnTo>
                      <a:pt x="199" y="253"/>
                    </a:lnTo>
                    <a:lnTo>
                      <a:pt x="183" y="249"/>
                    </a:lnTo>
                    <a:lnTo>
                      <a:pt x="185" y="247"/>
                    </a:lnTo>
                    <a:lnTo>
                      <a:pt x="173" y="219"/>
                    </a:lnTo>
                    <a:lnTo>
                      <a:pt x="161" y="181"/>
                    </a:lnTo>
                    <a:lnTo>
                      <a:pt x="159" y="127"/>
                    </a:lnTo>
                    <a:lnTo>
                      <a:pt x="161" y="98"/>
                    </a:lnTo>
                    <a:lnTo>
                      <a:pt x="142" y="79"/>
                    </a:lnTo>
                    <a:lnTo>
                      <a:pt x="144" y="79"/>
                    </a:lnTo>
                    <a:lnTo>
                      <a:pt x="146" y="77"/>
                    </a:lnTo>
                    <a:lnTo>
                      <a:pt x="144" y="75"/>
                    </a:lnTo>
                    <a:lnTo>
                      <a:pt x="148" y="73"/>
                    </a:lnTo>
                    <a:lnTo>
                      <a:pt x="148" y="71"/>
                    </a:lnTo>
                    <a:lnTo>
                      <a:pt x="148" y="69"/>
                    </a:lnTo>
                    <a:lnTo>
                      <a:pt x="149" y="67"/>
                    </a:lnTo>
                    <a:lnTo>
                      <a:pt x="151" y="69"/>
                    </a:lnTo>
                    <a:lnTo>
                      <a:pt x="153" y="69"/>
                    </a:lnTo>
                    <a:lnTo>
                      <a:pt x="155" y="69"/>
                    </a:lnTo>
                    <a:lnTo>
                      <a:pt x="155" y="65"/>
                    </a:lnTo>
                    <a:lnTo>
                      <a:pt x="155" y="62"/>
                    </a:lnTo>
                    <a:lnTo>
                      <a:pt x="155" y="60"/>
                    </a:lnTo>
                    <a:lnTo>
                      <a:pt x="155" y="56"/>
                    </a:lnTo>
                    <a:lnTo>
                      <a:pt x="157" y="52"/>
                    </a:lnTo>
                    <a:lnTo>
                      <a:pt x="157" y="50"/>
                    </a:lnTo>
                    <a:lnTo>
                      <a:pt x="159" y="50"/>
                    </a:lnTo>
                    <a:lnTo>
                      <a:pt x="161" y="48"/>
                    </a:lnTo>
                    <a:lnTo>
                      <a:pt x="163" y="34"/>
                    </a:lnTo>
                    <a:lnTo>
                      <a:pt x="165" y="34"/>
                    </a:lnTo>
                    <a:lnTo>
                      <a:pt x="167" y="34"/>
                    </a:lnTo>
                    <a:lnTo>
                      <a:pt x="169" y="32"/>
                    </a:lnTo>
                    <a:lnTo>
                      <a:pt x="167" y="30"/>
                    </a:lnTo>
                    <a:lnTo>
                      <a:pt x="167" y="27"/>
                    </a:lnTo>
                    <a:lnTo>
                      <a:pt x="165" y="23"/>
                    </a:lnTo>
                    <a:lnTo>
                      <a:pt x="161" y="20"/>
                    </a:lnTo>
                    <a:lnTo>
                      <a:pt x="159" y="16"/>
                    </a:lnTo>
                    <a:lnTo>
                      <a:pt x="153" y="12"/>
                    </a:lnTo>
                    <a:lnTo>
                      <a:pt x="149" y="10"/>
                    </a:lnTo>
                    <a:lnTo>
                      <a:pt x="146" y="8"/>
                    </a:lnTo>
                    <a:lnTo>
                      <a:pt x="140" y="4"/>
                    </a:lnTo>
                  </a:path>
                </a:pathLst>
              </a:custGeom>
              <a:solidFill>
                <a:srgbClr val="7882B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2536" name="Freeform 88"/>
              <p:cNvSpPr>
                <a:spLocks/>
              </p:cNvSpPr>
              <p:nvPr/>
            </p:nvSpPr>
            <p:spPr bwMode="auto">
              <a:xfrm flipH="1">
                <a:off x="981" y="1618"/>
                <a:ext cx="265" cy="198"/>
              </a:xfrm>
              <a:custGeom>
                <a:avLst/>
                <a:gdLst>
                  <a:gd name="T0" fmla="*/ 174 w 452"/>
                  <a:gd name="T1" fmla="*/ 0 h 338"/>
                  <a:gd name="T2" fmla="*/ 189 w 452"/>
                  <a:gd name="T3" fmla="*/ 4 h 338"/>
                  <a:gd name="T4" fmla="*/ 200 w 452"/>
                  <a:gd name="T5" fmla="*/ 8 h 338"/>
                  <a:gd name="T6" fmla="*/ 210 w 452"/>
                  <a:gd name="T7" fmla="*/ 14 h 338"/>
                  <a:gd name="T8" fmla="*/ 218 w 452"/>
                  <a:gd name="T9" fmla="*/ 21 h 338"/>
                  <a:gd name="T10" fmla="*/ 223 w 452"/>
                  <a:gd name="T11" fmla="*/ 28 h 338"/>
                  <a:gd name="T12" fmla="*/ 225 w 452"/>
                  <a:gd name="T13" fmla="*/ 34 h 338"/>
                  <a:gd name="T14" fmla="*/ 227 w 452"/>
                  <a:gd name="T15" fmla="*/ 38 h 338"/>
                  <a:gd name="T16" fmla="*/ 229 w 452"/>
                  <a:gd name="T17" fmla="*/ 42 h 338"/>
                  <a:gd name="T18" fmla="*/ 227 w 452"/>
                  <a:gd name="T19" fmla="*/ 46 h 338"/>
                  <a:gd name="T20" fmla="*/ 222 w 452"/>
                  <a:gd name="T21" fmla="*/ 50 h 338"/>
                  <a:gd name="T22" fmla="*/ 216 w 452"/>
                  <a:gd name="T23" fmla="*/ 71 h 338"/>
                  <a:gd name="T24" fmla="*/ 212 w 452"/>
                  <a:gd name="T25" fmla="*/ 73 h 338"/>
                  <a:gd name="T26" fmla="*/ 210 w 452"/>
                  <a:gd name="T27" fmla="*/ 82 h 338"/>
                  <a:gd name="T28" fmla="*/ 208 w 452"/>
                  <a:gd name="T29" fmla="*/ 94 h 338"/>
                  <a:gd name="T30" fmla="*/ 206 w 452"/>
                  <a:gd name="T31" fmla="*/ 94 h 338"/>
                  <a:gd name="T32" fmla="*/ 204 w 452"/>
                  <a:gd name="T33" fmla="*/ 94 h 338"/>
                  <a:gd name="T34" fmla="*/ 200 w 452"/>
                  <a:gd name="T35" fmla="*/ 94 h 338"/>
                  <a:gd name="T36" fmla="*/ 195 w 452"/>
                  <a:gd name="T37" fmla="*/ 100 h 338"/>
                  <a:gd name="T38" fmla="*/ 187 w 452"/>
                  <a:gd name="T39" fmla="*/ 105 h 338"/>
                  <a:gd name="T40" fmla="*/ 193 w 452"/>
                  <a:gd name="T41" fmla="*/ 109 h 338"/>
                  <a:gd name="T42" fmla="*/ 214 w 452"/>
                  <a:gd name="T43" fmla="*/ 125 h 338"/>
                  <a:gd name="T44" fmla="*/ 214 w 452"/>
                  <a:gd name="T45" fmla="*/ 155 h 338"/>
                  <a:gd name="T46" fmla="*/ 214 w 452"/>
                  <a:gd name="T47" fmla="*/ 177 h 338"/>
                  <a:gd name="T48" fmla="*/ 222 w 452"/>
                  <a:gd name="T49" fmla="*/ 211 h 338"/>
                  <a:gd name="T50" fmla="*/ 233 w 452"/>
                  <a:gd name="T51" fmla="*/ 259 h 338"/>
                  <a:gd name="T52" fmla="*/ 299 w 452"/>
                  <a:gd name="T53" fmla="*/ 295 h 338"/>
                  <a:gd name="T54" fmla="*/ 373 w 452"/>
                  <a:gd name="T55" fmla="*/ 305 h 338"/>
                  <a:gd name="T56" fmla="*/ 427 w 452"/>
                  <a:gd name="T57" fmla="*/ 313 h 338"/>
                  <a:gd name="T58" fmla="*/ 451 w 452"/>
                  <a:gd name="T59" fmla="*/ 337 h 338"/>
                  <a:gd name="T60" fmla="*/ 0 w 452"/>
                  <a:gd name="T61" fmla="*/ 337 h 338"/>
                  <a:gd name="T62" fmla="*/ 8 w 452"/>
                  <a:gd name="T63" fmla="*/ 253 h 338"/>
                  <a:gd name="T64" fmla="*/ 60 w 452"/>
                  <a:gd name="T65" fmla="*/ 251 h 338"/>
                  <a:gd name="T66" fmla="*/ 64 w 452"/>
                  <a:gd name="T67" fmla="*/ 232 h 338"/>
                  <a:gd name="T68" fmla="*/ 68 w 452"/>
                  <a:gd name="T69" fmla="*/ 188 h 338"/>
                  <a:gd name="T70" fmla="*/ 52 w 452"/>
                  <a:gd name="T71" fmla="*/ 219 h 338"/>
                  <a:gd name="T72" fmla="*/ 50 w 452"/>
                  <a:gd name="T73" fmla="*/ 251 h 338"/>
                  <a:gd name="T74" fmla="*/ 8 w 452"/>
                  <a:gd name="T75" fmla="*/ 253 h 338"/>
                  <a:gd name="T76" fmla="*/ 6 w 452"/>
                  <a:gd name="T77" fmla="*/ 211 h 338"/>
                  <a:gd name="T78" fmla="*/ 60 w 452"/>
                  <a:gd name="T79" fmla="*/ 104 h 338"/>
                  <a:gd name="T80" fmla="*/ 81 w 452"/>
                  <a:gd name="T81" fmla="*/ 92 h 338"/>
                  <a:gd name="T82" fmla="*/ 106 w 452"/>
                  <a:gd name="T83" fmla="*/ 84 h 338"/>
                  <a:gd name="T84" fmla="*/ 124 w 452"/>
                  <a:gd name="T85" fmla="*/ 76 h 338"/>
                  <a:gd name="T86" fmla="*/ 131 w 452"/>
                  <a:gd name="T87" fmla="*/ 65 h 338"/>
                  <a:gd name="T88" fmla="*/ 129 w 452"/>
                  <a:gd name="T89" fmla="*/ 63 h 338"/>
                  <a:gd name="T90" fmla="*/ 127 w 452"/>
                  <a:gd name="T91" fmla="*/ 56 h 338"/>
                  <a:gd name="T92" fmla="*/ 129 w 452"/>
                  <a:gd name="T93" fmla="*/ 40 h 338"/>
                  <a:gd name="T94" fmla="*/ 131 w 452"/>
                  <a:gd name="T95" fmla="*/ 26 h 338"/>
                  <a:gd name="T96" fmla="*/ 137 w 452"/>
                  <a:gd name="T97" fmla="*/ 14 h 338"/>
                  <a:gd name="T98" fmla="*/ 142 w 452"/>
                  <a:gd name="T99" fmla="*/ 10 h 338"/>
                  <a:gd name="T100" fmla="*/ 148 w 452"/>
                  <a:gd name="T101" fmla="*/ 6 h 338"/>
                  <a:gd name="T102" fmla="*/ 160 w 452"/>
                  <a:gd name="T103" fmla="*/ 2 h 338"/>
                  <a:gd name="T104" fmla="*/ 174 w 452"/>
                  <a:gd name="T105" fmla="*/ 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52" h="338">
                    <a:moveTo>
                      <a:pt x="174" y="0"/>
                    </a:moveTo>
                    <a:lnTo>
                      <a:pt x="189" y="4"/>
                    </a:lnTo>
                    <a:lnTo>
                      <a:pt x="200" y="8"/>
                    </a:lnTo>
                    <a:lnTo>
                      <a:pt x="210" y="14"/>
                    </a:lnTo>
                    <a:lnTo>
                      <a:pt x="218" y="21"/>
                    </a:lnTo>
                    <a:lnTo>
                      <a:pt x="223" y="28"/>
                    </a:lnTo>
                    <a:lnTo>
                      <a:pt x="225" y="34"/>
                    </a:lnTo>
                    <a:lnTo>
                      <a:pt x="227" y="38"/>
                    </a:lnTo>
                    <a:lnTo>
                      <a:pt x="229" y="42"/>
                    </a:lnTo>
                    <a:lnTo>
                      <a:pt x="227" y="46"/>
                    </a:lnTo>
                    <a:lnTo>
                      <a:pt x="222" y="50"/>
                    </a:lnTo>
                    <a:lnTo>
                      <a:pt x="216" y="71"/>
                    </a:lnTo>
                    <a:lnTo>
                      <a:pt x="212" y="73"/>
                    </a:lnTo>
                    <a:lnTo>
                      <a:pt x="210" y="82"/>
                    </a:lnTo>
                    <a:lnTo>
                      <a:pt x="208" y="94"/>
                    </a:lnTo>
                    <a:lnTo>
                      <a:pt x="206" y="94"/>
                    </a:lnTo>
                    <a:lnTo>
                      <a:pt x="204" y="94"/>
                    </a:lnTo>
                    <a:lnTo>
                      <a:pt x="200" y="94"/>
                    </a:lnTo>
                    <a:lnTo>
                      <a:pt x="195" y="100"/>
                    </a:lnTo>
                    <a:lnTo>
                      <a:pt x="187" y="105"/>
                    </a:lnTo>
                    <a:lnTo>
                      <a:pt x="193" y="109"/>
                    </a:lnTo>
                    <a:lnTo>
                      <a:pt x="214" y="125"/>
                    </a:lnTo>
                    <a:lnTo>
                      <a:pt x="214" y="155"/>
                    </a:lnTo>
                    <a:lnTo>
                      <a:pt x="214" y="177"/>
                    </a:lnTo>
                    <a:lnTo>
                      <a:pt x="222" y="211"/>
                    </a:lnTo>
                    <a:lnTo>
                      <a:pt x="233" y="259"/>
                    </a:lnTo>
                    <a:lnTo>
                      <a:pt x="299" y="295"/>
                    </a:lnTo>
                    <a:lnTo>
                      <a:pt x="373" y="305"/>
                    </a:lnTo>
                    <a:lnTo>
                      <a:pt x="427" y="313"/>
                    </a:lnTo>
                    <a:lnTo>
                      <a:pt x="451" y="337"/>
                    </a:lnTo>
                    <a:lnTo>
                      <a:pt x="0" y="337"/>
                    </a:lnTo>
                    <a:lnTo>
                      <a:pt x="8" y="253"/>
                    </a:lnTo>
                    <a:lnTo>
                      <a:pt x="60" y="251"/>
                    </a:lnTo>
                    <a:lnTo>
                      <a:pt x="64" y="232"/>
                    </a:lnTo>
                    <a:lnTo>
                      <a:pt x="68" y="188"/>
                    </a:lnTo>
                    <a:lnTo>
                      <a:pt x="52" y="219"/>
                    </a:lnTo>
                    <a:lnTo>
                      <a:pt x="50" y="251"/>
                    </a:lnTo>
                    <a:lnTo>
                      <a:pt x="8" y="253"/>
                    </a:lnTo>
                    <a:lnTo>
                      <a:pt x="6" y="211"/>
                    </a:lnTo>
                    <a:lnTo>
                      <a:pt x="60" y="104"/>
                    </a:lnTo>
                    <a:lnTo>
                      <a:pt x="81" y="92"/>
                    </a:lnTo>
                    <a:lnTo>
                      <a:pt x="106" y="84"/>
                    </a:lnTo>
                    <a:lnTo>
                      <a:pt x="124" y="76"/>
                    </a:lnTo>
                    <a:lnTo>
                      <a:pt x="131" y="65"/>
                    </a:lnTo>
                    <a:lnTo>
                      <a:pt x="129" y="63"/>
                    </a:lnTo>
                    <a:lnTo>
                      <a:pt x="127" y="56"/>
                    </a:lnTo>
                    <a:lnTo>
                      <a:pt x="129" y="40"/>
                    </a:lnTo>
                    <a:lnTo>
                      <a:pt x="131" y="26"/>
                    </a:lnTo>
                    <a:lnTo>
                      <a:pt x="137" y="14"/>
                    </a:lnTo>
                    <a:lnTo>
                      <a:pt x="142" y="10"/>
                    </a:lnTo>
                    <a:lnTo>
                      <a:pt x="148" y="6"/>
                    </a:lnTo>
                    <a:lnTo>
                      <a:pt x="160" y="2"/>
                    </a:lnTo>
                    <a:lnTo>
                      <a:pt x="174" y="0"/>
                    </a:lnTo>
                  </a:path>
                </a:pathLst>
              </a:custGeom>
              <a:solidFill>
                <a:srgbClr val="33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1512537" name="Group 89"/>
              <p:cNvGrpSpPr>
                <a:grpSpLocks/>
              </p:cNvGrpSpPr>
              <p:nvPr/>
            </p:nvGrpSpPr>
            <p:grpSpPr bwMode="auto">
              <a:xfrm flipH="1">
                <a:off x="1032" y="1757"/>
                <a:ext cx="141" cy="76"/>
                <a:chOff x="2394" y="2967"/>
                <a:chExt cx="242" cy="130"/>
              </a:xfrm>
            </p:grpSpPr>
            <p:sp>
              <p:nvSpPr>
                <p:cNvPr id="1512538" name="Freeform 90"/>
                <p:cNvSpPr>
                  <a:spLocks/>
                </p:cNvSpPr>
                <p:nvPr/>
              </p:nvSpPr>
              <p:spPr bwMode="auto">
                <a:xfrm>
                  <a:off x="2448" y="3002"/>
                  <a:ext cx="129" cy="50"/>
                </a:xfrm>
                <a:custGeom>
                  <a:avLst/>
                  <a:gdLst>
                    <a:gd name="T0" fmla="*/ 128 w 129"/>
                    <a:gd name="T1" fmla="*/ 18 h 50"/>
                    <a:gd name="T2" fmla="*/ 72 w 129"/>
                    <a:gd name="T3" fmla="*/ 49 h 50"/>
                    <a:gd name="T4" fmla="*/ 0 w 129"/>
                    <a:gd name="T5" fmla="*/ 7 h 50"/>
                    <a:gd name="T6" fmla="*/ 74 w 129"/>
                    <a:gd name="T7" fmla="*/ 0 h 50"/>
                    <a:gd name="T8" fmla="*/ 128 w 129"/>
                    <a:gd name="T9" fmla="*/ 1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9" h="50">
                      <a:moveTo>
                        <a:pt x="128" y="18"/>
                      </a:moveTo>
                      <a:lnTo>
                        <a:pt x="72" y="49"/>
                      </a:lnTo>
                      <a:lnTo>
                        <a:pt x="0" y="7"/>
                      </a:lnTo>
                      <a:lnTo>
                        <a:pt x="74" y="0"/>
                      </a:lnTo>
                      <a:lnTo>
                        <a:pt x="128" y="18"/>
                      </a:lnTo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1512539" name="Group 91"/>
                <p:cNvGrpSpPr>
                  <a:grpSpLocks/>
                </p:cNvGrpSpPr>
                <p:nvPr/>
              </p:nvGrpSpPr>
              <p:grpSpPr bwMode="auto">
                <a:xfrm>
                  <a:off x="2464" y="2994"/>
                  <a:ext cx="101" cy="30"/>
                  <a:chOff x="2464" y="2994"/>
                  <a:chExt cx="101" cy="30"/>
                </a:xfrm>
              </p:grpSpPr>
              <p:sp>
                <p:nvSpPr>
                  <p:cNvPr id="1512540" name="Freeform 92"/>
                  <p:cNvSpPr>
                    <a:spLocks/>
                  </p:cNvSpPr>
                  <p:nvPr/>
                </p:nvSpPr>
                <p:spPr bwMode="auto">
                  <a:xfrm>
                    <a:off x="2464" y="2994"/>
                    <a:ext cx="101" cy="30"/>
                  </a:xfrm>
                  <a:custGeom>
                    <a:avLst/>
                    <a:gdLst>
                      <a:gd name="T0" fmla="*/ 98 w 101"/>
                      <a:gd name="T1" fmla="*/ 13 h 30"/>
                      <a:gd name="T2" fmla="*/ 58 w 101"/>
                      <a:gd name="T3" fmla="*/ 0 h 30"/>
                      <a:gd name="T4" fmla="*/ 38 w 101"/>
                      <a:gd name="T5" fmla="*/ 8 h 30"/>
                      <a:gd name="T6" fmla="*/ 0 w 101"/>
                      <a:gd name="T7" fmla="*/ 5 h 30"/>
                      <a:gd name="T8" fmla="*/ 100 w 101"/>
                      <a:gd name="T9" fmla="*/ 29 h 30"/>
                      <a:gd name="T10" fmla="*/ 98 w 101"/>
                      <a:gd name="T11" fmla="*/ 13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1" h="30">
                        <a:moveTo>
                          <a:pt x="98" y="13"/>
                        </a:moveTo>
                        <a:lnTo>
                          <a:pt x="58" y="0"/>
                        </a:lnTo>
                        <a:lnTo>
                          <a:pt x="38" y="8"/>
                        </a:lnTo>
                        <a:lnTo>
                          <a:pt x="0" y="5"/>
                        </a:lnTo>
                        <a:lnTo>
                          <a:pt x="100" y="29"/>
                        </a:lnTo>
                        <a:lnTo>
                          <a:pt x="98" y="13"/>
                        </a:lnTo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508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541" name="Freeform 93"/>
                  <p:cNvSpPr>
                    <a:spLocks/>
                  </p:cNvSpPr>
                  <p:nvPr/>
                </p:nvSpPr>
                <p:spPr bwMode="auto">
                  <a:xfrm>
                    <a:off x="2466" y="3000"/>
                    <a:ext cx="99" cy="24"/>
                  </a:xfrm>
                  <a:custGeom>
                    <a:avLst/>
                    <a:gdLst>
                      <a:gd name="T0" fmla="*/ 98 w 99"/>
                      <a:gd name="T1" fmla="*/ 23 h 24"/>
                      <a:gd name="T2" fmla="*/ 32 w 99"/>
                      <a:gd name="T3" fmla="*/ 16 h 24"/>
                      <a:gd name="T4" fmla="*/ 0 w 99"/>
                      <a:gd name="T5" fmla="*/ 0 h 24"/>
                      <a:gd name="T6" fmla="*/ 98 w 99"/>
                      <a:gd name="T7" fmla="*/ 23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9" h="24">
                        <a:moveTo>
                          <a:pt x="98" y="23"/>
                        </a:moveTo>
                        <a:lnTo>
                          <a:pt x="32" y="16"/>
                        </a:lnTo>
                        <a:lnTo>
                          <a:pt x="0" y="0"/>
                        </a:lnTo>
                        <a:lnTo>
                          <a:pt x="98" y="23"/>
                        </a:lnTo>
                      </a:path>
                    </a:pathLst>
                  </a:custGeom>
                  <a:solidFill>
                    <a:srgbClr val="3F3F3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512542" name="Freeform 94"/>
                <p:cNvSpPr>
                  <a:spLocks/>
                </p:cNvSpPr>
                <p:nvPr/>
              </p:nvSpPr>
              <p:spPr bwMode="auto">
                <a:xfrm>
                  <a:off x="2521" y="2982"/>
                  <a:ext cx="73" cy="19"/>
                </a:xfrm>
                <a:custGeom>
                  <a:avLst/>
                  <a:gdLst>
                    <a:gd name="T0" fmla="*/ 72 w 73"/>
                    <a:gd name="T1" fmla="*/ 10 h 19"/>
                    <a:gd name="T2" fmla="*/ 33 w 73"/>
                    <a:gd name="T3" fmla="*/ 18 h 19"/>
                    <a:gd name="T4" fmla="*/ 0 w 73"/>
                    <a:gd name="T5" fmla="*/ 7 h 19"/>
                    <a:gd name="T6" fmla="*/ 39 w 73"/>
                    <a:gd name="T7" fmla="*/ 0 h 19"/>
                    <a:gd name="T8" fmla="*/ 72 w 73"/>
                    <a:gd name="T9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19">
                      <a:moveTo>
                        <a:pt x="72" y="10"/>
                      </a:moveTo>
                      <a:lnTo>
                        <a:pt x="33" y="18"/>
                      </a:lnTo>
                      <a:lnTo>
                        <a:pt x="0" y="7"/>
                      </a:lnTo>
                      <a:lnTo>
                        <a:pt x="39" y="0"/>
                      </a:lnTo>
                      <a:lnTo>
                        <a:pt x="72" y="10"/>
                      </a:lnTo>
                    </a:path>
                  </a:pathLst>
                </a:custGeom>
                <a:solidFill>
                  <a:srgbClr val="DFDFD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43" name="Freeform 95"/>
                <p:cNvSpPr>
                  <a:spLocks/>
                </p:cNvSpPr>
                <p:nvPr/>
              </p:nvSpPr>
              <p:spPr bwMode="auto">
                <a:xfrm>
                  <a:off x="2531" y="2972"/>
                  <a:ext cx="77" cy="19"/>
                </a:xfrm>
                <a:custGeom>
                  <a:avLst/>
                  <a:gdLst>
                    <a:gd name="T0" fmla="*/ 71 w 77"/>
                    <a:gd name="T1" fmla="*/ 10 h 19"/>
                    <a:gd name="T2" fmla="*/ 76 w 77"/>
                    <a:gd name="T3" fmla="*/ 18 h 19"/>
                    <a:gd name="T4" fmla="*/ 0 w 77"/>
                    <a:gd name="T5" fmla="*/ 10 h 19"/>
                    <a:gd name="T6" fmla="*/ 28 w 77"/>
                    <a:gd name="T7" fmla="*/ 0 h 19"/>
                    <a:gd name="T8" fmla="*/ 71 w 77"/>
                    <a:gd name="T9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9">
                      <a:moveTo>
                        <a:pt x="71" y="10"/>
                      </a:moveTo>
                      <a:lnTo>
                        <a:pt x="76" y="18"/>
                      </a:lnTo>
                      <a:lnTo>
                        <a:pt x="0" y="10"/>
                      </a:lnTo>
                      <a:lnTo>
                        <a:pt x="28" y="0"/>
                      </a:lnTo>
                      <a:lnTo>
                        <a:pt x="71" y="10"/>
                      </a:lnTo>
                    </a:path>
                  </a:pathLst>
                </a:custGeom>
                <a:solidFill>
                  <a:srgbClr val="9F9F9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44" name="Freeform 96"/>
                <p:cNvSpPr>
                  <a:spLocks/>
                </p:cNvSpPr>
                <p:nvPr/>
              </p:nvSpPr>
              <p:spPr bwMode="auto">
                <a:xfrm>
                  <a:off x="2537" y="2967"/>
                  <a:ext cx="99" cy="24"/>
                </a:xfrm>
                <a:custGeom>
                  <a:avLst/>
                  <a:gdLst>
                    <a:gd name="T0" fmla="*/ 98 w 99"/>
                    <a:gd name="T1" fmla="*/ 4 h 24"/>
                    <a:gd name="T2" fmla="*/ 42 w 99"/>
                    <a:gd name="T3" fmla="*/ 0 h 24"/>
                    <a:gd name="T4" fmla="*/ 0 w 99"/>
                    <a:gd name="T5" fmla="*/ 8 h 24"/>
                    <a:gd name="T6" fmla="*/ 55 w 99"/>
                    <a:gd name="T7" fmla="*/ 23 h 24"/>
                    <a:gd name="T8" fmla="*/ 98 w 99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9" h="24">
                      <a:moveTo>
                        <a:pt x="98" y="4"/>
                      </a:moveTo>
                      <a:lnTo>
                        <a:pt x="42" y="0"/>
                      </a:lnTo>
                      <a:lnTo>
                        <a:pt x="0" y="8"/>
                      </a:lnTo>
                      <a:lnTo>
                        <a:pt x="55" y="23"/>
                      </a:lnTo>
                      <a:lnTo>
                        <a:pt x="98" y="4"/>
                      </a:lnTo>
                    </a:path>
                  </a:pathLst>
                </a:custGeom>
                <a:solidFill>
                  <a:srgbClr val="DFDFD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45" name="Freeform 97"/>
                <p:cNvSpPr>
                  <a:spLocks/>
                </p:cNvSpPr>
                <p:nvPr/>
              </p:nvSpPr>
              <p:spPr bwMode="auto">
                <a:xfrm>
                  <a:off x="2394" y="3027"/>
                  <a:ext cx="163" cy="70"/>
                </a:xfrm>
                <a:custGeom>
                  <a:avLst/>
                  <a:gdLst>
                    <a:gd name="T0" fmla="*/ 162 w 163"/>
                    <a:gd name="T1" fmla="*/ 20 h 70"/>
                    <a:gd name="T2" fmla="*/ 102 w 163"/>
                    <a:gd name="T3" fmla="*/ 69 h 70"/>
                    <a:gd name="T4" fmla="*/ 0 w 163"/>
                    <a:gd name="T5" fmla="*/ 39 h 70"/>
                    <a:gd name="T6" fmla="*/ 78 w 163"/>
                    <a:gd name="T7" fmla="*/ 0 h 70"/>
                    <a:gd name="T8" fmla="*/ 162 w 163"/>
                    <a:gd name="T9" fmla="*/ 2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3" h="70">
                      <a:moveTo>
                        <a:pt x="162" y="20"/>
                      </a:moveTo>
                      <a:lnTo>
                        <a:pt x="102" y="69"/>
                      </a:lnTo>
                      <a:lnTo>
                        <a:pt x="0" y="39"/>
                      </a:lnTo>
                      <a:lnTo>
                        <a:pt x="78" y="0"/>
                      </a:lnTo>
                      <a:lnTo>
                        <a:pt x="162" y="20"/>
                      </a:lnTo>
                    </a:path>
                  </a:pathLst>
                </a:custGeom>
                <a:solidFill>
                  <a:srgbClr val="3F3F3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46" name="Freeform 98"/>
                <p:cNvSpPr>
                  <a:spLocks/>
                </p:cNvSpPr>
                <p:nvPr/>
              </p:nvSpPr>
              <p:spPr bwMode="auto">
                <a:xfrm>
                  <a:off x="2396" y="3025"/>
                  <a:ext cx="157" cy="62"/>
                </a:xfrm>
                <a:custGeom>
                  <a:avLst/>
                  <a:gdLst>
                    <a:gd name="T0" fmla="*/ 156 w 157"/>
                    <a:gd name="T1" fmla="*/ 19 h 62"/>
                    <a:gd name="T2" fmla="*/ 98 w 157"/>
                    <a:gd name="T3" fmla="*/ 61 h 62"/>
                    <a:gd name="T4" fmla="*/ 0 w 157"/>
                    <a:gd name="T5" fmla="*/ 25 h 62"/>
                    <a:gd name="T6" fmla="*/ 84 w 157"/>
                    <a:gd name="T7" fmla="*/ 0 h 62"/>
                    <a:gd name="T8" fmla="*/ 156 w 157"/>
                    <a:gd name="T9" fmla="*/ 19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7" h="62">
                      <a:moveTo>
                        <a:pt x="156" y="19"/>
                      </a:moveTo>
                      <a:lnTo>
                        <a:pt x="98" y="61"/>
                      </a:lnTo>
                      <a:lnTo>
                        <a:pt x="0" y="25"/>
                      </a:lnTo>
                      <a:lnTo>
                        <a:pt x="84" y="0"/>
                      </a:lnTo>
                      <a:lnTo>
                        <a:pt x="156" y="19"/>
                      </a:lnTo>
                    </a:path>
                  </a:pathLst>
                </a:custGeom>
                <a:solidFill>
                  <a:srgbClr val="9F9F9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47" name="Freeform 99"/>
                <p:cNvSpPr>
                  <a:spLocks/>
                </p:cNvSpPr>
                <p:nvPr/>
              </p:nvSpPr>
              <p:spPr bwMode="auto">
                <a:xfrm>
                  <a:off x="2409" y="3022"/>
                  <a:ext cx="140" cy="49"/>
                </a:xfrm>
                <a:custGeom>
                  <a:avLst/>
                  <a:gdLst>
                    <a:gd name="T0" fmla="*/ 139 w 140"/>
                    <a:gd name="T1" fmla="*/ 25 h 49"/>
                    <a:gd name="T2" fmla="*/ 87 w 140"/>
                    <a:gd name="T3" fmla="*/ 48 h 49"/>
                    <a:gd name="T4" fmla="*/ 0 w 140"/>
                    <a:gd name="T5" fmla="*/ 6 h 49"/>
                    <a:gd name="T6" fmla="*/ 75 w 140"/>
                    <a:gd name="T7" fmla="*/ 0 h 49"/>
                    <a:gd name="T8" fmla="*/ 139 w 140"/>
                    <a:gd name="T9" fmla="*/ 25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0" h="49">
                      <a:moveTo>
                        <a:pt x="139" y="25"/>
                      </a:moveTo>
                      <a:lnTo>
                        <a:pt x="87" y="48"/>
                      </a:lnTo>
                      <a:lnTo>
                        <a:pt x="0" y="6"/>
                      </a:lnTo>
                      <a:lnTo>
                        <a:pt x="75" y="0"/>
                      </a:lnTo>
                      <a:lnTo>
                        <a:pt x="139" y="25"/>
                      </a:lnTo>
                    </a:path>
                  </a:pathLst>
                </a:custGeom>
                <a:solidFill>
                  <a:srgbClr val="3F3F3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48" name="Freeform 100"/>
                <p:cNvSpPr>
                  <a:spLocks/>
                </p:cNvSpPr>
                <p:nvPr/>
              </p:nvSpPr>
              <p:spPr bwMode="auto">
                <a:xfrm>
                  <a:off x="2421" y="3014"/>
                  <a:ext cx="136" cy="52"/>
                </a:xfrm>
                <a:custGeom>
                  <a:avLst/>
                  <a:gdLst>
                    <a:gd name="T0" fmla="*/ 135 w 136"/>
                    <a:gd name="T1" fmla="*/ 29 h 52"/>
                    <a:gd name="T2" fmla="*/ 72 w 136"/>
                    <a:gd name="T3" fmla="*/ 51 h 52"/>
                    <a:gd name="T4" fmla="*/ 0 w 136"/>
                    <a:gd name="T5" fmla="*/ 7 h 52"/>
                    <a:gd name="T6" fmla="*/ 63 w 136"/>
                    <a:gd name="T7" fmla="*/ 0 h 52"/>
                    <a:gd name="T8" fmla="*/ 135 w 136"/>
                    <a:gd name="T9" fmla="*/ 2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52">
                      <a:moveTo>
                        <a:pt x="135" y="29"/>
                      </a:moveTo>
                      <a:lnTo>
                        <a:pt x="72" y="51"/>
                      </a:lnTo>
                      <a:lnTo>
                        <a:pt x="0" y="7"/>
                      </a:lnTo>
                      <a:lnTo>
                        <a:pt x="63" y="0"/>
                      </a:lnTo>
                      <a:lnTo>
                        <a:pt x="135" y="29"/>
                      </a:lnTo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1512549" name="AutoShape 101"/>
            <p:cNvSpPr>
              <a:spLocks noChangeArrowheads="1"/>
            </p:cNvSpPr>
            <p:nvPr/>
          </p:nvSpPr>
          <p:spPr bwMode="auto">
            <a:xfrm>
              <a:off x="2283" y="2467"/>
              <a:ext cx="1154" cy="221"/>
            </a:xfrm>
            <a:prstGeom prst="roundRect">
              <a:avLst>
                <a:gd name="adj" fmla="val 32495"/>
              </a:avLst>
            </a:prstGeom>
            <a:gradFill rotWithShape="0">
              <a:gsLst>
                <a:gs pos="0">
                  <a:srgbClr val="C1CEFF">
                    <a:gamma/>
                    <a:tint val="60000"/>
                    <a:invGamma/>
                  </a:srgbClr>
                </a:gs>
                <a:gs pos="50000">
                  <a:srgbClr val="C1CEFF"/>
                </a:gs>
                <a:gs pos="100000">
                  <a:srgbClr val="C1CEFF">
                    <a:gamma/>
                    <a:tint val="60000"/>
                    <a:invGamma/>
                  </a:srgbClr>
                </a:gs>
              </a:gsLst>
              <a:lin ang="5400000" scaled="1"/>
            </a:gradFill>
            <a:ln w="127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550" name="Line 102"/>
            <p:cNvSpPr>
              <a:spLocks noChangeShapeType="1"/>
            </p:cNvSpPr>
            <p:nvPr/>
          </p:nvSpPr>
          <p:spPr bwMode="auto">
            <a:xfrm flipV="1">
              <a:off x="2863" y="1938"/>
              <a:ext cx="0" cy="559"/>
            </a:xfrm>
            <a:prstGeom prst="line">
              <a:avLst/>
            </a:prstGeom>
            <a:noFill/>
            <a:ln w="76200">
              <a:solidFill>
                <a:srgbClr val="081D5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551" name="AutoShape 103"/>
            <p:cNvSpPr>
              <a:spLocks noChangeArrowheads="1"/>
            </p:cNvSpPr>
            <p:nvPr/>
          </p:nvSpPr>
          <p:spPr bwMode="auto">
            <a:xfrm rot="16200000">
              <a:off x="3090" y="2863"/>
              <a:ext cx="39" cy="33"/>
            </a:xfrm>
            <a:prstGeom prst="rightArrow">
              <a:avLst>
                <a:gd name="adj1" fmla="val 50000"/>
                <a:gd name="adj2" fmla="val 61132"/>
              </a:avLst>
            </a:prstGeom>
            <a:solidFill>
              <a:srgbClr val="C1CEFF"/>
            </a:solidFill>
            <a:ln w="12700">
              <a:solidFill>
                <a:srgbClr val="081D5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552" name="AutoShape 104"/>
            <p:cNvSpPr>
              <a:spLocks noChangeArrowheads="1"/>
            </p:cNvSpPr>
            <p:nvPr/>
          </p:nvSpPr>
          <p:spPr bwMode="auto">
            <a:xfrm rot="16200000">
              <a:off x="3335" y="2864"/>
              <a:ext cx="39" cy="32"/>
            </a:xfrm>
            <a:prstGeom prst="rightArrow">
              <a:avLst>
                <a:gd name="adj1" fmla="val 50000"/>
                <a:gd name="adj2" fmla="val 63042"/>
              </a:avLst>
            </a:prstGeom>
            <a:solidFill>
              <a:srgbClr val="C1CEFF"/>
            </a:solidFill>
            <a:ln w="12700">
              <a:solidFill>
                <a:srgbClr val="081D5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553" name="AutoShape 105"/>
            <p:cNvSpPr>
              <a:spLocks noChangeArrowheads="1"/>
            </p:cNvSpPr>
            <p:nvPr/>
          </p:nvSpPr>
          <p:spPr bwMode="auto">
            <a:xfrm rot="16200000">
              <a:off x="2317" y="2863"/>
              <a:ext cx="39" cy="33"/>
            </a:xfrm>
            <a:prstGeom prst="rightArrow">
              <a:avLst>
                <a:gd name="adj1" fmla="val 50000"/>
                <a:gd name="adj2" fmla="val 61132"/>
              </a:avLst>
            </a:prstGeom>
            <a:solidFill>
              <a:srgbClr val="C1CEFF"/>
            </a:solidFill>
            <a:ln w="12700">
              <a:solidFill>
                <a:srgbClr val="081D5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554" name="AutoShape 106"/>
            <p:cNvSpPr>
              <a:spLocks noChangeArrowheads="1"/>
            </p:cNvSpPr>
            <p:nvPr/>
          </p:nvSpPr>
          <p:spPr bwMode="auto">
            <a:xfrm rot="16200000">
              <a:off x="2570" y="2863"/>
              <a:ext cx="39" cy="33"/>
            </a:xfrm>
            <a:prstGeom prst="rightArrow">
              <a:avLst>
                <a:gd name="adj1" fmla="val 50000"/>
                <a:gd name="adj2" fmla="val 61132"/>
              </a:avLst>
            </a:prstGeom>
            <a:solidFill>
              <a:srgbClr val="C1CEFF"/>
            </a:solidFill>
            <a:ln w="12700">
              <a:solidFill>
                <a:srgbClr val="081D5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555" name="Line 107"/>
            <p:cNvSpPr>
              <a:spLocks noChangeShapeType="1"/>
            </p:cNvSpPr>
            <p:nvPr/>
          </p:nvSpPr>
          <p:spPr bwMode="auto">
            <a:xfrm>
              <a:off x="2614" y="2585"/>
              <a:ext cx="547" cy="0"/>
            </a:xfrm>
            <a:prstGeom prst="line">
              <a:avLst/>
            </a:prstGeom>
            <a:noFill/>
            <a:ln w="76200">
              <a:solidFill>
                <a:srgbClr val="081D5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556" name="AutoShape 108"/>
            <p:cNvSpPr>
              <a:spLocks noChangeArrowheads="1"/>
            </p:cNvSpPr>
            <p:nvPr/>
          </p:nvSpPr>
          <p:spPr bwMode="auto">
            <a:xfrm>
              <a:off x="2397" y="2536"/>
              <a:ext cx="206" cy="93"/>
            </a:xfrm>
            <a:prstGeom prst="roundRect">
              <a:avLst>
                <a:gd name="adj" fmla="val 12495"/>
              </a:avLst>
            </a:prstGeom>
            <a:solidFill>
              <a:srgbClr val="00279F"/>
            </a:solidFill>
            <a:ln w="12700">
              <a:solidFill>
                <a:srgbClr val="79001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2862" rIns="90488" bIns="42862" anchor="ctr"/>
            <a:lstStyle/>
            <a:p>
              <a:pPr algn="ctr"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FFFFFF"/>
                  </a:solidFill>
                  <a:latin typeface="Arial" charset="0"/>
                </a:rPr>
                <a:t>Merging</a:t>
              </a:r>
            </a:p>
          </p:txBody>
        </p:sp>
        <p:sp>
          <p:nvSpPr>
            <p:cNvPr id="1512557" name="AutoShape 109"/>
            <p:cNvSpPr>
              <a:spLocks noChangeArrowheads="1"/>
            </p:cNvSpPr>
            <p:nvPr/>
          </p:nvSpPr>
          <p:spPr bwMode="auto">
            <a:xfrm>
              <a:off x="2718" y="2495"/>
              <a:ext cx="290" cy="171"/>
            </a:xfrm>
            <a:prstGeom prst="roundRect">
              <a:avLst>
                <a:gd name="adj" fmla="val 22722"/>
              </a:avLst>
            </a:prstGeom>
            <a:solidFill>
              <a:srgbClr val="618FFD"/>
            </a:solidFill>
            <a:ln w="12700">
              <a:solidFill>
                <a:srgbClr val="081D5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2862" rIns="90488" bIns="42862" anchor="ctr"/>
            <a:lstStyle/>
            <a:p>
              <a:pPr algn="ctr"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FFFFFF"/>
                  </a:solidFill>
                  <a:latin typeface="Arial" charset="0"/>
                </a:rPr>
                <a:t>Information</a:t>
              </a:r>
            </a:p>
            <a:p>
              <a:pPr algn="ctr"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FFFFFF"/>
                  </a:solidFill>
                  <a:latin typeface="Arial" charset="0"/>
                </a:rPr>
                <a:t>Sharing</a:t>
              </a:r>
            </a:p>
          </p:txBody>
        </p:sp>
        <p:sp>
          <p:nvSpPr>
            <p:cNvPr id="1512558" name="AutoShape 110"/>
            <p:cNvSpPr>
              <a:spLocks noChangeArrowheads="1"/>
            </p:cNvSpPr>
            <p:nvPr/>
          </p:nvSpPr>
          <p:spPr bwMode="auto">
            <a:xfrm>
              <a:off x="3096" y="2522"/>
              <a:ext cx="239" cy="107"/>
            </a:xfrm>
            <a:prstGeom prst="roundRect">
              <a:avLst>
                <a:gd name="adj" fmla="val 12495"/>
              </a:avLst>
            </a:prstGeom>
            <a:solidFill>
              <a:srgbClr val="00279F"/>
            </a:solidFill>
            <a:ln w="12700">
              <a:solidFill>
                <a:srgbClr val="79001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2862" rIns="90488" bIns="42862" anchor="ctr"/>
            <a:lstStyle/>
            <a:p>
              <a:pPr algn="ctr"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FFFFFF"/>
                  </a:solidFill>
                  <a:latin typeface="Arial" charset="0"/>
                </a:rPr>
                <a:t>Abstraction</a:t>
              </a:r>
            </a:p>
          </p:txBody>
        </p:sp>
        <p:sp>
          <p:nvSpPr>
            <p:cNvPr id="1512559" name="AutoShape 111"/>
            <p:cNvSpPr>
              <a:spLocks noChangeArrowheads="1"/>
            </p:cNvSpPr>
            <p:nvPr/>
          </p:nvSpPr>
          <p:spPr bwMode="auto">
            <a:xfrm>
              <a:off x="1993" y="2913"/>
              <a:ext cx="1740" cy="229"/>
            </a:xfrm>
            <a:prstGeom prst="roundRect">
              <a:avLst>
                <a:gd name="adj" fmla="val 32495"/>
              </a:avLst>
            </a:prstGeom>
            <a:gradFill rotWithShape="0">
              <a:gsLst>
                <a:gs pos="0">
                  <a:srgbClr val="C1CEFF">
                    <a:gamma/>
                    <a:tint val="60000"/>
                    <a:invGamma/>
                  </a:srgbClr>
                </a:gs>
                <a:gs pos="50000">
                  <a:srgbClr val="C1CEFF"/>
                </a:gs>
                <a:gs pos="100000">
                  <a:srgbClr val="C1CEFF">
                    <a:gamma/>
                    <a:tint val="60000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1512560" name="Picture 112"/>
            <p:cNvPicPr>
              <a:picLocks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5" y="2928"/>
              <a:ext cx="166" cy="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12561" name="Rectangle 113"/>
            <p:cNvSpPr>
              <a:spLocks noChangeArrowheads="1"/>
            </p:cNvSpPr>
            <p:nvPr/>
          </p:nvSpPr>
          <p:spPr bwMode="auto">
            <a:xfrm>
              <a:off x="2066" y="3067"/>
              <a:ext cx="424" cy="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2862" rIns="90488" bIns="42862">
              <a:spAutoFit/>
            </a:bodyPr>
            <a:lstStyle/>
            <a:p>
              <a:pPr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 b="1">
                  <a:solidFill>
                    <a:srgbClr val="190004"/>
                  </a:solidFill>
                  <a:latin typeface="Arial" charset="0"/>
                </a:rPr>
                <a:t>Text/Speech</a:t>
              </a:r>
            </a:p>
          </p:txBody>
        </p:sp>
        <p:pic>
          <p:nvPicPr>
            <p:cNvPr id="1512562" name="Picture 114"/>
            <p:cNvPicPr>
              <a:picLocks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7" y="2928"/>
              <a:ext cx="114" cy="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12563" name="Rectangle 115"/>
            <p:cNvSpPr>
              <a:spLocks noChangeArrowheads="1"/>
            </p:cNvSpPr>
            <p:nvPr/>
          </p:nvSpPr>
          <p:spPr bwMode="auto">
            <a:xfrm>
              <a:off x="2501" y="3070"/>
              <a:ext cx="326" cy="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2862" rIns="90488" bIns="42862">
              <a:spAutoFit/>
            </a:bodyPr>
            <a:lstStyle/>
            <a:p>
              <a:pPr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 b="1">
                  <a:solidFill>
                    <a:srgbClr val="190004"/>
                  </a:solidFill>
                  <a:latin typeface="Arial" charset="0"/>
                </a:rPr>
                <a:t>Images</a:t>
              </a:r>
            </a:p>
          </p:txBody>
        </p:sp>
        <p:sp>
          <p:nvSpPr>
            <p:cNvPr id="1512564" name="Rectangle 116"/>
            <p:cNvSpPr>
              <a:spLocks noChangeArrowheads="1"/>
            </p:cNvSpPr>
            <p:nvPr/>
          </p:nvSpPr>
          <p:spPr bwMode="auto">
            <a:xfrm>
              <a:off x="3095" y="3072"/>
              <a:ext cx="401" cy="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2862" rIns="90488" bIns="42862">
              <a:spAutoFit/>
            </a:bodyPr>
            <a:lstStyle/>
            <a:p>
              <a:pPr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 b="1">
                  <a:solidFill>
                    <a:srgbClr val="190004"/>
                  </a:solidFill>
                  <a:latin typeface="Arial" charset="0"/>
                </a:rPr>
                <a:t>Data Bases</a:t>
              </a:r>
            </a:p>
          </p:txBody>
        </p:sp>
        <p:grpSp>
          <p:nvGrpSpPr>
            <p:cNvPr id="1512565" name="Group 117"/>
            <p:cNvGrpSpPr>
              <a:grpSpLocks/>
            </p:cNvGrpSpPr>
            <p:nvPr/>
          </p:nvGrpSpPr>
          <p:grpSpPr bwMode="auto">
            <a:xfrm>
              <a:off x="3170" y="2928"/>
              <a:ext cx="128" cy="139"/>
              <a:chOff x="3949" y="3700"/>
              <a:chExt cx="487" cy="372"/>
            </a:xfrm>
          </p:grpSpPr>
          <p:grpSp>
            <p:nvGrpSpPr>
              <p:cNvPr id="1512566" name="Group 118"/>
              <p:cNvGrpSpPr>
                <a:grpSpLocks/>
              </p:cNvGrpSpPr>
              <p:nvPr/>
            </p:nvGrpSpPr>
            <p:grpSpPr bwMode="auto">
              <a:xfrm>
                <a:off x="3949" y="3742"/>
                <a:ext cx="487" cy="330"/>
                <a:chOff x="3949" y="3742"/>
                <a:chExt cx="487" cy="330"/>
              </a:xfrm>
            </p:grpSpPr>
            <p:sp>
              <p:nvSpPr>
                <p:cNvPr id="1512567" name="Oval 119"/>
                <p:cNvSpPr>
                  <a:spLocks noChangeArrowheads="1"/>
                </p:cNvSpPr>
                <p:nvPr/>
              </p:nvSpPr>
              <p:spPr bwMode="auto">
                <a:xfrm>
                  <a:off x="3949" y="3997"/>
                  <a:ext cx="487" cy="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63DE8">
                        <a:gamma/>
                        <a:shade val="29804"/>
                        <a:invGamma/>
                      </a:srgbClr>
                    </a:gs>
                    <a:gs pos="100000">
                      <a:srgbClr val="063DE8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68" name="Rectangle 120"/>
                <p:cNvSpPr>
                  <a:spLocks noChangeArrowheads="1"/>
                </p:cNvSpPr>
                <p:nvPr/>
              </p:nvSpPr>
              <p:spPr bwMode="auto">
                <a:xfrm>
                  <a:off x="3949" y="3742"/>
                  <a:ext cx="487" cy="291"/>
                </a:xfrm>
                <a:prstGeom prst="rect">
                  <a:avLst/>
                </a:prstGeom>
                <a:gradFill rotWithShape="0">
                  <a:gsLst>
                    <a:gs pos="0">
                      <a:srgbClr val="063DE8">
                        <a:gamma/>
                        <a:shade val="29804"/>
                        <a:invGamma/>
                      </a:srgbClr>
                    </a:gs>
                    <a:gs pos="100000">
                      <a:srgbClr val="063DE8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1512569" name="Oval 121"/>
              <p:cNvSpPr>
                <a:spLocks noChangeArrowheads="1"/>
              </p:cNvSpPr>
              <p:nvPr/>
            </p:nvSpPr>
            <p:spPr bwMode="auto">
              <a:xfrm>
                <a:off x="3949" y="3700"/>
                <a:ext cx="487" cy="75"/>
              </a:xfrm>
              <a:prstGeom prst="ellipse">
                <a:avLst/>
              </a:prstGeom>
              <a:gradFill rotWithShape="0">
                <a:gsLst>
                  <a:gs pos="0">
                    <a:srgbClr val="063DE8"/>
                  </a:gs>
                  <a:gs pos="100000">
                    <a:srgbClr val="063DE8">
                      <a:gamma/>
                      <a:shade val="29804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aphicFrame>
          <p:nvGraphicFramePr>
            <p:cNvPr id="1512570" name="Object 122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2820" y="2932"/>
            <a:ext cx="154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icrosoft ClipArt Gallery" r:id="rId8" imgW="5841720" imgH="3517560" progId="MS_ClipArt_Gallery">
                    <p:embed/>
                  </p:oleObj>
                </mc:Choice>
                <mc:Fallback>
                  <p:oleObj name="Microsoft ClipArt Gallery" r:id="rId8" imgW="5841720" imgH="3517560" progId="MS_ClipArt_Gallery">
                    <p:embed/>
                    <p:pic>
                      <p:nvPicPr>
                        <p:cNvPr id="1512570" name="Object 122">
                          <a:hlinkClick r:id="" action="ppaction://ole?verb=0"/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20" y="2932"/>
                          <a:ext cx="154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12571" name="Rectangle 123"/>
            <p:cNvSpPr>
              <a:spLocks noChangeArrowheads="1"/>
            </p:cNvSpPr>
            <p:nvPr/>
          </p:nvSpPr>
          <p:spPr bwMode="auto">
            <a:xfrm>
              <a:off x="2756" y="3066"/>
              <a:ext cx="343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2862" rIns="90488" bIns="42862">
              <a:spAutoFit/>
            </a:bodyPr>
            <a:lstStyle/>
            <a:p>
              <a:pPr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 b="1">
                  <a:solidFill>
                    <a:srgbClr val="190004"/>
                  </a:solidFill>
                  <a:latin typeface="Arial" charset="0"/>
                </a:rPr>
                <a:t>Sensors</a:t>
              </a:r>
            </a:p>
          </p:txBody>
        </p:sp>
        <p:sp>
          <p:nvSpPr>
            <p:cNvPr id="1512572" name="Rectangle 124"/>
            <p:cNvSpPr>
              <a:spLocks noChangeArrowheads="1"/>
            </p:cNvSpPr>
            <p:nvPr/>
          </p:nvSpPr>
          <p:spPr bwMode="auto">
            <a:xfrm>
              <a:off x="2815" y="2928"/>
              <a:ext cx="161" cy="12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573" name="AutoShape 125"/>
            <p:cNvSpPr>
              <a:spLocks noChangeArrowheads="1"/>
            </p:cNvSpPr>
            <p:nvPr/>
          </p:nvSpPr>
          <p:spPr bwMode="auto">
            <a:xfrm rot="16200000">
              <a:off x="2859" y="2861"/>
              <a:ext cx="39" cy="31"/>
            </a:xfrm>
            <a:prstGeom prst="rightArrow">
              <a:avLst>
                <a:gd name="adj1" fmla="val 50000"/>
                <a:gd name="adj2" fmla="val 65076"/>
              </a:avLst>
            </a:prstGeom>
            <a:solidFill>
              <a:srgbClr val="C1CEFF"/>
            </a:solidFill>
            <a:ln w="12700">
              <a:solidFill>
                <a:srgbClr val="081D5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574" name="AutoShape 126"/>
            <p:cNvSpPr>
              <a:spLocks noChangeArrowheads="1"/>
            </p:cNvSpPr>
            <p:nvPr/>
          </p:nvSpPr>
          <p:spPr bwMode="auto">
            <a:xfrm>
              <a:off x="2270" y="2775"/>
              <a:ext cx="167" cy="83"/>
            </a:xfrm>
            <a:prstGeom prst="roundRect">
              <a:avLst>
                <a:gd name="adj" fmla="val 12495"/>
              </a:avLst>
            </a:prstGeom>
            <a:solidFill>
              <a:srgbClr val="00279F"/>
            </a:solidFill>
            <a:ln w="12700">
              <a:solidFill>
                <a:srgbClr val="79001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2862" rIns="90488" bIns="42862" anchor="ctr"/>
            <a:lstStyle/>
            <a:p>
              <a:pPr algn="ctr"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FFFFFF"/>
                  </a:solidFill>
                  <a:latin typeface="Arial" charset="0"/>
                </a:rPr>
                <a:t>Text</a:t>
              </a:r>
            </a:p>
            <a:p>
              <a:pPr algn="ctr"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FFFFFF"/>
                  </a:solidFill>
                  <a:latin typeface="Arial" charset="0"/>
                </a:rPr>
                <a:t>Analysis</a:t>
              </a:r>
            </a:p>
          </p:txBody>
        </p:sp>
        <p:sp>
          <p:nvSpPr>
            <p:cNvPr id="1512575" name="AutoShape 127"/>
            <p:cNvSpPr>
              <a:spLocks noChangeArrowheads="1"/>
            </p:cNvSpPr>
            <p:nvPr/>
          </p:nvSpPr>
          <p:spPr bwMode="auto">
            <a:xfrm>
              <a:off x="2515" y="2775"/>
              <a:ext cx="167" cy="83"/>
            </a:xfrm>
            <a:prstGeom prst="roundRect">
              <a:avLst>
                <a:gd name="adj" fmla="val 12495"/>
              </a:avLst>
            </a:prstGeom>
            <a:solidFill>
              <a:srgbClr val="00279F"/>
            </a:solidFill>
            <a:ln w="12700">
              <a:solidFill>
                <a:srgbClr val="79001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2862" rIns="90488" bIns="42862" anchor="ctr"/>
            <a:lstStyle/>
            <a:p>
              <a:pPr algn="ctr"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FFFFFF"/>
                  </a:solidFill>
                  <a:latin typeface="Arial" charset="0"/>
                </a:rPr>
                <a:t>Image</a:t>
              </a:r>
            </a:p>
            <a:p>
              <a:pPr algn="ctr"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FFFFFF"/>
                  </a:solidFill>
                  <a:latin typeface="Arial" charset="0"/>
                </a:rPr>
                <a:t>Analysis</a:t>
              </a:r>
            </a:p>
          </p:txBody>
        </p:sp>
        <p:sp>
          <p:nvSpPr>
            <p:cNvPr id="1512576" name="AutoShape 128"/>
            <p:cNvSpPr>
              <a:spLocks noChangeArrowheads="1"/>
            </p:cNvSpPr>
            <p:nvPr/>
          </p:nvSpPr>
          <p:spPr bwMode="auto">
            <a:xfrm>
              <a:off x="3022" y="2775"/>
              <a:ext cx="168" cy="83"/>
            </a:xfrm>
            <a:prstGeom prst="roundRect">
              <a:avLst>
                <a:gd name="adj" fmla="val 12495"/>
              </a:avLst>
            </a:prstGeom>
            <a:solidFill>
              <a:srgbClr val="00279F"/>
            </a:solidFill>
            <a:ln w="12700">
              <a:solidFill>
                <a:srgbClr val="79001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2862" rIns="90488" bIns="42862" anchor="ctr"/>
            <a:lstStyle/>
            <a:p>
              <a:pPr algn="ctr"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FFFFFF"/>
                  </a:solidFill>
                  <a:latin typeface="Arial" charset="0"/>
                </a:rPr>
                <a:t>Database</a:t>
              </a:r>
            </a:p>
            <a:p>
              <a:pPr algn="ctr"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FFFFFF"/>
                  </a:solidFill>
                  <a:latin typeface="Arial" charset="0"/>
                </a:rPr>
                <a:t>Wrapper</a:t>
              </a:r>
            </a:p>
          </p:txBody>
        </p:sp>
        <p:sp>
          <p:nvSpPr>
            <p:cNvPr id="1512577" name="AutoShape 129"/>
            <p:cNvSpPr>
              <a:spLocks noChangeArrowheads="1"/>
            </p:cNvSpPr>
            <p:nvPr/>
          </p:nvSpPr>
          <p:spPr bwMode="auto">
            <a:xfrm>
              <a:off x="3273" y="2775"/>
              <a:ext cx="170" cy="83"/>
            </a:xfrm>
            <a:prstGeom prst="roundRect">
              <a:avLst>
                <a:gd name="adj" fmla="val 12495"/>
              </a:avLst>
            </a:prstGeom>
            <a:solidFill>
              <a:srgbClr val="00279F"/>
            </a:solidFill>
            <a:ln w="12700">
              <a:solidFill>
                <a:srgbClr val="79001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2862" rIns="90488" bIns="42862" anchor="ctr"/>
            <a:lstStyle/>
            <a:p>
              <a:pPr algn="ctr"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FFFFFF"/>
                  </a:solidFill>
                  <a:latin typeface="Arial" charset="0"/>
                </a:rPr>
                <a:t>Simulation</a:t>
              </a:r>
            </a:p>
            <a:p>
              <a:pPr algn="ctr"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FFFFFF"/>
                  </a:solidFill>
                  <a:latin typeface="Arial" charset="0"/>
                </a:rPr>
                <a:t>Interface</a:t>
              </a:r>
            </a:p>
          </p:txBody>
        </p:sp>
        <p:sp>
          <p:nvSpPr>
            <p:cNvPr id="1512578" name="AutoShape 130"/>
            <p:cNvSpPr>
              <a:spLocks noChangeArrowheads="1"/>
            </p:cNvSpPr>
            <p:nvPr/>
          </p:nvSpPr>
          <p:spPr bwMode="auto">
            <a:xfrm>
              <a:off x="2791" y="2775"/>
              <a:ext cx="170" cy="83"/>
            </a:xfrm>
            <a:prstGeom prst="roundRect">
              <a:avLst>
                <a:gd name="adj" fmla="val 12495"/>
              </a:avLst>
            </a:prstGeom>
            <a:solidFill>
              <a:srgbClr val="00279F"/>
            </a:solidFill>
            <a:ln w="12700">
              <a:solidFill>
                <a:srgbClr val="79001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2862" rIns="90488" bIns="42862" anchor="ctr"/>
            <a:lstStyle/>
            <a:p>
              <a:pPr algn="ctr"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FFFFFF"/>
                  </a:solidFill>
                  <a:latin typeface="Arial" charset="0"/>
                </a:rPr>
                <a:t>Sensor</a:t>
              </a:r>
            </a:p>
            <a:p>
              <a:pPr algn="ctr"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FFFFFF"/>
                  </a:solidFill>
                  <a:latin typeface="Arial" charset="0"/>
                </a:rPr>
                <a:t>Fusion</a:t>
              </a:r>
            </a:p>
          </p:txBody>
        </p:sp>
        <p:sp>
          <p:nvSpPr>
            <p:cNvPr id="1512579" name="Line 131"/>
            <p:cNvSpPr>
              <a:spLocks noChangeShapeType="1"/>
            </p:cNvSpPr>
            <p:nvPr/>
          </p:nvSpPr>
          <p:spPr bwMode="auto">
            <a:xfrm flipV="1">
              <a:off x="2428" y="2662"/>
              <a:ext cx="290" cy="1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580" name="Line 132"/>
            <p:cNvSpPr>
              <a:spLocks noChangeShapeType="1"/>
            </p:cNvSpPr>
            <p:nvPr/>
          </p:nvSpPr>
          <p:spPr bwMode="auto">
            <a:xfrm flipV="1">
              <a:off x="2627" y="2690"/>
              <a:ext cx="128" cy="8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581" name="Line 133"/>
            <p:cNvSpPr>
              <a:spLocks noChangeShapeType="1"/>
            </p:cNvSpPr>
            <p:nvPr/>
          </p:nvSpPr>
          <p:spPr bwMode="auto">
            <a:xfrm flipV="1">
              <a:off x="2863" y="2690"/>
              <a:ext cx="0" cy="8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582" name="Line 134"/>
            <p:cNvSpPr>
              <a:spLocks noChangeShapeType="1"/>
            </p:cNvSpPr>
            <p:nvPr/>
          </p:nvSpPr>
          <p:spPr bwMode="auto">
            <a:xfrm flipH="1" flipV="1">
              <a:off x="2936" y="2690"/>
              <a:ext cx="145" cy="8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583" name="Line 135"/>
            <p:cNvSpPr>
              <a:spLocks noChangeShapeType="1"/>
            </p:cNvSpPr>
            <p:nvPr/>
          </p:nvSpPr>
          <p:spPr bwMode="auto">
            <a:xfrm flipH="1" flipV="1">
              <a:off x="2972" y="2662"/>
              <a:ext cx="290" cy="1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512584" name="Group 136"/>
            <p:cNvGrpSpPr>
              <a:grpSpLocks/>
            </p:cNvGrpSpPr>
            <p:nvPr/>
          </p:nvGrpSpPr>
          <p:grpSpPr bwMode="auto">
            <a:xfrm>
              <a:off x="2392" y="2272"/>
              <a:ext cx="943" cy="214"/>
              <a:chOff x="816" y="1783"/>
              <a:chExt cx="1248" cy="369"/>
            </a:xfrm>
          </p:grpSpPr>
          <p:sp>
            <p:nvSpPr>
              <p:cNvPr id="1512585" name="AutoShape 137"/>
              <p:cNvSpPr>
                <a:spLocks noChangeArrowheads="1"/>
              </p:cNvSpPr>
              <p:nvPr/>
            </p:nvSpPr>
            <p:spPr bwMode="auto">
              <a:xfrm>
                <a:off x="816" y="1783"/>
                <a:ext cx="1248" cy="294"/>
              </a:xfrm>
              <a:prstGeom prst="roundRect">
                <a:avLst>
                  <a:gd name="adj" fmla="val 32495"/>
                </a:avLst>
              </a:prstGeom>
              <a:gradFill rotWithShape="0">
                <a:gsLst>
                  <a:gs pos="0">
                    <a:srgbClr val="C1CEFF">
                      <a:gamma/>
                      <a:tint val="60000"/>
                      <a:invGamma/>
                    </a:srgbClr>
                  </a:gs>
                  <a:gs pos="50000">
                    <a:srgbClr val="C1CEFF"/>
                  </a:gs>
                  <a:gs pos="100000">
                    <a:srgbClr val="C1CEFF">
                      <a:gamma/>
                      <a:tint val="60000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2586" name="AutoShape 138"/>
              <p:cNvSpPr>
                <a:spLocks noChangeArrowheads="1"/>
              </p:cNvSpPr>
              <p:nvPr/>
            </p:nvSpPr>
            <p:spPr bwMode="auto">
              <a:xfrm>
                <a:off x="864" y="1831"/>
                <a:ext cx="288" cy="195"/>
              </a:xfrm>
              <a:prstGeom prst="roundRect">
                <a:avLst>
                  <a:gd name="adj" fmla="val 31574"/>
                </a:avLst>
              </a:prstGeom>
              <a:solidFill>
                <a:srgbClr val="063DE8"/>
              </a:solidFill>
              <a:ln w="12700">
                <a:solidFill>
                  <a:srgbClr val="081D58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2862" rIns="90488" bIns="42862" anchor="ctr"/>
              <a:lstStyle/>
              <a:p>
                <a:pPr algn="ctr" defTabSz="89535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">
                    <a:solidFill>
                      <a:srgbClr val="FFFFFF"/>
                    </a:solidFill>
                    <a:latin typeface="Arial" charset="0"/>
                  </a:rPr>
                  <a:t>Information</a:t>
                </a:r>
              </a:p>
              <a:p>
                <a:pPr algn="ctr" defTabSz="89535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">
                    <a:solidFill>
                      <a:srgbClr val="FFFFFF"/>
                    </a:solidFill>
                    <a:latin typeface="Arial" charset="0"/>
                  </a:rPr>
                  <a:t>Search</a:t>
                </a:r>
              </a:p>
            </p:txBody>
          </p:sp>
          <p:sp>
            <p:nvSpPr>
              <p:cNvPr id="1512587" name="AutoShape 139"/>
              <p:cNvSpPr>
                <a:spLocks noChangeArrowheads="1"/>
              </p:cNvSpPr>
              <p:nvPr/>
            </p:nvSpPr>
            <p:spPr bwMode="auto">
              <a:xfrm>
                <a:off x="1488" y="1826"/>
                <a:ext cx="240" cy="191"/>
              </a:xfrm>
              <a:prstGeom prst="roundRect">
                <a:avLst>
                  <a:gd name="adj" fmla="val 33333"/>
                </a:avLst>
              </a:prstGeom>
              <a:solidFill>
                <a:srgbClr val="063DE8"/>
              </a:solidFill>
              <a:ln w="12700">
                <a:solidFill>
                  <a:srgbClr val="081D58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2862" rIns="90488" bIns="42862" anchor="ctr"/>
              <a:lstStyle/>
              <a:p>
                <a:pPr algn="ctr" defTabSz="89535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">
                    <a:solidFill>
                      <a:srgbClr val="FFFFFF"/>
                    </a:solidFill>
                    <a:latin typeface="Arial" charset="0"/>
                  </a:rPr>
                  <a:t>Planning</a:t>
                </a:r>
              </a:p>
            </p:txBody>
          </p:sp>
          <p:sp>
            <p:nvSpPr>
              <p:cNvPr id="1512588" name="AutoShape 140"/>
              <p:cNvSpPr>
                <a:spLocks noChangeArrowheads="1"/>
              </p:cNvSpPr>
              <p:nvPr/>
            </p:nvSpPr>
            <p:spPr bwMode="auto">
              <a:xfrm>
                <a:off x="1776" y="1826"/>
                <a:ext cx="240" cy="191"/>
              </a:xfrm>
              <a:prstGeom prst="roundRect">
                <a:avLst>
                  <a:gd name="adj" fmla="val 22722"/>
                </a:avLst>
              </a:prstGeom>
              <a:solidFill>
                <a:srgbClr val="063DE8"/>
              </a:solidFill>
              <a:ln w="12700">
                <a:solidFill>
                  <a:srgbClr val="081D58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2862" rIns="90488" bIns="42862" anchor="ctr"/>
              <a:lstStyle/>
              <a:p>
                <a:pPr algn="ctr" defTabSz="89535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">
                    <a:solidFill>
                      <a:srgbClr val="FFFFFF"/>
                    </a:solidFill>
                    <a:latin typeface="Arial" charset="0"/>
                  </a:rPr>
                  <a:t>Decision</a:t>
                </a:r>
              </a:p>
              <a:p>
                <a:pPr algn="ctr" defTabSz="89535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">
                    <a:solidFill>
                      <a:srgbClr val="FFFFFF"/>
                    </a:solidFill>
                    <a:latin typeface="Arial" charset="0"/>
                  </a:rPr>
                  <a:t>Support</a:t>
                </a:r>
              </a:p>
            </p:txBody>
          </p:sp>
          <p:sp>
            <p:nvSpPr>
              <p:cNvPr id="1512589" name="AutoShape 141"/>
              <p:cNvSpPr>
                <a:spLocks noChangeArrowheads="1"/>
              </p:cNvSpPr>
              <p:nvPr/>
            </p:nvSpPr>
            <p:spPr bwMode="auto">
              <a:xfrm>
                <a:off x="1213" y="1828"/>
                <a:ext cx="227" cy="191"/>
              </a:xfrm>
              <a:prstGeom prst="roundRect">
                <a:avLst>
                  <a:gd name="adj" fmla="val 36579"/>
                </a:avLst>
              </a:prstGeom>
              <a:solidFill>
                <a:srgbClr val="063DE8"/>
              </a:solidFill>
              <a:ln w="12700">
                <a:solidFill>
                  <a:srgbClr val="081D58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2862" rIns="90488" bIns="42862" anchor="ctr"/>
              <a:lstStyle/>
              <a:p>
                <a:pPr algn="ctr" defTabSz="89535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">
                    <a:solidFill>
                      <a:srgbClr val="FFFFFF"/>
                    </a:solidFill>
                    <a:latin typeface="Arial" charset="0"/>
                  </a:rPr>
                  <a:t>Analysis</a:t>
                </a:r>
              </a:p>
              <a:p>
                <a:pPr algn="ctr" defTabSz="89535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">
                    <a:solidFill>
                      <a:srgbClr val="FFFFFF"/>
                    </a:solidFill>
                    <a:latin typeface="Arial" charset="0"/>
                  </a:rPr>
                  <a:t>Tools</a:t>
                </a:r>
              </a:p>
            </p:txBody>
          </p:sp>
          <p:sp>
            <p:nvSpPr>
              <p:cNvPr id="1512590" name="AutoShape 142"/>
              <p:cNvSpPr>
                <a:spLocks noChangeArrowheads="1"/>
              </p:cNvSpPr>
              <p:nvPr/>
            </p:nvSpPr>
            <p:spPr bwMode="auto">
              <a:xfrm rot="16200000">
                <a:off x="1748" y="2092"/>
                <a:ext cx="68" cy="41"/>
              </a:xfrm>
              <a:prstGeom prst="rightArrow">
                <a:avLst>
                  <a:gd name="adj1" fmla="val 50000"/>
                  <a:gd name="adj2" fmla="val 85791"/>
                </a:avLst>
              </a:prstGeom>
              <a:solidFill>
                <a:srgbClr val="C1CEFF"/>
              </a:solidFill>
              <a:ln w="12700">
                <a:solidFill>
                  <a:srgbClr val="081D58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12591" name="AutoShape 143"/>
              <p:cNvSpPr>
                <a:spLocks noChangeArrowheads="1"/>
              </p:cNvSpPr>
              <p:nvPr/>
            </p:nvSpPr>
            <p:spPr bwMode="auto">
              <a:xfrm rot="16200000">
                <a:off x="904" y="2097"/>
                <a:ext cx="67" cy="43"/>
              </a:xfrm>
              <a:prstGeom prst="rightArrow">
                <a:avLst>
                  <a:gd name="adj1" fmla="val 50000"/>
                  <a:gd name="adj2" fmla="val 80598"/>
                </a:avLst>
              </a:prstGeom>
              <a:solidFill>
                <a:srgbClr val="C1CEFF"/>
              </a:solidFill>
              <a:ln w="12700">
                <a:solidFill>
                  <a:srgbClr val="081D58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512592" name="AutoShape 144"/>
            <p:cNvSpPr>
              <a:spLocks noChangeArrowheads="1"/>
            </p:cNvSpPr>
            <p:nvPr/>
          </p:nvSpPr>
          <p:spPr bwMode="auto">
            <a:xfrm>
              <a:off x="2537" y="2049"/>
              <a:ext cx="653" cy="178"/>
            </a:xfrm>
            <a:prstGeom prst="roundRect">
              <a:avLst>
                <a:gd name="adj" fmla="val 32495"/>
              </a:avLst>
            </a:prstGeom>
            <a:gradFill rotWithShape="0">
              <a:gsLst>
                <a:gs pos="0">
                  <a:srgbClr val="C1CEFF">
                    <a:gamma/>
                    <a:tint val="60000"/>
                    <a:invGamma/>
                  </a:srgbClr>
                </a:gs>
                <a:gs pos="50000">
                  <a:srgbClr val="C1CEFF"/>
                </a:gs>
                <a:gs pos="100000">
                  <a:srgbClr val="C1CEFF">
                    <a:gamma/>
                    <a:tint val="60000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512593" name="Group 145"/>
            <p:cNvGrpSpPr>
              <a:grpSpLocks/>
            </p:cNvGrpSpPr>
            <p:nvPr/>
          </p:nvGrpSpPr>
          <p:grpSpPr bwMode="auto">
            <a:xfrm>
              <a:off x="2900" y="2078"/>
              <a:ext cx="213" cy="139"/>
              <a:chOff x="4165" y="1471"/>
              <a:chExt cx="598" cy="417"/>
            </a:xfrm>
          </p:grpSpPr>
          <p:sp>
            <p:nvSpPr>
              <p:cNvPr id="1512594" name="Rectangle 146"/>
              <p:cNvSpPr>
                <a:spLocks noChangeArrowheads="1"/>
              </p:cNvSpPr>
              <p:nvPr/>
            </p:nvSpPr>
            <p:spPr bwMode="auto">
              <a:xfrm>
                <a:off x="4165" y="1471"/>
                <a:ext cx="598" cy="417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1512595" name="Group 147"/>
              <p:cNvGrpSpPr>
                <a:grpSpLocks/>
              </p:cNvGrpSpPr>
              <p:nvPr/>
            </p:nvGrpSpPr>
            <p:grpSpPr bwMode="auto">
              <a:xfrm>
                <a:off x="4182" y="1513"/>
                <a:ext cx="577" cy="270"/>
                <a:chOff x="4182" y="1513"/>
                <a:chExt cx="577" cy="270"/>
              </a:xfrm>
            </p:grpSpPr>
            <p:sp>
              <p:nvSpPr>
                <p:cNvPr id="1512596" name="Freeform 148"/>
                <p:cNvSpPr>
                  <a:spLocks/>
                </p:cNvSpPr>
                <p:nvPr/>
              </p:nvSpPr>
              <p:spPr bwMode="auto">
                <a:xfrm>
                  <a:off x="4471" y="1584"/>
                  <a:ext cx="5" cy="7"/>
                </a:xfrm>
                <a:custGeom>
                  <a:avLst/>
                  <a:gdLst>
                    <a:gd name="T0" fmla="*/ 0 w 5"/>
                    <a:gd name="T1" fmla="*/ 6 h 7"/>
                    <a:gd name="T2" fmla="*/ 0 w 5"/>
                    <a:gd name="T3" fmla="*/ 0 h 7"/>
                    <a:gd name="T4" fmla="*/ 1 w 5"/>
                    <a:gd name="T5" fmla="*/ 0 h 7"/>
                    <a:gd name="T6" fmla="*/ 4 w 5"/>
                    <a:gd name="T7" fmla="*/ 4 h 7"/>
                    <a:gd name="T8" fmla="*/ 3 w 5"/>
                    <a:gd name="T9" fmla="*/ 6 h 7"/>
                    <a:gd name="T10" fmla="*/ 0 w 5"/>
                    <a:gd name="T11" fmla="*/ 6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7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4" y="4"/>
                      </a:lnTo>
                      <a:lnTo>
                        <a:pt x="3" y="6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597" name="Freeform 149"/>
                <p:cNvSpPr>
                  <a:spLocks/>
                </p:cNvSpPr>
                <p:nvPr/>
              </p:nvSpPr>
              <p:spPr bwMode="auto">
                <a:xfrm>
                  <a:off x="4465" y="1580"/>
                  <a:ext cx="6" cy="5"/>
                </a:xfrm>
                <a:custGeom>
                  <a:avLst/>
                  <a:gdLst>
                    <a:gd name="T0" fmla="*/ 0 w 6"/>
                    <a:gd name="T1" fmla="*/ 4 h 5"/>
                    <a:gd name="T2" fmla="*/ 5 w 6"/>
                    <a:gd name="T3" fmla="*/ 3 h 5"/>
                    <a:gd name="T4" fmla="*/ 3 w 6"/>
                    <a:gd name="T5" fmla="*/ 0 h 5"/>
                    <a:gd name="T6" fmla="*/ 2 w 6"/>
                    <a:gd name="T7" fmla="*/ 0 h 5"/>
                    <a:gd name="T8" fmla="*/ 0 w 6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5">
                      <a:moveTo>
                        <a:pt x="0" y="4"/>
                      </a:moveTo>
                      <a:lnTo>
                        <a:pt x="5" y="3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0" y="4"/>
                      </a:ln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1512598" name="Group 150"/>
                <p:cNvGrpSpPr>
                  <a:grpSpLocks/>
                </p:cNvGrpSpPr>
                <p:nvPr/>
              </p:nvGrpSpPr>
              <p:grpSpPr bwMode="auto">
                <a:xfrm>
                  <a:off x="4713" y="1744"/>
                  <a:ext cx="46" cy="19"/>
                  <a:chOff x="4713" y="1744"/>
                  <a:chExt cx="46" cy="19"/>
                </a:xfrm>
              </p:grpSpPr>
              <p:sp>
                <p:nvSpPr>
                  <p:cNvPr id="1512599" name="Freeform 151"/>
                  <p:cNvSpPr>
                    <a:spLocks/>
                  </p:cNvSpPr>
                  <p:nvPr/>
                </p:nvSpPr>
                <p:spPr bwMode="auto">
                  <a:xfrm>
                    <a:off x="4758" y="1744"/>
                    <a:ext cx="1" cy="9"/>
                  </a:xfrm>
                  <a:custGeom>
                    <a:avLst/>
                    <a:gdLst>
                      <a:gd name="T0" fmla="*/ 0 w 1"/>
                      <a:gd name="T1" fmla="*/ 0 h 9"/>
                      <a:gd name="T2" fmla="*/ 0 w 1"/>
                      <a:gd name="T3" fmla="*/ 0 h 9"/>
                      <a:gd name="T4" fmla="*/ 0 w 1"/>
                      <a:gd name="T5" fmla="*/ 1 h 9"/>
                      <a:gd name="T6" fmla="*/ 0 w 1"/>
                      <a:gd name="T7" fmla="*/ 3 h 9"/>
                      <a:gd name="T8" fmla="*/ 0 w 1"/>
                      <a:gd name="T9" fmla="*/ 4 h 9"/>
                      <a:gd name="T10" fmla="*/ 0 w 1"/>
                      <a:gd name="T11" fmla="*/ 4 h 9"/>
                      <a:gd name="T12" fmla="*/ 0 w 1"/>
                      <a:gd name="T13" fmla="*/ 4 h 9"/>
                      <a:gd name="T14" fmla="*/ 0 w 1"/>
                      <a:gd name="T15" fmla="*/ 5 h 9"/>
                      <a:gd name="T16" fmla="*/ 0 w 1"/>
                      <a:gd name="T17" fmla="*/ 5 h 9"/>
                      <a:gd name="T18" fmla="*/ 0 w 1"/>
                      <a:gd name="T19" fmla="*/ 6 h 9"/>
                      <a:gd name="T20" fmla="*/ 0 w 1"/>
                      <a:gd name="T21" fmla="*/ 6 h 9"/>
                      <a:gd name="T22" fmla="*/ 0 w 1"/>
                      <a:gd name="T23" fmla="*/ 6 h 9"/>
                      <a:gd name="T24" fmla="*/ 0 w 1"/>
                      <a:gd name="T25" fmla="*/ 6 h 9"/>
                      <a:gd name="T26" fmla="*/ 0 w 1"/>
                      <a:gd name="T27" fmla="*/ 7 h 9"/>
                      <a:gd name="T28" fmla="*/ 0 w 1"/>
                      <a:gd name="T29" fmla="*/ 7 h 9"/>
                      <a:gd name="T30" fmla="*/ 0 w 1"/>
                      <a:gd name="T31" fmla="*/ 7 h 9"/>
                      <a:gd name="T32" fmla="*/ 0 w 1"/>
                      <a:gd name="T33" fmla="*/ 8 h 9"/>
                      <a:gd name="T34" fmla="*/ 0 w 1"/>
                      <a:gd name="T35" fmla="*/ 8 h 9"/>
                      <a:gd name="T36" fmla="*/ 0 w 1"/>
                      <a:gd name="T37" fmla="*/ 7 h 9"/>
                      <a:gd name="T38" fmla="*/ 0 w 1"/>
                      <a:gd name="T39" fmla="*/ 7 h 9"/>
                      <a:gd name="T40" fmla="*/ 0 w 1"/>
                      <a:gd name="T41" fmla="*/ 7 h 9"/>
                      <a:gd name="T42" fmla="*/ 0 w 1"/>
                      <a:gd name="T43" fmla="*/ 7 h 9"/>
                      <a:gd name="T44" fmla="*/ 0 w 1"/>
                      <a:gd name="T45" fmla="*/ 6 h 9"/>
                      <a:gd name="T46" fmla="*/ 0 w 1"/>
                      <a:gd name="T47" fmla="*/ 6 h 9"/>
                      <a:gd name="T48" fmla="*/ 0 w 1"/>
                      <a:gd name="T49" fmla="*/ 6 h 9"/>
                      <a:gd name="T50" fmla="*/ 0 w 1"/>
                      <a:gd name="T51" fmla="*/ 6 h 9"/>
                      <a:gd name="T52" fmla="*/ 0 w 1"/>
                      <a:gd name="T53" fmla="*/ 5 h 9"/>
                      <a:gd name="T54" fmla="*/ 0 w 1"/>
                      <a:gd name="T55" fmla="*/ 5 h 9"/>
                      <a:gd name="T56" fmla="*/ 0 w 1"/>
                      <a:gd name="T57" fmla="*/ 5 h 9"/>
                      <a:gd name="T58" fmla="*/ 0 w 1"/>
                      <a:gd name="T59" fmla="*/ 5 h 9"/>
                      <a:gd name="T60" fmla="*/ 0 w 1"/>
                      <a:gd name="T61" fmla="*/ 4 h 9"/>
                      <a:gd name="T62" fmla="*/ 0 w 1"/>
                      <a:gd name="T63" fmla="*/ 3 h 9"/>
                      <a:gd name="T64" fmla="*/ 0 w 1"/>
                      <a:gd name="T65" fmla="*/ 3 h 9"/>
                      <a:gd name="T66" fmla="*/ 0 w 1"/>
                      <a:gd name="T67" fmla="*/ 3 h 9"/>
                      <a:gd name="T68" fmla="*/ 0 w 1"/>
                      <a:gd name="T69" fmla="*/ 2 h 9"/>
                      <a:gd name="T70" fmla="*/ 0 w 1"/>
                      <a:gd name="T71" fmla="*/ 2 h 9"/>
                      <a:gd name="T72" fmla="*/ 0 w 1"/>
                      <a:gd name="T73" fmla="*/ 1 h 9"/>
                      <a:gd name="T74" fmla="*/ 0 w 1"/>
                      <a:gd name="T75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" h="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0" y="8"/>
                        </a:lnTo>
                        <a:lnTo>
                          <a:pt x="0" y="8"/>
                        </a:ln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0" y="5"/>
                        </a:lnTo>
                        <a:lnTo>
                          <a:pt x="0" y="5"/>
                        </a:lnTo>
                        <a:lnTo>
                          <a:pt x="0" y="5"/>
                        </a:lnTo>
                        <a:lnTo>
                          <a:pt x="0" y="5"/>
                        </a:lnTo>
                        <a:lnTo>
                          <a:pt x="0" y="4"/>
                        </a:lnTo>
                        <a:lnTo>
                          <a:pt x="0" y="3"/>
                        </a:lnTo>
                        <a:lnTo>
                          <a:pt x="0" y="3"/>
                        </a:ln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8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00" name="Freeform 152"/>
                  <p:cNvSpPr>
                    <a:spLocks/>
                  </p:cNvSpPr>
                  <p:nvPr/>
                </p:nvSpPr>
                <p:spPr bwMode="auto">
                  <a:xfrm>
                    <a:off x="4743" y="1758"/>
                    <a:ext cx="8" cy="5"/>
                  </a:xfrm>
                  <a:custGeom>
                    <a:avLst/>
                    <a:gdLst>
                      <a:gd name="T0" fmla="*/ 5 w 8"/>
                      <a:gd name="T1" fmla="*/ 0 h 5"/>
                      <a:gd name="T2" fmla="*/ 6 w 8"/>
                      <a:gd name="T3" fmla="*/ 0 h 5"/>
                      <a:gd name="T4" fmla="*/ 7 w 8"/>
                      <a:gd name="T5" fmla="*/ 1 h 5"/>
                      <a:gd name="T6" fmla="*/ 6 w 8"/>
                      <a:gd name="T7" fmla="*/ 2 h 5"/>
                      <a:gd name="T8" fmla="*/ 6 w 8"/>
                      <a:gd name="T9" fmla="*/ 2 h 5"/>
                      <a:gd name="T10" fmla="*/ 6 w 8"/>
                      <a:gd name="T11" fmla="*/ 3 h 5"/>
                      <a:gd name="T12" fmla="*/ 5 w 8"/>
                      <a:gd name="T13" fmla="*/ 3 h 5"/>
                      <a:gd name="T14" fmla="*/ 4 w 8"/>
                      <a:gd name="T15" fmla="*/ 3 h 5"/>
                      <a:gd name="T16" fmla="*/ 3 w 8"/>
                      <a:gd name="T17" fmla="*/ 4 h 5"/>
                      <a:gd name="T18" fmla="*/ 2 w 8"/>
                      <a:gd name="T19" fmla="*/ 4 h 5"/>
                      <a:gd name="T20" fmla="*/ 2 w 8"/>
                      <a:gd name="T21" fmla="*/ 4 h 5"/>
                      <a:gd name="T22" fmla="*/ 1 w 8"/>
                      <a:gd name="T23" fmla="*/ 4 h 5"/>
                      <a:gd name="T24" fmla="*/ 0 w 8"/>
                      <a:gd name="T25" fmla="*/ 4 h 5"/>
                      <a:gd name="T26" fmla="*/ 0 w 8"/>
                      <a:gd name="T27" fmla="*/ 4 h 5"/>
                      <a:gd name="T28" fmla="*/ 1 w 8"/>
                      <a:gd name="T29" fmla="*/ 3 h 5"/>
                      <a:gd name="T30" fmla="*/ 1 w 8"/>
                      <a:gd name="T31" fmla="*/ 3 h 5"/>
                      <a:gd name="T32" fmla="*/ 2 w 8"/>
                      <a:gd name="T33" fmla="*/ 2 h 5"/>
                      <a:gd name="T34" fmla="*/ 3 w 8"/>
                      <a:gd name="T35" fmla="*/ 2 h 5"/>
                      <a:gd name="T36" fmla="*/ 3 w 8"/>
                      <a:gd name="T37" fmla="*/ 2 h 5"/>
                      <a:gd name="T38" fmla="*/ 4 w 8"/>
                      <a:gd name="T39" fmla="*/ 2 h 5"/>
                      <a:gd name="T40" fmla="*/ 3 w 8"/>
                      <a:gd name="T41" fmla="*/ 1 h 5"/>
                      <a:gd name="T42" fmla="*/ 4 w 8"/>
                      <a:gd name="T43" fmla="*/ 1 h 5"/>
                      <a:gd name="T44" fmla="*/ 4 w 8"/>
                      <a:gd name="T45" fmla="*/ 1 h 5"/>
                      <a:gd name="T46" fmla="*/ 5 w 8"/>
                      <a:gd name="T47" fmla="*/ 1 h 5"/>
                      <a:gd name="T48" fmla="*/ 5 w 8"/>
                      <a:gd name="T4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8" h="5">
                        <a:moveTo>
                          <a:pt x="5" y="0"/>
                        </a:moveTo>
                        <a:lnTo>
                          <a:pt x="6" y="0"/>
                        </a:lnTo>
                        <a:lnTo>
                          <a:pt x="7" y="1"/>
                        </a:lnTo>
                        <a:lnTo>
                          <a:pt x="6" y="2"/>
                        </a:lnTo>
                        <a:lnTo>
                          <a:pt x="6" y="2"/>
                        </a:lnTo>
                        <a:lnTo>
                          <a:pt x="6" y="3"/>
                        </a:lnTo>
                        <a:lnTo>
                          <a:pt x="5" y="3"/>
                        </a:lnTo>
                        <a:lnTo>
                          <a:pt x="4" y="3"/>
                        </a:lnTo>
                        <a:lnTo>
                          <a:pt x="3" y="4"/>
                        </a:lnTo>
                        <a:lnTo>
                          <a:pt x="2" y="4"/>
                        </a:lnTo>
                        <a:lnTo>
                          <a:pt x="2" y="4"/>
                        </a:lnTo>
                        <a:lnTo>
                          <a:pt x="1" y="4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lnTo>
                          <a:pt x="1" y="3"/>
                        </a:lnTo>
                        <a:lnTo>
                          <a:pt x="1" y="3"/>
                        </a:lnTo>
                        <a:lnTo>
                          <a:pt x="2" y="2"/>
                        </a:lnTo>
                        <a:lnTo>
                          <a:pt x="3" y="2"/>
                        </a:lnTo>
                        <a:lnTo>
                          <a:pt x="3" y="2"/>
                        </a:lnTo>
                        <a:lnTo>
                          <a:pt x="4" y="2"/>
                        </a:lnTo>
                        <a:lnTo>
                          <a:pt x="3" y="1"/>
                        </a:lnTo>
                        <a:lnTo>
                          <a:pt x="4" y="1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5" y="0"/>
                        </a:lnTo>
                      </a:path>
                    </a:pathLst>
                  </a:custGeom>
                  <a:solidFill>
                    <a:srgbClr val="008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01" name="Freeform 153"/>
                  <p:cNvSpPr>
                    <a:spLocks/>
                  </p:cNvSpPr>
                  <p:nvPr/>
                </p:nvSpPr>
                <p:spPr bwMode="auto">
                  <a:xfrm>
                    <a:off x="4713" y="1757"/>
                    <a:ext cx="3" cy="2"/>
                  </a:xfrm>
                  <a:custGeom>
                    <a:avLst/>
                    <a:gdLst>
                      <a:gd name="T0" fmla="*/ 2 w 3"/>
                      <a:gd name="T1" fmla="*/ 1 h 2"/>
                      <a:gd name="T2" fmla="*/ 1 w 3"/>
                      <a:gd name="T3" fmla="*/ 1 h 2"/>
                      <a:gd name="T4" fmla="*/ 1 w 3"/>
                      <a:gd name="T5" fmla="*/ 1 h 2"/>
                      <a:gd name="T6" fmla="*/ 0 w 3"/>
                      <a:gd name="T7" fmla="*/ 1 h 2"/>
                      <a:gd name="T8" fmla="*/ 0 w 3"/>
                      <a:gd name="T9" fmla="*/ 1 h 2"/>
                      <a:gd name="T10" fmla="*/ 0 w 3"/>
                      <a:gd name="T11" fmla="*/ 1 h 2"/>
                      <a:gd name="T12" fmla="*/ 0 w 3"/>
                      <a:gd name="T13" fmla="*/ 1 h 2"/>
                      <a:gd name="T14" fmla="*/ 0 w 3"/>
                      <a:gd name="T15" fmla="*/ 0 h 2"/>
                      <a:gd name="T16" fmla="*/ 1 w 3"/>
                      <a:gd name="T17" fmla="*/ 0 h 2"/>
                      <a:gd name="T18" fmla="*/ 0 w 3"/>
                      <a:gd name="T19" fmla="*/ 0 h 2"/>
                      <a:gd name="T20" fmla="*/ 1 w 3"/>
                      <a:gd name="T21" fmla="*/ 0 h 2"/>
                      <a:gd name="T22" fmla="*/ 2 w 3"/>
                      <a:gd name="T23" fmla="*/ 0 h 2"/>
                      <a:gd name="T24" fmla="*/ 2 w 3"/>
                      <a:gd name="T25" fmla="*/ 0 h 2"/>
                      <a:gd name="T26" fmla="*/ 2 w 3"/>
                      <a:gd name="T27" fmla="*/ 1 h 2"/>
                      <a:gd name="T28" fmla="*/ 2 w 3"/>
                      <a:gd name="T29" fmla="*/ 1 h 2"/>
                      <a:gd name="T30" fmla="*/ 2 w 3"/>
                      <a:gd name="T31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3" h="2">
                        <a:moveTo>
                          <a:pt x="2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2" y="1"/>
                        </a:lnTo>
                        <a:lnTo>
                          <a:pt x="2" y="1"/>
                        </a:lnTo>
                        <a:lnTo>
                          <a:pt x="2" y="1"/>
                        </a:lnTo>
                      </a:path>
                    </a:pathLst>
                  </a:custGeom>
                  <a:solidFill>
                    <a:srgbClr val="008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512602" name="Freeform 154"/>
                <p:cNvSpPr>
                  <a:spLocks/>
                </p:cNvSpPr>
                <p:nvPr/>
              </p:nvSpPr>
              <p:spPr bwMode="auto">
                <a:xfrm>
                  <a:off x="4725" y="1675"/>
                  <a:ext cx="3" cy="3"/>
                </a:xfrm>
                <a:custGeom>
                  <a:avLst/>
                  <a:gdLst>
                    <a:gd name="T0" fmla="*/ 0 w 3"/>
                    <a:gd name="T1" fmla="*/ 1 h 3"/>
                    <a:gd name="T2" fmla="*/ 0 w 3"/>
                    <a:gd name="T3" fmla="*/ 0 h 3"/>
                    <a:gd name="T4" fmla="*/ 0 w 3"/>
                    <a:gd name="T5" fmla="*/ 0 h 3"/>
                    <a:gd name="T6" fmla="*/ 1 w 3"/>
                    <a:gd name="T7" fmla="*/ 0 h 3"/>
                    <a:gd name="T8" fmla="*/ 1 w 3"/>
                    <a:gd name="T9" fmla="*/ 0 h 3"/>
                    <a:gd name="T10" fmla="*/ 2 w 3"/>
                    <a:gd name="T11" fmla="*/ 0 h 3"/>
                    <a:gd name="T12" fmla="*/ 2 w 3"/>
                    <a:gd name="T13" fmla="*/ 1 h 3"/>
                    <a:gd name="T14" fmla="*/ 2 w 3"/>
                    <a:gd name="T15" fmla="*/ 1 h 3"/>
                    <a:gd name="T16" fmla="*/ 2 w 3"/>
                    <a:gd name="T17" fmla="*/ 1 h 3"/>
                    <a:gd name="T18" fmla="*/ 2 w 3"/>
                    <a:gd name="T19" fmla="*/ 1 h 3"/>
                    <a:gd name="T20" fmla="*/ 2 w 3"/>
                    <a:gd name="T21" fmla="*/ 2 h 3"/>
                    <a:gd name="T22" fmla="*/ 1 w 3"/>
                    <a:gd name="T23" fmla="*/ 1 h 3"/>
                    <a:gd name="T24" fmla="*/ 2 w 3"/>
                    <a:gd name="T25" fmla="*/ 1 h 3"/>
                    <a:gd name="T26" fmla="*/ 1 w 3"/>
                    <a:gd name="T27" fmla="*/ 1 h 3"/>
                    <a:gd name="T28" fmla="*/ 1 w 3"/>
                    <a:gd name="T29" fmla="*/ 1 h 3"/>
                    <a:gd name="T30" fmla="*/ 0 w 3"/>
                    <a:gd name="T31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1"/>
                      </a:ln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1512603" name="Group 155"/>
                <p:cNvGrpSpPr>
                  <a:grpSpLocks/>
                </p:cNvGrpSpPr>
                <p:nvPr/>
              </p:nvGrpSpPr>
              <p:grpSpPr bwMode="auto">
                <a:xfrm>
                  <a:off x="4623" y="1554"/>
                  <a:ext cx="102" cy="191"/>
                  <a:chOff x="4623" y="1554"/>
                  <a:chExt cx="102" cy="191"/>
                </a:xfrm>
              </p:grpSpPr>
              <p:grpSp>
                <p:nvGrpSpPr>
                  <p:cNvPr id="1512604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4639" y="1571"/>
                    <a:ext cx="20" cy="58"/>
                    <a:chOff x="4639" y="1571"/>
                    <a:chExt cx="20" cy="58"/>
                  </a:xfrm>
                </p:grpSpPr>
                <p:sp>
                  <p:nvSpPr>
                    <p:cNvPr id="1512605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4639" y="1625"/>
                      <a:ext cx="3" cy="4"/>
                    </a:xfrm>
                    <a:custGeom>
                      <a:avLst/>
                      <a:gdLst>
                        <a:gd name="T0" fmla="*/ 2 w 3"/>
                        <a:gd name="T1" fmla="*/ 1 h 4"/>
                        <a:gd name="T2" fmla="*/ 2 w 3"/>
                        <a:gd name="T3" fmla="*/ 0 h 4"/>
                        <a:gd name="T4" fmla="*/ 1 w 3"/>
                        <a:gd name="T5" fmla="*/ 0 h 4"/>
                        <a:gd name="T6" fmla="*/ 1 w 3"/>
                        <a:gd name="T7" fmla="*/ 0 h 4"/>
                        <a:gd name="T8" fmla="*/ 0 w 3"/>
                        <a:gd name="T9" fmla="*/ 0 h 4"/>
                        <a:gd name="T10" fmla="*/ 0 w 3"/>
                        <a:gd name="T11" fmla="*/ 1 h 4"/>
                        <a:gd name="T12" fmla="*/ 0 w 3"/>
                        <a:gd name="T13" fmla="*/ 2 h 4"/>
                        <a:gd name="T14" fmla="*/ 1 w 3"/>
                        <a:gd name="T15" fmla="*/ 2 h 4"/>
                        <a:gd name="T16" fmla="*/ 1 w 3"/>
                        <a:gd name="T17" fmla="*/ 2 h 4"/>
                        <a:gd name="T18" fmla="*/ 1 w 3"/>
                        <a:gd name="T19" fmla="*/ 3 h 4"/>
                        <a:gd name="T20" fmla="*/ 2 w 3"/>
                        <a:gd name="T21" fmla="*/ 3 h 4"/>
                        <a:gd name="T22" fmla="*/ 2 w 3"/>
                        <a:gd name="T23" fmla="*/ 2 h 4"/>
                        <a:gd name="T24" fmla="*/ 2 w 3"/>
                        <a:gd name="T25" fmla="*/ 1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" h="4">
                          <a:moveTo>
                            <a:pt x="2" y="1"/>
                          </a:moveTo>
                          <a:lnTo>
                            <a:pt x="2" y="0"/>
                          </a:lnTo>
                          <a:lnTo>
                            <a:pt x="1" y="0"/>
                          </a:lnTo>
                          <a:lnTo>
                            <a:pt x="1" y="0"/>
                          </a:lnTo>
                          <a:lnTo>
                            <a:pt x="0" y="0"/>
                          </a:lnTo>
                          <a:lnTo>
                            <a:pt x="0" y="1"/>
                          </a:lnTo>
                          <a:lnTo>
                            <a:pt x="0" y="2"/>
                          </a:lnTo>
                          <a:lnTo>
                            <a:pt x="1" y="2"/>
                          </a:lnTo>
                          <a:lnTo>
                            <a:pt x="1" y="2"/>
                          </a:lnTo>
                          <a:lnTo>
                            <a:pt x="1" y="3"/>
                          </a:lnTo>
                          <a:lnTo>
                            <a:pt x="2" y="3"/>
                          </a:lnTo>
                          <a:lnTo>
                            <a:pt x="2" y="2"/>
                          </a:lnTo>
                          <a:lnTo>
                            <a:pt x="2" y="1"/>
                          </a:lnTo>
                        </a:path>
                      </a:pathLst>
                    </a:custGeom>
                    <a:solidFill>
                      <a:srgbClr val="008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0" cap="rnd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32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512606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4655" y="1615"/>
                      <a:ext cx="3" cy="4"/>
                    </a:xfrm>
                    <a:custGeom>
                      <a:avLst/>
                      <a:gdLst>
                        <a:gd name="T0" fmla="*/ 2 w 3"/>
                        <a:gd name="T1" fmla="*/ 3 h 4"/>
                        <a:gd name="T2" fmla="*/ 1 w 3"/>
                        <a:gd name="T3" fmla="*/ 3 h 4"/>
                        <a:gd name="T4" fmla="*/ 0 w 3"/>
                        <a:gd name="T5" fmla="*/ 2 h 4"/>
                        <a:gd name="T6" fmla="*/ 0 w 3"/>
                        <a:gd name="T7" fmla="*/ 1 h 4"/>
                        <a:gd name="T8" fmla="*/ 0 w 3"/>
                        <a:gd name="T9" fmla="*/ 1 h 4"/>
                        <a:gd name="T10" fmla="*/ 0 w 3"/>
                        <a:gd name="T11" fmla="*/ 0 h 4"/>
                        <a:gd name="T12" fmla="*/ 0 w 3"/>
                        <a:gd name="T13" fmla="*/ 0 h 4"/>
                        <a:gd name="T14" fmla="*/ 1 w 3"/>
                        <a:gd name="T15" fmla="*/ 0 h 4"/>
                        <a:gd name="T16" fmla="*/ 1 w 3"/>
                        <a:gd name="T17" fmla="*/ 0 h 4"/>
                        <a:gd name="T18" fmla="*/ 2 w 3"/>
                        <a:gd name="T19" fmla="*/ 0 h 4"/>
                        <a:gd name="T20" fmla="*/ 2 w 3"/>
                        <a:gd name="T21" fmla="*/ 0 h 4"/>
                        <a:gd name="T22" fmla="*/ 2 w 3"/>
                        <a:gd name="T23" fmla="*/ 1 h 4"/>
                        <a:gd name="T24" fmla="*/ 2 w 3"/>
                        <a:gd name="T25" fmla="*/ 2 h 4"/>
                        <a:gd name="T26" fmla="*/ 2 w 3"/>
                        <a:gd name="T27" fmla="*/ 3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3" h="4">
                          <a:moveTo>
                            <a:pt x="2" y="3"/>
                          </a:moveTo>
                          <a:lnTo>
                            <a:pt x="1" y="3"/>
                          </a:lnTo>
                          <a:lnTo>
                            <a:pt x="0" y="2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1" y="0"/>
                          </a:lnTo>
                          <a:lnTo>
                            <a:pt x="1" y="0"/>
                          </a:lnTo>
                          <a:lnTo>
                            <a:pt x="2" y="0"/>
                          </a:lnTo>
                          <a:lnTo>
                            <a:pt x="2" y="0"/>
                          </a:lnTo>
                          <a:lnTo>
                            <a:pt x="2" y="1"/>
                          </a:lnTo>
                          <a:lnTo>
                            <a:pt x="2" y="2"/>
                          </a:lnTo>
                          <a:lnTo>
                            <a:pt x="2" y="3"/>
                          </a:lnTo>
                        </a:path>
                      </a:pathLst>
                    </a:custGeom>
                    <a:solidFill>
                      <a:srgbClr val="008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0" cap="rnd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32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512607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4656" y="1571"/>
                      <a:ext cx="3" cy="4"/>
                    </a:xfrm>
                    <a:custGeom>
                      <a:avLst/>
                      <a:gdLst>
                        <a:gd name="T0" fmla="*/ 0 w 3"/>
                        <a:gd name="T1" fmla="*/ 3 h 4"/>
                        <a:gd name="T2" fmla="*/ 0 w 3"/>
                        <a:gd name="T3" fmla="*/ 2 h 4"/>
                        <a:gd name="T4" fmla="*/ 1 w 3"/>
                        <a:gd name="T5" fmla="*/ 2 h 4"/>
                        <a:gd name="T6" fmla="*/ 1 w 3"/>
                        <a:gd name="T7" fmla="*/ 2 h 4"/>
                        <a:gd name="T8" fmla="*/ 1 w 3"/>
                        <a:gd name="T9" fmla="*/ 2 h 4"/>
                        <a:gd name="T10" fmla="*/ 2 w 3"/>
                        <a:gd name="T11" fmla="*/ 2 h 4"/>
                        <a:gd name="T12" fmla="*/ 2 w 3"/>
                        <a:gd name="T13" fmla="*/ 1 h 4"/>
                        <a:gd name="T14" fmla="*/ 2 w 3"/>
                        <a:gd name="T15" fmla="*/ 1 h 4"/>
                        <a:gd name="T16" fmla="*/ 1 w 3"/>
                        <a:gd name="T17" fmla="*/ 1 h 4"/>
                        <a:gd name="T18" fmla="*/ 1 w 3"/>
                        <a:gd name="T19" fmla="*/ 0 h 4"/>
                        <a:gd name="T20" fmla="*/ 1 w 3"/>
                        <a:gd name="T21" fmla="*/ 0 h 4"/>
                        <a:gd name="T22" fmla="*/ 1 w 3"/>
                        <a:gd name="T23" fmla="*/ 0 h 4"/>
                        <a:gd name="T24" fmla="*/ 1 w 3"/>
                        <a:gd name="T25" fmla="*/ 0 h 4"/>
                        <a:gd name="T26" fmla="*/ 0 w 3"/>
                        <a:gd name="T27" fmla="*/ 0 h 4"/>
                        <a:gd name="T28" fmla="*/ 0 w 3"/>
                        <a:gd name="T29" fmla="*/ 0 h 4"/>
                        <a:gd name="T30" fmla="*/ 0 w 3"/>
                        <a:gd name="T31" fmla="*/ 0 h 4"/>
                        <a:gd name="T32" fmla="*/ 0 w 3"/>
                        <a:gd name="T33" fmla="*/ 0 h 4"/>
                        <a:gd name="T34" fmla="*/ 0 w 3"/>
                        <a:gd name="T35" fmla="*/ 1 h 4"/>
                        <a:gd name="T36" fmla="*/ 0 w 3"/>
                        <a:gd name="T37" fmla="*/ 1 h 4"/>
                        <a:gd name="T38" fmla="*/ 0 w 3"/>
                        <a:gd name="T39" fmla="*/ 1 h 4"/>
                        <a:gd name="T40" fmla="*/ 0 w 3"/>
                        <a:gd name="T41" fmla="*/ 3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3" h="4">
                          <a:moveTo>
                            <a:pt x="0" y="3"/>
                          </a:moveTo>
                          <a:lnTo>
                            <a:pt x="0" y="2"/>
                          </a:lnTo>
                          <a:lnTo>
                            <a:pt x="1" y="2"/>
                          </a:lnTo>
                          <a:lnTo>
                            <a:pt x="1" y="2"/>
                          </a:lnTo>
                          <a:lnTo>
                            <a:pt x="1" y="2"/>
                          </a:lnTo>
                          <a:lnTo>
                            <a:pt x="2" y="2"/>
                          </a:lnTo>
                          <a:lnTo>
                            <a:pt x="2" y="1"/>
                          </a:lnTo>
                          <a:lnTo>
                            <a:pt x="2" y="1"/>
                          </a:lnTo>
                          <a:lnTo>
                            <a:pt x="1" y="1"/>
                          </a:lnTo>
                          <a:lnTo>
                            <a:pt x="1" y="0"/>
                          </a:lnTo>
                          <a:lnTo>
                            <a:pt x="1" y="0"/>
                          </a:lnTo>
                          <a:lnTo>
                            <a:pt x="1" y="0"/>
                          </a:lnTo>
                          <a:lnTo>
                            <a:pt x="1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3"/>
                          </a:lnTo>
                        </a:path>
                      </a:pathLst>
                    </a:custGeom>
                    <a:solidFill>
                      <a:srgbClr val="008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0" cap="rnd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32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512608" name="Freeform 160"/>
                  <p:cNvSpPr>
                    <a:spLocks/>
                  </p:cNvSpPr>
                  <p:nvPr/>
                </p:nvSpPr>
                <p:spPr bwMode="auto">
                  <a:xfrm>
                    <a:off x="4663" y="1697"/>
                    <a:ext cx="62" cy="48"/>
                  </a:xfrm>
                  <a:custGeom>
                    <a:avLst/>
                    <a:gdLst>
                      <a:gd name="T0" fmla="*/ 47 w 62"/>
                      <a:gd name="T1" fmla="*/ 4 h 48"/>
                      <a:gd name="T2" fmla="*/ 50 w 62"/>
                      <a:gd name="T3" fmla="*/ 7 h 48"/>
                      <a:gd name="T4" fmla="*/ 55 w 62"/>
                      <a:gd name="T5" fmla="*/ 16 h 48"/>
                      <a:gd name="T6" fmla="*/ 61 w 62"/>
                      <a:gd name="T7" fmla="*/ 23 h 48"/>
                      <a:gd name="T8" fmla="*/ 59 w 62"/>
                      <a:gd name="T9" fmla="*/ 33 h 48"/>
                      <a:gd name="T10" fmla="*/ 57 w 62"/>
                      <a:gd name="T11" fmla="*/ 38 h 48"/>
                      <a:gd name="T12" fmla="*/ 55 w 62"/>
                      <a:gd name="T13" fmla="*/ 40 h 48"/>
                      <a:gd name="T14" fmla="*/ 53 w 62"/>
                      <a:gd name="T15" fmla="*/ 44 h 48"/>
                      <a:gd name="T16" fmla="*/ 52 w 62"/>
                      <a:gd name="T17" fmla="*/ 46 h 48"/>
                      <a:gd name="T18" fmla="*/ 47 w 62"/>
                      <a:gd name="T19" fmla="*/ 45 h 48"/>
                      <a:gd name="T20" fmla="*/ 42 w 62"/>
                      <a:gd name="T21" fmla="*/ 46 h 48"/>
                      <a:gd name="T22" fmla="*/ 39 w 62"/>
                      <a:gd name="T23" fmla="*/ 42 h 48"/>
                      <a:gd name="T24" fmla="*/ 38 w 62"/>
                      <a:gd name="T25" fmla="*/ 39 h 48"/>
                      <a:gd name="T26" fmla="*/ 36 w 62"/>
                      <a:gd name="T27" fmla="*/ 38 h 48"/>
                      <a:gd name="T28" fmla="*/ 34 w 62"/>
                      <a:gd name="T29" fmla="*/ 38 h 48"/>
                      <a:gd name="T30" fmla="*/ 30 w 62"/>
                      <a:gd name="T31" fmla="*/ 35 h 48"/>
                      <a:gd name="T32" fmla="*/ 27 w 62"/>
                      <a:gd name="T33" fmla="*/ 35 h 48"/>
                      <a:gd name="T34" fmla="*/ 23 w 62"/>
                      <a:gd name="T35" fmla="*/ 36 h 48"/>
                      <a:gd name="T36" fmla="*/ 21 w 62"/>
                      <a:gd name="T37" fmla="*/ 37 h 48"/>
                      <a:gd name="T38" fmla="*/ 18 w 62"/>
                      <a:gd name="T39" fmla="*/ 38 h 48"/>
                      <a:gd name="T40" fmla="*/ 15 w 62"/>
                      <a:gd name="T41" fmla="*/ 39 h 48"/>
                      <a:gd name="T42" fmla="*/ 12 w 62"/>
                      <a:gd name="T43" fmla="*/ 40 h 48"/>
                      <a:gd name="T44" fmla="*/ 7 w 62"/>
                      <a:gd name="T45" fmla="*/ 40 h 48"/>
                      <a:gd name="T46" fmla="*/ 6 w 62"/>
                      <a:gd name="T47" fmla="*/ 39 h 48"/>
                      <a:gd name="T48" fmla="*/ 6 w 62"/>
                      <a:gd name="T49" fmla="*/ 34 h 48"/>
                      <a:gd name="T50" fmla="*/ 4 w 62"/>
                      <a:gd name="T51" fmla="*/ 31 h 48"/>
                      <a:gd name="T52" fmla="*/ 2 w 62"/>
                      <a:gd name="T53" fmla="*/ 24 h 48"/>
                      <a:gd name="T54" fmla="*/ 0 w 62"/>
                      <a:gd name="T55" fmla="*/ 19 h 48"/>
                      <a:gd name="T56" fmla="*/ 3 w 62"/>
                      <a:gd name="T57" fmla="*/ 15 h 48"/>
                      <a:gd name="T58" fmla="*/ 9 w 62"/>
                      <a:gd name="T59" fmla="*/ 15 h 48"/>
                      <a:gd name="T60" fmla="*/ 10 w 62"/>
                      <a:gd name="T61" fmla="*/ 13 h 48"/>
                      <a:gd name="T62" fmla="*/ 11 w 62"/>
                      <a:gd name="T63" fmla="*/ 10 h 48"/>
                      <a:gd name="T64" fmla="*/ 15 w 62"/>
                      <a:gd name="T65" fmla="*/ 7 h 48"/>
                      <a:gd name="T66" fmla="*/ 19 w 62"/>
                      <a:gd name="T67" fmla="*/ 4 h 48"/>
                      <a:gd name="T68" fmla="*/ 22 w 62"/>
                      <a:gd name="T69" fmla="*/ 7 h 48"/>
                      <a:gd name="T70" fmla="*/ 24 w 62"/>
                      <a:gd name="T71" fmla="*/ 4 h 48"/>
                      <a:gd name="T72" fmla="*/ 27 w 62"/>
                      <a:gd name="T73" fmla="*/ 2 h 48"/>
                      <a:gd name="T74" fmla="*/ 29 w 62"/>
                      <a:gd name="T75" fmla="*/ 1 h 48"/>
                      <a:gd name="T76" fmla="*/ 34 w 62"/>
                      <a:gd name="T77" fmla="*/ 1 h 48"/>
                      <a:gd name="T78" fmla="*/ 35 w 62"/>
                      <a:gd name="T79" fmla="*/ 4 h 48"/>
                      <a:gd name="T80" fmla="*/ 34 w 62"/>
                      <a:gd name="T81" fmla="*/ 6 h 48"/>
                      <a:gd name="T82" fmla="*/ 39 w 62"/>
                      <a:gd name="T83" fmla="*/ 8 h 48"/>
                      <a:gd name="T84" fmla="*/ 42 w 62"/>
                      <a:gd name="T85" fmla="*/ 9 h 48"/>
                      <a:gd name="T86" fmla="*/ 43 w 62"/>
                      <a:gd name="T87" fmla="*/ 4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62" h="48">
                        <a:moveTo>
                          <a:pt x="44" y="0"/>
                        </a:moveTo>
                        <a:lnTo>
                          <a:pt x="47" y="0"/>
                        </a:lnTo>
                        <a:lnTo>
                          <a:pt x="47" y="4"/>
                        </a:lnTo>
                        <a:lnTo>
                          <a:pt x="48" y="5"/>
                        </a:lnTo>
                        <a:lnTo>
                          <a:pt x="49" y="6"/>
                        </a:lnTo>
                        <a:lnTo>
                          <a:pt x="50" y="7"/>
                        </a:lnTo>
                        <a:lnTo>
                          <a:pt x="50" y="10"/>
                        </a:lnTo>
                        <a:lnTo>
                          <a:pt x="52" y="12"/>
                        </a:lnTo>
                        <a:lnTo>
                          <a:pt x="55" y="16"/>
                        </a:lnTo>
                        <a:lnTo>
                          <a:pt x="55" y="17"/>
                        </a:lnTo>
                        <a:lnTo>
                          <a:pt x="58" y="20"/>
                        </a:lnTo>
                        <a:lnTo>
                          <a:pt x="61" y="23"/>
                        </a:lnTo>
                        <a:lnTo>
                          <a:pt x="61" y="27"/>
                        </a:lnTo>
                        <a:lnTo>
                          <a:pt x="61" y="31"/>
                        </a:lnTo>
                        <a:lnTo>
                          <a:pt x="59" y="33"/>
                        </a:lnTo>
                        <a:lnTo>
                          <a:pt x="58" y="34"/>
                        </a:lnTo>
                        <a:lnTo>
                          <a:pt x="58" y="36"/>
                        </a:lnTo>
                        <a:lnTo>
                          <a:pt x="57" y="38"/>
                        </a:lnTo>
                        <a:lnTo>
                          <a:pt x="56" y="38"/>
                        </a:lnTo>
                        <a:lnTo>
                          <a:pt x="57" y="39"/>
                        </a:lnTo>
                        <a:lnTo>
                          <a:pt x="55" y="40"/>
                        </a:lnTo>
                        <a:lnTo>
                          <a:pt x="55" y="42"/>
                        </a:lnTo>
                        <a:lnTo>
                          <a:pt x="54" y="44"/>
                        </a:lnTo>
                        <a:lnTo>
                          <a:pt x="53" y="44"/>
                        </a:lnTo>
                        <a:lnTo>
                          <a:pt x="53" y="45"/>
                        </a:lnTo>
                        <a:lnTo>
                          <a:pt x="52" y="46"/>
                        </a:lnTo>
                        <a:lnTo>
                          <a:pt x="52" y="46"/>
                        </a:lnTo>
                        <a:lnTo>
                          <a:pt x="50" y="47"/>
                        </a:lnTo>
                        <a:lnTo>
                          <a:pt x="49" y="47"/>
                        </a:lnTo>
                        <a:lnTo>
                          <a:pt x="47" y="45"/>
                        </a:lnTo>
                        <a:lnTo>
                          <a:pt x="46" y="46"/>
                        </a:lnTo>
                        <a:lnTo>
                          <a:pt x="45" y="46"/>
                        </a:lnTo>
                        <a:lnTo>
                          <a:pt x="42" y="46"/>
                        </a:lnTo>
                        <a:lnTo>
                          <a:pt x="41" y="45"/>
                        </a:lnTo>
                        <a:lnTo>
                          <a:pt x="40" y="43"/>
                        </a:lnTo>
                        <a:lnTo>
                          <a:pt x="39" y="42"/>
                        </a:lnTo>
                        <a:lnTo>
                          <a:pt x="38" y="41"/>
                        </a:lnTo>
                        <a:lnTo>
                          <a:pt x="38" y="40"/>
                        </a:lnTo>
                        <a:lnTo>
                          <a:pt x="38" y="39"/>
                        </a:lnTo>
                        <a:lnTo>
                          <a:pt x="38" y="38"/>
                        </a:lnTo>
                        <a:lnTo>
                          <a:pt x="38" y="37"/>
                        </a:lnTo>
                        <a:lnTo>
                          <a:pt x="36" y="38"/>
                        </a:lnTo>
                        <a:lnTo>
                          <a:pt x="35" y="38"/>
                        </a:lnTo>
                        <a:lnTo>
                          <a:pt x="34" y="38"/>
                        </a:lnTo>
                        <a:lnTo>
                          <a:pt x="34" y="38"/>
                        </a:lnTo>
                        <a:lnTo>
                          <a:pt x="32" y="37"/>
                        </a:lnTo>
                        <a:lnTo>
                          <a:pt x="31" y="35"/>
                        </a:lnTo>
                        <a:lnTo>
                          <a:pt x="30" y="35"/>
                        </a:lnTo>
                        <a:lnTo>
                          <a:pt x="29" y="35"/>
                        </a:lnTo>
                        <a:lnTo>
                          <a:pt x="28" y="35"/>
                        </a:lnTo>
                        <a:lnTo>
                          <a:pt x="27" y="35"/>
                        </a:lnTo>
                        <a:lnTo>
                          <a:pt x="26" y="35"/>
                        </a:lnTo>
                        <a:lnTo>
                          <a:pt x="25" y="35"/>
                        </a:lnTo>
                        <a:lnTo>
                          <a:pt x="23" y="36"/>
                        </a:lnTo>
                        <a:lnTo>
                          <a:pt x="23" y="35"/>
                        </a:lnTo>
                        <a:lnTo>
                          <a:pt x="22" y="36"/>
                        </a:lnTo>
                        <a:lnTo>
                          <a:pt x="21" y="37"/>
                        </a:lnTo>
                        <a:lnTo>
                          <a:pt x="21" y="37"/>
                        </a:lnTo>
                        <a:lnTo>
                          <a:pt x="19" y="38"/>
                        </a:lnTo>
                        <a:lnTo>
                          <a:pt x="18" y="38"/>
                        </a:lnTo>
                        <a:lnTo>
                          <a:pt x="16" y="38"/>
                        </a:lnTo>
                        <a:lnTo>
                          <a:pt x="15" y="39"/>
                        </a:lnTo>
                        <a:lnTo>
                          <a:pt x="15" y="39"/>
                        </a:lnTo>
                        <a:lnTo>
                          <a:pt x="14" y="39"/>
                        </a:lnTo>
                        <a:lnTo>
                          <a:pt x="13" y="40"/>
                        </a:lnTo>
                        <a:lnTo>
                          <a:pt x="12" y="40"/>
                        </a:lnTo>
                        <a:lnTo>
                          <a:pt x="11" y="41"/>
                        </a:lnTo>
                        <a:lnTo>
                          <a:pt x="9" y="41"/>
                        </a:lnTo>
                        <a:lnTo>
                          <a:pt x="7" y="40"/>
                        </a:lnTo>
                        <a:lnTo>
                          <a:pt x="7" y="39"/>
                        </a:lnTo>
                        <a:lnTo>
                          <a:pt x="7" y="40"/>
                        </a:lnTo>
                        <a:lnTo>
                          <a:pt x="6" y="39"/>
                        </a:lnTo>
                        <a:lnTo>
                          <a:pt x="7" y="37"/>
                        </a:lnTo>
                        <a:lnTo>
                          <a:pt x="7" y="35"/>
                        </a:lnTo>
                        <a:lnTo>
                          <a:pt x="6" y="34"/>
                        </a:lnTo>
                        <a:lnTo>
                          <a:pt x="6" y="33"/>
                        </a:lnTo>
                        <a:lnTo>
                          <a:pt x="6" y="31"/>
                        </a:lnTo>
                        <a:lnTo>
                          <a:pt x="4" y="31"/>
                        </a:lnTo>
                        <a:lnTo>
                          <a:pt x="4" y="30"/>
                        </a:lnTo>
                        <a:lnTo>
                          <a:pt x="3" y="28"/>
                        </a:lnTo>
                        <a:lnTo>
                          <a:pt x="2" y="24"/>
                        </a:lnTo>
                        <a:lnTo>
                          <a:pt x="1" y="22"/>
                        </a:lnTo>
                        <a:lnTo>
                          <a:pt x="1" y="20"/>
                        </a:lnTo>
                        <a:lnTo>
                          <a:pt x="0" y="19"/>
                        </a:lnTo>
                        <a:lnTo>
                          <a:pt x="1" y="18"/>
                        </a:lnTo>
                        <a:lnTo>
                          <a:pt x="1" y="17"/>
                        </a:lnTo>
                        <a:lnTo>
                          <a:pt x="3" y="15"/>
                        </a:lnTo>
                        <a:lnTo>
                          <a:pt x="5" y="15"/>
                        </a:lnTo>
                        <a:lnTo>
                          <a:pt x="8" y="15"/>
                        </a:lnTo>
                        <a:lnTo>
                          <a:pt x="9" y="15"/>
                        </a:lnTo>
                        <a:lnTo>
                          <a:pt x="9" y="14"/>
                        </a:lnTo>
                        <a:lnTo>
                          <a:pt x="10" y="14"/>
                        </a:lnTo>
                        <a:lnTo>
                          <a:pt x="10" y="13"/>
                        </a:lnTo>
                        <a:lnTo>
                          <a:pt x="11" y="12"/>
                        </a:lnTo>
                        <a:lnTo>
                          <a:pt x="11" y="11"/>
                        </a:lnTo>
                        <a:lnTo>
                          <a:pt x="11" y="10"/>
                        </a:lnTo>
                        <a:lnTo>
                          <a:pt x="12" y="9"/>
                        </a:lnTo>
                        <a:lnTo>
                          <a:pt x="14" y="9"/>
                        </a:lnTo>
                        <a:lnTo>
                          <a:pt x="15" y="7"/>
                        </a:lnTo>
                        <a:lnTo>
                          <a:pt x="17" y="5"/>
                        </a:lnTo>
                        <a:lnTo>
                          <a:pt x="18" y="5"/>
                        </a:lnTo>
                        <a:lnTo>
                          <a:pt x="19" y="4"/>
                        </a:lnTo>
                        <a:lnTo>
                          <a:pt x="20" y="4"/>
                        </a:lnTo>
                        <a:lnTo>
                          <a:pt x="21" y="6"/>
                        </a:lnTo>
                        <a:lnTo>
                          <a:pt x="22" y="7"/>
                        </a:lnTo>
                        <a:lnTo>
                          <a:pt x="22" y="6"/>
                        </a:lnTo>
                        <a:lnTo>
                          <a:pt x="23" y="4"/>
                        </a:lnTo>
                        <a:lnTo>
                          <a:pt x="24" y="4"/>
                        </a:lnTo>
                        <a:lnTo>
                          <a:pt x="25" y="3"/>
                        </a:lnTo>
                        <a:lnTo>
                          <a:pt x="26" y="3"/>
                        </a:lnTo>
                        <a:lnTo>
                          <a:pt x="27" y="2"/>
                        </a:lnTo>
                        <a:lnTo>
                          <a:pt x="27" y="1"/>
                        </a:lnTo>
                        <a:lnTo>
                          <a:pt x="28" y="1"/>
                        </a:lnTo>
                        <a:lnTo>
                          <a:pt x="29" y="1"/>
                        </a:lnTo>
                        <a:lnTo>
                          <a:pt x="30" y="1"/>
                        </a:lnTo>
                        <a:lnTo>
                          <a:pt x="32" y="1"/>
                        </a:lnTo>
                        <a:lnTo>
                          <a:pt x="34" y="1"/>
                        </a:lnTo>
                        <a:lnTo>
                          <a:pt x="34" y="2"/>
                        </a:lnTo>
                        <a:lnTo>
                          <a:pt x="34" y="3"/>
                        </a:lnTo>
                        <a:lnTo>
                          <a:pt x="35" y="4"/>
                        </a:lnTo>
                        <a:lnTo>
                          <a:pt x="34" y="4"/>
                        </a:lnTo>
                        <a:lnTo>
                          <a:pt x="34" y="5"/>
                        </a:lnTo>
                        <a:lnTo>
                          <a:pt x="34" y="6"/>
                        </a:lnTo>
                        <a:lnTo>
                          <a:pt x="37" y="8"/>
                        </a:lnTo>
                        <a:lnTo>
                          <a:pt x="38" y="8"/>
                        </a:lnTo>
                        <a:lnTo>
                          <a:pt x="39" y="8"/>
                        </a:lnTo>
                        <a:lnTo>
                          <a:pt x="40" y="9"/>
                        </a:lnTo>
                        <a:lnTo>
                          <a:pt x="41" y="10"/>
                        </a:lnTo>
                        <a:lnTo>
                          <a:pt x="42" y="9"/>
                        </a:lnTo>
                        <a:lnTo>
                          <a:pt x="43" y="8"/>
                        </a:lnTo>
                        <a:lnTo>
                          <a:pt x="43" y="7"/>
                        </a:lnTo>
                        <a:lnTo>
                          <a:pt x="43" y="4"/>
                        </a:lnTo>
                        <a:lnTo>
                          <a:pt x="44" y="3"/>
                        </a:lnTo>
                        <a:lnTo>
                          <a:pt x="44" y="0"/>
                        </a:lnTo>
                      </a:path>
                    </a:pathLst>
                  </a:custGeom>
                  <a:solidFill>
                    <a:srgbClr val="008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09" name="Freeform 161"/>
                  <p:cNvSpPr>
                    <a:spLocks/>
                  </p:cNvSpPr>
                  <p:nvPr/>
                </p:nvSpPr>
                <p:spPr bwMode="auto">
                  <a:xfrm>
                    <a:off x="4647" y="1682"/>
                    <a:ext cx="32" cy="3"/>
                  </a:xfrm>
                  <a:custGeom>
                    <a:avLst/>
                    <a:gdLst>
                      <a:gd name="T0" fmla="*/ 0 w 32"/>
                      <a:gd name="T1" fmla="*/ 2 h 3"/>
                      <a:gd name="T2" fmla="*/ 2 w 32"/>
                      <a:gd name="T3" fmla="*/ 2 h 3"/>
                      <a:gd name="T4" fmla="*/ 4 w 32"/>
                      <a:gd name="T5" fmla="*/ 2 h 3"/>
                      <a:gd name="T6" fmla="*/ 6 w 32"/>
                      <a:gd name="T7" fmla="*/ 2 h 3"/>
                      <a:gd name="T8" fmla="*/ 7 w 32"/>
                      <a:gd name="T9" fmla="*/ 2 h 3"/>
                      <a:gd name="T10" fmla="*/ 8 w 32"/>
                      <a:gd name="T11" fmla="*/ 2 h 3"/>
                      <a:gd name="T12" fmla="*/ 10 w 32"/>
                      <a:gd name="T13" fmla="*/ 1 h 3"/>
                      <a:gd name="T14" fmla="*/ 10 w 32"/>
                      <a:gd name="T15" fmla="*/ 1 h 3"/>
                      <a:gd name="T16" fmla="*/ 11 w 32"/>
                      <a:gd name="T17" fmla="*/ 1 h 3"/>
                      <a:gd name="T18" fmla="*/ 12 w 32"/>
                      <a:gd name="T19" fmla="*/ 1 h 3"/>
                      <a:gd name="T20" fmla="*/ 14 w 32"/>
                      <a:gd name="T21" fmla="*/ 1 h 3"/>
                      <a:gd name="T22" fmla="*/ 15 w 32"/>
                      <a:gd name="T23" fmla="*/ 1 h 3"/>
                      <a:gd name="T24" fmla="*/ 16 w 32"/>
                      <a:gd name="T25" fmla="*/ 1 h 3"/>
                      <a:gd name="T26" fmla="*/ 17 w 32"/>
                      <a:gd name="T27" fmla="*/ 1 h 3"/>
                      <a:gd name="T28" fmla="*/ 17 w 32"/>
                      <a:gd name="T29" fmla="*/ 1 h 3"/>
                      <a:gd name="T30" fmla="*/ 17 w 32"/>
                      <a:gd name="T31" fmla="*/ 1 h 3"/>
                      <a:gd name="T32" fmla="*/ 19 w 32"/>
                      <a:gd name="T33" fmla="*/ 1 h 3"/>
                      <a:gd name="T34" fmla="*/ 21 w 32"/>
                      <a:gd name="T35" fmla="*/ 1 h 3"/>
                      <a:gd name="T36" fmla="*/ 22 w 32"/>
                      <a:gd name="T37" fmla="*/ 1 h 3"/>
                      <a:gd name="T38" fmla="*/ 24 w 32"/>
                      <a:gd name="T39" fmla="*/ 1 h 3"/>
                      <a:gd name="T40" fmla="*/ 24 w 32"/>
                      <a:gd name="T41" fmla="*/ 1 h 3"/>
                      <a:gd name="T42" fmla="*/ 25 w 32"/>
                      <a:gd name="T43" fmla="*/ 1 h 3"/>
                      <a:gd name="T44" fmla="*/ 26 w 32"/>
                      <a:gd name="T45" fmla="*/ 1 h 3"/>
                      <a:gd name="T46" fmla="*/ 27 w 32"/>
                      <a:gd name="T47" fmla="*/ 1 h 3"/>
                      <a:gd name="T48" fmla="*/ 28 w 32"/>
                      <a:gd name="T49" fmla="*/ 1 h 3"/>
                      <a:gd name="T50" fmla="*/ 29 w 32"/>
                      <a:gd name="T51" fmla="*/ 1 h 3"/>
                      <a:gd name="T52" fmla="*/ 30 w 32"/>
                      <a:gd name="T53" fmla="*/ 1 h 3"/>
                      <a:gd name="T54" fmla="*/ 31 w 32"/>
                      <a:gd name="T55" fmla="*/ 1 h 3"/>
                      <a:gd name="T56" fmla="*/ 30 w 32"/>
                      <a:gd name="T57" fmla="*/ 1 h 3"/>
                      <a:gd name="T58" fmla="*/ 30 w 32"/>
                      <a:gd name="T59" fmla="*/ 1 h 3"/>
                      <a:gd name="T60" fmla="*/ 29 w 32"/>
                      <a:gd name="T61" fmla="*/ 0 h 3"/>
                      <a:gd name="T62" fmla="*/ 29 w 32"/>
                      <a:gd name="T63" fmla="*/ 0 h 3"/>
                      <a:gd name="T64" fmla="*/ 28 w 32"/>
                      <a:gd name="T65" fmla="*/ 0 h 3"/>
                      <a:gd name="T66" fmla="*/ 27 w 32"/>
                      <a:gd name="T67" fmla="*/ 0 h 3"/>
                      <a:gd name="T68" fmla="*/ 26 w 32"/>
                      <a:gd name="T69" fmla="*/ 0 h 3"/>
                      <a:gd name="T70" fmla="*/ 25 w 32"/>
                      <a:gd name="T71" fmla="*/ 0 h 3"/>
                      <a:gd name="T72" fmla="*/ 25 w 32"/>
                      <a:gd name="T73" fmla="*/ 0 h 3"/>
                      <a:gd name="T74" fmla="*/ 24 w 32"/>
                      <a:gd name="T75" fmla="*/ 0 h 3"/>
                      <a:gd name="T76" fmla="*/ 24 w 32"/>
                      <a:gd name="T77" fmla="*/ 0 h 3"/>
                      <a:gd name="T78" fmla="*/ 22 w 32"/>
                      <a:gd name="T79" fmla="*/ 0 h 3"/>
                      <a:gd name="T80" fmla="*/ 22 w 32"/>
                      <a:gd name="T81" fmla="*/ 0 h 3"/>
                      <a:gd name="T82" fmla="*/ 21 w 32"/>
                      <a:gd name="T83" fmla="*/ 0 h 3"/>
                      <a:gd name="T84" fmla="*/ 20 w 32"/>
                      <a:gd name="T85" fmla="*/ 0 h 3"/>
                      <a:gd name="T86" fmla="*/ 19 w 32"/>
                      <a:gd name="T87" fmla="*/ 0 h 3"/>
                      <a:gd name="T88" fmla="*/ 18 w 32"/>
                      <a:gd name="T89" fmla="*/ 0 h 3"/>
                      <a:gd name="T90" fmla="*/ 17 w 32"/>
                      <a:gd name="T91" fmla="*/ 0 h 3"/>
                      <a:gd name="T92" fmla="*/ 17 w 32"/>
                      <a:gd name="T93" fmla="*/ 0 h 3"/>
                      <a:gd name="T94" fmla="*/ 15 w 32"/>
                      <a:gd name="T95" fmla="*/ 0 h 3"/>
                      <a:gd name="T96" fmla="*/ 14 w 32"/>
                      <a:gd name="T97" fmla="*/ 0 h 3"/>
                      <a:gd name="T98" fmla="*/ 14 w 32"/>
                      <a:gd name="T99" fmla="*/ 0 h 3"/>
                      <a:gd name="T100" fmla="*/ 12 w 32"/>
                      <a:gd name="T101" fmla="*/ 0 h 3"/>
                      <a:gd name="T102" fmla="*/ 11 w 32"/>
                      <a:gd name="T103" fmla="*/ 0 h 3"/>
                      <a:gd name="T104" fmla="*/ 10 w 32"/>
                      <a:gd name="T105" fmla="*/ 0 h 3"/>
                      <a:gd name="T106" fmla="*/ 9 w 32"/>
                      <a:gd name="T107" fmla="*/ 1 h 3"/>
                      <a:gd name="T108" fmla="*/ 7 w 32"/>
                      <a:gd name="T109" fmla="*/ 1 h 3"/>
                      <a:gd name="T110" fmla="*/ 6 w 32"/>
                      <a:gd name="T111" fmla="*/ 1 h 3"/>
                      <a:gd name="T112" fmla="*/ 4 w 32"/>
                      <a:gd name="T113" fmla="*/ 1 h 3"/>
                      <a:gd name="T114" fmla="*/ 3 w 32"/>
                      <a:gd name="T115" fmla="*/ 1 h 3"/>
                      <a:gd name="T116" fmla="*/ 2 w 32"/>
                      <a:gd name="T117" fmla="*/ 1 h 3"/>
                      <a:gd name="T118" fmla="*/ 1 w 32"/>
                      <a:gd name="T119" fmla="*/ 1 h 3"/>
                      <a:gd name="T120" fmla="*/ 0 w 32"/>
                      <a:gd name="T121" fmla="*/ 1 h 3"/>
                      <a:gd name="T122" fmla="*/ 0 w 32"/>
                      <a:gd name="T123" fmla="*/ 1 h 3"/>
                      <a:gd name="T124" fmla="*/ 0 w 32"/>
                      <a:gd name="T125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32" h="3">
                        <a:moveTo>
                          <a:pt x="0" y="2"/>
                        </a:moveTo>
                        <a:lnTo>
                          <a:pt x="2" y="2"/>
                        </a:lnTo>
                        <a:lnTo>
                          <a:pt x="4" y="2"/>
                        </a:lnTo>
                        <a:lnTo>
                          <a:pt x="6" y="2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10" y="1"/>
                        </a:lnTo>
                        <a:lnTo>
                          <a:pt x="10" y="1"/>
                        </a:lnTo>
                        <a:lnTo>
                          <a:pt x="11" y="1"/>
                        </a:lnTo>
                        <a:lnTo>
                          <a:pt x="12" y="1"/>
                        </a:lnTo>
                        <a:lnTo>
                          <a:pt x="14" y="1"/>
                        </a:lnTo>
                        <a:lnTo>
                          <a:pt x="15" y="1"/>
                        </a:lnTo>
                        <a:lnTo>
                          <a:pt x="16" y="1"/>
                        </a:lnTo>
                        <a:lnTo>
                          <a:pt x="17" y="1"/>
                        </a:lnTo>
                        <a:lnTo>
                          <a:pt x="17" y="1"/>
                        </a:lnTo>
                        <a:lnTo>
                          <a:pt x="17" y="1"/>
                        </a:lnTo>
                        <a:lnTo>
                          <a:pt x="19" y="1"/>
                        </a:lnTo>
                        <a:lnTo>
                          <a:pt x="21" y="1"/>
                        </a:lnTo>
                        <a:lnTo>
                          <a:pt x="22" y="1"/>
                        </a:lnTo>
                        <a:lnTo>
                          <a:pt x="24" y="1"/>
                        </a:lnTo>
                        <a:lnTo>
                          <a:pt x="24" y="1"/>
                        </a:lnTo>
                        <a:lnTo>
                          <a:pt x="25" y="1"/>
                        </a:lnTo>
                        <a:lnTo>
                          <a:pt x="26" y="1"/>
                        </a:lnTo>
                        <a:lnTo>
                          <a:pt x="27" y="1"/>
                        </a:lnTo>
                        <a:lnTo>
                          <a:pt x="28" y="1"/>
                        </a:lnTo>
                        <a:lnTo>
                          <a:pt x="29" y="1"/>
                        </a:lnTo>
                        <a:lnTo>
                          <a:pt x="30" y="1"/>
                        </a:lnTo>
                        <a:lnTo>
                          <a:pt x="31" y="1"/>
                        </a:lnTo>
                        <a:lnTo>
                          <a:pt x="30" y="1"/>
                        </a:lnTo>
                        <a:lnTo>
                          <a:pt x="30" y="1"/>
                        </a:lnTo>
                        <a:lnTo>
                          <a:pt x="29" y="0"/>
                        </a:lnTo>
                        <a:lnTo>
                          <a:pt x="29" y="0"/>
                        </a:lnTo>
                        <a:lnTo>
                          <a:pt x="28" y="0"/>
                        </a:lnTo>
                        <a:lnTo>
                          <a:pt x="27" y="0"/>
                        </a:lnTo>
                        <a:lnTo>
                          <a:pt x="26" y="0"/>
                        </a:lnTo>
                        <a:lnTo>
                          <a:pt x="25" y="0"/>
                        </a:lnTo>
                        <a:lnTo>
                          <a:pt x="25" y="0"/>
                        </a:lnTo>
                        <a:lnTo>
                          <a:pt x="24" y="0"/>
                        </a:lnTo>
                        <a:lnTo>
                          <a:pt x="24" y="0"/>
                        </a:lnTo>
                        <a:lnTo>
                          <a:pt x="22" y="0"/>
                        </a:lnTo>
                        <a:lnTo>
                          <a:pt x="22" y="0"/>
                        </a:lnTo>
                        <a:lnTo>
                          <a:pt x="21" y="0"/>
                        </a:lnTo>
                        <a:lnTo>
                          <a:pt x="20" y="0"/>
                        </a:lnTo>
                        <a:lnTo>
                          <a:pt x="19" y="0"/>
                        </a:lnTo>
                        <a:lnTo>
                          <a:pt x="18" y="0"/>
                        </a:lnTo>
                        <a:lnTo>
                          <a:pt x="17" y="0"/>
                        </a:lnTo>
                        <a:lnTo>
                          <a:pt x="17" y="0"/>
                        </a:lnTo>
                        <a:lnTo>
                          <a:pt x="15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  <a:lnTo>
                          <a:pt x="10" y="0"/>
                        </a:lnTo>
                        <a:lnTo>
                          <a:pt x="9" y="1"/>
                        </a:lnTo>
                        <a:lnTo>
                          <a:pt x="7" y="1"/>
                        </a:lnTo>
                        <a:lnTo>
                          <a:pt x="6" y="1"/>
                        </a:lnTo>
                        <a:lnTo>
                          <a:pt x="4" y="1"/>
                        </a:lnTo>
                        <a:lnTo>
                          <a:pt x="3" y="1"/>
                        </a:lnTo>
                        <a:lnTo>
                          <a:pt x="2" y="1"/>
                        </a:ln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</a:path>
                    </a:pathLst>
                  </a:custGeom>
                  <a:solidFill>
                    <a:srgbClr val="008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10" name="Freeform 162"/>
                  <p:cNvSpPr>
                    <a:spLocks/>
                  </p:cNvSpPr>
                  <p:nvPr/>
                </p:nvSpPr>
                <p:spPr bwMode="auto">
                  <a:xfrm>
                    <a:off x="4668" y="1668"/>
                    <a:ext cx="11" cy="7"/>
                  </a:xfrm>
                  <a:custGeom>
                    <a:avLst/>
                    <a:gdLst>
                      <a:gd name="T0" fmla="*/ 5 w 11"/>
                      <a:gd name="T1" fmla="*/ 0 h 7"/>
                      <a:gd name="T2" fmla="*/ 8 w 11"/>
                      <a:gd name="T3" fmla="*/ 0 h 7"/>
                      <a:gd name="T4" fmla="*/ 9 w 11"/>
                      <a:gd name="T5" fmla="*/ 0 h 7"/>
                      <a:gd name="T6" fmla="*/ 8 w 11"/>
                      <a:gd name="T7" fmla="*/ 1 h 7"/>
                      <a:gd name="T8" fmla="*/ 8 w 11"/>
                      <a:gd name="T9" fmla="*/ 2 h 7"/>
                      <a:gd name="T10" fmla="*/ 7 w 11"/>
                      <a:gd name="T11" fmla="*/ 2 h 7"/>
                      <a:gd name="T12" fmla="*/ 6 w 11"/>
                      <a:gd name="T13" fmla="*/ 2 h 7"/>
                      <a:gd name="T14" fmla="*/ 5 w 11"/>
                      <a:gd name="T15" fmla="*/ 1 h 7"/>
                      <a:gd name="T16" fmla="*/ 3 w 11"/>
                      <a:gd name="T17" fmla="*/ 1 h 7"/>
                      <a:gd name="T18" fmla="*/ 3 w 11"/>
                      <a:gd name="T19" fmla="*/ 2 h 7"/>
                      <a:gd name="T20" fmla="*/ 4 w 11"/>
                      <a:gd name="T21" fmla="*/ 2 h 7"/>
                      <a:gd name="T22" fmla="*/ 5 w 11"/>
                      <a:gd name="T23" fmla="*/ 2 h 7"/>
                      <a:gd name="T24" fmla="*/ 5 w 11"/>
                      <a:gd name="T25" fmla="*/ 3 h 7"/>
                      <a:gd name="T26" fmla="*/ 6 w 11"/>
                      <a:gd name="T27" fmla="*/ 4 h 7"/>
                      <a:gd name="T28" fmla="*/ 5 w 11"/>
                      <a:gd name="T29" fmla="*/ 5 h 7"/>
                      <a:gd name="T30" fmla="*/ 5 w 11"/>
                      <a:gd name="T31" fmla="*/ 6 h 7"/>
                      <a:gd name="T32" fmla="*/ 4 w 11"/>
                      <a:gd name="T33" fmla="*/ 6 h 7"/>
                      <a:gd name="T34" fmla="*/ 4 w 11"/>
                      <a:gd name="T35" fmla="*/ 5 h 7"/>
                      <a:gd name="T36" fmla="*/ 3 w 11"/>
                      <a:gd name="T37" fmla="*/ 4 h 7"/>
                      <a:gd name="T38" fmla="*/ 3 w 11"/>
                      <a:gd name="T39" fmla="*/ 3 h 7"/>
                      <a:gd name="T40" fmla="*/ 2 w 11"/>
                      <a:gd name="T41" fmla="*/ 3 h 7"/>
                      <a:gd name="T42" fmla="*/ 2 w 11"/>
                      <a:gd name="T43" fmla="*/ 4 h 7"/>
                      <a:gd name="T44" fmla="*/ 3 w 11"/>
                      <a:gd name="T45" fmla="*/ 4 h 7"/>
                      <a:gd name="T46" fmla="*/ 3 w 11"/>
                      <a:gd name="T47" fmla="*/ 5 h 7"/>
                      <a:gd name="T48" fmla="*/ 2 w 11"/>
                      <a:gd name="T49" fmla="*/ 6 h 7"/>
                      <a:gd name="T50" fmla="*/ 2 w 11"/>
                      <a:gd name="T51" fmla="*/ 5 h 7"/>
                      <a:gd name="T52" fmla="*/ 1 w 11"/>
                      <a:gd name="T53" fmla="*/ 5 h 7"/>
                      <a:gd name="T54" fmla="*/ 0 w 11"/>
                      <a:gd name="T55" fmla="*/ 4 h 7"/>
                      <a:gd name="T56" fmla="*/ 1 w 11"/>
                      <a:gd name="T57" fmla="*/ 3 h 7"/>
                      <a:gd name="T58" fmla="*/ 2 w 11"/>
                      <a:gd name="T59" fmla="*/ 2 h 7"/>
                      <a:gd name="T60" fmla="*/ 2 w 11"/>
                      <a:gd name="T61" fmla="*/ 1 h 7"/>
                      <a:gd name="T62" fmla="*/ 2 w 11"/>
                      <a:gd name="T63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1" h="7">
                        <a:moveTo>
                          <a:pt x="3" y="0"/>
                        </a:moveTo>
                        <a:lnTo>
                          <a:pt x="5" y="0"/>
                        </a:lnTo>
                        <a:lnTo>
                          <a:pt x="7" y="0"/>
                        </a:lnTo>
                        <a:lnTo>
                          <a:pt x="8" y="0"/>
                        </a:lnTo>
                        <a:lnTo>
                          <a:pt x="10" y="0"/>
                        </a:lnTo>
                        <a:lnTo>
                          <a:pt x="9" y="0"/>
                        </a:lnTo>
                        <a:lnTo>
                          <a:pt x="8" y="1"/>
                        </a:lnTo>
                        <a:lnTo>
                          <a:pt x="8" y="1"/>
                        </a:lnTo>
                        <a:lnTo>
                          <a:pt x="8" y="1"/>
                        </a:lnTo>
                        <a:lnTo>
                          <a:pt x="8" y="2"/>
                        </a:lnTo>
                        <a:lnTo>
                          <a:pt x="7" y="2"/>
                        </a:lnTo>
                        <a:lnTo>
                          <a:pt x="7" y="2"/>
                        </a:lnTo>
                        <a:lnTo>
                          <a:pt x="6" y="2"/>
                        </a:lnTo>
                        <a:lnTo>
                          <a:pt x="6" y="2"/>
                        </a:lnTo>
                        <a:lnTo>
                          <a:pt x="5" y="2"/>
                        </a:lnTo>
                        <a:lnTo>
                          <a:pt x="5" y="1"/>
                        </a:lnTo>
                        <a:lnTo>
                          <a:pt x="4" y="1"/>
                        </a:lnTo>
                        <a:lnTo>
                          <a:pt x="3" y="1"/>
                        </a:lnTo>
                        <a:lnTo>
                          <a:pt x="3" y="2"/>
                        </a:lnTo>
                        <a:lnTo>
                          <a:pt x="3" y="2"/>
                        </a:lnTo>
                        <a:lnTo>
                          <a:pt x="3" y="2"/>
                        </a:lnTo>
                        <a:lnTo>
                          <a:pt x="4" y="2"/>
                        </a:lnTo>
                        <a:lnTo>
                          <a:pt x="4" y="2"/>
                        </a:lnTo>
                        <a:lnTo>
                          <a:pt x="5" y="2"/>
                        </a:lnTo>
                        <a:lnTo>
                          <a:pt x="5" y="3"/>
                        </a:lnTo>
                        <a:lnTo>
                          <a:pt x="5" y="3"/>
                        </a:lnTo>
                        <a:lnTo>
                          <a:pt x="5" y="4"/>
                        </a:lnTo>
                        <a:lnTo>
                          <a:pt x="6" y="4"/>
                        </a:lnTo>
                        <a:lnTo>
                          <a:pt x="6" y="5"/>
                        </a:lnTo>
                        <a:lnTo>
                          <a:pt x="5" y="5"/>
                        </a:lnTo>
                        <a:lnTo>
                          <a:pt x="5" y="5"/>
                        </a:lnTo>
                        <a:lnTo>
                          <a:pt x="5" y="6"/>
                        </a:lnTo>
                        <a:lnTo>
                          <a:pt x="4" y="6"/>
                        </a:lnTo>
                        <a:lnTo>
                          <a:pt x="4" y="6"/>
                        </a:lnTo>
                        <a:lnTo>
                          <a:pt x="4" y="5"/>
                        </a:lnTo>
                        <a:lnTo>
                          <a:pt x="4" y="5"/>
                        </a:lnTo>
                        <a:lnTo>
                          <a:pt x="3" y="5"/>
                        </a:lnTo>
                        <a:lnTo>
                          <a:pt x="3" y="4"/>
                        </a:lnTo>
                        <a:lnTo>
                          <a:pt x="3" y="4"/>
                        </a:lnTo>
                        <a:lnTo>
                          <a:pt x="3" y="3"/>
                        </a:lnTo>
                        <a:lnTo>
                          <a:pt x="2" y="4"/>
                        </a:lnTo>
                        <a:lnTo>
                          <a:pt x="2" y="3"/>
                        </a:lnTo>
                        <a:lnTo>
                          <a:pt x="2" y="4"/>
                        </a:lnTo>
                        <a:lnTo>
                          <a:pt x="2" y="4"/>
                        </a:lnTo>
                        <a:lnTo>
                          <a:pt x="2" y="4"/>
                        </a:lnTo>
                        <a:lnTo>
                          <a:pt x="3" y="4"/>
                        </a:lnTo>
                        <a:lnTo>
                          <a:pt x="3" y="5"/>
                        </a:lnTo>
                        <a:lnTo>
                          <a:pt x="3" y="5"/>
                        </a:lnTo>
                        <a:lnTo>
                          <a:pt x="2" y="6"/>
                        </a:lnTo>
                        <a:lnTo>
                          <a:pt x="2" y="6"/>
                        </a:lnTo>
                        <a:lnTo>
                          <a:pt x="2" y="6"/>
                        </a:lnTo>
                        <a:lnTo>
                          <a:pt x="2" y="5"/>
                        </a:lnTo>
                        <a:lnTo>
                          <a:pt x="2" y="5"/>
                        </a:lnTo>
                        <a:lnTo>
                          <a:pt x="1" y="5"/>
                        </a:lnTo>
                        <a:lnTo>
                          <a:pt x="1" y="4"/>
                        </a:lnTo>
                        <a:lnTo>
                          <a:pt x="0" y="4"/>
                        </a:lnTo>
                        <a:lnTo>
                          <a:pt x="0" y="3"/>
                        </a:lnTo>
                        <a:lnTo>
                          <a:pt x="1" y="3"/>
                        </a:lnTo>
                        <a:lnTo>
                          <a:pt x="1" y="3"/>
                        </a:lnTo>
                        <a:lnTo>
                          <a:pt x="2" y="2"/>
                        </a:lnTo>
                        <a:lnTo>
                          <a:pt x="2" y="2"/>
                        </a:lnTo>
                        <a:lnTo>
                          <a:pt x="2" y="1"/>
                        </a:lnTo>
                        <a:lnTo>
                          <a:pt x="2" y="1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</a:path>
                    </a:pathLst>
                  </a:custGeom>
                  <a:solidFill>
                    <a:srgbClr val="008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11" name="Freeform 163"/>
                  <p:cNvSpPr>
                    <a:spLocks/>
                  </p:cNvSpPr>
                  <p:nvPr/>
                </p:nvSpPr>
                <p:spPr bwMode="auto">
                  <a:xfrm>
                    <a:off x="4650" y="1660"/>
                    <a:ext cx="12" cy="14"/>
                  </a:xfrm>
                  <a:custGeom>
                    <a:avLst/>
                    <a:gdLst>
                      <a:gd name="T0" fmla="*/ 0 w 12"/>
                      <a:gd name="T1" fmla="*/ 5 h 14"/>
                      <a:gd name="T2" fmla="*/ 2 w 12"/>
                      <a:gd name="T3" fmla="*/ 3 h 14"/>
                      <a:gd name="T4" fmla="*/ 3 w 12"/>
                      <a:gd name="T5" fmla="*/ 2 h 14"/>
                      <a:gd name="T6" fmla="*/ 4 w 12"/>
                      <a:gd name="T7" fmla="*/ 1 h 14"/>
                      <a:gd name="T8" fmla="*/ 6 w 12"/>
                      <a:gd name="T9" fmla="*/ 0 h 14"/>
                      <a:gd name="T10" fmla="*/ 7 w 12"/>
                      <a:gd name="T11" fmla="*/ 2 h 14"/>
                      <a:gd name="T12" fmla="*/ 8 w 12"/>
                      <a:gd name="T13" fmla="*/ 1 h 14"/>
                      <a:gd name="T14" fmla="*/ 8 w 12"/>
                      <a:gd name="T15" fmla="*/ 1 h 14"/>
                      <a:gd name="T16" fmla="*/ 9 w 12"/>
                      <a:gd name="T17" fmla="*/ 0 h 14"/>
                      <a:gd name="T18" fmla="*/ 9 w 12"/>
                      <a:gd name="T19" fmla="*/ 0 h 14"/>
                      <a:gd name="T20" fmla="*/ 9 w 12"/>
                      <a:gd name="T21" fmla="*/ 1 h 14"/>
                      <a:gd name="T22" fmla="*/ 9 w 12"/>
                      <a:gd name="T23" fmla="*/ 2 h 14"/>
                      <a:gd name="T24" fmla="*/ 9 w 12"/>
                      <a:gd name="T25" fmla="*/ 3 h 14"/>
                      <a:gd name="T26" fmla="*/ 10 w 12"/>
                      <a:gd name="T27" fmla="*/ 4 h 14"/>
                      <a:gd name="T28" fmla="*/ 10 w 12"/>
                      <a:gd name="T29" fmla="*/ 5 h 14"/>
                      <a:gd name="T30" fmla="*/ 11 w 12"/>
                      <a:gd name="T31" fmla="*/ 5 h 14"/>
                      <a:gd name="T32" fmla="*/ 11 w 12"/>
                      <a:gd name="T33" fmla="*/ 6 h 14"/>
                      <a:gd name="T34" fmla="*/ 10 w 12"/>
                      <a:gd name="T35" fmla="*/ 7 h 14"/>
                      <a:gd name="T36" fmla="*/ 10 w 12"/>
                      <a:gd name="T37" fmla="*/ 6 h 14"/>
                      <a:gd name="T38" fmla="*/ 9 w 12"/>
                      <a:gd name="T39" fmla="*/ 7 h 14"/>
                      <a:gd name="T40" fmla="*/ 9 w 12"/>
                      <a:gd name="T41" fmla="*/ 8 h 14"/>
                      <a:gd name="T42" fmla="*/ 9 w 12"/>
                      <a:gd name="T43" fmla="*/ 8 h 14"/>
                      <a:gd name="T44" fmla="*/ 9 w 12"/>
                      <a:gd name="T45" fmla="*/ 10 h 14"/>
                      <a:gd name="T46" fmla="*/ 9 w 12"/>
                      <a:gd name="T47" fmla="*/ 12 h 14"/>
                      <a:gd name="T48" fmla="*/ 8 w 12"/>
                      <a:gd name="T49" fmla="*/ 12 h 14"/>
                      <a:gd name="T50" fmla="*/ 8 w 12"/>
                      <a:gd name="T51" fmla="*/ 13 h 14"/>
                      <a:gd name="T52" fmla="*/ 7 w 12"/>
                      <a:gd name="T53" fmla="*/ 12 h 14"/>
                      <a:gd name="T54" fmla="*/ 6 w 12"/>
                      <a:gd name="T55" fmla="*/ 12 h 14"/>
                      <a:gd name="T56" fmla="*/ 6 w 12"/>
                      <a:gd name="T57" fmla="*/ 12 h 14"/>
                      <a:gd name="T58" fmla="*/ 5 w 12"/>
                      <a:gd name="T59" fmla="*/ 12 h 14"/>
                      <a:gd name="T60" fmla="*/ 3 w 12"/>
                      <a:gd name="T61" fmla="*/ 12 h 14"/>
                      <a:gd name="T62" fmla="*/ 2 w 12"/>
                      <a:gd name="T63" fmla="*/ 11 h 14"/>
                      <a:gd name="T64" fmla="*/ 1 w 12"/>
                      <a:gd name="T65" fmla="*/ 10 h 14"/>
                      <a:gd name="T66" fmla="*/ 1 w 12"/>
                      <a:gd name="T67" fmla="*/ 9 h 14"/>
                      <a:gd name="T68" fmla="*/ 0 w 12"/>
                      <a:gd name="T69" fmla="*/ 8 h 14"/>
                      <a:gd name="T70" fmla="*/ 0 w 12"/>
                      <a:gd name="T71" fmla="*/ 8 h 14"/>
                      <a:gd name="T72" fmla="*/ 0 w 12"/>
                      <a:gd name="T73" fmla="*/ 5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2" h="14">
                        <a:moveTo>
                          <a:pt x="0" y="5"/>
                        </a:moveTo>
                        <a:lnTo>
                          <a:pt x="2" y="3"/>
                        </a:lnTo>
                        <a:lnTo>
                          <a:pt x="3" y="2"/>
                        </a:lnTo>
                        <a:lnTo>
                          <a:pt x="4" y="1"/>
                        </a:lnTo>
                        <a:lnTo>
                          <a:pt x="6" y="0"/>
                        </a:lnTo>
                        <a:lnTo>
                          <a:pt x="7" y="2"/>
                        </a:lnTo>
                        <a:lnTo>
                          <a:pt x="8" y="1"/>
                        </a:lnTo>
                        <a:lnTo>
                          <a:pt x="8" y="1"/>
                        </a:lnTo>
                        <a:lnTo>
                          <a:pt x="9" y="0"/>
                        </a:lnTo>
                        <a:lnTo>
                          <a:pt x="9" y="0"/>
                        </a:lnTo>
                        <a:lnTo>
                          <a:pt x="9" y="1"/>
                        </a:lnTo>
                        <a:lnTo>
                          <a:pt x="9" y="2"/>
                        </a:lnTo>
                        <a:lnTo>
                          <a:pt x="9" y="3"/>
                        </a:lnTo>
                        <a:lnTo>
                          <a:pt x="10" y="4"/>
                        </a:lnTo>
                        <a:lnTo>
                          <a:pt x="10" y="5"/>
                        </a:lnTo>
                        <a:lnTo>
                          <a:pt x="11" y="5"/>
                        </a:lnTo>
                        <a:lnTo>
                          <a:pt x="11" y="6"/>
                        </a:lnTo>
                        <a:lnTo>
                          <a:pt x="10" y="7"/>
                        </a:lnTo>
                        <a:lnTo>
                          <a:pt x="10" y="6"/>
                        </a:lnTo>
                        <a:lnTo>
                          <a:pt x="9" y="7"/>
                        </a:lnTo>
                        <a:lnTo>
                          <a:pt x="9" y="8"/>
                        </a:lnTo>
                        <a:lnTo>
                          <a:pt x="9" y="8"/>
                        </a:lnTo>
                        <a:lnTo>
                          <a:pt x="9" y="10"/>
                        </a:lnTo>
                        <a:lnTo>
                          <a:pt x="9" y="12"/>
                        </a:lnTo>
                        <a:lnTo>
                          <a:pt x="8" y="12"/>
                        </a:lnTo>
                        <a:lnTo>
                          <a:pt x="8" y="13"/>
                        </a:lnTo>
                        <a:lnTo>
                          <a:pt x="7" y="12"/>
                        </a:lnTo>
                        <a:lnTo>
                          <a:pt x="6" y="12"/>
                        </a:lnTo>
                        <a:lnTo>
                          <a:pt x="6" y="12"/>
                        </a:lnTo>
                        <a:lnTo>
                          <a:pt x="5" y="12"/>
                        </a:lnTo>
                        <a:lnTo>
                          <a:pt x="3" y="12"/>
                        </a:lnTo>
                        <a:lnTo>
                          <a:pt x="2" y="11"/>
                        </a:lnTo>
                        <a:lnTo>
                          <a:pt x="1" y="10"/>
                        </a:lnTo>
                        <a:lnTo>
                          <a:pt x="1" y="9"/>
                        </a:lnTo>
                        <a:lnTo>
                          <a:pt x="0" y="8"/>
                        </a:lnTo>
                        <a:lnTo>
                          <a:pt x="0" y="8"/>
                        </a:lnTo>
                        <a:lnTo>
                          <a:pt x="0" y="5"/>
                        </a:lnTo>
                      </a:path>
                    </a:pathLst>
                  </a:custGeom>
                  <a:solidFill>
                    <a:srgbClr val="008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12" name="Freeform 164"/>
                  <p:cNvSpPr>
                    <a:spLocks/>
                  </p:cNvSpPr>
                  <p:nvPr/>
                </p:nvSpPr>
                <p:spPr bwMode="auto">
                  <a:xfrm>
                    <a:off x="4690" y="1673"/>
                    <a:ext cx="29" cy="12"/>
                  </a:xfrm>
                  <a:custGeom>
                    <a:avLst/>
                    <a:gdLst>
                      <a:gd name="T0" fmla="*/ 0 w 29"/>
                      <a:gd name="T1" fmla="*/ 0 h 12"/>
                      <a:gd name="T2" fmla="*/ 3 w 29"/>
                      <a:gd name="T3" fmla="*/ 0 h 12"/>
                      <a:gd name="T4" fmla="*/ 5 w 29"/>
                      <a:gd name="T5" fmla="*/ 0 h 12"/>
                      <a:gd name="T6" fmla="*/ 5 w 29"/>
                      <a:gd name="T7" fmla="*/ 2 h 12"/>
                      <a:gd name="T8" fmla="*/ 5 w 29"/>
                      <a:gd name="T9" fmla="*/ 3 h 12"/>
                      <a:gd name="T10" fmla="*/ 6 w 29"/>
                      <a:gd name="T11" fmla="*/ 3 h 12"/>
                      <a:gd name="T12" fmla="*/ 7 w 29"/>
                      <a:gd name="T13" fmla="*/ 2 h 12"/>
                      <a:gd name="T14" fmla="*/ 8 w 29"/>
                      <a:gd name="T15" fmla="*/ 2 h 12"/>
                      <a:gd name="T16" fmla="*/ 8 w 29"/>
                      <a:gd name="T17" fmla="*/ 3 h 12"/>
                      <a:gd name="T18" fmla="*/ 9 w 29"/>
                      <a:gd name="T19" fmla="*/ 3 h 12"/>
                      <a:gd name="T20" fmla="*/ 10 w 29"/>
                      <a:gd name="T21" fmla="*/ 2 h 12"/>
                      <a:gd name="T22" fmla="*/ 11 w 29"/>
                      <a:gd name="T23" fmla="*/ 1 h 12"/>
                      <a:gd name="T24" fmla="*/ 11 w 29"/>
                      <a:gd name="T25" fmla="*/ 1 h 12"/>
                      <a:gd name="T26" fmla="*/ 14 w 29"/>
                      <a:gd name="T27" fmla="*/ 2 h 12"/>
                      <a:gd name="T28" fmla="*/ 15 w 29"/>
                      <a:gd name="T29" fmla="*/ 2 h 12"/>
                      <a:gd name="T30" fmla="*/ 16 w 29"/>
                      <a:gd name="T31" fmla="*/ 3 h 12"/>
                      <a:gd name="T32" fmla="*/ 17 w 29"/>
                      <a:gd name="T33" fmla="*/ 3 h 12"/>
                      <a:gd name="T34" fmla="*/ 18 w 29"/>
                      <a:gd name="T35" fmla="*/ 4 h 12"/>
                      <a:gd name="T36" fmla="*/ 19 w 29"/>
                      <a:gd name="T37" fmla="*/ 4 h 12"/>
                      <a:gd name="T38" fmla="*/ 21 w 29"/>
                      <a:gd name="T39" fmla="*/ 5 h 12"/>
                      <a:gd name="T40" fmla="*/ 22 w 29"/>
                      <a:gd name="T41" fmla="*/ 5 h 12"/>
                      <a:gd name="T42" fmla="*/ 23 w 29"/>
                      <a:gd name="T43" fmla="*/ 6 h 12"/>
                      <a:gd name="T44" fmla="*/ 22 w 29"/>
                      <a:gd name="T45" fmla="*/ 6 h 12"/>
                      <a:gd name="T46" fmla="*/ 23 w 29"/>
                      <a:gd name="T47" fmla="*/ 6 h 12"/>
                      <a:gd name="T48" fmla="*/ 23 w 29"/>
                      <a:gd name="T49" fmla="*/ 6 h 12"/>
                      <a:gd name="T50" fmla="*/ 24 w 29"/>
                      <a:gd name="T51" fmla="*/ 6 h 12"/>
                      <a:gd name="T52" fmla="*/ 25 w 29"/>
                      <a:gd name="T53" fmla="*/ 7 h 12"/>
                      <a:gd name="T54" fmla="*/ 26 w 29"/>
                      <a:gd name="T55" fmla="*/ 8 h 12"/>
                      <a:gd name="T56" fmla="*/ 26 w 29"/>
                      <a:gd name="T57" fmla="*/ 8 h 12"/>
                      <a:gd name="T58" fmla="*/ 27 w 29"/>
                      <a:gd name="T59" fmla="*/ 9 h 12"/>
                      <a:gd name="T60" fmla="*/ 28 w 29"/>
                      <a:gd name="T61" fmla="*/ 10 h 12"/>
                      <a:gd name="T62" fmla="*/ 27 w 29"/>
                      <a:gd name="T63" fmla="*/ 11 h 12"/>
                      <a:gd name="T64" fmla="*/ 26 w 29"/>
                      <a:gd name="T65" fmla="*/ 11 h 12"/>
                      <a:gd name="T66" fmla="*/ 26 w 29"/>
                      <a:gd name="T67" fmla="*/ 10 h 12"/>
                      <a:gd name="T68" fmla="*/ 25 w 29"/>
                      <a:gd name="T69" fmla="*/ 10 h 12"/>
                      <a:gd name="T70" fmla="*/ 24 w 29"/>
                      <a:gd name="T71" fmla="*/ 10 h 12"/>
                      <a:gd name="T72" fmla="*/ 22 w 29"/>
                      <a:gd name="T73" fmla="*/ 8 h 12"/>
                      <a:gd name="T74" fmla="*/ 21 w 29"/>
                      <a:gd name="T75" fmla="*/ 9 h 12"/>
                      <a:gd name="T76" fmla="*/ 20 w 29"/>
                      <a:gd name="T77" fmla="*/ 8 h 12"/>
                      <a:gd name="T78" fmla="*/ 19 w 29"/>
                      <a:gd name="T79" fmla="*/ 9 h 12"/>
                      <a:gd name="T80" fmla="*/ 18 w 29"/>
                      <a:gd name="T81" fmla="*/ 9 h 12"/>
                      <a:gd name="T82" fmla="*/ 18 w 29"/>
                      <a:gd name="T83" fmla="*/ 10 h 12"/>
                      <a:gd name="T84" fmla="*/ 17 w 29"/>
                      <a:gd name="T85" fmla="*/ 10 h 12"/>
                      <a:gd name="T86" fmla="*/ 16 w 29"/>
                      <a:gd name="T87" fmla="*/ 10 h 12"/>
                      <a:gd name="T88" fmla="*/ 15 w 29"/>
                      <a:gd name="T89" fmla="*/ 10 h 12"/>
                      <a:gd name="T90" fmla="*/ 14 w 29"/>
                      <a:gd name="T91" fmla="*/ 10 h 12"/>
                      <a:gd name="T92" fmla="*/ 14 w 29"/>
                      <a:gd name="T93" fmla="*/ 10 h 12"/>
                      <a:gd name="T94" fmla="*/ 13 w 29"/>
                      <a:gd name="T95" fmla="*/ 10 h 12"/>
                      <a:gd name="T96" fmla="*/ 12 w 29"/>
                      <a:gd name="T97" fmla="*/ 8 h 12"/>
                      <a:gd name="T98" fmla="*/ 11 w 29"/>
                      <a:gd name="T99" fmla="*/ 8 h 12"/>
                      <a:gd name="T100" fmla="*/ 10 w 29"/>
                      <a:gd name="T101" fmla="*/ 6 h 12"/>
                      <a:gd name="T102" fmla="*/ 9 w 29"/>
                      <a:gd name="T103" fmla="*/ 5 h 12"/>
                      <a:gd name="T104" fmla="*/ 8 w 29"/>
                      <a:gd name="T105" fmla="*/ 5 h 12"/>
                      <a:gd name="T106" fmla="*/ 7 w 29"/>
                      <a:gd name="T107" fmla="*/ 5 h 12"/>
                      <a:gd name="T108" fmla="*/ 5 w 29"/>
                      <a:gd name="T109" fmla="*/ 5 h 12"/>
                      <a:gd name="T110" fmla="*/ 5 w 29"/>
                      <a:gd name="T111" fmla="*/ 5 h 12"/>
                      <a:gd name="T112" fmla="*/ 3 w 29"/>
                      <a:gd name="T113" fmla="*/ 4 h 12"/>
                      <a:gd name="T114" fmla="*/ 2 w 29"/>
                      <a:gd name="T115" fmla="*/ 4 h 12"/>
                      <a:gd name="T116" fmla="*/ 2 w 29"/>
                      <a:gd name="T117" fmla="*/ 2 h 12"/>
                      <a:gd name="T118" fmla="*/ 2 w 29"/>
                      <a:gd name="T119" fmla="*/ 1 h 12"/>
                      <a:gd name="T120" fmla="*/ 0 w 29"/>
                      <a:gd name="T1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29" h="12">
                        <a:moveTo>
                          <a:pt x="0" y="0"/>
                        </a:moveTo>
                        <a:lnTo>
                          <a:pt x="3" y="0"/>
                        </a:lnTo>
                        <a:lnTo>
                          <a:pt x="5" y="0"/>
                        </a:lnTo>
                        <a:lnTo>
                          <a:pt x="5" y="2"/>
                        </a:lnTo>
                        <a:lnTo>
                          <a:pt x="5" y="3"/>
                        </a:lnTo>
                        <a:lnTo>
                          <a:pt x="6" y="3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8" y="3"/>
                        </a:lnTo>
                        <a:lnTo>
                          <a:pt x="9" y="3"/>
                        </a:lnTo>
                        <a:lnTo>
                          <a:pt x="10" y="2"/>
                        </a:lnTo>
                        <a:lnTo>
                          <a:pt x="11" y="1"/>
                        </a:lnTo>
                        <a:lnTo>
                          <a:pt x="11" y="1"/>
                        </a:lnTo>
                        <a:lnTo>
                          <a:pt x="14" y="2"/>
                        </a:lnTo>
                        <a:lnTo>
                          <a:pt x="15" y="2"/>
                        </a:lnTo>
                        <a:lnTo>
                          <a:pt x="16" y="3"/>
                        </a:lnTo>
                        <a:lnTo>
                          <a:pt x="17" y="3"/>
                        </a:lnTo>
                        <a:lnTo>
                          <a:pt x="18" y="4"/>
                        </a:lnTo>
                        <a:lnTo>
                          <a:pt x="19" y="4"/>
                        </a:lnTo>
                        <a:lnTo>
                          <a:pt x="21" y="5"/>
                        </a:lnTo>
                        <a:lnTo>
                          <a:pt x="22" y="5"/>
                        </a:lnTo>
                        <a:lnTo>
                          <a:pt x="23" y="6"/>
                        </a:lnTo>
                        <a:lnTo>
                          <a:pt x="22" y="6"/>
                        </a:lnTo>
                        <a:lnTo>
                          <a:pt x="23" y="6"/>
                        </a:lnTo>
                        <a:lnTo>
                          <a:pt x="23" y="6"/>
                        </a:lnTo>
                        <a:lnTo>
                          <a:pt x="24" y="6"/>
                        </a:lnTo>
                        <a:lnTo>
                          <a:pt x="25" y="7"/>
                        </a:lnTo>
                        <a:lnTo>
                          <a:pt x="26" y="8"/>
                        </a:lnTo>
                        <a:lnTo>
                          <a:pt x="26" y="8"/>
                        </a:lnTo>
                        <a:lnTo>
                          <a:pt x="27" y="9"/>
                        </a:lnTo>
                        <a:lnTo>
                          <a:pt x="28" y="10"/>
                        </a:lnTo>
                        <a:lnTo>
                          <a:pt x="27" y="11"/>
                        </a:lnTo>
                        <a:lnTo>
                          <a:pt x="26" y="11"/>
                        </a:lnTo>
                        <a:lnTo>
                          <a:pt x="26" y="10"/>
                        </a:lnTo>
                        <a:lnTo>
                          <a:pt x="25" y="10"/>
                        </a:lnTo>
                        <a:lnTo>
                          <a:pt x="24" y="10"/>
                        </a:lnTo>
                        <a:lnTo>
                          <a:pt x="22" y="8"/>
                        </a:lnTo>
                        <a:lnTo>
                          <a:pt x="21" y="9"/>
                        </a:lnTo>
                        <a:lnTo>
                          <a:pt x="20" y="8"/>
                        </a:lnTo>
                        <a:lnTo>
                          <a:pt x="19" y="9"/>
                        </a:lnTo>
                        <a:lnTo>
                          <a:pt x="18" y="9"/>
                        </a:lnTo>
                        <a:lnTo>
                          <a:pt x="18" y="10"/>
                        </a:lnTo>
                        <a:lnTo>
                          <a:pt x="17" y="10"/>
                        </a:lnTo>
                        <a:lnTo>
                          <a:pt x="16" y="10"/>
                        </a:lnTo>
                        <a:lnTo>
                          <a:pt x="15" y="10"/>
                        </a:lnTo>
                        <a:lnTo>
                          <a:pt x="14" y="10"/>
                        </a:lnTo>
                        <a:lnTo>
                          <a:pt x="14" y="10"/>
                        </a:lnTo>
                        <a:lnTo>
                          <a:pt x="13" y="10"/>
                        </a:lnTo>
                        <a:lnTo>
                          <a:pt x="12" y="8"/>
                        </a:lnTo>
                        <a:lnTo>
                          <a:pt x="11" y="8"/>
                        </a:lnTo>
                        <a:lnTo>
                          <a:pt x="10" y="6"/>
                        </a:lnTo>
                        <a:lnTo>
                          <a:pt x="9" y="5"/>
                        </a:lnTo>
                        <a:lnTo>
                          <a:pt x="8" y="5"/>
                        </a:lnTo>
                        <a:lnTo>
                          <a:pt x="7" y="5"/>
                        </a:lnTo>
                        <a:lnTo>
                          <a:pt x="5" y="5"/>
                        </a:lnTo>
                        <a:lnTo>
                          <a:pt x="5" y="5"/>
                        </a:lnTo>
                        <a:lnTo>
                          <a:pt x="3" y="4"/>
                        </a:lnTo>
                        <a:lnTo>
                          <a:pt x="2" y="4"/>
                        </a:lnTo>
                        <a:lnTo>
                          <a:pt x="2" y="2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8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13" name="Freeform 165"/>
                  <p:cNvSpPr>
                    <a:spLocks/>
                  </p:cNvSpPr>
                  <p:nvPr/>
                </p:nvSpPr>
                <p:spPr bwMode="auto">
                  <a:xfrm>
                    <a:off x="4623" y="1660"/>
                    <a:ext cx="16" cy="16"/>
                  </a:xfrm>
                  <a:custGeom>
                    <a:avLst/>
                    <a:gdLst>
                      <a:gd name="T0" fmla="*/ 0 w 16"/>
                      <a:gd name="T1" fmla="*/ 1 h 16"/>
                      <a:gd name="T2" fmla="*/ 1 w 16"/>
                      <a:gd name="T3" fmla="*/ 0 h 16"/>
                      <a:gd name="T4" fmla="*/ 3 w 16"/>
                      <a:gd name="T5" fmla="*/ 1 h 16"/>
                      <a:gd name="T6" fmla="*/ 3 w 16"/>
                      <a:gd name="T7" fmla="*/ 1 h 16"/>
                      <a:gd name="T8" fmla="*/ 3 w 16"/>
                      <a:gd name="T9" fmla="*/ 2 h 16"/>
                      <a:gd name="T10" fmla="*/ 4 w 16"/>
                      <a:gd name="T11" fmla="*/ 2 h 16"/>
                      <a:gd name="T12" fmla="*/ 5 w 16"/>
                      <a:gd name="T13" fmla="*/ 2 h 16"/>
                      <a:gd name="T14" fmla="*/ 5 w 16"/>
                      <a:gd name="T15" fmla="*/ 3 h 16"/>
                      <a:gd name="T16" fmla="*/ 6 w 16"/>
                      <a:gd name="T17" fmla="*/ 4 h 16"/>
                      <a:gd name="T18" fmla="*/ 7 w 16"/>
                      <a:gd name="T19" fmla="*/ 4 h 16"/>
                      <a:gd name="T20" fmla="*/ 7 w 16"/>
                      <a:gd name="T21" fmla="*/ 5 h 16"/>
                      <a:gd name="T22" fmla="*/ 7 w 16"/>
                      <a:gd name="T23" fmla="*/ 5 h 16"/>
                      <a:gd name="T24" fmla="*/ 8 w 16"/>
                      <a:gd name="T25" fmla="*/ 6 h 16"/>
                      <a:gd name="T26" fmla="*/ 11 w 16"/>
                      <a:gd name="T27" fmla="*/ 6 h 16"/>
                      <a:gd name="T28" fmla="*/ 11 w 16"/>
                      <a:gd name="T29" fmla="*/ 8 h 16"/>
                      <a:gd name="T30" fmla="*/ 12 w 16"/>
                      <a:gd name="T31" fmla="*/ 8 h 16"/>
                      <a:gd name="T32" fmla="*/ 11 w 16"/>
                      <a:gd name="T33" fmla="*/ 9 h 16"/>
                      <a:gd name="T34" fmla="*/ 12 w 16"/>
                      <a:gd name="T35" fmla="*/ 10 h 16"/>
                      <a:gd name="T36" fmla="*/ 14 w 16"/>
                      <a:gd name="T37" fmla="*/ 10 h 16"/>
                      <a:gd name="T38" fmla="*/ 14 w 16"/>
                      <a:gd name="T39" fmla="*/ 13 h 16"/>
                      <a:gd name="T40" fmla="*/ 15 w 16"/>
                      <a:gd name="T41" fmla="*/ 15 h 16"/>
                      <a:gd name="T42" fmla="*/ 14 w 16"/>
                      <a:gd name="T43" fmla="*/ 15 h 16"/>
                      <a:gd name="T44" fmla="*/ 14 w 16"/>
                      <a:gd name="T45" fmla="*/ 15 h 16"/>
                      <a:gd name="T46" fmla="*/ 14 w 16"/>
                      <a:gd name="T47" fmla="*/ 14 h 16"/>
                      <a:gd name="T48" fmla="*/ 12 w 16"/>
                      <a:gd name="T49" fmla="*/ 15 h 16"/>
                      <a:gd name="T50" fmla="*/ 11 w 16"/>
                      <a:gd name="T51" fmla="*/ 14 h 16"/>
                      <a:gd name="T52" fmla="*/ 10 w 16"/>
                      <a:gd name="T53" fmla="*/ 12 h 16"/>
                      <a:gd name="T54" fmla="*/ 9 w 16"/>
                      <a:gd name="T55" fmla="*/ 11 h 16"/>
                      <a:gd name="T56" fmla="*/ 8 w 16"/>
                      <a:gd name="T57" fmla="*/ 11 h 16"/>
                      <a:gd name="T58" fmla="*/ 7 w 16"/>
                      <a:gd name="T59" fmla="*/ 10 h 16"/>
                      <a:gd name="T60" fmla="*/ 7 w 16"/>
                      <a:gd name="T61" fmla="*/ 10 h 16"/>
                      <a:gd name="T62" fmla="*/ 7 w 16"/>
                      <a:gd name="T63" fmla="*/ 9 h 16"/>
                      <a:gd name="T64" fmla="*/ 5 w 16"/>
                      <a:gd name="T65" fmla="*/ 7 h 16"/>
                      <a:gd name="T66" fmla="*/ 5 w 16"/>
                      <a:gd name="T67" fmla="*/ 5 h 16"/>
                      <a:gd name="T68" fmla="*/ 3 w 16"/>
                      <a:gd name="T69" fmla="*/ 4 h 16"/>
                      <a:gd name="T70" fmla="*/ 1 w 16"/>
                      <a:gd name="T71" fmla="*/ 2 h 16"/>
                      <a:gd name="T72" fmla="*/ 0 w 16"/>
                      <a:gd name="T73" fmla="*/ 1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6" h="16">
                        <a:moveTo>
                          <a:pt x="0" y="1"/>
                        </a:moveTo>
                        <a:lnTo>
                          <a:pt x="1" y="0"/>
                        </a:lnTo>
                        <a:lnTo>
                          <a:pt x="3" y="1"/>
                        </a:lnTo>
                        <a:lnTo>
                          <a:pt x="3" y="1"/>
                        </a:lnTo>
                        <a:lnTo>
                          <a:pt x="3" y="2"/>
                        </a:lnTo>
                        <a:lnTo>
                          <a:pt x="4" y="2"/>
                        </a:lnTo>
                        <a:lnTo>
                          <a:pt x="5" y="2"/>
                        </a:lnTo>
                        <a:lnTo>
                          <a:pt x="5" y="3"/>
                        </a:lnTo>
                        <a:lnTo>
                          <a:pt x="6" y="4"/>
                        </a:lnTo>
                        <a:lnTo>
                          <a:pt x="7" y="4"/>
                        </a:lnTo>
                        <a:lnTo>
                          <a:pt x="7" y="5"/>
                        </a:lnTo>
                        <a:lnTo>
                          <a:pt x="7" y="5"/>
                        </a:lnTo>
                        <a:lnTo>
                          <a:pt x="8" y="6"/>
                        </a:lnTo>
                        <a:lnTo>
                          <a:pt x="11" y="6"/>
                        </a:lnTo>
                        <a:lnTo>
                          <a:pt x="11" y="8"/>
                        </a:lnTo>
                        <a:lnTo>
                          <a:pt x="12" y="8"/>
                        </a:lnTo>
                        <a:lnTo>
                          <a:pt x="11" y="9"/>
                        </a:lnTo>
                        <a:lnTo>
                          <a:pt x="12" y="10"/>
                        </a:lnTo>
                        <a:lnTo>
                          <a:pt x="14" y="10"/>
                        </a:lnTo>
                        <a:lnTo>
                          <a:pt x="14" y="13"/>
                        </a:lnTo>
                        <a:lnTo>
                          <a:pt x="15" y="15"/>
                        </a:lnTo>
                        <a:lnTo>
                          <a:pt x="14" y="15"/>
                        </a:lnTo>
                        <a:lnTo>
                          <a:pt x="14" y="15"/>
                        </a:lnTo>
                        <a:lnTo>
                          <a:pt x="14" y="14"/>
                        </a:lnTo>
                        <a:lnTo>
                          <a:pt x="12" y="15"/>
                        </a:lnTo>
                        <a:lnTo>
                          <a:pt x="11" y="14"/>
                        </a:lnTo>
                        <a:lnTo>
                          <a:pt x="10" y="12"/>
                        </a:lnTo>
                        <a:lnTo>
                          <a:pt x="9" y="11"/>
                        </a:lnTo>
                        <a:lnTo>
                          <a:pt x="8" y="11"/>
                        </a:lnTo>
                        <a:lnTo>
                          <a:pt x="7" y="10"/>
                        </a:lnTo>
                        <a:lnTo>
                          <a:pt x="7" y="10"/>
                        </a:lnTo>
                        <a:lnTo>
                          <a:pt x="7" y="9"/>
                        </a:lnTo>
                        <a:lnTo>
                          <a:pt x="5" y="7"/>
                        </a:lnTo>
                        <a:lnTo>
                          <a:pt x="5" y="5"/>
                        </a:lnTo>
                        <a:lnTo>
                          <a:pt x="3" y="4"/>
                        </a:lnTo>
                        <a:lnTo>
                          <a:pt x="1" y="2"/>
                        </a:lnTo>
                        <a:lnTo>
                          <a:pt x="0" y="1"/>
                        </a:lnTo>
                      </a:path>
                    </a:pathLst>
                  </a:custGeom>
                  <a:solidFill>
                    <a:srgbClr val="008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14" name="Freeform 166"/>
                  <p:cNvSpPr>
                    <a:spLocks/>
                  </p:cNvSpPr>
                  <p:nvPr/>
                </p:nvSpPr>
                <p:spPr bwMode="auto">
                  <a:xfrm>
                    <a:off x="4662" y="1632"/>
                    <a:ext cx="15" cy="21"/>
                  </a:xfrm>
                  <a:custGeom>
                    <a:avLst/>
                    <a:gdLst>
                      <a:gd name="T0" fmla="*/ 1 w 15"/>
                      <a:gd name="T1" fmla="*/ 0 h 21"/>
                      <a:gd name="T2" fmla="*/ 3 w 15"/>
                      <a:gd name="T3" fmla="*/ 0 h 21"/>
                      <a:gd name="T4" fmla="*/ 4 w 15"/>
                      <a:gd name="T5" fmla="*/ 2 h 21"/>
                      <a:gd name="T6" fmla="*/ 3 w 15"/>
                      <a:gd name="T7" fmla="*/ 4 h 21"/>
                      <a:gd name="T8" fmla="*/ 4 w 15"/>
                      <a:gd name="T9" fmla="*/ 5 h 21"/>
                      <a:gd name="T10" fmla="*/ 4 w 15"/>
                      <a:gd name="T11" fmla="*/ 6 h 21"/>
                      <a:gd name="T12" fmla="*/ 6 w 15"/>
                      <a:gd name="T13" fmla="*/ 6 h 21"/>
                      <a:gd name="T14" fmla="*/ 6 w 15"/>
                      <a:gd name="T15" fmla="*/ 6 h 21"/>
                      <a:gd name="T16" fmla="*/ 8 w 15"/>
                      <a:gd name="T17" fmla="*/ 7 h 21"/>
                      <a:gd name="T18" fmla="*/ 9 w 15"/>
                      <a:gd name="T19" fmla="*/ 9 h 21"/>
                      <a:gd name="T20" fmla="*/ 10 w 15"/>
                      <a:gd name="T21" fmla="*/ 9 h 21"/>
                      <a:gd name="T22" fmla="*/ 11 w 15"/>
                      <a:gd name="T23" fmla="*/ 10 h 21"/>
                      <a:gd name="T24" fmla="*/ 11 w 15"/>
                      <a:gd name="T25" fmla="*/ 12 h 21"/>
                      <a:gd name="T26" fmla="*/ 11 w 15"/>
                      <a:gd name="T27" fmla="*/ 14 h 21"/>
                      <a:gd name="T28" fmla="*/ 12 w 15"/>
                      <a:gd name="T29" fmla="*/ 14 h 21"/>
                      <a:gd name="T30" fmla="*/ 13 w 15"/>
                      <a:gd name="T31" fmla="*/ 15 h 21"/>
                      <a:gd name="T32" fmla="*/ 13 w 15"/>
                      <a:gd name="T33" fmla="*/ 16 h 21"/>
                      <a:gd name="T34" fmla="*/ 14 w 15"/>
                      <a:gd name="T35" fmla="*/ 17 h 21"/>
                      <a:gd name="T36" fmla="*/ 14 w 15"/>
                      <a:gd name="T37" fmla="*/ 18 h 21"/>
                      <a:gd name="T38" fmla="*/ 13 w 15"/>
                      <a:gd name="T39" fmla="*/ 18 h 21"/>
                      <a:gd name="T40" fmla="*/ 12 w 15"/>
                      <a:gd name="T41" fmla="*/ 18 h 21"/>
                      <a:gd name="T42" fmla="*/ 11 w 15"/>
                      <a:gd name="T43" fmla="*/ 18 h 21"/>
                      <a:gd name="T44" fmla="*/ 11 w 15"/>
                      <a:gd name="T45" fmla="*/ 20 h 21"/>
                      <a:gd name="T46" fmla="*/ 11 w 15"/>
                      <a:gd name="T47" fmla="*/ 20 h 21"/>
                      <a:gd name="T48" fmla="*/ 10 w 15"/>
                      <a:gd name="T49" fmla="*/ 18 h 21"/>
                      <a:gd name="T50" fmla="*/ 10 w 15"/>
                      <a:gd name="T51" fmla="*/ 18 h 21"/>
                      <a:gd name="T52" fmla="*/ 10 w 15"/>
                      <a:gd name="T53" fmla="*/ 17 h 21"/>
                      <a:gd name="T54" fmla="*/ 8 w 15"/>
                      <a:gd name="T55" fmla="*/ 17 h 21"/>
                      <a:gd name="T56" fmla="*/ 8 w 15"/>
                      <a:gd name="T57" fmla="*/ 18 h 21"/>
                      <a:gd name="T58" fmla="*/ 8 w 15"/>
                      <a:gd name="T59" fmla="*/ 17 h 21"/>
                      <a:gd name="T60" fmla="*/ 7 w 15"/>
                      <a:gd name="T61" fmla="*/ 16 h 21"/>
                      <a:gd name="T62" fmla="*/ 9 w 15"/>
                      <a:gd name="T63" fmla="*/ 15 h 21"/>
                      <a:gd name="T64" fmla="*/ 10 w 15"/>
                      <a:gd name="T65" fmla="*/ 15 h 21"/>
                      <a:gd name="T66" fmla="*/ 10 w 15"/>
                      <a:gd name="T67" fmla="*/ 14 h 21"/>
                      <a:gd name="T68" fmla="*/ 9 w 15"/>
                      <a:gd name="T69" fmla="*/ 13 h 21"/>
                      <a:gd name="T70" fmla="*/ 8 w 15"/>
                      <a:gd name="T71" fmla="*/ 11 h 21"/>
                      <a:gd name="T72" fmla="*/ 8 w 15"/>
                      <a:gd name="T73" fmla="*/ 10 h 21"/>
                      <a:gd name="T74" fmla="*/ 6 w 15"/>
                      <a:gd name="T75" fmla="*/ 9 h 21"/>
                      <a:gd name="T76" fmla="*/ 6 w 15"/>
                      <a:gd name="T77" fmla="*/ 8 h 21"/>
                      <a:gd name="T78" fmla="*/ 5 w 15"/>
                      <a:gd name="T79" fmla="*/ 7 h 21"/>
                      <a:gd name="T80" fmla="*/ 6 w 15"/>
                      <a:gd name="T81" fmla="*/ 9 h 21"/>
                      <a:gd name="T82" fmla="*/ 4 w 15"/>
                      <a:gd name="T83" fmla="*/ 10 h 21"/>
                      <a:gd name="T84" fmla="*/ 3 w 15"/>
                      <a:gd name="T85" fmla="*/ 8 h 21"/>
                      <a:gd name="T86" fmla="*/ 3 w 15"/>
                      <a:gd name="T87" fmla="*/ 7 h 21"/>
                      <a:gd name="T88" fmla="*/ 3 w 15"/>
                      <a:gd name="T89" fmla="*/ 6 h 21"/>
                      <a:gd name="T90" fmla="*/ 2 w 15"/>
                      <a:gd name="T91" fmla="*/ 5 h 21"/>
                      <a:gd name="T92" fmla="*/ 1 w 15"/>
                      <a:gd name="T93" fmla="*/ 5 h 21"/>
                      <a:gd name="T94" fmla="*/ 0 w 15"/>
                      <a:gd name="T95" fmla="*/ 4 h 21"/>
                      <a:gd name="T96" fmla="*/ 0 w 15"/>
                      <a:gd name="T97" fmla="*/ 3 h 21"/>
                      <a:gd name="T98" fmla="*/ 1 w 15"/>
                      <a:gd name="T99" fmla="*/ 3 h 21"/>
                      <a:gd name="T100" fmla="*/ 1 w 15"/>
                      <a:gd name="T101" fmla="*/ 2 h 21"/>
                      <a:gd name="T102" fmla="*/ 1 w 15"/>
                      <a:gd name="T103" fmla="*/ 2 h 21"/>
                      <a:gd name="T104" fmla="*/ 1 w 15"/>
                      <a:gd name="T105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5" h="21">
                        <a:moveTo>
                          <a:pt x="1" y="0"/>
                        </a:moveTo>
                        <a:lnTo>
                          <a:pt x="3" y="0"/>
                        </a:lnTo>
                        <a:lnTo>
                          <a:pt x="4" y="2"/>
                        </a:lnTo>
                        <a:lnTo>
                          <a:pt x="3" y="4"/>
                        </a:lnTo>
                        <a:lnTo>
                          <a:pt x="4" y="5"/>
                        </a:lnTo>
                        <a:lnTo>
                          <a:pt x="4" y="6"/>
                        </a:lnTo>
                        <a:lnTo>
                          <a:pt x="6" y="6"/>
                        </a:lnTo>
                        <a:lnTo>
                          <a:pt x="6" y="6"/>
                        </a:lnTo>
                        <a:lnTo>
                          <a:pt x="8" y="7"/>
                        </a:lnTo>
                        <a:lnTo>
                          <a:pt x="9" y="9"/>
                        </a:lnTo>
                        <a:lnTo>
                          <a:pt x="10" y="9"/>
                        </a:lnTo>
                        <a:lnTo>
                          <a:pt x="11" y="10"/>
                        </a:lnTo>
                        <a:lnTo>
                          <a:pt x="11" y="12"/>
                        </a:lnTo>
                        <a:lnTo>
                          <a:pt x="11" y="14"/>
                        </a:lnTo>
                        <a:lnTo>
                          <a:pt x="12" y="14"/>
                        </a:lnTo>
                        <a:lnTo>
                          <a:pt x="13" y="15"/>
                        </a:lnTo>
                        <a:lnTo>
                          <a:pt x="13" y="16"/>
                        </a:lnTo>
                        <a:lnTo>
                          <a:pt x="14" y="17"/>
                        </a:lnTo>
                        <a:lnTo>
                          <a:pt x="14" y="18"/>
                        </a:lnTo>
                        <a:lnTo>
                          <a:pt x="13" y="18"/>
                        </a:lnTo>
                        <a:lnTo>
                          <a:pt x="12" y="18"/>
                        </a:lnTo>
                        <a:lnTo>
                          <a:pt x="11" y="18"/>
                        </a:lnTo>
                        <a:lnTo>
                          <a:pt x="11" y="20"/>
                        </a:lnTo>
                        <a:lnTo>
                          <a:pt x="11" y="20"/>
                        </a:lnTo>
                        <a:lnTo>
                          <a:pt x="10" y="18"/>
                        </a:lnTo>
                        <a:lnTo>
                          <a:pt x="10" y="18"/>
                        </a:lnTo>
                        <a:lnTo>
                          <a:pt x="10" y="17"/>
                        </a:lnTo>
                        <a:lnTo>
                          <a:pt x="8" y="17"/>
                        </a:lnTo>
                        <a:lnTo>
                          <a:pt x="8" y="18"/>
                        </a:lnTo>
                        <a:lnTo>
                          <a:pt x="8" y="17"/>
                        </a:lnTo>
                        <a:lnTo>
                          <a:pt x="7" y="16"/>
                        </a:lnTo>
                        <a:lnTo>
                          <a:pt x="9" y="15"/>
                        </a:lnTo>
                        <a:lnTo>
                          <a:pt x="10" y="15"/>
                        </a:lnTo>
                        <a:lnTo>
                          <a:pt x="10" y="14"/>
                        </a:lnTo>
                        <a:lnTo>
                          <a:pt x="9" y="13"/>
                        </a:lnTo>
                        <a:lnTo>
                          <a:pt x="8" y="11"/>
                        </a:lnTo>
                        <a:lnTo>
                          <a:pt x="8" y="10"/>
                        </a:lnTo>
                        <a:lnTo>
                          <a:pt x="6" y="9"/>
                        </a:lnTo>
                        <a:lnTo>
                          <a:pt x="6" y="8"/>
                        </a:lnTo>
                        <a:lnTo>
                          <a:pt x="5" y="7"/>
                        </a:lnTo>
                        <a:lnTo>
                          <a:pt x="6" y="9"/>
                        </a:lnTo>
                        <a:lnTo>
                          <a:pt x="4" y="10"/>
                        </a:lnTo>
                        <a:lnTo>
                          <a:pt x="3" y="8"/>
                        </a:lnTo>
                        <a:lnTo>
                          <a:pt x="3" y="7"/>
                        </a:lnTo>
                        <a:lnTo>
                          <a:pt x="3" y="6"/>
                        </a:lnTo>
                        <a:lnTo>
                          <a:pt x="2" y="5"/>
                        </a:lnTo>
                        <a:lnTo>
                          <a:pt x="1" y="5"/>
                        </a:lnTo>
                        <a:lnTo>
                          <a:pt x="0" y="4"/>
                        </a:lnTo>
                        <a:lnTo>
                          <a:pt x="0" y="3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lnTo>
                          <a:pt x="1" y="2"/>
                        </a:lnTo>
                        <a:lnTo>
                          <a:pt x="1" y="0"/>
                        </a:lnTo>
                      </a:path>
                    </a:pathLst>
                  </a:custGeom>
                  <a:solidFill>
                    <a:srgbClr val="008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15" name="Freeform 167"/>
                  <p:cNvSpPr>
                    <a:spLocks/>
                  </p:cNvSpPr>
                  <p:nvPr/>
                </p:nvSpPr>
                <p:spPr bwMode="auto">
                  <a:xfrm>
                    <a:off x="4658" y="1583"/>
                    <a:ext cx="8" cy="17"/>
                  </a:xfrm>
                  <a:custGeom>
                    <a:avLst/>
                    <a:gdLst>
                      <a:gd name="T0" fmla="*/ 2 w 8"/>
                      <a:gd name="T1" fmla="*/ 0 h 17"/>
                      <a:gd name="T2" fmla="*/ 3 w 8"/>
                      <a:gd name="T3" fmla="*/ 1 h 17"/>
                      <a:gd name="T4" fmla="*/ 4 w 8"/>
                      <a:gd name="T5" fmla="*/ 2 h 17"/>
                      <a:gd name="T6" fmla="*/ 4 w 8"/>
                      <a:gd name="T7" fmla="*/ 3 h 17"/>
                      <a:gd name="T8" fmla="*/ 5 w 8"/>
                      <a:gd name="T9" fmla="*/ 3 h 17"/>
                      <a:gd name="T10" fmla="*/ 5 w 8"/>
                      <a:gd name="T11" fmla="*/ 4 h 17"/>
                      <a:gd name="T12" fmla="*/ 5 w 8"/>
                      <a:gd name="T13" fmla="*/ 5 h 17"/>
                      <a:gd name="T14" fmla="*/ 6 w 8"/>
                      <a:gd name="T15" fmla="*/ 6 h 17"/>
                      <a:gd name="T16" fmla="*/ 7 w 8"/>
                      <a:gd name="T17" fmla="*/ 8 h 17"/>
                      <a:gd name="T18" fmla="*/ 7 w 8"/>
                      <a:gd name="T19" fmla="*/ 10 h 17"/>
                      <a:gd name="T20" fmla="*/ 6 w 8"/>
                      <a:gd name="T21" fmla="*/ 10 h 17"/>
                      <a:gd name="T22" fmla="*/ 5 w 8"/>
                      <a:gd name="T23" fmla="*/ 9 h 17"/>
                      <a:gd name="T24" fmla="*/ 6 w 8"/>
                      <a:gd name="T25" fmla="*/ 11 h 17"/>
                      <a:gd name="T26" fmla="*/ 6 w 8"/>
                      <a:gd name="T27" fmla="*/ 11 h 17"/>
                      <a:gd name="T28" fmla="*/ 6 w 8"/>
                      <a:gd name="T29" fmla="*/ 13 h 17"/>
                      <a:gd name="T30" fmla="*/ 5 w 8"/>
                      <a:gd name="T31" fmla="*/ 12 h 17"/>
                      <a:gd name="T32" fmla="*/ 5 w 8"/>
                      <a:gd name="T33" fmla="*/ 11 h 17"/>
                      <a:gd name="T34" fmla="*/ 4 w 8"/>
                      <a:gd name="T35" fmla="*/ 11 h 17"/>
                      <a:gd name="T36" fmla="*/ 4 w 8"/>
                      <a:gd name="T37" fmla="*/ 10 h 17"/>
                      <a:gd name="T38" fmla="*/ 3 w 8"/>
                      <a:gd name="T39" fmla="*/ 11 h 17"/>
                      <a:gd name="T40" fmla="*/ 2 w 8"/>
                      <a:gd name="T41" fmla="*/ 11 h 17"/>
                      <a:gd name="T42" fmla="*/ 3 w 8"/>
                      <a:gd name="T43" fmla="*/ 11 h 17"/>
                      <a:gd name="T44" fmla="*/ 4 w 8"/>
                      <a:gd name="T45" fmla="*/ 12 h 17"/>
                      <a:gd name="T46" fmla="*/ 4 w 8"/>
                      <a:gd name="T47" fmla="*/ 13 h 17"/>
                      <a:gd name="T48" fmla="*/ 4 w 8"/>
                      <a:gd name="T49" fmla="*/ 14 h 17"/>
                      <a:gd name="T50" fmla="*/ 4 w 8"/>
                      <a:gd name="T51" fmla="*/ 15 h 17"/>
                      <a:gd name="T52" fmla="*/ 4 w 8"/>
                      <a:gd name="T53" fmla="*/ 16 h 17"/>
                      <a:gd name="T54" fmla="*/ 4 w 8"/>
                      <a:gd name="T55" fmla="*/ 16 h 17"/>
                      <a:gd name="T56" fmla="*/ 4 w 8"/>
                      <a:gd name="T57" fmla="*/ 15 h 17"/>
                      <a:gd name="T58" fmla="*/ 3 w 8"/>
                      <a:gd name="T59" fmla="*/ 15 h 17"/>
                      <a:gd name="T60" fmla="*/ 3 w 8"/>
                      <a:gd name="T61" fmla="*/ 15 h 17"/>
                      <a:gd name="T62" fmla="*/ 2 w 8"/>
                      <a:gd name="T63" fmla="*/ 16 h 17"/>
                      <a:gd name="T64" fmla="*/ 2 w 8"/>
                      <a:gd name="T65" fmla="*/ 15 h 17"/>
                      <a:gd name="T66" fmla="*/ 2 w 8"/>
                      <a:gd name="T67" fmla="*/ 14 h 17"/>
                      <a:gd name="T68" fmla="*/ 2 w 8"/>
                      <a:gd name="T69" fmla="*/ 13 h 17"/>
                      <a:gd name="T70" fmla="*/ 1 w 8"/>
                      <a:gd name="T71" fmla="*/ 12 h 17"/>
                      <a:gd name="T72" fmla="*/ 1 w 8"/>
                      <a:gd name="T73" fmla="*/ 14 h 17"/>
                      <a:gd name="T74" fmla="*/ 0 w 8"/>
                      <a:gd name="T75" fmla="*/ 14 h 17"/>
                      <a:gd name="T76" fmla="*/ 0 w 8"/>
                      <a:gd name="T77" fmla="*/ 13 h 17"/>
                      <a:gd name="T78" fmla="*/ 0 w 8"/>
                      <a:gd name="T79" fmla="*/ 11 h 17"/>
                      <a:gd name="T80" fmla="*/ 1 w 8"/>
                      <a:gd name="T81" fmla="*/ 10 h 17"/>
                      <a:gd name="T82" fmla="*/ 1 w 8"/>
                      <a:gd name="T83" fmla="*/ 8 h 17"/>
                      <a:gd name="T84" fmla="*/ 1 w 8"/>
                      <a:gd name="T85" fmla="*/ 7 h 17"/>
                      <a:gd name="T86" fmla="*/ 1 w 8"/>
                      <a:gd name="T87" fmla="*/ 7 h 17"/>
                      <a:gd name="T88" fmla="*/ 2 w 8"/>
                      <a:gd name="T89" fmla="*/ 8 h 17"/>
                      <a:gd name="T90" fmla="*/ 3 w 8"/>
                      <a:gd name="T91" fmla="*/ 8 h 17"/>
                      <a:gd name="T92" fmla="*/ 3 w 8"/>
                      <a:gd name="T93" fmla="*/ 7 h 17"/>
                      <a:gd name="T94" fmla="*/ 2 w 8"/>
                      <a:gd name="T95" fmla="*/ 6 h 17"/>
                      <a:gd name="T96" fmla="*/ 3 w 8"/>
                      <a:gd name="T97" fmla="*/ 6 h 17"/>
                      <a:gd name="T98" fmla="*/ 3 w 8"/>
                      <a:gd name="T99" fmla="*/ 5 h 17"/>
                      <a:gd name="T100" fmla="*/ 3 w 8"/>
                      <a:gd name="T101" fmla="*/ 5 h 17"/>
                      <a:gd name="T102" fmla="*/ 3 w 8"/>
                      <a:gd name="T103" fmla="*/ 4 h 17"/>
                      <a:gd name="T104" fmla="*/ 2 w 8"/>
                      <a:gd name="T105" fmla="*/ 2 h 17"/>
                      <a:gd name="T106" fmla="*/ 1 w 8"/>
                      <a:gd name="T107" fmla="*/ 2 h 17"/>
                      <a:gd name="T108" fmla="*/ 1 w 8"/>
                      <a:gd name="T109" fmla="*/ 2 h 17"/>
                      <a:gd name="T110" fmla="*/ 2 w 8"/>
                      <a:gd name="T11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8" h="17">
                        <a:moveTo>
                          <a:pt x="2" y="0"/>
                        </a:moveTo>
                        <a:lnTo>
                          <a:pt x="3" y="1"/>
                        </a:lnTo>
                        <a:lnTo>
                          <a:pt x="4" y="2"/>
                        </a:lnTo>
                        <a:lnTo>
                          <a:pt x="4" y="3"/>
                        </a:lnTo>
                        <a:lnTo>
                          <a:pt x="5" y="3"/>
                        </a:lnTo>
                        <a:lnTo>
                          <a:pt x="5" y="4"/>
                        </a:lnTo>
                        <a:lnTo>
                          <a:pt x="5" y="5"/>
                        </a:lnTo>
                        <a:lnTo>
                          <a:pt x="6" y="6"/>
                        </a:lnTo>
                        <a:lnTo>
                          <a:pt x="7" y="8"/>
                        </a:lnTo>
                        <a:lnTo>
                          <a:pt x="7" y="10"/>
                        </a:lnTo>
                        <a:lnTo>
                          <a:pt x="6" y="10"/>
                        </a:lnTo>
                        <a:lnTo>
                          <a:pt x="5" y="9"/>
                        </a:lnTo>
                        <a:lnTo>
                          <a:pt x="6" y="11"/>
                        </a:lnTo>
                        <a:lnTo>
                          <a:pt x="6" y="11"/>
                        </a:lnTo>
                        <a:lnTo>
                          <a:pt x="6" y="13"/>
                        </a:lnTo>
                        <a:lnTo>
                          <a:pt x="5" y="12"/>
                        </a:lnTo>
                        <a:lnTo>
                          <a:pt x="5" y="11"/>
                        </a:lnTo>
                        <a:lnTo>
                          <a:pt x="4" y="11"/>
                        </a:lnTo>
                        <a:lnTo>
                          <a:pt x="4" y="10"/>
                        </a:lnTo>
                        <a:lnTo>
                          <a:pt x="3" y="11"/>
                        </a:lnTo>
                        <a:lnTo>
                          <a:pt x="2" y="11"/>
                        </a:lnTo>
                        <a:lnTo>
                          <a:pt x="3" y="11"/>
                        </a:lnTo>
                        <a:lnTo>
                          <a:pt x="4" y="12"/>
                        </a:lnTo>
                        <a:lnTo>
                          <a:pt x="4" y="13"/>
                        </a:lnTo>
                        <a:lnTo>
                          <a:pt x="4" y="14"/>
                        </a:lnTo>
                        <a:lnTo>
                          <a:pt x="4" y="15"/>
                        </a:lnTo>
                        <a:lnTo>
                          <a:pt x="4" y="16"/>
                        </a:lnTo>
                        <a:lnTo>
                          <a:pt x="4" y="16"/>
                        </a:lnTo>
                        <a:lnTo>
                          <a:pt x="4" y="15"/>
                        </a:lnTo>
                        <a:lnTo>
                          <a:pt x="3" y="15"/>
                        </a:lnTo>
                        <a:lnTo>
                          <a:pt x="3" y="15"/>
                        </a:lnTo>
                        <a:lnTo>
                          <a:pt x="2" y="16"/>
                        </a:lnTo>
                        <a:lnTo>
                          <a:pt x="2" y="15"/>
                        </a:lnTo>
                        <a:lnTo>
                          <a:pt x="2" y="14"/>
                        </a:lnTo>
                        <a:lnTo>
                          <a:pt x="2" y="13"/>
                        </a:lnTo>
                        <a:lnTo>
                          <a:pt x="1" y="12"/>
                        </a:lnTo>
                        <a:lnTo>
                          <a:pt x="1" y="14"/>
                        </a:lnTo>
                        <a:lnTo>
                          <a:pt x="0" y="14"/>
                        </a:lnTo>
                        <a:lnTo>
                          <a:pt x="0" y="13"/>
                        </a:lnTo>
                        <a:lnTo>
                          <a:pt x="0" y="11"/>
                        </a:lnTo>
                        <a:lnTo>
                          <a:pt x="1" y="10"/>
                        </a:lnTo>
                        <a:lnTo>
                          <a:pt x="1" y="8"/>
                        </a:lnTo>
                        <a:lnTo>
                          <a:pt x="1" y="7"/>
                        </a:lnTo>
                        <a:lnTo>
                          <a:pt x="1" y="7"/>
                        </a:lnTo>
                        <a:lnTo>
                          <a:pt x="2" y="8"/>
                        </a:lnTo>
                        <a:lnTo>
                          <a:pt x="3" y="8"/>
                        </a:lnTo>
                        <a:lnTo>
                          <a:pt x="3" y="7"/>
                        </a:lnTo>
                        <a:lnTo>
                          <a:pt x="2" y="6"/>
                        </a:lnTo>
                        <a:lnTo>
                          <a:pt x="3" y="6"/>
                        </a:lnTo>
                        <a:lnTo>
                          <a:pt x="3" y="5"/>
                        </a:lnTo>
                        <a:lnTo>
                          <a:pt x="3" y="5"/>
                        </a:lnTo>
                        <a:lnTo>
                          <a:pt x="3" y="4"/>
                        </a:lnTo>
                        <a:lnTo>
                          <a:pt x="2" y="2"/>
                        </a:lnTo>
                        <a:lnTo>
                          <a:pt x="1" y="2"/>
                        </a:lnTo>
                        <a:lnTo>
                          <a:pt x="1" y="2"/>
                        </a:lnTo>
                        <a:lnTo>
                          <a:pt x="2" y="0"/>
                        </a:lnTo>
                      </a:path>
                    </a:pathLst>
                  </a:custGeom>
                  <a:solidFill>
                    <a:srgbClr val="008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16" name="Freeform 168"/>
                  <p:cNvSpPr>
                    <a:spLocks/>
                  </p:cNvSpPr>
                  <p:nvPr/>
                </p:nvSpPr>
                <p:spPr bwMode="auto">
                  <a:xfrm>
                    <a:off x="4640" y="1554"/>
                    <a:ext cx="9" cy="11"/>
                  </a:xfrm>
                  <a:custGeom>
                    <a:avLst/>
                    <a:gdLst>
                      <a:gd name="T0" fmla="*/ 0 w 9"/>
                      <a:gd name="T1" fmla="*/ 0 h 11"/>
                      <a:gd name="T2" fmla="*/ 0 w 9"/>
                      <a:gd name="T3" fmla="*/ 0 h 11"/>
                      <a:gd name="T4" fmla="*/ 1 w 9"/>
                      <a:gd name="T5" fmla="*/ 1 h 11"/>
                      <a:gd name="T6" fmla="*/ 2 w 9"/>
                      <a:gd name="T7" fmla="*/ 2 h 11"/>
                      <a:gd name="T8" fmla="*/ 2 w 9"/>
                      <a:gd name="T9" fmla="*/ 3 h 11"/>
                      <a:gd name="T10" fmla="*/ 3 w 9"/>
                      <a:gd name="T11" fmla="*/ 3 h 11"/>
                      <a:gd name="T12" fmla="*/ 4 w 9"/>
                      <a:gd name="T13" fmla="*/ 3 h 11"/>
                      <a:gd name="T14" fmla="*/ 4 w 9"/>
                      <a:gd name="T15" fmla="*/ 4 h 11"/>
                      <a:gd name="T16" fmla="*/ 5 w 9"/>
                      <a:gd name="T17" fmla="*/ 4 h 11"/>
                      <a:gd name="T18" fmla="*/ 6 w 9"/>
                      <a:gd name="T19" fmla="*/ 4 h 11"/>
                      <a:gd name="T20" fmla="*/ 6 w 9"/>
                      <a:gd name="T21" fmla="*/ 5 h 11"/>
                      <a:gd name="T22" fmla="*/ 7 w 9"/>
                      <a:gd name="T23" fmla="*/ 6 h 11"/>
                      <a:gd name="T24" fmla="*/ 7 w 9"/>
                      <a:gd name="T25" fmla="*/ 6 h 11"/>
                      <a:gd name="T26" fmla="*/ 7 w 9"/>
                      <a:gd name="T27" fmla="*/ 6 h 11"/>
                      <a:gd name="T28" fmla="*/ 6 w 9"/>
                      <a:gd name="T29" fmla="*/ 6 h 11"/>
                      <a:gd name="T30" fmla="*/ 7 w 9"/>
                      <a:gd name="T31" fmla="*/ 7 h 11"/>
                      <a:gd name="T32" fmla="*/ 7 w 9"/>
                      <a:gd name="T33" fmla="*/ 8 h 11"/>
                      <a:gd name="T34" fmla="*/ 8 w 9"/>
                      <a:gd name="T35" fmla="*/ 8 h 11"/>
                      <a:gd name="T36" fmla="*/ 8 w 9"/>
                      <a:gd name="T37" fmla="*/ 9 h 11"/>
                      <a:gd name="T38" fmla="*/ 7 w 9"/>
                      <a:gd name="T39" fmla="*/ 9 h 11"/>
                      <a:gd name="T40" fmla="*/ 7 w 9"/>
                      <a:gd name="T41" fmla="*/ 10 h 11"/>
                      <a:gd name="T42" fmla="*/ 6 w 9"/>
                      <a:gd name="T43" fmla="*/ 10 h 11"/>
                      <a:gd name="T44" fmla="*/ 6 w 9"/>
                      <a:gd name="T45" fmla="*/ 9 h 11"/>
                      <a:gd name="T46" fmla="*/ 5 w 9"/>
                      <a:gd name="T47" fmla="*/ 9 h 11"/>
                      <a:gd name="T48" fmla="*/ 5 w 9"/>
                      <a:gd name="T49" fmla="*/ 8 h 11"/>
                      <a:gd name="T50" fmla="*/ 4 w 9"/>
                      <a:gd name="T51" fmla="*/ 6 h 11"/>
                      <a:gd name="T52" fmla="*/ 3 w 9"/>
                      <a:gd name="T53" fmla="*/ 6 h 11"/>
                      <a:gd name="T54" fmla="*/ 2 w 9"/>
                      <a:gd name="T55" fmla="*/ 4 h 11"/>
                      <a:gd name="T56" fmla="*/ 1 w 9"/>
                      <a:gd name="T57" fmla="*/ 3 h 11"/>
                      <a:gd name="T58" fmla="*/ 1 w 9"/>
                      <a:gd name="T59" fmla="*/ 3 h 11"/>
                      <a:gd name="T60" fmla="*/ 1 w 9"/>
                      <a:gd name="T61" fmla="*/ 2 h 11"/>
                      <a:gd name="T62" fmla="*/ 0 w 9"/>
                      <a:gd name="T63" fmla="*/ 2 h 11"/>
                      <a:gd name="T64" fmla="*/ 0 w 9"/>
                      <a:gd name="T65" fmla="*/ 1 h 11"/>
                      <a:gd name="T66" fmla="*/ 0 w 9"/>
                      <a:gd name="T67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9" h="1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" y="1"/>
                        </a:lnTo>
                        <a:lnTo>
                          <a:pt x="2" y="2"/>
                        </a:lnTo>
                        <a:lnTo>
                          <a:pt x="2" y="3"/>
                        </a:lnTo>
                        <a:lnTo>
                          <a:pt x="3" y="3"/>
                        </a:lnTo>
                        <a:lnTo>
                          <a:pt x="4" y="3"/>
                        </a:lnTo>
                        <a:lnTo>
                          <a:pt x="4" y="4"/>
                        </a:lnTo>
                        <a:lnTo>
                          <a:pt x="5" y="4"/>
                        </a:lnTo>
                        <a:lnTo>
                          <a:pt x="6" y="4"/>
                        </a:lnTo>
                        <a:lnTo>
                          <a:pt x="6" y="5"/>
                        </a:lnTo>
                        <a:lnTo>
                          <a:pt x="7" y="6"/>
                        </a:lnTo>
                        <a:lnTo>
                          <a:pt x="7" y="6"/>
                        </a:lnTo>
                        <a:lnTo>
                          <a:pt x="7" y="6"/>
                        </a:lnTo>
                        <a:lnTo>
                          <a:pt x="6" y="6"/>
                        </a:lnTo>
                        <a:lnTo>
                          <a:pt x="7" y="7"/>
                        </a:lnTo>
                        <a:lnTo>
                          <a:pt x="7" y="8"/>
                        </a:lnTo>
                        <a:lnTo>
                          <a:pt x="8" y="8"/>
                        </a:lnTo>
                        <a:lnTo>
                          <a:pt x="8" y="9"/>
                        </a:lnTo>
                        <a:lnTo>
                          <a:pt x="7" y="9"/>
                        </a:lnTo>
                        <a:lnTo>
                          <a:pt x="7" y="10"/>
                        </a:lnTo>
                        <a:lnTo>
                          <a:pt x="6" y="10"/>
                        </a:lnTo>
                        <a:lnTo>
                          <a:pt x="6" y="9"/>
                        </a:lnTo>
                        <a:lnTo>
                          <a:pt x="5" y="9"/>
                        </a:lnTo>
                        <a:lnTo>
                          <a:pt x="5" y="8"/>
                        </a:lnTo>
                        <a:lnTo>
                          <a:pt x="4" y="6"/>
                        </a:lnTo>
                        <a:lnTo>
                          <a:pt x="3" y="6"/>
                        </a:lnTo>
                        <a:lnTo>
                          <a:pt x="2" y="4"/>
                        </a:lnTo>
                        <a:lnTo>
                          <a:pt x="1" y="3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8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512617" name="Freeform 169"/>
                <p:cNvSpPr>
                  <a:spLocks/>
                </p:cNvSpPr>
                <p:nvPr/>
              </p:nvSpPr>
              <p:spPr bwMode="auto">
                <a:xfrm>
                  <a:off x="4415" y="1594"/>
                  <a:ext cx="117" cy="143"/>
                </a:xfrm>
                <a:custGeom>
                  <a:avLst/>
                  <a:gdLst>
                    <a:gd name="T0" fmla="*/ 89 w 117"/>
                    <a:gd name="T1" fmla="*/ 23 h 143"/>
                    <a:gd name="T2" fmla="*/ 100 w 117"/>
                    <a:gd name="T3" fmla="*/ 47 h 143"/>
                    <a:gd name="T4" fmla="*/ 104 w 117"/>
                    <a:gd name="T5" fmla="*/ 53 h 143"/>
                    <a:gd name="T6" fmla="*/ 113 w 117"/>
                    <a:gd name="T7" fmla="*/ 51 h 143"/>
                    <a:gd name="T8" fmla="*/ 116 w 117"/>
                    <a:gd name="T9" fmla="*/ 56 h 143"/>
                    <a:gd name="T10" fmla="*/ 105 w 117"/>
                    <a:gd name="T11" fmla="*/ 73 h 143"/>
                    <a:gd name="T12" fmla="*/ 95 w 117"/>
                    <a:gd name="T13" fmla="*/ 91 h 143"/>
                    <a:gd name="T14" fmla="*/ 97 w 117"/>
                    <a:gd name="T15" fmla="*/ 98 h 143"/>
                    <a:gd name="T16" fmla="*/ 97 w 117"/>
                    <a:gd name="T17" fmla="*/ 104 h 143"/>
                    <a:gd name="T18" fmla="*/ 92 w 117"/>
                    <a:gd name="T19" fmla="*/ 106 h 143"/>
                    <a:gd name="T20" fmla="*/ 86 w 117"/>
                    <a:gd name="T21" fmla="*/ 116 h 143"/>
                    <a:gd name="T22" fmla="*/ 84 w 117"/>
                    <a:gd name="T23" fmla="*/ 124 h 143"/>
                    <a:gd name="T24" fmla="*/ 78 w 117"/>
                    <a:gd name="T25" fmla="*/ 134 h 143"/>
                    <a:gd name="T26" fmla="*/ 75 w 117"/>
                    <a:gd name="T27" fmla="*/ 137 h 143"/>
                    <a:gd name="T28" fmla="*/ 68 w 117"/>
                    <a:gd name="T29" fmla="*/ 142 h 143"/>
                    <a:gd name="T30" fmla="*/ 60 w 117"/>
                    <a:gd name="T31" fmla="*/ 140 h 143"/>
                    <a:gd name="T32" fmla="*/ 59 w 117"/>
                    <a:gd name="T33" fmla="*/ 134 h 143"/>
                    <a:gd name="T34" fmla="*/ 54 w 117"/>
                    <a:gd name="T35" fmla="*/ 128 h 143"/>
                    <a:gd name="T36" fmla="*/ 53 w 117"/>
                    <a:gd name="T37" fmla="*/ 121 h 143"/>
                    <a:gd name="T38" fmla="*/ 53 w 117"/>
                    <a:gd name="T39" fmla="*/ 118 h 143"/>
                    <a:gd name="T40" fmla="*/ 49 w 117"/>
                    <a:gd name="T41" fmla="*/ 114 h 143"/>
                    <a:gd name="T42" fmla="*/ 47 w 117"/>
                    <a:gd name="T43" fmla="*/ 108 h 143"/>
                    <a:gd name="T44" fmla="*/ 50 w 117"/>
                    <a:gd name="T45" fmla="*/ 99 h 143"/>
                    <a:gd name="T46" fmla="*/ 49 w 117"/>
                    <a:gd name="T47" fmla="*/ 85 h 143"/>
                    <a:gd name="T48" fmla="*/ 44 w 117"/>
                    <a:gd name="T49" fmla="*/ 77 h 143"/>
                    <a:gd name="T50" fmla="*/ 43 w 117"/>
                    <a:gd name="T51" fmla="*/ 67 h 143"/>
                    <a:gd name="T52" fmla="*/ 35 w 117"/>
                    <a:gd name="T53" fmla="*/ 63 h 143"/>
                    <a:gd name="T54" fmla="*/ 25 w 117"/>
                    <a:gd name="T55" fmla="*/ 64 h 143"/>
                    <a:gd name="T56" fmla="*/ 6 w 117"/>
                    <a:gd name="T57" fmla="*/ 55 h 143"/>
                    <a:gd name="T58" fmla="*/ 1 w 117"/>
                    <a:gd name="T59" fmla="*/ 42 h 143"/>
                    <a:gd name="T60" fmla="*/ 5 w 117"/>
                    <a:gd name="T61" fmla="*/ 31 h 143"/>
                    <a:gd name="T62" fmla="*/ 12 w 117"/>
                    <a:gd name="T63" fmla="*/ 21 h 143"/>
                    <a:gd name="T64" fmla="*/ 22 w 117"/>
                    <a:gd name="T65" fmla="*/ 13 h 143"/>
                    <a:gd name="T66" fmla="*/ 29 w 117"/>
                    <a:gd name="T67" fmla="*/ 4 h 143"/>
                    <a:gd name="T68" fmla="*/ 35 w 117"/>
                    <a:gd name="T69" fmla="*/ 7 h 143"/>
                    <a:gd name="T70" fmla="*/ 43 w 117"/>
                    <a:gd name="T71" fmla="*/ 3 h 143"/>
                    <a:gd name="T72" fmla="*/ 48 w 117"/>
                    <a:gd name="T73" fmla="*/ 1 h 143"/>
                    <a:gd name="T74" fmla="*/ 53 w 117"/>
                    <a:gd name="T75" fmla="*/ 5 h 143"/>
                    <a:gd name="T76" fmla="*/ 61 w 117"/>
                    <a:gd name="T77" fmla="*/ 12 h 143"/>
                    <a:gd name="T78" fmla="*/ 65 w 117"/>
                    <a:gd name="T79" fmla="*/ 10 h 143"/>
                    <a:gd name="T80" fmla="*/ 74 w 117"/>
                    <a:gd name="T81" fmla="*/ 12 h 143"/>
                    <a:gd name="T82" fmla="*/ 83 w 117"/>
                    <a:gd name="T83" fmla="*/ 12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17" h="143">
                      <a:moveTo>
                        <a:pt x="87" y="17"/>
                      </a:moveTo>
                      <a:lnTo>
                        <a:pt x="89" y="23"/>
                      </a:lnTo>
                      <a:lnTo>
                        <a:pt x="92" y="33"/>
                      </a:lnTo>
                      <a:lnTo>
                        <a:pt x="100" y="47"/>
                      </a:lnTo>
                      <a:lnTo>
                        <a:pt x="102" y="49"/>
                      </a:lnTo>
                      <a:lnTo>
                        <a:pt x="104" y="53"/>
                      </a:lnTo>
                      <a:lnTo>
                        <a:pt x="110" y="53"/>
                      </a:lnTo>
                      <a:lnTo>
                        <a:pt x="113" y="51"/>
                      </a:lnTo>
                      <a:lnTo>
                        <a:pt x="116" y="51"/>
                      </a:lnTo>
                      <a:lnTo>
                        <a:pt x="116" y="56"/>
                      </a:lnTo>
                      <a:lnTo>
                        <a:pt x="115" y="60"/>
                      </a:lnTo>
                      <a:lnTo>
                        <a:pt x="105" y="73"/>
                      </a:lnTo>
                      <a:lnTo>
                        <a:pt x="95" y="86"/>
                      </a:lnTo>
                      <a:lnTo>
                        <a:pt x="95" y="91"/>
                      </a:lnTo>
                      <a:lnTo>
                        <a:pt x="98" y="94"/>
                      </a:lnTo>
                      <a:lnTo>
                        <a:pt x="97" y="98"/>
                      </a:lnTo>
                      <a:lnTo>
                        <a:pt x="98" y="102"/>
                      </a:lnTo>
                      <a:lnTo>
                        <a:pt x="97" y="104"/>
                      </a:lnTo>
                      <a:lnTo>
                        <a:pt x="94" y="106"/>
                      </a:lnTo>
                      <a:lnTo>
                        <a:pt x="92" y="106"/>
                      </a:lnTo>
                      <a:lnTo>
                        <a:pt x="90" y="111"/>
                      </a:lnTo>
                      <a:lnTo>
                        <a:pt x="86" y="116"/>
                      </a:lnTo>
                      <a:lnTo>
                        <a:pt x="87" y="121"/>
                      </a:lnTo>
                      <a:lnTo>
                        <a:pt x="84" y="124"/>
                      </a:lnTo>
                      <a:lnTo>
                        <a:pt x="82" y="129"/>
                      </a:lnTo>
                      <a:lnTo>
                        <a:pt x="78" y="134"/>
                      </a:lnTo>
                      <a:lnTo>
                        <a:pt x="76" y="135"/>
                      </a:lnTo>
                      <a:lnTo>
                        <a:pt x="75" y="137"/>
                      </a:lnTo>
                      <a:lnTo>
                        <a:pt x="73" y="140"/>
                      </a:lnTo>
                      <a:lnTo>
                        <a:pt x="68" y="142"/>
                      </a:lnTo>
                      <a:lnTo>
                        <a:pt x="63" y="142"/>
                      </a:lnTo>
                      <a:lnTo>
                        <a:pt x="60" y="140"/>
                      </a:lnTo>
                      <a:lnTo>
                        <a:pt x="59" y="138"/>
                      </a:lnTo>
                      <a:lnTo>
                        <a:pt x="59" y="134"/>
                      </a:lnTo>
                      <a:lnTo>
                        <a:pt x="57" y="133"/>
                      </a:lnTo>
                      <a:lnTo>
                        <a:pt x="54" y="128"/>
                      </a:lnTo>
                      <a:lnTo>
                        <a:pt x="54" y="126"/>
                      </a:lnTo>
                      <a:lnTo>
                        <a:pt x="53" y="121"/>
                      </a:lnTo>
                      <a:lnTo>
                        <a:pt x="53" y="119"/>
                      </a:lnTo>
                      <a:lnTo>
                        <a:pt x="53" y="118"/>
                      </a:lnTo>
                      <a:lnTo>
                        <a:pt x="52" y="116"/>
                      </a:lnTo>
                      <a:lnTo>
                        <a:pt x="49" y="114"/>
                      </a:lnTo>
                      <a:lnTo>
                        <a:pt x="48" y="111"/>
                      </a:lnTo>
                      <a:lnTo>
                        <a:pt x="47" y="108"/>
                      </a:lnTo>
                      <a:lnTo>
                        <a:pt x="47" y="104"/>
                      </a:lnTo>
                      <a:lnTo>
                        <a:pt x="50" y="99"/>
                      </a:lnTo>
                      <a:lnTo>
                        <a:pt x="51" y="91"/>
                      </a:lnTo>
                      <a:lnTo>
                        <a:pt x="49" y="85"/>
                      </a:lnTo>
                      <a:lnTo>
                        <a:pt x="45" y="81"/>
                      </a:lnTo>
                      <a:lnTo>
                        <a:pt x="44" y="77"/>
                      </a:lnTo>
                      <a:lnTo>
                        <a:pt x="44" y="72"/>
                      </a:lnTo>
                      <a:lnTo>
                        <a:pt x="43" y="67"/>
                      </a:lnTo>
                      <a:lnTo>
                        <a:pt x="39" y="66"/>
                      </a:lnTo>
                      <a:lnTo>
                        <a:pt x="35" y="63"/>
                      </a:lnTo>
                      <a:lnTo>
                        <a:pt x="31" y="61"/>
                      </a:lnTo>
                      <a:lnTo>
                        <a:pt x="25" y="64"/>
                      </a:lnTo>
                      <a:lnTo>
                        <a:pt x="13" y="63"/>
                      </a:lnTo>
                      <a:lnTo>
                        <a:pt x="6" y="55"/>
                      </a:lnTo>
                      <a:lnTo>
                        <a:pt x="0" y="46"/>
                      </a:lnTo>
                      <a:lnTo>
                        <a:pt x="1" y="42"/>
                      </a:lnTo>
                      <a:lnTo>
                        <a:pt x="4" y="39"/>
                      </a:lnTo>
                      <a:lnTo>
                        <a:pt x="5" y="31"/>
                      </a:lnTo>
                      <a:lnTo>
                        <a:pt x="6" y="27"/>
                      </a:lnTo>
                      <a:lnTo>
                        <a:pt x="12" y="21"/>
                      </a:lnTo>
                      <a:lnTo>
                        <a:pt x="16" y="18"/>
                      </a:lnTo>
                      <a:lnTo>
                        <a:pt x="22" y="13"/>
                      </a:lnTo>
                      <a:lnTo>
                        <a:pt x="23" y="11"/>
                      </a:lnTo>
                      <a:lnTo>
                        <a:pt x="29" y="4"/>
                      </a:lnTo>
                      <a:lnTo>
                        <a:pt x="33" y="7"/>
                      </a:lnTo>
                      <a:lnTo>
                        <a:pt x="35" y="7"/>
                      </a:lnTo>
                      <a:lnTo>
                        <a:pt x="39" y="3"/>
                      </a:lnTo>
                      <a:lnTo>
                        <a:pt x="43" y="3"/>
                      </a:lnTo>
                      <a:lnTo>
                        <a:pt x="45" y="3"/>
                      </a:lnTo>
                      <a:lnTo>
                        <a:pt x="48" y="1"/>
                      </a:lnTo>
                      <a:lnTo>
                        <a:pt x="52" y="0"/>
                      </a:lnTo>
                      <a:lnTo>
                        <a:pt x="53" y="5"/>
                      </a:lnTo>
                      <a:lnTo>
                        <a:pt x="54" y="9"/>
                      </a:lnTo>
                      <a:lnTo>
                        <a:pt x="61" y="12"/>
                      </a:lnTo>
                      <a:lnTo>
                        <a:pt x="65" y="13"/>
                      </a:lnTo>
                      <a:lnTo>
                        <a:pt x="65" y="10"/>
                      </a:lnTo>
                      <a:lnTo>
                        <a:pt x="70" y="10"/>
                      </a:lnTo>
                      <a:lnTo>
                        <a:pt x="74" y="12"/>
                      </a:lnTo>
                      <a:lnTo>
                        <a:pt x="79" y="13"/>
                      </a:lnTo>
                      <a:lnTo>
                        <a:pt x="83" y="12"/>
                      </a:lnTo>
                      <a:lnTo>
                        <a:pt x="87" y="17"/>
                      </a:ln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1512618" name="Group 170"/>
                <p:cNvGrpSpPr>
                  <a:grpSpLocks/>
                </p:cNvGrpSpPr>
                <p:nvPr/>
              </p:nvGrpSpPr>
              <p:grpSpPr bwMode="auto">
                <a:xfrm>
                  <a:off x="4423" y="1513"/>
                  <a:ext cx="49" cy="44"/>
                  <a:chOff x="4423" y="1513"/>
                  <a:chExt cx="49" cy="44"/>
                </a:xfrm>
              </p:grpSpPr>
              <p:grpSp>
                <p:nvGrpSpPr>
                  <p:cNvPr id="1512619" name="Group 171"/>
                  <p:cNvGrpSpPr>
                    <a:grpSpLocks/>
                  </p:cNvGrpSpPr>
                  <p:nvPr/>
                </p:nvGrpSpPr>
                <p:grpSpPr bwMode="auto">
                  <a:xfrm>
                    <a:off x="4444" y="1545"/>
                    <a:ext cx="12" cy="12"/>
                    <a:chOff x="4444" y="1545"/>
                    <a:chExt cx="12" cy="12"/>
                  </a:xfrm>
                </p:grpSpPr>
                <p:sp>
                  <p:nvSpPr>
                    <p:cNvPr id="1512620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4444" y="1552"/>
                      <a:ext cx="2" cy="4"/>
                    </a:xfrm>
                    <a:custGeom>
                      <a:avLst/>
                      <a:gdLst>
                        <a:gd name="T0" fmla="*/ 0 w 2"/>
                        <a:gd name="T1" fmla="*/ 1 h 4"/>
                        <a:gd name="T2" fmla="*/ 0 w 2"/>
                        <a:gd name="T3" fmla="*/ 1 h 4"/>
                        <a:gd name="T4" fmla="*/ 1 w 2"/>
                        <a:gd name="T5" fmla="*/ 1 h 4"/>
                        <a:gd name="T6" fmla="*/ 1 w 2"/>
                        <a:gd name="T7" fmla="*/ 0 h 4"/>
                        <a:gd name="T8" fmla="*/ 1 w 2"/>
                        <a:gd name="T9" fmla="*/ 0 h 4"/>
                        <a:gd name="T10" fmla="*/ 1 w 2"/>
                        <a:gd name="T11" fmla="*/ 0 h 4"/>
                        <a:gd name="T12" fmla="*/ 1 w 2"/>
                        <a:gd name="T13" fmla="*/ 1 h 4"/>
                        <a:gd name="T14" fmla="*/ 1 w 2"/>
                        <a:gd name="T15" fmla="*/ 1 h 4"/>
                        <a:gd name="T16" fmla="*/ 1 w 2"/>
                        <a:gd name="T17" fmla="*/ 1 h 4"/>
                        <a:gd name="T18" fmla="*/ 1 w 2"/>
                        <a:gd name="T19" fmla="*/ 1 h 4"/>
                        <a:gd name="T20" fmla="*/ 1 w 2"/>
                        <a:gd name="T21" fmla="*/ 2 h 4"/>
                        <a:gd name="T22" fmla="*/ 1 w 2"/>
                        <a:gd name="T23" fmla="*/ 2 h 4"/>
                        <a:gd name="T24" fmla="*/ 1 w 2"/>
                        <a:gd name="T25" fmla="*/ 2 h 4"/>
                        <a:gd name="T26" fmla="*/ 1 w 2"/>
                        <a:gd name="T27" fmla="*/ 2 h 4"/>
                        <a:gd name="T28" fmla="*/ 1 w 2"/>
                        <a:gd name="T29" fmla="*/ 2 h 4"/>
                        <a:gd name="T30" fmla="*/ 1 w 2"/>
                        <a:gd name="T31" fmla="*/ 2 h 4"/>
                        <a:gd name="T32" fmla="*/ 0 w 2"/>
                        <a:gd name="T33" fmla="*/ 3 h 4"/>
                        <a:gd name="T34" fmla="*/ 0 w 2"/>
                        <a:gd name="T35" fmla="*/ 2 h 4"/>
                        <a:gd name="T36" fmla="*/ 0 w 2"/>
                        <a:gd name="T37" fmla="*/ 3 h 4"/>
                        <a:gd name="T38" fmla="*/ 0 w 2"/>
                        <a:gd name="T39" fmla="*/ 3 h 4"/>
                        <a:gd name="T40" fmla="*/ 0 w 2"/>
                        <a:gd name="T41" fmla="*/ 3 h 4"/>
                        <a:gd name="T42" fmla="*/ 0 w 2"/>
                        <a:gd name="T43" fmla="*/ 3 h 4"/>
                        <a:gd name="T44" fmla="*/ 0 w 2"/>
                        <a:gd name="T45" fmla="*/ 3 h 4"/>
                        <a:gd name="T46" fmla="*/ 0 w 2"/>
                        <a:gd name="T47" fmla="*/ 2 h 4"/>
                        <a:gd name="T48" fmla="*/ 0 w 2"/>
                        <a:gd name="T49" fmla="*/ 2 h 4"/>
                        <a:gd name="T50" fmla="*/ 0 w 2"/>
                        <a:gd name="T51" fmla="*/ 2 h 4"/>
                        <a:gd name="T52" fmla="*/ 0 w 2"/>
                        <a:gd name="T53" fmla="*/ 2 h 4"/>
                        <a:gd name="T54" fmla="*/ 0 w 2"/>
                        <a:gd name="T55" fmla="*/ 2 h 4"/>
                        <a:gd name="T56" fmla="*/ 0 w 2"/>
                        <a:gd name="T57" fmla="*/ 2 h 4"/>
                        <a:gd name="T58" fmla="*/ 0 w 2"/>
                        <a:gd name="T59" fmla="*/ 2 h 4"/>
                        <a:gd name="T60" fmla="*/ 0 w 2"/>
                        <a:gd name="T61" fmla="*/ 2 h 4"/>
                        <a:gd name="T62" fmla="*/ 0 w 2"/>
                        <a:gd name="T63" fmla="*/ 2 h 4"/>
                        <a:gd name="T64" fmla="*/ 0 w 2"/>
                        <a:gd name="T65" fmla="*/ 2 h 4"/>
                        <a:gd name="T66" fmla="*/ 0 w 2"/>
                        <a:gd name="T67" fmla="*/ 1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0" y="1"/>
                          </a:moveTo>
                          <a:lnTo>
                            <a:pt x="0" y="1"/>
                          </a:lnTo>
                          <a:lnTo>
                            <a:pt x="1" y="1"/>
                          </a:lnTo>
                          <a:lnTo>
                            <a:pt x="1" y="0"/>
                          </a:lnTo>
                          <a:lnTo>
                            <a:pt x="1" y="0"/>
                          </a:lnTo>
                          <a:lnTo>
                            <a:pt x="1" y="0"/>
                          </a:lnTo>
                          <a:lnTo>
                            <a:pt x="1" y="1"/>
                          </a:lnTo>
                          <a:lnTo>
                            <a:pt x="1" y="1"/>
                          </a:lnTo>
                          <a:lnTo>
                            <a:pt x="1" y="1"/>
                          </a:lnTo>
                          <a:lnTo>
                            <a:pt x="1" y="1"/>
                          </a:lnTo>
                          <a:lnTo>
                            <a:pt x="1" y="2"/>
                          </a:lnTo>
                          <a:lnTo>
                            <a:pt x="1" y="2"/>
                          </a:lnTo>
                          <a:lnTo>
                            <a:pt x="1" y="2"/>
                          </a:lnTo>
                          <a:lnTo>
                            <a:pt x="1" y="2"/>
                          </a:lnTo>
                          <a:lnTo>
                            <a:pt x="1" y="2"/>
                          </a:lnTo>
                          <a:lnTo>
                            <a:pt x="1" y="2"/>
                          </a:lnTo>
                          <a:lnTo>
                            <a:pt x="0" y="3"/>
                          </a:lnTo>
                          <a:lnTo>
                            <a:pt x="0" y="2"/>
                          </a:lnTo>
                          <a:lnTo>
                            <a:pt x="0" y="3"/>
                          </a:lnTo>
                          <a:lnTo>
                            <a:pt x="0" y="3"/>
                          </a:lnTo>
                          <a:lnTo>
                            <a:pt x="0" y="3"/>
                          </a:lnTo>
                          <a:lnTo>
                            <a:pt x="0" y="3"/>
                          </a:lnTo>
                          <a:lnTo>
                            <a:pt x="0" y="3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0" y="1"/>
                          </a:lnTo>
                        </a:path>
                      </a:pathLst>
                    </a:custGeom>
                    <a:solidFill>
                      <a:srgbClr val="008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0" cap="rnd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32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512621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4453" y="1545"/>
                      <a:ext cx="3" cy="12"/>
                    </a:xfrm>
                    <a:custGeom>
                      <a:avLst/>
                      <a:gdLst>
                        <a:gd name="T0" fmla="*/ 1 w 3"/>
                        <a:gd name="T1" fmla="*/ 1 h 12"/>
                        <a:gd name="T2" fmla="*/ 1 w 3"/>
                        <a:gd name="T3" fmla="*/ 1 h 12"/>
                        <a:gd name="T4" fmla="*/ 1 w 3"/>
                        <a:gd name="T5" fmla="*/ 1 h 12"/>
                        <a:gd name="T6" fmla="*/ 1 w 3"/>
                        <a:gd name="T7" fmla="*/ 1 h 12"/>
                        <a:gd name="T8" fmla="*/ 1 w 3"/>
                        <a:gd name="T9" fmla="*/ 1 h 12"/>
                        <a:gd name="T10" fmla="*/ 2 w 3"/>
                        <a:gd name="T11" fmla="*/ 1 h 12"/>
                        <a:gd name="T12" fmla="*/ 2 w 3"/>
                        <a:gd name="T13" fmla="*/ 0 h 12"/>
                        <a:gd name="T14" fmla="*/ 2 w 3"/>
                        <a:gd name="T15" fmla="*/ 0 h 12"/>
                        <a:gd name="T16" fmla="*/ 2 w 3"/>
                        <a:gd name="T17" fmla="*/ 1 h 12"/>
                        <a:gd name="T18" fmla="*/ 2 w 3"/>
                        <a:gd name="T19" fmla="*/ 1 h 12"/>
                        <a:gd name="T20" fmla="*/ 2 w 3"/>
                        <a:gd name="T21" fmla="*/ 1 h 12"/>
                        <a:gd name="T22" fmla="*/ 1 w 3"/>
                        <a:gd name="T23" fmla="*/ 1 h 12"/>
                        <a:gd name="T24" fmla="*/ 1 w 3"/>
                        <a:gd name="T25" fmla="*/ 2 h 12"/>
                        <a:gd name="T26" fmla="*/ 2 w 3"/>
                        <a:gd name="T27" fmla="*/ 3 h 12"/>
                        <a:gd name="T28" fmla="*/ 2 w 3"/>
                        <a:gd name="T29" fmla="*/ 2 h 12"/>
                        <a:gd name="T30" fmla="*/ 2 w 3"/>
                        <a:gd name="T31" fmla="*/ 2 h 12"/>
                        <a:gd name="T32" fmla="*/ 2 w 3"/>
                        <a:gd name="T33" fmla="*/ 3 h 12"/>
                        <a:gd name="T34" fmla="*/ 2 w 3"/>
                        <a:gd name="T35" fmla="*/ 3 h 12"/>
                        <a:gd name="T36" fmla="*/ 2 w 3"/>
                        <a:gd name="T37" fmla="*/ 3 h 12"/>
                        <a:gd name="T38" fmla="*/ 2 w 3"/>
                        <a:gd name="T39" fmla="*/ 4 h 12"/>
                        <a:gd name="T40" fmla="*/ 2 w 3"/>
                        <a:gd name="T41" fmla="*/ 5 h 12"/>
                        <a:gd name="T42" fmla="*/ 2 w 3"/>
                        <a:gd name="T43" fmla="*/ 5 h 12"/>
                        <a:gd name="T44" fmla="*/ 2 w 3"/>
                        <a:gd name="T45" fmla="*/ 6 h 12"/>
                        <a:gd name="T46" fmla="*/ 2 w 3"/>
                        <a:gd name="T47" fmla="*/ 6 h 12"/>
                        <a:gd name="T48" fmla="*/ 2 w 3"/>
                        <a:gd name="T49" fmla="*/ 6 h 12"/>
                        <a:gd name="T50" fmla="*/ 2 w 3"/>
                        <a:gd name="T51" fmla="*/ 7 h 12"/>
                        <a:gd name="T52" fmla="*/ 2 w 3"/>
                        <a:gd name="T53" fmla="*/ 8 h 12"/>
                        <a:gd name="T54" fmla="*/ 2 w 3"/>
                        <a:gd name="T55" fmla="*/ 9 h 12"/>
                        <a:gd name="T56" fmla="*/ 2 w 3"/>
                        <a:gd name="T57" fmla="*/ 9 h 12"/>
                        <a:gd name="T58" fmla="*/ 2 w 3"/>
                        <a:gd name="T59" fmla="*/ 10 h 12"/>
                        <a:gd name="T60" fmla="*/ 2 w 3"/>
                        <a:gd name="T61" fmla="*/ 10 h 12"/>
                        <a:gd name="T62" fmla="*/ 2 w 3"/>
                        <a:gd name="T63" fmla="*/ 10 h 12"/>
                        <a:gd name="T64" fmla="*/ 1 w 3"/>
                        <a:gd name="T65" fmla="*/ 10 h 12"/>
                        <a:gd name="T66" fmla="*/ 1 w 3"/>
                        <a:gd name="T67" fmla="*/ 10 h 12"/>
                        <a:gd name="T68" fmla="*/ 1 w 3"/>
                        <a:gd name="T69" fmla="*/ 10 h 12"/>
                        <a:gd name="T70" fmla="*/ 1 w 3"/>
                        <a:gd name="T71" fmla="*/ 10 h 12"/>
                        <a:gd name="T72" fmla="*/ 1 w 3"/>
                        <a:gd name="T73" fmla="*/ 10 h 12"/>
                        <a:gd name="T74" fmla="*/ 1 w 3"/>
                        <a:gd name="T75" fmla="*/ 11 h 12"/>
                        <a:gd name="T76" fmla="*/ 0 w 3"/>
                        <a:gd name="T77" fmla="*/ 11 h 12"/>
                        <a:gd name="T78" fmla="*/ 0 w 3"/>
                        <a:gd name="T79" fmla="*/ 10 h 12"/>
                        <a:gd name="T80" fmla="*/ 0 w 3"/>
                        <a:gd name="T81" fmla="*/ 10 h 12"/>
                        <a:gd name="T82" fmla="*/ 0 w 3"/>
                        <a:gd name="T83" fmla="*/ 10 h 12"/>
                        <a:gd name="T84" fmla="*/ 0 w 3"/>
                        <a:gd name="T85" fmla="*/ 9 h 12"/>
                        <a:gd name="T86" fmla="*/ 0 w 3"/>
                        <a:gd name="T87" fmla="*/ 9 h 12"/>
                        <a:gd name="T88" fmla="*/ 1 w 3"/>
                        <a:gd name="T89" fmla="*/ 9 h 12"/>
                        <a:gd name="T90" fmla="*/ 1 w 3"/>
                        <a:gd name="T91" fmla="*/ 8 h 12"/>
                        <a:gd name="T92" fmla="*/ 0 w 3"/>
                        <a:gd name="T93" fmla="*/ 8 h 12"/>
                        <a:gd name="T94" fmla="*/ 0 w 3"/>
                        <a:gd name="T95" fmla="*/ 8 h 12"/>
                        <a:gd name="T96" fmla="*/ 1 w 3"/>
                        <a:gd name="T97" fmla="*/ 8 h 12"/>
                        <a:gd name="T98" fmla="*/ 1 w 3"/>
                        <a:gd name="T99" fmla="*/ 7 h 12"/>
                        <a:gd name="T100" fmla="*/ 1 w 3"/>
                        <a:gd name="T101" fmla="*/ 7 h 12"/>
                        <a:gd name="T102" fmla="*/ 1 w 3"/>
                        <a:gd name="T103" fmla="*/ 7 h 12"/>
                        <a:gd name="T104" fmla="*/ 1 w 3"/>
                        <a:gd name="T105" fmla="*/ 6 h 12"/>
                        <a:gd name="T106" fmla="*/ 1 w 3"/>
                        <a:gd name="T107" fmla="*/ 5 h 12"/>
                        <a:gd name="T108" fmla="*/ 1 w 3"/>
                        <a:gd name="T109" fmla="*/ 5 h 12"/>
                        <a:gd name="T110" fmla="*/ 1 w 3"/>
                        <a:gd name="T111" fmla="*/ 4 h 12"/>
                        <a:gd name="T112" fmla="*/ 0 w 3"/>
                        <a:gd name="T113" fmla="*/ 4 h 12"/>
                        <a:gd name="T114" fmla="*/ 1 w 3"/>
                        <a:gd name="T115" fmla="*/ 3 h 12"/>
                        <a:gd name="T116" fmla="*/ 1 w 3"/>
                        <a:gd name="T117" fmla="*/ 1 h 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</a:cxnLst>
                      <a:rect l="0" t="0" r="r" b="b"/>
                      <a:pathLst>
                        <a:path w="3" h="12">
                          <a:moveTo>
                            <a:pt x="1" y="1"/>
                          </a:moveTo>
                          <a:lnTo>
                            <a:pt x="1" y="1"/>
                          </a:lnTo>
                          <a:lnTo>
                            <a:pt x="1" y="1"/>
                          </a:lnTo>
                          <a:lnTo>
                            <a:pt x="1" y="1"/>
                          </a:lnTo>
                          <a:lnTo>
                            <a:pt x="1" y="1"/>
                          </a:lnTo>
                          <a:lnTo>
                            <a:pt x="2" y="1"/>
                          </a:lnTo>
                          <a:lnTo>
                            <a:pt x="2" y="0"/>
                          </a:lnTo>
                          <a:lnTo>
                            <a:pt x="2" y="0"/>
                          </a:lnTo>
                          <a:lnTo>
                            <a:pt x="2" y="1"/>
                          </a:lnTo>
                          <a:lnTo>
                            <a:pt x="2" y="1"/>
                          </a:lnTo>
                          <a:lnTo>
                            <a:pt x="2" y="1"/>
                          </a:lnTo>
                          <a:lnTo>
                            <a:pt x="1" y="1"/>
                          </a:lnTo>
                          <a:lnTo>
                            <a:pt x="1" y="2"/>
                          </a:lnTo>
                          <a:lnTo>
                            <a:pt x="2" y="3"/>
                          </a:lnTo>
                          <a:lnTo>
                            <a:pt x="2" y="2"/>
                          </a:lnTo>
                          <a:lnTo>
                            <a:pt x="2" y="2"/>
                          </a:lnTo>
                          <a:lnTo>
                            <a:pt x="2" y="3"/>
                          </a:lnTo>
                          <a:lnTo>
                            <a:pt x="2" y="3"/>
                          </a:lnTo>
                          <a:lnTo>
                            <a:pt x="2" y="3"/>
                          </a:lnTo>
                          <a:lnTo>
                            <a:pt x="2" y="4"/>
                          </a:lnTo>
                          <a:lnTo>
                            <a:pt x="2" y="5"/>
                          </a:lnTo>
                          <a:lnTo>
                            <a:pt x="2" y="5"/>
                          </a:lnTo>
                          <a:lnTo>
                            <a:pt x="2" y="6"/>
                          </a:lnTo>
                          <a:lnTo>
                            <a:pt x="2" y="6"/>
                          </a:lnTo>
                          <a:lnTo>
                            <a:pt x="2" y="6"/>
                          </a:lnTo>
                          <a:lnTo>
                            <a:pt x="2" y="7"/>
                          </a:lnTo>
                          <a:lnTo>
                            <a:pt x="2" y="8"/>
                          </a:lnTo>
                          <a:lnTo>
                            <a:pt x="2" y="9"/>
                          </a:lnTo>
                          <a:lnTo>
                            <a:pt x="2" y="9"/>
                          </a:lnTo>
                          <a:lnTo>
                            <a:pt x="2" y="10"/>
                          </a:lnTo>
                          <a:lnTo>
                            <a:pt x="2" y="10"/>
                          </a:lnTo>
                          <a:lnTo>
                            <a:pt x="2" y="10"/>
                          </a:lnTo>
                          <a:lnTo>
                            <a:pt x="1" y="10"/>
                          </a:lnTo>
                          <a:lnTo>
                            <a:pt x="1" y="10"/>
                          </a:lnTo>
                          <a:lnTo>
                            <a:pt x="1" y="10"/>
                          </a:lnTo>
                          <a:lnTo>
                            <a:pt x="1" y="10"/>
                          </a:lnTo>
                          <a:lnTo>
                            <a:pt x="1" y="10"/>
                          </a:lnTo>
                          <a:lnTo>
                            <a:pt x="1" y="11"/>
                          </a:lnTo>
                          <a:lnTo>
                            <a:pt x="0" y="11"/>
                          </a:lnTo>
                          <a:lnTo>
                            <a:pt x="0" y="10"/>
                          </a:lnTo>
                          <a:lnTo>
                            <a:pt x="0" y="10"/>
                          </a:lnTo>
                          <a:lnTo>
                            <a:pt x="0" y="10"/>
                          </a:lnTo>
                          <a:lnTo>
                            <a:pt x="0" y="9"/>
                          </a:lnTo>
                          <a:lnTo>
                            <a:pt x="0" y="9"/>
                          </a:lnTo>
                          <a:lnTo>
                            <a:pt x="1" y="9"/>
                          </a:lnTo>
                          <a:lnTo>
                            <a:pt x="1" y="8"/>
                          </a:lnTo>
                          <a:lnTo>
                            <a:pt x="0" y="8"/>
                          </a:lnTo>
                          <a:lnTo>
                            <a:pt x="0" y="8"/>
                          </a:lnTo>
                          <a:lnTo>
                            <a:pt x="1" y="8"/>
                          </a:lnTo>
                          <a:lnTo>
                            <a:pt x="1" y="7"/>
                          </a:lnTo>
                          <a:lnTo>
                            <a:pt x="1" y="7"/>
                          </a:lnTo>
                          <a:lnTo>
                            <a:pt x="1" y="7"/>
                          </a:lnTo>
                          <a:lnTo>
                            <a:pt x="1" y="6"/>
                          </a:lnTo>
                          <a:lnTo>
                            <a:pt x="1" y="5"/>
                          </a:lnTo>
                          <a:lnTo>
                            <a:pt x="1" y="5"/>
                          </a:lnTo>
                          <a:lnTo>
                            <a:pt x="1" y="4"/>
                          </a:lnTo>
                          <a:lnTo>
                            <a:pt x="0" y="4"/>
                          </a:lnTo>
                          <a:lnTo>
                            <a:pt x="1" y="3"/>
                          </a:lnTo>
                          <a:lnTo>
                            <a:pt x="1" y="1"/>
                          </a:lnTo>
                        </a:path>
                      </a:pathLst>
                    </a:custGeom>
                    <a:solidFill>
                      <a:srgbClr val="008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0" cap="rnd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32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512622" name="Freeform 174"/>
                  <p:cNvSpPr>
                    <a:spLocks/>
                  </p:cNvSpPr>
                  <p:nvPr/>
                </p:nvSpPr>
                <p:spPr bwMode="auto">
                  <a:xfrm>
                    <a:off x="4423" y="1513"/>
                    <a:ext cx="49" cy="25"/>
                  </a:xfrm>
                  <a:custGeom>
                    <a:avLst/>
                    <a:gdLst>
                      <a:gd name="T0" fmla="*/ 3 w 49"/>
                      <a:gd name="T1" fmla="*/ 23 h 25"/>
                      <a:gd name="T2" fmla="*/ 5 w 49"/>
                      <a:gd name="T3" fmla="*/ 21 h 25"/>
                      <a:gd name="T4" fmla="*/ 7 w 49"/>
                      <a:gd name="T5" fmla="*/ 21 h 25"/>
                      <a:gd name="T6" fmla="*/ 8 w 49"/>
                      <a:gd name="T7" fmla="*/ 21 h 25"/>
                      <a:gd name="T8" fmla="*/ 10 w 49"/>
                      <a:gd name="T9" fmla="*/ 21 h 25"/>
                      <a:gd name="T10" fmla="*/ 11 w 49"/>
                      <a:gd name="T11" fmla="*/ 19 h 25"/>
                      <a:gd name="T12" fmla="*/ 13 w 49"/>
                      <a:gd name="T13" fmla="*/ 18 h 25"/>
                      <a:gd name="T14" fmla="*/ 14 w 49"/>
                      <a:gd name="T15" fmla="*/ 18 h 25"/>
                      <a:gd name="T16" fmla="*/ 17 w 49"/>
                      <a:gd name="T17" fmla="*/ 17 h 25"/>
                      <a:gd name="T18" fmla="*/ 19 w 49"/>
                      <a:gd name="T19" fmla="*/ 17 h 25"/>
                      <a:gd name="T20" fmla="*/ 22 w 49"/>
                      <a:gd name="T21" fmla="*/ 16 h 25"/>
                      <a:gd name="T22" fmla="*/ 24 w 49"/>
                      <a:gd name="T23" fmla="*/ 14 h 25"/>
                      <a:gd name="T24" fmla="*/ 25 w 49"/>
                      <a:gd name="T25" fmla="*/ 13 h 25"/>
                      <a:gd name="T26" fmla="*/ 27 w 49"/>
                      <a:gd name="T27" fmla="*/ 11 h 25"/>
                      <a:gd name="T28" fmla="*/ 29 w 49"/>
                      <a:gd name="T29" fmla="*/ 11 h 25"/>
                      <a:gd name="T30" fmla="*/ 29 w 49"/>
                      <a:gd name="T31" fmla="*/ 12 h 25"/>
                      <a:gd name="T32" fmla="*/ 30 w 49"/>
                      <a:gd name="T33" fmla="*/ 13 h 25"/>
                      <a:gd name="T34" fmla="*/ 32 w 49"/>
                      <a:gd name="T35" fmla="*/ 11 h 25"/>
                      <a:gd name="T36" fmla="*/ 32 w 49"/>
                      <a:gd name="T37" fmla="*/ 9 h 25"/>
                      <a:gd name="T38" fmla="*/ 34 w 49"/>
                      <a:gd name="T39" fmla="*/ 9 h 25"/>
                      <a:gd name="T40" fmla="*/ 37 w 49"/>
                      <a:gd name="T41" fmla="*/ 8 h 25"/>
                      <a:gd name="T42" fmla="*/ 40 w 49"/>
                      <a:gd name="T43" fmla="*/ 7 h 25"/>
                      <a:gd name="T44" fmla="*/ 42 w 49"/>
                      <a:gd name="T45" fmla="*/ 4 h 25"/>
                      <a:gd name="T46" fmla="*/ 45 w 49"/>
                      <a:gd name="T47" fmla="*/ 2 h 25"/>
                      <a:gd name="T48" fmla="*/ 48 w 49"/>
                      <a:gd name="T49" fmla="*/ 0 h 25"/>
                      <a:gd name="T50" fmla="*/ 43 w 49"/>
                      <a:gd name="T51" fmla="*/ 0 h 25"/>
                      <a:gd name="T52" fmla="*/ 40 w 49"/>
                      <a:gd name="T53" fmla="*/ 2 h 25"/>
                      <a:gd name="T54" fmla="*/ 36 w 49"/>
                      <a:gd name="T55" fmla="*/ 2 h 25"/>
                      <a:gd name="T56" fmla="*/ 34 w 49"/>
                      <a:gd name="T57" fmla="*/ 3 h 25"/>
                      <a:gd name="T58" fmla="*/ 30 w 49"/>
                      <a:gd name="T59" fmla="*/ 4 h 25"/>
                      <a:gd name="T60" fmla="*/ 27 w 49"/>
                      <a:gd name="T61" fmla="*/ 5 h 25"/>
                      <a:gd name="T62" fmla="*/ 24 w 49"/>
                      <a:gd name="T63" fmla="*/ 7 h 25"/>
                      <a:gd name="T64" fmla="*/ 22 w 49"/>
                      <a:gd name="T65" fmla="*/ 9 h 25"/>
                      <a:gd name="T66" fmla="*/ 19 w 49"/>
                      <a:gd name="T67" fmla="*/ 9 h 25"/>
                      <a:gd name="T68" fmla="*/ 15 w 49"/>
                      <a:gd name="T69" fmla="*/ 12 h 25"/>
                      <a:gd name="T70" fmla="*/ 11 w 49"/>
                      <a:gd name="T71" fmla="*/ 15 h 25"/>
                      <a:gd name="T72" fmla="*/ 8 w 49"/>
                      <a:gd name="T73" fmla="*/ 17 h 25"/>
                      <a:gd name="T74" fmla="*/ 6 w 49"/>
                      <a:gd name="T75" fmla="*/ 19 h 25"/>
                      <a:gd name="T76" fmla="*/ 3 w 49"/>
                      <a:gd name="T77" fmla="*/ 21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9" h="25">
                        <a:moveTo>
                          <a:pt x="0" y="24"/>
                        </a:moveTo>
                        <a:lnTo>
                          <a:pt x="3" y="23"/>
                        </a:lnTo>
                        <a:lnTo>
                          <a:pt x="4" y="23"/>
                        </a:lnTo>
                        <a:lnTo>
                          <a:pt x="5" y="21"/>
                        </a:lnTo>
                        <a:lnTo>
                          <a:pt x="6" y="21"/>
                        </a:lnTo>
                        <a:lnTo>
                          <a:pt x="7" y="21"/>
                        </a:lnTo>
                        <a:lnTo>
                          <a:pt x="8" y="21"/>
                        </a:lnTo>
                        <a:lnTo>
                          <a:pt x="8" y="21"/>
                        </a:lnTo>
                        <a:lnTo>
                          <a:pt x="9" y="21"/>
                        </a:lnTo>
                        <a:lnTo>
                          <a:pt x="10" y="21"/>
                        </a:lnTo>
                        <a:lnTo>
                          <a:pt x="10" y="20"/>
                        </a:lnTo>
                        <a:lnTo>
                          <a:pt x="11" y="19"/>
                        </a:lnTo>
                        <a:lnTo>
                          <a:pt x="12" y="19"/>
                        </a:lnTo>
                        <a:lnTo>
                          <a:pt x="13" y="18"/>
                        </a:lnTo>
                        <a:lnTo>
                          <a:pt x="13" y="18"/>
                        </a:lnTo>
                        <a:lnTo>
                          <a:pt x="14" y="18"/>
                        </a:lnTo>
                        <a:lnTo>
                          <a:pt x="15" y="17"/>
                        </a:lnTo>
                        <a:lnTo>
                          <a:pt x="17" y="17"/>
                        </a:lnTo>
                        <a:lnTo>
                          <a:pt x="18" y="17"/>
                        </a:lnTo>
                        <a:lnTo>
                          <a:pt x="19" y="17"/>
                        </a:lnTo>
                        <a:lnTo>
                          <a:pt x="21" y="17"/>
                        </a:lnTo>
                        <a:lnTo>
                          <a:pt x="22" y="16"/>
                        </a:lnTo>
                        <a:lnTo>
                          <a:pt x="23" y="15"/>
                        </a:lnTo>
                        <a:lnTo>
                          <a:pt x="24" y="14"/>
                        </a:lnTo>
                        <a:lnTo>
                          <a:pt x="24" y="13"/>
                        </a:lnTo>
                        <a:lnTo>
                          <a:pt x="25" y="13"/>
                        </a:lnTo>
                        <a:lnTo>
                          <a:pt x="26" y="12"/>
                        </a:lnTo>
                        <a:lnTo>
                          <a:pt x="27" y="11"/>
                        </a:lnTo>
                        <a:lnTo>
                          <a:pt x="29" y="10"/>
                        </a:lnTo>
                        <a:lnTo>
                          <a:pt x="29" y="11"/>
                        </a:lnTo>
                        <a:lnTo>
                          <a:pt x="28" y="12"/>
                        </a:lnTo>
                        <a:lnTo>
                          <a:pt x="29" y="12"/>
                        </a:lnTo>
                        <a:lnTo>
                          <a:pt x="29" y="13"/>
                        </a:lnTo>
                        <a:lnTo>
                          <a:pt x="30" y="13"/>
                        </a:lnTo>
                        <a:lnTo>
                          <a:pt x="31" y="12"/>
                        </a:lnTo>
                        <a:lnTo>
                          <a:pt x="32" y="11"/>
                        </a:lnTo>
                        <a:lnTo>
                          <a:pt x="32" y="10"/>
                        </a:lnTo>
                        <a:lnTo>
                          <a:pt x="32" y="9"/>
                        </a:lnTo>
                        <a:lnTo>
                          <a:pt x="33" y="9"/>
                        </a:lnTo>
                        <a:lnTo>
                          <a:pt x="34" y="9"/>
                        </a:lnTo>
                        <a:lnTo>
                          <a:pt x="35" y="9"/>
                        </a:lnTo>
                        <a:lnTo>
                          <a:pt x="37" y="8"/>
                        </a:lnTo>
                        <a:lnTo>
                          <a:pt x="39" y="7"/>
                        </a:lnTo>
                        <a:lnTo>
                          <a:pt x="40" y="7"/>
                        </a:lnTo>
                        <a:lnTo>
                          <a:pt x="41" y="6"/>
                        </a:lnTo>
                        <a:lnTo>
                          <a:pt x="42" y="4"/>
                        </a:lnTo>
                        <a:lnTo>
                          <a:pt x="44" y="3"/>
                        </a:lnTo>
                        <a:lnTo>
                          <a:pt x="45" y="2"/>
                        </a:lnTo>
                        <a:lnTo>
                          <a:pt x="46" y="2"/>
                        </a:lnTo>
                        <a:lnTo>
                          <a:pt x="48" y="0"/>
                        </a:lnTo>
                        <a:lnTo>
                          <a:pt x="45" y="0"/>
                        </a:lnTo>
                        <a:lnTo>
                          <a:pt x="43" y="0"/>
                        </a:lnTo>
                        <a:lnTo>
                          <a:pt x="41" y="1"/>
                        </a:lnTo>
                        <a:lnTo>
                          <a:pt x="40" y="2"/>
                        </a:lnTo>
                        <a:lnTo>
                          <a:pt x="39" y="2"/>
                        </a:lnTo>
                        <a:lnTo>
                          <a:pt x="36" y="2"/>
                        </a:lnTo>
                        <a:lnTo>
                          <a:pt x="35" y="3"/>
                        </a:lnTo>
                        <a:lnTo>
                          <a:pt x="34" y="3"/>
                        </a:lnTo>
                        <a:lnTo>
                          <a:pt x="32" y="3"/>
                        </a:lnTo>
                        <a:lnTo>
                          <a:pt x="30" y="4"/>
                        </a:lnTo>
                        <a:lnTo>
                          <a:pt x="29" y="5"/>
                        </a:lnTo>
                        <a:lnTo>
                          <a:pt x="27" y="5"/>
                        </a:lnTo>
                        <a:lnTo>
                          <a:pt x="25" y="6"/>
                        </a:lnTo>
                        <a:lnTo>
                          <a:pt x="24" y="7"/>
                        </a:lnTo>
                        <a:lnTo>
                          <a:pt x="23" y="8"/>
                        </a:lnTo>
                        <a:lnTo>
                          <a:pt x="22" y="9"/>
                        </a:lnTo>
                        <a:lnTo>
                          <a:pt x="21" y="9"/>
                        </a:lnTo>
                        <a:lnTo>
                          <a:pt x="19" y="9"/>
                        </a:lnTo>
                        <a:lnTo>
                          <a:pt x="17" y="10"/>
                        </a:lnTo>
                        <a:lnTo>
                          <a:pt x="15" y="12"/>
                        </a:lnTo>
                        <a:lnTo>
                          <a:pt x="13" y="14"/>
                        </a:lnTo>
                        <a:lnTo>
                          <a:pt x="11" y="15"/>
                        </a:lnTo>
                        <a:lnTo>
                          <a:pt x="10" y="15"/>
                        </a:lnTo>
                        <a:lnTo>
                          <a:pt x="8" y="17"/>
                        </a:lnTo>
                        <a:lnTo>
                          <a:pt x="8" y="18"/>
                        </a:lnTo>
                        <a:lnTo>
                          <a:pt x="6" y="19"/>
                        </a:lnTo>
                        <a:lnTo>
                          <a:pt x="4" y="20"/>
                        </a:lnTo>
                        <a:lnTo>
                          <a:pt x="3" y="21"/>
                        </a:lnTo>
                        <a:lnTo>
                          <a:pt x="0" y="24"/>
                        </a:lnTo>
                      </a:path>
                    </a:pathLst>
                  </a:custGeom>
                  <a:solidFill>
                    <a:srgbClr val="008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512623" name="Freeform 175"/>
                <p:cNvSpPr>
                  <a:spLocks/>
                </p:cNvSpPr>
                <p:nvPr/>
              </p:nvSpPr>
              <p:spPr bwMode="auto">
                <a:xfrm>
                  <a:off x="4520" y="1698"/>
                  <a:ext cx="11" cy="23"/>
                </a:xfrm>
                <a:custGeom>
                  <a:avLst/>
                  <a:gdLst>
                    <a:gd name="T0" fmla="*/ 2 w 11"/>
                    <a:gd name="T1" fmla="*/ 6 h 23"/>
                    <a:gd name="T2" fmla="*/ 2 w 11"/>
                    <a:gd name="T3" fmla="*/ 11 h 23"/>
                    <a:gd name="T4" fmla="*/ 1 w 11"/>
                    <a:gd name="T5" fmla="*/ 14 h 23"/>
                    <a:gd name="T6" fmla="*/ 0 w 11"/>
                    <a:gd name="T7" fmla="*/ 17 h 23"/>
                    <a:gd name="T8" fmla="*/ 0 w 11"/>
                    <a:gd name="T9" fmla="*/ 18 h 23"/>
                    <a:gd name="T10" fmla="*/ 1 w 11"/>
                    <a:gd name="T11" fmla="*/ 20 h 23"/>
                    <a:gd name="T12" fmla="*/ 1 w 11"/>
                    <a:gd name="T13" fmla="*/ 21 h 23"/>
                    <a:gd name="T14" fmla="*/ 2 w 11"/>
                    <a:gd name="T15" fmla="*/ 21 h 23"/>
                    <a:gd name="T16" fmla="*/ 3 w 11"/>
                    <a:gd name="T17" fmla="*/ 21 h 23"/>
                    <a:gd name="T18" fmla="*/ 4 w 11"/>
                    <a:gd name="T19" fmla="*/ 22 h 23"/>
                    <a:gd name="T20" fmla="*/ 4 w 11"/>
                    <a:gd name="T21" fmla="*/ 20 h 23"/>
                    <a:gd name="T22" fmla="*/ 4 w 11"/>
                    <a:gd name="T23" fmla="*/ 17 h 23"/>
                    <a:gd name="T24" fmla="*/ 5 w 11"/>
                    <a:gd name="T25" fmla="*/ 16 h 23"/>
                    <a:gd name="T26" fmla="*/ 5 w 11"/>
                    <a:gd name="T27" fmla="*/ 13 h 23"/>
                    <a:gd name="T28" fmla="*/ 6 w 11"/>
                    <a:gd name="T29" fmla="*/ 12 h 23"/>
                    <a:gd name="T30" fmla="*/ 6 w 11"/>
                    <a:gd name="T31" fmla="*/ 11 h 23"/>
                    <a:gd name="T32" fmla="*/ 7 w 11"/>
                    <a:gd name="T33" fmla="*/ 9 h 23"/>
                    <a:gd name="T34" fmla="*/ 8 w 11"/>
                    <a:gd name="T35" fmla="*/ 8 h 23"/>
                    <a:gd name="T36" fmla="*/ 8 w 11"/>
                    <a:gd name="T37" fmla="*/ 6 h 23"/>
                    <a:gd name="T38" fmla="*/ 9 w 11"/>
                    <a:gd name="T39" fmla="*/ 6 h 23"/>
                    <a:gd name="T40" fmla="*/ 10 w 11"/>
                    <a:gd name="T41" fmla="*/ 4 h 23"/>
                    <a:gd name="T42" fmla="*/ 10 w 11"/>
                    <a:gd name="T43" fmla="*/ 2 h 23"/>
                    <a:gd name="T44" fmla="*/ 10 w 11"/>
                    <a:gd name="T45" fmla="*/ 2 h 23"/>
                    <a:gd name="T46" fmla="*/ 9 w 11"/>
                    <a:gd name="T47" fmla="*/ 1 h 23"/>
                    <a:gd name="T48" fmla="*/ 9 w 11"/>
                    <a:gd name="T49" fmla="*/ 0 h 23"/>
                    <a:gd name="T50" fmla="*/ 8 w 11"/>
                    <a:gd name="T51" fmla="*/ 1 h 23"/>
                    <a:gd name="T52" fmla="*/ 7 w 11"/>
                    <a:gd name="T53" fmla="*/ 2 h 23"/>
                    <a:gd name="T54" fmla="*/ 6 w 11"/>
                    <a:gd name="T55" fmla="*/ 4 h 23"/>
                    <a:gd name="T56" fmla="*/ 5 w 11"/>
                    <a:gd name="T57" fmla="*/ 6 h 23"/>
                    <a:gd name="T58" fmla="*/ 5 w 11"/>
                    <a:gd name="T59" fmla="*/ 6 h 23"/>
                    <a:gd name="T60" fmla="*/ 4 w 11"/>
                    <a:gd name="T61" fmla="*/ 6 h 23"/>
                    <a:gd name="T62" fmla="*/ 4 w 11"/>
                    <a:gd name="T63" fmla="*/ 6 h 23"/>
                    <a:gd name="T64" fmla="*/ 2 w 11"/>
                    <a:gd name="T65" fmla="*/ 6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" h="23">
                      <a:moveTo>
                        <a:pt x="2" y="6"/>
                      </a:moveTo>
                      <a:lnTo>
                        <a:pt x="2" y="11"/>
                      </a:lnTo>
                      <a:lnTo>
                        <a:pt x="1" y="14"/>
                      </a:lnTo>
                      <a:lnTo>
                        <a:pt x="0" y="17"/>
                      </a:lnTo>
                      <a:lnTo>
                        <a:pt x="0" y="18"/>
                      </a:lnTo>
                      <a:lnTo>
                        <a:pt x="1" y="20"/>
                      </a:lnTo>
                      <a:lnTo>
                        <a:pt x="1" y="21"/>
                      </a:lnTo>
                      <a:lnTo>
                        <a:pt x="2" y="21"/>
                      </a:lnTo>
                      <a:lnTo>
                        <a:pt x="3" y="21"/>
                      </a:lnTo>
                      <a:lnTo>
                        <a:pt x="4" y="22"/>
                      </a:lnTo>
                      <a:lnTo>
                        <a:pt x="4" y="20"/>
                      </a:lnTo>
                      <a:lnTo>
                        <a:pt x="4" y="17"/>
                      </a:lnTo>
                      <a:lnTo>
                        <a:pt x="5" y="16"/>
                      </a:lnTo>
                      <a:lnTo>
                        <a:pt x="5" y="13"/>
                      </a:lnTo>
                      <a:lnTo>
                        <a:pt x="6" y="12"/>
                      </a:lnTo>
                      <a:lnTo>
                        <a:pt x="6" y="11"/>
                      </a:lnTo>
                      <a:lnTo>
                        <a:pt x="7" y="9"/>
                      </a:lnTo>
                      <a:lnTo>
                        <a:pt x="8" y="8"/>
                      </a:lnTo>
                      <a:lnTo>
                        <a:pt x="8" y="6"/>
                      </a:lnTo>
                      <a:lnTo>
                        <a:pt x="9" y="6"/>
                      </a:lnTo>
                      <a:lnTo>
                        <a:pt x="10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9" y="1"/>
                      </a:lnTo>
                      <a:lnTo>
                        <a:pt x="9" y="0"/>
                      </a:lnTo>
                      <a:lnTo>
                        <a:pt x="8" y="1"/>
                      </a:lnTo>
                      <a:lnTo>
                        <a:pt x="7" y="2"/>
                      </a:lnTo>
                      <a:lnTo>
                        <a:pt x="6" y="4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2" y="6"/>
                      </a:ln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624" name="Freeform 176"/>
                <p:cNvSpPr>
                  <a:spLocks/>
                </p:cNvSpPr>
                <p:nvPr/>
              </p:nvSpPr>
              <p:spPr bwMode="auto">
                <a:xfrm>
                  <a:off x="4441" y="1516"/>
                  <a:ext cx="219" cy="143"/>
                </a:xfrm>
                <a:custGeom>
                  <a:avLst/>
                  <a:gdLst>
                    <a:gd name="T0" fmla="*/ 13 w 219"/>
                    <a:gd name="T1" fmla="*/ 59 h 143"/>
                    <a:gd name="T2" fmla="*/ 15 w 219"/>
                    <a:gd name="T3" fmla="*/ 49 h 143"/>
                    <a:gd name="T4" fmla="*/ 23 w 219"/>
                    <a:gd name="T5" fmla="*/ 44 h 143"/>
                    <a:gd name="T6" fmla="*/ 29 w 219"/>
                    <a:gd name="T7" fmla="*/ 36 h 143"/>
                    <a:gd name="T8" fmla="*/ 34 w 219"/>
                    <a:gd name="T9" fmla="*/ 36 h 143"/>
                    <a:gd name="T10" fmla="*/ 45 w 219"/>
                    <a:gd name="T11" fmla="*/ 27 h 143"/>
                    <a:gd name="T12" fmla="*/ 46 w 219"/>
                    <a:gd name="T13" fmla="*/ 24 h 143"/>
                    <a:gd name="T14" fmla="*/ 49 w 219"/>
                    <a:gd name="T15" fmla="*/ 16 h 143"/>
                    <a:gd name="T16" fmla="*/ 45 w 219"/>
                    <a:gd name="T17" fmla="*/ 14 h 143"/>
                    <a:gd name="T18" fmla="*/ 42 w 219"/>
                    <a:gd name="T19" fmla="*/ 26 h 143"/>
                    <a:gd name="T20" fmla="*/ 34 w 219"/>
                    <a:gd name="T21" fmla="*/ 34 h 143"/>
                    <a:gd name="T22" fmla="*/ 33 w 219"/>
                    <a:gd name="T23" fmla="*/ 26 h 143"/>
                    <a:gd name="T24" fmla="*/ 26 w 219"/>
                    <a:gd name="T25" fmla="*/ 29 h 143"/>
                    <a:gd name="T26" fmla="*/ 24 w 219"/>
                    <a:gd name="T27" fmla="*/ 25 h 143"/>
                    <a:gd name="T28" fmla="*/ 25 w 219"/>
                    <a:gd name="T29" fmla="*/ 21 h 143"/>
                    <a:gd name="T30" fmla="*/ 31 w 219"/>
                    <a:gd name="T31" fmla="*/ 17 h 143"/>
                    <a:gd name="T32" fmla="*/ 37 w 219"/>
                    <a:gd name="T33" fmla="*/ 10 h 143"/>
                    <a:gd name="T34" fmla="*/ 45 w 219"/>
                    <a:gd name="T35" fmla="*/ 3 h 143"/>
                    <a:gd name="T36" fmla="*/ 57 w 219"/>
                    <a:gd name="T37" fmla="*/ 0 h 143"/>
                    <a:gd name="T38" fmla="*/ 64 w 219"/>
                    <a:gd name="T39" fmla="*/ 10 h 143"/>
                    <a:gd name="T40" fmla="*/ 63 w 219"/>
                    <a:gd name="T41" fmla="*/ 17 h 143"/>
                    <a:gd name="T42" fmla="*/ 66 w 219"/>
                    <a:gd name="T43" fmla="*/ 22 h 143"/>
                    <a:gd name="T44" fmla="*/ 75 w 219"/>
                    <a:gd name="T45" fmla="*/ 14 h 143"/>
                    <a:gd name="T46" fmla="*/ 94 w 219"/>
                    <a:gd name="T47" fmla="*/ 13 h 143"/>
                    <a:gd name="T48" fmla="*/ 126 w 219"/>
                    <a:gd name="T49" fmla="*/ 8 h 143"/>
                    <a:gd name="T50" fmla="*/ 160 w 219"/>
                    <a:gd name="T51" fmla="*/ 10 h 143"/>
                    <a:gd name="T52" fmla="*/ 216 w 219"/>
                    <a:gd name="T53" fmla="*/ 23 h 143"/>
                    <a:gd name="T54" fmla="*/ 205 w 219"/>
                    <a:gd name="T55" fmla="*/ 31 h 143"/>
                    <a:gd name="T56" fmla="*/ 201 w 219"/>
                    <a:gd name="T57" fmla="*/ 35 h 143"/>
                    <a:gd name="T58" fmla="*/ 191 w 219"/>
                    <a:gd name="T59" fmla="*/ 32 h 143"/>
                    <a:gd name="T60" fmla="*/ 191 w 219"/>
                    <a:gd name="T61" fmla="*/ 39 h 143"/>
                    <a:gd name="T62" fmla="*/ 194 w 219"/>
                    <a:gd name="T63" fmla="*/ 61 h 143"/>
                    <a:gd name="T64" fmla="*/ 199 w 219"/>
                    <a:gd name="T65" fmla="*/ 82 h 143"/>
                    <a:gd name="T66" fmla="*/ 194 w 219"/>
                    <a:gd name="T67" fmla="*/ 105 h 143"/>
                    <a:gd name="T68" fmla="*/ 200 w 219"/>
                    <a:gd name="T69" fmla="*/ 121 h 143"/>
                    <a:gd name="T70" fmla="*/ 183 w 219"/>
                    <a:gd name="T71" fmla="*/ 123 h 143"/>
                    <a:gd name="T72" fmla="*/ 188 w 219"/>
                    <a:gd name="T73" fmla="*/ 142 h 143"/>
                    <a:gd name="T74" fmla="*/ 181 w 219"/>
                    <a:gd name="T75" fmla="*/ 123 h 143"/>
                    <a:gd name="T76" fmla="*/ 163 w 219"/>
                    <a:gd name="T77" fmla="*/ 102 h 143"/>
                    <a:gd name="T78" fmla="*/ 149 w 219"/>
                    <a:gd name="T79" fmla="*/ 122 h 143"/>
                    <a:gd name="T80" fmla="*/ 130 w 219"/>
                    <a:gd name="T81" fmla="*/ 105 h 143"/>
                    <a:gd name="T82" fmla="*/ 102 w 219"/>
                    <a:gd name="T83" fmla="*/ 93 h 143"/>
                    <a:gd name="T84" fmla="*/ 95 w 219"/>
                    <a:gd name="T85" fmla="*/ 98 h 143"/>
                    <a:gd name="T86" fmla="*/ 96 w 219"/>
                    <a:gd name="T87" fmla="*/ 117 h 143"/>
                    <a:gd name="T88" fmla="*/ 78 w 219"/>
                    <a:gd name="T89" fmla="*/ 113 h 143"/>
                    <a:gd name="T90" fmla="*/ 68 w 219"/>
                    <a:gd name="T91" fmla="*/ 96 h 143"/>
                    <a:gd name="T92" fmla="*/ 66 w 219"/>
                    <a:gd name="T93" fmla="*/ 76 h 143"/>
                    <a:gd name="T94" fmla="*/ 53 w 219"/>
                    <a:gd name="T95" fmla="*/ 71 h 143"/>
                    <a:gd name="T96" fmla="*/ 48 w 219"/>
                    <a:gd name="T97" fmla="*/ 66 h 143"/>
                    <a:gd name="T98" fmla="*/ 46 w 219"/>
                    <a:gd name="T99" fmla="*/ 72 h 143"/>
                    <a:gd name="T100" fmla="*/ 41 w 219"/>
                    <a:gd name="T101" fmla="*/ 62 h 143"/>
                    <a:gd name="T102" fmla="*/ 33 w 219"/>
                    <a:gd name="T103" fmla="*/ 59 h 143"/>
                    <a:gd name="T104" fmla="*/ 40 w 219"/>
                    <a:gd name="T105" fmla="*/ 69 h 143"/>
                    <a:gd name="T106" fmla="*/ 38 w 219"/>
                    <a:gd name="T107" fmla="*/ 68 h 143"/>
                    <a:gd name="T108" fmla="*/ 31 w 219"/>
                    <a:gd name="T109" fmla="*/ 62 h 143"/>
                    <a:gd name="T110" fmla="*/ 25 w 219"/>
                    <a:gd name="T111" fmla="*/ 59 h 143"/>
                    <a:gd name="T112" fmla="*/ 17 w 219"/>
                    <a:gd name="T113" fmla="*/ 66 h 143"/>
                    <a:gd name="T114" fmla="*/ 14 w 219"/>
                    <a:gd name="T115" fmla="*/ 73 h 143"/>
                    <a:gd name="T116" fmla="*/ 8 w 219"/>
                    <a:gd name="T117" fmla="*/ 75 h 143"/>
                    <a:gd name="T118" fmla="*/ 1 w 219"/>
                    <a:gd name="T119" fmla="*/ 69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19" h="143">
                      <a:moveTo>
                        <a:pt x="0" y="63"/>
                      </a:moveTo>
                      <a:lnTo>
                        <a:pt x="3" y="61"/>
                      </a:lnTo>
                      <a:lnTo>
                        <a:pt x="4" y="60"/>
                      </a:lnTo>
                      <a:lnTo>
                        <a:pt x="7" y="60"/>
                      </a:lnTo>
                      <a:lnTo>
                        <a:pt x="9" y="60"/>
                      </a:lnTo>
                      <a:lnTo>
                        <a:pt x="11" y="59"/>
                      </a:lnTo>
                      <a:lnTo>
                        <a:pt x="13" y="59"/>
                      </a:lnTo>
                      <a:lnTo>
                        <a:pt x="13" y="57"/>
                      </a:lnTo>
                      <a:lnTo>
                        <a:pt x="14" y="55"/>
                      </a:lnTo>
                      <a:lnTo>
                        <a:pt x="11" y="52"/>
                      </a:lnTo>
                      <a:lnTo>
                        <a:pt x="11" y="51"/>
                      </a:lnTo>
                      <a:lnTo>
                        <a:pt x="11" y="49"/>
                      </a:lnTo>
                      <a:lnTo>
                        <a:pt x="13" y="49"/>
                      </a:lnTo>
                      <a:lnTo>
                        <a:pt x="15" y="49"/>
                      </a:lnTo>
                      <a:lnTo>
                        <a:pt x="17" y="48"/>
                      </a:lnTo>
                      <a:lnTo>
                        <a:pt x="18" y="47"/>
                      </a:lnTo>
                      <a:lnTo>
                        <a:pt x="19" y="47"/>
                      </a:lnTo>
                      <a:lnTo>
                        <a:pt x="20" y="46"/>
                      </a:lnTo>
                      <a:lnTo>
                        <a:pt x="21" y="46"/>
                      </a:lnTo>
                      <a:lnTo>
                        <a:pt x="22" y="43"/>
                      </a:lnTo>
                      <a:lnTo>
                        <a:pt x="23" y="44"/>
                      </a:lnTo>
                      <a:lnTo>
                        <a:pt x="25" y="42"/>
                      </a:lnTo>
                      <a:lnTo>
                        <a:pt x="27" y="40"/>
                      </a:lnTo>
                      <a:lnTo>
                        <a:pt x="28" y="39"/>
                      </a:lnTo>
                      <a:lnTo>
                        <a:pt x="29" y="39"/>
                      </a:lnTo>
                      <a:lnTo>
                        <a:pt x="30" y="39"/>
                      </a:lnTo>
                      <a:lnTo>
                        <a:pt x="29" y="37"/>
                      </a:lnTo>
                      <a:lnTo>
                        <a:pt x="29" y="36"/>
                      </a:lnTo>
                      <a:lnTo>
                        <a:pt x="28" y="32"/>
                      </a:lnTo>
                      <a:lnTo>
                        <a:pt x="31" y="32"/>
                      </a:lnTo>
                      <a:lnTo>
                        <a:pt x="33" y="32"/>
                      </a:lnTo>
                      <a:lnTo>
                        <a:pt x="32" y="33"/>
                      </a:lnTo>
                      <a:lnTo>
                        <a:pt x="33" y="34"/>
                      </a:lnTo>
                      <a:lnTo>
                        <a:pt x="34" y="35"/>
                      </a:lnTo>
                      <a:lnTo>
                        <a:pt x="34" y="36"/>
                      </a:lnTo>
                      <a:lnTo>
                        <a:pt x="37" y="36"/>
                      </a:lnTo>
                      <a:lnTo>
                        <a:pt x="40" y="33"/>
                      </a:lnTo>
                      <a:lnTo>
                        <a:pt x="42" y="32"/>
                      </a:lnTo>
                      <a:lnTo>
                        <a:pt x="43" y="29"/>
                      </a:lnTo>
                      <a:lnTo>
                        <a:pt x="44" y="28"/>
                      </a:lnTo>
                      <a:lnTo>
                        <a:pt x="45" y="26"/>
                      </a:lnTo>
                      <a:lnTo>
                        <a:pt x="45" y="27"/>
                      </a:lnTo>
                      <a:lnTo>
                        <a:pt x="45" y="26"/>
                      </a:lnTo>
                      <a:lnTo>
                        <a:pt x="46" y="26"/>
                      </a:lnTo>
                      <a:lnTo>
                        <a:pt x="48" y="26"/>
                      </a:lnTo>
                      <a:lnTo>
                        <a:pt x="51" y="28"/>
                      </a:lnTo>
                      <a:lnTo>
                        <a:pt x="50" y="21"/>
                      </a:lnTo>
                      <a:lnTo>
                        <a:pt x="48" y="24"/>
                      </a:lnTo>
                      <a:lnTo>
                        <a:pt x="46" y="24"/>
                      </a:lnTo>
                      <a:lnTo>
                        <a:pt x="45" y="23"/>
                      </a:lnTo>
                      <a:lnTo>
                        <a:pt x="45" y="21"/>
                      </a:lnTo>
                      <a:lnTo>
                        <a:pt x="45" y="21"/>
                      </a:lnTo>
                      <a:lnTo>
                        <a:pt x="46" y="19"/>
                      </a:lnTo>
                      <a:lnTo>
                        <a:pt x="47" y="17"/>
                      </a:lnTo>
                      <a:lnTo>
                        <a:pt x="48" y="17"/>
                      </a:lnTo>
                      <a:lnTo>
                        <a:pt x="49" y="16"/>
                      </a:lnTo>
                      <a:lnTo>
                        <a:pt x="50" y="15"/>
                      </a:lnTo>
                      <a:lnTo>
                        <a:pt x="51" y="15"/>
                      </a:lnTo>
                      <a:lnTo>
                        <a:pt x="50" y="13"/>
                      </a:lnTo>
                      <a:lnTo>
                        <a:pt x="48" y="14"/>
                      </a:lnTo>
                      <a:lnTo>
                        <a:pt x="47" y="14"/>
                      </a:lnTo>
                      <a:lnTo>
                        <a:pt x="45" y="13"/>
                      </a:lnTo>
                      <a:lnTo>
                        <a:pt x="45" y="14"/>
                      </a:lnTo>
                      <a:lnTo>
                        <a:pt x="45" y="16"/>
                      </a:lnTo>
                      <a:lnTo>
                        <a:pt x="44" y="17"/>
                      </a:lnTo>
                      <a:lnTo>
                        <a:pt x="42" y="19"/>
                      </a:lnTo>
                      <a:lnTo>
                        <a:pt x="41" y="21"/>
                      </a:lnTo>
                      <a:lnTo>
                        <a:pt x="40" y="22"/>
                      </a:lnTo>
                      <a:lnTo>
                        <a:pt x="41" y="24"/>
                      </a:lnTo>
                      <a:lnTo>
                        <a:pt x="42" y="26"/>
                      </a:lnTo>
                      <a:lnTo>
                        <a:pt x="41" y="28"/>
                      </a:lnTo>
                      <a:lnTo>
                        <a:pt x="39" y="28"/>
                      </a:lnTo>
                      <a:lnTo>
                        <a:pt x="38" y="32"/>
                      </a:lnTo>
                      <a:lnTo>
                        <a:pt x="38" y="33"/>
                      </a:lnTo>
                      <a:lnTo>
                        <a:pt x="37" y="33"/>
                      </a:lnTo>
                      <a:lnTo>
                        <a:pt x="36" y="33"/>
                      </a:lnTo>
                      <a:lnTo>
                        <a:pt x="34" y="34"/>
                      </a:lnTo>
                      <a:lnTo>
                        <a:pt x="34" y="33"/>
                      </a:lnTo>
                      <a:lnTo>
                        <a:pt x="34" y="32"/>
                      </a:lnTo>
                      <a:lnTo>
                        <a:pt x="34" y="31"/>
                      </a:lnTo>
                      <a:lnTo>
                        <a:pt x="33" y="31"/>
                      </a:lnTo>
                      <a:lnTo>
                        <a:pt x="32" y="29"/>
                      </a:lnTo>
                      <a:lnTo>
                        <a:pt x="33" y="28"/>
                      </a:lnTo>
                      <a:lnTo>
                        <a:pt x="33" y="26"/>
                      </a:lnTo>
                      <a:lnTo>
                        <a:pt x="32" y="26"/>
                      </a:lnTo>
                      <a:lnTo>
                        <a:pt x="31" y="26"/>
                      </a:lnTo>
                      <a:lnTo>
                        <a:pt x="30" y="26"/>
                      </a:lnTo>
                      <a:lnTo>
                        <a:pt x="29" y="27"/>
                      </a:lnTo>
                      <a:lnTo>
                        <a:pt x="28" y="28"/>
                      </a:lnTo>
                      <a:lnTo>
                        <a:pt x="27" y="29"/>
                      </a:lnTo>
                      <a:lnTo>
                        <a:pt x="26" y="29"/>
                      </a:lnTo>
                      <a:lnTo>
                        <a:pt x="24" y="28"/>
                      </a:lnTo>
                      <a:lnTo>
                        <a:pt x="23" y="28"/>
                      </a:lnTo>
                      <a:lnTo>
                        <a:pt x="23" y="27"/>
                      </a:lnTo>
                      <a:lnTo>
                        <a:pt x="24" y="26"/>
                      </a:lnTo>
                      <a:lnTo>
                        <a:pt x="25" y="26"/>
                      </a:lnTo>
                      <a:lnTo>
                        <a:pt x="25" y="25"/>
                      </a:lnTo>
                      <a:lnTo>
                        <a:pt x="24" y="25"/>
                      </a:lnTo>
                      <a:lnTo>
                        <a:pt x="23" y="24"/>
                      </a:lnTo>
                      <a:lnTo>
                        <a:pt x="25" y="23"/>
                      </a:lnTo>
                      <a:lnTo>
                        <a:pt x="27" y="23"/>
                      </a:lnTo>
                      <a:lnTo>
                        <a:pt x="26" y="23"/>
                      </a:lnTo>
                      <a:lnTo>
                        <a:pt x="24" y="23"/>
                      </a:lnTo>
                      <a:lnTo>
                        <a:pt x="24" y="22"/>
                      </a:lnTo>
                      <a:lnTo>
                        <a:pt x="25" y="21"/>
                      </a:lnTo>
                      <a:lnTo>
                        <a:pt x="27" y="20"/>
                      </a:lnTo>
                      <a:lnTo>
                        <a:pt x="27" y="19"/>
                      </a:lnTo>
                      <a:lnTo>
                        <a:pt x="27" y="19"/>
                      </a:lnTo>
                      <a:lnTo>
                        <a:pt x="28" y="17"/>
                      </a:lnTo>
                      <a:lnTo>
                        <a:pt x="29" y="19"/>
                      </a:lnTo>
                      <a:lnTo>
                        <a:pt x="30" y="19"/>
                      </a:lnTo>
                      <a:lnTo>
                        <a:pt x="31" y="17"/>
                      </a:lnTo>
                      <a:lnTo>
                        <a:pt x="30" y="17"/>
                      </a:lnTo>
                      <a:lnTo>
                        <a:pt x="30" y="16"/>
                      </a:lnTo>
                      <a:lnTo>
                        <a:pt x="33" y="14"/>
                      </a:lnTo>
                      <a:lnTo>
                        <a:pt x="34" y="13"/>
                      </a:lnTo>
                      <a:lnTo>
                        <a:pt x="35" y="13"/>
                      </a:lnTo>
                      <a:lnTo>
                        <a:pt x="35" y="12"/>
                      </a:lnTo>
                      <a:lnTo>
                        <a:pt x="37" y="10"/>
                      </a:lnTo>
                      <a:lnTo>
                        <a:pt x="38" y="9"/>
                      </a:lnTo>
                      <a:lnTo>
                        <a:pt x="39" y="8"/>
                      </a:lnTo>
                      <a:lnTo>
                        <a:pt x="38" y="7"/>
                      </a:lnTo>
                      <a:lnTo>
                        <a:pt x="42" y="4"/>
                      </a:lnTo>
                      <a:lnTo>
                        <a:pt x="43" y="4"/>
                      </a:lnTo>
                      <a:lnTo>
                        <a:pt x="43" y="3"/>
                      </a:lnTo>
                      <a:lnTo>
                        <a:pt x="45" y="3"/>
                      </a:lnTo>
                      <a:lnTo>
                        <a:pt x="50" y="0"/>
                      </a:lnTo>
                      <a:lnTo>
                        <a:pt x="51" y="0"/>
                      </a:lnTo>
                      <a:lnTo>
                        <a:pt x="50" y="2"/>
                      </a:lnTo>
                      <a:lnTo>
                        <a:pt x="51" y="1"/>
                      </a:lnTo>
                      <a:lnTo>
                        <a:pt x="53" y="0"/>
                      </a:lnTo>
                      <a:lnTo>
                        <a:pt x="52" y="1"/>
                      </a:lnTo>
                      <a:lnTo>
                        <a:pt x="57" y="0"/>
                      </a:lnTo>
                      <a:lnTo>
                        <a:pt x="59" y="1"/>
                      </a:lnTo>
                      <a:lnTo>
                        <a:pt x="56" y="3"/>
                      </a:lnTo>
                      <a:lnTo>
                        <a:pt x="57" y="3"/>
                      </a:lnTo>
                      <a:lnTo>
                        <a:pt x="61" y="3"/>
                      </a:lnTo>
                      <a:lnTo>
                        <a:pt x="66" y="5"/>
                      </a:lnTo>
                      <a:lnTo>
                        <a:pt x="66" y="8"/>
                      </a:lnTo>
                      <a:lnTo>
                        <a:pt x="64" y="10"/>
                      </a:lnTo>
                      <a:lnTo>
                        <a:pt x="60" y="11"/>
                      </a:lnTo>
                      <a:lnTo>
                        <a:pt x="60" y="13"/>
                      </a:lnTo>
                      <a:lnTo>
                        <a:pt x="60" y="15"/>
                      </a:lnTo>
                      <a:lnTo>
                        <a:pt x="61" y="16"/>
                      </a:lnTo>
                      <a:lnTo>
                        <a:pt x="61" y="17"/>
                      </a:lnTo>
                      <a:lnTo>
                        <a:pt x="62" y="17"/>
                      </a:lnTo>
                      <a:lnTo>
                        <a:pt x="63" y="17"/>
                      </a:lnTo>
                      <a:lnTo>
                        <a:pt x="63" y="20"/>
                      </a:lnTo>
                      <a:lnTo>
                        <a:pt x="64" y="21"/>
                      </a:lnTo>
                      <a:lnTo>
                        <a:pt x="64" y="22"/>
                      </a:lnTo>
                      <a:lnTo>
                        <a:pt x="64" y="22"/>
                      </a:lnTo>
                      <a:lnTo>
                        <a:pt x="65" y="22"/>
                      </a:lnTo>
                      <a:lnTo>
                        <a:pt x="66" y="23"/>
                      </a:lnTo>
                      <a:lnTo>
                        <a:pt x="66" y="22"/>
                      </a:lnTo>
                      <a:lnTo>
                        <a:pt x="67" y="21"/>
                      </a:lnTo>
                      <a:lnTo>
                        <a:pt x="68" y="20"/>
                      </a:lnTo>
                      <a:lnTo>
                        <a:pt x="70" y="19"/>
                      </a:lnTo>
                      <a:lnTo>
                        <a:pt x="70" y="17"/>
                      </a:lnTo>
                      <a:lnTo>
                        <a:pt x="70" y="16"/>
                      </a:lnTo>
                      <a:lnTo>
                        <a:pt x="73" y="15"/>
                      </a:lnTo>
                      <a:lnTo>
                        <a:pt x="75" y="14"/>
                      </a:lnTo>
                      <a:lnTo>
                        <a:pt x="78" y="14"/>
                      </a:lnTo>
                      <a:lnTo>
                        <a:pt x="81" y="14"/>
                      </a:lnTo>
                      <a:lnTo>
                        <a:pt x="83" y="14"/>
                      </a:lnTo>
                      <a:lnTo>
                        <a:pt x="88" y="14"/>
                      </a:lnTo>
                      <a:lnTo>
                        <a:pt x="89" y="9"/>
                      </a:lnTo>
                      <a:lnTo>
                        <a:pt x="92" y="10"/>
                      </a:lnTo>
                      <a:lnTo>
                        <a:pt x="94" y="13"/>
                      </a:lnTo>
                      <a:lnTo>
                        <a:pt x="94" y="10"/>
                      </a:lnTo>
                      <a:lnTo>
                        <a:pt x="103" y="0"/>
                      </a:lnTo>
                      <a:lnTo>
                        <a:pt x="107" y="0"/>
                      </a:lnTo>
                      <a:lnTo>
                        <a:pt x="110" y="2"/>
                      </a:lnTo>
                      <a:lnTo>
                        <a:pt x="115" y="2"/>
                      </a:lnTo>
                      <a:lnTo>
                        <a:pt x="119" y="5"/>
                      </a:lnTo>
                      <a:lnTo>
                        <a:pt x="126" y="8"/>
                      </a:lnTo>
                      <a:lnTo>
                        <a:pt x="131" y="8"/>
                      </a:lnTo>
                      <a:lnTo>
                        <a:pt x="136" y="10"/>
                      </a:lnTo>
                      <a:lnTo>
                        <a:pt x="141" y="10"/>
                      </a:lnTo>
                      <a:lnTo>
                        <a:pt x="144" y="8"/>
                      </a:lnTo>
                      <a:lnTo>
                        <a:pt x="150" y="8"/>
                      </a:lnTo>
                      <a:lnTo>
                        <a:pt x="153" y="10"/>
                      </a:lnTo>
                      <a:lnTo>
                        <a:pt x="160" y="10"/>
                      </a:lnTo>
                      <a:lnTo>
                        <a:pt x="167" y="13"/>
                      </a:lnTo>
                      <a:lnTo>
                        <a:pt x="178" y="12"/>
                      </a:lnTo>
                      <a:lnTo>
                        <a:pt x="196" y="13"/>
                      </a:lnTo>
                      <a:lnTo>
                        <a:pt x="206" y="17"/>
                      </a:lnTo>
                      <a:lnTo>
                        <a:pt x="213" y="20"/>
                      </a:lnTo>
                      <a:lnTo>
                        <a:pt x="218" y="23"/>
                      </a:lnTo>
                      <a:lnTo>
                        <a:pt x="216" y="23"/>
                      </a:lnTo>
                      <a:lnTo>
                        <a:pt x="213" y="22"/>
                      </a:lnTo>
                      <a:lnTo>
                        <a:pt x="206" y="21"/>
                      </a:lnTo>
                      <a:lnTo>
                        <a:pt x="208" y="23"/>
                      </a:lnTo>
                      <a:lnTo>
                        <a:pt x="211" y="23"/>
                      </a:lnTo>
                      <a:lnTo>
                        <a:pt x="209" y="26"/>
                      </a:lnTo>
                      <a:lnTo>
                        <a:pt x="206" y="28"/>
                      </a:lnTo>
                      <a:lnTo>
                        <a:pt x="205" y="31"/>
                      </a:lnTo>
                      <a:lnTo>
                        <a:pt x="209" y="34"/>
                      </a:lnTo>
                      <a:lnTo>
                        <a:pt x="213" y="37"/>
                      </a:lnTo>
                      <a:lnTo>
                        <a:pt x="215" y="42"/>
                      </a:lnTo>
                      <a:lnTo>
                        <a:pt x="213" y="43"/>
                      </a:lnTo>
                      <a:lnTo>
                        <a:pt x="208" y="42"/>
                      </a:lnTo>
                      <a:lnTo>
                        <a:pt x="203" y="37"/>
                      </a:lnTo>
                      <a:lnTo>
                        <a:pt x="201" y="35"/>
                      </a:lnTo>
                      <a:lnTo>
                        <a:pt x="200" y="33"/>
                      </a:lnTo>
                      <a:lnTo>
                        <a:pt x="198" y="28"/>
                      </a:lnTo>
                      <a:lnTo>
                        <a:pt x="197" y="27"/>
                      </a:lnTo>
                      <a:lnTo>
                        <a:pt x="194" y="27"/>
                      </a:lnTo>
                      <a:lnTo>
                        <a:pt x="193" y="27"/>
                      </a:lnTo>
                      <a:lnTo>
                        <a:pt x="195" y="31"/>
                      </a:lnTo>
                      <a:lnTo>
                        <a:pt x="191" y="32"/>
                      </a:lnTo>
                      <a:lnTo>
                        <a:pt x="188" y="29"/>
                      </a:lnTo>
                      <a:lnTo>
                        <a:pt x="184" y="31"/>
                      </a:lnTo>
                      <a:lnTo>
                        <a:pt x="181" y="33"/>
                      </a:lnTo>
                      <a:lnTo>
                        <a:pt x="181" y="34"/>
                      </a:lnTo>
                      <a:lnTo>
                        <a:pt x="182" y="37"/>
                      </a:lnTo>
                      <a:lnTo>
                        <a:pt x="187" y="37"/>
                      </a:lnTo>
                      <a:lnTo>
                        <a:pt x="191" y="39"/>
                      </a:lnTo>
                      <a:lnTo>
                        <a:pt x="198" y="47"/>
                      </a:lnTo>
                      <a:lnTo>
                        <a:pt x="201" y="52"/>
                      </a:lnTo>
                      <a:lnTo>
                        <a:pt x="201" y="57"/>
                      </a:lnTo>
                      <a:lnTo>
                        <a:pt x="200" y="61"/>
                      </a:lnTo>
                      <a:lnTo>
                        <a:pt x="198" y="61"/>
                      </a:lnTo>
                      <a:lnTo>
                        <a:pt x="197" y="60"/>
                      </a:lnTo>
                      <a:lnTo>
                        <a:pt x="194" y="61"/>
                      </a:lnTo>
                      <a:lnTo>
                        <a:pt x="191" y="63"/>
                      </a:lnTo>
                      <a:lnTo>
                        <a:pt x="191" y="67"/>
                      </a:lnTo>
                      <a:lnTo>
                        <a:pt x="194" y="70"/>
                      </a:lnTo>
                      <a:lnTo>
                        <a:pt x="192" y="73"/>
                      </a:lnTo>
                      <a:lnTo>
                        <a:pt x="191" y="78"/>
                      </a:lnTo>
                      <a:lnTo>
                        <a:pt x="195" y="81"/>
                      </a:lnTo>
                      <a:lnTo>
                        <a:pt x="199" y="82"/>
                      </a:lnTo>
                      <a:lnTo>
                        <a:pt x="203" y="85"/>
                      </a:lnTo>
                      <a:lnTo>
                        <a:pt x="206" y="90"/>
                      </a:lnTo>
                      <a:lnTo>
                        <a:pt x="207" y="96"/>
                      </a:lnTo>
                      <a:lnTo>
                        <a:pt x="206" y="99"/>
                      </a:lnTo>
                      <a:lnTo>
                        <a:pt x="202" y="102"/>
                      </a:lnTo>
                      <a:lnTo>
                        <a:pt x="197" y="103"/>
                      </a:lnTo>
                      <a:lnTo>
                        <a:pt x="194" y="105"/>
                      </a:lnTo>
                      <a:lnTo>
                        <a:pt x="192" y="105"/>
                      </a:lnTo>
                      <a:lnTo>
                        <a:pt x="191" y="105"/>
                      </a:lnTo>
                      <a:lnTo>
                        <a:pt x="191" y="110"/>
                      </a:lnTo>
                      <a:lnTo>
                        <a:pt x="192" y="113"/>
                      </a:lnTo>
                      <a:lnTo>
                        <a:pt x="196" y="116"/>
                      </a:lnTo>
                      <a:lnTo>
                        <a:pt x="198" y="119"/>
                      </a:lnTo>
                      <a:lnTo>
                        <a:pt x="200" y="121"/>
                      </a:lnTo>
                      <a:lnTo>
                        <a:pt x="199" y="125"/>
                      </a:lnTo>
                      <a:lnTo>
                        <a:pt x="196" y="128"/>
                      </a:lnTo>
                      <a:lnTo>
                        <a:pt x="193" y="128"/>
                      </a:lnTo>
                      <a:lnTo>
                        <a:pt x="189" y="123"/>
                      </a:lnTo>
                      <a:lnTo>
                        <a:pt x="185" y="121"/>
                      </a:lnTo>
                      <a:lnTo>
                        <a:pt x="184" y="121"/>
                      </a:lnTo>
                      <a:lnTo>
                        <a:pt x="183" y="123"/>
                      </a:lnTo>
                      <a:lnTo>
                        <a:pt x="183" y="127"/>
                      </a:lnTo>
                      <a:lnTo>
                        <a:pt x="184" y="129"/>
                      </a:lnTo>
                      <a:lnTo>
                        <a:pt x="185" y="132"/>
                      </a:lnTo>
                      <a:lnTo>
                        <a:pt x="188" y="134"/>
                      </a:lnTo>
                      <a:lnTo>
                        <a:pt x="187" y="137"/>
                      </a:lnTo>
                      <a:lnTo>
                        <a:pt x="188" y="139"/>
                      </a:lnTo>
                      <a:lnTo>
                        <a:pt x="188" y="142"/>
                      </a:lnTo>
                      <a:lnTo>
                        <a:pt x="186" y="141"/>
                      </a:lnTo>
                      <a:lnTo>
                        <a:pt x="184" y="139"/>
                      </a:lnTo>
                      <a:lnTo>
                        <a:pt x="184" y="134"/>
                      </a:lnTo>
                      <a:lnTo>
                        <a:pt x="183" y="133"/>
                      </a:lnTo>
                      <a:lnTo>
                        <a:pt x="183" y="130"/>
                      </a:lnTo>
                      <a:lnTo>
                        <a:pt x="182" y="129"/>
                      </a:lnTo>
                      <a:lnTo>
                        <a:pt x="181" y="123"/>
                      </a:lnTo>
                      <a:lnTo>
                        <a:pt x="180" y="119"/>
                      </a:lnTo>
                      <a:lnTo>
                        <a:pt x="177" y="116"/>
                      </a:lnTo>
                      <a:lnTo>
                        <a:pt x="173" y="115"/>
                      </a:lnTo>
                      <a:lnTo>
                        <a:pt x="170" y="111"/>
                      </a:lnTo>
                      <a:lnTo>
                        <a:pt x="169" y="109"/>
                      </a:lnTo>
                      <a:lnTo>
                        <a:pt x="167" y="107"/>
                      </a:lnTo>
                      <a:lnTo>
                        <a:pt x="163" y="102"/>
                      </a:lnTo>
                      <a:lnTo>
                        <a:pt x="160" y="102"/>
                      </a:lnTo>
                      <a:lnTo>
                        <a:pt x="156" y="105"/>
                      </a:lnTo>
                      <a:lnTo>
                        <a:pt x="154" y="107"/>
                      </a:lnTo>
                      <a:lnTo>
                        <a:pt x="151" y="111"/>
                      </a:lnTo>
                      <a:lnTo>
                        <a:pt x="149" y="116"/>
                      </a:lnTo>
                      <a:lnTo>
                        <a:pt x="147" y="117"/>
                      </a:lnTo>
                      <a:lnTo>
                        <a:pt x="149" y="122"/>
                      </a:lnTo>
                      <a:lnTo>
                        <a:pt x="148" y="128"/>
                      </a:lnTo>
                      <a:lnTo>
                        <a:pt x="145" y="131"/>
                      </a:lnTo>
                      <a:lnTo>
                        <a:pt x="143" y="131"/>
                      </a:lnTo>
                      <a:lnTo>
                        <a:pt x="139" y="125"/>
                      </a:lnTo>
                      <a:lnTo>
                        <a:pt x="136" y="119"/>
                      </a:lnTo>
                      <a:lnTo>
                        <a:pt x="131" y="109"/>
                      </a:lnTo>
                      <a:lnTo>
                        <a:pt x="130" y="105"/>
                      </a:lnTo>
                      <a:lnTo>
                        <a:pt x="129" y="104"/>
                      </a:lnTo>
                      <a:lnTo>
                        <a:pt x="128" y="106"/>
                      </a:lnTo>
                      <a:lnTo>
                        <a:pt x="123" y="100"/>
                      </a:lnTo>
                      <a:lnTo>
                        <a:pt x="116" y="96"/>
                      </a:lnTo>
                      <a:lnTo>
                        <a:pt x="111" y="97"/>
                      </a:lnTo>
                      <a:lnTo>
                        <a:pt x="105" y="96"/>
                      </a:lnTo>
                      <a:lnTo>
                        <a:pt x="102" y="93"/>
                      </a:lnTo>
                      <a:lnTo>
                        <a:pt x="99" y="94"/>
                      </a:lnTo>
                      <a:lnTo>
                        <a:pt x="94" y="93"/>
                      </a:lnTo>
                      <a:lnTo>
                        <a:pt x="84" y="82"/>
                      </a:lnTo>
                      <a:lnTo>
                        <a:pt x="84" y="86"/>
                      </a:lnTo>
                      <a:lnTo>
                        <a:pt x="87" y="93"/>
                      </a:lnTo>
                      <a:lnTo>
                        <a:pt x="91" y="96"/>
                      </a:lnTo>
                      <a:lnTo>
                        <a:pt x="95" y="98"/>
                      </a:lnTo>
                      <a:lnTo>
                        <a:pt x="99" y="97"/>
                      </a:lnTo>
                      <a:lnTo>
                        <a:pt x="101" y="97"/>
                      </a:lnTo>
                      <a:lnTo>
                        <a:pt x="106" y="100"/>
                      </a:lnTo>
                      <a:lnTo>
                        <a:pt x="108" y="104"/>
                      </a:lnTo>
                      <a:lnTo>
                        <a:pt x="108" y="105"/>
                      </a:lnTo>
                      <a:lnTo>
                        <a:pt x="100" y="114"/>
                      </a:lnTo>
                      <a:lnTo>
                        <a:pt x="96" y="117"/>
                      </a:lnTo>
                      <a:lnTo>
                        <a:pt x="86" y="121"/>
                      </a:lnTo>
                      <a:lnTo>
                        <a:pt x="83" y="121"/>
                      </a:lnTo>
                      <a:lnTo>
                        <a:pt x="82" y="121"/>
                      </a:lnTo>
                      <a:lnTo>
                        <a:pt x="81" y="119"/>
                      </a:lnTo>
                      <a:lnTo>
                        <a:pt x="81" y="117"/>
                      </a:lnTo>
                      <a:lnTo>
                        <a:pt x="80" y="115"/>
                      </a:lnTo>
                      <a:lnTo>
                        <a:pt x="78" y="113"/>
                      </a:lnTo>
                      <a:lnTo>
                        <a:pt x="77" y="110"/>
                      </a:lnTo>
                      <a:lnTo>
                        <a:pt x="76" y="108"/>
                      </a:lnTo>
                      <a:lnTo>
                        <a:pt x="74" y="107"/>
                      </a:lnTo>
                      <a:lnTo>
                        <a:pt x="74" y="105"/>
                      </a:lnTo>
                      <a:lnTo>
                        <a:pt x="72" y="103"/>
                      </a:lnTo>
                      <a:lnTo>
                        <a:pt x="70" y="98"/>
                      </a:lnTo>
                      <a:lnTo>
                        <a:pt x="68" y="96"/>
                      </a:lnTo>
                      <a:lnTo>
                        <a:pt x="67" y="94"/>
                      </a:lnTo>
                      <a:lnTo>
                        <a:pt x="64" y="91"/>
                      </a:lnTo>
                      <a:lnTo>
                        <a:pt x="64" y="88"/>
                      </a:lnTo>
                      <a:lnTo>
                        <a:pt x="62" y="87"/>
                      </a:lnTo>
                      <a:lnTo>
                        <a:pt x="61" y="85"/>
                      </a:lnTo>
                      <a:lnTo>
                        <a:pt x="64" y="82"/>
                      </a:lnTo>
                      <a:lnTo>
                        <a:pt x="66" y="76"/>
                      </a:lnTo>
                      <a:lnTo>
                        <a:pt x="63" y="75"/>
                      </a:lnTo>
                      <a:lnTo>
                        <a:pt x="57" y="75"/>
                      </a:lnTo>
                      <a:lnTo>
                        <a:pt x="56" y="75"/>
                      </a:lnTo>
                      <a:lnTo>
                        <a:pt x="55" y="75"/>
                      </a:lnTo>
                      <a:lnTo>
                        <a:pt x="54" y="75"/>
                      </a:lnTo>
                      <a:lnTo>
                        <a:pt x="53" y="73"/>
                      </a:lnTo>
                      <a:lnTo>
                        <a:pt x="53" y="71"/>
                      </a:lnTo>
                      <a:lnTo>
                        <a:pt x="52" y="70"/>
                      </a:lnTo>
                      <a:lnTo>
                        <a:pt x="52" y="69"/>
                      </a:lnTo>
                      <a:lnTo>
                        <a:pt x="51" y="69"/>
                      </a:lnTo>
                      <a:lnTo>
                        <a:pt x="51" y="68"/>
                      </a:lnTo>
                      <a:lnTo>
                        <a:pt x="50" y="67"/>
                      </a:lnTo>
                      <a:lnTo>
                        <a:pt x="50" y="66"/>
                      </a:lnTo>
                      <a:lnTo>
                        <a:pt x="48" y="66"/>
                      </a:lnTo>
                      <a:lnTo>
                        <a:pt x="47" y="66"/>
                      </a:lnTo>
                      <a:lnTo>
                        <a:pt x="47" y="67"/>
                      </a:lnTo>
                      <a:lnTo>
                        <a:pt x="47" y="68"/>
                      </a:lnTo>
                      <a:lnTo>
                        <a:pt x="47" y="69"/>
                      </a:lnTo>
                      <a:lnTo>
                        <a:pt x="47" y="71"/>
                      </a:lnTo>
                      <a:lnTo>
                        <a:pt x="47" y="72"/>
                      </a:lnTo>
                      <a:lnTo>
                        <a:pt x="46" y="72"/>
                      </a:lnTo>
                      <a:lnTo>
                        <a:pt x="45" y="73"/>
                      </a:lnTo>
                      <a:lnTo>
                        <a:pt x="45" y="72"/>
                      </a:lnTo>
                      <a:lnTo>
                        <a:pt x="44" y="70"/>
                      </a:lnTo>
                      <a:lnTo>
                        <a:pt x="44" y="68"/>
                      </a:lnTo>
                      <a:lnTo>
                        <a:pt x="43" y="64"/>
                      </a:lnTo>
                      <a:lnTo>
                        <a:pt x="42" y="63"/>
                      </a:lnTo>
                      <a:lnTo>
                        <a:pt x="41" y="62"/>
                      </a:lnTo>
                      <a:lnTo>
                        <a:pt x="39" y="61"/>
                      </a:lnTo>
                      <a:lnTo>
                        <a:pt x="38" y="59"/>
                      </a:lnTo>
                      <a:lnTo>
                        <a:pt x="38" y="58"/>
                      </a:lnTo>
                      <a:lnTo>
                        <a:pt x="36" y="58"/>
                      </a:lnTo>
                      <a:lnTo>
                        <a:pt x="35" y="58"/>
                      </a:lnTo>
                      <a:lnTo>
                        <a:pt x="34" y="58"/>
                      </a:lnTo>
                      <a:lnTo>
                        <a:pt x="33" y="59"/>
                      </a:lnTo>
                      <a:lnTo>
                        <a:pt x="35" y="60"/>
                      </a:lnTo>
                      <a:lnTo>
                        <a:pt x="36" y="62"/>
                      </a:lnTo>
                      <a:lnTo>
                        <a:pt x="38" y="63"/>
                      </a:lnTo>
                      <a:lnTo>
                        <a:pt x="38" y="64"/>
                      </a:lnTo>
                      <a:lnTo>
                        <a:pt x="40" y="66"/>
                      </a:lnTo>
                      <a:lnTo>
                        <a:pt x="41" y="67"/>
                      </a:lnTo>
                      <a:lnTo>
                        <a:pt x="40" y="69"/>
                      </a:lnTo>
                      <a:lnTo>
                        <a:pt x="39" y="68"/>
                      </a:lnTo>
                      <a:lnTo>
                        <a:pt x="39" y="67"/>
                      </a:lnTo>
                      <a:lnTo>
                        <a:pt x="39" y="69"/>
                      </a:lnTo>
                      <a:lnTo>
                        <a:pt x="39" y="71"/>
                      </a:lnTo>
                      <a:lnTo>
                        <a:pt x="38" y="71"/>
                      </a:lnTo>
                      <a:lnTo>
                        <a:pt x="38" y="69"/>
                      </a:lnTo>
                      <a:lnTo>
                        <a:pt x="38" y="68"/>
                      </a:lnTo>
                      <a:lnTo>
                        <a:pt x="37" y="67"/>
                      </a:lnTo>
                      <a:lnTo>
                        <a:pt x="36" y="67"/>
                      </a:lnTo>
                      <a:lnTo>
                        <a:pt x="35" y="67"/>
                      </a:lnTo>
                      <a:lnTo>
                        <a:pt x="34" y="66"/>
                      </a:lnTo>
                      <a:lnTo>
                        <a:pt x="33" y="64"/>
                      </a:lnTo>
                      <a:lnTo>
                        <a:pt x="32" y="63"/>
                      </a:lnTo>
                      <a:lnTo>
                        <a:pt x="31" y="62"/>
                      </a:lnTo>
                      <a:lnTo>
                        <a:pt x="30" y="61"/>
                      </a:lnTo>
                      <a:lnTo>
                        <a:pt x="30" y="60"/>
                      </a:lnTo>
                      <a:lnTo>
                        <a:pt x="29" y="60"/>
                      </a:lnTo>
                      <a:lnTo>
                        <a:pt x="28" y="59"/>
                      </a:lnTo>
                      <a:lnTo>
                        <a:pt x="27" y="59"/>
                      </a:lnTo>
                      <a:lnTo>
                        <a:pt x="26" y="59"/>
                      </a:lnTo>
                      <a:lnTo>
                        <a:pt x="25" y="59"/>
                      </a:lnTo>
                      <a:lnTo>
                        <a:pt x="22" y="59"/>
                      </a:lnTo>
                      <a:lnTo>
                        <a:pt x="20" y="60"/>
                      </a:lnTo>
                      <a:lnTo>
                        <a:pt x="19" y="60"/>
                      </a:lnTo>
                      <a:lnTo>
                        <a:pt x="19" y="61"/>
                      </a:lnTo>
                      <a:lnTo>
                        <a:pt x="19" y="63"/>
                      </a:lnTo>
                      <a:lnTo>
                        <a:pt x="18" y="64"/>
                      </a:lnTo>
                      <a:lnTo>
                        <a:pt x="17" y="66"/>
                      </a:lnTo>
                      <a:lnTo>
                        <a:pt x="16" y="66"/>
                      </a:lnTo>
                      <a:lnTo>
                        <a:pt x="16" y="67"/>
                      </a:lnTo>
                      <a:lnTo>
                        <a:pt x="15" y="68"/>
                      </a:lnTo>
                      <a:lnTo>
                        <a:pt x="16" y="69"/>
                      </a:lnTo>
                      <a:lnTo>
                        <a:pt x="16" y="70"/>
                      </a:lnTo>
                      <a:lnTo>
                        <a:pt x="15" y="71"/>
                      </a:lnTo>
                      <a:lnTo>
                        <a:pt x="14" y="73"/>
                      </a:lnTo>
                      <a:lnTo>
                        <a:pt x="13" y="72"/>
                      </a:lnTo>
                      <a:lnTo>
                        <a:pt x="13" y="73"/>
                      </a:lnTo>
                      <a:lnTo>
                        <a:pt x="12" y="73"/>
                      </a:lnTo>
                      <a:lnTo>
                        <a:pt x="11" y="73"/>
                      </a:lnTo>
                      <a:lnTo>
                        <a:pt x="10" y="75"/>
                      </a:lnTo>
                      <a:lnTo>
                        <a:pt x="9" y="75"/>
                      </a:lnTo>
                      <a:lnTo>
                        <a:pt x="8" y="75"/>
                      </a:lnTo>
                      <a:lnTo>
                        <a:pt x="7" y="75"/>
                      </a:lnTo>
                      <a:lnTo>
                        <a:pt x="4" y="75"/>
                      </a:lnTo>
                      <a:lnTo>
                        <a:pt x="3" y="75"/>
                      </a:lnTo>
                      <a:lnTo>
                        <a:pt x="2" y="73"/>
                      </a:lnTo>
                      <a:lnTo>
                        <a:pt x="2" y="72"/>
                      </a:lnTo>
                      <a:lnTo>
                        <a:pt x="1" y="70"/>
                      </a:lnTo>
                      <a:lnTo>
                        <a:pt x="1" y="69"/>
                      </a:lnTo>
                      <a:lnTo>
                        <a:pt x="1" y="67"/>
                      </a:lnTo>
                      <a:lnTo>
                        <a:pt x="0" y="63"/>
                      </a:ln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625" name="Freeform 177"/>
                <p:cNvSpPr>
                  <a:spLocks/>
                </p:cNvSpPr>
                <p:nvPr/>
              </p:nvSpPr>
              <p:spPr bwMode="auto">
                <a:xfrm>
                  <a:off x="4182" y="1524"/>
                  <a:ext cx="124" cy="123"/>
                </a:xfrm>
                <a:custGeom>
                  <a:avLst/>
                  <a:gdLst>
                    <a:gd name="T0" fmla="*/ 9 w 124"/>
                    <a:gd name="T1" fmla="*/ 24 h 123"/>
                    <a:gd name="T2" fmla="*/ 7 w 124"/>
                    <a:gd name="T3" fmla="*/ 16 h 123"/>
                    <a:gd name="T4" fmla="*/ 17 w 124"/>
                    <a:gd name="T5" fmla="*/ 11 h 123"/>
                    <a:gd name="T6" fmla="*/ 22 w 124"/>
                    <a:gd name="T7" fmla="*/ 6 h 123"/>
                    <a:gd name="T8" fmla="*/ 29 w 124"/>
                    <a:gd name="T9" fmla="*/ 5 h 123"/>
                    <a:gd name="T10" fmla="*/ 53 w 124"/>
                    <a:gd name="T11" fmla="*/ 5 h 123"/>
                    <a:gd name="T12" fmla="*/ 65 w 124"/>
                    <a:gd name="T13" fmla="*/ 8 h 123"/>
                    <a:gd name="T14" fmla="*/ 60 w 124"/>
                    <a:gd name="T15" fmla="*/ 8 h 123"/>
                    <a:gd name="T16" fmla="*/ 57 w 124"/>
                    <a:gd name="T17" fmla="*/ 1 h 123"/>
                    <a:gd name="T18" fmla="*/ 64 w 124"/>
                    <a:gd name="T19" fmla="*/ 0 h 123"/>
                    <a:gd name="T20" fmla="*/ 67 w 124"/>
                    <a:gd name="T21" fmla="*/ 4 h 123"/>
                    <a:gd name="T22" fmla="*/ 75 w 124"/>
                    <a:gd name="T23" fmla="*/ 9 h 123"/>
                    <a:gd name="T24" fmla="*/ 74 w 124"/>
                    <a:gd name="T25" fmla="*/ 3 h 123"/>
                    <a:gd name="T26" fmla="*/ 87 w 124"/>
                    <a:gd name="T27" fmla="*/ 9 h 123"/>
                    <a:gd name="T28" fmla="*/ 87 w 124"/>
                    <a:gd name="T29" fmla="*/ 11 h 123"/>
                    <a:gd name="T30" fmla="*/ 83 w 124"/>
                    <a:gd name="T31" fmla="*/ 16 h 123"/>
                    <a:gd name="T32" fmla="*/ 79 w 124"/>
                    <a:gd name="T33" fmla="*/ 25 h 123"/>
                    <a:gd name="T34" fmla="*/ 92 w 124"/>
                    <a:gd name="T35" fmla="*/ 30 h 123"/>
                    <a:gd name="T36" fmla="*/ 92 w 124"/>
                    <a:gd name="T37" fmla="*/ 38 h 123"/>
                    <a:gd name="T38" fmla="*/ 94 w 124"/>
                    <a:gd name="T39" fmla="*/ 31 h 123"/>
                    <a:gd name="T40" fmla="*/ 94 w 124"/>
                    <a:gd name="T41" fmla="*/ 21 h 123"/>
                    <a:gd name="T42" fmla="*/ 102 w 124"/>
                    <a:gd name="T43" fmla="*/ 24 h 123"/>
                    <a:gd name="T44" fmla="*/ 108 w 124"/>
                    <a:gd name="T45" fmla="*/ 21 h 123"/>
                    <a:gd name="T46" fmla="*/ 117 w 124"/>
                    <a:gd name="T47" fmla="*/ 29 h 123"/>
                    <a:gd name="T48" fmla="*/ 123 w 124"/>
                    <a:gd name="T49" fmla="*/ 36 h 123"/>
                    <a:gd name="T50" fmla="*/ 118 w 124"/>
                    <a:gd name="T51" fmla="*/ 39 h 123"/>
                    <a:gd name="T52" fmla="*/ 109 w 124"/>
                    <a:gd name="T53" fmla="*/ 41 h 123"/>
                    <a:gd name="T54" fmla="*/ 116 w 124"/>
                    <a:gd name="T55" fmla="*/ 43 h 123"/>
                    <a:gd name="T56" fmla="*/ 118 w 124"/>
                    <a:gd name="T57" fmla="*/ 50 h 123"/>
                    <a:gd name="T58" fmla="*/ 116 w 124"/>
                    <a:gd name="T59" fmla="*/ 50 h 123"/>
                    <a:gd name="T60" fmla="*/ 112 w 124"/>
                    <a:gd name="T61" fmla="*/ 52 h 123"/>
                    <a:gd name="T62" fmla="*/ 107 w 124"/>
                    <a:gd name="T63" fmla="*/ 58 h 123"/>
                    <a:gd name="T64" fmla="*/ 106 w 124"/>
                    <a:gd name="T65" fmla="*/ 67 h 123"/>
                    <a:gd name="T66" fmla="*/ 100 w 124"/>
                    <a:gd name="T67" fmla="*/ 79 h 123"/>
                    <a:gd name="T68" fmla="*/ 102 w 124"/>
                    <a:gd name="T69" fmla="*/ 90 h 123"/>
                    <a:gd name="T70" fmla="*/ 97 w 124"/>
                    <a:gd name="T71" fmla="*/ 83 h 123"/>
                    <a:gd name="T72" fmla="*/ 92 w 124"/>
                    <a:gd name="T73" fmla="*/ 80 h 123"/>
                    <a:gd name="T74" fmla="*/ 87 w 124"/>
                    <a:gd name="T75" fmla="*/ 82 h 123"/>
                    <a:gd name="T76" fmla="*/ 78 w 124"/>
                    <a:gd name="T77" fmla="*/ 83 h 123"/>
                    <a:gd name="T78" fmla="*/ 75 w 124"/>
                    <a:gd name="T79" fmla="*/ 91 h 123"/>
                    <a:gd name="T80" fmla="*/ 84 w 124"/>
                    <a:gd name="T81" fmla="*/ 101 h 123"/>
                    <a:gd name="T82" fmla="*/ 86 w 124"/>
                    <a:gd name="T83" fmla="*/ 96 h 123"/>
                    <a:gd name="T84" fmla="*/ 91 w 124"/>
                    <a:gd name="T85" fmla="*/ 100 h 123"/>
                    <a:gd name="T86" fmla="*/ 94 w 124"/>
                    <a:gd name="T87" fmla="*/ 107 h 123"/>
                    <a:gd name="T88" fmla="*/ 97 w 124"/>
                    <a:gd name="T89" fmla="*/ 112 h 123"/>
                    <a:gd name="T90" fmla="*/ 102 w 124"/>
                    <a:gd name="T91" fmla="*/ 120 h 123"/>
                    <a:gd name="T92" fmla="*/ 111 w 124"/>
                    <a:gd name="T93" fmla="*/ 120 h 123"/>
                    <a:gd name="T94" fmla="*/ 106 w 124"/>
                    <a:gd name="T95" fmla="*/ 121 h 123"/>
                    <a:gd name="T96" fmla="*/ 96 w 124"/>
                    <a:gd name="T97" fmla="*/ 120 h 123"/>
                    <a:gd name="T98" fmla="*/ 88 w 124"/>
                    <a:gd name="T99" fmla="*/ 112 h 123"/>
                    <a:gd name="T100" fmla="*/ 83 w 124"/>
                    <a:gd name="T101" fmla="*/ 109 h 123"/>
                    <a:gd name="T102" fmla="*/ 75 w 124"/>
                    <a:gd name="T103" fmla="*/ 106 h 123"/>
                    <a:gd name="T104" fmla="*/ 60 w 124"/>
                    <a:gd name="T105" fmla="*/ 94 h 123"/>
                    <a:gd name="T106" fmla="*/ 49 w 124"/>
                    <a:gd name="T107" fmla="*/ 77 h 123"/>
                    <a:gd name="T108" fmla="*/ 53 w 124"/>
                    <a:gd name="T109" fmla="*/ 92 h 123"/>
                    <a:gd name="T110" fmla="*/ 45 w 124"/>
                    <a:gd name="T111" fmla="*/ 81 h 123"/>
                    <a:gd name="T112" fmla="*/ 38 w 124"/>
                    <a:gd name="T113" fmla="*/ 60 h 123"/>
                    <a:gd name="T114" fmla="*/ 39 w 124"/>
                    <a:gd name="T115" fmla="*/ 45 h 123"/>
                    <a:gd name="T116" fmla="*/ 36 w 124"/>
                    <a:gd name="T117" fmla="*/ 33 h 123"/>
                    <a:gd name="T118" fmla="*/ 35 w 124"/>
                    <a:gd name="T119" fmla="*/ 26 h 123"/>
                    <a:gd name="T120" fmla="*/ 30 w 124"/>
                    <a:gd name="T121" fmla="*/ 22 h 123"/>
                    <a:gd name="T122" fmla="*/ 19 w 124"/>
                    <a:gd name="T123" fmla="*/ 24 h 123"/>
                    <a:gd name="T124" fmla="*/ 12 w 124"/>
                    <a:gd name="T125" fmla="*/ 27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24" h="123">
                      <a:moveTo>
                        <a:pt x="0" y="31"/>
                      </a:moveTo>
                      <a:lnTo>
                        <a:pt x="5" y="27"/>
                      </a:lnTo>
                      <a:lnTo>
                        <a:pt x="9" y="26"/>
                      </a:lnTo>
                      <a:lnTo>
                        <a:pt x="9" y="24"/>
                      </a:lnTo>
                      <a:lnTo>
                        <a:pt x="6" y="22"/>
                      </a:lnTo>
                      <a:lnTo>
                        <a:pt x="6" y="18"/>
                      </a:lnTo>
                      <a:lnTo>
                        <a:pt x="7" y="18"/>
                      </a:lnTo>
                      <a:lnTo>
                        <a:pt x="7" y="16"/>
                      </a:lnTo>
                      <a:lnTo>
                        <a:pt x="12" y="16"/>
                      </a:lnTo>
                      <a:lnTo>
                        <a:pt x="14" y="14"/>
                      </a:lnTo>
                      <a:lnTo>
                        <a:pt x="14" y="12"/>
                      </a:lnTo>
                      <a:lnTo>
                        <a:pt x="17" y="11"/>
                      </a:lnTo>
                      <a:lnTo>
                        <a:pt x="17" y="9"/>
                      </a:lnTo>
                      <a:lnTo>
                        <a:pt x="14" y="8"/>
                      </a:lnTo>
                      <a:lnTo>
                        <a:pt x="15" y="6"/>
                      </a:lnTo>
                      <a:lnTo>
                        <a:pt x="22" y="6"/>
                      </a:lnTo>
                      <a:lnTo>
                        <a:pt x="24" y="4"/>
                      </a:lnTo>
                      <a:lnTo>
                        <a:pt x="26" y="4"/>
                      </a:lnTo>
                      <a:lnTo>
                        <a:pt x="27" y="3"/>
                      </a:lnTo>
                      <a:lnTo>
                        <a:pt x="29" y="5"/>
                      </a:lnTo>
                      <a:lnTo>
                        <a:pt x="36" y="5"/>
                      </a:lnTo>
                      <a:lnTo>
                        <a:pt x="40" y="8"/>
                      </a:lnTo>
                      <a:lnTo>
                        <a:pt x="51" y="6"/>
                      </a:lnTo>
                      <a:lnTo>
                        <a:pt x="53" y="5"/>
                      </a:lnTo>
                      <a:lnTo>
                        <a:pt x="57" y="8"/>
                      </a:lnTo>
                      <a:lnTo>
                        <a:pt x="61" y="10"/>
                      </a:lnTo>
                      <a:lnTo>
                        <a:pt x="64" y="9"/>
                      </a:lnTo>
                      <a:lnTo>
                        <a:pt x="65" y="8"/>
                      </a:lnTo>
                      <a:lnTo>
                        <a:pt x="68" y="9"/>
                      </a:lnTo>
                      <a:lnTo>
                        <a:pt x="67" y="6"/>
                      </a:lnTo>
                      <a:lnTo>
                        <a:pt x="64" y="8"/>
                      </a:lnTo>
                      <a:lnTo>
                        <a:pt x="60" y="8"/>
                      </a:lnTo>
                      <a:lnTo>
                        <a:pt x="59" y="5"/>
                      </a:lnTo>
                      <a:lnTo>
                        <a:pt x="56" y="4"/>
                      </a:lnTo>
                      <a:lnTo>
                        <a:pt x="56" y="2"/>
                      </a:lnTo>
                      <a:lnTo>
                        <a:pt x="57" y="1"/>
                      </a:lnTo>
                      <a:lnTo>
                        <a:pt x="59" y="0"/>
                      </a:lnTo>
                      <a:lnTo>
                        <a:pt x="61" y="2"/>
                      </a:lnTo>
                      <a:lnTo>
                        <a:pt x="61" y="1"/>
                      </a:lnTo>
                      <a:lnTo>
                        <a:pt x="64" y="0"/>
                      </a:lnTo>
                      <a:lnTo>
                        <a:pt x="66" y="2"/>
                      </a:lnTo>
                      <a:lnTo>
                        <a:pt x="67" y="1"/>
                      </a:lnTo>
                      <a:lnTo>
                        <a:pt x="67" y="2"/>
                      </a:lnTo>
                      <a:lnTo>
                        <a:pt x="67" y="4"/>
                      </a:lnTo>
                      <a:lnTo>
                        <a:pt x="71" y="5"/>
                      </a:lnTo>
                      <a:lnTo>
                        <a:pt x="69" y="6"/>
                      </a:lnTo>
                      <a:lnTo>
                        <a:pt x="69" y="9"/>
                      </a:lnTo>
                      <a:lnTo>
                        <a:pt x="75" y="9"/>
                      </a:lnTo>
                      <a:lnTo>
                        <a:pt x="77" y="6"/>
                      </a:lnTo>
                      <a:lnTo>
                        <a:pt x="76" y="5"/>
                      </a:lnTo>
                      <a:lnTo>
                        <a:pt x="73" y="5"/>
                      </a:lnTo>
                      <a:lnTo>
                        <a:pt x="74" y="3"/>
                      </a:lnTo>
                      <a:lnTo>
                        <a:pt x="78" y="4"/>
                      </a:lnTo>
                      <a:lnTo>
                        <a:pt x="79" y="6"/>
                      </a:lnTo>
                      <a:lnTo>
                        <a:pt x="83" y="6"/>
                      </a:lnTo>
                      <a:lnTo>
                        <a:pt x="87" y="9"/>
                      </a:lnTo>
                      <a:lnTo>
                        <a:pt x="88" y="8"/>
                      </a:lnTo>
                      <a:lnTo>
                        <a:pt x="90" y="10"/>
                      </a:lnTo>
                      <a:lnTo>
                        <a:pt x="88" y="12"/>
                      </a:lnTo>
                      <a:lnTo>
                        <a:pt x="87" y="11"/>
                      </a:lnTo>
                      <a:lnTo>
                        <a:pt x="86" y="11"/>
                      </a:lnTo>
                      <a:lnTo>
                        <a:pt x="84" y="13"/>
                      </a:lnTo>
                      <a:lnTo>
                        <a:pt x="81" y="14"/>
                      </a:lnTo>
                      <a:lnTo>
                        <a:pt x="83" y="16"/>
                      </a:lnTo>
                      <a:lnTo>
                        <a:pt x="80" y="16"/>
                      </a:lnTo>
                      <a:lnTo>
                        <a:pt x="78" y="18"/>
                      </a:lnTo>
                      <a:lnTo>
                        <a:pt x="77" y="22"/>
                      </a:lnTo>
                      <a:lnTo>
                        <a:pt x="79" y="25"/>
                      </a:lnTo>
                      <a:lnTo>
                        <a:pt x="82" y="28"/>
                      </a:lnTo>
                      <a:lnTo>
                        <a:pt x="86" y="29"/>
                      </a:lnTo>
                      <a:lnTo>
                        <a:pt x="90" y="28"/>
                      </a:lnTo>
                      <a:lnTo>
                        <a:pt x="92" y="30"/>
                      </a:lnTo>
                      <a:lnTo>
                        <a:pt x="90" y="31"/>
                      </a:lnTo>
                      <a:lnTo>
                        <a:pt x="89" y="32"/>
                      </a:lnTo>
                      <a:lnTo>
                        <a:pt x="91" y="36"/>
                      </a:lnTo>
                      <a:lnTo>
                        <a:pt x="92" y="38"/>
                      </a:lnTo>
                      <a:lnTo>
                        <a:pt x="94" y="39"/>
                      </a:lnTo>
                      <a:lnTo>
                        <a:pt x="97" y="37"/>
                      </a:lnTo>
                      <a:lnTo>
                        <a:pt x="97" y="33"/>
                      </a:lnTo>
                      <a:lnTo>
                        <a:pt x="94" y="31"/>
                      </a:lnTo>
                      <a:lnTo>
                        <a:pt x="97" y="29"/>
                      </a:lnTo>
                      <a:lnTo>
                        <a:pt x="94" y="24"/>
                      </a:lnTo>
                      <a:lnTo>
                        <a:pt x="92" y="22"/>
                      </a:lnTo>
                      <a:lnTo>
                        <a:pt x="94" y="21"/>
                      </a:lnTo>
                      <a:lnTo>
                        <a:pt x="93" y="18"/>
                      </a:lnTo>
                      <a:lnTo>
                        <a:pt x="95" y="16"/>
                      </a:lnTo>
                      <a:lnTo>
                        <a:pt x="97" y="18"/>
                      </a:lnTo>
                      <a:lnTo>
                        <a:pt x="102" y="24"/>
                      </a:lnTo>
                      <a:lnTo>
                        <a:pt x="106" y="24"/>
                      </a:lnTo>
                      <a:lnTo>
                        <a:pt x="107" y="23"/>
                      </a:lnTo>
                      <a:lnTo>
                        <a:pt x="106" y="19"/>
                      </a:lnTo>
                      <a:lnTo>
                        <a:pt x="108" y="21"/>
                      </a:lnTo>
                      <a:lnTo>
                        <a:pt x="110" y="24"/>
                      </a:lnTo>
                      <a:lnTo>
                        <a:pt x="111" y="26"/>
                      </a:lnTo>
                      <a:lnTo>
                        <a:pt x="113" y="27"/>
                      </a:lnTo>
                      <a:lnTo>
                        <a:pt x="117" y="29"/>
                      </a:lnTo>
                      <a:lnTo>
                        <a:pt x="118" y="31"/>
                      </a:lnTo>
                      <a:lnTo>
                        <a:pt x="122" y="33"/>
                      </a:lnTo>
                      <a:lnTo>
                        <a:pt x="123" y="33"/>
                      </a:lnTo>
                      <a:lnTo>
                        <a:pt x="123" y="36"/>
                      </a:lnTo>
                      <a:lnTo>
                        <a:pt x="121" y="37"/>
                      </a:lnTo>
                      <a:lnTo>
                        <a:pt x="120" y="36"/>
                      </a:lnTo>
                      <a:lnTo>
                        <a:pt x="118" y="36"/>
                      </a:lnTo>
                      <a:lnTo>
                        <a:pt x="118" y="39"/>
                      </a:lnTo>
                      <a:lnTo>
                        <a:pt x="117" y="39"/>
                      </a:lnTo>
                      <a:lnTo>
                        <a:pt x="115" y="38"/>
                      </a:lnTo>
                      <a:lnTo>
                        <a:pt x="110" y="38"/>
                      </a:lnTo>
                      <a:lnTo>
                        <a:pt x="109" y="41"/>
                      </a:lnTo>
                      <a:lnTo>
                        <a:pt x="110" y="43"/>
                      </a:lnTo>
                      <a:lnTo>
                        <a:pt x="112" y="42"/>
                      </a:lnTo>
                      <a:lnTo>
                        <a:pt x="114" y="41"/>
                      </a:lnTo>
                      <a:lnTo>
                        <a:pt x="116" y="43"/>
                      </a:lnTo>
                      <a:lnTo>
                        <a:pt x="113" y="44"/>
                      </a:lnTo>
                      <a:lnTo>
                        <a:pt x="116" y="46"/>
                      </a:lnTo>
                      <a:lnTo>
                        <a:pt x="118" y="48"/>
                      </a:lnTo>
                      <a:lnTo>
                        <a:pt x="118" y="50"/>
                      </a:lnTo>
                      <a:lnTo>
                        <a:pt x="118" y="50"/>
                      </a:lnTo>
                      <a:lnTo>
                        <a:pt x="115" y="56"/>
                      </a:lnTo>
                      <a:lnTo>
                        <a:pt x="115" y="52"/>
                      </a:lnTo>
                      <a:lnTo>
                        <a:pt x="116" y="50"/>
                      </a:lnTo>
                      <a:lnTo>
                        <a:pt x="115" y="49"/>
                      </a:lnTo>
                      <a:lnTo>
                        <a:pt x="113" y="50"/>
                      </a:lnTo>
                      <a:lnTo>
                        <a:pt x="114" y="51"/>
                      </a:lnTo>
                      <a:lnTo>
                        <a:pt x="112" y="52"/>
                      </a:lnTo>
                      <a:lnTo>
                        <a:pt x="111" y="53"/>
                      </a:lnTo>
                      <a:lnTo>
                        <a:pt x="111" y="56"/>
                      </a:lnTo>
                      <a:lnTo>
                        <a:pt x="109" y="57"/>
                      </a:lnTo>
                      <a:lnTo>
                        <a:pt x="107" y="58"/>
                      </a:lnTo>
                      <a:lnTo>
                        <a:pt x="108" y="59"/>
                      </a:lnTo>
                      <a:lnTo>
                        <a:pt x="107" y="62"/>
                      </a:lnTo>
                      <a:lnTo>
                        <a:pt x="108" y="64"/>
                      </a:lnTo>
                      <a:lnTo>
                        <a:pt x="106" y="67"/>
                      </a:lnTo>
                      <a:lnTo>
                        <a:pt x="106" y="69"/>
                      </a:lnTo>
                      <a:lnTo>
                        <a:pt x="103" y="71"/>
                      </a:lnTo>
                      <a:lnTo>
                        <a:pt x="100" y="77"/>
                      </a:lnTo>
                      <a:lnTo>
                        <a:pt x="100" y="79"/>
                      </a:lnTo>
                      <a:lnTo>
                        <a:pt x="101" y="82"/>
                      </a:lnTo>
                      <a:lnTo>
                        <a:pt x="102" y="85"/>
                      </a:lnTo>
                      <a:lnTo>
                        <a:pt x="103" y="89"/>
                      </a:lnTo>
                      <a:lnTo>
                        <a:pt x="102" y="90"/>
                      </a:lnTo>
                      <a:lnTo>
                        <a:pt x="100" y="90"/>
                      </a:lnTo>
                      <a:lnTo>
                        <a:pt x="100" y="87"/>
                      </a:lnTo>
                      <a:lnTo>
                        <a:pt x="99" y="83"/>
                      </a:lnTo>
                      <a:lnTo>
                        <a:pt x="97" y="83"/>
                      </a:lnTo>
                      <a:lnTo>
                        <a:pt x="97" y="81"/>
                      </a:lnTo>
                      <a:lnTo>
                        <a:pt x="96" y="81"/>
                      </a:lnTo>
                      <a:lnTo>
                        <a:pt x="94" y="79"/>
                      </a:lnTo>
                      <a:lnTo>
                        <a:pt x="92" y="80"/>
                      </a:lnTo>
                      <a:lnTo>
                        <a:pt x="90" y="79"/>
                      </a:lnTo>
                      <a:lnTo>
                        <a:pt x="88" y="80"/>
                      </a:lnTo>
                      <a:lnTo>
                        <a:pt x="85" y="79"/>
                      </a:lnTo>
                      <a:lnTo>
                        <a:pt x="87" y="82"/>
                      </a:lnTo>
                      <a:lnTo>
                        <a:pt x="84" y="81"/>
                      </a:lnTo>
                      <a:lnTo>
                        <a:pt x="82" y="79"/>
                      </a:lnTo>
                      <a:lnTo>
                        <a:pt x="77" y="79"/>
                      </a:lnTo>
                      <a:lnTo>
                        <a:pt x="78" y="83"/>
                      </a:lnTo>
                      <a:lnTo>
                        <a:pt x="76" y="82"/>
                      </a:lnTo>
                      <a:lnTo>
                        <a:pt x="75" y="85"/>
                      </a:lnTo>
                      <a:lnTo>
                        <a:pt x="76" y="86"/>
                      </a:lnTo>
                      <a:lnTo>
                        <a:pt x="75" y="91"/>
                      </a:lnTo>
                      <a:lnTo>
                        <a:pt x="76" y="96"/>
                      </a:lnTo>
                      <a:lnTo>
                        <a:pt x="77" y="99"/>
                      </a:lnTo>
                      <a:lnTo>
                        <a:pt x="78" y="101"/>
                      </a:lnTo>
                      <a:lnTo>
                        <a:pt x="84" y="101"/>
                      </a:lnTo>
                      <a:lnTo>
                        <a:pt x="86" y="101"/>
                      </a:lnTo>
                      <a:lnTo>
                        <a:pt x="87" y="99"/>
                      </a:lnTo>
                      <a:lnTo>
                        <a:pt x="86" y="97"/>
                      </a:lnTo>
                      <a:lnTo>
                        <a:pt x="86" y="96"/>
                      </a:lnTo>
                      <a:lnTo>
                        <a:pt x="88" y="96"/>
                      </a:lnTo>
                      <a:lnTo>
                        <a:pt x="92" y="96"/>
                      </a:lnTo>
                      <a:lnTo>
                        <a:pt x="92" y="97"/>
                      </a:lnTo>
                      <a:lnTo>
                        <a:pt x="91" y="100"/>
                      </a:lnTo>
                      <a:lnTo>
                        <a:pt x="89" y="103"/>
                      </a:lnTo>
                      <a:lnTo>
                        <a:pt x="89" y="106"/>
                      </a:lnTo>
                      <a:lnTo>
                        <a:pt x="91" y="107"/>
                      </a:lnTo>
                      <a:lnTo>
                        <a:pt x="94" y="107"/>
                      </a:lnTo>
                      <a:lnTo>
                        <a:pt x="96" y="107"/>
                      </a:lnTo>
                      <a:lnTo>
                        <a:pt x="97" y="107"/>
                      </a:lnTo>
                      <a:lnTo>
                        <a:pt x="97" y="109"/>
                      </a:lnTo>
                      <a:lnTo>
                        <a:pt x="97" y="112"/>
                      </a:lnTo>
                      <a:lnTo>
                        <a:pt x="97" y="113"/>
                      </a:lnTo>
                      <a:lnTo>
                        <a:pt x="97" y="117"/>
                      </a:lnTo>
                      <a:lnTo>
                        <a:pt x="100" y="120"/>
                      </a:lnTo>
                      <a:lnTo>
                        <a:pt x="102" y="120"/>
                      </a:lnTo>
                      <a:lnTo>
                        <a:pt x="104" y="120"/>
                      </a:lnTo>
                      <a:lnTo>
                        <a:pt x="105" y="120"/>
                      </a:lnTo>
                      <a:lnTo>
                        <a:pt x="108" y="120"/>
                      </a:lnTo>
                      <a:lnTo>
                        <a:pt x="111" y="120"/>
                      </a:lnTo>
                      <a:lnTo>
                        <a:pt x="112" y="119"/>
                      </a:lnTo>
                      <a:lnTo>
                        <a:pt x="109" y="121"/>
                      </a:lnTo>
                      <a:lnTo>
                        <a:pt x="108" y="121"/>
                      </a:lnTo>
                      <a:lnTo>
                        <a:pt x="106" y="121"/>
                      </a:lnTo>
                      <a:lnTo>
                        <a:pt x="102" y="122"/>
                      </a:lnTo>
                      <a:lnTo>
                        <a:pt x="99" y="121"/>
                      </a:lnTo>
                      <a:lnTo>
                        <a:pt x="97" y="120"/>
                      </a:lnTo>
                      <a:lnTo>
                        <a:pt x="96" y="120"/>
                      </a:lnTo>
                      <a:lnTo>
                        <a:pt x="96" y="118"/>
                      </a:lnTo>
                      <a:lnTo>
                        <a:pt x="96" y="116"/>
                      </a:lnTo>
                      <a:lnTo>
                        <a:pt x="93" y="113"/>
                      </a:lnTo>
                      <a:lnTo>
                        <a:pt x="88" y="112"/>
                      </a:lnTo>
                      <a:lnTo>
                        <a:pt x="87" y="111"/>
                      </a:lnTo>
                      <a:lnTo>
                        <a:pt x="87" y="111"/>
                      </a:lnTo>
                      <a:lnTo>
                        <a:pt x="85" y="110"/>
                      </a:lnTo>
                      <a:lnTo>
                        <a:pt x="83" y="109"/>
                      </a:lnTo>
                      <a:lnTo>
                        <a:pt x="81" y="107"/>
                      </a:lnTo>
                      <a:lnTo>
                        <a:pt x="78" y="106"/>
                      </a:lnTo>
                      <a:lnTo>
                        <a:pt x="77" y="107"/>
                      </a:lnTo>
                      <a:lnTo>
                        <a:pt x="75" y="106"/>
                      </a:lnTo>
                      <a:lnTo>
                        <a:pt x="73" y="106"/>
                      </a:lnTo>
                      <a:lnTo>
                        <a:pt x="68" y="105"/>
                      </a:lnTo>
                      <a:lnTo>
                        <a:pt x="61" y="99"/>
                      </a:lnTo>
                      <a:lnTo>
                        <a:pt x="60" y="94"/>
                      </a:lnTo>
                      <a:lnTo>
                        <a:pt x="60" y="92"/>
                      </a:lnTo>
                      <a:lnTo>
                        <a:pt x="58" y="90"/>
                      </a:lnTo>
                      <a:lnTo>
                        <a:pt x="56" y="87"/>
                      </a:lnTo>
                      <a:lnTo>
                        <a:pt x="49" y="77"/>
                      </a:lnTo>
                      <a:lnTo>
                        <a:pt x="49" y="81"/>
                      </a:lnTo>
                      <a:lnTo>
                        <a:pt x="54" y="87"/>
                      </a:lnTo>
                      <a:lnTo>
                        <a:pt x="56" y="93"/>
                      </a:lnTo>
                      <a:lnTo>
                        <a:pt x="53" y="92"/>
                      </a:lnTo>
                      <a:lnTo>
                        <a:pt x="52" y="89"/>
                      </a:lnTo>
                      <a:lnTo>
                        <a:pt x="48" y="86"/>
                      </a:lnTo>
                      <a:lnTo>
                        <a:pt x="50" y="85"/>
                      </a:lnTo>
                      <a:lnTo>
                        <a:pt x="45" y="81"/>
                      </a:lnTo>
                      <a:lnTo>
                        <a:pt x="47" y="79"/>
                      </a:lnTo>
                      <a:lnTo>
                        <a:pt x="46" y="74"/>
                      </a:lnTo>
                      <a:lnTo>
                        <a:pt x="39" y="66"/>
                      </a:lnTo>
                      <a:lnTo>
                        <a:pt x="38" y="60"/>
                      </a:lnTo>
                      <a:lnTo>
                        <a:pt x="38" y="56"/>
                      </a:lnTo>
                      <a:lnTo>
                        <a:pt x="40" y="52"/>
                      </a:lnTo>
                      <a:lnTo>
                        <a:pt x="40" y="48"/>
                      </a:lnTo>
                      <a:lnTo>
                        <a:pt x="39" y="45"/>
                      </a:lnTo>
                      <a:lnTo>
                        <a:pt x="43" y="44"/>
                      </a:lnTo>
                      <a:lnTo>
                        <a:pt x="38" y="39"/>
                      </a:lnTo>
                      <a:lnTo>
                        <a:pt x="38" y="37"/>
                      </a:lnTo>
                      <a:lnTo>
                        <a:pt x="36" y="33"/>
                      </a:lnTo>
                      <a:lnTo>
                        <a:pt x="37" y="31"/>
                      </a:lnTo>
                      <a:lnTo>
                        <a:pt x="36" y="30"/>
                      </a:lnTo>
                      <a:lnTo>
                        <a:pt x="36" y="28"/>
                      </a:lnTo>
                      <a:lnTo>
                        <a:pt x="35" y="26"/>
                      </a:lnTo>
                      <a:lnTo>
                        <a:pt x="36" y="25"/>
                      </a:lnTo>
                      <a:lnTo>
                        <a:pt x="34" y="24"/>
                      </a:lnTo>
                      <a:lnTo>
                        <a:pt x="32" y="25"/>
                      </a:lnTo>
                      <a:lnTo>
                        <a:pt x="30" y="22"/>
                      </a:lnTo>
                      <a:lnTo>
                        <a:pt x="26" y="21"/>
                      </a:lnTo>
                      <a:lnTo>
                        <a:pt x="23" y="21"/>
                      </a:lnTo>
                      <a:lnTo>
                        <a:pt x="21" y="24"/>
                      </a:lnTo>
                      <a:lnTo>
                        <a:pt x="19" y="24"/>
                      </a:lnTo>
                      <a:lnTo>
                        <a:pt x="21" y="19"/>
                      </a:lnTo>
                      <a:lnTo>
                        <a:pt x="19" y="21"/>
                      </a:lnTo>
                      <a:lnTo>
                        <a:pt x="15" y="24"/>
                      </a:lnTo>
                      <a:lnTo>
                        <a:pt x="12" y="27"/>
                      </a:lnTo>
                      <a:lnTo>
                        <a:pt x="8" y="29"/>
                      </a:lnTo>
                      <a:lnTo>
                        <a:pt x="2" y="31"/>
                      </a:lnTo>
                      <a:lnTo>
                        <a:pt x="0" y="31"/>
                      </a:ln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626" name="Freeform 178"/>
                <p:cNvSpPr>
                  <a:spLocks/>
                </p:cNvSpPr>
                <p:nvPr/>
              </p:nvSpPr>
              <p:spPr bwMode="auto">
                <a:xfrm>
                  <a:off x="4276" y="1513"/>
                  <a:ext cx="38" cy="25"/>
                </a:xfrm>
                <a:custGeom>
                  <a:avLst/>
                  <a:gdLst>
                    <a:gd name="T0" fmla="*/ 0 w 38"/>
                    <a:gd name="T1" fmla="*/ 5 h 25"/>
                    <a:gd name="T2" fmla="*/ 1 w 38"/>
                    <a:gd name="T3" fmla="*/ 2 h 25"/>
                    <a:gd name="T4" fmla="*/ 1 w 38"/>
                    <a:gd name="T5" fmla="*/ 2 h 25"/>
                    <a:gd name="T6" fmla="*/ 2 w 38"/>
                    <a:gd name="T7" fmla="*/ 0 h 25"/>
                    <a:gd name="T8" fmla="*/ 9 w 38"/>
                    <a:gd name="T9" fmla="*/ 1 h 25"/>
                    <a:gd name="T10" fmla="*/ 20 w 38"/>
                    <a:gd name="T11" fmla="*/ 2 h 25"/>
                    <a:gd name="T12" fmla="*/ 25 w 38"/>
                    <a:gd name="T13" fmla="*/ 5 h 25"/>
                    <a:gd name="T14" fmla="*/ 31 w 38"/>
                    <a:gd name="T15" fmla="*/ 7 h 25"/>
                    <a:gd name="T16" fmla="*/ 34 w 38"/>
                    <a:gd name="T17" fmla="*/ 10 h 25"/>
                    <a:gd name="T18" fmla="*/ 37 w 38"/>
                    <a:gd name="T19" fmla="*/ 12 h 25"/>
                    <a:gd name="T20" fmla="*/ 36 w 38"/>
                    <a:gd name="T21" fmla="*/ 12 h 25"/>
                    <a:gd name="T22" fmla="*/ 36 w 38"/>
                    <a:gd name="T23" fmla="*/ 14 h 25"/>
                    <a:gd name="T24" fmla="*/ 35 w 38"/>
                    <a:gd name="T25" fmla="*/ 14 h 25"/>
                    <a:gd name="T26" fmla="*/ 34 w 38"/>
                    <a:gd name="T27" fmla="*/ 16 h 25"/>
                    <a:gd name="T28" fmla="*/ 35 w 38"/>
                    <a:gd name="T29" fmla="*/ 17 h 25"/>
                    <a:gd name="T30" fmla="*/ 35 w 38"/>
                    <a:gd name="T31" fmla="*/ 18 h 25"/>
                    <a:gd name="T32" fmla="*/ 34 w 38"/>
                    <a:gd name="T33" fmla="*/ 20 h 25"/>
                    <a:gd name="T34" fmla="*/ 34 w 38"/>
                    <a:gd name="T35" fmla="*/ 21 h 25"/>
                    <a:gd name="T36" fmla="*/ 35 w 38"/>
                    <a:gd name="T37" fmla="*/ 22 h 25"/>
                    <a:gd name="T38" fmla="*/ 35 w 38"/>
                    <a:gd name="T39" fmla="*/ 23 h 25"/>
                    <a:gd name="T40" fmla="*/ 35 w 38"/>
                    <a:gd name="T41" fmla="*/ 24 h 25"/>
                    <a:gd name="T42" fmla="*/ 33 w 38"/>
                    <a:gd name="T43" fmla="*/ 24 h 25"/>
                    <a:gd name="T44" fmla="*/ 32 w 38"/>
                    <a:gd name="T45" fmla="*/ 24 h 25"/>
                    <a:gd name="T46" fmla="*/ 30 w 38"/>
                    <a:gd name="T47" fmla="*/ 22 h 25"/>
                    <a:gd name="T48" fmla="*/ 29 w 38"/>
                    <a:gd name="T49" fmla="*/ 21 h 25"/>
                    <a:gd name="T50" fmla="*/ 27 w 38"/>
                    <a:gd name="T51" fmla="*/ 19 h 25"/>
                    <a:gd name="T52" fmla="*/ 27 w 38"/>
                    <a:gd name="T53" fmla="*/ 18 h 25"/>
                    <a:gd name="T54" fmla="*/ 25 w 38"/>
                    <a:gd name="T55" fmla="*/ 17 h 25"/>
                    <a:gd name="T56" fmla="*/ 23 w 38"/>
                    <a:gd name="T57" fmla="*/ 17 h 25"/>
                    <a:gd name="T58" fmla="*/ 20 w 38"/>
                    <a:gd name="T59" fmla="*/ 15 h 25"/>
                    <a:gd name="T60" fmla="*/ 19 w 38"/>
                    <a:gd name="T61" fmla="*/ 13 h 25"/>
                    <a:gd name="T62" fmla="*/ 19 w 38"/>
                    <a:gd name="T63" fmla="*/ 12 h 25"/>
                    <a:gd name="T64" fmla="*/ 20 w 38"/>
                    <a:gd name="T65" fmla="*/ 12 h 25"/>
                    <a:gd name="T66" fmla="*/ 19 w 38"/>
                    <a:gd name="T67" fmla="*/ 11 h 25"/>
                    <a:gd name="T68" fmla="*/ 18 w 38"/>
                    <a:gd name="T69" fmla="*/ 12 h 25"/>
                    <a:gd name="T70" fmla="*/ 16 w 38"/>
                    <a:gd name="T71" fmla="*/ 10 h 25"/>
                    <a:gd name="T72" fmla="*/ 16 w 38"/>
                    <a:gd name="T73" fmla="*/ 11 h 25"/>
                    <a:gd name="T74" fmla="*/ 14 w 38"/>
                    <a:gd name="T75" fmla="*/ 11 h 25"/>
                    <a:gd name="T76" fmla="*/ 14 w 38"/>
                    <a:gd name="T77" fmla="*/ 10 h 25"/>
                    <a:gd name="T78" fmla="*/ 14 w 38"/>
                    <a:gd name="T79" fmla="*/ 9 h 25"/>
                    <a:gd name="T80" fmla="*/ 14 w 38"/>
                    <a:gd name="T81" fmla="*/ 8 h 25"/>
                    <a:gd name="T82" fmla="*/ 12 w 38"/>
                    <a:gd name="T83" fmla="*/ 8 h 25"/>
                    <a:gd name="T84" fmla="*/ 11 w 38"/>
                    <a:gd name="T85" fmla="*/ 7 h 25"/>
                    <a:gd name="T86" fmla="*/ 10 w 38"/>
                    <a:gd name="T87" fmla="*/ 6 h 25"/>
                    <a:gd name="T88" fmla="*/ 8 w 38"/>
                    <a:gd name="T89" fmla="*/ 5 h 25"/>
                    <a:gd name="T90" fmla="*/ 6 w 38"/>
                    <a:gd name="T91" fmla="*/ 6 h 25"/>
                    <a:gd name="T92" fmla="*/ 2 w 38"/>
                    <a:gd name="T93" fmla="*/ 5 h 25"/>
                    <a:gd name="T94" fmla="*/ 0 w 38"/>
                    <a:gd name="T95" fmla="*/ 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8" h="25">
                      <a:moveTo>
                        <a:pt x="0" y="5"/>
                      </a:move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2" y="0"/>
                      </a:lnTo>
                      <a:lnTo>
                        <a:pt x="9" y="1"/>
                      </a:lnTo>
                      <a:lnTo>
                        <a:pt x="20" y="2"/>
                      </a:lnTo>
                      <a:lnTo>
                        <a:pt x="25" y="5"/>
                      </a:lnTo>
                      <a:lnTo>
                        <a:pt x="31" y="7"/>
                      </a:lnTo>
                      <a:lnTo>
                        <a:pt x="34" y="10"/>
                      </a:lnTo>
                      <a:lnTo>
                        <a:pt x="37" y="12"/>
                      </a:lnTo>
                      <a:lnTo>
                        <a:pt x="36" y="12"/>
                      </a:lnTo>
                      <a:lnTo>
                        <a:pt x="36" y="14"/>
                      </a:lnTo>
                      <a:lnTo>
                        <a:pt x="35" y="14"/>
                      </a:lnTo>
                      <a:lnTo>
                        <a:pt x="34" y="16"/>
                      </a:lnTo>
                      <a:lnTo>
                        <a:pt x="35" y="17"/>
                      </a:lnTo>
                      <a:lnTo>
                        <a:pt x="35" y="18"/>
                      </a:lnTo>
                      <a:lnTo>
                        <a:pt x="34" y="20"/>
                      </a:lnTo>
                      <a:lnTo>
                        <a:pt x="34" y="21"/>
                      </a:lnTo>
                      <a:lnTo>
                        <a:pt x="35" y="22"/>
                      </a:lnTo>
                      <a:lnTo>
                        <a:pt x="35" y="23"/>
                      </a:lnTo>
                      <a:lnTo>
                        <a:pt x="35" y="24"/>
                      </a:lnTo>
                      <a:lnTo>
                        <a:pt x="33" y="24"/>
                      </a:lnTo>
                      <a:lnTo>
                        <a:pt x="32" y="24"/>
                      </a:lnTo>
                      <a:lnTo>
                        <a:pt x="30" y="22"/>
                      </a:lnTo>
                      <a:lnTo>
                        <a:pt x="29" y="21"/>
                      </a:lnTo>
                      <a:lnTo>
                        <a:pt x="27" y="19"/>
                      </a:lnTo>
                      <a:lnTo>
                        <a:pt x="27" y="18"/>
                      </a:lnTo>
                      <a:lnTo>
                        <a:pt x="25" y="17"/>
                      </a:lnTo>
                      <a:lnTo>
                        <a:pt x="23" y="17"/>
                      </a:lnTo>
                      <a:lnTo>
                        <a:pt x="20" y="15"/>
                      </a:lnTo>
                      <a:lnTo>
                        <a:pt x="19" y="13"/>
                      </a:lnTo>
                      <a:lnTo>
                        <a:pt x="19" y="12"/>
                      </a:lnTo>
                      <a:lnTo>
                        <a:pt x="20" y="12"/>
                      </a:lnTo>
                      <a:lnTo>
                        <a:pt x="19" y="11"/>
                      </a:lnTo>
                      <a:lnTo>
                        <a:pt x="18" y="12"/>
                      </a:lnTo>
                      <a:lnTo>
                        <a:pt x="16" y="10"/>
                      </a:lnTo>
                      <a:lnTo>
                        <a:pt x="16" y="11"/>
                      </a:lnTo>
                      <a:lnTo>
                        <a:pt x="14" y="11"/>
                      </a:lnTo>
                      <a:lnTo>
                        <a:pt x="14" y="10"/>
                      </a:lnTo>
                      <a:lnTo>
                        <a:pt x="14" y="9"/>
                      </a:lnTo>
                      <a:lnTo>
                        <a:pt x="14" y="8"/>
                      </a:lnTo>
                      <a:lnTo>
                        <a:pt x="12" y="8"/>
                      </a:lnTo>
                      <a:lnTo>
                        <a:pt x="11" y="7"/>
                      </a:lnTo>
                      <a:lnTo>
                        <a:pt x="10" y="6"/>
                      </a:lnTo>
                      <a:lnTo>
                        <a:pt x="8" y="5"/>
                      </a:lnTo>
                      <a:lnTo>
                        <a:pt x="6" y="6"/>
                      </a:lnTo>
                      <a:lnTo>
                        <a:pt x="2" y="5"/>
                      </a:lnTo>
                      <a:lnTo>
                        <a:pt x="0" y="5"/>
                      </a:ln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627" name="Freeform 179"/>
                <p:cNvSpPr>
                  <a:spLocks/>
                </p:cNvSpPr>
                <p:nvPr/>
              </p:nvSpPr>
              <p:spPr bwMode="auto">
                <a:xfrm>
                  <a:off x="4267" y="1524"/>
                  <a:ext cx="21" cy="9"/>
                </a:xfrm>
                <a:custGeom>
                  <a:avLst/>
                  <a:gdLst>
                    <a:gd name="T0" fmla="*/ 1 w 21"/>
                    <a:gd name="T1" fmla="*/ 0 h 9"/>
                    <a:gd name="T2" fmla="*/ 0 w 21"/>
                    <a:gd name="T3" fmla="*/ 1 h 9"/>
                    <a:gd name="T4" fmla="*/ 0 w 21"/>
                    <a:gd name="T5" fmla="*/ 2 h 9"/>
                    <a:gd name="T6" fmla="*/ 1 w 21"/>
                    <a:gd name="T7" fmla="*/ 2 h 9"/>
                    <a:gd name="T8" fmla="*/ 2 w 21"/>
                    <a:gd name="T9" fmla="*/ 2 h 9"/>
                    <a:gd name="T10" fmla="*/ 3 w 21"/>
                    <a:gd name="T11" fmla="*/ 3 h 9"/>
                    <a:gd name="T12" fmla="*/ 4 w 21"/>
                    <a:gd name="T13" fmla="*/ 3 h 9"/>
                    <a:gd name="T14" fmla="*/ 4 w 21"/>
                    <a:gd name="T15" fmla="*/ 2 h 9"/>
                    <a:gd name="T16" fmla="*/ 6 w 21"/>
                    <a:gd name="T17" fmla="*/ 2 h 9"/>
                    <a:gd name="T18" fmla="*/ 6 w 21"/>
                    <a:gd name="T19" fmla="*/ 3 h 9"/>
                    <a:gd name="T20" fmla="*/ 7 w 21"/>
                    <a:gd name="T21" fmla="*/ 3 h 9"/>
                    <a:gd name="T22" fmla="*/ 9 w 21"/>
                    <a:gd name="T23" fmla="*/ 3 h 9"/>
                    <a:gd name="T24" fmla="*/ 9 w 21"/>
                    <a:gd name="T25" fmla="*/ 3 h 9"/>
                    <a:gd name="T26" fmla="*/ 10 w 21"/>
                    <a:gd name="T27" fmla="*/ 3 h 9"/>
                    <a:gd name="T28" fmla="*/ 11 w 21"/>
                    <a:gd name="T29" fmla="*/ 4 h 9"/>
                    <a:gd name="T30" fmla="*/ 11 w 21"/>
                    <a:gd name="T31" fmla="*/ 5 h 9"/>
                    <a:gd name="T32" fmla="*/ 10 w 21"/>
                    <a:gd name="T33" fmla="*/ 5 h 9"/>
                    <a:gd name="T34" fmla="*/ 11 w 21"/>
                    <a:gd name="T35" fmla="*/ 5 h 9"/>
                    <a:gd name="T36" fmla="*/ 10 w 21"/>
                    <a:gd name="T37" fmla="*/ 6 h 9"/>
                    <a:gd name="T38" fmla="*/ 10 w 21"/>
                    <a:gd name="T39" fmla="*/ 7 h 9"/>
                    <a:gd name="T40" fmla="*/ 11 w 21"/>
                    <a:gd name="T41" fmla="*/ 7 h 9"/>
                    <a:gd name="T42" fmla="*/ 12 w 21"/>
                    <a:gd name="T43" fmla="*/ 6 h 9"/>
                    <a:gd name="T44" fmla="*/ 13 w 21"/>
                    <a:gd name="T45" fmla="*/ 6 h 9"/>
                    <a:gd name="T46" fmla="*/ 13 w 21"/>
                    <a:gd name="T47" fmla="*/ 6 h 9"/>
                    <a:gd name="T48" fmla="*/ 15 w 21"/>
                    <a:gd name="T49" fmla="*/ 7 h 9"/>
                    <a:gd name="T50" fmla="*/ 15 w 21"/>
                    <a:gd name="T51" fmla="*/ 7 h 9"/>
                    <a:gd name="T52" fmla="*/ 16 w 21"/>
                    <a:gd name="T53" fmla="*/ 7 h 9"/>
                    <a:gd name="T54" fmla="*/ 16 w 21"/>
                    <a:gd name="T55" fmla="*/ 8 h 9"/>
                    <a:gd name="T56" fmla="*/ 17 w 21"/>
                    <a:gd name="T57" fmla="*/ 8 h 9"/>
                    <a:gd name="T58" fmla="*/ 18 w 21"/>
                    <a:gd name="T59" fmla="*/ 8 h 9"/>
                    <a:gd name="T60" fmla="*/ 17 w 21"/>
                    <a:gd name="T61" fmla="*/ 8 h 9"/>
                    <a:gd name="T62" fmla="*/ 18 w 21"/>
                    <a:gd name="T63" fmla="*/ 7 h 9"/>
                    <a:gd name="T64" fmla="*/ 19 w 21"/>
                    <a:gd name="T65" fmla="*/ 8 h 9"/>
                    <a:gd name="T66" fmla="*/ 19 w 21"/>
                    <a:gd name="T67" fmla="*/ 8 h 9"/>
                    <a:gd name="T68" fmla="*/ 20 w 21"/>
                    <a:gd name="T69" fmla="*/ 7 h 9"/>
                    <a:gd name="T70" fmla="*/ 19 w 21"/>
                    <a:gd name="T71" fmla="*/ 7 h 9"/>
                    <a:gd name="T72" fmla="*/ 18 w 21"/>
                    <a:gd name="T73" fmla="*/ 7 h 9"/>
                    <a:gd name="T74" fmla="*/ 17 w 21"/>
                    <a:gd name="T75" fmla="*/ 6 h 9"/>
                    <a:gd name="T76" fmla="*/ 18 w 21"/>
                    <a:gd name="T77" fmla="*/ 6 h 9"/>
                    <a:gd name="T78" fmla="*/ 19 w 21"/>
                    <a:gd name="T79" fmla="*/ 6 h 9"/>
                    <a:gd name="T80" fmla="*/ 20 w 21"/>
                    <a:gd name="T81" fmla="*/ 6 h 9"/>
                    <a:gd name="T82" fmla="*/ 20 w 21"/>
                    <a:gd name="T83" fmla="*/ 6 h 9"/>
                    <a:gd name="T84" fmla="*/ 19 w 21"/>
                    <a:gd name="T85" fmla="*/ 5 h 9"/>
                    <a:gd name="T86" fmla="*/ 18 w 21"/>
                    <a:gd name="T87" fmla="*/ 5 h 9"/>
                    <a:gd name="T88" fmla="*/ 17 w 21"/>
                    <a:gd name="T89" fmla="*/ 4 h 9"/>
                    <a:gd name="T90" fmla="*/ 15 w 21"/>
                    <a:gd name="T91" fmla="*/ 4 h 9"/>
                    <a:gd name="T92" fmla="*/ 13 w 21"/>
                    <a:gd name="T93" fmla="*/ 4 h 9"/>
                    <a:gd name="T94" fmla="*/ 13 w 21"/>
                    <a:gd name="T95" fmla="*/ 3 h 9"/>
                    <a:gd name="T96" fmla="*/ 12 w 21"/>
                    <a:gd name="T97" fmla="*/ 2 h 9"/>
                    <a:gd name="T98" fmla="*/ 11 w 21"/>
                    <a:gd name="T99" fmla="*/ 2 h 9"/>
                    <a:gd name="T100" fmla="*/ 11 w 21"/>
                    <a:gd name="T101" fmla="*/ 1 h 9"/>
                    <a:gd name="T102" fmla="*/ 10 w 21"/>
                    <a:gd name="T103" fmla="*/ 1 h 9"/>
                    <a:gd name="T104" fmla="*/ 9 w 21"/>
                    <a:gd name="T105" fmla="*/ 1 h 9"/>
                    <a:gd name="T106" fmla="*/ 7 w 21"/>
                    <a:gd name="T107" fmla="*/ 1 h 9"/>
                    <a:gd name="T108" fmla="*/ 7 w 21"/>
                    <a:gd name="T109" fmla="*/ 1 h 9"/>
                    <a:gd name="T110" fmla="*/ 5 w 21"/>
                    <a:gd name="T111" fmla="*/ 1 h 9"/>
                    <a:gd name="T112" fmla="*/ 4 w 21"/>
                    <a:gd name="T113" fmla="*/ 1 h 9"/>
                    <a:gd name="T114" fmla="*/ 4 w 21"/>
                    <a:gd name="T115" fmla="*/ 0 h 9"/>
                    <a:gd name="T116" fmla="*/ 3 w 21"/>
                    <a:gd name="T117" fmla="*/ 0 h 9"/>
                    <a:gd name="T118" fmla="*/ 3 w 21"/>
                    <a:gd name="T119" fmla="*/ 0 h 9"/>
                    <a:gd name="T120" fmla="*/ 1 w 21"/>
                    <a:gd name="T12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" h="9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2"/>
                      </a:lnTo>
                      <a:lnTo>
                        <a:pt x="6" y="2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9" y="3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1" y="4"/>
                      </a:lnTo>
                      <a:lnTo>
                        <a:pt x="11" y="5"/>
                      </a:lnTo>
                      <a:lnTo>
                        <a:pt x="10" y="5"/>
                      </a:lnTo>
                      <a:lnTo>
                        <a:pt x="11" y="5"/>
                      </a:lnTo>
                      <a:lnTo>
                        <a:pt x="10" y="6"/>
                      </a:lnTo>
                      <a:lnTo>
                        <a:pt x="10" y="7"/>
                      </a:lnTo>
                      <a:lnTo>
                        <a:pt x="11" y="7"/>
                      </a:lnTo>
                      <a:lnTo>
                        <a:pt x="12" y="6"/>
                      </a:lnTo>
                      <a:lnTo>
                        <a:pt x="13" y="6"/>
                      </a:lnTo>
                      <a:lnTo>
                        <a:pt x="13" y="6"/>
                      </a:lnTo>
                      <a:lnTo>
                        <a:pt x="15" y="7"/>
                      </a:lnTo>
                      <a:lnTo>
                        <a:pt x="15" y="7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17" y="8"/>
                      </a:lnTo>
                      <a:lnTo>
                        <a:pt x="18" y="8"/>
                      </a:lnTo>
                      <a:lnTo>
                        <a:pt x="17" y="8"/>
                      </a:lnTo>
                      <a:lnTo>
                        <a:pt x="18" y="7"/>
                      </a:lnTo>
                      <a:lnTo>
                        <a:pt x="19" y="8"/>
                      </a:lnTo>
                      <a:lnTo>
                        <a:pt x="19" y="8"/>
                      </a:lnTo>
                      <a:lnTo>
                        <a:pt x="20" y="7"/>
                      </a:lnTo>
                      <a:lnTo>
                        <a:pt x="19" y="7"/>
                      </a:lnTo>
                      <a:lnTo>
                        <a:pt x="18" y="7"/>
                      </a:lnTo>
                      <a:lnTo>
                        <a:pt x="17" y="6"/>
                      </a:lnTo>
                      <a:lnTo>
                        <a:pt x="18" y="6"/>
                      </a:lnTo>
                      <a:lnTo>
                        <a:pt x="19" y="6"/>
                      </a:lnTo>
                      <a:lnTo>
                        <a:pt x="20" y="6"/>
                      </a:lnTo>
                      <a:lnTo>
                        <a:pt x="20" y="6"/>
                      </a:lnTo>
                      <a:lnTo>
                        <a:pt x="19" y="5"/>
                      </a:lnTo>
                      <a:lnTo>
                        <a:pt x="18" y="5"/>
                      </a:lnTo>
                      <a:lnTo>
                        <a:pt x="17" y="4"/>
                      </a:lnTo>
                      <a:lnTo>
                        <a:pt x="15" y="4"/>
                      </a:lnTo>
                      <a:lnTo>
                        <a:pt x="13" y="4"/>
                      </a:lnTo>
                      <a:lnTo>
                        <a:pt x="13" y="3"/>
                      </a:lnTo>
                      <a:lnTo>
                        <a:pt x="12" y="2"/>
                      </a:lnTo>
                      <a:lnTo>
                        <a:pt x="11" y="2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5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1" y="0"/>
                      </a:ln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628" name="Freeform 180"/>
                <p:cNvSpPr>
                  <a:spLocks/>
                </p:cNvSpPr>
                <p:nvPr/>
              </p:nvSpPr>
              <p:spPr bwMode="auto">
                <a:xfrm>
                  <a:off x="4283" y="1621"/>
                  <a:ext cx="13" cy="2"/>
                </a:xfrm>
                <a:custGeom>
                  <a:avLst/>
                  <a:gdLst>
                    <a:gd name="T0" fmla="*/ 0 w 13"/>
                    <a:gd name="T1" fmla="*/ 0 h 2"/>
                    <a:gd name="T2" fmla="*/ 1 w 13"/>
                    <a:gd name="T3" fmla="*/ 1 h 2"/>
                    <a:gd name="T4" fmla="*/ 2 w 13"/>
                    <a:gd name="T5" fmla="*/ 1 h 2"/>
                    <a:gd name="T6" fmla="*/ 2 w 13"/>
                    <a:gd name="T7" fmla="*/ 1 h 2"/>
                    <a:gd name="T8" fmla="*/ 3 w 13"/>
                    <a:gd name="T9" fmla="*/ 1 h 2"/>
                    <a:gd name="T10" fmla="*/ 3 w 13"/>
                    <a:gd name="T11" fmla="*/ 1 h 2"/>
                    <a:gd name="T12" fmla="*/ 4 w 13"/>
                    <a:gd name="T13" fmla="*/ 1 h 2"/>
                    <a:gd name="T14" fmla="*/ 5 w 13"/>
                    <a:gd name="T15" fmla="*/ 1 h 2"/>
                    <a:gd name="T16" fmla="*/ 6 w 13"/>
                    <a:gd name="T17" fmla="*/ 1 h 2"/>
                    <a:gd name="T18" fmla="*/ 7 w 13"/>
                    <a:gd name="T19" fmla="*/ 1 h 2"/>
                    <a:gd name="T20" fmla="*/ 7 w 13"/>
                    <a:gd name="T21" fmla="*/ 1 h 2"/>
                    <a:gd name="T22" fmla="*/ 8 w 13"/>
                    <a:gd name="T23" fmla="*/ 0 h 2"/>
                    <a:gd name="T24" fmla="*/ 9 w 13"/>
                    <a:gd name="T25" fmla="*/ 0 h 2"/>
                    <a:gd name="T26" fmla="*/ 9 w 13"/>
                    <a:gd name="T27" fmla="*/ 0 h 2"/>
                    <a:gd name="T28" fmla="*/ 10 w 13"/>
                    <a:gd name="T29" fmla="*/ 0 h 2"/>
                    <a:gd name="T30" fmla="*/ 11 w 13"/>
                    <a:gd name="T31" fmla="*/ 0 h 2"/>
                    <a:gd name="T32" fmla="*/ 11 w 13"/>
                    <a:gd name="T33" fmla="*/ 0 h 2"/>
                    <a:gd name="T34" fmla="*/ 12 w 13"/>
                    <a:gd name="T35" fmla="*/ 0 h 2"/>
                    <a:gd name="T36" fmla="*/ 11 w 13"/>
                    <a:gd name="T37" fmla="*/ 0 h 2"/>
                    <a:gd name="T38" fmla="*/ 11 w 13"/>
                    <a:gd name="T39" fmla="*/ 0 h 2"/>
                    <a:gd name="T40" fmla="*/ 11 w 13"/>
                    <a:gd name="T41" fmla="*/ 0 h 2"/>
                    <a:gd name="T42" fmla="*/ 10 w 13"/>
                    <a:gd name="T43" fmla="*/ 0 h 2"/>
                    <a:gd name="T44" fmla="*/ 10 w 13"/>
                    <a:gd name="T45" fmla="*/ 0 h 2"/>
                    <a:gd name="T46" fmla="*/ 9 w 13"/>
                    <a:gd name="T47" fmla="*/ 0 h 2"/>
                    <a:gd name="T48" fmla="*/ 8 w 13"/>
                    <a:gd name="T49" fmla="*/ 0 h 2"/>
                    <a:gd name="T50" fmla="*/ 8 w 13"/>
                    <a:gd name="T51" fmla="*/ 0 h 2"/>
                    <a:gd name="T52" fmla="*/ 7 w 13"/>
                    <a:gd name="T53" fmla="*/ 0 h 2"/>
                    <a:gd name="T54" fmla="*/ 7 w 13"/>
                    <a:gd name="T55" fmla="*/ 0 h 2"/>
                    <a:gd name="T56" fmla="*/ 6 w 13"/>
                    <a:gd name="T57" fmla="*/ 0 h 2"/>
                    <a:gd name="T58" fmla="*/ 5 w 13"/>
                    <a:gd name="T59" fmla="*/ 0 h 2"/>
                    <a:gd name="T60" fmla="*/ 5 w 13"/>
                    <a:gd name="T61" fmla="*/ 0 h 2"/>
                    <a:gd name="T62" fmla="*/ 5 w 13"/>
                    <a:gd name="T63" fmla="*/ 1 h 2"/>
                    <a:gd name="T64" fmla="*/ 4 w 13"/>
                    <a:gd name="T65" fmla="*/ 1 h 2"/>
                    <a:gd name="T66" fmla="*/ 4 w 13"/>
                    <a:gd name="T67" fmla="*/ 1 h 2"/>
                    <a:gd name="T68" fmla="*/ 3 w 13"/>
                    <a:gd name="T69" fmla="*/ 1 h 2"/>
                    <a:gd name="T70" fmla="*/ 3 w 13"/>
                    <a:gd name="T71" fmla="*/ 1 h 2"/>
                    <a:gd name="T72" fmla="*/ 2 w 13"/>
                    <a:gd name="T73" fmla="*/ 1 h 2"/>
                    <a:gd name="T74" fmla="*/ 1 w 13"/>
                    <a:gd name="T75" fmla="*/ 0 h 2"/>
                    <a:gd name="T76" fmla="*/ 0 w 13"/>
                    <a:gd name="T7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3" h="2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629" name="Freeform 181"/>
                <p:cNvSpPr>
                  <a:spLocks/>
                </p:cNvSpPr>
                <p:nvPr/>
              </p:nvSpPr>
              <p:spPr bwMode="auto">
                <a:xfrm>
                  <a:off x="4301" y="1626"/>
                  <a:ext cx="6" cy="3"/>
                </a:xfrm>
                <a:custGeom>
                  <a:avLst/>
                  <a:gdLst>
                    <a:gd name="T0" fmla="*/ 0 w 6"/>
                    <a:gd name="T1" fmla="*/ 0 h 3"/>
                    <a:gd name="T2" fmla="*/ 0 w 6"/>
                    <a:gd name="T3" fmla="*/ 0 h 3"/>
                    <a:gd name="T4" fmla="*/ 2 w 6"/>
                    <a:gd name="T5" fmla="*/ 0 h 3"/>
                    <a:gd name="T6" fmla="*/ 2 w 6"/>
                    <a:gd name="T7" fmla="*/ 0 h 3"/>
                    <a:gd name="T8" fmla="*/ 3 w 6"/>
                    <a:gd name="T9" fmla="*/ 0 h 3"/>
                    <a:gd name="T10" fmla="*/ 3 w 6"/>
                    <a:gd name="T11" fmla="*/ 0 h 3"/>
                    <a:gd name="T12" fmla="*/ 3 w 6"/>
                    <a:gd name="T13" fmla="*/ 1 h 3"/>
                    <a:gd name="T14" fmla="*/ 3 w 6"/>
                    <a:gd name="T15" fmla="*/ 1 h 3"/>
                    <a:gd name="T16" fmla="*/ 4 w 6"/>
                    <a:gd name="T17" fmla="*/ 0 h 3"/>
                    <a:gd name="T18" fmla="*/ 4 w 6"/>
                    <a:gd name="T19" fmla="*/ 0 h 3"/>
                    <a:gd name="T20" fmla="*/ 4 w 6"/>
                    <a:gd name="T21" fmla="*/ 1 h 3"/>
                    <a:gd name="T22" fmla="*/ 5 w 6"/>
                    <a:gd name="T23" fmla="*/ 1 h 3"/>
                    <a:gd name="T24" fmla="*/ 5 w 6"/>
                    <a:gd name="T25" fmla="*/ 1 h 3"/>
                    <a:gd name="T26" fmla="*/ 5 w 6"/>
                    <a:gd name="T27" fmla="*/ 1 h 3"/>
                    <a:gd name="T28" fmla="*/ 5 w 6"/>
                    <a:gd name="T29" fmla="*/ 1 h 3"/>
                    <a:gd name="T30" fmla="*/ 5 w 6"/>
                    <a:gd name="T31" fmla="*/ 2 h 3"/>
                    <a:gd name="T32" fmla="*/ 4 w 6"/>
                    <a:gd name="T33" fmla="*/ 2 h 3"/>
                    <a:gd name="T34" fmla="*/ 3 w 6"/>
                    <a:gd name="T35" fmla="*/ 2 h 3"/>
                    <a:gd name="T36" fmla="*/ 3 w 6"/>
                    <a:gd name="T37" fmla="*/ 2 h 3"/>
                    <a:gd name="T38" fmla="*/ 2 w 6"/>
                    <a:gd name="T39" fmla="*/ 2 h 3"/>
                    <a:gd name="T40" fmla="*/ 2 w 6"/>
                    <a:gd name="T41" fmla="*/ 2 h 3"/>
                    <a:gd name="T42" fmla="*/ 2 w 6"/>
                    <a:gd name="T43" fmla="*/ 2 h 3"/>
                    <a:gd name="T44" fmla="*/ 2 w 6"/>
                    <a:gd name="T45" fmla="*/ 1 h 3"/>
                    <a:gd name="T46" fmla="*/ 1 w 6"/>
                    <a:gd name="T47" fmla="*/ 1 h 3"/>
                    <a:gd name="T48" fmla="*/ 1 w 6"/>
                    <a:gd name="T49" fmla="*/ 1 h 3"/>
                    <a:gd name="T50" fmla="*/ 0 w 6"/>
                    <a:gd name="T51" fmla="*/ 1 h 3"/>
                    <a:gd name="T52" fmla="*/ 0 w 6"/>
                    <a:gd name="T5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5" y="2"/>
                      </a:lnTo>
                      <a:lnTo>
                        <a:pt x="4" y="2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630" name="Freeform 182"/>
                <p:cNvSpPr>
                  <a:spLocks/>
                </p:cNvSpPr>
                <p:nvPr/>
              </p:nvSpPr>
              <p:spPr bwMode="auto">
                <a:xfrm>
                  <a:off x="4292" y="1648"/>
                  <a:ext cx="77" cy="135"/>
                </a:xfrm>
                <a:custGeom>
                  <a:avLst/>
                  <a:gdLst>
                    <a:gd name="T0" fmla="*/ 9 w 77"/>
                    <a:gd name="T1" fmla="*/ 2 h 135"/>
                    <a:gd name="T2" fmla="*/ 14 w 77"/>
                    <a:gd name="T3" fmla="*/ 1 h 135"/>
                    <a:gd name="T4" fmla="*/ 12 w 77"/>
                    <a:gd name="T5" fmla="*/ 5 h 135"/>
                    <a:gd name="T6" fmla="*/ 14 w 77"/>
                    <a:gd name="T7" fmla="*/ 5 h 135"/>
                    <a:gd name="T8" fmla="*/ 17 w 77"/>
                    <a:gd name="T9" fmla="*/ 4 h 135"/>
                    <a:gd name="T10" fmla="*/ 23 w 77"/>
                    <a:gd name="T11" fmla="*/ 5 h 135"/>
                    <a:gd name="T12" fmla="*/ 34 w 77"/>
                    <a:gd name="T13" fmla="*/ 10 h 135"/>
                    <a:gd name="T14" fmla="*/ 37 w 77"/>
                    <a:gd name="T15" fmla="*/ 11 h 135"/>
                    <a:gd name="T16" fmla="*/ 44 w 77"/>
                    <a:gd name="T17" fmla="*/ 12 h 135"/>
                    <a:gd name="T18" fmla="*/ 52 w 77"/>
                    <a:gd name="T19" fmla="*/ 23 h 135"/>
                    <a:gd name="T20" fmla="*/ 63 w 77"/>
                    <a:gd name="T21" fmla="*/ 28 h 135"/>
                    <a:gd name="T22" fmla="*/ 76 w 77"/>
                    <a:gd name="T23" fmla="*/ 37 h 135"/>
                    <a:gd name="T24" fmla="*/ 72 w 77"/>
                    <a:gd name="T25" fmla="*/ 46 h 135"/>
                    <a:gd name="T26" fmla="*/ 70 w 77"/>
                    <a:gd name="T27" fmla="*/ 53 h 135"/>
                    <a:gd name="T28" fmla="*/ 68 w 77"/>
                    <a:gd name="T29" fmla="*/ 61 h 135"/>
                    <a:gd name="T30" fmla="*/ 65 w 77"/>
                    <a:gd name="T31" fmla="*/ 65 h 135"/>
                    <a:gd name="T32" fmla="*/ 59 w 77"/>
                    <a:gd name="T33" fmla="*/ 70 h 135"/>
                    <a:gd name="T34" fmla="*/ 52 w 77"/>
                    <a:gd name="T35" fmla="*/ 75 h 135"/>
                    <a:gd name="T36" fmla="*/ 52 w 77"/>
                    <a:gd name="T37" fmla="*/ 80 h 135"/>
                    <a:gd name="T38" fmla="*/ 49 w 77"/>
                    <a:gd name="T39" fmla="*/ 85 h 135"/>
                    <a:gd name="T40" fmla="*/ 45 w 77"/>
                    <a:gd name="T41" fmla="*/ 91 h 135"/>
                    <a:gd name="T42" fmla="*/ 42 w 77"/>
                    <a:gd name="T43" fmla="*/ 93 h 135"/>
                    <a:gd name="T44" fmla="*/ 41 w 77"/>
                    <a:gd name="T45" fmla="*/ 97 h 135"/>
                    <a:gd name="T46" fmla="*/ 37 w 77"/>
                    <a:gd name="T47" fmla="*/ 101 h 135"/>
                    <a:gd name="T48" fmla="*/ 34 w 77"/>
                    <a:gd name="T49" fmla="*/ 104 h 135"/>
                    <a:gd name="T50" fmla="*/ 30 w 77"/>
                    <a:gd name="T51" fmla="*/ 106 h 135"/>
                    <a:gd name="T52" fmla="*/ 29 w 77"/>
                    <a:gd name="T53" fmla="*/ 112 h 135"/>
                    <a:gd name="T54" fmla="*/ 27 w 77"/>
                    <a:gd name="T55" fmla="*/ 116 h 135"/>
                    <a:gd name="T56" fmla="*/ 28 w 77"/>
                    <a:gd name="T57" fmla="*/ 119 h 135"/>
                    <a:gd name="T58" fmla="*/ 24 w 77"/>
                    <a:gd name="T59" fmla="*/ 122 h 135"/>
                    <a:gd name="T60" fmla="*/ 27 w 77"/>
                    <a:gd name="T61" fmla="*/ 131 h 135"/>
                    <a:gd name="T62" fmla="*/ 27 w 77"/>
                    <a:gd name="T63" fmla="*/ 133 h 135"/>
                    <a:gd name="T64" fmla="*/ 19 w 77"/>
                    <a:gd name="T65" fmla="*/ 128 h 135"/>
                    <a:gd name="T66" fmla="*/ 19 w 77"/>
                    <a:gd name="T67" fmla="*/ 121 h 135"/>
                    <a:gd name="T68" fmla="*/ 16 w 77"/>
                    <a:gd name="T69" fmla="*/ 102 h 135"/>
                    <a:gd name="T70" fmla="*/ 18 w 77"/>
                    <a:gd name="T71" fmla="*/ 93 h 135"/>
                    <a:gd name="T72" fmla="*/ 18 w 77"/>
                    <a:gd name="T73" fmla="*/ 86 h 135"/>
                    <a:gd name="T74" fmla="*/ 18 w 77"/>
                    <a:gd name="T75" fmla="*/ 79 h 135"/>
                    <a:gd name="T76" fmla="*/ 19 w 77"/>
                    <a:gd name="T77" fmla="*/ 68 h 135"/>
                    <a:gd name="T78" fmla="*/ 17 w 77"/>
                    <a:gd name="T79" fmla="*/ 59 h 135"/>
                    <a:gd name="T80" fmla="*/ 11 w 77"/>
                    <a:gd name="T81" fmla="*/ 54 h 135"/>
                    <a:gd name="T82" fmla="*/ 5 w 77"/>
                    <a:gd name="T83" fmla="*/ 48 h 135"/>
                    <a:gd name="T84" fmla="*/ 4 w 77"/>
                    <a:gd name="T85" fmla="*/ 41 h 135"/>
                    <a:gd name="T86" fmla="*/ 0 w 77"/>
                    <a:gd name="T87" fmla="*/ 37 h 135"/>
                    <a:gd name="T88" fmla="*/ 1 w 77"/>
                    <a:gd name="T89" fmla="*/ 29 h 135"/>
                    <a:gd name="T90" fmla="*/ 4 w 77"/>
                    <a:gd name="T91" fmla="*/ 17 h 135"/>
                    <a:gd name="T92" fmla="*/ 6 w 77"/>
                    <a:gd name="T93" fmla="*/ 1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7" h="135">
                      <a:moveTo>
                        <a:pt x="6" y="6"/>
                      </a:moveTo>
                      <a:lnTo>
                        <a:pt x="7" y="5"/>
                      </a:lnTo>
                      <a:lnTo>
                        <a:pt x="9" y="2"/>
                      </a:lnTo>
                      <a:lnTo>
                        <a:pt x="11" y="1"/>
                      </a:lnTo>
                      <a:lnTo>
                        <a:pt x="13" y="0"/>
                      </a:lnTo>
                      <a:lnTo>
                        <a:pt x="14" y="1"/>
                      </a:lnTo>
                      <a:lnTo>
                        <a:pt x="14" y="2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12" y="6"/>
                      </a:lnTo>
                      <a:lnTo>
                        <a:pt x="14" y="6"/>
                      </a:lnTo>
                      <a:lnTo>
                        <a:pt x="14" y="5"/>
                      </a:lnTo>
                      <a:lnTo>
                        <a:pt x="15" y="3"/>
                      </a:lnTo>
                      <a:lnTo>
                        <a:pt x="16" y="3"/>
                      </a:lnTo>
                      <a:lnTo>
                        <a:pt x="17" y="4"/>
                      </a:lnTo>
                      <a:lnTo>
                        <a:pt x="19" y="4"/>
                      </a:lnTo>
                      <a:lnTo>
                        <a:pt x="20" y="5"/>
                      </a:lnTo>
                      <a:lnTo>
                        <a:pt x="23" y="5"/>
                      </a:lnTo>
                      <a:lnTo>
                        <a:pt x="28" y="5"/>
                      </a:lnTo>
                      <a:lnTo>
                        <a:pt x="31" y="9"/>
                      </a:lnTo>
                      <a:lnTo>
                        <a:pt x="34" y="10"/>
                      </a:lnTo>
                      <a:lnTo>
                        <a:pt x="34" y="12"/>
                      </a:lnTo>
                      <a:lnTo>
                        <a:pt x="35" y="11"/>
                      </a:lnTo>
                      <a:lnTo>
                        <a:pt x="37" y="11"/>
                      </a:lnTo>
                      <a:lnTo>
                        <a:pt x="39" y="12"/>
                      </a:lnTo>
                      <a:lnTo>
                        <a:pt x="42" y="12"/>
                      </a:lnTo>
                      <a:lnTo>
                        <a:pt x="44" y="12"/>
                      </a:lnTo>
                      <a:lnTo>
                        <a:pt x="47" y="15"/>
                      </a:lnTo>
                      <a:lnTo>
                        <a:pt x="50" y="18"/>
                      </a:lnTo>
                      <a:lnTo>
                        <a:pt x="52" y="23"/>
                      </a:lnTo>
                      <a:lnTo>
                        <a:pt x="50" y="26"/>
                      </a:lnTo>
                      <a:lnTo>
                        <a:pt x="56" y="27"/>
                      </a:lnTo>
                      <a:lnTo>
                        <a:pt x="63" y="28"/>
                      </a:lnTo>
                      <a:lnTo>
                        <a:pt x="70" y="30"/>
                      </a:lnTo>
                      <a:lnTo>
                        <a:pt x="74" y="34"/>
                      </a:lnTo>
                      <a:lnTo>
                        <a:pt x="76" y="37"/>
                      </a:lnTo>
                      <a:lnTo>
                        <a:pt x="76" y="41"/>
                      </a:lnTo>
                      <a:lnTo>
                        <a:pt x="74" y="44"/>
                      </a:lnTo>
                      <a:lnTo>
                        <a:pt x="72" y="46"/>
                      </a:lnTo>
                      <a:lnTo>
                        <a:pt x="71" y="49"/>
                      </a:lnTo>
                      <a:lnTo>
                        <a:pt x="70" y="51"/>
                      </a:lnTo>
                      <a:lnTo>
                        <a:pt x="70" y="53"/>
                      </a:lnTo>
                      <a:lnTo>
                        <a:pt x="70" y="56"/>
                      </a:lnTo>
                      <a:lnTo>
                        <a:pt x="69" y="59"/>
                      </a:lnTo>
                      <a:lnTo>
                        <a:pt x="68" y="61"/>
                      </a:lnTo>
                      <a:lnTo>
                        <a:pt x="67" y="62"/>
                      </a:lnTo>
                      <a:lnTo>
                        <a:pt x="66" y="64"/>
                      </a:lnTo>
                      <a:lnTo>
                        <a:pt x="65" y="65"/>
                      </a:lnTo>
                      <a:lnTo>
                        <a:pt x="65" y="66"/>
                      </a:lnTo>
                      <a:lnTo>
                        <a:pt x="62" y="69"/>
                      </a:lnTo>
                      <a:lnTo>
                        <a:pt x="59" y="70"/>
                      </a:lnTo>
                      <a:lnTo>
                        <a:pt x="58" y="70"/>
                      </a:lnTo>
                      <a:lnTo>
                        <a:pt x="55" y="72"/>
                      </a:lnTo>
                      <a:lnTo>
                        <a:pt x="52" y="75"/>
                      </a:lnTo>
                      <a:lnTo>
                        <a:pt x="51" y="77"/>
                      </a:lnTo>
                      <a:lnTo>
                        <a:pt x="51" y="78"/>
                      </a:lnTo>
                      <a:lnTo>
                        <a:pt x="52" y="80"/>
                      </a:lnTo>
                      <a:lnTo>
                        <a:pt x="50" y="82"/>
                      </a:lnTo>
                      <a:lnTo>
                        <a:pt x="50" y="83"/>
                      </a:lnTo>
                      <a:lnTo>
                        <a:pt x="49" y="85"/>
                      </a:lnTo>
                      <a:lnTo>
                        <a:pt x="48" y="86"/>
                      </a:lnTo>
                      <a:lnTo>
                        <a:pt x="46" y="89"/>
                      </a:lnTo>
                      <a:lnTo>
                        <a:pt x="45" y="91"/>
                      </a:lnTo>
                      <a:lnTo>
                        <a:pt x="43" y="93"/>
                      </a:lnTo>
                      <a:lnTo>
                        <a:pt x="42" y="93"/>
                      </a:lnTo>
                      <a:lnTo>
                        <a:pt x="42" y="93"/>
                      </a:lnTo>
                      <a:lnTo>
                        <a:pt x="39" y="94"/>
                      </a:lnTo>
                      <a:lnTo>
                        <a:pt x="41" y="95"/>
                      </a:lnTo>
                      <a:lnTo>
                        <a:pt x="41" y="97"/>
                      </a:lnTo>
                      <a:lnTo>
                        <a:pt x="41" y="98"/>
                      </a:lnTo>
                      <a:lnTo>
                        <a:pt x="40" y="99"/>
                      </a:lnTo>
                      <a:lnTo>
                        <a:pt x="37" y="101"/>
                      </a:lnTo>
                      <a:lnTo>
                        <a:pt x="35" y="101"/>
                      </a:lnTo>
                      <a:lnTo>
                        <a:pt x="34" y="102"/>
                      </a:lnTo>
                      <a:lnTo>
                        <a:pt x="34" y="104"/>
                      </a:lnTo>
                      <a:lnTo>
                        <a:pt x="32" y="105"/>
                      </a:lnTo>
                      <a:lnTo>
                        <a:pt x="30" y="104"/>
                      </a:lnTo>
                      <a:lnTo>
                        <a:pt x="30" y="106"/>
                      </a:lnTo>
                      <a:lnTo>
                        <a:pt x="31" y="106"/>
                      </a:lnTo>
                      <a:lnTo>
                        <a:pt x="30" y="109"/>
                      </a:lnTo>
                      <a:lnTo>
                        <a:pt x="29" y="112"/>
                      </a:lnTo>
                      <a:lnTo>
                        <a:pt x="27" y="112"/>
                      </a:lnTo>
                      <a:lnTo>
                        <a:pt x="27" y="113"/>
                      </a:lnTo>
                      <a:lnTo>
                        <a:pt x="27" y="116"/>
                      </a:lnTo>
                      <a:lnTo>
                        <a:pt x="28" y="116"/>
                      </a:lnTo>
                      <a:lnTo>
                        <a:pt x="28" y="117"/>
                      </a:lnTo>
                      <a:lnTo>
                        <a:pt x="28" y="119"/>
                      </a:lnTo>
                      <a:lnTo>
                        <a:pt x="27" y="119"/>
                      </a:lnTo>
                      <a:lnTo>
                        <a:pt x="25" y="120"/>
                      </a:lnTo>
                      <a:lnTo>
                        <a:pt x="24" y="122"/>
                      </a:lnTo>
                      <a:lnTo>
                        <a:pt x="24" y="124"/>
                      </a:lnTo>
                      <a:lnTo>
                        <a:pt x="23" y="125"/>
                      </a:lnTo>
                      <a:lnTo>
                        <a:pt x="27" y="131"/>
                      </a:lnTo>
                      <a:lnTo>
                        <a:pt x="28" y="132"/>
                      </a:lnTo>
                      <a:lnTo>
                        <a:pt x="28" y="134"/>
                      </a:lnTo>
                      <a:lnTo>
                        <a:pt x="27" y="133"/>
                      </a:lnTo>
                      <a:lnTo>
                        <a:pt x="24" y="131"/>
                      </a:lnTo>
                      <a:lnTo>
                        <a:pt x="22" y="130"/>
                      </a:lnTo>
                      <a:lnTo>
                        <a:pt x="19" y="128"/>
                      </a:lnTo>
                      <a:lnTo>
                        <a:pt x="18" y="125"/>
                      </a:lnTo>
                      <a:lnTo>
                        <a:pt x="18" y="123"/>
                      </a:lnTo>
                      <a:lnTo>
                        <a:pt x="19" y="121"/>
                      </a:lnTo>
                      <a:lnTo>
                        <a:pt x="18" y="107"/>
                      </a:lnTo>
                      <a:lnTo>
                        <a:pt x="18" y="104"/>
                      </a:lnTo>
                      <a:lnTo>
                        <a:pt x="16" y="102"/>
                      </a:lnTo>
                      <a:lnTo>
                        <a:pt x="16" y="99"/>
                      </a:lnTo>
                      <a:lnTo>
                        <a:pt x="17" y="96"/>
                      </a:lnTo>
                      <a:lnTo>
                        <a:pt x="18" y="93"/>
                      </a:lnTo>
                      <a:lnTo>
                        <a:pt x="18" y="89"/>
                      </a:lnTo>
                      <a:lnTo>
                        <a:pt x="18" y="88"/>
                      </a:lnTo>
                      <a:lnTo>
                        <a:pt x="18" y="86"/>
                      </a:lnTo>
                      <a:lnTo>
                        <a:pt x="18" y="85"/>
                      </a:lnTo>
                      <a:lnTo>
                        <a:pt x="18" y="81"/>
                      </a:lnTo>
                      <a:lnTo>
                        <a:pt x="18" y="79"/>
                      </a:lnTo>
                      <a:lnTo>
                        <a:pt x="19" y="75"/>
                      </a:lnTo>
                      <a:lnTo>
                        <a:pt x="18" y="70"/>
                      </a:lnTo>
                      <a:lnTo>
                        <a:pt x="19" y="68"/>
                      </a:lnTo>
                      <a:lnTo>
                        <a:pt x="19" y="64"/>
                      </a:lnTo>
                      <a:lnTo>
                        <a:pt x="19" y="62"/>
                      </a:lnTo>
                      <a:lnTo>
                        <a:pt x="17" y="59"/>
                      </a:lnTo>
                      <a:lnTo>
                        <a:pt x="16" y="57"/>
                      </a:lnTo>
                      <a:lnTo>
                        <a:pt x="14" y="55"/>
                      </a:lnTo>
                      <a:lnTo>
                        <a:pt x="11" y="54"/>
                      </a:lnTo>
                      <a:lnTo>
                        <a:pt x="9" y="53"/>
                      </a:lnTo>
                      <a:lnTo>
                        <a:pt x="7" y="50"/>
                      </a:lnTo>
                      <a:lnTo>
                        <a:pt x="5" y="48"/>
                      </a:lnTo>
                      <a:lnTo>
                        <a:pt x="4" y="44"/>
                      </a:lnTo>
                      <a:lnTo>
                        <a:pt x="4" y="43"/>
                      </a:lnTo>
                      <a:lnTo>
                        <a:pt x="4" y="41"/>
                      </a:lnTo>
                      <a:lnTo>
                        <a:pt x="3" y="39"/>
                      </a:lnTo>
                      <a:lnTo>
                        <a:pt x="2" y="39"/>
                      </a:lnTo>
                      <a:lnTo>
                        <a:pt x="0" y="37"/>
                      </a:lnTo>
                      <a:lnTo>
                        <a:pt x="2" y="35"/>
                      </a:lnTo>
                      <a:lnTo>
                        <a:pt x="2" y="31"/>
                      </a:lnTo>
                      <a:lnTo>
                        <a:pt x="1" y="29"/>
                      </a:lnTo>
                      <a:lnTo>
                        <a:pt x="0" y="27"/>
                      </a:lnTo>
                      <a:lnTo>
                        <a:pt x="1" y="25"/>
                      </a:lnTo>
                      <a:lnTo>
                        <a:pt x="4" y="17"/>
                      </a:lnTo>
                      <a:lnTo>
                        <a:pt x="4" y="15"/>
                      </a:lnTo>
                      <a:lnTo>
                        <a:pt x="6" y="12"/>
                      </a:lnTo>
                      <a:lnTo>
                        <a:pt x="6" y="10"/>
                      </a:lnTo>
                      <a:lnTo>
                        <a:pt x="6" y="6"/>
                      </a:ln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1512631" name="Rectangle 183"/>
            <p:cNvSpPr>
              <a:spLocks noChangeArrowheads="1"/>
            </p:cNvSpPr>
            <p:nvPr/>
          </p:nvSpPr>
          <p:spPr bwMode="auto">
            <a:xfrm>
              <a:off x="2830" y="2065"/>
              <a:ext cx="349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2862" rIns="90488" bIns="42862">
              <a:spAutoFit/>
            </a:bodyPr>
            <a:lstStyle/>
            <a:p>
              <a:pPr algn="ctr"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FFFFFF"/>
                  </a:solidFill>
                  <a:latin typeface="Arial" charset="0"/>
                </a:rPr>
                <a:t>Viewing </a:t>
              </a:r>
            </a:p>
            <a:p>
              <a:pPr algn="ctr"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FFFFFF"/>
                  </a:solidFill>
                  <a:latin typeface="Arial" charset="0"/>
                </a:rPr>
                <a:t>and</a:t>
              </a:r>
            </a:p>
            <a:p>
              <a:pPr algn="ctr" defTabSz="8953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FFFFFF"/>
                  </a:solidFill>
                  <a:latin typeface="Arial" charset="0"/>
                </a:rPr>
                <a:t>Querying</a:t>
              </a:r>
            </a:p>
          </p:txBody>
        </p:sp>
        <p:grpSp>
          <p:nvGrpSpPr>
            <p:cNvPr id="1512632" name="Group 184"/>
            <p:cNvGrpSpPr>
              <a:grpSpLocks/>
            </p:cNvGrpSpPr>
            <p:nvPr/>
          </p:nvGrpSpPr>
          <p:grpSpPr bwMode="auto">
            <a:xfrm>
              <a:off x="2567" y="2078"/>
              <a:ext cx="224" cy="123"/>
              <a:chOff x="1786" y="1456"/>
              <a:chExt cx="428" cy="364"/>
            </a:xfrm>
          </p:grpSpPr>
          <p:sp>
            <p:nvSpPr>
              <p:cNvPr id="1512633" name="Rectangle 185"/>
              <p:cNvSpPr>
                <a:spLocks noChangeArrowheads="1"/>
              </p:cNvSpPr>
              <p:nvPr/>
            </p:nvSpPr>
            <p:spPr bwMode="auto">
              <a:xfrm>
                <a:off x="1786" y="1456"/>
                <a:ext cx="426" cy="364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rgbClr val="00279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1512634" name="Group 186"/>
              <p:cNvGrpSpPr>
                <a:grpSpLocks/>
              </p:cNvGrpSpPr>
              <p:nvPr/>
            </p:nvGrpSpPr>
            <p:grpSpPr bwMode="auto">
              <a:xfrm>
                <a:off x="1794" y="1489"/>
                <a:ext cx="420" cy="242"/>
                <a:chOff x="1794" y="1489"/>
                <a:chExt cx="420" cy="242"/>
              </a:xfrm>
            </p:grpSpPr>
            <p:sp>
              <p:nvSpPr>
                <p:cNvPr id="1512635" name="Freeform 187"/>
                <p:cNvSpPr>
                  <a:spLocks/>
                </p:cNvSpPr>
                <p:nvPr/>
              </p:nvSpPr>
              <p:spPr bwMode="auto">
                <a:xfrm>
                  <a:off x="2003" y="1550"/>
                  <a:ext cx="3" cy="10"/>
                </a:xfrm>
                <a:custGeom>
                  <a:avLst/>
                  <a:gdLst>
                    <a:gd name="T0" fmla="*/ 0 w 3"/>
                    <a:gd name="T1" fmla="*/ 9 h 10"/>
                    <a:gd name="T2" fmla="*/ 0 w 3"/>
                    <a:gd name="T3" fmla="*/ 0 h 10"/>
                    <a:gd name="T4" fmla="*/ 1 w 3"/>
                    <a:gd name="T5" fmla="*/ 0 h 10"/>
                    <a:gd name="T6" fmla="*/ 2 w 3"/>
                    <a:gd name="T7" fmla="*/ 6 h 10"/>
                    <a:gd name="T8" fmla="*/ 1 w 3"/>
                    <a:gd name="T9" fmla="*/ 9 h 10"/>
                    <a:gd name="T10" fmla="*/ 0 w 3"/>
                    <a:gd name="T11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10">
                      <a:moveTo>
                        <a:pt x="0" y="9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6"/>
                      </a:lnTo>
                      <a:lnTo>
                        <a:pt x="1" y="9"/>
                      </a:lnTo>
                      <a:lnTo>
                        <a:pt x="0" y="9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279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636" name="Freeform 188"/>
                <p:cNvSpPr>
                  <a:spLocks/>
                </p:cNvSpPr>
                <p:nvPr/>
              </p:nvSpPr>
              <p:spPr bwMode="auto">
                <a:xfrm>
                  <a:off x="2000" y="1547"/>
                  <a:ext cx="3" cy="4"/>
                </a:xfrm>
                <a:custGeom>
                  <a:avLst/>
                  <a:gdLst>
                    <a:gd name="T0" fmla="*/ 0 w 3"/>
                    <a:gd name="T1" fmla="*/ 3 h 4"/>
                    <a:gd name="T2" fmla="*/ 2 w 3"/>
                    <a:gd name="T3" fmla="*/ 2 h 4"/>
                    <a:gd name="T4" fmla="*/ 1 w 3"/>
                    <a:gd name="T5" fmla="*/ 0 h 4"/>
                    <a:gd name="T6" fmla="*/ 1 w 3"/>
                    <a:gd name="T7" fmla="*/ 0 h 4"/>
                    <a:gd name="T8" fmla="*/ 0 w 3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4">
                      <a:moveTo>
                        <a:pt x="0" y="3"/>
                      </a:moveTo>
                      <a:lnTo>
                        <a:pt x="2" y="2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3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279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1512637" name="Group 189"/>
                <p:cNvGrpSpPr>
                  <a:grpSpLocks/>
                </p:cNvGrpSpPr>
                <p:nvPr/>
              </p:nvGrpSpPr>
              <p:grpSpPr bwMode="auto">
                <a:xfrm>
                  <a:off x="2180" y="1695"/>
                  <a:ext cx="34" cy="18"/>
                  <a:chOff x="2180" y="1695"/>
                  <a:chExt cx="34" cy="18"/>
                </a:xfrm>
              </p:grpSpPr>
              <p:sp>
                <p:nvSpPr>
                  <p:cNvPr id="1512638" name="Freeform 190"/>
                  <p:cNvSpPr>
                    <a:spLocks/>
                  </p:cNvSpPr>
                  <p:nvPr/>
                </p:nvSpPr>
                <p:spPr bwMode="auto">
                  <a:xfrm>
                    <a:off x="2213" y="1695"/>
                    <a:ext cx="1" cy="8"/>
                  </a:xfrm>
                  <a:custGeom>
                    <a:avLst/>
                    <a:gdLst>
                      <a:gd name="T0" fmla="*/ 0 w 1"/>
                      <a:gd name="T1" fmla="*/ 0 h 8"/>
                      <a:gd name="T2" fmla="*/ 0 w 1"/>
                      <a:gd name="T3" fmla="*/ 0 h 8"/>
                      <a:gd name="T4" fmla="*/ 0 w 1"/>
                      <a:gd name="T5" fmla="*/ 1 h 8"/>
                      <a:gd name="T6" fmla="*/ 0 w 1"/>
                      <a:gd name="T7" fmla="*/ 3 h 8"/>
                      <a:gd name="T8" fmla="*/ 0 w 1"/>
                      <a:gd name="T9" fmla="*/ 3 h 8"/>
                      <a:gd name="T10" fmla="*/ 0 w 1"/>
                      <a:gd name="T11" fmla="*/ 4 h 8"/>
                      <a:gd name="T12" fmla="*/ 0 w 1"/>
                      <a:gd name="T13" fmla="*/ 3 h 8"/>
                      <a:gd name="T14" fmla="*/ 0 w 1"/>
                      <a:gd name="T15" fmla="*/ 4 h 8"/>
                      <a:gd name="T16" fmla="*/ 0 w 1"/>
                      <a:gd name="T17" fmla="*/ 5 h 8"/>
                      <a:gd name="T18" fmla="*/ 0 w 1"/>
                      <a:gd name="T19" fmla="*/ 5 h 8"/>
                      <a:gd name="T20" fmla="*/ 0 w 1"/>
                      <a:gd name="T21" fmla="*/ 5 h 8"/>
                      <a:gd name="T22" fmla="*/ 0 w 1"/>
                      <a:gd name="T23" fmla="*/ 6 h 8"/>
                      <a:gd name="T24" fmla="*/ 0 w 1"/>
                      <a:gd name="T25" fmla="*/ 6 h 8"/>
                      <a:gd name="T26" fmla="*/ 0 w 1"/>
                      <a:gd name="T27" fmla="*/ 6 h 8"/>
                      <a:gd name="T28" fmla="*/ 0 w 1"/>
                      <a:gd name="T29" fmla="*/ 7 h 8"/>
                      <a:gd name="T30" fmla="*/ 0 w 1"/>
                      <a:gd name="T31" fmla="*/ 7 h 8"/>
                      <a:gd name="T32" fmla="*/ 0 w 1"/>
                      <a:gd name="T33" fmla="*/ 7 h 8"/>
                      <a:gd name="T34" fmla="*/ 0 w 1"/>
                      <a:gd name="T35" fmla="*/ 7 h 8"/>
                      <a:gd name="T36" fmla="*/ 0 w 1"/>
                      <a:gd name="T37" fmla="*/ 7 h 8"/>
                      <a:gd name="T38" fmla="*/ 0 w 1"/>
                      <a:gd name="T39" fmla="*/ 7 h 8"/>
                      <a:gd name="T40" fmla="*/ 0 w 1"/>
                      <a:gd name="T41" fmla="*/ 6 h 8"/>
                      <a:gd name="T42" fmla="*/ 0 w 1"/>
                      <a:gd name="T43" fmla="*/ 6 h 8"/>
                      <a:gd name="T44" fmla="*/ 0 w 1"/>
                      <a:gd name="T45" fmla="*/ 6 h 8"/>
                      <a:gd name="T46" fmla="*/ 0 w 1"/>
                      <a:gd name="T47" fmla="*/ 5 h 8"/>
                      <a:gd name="T48" fmla="*/ 0 w 1"/>
                      <a:gd name="T49" fmla="*/ 5 h 8"/>
                      <a:gd name="T50" fmla="*/ 0 w 1"/>
                      <a:gd name="T51" fmla="*/ 5 h 8"/>
                      <a:gd name="T52" fmla="*/ 0 w 1"/>
                      <a:gd name="T53" fmla="*/ 5 h 8"/>
                      <a:gd name="T54" fmla="*/ 0 w 1"/>
                      <a:gd name="T55" fmla="*/ 4 h 8"/>
                      <a:gd name="T56" fmla="*/ 0 w 1"/>
                      <a:gd name="T57" fmla="*/ 4 h 8"/>
                      <a:gd name="T58" fmla="*/ 0 w 1"/>
                      <a:gd name="T59" fmla="*/ 4 h 8"/>
                      <a:gd name="T60" fmla="*/ 0 w 1"/>
                      <a:gd name="T61" fmla="*/ 4 h 8"/>
                      <a:gd name="T62" fmla="*/ 0 w 1"/>
                      <a:gd name="T63" fmla="*/ 3 h 8"/>
                      <a:gd name="T64" fmla="*/ 0 w 1"/>
                      <a:gd name="T65" fmla="*/ 3 h 8"/>
                      <a:gd name="T66" fmla="*/ 0 w 1"/>
                      <a:gd name="T67" fmla="*/ 2 h 8"/>
                      <a:gd name="T68" fmla="*/ 0 w 1"/>
                      <a:gd name="T69" fmla="*/ 2 h 8"/>
                      <a:gd name="T70" fmla="*/ 0 w 1"/>
                      <a:gd name="T71" fmla="*/ 1 h 8"/>
                      <a:gd name="T72" fmla="*/ 0 w 1"/>
                      <a:gd name="T73" fmla="*/ 1 h 8"/>
                      <a:gd name="T74" fmla="*/ 0 w 1"/>
                      <a:gd name="T75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" h="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3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0" y="5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0" y="5"/>
                        </a:lnTo>
                        <a:lnTo>
                          <a:pt x="0" y="5"/>
                        </a:lnTo>
                        <a:lnTo>
                          <a:pt x="0" y="5"/>
                        </a:lnTo>
                        <a:lnTo>
                          <a:pt x="0" y="5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lnTo>
                          <a:pt x="0" y="3"/>
                        </a:ln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279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39" name="Freeform 191"/>
                  <p:cNvSpPr>
                    <a:spLocks/>
                  </p:cNvSpPr>
                  <p:nvPr/>
                </p:nvSpPr>
                <p:spPr bwMode="auto">
                  <a:xfrm>
                    <a:off x="2201" y="1710"/>
                    <a:ext cx="6" cy="3"/>
                  </a:xfrm>
                  <a:custGeom>
                    <a:avLst/>
                    <a:gdLst>
                      <a:gd name="T0" fmla="*/ 3 w 6"/>
                      <a:gd name="T1" fmla="*/ 0 h 3"/>
                      <a:gd name="T2" fmla="*/ 4 w 6"/>
                      <a:gd name="T3" fmla="*/ 0 h 3"/>
                      <a:gd name="T4" fmla="*/ 5 w 6"/>
                      <a:gd name="T5" fmla="*/ 1 h 3"/>
                      <a:gd name="T6" fmla="*/ 4 w 6"/>
                      <a:gd name="T7" fmla="*/ 1 h 3"/>
                      <a:gd name="T8" fmla="*/ 4 w 6"/>
                      <a:gd name="T9" fmla="*/ 1 h 3"/>
                      <a:gd name="T10" fmla="*/ 4 w 6"/>
                      <a:gd name="T11" fmla="*/ 1 h 3"/>
                      <a:gd name="T12" fmla="*/ 3 w 6"/>
                      <a:gd name="T13" fmla="*/ 1 h 3"/>
                      <a:gd name="T14" fmla="*/ 3 w 6"/>
                      <a:gd name="T15" fmla="*/ 2 h 3"/>
                      <a:gd name="T16" fmla="*/ 2 w 6"/>
                      <a:gd name="T17" fmla="*/ 2 h 3"/>
                      <a:gd name="T18" fmla="*/ 2 w 6"/>
                      <a:gd name="T19" fmla="*/ 2 h 3"/>
                      <a:gd name="T20" fmla="*/ 2 w 6"/>
                      <a:gd name="T21" fmla="*/ 2 h 3"/>
                      <a:gd name="T22" fmla="*/ 1 w 6"/>
                      <a:gd name="T23" fmla="*/ 2 h 3"/>
                      <a:gd name="T24" fmla="*/ 0 w 6"/>
                      <a:gd name="T25" fmla="*/ 2 h 3"/>
                      <a:gd name="T26" fmla="*/ 0 w 6"/>
                      <a:gd name="T27" fmla="*/ 2 h 3"/>
                      <a:gd name="T28" fmla="*/ 1 w 6"/>
                      <a:gd name="T29" fmla="*/ 2 h 3"/>
                      <a:gd name="T30" fmla="*/ 1 w 6"/>
                      <a:gd name="T31" fmla="*/ 1 h 3"/>
                      <a:gd name="T32" fmla="*/ 2 w 6"/>
                      <a:gd name="T33" fmla="*/ 1 h 3"/>
                      <a:gd name="T34" fmla="*/ 2 w 6"/>
                      <a:gd name="T35" fmla="*/ 1 h 3"/>
                      <a:gd name="T36" fmla="*/ 2 w 6"/>
                      <a:gd name="T37" fmla="*/ 1 h 3"/>
                      <a:gd name="T38" fmla="*/ 3 w 6"/>
                      <a:gd name="T39" fmla="*/ 1 h 3"/>
                      <a:gd name="T40" fmla="*/ 2 w 6"/>
                      <a:gd name="T41" fmla="*/ 1 h 3"/>
                      <a:gd name="T42" fmla="*/ 3 w 6"/>
                      <a:gd name="T43" fmla="*/ 1 h 3"/>
                      <a:gd name="T44" fmla="*/ 3 w 6"/>
                      <a:gd name="T45" fmla="*/ 1 h 3"/>
                      <a:gd name="T46" fmla="*/ 4 w 6"/>
                      <a:gd name="T47" fmla="*/ 0 h 3"/>
                      <a:gd name="T48" fmla="*/ 3 w 6"/>
                      <a:gd name="T4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6" h="3">
                        <a:moveTo>
                          <a:pt x="3" y="0"/>
                        </a:moveTo>
                        <a:lnTo>
                          <a:pt x="4" y="0"/>
                        </a:lnTo>
                        <a:lnTo>
                          <a:pt x="5" y="1"/>
                        </a:lnTo>
                        <a:lnTo>
                          <a:pt x="4" y="1"/>
                        </a:lnTo>
                        <a:lnTo>
                          <a:pt x="4" y="1"/>
                        </a:lnTo>
                        <a:lnTo>
                          <a:pt x="4" y="1"/>
                        </a:lnTo>
                        <a:lnTo>
                          <a:pt x="3" y="1"/>
                        </a:lnTo>
                        <a:lnTo>
                          <a:pt x="3" y="2"/>
                        </a:lnTo>
                        <a:lnTo>
                          <a:pt x="2" y="2"/>
                        </a:lnTo>
                        <a:lnTo>
                          <a:pt x="2" y="2"/>
                        </a:lnTo>
                        <a:lnTo>
                          <a:pt x="2" y="2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1" y="2"/>
                        </a:ln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2" y="1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lnTo>
                          <a:pt x="3" y="1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279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40" name="Freeform 192"/>
                  <p:cNvSpPr>
                    <a:spLocks/>
                  </p:cNvSpPr>
                  <p:nvPr/>
                </p:nvSpPr>
                <p:spPr bwMode="auto">
                  <a:xfrm>
                    <a:off x="2180" y="1705"/>
                    <a:ext cx="2" cy="6"/>
                  </a:xfrm>
                  <a:custGeom>
                    <a:avLst/>
                    <a:gdLst>
                      <a:gd name="T0" fmla="*/ 1 w 2"/>
                      <a:gd name="T1" fmla="*/ 5 h 6"/>
                      <a:gd name="T2" fmla="*/ 1 w 2"/>
                      <a:gd name="T3" fmla="*/ 5 h 6"/>
                      <a:gd name="T4" fmla="*/ 0 w 2"/>
                      <a:gd name="T5" fmla="*/ 4 h 6"/>
                      <a:gd name="T6" fmla="*/ 0 w 2"/>
                      <a:gd name="T7" fmla="*/ 4 h 6"/>
                      <a:gd name="T8" fmla="*/ 0 w 2"/>
                      <a:gd name="T9" fmla="*/ 3 h 6"/>
                      <a:gd name="T10" fmla="*/ 0 w 2"/>
                      <a:gd name="T11" fmla="*/ 3 h 6"/>
                      <a:gd name="T12" fmla="*/ 0 w 2"/>
                      <a:gd name="T13" fmla="*/ 3 h 6"/>
                      <a:gd name="T14" fmla="*/ 0 w 2"/>
                      <a:gd name="T15" fmla="*/ 2 h 6"/>
                      <a:gd name="T16" fmla="*/ 0 w 2"/>
                      <a:gd name="T17" fmla="*/ 2 h 6"/>
                      <a:gd name="T18" fmla="*/ 0 w 2"/>
                      <a:gd name="T19" fmla="*/ 0 h 6"/>
                      <a:gd name="T20" fmla="*/ 0 w 2"/>
                      <a:gd name="T21" fmla="*/ 0 h 6"/>
                      <a:gd name="T22" fmla="*/ 1 w 2"/>
                      <a:gd name="T23" fmla="*/ 1 h 6"/>
                      <a:gd name="T24" fmla="*/ 1 w 2"/>
                      <a:gd name="T25" fmla="*/ 2 h 6"/>
                      <a:gd name="T26" fmla="*/ 1 w 2"/>
                      <a:gd name="T27" fmla="*/ 3 h 6"/>
                      <a:gd name="T28" fmla="*/ 1 w 2"/>
                      <a:gd name="T29" fmla="*/ 3 h 6"/>
                      <a:gd name="T30" fmla="*/ 1 w 2"/>
                      <a:gd name="T31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" h="6">
                        <a:moveTo>
                          <a:pt x="1" y="5"/>
                        </a:moveTo>
                        <a:lnTo>
                          <a:pt x="1" y="5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lnTo>
                          <a:pt x="0" y="3"/>
                        </a:lnTo>
                        <a:lnTo>
                          <a:pt x="0" y="3"/>
                        </a:ln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1" y="1"/>
                        </a:lnTo>
                        <a:lnTo>
                          <a:pt x="1" y="2"/>
                        </a:lnTo>
                        <a:lnTo>
                          <a:pt x="1" y="3"/>
                        </a:lnTo>
                        <a:lnTo>
                          <a:pt x="1" y="3"/>
                        </a:lnTo>
                        <a:lnTo>
                          <a:pt x="1" y="5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279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512641" name="Freeform 193"/>
                <p:cNvSpPr>
                  <a:spLocks/>
                </p:cNvSpPr>
                <p:nvPr/>
              </p:nvSpPr>
              <p:spPr bwMode="auto">
                <a:xfrm>
                  <a:off x="2187" y="1634"/>
                  <a:ext cx="5" cy="3"/>
                </a:xfrm>
                <a:custGeom>
                  <a:avLst/>
                  <a:gdLst>
                    <a:gd name="T0" fmla="*/ 1 w 5"/>
                    <a:gd name="T1" fmla="*/ 1 h 3"/>
                    <a:gd name="T2" fmla="*/ 0 w 5"/>
                    <a:gd name="T3" fmla="*/ 0 h 3"/>
                    <a:gd name="T4" fmla="*/ 0 w 5"/>
                    <a:gd name="T5" fmla="*/ 0 h 3"/>
                    <a:gd name="T6" fmla="*/ 1 w 5"/>
                    <a:gd name="T7" fmla="*/ 0 h 3"/>
                    <a:gd name="T8" fmla="*/ 2 w 5"/>
                    <a:gd name="T9" fmla="*/ 0 h 3"/>
                    <a:gd name="T10" fmla="*/ 3 w 5"/>
                    <a:gd name="T11" fmla="*/ 0 h 3"/>
                    <a:gd name="T12" fmla="*/ 3 w 5"/>
                    <a:gd name="T13" fmla="*/ 1 h 3"/>
                    <a:gd name="T14" fmla="*/ 4 w 5"/>
                    <a:gd name="T15" fmla="*/ 1 h 3"/>
                    <a:gd name="T16" fmla="*/ 4 w 5"/>
                    <a:gd name="T17" fmla="*/ 1 h 3"/>
                    <a:gd name="T18" fmla="*/ 4 w 5"/>
                    <a:gd name="T19" fmla="*/ 1 h 3"/>
                    <a:gd name="T20" fmla="*/ 3 w 5"/>
                    <a:gd name="T21" fmla="*/ 2 h 3"/>
                    <a:gd name="T22" fmla="*/ 3 w 5"/>
                    <a:gd name="T23" fmla="*/ 1 h 3"/>
                    <a:gd name="T24" fmla="*/ 3 w 5"/>
                    <a:gd name="T25" fmla="*/ 1 h 3"/>
                    <a:gd name="T26" fmla="*/ 2 w 5"/>
                    <a:gd name="T27" fmla="*/ 1 h 3"/>
                    <a:gd name="T28" fmla="*/ 2 w 5"/>
                    <a:gd name="T29" fmla="*/ 1 h 3"/>
                    <a:gd name="T30" fmla="*/ 1 w 5"/>
                    <a:gd name="T31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" h="3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1" y="1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279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1512642" name="Group 194"/>
                <p:cNvGrpSpPr>
                  <a:grpSpLocks/>
                </p:cNvGrpSpPr>
                <p:nvPr/>
              </p:nvGrpSpPr>
              <p:grpSpPr bwMode="auto">
                <a:xfrm>
                  <a:off x="2113" y="1526"/>
                  <a:ext cx="74" cy="170"/>
                  <a:chOff x="2113" y="1526"/>
                  <a:chExt cx="74" cy="170"/>
                </a:xfrm>
              </p:grpSpPr>
              <p:grpSp>
                <p:nvGrpSpPr>
                  <p:cNvPr id="1512643" name="Group 195"/>
                  <p:cNvGrpSpPr>
                    <a:grpSpLocks/>
                  </p:cNvGrpSpPr>
                  <p:nvPr/>
                </p:nvGrpSpPr>
                <p:grpSpPr bwMode="auto">
                  <a:xfrm>
                    <a:off x="2127" y="1541"/>
                    <a:ext cx="15" cy="51"/>
                    <a:chOff x="2127" y="1541"/>
                    <a:chExt cx="15" cy="51"/>
                  </a:xfrm>
                </p:grpSpPr>
                <p:sp>
                  <p:nvSpPr>
                    <p:cNvPr id="1512644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2127" y="1589"/>
                      <a:ext cx="2" cy="3"/>
                    </a:xfrm>
                    <a:custGeom>
                      <a:avLst/>
                      <a:gdLst>
                        <a:gd name="T0" fmla="*/ 1 w 2"/>
                        <a:gd name="T1" fmla="*/ 0 h 3"/>
                        <a:gd name="T2" fmla="*/ 1 w 2"/>
                        <a:gd name="T3" fmla="*/ 0 h 3"/>
                        <a:gd name="T4" fmla="*/ 1 w 2"/>
                        <a:gd name="T5" fmla="*/ 0 h 3"/>
                        <a:gd name="T6" fmla="*/ 0 w 2"/>
                        <a:gd name="T7" fmla="*/ 0 h 3"/>
                        <a:gd name="T8" fmla="*/ 0 w 2"/>
                        <a:gd name="T9" fmla="*/ 0 h 3"/>
                        <a:gd name="T10" fmla="*/ 0 w 2"/>
                        <a:gd name="T11" fmla="*/ 0 h 3"/>
                        <a:gd name="T12" fmla="*/ 0 w 2"/>
                        <a:gd name="T13" fmla="*/ 1 h 3"/>
                        <a:gd name="T14" fmla="*/ 0 w 2"/>
                        <a:gd name="T15" fmla="*/ 2 h 3"/>
                        <a:gd name="T16" fmla="*/ 0 w 2"/>
                        <a:gd name="T17" fmla="*/ 2 h 3"/>
                        <a:gd name="T18" fmla="*/ 0 w 2"/>
                        <a:gd name="T19" fmla="*/ 2 h 3"/>
                        <a:gd name="T20" fmla="*/ 1 w 2"/>
                        <a:gd name="T21" fmla="*/ 2 h 3"/>
                        <a:gd name="T22" fmla="*/ 1 w 2"/>
                        <a:gd name="T23" fmla="*/ 1 h 3"/>
                        <a:gd name="T24" fmla="*/ 1 w 2"/>
                        <a:gd name="T25" fmla="*/ 0 h 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" h="3">
                          <a:moveTo>
                            <a:pt x="1" y="0"/>
                          </a:moveTo>
                          <a:lnTo>
                            <a:pt x="1" y="0"/>
                          </a:lnTo>
                          <a:lnTo>
                            <a:pt x="1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1" y="2"/>
                          </a:lnTo>
                          <a:lnTo>
                            <a:pt x="1" y="1"/>
                          </a:lnTo>
                          <a:lnTo>
                            <a:pt x="1" y="0"/>
                          </a:lnTo>
                        </a:path>
                      </a:pathLst>
                    </a:custGeom>
                    <a:solidFill>
                      <a:srgbClr val="008000"/>
                    </a:solidFill>
                    <a:ln w="12700" cap="rnd" cmpd="sng">
                      <a:solidFill>
                        <a:srgbClr val="0027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32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512645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2140" y="1579"/>
                      <a:ext cx="2" cy="4"/>
                    </a:xfrm>
                    <a:custGeom>
                      <a:avLst/>
                      <a:gdLst>
                        <a:gd name="T0" fmla="*/ 1 w 2"/>
                        <a:gd name="T1" fmla="*/ 3 h 4"/>
                        <a:gd name="T2" fmla="*/ 0 w 2"/>
                        <a:gd name="T3" fmla="*/ 3 h 4"/>
                        <a:gd name="T4" fmla="*/ 0 w 2"/>
                        <a:gd name="T5" fmla="*/ 2 h 4"/>
                        <a:gd name="T6" fmla="*/ 0 w 2"/>
                        <a:gd name="T7" fmla="*/ 1 h 4"/>
                        <a:gd name="T8" fmla="*/ 0 w 2"/>
                        <a:gd name="T9" fmla="*/ 1 h 4"/>
                        <a:gd name="T10" fmla="*/ 0 w 2"/>
                        <a:gd name="T11" fmla="*/ 0 h 4"/>
                        <a:gd name="T12" fmla="*/ 0 w 2"/>
                        <a:gd name="T13" fmla="*/ 0 h 4"/>
                        <a:gd name="T14" fmla="*/ 0 w 2"/>
                        <a:gd name="T15" fmla="*/ 0 h 4"/>
                        <a:gd name="T16" fmla="*/ 0 w 2"/>
                        <a:gd name="T17" fmla="*/ 0 h 4"/>
                        <a:gd name="T18" fmla="*/ 1 w 2"/>
                        <a:gd name="T19" fmla="*/ 0 h 4"/>
                        <a:gd name="T20" fmla="*/ 1 w 2"/>
                        <a:gd name="T21" fmla="*/ 0 h 4"/>
                        <a:gd name="T22" fmla="*/ 1 w 2"/>
                        <a:gd name="T23" fmla="*/ 1 h 4"/>
                        <a:gd name="T24" fmla="*/ 1 w 2"/>
                        <a:gd name="T25" fmla="*/ 2 h 4"/>
                        <a:gd name="T26" fmla="*/ 1 w 2"/>
                        <a:gd name="T27" fmla="*/ 3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1" y="3"/>
                          </a:moveTo>
                          <a:lnTo>
                            <a:pt x="0" y="3"/>
                          </a:lnTo>
                          <a:lnTo>
                            <a:pt x="0" y="2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1" y="0"/>
                          </a:lnTo>
                          <a:lnTo>
                            <a:pt x="1" y="0"/>
                          </a:lnTo>
                          <a:lnTo>
                            <a:pt x="1" y="1"/>
                          </a:lnTo>
                          <a:lnTo>
                            <a:pt x="1" y="2"/>
                          </a:lnTo>
                          <a:lnTo>
                            <a:pt x="1" y="3"/>
                          </a:lnTo>
                        </a:path>
                      </a:pathLst>
                    </a:custGeom>
                    <a:solidFill>
                      <a:srgbClr val="008000"/>
                    </a:solidFill>
                    <a:ln w="12700" cap="rnd" cmpd="sng">
                      <a:solidFill>
                        <a:srgbClr val="0027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32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512646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2140" y="1541"/>
                      <a:ext cx="2" cy="3"/>
                    </a:xfrm>
                    <a:custGeom>
                      <a:avLst/>
                      <a:gdLst>
                        <a:gd name="T0" fmla="*/ 0 w 2"/>
                        <a:gd name="T1" fmla="*/ 2 h 3"/>
                        <a:gd name="T2" fmla="*/ 0 w 2"/>
                        <a:gd name="T3" fmla="*/ 2 h 3"/>
                        <a:gd name="T4" fmla="*/ 0 w 2"/>
                        <a:gd name="T5" fmla="*/ 2 h 3"/>
                        <a:gd name="T6" fmla="*/ 1 w 2"/>
                        <a:gd name="T7" fmla="*/ 2 h 3"/>
                        <a:gd name="T8" fmla="*/ 1 w 2"/>
                        <a:gd name="T9" fmla="*/ 2 h 3"/>
                        <a:gd name="T10" fmla="*/ 1 w 2"/>
                        <a:gd name="T11" fmla="*/ 1 h 3"/>
                        <a:gd name="T12" fmla="*/ 1 w 2"/>
                        <a:gd name="T13" fmla="*/ 1 h 3"/>
                        <a:gd name="T14" fmla="*/ 1 w 2"/>
                        <a:gd name="T15" fmla="*/ 1 h 3"/>
                        <a:gd name="T16" fmla="*/ 1 w 2"/>
                        <a:gd name="T17" fmla="*/ 1 h 3"/>
                        <a:gd name="T18" fmla="*/ 1 w 2"/>
                        <a:gd name="T19" fmla="*/ 0 h 3"/>
                        <a:gd name="T20" fmla="*/ 1 w 2"/>
                        <a:gd name="T21" fmla="*/ 0 h 3"/>
                        <a:gd name="T22" fmla="*/ 1 w 2"/>
                        <a:gd name="T23" fmla="*/ 0 h 3"/>
                        <a:gd name="T24" fmla="*/ 0 w 2"/>
                        <a:gd name="T25" fmla="*/ 0 h 3"/>
                        <a:gd name="T26" fmla="*/ 0 w 2"/>
                        <a:gd name="T27" fmla="*/ 0 h 3"/>
                        <a:gd name="T28" fmla="*/ 0 w 2"/>
                        <a:gd name="T29" fmla="*/ 0 h 3"/>
                        <a:gd name="T30" fmla="*/ 0 w 2"/>
                        <a:gd name="T31" fmla="*/ 0 h 3"/>
                        <a:gd name="T32" fmla="*/ 0 w 2"/>
                        <a:gd name="T33" fmla="*/ 0 h 3"/>
                        <a:gd name="T34" fmla="*/ 0 w 2"/>
                        <a:gd name="T35" fmla="*/ 1 h 3"/>
                        <a:gd name="T36" fmla="*/ 0 w 2"/>
                        <a:gd name="T37" fmla="*/ 1 h 3"/>
                        <a:gd name="T38" fmla="*/ 0 w 2"/>
                        <a:gd name="T39" fmla="*/ 1 h 3"/>
                        <a:gd name="T40" fmla="*/ 0 w 2"/>
                        <a:gd name="T41" fmla="*/ 2 h 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2" h="3">
                          <a:moveTo>
                            <a:pt x="0" y="2"/>
                          </a:move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1" y="2"/>
                          </a:lnTo>
                          <a:lnTo>
                            <a:pt x="1" y="2"/>
                          </a:lnTo>
                          <a:lnTo>
                            <a:pt x="1" y="1"/>
                          </a:lnTo>
                          <a:lnTo>
                            <a:pt x="1" y="1"/>
                          </a:lnTo>
                          <a:lnTo>
                            <a:pt x="1" y="1"/>
                          </a:lnTo>
                          <a:lnTo>
                            <a:pt x="1" y="1"/>
                          </a:lnTo>
                          <a:lnTo>
                            <a:pt x="1" y="0"/>
                          </a:lnTo>
                          <a:lnTo>
                            <a:pt x="1" y="0"/>
                          </a:lnTo>
                          <a:lnTo>
                            <a:pt x="1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2"/>
                          </a:lnTo>
                        </a:path>
                      </a:pathLst>
                    </a:custGeom>
                    <a:solidFill>
                      <a:srgbClr val="008000"/>
                    </a:solidFill>
                    <a:ln w="12700" cap="rnd" cmpd="sng">
                      <a:solidFill>
                        <a:srgbClr val="0027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32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512647" name="Freeform 199"/>
                  <p:cNvSpPr>
                    <a:spLocks/>
                  </p:cNvSpPr>
                  <p:nvPr/>
                </p:nvSpPr>
                <p:spPr bwMode="auto">
                  <a:xfrm>
                    <a:off x="2143" y="1653"/>
                    <a:ext cx="44" cy="43"/>
                  </a:xfrm>
                  <a:custGeom>
                    <a:avLst/>
                    <a:gdLst>
                      <a:gd name="T0" fmla="*/ 33 w 44"/>
                      <a:gd name="T1" fmla="*/ 3 h 43"/>
                      <a:gd name="T2" fmla="*/ 35 w 44"/>
                      <a:gd name="T3" fmla="*/ 6 h 43"/>
                      <a:gd name="T4" fmla="*/ 39 w 44"/>
                      <a:gd name="T5" fmla="*/ 14 h 43"/>
                      <a:gd name="T6" fmla="*/ 43 w 44"/>
                      <a:gd name="T7" fmla="*/ 20 h 43"/>
                      <a:gd name="T8" fmla="*/ 42 w 44"/>
                      <a:gd name="T9" fmla="*/ 29 h 43"/>
                      <a:gd name="T10" fmla="*/ 40 w 44"/>
                      <a:gd name="T11" fmla="*/ 34 h 43"/>
                      <a:gd name="T12" fmla="*/ 39 w 44"/>
                      <a:gd name="T13" fmla="*/ 36 h 43"/>
                      <a:gd name="T14" fmla="*/ 38 w 44"/>
                      <a:gd name="T15" fmla="*/ 39 h 43"/>
                      <a:gd name="T16" fmla="*/ 36 w 44"/>
                      <a:gd name="T17" fmla="*/ 41 h 43"/>
                      <a:gd name="T18" fmla="*/ 33 w 44"/>
                      <a:gd name="T19" fmla="*/ 40 h 43"/>
                      <a:gd name="T20" fmla="*/ 30 w 44"/>
                      <a:gd name="T21" fmla="*/ 41 h 43"/>
                      <a:gd name="T22" fmla="*/ 27 w 44"/>
                      <a:gd name="T23" fmla="*/ 38 h 43"/>
                      <a:gd name="T24" fmla="*/ 27 w 44"/>
                      <a:gd name="T25" fmla="*/ 34 h 43"/>
                      <a:gd name="T26" fmla="*/ 25 w 44"/>
                      <a:gd name="T27" fmla="*/ 34 h 43"/>
                      <a:gd name="T28" fmla="*/ 24 w 44"/>
                      <a:gd name="T29" fmla="*/ 34 h 43"/>
                      <a:gd name="T30" fmla="*/ 21 w 44"/>
                      <a:gd name="T31" fmla="*/ 31 h 43"/>
                      <a:gd name="T32" fmla="*/ 19 w 44"/>
                      <a:gd name="T33" fmla="*/ 31 h 43"/>
                      <a:gd name="T34" fmla="*/ 16 w 44"/>
                      <a:gd name="T35" fmla="*/ 32 h 43"/>
                      <a:gd name="T36" fmla="*/ 15 w 44"/>
                      <a:gd name="T37" fmla="*/ 33 h 43"/>
                      <a:gd name="T38" fmla="*/ 13 w 44"/>
                      <a:gd name="T39" fmla="*/ 34 h 43"/>
                      <a:gd name="T40" fmla="*/ 10 w 44"/>
                      <a:gd name="T41" fmla="*/ 35 h 43"/>
                      <a:gd name="T42" fmla="*/ 8 w 44"/>
                      <a:gd name="T43" fmla="*/ 36 h 43"/>
                      <a:gd name="T44" fmla="*/ 5 w 44"/>
                      <a:gd name="T45" fmla="*/ 36 h 43"/>
                      <a:gd name="T46" fmla="*/ 4 w 44"/>
                      <a:gd name="T47" fmla="*/ 34 h 43"/>
                      <a:gd name="T48" fmla="*/ 4 w 44"/>
                      <a:gd name="T49" fmla="*/ 30 h 43"/>
                      <a:gd name="T50" fmla="*/ 3 w 44"/>
                      <a:gd name="T51" fmla="*/ 28 h 43"/>
                      <a:gd name="T52" fmla="*/ 1 w 44"/>
                      <a:gd name="T53" fmla="*/ 22 h 43"/>
                      <a:gd name="T54" fmla="*/ 0 w 44"/>
                      <a:gd name="T55" fmla="*/ 17 h 43"/>
                      <a:gd name="T56" fmla="*/ 2 w 44"/>
                      <a:gd name="T57" fmla="*/ 13 h 43"/>
                      <a:gd name="T58" fmla="*/ 6 w 44"/>
                      <a:gd name="T59" fmla="*/ 13 h 43"/>
                      <a:gd name="T60" fmla="*/ 7 w 44"/>
                      <a:gd name="T61" fmla="*/ 12 h 43"/>
                      <a:gd name="T62" fmla="*/ 8 w 44"/>
                      <a:gd name="T63" fmla="*/ 9 h 43"/>
                      <a:gd name="T64" fmla="*/ 11 w 44"/>
                      <a:gd name="T65" fmla="*/ 6 h 43"/>
                      <a:gd name="T66" fmla="*/ 13 w 44"/>
                      <a:gd name="T67" fmla="*/ 3 h 43"/>
                      <a:gd name="T68" fmla="*/ 16 w 44"/>
                      <a:gd name="T69" fmla="*/ 6 h 43"/>
                      <a:gd name="T70" fmla="*/ 17 w 44"/>
                      <a:gd name="T71" fmla="*/ 3 h 43"/>
                      <a:gd name="T72" fmla="*/ 19 w 44"/>
                      <a:gd name="T73" fmla="*/ 2 h 43"/>
                      <a:gd name="T74" fmla="*/ 21 w 44"/>
                      <a:gd name="T75" fmla="*/ 1 h 43"/>
                      <a:gd name="T76" fmla="*/ 24 w 44"/>
                      <a:gd name="T77" fmla="*/ 1 h 43"/>
                      <a:gd name="T78" fmla="*/ 25 w 44"/>
                      <a:gd name="T79" fmla="*/ 3 h 43"/>
                      <a:gd name="T80" fmla="*/ 24 w 44"/>
                      <a:gd name="T81" fmla="*/ 5 h 43"/>
                      <a:gd name="T82" fmla="*/ 27 w 44"/>
                      <a:gd name="T83" fmla="*/ 8 h 43"/>
                      <a:gd name="T84" fmla="*/ 30 w 44"/>
                      <a:gd name="T85" fmla="*/ 8 h 43"/>
                      <a:gd name="T86" fmla="*/ 30 w 44"/>
                      <a:gd name="T87" fmla="*/ 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44" h="43">
                        <a:moveTo>
                          <a:pt x="31" y="0"/>
                        </a:moveTo>
                        <a:lnTo>
                          <a:pt x="33" y="0"/>
                        </a:lnTo>
                        <a:lnTo>
                          <a:pt x="33" y="3"/>
                        </a:lnTo>
                        <a:lnTo>
                          <a:pt x="34" y="4"/>
                        </a:lnTo>
                        <a:lnTo>
                          <a:pt x="35" y="5"/>
                        </a:lnTo>
                        <a:lnTo>
                          <a:pt x="35" y="6"/>
                        </a:lnTo>
                        <a:lnTo>
                          <a:pt x="35" y="9"/>
                        </a:lnTo>
                        <a:lnTo>
                          <a:pt x="36" y="11"/>
                        </a:lnTo>
                        <a:lnTo>
                          <a:pt x="39" y="14"/>
                        </a:lnTo>
                        <a:lnTo>
                          <a:pt x="39" y="15"/>
                        </a:lnTo>
                        <a:lnTo>
                          <a:pt x="41" y="18"/>
                        </a:lnTo>
                        <a:lnTo>
                          <a:pt x="43" y="20"/>
                        </a:lnTo>
                        <a:lnTo>
                          <a:pt x="43" y="24"/>
                        </a:lnTo>
                        <a:lnTo>
                          <a:pt x="43" y="28"/>
                        </a:lnTo>
                        <a:lnTo>
                          <a:pt x="42" y="29"/>
                        </a:lnTo>
                        <a:lnTo>
                          <a:pt x="41" y="30"/>
                        </a:lnTo>
                        <a:lnTo>
                          <a:pt x="41" y="32"/>
                        </a:lnTo>
                        <a:lnTo>
                          <a:pt x="40" y="34"/>
                        </a:lnTo>
                        <a:lnTo>
                          <a:pt x="39" y="34"/>
                        </a:lnTo>
                        <a:lnTo>
                          <a:pt x="40" y="34"/>
                        </a:lnTo>
                        <a:lnTo>
                          <a:pt x="39" y="36"/>
                        </a:lnTo>
                        <a:lnTo>
                          <a:pt x="39" y="38"/>
                        </a:lnTo>
                        <a:lnTo>
                          <a:pt x="38" y="39"/>
                        </a:lnTo>
                        <a:lnTo>
                          <a:pt x="38" y="39"/>
                        </a:lnTo>
                        <a:lnTo>
                          <a:pt x="38" y="40"/>
                        </a:lnTo>
                        <a:lnTo>
                          <a:pt x="37" y="41"/>
                        </a:lnTo>
                        <a:lnTo>
                          <a:pt x="36" y="41"/>
                        </a:lnTo>
                        <a:lnTo>
                          <a:pt x="35" y="42"/>
                        </a:lnTo>
                        <a:lnTo>
                          <a:pt x="35" y="42"/>
                        </a:lnTo>
                        <a:lnTo>
                          <a:pt x="33" y="40"/>
                        </a:lnTo>
                        <a:lnTo>
                          <a:pt x="32" y="41"/>
                        </a:lnTo>
                        <a:lnTo>
                          <a:pt x="31" y="41"/>
                        </a:lnTo>
                        <a:lnTo>
                          <a:pt x="30" y="41"/>
                        </a:lnTo>
                        <a:lnTo>
                          <a:pt x="29" y="40"/>
                        </a:lnTo>
                        <a:lnTo>
                          <a:pt x="28" y="39"/>
                        </a:lnTo>
                        <a:lnTo>
                          <a:pt x="27" y="38"/>
                        </a:lnTo>
                        <a:lnTo>
                          <a:pt x="27" y="37"/>
                        </a:lnTo>
                        <a:lnTo>
                          <a:pt x="27" y="36"/>
                        </a:lnTo>
                        <a:lnTo>
                          <a:pt x="27" y="34"/>
                        </a:lnTo>
                        <a:lnTo>
                          <a:pt x="27" y="34"/>
                        </a:lnTo>
                        <a:lnTo>
                          <a:pt x="27" y="33"/>
                        </a:lnTo>
                        <a:lnTo>
                          <a:pt x="25" y="34"/>
                        </a:lnTo>
                        <a:lnTo>
                          <a:pt x="25" y="34"/>
                        </a:lnTo>
                        <a:lnTo>
                          <a:pt x="24" y="34"/>
                        </a:lnTo>
                        <a:lnTo>
                          <a:pt x="24" y="34"/>
                        </a:lnTo>
                        <a:lnTo>
                          <a:pt x="22" y="33"/>
                        </a:lnTo>
                        <a:lnTo>
                          <a:pt x="22" y="31"/>
                        </a:lnTo>
                        <a:lnTo>
                          <a:pt x="21" y="31"/>
                        </a:lnTo>
                        <a:lnTo>
                          <a:pt x="21" y="31"/>
                        </a:lnTo>
                        <a:lnTo>
                          <a:pt x="20" y="31"/>
                        </a:lnTo>
                        <a:lnTo>
                          <a:pt x="19" y="31"/>
                        </a:lnTo>
                        <a:lnTo>
                          <a:pt x="18" y="31"/>
                        </a:lnTo>
                        <a:lnTo>
                          <a:pt x="18" y="31"/>
                        </a:lnTo>
                        <a:lnTo>
                          <a:pt x="16" y="32"/>
                        </a:lnTo>
                        <a:lnTo>
                          <a:pt x="16" y="31"/>
                        </a:lnTo>
                        <a:lnTo>
                          <a:pt x="16" y="32"/>
                        </a:lnTo>
                        <a:lnTo>
                          <a:pt x="15" y="33"/>
                        </a:lnTo>
                        <a:lnTo>
                          <a:pt x="15" y="33"/>
                        </a:lnTo>
                        <a:lnTo>
                          <a:pt x="13" y="34"/>
                        </a:lnTo>
                        <a:lnTo>
                          <a:pt x="13" y="34"/>
                        </a:lnTo>
                        <a:lnTo>
                          <a:pt x="12" y="34"/>
                        </a:lnTo>
                        <a:lnTo>
                          <a:pt x="10" y="34"/>
                        </a:lnTo>
                        <a:lnTo>
                          <a:pt x="10" y="35"/>
                        </a:lnTo>
                        <a:lnTo>
                          <a:pt x="10" y="35"/>
                        </a:lnTo>
                        <a:lnTo>
                          <a:pt x="9" y="36"/>
                        </a:lnTo>
                        <a:lnTo>
                          <a:pt x="8" y="36"/>
                        </a:lnTo>
                        <a:lnTo>
                          <a:pt x="8" y="37"/>
                        </a:lnTo>
                        <a:lnTo>
                          <a:pt x="6" y="37"/>
                        </a:lnTo>
                        <a:lnTo>
                          <a:pt x="5" y="36"/>
                        </a:lnTo>
                        <a:lnTo>
                          <a:pt x="5" y="35"/>
                        </a:lnTo>
                        <a:lnTo>
                          <a:pt x="5" y="36"/>
                        </a:lnTo>
                        <a:lnTo>
                          <a:pt x="4" y="34"/>
                        </a:lnTo>
                        <a:lnTo>
                          <a:pt x="5" y="33"/>
                        </a:lnTo>
                        <a:lnTo>
                          <a:pt x="5" y="31"/>
                        </a:lnTo>
                        <a:lnTo>
                          <a:pt x="4" y="30"/>
                        </a:lnTo>
                        <a:lnTo>
                          <a:pt x="4" y="29"/>
                        </a:lnTo>
                        <a:lnTo>
                          <a:pt x="4" y="28"/>
                        </a:lnTo>
                        <a:lnTo>
                          <a:pt x="3" y="28"/>
                        </a:lnTo>
                        <a:lnTo>
                          <a:pt x="3" y="27"/>
                        </a:lnTo>
                        <a:lnTo>
                          <a:pt x="2" y="25"/>
                        </a:lnTo>
                        <a:lnTo>
                          <a:pt x="1" y="22"/>
                        </a:lnTo>
                        <a:lnTo>
                          <a:pt x="1" y="19"/>
                        </a:lnTo>
                        <a:lnTo>
                          <a:pt x="1" y="18"/>
                        </a:lnTo>
                        <a:lnTo>
                          <a:pt x="0" y="17"/>
                        </a:lnTo>
                        <a:lnTo>
                          <a:pt x="1" y="16"/>
                        </a:lnTo>
                        <a:lnTo>
                          <a:pt x="1" y="15"/>
                        </a:lnTo>
                        <a:lnTo>
                          <a:pt x="2" y="13"/>
                        </a:lnTo>
                        <a:lnTo>
                          <a:pt x="4" y="13"/>
                        </a:lnTo>
                        <a:lnTo>
                          <a:pt x="5" y="13"/>
                        </a:lnTo>
                        <a:lnTo>
                          <a:pt x="6" y="13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lnTo>
                          <a:pt x="7" y="12"/>
                        </a:lnTo>
                        <a:lnTo>
                          <a:pt x="8" y="11"/>
                        </a:lnTo>
                        <a:lnTo>
                          <a:pt x="8" y="10"/>
                        </a:lnTo>
                        <a:lnTo>
                          <a:pt x="8" y="9"/>
                        </a:lnTo>
                        <a:lnTo>
                          <a:pt x="8" y="8"/>
                        </a:lnTo>
                        <a:lnTo>
                          <a:pt x="10" y="8"/>
                        </a:lnTo>
                        <a:lnTo>
                          <a:pt x="11" y="6"/>
                        </a:lnTo>
                        <a:lnTo>
                          <a:pt x="12" y="4"/>
                        </a:lnTo>
                        <a:lnTo>
                          <a:pt x="13" y="4"/>
                        </a:lnTo>
                        <a:lnTo>
                          <a:pt x="13" y="3"/>
                        </a:lnTo>
                        <a:lnTo>
                          <a:pt x="14" y="3"/>
                        </a:lnTo>
                        <a:lnTo>
                          <a:pt x="15" y="5"/>
                        </a:lnTo>
                        <a:lnTo>
                          <a:pt x="16" y="6"/>
                        </a:lnTo>
                        <a:lnTo>
                          <a:pt x="16" y="5"/>
                        </a:lnTo>
                        <a:lnTo>
                          <a:pt x="16" y="3"/>
                        </a:lnTo>
                        <a:lnTo>
                          <a:pt x="17" y="3"/>
                        </a:lnTo>
                        <a:lnTo>
                          <a:pt x="18" y="3"/>
                        </a:lnTo>
                        <a:lnTo>
                          <a:pt x="18" y="3"/>
                        </a:lnTo>
                        <a:lnTo>
                          <a:pt x="19" y="2"/>
                        </a:lnTo>
                        <a:lnTo>
                          <a:pt x="19" y="1"/>
                        </a:lnTo>
                        <a:lnTo>
                          <a:pt x="20" y="1"/>
                        </a:lnTo>
                        <a:lnTo>
                          <a:pt x="21" y="1"/>
                        </a:lnTo>
                        <a:lnTo>
                          <a:pt x="21" y="1"/>
                        </a:lnTo>
                        <a:lnTo>
                          <a:pt x="22" y="1"/>
                        </a:lnTo>
                        <a:lnTo>
                          <a:pt x="24" y="1"/>
                        </a:lnTo>
                        <a:lnTo>
                          <a:pt x="24" y="2"/>
                        </a:lnTo>
                        <a:lnTo>
                          <a:pt x="24" y="3"/>
                        </a:lnTo>
                        <a:lnTo>
                          <a:pt x="25" y="3"/>
                        </a:lnTo>
                        <a:lnTo>
                          <a:pt x="24" y="3"/>
                        </a:lnTo>
                        <a:lnTo>
                          <a:pt x="24" y="4"/>
                        </a:lnTo>
                        <a:lnTo>
                          <a:pt x="24" y="5"/>
                        </a:lnTo>
                        <a:lnTo>
                          <a:pt x="26" y="7"/>
                        </a:lnTo>
                        <a:lnTo>
                          <a:pt x="27" y="8"/>
                        </a:lnTo>
                        <a:lnTo>
                          <a:pt x="27" y="8"/>
                        </a:lnTo>
                        <a:lnTo>
                          <a:pt x="28" y="8"/>
                        </a:lnTo>
                        <a:lnTo>
                          <a:pt x="29" y="9"/>
                        </a:lnTo>
                        <a:lnTo>
                          <a:pt x="30" y="8"/>
                        </a:lnTo>
                        <a:lnTo>
                          <a:pt x="30" y="7"/>
                        </a:lnTo>
                        <a:lnTo>
                          <a:pt x="30" y="6"/>
                        </a:lnTo>
                        <a:lnTo>
                          <a:pt x="30" y="3"/>
                        </a:lnTo>
                        <a:lnTo>
                          <a:pt x="31" y="3"/>
                        </a:lnTo>
                        <a:lnTo>
                          <a:pt x="31" y="0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279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48" name="Freeform 200"/>
                  <p:cNvSpPr>
                    <a:spLocks/>
                  </p:cNvSpPr>
                  <p:nvPr/>
                </p:nvSpPr>
                <p:spPr bwMode="auto">
                  <a:xfrm>
                    <a:off x="2131" y="1639"/>
                    <a:ext cx="26" cy="3"/>
                  </a:xfrm>
                  <a:custGeom>
                    <a:avLst/>
                    <a:gdLst>
                      <a:gd name="T0" fmla="*/ 0 w 26"/>
                      <a:gd name="T1" fmla="*/ 2 h 3"/>
                      <a:gd name="T2" fmla="*/ 2 w 26"/>
                      <a:gd name="T3" fmla="*/ 2 h 3"/>
                      <a:gd name="T4" fmla="*/ 3 w 26"/>
                      <a:gd name="T5" fmla="*/ 2 h 3"/>
                      <a:gd name="T6" fmla="*/ 5 w 26"/>
                      <a:gd name="T7" fmla="*/ 2 h 3"/>
                      <a:gd name="T8" fmla="*/ 6 w 26"/>
                      <a:gd name="T9" fmla="*/ 2 h 3"/>
                      <a:gd name="T10" fmla="*/ 6 w 26"/>
                      <a:gd name="T11" fmla="*/ 2 h 3"/>
                      <a:gd name="T12" fmla="*/ 8 w 26"/>
                      <a:gd name="T13" fmla="*/ 1 h 3"/>
                      <a:gd name="T14" fmla="*/ 8 w 26"/>
                      <a:gd name="T15" fmla="*/ 1 h 3"/>
                      <a:gd name="T16" fmla="*/ 9 w 26"/>
                      <a:gd name="T17" fmla="*/ 1 h 3"/>
                      <a:gd name="T18" fmla="*/ 10 w 26"/>
                      <a:gd name="T19" fmla="*/ 1 h 3"/>
                      <a:gd name="T20" fmla="*/ 11 w 26"/>
                      <a:gd name="T21" fmla="*/ 1 h 3"/>
                      <a:gd name="T22" fmla="*/ 12 w 26"/>
                      <a:gd name="T23" fmla="*/ 1 h 3"/>
                      <a:gd name="T24" fmla="*/ 13 w 26"/>
                      <a:gd name="T25" fmla="*/ 1 h 3"/>
                      <a:gd name="T26" fmla="*/ 13 w 26"/>
                      <a:gd name="T27" fmla="*/ 1 h 3"/>
                      <a:gd name="T28" fmla="*/ 13 w 26"/>
                      <a:gd name="T29" fmla="*/ 1 h 3"/>
                      <a:gd name="T30" fmla="*/ 14 w 26"/>
                      <a:gd name="T31" fmla="*/ 1 h 3"/>
                      <a:gd name="T32" fmla="*/ 15 w 26"/>
                      <a:gd name="T33" fmla="*/ 1 h 3"/>
                      <a:gd name="T34" fmla="*/ 17 w 26"/>
                      <a:gd name="T35" fmla="*/ 1 h 3"/>
                      <a:gd name="T36" fmla="*/ 18 w 26"/>
                      <a:gd name="T37" fmla="*/ 1 h 3"/>
                      <a:gd name="T38" fmla="*/ 19 w 26"/>
                      <a:gd name="T39" fmla="*/ 1 h 3"/>
                      <a:gd name="T40" fmla="*/ 19 w 26"/>
                      <a:gd name="T41" fmla="*/ 1 h 3"/>
                      <a:gd name="T42" fmla="*/ 21 w 26"/>
                      <a:gd name="T43" fmla="*/ 1 h 3"/>
                      <a:gd name="T44" fmla="*/ 21 w 26"/>
                      <a:gd name="T45" fmla="*/ 1 h 3"/>
                      <a:gd name="T46" fmla="*/ 22 w 26"/>
                      <a:gd name="T47" fmla="*/ 1 h 3"/>
                      <a:gd name="T48" fmla="*/ 22 w 26"/>
                      <a:gd name="T49" fmla="*/ 1 h 3"/>
                      <a:gd name="T50" fmla="*/ 24 w 26"/>
                      <a:gd name="T51" fmla="*/ 1 h 3"/>
                      <a:gd name="T52" fmla="*/ 24 w 26"/>
                      <a:gd name="T53" fmla="*/ 1 h 3"/>
                      <a:gd name="T54" fmla="*/ 25 w 26"/>
                      <a:gd name="T55" fmla="*/ 1 h 3"/>
                      <a:gd name="T56" fmla="*/ 24 w 26"/>
                      <a:gd name="T57" fmla="*/ 1 h 3"/>
                      <a:gd name="T58" fmla="*/ 24 w 26"/>
                      <a:gd name="T59" fmla="*/ 1 h 3"/>
                      <a:gd name="T60" fmla="*/ 24 w 26"/>
                      <a:gd name="T61" fmla="*/ 0 h 3"/>
                      <a:gd name="T62" fmla="*/ 23 w 26"/>
                      <a:gd name="T63" fmla="*/ 0 h 3"/>
                      <a:gd name="T64" fmla="*/ 22 w 26"/>
                      <a:gd name="T65" fmla="*/ 0 h 3"/>
                      <a:gd name="T66" fmla="*/ 22 w 26"/>
                      <a:gd name="T67" fmla="*/ 0 h 3"/>
                      <a:gd name="T68" fmla="*/ 21 w 26"/>
                      <a:gd name="T69" fmla="*/ 0 h 3"/>
                      <a:gd name="T70" fmla="*/ 21 w 26"/>
                      <a:gd name="T71" fmla="*/ 0 h 3"/>
                      <a:gd name="T72" fmla="*/ 20 w 26"/>
                      <a:gd name="T73" fmla="*/ 0 h 3"/>
                      <a:gd name="T74" fmla="*/ 19 w 26"/>
                      <a:gd name="T75" fmla="*/ 0 h 3"/>
                      <a:gd name="T76" fmla="*/ 19 w 26"/>
                      <a:gd name="T77" fmla="*/ 0 h 3"/>
                      <a:gd name="T78" fmla="*/ 18 w 26"/>
                      <a:gd name="T79" fmla="*/ 0 h 3"/>
                      <a:gd name="T80" fmla="*/ 18 w 26"/>
                      <a:gd name="T81" fmla="*/ 0 h 3"/>
                      <a:gd name="T82" fmla="*/ 17 w 26"/>
                      <a:gd name="T83" fmla="*/ 0 h 3"/>
                      <a:gd name="T84" fmla="*/ 16 w 26"/>
                      <a:gd name="T85" fmla="*/ 0 h 3"/>
                      <a:gd name="T86" fmla="*/ 15 w 26"/>
                      <a:gd name="T87" fmla="*/ 0 h 3"/>
                      <a:gd name="T88" fmla="*/ 15 w 26"/>
                      <a:gd name="T89" fmla="*/ 0 h 3"/>
                      <a:gd name="T90" fmla="*/ 14 w 26"/>
                      <a:gd name="T91" fmla="*/ 0 h 3"/>
                      <a:gd name="T92" fmla="*/ 13 w 26"/>
                      <a:gd name="T93" fmla="*/ 0 h 3"/>
                      <a:gd name="T94" fmla="*/ 12 w 26"/>
                      <a:gd name="T95" fmla="*/ 0 h 3"/>
                      <a:gd name="T96" fmla="*/ 12 w 26"/>
                      <a:gd name="T97" fmla="*/ 0 h 3"/>
                      <a:gd name="T98" fmla="*/ 11 w 26"/>
                      <a:gd name="T99" fmla="*/ 0 h 3"/>
                      <a:gd name="T100" fmla="*/ 10 w 26"/>
                      <a:gd name="T101" fmla="*/ 0 h 3"/>
                      <a:gd name="T102" fmla="*/ 9 w 26"/>
                      <a:gd name="T103" fmla="*/ 0 h 3"/>
                      <a:gd name="T104" fmla="*/ 8 w 26"/>
                      <a:gd name="T105" fmla="*/ 0 h 3"/>
                      <a:gd name="T106" fmla="*/ 7 w 26"/>
                      <a:gd name="T107" fmla="*/ 1 h 3"/>
                      <a:gd name="T108" fmla="*/ 6 w 26"/>
                      <a:gd name="T109" fmla="*/ 1 h 3"/>
                      <a:gd name="T110" fmla="*/ 4 w 26"/>
                      <a:gd name="T111" fmla="*/ 1 h 3"/>
                      <a:gd name="T112" fmla="*/ 3 w 26"/>
                      <a:gd name="T113" fmla="*/ 1 h 3"/>
                      <a:gd name="T114" fmla="*/ 3 w 26"/>
                      <a:gd name="T115" fmla="*/ 1 h 3"/>
                      <a:gd name="T116" fmla="*/ 2 w 26"/>
                      <a:gd name="T117" fmla="*/ 1 h 3"/>
                      <a:gd name="T118" fmla="*/ 1 w 26"/>
                      <a:gd name="T119" fmla="*/ 1 h 3"/>
                      <a:gd name="T120" fmla="*/ 0 w 26"/>
                      <a:gd name="T121" fmla="*/ 1 h 3"/>
                      <a:gd name="T122" fmla="*/ 0 w 26"/>
                      <a:gd name="T123" fmla="*/ 1 h 3"/>
                      <a:gd name="T124" fmla="*/ 0 w 26"/>
                      <a:gd name="T125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26" h="3">
                        <a:moveTo>
                          <a:pt x="0" y="2"/>
                        </a:moveTo>
                        <a:lnTo>
                          <a:pt x="2" y="2"/>
                        </a:lnTo>
                        <a:lnTo>
                          <a:pt x="3" y="2"/>
                        </a:lnTo>
                        <a:lnTo>
                          <a:pt x="5" y="2"/>
                        </a:lnTo>
                        <a:lnTo>
                          <a:pt x="6" y="2"/>
                        </a:lnTo>
                        <a:lnTo>
                          <a:pt x="6" y="2"/>
                        </a:lnTo>
                        <a:lnTo>
                          <a:pt x="8" y="1"/>
                        </a:lnTo>
                        <a:lnTo>
                          <a:pt x="8" y="1"/>
                        </a:lnTo>
                        <a:lnTo>
                          <a:pt x="9" y="1"/>
                        </a:lnTo>
                        <a:lnTo>
                          <a:pt x="10" y="1"/>
                        </a:lnTo>
                        <a:lnTo>
                          <a:pt x="11" y="1"/>
                        </a:lnTo>
                        <a:lnTo>
                          <a:pt x="12" y="1"/>
                        </a:lnTo>
                        <a:lnTo>
                          <a:pt x="13" y="1"/>
                        </a:lnTo>
                        <a:lnTo>
                          <a:pt x="13" y="1"/>
                        </a:lnTo>
                        <a:lnTo>
                          <a:pt x="13" y="1"/>
                        </a:lnTo>
                        <a:lnTo>
                          <a:pt x="14" y="1"/>
                        </a:lnTo>
                        <a:lnTo>
                          <a:pt x="15" y="1"/>
                        </a:lnTo>
                        <a:lnTo>
                          <a:pt x="17" y="1"/>
                        </a:lnTo>
                        <a:lnTo>
                          <a:pt x="18" y="1"/>
                        </a:lnTo>
                        <a:lnTo>
                          <a:pt x="19" y="1"/>
                        </a:lnTo>
                        <a:lnTo>
                          <a:pt x="19" y="1"/>
                        </a:lnTo>
                        <a:lnTo>
                          <a:pt x="21" y="1"/>
                        </a:lnTo>
                        <a:lnTo>
                          <a:pt x="21" y="1"/>
                        </a:lnTo>
                        <a:lnTo>
                          <a:pt x="22" y="1"/>
                        </a:lnTo>
                        <a:lnTo>
                          <a:pt x="22" y="1"/>
                        </a:lnTo>
                        <a:lnTo>
                          <a:pt x="24" y="1"/>
                        </a:lnTo>
                        <a:lnTo>
                          <a:pt x="24" y="1"/>
                        </a:lnTo>
                        <a:lnTo>
                          <a:pt x="25" y="1"/>
                        </a:lnTo>
                        <a:lnTo>
                          <a:pt x="24" y="1"/>
                        </a:lnTo>
                        <a:lnTo>
                          <a:pt x="24" y="1"/>
                        </a:lnTo>
                        <a:lnTo>
                          <a:pt x="24" y="0"/>
                        </a:lnTo>
                        <a:lnTo>
                          <a:pt x="23" y="0"/>
                        </a:lnTo>
                        <a:lnTo>
                          <a:pt x="22" y="0"/>
                        </a:lnTo>
                        <a:lnTo>
                          <a:pt x="22" y="0"/>
                        </a:lnTo>
                        <a:lnTo>
                          <a:pt x="21" y="0"/>
                        </a:lnTo>
                        <a:lnTo>
                          <a:pt x="21" y="0"/>
                        </a:lnTo>
                        <a:lnTo>
                          <a:pt x="20" y="0"/>
                        </a:lnTo>
                        <a:lnTo>
                          <a:pt x="19" y="0"/>
                        </a:lnTo>
                        <a:lnTo>
                          <a:pt x="19" y="0"/>
                        </a:lnTo>
                        <a:lnTo>
                          <a:pt x="18" y="0"/>
                        </a:lnTo>
                        <a:lnTo>
                          <a:pt x="18" y="0"/>
                        </a:lnTo>
                        <a:lnTo>
                          <a:pt x="17" y="0"/>
                        </a:lnTo>
                        <a:lnTo>
                          <a:pt x="16" y="0"/>
                        </a:lnTo>
                        <a:lnTo>
                          <a:pt x="15" y="0"/>
                        </a:lnTo>
                        <a:lnTo>
                          <a:pt x="15" y="0"/>
                        </a:lnTo>
                        <a:lnTo>
                          <a:pt x="14" y="0"/>
                        </a:lnTo>
                        <a:lnTo>
                          <a:pt x="13" y="0"/>
                        </a:lnTo>
                        <a:lnTo>
                          <a:pt x="12" y="0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  <a:lnTo>
                          <a:pt x="10" y="0"/>
                        </a:lnTo>
                        <a:lnTo>
                          <a:pt x="9" y="0"/>
                        </a:lnTo>
                        <a:lnTo>
                          <a:pt x="8" y="0"/>
                        </a:lnTo>
                        <a:lnTo>
                          <a:pt x="7" y="1"/>
                        </a:lnTo>
                        <a:lnTo>
                          <a:pt x="6" y="1"/>
                        </a:lnTo>
                        <a:lnTo>
                          <a:pt x="4" y="1"/>
                        </a:lnTo>
                        <a:lnTo>
                          <a:pt x="3" y="1"/>
                        </a:lnTo>
                        <a:lnTo>
                          <a:pt x="3" y="1"/>
                        </a:lnTo>
                        <a:lnTo>
                          <a:pt x="2" y="1"/>
                        </a:ln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279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49" name="Freeform 201"/>
                  <p:cNvSpPr>
                    <a:spLocks/>
                  </p:cNvSpPr>
                  <p:nvPr/>
                </p:nvSpPr>
                <p:spPr bwMode="auto">
                  <a:xfrm>
                    <a:off x="2146" y="1628"/>
                    <a:ext cx="11" cy="7"/>
                  </a:xfrm>
                  <a:custGeom>
                    <a:avLst/>
                    <a:gdLst>
                      <a:gd name="T0" fmla="*/ 5 w 11"/>
                      <a:gd name="T1" fmla="*/ 0 h 7"/>
                      <a:gd name="T2" fmla="*/ 8 w 11"/>
                      <a:gd name="T3" fmla="*/ 0 h 7"/>
                      <a:gd name="T4" fmla="*/ 9 w 11"/>
                      <a:gd name="T5" fmla="*/ 0 h 7"/>
                      <a:gd name="T6" fmla="*/ 8 w 11"/>
                      <a:gd name="T7" fmla="*/ 1 h 7"/>
                      <a:gd name="T8" fmla="*/ 8 w 11"/>
                      <a:gd name="T9" fmla="*/ 2 h 7"/>
                      <a:gd name="T10" fmla="*/ 7 w 11"/>
                      <a:gd name="T11" fmla="*/ 2 h 7"/>
                      <a:gd name="T12" fmla="*/ 6 w 11"/>
                      <a:gd name="T13" fmla="*/ 2 h 7"/>
                      <a:gd name="T14" fmla="*/ 5 w 11"/>
                      <a:gd name="T15" fmla="*/ 1 h 7"/>
                      <a:gd name="T16" fmla="*/ 3 w 11"/>
                      <a:gd name="T17" fmla="*/ 1 h 7"/>
                      <a:gd name="T18" fmla="*/ 3 w 11"/>
                      <a:gd name="T19" fmla="*/ 2 h 7"/>
                      <a:gd name="T20" fmla="*/ 4 w 11"/>
                      <a:gd name="T21" fmla="*/ 2 h 7"/>
                      <a:gd name="T22" fmla="*/ 5 w 11"/>
                      <a:gd name="T23" fmla="*/ 2 h 7"/>
                      <a:gd name="T24" fmla="*/ 5 w 11"/>
                      <a:gd name="T25" fmla="*/ 3 h 7"/>
                      <a:gd name="T26" fmla="*/ 6 w 11"/>
                      <a:gd name="T27" fmla="*/ 4 h 7"/>
                      <a:gd name="T28" fmla="*/ 5 w 11"/>
                      <a:gd name="T29" fmla="*/ 5 h 7"/>
                      <a:gd name="T30" fmla="*/ 5 w 11"/>
                      <a:gd name="T31" fmla="*/ 6 h 7"/>
                      <a:gd name="T32" fmla="*/ 4 w 11"/>
                      <a:gd name="T33" fmla="*/ 6 h 7"/>
                      <a:gd name="T34" fmla="*/ 4 w 11"/>
                      <a:gd name="T35" fmla="*/ 5 h 7"/>
                      <a:gd name="T36" fmla="*/ 3 w 11"/>
                      <a:gd name="T37" fmla="*/ 4 h 7"/>
                      <a:gd name="T38" fmla="*/ 3 w 11"/>
                      <a:gd name="T39" fmla="*/ 3 h 7"/>
                      <a:gd name="T40" fmla="*/ 2 w 11"/>
                      <a:gd name="T41" fmla="*/ 3 h 7"/>
                      <a:gd name="T42" fmla="*/ 2 w 11"/>
                      <a:gd name="T43" fmla="*/ 4 h 7"/>
                      <a:gd name="T44" fmla="*/ 3 w 11"/>
                      <a:gd name="T45" fmla="*/ 4 h 7"/>
                      <a:gd name="T46" fmla="*/ 3 w 11"/>
                      <a:gd name="T47" fmla="*/ 5 h 7"/>
                      <a:gd name="T48" fmla="*/ 2 w 11"/>
                      <a:gd name="T49" fmla="*/ 6 h 7"/>
                      <a:gd name="T50" fmla="*/ 2 w 11"/>
                      <a:gd name="T51" fmla="*/ 5 h 7"/>
                      <a:gd name="T52" fmla="*/ 1 w 11"/>
                      <a:gd name="T53" fmla="*/ 5 h 7"/>
                      <a:gd name="T54" fmla="*/ 0 w 11"/>
                      <a:gd name="T55" fmla="*/ 4 h 7"/>
                      <a:gd name="T56" fmla="*/ 1 w 11"/>
                      <a:gd name="T57" fmla="*/ 3 h 7"/>
                      <a:gd name="T58" fmla="*/ 2 w 11"/>
                      <a:gd name="T59" fmla="*/ 2 h 7"/>
                      <a:gd name="T60" fmla="*/ 2 w 11"/>
                      <a:gd name="T61" fmla="*/ 1 h 7"/>
                      <a:gd name="T62" fmla="*/ 2 w 11"/>
                      <a:gd name="T63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1" h="7">
                        <a:moveTo>
                          <a:pt x="3" y="0"/>
                        </a:moveTo>
                        <a:lnTo>
                          <a:pt x="5" y="0"/>
                        </a:lnTo>
                        <a:lnTo>
                          <a:pt x="7" y="0"/>
                        </a:lnTo>
                        <a:lnTo>
                          <a:pt x="8" y="0"/>
                        </a:lnTo>
                        <a:lnTo>
                          <a:pt x="10" y="0"/>
                        </a:lnTo>
                        <a:lnTo>
                          <a:pt x="9" y="0"/>
                        </a:lnTo>
                        <a:lnTo>
                          <a:pt x="8" y="1"/>
                        </a:lnTo>
                        <a:lnTo>
                          <a:pt x="8" y="1"/>
                        </a:lnTo>
                        <a:lnTo>
                          <a:pt x="8" y="1"/>
                        </a:lnTo>
                        <a:lnTo>
                          <a:pt x="8" y="2"/>
                        </a:lnTo>
                        <a:lnTo>
                          <a:pt x="7" y="2"/>
                        </a:lnTo>
                        <a:lnTo>
                          <a:pt x="7" y="2"/>
                        </a:lnTo>
                        <a:lnTo>
                          <a:pt x="6" y="2"/>
                        </a:lnTo>
                        <a:lnTo>
                          <a:pt x="6" y="2"/>
                        </a:lnTo>
                        <a:lnTo>
                          <a:pt x="5" y="2"/>
                        </a:lnTo>
                        <a:lnTo>
                          <a:pt x="5" y="1"/>
                        </a:lnTo>
                        <a:lnTo>
                          <a:pt x="4" y="1"/>
                        </a:lnTo>
                        <a:lnTo>
                          <a:pt x="3" y="1"/>
                        </a:lnTo>
                        <a:lnTo>
                          <a:pt x="3" y="2"/>
                        </a:lnTo>
                        <a:lnTo>
                          <a:pt x="3" y="2"/>
                        </a:lnTo>
                        <a:lnTo>
                          <a:pt x="3" y="2"/>
                        </a:lnTo>
                        <a:lnTo>
                          <a:pt x="4" y="2"/>
                        </a:lnTo>
                        <a:lnTo>
                          <a:pt x="4" y="2"/>
                        </a:lnTo>
                        <a:lnTo>
                          <a:pt x="5" y="2"/>
                        </a:lnTo>
                        <a:lnTo>
                          <a:pt x="5" y="3"/>
                        </a:lnTo>
                        <a:lnTo>
                          <a:pt x="5" y="3"/>
                        </a:lnTo>
                        <a:lnTo>
                          <a:pt x="5" y="4"/>
                        </a:lnTo>
                        <a:lnTo>
                          <a:pt x="6" y="4"/>
                        </a:lnTo>
                        <a:lnTo>
                          <a:pt x="6" y="5"/>
                        </a:lnTo>
                        <a:lnTo>
                          <a:pt x="5" y="5"/>
                        </a:lnTo>
                        <a:lnTo>
                          <a:pt x="5" y="5"/>
                        </a:lnTo>
                        <a:lnTo>
                          <a:pt x="5" y="6"/>
                        </a:lnTo>
                        <a:lnTo>
                          <a:pt x="4" y="6"/>
                        </a:lnTo>
                        <a:lnTo>
                          <a:pt x="4" y="6"/>
                        </a:lnTo>
                        <a:lnTo>
                          <a:pt x="4" y="5"/>
                        </a:lnTo>
                        <a:lnTo>
                          <a:pt x="4" y="5"/>
                        </a:lnTo>
                        <a:lnTo>
                          <a:pt x="3" y="5"/>
                        </a:lnTo>
                        <a:lnTo>
                          <a:pt x="3" y="4"/>
                        </a:lnTo>
                        <a:lnTo>
                          <a:pt x="3" y="4"/>
                        </a:lnTo>
                        <a:lnTo>
                          <a:pt x="3" y="3"/>
                        </a:lnTo>
                        <a:lnTo>
                          <a:pt x="2" y="4"/>
                        </a:lnTo>
                        <a:lnTo>
                          <a:pt x="2" y="3"/>
                        </a:lnTo>
                        <a:lnTo>
                          <a:pt x="2" y="4"/>
                        </a:lnTo>
                        <a:lnTo>
                          <a:pt x="2" y="4"/>
                        </a:lnTo>
                        <a:lnTo>
                          <a:pt x="2" y="4"/>
                        </a:lnTo>
                        <a:lnTo>
                          <a:pt x="3" y="4"/>
                        </a:lnTo>
                        <a:lnTo>
                          <a:pt x="3" y="5"/>
                        </a:lnTo>
                        <a:lnTo>
                          <a:pt x="3" y="5"/>
                        </a:lnTo>
                        <a:lnTo>
                          <a:pt x="2" y="6"/>
                        </a:lnTo>
                        <a:lnTo>
                          <a:pt x="2" y="6"/>
                        </a:lnTo>
                        <a:lnTo>
                          <a:pt x="2" y="6"/>
                        </a:lnTo>
                        <a:lnTo>
                          <a:pt x="2" y="5"/>
                        </a:lnTo>
                        <a:lnTo>
                          <a:pt x="2" y="5"/>
                        </a:lnTo>
                        <a:lnTo>
                          <a:pt x="1" y="5"/>
                        </a:lnTo>
                        <a:lnTo>
                          <a:pt x="1" y="4"/>
                        </a:lnTo>
                        <a:lnTo>
                          <a:pt x="0" y="4"/>
                        </a:lnTo>
                        <a:lnTo>
                          <a:pt x="0" y="3"/>
                        </a:lnTo>
                        <a:lnTo>
                          <a:pt x="1" y="3"/>
                        </a:lnTo>
                        <a:lnTo>
                          <a:pt x="1" y="3"/>
                        </a:lnTo>
                        <a:lnTo>
                          <a:pt x="2" y="2"/>
                        </a:lnTo>
                        <a:lnTo>
                          <a:pt x="2" y="2"/>
                        </a:lnTo>
                        <a:lnTo>
                          <a:pt x="2" y="1"/>
                        </a:lnTo>
                        <a:lnTo>
                          <a:pt x="2" y="1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279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50" name="Freeform 202"/>
                  <p:cNvSpPr>
                    <a:spLocks/>
                  </p:cNvSpPr>
                  <p:nvPr/>
                </p:nvSpPr>
                <p:spPr bwMode="auto">
                  <a:xfrm>
                    <a:off x="2133" y="1620"/>
                    <a:ext cx="10" cy="14"/>
                  </a:xfrm>
                  <a:custGeom>
                    <a:avLst/>
                    <a:gdLst>
                      <a:gd name="T0" fmla="*/ 0 w 10"/>
                      <a:gd name="T1" fmla="*/ 5 h 14"/>
                      <a:gd name="T2" fmla="*/ 1 w 10"/>
                      <a:gd name="T3" fmla="*/ 3 h 14"/>
                      <a:gd name="T4" fmla="*/ 3 w 10"/>
                      <a:gd name="T5" fmla="*/ 2 h 14"/>
                      <a:gd name="T6" fmla="*/ 3 w 10"/>
                      <a:gd name="T7" fmla="*/ 1 h 14"/>
                      <a:gd name="T8" fmla="*/ 5 w 10"/>
                      <a:gd name="T9" fmla="*/ 0 h 14"/>
                      <a:gd name="T10" fmla="*/ 6 w 10"/>
                      <a:gd name="T11" fmla="*/ 2 h 14"/>
                      <a:gd name="T12" fmla="*/ 6 w 10"/>
                      <a:gd name="T13" fmla="*/ 1 h 14"/>
                      <a:gd name="T14" fmla="*/ 7 w 10"/>
                      <a:gd name="T15" fmla="*/ 1 h 14"/>
                      <a:gd name="T16" fmla="*/ 7 w 10"/>
                      <a:gd name="T17" fmla="*/ 0 h 14"/>
                      <a:gd name="T18" fmla="*/ 8 w 10"/>
                      <a:gd name="T19" fmla="*/ 0 h 14"/>
                      <a:gd name="T20" fmla="*/ 8 w 10"/>
                      <a:gd name="T21" fmla="*/ 1 h 14"/>
                      <a:gd name="T22" fmla="*/ 8 w 10"/>
                      <a:gd name="T23" fmla="*/ 2 h 14"/>
                      <a:gd name="T24" fmla="*/ 8 w 10"/>
                      <a:gd name="T25" fmla="*/ 3 h 14"/>
                      <a:gd name="T26" fmla="*/ 9 w 10"/>
                      <a:gd name="T27" fmla="*/ 4 h 14"/>
                      <a:gd name="T28" fmla="*/ 9 w 10"/>
                      <a:gd name="T29" fmla="*/ 5 h 14"/>
                      <a:gd name="T30" fmla="*/ 9 w 10"/>
                      <a:gd name="T31" fmla="*/ 5 h 14"/>
                      <a:gd name="T32" fmla="*/ 9 w 10"/>
                      <a:gd name="T33" fmla="*/ 6 h 14"/>
                      <a:gd name="T34" fmla="*/ 9 w 10"/>
                      <a:gd name="T35" fmla="*/ 7 h 14"/>
                      <a:gd name="T36" fmla="*/ 9 w 10"/>
                      <a:gd name="T37" fmla="*/ 6 h 14"/>
                      <a:gd name="T38" fmla="*/ 8 w 10"/>
                      <a:gd name="T39" fmla="*/ 7 h 14"/>
                      <a:gd name="T40" fmla="*/ 8 w 10"/>
                      <a:gd name="T41" fmla="*/ 8 h 14"/>
                      <a:gd name="T42" fmla="*/ 7 w 10"/>
                      <a:gd name="T43" fmla="*/ 8 h 14"/>
                      <a:gd name="T44" fmla="*/ 7 w 10"/>
                      <a:gd name="T45" fmla="*/ 10 h 14"/>
                      <a:gd name="T46" fmla="*/ 7 w 10"/>
                      <a:gd name="T47" fmla="*/ 12 h 14"/>
                      <a:gd name="T48" fmla="*/ 7 w 10"/>
                      <a:gd name="T49" fmla="*/ 12 h 14"/>
                      <a:gd name="T50" fmla="*/ 6 w 10"/>
                      <a:gd name="T51" fmla="*/ 13 h 14"/>
                      <a:gd name="T52" fmla="*/ 6 w 10"/>
                      <a:gd name="T53" fmla="*/ 12 h 14"/>
                      <a:gd name="T54" fmla="*/ 5 w 10"/>
                      <a:gd name="T55" fmla="*/ 12 h 14"/>
                      <a:gd name="T56" fmla="*/ 5 w 10"/>
                      <a:gd name="T57" fmla="*/ 12 h 14"/>
                      <a:gd name="T58" fmla="*/ 4 w 10"/>
                      <a:gd name="T59" fmla="*/ 12 h 14"/>
                      <a:gd name="T60" fmla="*/ 3 w 10"/>
                      <a:gd name="T61" fmla="*/ 12 h 14"/>
                      <a:gd name="T62" fmla="*/ 2 w 10"/>
                      <a:gd name="T63" fmla="*/ 11 h 14"/>
                      <a:gd name="T64" fmla="*/ 1 w 10"/>
                      <a:gd name="T65" fmla="*/ 10 h 14"/>
                      <a:gd name="T66" fmla="*/ 0 w 10"/>
                      <a:gd name="T67" fmla="*/ 9 h 14"/>
                      <a:gd name="T68" fmla="*/ 0 w 10"/>
                      <a:gd name="T69" fmla="*/ 8 h 14"/>
                      <a:gd name="T70" fmla="*/ 0 w 10"/>
                      <a:gd name="T71" fmla="*/ 8 h 14"/>
                      <a:gd name="T72" fmla="*/ 0 w 10"/>
                      <a:gd name="T73" fmla="*/ 5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0" h="14">
                        <a:moveTo>
                          <a:pt x="0" y="5"/>
                        </a:moveTo>
                        <a:lnTo>
                          <a:pt x="1" y="3"/>
                        </a:lnTo>
                        <a:lnTo>
                          <a:pt x="3" y="2"/>
                        </a:lnTo>
                        <a:lnTo>
                          <a:pt x="3" y="1"/>
                        </a:lnTo>
                        <a:lnTo>
                          <a:pt x="5" y="0"/>
                        </a:lnTo>
                        <a:lnTo>
                          <a:pt x="6" y="2"/>
                        </a:lnTo>
                        <a:lnTo>
                          <a:pt x="6" y="1"/>
                        </a:lnTo>
                        <a:lnTo>
                          <a:pt x="7" y="1"/>
                        </a:lnTo>
                        <a:lnTo>
                          <a:pt x="7" y="0"/>
                        </a:lnTo>
                        <a:lnTo>
                          <a:pt x="8" y="0"/>
                        </a:lnTo>
                        <a:lnTo>
                          <a:pt x="8" y="1"/>
                        </a:lnTo>
                        <a:lnTo>
                          <a:pt x="8" y="2"/>
                        </a:lnTo>
                        <a:lnTo>
                          <a:pt x="8" y="3"/>
                        </a:lnTo>
                        <a:lnTo>
                          <a:pt x="9" y="4"/>
                        </a:lnTo>
                        <a:lnTo>
                          <a:pt x="9" y="5"/>
                        </a:lnTo>
                        <a:lnTo>
                          <a:pt x="9" y="5"/>
                        </a:lnTo>
                        <a:lnTo>
                          <a:pt x="9" y="6"/>
                        </a:lnTo>
                        <a:lnTo>
                          <a:pt x="9" y="7"/>
                        </a:lnTo>
                        <a:lnTo>
                          <a:pt x="9" y="6"/>
                        </a:lnTo>
                        <a:lnTo>
                          <a:pt x="8" y="7"/>
                        </a:lnTo>
                        <a:lnTo>
                          <a:pt x="8" y="8"/>
                        </a:lnTo>
                        <a:lnTo>
                          <a:pt x="7" y="8"/>
                        </a:lnTo>
                        <a:lnTo>
                          <a:pt x="7" y="10"/>
                        </a:lnTo>
                        <a:lnTo>
                          <a:pt x="7" y="12"/>
                        </a:lnTo>
                        <a:lnTo>
                          <a:pt x="7" y="12"/>
                        </a:lnTo>
                        <a:lnTo>
                          <a:pt x="6" y="13"/>
                        </a:lnTo>
                        <a:lnTo>
                          <a:pt x="6" y="12"/>
                        </a:lnTo>
                        <a:lnTo>
                          <a:pt x="5" y="12"/>
                        </a:lnTo>
                        <a:lnTo>
                          <a:pt x="5" y="12"/>
                        </a:lnTo>
                        <a:lnTo>
                          <a:pt x="4" y="12"/>
                        </a:lnTo>
                        <a:lnTo>
                          <a:pt x="3" y="12"/>
                        </a:lnTo>
                        <a:lnTo>
                          <a:pt x="2" y="11"/>
                        </a:lnTo>
                        <a:lnTo>
                          <a:pt x="1" y="10"/>
                        </a:lnTo>
                        <a:lnTo>
                          <a:pt x="0" y="9"/>
                        </a:lnTo>
                        <a:lnTo>
                          <a:pt x="0" y="8"/>
                        </a:lnTo>
                        <a:lnTo>
                          <a:pt x="0" y="8"/>
                        </a:lnTo>
                        <a:lnTo>
                          <a:pt x="0" y="5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279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51" name="Freeform 203"/>
                  <p:cNvSpPr>
                    <a:spLocks/>
                  </p:cNvSpPr>
                  <p:nvPr/>
                </p:nvSpPr>
                <p:spPr bwMode="auto">
                  <a:xfrm>
                    <a:off x="2163" y="1633"/>
                    <a:ext cx="21" cy="9"/>
                  </a:xfrm>
                  <a:custGeom>
                    <a:avLst/>
                    <a:gdLst>
                      <a:gd name="T0" fmla="*/ 0 w 21"/>
                      <a:gd name="T1" fmla="*/ 0 h 9"/>
                      <a:gd name="T2" fmla="*/ 2 w 21"/>
                      <a:gd name="T3" fmla="*/ 0 h 9"/>
                      <a:gd name="T4" fmla="*/ 3 w 21"/>
                      <a:gd name="T5" fmla="*/ 0 h 9"/>
                      <a:gd name="T6" fmla="*/ 4 w 21"/>
                      <a:gd name="T7" fmla="*/ 1 h 9"/>
                      <a:gd name="T8" fmla="*/ 4 w 21"/>
                      <a:gd name="T9" fmla="*/ 2 h 9"/>
                      <a:gd name="T10" fmla="*/ 4 w 21"/>
                      <a:gd name="T11" fmla="*/ 2 h 9"/>
                      <a:gd name="T12" fmla="*/ 5 w 21"/>
                      <a:gd name="T13" fmla="*/ 1 h 9"/>
                      <a:gd name="T14" fmla="*/ 5 w 21"/>
                      <a:gd name="T15" fmla="*/ 1 h 9"/>
                      <a:gd name="T16" fmla="*/ 6 w 21"/>
                      <a:gd name="T17" fmla="*/ 2 h 9"/>
                      <a:gd name="T18" fmla="*/ 6 w 21"/>
                      <a:gd name="T19" fmla="*/ 2 h 9"/>
                      <a:gd name="T20" fmla="*/ 7 w 21"/>
                      <a:gd name="T21" fmla="*/ 1 h 9"/>
                      <a:gd name="T22" fmla="*/ 8 w 21"/>
                      <a:gd name="T23" fmla="*/ 1 h 9"/>
                      <a:gd name="T24" fmla="*/ 8 w 21"/>
                      <a:gd name="T25" fmla="*/ 1 h 9"/>
                      <a:gd name="T26" fmla="*/ 10 w 21"/>
                      <a:gd name="T27" fmla="*/ 1 h 9"/>
                      <a:gd name="T28" fmla="*/ 11 w 21"/>
                      <a:gd name="T29" fmla="*/ 1 h 9"/>
                      <a:gd name="T30" fmla="*/ 11 w 21"/>
                      <a:gd name="T31" fmla="*/ 2 h 9"/>
                      <a:gd name="T32" fmla="*/ 12 w 21"/>
                      <a:gd name="T33" fmla="*/ 2 h 9"/>
                      <a:gd name="T34" fmla="*/ 13 w 21"/>
                      <a:gd name="T35" fmla="*/ 3 h 9"/>
                      <a:gd name="T36" fmla="*/ 14 w 21"/>
                      <a:gd name="T37" fmla="*/ 3 h 9"/>
                      <a:gd name="T38" fmla="*/ 15 w 21"/>
                      <a:gd name="T39" fmla="*/ 3 h 9"/>
                      <a:gd name="T40" fmla="*/ 16 w 21"/>
                      <a:gd name="T41" fmla="*/ 4 h 9"/>
                      <a:gd name="T42" fmla="*/ 16 w 21"/>
                      <a:gd name="T43" fmla="*/ 4 h 9"/>
                      <a:gd name="T44" fmla="*/ 16 w 21"/>
                      <a:gd name="T45" fmla="*/ 5 h 9"/>
                      <a:gd name="T46" fmla="*/ 16 w 21"/>
                      <a:gd name="T47" fmla="*/ 5 h 9"/>
                      <a:gd name="T48" fmla="*/ 17 w 21"/>
                      <a:gd name="T49" fmla="*/ 5 h 9"/>
                      <a:gd name="T50" fmla="*/ 17 w 21"/>
                      <a:gd name="T51" fmla="*/ 5 h 9"/>
                      <a:gd name="T52" fmla="*/ 18 w 21"/>
                      <a:gd name="T53" fmla="*/ 5 h 9"/>
                      <a:gd name="T54" fmla="*/ 19 w 21"/>
                      <a:gd name="T55" fmla="*/ 6 h 9"/>
                      <a:gd name="T56" fmla="*/ 19 w 21"/>
                      <a:gd name="T57" fmla="*/ 6 h 9"/>
                      <a:gd name="T58" fmla="*/ 19 w 21"/>
                      <a:gd name="T59" fmla="*/ 7 h 9"/>
                      <a:gd name="T60" fmla="*/ 20 w 21"/>
                      <a:gd name="T61" fmla="*/ 7 h 9"/>
                      <a:gd name="T62" fmla="*/ 19 w 21"/>
                      <a:gd name="T63" fmla="*/ 8 h 9"/>
                      <a:gd name="T64" fmla="*/ 18 w 21"/>
                      <a:gd name="T65" fmla="*/ 8 h 9"/>
                      <a:gd name="T66" fmla="*/ 18 w 21"/>
                      <a:gd name="T67" fmla="*/ 8 h 9"/>
                      <a:gd name="T68" fmla="*/ 18 w 21"/>
                      <a:gd name="T69" fmla="*/ 8 h 9"/>
                      <a:gd name="T70" fmla="*/ 17 w 21"/>
                      <a:gd name="T71" fmla="*/ 8 h 9"/>
                      <a:gd name="T72" fmla="*/ 16 w 21"/>
                      <a:gd name="T73" fmla="*/ 6 h 9"/>
                      <a:gd name="T74" fmla="*/ 15 w 21"/>
                      <a:gd name="T75" fmla="*/ 7 h 9"/>
                      <a:gd name="T76" fmla="*/ 14 w 21"/>
                      <a:gd name="T77" fmla="*/ 6 h 9"/>
                      <a:gd name="T78" fmla="*/ 14 w 21"/>
                      <a:gd name="T79" fmla="*/ 7 h 9"/>
                      <a:gd name="T80" fmla="*/ 13 w 21"/>
                      <a:gd name="T81" fmla="*/ 7 h 9"/>
                      <a:gd name="T82" fmla="*/ 13 w 21"/>
                      <a:gd name="T83" fmla="*/ 7 h 9"/>
                      <a:gd name="T84" fmla="*/ 12 w 21"/>
                      <a:gd name="T85" fmla="*/ 8 h 9"/>
                      <a:gd name="T86" fmla="*/ 11 w 21"/>
                      <a:gd name="T87" fmla="*/ 8 h 9"/>
                      <a:gd name="T88" fmla="*/ 11 w 21"/>
                      <a:gd name="T89" fmla="*/ 7 h 9"/>
                      <a:gd name="T90" fmla="*/ 10 w 21"/>
                      <a:gd name="T91" fmla="*/ 7 h 9"/>
                      <a:gd name="T92" fmla="*/ 10 w 21"/>
                      <a:gd name="T93" fmla="*/ 7 h 9"/>
                      <a:gd name="T94" fmla="*/ 9 w 21"/>
                      <a:gd name="T95" fmla="*/ 7 h 9"/>
                      <a:gd name="T96" fmla="*/ 9 w 21"/>
                      <a:gd name="T97" fmla="*/ 6 h 9"/>
                      <a:gd name="T98" fmla="*/ 8 w 21"/>
                      <a:gd name="T99" fmla="*/ 6 h 9"/>
                      <a:gd name="T100" fmla="*/ 7 w 21"/>
                      <a:gd name="T101" fmla="*/ 5 h 9"/>
                      <a:gd name="T102" fmla="*/ 6 w 21"/>
                      <a:gd name="T103" fmla="*/ 4 h 9"/>
                      <a:gd name="T104" fmla="*/ 6 w 21"/>
                      <a:gd name="T105" fmla="*/ 3 h 9"/>
                      <a:gd name="T106" fmla="*/ 5 w 21"/>
                      <a:gd name="T107" fmla="*/ 3 h 9"/>
                      <a:gd name="T108" fmla="*/ 4 w 21"/>
                      <a:gd name="T109" fmla="*/ 3 h 9"/>
                      <a:gd name="T110" fmla="*/ 3 w 21"/>
                      <a:gd name="T111" fmla="*/ 3 h 9"/>
                      <a:gd name="T112" fmla="*/ 2 w 21"/>
                      <a:gd name="T113" fmla="*/ 3 h 9"/>
                      <a:gd name="T114" fmla="*/ 1 w 21"/>
                      <a:gd name="T115" fmla="*/ 3 h 9"/>
                      <a:gd name="T116" fmla="*/ 1 w 21"/>
                      <a:gd name="T117" fmla="*/ 1 h 9"/>
                      <a:gd name="T118" fmla="*/ 2 w 21"/>
                      <a:gd name="T119" fmla="*/ 1 h 9"/>
                      <a:gd name="T120" fmla="*/ 0 w 21"/>
                      <a:gd name="T121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21" h="9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4" y="1"/>
                        </a:lnTo>
                        <a:lnTo>
                          <a:pt x="4" y="2"/>
                        </a:lnTo>
                        <a:lnTo>
                          <a:pt x="4" y="2"/>
                        </a:lnTo>
                        <a:lnTo>
                          <a:pt x="5" y="1"/>
                        </a:lnTo>
                        <a:lnTo>
                          <a:pt x="5" y="1"/>
                        </a:lnTo>
                        <a:lnTo>
                          <a:pt x="6" y="2"/>
                        </a:lnTo>
                        <a:lnTo>
                          <a:pt x="6" y="2"/>
                        </a:lnTo>
                        <a:lnTo>
                          <a:pt x="7" y="1"/>
                        </a:lnTo>
                        <a:lnTo>
                          <a:pt x="8" y="1"/>
                        </a:lnTo>
                        <a:lnTo>
                          <a:pt x="8" y="1"/>
                        </a:lnTo>
                        <a:lnTo>
                          <a:pt x="10" y="1"/>
                        </a:lnTo>
                        <a:lnTo>
                          <a:pt x="11" y="1"/>
                        </a:lnTo>
                        <a:lnTo>
                          <a:pt x="11" y="2"/>
                        </a:lnTo>
                        <a:lnTo>
                          <a:pt x="12" y="2"/>
                        </a:lnTo>
                        <a:lnTo>
                          <a:pt x="13" y="3"/>
                        </a:lnTo>
                        <a:lnTo>
                          <a:pt x="14" y="3"/>
                        </a:lnTo>
                        <a:lnTo>
                          <a:pt x="15" y="3"/>
                        </a:lnTo>
                        <a:lnTo>
                          <a:pt x="16" y="4"/>
                        </a:lnTo>
                        <a:lnTo>
                          <a:pt x="16" y="4"/>
                        </a:lnTo>
                        <a:lnTo>
                          <a:pt x="16" y="5"/>
                        </a:lnTo>
                        <a:lnTo>
                          <a:pt x="16" y="5"/>
                        </a:lnTo>
                        <a:lnTo>
                          <a:pt x="17" y="5"/>
                        </a:lnTo>
                        <a:lnTo>
                          <a:pt x="17" y="5"/>
                        </a:lnTo>
                        <a:lnTo>
                          <a:pt x="18" y="5"/>
                        </a:lnTo>
                        <a:lnTo>
                          <a:pt x="19" y="6"/>
                        </a:lnTo>
                        <a:lnTo>
                          <a:pt x="19" y="6"/>
                        </a:lnTo>
                        <a:lnTo>
                          <a:pt x="19" y="7"/>
                        </a:lnTo>
                        <a:lnTo>
                          <a:pt x="20" y="7"/>
                        </a:lnTo>
                        <a:lnTo>
                          <a:pt x="19" y="8"/>
                        </a:lnTo>
                        <a:lnTo>
                          <a:pt x="18" y="8"/>
                        </a:lnTo>
                        <a:lnTo>
                          <a:pt x="18" y="8"/>
                        </a:lnTo>
                        <a:lnTo>
                          <a:pt x="18" y="8"/>
                        </a:lnTo>
                        <a:lnTo>
                          <a:pt x="17" y="8"/>
                        </a:lnTo>
                        <a:lnTo>
                          <a:pt x="16" y="6"/>
                        </a:lnTo>
                        <a:lnTo>
                          <a:pt x="15" y="7"/>
                        </a:lnTo>
                        <a:lnTo>
                          <a:pt x="14" y="6"/>
                        </a:lnTo>
                        <a:lnTo>
                          <a:pt x="14" y="7"/>
                        </a:lnTo>
                        <a:lnTo>
                          <a:pt x="13" y="7"/>
                        </a:lnTo>
                        <a:lnTo>
                          <a:pt x="13" y="7"/>
                        </a:lnTo>
                        <a:lnTo>
                          <a:pt x="12" y="8"/>
                        </a:lnTo>
                        <a:lnTo>
                          <a:pt x="11" y="8"/>
                        </a:lnTo>
                        <a:lnTo>
                          <a:pt x="11" y="7"/>
                        </a:lnTo>
                        <a:lnTo>
                          <a:pt x="10" y="7"/>
                        </a:lnTo>
                        <a:lnTo>
                          <a:pt x="10" y="7"/>
                        </a:lnTo>
                        <a:lnTo>
                          <a:pt x="9" y="7"/>
                        </a:lnTo>
                        <a:lnTo>
                          <a:pt x="9" y="6"/>
                        </a:lnTo>
                        <a:lnTo>
                          <a:pt x="8" y="6"/>
                        </a:lnTo>
                        <a:lnTo>
                          <a:pt x="7" y="5"/>
                        </a:lnTo>
                        <a:lnTo>
                          <a:pt x="6" y="4"/>
                        </a:lnTo>
                        <a:lnTo>
                          <a:pt x="6" y="3"/>
                        </a:lnTo>
                        <a:lnTo>
                          <a:pt x="5" y="3"/>
                        </a:lnTo>
                        <a:lnTo>
                          <a:pt x="4" y="3"/>
                        </a:lnTo>
                        <a:lnTo>
                          <a:pt x="3" y="3"/>
                        </a:lnTo>
                        <a:lnTo>
                          <a:pt x="2" y="3"/>
                        </a:lnTo>
                        <a:lnTo>
                          <a:pt x="1" y="3"/>
                        </a:ln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279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52" name="Freeform 204"/>
                  <p:cNvSpPr>
                    <a:spLocks/>
                  </p:cNvSpPr>
                  <p:nvPr/>
                </p:nvSpPr>
                <p:spPr bwMode="auto">
                  <a:xfrm>
                    <a:off x="2113" y="1620"/>
                    <a:ext cx="13" cy="15"/>
                  </a:xfrm>
                  <a:custGeom>
                    <a:avLst/>
                    <a:gdLst>
                      <a:gd name="T0" fmla="*/ 0 w 13"/>
                      <a:gd name="T1" fmla="*/ 1 h 15"/>
                      <a:gd name="T2" fmla="*/ 1 w 13"/>
                      <a:gd name="T3" fmla="*/ 0 h 15"/>
                      <a:gd name="T4" fmla="*/ 3 w 13"/>
                      <a:gd name="T5" fmla="*/ 1 h 15"/>
                      <a:gd name="T6" fmla="*/ 3 w 13"/>
                      <a:gd name="T7" fmla="*/ 1 h 15"/>
                      <a:gd name="T8" fmla="*/ 3 w 13"/>
                      <a:gd name="T9" fmla="*/ 2 h 15"/>
                      <a:gd name="T10" fmla="*/ 3 w 13"/>
                      <a:gd name="T11" fmla="*/ 2 h 15"/>
                      <a:gd name="T12" fmla="*/ 4 w 13"/>
                      <a:gd name="T13" fmla="*/ 2 h 15"/>
                      <a:gd name="T14" fmla="*/ 4 w 13"/>
                      <a:gd name="T15" fmla="*/ 3 h 15"/>
                      <a:gd name="T16" fmla="*/ 5 w 13"/>
                      <a:gd name="T17" fmla="*/ 4 h 15"/>
                      <a:gd name="T18" fmla="*/ 5 w 13"/>
                      <a:gd name="T19" fmla="*/ 4 h 15"/>
                      <a:gd name="T20" fmla="*/ 5 w 13"/>
                      <a:gd name="T21" fmla="*/ 4 h 15"/>
                      <a:gd name="T22" fmla="*/ 6 w 13"/>
                      <a:gd name="T23" fmla="*/ 5 h 15"/>
                      <a:gd name="T24" fmla="*/ 7 w 13"/>
                      <a:gd name="T25" fmla="*/ 6 h 15"/>
                      <a:gd name="T26" fmla="*/ 9 w 13"/>
                      <a:gd name="T27" fmla="*/ 6 h 15"/>
                      <a:gd name="T28" fmla="*/ 9 w 13"/>
                      <a:gd name="T29" fmla="*/ 8 h 15"/>
                      <a:gd name="T30" fmla="*/ 9 w 13"/>
                      <a:gd name="T31" fmla="*/ 8 h 15"/>
                      <a:gd name="T32" fmla="*/ 9 w 13"/>
                      <a:gd name="T33" fmla="*/ 8 h 15"/>
                      <a:gd name="T34" fmla="*/ 10 w 13"/>
                      <a:gd name="T35" fmla="*/ 9 h 15"/>
                      <a:gd name="T36" fmla="*/ 11 w 13"/>
                      <a:gd name="T37" fmla="*/ 10 h 15"/>
                      <a:gd name="T38" fmla="*/ 11 w 13"/>
                      <a:gd name="T39" fmla="*/ 12 h 15"/>
                      <a:gd name="T40" fmla="*/ 12 w 13"/>
                      <a:gd name="T41" fmla="*/ 14 h 15"/>
                      <a:gd name="T42" fmla="*/ 11 w 13"/>
                      <a:gd name="T43" fmla="*/ 14 h 15"/>
                      <a:gd name="T44" fmla="*/ 11 w 13"/>
                      <a:gd name="T45" fmla="*/ 14 h 15"/>
                      <a:gd name="T46" fmla="*/ 11 w 13"/>
                      <a:gd name="T47" fmla="*/ 13 h 15"/>
                      <a:gd name="T48" fmla="*/ 9 w 13"/>
                      <a:gd name="T49" fmla="*/ 14 h 15"/>
                      <a:gd name="T50" fmla="*/ 9 w 13"/>
                      <a:gd name="T51" fmla="*/ 13 h 15"/>
                      <a:gd name="T52" fmla="*/ 8 w 13"/>
                      <a:gd name="T53" fmla="*/ 11 h 15"/>
                      <a:gd name="T54" fmla="*/ 7 w 13"/>
                      <a:gd name="T55" fmla="*/ 10 h 15"/>
                      <a:gd name="T56" fmla="*/ 7 w 13"/>
                      <a:gd name="T57" fmla="*/ 10 h 15"/>
                      <a:gd name="T58" fmla="*/ 5 w 13"/>
                      <a:gd name="T59" fmla="*/ 10 h 15"/>
                      <a:gd name="T60" fmla="*/ 5 w 13"/>
                      <a:gd name="T61" fmla="*/ 9 h 15"/>
                      <a:gd name="T62" fmla="*/ 5 w 13"/>
                      <a:gd name="T63" fmla="*/ 8 h 15"/>
                      <a:gd name="T64" fmla="*/ 4 w 13"/>
                      <a:gd name="T65" fmla="*/ 6 h 15"/>
                      <a:gd name="T66" fmla="*/ 4 w 13"/>
                      <a:gd name="T67" fmla="*/ 5 h 15"/>
                      <a:gd name="T68" fmla="*/ 3 w 13"/>
                      <a:gd name="T69" fmla="*/ 4 h 15"/>
                      <a:gd name="T70" fmla="*/ 1 w 13"/>
                      <a:gd name="T71" fmla="*/ 2 h 15"/>
                      <a:gd name="T72" fmla="*/ 0 w 13"/>
                      <a:gd name="T73" fmla="*/ 1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3" h="15">
                        <a:moveTo>
                          <a:pt x="0" y="1"/>
                        </a:moveTo>
                        <a:lnTo>
                          <a:pt x="1" y="0"/>
                        </a:lnTo>
                        <a:lnTo>
                          <a:pt x="3" y="1"/>
                        </a:lnTo>
                        <a:lnTo>
                          <a:pt x="3" y="1"/>
                        </a:lnTo>
                        <a:lnTo>
                          <a:pt x="3" y="2"/>
                        </a:lnTo>
                        <a:lnTo>
                          <a:pt x="3" y="2"/>
                        </a:lnTo>
                        <a:lnTo>
                          <a:pt x="4" y="2"/>
                        </a:lnTo>
                        <a:lnTo>
                          <a:pt x="4" y="3"/>
                        </a:lnTo>
                        <a:lnTo>
                          <a:pt x="5" y="4"/>
                        </a:lnTo>
                        <a:lnTo>
                          <a:pt x="5" y="4"/>
                        </a:lnTo>
                        <a:lnTo>
                          <a:pt x="5" y="4"/>
                        </a:lnTo>
                        <a:lnTo>
                          <a:pt x="6" y="5"/>
                        </a:lnTo>
                        <a:lnTo>
                          <a:pt x="7" y="6"/>
                        </a:lnTo>
                        <a:lnTo>
                          <a:pt x="9" y="6"/>
                        </a:lnTo>
                        <a:lnTo>
                          <a:pt x="9" y="8"/>
                        </a:lnTo>
                        <a:lnTo>
                          <a:pt x="9" y="8"/>
                        </a:lnTo>
                        <a:lnTo>
                          <a:pt x="9" y="8"/>
                        </a:lnTo>
                        <a:lnTo>
                          <a:pt x="10" y="9"/>
                        </a:lnTo>
                        <a:lnTo>
                          <a:pt x="11" y="10"/>
                        </a:lnTo>
                        <a:lnTo>
                          <a:pt x="11" y="12"/>
                        </a:lnTo>
                        <a:lnTo>
                          <a:pt x="12" y="14"/>
                        </a:lnTo>
                        <a:lnTo>
                          <a:pt x="11" y="14"/>
                        </a:lnTo>
                        <a:lnTo>
                          <a:pt x="11" y="14"/>
                        </a:lnTo>
                        <a:lnTo>
                          <a:pt x="11" y="13"/>
                        </a:lnTo>
                        <a:lnTo>
                          <a:pt x="9" y="14"/>
                        </a:lnTo>
                        <a:lnTo>
                          <a:pt x="9" y="13"/>
                        </a:lnTo>
                        <a:lnTo>
                          <a:pt x="8" y="11"/>
                        </a:lnTo>
                        <a:lnTo>
                          <a:pt x="7" y="10"/>
                        </a:lnTo>
                        <a:lnTo>
                          <a:pt x="7" y="10"/>
                        </a:lnTo>
                        <a:lnTo>
                          <a:pt x="5" y="10"/>
                        </a:lnTo>
                        <a:lnTo>
                          <a:pt x="5" y="9"/>
                        </a:lnTo>
                        <a:lnTo>
                          <a:pt x="5" y="8"/>
                        </a:lnTo>
                        <a:lnTo>
                          <a:pt x="4" y="6"/>
                        </a:lnTo>
                        <a:lnTo>
                          <a:pt x="4" y="5"/>
                        </a:lnTo>
                        <a:lnTo>
                          <a:pt x="3" y="4"/>
                        </a:lnTo>
                        <a:lnTo>
                          <a:pt x="1" y="2"/>
                        </a:lnTo>
                        <a:lnTo>
                          <a:pt x="0" y="1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279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53" name="Freeform 205"/>
                  <p:cNvSpPr>
                    <a:spLocks/>
                  </p:cNvSpPr>
                  <p:nvPr/>
                </p:nvSpPr>
                <p:spPr bwMode="auto">
                  <a:xfrm>
                    <a:off x="2143" y="1594"/>
                    <a:ext cx="9" cy="20"/>
                  </a:xfrm>
                  <a:custGeom>
                    <a:avLst/>
                    <a:gdLst>
                      <a:gd name="T0" fmla="*/ 1 w 9"/>
                      <a:gd name="T1" fmla="*/ 0 h 20"/>
                      <a:gd name="T2" fmla="*/ 1 w 9"/>
                      <a:gd name="T3" fmla="*/ 0 h 20"/>
                      <a:gd name="T4" fmla="*/ 2 w 9"/>
                      <a:gd name="T5" fmla="*/ 2 h 20"/>
                      <a:gd name="T6" fmla="*/ 2 w 9"/>
                      <a:gd name="T7" fmla="*/ 4 h 20"/>
                      <a:gd name="T8" fmla="*/ 2 w 9"/>
                      <a:gd name="T9" fmla="*/ 5 h 20"/>
                      <a:gd name="T10" fmla="*/ 3 w 9"/>
                      <a:gd name="T11" fmla="*/ 5 h 20"/>
                      <a:gd name="T12" fmla="*/ 3 w 9"/>
                      <a:gd name="T13" fmla="*/ 6 h 20"/>
                      <a:gd name="T14" fmla="*/ 4 w 9"/>
                      <a:gd name="T15" fmla="*/ 6 h 20"/>
                      <a:gd name="T16" fmla="*/ 5 w 9"/>
                      <a:gd name="T17" fmla="*/ 7 h 20"/>
                      <a:gd name="T18" fmla="*/ 5 w 9"/>
                      <a:gd name="T19" fmla="*/ 8 h 20"/>
                      <a:gd name="T20" fmla="*/ 5 w 9"/>
                      <a:gd name="T21" fmla="*/ 8 h 20"/>
                      <a:gd name="T22" fmla="*/ 6 w 9"/>
                      <a:gd name="T23" fmla="*/ 9 h 20"/>
                      <a:gd name="T24" fmla="*/ 6 w 9"/>
                      <a:gd name="T25" fmla="*/ 11 h 20"/>
                      <a:gd name="T26" fmla="*/ 7 w 9"/>
                      <a:gd name="T27" fmla="*/ 13 h 20"/>
                      <a:gd name="T28" fmla="*/ 7 w 9"/>
                      <a:gd name="T29" fmla="*/ 14 h 20"/>
                      <a:gd name="T30" fmla="*/ 7 w 9"/>
                      <a:gd name="T31" fmla="*/ 14 h 20"/>
                      <a:gd name="T32" fmla="*/ 7 w 9"/>
                      <a:gd name="T33" fmla="*/ 15 h 20"/>
                      <a:gd name="T34" fmla="*/ 8 w 9"/>
                      <a:gd name="T35" fmla="*/ 16 h 20"/>
                      <a:gd name="T36" fmla="*/ 8 w 9"/>
                      <a:gd name="T37" fmla="*/ 17 h 20"/>
                      <a:gd name="T38" fmla="*/ 7 w 9"/>
                      <a:gd name="T39" fmla="*/ 17 h 20"/>
                      <a:gd name="T40" fmla="*/ 7 w 9"/>
                      <a:gd name="T41" fmla="*/ 17 h 20"/>
                      <a:gd name="T42" fmla="*/ 7 w 9"/>
                      <a:gd name="T43" fmla="*/ 17 h 20"/>
                      <a:gd name="T44" fmla="*/ 7 w 9"/>
                      <a:gd name="T45" fmla="*/ 19 h 20"/>
                      <a:gd name="T46" fmla="*/ 6 w 9"/>
                      <a:gd name="T47" fmla="*/ 19 h 20"/>
                      <a:gd name="T48" fmla="*/ 6 w 9"/>
                      <a:gd name="T49" fmla="*/ 17 h 20"/>
                      <a:gd name="T50" fmla="*/ 5 w 9"/>
                      <a:gd name="T51" fmla="*/ 17 h 20"/>
                      <a:gd name="T52" fmla="*/ 5 w 9"/>
                      <a:gd name="T53" fmla="*/ 16 h 20"/>
                      <a:gd name="T54" fmla="*/ 5 w 9"/>
                      <a:gd name="T55" fmla="*/ 16 h 20"/>
                      <a:gd name="T56" fmla="*/ 5 w 9"/>
                      <a:gd name="T57" fmla="*/ 17 h 20"/>
                      <a:gd name="T58" fmla="*/ 4 w 9"/>
                      <a:gd name="T59" fmla="*/ 16 h 20"/>
                      <a:gd name="T60" fmla="*/ 4 w 9"/>
                      <a:gd name="T61" fmla="*/ 15 h 20"/>
                      <a:gd name="T62" fmla="*/ 5 w 9"/>
                      <a:gd name="T63" fmla="*/ 14 h 20"/>
                      <a:gd name="T64" fmla="*/ 5 w 9"/>
                      <a:gd name="T65" fmla="*/ 14 h 20"/>
                      <a:gd name="T66" fmla="*/ 5 w 9"/>
                      <a:gd name="T67" fmla="*/ 13 h 20"/>
                      <a:gd name="T68" fmla="*/ 5 w 9"/>
                      <a:gd name="T69" fmla="*/ 12 h 20"/>
                      <a:gd name="T70" fmla="*/ 5 w 9"/>
                      <a:gd name="T71" fmla="*/ 11 h 20"/>
                      <a:gd name="T72" fmla="*/ 5 w 9"/>
                      <a:gd name="T73" fmla="*/ 9 h 20"/>
                      <a:gd name="T74" fmla="*/ 4 w 9"/>
                      <a:gd name="T75" fmla="*/ 8 h 20"/>
                      <a:gd name="T76" fmla="*/ 3 w 9"/>
                      <a:gd name="T77" fmla="*/ 8 h 20"/>
                      <a:gd name="T78" fmla="*/ 3 w 9"/>
                      <a:gd name="T79" fmla="*/ 7 h 20"/>
                      <a:gd name="T80" fmla="*/ 3 w 9"/>
                      <a:gd name="T81" fmla="*/ 8 h 20"/>
                      <a:gd name="T82" fmla="*/ 2 w 9"/>
                      <a:gd name="T83" fmla="*/ 10 h 20"/>
                      <a:gd name="T84" fmla="*/ 2 w 9"/>
                      <a:gd name="T85" fmla="*/ 8 h 20"/>
                      <a:gd name="T86" fmla="*/ 1 w 9"/>
                      <a:gd name="T87" fmla="*/ 7 h 20"/>
                      <a:gd name="T88" fmla="*/ 1 w 9"/>
                      <a:gd name="T89" fmla="*/ 6 h 20"/>
                      <a:gd name="T90" fmla="*/ 1 w 9"/>
                      <a:gd name="T91" fmla="*/ 5 h 20"/>
                      <a:gd name="T92" fmla="*/ 0 w 9"/>
                      <a:gd name="T93" fmla="*/ 5 h 20"/>
                      <a:gd name="T94" fmla="*/ 0 w 9"/>
                      <a:gd name="T95" fmla="*/ 4 h 20"/>
                      <a:gd name="T96" fmla="*/ 0 w 9"/>
                      <a:gd name="T97" fmla="*/ 3 h 20"/>
                      <a:gd name="T98" fmla="*/ 1 w 9"/>
                      <a:gd name="T99" fmla="*/ 3 h 20"/>
                      <a:gd name="T100" fmla="*/ 1 w 9"/>
                      <a:gd name="T101" fmla="*/ 2 h 20"/>
                      <a:gd name="T102" fmla="*/ 1 w 9"/>
                      <a:gd name="T103" fmla="*/ 2 h 20"/>
                      <a:gd name="T104" fmla="*/ 1 w 9"/>
                      <a:gd name="T10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9" h="20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2" y="2"/>
                        </a:lnTo>
                        <a:lnTo>
                          <a:pt x="2" y="4"/>
                        </a:lnTo>
                        <a:lnTo>
                          <a:pt x="2" y="5"/>
                        </a:lnTo>
                        <a:lnTo>
                          <a:pt x="3" y="5"/>
                        </a:lnTo>
                        <a:lnTo>
                          <a:pt x="3" y="6"/>
                        </a:lnTo>
                        <a:lnTo>
                          <a:pt x="4" y="6"/>
                        </a:lnTo>
                        <a:lnTo>
                          <a:pt x="5" y="7"/>
                        </a:lnTo>
                        <a:lnTo>
                          <a:pt x="5" y="8"/>
                        </a:lnTo>
                        <a:lnTo>
                          <a:pt x="5" y="8"/>
                        </a:lnTo>
                        <a:lnTo>
                          <a:pt x="6" y="9"/>
                        </a:lnTo>
                        <a:lnTo>
                          <a:pt x="6" y="11"/>
                        </a:lnTo>
                        <a:lnTo>
                          <a:pt x="7" y="13"/>
                        </a:lnTo>
                        <a:lnTo>
                          <a:pt x="7" y="14"/>
                        </a:lnTo>
                        <a:lnTo>
                          <a:pt x="7" y="14"/>
                        </a:lnTo>
                        <a:lnTo>
                          <a:pt x="7" y="15"/>
                        </a:lnTo>
                        <a:lnTo>
                          <a:pt x="8" y="16"/>
                        </a:lnTo>
                        <a:lnTo>
                          <a:pt x="8" y="17"/>
                        </a:lnTo>
                        <a:lnTo>
                          <a:pt x="7" y="17"/>
                        </a:lnTo>
                        <a:lnTo>
                          <a:pt x="7" y="17"/>
                        </a:lnTo>
                        <a:lnTo>
                          <a:pt x="7" y="17"/>
                        </a:lnTo>
                        <a:lnTo>
                          <a:pt x="7" y="19"/>
                        </a:lnTo>
                        <a:lnTo>
                          <a:pt x="6" y="19"/>
                        </a:lnTo>
                        <a:lnTo>
                          <a:pt x="6" y="17"/>
                        </a:lnTo>
                        <a:lnTo>
                          <a:pt x="5" y="17"/>
                        </a:lnTo>
                        <a:lnTo>
                          <a:pt x="5" y="16"/>
                        </a:lnTo>
                        <a:lnTo>
                          <a:pt x="5" y="16"/>
                        </a:lnTo>
                        <a:lnTo>
                          <a:pt x="5" y="17"/>
                        </a:lnTo>
                        <a:lnTo>
                          <a:pt x="4" y="16"/>
                        </a:lnTo>
                        <a:lnTo>
                          <a:pt x="4" y="15"/>
                        </a:lnTo>
                        <a:lnTo>
                          <a:pt x="5" y="14"/>
                        </a:lnTo>
                        <a:lnTo>
                          <a:pt x="5" y="14"/>
                        </a:lnTo>
                        <a:lnTo>
                          <a:pt x="5" y="13"/>
                        </a:lnTo>
                        <a:lnTo>
                          <a:pt x="5" y="12"/>
                        </a:lnTo>
                        <a:lnTo>
                          <a:pt x="5" y="11"/>
                        </a:lnTo>
                        <a:lnTo>
                          <a:pt x="5" y="9"/>
                        </a:lnTo>
                        <a:lnTo>
                          <a:pt x="4" y="8"/>
                        </a:lnTo>
                        <a:lnTo>
                          <a:pt x="3" y="8"/>
                        </a:lnTo>
                        <a:lnTo>
                          <a:pt x="3" y="7"/>
                        </a:lnTo>
                        <a:lnTo>
                          <a:pt x="3" y="8"/>
                        </a:lnTo>
                        <a:lnTo>
                          <a:pt x="2" y="10"/>
                        </a:lnTo>
                        <a:lnTo>
                          <a:pt x="2" y="8"/>
                        </a:lnTo>
                        <a:lnTo>
                          <a:pt x="1" y="7"/>
                        </a:lnTo>
                        <a:lnTo>
                          <a:pt x="1" y="6"/>
                        </a:lnTo>
                        <a:lnTo>
                          <a:pt x="1" y="5"/>
                        </a:lnTo>
                        <a:lnTo>
                          <a:pt x="0" y="5"/>
                        </a:lnTo>
                        <a:lnTo>
                          <a:pt x="0" y="4"/>
                        </a:lnTo>
                        <a:lnTo>
                          <a:pt x="0" y="3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lnTo>
                          <a:pt x="1" y="2"/>
                        </a:lnTo>
                        <a:lnTo>
                          <a:pt x="1" y="0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279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54" name="Freeform 206"/>
                  <p:cNvSpPr>
                    <a:spLocks/>
                  </p:cNvSpPr>
                  <p:nvPr/>
                </p:nvSpPr>
                <p:spPr bwMode="auto">
                  <a:xfrm>
                    <a:off x="2141" y="1550"/>
                    <a:ext cx="4" cy="15"/>
                  </a:xfrm>
                  <a:custGeom>
                    <a:avLst/>
                    <a:gdLst>
                      <a:gd name="T0" fmla="*/ 1 w 4"/>
                      <a:gd name="T1" fmla="*/ 0 h 15"/>
                      <a:gd name="T2" fmla="*/ 1 w 4"/>
                      <a:gd name="T3" fmla="*/ 1 h 15"/>
                      <a:gd name="T4" fmla="*/ 2 w 4"/>
                      <a:gd name="T5" fmla="*/ 2 h 15"/>
                      <a:gd name="T6" fmla="*/ 2 w 4"/>
                      <a:gd name="T7" fmla="*/ 3 h 15"/>
                      <a:gd name="T8" fmla="*/ 2 w 4"/>
                      <a:gd name="T9" fmla="*/ 3 h 15"/>
                      <a:gd name="T10" fmla="*/ 2 w 4"/>
                      <a:gd name="T11" fmla="*/ 3 h 15"/>
                      <a:gd name="T12" fmla="*/ 2 w 4"/>
                      <a:gd name="T13" fmla="*/ 4 h 15"/>
                      <a:gd name="T14" fmla="*/ 2 w 4"/>
                      <a:gd name="T15" fmla="*/ 5 h 15"/>
                      <a:gd name="T16" fmla="*/ 3 w 4"/>
                      <a:gd name="T17" fmla="*/ 7 h 15"/>
                      <a:gd name="T18" fmla="*/ 3 w 4"/>
                      <a:gd name="T19" fmla="*/ 9 h 15"/>
                      <a:gd name="T20" fmla="*/ 3 w 4"/>
                      <a:gd name="T21" fmla="*/ 9 h 15"/>
                      <a:gd name="T22" fmla="*/ 2 w 4"/>
                      <a:gd name="T23" fmla="*/ 8 h 15"/>
                      <a:gd name="T24" fmla="*/ 2 w 4"/>
                      <a:gd name="T25" fmla="*/ 9 h 15"/>
                      <a:gd name="T26" fmla="*/ 2 w 4"/>
                      <a:gd name="T27" fmla="*/ 10 h 15"/>
                      <a:gd name="T28" fmla="*/ 2 w 4"/>
                      <a:gd name="T29" fmla="*/ 11 h 15"/>
                      <a:gd name="T30" fmla="*/ 2 w 4"/>
                      <a:gd name="T31" fmla="*/ 11 h 15"/>
                      <a:gd name="T32" fmla="*/ 2 w 4"/>
                      <a:gd name="T33" fmla="*/ 10 h 15"/>
                      <a:gd name="T34" fmla="*/ 2 w 4"/>
                      <a:gd name="T35" fmla="*/ 9 h 15"/>
                      <a:gd name="T36" fmla="*/ 2 w 4"/>
                      <a:gd name="T37" fmla="*/ 9 h 15"/>
                      <a:gd name="T38" fmla="*/ 1 w 4"/>
                      <a:gd name="T39" fmla="*/ 9 h 15"/>
                      <a:gd name="T40" fmla="*/ 1 w 4"/>
                      <a:gd name="T41" fmla="*/ 9 h 15"/>
                      <a:gd name="T42" fmla="*/ 1 w 4"/>
                      <a:gd name="T43" fmla="*/ 10 h 15"/>
                      <a:gd name="T44" fmla="*/ 2 w 4"/>
                      <a:gd name="T45" fmla="*/ 11 h 15"/>
                      <a:gd name="T46" fmla="*/ 2 w 4"/>
                      <a:gd name="T47" fmla="*/ 11 h 15"/>
                      <a:gd name="T48" fmla="*/ 2 w 4"/>
                      <a:gd name="T49" fmla="*/ 12 h 15"/>
                      <a:gd name="T50" fmla="*/ 2 w 4"/>
                      <a:gd name="T51" fmla="*/ 13 h 15"/>
                      <a:gd name="T52" fmla="*/ 2 w 4"/>
                      <a:gd name="T53" fmla="*/ 14 h 15"/>
                      <a:gd name="T54" fmla="*/ 2 w 4"/>
                      <a:gd name="T55" fmla="*/ 14 h 15"/>
                      <a:gd name="T56" fmla="*/ 2 w 4"/>
                      <a:gd name="T57" fmla="*/ 13 h 15"/>
                      <a:gd name="T58" fmla="*/ 1 w 4"/>
                      <a:gd name="T59" fmla="*/ 13 h 15"/>
                      <a:gd name="T60" fmla="*/ 1 w 4"/>
                      <a:gd name="T61" fmla="*/ 13 h 15"/>
                      <a:gd name="T62" fmla="*/ 1 w 4"/>
                      <a:gd name="T63" fmla="*/ 14 h 15"/>
                      <a:gd name="T64" fmla="*/ 1 w 4"/>
                      <a:gd name="T65" fmla="*/ 13 h 15"/>
                      <a:gd name="T66" fmla="*/ 1 w 4"/>
                      <a:gd name="T67" fmla="*/ 12 h 15"/>
                      <a:gd name="T68" fmla="*/ 1 w 4"/>
                      <a:gd name="T69" fmla="*/ 11 h 15"/>
                      <a:gd name="T70" fmla="*/ 1 w 4"/>
                      <a:gd name="T71" fmla="*/ 11 h 15"/>
                      <a:gd name="T72" fmla="*/ 0 w 4"/>
                      <a:gd name="T73" fmla="*/ 12 h 15"/>
                      <a:gd name="T74" fmla="*/ 0 w 4"/>
                      <a:gd name="T75" fmla="*/ 12 h 15"/>
                      <a:gd name="T76" fmla="*/ 0 w 4"/>
                      <a:gd name="T77" fmla="*/ 11 h 15"/>
                      <a:gd name="T78" fmla="*/ 0 w 4"/>
                      <a:gd name="T79" fmla="*/ 9 h 15"/>
                      <a:gd name="T80" fmla="*/ 0 w 4"/>
                      <a:gd name="T81" fmla="*/ 9 h 15"/>
                      <a:gd name="T82" fmla="*/ 0 w 4"/>
                      <a:gd name="T83" fmla="*/ 7 h 15"/>
                      <a:gd name="T84" fmla="*/ 0 w 4"/>
                      <a:gd name="T85" fmla="*/ 6 h 15"/>
                      <a:gd name="T86" fmla="*/ 1 w 4"/>
                      <a:gd name="T87" fmla="*/ 6 h 15"/>
                      <a:gd name="T88" fmla="*/ 1 w 4"/>
                      <a:gd name="T89" fmla="*/ 7 h 15"/>
                      <a:gd name="T90" fmla="*/ 1 w 4"/>
                      <a:gd name="T91" fmla="*/ 7 h 15"/>
                      <a:gd name="T92" fmla="*/ 1 w 4"/>
                      <a:gd name="T93" fmla="*/ 6 h 15"/>
                      <a:gd name="T94" fmla="*/ 1 w 4"/>
                      <a:gd name="T95" fmla="*/ 5 h 15"/>
                      <a:gd name="T96" fmla="*/ 1 w 4"/>
                      <a:gd name="T97" fmla="*/ 5 h 15"/>
                      <a:gd name="T98" fmla="*/ 1 w 4"/>
                      <a:gd name="T99" fmla="*/ 5 h 15"/>
                      <a:gd name="T100" fmla="*/ 1 w 4"/>
                      <a:gd name="T101" fmla="*/ 4 h 15"/>
                      <a:gd name="T102" fmla="*/ 1 w 4"/>
                      <a:gd name="T103" fmla="*/ 3 h 15"/>
                      <a:gd name="T104" fmla="*/ 1 w 4"/>
                      <a:gd name="T105" fmla="*/ 2 h 15"/>
                      <a:gd name="T106" fmla="*/ 1 w 4"/>
                      <a:gd name="T107" fmla="*/ 2 h 15"/>
                      <a:gd name="T108" fmla="*/ 0 w 4"/>
                      <a:gd name="T109" fmla="*/ 1 h 15"/>
                      <a:gd name="T110" fmla="*/ 1 w 4"/>
                      <a:gd name="T111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4" h="15">
                        <a:moveTo>
                          <a:pt x="1" y="0"/>
                        </a:moveTo>
                        <a:lnTo>
                          <a:pt x="1" y="1"/>
                        </a:lnTo>
                        <a:lnTo>
                          <a:pt x="2" y="2"/>
                        </a:lnTo>
                        <a:lnTo>
                          <a:pt x="2" y="3"/>
                        </a:lnTo>
                        <a:lnTo>
                          <a:pt x="2" y="3"/>
                        </a:lnTo>
                        <a:lnTo>
                          <a:pt x="2" y="3"/>
                        </a:lnTo>
                        <a:lnTo>
                          <a:pt x="2" y="4"/>
                        </a:lnTo>
                        <a:lnTo>
                          <a:pt x="2" y="5"/>
                        </a:lnTo>
                        <a:lnTo>
                          <a:pt x="3" y="7"/>
                        </a:lnTo>
                        <a:lnTo>
                          <a:pt x="3" y="9"/>
                        </a:lnTo>
                        <a:lnTo>
                          <a:pt x="3" y="9"/>
                        </a:lnTo>
                        <a:lnTo>
                          <a:pt x="2" y="8"/>
                        </a:lnTo>
                        <a:lnTo>
                          <a:pt x="2" y="9"/>
                        </a:lnTo>
                        <a:lnTo>
                          <a:pt x="2" y="10"/>
                        </a:lnTo>
                        <a:lnTo>
                          <a:pt x="2" y="11"/>
                        </a:lnTo>
                        <a:lnTo>
                          <a:pt x="2" y="11"/>
                        </a:lnTo>
                        <a:lnTo>
                          <a:pt x="2" y="10"/>
                        </a:lnTo>
                        <a:lnTo>
                          <a:pt x="2" y="9"/>
                        </a:lnTo>
                        <a:lnTo>
                          <a:pt x="2" y="9"/>
                        </a:lnTo>
                        <a:lnTo>
                          <a:pt x="1" y="9"/>
                        </a:lnTo>
                        <a:lnTo>
                          <a:pt x="1" y="9"/>
                        </a:lnTo>
                        <a:lnTo>
                          <a:pt x="1" y="10"/>
                        </a:lnTo>
                        <a:lnTo>
                          <a:pt x="2" y="11"/>
                        </a:lnTo>
                        <a:lnTo>
                          <a:pt x="2" y="11"/>
                        </a:lnTo>
                        <a:lnTo>
                          <a:pt x="2" y="12"/>
                        </a:lnTo>
                        <a:lnTo>
                          <a:pt x="2" y="13"/>
                        </a:lnTo>
                        <a:lnTo>
                          <a:pt x="2" y="14"/>
                        </a:lnTo>
                        <a:lnTo>
                          <a:pt x="2" y="14"/>
                        </a:lnTo>
                        <a:lnTo>
                          <a:pt x="2" y="13"/>
                        </a:lnTo>
                        <a:lnTo>
                          <a:pt x="1" y="13"/>
                        </a:lnTo>
                        <a:lnTo>
                          <a:pt x="1" y="13"/>
                        </a:lnTo>
                        <a:lnTo>
                          <a:pt x="1" y="14"/>
                        </a:lnTo>
                        <a:lnTo>
                          <a:pt x="1" y="13"/>
                        </a:lnTo>
                        <a:lnTo>
                          <a:pt x="1" y="12"/>
                        </a:lnTo>
                        <a:lnTo>
                          <a:pt x="1" y="11"/>
                        </a:lnTo>
                        <a:lnTo>
                          <a:pt x="1" y="11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lnTo>
                          <a:pt x="0" y="11"/>
                        </a:lnTo>
                        <a:lnTo>
                          <a:pt x="0" y="9"/>
                        </a:lnTo>
                        <a:lnTo>
                          <a:pt x="0" y="9"/>
                        </a:lnTo>
                        <a:lnTo>
                          <a:pt x="0" y="7"/>
                        </a:lnTo>
                        <a:lnTo>
                          <a:pt x="0" y="6"/>
                        </a:lnTo>
                        <a:lnTo>
                          <a:pt x="1" y="6"/>
                        </a:lnTo>
                        <a:lnTo>
                          <a:pt x="1" y="7"/>
                        </a:lnTo>
                        <a:lnTo>
                          <a:pt x="1" y="7"/>
                        </a:lnTo>
                        <a:lnTo>
                          <a:pt x="1" y="6"/>
                        </a:lnTo>
                        <a:lnTo>
                          <a:pt x="1" y="5"/>
                        </a:lnTo>
                        <a:lnTo>
                          <a:pt x="1" y="5"/>
                        </a:lnTo>
                        <a:lnTo>
                          <a:pt x="1" y="5"/>
                        </a:lnTo>
                        <a:lnTo>
                          <a:pt x="1" y="4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lnTo>
                          <a:pt x="1" y="2"/>
                        </a:lnTo>
                        <a:lnTo>
                          <a:pt x="0" y="1"/>
                        </a:lnTo>
                        <a:lnTo>
                          <a:pt x="1" y="0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279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12655" name="Freeform 207"/>
                  <p:cNvSpPr>
                    <a:spLocks/>
                  </p:cNvSpPr>
                  <p:nvPr/>
                </p:nvSpPr>
                <p:spPr bwMode="auto">
                  <a:xfrm>
                    <a:off x="2127" y="1526"/>
                    <a:ext cx="6" cy="10"/>
                  </a:xfrm>
                  <a:custGeom>
                    <a:avLst/>
                    <a:gdLst>
                      <a:gd name="T0" fmla="*/ 0 w 6"/>
                      <a:gd name="T1" fmla="*/ 0 h 10"/>
                      <a:gd name="T2" fmla="*/ 0 w 6"/>
                      <a:gd name="T3" fmla="*/ 0 h 10"/>
                      <a:gd name="T4" fmla="*/ 1 w 6"/>
                      <a:gd name="T5" fmla="*/ 1 h 10"/>
                      <a:gd name="T6" fmla="*/ 1 w 6"/>
                      <a:gd name="T7" fmla="*/ 2 h 10"/>
                      <a:gd name="T8" fmla="*/ 1 w 6"/>
                      <a:gd name="T9" fmla="*/ 3 h 10"/>
                      <a:gd name="T10" fmla="*/ 2 w 6"/>
                      <a:gd name="T11" fmla="*/ 3 h 10"/>
                      <a:gd name="T12" fmla="*/ 2 w 6"/>
                      <a:gd name="T13" fmla="*/ 3 h 10"/>
                      <a:gd name="T14" fmla="*/ 3 w 6"/>
                      <a:gd name="T15" fmla="*/ 4 h 10"/>
                      <a:gd name="T16" fmla="*/ 3 w 6"/>
                      <a:gd name="T17" fmla="*/ 4 h 10"/>
                      <a:gd name="T18" fmla="*/ 4 w 6"/>
                      <a:gd name="T19" fmla="*/ 4 h 10"/>
                      <a:gd name="T20" fmla="*/ 4 w 6"/>
                      <a:gd name="T21" fmla="*/ 5 h 10"/>
                      <a:gd name="T22" fmla="*/ 4 w 6"/>
                      <a:gd name="T23" fmla="*/ 5 h 10"/>
                      <a:gd name="T24" fmla="*/ 4 w 6"/>
                      <a:gd name="T25" fmla="*/ 5 h 10"/>
                      <a:gd name="T26" fmla="*/ 4 w 6"/>
                      <a:gd name="T27" fmla="*/ 6 h 10"/>
                      <a:gd name="T28" fmla="*/ 4 w 6"/>
                      <a:gd name="T29" fmla="*/ 6 h 10"/>
                      <a:gd name="T30" fmla="*/ 4 w 6"/>
                      <a:gd name="T31" fmla="*/ 6 h 10"/>
                      <a:gd name="T32" fmla="*/ 4 w 6"/>
                      <a:gd name="T33" fmla="*/ 7 h 10"/>
                      <a:gd name="T34" fmla="*/ 5 w 6"/>
                      <a:gd name="T35" fmla="*/ 8 h 10"/>
                      <a:gd name="T36" fmla="*/ 5 w 6"/>
                      <a:gd name="T37" fmla="*/ 8 h 10"/>
                      <a:gd name="T38" fmla="*/ 4 w 6"/>
                      <a:gd name="T39" fmla="*/ 9 h 10"/>
                      <a:gd name="T40" fmla="*/ 4 w 6"/>
                      <a:gd name="T41" fmla="*/ 9 h 10"/>
                      <a:gd name="T42" fmla="*/ 4 w 6"/>
                      <a:gd name="T43" fmla="*/ 9 h 10"/>
                      <a:gd name="T44" fmla="*/ 4 w 6"/>
                      <a:gd name="T45" fmla="*/ 9 h 10"/>
                      <a:gd name="T46" fmla="*/ 3 w 6"/>
                      <a:gd name="T47" fmla="*/ 8 h 10"/>
                      <a:gd name="T48" fmla="*/ 3 w 6"/>
                      <a:gd name="T49" fmla="*/ 7 h 10"/>
                      <a:gd name="T50" fmla="*/ 3 w 6"/>
                      <a:gd name="T51" fmla="*/ 6 h 10"/>
                      <a:gd name="T52" fmla="*/ 2 w 6"/>
                      <a:gd name="T53" fmla="*/ 5 h 10"/>
                      <a:gd name="T54" fmla="*/ 1 w 6"/>
                      <a:gd name="T55" fmla="*/ 4 h 10"/>
                      <a:gd name="T56" fmla="*/ 1 w 6"/>
                      <a:gd name="T57" fmla="*/ 3 h 10"/>
                      <a:gd name="T58" fmla="*/ 1 w 6"/>
                      <a:gd name="T59" fmla="*/ 3 h 10"/>
                      <a:gd name="T60" fmla="*/ 1 w 6"/>
                      <a:gd name="T61" fmla="*/ 2 h 10"/>
                      <a:gd name="T62" fmla="*/ 0 w 6"/>
                      <a:gd name="T63" fmla="*/ 2 h 10"/>
                      <a:gd name="T64" fmla="*/ 0 w 6"/>
                      <a:gd name="T65" fmla="*/ 1 h 10"/>
                      <a:gd name="T66" fmla="*/ 0 w 6"/>
                      <a:gd name="T6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6" h="1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" y="1"/>
                        </a:lnTo>
                        <a:lnTo>
                          <a:pt x="1" y="2"/>
                        </a:lnTo>
                        <a:lnTo>
                          <a:pt x="1" y="3"/>
                        </a:lnTo>
                        <a:lnTo>
                          <a:pt x="2" y="3"/>
                        </a:lnTo>
                        <a:lnTo>
                          <a:pt x="2" y="3"/>
                        </a:lnTo>
                        <a:lnTo>
                          <a:pt x="3" y="4"/>
                        </a:lnTo>
                        <a:lnTo>
                          <a:pt x="3" y="4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4" y="5"/>
                        </a:lnTo>
                        <a:lnTo>
                          <a:pt x="4" y="5"/>
                        </a:lnTo>
                        <a:lnTo>
                          <a:pt x="4" y="6"/>
                        </a:lnTo>
                        <a:lnTo>
                          <a:pt x="4" y="6"/>
                        </a:lnTo>
                        <a:lnTo>
                          <a:pt x="4" y="6"/>
                        </a:lnTo>
                        <a:lnTo>
                          <a:pt x="4" y="7"/>
                        </a:lnTo>
                        <a:lnTo>
                          <a:pt x="5" y="8"/>
                        </a:lnTo>
                        <a:lnTo>
                          <a:pt x="5" y="8"/>
                        </a:lnTo>
                        <a:lnTo>
                          <a:pt x="4" y="9"/>
                        </a:lnTo>
                        <a:lnTo>
                          <a:pt x="4" y="9"/>
                        </a:lnTo>
                        <a:lnTo>
                          <a:pt x="4" y="9"/>
                        </a:lnTo>
                        <a:lnTo>
                          <a:pt x="4" y="9"/>
                        </a:lnTo>
                        <a:lnTo>
                          <a:pt x="3" y="8"/>
                        </a:lnTo>
                        <a:lnTo>
                          <a:pt x="3" y="7"/>
                        </a:lnTo>
                        <a:lnTo>
                          <a:pt x="3" y="6"/>
                        </a:lnTo>
                        <a:lnTo>
                          <a:pt x="2" y="5"/>
                        </a:lnTo>
                        <a:lnTo>
                          <a:pt x="1" y="4"/>
                        </a:lnTo>
                        <a:lnTo>
                          <a:pt x="1" y="3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279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512656" name="Freeform 208"/>
                <p:cNvSpPr>
                  <a:spLocks/>
                </p:cNvSpPr>
                <p:nvPr/>
              </p:nvSpPr>
              <p:spPr bwMode="auto">
                <a:xfrm>
                  <a:off x="1964" y="1562"/>
                  <a:ext cx="85" cy="126"/>
                </a:xfrm>
                <a:custGeom>
                  <a:avLst/>
                  <a:gdLst>
                    <a:gd name="T0" fmla="*/ 64 w 85"/>
                    <a:gd name="T1" fmla="*/ 20 h 126"/>
                    <a:gd name="T2" fmla="*/ 72 w 85"/>
                    <a:gd name="T3" fmla="*/ 41 h 126"/>
                    <a:gd name="T4" fmla="*/ 75 w 85"/>
                    <a:gd name="T5" fmla="*/ 47 h 126"/>
                    <a:gd name="T6" fmla="*/ 82 w 85"/>
                    <a:gd name="T7" fmla="*/ 45 h 126"/>
                    <a:gd name="T8" fmla="*/ 84 w 85"/>
                    <a:gd name="T9" fmla="*/ 50 h 126"/>
                    <a:gd name="T10" fmla="*/ 76 w 85"/>
                    <a:gd name="T11" fmla="*/ 64 h 126"/>
                    <a:gd name="T12" fmla="*/ 69 w 85"/>
                    <a:gd name="T13" fmla="*/ 80 h 126"/>
                    <a:gd name="T14" fmla="*/ 70 w 85"/>
                    <a:gd name="T15" fmla="*/ 86 h 126"/>
                    <a:gd name="T16" fmla="*/ 70 w 85"/>
                    <a:gd name="T17" fmla="*/ 92 h 126"/>
                    <a:gd name="T18" fmla="*/ 67 w 85"/>
                    <a:gd name="T19" fmla="*/ 94 h 126"/>
                    <a:gd name="T20" fmla="*/ 62 w 85"/>
                    <a:gd name="T21" fmla="*/ 102 h 126"/>
                    <a:gd name="T22" fmla="*/ 61 w 85"/>
                    <a:gd name="T23" fmla="*/ 109 h 126"/>
                    <a:gd name="T24" fmla="*/ 56 w 85"/>
                    <a:gd name="T25" fmla="*/ 118 h 126"/>
                    <a:gd name="T26" fmla="*/ 54 w 85"/>
                    <a:gd name="T27" fmla="*/ 120 h 126"/>
                    <a:gd name="T28" fmla="*/ 49 w 85"/>
                    <a:gd name="T29" fmla="*/ 125 h 126"/>
                    <a:gd name="T30" fmla="*/ 43 w 85"/>
                    <a:gd name="T31" fmla="*/ 123 h 126"/>
                    <a:gd name="T32" fmla="*/ 43 w 85"/>
                    <a:gd name="T33" fmla="*/ 118 h 126"/>
                    <a:gd name="T34" fmla="*/ 39 w 85"/>
                    <a:gd name="T35" fmla="*/ 113 h 126"/>
                    <a:gd name="T36" fmla="*/ 39 w 85"/>
                    <a:gd name="T37" fmla="*/ 107 h 126"/>
                    <a:gd name="T38" fmla="*/ 38 w 85"/>
                    <a:gd name="T39" fmla="*/ 104 h 126"/>
                    <a:gd name="T40" fmla="*/ 35 w 85"/>
                    <a:gd name="T41" fmla="*/ 100 h 126"/>
                    <a:gd name="T42" fmla="*/ 34 w 85"/>
                    <a:gd name="T43" fmla="*/ 95 h 126"/>
                    <a:gd name="T44" fmla="*/ 36 w 85"/>
                    <a:gd name="T45" fmla="*/ 87 h 126"/>
                    <a:gd name="T46" fmla="*/ 35 w 85"/>
                    <a:gd name="T47" fmla="*/ 74 h 126"/>
                    <a:gd name="T48" fmla="*/ 32 w 85"/>
                    <a:gd name="T49" fmla="*/ 68 h 126"/>
                    <a:gd name="T50" fmla="*/ 31 w 85"/>
                    <a:gd name="T51" fmla="*/ 59 h 126"/>
                    <a:gd name="T52" fmla="*/ 26 w 85"/>
                    <a:gd name="T53" fmla="*/ 55 h 126"/>
                    <a:gd name="T54" fmla="*/ 18 w 85"/>
                    <a:gd name="T55" fmla="*/ 56 h 126"/>
                    <a:gd name="T56" fmla="*/ 5 w 85"/>
                    <a:gd name="T57" fmla="*/ 49 h 126"/>
                    <a:gd name="T58" fmla="*/ 1 w 85"/>
                    <a:gd name="T59" fmla="*/ 37 h 126"/>
                    <a:gd name="T60" fmla="*/ 3 w 85"/>
                    <a:gd name="T61" fmla="*/ 28 h 126"/>
                    <a:gd name="T62" fmla="*/ 9 w 85"/>
                    <a:gd name="T63" fmla="*/ 18 h 126"/>
                    <a:gd name="T64" fmla="*/ 16 w 85"/>
                    <a:gd name="T65" fmla="*/ 11 h 126"/>
                    <a:gd name="T66" fmla="*/ 21 w 85"/>
                    <a:gd name="T67" fmla="*/ 4 h 126"/>
                    <a:gd name="T68" fmla="*/ 26 w 85"/>
                    <a:gd name="T69" fmla="*/ 6 h 126"/>
                    <a:gd name="T70" fmla="*/ 31 w 85"/>
                    <a:gd name="T71" fmla="*/ 3 h 126"/>
                    <a:gd name="T72" fmla="*/ 35 w 85"/>
                    <a:gd name="T73" fmla="*/ 1 h 126"/>
                    <a:gd name="T74" fmla="*/ 38 w 85"/>
                    <a:gd name="T75" fmla="*/ 5 h 126"/>
                    <a:gd name="T76" fmla="*/ 44 w 85"/>
                    <a:gd name="T77" fmla="*/ 10 h 126"/>
                    <a:gd name="T78" fmla="*/ 47 w 85"/>
                    <a:gd name="T79" fmla="*/ 9 h 126"/>
                    <a:gd name="T80" fmla="*/ 54 w 85"/>
                    <a:gd name="T81" fmla="*/ 10 h 126"/>
                    <a:gd name="T82" fmla="*/ 60 w 85"/>
                    <a:gd name="T83" fmla="*/ 1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5" h="126">
                      <a:moveTo>
                        <a:pt x="63" y="15"/>
                      </a:moveTo>
                      <a:lnTo>
                        <a:pt x="64" y="20"/>
                      </a:lnTo>
                      <a:lnTo>
                        <a:pt x="67" y="29"/>
                      </a:lnTo>
                      <a:lnTo>
                        <a:pt x="72" y="41"/>
                      </a:lnTo>
                      <a:lnTo>
                        <a:pt x="74" y="43"/>
                      </a:lnTo>
                      <a:lnTo>
                        <a:pt x="75" y="47"/>
                      </a:lnTo>
                      <a:lnTo>
                        <a:pt x="79" y="47"/>
                      </a:lnTo>
                      <a:lnTo>
                        <a:pt x="82" y="45"/>
                      </a:lnTo>
                      <a:lnTo>
                        <a:pt x="84" y="45"/>
                      </a:lnTo>
                      <a:lnTo>
                        <a:pt x="84" y="50"/>
                      </a:lnTo>
                      <a:lnTo>
                        <a:pt x="83" y="52"/>
                      </a:lnTo>
                      <a:lnTo>
                        <a:pt x="76" y="64"/>
                      </a:lnTo>
                      <a:lnTo>
                        <a:pt x="69" y="75"/>
                      </a:lnTo>
                      <a:lnTo>
                        <a:pt x="69" y="80"/>
                      </a:lnTo>
                      <a:lnTo>
                        <a:pt x="71" y="83"/>
                      </a:lnTo>
                      <a:lnTo>
                        <a:pt x="70" y="86"/>
                      </a:lnTo>
                      <a:lnTo>
                        <a:pt x="71" y="90"/>
                      </a:lnTo>
                      <a:lnTo>
                        <a:pt x="70" y="92"/>
                      </a:lnTo>
                      <a:lnTo>
                        <a:pt x="68" y="94"/>
                      </a:lnTo>
                      <a:lnTo>
                        <a:pt x="67" y="94"/>
                      </a:lnTo>
                      <a:lnTo>
                        <a:pt x="65" y="97"/>
                      </a:lnTo>
                      <a:lnTo>
                        <a:pt x="62" y="102"/>
                      </a:lnTo>
                      <a:lnTo>
                        <a:pt x="63" y="107"/>
                      </a:lnTo>
                      <a:lnTo>
                        <a:pt x="61" y="109"/>
                      </a:lnTo>
                      <a:lnTo>
                        <a:pt x="59" y="114"/>
                      </a:lnTo>
                      <a:lnTo>
                        <a:pt x="56" y="118"/>
                      </a:lnTo>
                      <a:lnTo>
                        <a:pt x="55" y="119"/>
                      </a:lnTo>
                      <a:lnTo>
                        <a:pt x="54" y="120"/>
                      </a:lnTo>
                      <a:lnTo>
                        <a:pt x="53" y="123"/>
                      </a:lnTo>
                      <a:lnTo>
                        <a:pt x="49" y="125"/>
                      </a:lnTo>
                      <a:lnTo>
                        <a:pt x="45" y="125"/>
                      </a:lnTo>
                      <a:lnTo>
                        <a:pt x="43" y="123"/>
                      </a:lnTo>
                      <a:lnTo>
                        <a:pt x="43" y="121"/>
                      </a:lnTo>
                      <a:lnTo>
                        <a:pt x="43" y="118"/>
                      </a:lnTo>
                      <a:lnTo>
                        <a:pt x="41" y="117"/>
                      </a:lnTo>
                      <a:lnTo>
                        <a:pt x="39" y="113"/>
                      </a:lnTo>
                      <a:lnTo>
                        <a:pt x="39" y="111"/>
                      </a:lnTo>
                      <a:lnTo>
                        <a:pt x="39" y="107"/>
                      </a:lnTo>
                      <a:lnTo>
                        <a:pt x="38" y="105"/>
                      </a:lnTo>
                      <a:lnTo>
                        <a:pt x="38" y="104"/>
                      </a:lnTo>
                      <a:lnTo>
                        <a:pt x="37" y="102"/>
                      </a:lnTo>
                      <a:lnTo>
                        <a:pt x="35" y="100"/>
                      </a:lnTo>
                      <a:lnTo>
                        <a:pt x="35" y="97"/>
                      </a:lnTo>
                      <a:lnTo>
                        <a:pt x="34" y="95"/>
                      </a:lnTo>
                      <a:lnTo>
                        <a:pt x="34" y="92"/>
                      </a:lnTo>
                      <a:lnTo>
                        <a:pt x="36" y="87"/>
                      </a:lnTo>
                      <a:lnTo>
                        <a:pt x="37" y="80"/>
                      </a:lnTo>
                      <a:lnTo>
                        <a:pt x="35" y="74"/>
                      </a:lnTo>
                      <a:lnTo>
                        <a:pt x="33" y="72"/>
                      </a:lnTo>
                      <a:lnTo>
                        <a:pt x="32" y="68"/>
                      </a:lnTo>
                      <a:lnTo>
                        <a:pt x="32" y="63"/>
                      </a:lnTo>
                      <a:lnTo>
                        <a:pt x="31" y="59"/>
                      </a:lnTo>
                      <a:lnTo>
                        <a:pt x="28" y="58"/>
                      </a:lnTo>
                      <a:lnTo>
                        <a:pt x="26" y="55"/>
                      </a:lnTo>
                      <a:lnTo>
                        <a:pt x="22" y="53"/>
                      </a:lnTo>
                      <a:lnTo>
                        <a:pt x="18" y="56"/>
                      </a:lnTo>
                      <a:lnTo>
                        <a:pt x="9" y="55"/>
                      </a:lnTo>
                      <a:lnTo>
                        <a:pt x="5" y="49"/>
                      </a:lnTo>
                      <a:lnTo>
                        <a:pt x="0" y="40"/>
                      </a:lnTo>
                      <a:lnTo>
                        <a:pt x="1" y="37"/>
                      </a:lnTo>
                      <a:lnTo>
                        <a:pt x="3" y="34"/>
                      </a:lnTo>
                      <a:lnTo>
                        <a:pt x="3" y="28"/>
                      </a:lnTo>
                      <a:lnTo>
                        <a:pt x="5" y="24"/>
                      </a:lnTo>
                      <a:lnTo>
                        <a:pt x="9" y="18"/>
                      </a:lnTo>
                      <a:lnTo>
                        <a:pt x="12" y="16"/>
                      </a:lnTo>
                      <a:lnTo>
                        <a:pt x="16" y="11"/>
                      </a:lnTo>
                      <a:lnTo>
                        <a:pt x="16" y="10"/>
                      </a:lnTo>
                      <a:lnTo>
                        <a:pt x="21" y="4"/>
                      </a:lnTo>
                      <a:lnTo>
                        <a:pt x="24" y="6"/>
                      </a:lnTo>
                      <a:lnTo>
                        <a:pt x="26" y="6"/>
                      </a:lnTo>
                      <a:lnTo>
                        <a:pt x="28" y="3"/>
                      </a:lnTo>
                      <a:lnTo>
                        <a:pt x="31" y="3"/>
                      </a:lnTo>
                      <a:lnTo>
                        <a:pt x="33" y="3"/>
                      </a:lnTo>
                      <a:lnTo>
                        <a:pt x="35" y="1"/>
                      </a:lnTo>
                      <a:lnTo>
                        <a:pt x="37" y="0"/>
                      </a:lnTo>
                      <a:lnTo>
                        <a:pt x="38" y="5"/>
                      </a:lnTo>
                      <a:lnTo>
                        <a:pt x="39" y="8"/>
                      </a:lnTo>
                      <a:lnTo>
                        <a:pt x="44" y="10"/>
                      </a:lnTo>
                      <a:lnTo>
                        <a:pt x="47" y="11"/>
                      </a:lnTo>
                      <a:lnTo>
                        <a:pt x="47" y="9"/>
                      </a:lnTo>
                      <a:lnTo>
                        <a:pt x="51" y="9"/>
                      </a:lnTo>
                      <a:lnTo>
                        <a:pt x="54" y="10"/>
                      </a:lnTo>
                      <a:lnTo>
                        <a:pt x="57" y="11"/>
                      </a:lnTo>
                      <a:lnTo>
                        <a:pt x="60" y="10"/>
                      </a:lnTo>
                      <a:lnTo>
                        <a:pt x="63" y="15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279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1512657" name="Group 209"/>
                <p:cNvGrpSpPr>
                  <a:grpSpLocks/>
                </p:cNvGrpSpPr>
                <p:nvPr/>
              </p:nvGrpSpPr>
              <p:grpSpPr bwMode="auto">
                <a:xfrm>
                  <a:off x="1968" y="1489"/>
                  <a:ext cx="36" cy="39"/>
                  <a:chOff x="1968" y="1489"/>
                  <a:chExt cx="36" cy="39"/>
                </a:xfrm>
              </p:grpSpPr>
              <p:grpSp>
                <p:nvGrpSpPr>
                  <p:cNvPr id="1512658" name="Group 210"/>
                  <p:cNvGrpSpPr>
                    <a:grpSpLocks/>
                  </p:cNvGrpSpPr>
                  <p:nvPr/>
                </p:nvGrpSpPr>
                <p:grpSpPr bwMode="auto">
                  <a:xfrm>
                    <a:off x="1984" y="1517"/>
                    <a:ext cx="11" cy="11"/>
                    <a:chOff x="1984" y="1517"/>
                    <a:chExt cx="11" cy="11"/>
                  </a:xfrm>
                </p:grpSpPr>
                <p:sp>
                  <p:nvSpPr>
                    <p:cNvPr id="1512659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984" y="1524"/>
                      <a:ext cx="1" cy="3"/>
                    </a:xfrm>
                    <a:custGeom>
                      <a:avLst/>
                      <a:gdLst>
                        <a:gd name="T0" fmla="*/ 0 w 1"/>
                        <a:gd name="T1" fmla="*/ 1 h 3"/>
                        <a:gd name="T2" fmla="*/ 0 w 1"/>
                        <a:gd name="T3" fmla="*/ 0 h 3"/>
                        <a:gd name="T4" fmla="*/ 0 w 1"/>
                        <a:gd name="T5" fmla="*/ 0 h 3"/>
                        <a:gd name="T6" fmla="*/ 0 w 1"/>
                        <a:gd name="T7" fmla="*/ 0 h 3"/>
                        <a:gd name="T8" fmla="*/ 0 w 1"/>
                        <a:gd name="T9" fmla="*/ 0 h 3"/>
                        <a:gd name="T10" fmla="*/ 0 w 1"/>
                        <a:gd name="T11" fmla="*/ 0 h 3"/>
                        <a:gd name="T12" fmla="*/ 0 w 1"/>
                        <a:gd name="T13" fmla="*/ 0 h 3"/>
                        <a:gd name="T14" fmla="*/ 0 w 1"/>
                        <a:gd name="T15" fmla="*/ 1 h 3"/>
                        <a:gd name="T16" fmla="*/ 0 w 1"/>
                        <a:gd name="T17" fmla="*/ 1 h 3"/>
                        <a:gd name="T18" fmla="*/ 0 w 1"/>
                        <a:gd name="T19" fmla="*/ 1 h 3"/>
                        <a:gd name="T20" fmla="*/ 0 w 1"/>
                        <a:gd name="T21" fmla="*/ 1 h 3"/>
                        <a:gd name="T22" fmla="*/ 0 w 1"/>
                        <a:gd name="T23" fmla="*/ 1 h 3"/>
                        <a:gd name="T24" fmla="*/ 0 w 1"/>
                        <a:gd name="T25" fmla="*/ 1 h 3"/>
                        <a:gd name="T26" fmla="*/ 0 w 1"/>
                        <a:gd name="T27" fmla="*/ 1 h 3"/>
                        <a:gd name="T28" fmla="*/ 0 w 1"/>
                        <a:gd name="T29" fmla="*/ 1 h 3"/>
                        <a:gd name="T30" fmla="*/ 0 w 1"/>
                        <a:gd name="T31" fmla="*/ 2 h 3"/>
                        <a:gd name="T32" fmla="*/ 0 w 1"/>
                        <a:gd name="T33" fmla="*/ 2 h 3"/>
                        <a:gd name="T34" fmla="*/ 0 w 1"/>
                        <a:gd name="T35" fmla="*/ 2 h 3"/>
                        <a:gd name="T36" fmla="*/ 0 w 1"/>
                        <a:gd name="T37" fmla="*/ 2 h 3"/>
                        <a:gd name="T38" fmla="*/ 0 w 1"/>
                        <a:gd name="T39" fmla="*/ 2 h 3"/>
                        <a:gd name="T40" fmla="*/ 0 w 1"/>
                        <a:gd name="T41" fmla="*/ 2 h 3"/>
                        <a:gd name="T42" fmla="*/ 0 w 1"/>
                        <a:gd name="T43" fmla="*/ 2 h 3"/>
                        <a:gd name="T44" fmla="*/ 0 w 1"/>
                        <a:gd name="T45" fmla="*/ 2 h 3"/>
                        <a:gd name="T46" fmla="*/ 0 w 1"/>
                        <a:gd name="T47" fmla="*/ 2 h 3"/>
                        <a:gd name="T48" fmla="*/ 0 w 1"/>
                        <a:gd name="T49" fmla="*/ 2 h 3"/>
                        <a:gd name="T50" fmla="*/ 0 w 1"/>
                        <a:gd name="T51" fmla="*/ 1 h 3"/>
                        <a:gd name="T52" fmla="*/ 0 w 1"/>
                        <a:gd name="T53" fmla="*/ 1 h 3"/>
                        <a:gd name="T54" fmla="*/ 0 w 1"/>
                        <a:gd name="T55" fmla="*/ 1 h 3"/>
                        <a:gd name="T56" fmla="*/ 0 w 1"/>
                        <a:gd name="T57" fmla="*/ 1 h 3"/>
                        <a:gd name="T58" fmla="*/ 0 w 1"/>
                        <a:gd name="T59" fmla="*/ 1 h 3"/>
                        <a:gd name="T60" fmla="*/ 0 w 1"/>
                        <a:gd name="T61" fmla="*/ 1 h 3"/>
                        <a:gd name="T62" fmla="*/ 0 w 1"/>
                        <a:gd name="T63" fmla="*/ 1 h 3"/>
                        <a:gd name="T64" fmla="*/ 0 w 1"/>
                        <a:gd name="T65" fmla="*/ 1 h 3"/>
                        <a:gd name="T66" fmla="*/ 0 w 1"/>
                        <a:gd name="T67" fmla="*/ 1 h 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" h="3">
                          <a:moveTo>
                            <a:pt x="0" y="1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</a:path>
                      </a:pathLst>
                    </a:custGeom>
                    <a:solidFill>
                      <a:srgbClr val="008000"/>
                    </a:solidFill>
                    <a:ln w="12700" cap="rnd" cmpd="sng">
                      <a:solidFill>
                        <a:srgbClr val="0027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32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512660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993" y="1517"/>
                      <a:ext cx="2" cy="11"/>
                    </a:xfrm>
                    <a:custGeom>
                      <a:avLst/>
                      <a:gdLst>
                        <a:gd name="T0" fmla="*/ 0 w 2"/>
                        <a:gd name="T1" fmla="*/ 1 h 11"/>
                        <a:gd name="T2" fmla="*/ 0 w 2"/>
                        <a:gd name="T3" fmla="*/ 1 h 11"/>
                        <a:gd name="T4" fmla="*/ 1 w 2"/>
                        <a:gd name="T5" fmla="*/ 1 h 11"/>
                        <a:gd name="T6" fmla="*/ 1 w 2"/>
                        <a:gd name="T7" fmla="*/ 1 h 11"/>
                        <a:gd name="T8" fmla="*/ 1 w 2"/>
                        <a:gd name="T9" fmla="*/ 1 h 11"/>
                        <a:gd name="T10" fmla="*/ 1 w 2"/>
                        <a:gd name="T11" fmla="*/ 1 h 11"/>
                        <a:gd name="T12" fmla="*/ 1 w 2"/>
                        <a:gd name="T13" fmla="*/ 0 h 11"/>
                        <a:gd name="T14" fmla="*/ 1 w 2"/>
                        <a:gd name="T15" fmla="*/ 0 h 11"/>
                        <a:gd name="T16" fmla="*/ 1 w 2"/>
                        <a:gd name="T17" fmla="*/ 1 h 11"/>
                        <a:gd name="T18" fmla="*/ 1 w 2"/>
                        <a:gd name="T19" fmla="*/ 1 h 11"/>
                        <a:gd name="T20" fmla="*/ 1 w 2"/>
                        <a:gd name="T21" fmla="*/ 1 h 11"/>
                        <a:gd name="T22" fmla="*/ 1 w 2"/>
                        <a:gd name="T23" fmla="*/ 1 h 11"/>
                        <a:gd name="T24" fmla="*/ 1 w 2"/>
                        <a:gd name="T25" fmla="*/ 2 h 11"/>
                        <a:gd name="T26" fmla="*/ 1 w 2"/>
                        <a:gd name="T27" fmla="*/ 2 h 11"/>
                        <a:gd name="T28" fmla="*/ 1 w 2"/>
                        <a:gd name="T29" fmla="*/ 2 h 11"/>
                        <a:gd name="T30" fmla="*/ 1 w 2"/>
                        <a:gd name="T31" fmla="*/ 2 h 11"/>
                        <a:gd name="T32" fmla="*/ 1 w 2"/>
                        <a:gd name="T33" fmla="*/ 2 h 11"/>
                        <a:gd name="T34" fmla="*/ 1 w 2"/>
                        <a:gd name="T35" fmla="*/ 3 h 11"/>
                        <a:gd name="T36" fmla="*/ 1 w 2"/>
                        <a:gd name="T37" fmla="*/ 3 h 11"/>
                        <a:gd name="T38" fmla="*/ 1 w 2"/>
                        <a:gd name="T39" fmla="*/ 4 h 11"/>
                        <a:gd name="T40" fmla="*/ 1 w 2"/>
                        <a:gd name="T41" fmla="*/ 4 h 11"/>
                        <a:gd name="T42" fmla="*/ 1 w 2"/>
                        <a:gd name="T43" fmla="*/ 5 h 11"/>
                        <a:gd name="T44" fmla="*/ 1 w 2"/>
                        <a:gd name="T45" fmla="*/ 5 h 11"/>
                        <a:gd name="T46" fmla="*/ 1 w 2"/>
                        <a:gd name="T47" fmla="*/ 5 h 11"/>
                        <a:gd name="T48" fmla="*/ 1 w 2"/>
                        <a:gd name="T49" fmla="*/ 6 h 11"/>
                        <a:gd name="T50" fmla="*/ 1 w 2"/>
                        <a:gd name="T51" fmla="*/ 6 h 11"/>
                        <a:gd name="T52" fmla="*/ 1 w 2"/>
                        <a:gd name="T53" fmla="*/ 8 h 11"/>
                        <a:gd name="T54" fmla="*/ 1 w 2"/>
                        <a:gd name="T55" fmla="*/ 8 h 11"/>
                        <a:gd name="T56" fmla="*/ 1 w 2"/>
                        <a:gd name="T57" fmla="*/ 8 h 11"/>
                        <a:gd name="T58" fmla="*/ 1 w 2"/>
                        <a:gd name="T59" fmla="*/ 9 h 11"/>
                        <a:gd name="T60" fmla="*/ 1 w 2"/>
                        <a:gd name="T61" fmla="*/ 9 h 11"/>
                        <a:gd name="T62" fmla="*/ 1 w 2"/>
                        <a:gd name="T63" fmla="*/ 9 h 11"/>
                        <a:gd name="T64" fmla="*/ 1 w 2"/>
                        <a:gd name="T65" fmla="*/ 9 h 11"/>
                        <a:gd name="T66" fmla="*/ 1 w 2"/>
                        <a:gd name="T67" fmla="*/ 9 h 11"/>
                        <a:gd name="T68" fmla="*/ 1 w 2"/>
                        <a:gd name="T69" fmla="*/ 9 h 11"/>
                        <a:gd name="T70" fmla="*/ 0 w 2"/>
                        <a:gd name="T71" fmla="*/ 9 h 11"/>
                        <a:gd name="T72" fmla="*/ 0 w 2"/>
                        <a:gd name="T73" fmla="*/ 9 h 11"/>
                        <a:gd name="T74" fmla="*/ 0 w 2"/>
                        <a:gd name="T75" fmla="*/ 10 h 11"/>
                        <a:gd name="T76" fmla="*/ 0 w 2"/>
                        <a:gd name="T77" fmla="*/ 10 h 11"/>
                        <a:gd name="T78" fmla="*/ 0 w 2"/>
                        <a:gd name="T79" fmla="*/ 9 h 11"/>
                        <a:gd name="T80" fmla="*/ 0 w 2"/>
                        <a:gd name="T81" fmla="*/ 9 h 11"/>
                        <a:gd name="T82" fmla="*/ 0 w 2"/>
                        <a:gd name="T83" fmla="*/ 9 h 11"/>
                        <a:gd name="T84" fmla="*/ 0 w 2"/>
                        <a:gd name="T85" fmla="*/ 8 h 11"/>
                        <a:gd name="T86" fmla="*/ 0 w 2"/>
                        <a:gd name="T87" fmla="*/ 8 h 11"/>
                        <a:gd name="T88" fmla="*/ 0 w 2"/>
                        <a:gd name="T89" fmla="*/ 8 h 11"/>
                        <a:gd name="T90" fmla="*/ 0 w 2"/>
                        <a:gd name="T91" fmla="*/ 8 h 11"/>
                        <a:gd name="T92" fmla="*/ 0 w 2"/>
                        <a:gd name="T93" fmla="*/ 8 h 11"/>
                        <a:gd name="T94" fmla="*/ 0 w 2"/>
                        <a:gd name="T95" fmla="*/ 7 h 11"/>
                        <a:gd name="T96" fmla="*/ 0 w 2"/>
                        <a:gd name="T97" fmla="*/ 7 h 11"/>
                        <a:gd name="T98" fmla="*/ 0 w 2"/>
                        <a:gd name="T99" fmla="*/ 6 h 11"/>
                        <a:gd name="T100" fmla="*/ 0 w 2"/>
                        <a:gd name="T101" fmla="*/ 6 h 11"/>
                        <a:gd name="T102" fmla="*/ 1 w 2"/>
                        <a:gd name="T103" fmla="*/ 6 h 11"/>
                        <a:gd name="T104" fmla="*/ 1 w 2"/>
                        <a:gd name="T105" fmla="*/ 5 h 11"/>
                        <a:gd name="T106" fmla="*/ 1 w 2"/>
                        <a:gd name="T107" fmla="*/ 5 h 11"/>
                        <a:gd name="T108" fmla="*/ 0 w 2"/>
                        <a:gd name="T109" fmla="*/ 4 h 11"/>
                        <a:gd name="T110" fmla="*/ 0 w 2"/>
                        <a:gd name="T111" fmla="*/ 4 h 11"/>
                        <a:gd name="T112" fmla="*/ 0 w 2"/>
                        <a:gd name="T113" fmla="*/ 4 h 11"/>
                        <a:gd name="T114" fmla="*/ 0 w 2"/>
                        <a:gd name="T115" fmla="*/ 3 h 11"/>
                        <a:gd name="T116" fmla="*/ 0 w 2"/>
                        <a:gd name="T117" fmla="*/ 1 h 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</a:cxnLst>
                      <a:rect l="0" t="0" r="r" b="b"/>
                      <a:pathLst>
                        <a:path w="2" h="11">
                          <a:moveTo>
                            <a:pt x="0" y="1"/>
                          </a:moveTo>
                          <a:lnTo>
                            <a:pt x="0" y="1"/>
                          </a:lnTo>
                          <a:lnTo>
                            <a:pt x="1" y="1"/>
                          </a:lnTo>
                          <a:lnTo>
                            <a:pt x="1" y="1"/>
                          </a:lnTo>
                          <a:lnTo>
                            <a:pt x="1" y="1"/>
                          </a:lnTo>
                          <a:lnTo>
                            <a:pt x="1" y="1"/>
                          </a:lnTo>
                          <a:lnTo>
                            <a:pt x="1" y="0"/>
                          </a:lnTo>
                          <a:lnTo>
                            <a:pt x="1" y="0"/>
                          </a:lnTo>
                          <a:lnTo>
                            <a:pt x="1" y="1"/>
                          </a:lnTo>
                          <a:lnTo>
                            <a:pt x="1" y="1"/>
                          </a:lnTo>
                          <a:lnTo>
                            <a:pt x="1" y="1"/>
                          </a:lnTo>
                          <a:lnTo>
                            <a:pt x="1" y="1"/>
                          </a:lnTo>
                          <a:lnTo>
                            <a:pt x="1" y="2"/>
                          </a:lnTo>
                          <a:lnTo>
                            <a:pt x="1" y="2"/>
                          </a:lnTo>
                          <a:lnTo>
                            <a:pt x="1" y="2"/>
                          </a:lnTo>
                          <a:lnTo>
                            <a:pt x="1" y="2"/>
                          </a:lnTo>
                          <a:lnTo>
                            <a:pt x="1" y="2"/>
                          </a:lnTo>
                          <a:lnTo>
                            <a:pt x="1" y="3"/>
                          </a:lnTo>
                          <a:lnTo>
                            <a:pt x="1" y="3"/>
                          </a:lnTo>
                          <a:lnTo>
                            <a:pt x="1" y="4"/>
                          </a:lnTo>
                          <a:lnTo>
                            <a:pt x="1" y="4"/>
                          </a:lnTo>
                          <a:lnTo>
                            <a:pt x="1" y="5"/>
                          </a:lnTo>
                          <a:lnTo>
                            <a:pt x="1" y="5"/>
                          </a:lnTo>
                          <a:lnTo>
                            <a:pt x="1" y="5"/>
                          </a:lnTo>
                          <a:lnTo>
                            <a:pt x="1" y="6"/>
                          </a:lnTo>
                          <a:lnTo>
                            <a:pt x="1" y="6"/>
                          </a:lnTo>
                          <a:lnTo>
                            <a:pt x="1" y="8"/>
                          </a:lnTo>
                          <a:lnTo>
                            <a:pt x="1" y="8"/>
                          </a:lnTo>
                          <a:lnTo>
                            <a:pt x="1" y="8"/>
                          </a:lnTo>
                          <a:lnTo>
                            <a:pt x="1" y="9"/>
                          </a:lnTo>
                          <a:lnTo>
                            <a:pt x="1" y="9"/>
                          </a:lnTo>
                          <a:lnTo>
                            <a:pt x="1" y="9"/>
                          </a:lnTo>
                          <a:lnTo>
                            <a:pt x="1" y="9"/>
                          </a:lnTo>
                          <a:lnTo>
                            <a:pt x="1" y="9"/>
                          </a:lnTo>
                          <a:lnTo>
                            <a:pt x="1" y="9"/>
                          </a:lnTo>
                          <a:lnTo>
                            <a:pt x="0" y="9"/>
                          </a:lnTo>
                          <a:lnTo>
                            <a:pt x="0" y="9"/>
                          </a:lnTo>
                          <a:lnTo>
                            <a:pt x="0" y="10"/>
                          </a:lnTo>
                          <a:lnTo>
                            <a:pt x="0" y="10"/>
                          </a:lnTo>
                          <a:lnTo>
                            <a:pt x="0" y="9"/>
                          </a:lnTo>
                          <a:lnTo>
                            <a:pt x="0" y="9"/>
                          </a:lnTo>
                          <a:lnTo>
                            <a:pt x="0" y="9"/>
                          </a:lnTo>
                          <a:lnTo>
                            <a:pt x="0" y="8"/>
                          </a:lnTo>
                          <a:lnTo>
                            <a:pt x="0" y="8"/>
                          </a:lnTo>
                          <a:lnTo>
                            <a:pt x="0" y="8"/>
                          </a:lnTo>
                          <a:lnTo>
                            <a:pt x="0" y="8"/>
                          </a:lnTo>
                          <a:lnTo>
                            <a:pt x="0" y="8"/>
                          </a:lnTo>
                          <a:lnTo>
                            <a:pt x="0" y="7"/>
                          </a:lnTo>
                          <a:lnTo>
                            <a:pt x="0" y="7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  <a:lnTo>
                            <a:pt x="1" y="6"/>
                          </a:lnTo>
                          <a:lnTo>
                            <a:pt x="1" y="5"/>
                          </a:lnTo>
                          <a:lnTo>
                            <a:pt x="1" y="5"/>
                          </a:lnTo>
                          <a:lnTo>
                            <a:pt x="0" y="4"/>
                          </a:lnTo>
                          <a:lnTo>
                            <a:pt x="0" y="4"/>
                          </a:lnTo>
                          <a:lnTo>
                            <a:pt x="0" y="4"/>
                          </a:lnTo>
                          <a:lnTo>
                            <a:pt x="0" y="3"/>
                          </a:lnTo>
                          <a:lnTo>
                            <a:pt x="0" y="1"/>
                          </a:lnTo>
                        </a:path>
                      </a:pathLst>
                    </a:custGeom>
                    <a:solidFill>
                      <a:srgbClr val="008000"/>
                    </a:solidFill>
                    <a:ln w="12700" cap="rnd" cmpd="sng">
                      <a:solidFill>
                        <a:srgbClr val="0027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32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512661" name="Freeform 213"/>
                  <p:cNvSpPr>
                    <a:spLocks/>
                  </p:cNvSpPr>
                  <p:nvPr/>
                </p:nvSpPr>
                <p:spPr bwMode="auto">
                  <a:xfrm>
                    <a:off x="1968" y="1489"/>
                    <a:ext cx="36" cy="24"/>
                  </a:xfrm>
                  <a:custGeom>
                    <a:avLst/>
                    <a:gdLst>
                      <a:gd name="T0" fmla="*/ 2 w 36"/>
                      <a:gd name="T1" fmla="*/ 22 h 24"/>
                      <a:gd name="T2" fmla="*/ 4 w 36"/>
                      <a:gd name="T3" fmla="*/ 21 h 24"/>
                      <a:gd name="T4" fmla="*/ 5 w 36"/>
                      <a:gd name="T5" fmla="*/ 20 h 24"/>
                      <a:gd name="T6" fmla="*/ 6 w 36"/>
                      <a:gd name="T7" fmla="*/ 20 h 24"/>
                      <a:gd name="T8" fmla="*/ 7 w 36"/>
                      <a:gd name="T9" fmla="*/ 20 h 24"/>
                      <a:gd name="T10" fmla="*/ 8 w 36"/>
                      <a:gd name="T11" fmla="*/ 18 h 24"/>
                      <a:gd name="T12" fmla="*/ 9 w 36"/>
                      <a:gd name="T13" fmla="*/ 17 h 24"/>
                      <a:gd name="T14" fmla="*/ 10 w 36"/>
                      <a:gd name="T15" fmla="*/ 17 h 24"/>
                      <a:gd name="T16" fmla="*/ 12 w 36"/>
                      <a:gd name="T17" fmla="*/ 16 h 24"/>
                      <a:gd name="T18" fmla="*/ 14 w 36"/>
                      <a:gd name="T19" fmla="*/ 16 h 24"/>
                      <a:gd name="T20" fmla="*/ 16 w 36"/>
                      <a:gd name="T21" fmla="*/ 16 h 24"/>
                      <a:gd name="T22" fmla="*/ 18 w 36"/>
                      <a:gd name="T23" fmla="*/ 13 h 24"/>
                      <a:gd name="T24" fmla="*/ 18 w 36"/>
                      <a:gd name="T25" fmla="*/ 12 h 24"/>
                      <a:gd name="T26" fmla="*/ 20 w 36"/>
                      <a:gd name="T27" fmla="*/ 11 h 24"/>
                      <a:gd name="T28" fmla="*/ 21 w 36"/>
                      <a:gd name="T29" fmla="*/ 11 h 24"/>
                      <a:gd name="T30" fmla="*/ 21 w 36"/>
                      <a:gd name="T31" fmla="*/ 12 h 24"/>
                      <a:gd name="T32" fmla="*/ 22 w 36"/>
                      <a:gd name="T33" fmla="*/ 12 h 24"/>
                      <a:gd name="T34" fmla="*/ 23 w 36"/>
                      <a:gd name="T35" fmla="*/ 11 h 24"/>
                      <a:gd name="T36" fmla="*/ 23 w 36"/>
                      <a:gd name="T37" fmla="*/ 9 h 24"/>
                      <a:gd name="T38" fmla="*/ 25 w 36"/>
                      <a:gd name="T39" fmla="*/ 8 h 24"/>
                      <a:gd name="T40" fmla="*/ 27 w 36"/>
                      <a:gd name="T41" fmla="*/ 7 h 24"/>
                      <a:gd name="T42" fmla="*/ 29 w 36"/>
                      <a:gd name="T43" fmla="*/ 7 h 24"/>
                      <a:gd name="T44" fmla="*/ 31 w 36"/>
                      <a:gd name="T45" fmla="*/ 4 h 24"/>
                      <a:gd name="T46" fmla="*/ 33 w 36"/>
                      <a:gd name="T47" fmla="*/ 2 h 24"/>
                      <a:gd name="T48" fmla="*/ 35 w 36"/>
                      <a:gd name="T49" fmla="*/ 0 h 24"/>
                      <a:gd name="T50" fmla="*/ 31 w 36"/>
                      <a:gd name="T51" fmla="*/ 0 h 24"/>
                      <a:gd name="T52" fmla="*/ 29 w 36"/>
                      <a:gd name="T53" fmla="*/ 2 h 24"/>
                      <a:gd name="T54" fmla="*/ 26 w 36"/>
                      <a:gd name="T55" fmla="*/ 2 h 24"/>
                      <a:gd name="T56" fmla="*/ 25 w 36"/>
                      <a:gd name="T57" fmla="*/ 2 h 24"/>
                      <a:gd name="T58" fmla="*/ 22 w 36"/>
                      <a:gd name="T59" fmla="*/ 4 h 24"/>
                      <a:gd name="T60" fmla="*/ 20 w 36"/>
                      <a:gd name="T61" fmla="*/ 5 h 24"/>
                      <a:gd name="T62" fmla="*/ 17 w 36"/>
                      <a:gd name="T63" fmla="*/ 7 h 24"/>
                      <a:gd name="T64" fmla="*/ 16 w 36"/>
                      <a:gd name="T65" fmla="*/ 8 h 24"/>
                      <a:gd name="T66" fmla="*/ 14 w 36"/>
                      <a:gd name="T67" fmla="*/ 9 h 24"/>
                      <a:gd name="T68" fmla="*/ 11 w 36"/>
                      <a:gd name="T69" fmla="*/ 12 h 24"/>
                      <a:gd name="T70" fmla="*/ 8 w 36"/>
                      <a:gd name="T71" fmla="*/ 14 h 24"/>
                      <a:gd name="T72" fmla="*/ 6 w 36"/>
                      <a:gd name="T73" fmla="*/ 16 h 24"/>
                      <a:gd name="T74" fmla="*/ 4 w 36"/>
                      <a:gd name="T75" fmla="*/ 18 h 24"/>
                      <a:gd name="T76" fmla="*/ 2 w 36"/>
                      <a:gd name="T77" fmla="*/ 2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6" h="24">
                        <a:moveTo>
                          <a:pt x="0" y="23"/>
                        </a:moveTo>
                        <a:lnTo>
                          <a:pt x="2" y="22"/>
                        </a:lnTo>
                        <a:lnTo>
                          <a:pt x="3" y="22"/>
                        </a:lnTo>
                        <a:lnTo>
                          <a:pt x="4" y="21"/>
                        </a:lnTo>
                        <a:lnTo>
                          <a:pt x="4" y="21"/>
                        </a:lnTo>
                        <a:lnTo>
                          <a:pt x="5" y="20"/>
                        </a:lnTo>
                        <a:lnTo>
                          <a:pt x="6" y="20"/>
                        </a:lnTo>
                        <a:lnTo>
                          <a:pt x="6" y="20"/>
                        </a:lnTo>
                        <a:lnTo>
                          <a:pt x="7" y="20"/>
                        </a:lnTo>
                        <a:lnTo>
                          <a:pt x="7" y="20"/>
                        </a:lnTo>
                        <a:lnTo>
                          <a:pt x="7" y="19"/>
                        </a:lnTo>
                        <a:lnTo>
                          <a:pt x="8" y="18"/>
                        </a:lnTo>
                        <a:lnTo>
                          <a:pt x="9" y="18"/>
                        </a:lnTo>
                        <a:lnTo>
                          <a:pt x="9" y="17"/>
                        </a:lnTo>
                        <a:lnTo>
                          <a:pt x="10" y="17"/>
                        </a:lnTo>
                        <a:lnTo>
                          <a:pt x="10" y="17"/>
                        </a:lnTo>
                        <a:lnTo>
                          <a:pt x="11" y="16"/>
                        </a:lnTo>
                        <a:lnTo>
                          <a:pt x="12" y="16"/>
                        </a:lnTo>
                        <a:lnTo>
                          <a:pt x="13" y="16"/>
                        </a:lnTo>
                        <a:lnTo>
                          <a:pt x="14" y="16"/>
                        </a:lnTo>
                        <a:lnTo>
                          <a:pt x="15" y="16"/>
                        </a:lnTo>
                        <a:lnTo>
                          <a:pt x="16" y="16"/>
                        </a:lnTo>
                        <a:lnTo>
                          <a:pt x="17" y="15"/>
                        </a:lnTo>
                        <a:lnTo>
                          <a:pt x="18" y="13"/>
                        </a:lnTo>
                        <a:lnTo>
                          <a:pt x="18" y="12"/>
                        </a:lnTo>
                        <a:lnTo>
                          <a:pt x="18" y="12"/>
                        </a:lnTo>
                        <a:lnTo>
                          <a:pt x="19" y="12"/>
                        </a:lnTo>
                        <a:lnTo>
                          <a:pt x="20" y="11"/>
                        </a:lnTo>
                        <a:lnTo>
                          <a:pt x="21" y="10"/>
                        </a:lnTo>
                        <a:lnTo>
                          <a:pt x="21" y="11"/>
                        </a:lnTo>
                        <a:lnTo>
                          <a:pt x="20" y="12"/>
                        </a:lnTo>
                        <a:lnTo>
                          <a:pt x="21" y="12"/>
                        </a:lnTo>
                        <a:lnTo>
                          <a:pt x="21" y="12"/>
                        </a:lnTo>
                        <a:lnTo>
                          <a:pt x="22" y="12"/>
                        </a:lnTo>
                        <a:lnTo>
                          <a:pt x="23" y="12"/>
                        </a:lnTo>
                        <a:lnTo>
                          <a:pt x="23" y="11"/>
                        </a:lnTo>
                        <a:lnTo>
                          <a:pt x="23" y="10"/>
                        </a:lnTo>
                        <a:lnTo>
                          <a:pt x="23" y="9"/>
                        </a:lnTo>
                        <a:lnTo>
                          <a:pt x="24" y="9"/>
                        </a:lnTo>
                        <a:lnTo>
                          <a:pt x="25" y="8"/>
                        </a:lnTo>
                        <a:lnTo>
                          <a:pt x="26" y="8"/>
                        </a:lnTo>
                        <a:lnTo>
                          <a:pt x="27" y="7"/>
                        </a:lnTo>
                        <a:lnTo>
                          <a:pt x="28" y="7"/>
                        </a:lnTo>
                        <a:lnTo>
                          <a:pt x="29" y="7"/>
                        </a:lnTo>
                        <a:lnTo>
                          <a:pt x="30" y="6"/>
                        </a:lnTo>
                        <a:lnTo>
                          <a:pt x="31" y="4"/>
                        </a:lnTo>
                        <a:lnTo>
                          <a:pt x="32" y="2"/>
                        </a:lnTo>
                        <a:lnTo>
                          <a:pt x="33" y="2"/>
                        </a:lnTo>
                        <a:lnTo>
                          <a:pt x="34" y="2"/>
                        </a:lnTo>
                        <a:lnTo>
                          <a:pt x="35" y="0"/>
                        </a:lnTo>
                        <a:lnTo>
                          <a:pt x="33" y="0"/>
                        </a:lnTo>
                        <a:lnTo>
                          <a:pt x="31" y="0"/>
                        </a:lnTo>
                        <a:lnTo>
                          <a:pt x="30" y="1"/>
                        </a:lnTo>
                        <a:lnTo>
                          <a:pt x="29" y="2"/>
                        </a:lnTo>
                        <a:lnTo>
                          <a:pt x="28" y="2"/>
                        </a:lnTo>
                        <a:lnTo>
                          <a:pt x="26" y="2"/>
                        </a:lnTo>
                        <a:lnTo>
                          <a:pt x="26" y="2"/>
                        </a:lnTo>
                        <a:lnTo>
                          <a:pt x="25" y="2"/>
                        </a:lnTo>
                        <a:lnTo>
                          <a:pt x="23" y="3"/>
                        </a:lnTo>
                        <a:lnTo>
                          <a:pt x="22" y="4"/>
                        </a:lnTo>
                        <a:lnTo>
                          <a:pt x="21" y="5"/>
                        </a:lnTo>
                        <a:lnTo>
                          <a:pt x="20" y="5"/>
                        </a:lnTo>
                        <a:lnTo>
                          <a:pt x="18" y="6"/>
                        </a:lnTo>
                        <a:lnTo>
                          <a:pt x="17" y="7"/>
                        </a:lnTo>
                        <a:lnTo>
                          <a:pt x="17" y="7"/>
                        </a:lnTo>
                        <a:lnTo>
                          <a:pt x="16" y="8"/>
                        </a:lnTo>
                        <a:lnTo>
                          <a:pt x="15" y="8"/>
                        </a:lnTo>
                        <a:lnTo>
                          <a:pt x="14" y="9"/>
                        </a:lnTo>
                        <a:lnTo>
                          <a:pt x="12" y="10"/>
                        </a:lnTo>
                        <a:lnTo>
                          <a:pt x="11" y="12"/>
                        </a:lnTo>
                        <a:lnTo>
                          <a:pt x="9" y="13"/>
                        </a:lnTo>
                        <a:lnTo>
                          <a:pt x="8" y="14"/>
                        </a:lnTo>
                        <a:lnTo>
                          <a:pt x="7" y="15"/>
                        </a:lnTo>
                        <a:lnTo>
                          <a:pt x="6" y="16"/>
                        </a:lnTo>
                        <a:lnTo>
                          <a:pt x="6" y="17"/>
                        </a:lnTo>
                        <a:lnTo>
                          <a:pt x="4" y="18"/>
                        </a:lnTo>
                        <a:lnTo>
                          <a:pt x="3" y="19"/>
                        </a:lnTo>
                        <a:lnTo>
                          <a:pt x="2" y="20"/>
                        </a:lnTo>
                        <a:lnTo>
                          <a:pt x="0" y="23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279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32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512662" name="Freeform 214"/>
                <p:cNvSpPr>
                  <a:spLocks/>
                </p:cNvSpPr>
                <p:nvPr/>
              </p:nvSpPr>
              <p:spPr bwMode="auto">
                <a:xfrm>
                  <a:off x="2038" y="1654"/>
                  <a:ext cx="11" cy="21"/>
                </a:xfrm>
                <a:custGeom>
                  <a:avLst/>
                  <a:gdLst>
                    <a:gd name="T0" fmla="*/ 2 w 11"/>
                    <a:gd name="T1" fmla="*/ 6 h 21"/>
                    <a:gd name="T2" fmla="*/ 2 w 11"/>
                    <a:gd name="T3" fmla="*/ 10 h 21"/>
                    <a:gd name="T4" fmla="*/ 1 w 11"/>
                    <a:gd name="T5" fmla="*/ 13 h 21"/>
                    <a:gd name="T6" fmla="*/ 0 w 11"/>
                    <a:gd name="T7" fmla="*/ 15 h 21"/>
                    <a:gd name="T8" fmla="*/ 0 w 11"/>
                    <a:gd name="T9" fmla="*/ 16 h 21"/>
                    <a:gd name="T10" fmla="*/ 1 w 11"/>
                    <a:gd name="T11" fmla="*/ 18 h 21"/>
                    <a:gd name="T12" fmla="*/ 1 w 11"/>
                    <a:gd name="T13" fmla="*/ 19 h 21"/>
                    <a:gd name="T14" fmla="*/ 2 w 11"/>
                    <a:gd name="T15" fmla="*/ 19 h 21"/>
                    <a:gd name="T16" fmla="*/ 3 w 11"/>
                    <a:gd name="T17" fmla="*/ 19 h 21"/>
                    <a:gd name="T18" fmla="*/ 4 w 11"/>
                    <a:gd name="T19" fmla="*/ 20 h 21"/>
                    <a:gd name="T20" fmla="*/ 4 w 11"/>
                    <a:gd name="T21" fmla="*/ 19 h 21"/>
                    <a:gd name="T22" fmla="*/ 4 w 11"/>
                    <a:gd name="T23" fmla="*/ 16 h 21"/>
                    <a:gd name="T24" fmla="*/ 5 w 11"/>
                    <a:gd name="T25" fmla="*/ 14 h 21"/>
                    <a:gd name="T26" fmla="*/ 5 w 11"/>
                    <a:gd name="T27" fmla="*/ 11 h 21"/>
                    <a:gd name="T28" fmla="*/ 6 w 11"/>
                    <a:gd name="T29" fmla="*/ 11 h 21"/>
                    <a:gd name="T30" fmla="*/ 6 w 11"/>
                    <a:gd name="T31" fmla="*/ 10 h 21"/>
                    <a:gd name="T32" fmla="*/ 7 w 11"/>
                    <a:gd name="T33" fmla="*/ 8 h 21"/>
                    <a:gd name="T34" fmla="*/ 8 w 11"/>
                    <a:gd name="T35" fmla="*/ 7 h 21"/>
                    <a:gd name="T36" fmla="*/ 8 w 11"/>
                    <a:gd name="T37" fmla="*/ 6 h 21"/>
                    <a:gd name="T38" fmla="*/ 9 w 11"/>
                    <a:gd name="T39" fmla="*/ 5 h 21"/>
                    <a:gd name="T40" fmla="*/ 10 w 11"/>
                    <a:gd name="T41" fmla="*/ 4 h 21"/>
                    <a:gd name="T42" fmla="*/ 10 w 11"/>
                    <a:gd name="T43" fmla="*/ 2 h 21"/>
                    <a:gd name="T44" fmla="*/ 10 w 11"/>
                    <a:gd name="T45" fmla="*/ 1 h 21"/>
                    <a:gd name="T46" fmla="*/ 9 w 11"/>
                    <a:gd name="T47" fmla="*/ 1 h 21"/>
                    <a:gd name="T48" fmla="*/ 9 w 11"/>
                    <a:gd name="T49" fmla="*/ 0 h 21"/>
                    <a:gd name="T50" fmla="*/ 8 w 11"/>
                    <a:gd name="T51" fmla="*/ 1 h 21"/>
                    <a:gd name="T52" fmla="*/ 7 w 11"/>
                    <a:gd name="T53" fmla="*/ 2 h 21"/>
                    <a:gd name="T54" fmla="*/ 6 w 11"/>
                    <a:gd name="T55" fmla="*/ 4 h 21"/>
                    <a:gd name="T56" fmla="*/ 5 w 11"/>
                    <a:gd name="T57" fmla="*/ 5 h 21"/>
                    <a:gd name="T58" fmla="*/ 5 w 11"/>
                    <a:gd name="T59" fmla="*/ 5 h 21"/>
                    <a:gd name="T60" fmla="*/ 4 w 11"/>
                    <a:gd name="T61" fmla="*/ 5 h 21"/>
                    <a:gd name="T62" fmla="*/ 4 w 11"/>
                    <a:gd name="T63" fmla="*/ 6 h 21"/>
                    <a:gd name="T64" fmla="*/ 2 w 11"/>
                    <a:gd name="T65" fmla="*/ 6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" h="21">
                      <a:moveTo>
                        <a:pt x="2" y="6"/>
                      </a:moveTo>
                      <a:lnTo>
                        <a:pt x="2" y="10"/>
                      </a:lnTo>
                      <a:lnTo>
                        <a:pt x="1" y="13"/>
                      </a:lnTo>
                      <a:lnTo>
                        <a:pt x="0" y="15"/>
                      </a:lnTo>
                      <a:lnTo>
                        <a:pt x="0" y="16"/>
                      </a:lnTo>
                      <a:lnTo>
                        <a:pt x="1" y="18"/>
                      </a:lnTo>
                      <a:lnTo>
                        <a:pt x="1" y="19"/>
                      </a:lnTo>
                      <a:lnTo>
                        <a:pt x="2" y="19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4" y="19"/>
                      </a:lnTo>
                      <a:lnTo>
                        <a:pt x="4" y="16"/>
                      </a:lnTo>
                      <a:lnTo>
                        <a:pt x="5" y="14"/>
                      </a:lnTo>
                      <a:lnTo>
                        <a:pt x="5" y="11"/>
                      </a:lnTo>
                      <a:lnTo>
                        <a:pt x="6" y="11"/>
                      </a:lnTo>
                      <a:lnTo>
                        <a:pt x="6" y="10"/>
                      </a:lnTo>
                      <a:lnTo>
                        <a:pt x="7" y="8"/>
                      </a:lnTo>
                      <a:lnTo>
                        <a:pt x="8" y="7"/>
                      </a:lnTo>
                      <a:lnTo>
                        <a:pt x="8" y="6"/>
                      </a:lnTo>
                      <a:lnTo>
                        <a:pt x="9" y="5"/>
                      </a:lnTo>
                      <a:lnTo>
                        <a:pt x="10" y="4"/>
                      </a:lnTo>
                      <a:lnTo>
                        <a:pt x="10" y="2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9" y="0"/>
                      </a:lnTo>
                      <a:lnTo>
                        <a:pt x="8" y="1"/>
                      </a:lnTo>
                      <a:lnTo>
                        <a:pt x="7" y="2"/>
                      </a:lnTo>
                      <a:lnTo>
                        <a:pt x="6" y="4"/>
                      </a:lnTo>
                      <a:lnTo>
                        <a:pt x="5" y="5"/>
                      </a:lnTo>
                      <a:lnTo>
                        <a:pt x="5" y="5"/>
                      </a:lnTo>
                      <a:lnTo>
                        <a:pt x="4" y="5"/>
                      </a:lnTo>
                      <a:lnTo>
                        <a:pt x="4" y="6"/>
                      </a:lnTo>
                      <a:lnTo>
                        <a:pt x="2" y="6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279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663" name="Freeform 215"/>
                <p:cNvSpPr>
                  <a:spLocks/>
                </p:cNvSpPr>
                <p:nvPr/>
              </p:nvSpPr>
              <p:spPr bwMode="auto">
                <a:xfrm>
                  <a:off x="1982" y="1493"/>
                  <a:ext cx="160" cy="127"/>
                </a:xfrm>
                <a:custGeom>
                  <a:avLst/>
                  <a:gdLst>
                    <a:gd name="T0" fmla="*/ 10 w 160"/>
                    <a:gd name="T1" fmla="*/ 52 h 127"/>
                    <a:gd name="T2" fmla="*/ 11 w 160"/>
                    <a:gd name="T3" fmla="*/ 44 h 127"/>
                    <a:gd name="T4" fmla="*/ 17 w 160"/>
                    <a:gd name="T5" fmla="*/ 39 h 127"/>
                    <a:gd name="T6" fmla="*/ 21 w 160"/>
                    <a:gd name="T7" fmla="*/ 32 h 127"/>
                    <a:gd name="T8" fmla="*/ 25 w 160"/>
                    <a:gd name="T9" fmla="*/ 32 h 127"/>
                    <a:gd name="T10" fmla="*/ 33 w 160"/>
                    <a:gd name="T11" fmla="*/ 24 h 127"/>
                    <a:gd name="T12" fmla="*/ 34 w 160"/>
                    <a:gd name="T13" fmla="*/ 21 h 127"/>
                    <a:gd name="T14" fmla="*/ 36 w 160"/>
                    <a:gd name="T15" fmla="*/ 15 h 127"/>
                    <a:gd name="T16" fmla="*/ 33 w 160"/>
                    <a:gd name="T17" fmla="*/ 13 h 127"/>
                    <a:gd name="T18" fmla="*/ 30 w 160"/>
                    <a:gd name="T19" fmla="*/ 23 h 127"/>
                    <a:gd name="T20" fmla="*/ 25 w 160"/>
                    <a:gd name="T21" fmla="*/ 30 h 127"/>
                    <a:gd name="T22" fmla="*/ 24 w 160"/>
                    <a:gd name="T23" fmla="*/ 23 h 127"/>
                    <a:gd name="T24" fmla="*/ 19 w 160"/>
                    <a:gd name="T25" fmla="*/ 26 h 127"/>
                    <a:gd name="T26" fmla="*/ 17 w 160"/>
                    <a:gd name="T27" fmla="*/ 22 h 127"/>
                    <a:gd name="T28" fmla="*/ 18 w 160"/>
                    <a:gd name="T29" fmla="*/ 18 h 127"/>
                    <a:gd name="T30" fmla="*/ 23 w 160"/>
                    <a:gd name="T31" fmla="*/ 16 h 127"/>
                    <a:gd name="T32" fmla="*/ 27 w 160"/>
                    <a:gd name="T33" fmla="*/ 9 h 127"/>
                    <a:gd name="T34" fmla="*/ 33 w 160"/>
                    <a:gd name="T35" fmla="*/ 3 h 127"/>
                    <a:gd name="T36" fmla="*/ 41 w 160"/>
                    <a:gd name="T37" fmla="*/ 0 h 127"/>
                    <a:gd name="T38" fmla="*/ 46 w 160"/>
                    <a:gd name="T39" fmla="*/ 9 h 127"/>
                    <a:gd name="T40" fmla="*/ 46 w 160"/>
                    <a:gd name="T41" fmla="*/ 16 h 127"/>
                    <a:gd name="T42" fmla="*/ 48 w 160"/>
                    <a:gd name="T43" fmla="*/ 19 h 127"/>
                    <a:gd name="T44" fmla="*/ 55 w 160"/>
                    <a:gd name="T45" fmla="*/ 13 h 127"/>
                    <a:gd name="T46" fmla="*/ 68 w 160"/>
                    <a:gd name="T47" fmla="*/ 12 h 127"/>
                    <a:gd name="T48" fmla="*/ 92 w 160"/>
                    <a:gd name="T49" fmla="*/ 7 h 127"/>
                    <a:gd name="T50" fmla="*/ 117 w 160"/>
                    <a:gd name="T51" fmla="*/ 9 h 127"/>
                    <a:gd name="T52" fmla="*/ 158 w 160"/>
                    <a:gd name="T53" fmla="*/ 20 h 127"/>
                    <a:gd name="T54" fmla="*/ 149 w 160"/>
                    <a:gd name="T55" fmla="*/ 27 h 127"/>
                    <a:gd name="T56" fmla="*/ 147 w 160"/>
                    <a:gd name="T57" fmla="*/ 31 h 127"/>
                    <a:gd name="T58" fmla="*/ 139 w 160"/>
                    <a:gd name="T59" fmla="*/ 28 h 127"/>
                    <a:gd name="T60" fmla="*/ 139 w 160"/>
                    <a:gd name="T61" fmla="*/ 35 h 127"/>
                    <a:gd name="T62" fmla="*/ 142 w 160"/>
                    <a:gd name="T63" fmla="*/ 54 h 127"/>
                    <a:gd name="T64" fmla="*/ 145 w 160"/>
                    <a:gd name="T65" fmla="*/ 73 h 127"/>
                    <a:gd name="T66" fmla="*/ 142 w 160"/>
                    <a:gd name="T67" fmla="*/ 93 h 127"/>
                    <a:gd name="T68" fmla="*/ 146 w 160"/>
                    <a:gd name="T69" fmla="*/ 108 h 127"/>
                    <a:gd name="T70" fmla="*/ 133 w 160"/>
                    <a:gd name="T71" fmla="*/ 110 h 127"/>
                    <a:gd name="T72" fmla="*/ 137 w 160"/>
                    <a:gd name="T73" fmla="*/ 126 h 127"/>
                    <a:gd name="T74" fmla="*/ 132 w 160"/>
                    <a:gd name="T75" fmla="*/ 110 h 127"/>
                    <a:gd name="T76" fmla="*/ 119 w 160"/>
                    <a:gd name="T77" fmla="*/ 90 h 127"/>
                    <a:gd name="T78" fmla="*/ 109 w 160"/>
                    <a:gd name="T79" fmla="*/ 109 h 127"/>
                    <a:gd name="T80" fmla="*/ 95 w 160"/>
                    <a:gd name="T81" fmla="*/ 93 h 127"/>
                    <a:gd name="T82" fmla="*/ 75 w 160"/>
                    <a:gd name="T83" fmla="*/ 82 h 127"/>
                    <a:gd name="T84" fmla="*/ 69 w 160"/>
                    <a:gd name="T85" fmla="*/ 87 h 127"/>
                    <a:gd name="T86" fmla="*/ 70 w 160"/>
                    <a:gd name="T87" fmla="*/ 104 h 127"/>
                    <a:gd name="T88" fmla="*/ 57 w 160"/>
                    <a:gd name="T89" fmla="*/ 100 h 127"/>
                    <a:gd name="T90" fmla="*/ 50 w 160"/>
                    <a:gd name="T91" fmla="*/ 85 h 127"/>
                    <a:gd name="T92" fmla="*/ 48 w 160"/>
                    <a:gd name="T93" fmla="*/ 68 h 127"/>
                    <a:gd name="T94" fmla="*/ 39 w 160"/>
                    <a:gd name="T95" fmla="*/ 63 h 127"/>
                    <a:gd name="T96" fmla="*/ 35 w 160"/>
                    <a:gd name="T97" fmla="*/ 58 h 127"/>
                    <a:gd name="T98" fmla="*/ 34 w 160"/>
                    <a:gd name="T99" fmla="*/ 64 h 127"/>
                    <a:gd name="T100" fmla="*/ 30 w 160"/>
                    <a:gd name="T101" fmla="*/ 55 h 127"/>
                    <a:gd name="T102" fmla="*/ 24 w 160"/>
                    <a:gd name="T103" fmla="*/ 52 h 127"/>
                    <a:gd name="T104" fmla="*/ 29 w 160"/>
                    <a:gd name="T105" fmla="*/ 61 h 127"/>
                    <a:gd name="T106" fmla="*/ 28 w 160"/>
                    <a:gd name="T107" fmla="*/ 60 h 127"/>
                    <a:gd name="T108" fmla="*/ 23 w 160"/>
                    <a:gd name="T109" fmla="*/ 55 h 127"/>
                    <a:gd name="T110" fmla="*/ 18 w 160"/>
                    <a:gd name="T111" fmla="*/ 52 h 127"/>
                    <a:gd name="T112" fmla="*/ 12 w 160"/>
                    <a:gd name="T113" fmla="*/ 58 h 127"/>
                    <a:gd name="T114" fmla="*/ 10 w 160"/>
                    <a:gd name="T115" fmla="*/ 65 h 127"/>
                    <a:gd name="T116" fmla="*/ 6 w 160"/>
                    <a:gd name="T117" fmla="*/ 67 h 127"/>
                    <a:gd name="T118" fmla="*/ 1 w 160"/>
                    <a:gd name="T119" fmla="*/ 61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60" h="127">
                      <a:moveTo>
                        <a:pt x="0" y="56"/>
                      </a:moveTo>
                      <a:lnTo>
                        <a:pt x="2" y="54"/>
                      </a:lnTo>
                      <a:lnTo>
                        <a:pt x="3" y="53"/>
                      </a:lnTo>
                      <a:lnTo>
                        <a:pt x="5" y="53"/>
                      </a:lnTo>
                      <a:lnTo>
                        <a:pt x="6" y="53"/>
                      </a:lnTo>
                      <a:lnTo>
                        <a:pt x="8" y="52"/>
                      </a:lnTo>
                      <a:lnTo>
                        <a:pt x="10" y="52"/>
                      </a:lnTo>
                      <a:lnTo>
                        <a:pt x="10" y="50"/>
                      </a:lnTo>
                      <a:lnTo>
                        <a:pt x="10" y="48"/>
                      </a:lnTo>
                      <a:lnTo>
                        <a:pt x="8" y="47"/>
                      </a:lnTo>
                      <a:lnTo>
                        <a:pt x="8" y="46"/>
                      </a:lnTo>
                      <a:lnTo>
                        <a:pt x="8" y="44"/>
                      </a:lnTo>
                      <a:lnTo>
                        <a:pt x="10" y="44"/>
                      </a:lnTo>
                      <a:lnTo>
                        <a:pt x="11" y="44"/>
                      </a:lnTo>
                      <a:lnTo>
                        <a:pt x="12" y="43"/>
                      </a:lnTo>
                      <a:lnTo>
                        <a:pt x="13" y="42"/>
                      </a:lnTo>
                      <a:lnTo>
                        <a:pt x="14" y="42"/>
                      </a:lnTo>
                      <a:lnTo>
                        <a:pt x="15" y="41"/>
                      </a:lnTo>
                      <a:lnTo>
                        <a:pt x="15" y="41"/>
                      </a:lnTo>
                      <a:lnTo>
                        <a:pt x="16" y="38"/>
                      </a:lnTo>
                      <a:lnTo>
                        <a:pt x="17" y="39"/>
                      </a:lnTo>
                      <a:lnTo>
                        <a:pt x="18" y="37"/>
                      </a:lnTo>
                      <a:lnTo>
                        <a:pt x="19" y="36"/>
                      </a:lnTo>
                      <a:lnTo>
                        <a:pt x="21" y="35"/>
                      </a:lnTo>
                      <a:lnTo>
                        <a:pt x="21" y="35"/>
                      </a:lnTo>
                      <a:lnTo>
                        <a:pt x="22" y="35"/>
                      </a:lnTo>
                      <a:lnTo>
                        <a:pt x="21" y="33"/>
                      </a:lnTo>
                      <a:lnTo>
                        <a:pt x="21" y="32"/>
                      </a:lnTo>
                      <a:lnTo>
                        <a:pt x="21" y="28"/>
                      </a:lnTo>
                      <a:lnTo>
                        <a:pt x="23" y="28"/>
                      </a:lnTo>
                      <a:lnTo>
                        <a:pt x="24" y="28"/>
                      </a:lnTo>
                      <a:lnTo>
                        <a:pt x="24" y="29"/>
                      </a:lnTo>
                      <a:lnTo>
                        <a:pt x="24" y="30"/>
                      </a:lnTo>
                      <a:lnTo>
                        <a:pt x="25" y="31"/>
                      </a:lnTo>
                      <a:lnTo>
                        <a:pt x="25" y="32"/>
                      </a:lnTo>
                      <a:lnTo>
                        <a:pt x="27" y="32"/>
                      </a:lnTo>
                      <a:lnTo>
                        <a:pt x="29" y="29"/>
                      </a:lnTo>
                      <a:lnTo>
                        <a:pt x="30" y="28"/>
                      </a:lnTo>
                      <a:lnTo>
                        <a:pt x="31" y="26"/>
                      </a:lnTo>
                      <a:lnTo>
                        <a:pt x="32" y="25"/>
                      </a:lnTo>
                      <a:lnTo>
                        <a:pt x="32" y="23"/>
                      </a:lnTo>
                      <a:lnTo>
                        <a:pt x="33" y="24"/>
                      </a:lnTo>
                      <a:lnTo>
                        <a:pt x="33" y="23"/>
                      </a:lnTo>
                      <a:lnTo>
                        <a:pt x="34" y="23"/>
                      </a:lnTo>
                      <a:lnTo>
                        <a:pt x="35" y="23"/>
                      </a:lnTo>
                      <a:lnTo>
                        <a:pt x="37" y="25"/>
                      </a:lnTo>
                      <a:lnTo>
                        <a:pt x="37" y="18"/>
                      </a:lnTo>
                      <a:lnTo>
                        <a:pt x="35" y="21"/>
                      </a:lnTo>
                      <a:lnTo>
                        <a:pt x="34" y="21"/>
                      </a:lnTo>
                      <a:lnTo>
                        <a:pt x="33" y="20"/>
                      </a:lnTo>
                      <a:lnTo>
                        <a:pt x="33" y="18"/>
                      </a:lnTo>
                      <a:lnTo>
                        <a:pt x="32" y="18"/>
                      </a:lnTo>
                      <a:lnTo>
                        <a:pt x="34" y="16"/>
                      </a:lnTo>
                      <a:lnTo>
                        <a:pt x="35" y="16"/>
                      </a:lnTo>
                      <a:lnTo>
                        <a:pt x="35" y="16"/>
                      </a:lnTo>
                      <a:lnTo>
                        <a:pt x="36" y="15"/>
                      </a:lnTo>
                      <a:lnTo>
                        <a:pt x="37" y="14"/>
                      </a:lnTo>
                      <a:lnTo>
                        <a:pt x="37" y="14"/>
                      </a:lnTo>
                      <a:lnTo>
                        <a:pt x="37" y="12"/>
                      </a:lnTo>
                      <a:lnTo>
                        <a:pt x="35" y="13"/>
                      </a:lnTo>
                      <a:lnTo>
                        <a:pt x="35" y="13"/>
                      </a:lnTo>
                      <a:lnTo>
                        <a:pt x="33" y="12"/>
                      </a:lnTo>
                      <a:lnTo>
                        <a:pt x="33" y="13"/>
                      </a:lnTo>
                      <a:lnTo>
                        <a:pt x="32" y="15"/>
                      </a:lnTo>
                      <a:lnTo>
                        <a:pt x="32" y="16"/>
                      </a:lnTo>
                      <a:lnTo>
                        <a:pt x="30" y="16"/>
                      </a:lnTo>
                      <a:lnTo>
                        <a:pt x="30" y="18"/>
                      </a:lnTo>
                      <a:lnTo>
                        <a:pt x="29" y="19"/>
                      </a:lnTo>
                      <a:lnTo>
                        <a:pt x="30" y="21"/>
                      </a:lnTo>
                      <a:lnTo>
                        <a:pt x="30" y="23"/>
                      </a:lnTo>
                      <a:lnTo>
                        <a:pt x="30" y="25"/>
                      </a:lnTo>
                      <a:lnTo>
                        <a:pt x="28" y="25"/>
                      </a:lnTo>
                      <a:lnTo>
                        <a:pt x="28" y="28"/>
                      </a:lnTo>
                      <a:lnTo>
                        <a:pt x="28" y="29"/>
                      </a:lnTo>
                      <a:lnTo>
                        <a:pt x="27" y="29"/>
                      </a:lnTo>
                      <a:lnTo>
                        <a:pt x="26" y="29"/>
                      </a:lnTo>
                      <a:lnTo>
                        <a:pt x="25" y="30"/>
                      </a:lnTo>
                      <a:lnTo>
                        <a:pt x="25" y="29"/>
                      </a:lnTo>
                      <a:lnTo>
                        <a:pt x="25" y="28"/>
                      </a:lnTo>
                      <a:lnTo>
                        <a:pt x="25" y="27"/>
                      </a:lnTo>
                      <a:lnTo>
                        <a:pt x="24" y="27"/>
                      </a:lnTo>
                      <a:lnTo>
                        <a:pt x="24" y="26"/>
                      </a:lnTo>
                      <a:lnTo>
                        <a:pt x="24" y="25"/>
                      </a:lnTo>
                      <a:lnTo>
                        <a:pt x="24" y="23"/>
                      </a:lnTo>
                      <a:lnTo>
                        <a:pt x="24" y="23"/>
                      </a:lnTo>
                      <a:lnTo>
                        <a:pt x="23" y="23"/>
                      </a:lnTo>
                      <a:lnTo>
                        <a:pt x="22" y="23"/>
                      </a:lnTo>
                      <a:lnTo>
                        <a:pt x="21" y="24"/>
                      </a:lnTo>
                      <a:lnTo>
                        <a:pt x="21" y="25"/>
                      </a:lnTo>
                      <a:lnTo>
                        <a:pt x="20" y="26"/>
                      </a:lnTo>
                      <a:lnTo>
                        <a:pt x="19" y="26"/>
                      </a:lnTo>
                      <a:lnTo>
                        <a:pt x="17" y="25"/>
                      </a:lnTo>
                      <a:lnTo>
                        <a:pt x="17" y="25"/>
                      </a:lnTo>
                      <a:lnTo>
                        <a:pt x="17" y="24"/>
                      </a:lnTo>
                      <a:lnTo>
                        <a:pt x="17" y="23"/>
                      </a:lnTo>
                      <a:lnTo>
                        <a:pt x="18" y="23"/>
                      </a:lnTo>
                      <a:lnTo>
                        <a:pt x="18" y="22"/>
                      </a:lnTo>
                      <a:lnTo>
                        <a:pt x="17" y="22"/>
                      </a:lnTo>
                      <a:lnTo>
                        <a:pt x="17" y="21"/>
                      </a:lnTo>
                      <a:lnTo>
                        <a:pt x="18" y="20"/>
                      </a:lnTo>
                      <a:lnTo>
                        <a:pt x="19" y="20"/>
                      </a:lnTo>
                      <a:lnTo>
                        <a:pt x="19" y="20"/>
                      </a:lnTo>
                      <a:lnTo>
                        <a:pt x="17" y="20"/>
                      </a:lnTo>
                      <a:lnTo>
                        <a:pt x="17" y="19"/>
                      </a:lnTo>
                      <a:lnTo>
                        <a:pt x="18" y="18"/>
                      </a:lnTo>
                      <a:lnTo>
                        <a:pt x="19" y="17"/>
                      </a:lnTo>
                      <a:lnTo>
                        <a:pt x="19" y="16"/>
                      </a:lnTo>
                      <a:lnTo>
                        <a:pt x="20" y="16"/>
                      </a:lnTo>
                      <a:lnTo>
                        <a:pt x="21" y="16"/>
                      </a:lnTo>
                      <a:lnTo>
                        <a:pt x="21" y="16"/>
                      </a:lnTo>
                      <a:lnTo>
                        <a:pt x="22" y="16"/>
                      </a:lnTo>
                      <a:lnTo>
                        <a:pt x="23" y="16"/>
                      </a:lnTo>
                      <a:lnTo>
                        <a:pt x="22" y="16"/>
                      </a:lnTo>
                      <a:lnTo>
                        <a:pt x="22" y="15"/>
                      </a:lnTo>
                      <a:lnTo>
                        <a:pt x="24" y="13"/>
                      </a:lnTo>
                      <a:lnTo>
                        <a:pt x="25" y="12"/>
                      </a:lnTo>
                      <a:lnTo>
                        <a:pt x="26" y="12"/>
                      </a:lnTo>
                      <a:lnTo>
                        <a:pt x="26" y="11"/>
                      </a:lnTo>
                      <a:lnTo>
                        <a:pt x="27" y="9"/>
                      </a:lnTo>
                      <a:lnTo>
                        <a:pt x="28" y="8"/>
                      </a:lnTo>
                      <a:lnTo>
                        <a:pt x="28" y="7"/>
                      </a:lnTo>
                      <a:lnTo>
                        <a:pt x="28" y="6"/>
                      </a:lnTo>
                      <a:lnTo>
                        <a:pt x="30" y="4"/>
                      </a:lnTo>
                      <a:lnTo>
                        <a:pt x="31" y="4"/>
                      </a:lnTo>
                      <a:lnTo>
                        <a:pt x="31" y="3"/>
                      </a:lnTo>
                      <a:lnTo>
                        <a:pt x="33" y="3"/>
                      </a:lnTo>
                      <a:lnTo>
                        <a:pt x="37" y="0"/>
                      </a:lnTo>
                      <a:lnTo>
                        <a:pt x="37" y="0"/>
                      </a:lnTo>
                      <a:lnTo>
                        <a:pt x="37" y="2"/>
                      </a:lnTo>
                      <a:lnTo>
                        <a:pt x="37" y="1"/>
                      </a:lnTo>
                      <a:lnTo>
                        <a:pt x="39" y="0"/>
                      </a:lnTo>
                      <a:lnTo>
                        <a:pt x="38" y="1"/>
                      </a:lnTo>
                      <a:lnTo>
                        <a:pt x="41" y="0"/>
                      </a:lnTo>
                      <a:lnTo>
                        <a:pt x="43" y="1"/>
                      </a:lnTo>
                      <a:lnTo>
                        <a:pt x="41" y="3"/>
                      </a:lnTo>
                      <a:lnTo>
                        <a:pt x="41" y="3"/>
                      </a:lnTo>
                      <a:lnTo>
                        <a:pt x="44" y="3"/>
                      </a:lnTo>
                      <a:lnTo>
                        <a:pt x="48" y="5"/>
                      </a:lnTo>
                      <a:lnTo>
                        <a:pt x="48" y="7"/>
                      </a:lnTo>
                      <a:lnTo>
                        <a:pt x="46" y="9"/>
                      </a:lnTo>
                      <a:lnTo>
                        <a:pt x="44" y="10"/>
                      </a:lnTo>
                      <a:lnTo>
                        <a:pt x="44" y="12"/>
                      </a:lnTo>
                      <a:lnTo>
                        <a:pt x="44" y="14"/>
                      </a:lnTo>
                      <a:lnTo>
                        <a:pt x="44" y="15"/>
                      </a:lnTo>
                      <a:lnTo>
                        <a:pt x="44" y="16"/>
                      </a:lnTo>
                      <a:lnTo>
                        <a:pt x="45" y="16"/>
                      </a:lnTo>
                      <a:lnTo>
                        <a:pt x="46" y="16"/>
                      </a:lnTo>
                      <a:lnTo>
                        <a:pt x="46" y="17"/>
                      </a:lnTo>
                      <a:lnTo>
                        <a:pt x="46" y="18"/>
                      </a:lnTo>
                      <a:lnTo>
                        <a:pt x="46" y="19"/>
                      </a:lnTo>
                      <a:lnTo>
                        <a:pt x="47" y="19"/>
                      </a:lnTo>
                      <a:lnTo>
                        <a:pt x="48" y="19"/>
                      </a:lnTo>
                      <a:lnTo>
                        <a:pt x="48" y="20"/>
                      </a:lnTo>
                      <a:lnTo>
                        <a:pt x="48" y="19"/>
                      </a:lnTo>
                      <a:lnTo>
                        <a:pt x="49" y="18"/>
                      </a:lnTo>
                      <a:lnTo>
                        <a:pt x="50" y="17"/>
                      </a:lnTo>
                      <a:lnTo>
                        <a:pt x="51" y="16"/>
                      </a:lnTo>
                      <a:lnTo>
                        <a:pt x="51" y="16"/>
                      </a:lnTo>
                      <a:lnTo>
                        <a:pt x="51" y="15"/>
                      </a:lnTo>
                      <a:lnTo>
                        <a:pt x="53" y="14"/>
                      </a:lnTo>
                      <a:lnTo>
                        <a:pt x="55" y="13"/>
                      </a:lnTo>
                      <a:lnTo>
                        <a:pt x="57" y="13"/>
                      </a:lnTo>
                      <a:lnTo>
                        <a:pt x="59" y="13"/>
                      </a:lnTo>
                      <a:lnTo>
                        <a:pt x="61" y="13"/>
                      </a:lnTo>
                      <a:lnTo>
                        <a:pt x="64" y="13"/>
                      </a:lnTo>
                      <a:lnTo>
                        <a:pt x="65" y="8"/>
                      </a:lnTo>
                      <a:lnTo>
                        <a:pt x="67" y="9"/>
                      </a:lnTo>
                      <a:lnTo>
                        <a:pt x="68" y="12"/>
                      </a:lnTo>
                      <a:lnTo>
                        <a:pt x="68" y="9"/>
                      </a:lnTo>
                      <a:lnTo>
                        <a:pt x="75" y="0"/>
                      </a:lnTo>
                      <a:lnTo>
                        <a:pt x="78" y="0"/>
                      </a:lnTo>
                      <a:lnTo>
                        <a:pt x="80" y="2"/>
                      </a:lnTo>
                      <a:lnTo>
                        <a:pt x="84" y="2"/>
                      </a:lnTo>
                      <a:lnTo>
                        <a:pt x="87" y="5"/>
                      </a:lnTo>
                      <a:lnTo>
                        <a:pt x="92" y="7"/>
                      </a:lnTo>
                      <a:lnTo>
                        <a:pt x="95" y="7"/>
                      </a:lnTo>
                      <a:lnTo>
                        <a:pt x="100" y="9"/>
                      </a:lnTo>
                      <a:lnTo>
                        <a:pt x="103" y="9"/>
                      </a:lnTo>
                      <a:lnTo>
                        <a:pt x="105" y="7"/>
                      </a:lnTo>
                      <a:lnTo>
                        <a:pt x="109" y="7"/>
                      </a:lnTo>
                      <a:lnTo>
                        <a:pt x="111" y="9"/>
                      </a:lnTo>
                      <a:lnTo>
                        <a:pt x="117" y="9"/>
                      </a:lnTo>
                      <a:lnTo>
                        <a:pt x="122" y="12"/>
                      </a:lnTo>
                      <a:lnTo>
                        <a:pt x="130" y="11"/>
                      </a:lnTo>
                      <a:lnTo>
                        <a:pt x="143" y="12"/>
                      </a:lnTo>
                      <a:lnTo>
                        <a:pt x="150" y="16"/>
                      </a:lnTo>
                      <a:lnTo>
                        <a:pt x="156" y="17"/>
                      </a:lnTo>
                      <a:lnTo>
                        <a:pt x="159" y="20"/>
                      </a:lnTo>
                      <a:lnTo>
                        <a:pt x="158" y="20"/>
                      </a:lnTo>
                      <a:lnTo>
                        <a:pt x="156" y="19"/>
                      </a:lnTo>
                      <a:lnTo>
                        <a:pt x="150" y="18"/>
                      </a:lnTo>
                      <a:lnTo>
                        <a:pt x="151" y="20"/>
                      </a:lnTo>
                      <a:lnTo>
                        <a:pt x="154" y="20"/>
                      </a:lnTo>
                      <a:lnTo>
                        <a:pt x="153" y="23"/>
                      </a:lnTo>
                      <a:lnTo>
                        <a:pt x="150" y="25"/>
                      </a:lnTo>
                      <a:lnTo>
                        <a:pt x="149" y="27"/>
                      </a:lnTo>
                      <a:lnTo>
                        <a:pt x="153" y="30"/>
                      </a:lnTo>
                      <a:lnTo>
                        <a:pt x="156" y="33"/>
                      </a:lnTo>
                      <a:lnTo>
                        <a:pt x="157" y="37"/>
                      </a:lnTo>
                      <a:lnTo>
                        <a:pt x="156" y="38"/>
                      </a:lnTo>
                      <a:lnTo>
                        <a:pt x="151" y="37"/>
                      </a:lnTo>
                      <a:lnTo>
                        <a:pt x="148" y="33"/>
                      </a:lnTo>
                      <a:lnTo>
                        <a:pt x="147" y="31"/>
                      </a:lnTo>
                      <a:lnTo>
                        <a:pt x="146" y="29"/>
                      </a:lnTo>
                      <a:lnTo>
                        <a:pt x="144" y="25"/>
                      </a:lnTo>
                      <a:lnTo>
                        <a:pt x="144" y="24"/>
                      </a:lnTo>
                      <a:lnTo>
                        <a:pt x="142" y="24"/>
                      </a:lnTo>
                      <a:lnTo>
                        <a:pt x="141" y="24"/>
                      </a:lnTo>
                      <a:lnTo>
                        <a:pt x="142" y="27"/>
                      </a:lnTo>
                      <a:lnTo>
                        <a:pt x="139" y="28"/>
                      </a:lnTo>
                      <a:lnTo>
                        <a:pt x="137" y="26"/>
                      </a:lnTo>
                      <a:lnTo>
                        <a:pt x="134" y="27"/>
                      </a:lnTo>
                      <a:lnTo>
                        <a:pt x="132" y="29"/>
                      </a:lnTo>
                      <a:lnTo>
                        <a:pt x="132" y="30"/>
                      </a:lnTo>
                      <a:lnTo>
                        <a:pt x="133" y="33"/>
                      </a:lnTo>
                      <a:lnTo>
                        <a:pt x="136" y="33"/>
                      </a:lnTo>
                      <a:lnTo>
                        <a:pt x="139" y="35"/>
                      </a:lnTo>
                      <a:lnTo>
                        <a:pt x="144" y="42"/>
                      </a:lnTo>
                      <a:lnTo>
                        <a:pt x="147" y="47"/>
                      </a:lnTo>
                      <a:lnTo>
                        <a:pt x="147" y="50"/>
                      </a:lnTo>
                      <a:lnTo>
                        <a:pt x="146" y="54"/>
                      </a:lnTo>
                      <a:lnTo>
                        <a:pt x="144" y="54"/>
                      </a:lnTo>
                      <a:lnTo>
                        <a:pt x="144" y="53"/>
                      </a:lnTo>
                      <a:lnTo>
                        <a:pt x="142" y="54"/>
                      </a:lnTo>
                      <a:lnTo>
                        <a:pt x="140" y="56"/>
                      </a:lnTo>
                      <a:lnTo>
                        <a:pt x="140" y="59"/>
                      </a:lnTo>
                      <a:lnTo>
                        <a:pt x="142" y="62"/>
                      </a:lnTo>
                      <a:lnTo>
                        <a:pt x="140" y="65"/>
                      </a:lnTo>
                      <a:lnTo>
                        <a:pt x="140" y="69"/>
                      </a:lnTo>
                      <a:lnTo>
                        <a:pt x="142" y="72"/>
                      </a:lnTo>
                      <a:lnTo>
                        <a:pt x="145" y="73"/>
                      </a:lnTo>
                      <a:lnTo>
                        <a:pt x="148" y="76"/>
                      </a:lnTo>
                      <a:lnTo>
                        <a:pt x="150" y="79"/>
                      </a:lnTo>
                      <a:lnTo>
                        <a:pt x="151" y="85"/>
                      </a:lnTo>
                      <a:lnTo>
                        <a:pt x="150" y="88"/>
                      </a:lnTo>
                      <a:lnTo>
                        <a:pt x="147" y="90"/>
                      </a:lnTo>
                      <a:lnTo>
                        <a:pt x="144" y="91"/>
                      </a:lnTo>
                      <a:lnTo>
                        <a:pt x="142" y="93"/>
                      </a:lnTo>
                      <a:lnTo>
                        <a:pt x="140" y="93"/>
                      </a:lnTo>
                      <a:lnTo>
                        <a:pt x="140" y="93"/>
                      </a:lnTo>
                      <a:lnTo>
                        <a:pt x="140" y="98"/>
                      </a:lnTo>
                      <a:lnTo>
                        <a:pt x="140" y="100"/>
                      </a:lnTo>
                      <a:lnTo>
                        <a:pt x="143" y="103"/>
                      </a:lnTo>
                      <a:lnTo>
                        <a:pt x="144" y="106"/>
                      </a:lnTo>
                      <a:lnTo>
                        <a:pt x="146" y="108"/>
                      </a:lnTo>
                      <a:lnTo>
                        <a:pt x="145" y="110"/>
                      </a:lnTo>
                      <a:lnTo>
                        <a:pt x="143" y="113"/>
                      </a:lnTo>
                      <a:lnTo>
                        <a:pt x="141" y="113"/>
                      </a:lnTo>
                      <a:lnTo>
                        <a:pt x="138" y="110"/>
                      </a:lnTo>
                      <a:lnTo>
                        <a:pt x="135" y="108"/>
                      </a:lnTo>
                      <a:lnTo>
                        <a:pt x="134" y="108"/>
                      </a:lnTo>
                      <a:lnTo>
                        <a:pt x="133" y="110"/>
                      </a:lnTo>
                      <a:lnTo>
                        <a:pt x="133" y="112"/>
                      </a:lnTo>
                      <a:lnTo>
                        <a:pt x="134" y="114"/>
                      </a:lnTo>
                      <a:lnTo>
                        <a:pt x="135" y="117"/>
                      </a:lnTo>
                      <a:lnTo>
                        <a:pt x="137" y="119"/>
                      </a:lnTo>
                      <a:lnTo>
                        <a:pt x="136" y="121"/>
                      </a:lnTo>
                      <a:lnTo>
                        <a:pt x="137" y="123"/>
                      </a:lnTo>
                      <a:lnTo>
                        <a:pt x="137" y="126"/>
                      </a:lnTo>
                      <a:lnTo>
                        <a:pt x="135" y="125"/>
                      </a:lnTo>
                      <a:lnTo>
                        <a:pt x="134" y="123"/>
                      </a:lnTo>
                      <a:lnTo>
                        <a:pt x="134" y="119"/>
                      </a:lnTo>
                      <a:lnTo>
                        <a:pt x="133" y="118"/>
                      </a:lnTo>
                      <a:lnTo>
                        <a:pt x="133" y="115"/>
                      </a:lnTo>
                      <a:lnTo>
                        <a:pt x="133" y="114"/>
                      </a:lnTo>
                      <a:lnTo>
                        <a:pt x="132" y="110"/>
                      </a:lnTo>
                      <a:lnTo>
                        <a:pt x="131" y="106"/>
                      </a:lnTo>
                      <a:lnTo>
                        <a:pt x="129" y="103"/>
                      </a:lnTo>
                      <a:lnTo>
                        <a:pt x="127" y="102"/>
                      </a:lnTo>
                      <a:lnTo>
                        <a:pt x="124" y="99"/>
                      </a:lnTo>
                      <a:lnTo>
                        <a:pt x="123" y="97"/>
                      </a:lnTo>
                      <a:lnTo>
                        <a:pt x="122" y="95"/>
                      </a:lnTo>
                      <a:lnTo>
                        <a:pt x="119" y="90"/>
                      </a:lnTo>
                      <a:lnTo>
                        <a:pt x="117" y="90"/>
                      </a:lnTo>
                      <a:lnTo>
                        <a:pt x="114" y="93"/>
                      </a:lnTo>
                      <a:lnTo>
                        <a:pt x="113" y="95"/>
                      </a:lnTo>
                      <a:lnTo>
                        <a:pt x="110" y="99"/>
                      </a:lnTo>
                      <a:lnTo>
                        <a:pt x="109" y="103"/>
                      </a:lnTo>
                      <a:lnTo>
                        <a:pt x="107" y="104"/>
                      </a:lnTo>
                      <a:lnTo>
                        <a:pt x="109" y="109"/>
                      </a:lnTo>
                      <a:lnTo>
                        <a:pt x="108" y="113"/>
                      </a:lnTo>
                      <a:lnTo>
                        <a:pt x="106" y="116"/>
                      </a:lnTo>
                      <a:lnTo>
                        <a:pt x="104" y="116"/>
                      </a:lnTo>
                      <a:lnTo>
                        <a:pt x="102" y="110"/>
                      </a:lnTo>
                      <a:lnTo>
                        <a:pt x="100" y="106"/>
                      </a:lnTo>
                      <a:lnTo>
                        <a:pt x="95" y="97"/>
                      </a:lnTo>
                      <a:lnTo>
                        <a:pt x="95" y="93"/>
                      </a:lnTo>
                      <a:lnTo>
                        <a:pt x="94" y="92"/>
                      </a:lnTo>
                      <a:lnTo>
                        <a:pt x="93" y="94"/>
                      </a:lnTo>
                      <a:lnTo>
                        <a:pt x="90" y="89"/>
                      </a:lnTo>
                      <a:lnTo>
                        <a:pt x="84" y="85"/>
                      </a:lnTo>
                      <a:lnTo>
                        <a:pt x="81" y="86"/>
                      </a:lnTo>
                      <a:lnTo>
                        <a:pt x="77" y="85"/>
                      </a:lnTo>
                      <a:lnTo>
                        <a:pt x="75" y="82"/>
                      </a:lnTo>
                      <a:lnTo>
                        <a:pt x="72" y="83"/>
                      </a:lnTo>
                      <a:lnTo>
                        <a:pt x="68" y="82"/>
                      </a:lnTo>
                      <a:lnTo>
                        <a:pt x="62" y="73"/>
                      </a:lnTo>
                      <a:lnTo>
                        <a:pt x="62" y="77"/>
                      </a:lnTo>
                      <a:lnTo>
                        <a:pt x="64" y="82"/>
                      </a:lnTo>
                      <a:lnTo>
                        <a:pt x="66" y="85"/>
                      </a:lnTo>
                      <a:lnTo>
                        <a:pt x="69" y="87"/>
                      </a:lnTo>
                      <a:lnTo>
                        <a:pt x="72" y="86"/>
                      </a:lnTo>
                      <a:lnTo>
                        <a:pt x="74" y="86"/>
                      </a:lnTo>
                      <a:lnTo>
                        <a:pt x="77" y="89"/>
                      </a:lnTo>
                      <a:lnTo>
                        <a:pt x="79" y="92"/>
                      </a:lnTo>
                      <a:lnTo>
                        <a:pt x="79" y="93"/>
                      </a:lnTo>
                      <a:lnTo>
                        <a:pt x="73" y="101"/>
                      </a:lnTo>
                      <a:lnTo>
                        <a:pt x="70" y="104"/>
                      </a:lnTo>
                      <a:lnTo>
                        <a:pt x="63" y="108"/>
                      </a:lnTo>
                      <a:lnTo>
                        <a:pt x="61" y="108"/>
                      </a:lnTo>
                      <a:lnTo>
                        <a:pt x="59" y="108"/>
                      </a:lnTo>
                      <a:lnTo>
                        <a:pt x="59" y="106"/>
                      </a:lnTo>
                      <a:lnTo>
                        <a:pt x="59" y="104"/>
                      </a:lnTo>
                      <a:lnTo>
                        <a:pt x="58" y="102"/>
                      </a:lnTo>
                      <a:lnTo>
                        <a:pt x="57" y="100"/>
                      </a:lnTo>
                      <a:lnTo>
                        <a:pt x="56" y="98"/>
                      </a:lnTo>
                      <a:lnTo>
                        <a:pt x="55" y="96"/>
                      </a:lnTo>
                      <a:lnTo>
                        <a:pt x="54" y="95"/>
                      </a:lnTo>
                      <a:lnTo>
                        <a:pt x="54" y="93"/>
                      </a:lnTo>
                      <a:lnTo>
                        <a:pt x="53" y="91"/>
                      </a:lnTo>
                      <a:lnTo>
                        <a:pt x="51" y="87"/>
                      </a:lnTo>
                      <a:lnTo>
                        <a:pt x="50" y="85"/>
                      </a:lnTo>
                      <a:lnTo>
                        <a:pt x="49" y="83"/>
                      </a:lnTo>
                      <a:lnTo>
                        <a:pt x="47" y="80"/>
                      </a:lnTo>
                      <a:lnTo>
                        <a:pt x="46" y="79"/>
                      </a:lnTo>
                      <a:lnTo>
                        <a:pt x="45" y="78"/>
                      </a:lnTo>
                      <a:lnTo>
                        <a:pt x="44" y="76"/>
                      </a:lnTo>
                      <a:lnTo>
                        <a:pt x="47" y="73"/>
                      </a:lnTo>
                      <a:lnTo>
                        <a:pt x="48" y="68"/>
                      </a:lnTo>
                      <a:lnTo>
                        <a:pt x="46" y="67"/>
                      </a:lnTo>
                      <a:lnTo>
                        <a:pt x="41" y="67"/>
                      </a:lnTo>
                      <a:lnTo>
                        <a:pt x="41" y="67"/>
                      </a:lnTo>
                      <a:lnTo>
                        <a:pt x="40" y="67"/>
                      </a:lnTo>
                      <a:lnTo>
                        <a:pt x="39" y="67"/>
                      </a:lnTo>
                      <a:lnTo>
                        <a:pt x="39" y="65"/>
                      </a:lnTo>
                      <a:lnTo>
                        <a:pt x="39" y="63"/>
                      </a:lnTo>
                      <a:lnTo>
                        <a:pt x="38" y="62"/>
                      </a:lnTo>
                      <a:lnTo>
                        <a:pt x="38" y="61"/>
                      </a:lnTo>
                      <a:lnTo>
                        <a:pt x="37" y="61"/>
                      </a:lnTo>
                      <a:lnTo>
                        <a:pt x="37" y="60"/>
                      </a:lnTo>
                      <a:lnTo>
                        <a:pt x="37" y="59"/>
                      </a:lnTo>
                      <a:lnTo>
                        <a:pt x="37" y="58"/>
                      </a:lnTo>
                      <a:lnTo>
                        <a:pt x="35" y="58"/>
                      </a:lnTo>
                      <a:lnTo>
                        <a:pt x="35" y="58"/>
                      </a:lnTo>
                      <a:lnTo>
                        <a:pt x="35" y="59"/>
                      </a:lnTo>
                      <a:lnTo>
                        <a:pt x="35" y="60"/>
                      </a:lnTo>
                      <a:lnTo>
                        <a:pt x="35" y="61"/>
                      </a:lnTo>
                      <a:lnTo>
                        <a:pt x="35" y="63"/>
                      </a:lnTo>
                      <a:lnTo>
                        <a:pt x="35" y="64"/>
                      </a:lnTo>
                      <a:lnTo>
                        <a:pt x="34" y="64"/>
                      </a:lnTo>
                      <a:lnTo>
                        <a:pt x="33" y="65"/>
                      </a:lnTo>
                      <a:lnTo>
                        <a:pt x="32" y="64"/>
                      </a:lnTo>
                      <a:lnTo>
                        <a:pt x="32" y="62"/>
                      </a:lnTo>
                      <a:lnTo>
                        <a:pt x="32" y="60"/>
                      </a:lnTo>
                      <a:lnTo>
                        <a:pt x="31" y="57"/>
                      </a:lnTo>
                      <a:lnTo>
                        <a:pt x="30" y="56"/>
                      </a:lnTo>
                      <a:lnTo>
                        <a:pt x="30" y="55"/>
                      </a:lnTo>
                      <a:lnTo>
                        <a:pt x="28" y="54"/>
                      </a:lnTo>
                      <a:lnTo>
                        <a:pt x="28" y="52"/>
                      </a:lnTo>
                      <a:lnTo>
                        <a:pt x="28" y="51"/>
                      </a:lnTo>
                      <a:lnTo>
                        <a:pt x="26" y="51"/>
                      </a:lnTo>
                      <a:lnTo>
                        <a:pt x="26" y="51"/>
                      </a:lnTo>
                      <a:lnTo>
                        <a:pt x="25" y="51"/>
                      </a:lnTo>
                      <a:lnTo>
                        <a:pt x="24" y="52"/>
                      </a:lnTo>
                      <a:lnTo>
                        <a:pt x="26" y="53"/>
                      </a:lnTo>
                      <a:lnTo>
                        <a:pt x="26" y="55"/>
                      </a:lnTo>
                      <a:lnTo>
                        <a:pt x="28" y="56"/>
                      </a:lnTo>
                      <a:lnTo>
                        <a:pt x="28" y="57"/>
                      </a:lnTo>
                      <a:lnTo>
                        <a:pt x="29" y="58"/>
                      </a:lnTo>
                      <a:lnTo>
                        <a:pt x="30" y="59"/>
                      </a:lnTo>
                      <a:lnTo>
                        <a:pt x="29" y="61"/>
                      </a:lnTo>
                      <a:lnTo>
                        <a:pt x="28" y="60"/>
                      </a:lnTo>
                      <a:lnTo>
                        <a:pt x="28" y="59"/>
                      </a:lnTo>
                      <a:lnTo>
                        <a:pt x="28" y="61"/>
                      </a:lnTo>
                      <a:lnTo>
                        <a:pt x="28" y="63"/>
                      </a:lnTo>
                      <a:lnTo>
                        <a:pt x="28" y="63"/>
                      </a:lnTo>
                      <a:lnTo>
                        <a:pt x="28" y="61"/>
                      </a:lnTo>
                      <a:lnTo>
                        <a:pt x="28" y="60"/>
                      </a:lnTo>
                      <a:lnTo>
                        <a:pt x="27" y="59"/>
                      </a:lnTo>
                      <a:lnTo>
                        <a:pt x="26" y="59"/>
                      </a:lnTo>
                      <a:lnTo>
                        <a:pt x="26" y="59"/>
                      </a:lnTo>
                      <a:lnTo>
                        <a:pt x="25" y="58"/>
                      </a:lnTo>
                      <a:lnTo>
                        <a:pt x="24" y="57"/>
                      </a:lnTo>
                      <a:lnTo>
                        <a:pt x="24" y="56"/>
                      </a:lnTo>
                      <a:lnTo>
                        <a:pt x="23" y="55"/>
                      </a:lnTo>
                      <a:lnTo>
                        <a:pt x="22" y="54"/>
                      </a:lnTo>
                      <a:lnTo>
                        <a:pt x="22" y="53"/>
                      </a:lnTo>
                      <a:lnTo>
                        <a:pt x="21" y="53"/>
                      </a:lnTo>
                      <a:lnTo>
                        <a:pt x="21" y="52"/>
                      </a:lnTo>
                      <a:lnTo>
                        <a:pt x="20" y="52"/>
                      </a:lnTo>
                      <a:lnTo>
                        <a:pt x="19" y="52"/>
                      </a:lnTo>
                      <a:lnTo>
                        <a:pt x="18" y="52"/>
                      </a:lnTo>
                      <a:lnTo>
                        <a:pt x="16" y="52"/>
                      </a:lnTo>
                      <a:lnTo>
                        <a:pt x="15" y="53"/>
                      </a:lnTo>
                      <a:lnTo>
                        <a:pt x="14" y="53"/>
                      </a:lnTo>
                      <a:lnTo>
                        <a:pt x="14" y="54"/>
                      </a:lnTo>
                      <a:lnTo>
                        <a:pt x="14" y="56"/>
                      </a:lnTo>
                      <a:lnTo>
                        <a:pt x="13" y="57"/>
                      </a:lnTo>
                      <a:lnTo>
                        <a:pt x="12" y="58"/>
                      </a:lnTo>
                      <a:lnTo>
                        <a:pt x="12" y="58"/>
                      </a:lnTo>
                      <a:lnTo>
                        <a:pt x="12" y="59"/>
                      </a:lnTo>
                      <a:lnTo>
                        <a:pt x="11" y="60"/>
                      </a:lnTo>
                      <a:lnTo>
                        <a:pt x="12" y="61"/>
                      </a:lnTo>
                      <a:lnTo>
                        <a:pt x="12" y="62"/>
                      </a:lnTo>
                      <a:lnTo>
                        <a:pt x="11" y="63"/>
                      </a:lnTo>
                      <a:lnTo>
                        <a:pt x="10" y="65"/>
                      </a:lnTo>
                      <a:lnTo>
                        <a:pt x="10" y="64"/>
                      </a:lnTo>
                      <a:lnTo>
                        <a:pt x="10" y="65"/>
                      </a:lnTo>
                      <a:lnTo>
                        <a:pt x="9" y="65"/>
                      </a:lnTo>
                      <a:lnTo>
                        <a:pt x="8" y="65"/>
                      </a:lnTo>
                      <a:lnTo>
                        <a:pt x="8" y="67"/>
                      </a:lnTo>
                      <a:lnTo>
                        <a:pt x="6" y="67"/>
                      </a:lnTo>
                      <a:lnTo>
                        <a:pt x="6" y="67"/>
                      </a:lnTo>
                      <a:lnTo>
                        <a:pt x="5" y="67"/>
                      </a:lnTo>
                      <a:lnTo>
                        <a:pt x="3" y="67"/>
                      </a:lnTo>
                      <a:lnTo>
                        <a:pt x="2" y="67"/>
                      </a:lnTo>
                      <a:lnTo>
                        <a:pt x="1" y="65"/>
                      </a:lnTo>
                      <a:lnTo>
                        <a:pt x="1" y="64"/>
                      </a:lnTo>
                      <a:lnTo>
                        <a:pt x="1" y="62"/>
                      </a:lnTo>
                      <a:lnTo>
                        <a:pt x="1" y="61"/>
                      </a:lnTo>
                      <a:lnTo>
                        <a:pt x="1" y="59"/>
                      </a:lnTo>
                      <a:lnTo>
                        <a:pt x="0" y="56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279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664" name="Freeform 216"/>
                <p:cNvSpPr>
                  <a:spLocks/>
                </p:cNvSpPr>
                <p:nvPr/>
              </p:nvSpPr>
              <p:spPr bwMode="auto">
                <a:xfrm>
                  <a:off x="1794" y="1498"/>
                  <a:ext cx="92" cy="112"/>
                </a:xfrm>
                <a:custGeom>
                  <a:avLst/>
                  <a:gdLst>
                    <a:gd name="T0" fmla="*/ 7 w 92"/>
                    <a:gd name="T1" fmla="*/ 22 h 112"/>
                    <a:gd name="T2" fmla="*/ 5 w 92"/>
                    <a:gd name="T3" fmla="*/ 15 h 112"/>
                    <a:gd name="T4" fmla="*/ 13 w 92"/>
                    <a:gd name="T5" fmla="*/ 10 h 112"/>
                    <a:gd name="T6" fmla="*/ 16 w 92"/>
                    <a:gd name="T7" fmla="*/ 6 h 112"/>
                    <a:gd name="T8" fmla="*/ 22 w 92"/>
                    <a:gd name="T9" fmla="*/ 5 h 112"/>
                    <a:gd name="T10" fmla="*/ 39 w 92"/>
                    <a:gd name="T11" fmla="*/ 5 h 112"/>
                    <a:gd name="T12" fmla="*/ 48 w 92"/>
                    <a:gd name="T13" fmla="*/ 7 h 112"/>
                    <a:gd name="T14" fmla="*/ 44 w 92"/>
                    <a:gd name="T15" fmla="*/ 7 h 112"/>
                    <a:gd name="T16" fmla="*/ 42 w 92"/>
                    <a:gd name="T17" fmla="*/ 1 h 112"/>
                    <a:gd name="T18" fmla="*/ 47 w 92"/>
                    <a:gd name="T19" fmla="*/ 0 h 112"/>
                    <a:gd name="T20" fmla="*/ 50 w 92"/>
                    <a:gd name="T21" fmla="*/ 4 h 112"/>
                    <a:gd name="T22" fmla="*/ 55 w 92"/>
                    <a:gd name="T23" fmla="*/ 8 h 112"/>
                    <a:gd name="T24" fmla="*/ 55 w 92"/>
                    <a:gd name="T25" fmla="*/ 3 h 112"/>
                    <a:gd name="T26" fmla="*/ 64 w 92"/>
                    <a:gd name="T27" fmla="*/ 8 h 112"/>
                    <a:gd name="T28" fmla="*/ 64 w 92"/>
                    <a:gd name="T29" fmla="*/ 10 h 112"/>
                    <a:gd name="T30" fmla="*/ 61 w 92"/>
                    <a:gd name="T31" fmla="*/ 15 h 112"/>
                    <a:gd name="T32" fmla="*/ 59 w 92"/>
                    <a:gd name="T33" fmla="*/ 23 h 112"/>
                    <a:gd name="T34" fmla="*/ 68 w 92"/>
                    <a:gd name="T35" fmla="*/ 28 h 112"/>
                    <a:gd name="T36" fmla="*/ 68 w 92"/>
                    <a:gd name="T37" fmla="*/ 34 h 112"/>
                    <a:gd name="T38" fmla="*/ 69 w 92"/>
                    <a:gd name="T39" fmla="*/ 28 h 112"/>
                    <a:gd name="T40" fmla="*/ 69 w 92"/>
                    <a:gd name="T41" fmla="*/ 19 h 112"/>
                    <a:gd name="T42" fmla="*/ 75 w 92"/>
                    <a:gd name="T43" fmla="*/ 22 h 112"/>
                    <a:gd name="T44" fmla="*/ 80 w 92"/>
                    <a:gd name="T45" fmla="*/ 19 h 112"/>
                    <a:gd name="T46" fmla="*/ 86 w 92"/>
                    <a:gd name="T47" fmla="*/ 27 h 112"/>
                    <a:gd name="T48" fmla="*/ 91 w 92"/>
                    <a:gd name="T49" fmla="*/ 32 h 112"/>
                    <a:gd name="T50" fmla="*/ 88 w 92"/>
                    <a:gd name="T51" fmla="*/ 35 h 112"/>
                    <a:gd name="T52" fmla="*/ 81 w 92"/>
                    <a:gd name="T53" fmla="*/ 37 h 112"/>
                    <a:gd name="T54" fmla="*/ 86 w 92"/>
                    <a:gd name="T55" fmla="*/ 39 h 112"/>
                    <a:gd name="T56" fmla="*/ 88 w 92"/>
                    <a:gd name="T57" fmla="*/ 45 h 112"/>
                    <a:gd name="T58" fmla="*/ 86 w 92"/>
                    <a:gd name="T59" fmla="*/ 45 h 112"/>
                    <a:gd name="T60" fmla="*/ 83 w 92"/>
                    <a:gd name="T61" fmla="*/ 47 h 112"/>
                    <a:gd name="T62" fmla="*/ 79 w 92"/>
                    <a:gd name="T63" fmla="*/ 53 h 112"/>
                    <a:gd name="T64" fmla="*/ 78 w 92"/>
                    <a:gd name="T65" fmla="*/ 61 h 112"/>
                    <a:gd name="T66" fmla="*/ 74 w 92"/>
                    <a:gd name="T67" fmla="*/ 72 h 112"/>
                    <a:gd name="T68" fmla="*/ 75 w 92"/>
                    <a:gd name="T69" fmla="*/ 82 h 112"/>
                    <a:gd name="T70" fmla="*/ 72 w 92"/>
                    <a:gd name="T71" fmla="*/ 76 h 112"/>
                    <a:gd name="T72" fmla="*/ 68 w 92"/>
                    <a:gd name="T73" fmla="*/ 73 h 112"/>
                    <a:gd name="T74" fmla="*/ 65 w 92"/>
                    <a:gd name="T75" fmla="*/ 75 h 112"/>
                    <a:gd name="T76" fmla="*/ 58 w 92"/>
                    <a:gd name="T77" fmla="*/ 76 h 112"/>
                    <a:gd name="T78" fmla="*/ 55 w 92"/>
                    <a:gd name="T79" fmla="*/ 83 h 112"/>
                    <a:gd name="T80" fmla="*/ 62 w 92"/>
                    <a:gd name="T81" fmla="*/ 92 h 112"/>
                    <a:gd name="T82" fmla="*/ 63 w 92"/>
                    <a:gd name="T83" fmla="*/ 87 h 112"/>
                    <a:gd name="T84" fmla="*/ 67 w 92"/>
                    <a:gd name="T85" fmla="*/ 91 h 112"/>
                    <a:gd name="T86" fmla="*/ 69 w 92"/>
                    <a:gd name="T87" fmla="*/ 97 h 112"/>
                    <a:gd name="T88" fmla="*/ 71 w 92"/>
                    <a:gd name="T89" fmla="*/ 102 h 112"/>
                    <a:gd name="T90" fmla="*/ 75 w 92"/>
                    <a:gd name="T91" fmla="*/ 109 h 112"/>
                    <a:gd name="T92" fmla="*/ 82 w 92"/>
                    <a:gd name="T93" fmla="*/ 109 h 112"/>
                    <a:gd name="T94" fmla="*/ 78 w 92"/>
                    <a:gd name="T95" fmla="*/ 110 h 112"/>
                    <a:gd name="T96" fmla="*/ 71 w 92"/>
                    <a:gd name="T97" fmla="*/ 109 h 112"/>
                    <a:gd name="T98" fmla="*/ 65 w 92"/>
                    <a:gd name="T99" fmla="*/ 102 h 112"/>
                    <a:gd name="T100" fmla="*/ 61 w 92"/>
                    <a:gd name="T101" fmla="*/ 99 h 112"/>
                    <a:gd name="T102" fmla="*/ 55 w 92"/>
                    <a:gd name="T103" fmla="*/ 96 h 112"/>
                    <a:gd name="T104" fmla="*/ 44 w 92"/>
                    <a:gd name="T105" fmla="*/ 85 h 112"/>
                    <a:gd name="T106" fmla="*/ 36 w 92"/>
                    <a:gd name="T107" fmla="*/ 70 h 112"/>
                    <a:gd name="T108" fmla="*/ 39 w 92"/>
                    <a:gd name="T109" fmla="*/ 83 h 112"/>
                    <a:gd name="T110" fmla="*/ 33 w 92"/>
                    <a:gd name="T111" fmla="*/ 74 h 112"/>
                    <a:gd name="T112" fmla="*/ 28 w 92"/>
                    <a:gd name="T113" fmla="*/ 55 h 112"/>
                    <a:gd name="T114" fmla="*/ 29 w 92"/>
                    <a:gd name="T115" fmla="*/ 41 h 112"/>
                    <a:gd name="T116" fmla="*/ 27 w 92"/>
                    <a:gd name="T117" fmla="*/ 30 h 112"/>
                    <a:gd name="T118" fmla="*/ 26 w 92"/>
                    <a:gd name="T119" fmla="*/ 24 h 112"/>
                    <a:gd name="T120" fmla="*/ 22 w 92"/>
                    <a:gd name="T121" fmla="*/ 20 h 112"/>
                    <a:gd name="T122" fmla="*/ 14 w 92"/>
                    <a:gd name="T123" fmla="*/ 22 h 112"/>
                    <a:gd name="T124" fmla="*/ 9 w 92"/>
                    <a:gd name="T125" fmla="*/ 2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2" h="112">
                      <a:moveTo>
                        <a:pt x="0" y="28"/>
                      </a:moveTo>
                      <a:lnTo>
                        <a:pt x="4" y="25"/>
                      </a:lnTo>
                      <a:lnTo>
                        <a:pt x="7" y="24"/>
                      </a:lnTo>
                      <a:lnTo>
                        <a:pt x="7" y="22"/>
                      </a:lnTo>
                      <a:lnTo>
                        <a:pt x="5" y="20"/>
                      </a:lnTo>
                      <a:lnTo>
                        <a:pt x="5" y="17"/>
                      </a:lnTo>
                      <a:lnTo>
                        <a:pt x="5" y="17"/>
                      </a:lnTo>
                      <a:lnTo>
                        <a:pt x="5" y="15"/>
                      </a:lnTo>
                      <a:lnTo>
                        <a:pt x="9" y="15"/>
                      </a:lnTo>
                      <a:lnTo>
                        <a:pt x="10" y="13"/>
                      </a:lnTo>
                      <a:lnTo>
                        <a:pt x="10" y="11"/>
                      </a:lnTo>
                      <a:lnTo>
                        <a:pt x="13" y="10"/>
                      </a:lnTo>
                      <a:lnTo>
                        <a:pt x="13" y="8"/>
                      </a:lnTo>
                      <a:lnTo>
                        <a:pt x="10" y="7"/>
                      </a:lnTo>
                      <a:lnTo>
                        <a:pt x="11" y="6"/>
                      </a:lnTo>
                      <a:lnTo>
                        <a:pt x="16" y="6"/>
                      </a:lnTo>
                      <a:lnTo>
                        <a:pt x="18" y="4"/>
                      </a:lnTo>
                      <a:lnTo>
                        <a:pt x="19" y="4"/>
                      </a:lnTo>
                      <a:lnTo>
                        <a:pt x="20" y="3"/>
                      </a:lnTo>
                      <a:lnTo>
                        <a:pt x="22" y="5"/>
                      </a:lnTo>
                      <a:lnTo>
                        <a:pt x="27" y="5"/>
                      </a:lnTo>
                      <a:lnTo>
                        <a:pt x="30" y="7"/>
                      </a:lnTo>
                      <a:lnTo>
                        <a:pt x="38" y="6"/>
                      </a:lnTo>
                      <a:lnTo>
                        <a:pt x="39" y="5"/>
                      </a:lnTo>
                      <a:lnTo>
                        <a:pt x="42" y="7"/>
                      </a:lnTo>
                      <a:lnTo>
                        <a:pt x="45" y="9"/>
                      </a:lnTo>
                      <a:lnTo>
                        <a:pt x="47" y="8"/>
                      </a:lnTo>
                      <a:lnTo>
                        <a:pt x="48" y="7"/>
                      </a:lnTo>
                      <a:lnTo>
                        <a:pt x="51" y="8"/>
                      </a:lnTo>
                      <a:lnTo>
                        <a:pt x="49" y="6"/>
                      </a:lnTo>
                      <a:lnTo>
                        <a:pt x="47" y="7"/>
                      </a:lnTo>
                      <a:lnTo>
                        <a:pt x="44" y="7"/>
                      </a:lnTo>
                      <a:lnTo>
                        <a:pt x="44" y="5"/>
                      </a:lnTo>
                      <a:lnTo>
                        <a:pt x="42" y="4"/>
                      </a:lnTo>
                      <a:lnTo>
                        <a:pt x="42" y="2"/>
                      </a:lnTo>
                      <a:lnTo>
                        <a:pt x="42" y="1"/>
                      </a:lnTo>
                      <a:lnTo>
                        <a:pt x="44" y="0"/>
                      </a:lnTo>
                      <a:lnTo>
                        <a:pt x="45" y="2"/>
                      </a:lnTo>
                      <a:lnTo>
                        <a:pt x="45" y="1"/>
                      </a:lnTo>
                      <a:lnTo>
                        <a:pt x="47" y="0"/>
                      </a:lnTo>
                      <a:lnTo>
                        <a:pt x="49" y="2"/>
                      </a:lnTo>
                      <a:lnTo>
                        <a:pt x="49" y="1"/>
                      </a:lnTo>
                      <a:lnTo>
                        <a:pt x="50" y="2"/>
                      </a:lnTo>
                      <a:lnTo>
                        <a:pt x="50" y="4"/>
                      </a:lnTo>
                      <a:lnTo>
                        <a:pt x="53" y="5"/>
                      </a:lnTo>
                      <a:lnTo>
                        <a:pt x="51" y="6"/>
                      </a:lnTo>
                      <a:lnTo>
                        <a:pt x="51" y="8"/>
                      </a:lnTo>
                      <a:lnTo>
                        <a:pt x="55" y="8"/>
                      </a:lnTo>
                      <a:lnTo>
                        <a:pt x="57" y="6"/>
                      </a:lnTo>
                      <a:lnTo>
                        <a:pt x="56" y="5"/>
                      </a:lnTo>
                      <a:lnTo>
                        <a:pt x="54" y="5"/>
                      </a:lnTo>
                      <a:lnTo>
                        <a:pt x="55" y="3"/>
                      </a:lnTo>
                      <a:lnTo>
                        <a:pt x="58" y="4"/>
                      </a:lnTo>
                      <a:lnTo>
                        <a:pt x="59" y="6"/>
                      </a:lnTo>
                      <a:lnTo>
                        <a:pt x="61" y="6"/>
                      </a:lnTo>
                      <a:lnTo>
                        <a:pt x="64" y="8"/>
                      </a:lnTo>
                      <a:lnTo>
                        <a:pt x="65" y="7"/>
                      </a:lnTo>
                      <a:lnTo>
                        <a:pt x="67" y="9"/>
                      </a:lnTo>
                      <a:lnTo>
                        <a:pt x="65" y="11"/>
                      </a:lnTo>
                      <a:lnTo>
                        <a:pt x="64" y="10"/>
                      </a:lnTo>
                      <a:lnTo>
                        <a:pt x="63" y="10"/>
                      </a:lnTo>
                      <a:lnTo>
                        <a:pt x="62" y="12"/>
                      </a:lnTo>
                      <a:lnTo>
                        <a:pt x="60" y="13"/>
                      </a:lnTo>
                      <a:lnTo>
                        <a:pt x="61" y="15"/>
                      </a:lnTo>
                      <a:lnTo>
                        <a:pt x="59" y="15"/>
                      </a:lnTo>
                      <a:lnTo>
                        <a:pt x="58" y="17"/>
                      </a:lnTo>
                      <a:lnTo>
                        <a:pt x="57" y="20"/>
                      </a:lnTo>
                      <a:lnTo>
                        <a:pt x="59" y="23"/>
                      </a:lnTo>
                      <a:lnTo>
                        <a:pt x="61" y="26"/>
                      </a:lnTo>
                      <a:lnTo>
                        <a:pt x="63" y="27"/>
                      </a:lnTo>
                      <a:lnTo>
                        <a:pt x="67" y="26"/>
                      </a:lnTo>
                      <a:lnTo>
                        <a:pt x="68" y="28"/>
                      </a:lnTo>
                      <a:lnTo>
                        <a:pt x="67" y="28"/>
                      </a:lnTo>
                      <a:lnTo>
                        <a:pt x="66" y="29"/>
                      </a:lnTo>
                      <a:lnTo>
                        <a:pt x="67" y="32"/>
                      </a:lnTo>
                      <a:lnTo>
                        <a:pt x="68" y="34"/>
                      </a:lnTo>
                      <a:lnTo>
                        <a:pt x="69" y="35"/>
                      </a:lnTo>
                      <a:lnTo>
                        <a:pt x="72" y="33"/>
                      </a:lnTo>
                      <a:lnTo>
                        <a:pt x="71" y="30"/>
                      </a:lnTo>
                      <a:lnTo>
                        <a:pt x="69" y="28"/>
                      </a:lnTo>
                      <a:lnTo>
                        <a:pt x="71" y="27"/>
                      </a:lnTo>
                      <a:lnTo>
                        <a:pt x="69" y="22"/>
                      </a:lnTo>
                      <a:lnTo>
                        <a:pt x="68" y="20"/>
                      </a:lnTo>
                      <a:lnTo>
                        <a:pt x="69" y="19"/>
                      </a:lnTo>
                      <a:lnTo>
                        <a:pt x="69" y="17"/>
                      </a:lnTo>
                      <a:lnTo>
                        <a:pt x="70" y="15"/>
                      </a:lnTo>
                      <a:lnTo>
                        <a:pt x="72" y="17"/>
                      </a:lnTo>
                      <a:lnTo>
                        <a:pt x="75" y="22"/>
                      </a:lnTo>
                      <a:lnTo>
                        <a:pt x="78" y="22"/>
                      </a:lnTo>
                      <a:lnTo>
                        <a:pt x="79" y="21"/>
                      </a:lnTo>
                      <a:lnTo>
                        <a:pt x="78" y="18"/>
                      </a:lnTo>
                      <a:lnTo>
                        <a:pt x="80" y="19"/>
                      </a:lnTo>
                      <a:lnTo>
                        <a:pt x="82" y="22"/>
                      </a:lnTo>
                      <a:lnTo>
                        <a:pt x="82" y="24"/>
                      </a:lnTo>
                      <a:lnTo>
                        <a:pt x="84" y="25"/>
                      </a:lnTo>
                      <a:lnTo>
                        <a:pt x="86" y="27"/>
                      </a:lnTo>
                      <a:lnTo>
                        <a:pt x="88" y="28"/>
                      </a:lnTo>
                      <a:lnTo>
                        <a:pt x="90" y="30"/>
                      </a:lnTo>
                      <a:lnTo>
                        <a:pt x="91" y="30"/>
                      </a:lnTo>
                      <a:lnTo>
                        <a:pt x="91" y="32"/>
                      </a:lnTo>
                      <a:lnTo>
                        <a:pt x="90" y="33"/>
                      </a:lnTo>
                      <a:lnTo>
                        <a:pt x="89" y="32"/>
                      </a:lnTo>
                      <a:lnTo>
                        <a:pt x="88" y="32"/>
                      </a:lnTo>
                      <a:lnTo>
                        <a:pt x="88" y="35"/>
                      </a:lnTo>
                      <a:lnTo>
                        <a:pt x="86" y="35"/>
                      </a:lnTo>
                      <a:lnTo>
                        <a:pt x="85" y="34"/>
                      </a:lnTo>
                      <a:lnTo>
                        <a:pt x="82" y="34"/>
                      </a:lnTo>
                      <a:lnTo>
                        <a:pt x="81" y="37"/>
                      </a:lnTo>
                      <a:lnTo>
                        <a:pt x="82" y="39"/>
                      </a:lnTo>
                      <a:lnTo>
                        <a:pt x="83" y="38"/>
                      </a:lnTo>
                      <a:lnTo>
                        <a:pt x="84" y="37"/>
                      </a:lnTo>
                      <a:lnTo>
                        <a:pt x="86" y="39"/>
                      </a:lnTo>
                      <a:lnTo>
                        <a:pt x="84" y="40"/>
                      </a:lnTo>
                      <a:lnTo>
                        <a:pt x="86" y="42"/>
                      </a:lnTo>
                      <a:lnTo>
                        <a:pt x="88" y="43"/>
                      </a:lnTo>
                      <a:lnTo>
                        <a:pt x="88" y="45"/>
                      </a:lnTo>
                      <a:lnTo>
                        <a:pt x="87" y="45"/>
                      </a:lnTo>
                      <a:lnTo>
                        <a:pt x="85" y="51"/>
                      </a:lnTo>
                      <a:lnTo>
                        <a:pt x="85" y="47"/>
                      </a:lnTo>
                      <a:lnTo>
                        <a:pt x="86" y="45"/>
                      </a:lnTo>
                      <a:lnTo>
                        <a:pt x="85" y="44"/>
                      </a:lnTo>
                      <a:lnTo>
                        <a:pt x="84" y="45"/>
                      </a:lnTo>
                      <a:lnTo>
                        <a:pt x="84" y="46"/>
                      </a:lnTo>
                      <a:lnTo>
                        <a:pt x="83" y="47"/>
                      </a:lnTo>
                      <a:lnTo>
                        <a:pt x="82" y="48"/>
                      </a:lnTo>
                      <a:lnTo>
                        <a:pt x="82" y="51"/>
                      </a:lnTo>
                      <a:lnTo>
                        <a:pt x="81" y="52"/>
                      </a:lnTo>
                      <a:lnTo>
                        <a:pt x="79" y="53"/>
                      </a:lnTo>
                      <a:lnTo>
                        <a:pt x="80" y="54"/>
                      </a:lnTo>
                      <a:lnTo>
                        <a:pt x="79" y="56"/>
                      </a:lnTo>
                      <a:lnTo>
                        <a:pt x="80" y="58"/>
                      </a:lnTo>
                      <a:lnTo>
                        <a:pt x="78" y="61"/>
                      </a:lnTo>
                      <a:lnTo>
                        <a:pt x="78" y="63"/>
                      </a:lnTo>
                      <a:lnTo>
                        <a:pt x="76" y="65"/>
                      </a:lnTo>
                      <a:lnTo>
                        <a:pt x="74" y="70"/>
                      </a:lnTo>
                      <a:lnTo>
                        <a:pt x="74" y="72"/>
                      </a:lnTo>
                      <a:lnTo>
                        <a:pt x="75" y="75"/>
                      </a:lnTo>
                      <a:lnTo>
                        <a:pt x="75" y="78"/>
                      </a:lnTo>
                      <a:lnTo>
                        <a:pt x="76" y="81"/>
                      </a:lnTo>
                      <a:lnTo>
                        <a:pt x="75" y="82"/>
                      </a:lnTo>
                      <a:lnTo>
                        <a:pt x="74" y="82"/>
                      </a:lnTo>
                      <a:lnTo>
                        <a:pt x="74" y="80"/>
                      </a:lnTo>
                      <a:lnTo>
                        <a:pt x="73" y="76"/>
                      </a:lnTo>
                      <a:lnTo>
                        <a:pt x="72" y="76"/>
                      </a:lnTo>
                      <a:lnTo>
                        <a:pt x="72" y="74"/>
                      </a:lnTo>
                      <a:lnTo>
                        <a:pt x="71" y="74"/>
                      </a:lnTo>
                      <a:lnTo>
                        <a:pt x="69" y="72"/>
                      </a:lnTo>
                      <a:lnTo>
                        <a:pt x="68" y="73"/>
                      </a:lnTo>
                      <a:lnTo>
                        <a:pt x="67" y="72"/>
                      </a:lnTo>
                      <a:lnTo>
                        <a:pt x="65" y="73"/>
                      </a:lnTo>
                      <a:lnTo>
                        <a:pt x="63" y="72"/>
                      </a:lnTo>
                      <a:lnTo>
                        <a:pt x="65" y="75"/>
                      </a:lnTo>
                      <a:lnTo>
                        <a:pt x="62" y="74"/>
                      </a:lnTo>
                      <a:lnTo>
                        <a:pt x="61" y="72"/>
                      </a:lnTo>
                      <a:lnTo>
                        <a:pt x="57" y="72"/>
                      </a:lnTo>
                      <a:lnTo>
                        <a:pt x="58" y="76"/>
                      </a:lnTo>
                      <a:lnTo>
                        <a:pt x="56" y="75"/>
                      </a:lnTo>
                      <a:lnTo>
                        <a:pt x="55" y="78"/>
                      </a:lnTo>
                      <a:lnTo>
                        <a:pt x="56" y="79"/>
                      </a:lnTo>
                      <a:lnTo>
                        <a:pt x="55" y="83"/>
                      </a:lnTo>
                      <a:lnTo>
                        <a:pt x="56" y="87"/>
                      </a:lnTo>
                      <a:lnTo>
                        <a:pt x="57" y="90"/>
                      </a:lnTo>
                      <a:lnTo>
                        <a:pt x="58" y="92"/>
                      </a:lnTo>
                      <a:lnTo>
                        <a:pt x="62" y="92"/>
                      </a:lnTo>
                      <a:lnTo>
                        <a:pt x="63" y="92"/>
                      </a:lnTo>
                      <a:lnTo>
                        <a:pt x="64" y="90"/>
                      </a:lnTo>
                      <a:lnTo>
                        <a:pt x="63" y="88"/>
                      </a:lnTo>
                      <a:lnTo>
                        <a:pt x="63" y="87"/>
                      </a:lnTo>
                      <a:lnTo>
                        <a:pt x="65" y="87"/>
                      </a:lnTo>
                      <a:lnTo>
                        <a:pt x="68" y="87"/>
                      </a:lnTo>
                      <a:lnTo>
                        <a:pt x="68" y="88"/>
                      </a:lnTo>
                      <a:lnTo>
                        <a:pt x="67" y="91"/>
                      </a:lnTo>
                      <a:lnTo>
                        <a:pt x="66" y="93"/>
                      </a:lnTo>
                      <a:lnTo>
                        <a:pt x="66" y="96"/>
                      </a:lnTo>
                      <a:lnTo>
                        <a:pt x="67" y="97"/>
                      </a:lnTo>
                      <a:lnTo>
                        <a:pt x="69" y="97"/>
                      </a:lnTo>
                      <a:lnTo>
                        <a:pt x="71" y="97"/>
                      </a:lnTo>
                      <a:lnTo>
                        <a:pt x="72" y="97"/>
                      </a:lnTo>
                      <a:lnTo>
                        <a:pt x="72" y="99"/>
                      </a:lnTo>
                      <a:lnTo>
                        <a:pt x="71" y="102"/>
                      </a:lnTo>
                      <a:lnTo>
                        <a:pt x="72" y="103"/>
                      </a:lnTo>
                      <a:lnTo>
                        <a:pt x="72" y="106"/>
                      </a:lnTo>
                      <a:lnTo>
                        <a:pt x="74" y="109"/>
                      </a:lnTo>
                      <a:lnTo>
                        <a:pt x="75" y="109"/>
                      </a:lnTo>
                      <a:lnTo>
                        <a:pt x="77" y="109"/>
                      </a:lnTo>
                      <a:lnTo>
                        <a:pt x="78" y="109"/>
                      </a:lnTo>
                      <a:lnTo>
                        <a:pt x="80" y="109"/>
                      </a:lnTo>
                      <a:lnTo>
                        <a:pt x="82" y="109"/>
                      </a:lnTo>
                      <a:lnTo>
                        <a:pt x="83" y="108"/>
                      </a:lnTo>
                      <a:lnTo>
                        <a:pt x="81" y="110"/>
                      </a:lnTo>
                      <a:lnTo>
                        <a:pt x="80" y="110"/>
                      </a:lnTo>
                      <a:lnTo>
                        <a:pt x="78" y="110"/>
                      </a:lnTo>
                      <a:lnTo>
                        <a:pt x="75" y="111"/>
                      </a:lnTo>
                      <a:lnTo>
                        <a:pt x="73" y="110"/>
                      </a:lnTo>
                      <a:lnTo>
                        <a:pt x="72" y="109"/>
                      </a:lnTo>
                      <a:lnTo>
                        <a:pt x="71" y="109"/>
                      </a:lnTo>
                      <a:lnTo>
                        <a:pt x="71" y="107"/>
                      </a:lnTo>
                      <a:lnTo>
                        <a:pt x="71" y="105"/>
                      </a:lnTo>
                      <a:lnTo>
                        <a:pt x="69" y="103"/>
                      </a:lnTo>
                      <a:lnTo>
                        <a:pt x="65" y="102"/>
                      </a:lnTo>
                      <a:lnTo>
                        <a:pt x="65" y="101"/>
                      </a:lnTo>
                      <a:lnTo>
                        <a:pt x="64" y="101"/>
                      </a:lnTo>
                      <a:lnTo>
                        <a:pt x="63" y="100"/>
                      </a:lnTo>
                      <a:lnTo>
                        <a:pt x="61" y="99"/>
                      </a:lnTo>
                      <a:lnTo>
                        <a:pt x="60" y="97"/>
                      </a:lnTo>
                      <a:lnTo>
                        <a:pt x="58" y="96"/>
                      </a:lnTo>
                      <a:lnTo>
                        <a:pt x="57" y="97"/>
                      </a:lnTo>
                      <a:lnTo>
                        <a:pt x="55" y="96"/>
                      </a:lnTo>
                      <a:lnTo>
                        <a:pt x="54" y="96"/>
                      </a:lnTo>
                      <a:lnTo>
                        <a:pt x="51" y="95"/>
                      </a:lnTo>
                      <a:lnTo>
                        <a:pt x="45" y="90"/>
                      </a:lnTo>
                      <a:lnTo>
                        <a:pt x="44" y="85"/>
                      </a:lnTo>
                      <a:lnTo>
                        <a:pt x="44" y="83"/>
                      </a:lnTo>
                      <a:lnTo>
                        <a:pt x="43" y="82"/>
                      </a:lnTo>
                      <a:lnTo>
                        <a:pt x="42" y="80"/>
                      </a:lnTo>
                      <a:lnTo>
                        <a:pt x="36" y="70"/>
                      </a:lnTo>
                      <a:lnTo>
                        <a:pt x="36" y="74"/>
                      </a:lnTo>
                      <a:lnTo>
                        <a:pt x="40" y="80"/>
                      </a:lnTo>
                      <a:lnTo>
                        <a:pt x="41" y="84"/>
                      </a:lnTo>
                      <a:lnTo>
                        <a:pt x="39" y="83"/>
                      </a:lnTo>
                      <a:lnTo>
                        <a:pt x="38" y="81"/>
                      </a:lnTo>
                      <a:lnTo>
                        <a:pt x="36" y="79"/>
                      </a:lnTo>
                      <a:lnTo>
                        <a:pt x="37" y="78"/>
                      </a:lnTo>
                      <a:lnTo>
                        <a:pt x="33" y="74"/>
                      </a:lnTo>
                      <a:lnTo>
                        <a:pt x="35" y="72"/>
                      </a:lnTo>
                      <a:lnTo>
                        <a:pt x="34" y="68"/>
                      </a:lnTo>
                      <a:lnTo>
                        <a:pt x="29" y="60"/>
                      </a:lnTo>
                      <a:lnTo>
                        <a:pt x="28" y="55"/>
                      </a:lnTo>
                      <a:lnTo>
                        <a:pt x="28" y="51"/>
                      </a:lnTo>
                      <a:lnTo>
                        <a:pt x="30" y="47"/>
                      </a:lnTo>
                      <a:lnTo>
                        <a:pt x="30" y="43"/>
                      </a:lnTo>
                      <a:lnTo>
                        <a:pt x="29" y="41"/>
                      </a:lnTo>
                      <a:lnTo>
                        <a:pt x="32" y="40"/>
                      </a:lnTo>
                      <a:lnTo>
                        <a:pt x="28" y="35"/>
                      </a:lnTo>
                      <a:lnTo>
                        <a:pt x="28" y="33"/>
                      </a:lnTo>
                      <a:lnTo>
                        <a:pt x="27" y="30"/>
                      </a:lnTo>
                      <a:lnTo>
                        <a:pt x="28" y="28"/>
                      </a:lnTo>
                      <a:lnTo>
                        <a:pt x="26" y="28"/>
                      </a:lnTo>
                      <a:lnTo>
                        <a:pt x="26" y="26"/>
                      </a:lnTo>
                      <a:lnTo>
                        <a:pt x="26" y="24"/>
                      </a:lnTo>
                      <a:lnTo>
                        <a:pt x="26" y="23"/>
                      </a:lnTo>
                      <a:lnTo>
                        <a:pt x="25" y="22"/>
                      </a:lnTo>
                      <a:lnTo>
                        <a:pt x="24" y="23"/>
                      </a:lnTo>
                      <a:lnTo>
                        <a:pt x="22" y="20"/>
                      </a:lnTo>
                      <a:lnTo>
                        <a:pt x="20" y="19"/>
                      </a:lnTo>
                      <a:lnTo>
                        <a:pt x="17" y="19"/>
                      </a:lnTo>
                      <a:lnTo>
                        <a:pt x="16" y="22"/>
                      </a:lnTo>
                      <a:lnTo>
                        <a:pt x="14" y="22"/>
                      </a:lnTo>
                      <a:lnTo>
                        <a:pt x="16" y="18"/>
                      </a:lnTo>
                      <a:lnTo>
                        <a:pt x="14" y="19"/>
                      </a:lnTo>
                      <a:lnTo>
                        <a:pt x="11" y="22"/>
                      </a:lnTo>
                      <a:lnTo>
                        <a:pt x="9" y="25"/>
                      </a:lnTo>
                      <a:lnTo>
                        <a:pt x="6" y="27"/>
                      </a:lnTo>
                      <a:lnTo>
                        <a:pt x="1" y="28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279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665" name="Freeform 217"/>
                <p:cNvSpPr>
                  <a:spLocks/>
                </p:cNvSpPr>
                <p:nvPr/>
              </p:nvSpPr>
              <p:spPr bwMode="auto">
                <a:xfrm>
                  <a:off x="1861" y="1489"/>
                  <a:ext cx="31" cy="24"/>
                </a:xfrm>
                <a:custGeom>
                  <a:avLst/>
                  <a:gdLst>
                    <a:gd name="T0" fmla="*/ 0 w 31"/>
                    <a:gd name="T1" fmla="*/ 5 h 24"/>
                    <a:gd name="T2" fmla="*/ 1 w 31"/>
                    <a:gd name="T3" fmla="*/ 2 h 24"/>
                    <a:gd name="T4" fmla="*/ 1 w 31"/>
                    <a:gd name="T5" fmla="*/ 2 h 24"/>
                    <a:gd name="T6" fmla="*/ 1 w 31"/>
                    <a:gd name="T7" fmla="*/ 0 h 24"/>
                    <a:gd name="T8" fmla="*/ 7 w 31"/>
                    <a:gd name="T9" fmla="*/ 1 h 24"/>
                    <a:gd name="T10" fmla="*/ 16 w 31"/>
                    <a:gd name="T11" fmla="*/ 2 h 24"/>
                    <a:gd name="T12" fmla="*/ 20 w 31"/>
                    <a:gd name="T13" fmla="*/ 5 h 24"/>
                    <a:gd name="T14" fmla="*/ 25 w 31"/>
                    <a:gd name="T15" fmla="*/ 6 h 24"/>
                    <a:gd name="T16" fmla="*/ 27 w 31"/>
                    <a:gd name="T17" fmla="*/ 10 h 24"/>
                    <a:gd name="T18" fmla="*/ 30 w 31"/>
                    <a:gd name="T19" fmla="*/ 11 h 24"/>
                    <a:gd name="T20" fmla="*/ 29 w 31"/>
                    <a:gd name="T21" fmla="*/ 12 h 24"/>
                    <a:gd name="T22" fmla="*/ 29 w 31"/>
                    <a:gd name="T23" fmla="*/ 13 h 24"/>
                    <a:gd name="T24" fmla="*/ 28 w 31"/>
                    <a:gd name="T25" fmla="*/ 13 h 24"/>
                    <a:gd name="T26" fmla="*/ 27 w 31"/>
                    <a:gd name="T27" fmla="*/ 15 h 24"/>
                    <a:gd name="T28" fmla="*/ 28 w 31"/>
                    <a:gd name="T29" fmla="*/ 17 h 24"/>
                    <a:gd name="T30" fmla="*/ 28 w 31"/>
                    <a:gd name="T31" fmla="*/ 17 h 24"/>
                    <a:gd name="T32" fmla="*/ 27 w 31"/>
                    <a:gd name="T33" fmla="*/ 19 h 24"/>
                    <a:gd name="T34" fmla="*/ 27 w 31"/>
                    <a:gd name="T35" fmla="*/ 20 h 24"/>
                    <a:gd name="T36" fmla="*/ 29 w 31"/>
                    <a:gd name="T37" fmla="*/ 21 h 24"/>
                    <a:gd name="T38" fmla="*/ 29 w 31"/>
                    <a:gd name="T39" fmla="*/ 22 h 24"/>
                    <a:gd name="T40" fmla="*/ 29 w 31"/>
                    <a:gd name="T41" fmla="*/ 23 h 24"/>
                    <a:gd name="T42" fmla="*/ 27 w 31"/>
                    <a:gd name="T43" fmla="*/ 23 h 24"/>
                    <a:gd name="T44" fmla="*/ 26 w 31"/>
                    <a:gd name="T45" fmla="*/ 23 h 24"/>
                    <a:gd name="T46" fmla="*/ 24 w 31"/>
                    <a:gd name="T47" fmla="*/ 21 h 24"/>
                    <a:gd name="T48" fmla="*/ 23 w 31"/>
                    <a:gd name="T49" fmla="*/ 20 h 24"/>
                    <a:gd name="T50" fmla="*/ 22 w 31"/>
                    <a:gd name="T51" fmla="*/ 18 h 24"/>
                    <a:gd name="T52" fmla="*/ 22 w 31"/>
                    <a:gd name="T53" fmla="*/ 17 h 24"/>
                    <a:gd name="T54" fmla="*/ 20 w 31"/>
                    <a:gd name="T55" fmla="*/ 17 h 24"/>
                    <a:gd name="T56" fmla="*/ 18 w 31"/>
                    <a:gd name="T57" fmla="*/ 16 h 24"/>
                    <a:gd name="T58" fmla="*/ 16 w 31"/>
                    <a:gd name="T59" fmla="*/ 14 h 24"/>
                    <a:gd name="T60" fmla="*/ 15 w 31"/>
                    <a:gd name="T61" fmla="*/ 13 h 24"/>
                    <a:gd name="T62" fmla="*/ 16 w 31"/>
                    <a:gd name="T63" fmla="*/ 12 h 24"/>
                    <a:gd name="T64" fmla="*/ 16 w 31"/>
                    <a:gd name="T65" fmla="*/ 11 h 24"/>
                    <a:gd name="T66" fmla="*/ 16 w 31"/>
                    <a:gd name="T67" fmla="*/ 10 h 24"/>
                    <a:gd name="T68" fmla="*/ 14 w 31"/>
                    <a:gd name="T69" fmla="*/ 11 h 24"/>
                    <a:gd name="T70" fmla="*/ 13 w 31"/>
                    <a:gd name="T71" fmla="*/ 10 h 24"/>
                    <a:gd name="T72" fmla="*/ 13 w 31"/>
                    <a:gd name="T73" fmla="*/ 10 h 24"/>
                    <a:gd name="T74" fmla="*/ 12 w 31"/>
                    <a:gd name="T75" fmla="*/ 10 h 24"/>
                    <a:gd name="T76" fmla="*/ 12 w 31"/>
                    <a:gd name="T77" fmla="*/ 10 h 24"/>
                    <a:gd name="T78" fmla="*/ 12 w 31"/>
                    <a:gd name="T79" fmla="*/ 9 h 24"/>
                    <a:gd name="T80" fmla="*/ 11 w 31"/>
                    <a:gd name="T81" fmla="*/ 8 h 24"/>
                    <a:gd name="T82" fmla="*/ 10 w 31"/>
                    <a:gd name="T83" fmla="*/ 8 h 24"/>
                    <a:gd name="T84" fmla="*/ 9 w 31"/>
                    <a:gd name="T85" fmla="*/ 6 h 24"/>
                    <a:gd name="T86" fmla="*/ 8 w 31"/>
                    <a:gd name="T87" fmla="*/ 6 h 24"/>
                    <a:gd name="T88" fmla="*/ 7 w 31"/>
                    <a:gd name="T89" fmla="*/ 5 h 24"/>
                    <a:gd name="T90" fmla="*/ 5 w 31"/>
                    <a:gd name="T91" fmla="*/ 6 h 24"/>
                    <a:gd name="T92" fmla="*/ 2 w 31"/>
                    <a:gd name="T93" fmla="*/ 5 h 24"/>
                    <a:gd name="T94" fmla="*/ 0 w 31"/>
                    <a:gd name="T95" fmla="*/ 5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1" h="24">
                      <a:moveTo>
                        <a:pt x="0" y="5"/>
                      </a:move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7" y="1"/>
                      </a:lnTo>
                      <a:lnTo>
                        <a:pt x="16" y="2"/>
                      </a:lnTo>
                      <a:lnTo>
                        <a:pt x="20" y="5"/>
                      </a:lnTo>
                      <a:lnTo>
                        <a:pt x="25" y="6"/>
                      </a:lnTo>
                      <a:lnTo>
                        <a:pt x="27" y="10"/>
                      </a:lnTo>
                      <a:lnTo>
                        <a:pt x="30" y="11"/>
                      </a:lnTo>
                      <a:lnTo>
                        <a:pt x="29" y="12"/>
                      </a:lnTo>
                      <a:lnTo>
                        <a:pt x="29" y="13"/>
                      </a:lnTo>
                      <a:lnTo>
                        <a:pt x="28" y="13"/>
                      </a:lnTo>
                      <a:lnTo>
                        <a:pt x="27" y="15"/>
                      </a:lnTo>
                      <a:lnTo>
                        <a:pt x="28" y="17"/>
                      </a:lnTo>
                      <a:lnTo>
                        <a:pt x="28" y="17"/>
                      </a:lnTo>
                      <a:lnTo>
                        <a:pt x="27" y="19"/>
                      </a:lnTo>
                      <a:lnTo>
                        <a:pt x="27" y="20"/>
                      </a:lnTo>
                      <a:lnTo>
                        <a:pt x="29" y="21"/>
                      </a:lnTo>
                      <a:lnTo>
                        <a:pt x="29" y="22"/>
                      </a:lnTo>
                      <a:lnTo>
                        <a:pt x="29" y="23"/>
                      </a:lnTo>
                      <a:lnTo>
                        <a:pt x="27" y="23"/>
                      </a:lnTo>
                      <a:lnTo>
                        <a:pt x="26" y="23"/>
                      </a:lnTo>
                      <a:lnTo>
                        <a:pt x="24" y="21"/>
                      </a:lnTo>
                      <a:lnTo>
                        <a:pt x="23" y="20"/>
                      </a:lnTo>
                      <a:lnTo>
                        <a:pt x="22" y="18"/>
                      </a:lnTo>
                      <a:lnTo>
                        <a:pt x="22" y="17"/>
                      </a:lnTo>
                      <a:lnTo>
                        <a:pt x="20" y="17"/>
                      </a:lnTo>
                      <a:lnTo>
                        <a:pt x="18" y="16"/>
                      </a:lnTo>
                      <a:lnTo>
                        <a:pt x="16" y="14"/>
                      </a:lnTo>
                      <a:lnTo>
                        <a:pt x="15" y="13"/>
                      </a:lnTo>
                      <a:lnTo>
                        <a:pt x="16" y="12"/>
                      </a:lnTo>
                      <a:lnTo>
                        <a:pt x="16" y="11"/>
                      </a:lnTo>
                      <a:lnTo>
                        <a:pt x="16" y="10"/>
                      </a:lnTo>
                      <a:lnTo>
                        <a:pt x="14" y="11"/>
                      </a:lnTo>
                      <a:lnTo>
                        <a:pt x="13" y="10"/>
                      </a:lnTo>
                      <a:lnTo>
                        <a:pt x="13" y="10"/>
                      </a:lnTo>
                      <a:lnTo>
                        <a:pt x="12" y="10"/>
                      </a:lnTo>
                      <a:lnTo>
                        <a:pt x="12" y="10"/>
                      </a:lnTo>
                      <a:lnTo>
                        <a:pt x="12" y="9"/>
                      </a:lnTo>
                      <a:lnTo>
                        <a:pt x="11" y="8"/>
                      </a:lnTo>
                      <a:lnTo>
                        <a:pt x="10" y="8"/>
                      </a:lnTo>
                      <a:lnTo>
                        <a:pt x="9" y="6"/>
                      </a:lnTo>
                      <a:lnTo>
                        <a:pt x="8" y="6"/>
                      </a:lnTo>
                      <a:lnTo>
                        <a:pt x="7" y="5"/>
                      </a:lnTo>
                      <a:lnTo>
                        <a:pt x="5" y="6"/>
                      </a:lnTo>
                      <a:lnTo>
                        <a:pt x="2" y="5"/>
                      </a:lnTo>
                      <a:lnTo>
                        <a:pt x="0" y="5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279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666" name="Freeform 218"/>
                <p:cNvSpPr>
                  <a:spLocks/>
                </p:cNvSpPr>
                <p:nvPr/>
              </p:nvSpPr>
              <p:spPr bwMode="auto">
                <a:xfrm>
                  <a:off x="1856" y="1498"/>
                  <a:ext cx="15" cy="10"/>
                </a:xfrm>
                <a:custGeom>
                  <a:avLst/>
                  <a:gdLst>
                    <a:gd name="T0" fmla="*/ 0 w 15"/>
                    <a:gd name="T1" fmla="*/ 0 h 10"/>
                    <a:gd name="T2" fmla="*/ 0 w 15"/>
                    <a:gd name="T3" fmla="*/ 1 h 10"/>
                    <a:gd name="T4" fmla="*/ 0 w 15"/>
                    <a:gd name="T5" fmla="*/ 2 h 10"/>
                    <a:gd name="T6" fmla="*/ 1 w 15"/>
                    <a:gd name="T7" fmla="*/ 2 h 10"/>
                    <a:gd name="T8" fmla="*/ 1 w 15"/>
                    <a:gd name="T9" fmla="*/ 2 h 10"/>
                    <a:gd name="T10" fmla="*/ 2 w 15"/>
                    <a:gd name="T11" fmla="*/ 3 h 10"/>
                    <a:gd name="T12" fmla="*/ 3 w 15"/>
                    <a:gd name="T13" fmla="*/ 3 h 10"/>
                    <a:gd name="T14" fmla="*/ 3 w 15"/>
                    <a:gd name="T15" fmla="*/ 2 h 10"/>
                    <a:gd name="T16" fmla="*/ 4 w 15"/>
                    <a:gd name="T17" fmla="*/ 2 h 10"/>
                    <a:gd name="T18" fmla="*/ 4 w 15"/>
                    <a:gd name="T19" fmla="*/ 3 h 10"/>
                    <a:gd name="T20" fmla="*/ 5 w 15"/>
                    <a:gd name="T21" fmla="*/ 3 h 10"/>
                    <a:gd name="T22" fmla="*/ 6 w 15"/>
                    <a:gd name="T23" fmla="*/ 3 h 10"/>
                    <a:gd name="T24" fmla="*/ 7 w 15"/>
                    <a:gd name="T25" fmla="*/ 4 h 10"/>
                    <a:gd name="T26" fmla="*/ 7 w 15"/>
                    <a:gd name="T27" fmla="*/ 4 h 10"/>
                    <a:gd name="T28" fmla="*/ 7 w 15"/>
                    <a:gd name="T29" fmla="*/ 5 h 10"/>
                    <a:gd name="T30" fmla="*/ 7 w 15"/>
                    <a:gd name="T31" fmla="*/ 5 h 10"/>
                    <a:gd name="T32" fmla="*/ 7 w 15"/>
                    <a:gd name="T33" fmla="*/ 5 h 10"/>
                    <a:gd name="T34" fmla="*/ 7 w 15"/>
                    <a:gd name="T35" fmla="*/ 6 h 10"/>
                    <a:gd name="T36" fmla="*/ 7 w 15"/>
                    <a:gd name="T37" fmla="*/ 7 h 10"/>
                    <a:gd name="T38" fmla="*/ 7 w 15"/>
                    <a:gd name="T39" fmla="*/ 8 h 10"/>
                    <a:gd name="T40" fmla="*/ 7 w 15"/>
                    <a:gd name="T41" fmla="*/ 8 h 10"/>
                    <a:gd name="T42" fmla="*/ 8 w 15"/>
                    <a:gd name="T43" fmla="*/ 7 h 10"/>
                    <a:gd name="T44" fmla="*/ 9 w 15"/>
                    <a:gd name="T45" fmla="*/ 7 h 10"/>
                    <a:gd name="T46" fmla="*/ 9 w 15"/>
                    <a:gd name="T47" fmla="*/ 7 h 10"/>
                    <a:gd name="T48" fmla="*/ 10 w 15"/>
                    <a:gd name="T49" fmla="*/ 8 h 10"/>
                    <a:gd name="T50" fmla="*/ 11 w 15"/>
                    <a:gd name="T51" fmla="*/ 8 h 10"/>
                    <a:gd name="T52" fmla="*/ 11 w 15"/>
                    <a:gd name="T53" fmla="*/ 8 h 10"/>
                    <a:gd name="T54" fmla="*/ 11 w 15"/>
                    <a:gd name="T55" fmla="*/ 9 h 10"/>
                    <a:gd name="T56" fmla="*/ 12 w 15"/>
                    <a:gd name="T57" fmla="*/ 9 h 10"/>
                    <a:gd name="T58" fmla="*/ 13 w 15"/>
                    <a:gd name="T59" fmla="*/ 9 h 10"/>
                    <a:gd name="T60" fmla="*/ 12 w 15"/>
                    <a:gd name="T61" fmla="*/ 9 h 10"/>
                    <a:gd name="T62" fmla="*/ 13 w 15"/>
                    <a:gd name="T63" fmla="*/ 8 h 10"/>
                    <a:gd name="T64" fmla="*/ 13 w 15"/>
                    <a:gd name="T65" fmla="*/ 9 h 10"/>
                    <a:gd name="T66" fmla="*/ 14 w 15"/>
                    <a:gd name="T67" fmla="*/ 9 h 10"/>
                    <a:gd name="T68" fmla="*/ 14 w 15"/>
                    <a:gd name="T69" fmla="*/ 8 h 10"/>
                    <a:gd name="T70" fmla="*/ 13 w 15"/>
                    <a:gd name="T71" fmla="*/ 8 h 10"/>
                    <a:gd name="T72" fmla="*/ 13 w 15"/>
                    <a:gd name="T73" fmla="*/ 8 h 10"/>
                    <a:gd name="T74" fmla="*/ 12 w 15"/>
                    <a:gd name="T75" fmla="*/ 7 h 10"/>
                    <a:gd name="T76" fmla="*/ 13 w 15"/>
                    <a:gd name="T77" fmla="*/ 7 h 10"/>
                    <a:gd name="T78" fmla="*/ 13 w 15"/>
                    <a:gd name="T79" fmla="*/ 7 h 10"/>
                    <a:gd name="T80" fmla="*/ 14 w 15"/>
                    <a:gd name="T81" fmla="*/ 7 h 10"/>
                    <a:gd name="T82" fmla="*/ 14 w 15"/>
                    <a:gd name="T83" fmla="*/ 7 h 10"/>
                    <a:gd name="T84" fmla="*/ 13 w 15"/>
                    <a:gd name="T85" fmla="*/ 6 h 10"/>
                    <a:gd name="T86" fmla="*/ 13 w 15"/>
                    <a:gd name="T87" fmla="*/ 5 h 10"/>
                    <a:gd name="T88" fmla="*/ 12 w 15"/>
                    <a:gd name="T89" fmla="*/ 5 h 10"/>
                    <a:gd name="T90" fmla="*/ 11 w 15"/>
                    <a:gd name="T91" fmla="*/ 5 h 10"/>
                    <a:gd name="T92" fmla="*/ 9 w 15"/>
                    <a:gd name="T93" fmla="*/ 4 h 10"/>
                    <a:gd name="T94" fmla="*/ 9 w 15"/>
                    <a:gd name="T95" fmla="*/ 3 h 10"/>
                    <a:gd name="T96" fmla="*/ 8 w 15"/>
                    <a:gd name="T97" fmla="*/ 2 h 10"/>
                    <a:gd name="T98" fmla="*/ 7 w 15"/>
                    <a:gd name="T99" fmla="*/ 2 h 10"/>
                    <a:gd name="T100" fmla="*/ 7 w 15"/>
                    <a:gd name="T101" fmla="*/ 1 h 10"/>
                    <a:gd name="T102" fmla="*/ 7 w 15"/>
                    <a:gd name="T103" fmla="*/ 1 h 10"/>
                    <a:gd name="T104" fmla="*/ 7 w 15"/>
                    <a:gd name="T105" fmla="*/ 1 h 10"/>
                    <a:gd name="T106" fmla="*/ 5 w 15"/>
                    <a:gd name="T107" fmla="*/ 1 h 10"/>
                    <a:gd name="T108" fmla="*/ 5 w 15"/>
                    <a:gd name="T109" fmla="*/ 1 h 10"/>
                    <a:gd name="T110" fmla="*/ 4 w 15"/>
                    <a:gd name="T111" fmla="*/ 1 h 10"/>
                    <a:gd name="T112" fmla="*/ 3 w 15"/>
                    <a:gd name="T113" fmla="*/ 1 h 10"/>
                    <a:gd name="T114" fmla="*/ 3 w 15"/>
                    <a:gd name="T115" fmla="*/ 0 h 10"/>
                    <a:gd name="T116" fmla="*/ 2 w 15"/>
                    <a:gd name="T117" fmla="*/ 0 h 10"/>
                    <a:gd name="T118" fmla="*/ 2 w 15"/>
                    <a:gd name="T119" fmla="*/ 0 h 10"/>
                    <a:gd name="T120" fmla="*/ 0 w 15"/>
                    <a:gd name="T121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5" h="10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8" y="7"/>
                      </a:lnTo>
                      <a:lnTo>
                        <a:pt x="9" y="7"/>
                      </a:lnTo>
                      <a:lnTo>
                        <a:pt x="9" y="7"/>
                      </a:lnTo>
                      <a:lnTo>
                        <a:pt x="10" y="8"/>
                      </a:lnTo>
                      <a:lnTo>
                        <a:pt x="11" y="8"/>
                      </a:lnTo>
                      <a:lnTo>
                        <a:pt x="11" y="8"/>
                      </a:lnTo>
                      <a:lnTo>
                        <a:pt x="11" y="9"/>
                      </a:lnTo>
                      <a:lnTo>
                        <a:pt x="12" y="9"/>
                      </a:lnTo>
                      <a:lnTo>
                        <a:pt x="13" y="9"/>
                      </a:lnTo>
                      <a:lnTo>
                        <a:pt x="12" y="9"/>
                      </a:lnTo>
                      <a:lnTo>
                        <a:pt x="13" y="8"/>
                      </a:lnTo>
                      <a:lnTo>
                        <a:pt x="13" y="9"/>
                      </a:lnTo>
                      <a:lnTo>
                        <a:pt x="14" y="9"/>
                      </a:lnTo>
                      <a:lnTo>
                        <a:pt x="14" y="8"/>
                      </a:lnTo>
                      <a:lnTo>
                        <a:pt x="13" y="8"/>
                      </a:lnTo>
                      <a:lnTo>
                        <a:pt x="13" y="8"/>
                      </a:lnTo>
                      <a:lnTo>
                        <a:pt x="12" y="7"/>
                      </a:lnTo>
                      <a:lnTo>
                        <a:pt x="13" y="7"/>
                      </a:lnTo>
                      <a:lnTo>
                        <a:pt x="13" y="7"/>
                      </a:lnTo>
                      <a:lnTo>
                        <a:pt x="14" y="7"/>
                      </a:lnTo>
                      <a:lnTo>
                        <a:pt x="14" y="7"/>
                      </a:lnTo>
                      <a:lnTo>
                        <a:pt x="13" y="6"/>
                      </a:lnTo>
                      <a:lnTo>
                        <a:pt x="13" y="5"/>
                      </a:lnTo>
                      <a:lnTo>
                        <a:pt x="12" y="5"/>
                      </a:lnTo>
                      <a:lnTo>
                        <a:pt x="11" y="5"/>
                      </a:lnTo>
                      <a:lnTo>
                        <a:pt x="9" y="4"/>
                      </a:lnTo>
                      <a:lnTo>
                        <a:pt x="9" y="3"/>
                      </a:lnTo>
                      <a:lnTo>
                        <a:pt x="8" y="2"/>
                      </a:lnTo>
                      <a:lnTo>
                        <a:pt x="7" y="2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279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667" name="Freeform 219"/>
                <p:cNvSpPr>
                  <a:spLocks/>
                </p:cNvSpPr>
                <p:nvPr/>
              </p:nvSpPr>
              <p:spPr bwMode="auto">
                <a:xfrm>
                  <a:off x="1868" y="1587"/>
                  <a:ext cx="9" cy="1"/>
                </a:xfrm>
                <a:custGeom>
                  <a:avLst/>
                  <a:gdLst>
                    <a:gd name="T0" fmla="*/ 0 w 9"/>
                    <a:gd name="T1" fmla="*/ 0 h 1"/>
                    <a:gd name="T2" fmla="*/ 1 w 9"/>
                    <a:gd name="T3" fmla="*/ 0 h 1"/>
                    <a:gd name="T4" fmla="*/ 1 w 9"/>
                    <a:gd name="T5" fmla="*/ 0 h 1"/>
                    <a:gd name="T6" fmla="*/ 2 w 9"/>
                    <a:gd name="T7" fmla="*/ 0 h 1"/>
                    <a:gd name="T8" fmla="*/ 2 w 9"/>
                    <a:gd name="T9" fmla="*/ 0 h 1"/>
                    <a:gd name="T10" fmla="*/ 2 w 9"/>
                    <a:gd name="T11" fmla="*/ 0 h 1"/>
                    <a:gd name="T12" fmla="*/ 3 w 9"/>
                    <a:gd name="T13" fmla="*/ 0 h 1"/>
                    <a:gd name="T14" fmla="*/ 3 w 9"/>
                    <a:gd name="T15" fmla="*/ 0 h 1"/>
                    <a:gd name="T16" fmla="*/ 4 w 9"/>
                    <a:gd name="T17" fmla="*/ 0 h 1"/>
                    <a:gd name="T18" fmla="*/ 5 w 9"/>
                    <a:gd name="T19" fmla="*/ 0 h 1"/>
                    <a:gd name="T20" fmla="*/ 5 w 9"/>
                    <a:gd name="T21" fmla="*/ 0 h 1"/>
                    <a:gd name="T22" fmla="*/ 5 w 9"/>
                    <a:gd name="T23" fmla="*/ 0 h 1"/>
                    <a:gd name="T24" fmla="*/ 6 w 9"/>
                    <a:gd name="T25" fmla="*/ 0 h 1"/>
                    <a:gd name="T26" fmla="*/ 6 w 9"/>
                    <a:gd name="T27" fmla="*/ 0 h 1"/>
                    <a:gd name="T28" fmla="*/ 7 w 9"/>
                    <a:gd name="T29" fmla="*/ 0 h 1"/>
                    <a:gd name="T30" fmla="*/ 7 w 9"/>
                    <a:gd name="T31" fmla="*/ 0 h 1"/>
                    <a:gd name="T32" fmla="*/ 8 w 9"/>
                    <a:gd name="T33" fmla="*/ 0 h 1"/>
                    <a:gd name="T34" fmla="*/ 8 w 9"/>
                    <a:gd name="T35" fmla="*/ 0 h 1"/>
                    <a:gd name="T36" fmla="*/ 8 w 9"/>
                    <a:gd name="T37" fmla="*/ 0 h 1"/>
                    <a:gd name="T38" fmla="*/ 8 w 9"/>
                    <a:gd name="T39" fmla="*/ 0 h 1"/>
                    <a:gd name="T40" fmla="*/ 7 w 9"/>
                    <a:gd name="T41" fmla="*/ 0 h 1"/>
                    <a:gd name="T42" fmla="*/ 7 w 9"/>
                    <a:gd name="T43" fmla="*/ 0 h 1"/>
                    <a:gd name="T44" fmla="*/ 6 w 9"/>
                    <a:gd name="T45" fmla="*/ 0 h 1"/>
                    <a:gd name="T46" fmla="*/ 6 w 9"/>
                    <a:gd name="T47" fmla="*/ 0 h 1"/>
                    <a:gd name="T48" fmla="*/ 5 w 9"/>
                    <a:gd name="T49" fmla="*/ 0 h 1"/>
                    <a:gd name="T50" fmla="*/ 5 w 9"/>
                    <a:gd name="T51" fmla="*/ 0 h 1"/>
                    <a:gd name="T52" fmla="*/ 5 w 9"/>
                    <a:gd name="T53" fmla="*/ 0 h 1"/>
                    <a:gd name="T54" fmla="*/ 5 w 9"/>
                    <a:gd name="T55" fmla="*/ 0 h 1"/>
                    <a:gd name="T56" fmla="*/ 4 w 9"/>
                    <a:gd name="T57" fmla="*/ 0 h 1"/>
                    <a:gd name="T58" fmla="*/ 3 w 9"/>
                    <a:gd name="T59" fmla="*/ 0 h 1"/>
                    <a:gd name="T60" fmla="*/ 3 w 9"/>
                    <a:gd name="T61" fmla="*/ 0 h 1"/>
                    <a:gd name="T62" fmla="*/ 3 w 9"/>
                    <a:gd name="T63" fmla="*/ 0 h 1"/>
                    <a:gd name="T64" fmla="*/ 3 w 9"/>
                    <a:gd name="T65" fmla="*/ 0 h 1"/>
                    <a:gd name="T66" fmla="*/ 3 w 9"/>
                    <a:gd name="T67" fmla="*/ 0 h 1"/>
                    <a:gd name="T68" fmla="*/ 2 w 9"/>
                    <a:gd name="T69" fmla="*/ 0 h 1"/>
                    <a:gd name="T70" fmla="*/ 2 w 9"/>
                    <a:gd name="T71" fmla="*/ 0 h 1"/>
                    <a:gd name="T72" fmla="*/ 1 w 9"/>
                    <a:gd name="T73" fmla="*/ 0 h 1"/>
                    <a:gd name="T74" fmla="*/ 1 w 9"/>
                    <a:gd name="T75" fmla="*/ 0 h 1"/>
                    <a:gd name="T76" fmla="*/ 0 w 9"/>
                    <a:gd name="T7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9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279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668" name="Freeform 220"/>
                <p:cNvSpPr>
                  <a:spLocks/>
                </p:cNvSpPr>
                <p:nvPr/>
              </p:nvSpPr>
              <p:spPr bwMode="auto">
                <a:xfrm>
                  <a:off x="1880" y="1590"/>
                  <a:ext cx="7" cy="2"/>
                </a:xfrm>
                <a:custGeom>
                  <a:avLst/>
                  <a:gdLst>
                    <a:gd name="T0" fmla="*/ 0 w 7"/>
                    <a:gd name="T1" fmla="*/ 0 h 2"/>
                    <a:gd name="T2" fmla="*/ 0 w 7"/>
                    <a:gd name="T3" fmla="*/ 0 h 2"/>
                    <a:gd name="T4" fmla="*/ 2 w 7"/>
                    <a:gd name="T5" fmla="*/ 0 h 2"/>
                    <a:gd name="T6" fmla="*/ 2 w 7"/>
                    <a:gd name="T7" fmla="*/ 0 h 2"/>
                    <a:gd name="T8" fmla="*/ 3 w 7"/>
                    <a:gd name="T9" fmla="*/ 0 h 2"/>
                    <a:gd name="T10" fmla="*/ 4 w 7"/>
                    <a:gd name="T11" fmla="*/ 0 h 2"/>
                    <a:gd name="T12" fmla="*/ 3 w 7"/>
                    <a:gd name="T13" fmla="*/ 0 h 2"/>
                    <a:gd name="T14" fmla="*/ 4 w 7"/>
                    <a:gd name="T15" fmla="*/ 0 h 2"/>
                    <a:gd name="T16" fmla="*/ 5 w 7"/>
                    <a:gd name="T17" fmla="*/ 0 h 2"/>
                    <a:gd name="T18" fmla="*/ 5 w 7"/>
                    <a:gd name="T19" fmla="*/ 0 h 2"/>
                    <a:gd name="T20" fmla="*/ 5 w 7"/>
                    <a:gd name="T21" fmla="*/ 0 h 2"/>
                    <a:gd name="T22" fmla="*/ 6 w 7"/>
                    <a:gd name="T23" fmla="*/ 0 h 2"/>
                    <a:gd name="T24" fmla="*/ 6 w 7"/>
                    <a:gd name="T25" fmla="*/ 0 h 2"/>
                    <a:gd name="T26" fmla="*/ 6 w 7"/>
                    <a:gd name="T27" fmla="*/ 0 h 2"/>
                    <a:gd name="T28" fmla="*/ 6 w 7"/>
                    <a:gd name="T29" fmla="*/ 1 h 2"/>
                    <a:gd name="T30" fmla="*/ 6 w 7"/>
                    <a:gd name="T31" fmla="*/ 1 h 2"/>
                    <a:gd name="T32" fmla="*/ 5 w 7"/>
                    <a:gd name="T33" fmla="*/ 1 h 2"/>
                    <a:gd name="T34" fmla="*/ 4 w 7"/>
                    <a:gd name="T35" fmla="*/ 1 h 2"/>
                    <a:gd name="T36" fmla="*/ 4 w 7"/>
                    <a:gd name="T37" fmla="*/ 1 h 2"/>
                    <a:gd name="T38" fmla="*/ 3 w 7"/>
                    <a:gd name="T39" fmla="*/ 1 h 2"/>
                    <a:gd name="T40" fmla="*/ 2 w 7"/>
                    <a:gd name="T41" fmla="*/ 1 h 2"/>
                    <a:gd name="T42" fmla="*/ 2 w 7"/>
                    <a:gd name="T43" fmla="*/ 1 h 2"/>
                    <a:gd name="T44" fmla="*/ 2 w 7"/>
                    <a:gd name="T45" fmla="*/ 1 h 2"/>
                    <a:gd name="T46" fmla="*/ 1 w 7"/>
                    <a:gd name="T47" fmla="*/ 1 h 2"/>
                    <a:gd name="T48" fmla="*/ 1 w 7"/>
                    <a:gd name="T49" fmla="*/ 0 h 2"/>
                    <a:gd name="T50" fmla="*/ 0 w 7"/>
                    <a:gd name="T51" fmla="*/ 0 h 2"/>
                    <a:gd name="T52" fmla="*/ 0 w 7"/>
                    <a:gd name="T5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7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5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279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2669" name="Freeform 221"/>
                <p:cNvSpPr>
                  <a:spLocks/>
                </p:cNvSpPr>
                <p:nvPr/>
              </p:nvSpPr>
              <p:spPr bwMode="auto">
                <a:xfrm>
                  <a:off x="1874" y="1610"/>
                  <a:ext cx="55" cy="121"/>
                </a:xfrm>
                <a:custGeom>
                  <a:avLst/>
                  <a:gdLst>
                    <a:gd name="T0" fmla="*/ 6 w 55"/>
                    <a:gd name="T1" fmla="*/ 2 h 121"/>
                    <a:gd name="T2" fmla="*/ 10 w 55"/>
                    <a:gd name="T3" fmla="*/ 1 h 121"/>
                    <a:gd name="T4" fmla="*/ 9 w 55"/>
                    <a:gd name="T5" fmla="*/ 5 h 121"/>
                    <a:gd name="T6" fmla="*/ 10 w 55"/>
                    <a:gd name="T7" fmla="*/ 5 h 121"/>
                    <a:gd name="T8" fmla="*/ 12 w 55"/>
                    <a:gd name="T9" fmla="*/ 4 h 121"/>
                    <a:gd name="T10" fmla="*/ 16 w 55"/>
                    <a:gd name="T11" fmla="*/ 5 h 121"/>
                    <a:gd name="T12" fmla="*/ 24 w 55"/>
                    <a:gd name="T13" fmla="*/ 9 h 121"/>
                    <a:gd name="T14" fmla="*/ 26 w 55"/>
                    <a:gd name="T15" fmla="*/ 10 h 121"/>
                    <a:gd name="T16" fmla="*/ 31 w 55"/>
                    <a:gd name="T17" fmla="*/ 11 h 121"/>
                    <a:gd name="T18" fmla="*/ 37 w 55"/>
                    <a:gd name="T19" fmla="*/ 20 h 121"/>
                    <a:gd name="T20" fmla="*/ 45 w 55"/>
                    <a:gd name="T21" fmla="*/ 25 h 121"/>
                    <a:gd name="T22" fmla="*/ 54 w 55"/>
                    <a:gd name="T23" fmla="*/ 33 h 121"/>
                    <a:gd name="T24" fmla="*/ 51 w 55"/>
                    <a:gd name="T25" fmla="*/ 42 h 121"/>
                    <a:gd name="T26" fmla="*/ 50 w 55"/>
                    <a:gd name="T27" fmla="*/ 47 h 121"/>
                    <a:gd name="T28" fmla="*/ 48 w 55"/>
                    <a:gd name="T29" fmla="*/ 54 h 121"/>
                    <a:gd name="T30" fmla="*/ 46 w 55"/>
                    <a:gd name="T31" fmla="*/ 58 h 121"/>
                    <a:gd name="T32" fmla="*/ 42 w 55"/>
                    <a:gd name="T33" fmla="*/ 63 h 121"/>
                    <a:gd name="T34" fmla="*/ 37 w 55"/>
                    <a:gd name="T35" fmla="*/ 67 h 121"/>
                    <a:gd name="T36" fmla="*/ 37 w 55"/>
                    <a:gd name="T37" fmla="*/ 72 h 121"/>
                    <a:gd name="T38" fmla="*/ 35 w 55"/>
                    <a:gd name="T39" fmla="*/ 76 h 121"/>
                    <a:gd name="T40" fmla="*/ 32 w 55"/>
                    <a:gd name="T41" fmla="*/ 81 h 121"/>
                    <a:gd name="T42" fmla="*/ 30 w 55"/>
                    <a:gd name="T43" fmla="*/ 83 h 121"/>
                    <a:gd name="T44" fmla="*/ 29 w 55"/>
                    <a:gd name="T45" fmla="*/ 87 h 121"/>
                    <a:gd name="T46" fmla="*/ 26 w 55"/>
                    <a:gd name="T47" fmla="*/ 90 h 121"/>
                    <a:gd name="T48" fmla="*/ 24 w 55"/>
                    <a:gd name="T49" fmla="*/ 93 h 121"/>
                    <a:gd name="T50" fmla="*/ 21 w 55"/>
                    <a:gd name="T51" fmla="*/ 95 h 121"/>
                    <a:gd name="T52" fmla="*/ 21 w 55"/>
                    <a:gd name="T53" fmla="*/ 101 h 121"/>
                    <a:gd name="T54" fmla="*/ 19 w 55"/>
                    <a:gd name="T55" fmla="*/ 104 h 121"/>
                    <a:gd name="T56" fmla="*/ 20 w 55"/>
                    <a:gd name="T57" fmla="*/ 106 h 121"/>
                    <a:gd name="T58" fmla="*/ 17 w 55"/>
                    <a:gd name="T59" fmla="*/ 109 h 121"/>
                    <a:gd name="T60" fmla="*/ 19 w 55"/>
                    <a:gd name="T61" fmla="*/ 117 h 121"/>
                    <a:gd name="T62" fmla="*/ 19 w 55"/>
                    <a:gd name="T63" fmla="*/ 119 h 121"/>
                    <a:gd name="T64" fmla="*/ 14 w 55"/>
                    <a:gd name="T65" fmla="*/ 114 h 121"/>
                    <a:gd name="T66" fmla="*/ 13 w 55"/>
                    <a:gd name="T67" fmla="*/ 108 h 121"/>
                    <a:gd name="T68" fmla="*/ 11 w 55"/>
                    <a:gd name="T69" fmla="*/ 91 h 121"/>
                    <a:gd name="T70" fmla="*/ 13 w 55"/>
                    <a:gd name="T71" fmla="*/ 83 h 121"/>
                    <a:gd name="T72" fmla="*/ 13 w 55"/>
                    <a:gd name="T73" fmla="*/ 77 h 121"/>
                    <a:gd name="T74" fmla="*/ 13 w 55"/>
                    <a:gd name="T75" fmla="*/ 71 h 121"/>
                    <a:gd name="T76" fmla="*/ 13 w 55"/>
                    <a:gd name="T77" fmla="*/ 61 h 121"/>
                    <a:gd name="T78" fmla="*/ 12 w 55"/>
                    <a:gd name="T79" fmla="*/ 53 h 121"/>
                    <a:gd name="T80" fmla="*/ 8 w 55"/>
                    <a:gd name="T81" fmla="*/ 48 h 121"/>
                    <a:gd name="T82" fmla="*/ 4 w 55"/>
                    <a:gd name="T83" fmla="*/ 43 h 121"/>
                    <a:gd name="T84" fmla="*/ 3 w 55"/>
                    <a:gd name="T85" fmla="*/ 37 h 121"/>
                    <a:gd name="T86" fmla="*/ 0 w 55"/>
                    <a:gd name="T87" fmla="*/ 33 h 121"/>
                    <a:gd name="T88" fmla="*/ 1 w 55"/>
                    <a:gd name="T89" fmla="*/ 26 h 121"/>
                    <a:gd name="T90" fmla="*/ 3 w 55"/>
                    <a:gd name="T91" fmla="*/ 15 h 121"/>
                    <a:gd name="T92" fmla="*/ 4 w 55"/>
                    <a:gd name="T93" fmla="*/ 9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5" h="121">
                      <a:moveTo>
                        <a:pt x="4" y="6"/>
                      </a:moveTo>
                      <a:lnTo>
                        <a:pt x="5" y="5"/>
                      </a:lnTo>
                      <a:lnTo>
                        <a:pt x="6" y="2"/>
                      </a:lnTo>
                      <a:lnTo>
                        <a:pt x="8" y="1"/>
                      </a:lnTo>
                      <a:lnTo>
                        <a:pt x="9" y="0"/>
                      </a:lnTo>
                      <a:lnTo>
                        <a:pt x="10" y="1"/>
                      </a:lnTo>
                      <a:lnTo>
                        <a:pt x="10" y="2"/>
                      </a:lnTo>
                      <a:lnTo>
                        <a:pt x="9" y="3"/>
                      </a:lnTo>
                      <a:lnTo>
                        <a:pt x="9" y="5"/>
                      </a:lnTo>
                      <a:lnTo>
                        <a:pt x="9" y="6"/>
                      </a:lnTo>
                      <a:lnTo>
                        <a:pt x="10" y="6"/>
                      </a:lnTo>
                      <a:lnTo>
                        <a:pt x="10" y="5"/>
                      </a:lnTo>
                      <a:lnTo>
                        <a:pt x="11" y="3"/>
                      </a:lnTo>
                      <a:lnTo>
                        <a:pt x="11" y="3"/>
                      </a:lnTo>
                      <a:lnTo>
                        <a:pt x="12" y="4"/>
                      </a:lnTo>
                      <a:lnTo>
                        <a:pt x="13" y="4"/>
                      </a:lnTo>
                      <a:lnTo>
                        <a:pt x="14" y="5"/>
                      </a:lnTo>
                      <a:lnTo>
                        <a:pt x="16" y="5"/>
                      </a:lnTo>
                      <a:lnTo>
                        <a:pt x="20" y="5"/>
                      </a:lnTo>
                      <a:lnTo>
                        <a:pt x="22" y="8"/>
                      </a:lnTo>
                      <a:lnTo>
                        <a:pt x="24" y="9"/>
                      </a:lnTo>
                      <a:lnTo>
                        <a:pt x="24" y="11"/>
                      </a:lnTo>
                      <a:lnTo>
                        <a:pt x="25" y="10"/>
                      </a:lnTo>
                      <a:lnTo>
                        <a:pt x="26" y="10"/>
                      </a:lnTo>
                      <a:lnTo>
                        <a:pt x="28" y="11"/>
                      </a:lnTo>
                      <a:lnTo>
                        <a:pt x="30" y="11"/>
                      </a:lnTo>
                      <a:lnTo>
                        <a:pt x="31" y="11"/>
                      </a:lnTo>
                      <a:lnTo>
                        <a:pt x="33" y="14"/>
                      </a:lnTo>
                      <a:lnTo>
                        <a:pt x="36" y="16"/>
                      </a:lnTo>
                      <a:lnTo>
                        <a:pt x="37" y="20"/>
                      </a:lnTo>
                      <a:lnTo>
                        <a:pt x="36" y="23"/>
                      </a:lnTo>
                      <a:lnTo>
                        <a:pt x="40" y="24"/>
                      </a:lnTo>
                      <a:lnTo>
                        <a:pt x="45" y="25"/>
                      </a:lnTo>
                      <a:lnTo>
                        <a:pt x="50" y="27"/>
                      </a:lnTo>
                      <a:lnTo>
                        <a:pt x="53" y="30"/>
                      </a:lnTo>
                      <a:lnTo>
                        <a:pt x="54" y="33"/>
                      </a:lnTo>
                      <a:lnTo>
                        <a:pt x="54" y="37"/>
                      </a:lnTo>
                      <a:lnTo>
                        <a:pt x="53" y="40"/>
                      </a:lnTo>
                      <a:lnTo>
                        <a:pt x="51" y="42"/>
                      </a:lnTo>
                      <a:lnTo>
                        <a:pt x="50" y="44"/>
                      </a:lnTo>
                      <a:lnTo>
                        <a:pt x="50" y="45"/>
                      </a:lnTo>
                      <a:lnTo>
                        <a:pt x="50" y="47"/>
                      </a:lnTo>
                      <a:lnTo>
                        <a:pt x="50" y="50"/>
                      </a:lnTo>
                      <a:lnTo>
                        <a:pt x="49" y="53"/>
                      </a:lnTo>
                      <a:lnTo>
                        <a:pt x="48" y="54"/>
                      </a:lnTo>
                      <a:lnTo>
                        <a:pt x="48" y="55"/>
                      </a:lnTo>
                      <a:lnTo>
                        <a:pt x="47" y="57"/>
                      </a:lnTo>
                      <a:lnTo>
                        <a:pt x="46" y="58"/>
                      </a:lnTo>
                      <a:lnTo>
                        <a:pt x="46" y="59"/>
                      </a:lnTo>
                      <a:lnTo>
                        <a:pt x="44" y="62"/>
                      </a:lnTo>
                      <a:lnTo>
                        <a:pt x="42" y="63"/>
                      </a:lnTo>
                      <a:lnTo>
                        <a:pt x="41" y="63"/>
                      </a:lnTo>
                      <a:lnTo>
                        <a:pt x="39" y="65"/>
                      </a:lnTo>
                      <a:lnTo>
                        <a:pt x="37" y="67"/>
                      </a:lnTo>
                      <a:lnTo>
                        <a:pt x="36" y="69"/>
                      </a:lnTo>
                      <a:lnTo>
                        <a:pt x="36" y="70"/>
                      </a:lnTo>
                      <a:lnTo>
                        <a:pt x="37" y="72"/>
                      </a:lnTo>
                      <a:lnTo>
                        <a:pt x="36" y="74"/>
                      </a:lnTo>
                      <a:lnTo>
                        <a:pt x="36" y="75"/>
                      </a:lnTo>
                      <a:lnTo>
                        <a:pt x="35" y="76"/>
                      </a:lnTo>
                      <a:lnTo>
                        <a:pt x="34" y="77"/>
                      </a:lnTo>
                      <a:lnTo>
                        <a:pt x="33" y="79"/>
                      </a:lnTo>
                      <a:lnTo>
                        <a:pt x="32" y="81"/>
                      </a:lnTo>
                      <a:lnTo>
                        <a:pt x="31" y="83"/>
                      </a:lnTo>
                      <a:lnTo>
                        <a:pt x="30" y="83"/>
                      </a:lnTo>
                      <a:lnTo>
                        <a:pt x="30" y="83"/>
                      </a:lnTo>
                      <a:lnTo>
                        <a:pt x="28" y="84"/>
                      </a:lnTo>
                      <a:lnTo>
                        <a:pt x="29" y="85"/>
                      </a:lnTo>
                      <a:lnTo>
                        <a:pt x="29" y="87"/>
                      </a:lnTo>
                      <a:lnTo>
                        <a:pt x="29" y="88"/>
                      </a:lnTo>
                      <a:lnTo>
                        <a:pt x="28" y="89"/>
                      </a:lnTo>
                      <a:lnTo>
                        <a:pt x="26" y="90"/>
                      </a:lnTo>
                      <a:lnTo>
                        <a:pt x="25" y="90"/>
                      </a:lnTo>
                      <a:lnTo>
                        <a:pt x="24" y="91"/>
                      </a:lnTo>
                      <a:lnTo>
                        <a:pt x="24" y="93"/>
                      </a:lnTo>
                      <a:lnTo>
                        <a:pt x="23" y="94"/>
                      </a:lnTo>
                      <a:lnTo>
                        <a:pt x="21" y="93"/>
                      </a:lnTo>
                      <a:lnTo>
                        <a:pt x="21" y="95"/>
                      </a:lnTo>
                      <a:lnTo>
                        <a:pt x="22" y="95"/>
                      </a:lnTo>
                      <a:lnTo>
                        <a:pt x="21" y="98"/>
                      </a:lnTo>
                      <a:lnTo>
                        <a:pt x="21" y="101"/>
                      </a:lnTo>
                      <a:lnTo>
                        <a:pt x="19" y="101"/>
                      </a:lnTo>
                      <a:lnTo>
                        <a:pt x="19" y="102"/>
                      </a:lnTo>
                      <a:lnTo>
                        <a:pt x="19" y="104"/>
                      </a:lnTo>
                      <a:lnTo>
                        <a:pt x="20" y="104"/>
                      </a:lnTo>
                      <a:lnTo>
                        <a:pt x="20" y="105"/>
                      </a:lnTo>
                      <a:lnTo>
                        <a:pt x="20" y="106"/>
                      </a:lnTo>
                      <a:lnTo>
                        <a:pt x="19" y="106"/>
                      </a:lnTo>
                      <a:lnTo>
                        <a:pt x="18" y="107"/>
                      </a:lnTo>
                      <a:lnTo>
                        <a:pt x="17" y="109"/>
                      </a:lnTo>
                      <a:lnTo>
                        <a:pt x="17" y="111"/>
                      </a:lnTo>
                      <a:lnTo>
                        <a:pt x="16" y="112"/>
                      </a:lnTo>
                      <a:lnTo>
                        <a:pt x="19" y="117"/>
                      </a:lnTo>
                      <a:lnTo>
                        <a:pt x="20" y="118"/>
                      </a:lnTo>
                      <a:lnTo>
                        <a:pt x="20" y="120"/>
                      </a:lnTo>
                      <a:lnTo>
                        <a:pt x="19" y="119"/>
                      </a:lnTo>
                      <a:lnTo>
                        <a:pt x="17" y="117"/>
                      </a:lnTo>
                      <a:lnTo>
                        <a:pt x="16" y="116"/>
                      </a:lnTo>
                      <a:lnTo>
                        <a:pt x="14" y="114"/>
                      </a:lnTo>
                      <a:lnTo>
                        <a:pt x="13" y="112"/>
                      </a:lnTo>
                      <a:lnTo>
                        <a:pt x="13" y="110"/>
                      </a:lnTo>
                      <a:lnTo>
                        <a:pt x="13" y="108"/>
                      </a:lnTo>
                      <a:lnTo>
                        <a:pt x="13" y="96"/>
                      </a:lnTo>
                      <a:lnTo>
                        <a:pt x="13" y="93"/>
                      </a:lnTo>
                      <a:lnTo>
                        <a:pt x="11" y="91"/>
                      </a:lnTo>
                      <a:lnTo>
                        <a:pt x="11" y="89"/>
                      </a:lnTo>
                      <a:lnTo>
                        <a:pt x="12" y="86"/>
                      </a:lnTo>
                      <a:lnTo>
                        <a:pt x="13" y="83"/>
                      </a:lnTo>
                      <a:lnTo>
                        <a:pt x="13" y="79"/>
                      </a:lnTo>
                      <a:lnTo>
                        <a:pt x="13" y="78"/>
                      </a:lnTo>
                      <a:lnTo>
                        <a:pt x="13" y="77"/>
                      </a:lnTo>
                      <a:lnTo>
                        <a:pt x="13" y="76"/>
                      </a:lnTo>
                      <a:lnTo>
                        <a:pt x="13" y="73"/>
                      </a:lnTo>
                      <a:lnTo>
                        <a:pt x="13" y="71"/>
                      </a:lnTo>
                      <a:lnTo>
                        <a:pt x="13" y="67"/>
                      </a:lnTo>
                      <a:lnTo>
                        <a:pt x="13" y="63"/>
                      </a:lnTo>
                      <a:lnTo>
                        <a:pt x="13" y="61"/>
                      </a:lnTo>
                      <a:lnTo>
                        <a:pt x="14" y="57"/>
                      </a:lnTo>
                      <a:lnTo>
                        <a:pt x="13" y="55"/>
                      </a:lnTo>
                      <a:lnTo>
                        <a:pt x="12" y="53"/>
                      </a:lnTo>
                      <a:lnTo>
                        <a:pt x="11" y="51"/>
                      </a:lnTo>
                      <a:lnTo>
                        <a:pt x="10" y="49"/>
                      </a:lnTo>
                      <a:lnTo>
                        <a:pt x="8" y="48"/>
                      </a:lnTo>
                      <a:lnTo>
                        <a:pt x="6" y="47"/>
                      </a:lnTo>
                      <a:lnTo>
                        <a:pt x="5" y="45"/>
                      </a:lnTo>
                      <a:lnTo>
                        <a:pt x="4" y="43"/>
                      </a:lnTo>
                      <a:lnTo>
                        <a:pt x="3" y="40"/>
                      </a:lnTo>
                      <a:lnTo>
                        <a:pt x="3" y="39"/>
                      </a:lnTo>
                      <a:lnTo>
                        <a:pt x="3" y="37"/>
                      </a:lnTo>
                      <a:lnTo>
                        <a:pt x="2" y="35"/>
                      </a:lnTo>
                      <a:lnTo>
                        <a:pt x="1" y="35"/>
                      </a:lnTo>
                      <a:lnTo>
                        <a:pt x="0" y="33"/>
                      </a:lnTo>
                      <a:lnTo>
                        <a:pt x="1" y="31"/>
                      </a:lnTo>
                      <a:lnTo>
                        <a:pt x="1" y="28"/>
                      </a:lnTo>
                      <a:lnTo>
                        <a:pt x="1" y="26"/>
                      </a:lnTo>
                      <a:lnTo>
                        <a:pt x="0" y="24"/>
                      </a:lnTo>
                      <a:lnTo>
                        <a:pt x="1" y="22"/>
                      </a:lnTo>
                      <a:lnTo>
                        <a:pt x="3" y="15"/>
                      </a:lnTo>
                      <a:lnTo>
                        <a:pt x="3" y="14"/>
                      </a:lnTo>
                      <a:lnTo>
                        <a:pt x="4" y="11"/>
                      </a:lnTo>
                      <a:lnTo>
                        <a:pt x="4" y="9"/>
                      </a:lnTo>
                      <a:lnTo>
                        <a:pt x="4" y="6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279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3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1512670" name="Rectangle 222"/>
            <p:cNvSpPr>
              <a:spLocks noChangeArrowheads="1"/>
            </p:cNvSpPr>
            <p:nvPr/>
          </p:nvSpPr>
          <p:spPr bwMode="auto">
            <a:xfrm>
              <a:off x="2580" y="2082"/>
              <a:ext cx="247" cy="135"/>
            </a:xfrm>
            <a:prstGeom prst="rect">
              <a:avLst/>
            </a:prstGeom>
            <a:gradFill rotWithShape="0">
              <a:gsLst>
                <a:gs pos="0">
                  <a:srgbClr val="063DE8">
                    <a:gamma/>
                    <a:shade val="49804"/>
                    <a:invGamma/>
                  </a:srgbClr>
                </a:gs>
                <a:gs pos="100000">
                  <a:srgbClr val="063DE8"/>
                </a:gs>
              </a:gsLst>
              <a:lin ang="2700000" scaled="1"/>
            </a:gradFill>
            <a:ln w="12700">
              <a:solidFill>
                <a:srgbClr val="081D5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671" name="Rectangle 223"/>
            <p:cNvSpPr>
              <a:spLocks noChangeArrowheads="1"/>
            </p:cNvSpPr>
            <p:nvPr/>
          </p:nvSpPr>
          <p:spPr bwMode="auto">
            <a:xfrm>
              <a:off x="2537" y="2065"/>
              <a:ext cx="333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4450" rIns="92075" bIns="44450">
              <a:spAutoFit/>
            </a:bodyPr>
            <a:lstStyle/>
            <a:p>
              <a:pPr algn="ctr" defTabSz="9144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">
                  <a:solidFill>
                    <a:srgbClr val="FFFFFF"/>
                  </a:solidFill>
                  <a:latin typeface="Arial" charset="0"/>
                </a:rPr>
                <a:t>Access and Structuring</a:t>
              </a:r>
            </a:p>
          </p:txBody>
        </p:sp>
        <p:sp>
          <p:nvSpPr>
            <p:cNvPr id="1512672" name="AutoShape 224"/>
            <p:cNvSpPr>
              <a:spLocks noChangeArrowheads="1"/>
            </p:cNvSpPr>
            <p:nvPr/>
          </p:nvSpPr>
          <p:spPr bwMode="auto">
            <a:xfrm rot="16200000">
              <a:off x="3006" y="2239"/>
              <a:ext cx="39" cy="17"/>
            </a:xfrm>
            <a:prstGeom prst="rightArrow">
              <a:avLst>
                <a:gd name="adj1" fmla="val 50000"/>
                <a:gd name="adj2" fmla="val 118667"/>
              </a:avLst>
            </a:prstGeom>
            <a:solidFill>
              <a:srgbClr val="C1CEFF"/>
            </a:solidFill>
            <a:ln w="12700">
              <a:solidFill>
                <a:srgbClr val="081D5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673" name="AutoShape 225"/>
            <p:cNvSpPr>
              <a:spLocks noChangeArrowheads="1"/>
            </p:cNvSpPr>
            <p:nvPr/>
          </p:nvSpPr>
          <p:spPr bwMode="auto">
            <a:xfrm rot="16200000">
              <a:off x="2663" y="2238"/>
              <a:ext cx="38" cy="17"/>
            </a:xfrm>
            <a:prstGeom prst="rightArrow">
              <a:avLst>
                <a:gd name="adj1" fmla="val 50000"/>
                <a:gd name="adj2" fmla="val 115625"/>
              </a:avLst>
            </a:prstGeom>
            <a:solidFill>
              <a:srgbClr val="C1CEFF"/>
            </a:solidFill>
            <a:ln w="12700">
              <a:solidFill>
                <a:srgbClr val="081D5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674" name="Line 226"/>
            <p:cNvSpPr>
              <a:spLocks noChangeShapeType="1"/>
            </p:cNvSpPr>
            <p:nvPr/>
          </p:nvSpPr>
          <p:spPr bwMode="auto">
            <a:xfrm flipV="1">
              <a:off x="2740" y="2019"/>
              <a:ext cx="49" cy="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2675" name="Line 227"/>
            <p:cNvSpPr>
              <a:spLocks noChangeShapeType="1"/>
            </p:cNvSpPr>
            <p:nvPr/>
          </p:nvSpPr>
          <p:spPr bwMode="auto">
            <a:xfrm flipH="1" flipV="1">
              <a:off x="2909" y="2019"/>
              <a:ext cx="51" cy="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512676" name="Text Box 228"/>
          <p:cNvSpPr txBox="1">
            <a:spLocks noChangeArrowheads="1"/>
          </p:cNvSpPr>
          <p:nvPr/>
        </p:nvSpPr>
        <p:spPr bwMode="auto">
          <a:xfrm>
            <a:off x="1676400" y="2514600"/>
            <a:ext cx="33274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Focus Area DDS </a:t>
            </a:r>
            <a:r>
              <a:rPr lang="en-US" b="1" dirty="0">
                <a:solidFill>
                  <a:srgbClr val="0D2B88"/>
                </a:solidFill>
                <a:latin typeface="Arial" charset="0"/>
              </a:rPr>
              <a:t>is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b="1" dirty="0">
                <a:solidFill>
                  <a:srgbClr val="0D2B88"/>
                </a:solidFill>
                <a:latin typeface="Arial" charset="0"/>
              </a:rPr>
              <a:t>central to all three IF thrusts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 </a:t>
            </a:r>
          </a:p>
        </p:txBody>
      </p:sp>
      <p:sp>
        <p:nvSpPr>
          <p:cNvPr id="1512677" name="Rectangle 229"/>
          <p:cNvSpPr>
            <a:spLocks noChangeArrowheads="1"/>
          </p:cNvSpPr>
          <p:nvPr/>
        </p:nvSpPr>
        <p:spPr bwMode="auto">
          <a:xfrm>
            <a:off x="8080375" y="1143001"/>
            <a:ext cx="18774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0000"/>
                </a:solidFill>
                <a:latin typeface="Arial" charset="0"/>
              </a:rPr>
              <a:t>Examples: DPE</a:t>
            </a:r>
          </a:p>
        </p:txBody>
      </p:sp>
      <p:sp>
        <p:nvSpPr>
          <p:cNvPr id="1512678" name="Rectangle 230"/>
          <p:cNvSpPr>
            <a:spLocks noChangeArrowheads="1"/>
          </p:cNvSpPr>
          <p:nvPr/>
        </p:nvSpPr>
        <p:spPr bwMode="auto">
          <a:xfrm>
            <a:off x="3163888" y="5951538"/>
            <a:ext cx="27103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0000"/>
                </a:solidFill>
                <a:latin typeface="Arial" charset="0"/>
              </a:rPr>
              <a:t>      Examples: </a:t>
            </a:r>
            <a:r>
              <a:rPr lang="en-US" b="1" i="1" dirty="0" err="1">
                <a:solidFill>
                  <a:srgbClr val="FF0000"/>
                </a:solidFill>
                <a:latin typeface="Arial" charset="0"/>
              </a:rPr>
              <a:t>SitAW</a:t>
            </a:r>
            <a:endParaRPr lang="en-US" b="1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12679" name="Rectangle 231"/>
          <p:cNvSpPr>
            <a:spLocks noChangeArrowheads="1"/>
          </p:cNvSpPr>
          <p:nvPr/>
        </p:nvSpPr>
        <p:spPr bwMode="auto">
          <a:xfrm>
            <a:off x="10196390" y="5495452"/>
            <a:ext cx="18004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0000"/>
                </a:solidFill>
                <a:latin typeface="Arial" charset="0"/>
              </a:rPr>
              <a:t>Examples: GIE</a:t>
            </a:r>
          </a:p>
        </p:txBody>
      </p:sp>
    </p:spTree>
    <p:extLst>
      <p:ext uri="{BB962C8B-B14F-4D97-AF65-F5344CB8AC3E}">
        <p14:creationId xmlns:p14="http://schemas.microsoft.com/office/powerpoint/2010/main" val="24943739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Recommended Quality R&amp;D Metrics</a:t>
            </a:r>
            <a:br>
              <a:rPr lang="en-US"/>
            </a:br>
            <a:r>
              <a:rPr lang="en-US" sz="1600"/>
              <a:t>(from </a:t>
            </a:r>
            <a:r>
              <a:rPr lang="en-US" sz="1600">
                <a:ea typeface="Times" pitchFamily="18" charset="0"/>
                <a:cs typeface="Times" pitchFamily="18" charset="0"/>
              </a:rPr>
              <a:t>Report of AFRL Research Council Quality Metrics Committee)</a:t>
            </a:r>
            <a:endParaRPr lang="en-US" b="0">
              <a:solidFill>
                <a:schemeClr val="tx1"/>
              </a:solidFill>
              <a:latin typeface="Times New Roman" charset="0"/>
              <a:ea typeface="Times" pitchFamily="18" charset="0"/>
              <a:cs typeface="Times" pitchFamily="18" charset="0"/>
            </a:endParaRPr>
          </a:p>
        </p:txBody>
      </p:sp>
      <p:graphicFrame>
        <p:nvGraphicFramePr>
          <p:cNvPr id="1472516" name="Object 4"/>
          <p:cNvGraphicFramePr>
            <a:graphicFrameLocks noChangeAspect="1"/>
          </p:cNvGraphicFramePr>
          <p:nvPr/>
        </p:nvGraphicFramePr>
        <p:xfrm>
          <a:off x="1930400" y="1019175"/>
          <a:ext cx="9385300" cy="577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375120" imgH="6472080" progId="Word.Document.8">
                  <p:embed/>
                </p:oleObj>
              </mc:Choice>
              <mc:Fallback>
                <p:oleObj name="Document" r:id="rId2" imgW="9375120" imgH="6472080" progId="Word.Document.8">
                  <p:embed/>
                  <p:pic>
                    <p:nvPicPr>
                      <p:cNvPr id="14725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400" y="1019175"/>
                        <a:ext cx="9385300" cy="577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4935111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Some better Slides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(and the reasons)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Look for the principle, not the specifics of the slides</a:t>
            </a:r>
          </a:p>
        </p:txBody>
      </p:sp>
    </p:spTree>
    <p:extLst>
      <p:ext uri="{BB962C8B-B14F-4D97-AF65-F5344CB8AC3E}">
        <p14:creationId xmlns:p14="http://schemas.microsoft.com/office/powerpoint/2010/main" val="27170354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Use Animations to tell your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9" y="1701764"/>
            <a:ext cx="3991070" cy="3991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79" y="1668404"/>
            <a:ext cx="4017056" cy="4017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352" y="1642200"/>
            <a:ext cx="4024648" cy="402464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46677" y="1335024"/>
            <a:ext cx="10786871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b="1" kern="1200" cap="all" spc="10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70C0"/>
                </a:solidFill>
              </a:rPr>
              <a:t>    HDFS                               </a:t>
            </a:r>
            <a:r>
              <a:rPr lang="en-US" sz="2800" dirty="0" err="1">
                <a:solidFill>
                  <a:srgbClr val="0070C0"/>
                </a:solidFill>
              </a:rPr>
              <a:t>FFFS+SeRver</a:t>
            </a:r>
            <a:r>
              <a:rPr lang="en-US" sz="2800" dirty="0">
                <a:solidFill>
                  <a:srgbClr val="0070C0"/>
                </a:solidFill>
              </a:rPr>
              <a:t> Time              </a:t>
            </a:r>
            <a:r>
              <a:rPr lang="en-US" sz="2800" dirty="0" err="1">
                <a:solidFill>
                  <a:srgbClr val="0070C0"/>
                </a:solidFill>
              </a:rPr>
              <a:t>FFFS+Sensor</a:t>
            </a:r>
            <a:r>
              <a:rPr lang="en-US" sz="2800" dirty="0">
                <a:solidFill>
                  <a:srgbClr val="0070C0"/>
                </a:solidFill>
              </a:rPr>
              <a:t> TIME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1758" y="5539153"/>
            <a:ext cx="11425779" cy="117465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This animation gives the viewer an intuition into “consistency”: HDFS lacks it.</a:t>
            </a:r>
          </a:p>
        </p:txBody>
      </p:sp>
    </p:spTree>
    <p:extLst>
      <p:ext uri="{BB962C8B-B14F-4D97-AF65-F5344CB8AC3E}">
        <p14:creationId xmlns:p14="http://schemas.microsoft.com/office/powerpoint/2010/main" val="16640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1069135" cy="1499616"/>
          </a:xfrm>
        </p:spPr>
        <p:txBody>
          <a:bodyPr/>
          <a:lstStyle/>
          <a:p>
            <a:r>
              <a:rPr lang="en-US" dirty="0"/>
              <a:t>RDMC: AN RDMA </a:t>
            </a:r>
            <a:r>
              <a:rPr lang="en-US" u="sng" dirty="0"/>
              <a:t>Multicast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4" y="1982612"/>
            <a:ext cx="4083878" cy="32437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074" y="1982613"/>
            <a:ext cx="4198191" cy="3243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291" y="1982612"/>
            <a:ext cx="3368874" cy="324373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03322" y="370417"/>
            <a:ext cx="797013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47135" y="131824"/>
            <a:ext cx="835485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  <a:r>
              <a:rPr lang="en-US" dirty="0" err="1"/>
              <a:t>Dest</a:t>
            </a:r>
            <a:r>
              <a:rPr lang="en-US" dirty="0"/>
              <a:t>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9535" y="284224"/>
            <a:ext cx="835485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  <a:r>
              <a:rPr lang="en-US" dirty="0" err="1"/>
              <a:t>Dest</a:t>
            </a:r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51935" y="436624"/>
            <a:ext cx="835485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  <a:r>
              <a:rPr lang="en-US" dirty="0" err="1"/>
              <a:t>Dest</a:t>
            </a:r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04335" y="589024"/>
            <a:ext cx="835485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  <a:r>
              <a:rPr lang="en-US" dirty="0" err="1"/>
              <a:t>Dest</a:t>
            </a:r>
            <a:r>
              <a:rPr lang="en-US" dirty="0"/>
              <a:t>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32553" y="1099248"/>
            <a:ext cx="114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Multicast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9400335" y="436624"/>
            <a:ext cx="1134583" cy="14859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9416698" y="604315"/>
            <a:ext cx="1140958" cy="380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396597" y="583486"/>
            <a:ext cx="1198138" cy="22247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9244" y="5281321"/>
            <a:ext cx="3800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Binomial Tree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76676" y="5292052"/>
            <a:ext cx="3800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Binomial Pipeline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39277" y="5334182"/>
            <a:ext cx="3800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Final Step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10924855" y="5934250"/>
            <a:ext cx="973667" cy="274320"/>
          </a:xfrm>
        </p:spPr>
        <p:txBody>
          <a:bodyPr/>
          <a:lstStyle/>
          <a:p>
            <a:fld id="{26165642-2DC6-4995-8FB3-76453B93C11F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23" name="Content Placeholder 5"/>
          <p:cNvSpPr>
            <a:spLocks noGrp="1"/>
          </p:cNvSpPr>
          <p:nvPr>
            <p:ph idx="1"/>
          </p:nvPr>
        </p:nvSpPr>
        <p:spPr>
          <a:xfrm>
            <a:off x="531758" y="6057900"/>
            <a:ext cx="11425779" cy="65590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This build develops intuition behind a complex algorithm.</a:t>
            </a:r>
          </a:p>
        </p:txBody>
      </p:sp>
    </p:spTree>
    <p:extLst>
      <p:ext uri="{BB962C8B-B14F-4D97-AF65-F5344CB8AC3E}">
        <p14:creationId xmlns:p14="http://schemas.microsoft.com/office/powerpoint/2010/main" val="186829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Rule of Three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i="1" dirty="0"/>
              <a:t>Almost nobody can keep more than three or four ideas in mind at the same time.</a:t>
            </a:r>
          </a:p>
          <a:p>
            <a:endParaRPr lang="en-US" dirty="0"/>
          </a:p>
          <a:p>
            <a:r>
              <a:rPr lang="en-US" dirty="0"/>
              <a:t>We communicate through multiple images, words, gestures, emphasis.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These can usefully be reinforcing: same message in several forms.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But if your words, images and gestures are uncoordinated… not so great.</a:t>
            </a:r>
          </a:p>
          <a:p>
            <a:endParaRPr lang="en-US" dirty="0"/>
          </a:p>
          <a:p>
            <a:r>
              <a:rPr lang="en-US" dirty="0"/>
              <a:t>Control </a:t>
            </a:r>
            <a:r>
              <a:rPr lang="en-US" b="1" i="1" dirty="0"/>
              <a:t>how much the audience needs to remember </a:t>
            </a:r>
            <a:r>
              <a:rPr lang="en-US" dirty="0"/>
              <a:t>and </a:t>
            </a:r>
            <a:r>
              <a:rPr lang="en-US" b="1" i="1" dirty="0"/>
              <a:t>how you will teach it</a:t>
            </a:r>
            <a:r>
              <a:rPr lang="en-US" b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5659" t="3313" r="24835" b="1"/>
          <a:stretch/>
        </p:blipFill>
        <p:spPr>
          <a:xfrm>
            <a:off x="10837333" y="228600"/>
            <a:ext cx="826478" cy="167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5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8120EEE9-74D6-4A39-94FA-DC02B43CD63F}"/>
              </a:ext>
            </a:extLst>
          </p:cNvPr>
          <p:cNvSpPr txBox="1"/>
          <p:nvPr/>
        </p:nvSpPr>
        <p:spPr>
          <a:xfrm>
            <a:off x="5748703" y="1787636"/>
            <a:ext cx="2919481" cy="923330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First, data is saved to the file system (now we know it is a key-value object store)</a:t>
            </a:r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9A0DC8E5-898A-4B5A-AECA-EC5F25EDD780}"/>
              </a:ext>
            </a:extLst>
          </p:cNvPr>
          <p:cNvSpPr/>
          <p:nvPr/>
        </p:nvSpPr>
        <p:spPr>
          <a:xfrm>
            <a:off x="5931277" y="3606862"/>
            <a:ext cx="1243847" cy="77452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097" y="596209"/>
            <a:ext cx="11167872" cy="1499616"/>
          </a:xfrm>
        </p:spPr>
        <p:txBody>
          <a:bodyPr/>
          <a:lstStyle/>
          <a:p>
            <a:r>
              <a:rPr lang="en-US" dirty="0"/>
              <a:t>Deep dive on these costs!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91D87D-AFCA-4456-95A4-3CAD2D757001}"/>
              </a:ext>
            </a:extLst>
          </p:cNvPr>
          <p:cNvSpPr txBox="1"/>
          <p:nvPr/>
        </p:nvSpPr>
        <p:spPr>
          <a:xfrm>
            <a:off x="7251324" y="3682376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HDFS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586582-D31D-4A2E-80ED-DB6F90FBF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29" t="19795" r="4395" b="3636"/>
          <a:stretch/>
        </p:blipFill>
        <p:spPr>
          <a:xfrm>
            <a:off x="3485751" y="4525814"/>
            <a:ext cx="399160" cy="510794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8880069-A20F-41AD-B18D-CDFC7879613D}"/>
              </a:ext>
            </a:extLst>
          </p:cNvPr>
          <p:cNvSpPr/>
          <p:nvPr/>
        </p:nvSpPr>
        <p:spPr>
          <a:xfrm>
            <a:off x="2966428" y="2815016"/>
            <a:ext cx="1269836" cy="2845743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6A9735-C504-4055-8E5A-2C7721EA0B7C}"/>
              </a:ext>
            </a:extLst>
          </p:cNvPr>
          <p:cNvSpPr txBox="1"/>
          <p:nvPr/>
        </p:nvSpPr>
        <p:spPr>
          <a:xfrm>
            <a:off x="3014272" y="4896319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GPU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963715-B3E7-427C-BED2-42F63E297BAA}"/>
              </a:ext>
            </a:extLst>
          </p:cNvPr>
          <p:cNvSpPr txBox="1"/>
          <p:nvPr/>
        </p:nvSpPr>
        <p:spPr>
          <a:xfrm>
            <a:off x="1016269" y="3117054"/>
            <a:ext cx="1729491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logic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5E1D3E-129C-431C-AB41-F057762C6B41}"/>
              </a:ext>
            </a:extLst>
          </p:cNvPr>
          <p:cNvSpPr txBox="1"/>
          <p:nvPr/>
        </p:nvSpPr>
        <p:spPr>
          <a:xfrm>
            <a:off x="535523" y="4531393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Accelerator Layer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5C9534-F1E2-4A18-8778-73D24BAB1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25" y="3130432"/>
            <a:ext cx="713960" cy="8399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3E56081-37C1-4659-9047-A9366225E5A3}"/>
              </a:ext>
            </a:extLst>
          </p:cNvPr>
          <p:cNvSpPr txBox="1"/>
          <p:nvPr/>
        </p:nvSpPr>
        <p:spPr>
          <a:xfrm>
            <a:off x="454409" y="6113421"/>
            <a:ext cx="3987862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code is in its own address space, maybe on a different computer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6F1CEDF-50FE-4B05-81E4-6DDD40C79D2C}"/>
              </a:ext>
            </a:extLst>
          </p:cNvPr>
          <p:cNvSpPr/>
          <p:nvPr/>
        </p:nvSpPr>
        <p:spPr>
          <a:xfrm>
            <a:off x="3545327" y="324534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F815A4C-B1BB-439A-BD46-D29B41263517}"/>
              </a:ext>
            </a:extLst>
          </p:cNvPr>
          <p:cNvSpPr/>
          <p:nvPr/>
        </p:nvSpPr>
        <p:spPr>
          <a:xfrm>
            <a:off x="3527862" y="465605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74E94A7-FF3D-4952-862B-1F205600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29" t="19795" r="4395" b="3636"/>
          <a:stretch/>
        </p:blipFill>
        <p:spPr>
          <a:xfrm>
            <a:off x="3673632" y="4807607"/>
            <a:ext cx="399160" cy="510794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F46E418-5888-4710-8AD7-230A5F2B2C95}"/>
              </a:ext>
            </a:extLst>
          </p:cNvPr>
          <p:cNvSpPr/>
          <p:nvPr/>
        </p:nvSpPr>
        <p:spPr>
          <a:xfrm>
            <a:off x="4261607" y="3550408"/>
            <a:ext cx="2215393" cy="893588"/>
          </a:xfrm>
          <a:custGeom>
            <a:avLst/>
            <a:gdLst>
              <a:gd name="connsiteX0" fmla="*/ 0 w 1653775"/>
              <a:gd name="connsiteY0" fmla="*/ 6524 h 893588"/>
              <a:gd name="connsiteX1" fmla="*/ 1006679 w 1653775"/>
              <a:gd name="connsiteY1" fmla="*/ 65247 h 893588"/>
              <a:gd name="connsiteX2" fmla="*/ 1652632 w 1653775"/>
              <a:gd name="connsiteY2" fmla="*/ 476308 h 893588"/>
              <a:gd name="connsiteX3" fmla="*/ 855677 w 1653775"/>
              <a:gd name="connsiteY3" fmla="*/ 837034 h 893588"/>
              <a:gd name="connsiteX4" fmla="*/ 58723 w 1653775"/>
              <a:gd name="connsiteY4" fmla="*/ 887368 h 89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775" h="893588">
                <a:moveTo>
                  <a:pt x="0" y="6524"/>
                </a:moveTo>
                <a:cubicBezTo>
                  <a:pt x="365620" y="-3263"/>
                  <a:pt x="731240" y="-13050"/>
                  <a:pt x="1006679" y="65247"/>
                </a:cubicBezTo>
                <a:cubicBezTo>
                  <a:pt x="1282118" y="143544"/>
                  <a:pt x="1677799" y="347677"/>
                  <a:pt x="1652632" y="476308"/>
                </a:cubicBezTo>
                <a:cubicBezTo>
                  <a:pt x="1627465" y="604939"/>
                  <a:pt x="1121328" y="768524"/>
                  <a:pt x="855677" y="837034"/>
                </a:cubicBezTo>
                <a:cubicBezTo>
                  <a:pt x="590026" y="905544"/>
                  <a:pt x="324374" y="896456"/>
                  <a:pt x="58723" y="887368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D79D05-9E41-4D3B-83E3-469516C7133D}"/>
              </a:ext>
            </a:extLst>
          </p:cNvPr>
          <p:cNvSpPr txBox="1"/>
          <p:nvPr/>
        </p:nvSpPr>
        <p:spPr>
          <a:xfrm>
            <a:off x="4273780" y="2816169"/>
            <a:ext cx="1729491" cy="646331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Request objects one by one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68B7AF-FAD0-4E7A-83CC-25E071F3B767}"/>
              </a:ext>
            </a:extLst>
          </p:cNvPr>
          <p:cNvSpPr txBox="1"/>
          <p:nvPr/>
        </p:nvSpPr>
        <p:spPr>
          <a:xfrm>
            <a:off x="4266361" y="4614875"/>
            <a:ext cx="1729491" cy="923330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Objects copied over datacenter TCP network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9EACA1F-D60B-4A48-8CE8-C8FCEA163B06}"/>
              </a:ext>
            </a:extLst>
          </p:cNvPr>
          <p:cNvSpPr/>
          <p:nvPr/>
        </p:nvSpPr>
        <p:spPr>
          <a:xfrm rot="3787753">
            <a:off x="3849884" y="4305362"/>
            <a:ext cx="249347" cy="5495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23FE40FA-FED1-495F-9E53-93CC895D1A32}"/>
              </a:ext>
            </a:extLst>
          </p:cNvPr>
          <p:cNvSpPr/>
          <p:nvPr/>
        </p:nvSpPr>
        <p:spPr>
          <a:xfrm>
            <a:off x="134792" y="3824329"/>
            <a:ext cx="4307479" cy="395438"/>
          </a:xfrm>
          <a:prstGeom prst="wedgeRectCallout">
            <a:avLst>
              <a:gd name="adj1" fmla="val 38658"/>
              <a:gd name="adj2" fmla="val 9991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Runtime copies data into GPU</a:t>
            </a:r>
          </a:p>
        </p:txBody>
      </p:sp>
      <p:pic>
        <p:nvPicPr>
          <p:cNvPr id="32" name="Picture 6" descr="See the source image">
            <a:extLst>
              <a:ext uri="{FF2B5EF4-FFF2-40B4-BE49-F238E27FC236}">
                <a16:creationId xmlns:a16="http://schemas.microsoft.com/office/drawing/2014/main" id="{420C8909-E965-4ABC-BF85-ACEA4423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681" y="408602"/>
            <a:ext cx="1256922" cy="62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See the source image">
            <a:extLst>
              <a:ext uri="{FF2B5EF4-FFF2-40B4-BE49-F238E27FC236}">
                <a16:creationId xmlns:a16="http://schemas.microsoft.com/office/drawing/2014/main" id="{DA44B597-5988-487C-B394-D1F6BE3E2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362" y="1691493"/>
            <a:ext cx="2790388" cy="14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ED23983-7674-45C2-809A-CA2936D64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7530" y="841718"/>
            <a:ext cx="1301220" cy="1369705"/>
          </a:xfrm>
          <a:prstGeom prst="rect">
            <a:avLst/>
          </a:prstGeom>
        </p:spPr>
      </p:pic>
      <p:pic>
        <p:nvPicPr>
          <p:cNvPr id="37" name="Picture 2" descr="Image result for tensor flow">
            <a:extLst>
              <a:ext uri="{FF2B5EF4-FFF2-40B4-BE49-F238E27FC236}">
                <a16:creationId xmlns:a16="http://schemas.microsoft.com/office/drawing/2014/main" id="{00F19D5F-F4DA-43EF-AF76-EE6C78CD7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556" y="256604"/>
            <a:ext cx="628704" cy="7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See the source image">
            <a:extLst>
              <a:ext uri="{FF2B5EF4-FFF2-40B4-BE49-F238E27FC236}">
                <a16:creationId xmlns:a16="http://schemas.microsoft.com/office/drawing/2014/main" id="{68800FD4-2153-42D6-BC0B-D13B8AEEA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80" y="983786"/>
            <a:ext cx="2079053" cy="9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Synchrophasor Vector">
            <a:extLst>
              <a:ext uri="{FF2B5EF4-FFF2-40B4-BE49-F238E27FC236}">
                <a16:creationId xmlns:a16="http://schemas.microsoft.com/office/drawing/2014/main" id="{7161511E-C920-44BB-BDA2-98727C08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11" y="1900678"/>
            <a:ext cx="654849" cy="50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BD6A893-35D7-4416-9107-80DF9226D490}"/>
              </a:ext>
            </a:extLst>
          </p:cNvPr>
          <p:cNvSpPr/>
          <p:nvPr/>
        </p:nvSpPr>
        <p:spPr>
          <a:xfrm>
            <a:off x="2751589" y="2088859"/>
            <a:ext cx="3861860" cy="1627464"/>
          </a:xfrm>
          <a:custGeom>
            <a:avLst/>
            <a:gdLst>
              <a:gd name="connsiteX0" fmla="*/ 0 w 3861860"/>
              <a:gd name="connsiteY0" fmla="*/ 0 h 1627464"/>
              <a:gd name="connsiteX1" fmla="*/ 3238150 w 3861860"/>
              <a:gd name="connsiteY1" fmla="*/ 469783 h 1627464"/>
              <a:gd name="connsiteX2" fmla="*/ 3858936 w 3861860"/>
              <a:gd name="connsiteY2" fmla="*/ 1627464 h 162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1860" h="1627464">
                <a:moveTo>
                  <a:pt x="0" y="0"/>
                </a:moveTo>
                <a:cubicBezTo>
                  <a:pt x="1297497" y="99269"/>
                  <a:pt x="2594994" y="198539"/>
                  <a:pt x="3238150" y="469783"/>
                </a:cubicBezTo>
                <a:cubicBezTo>
                  <a:pt x="3881306" y="741027"/>
                  <a:pt x="3870121" y="1184245"/>
                  <a:pt x="3858936" y="1627464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2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8" grpId="0" animBg="1"/>
      <p:bldP spid="70" grpId="0" animBg="1"/>
      <p:bldP spid="3" grpId="0" animBg="1"/>
      <p:bldP spid="33" grpId="0" animBg="1"/>
      <p:bldP spid="35" grpId="0" animBg="1"/>
      <p:bldP spid="9" grpId="0" animBg="1"/>
      <p:bldP spid="41" grpId="0" animBg="1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9A0DC8E5-898A-4B5A-AECA-EC5F25EDD780}"/>
              </a:ext>
            </a:extLst>
          </p:cNvPr>
          <p:cNvSpPr/>
          <p:nvPr/>
        </p:nvSpPr>
        <p:spPr>
          <a:xfrm>
            <a:off x="5931277" y="3606862"/>
            <a:ext cx="1243847" cy="77452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097" y="596209"/>
            <a:ext cx="11167872" cy="1499616"/>
          </a:xfrm>
        </p:spPr>
        <p:txBody>
          <a:bodyPr/>
          <a:lstStyle/>
          <a:p>
            <a:r>
              <a:rPr lang="en-US" dirty="0"/>
              <a:t>Traditional Approach: </a:t>
            </a:r>
            <a:r>
              <a:rPr lang="en-US" dirty="0" err="1"/>
              <a:t>UsE</a:t>
            </a:r>
            <a:br>
              <a:rPr lang="en-US" dirty="0"/>
            </a:br>
            <a:r>
              <a:rPr lang="en-US" dirty="0"/>
              <a:t>Caching to hide overheads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91D87D-AFCA-4456-95A4-3CAD2D757001}"/>
              </a:ext>
            </a:extLst>
          </p:cNvPr>
          <p:cNvSpPr txBox="1"/>
          <p:nvPr/>
        </p:nvSpPr>
        <p:spPr>
          <a:xfrm>
            <a:off x="7251324" y="3682376"/>
            <a:ext cx="2542638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File system or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Key-Value Store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586582-D31D-4A2E-80ED-DB6F90FBF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29" t="19795" r="4395" b="3636"/>
          <a:stretch/>
        </p:blipFill>
        <p:spPr>
          <a:xfrm>
            <a:off x="3485751" y="4525814"/>
            <a:ext cx="399160" cy="510794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8880069-A20F-41AD-B18D-CDFC7879613D}"/>
              </a:ext>
            </a:extLst>
          </p:cNvPr>
          <p:cNvSpPr/>
          <p:nvPr/>
        </p:nvSpPr>
        <p:spPr>
          <a:xfrm>
            <a:off x="2273417" y="2815016"/>
            <a:ext cx="2474414" cy="2845743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6A9735-C504-4055-8E5A-2C7721EA0B7C}"/>
              </a:ext>
            </a:extLst>
          </p:cNvPr>
          <p:cNvSpPr txBox="1"/>
          <p:nvPr/>
        </p:nvSpPr>
        <p:spPr>
          <a:xfrm>
            <a:off x="3014272" y="4896319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GPU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963715-B3E7-427C-BED2-42F63E297BAA}"/>
              </a:ext>
            </a:extLst>
          </p:cNvPr>
          <p:cNvSpPr txBox="1"/>
          <p:nvPr/>
        </p:nvSpPr>
        <p:spPr>
          <a:xfrm>
            <a:off x="1016269" y="3117054"/>
            <a:ext cx="1729491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logic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5E1D3E-129C-431C-AB41-F057762C6B41}"/>
              </a:ext>
            </a:extLst>
          </p:cNvPr>
          <p:cNvSpPr txBox="1"/>
          <p:nvPr/>
        </p:nvSpPr>
        <p:spPr>
          <a:xfrm>
            <a:off x="535523" y="4531393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Accelerator Layer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5C9534-F1E2-4A18-8778-73D24BAB1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25" y="3130432"/>
            <a:ext cx="713960" cy="8399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3E56081-37C1-4659-9047-A9366225E5A3}"/>
              </a:ext>
            </a:extLst>
          </p:cNvPr>
          <p:cNvSpPr txBox="1"/>
          <p:nvPr/>
        </p:nvSpPr>
        <p:spPr>
          <a:xfrm>
            <a:off x="454409" y="6113421"/>
            <a:ext cx="3987862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code is in its own address space, maybe on a different computer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6F1CEDF-50FE-4B05-81E4-6DDD40C79D2C}"/>
              </a:ext>
            </a:extLst>
          </p:cNvPr>
          <p:cNvSpPr/>
          <p:nvPr/>
        </p:nvSpPr>
        <p:spPr>
          <a:xfrm>
            <a:off x="3545327" y="324534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F815A4C-B1BB-439A-BD46-D29B41263517}"/>
              </a:ext>
            </a:extLst>
          </p:cNvPr>
          <p:cNvSpPr/>
          <p:nvPr/>
        </p:nvSpPr>
        <p:spPr>
          <a:xfrm>
            <a:off x="3527862" y="465605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74E94A7-FF3D-4952-862B-1F205600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29" t="19795" r="4395" b="3636"/>
          <a:stretch/>
        </p:blipFill>
        <p:spPr>
          <a:xfrm>
            <a:off x="3673632" y="4807607"/>
            <a:ext cx="399160" cy="510794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F46E418-5888-4710-8AD7-230A5F2B2C95}"/>
              </a:ext>
            </a:extLst>
          </p:cNvPr>
          <p:cNvSpPr/>
          <p:nvPr/>
        </p:nvSpPr>
        <p:spPr>
          <a:xfrm>
            <a:off x="4261607" y="3550408"/>
            <a:ext cx="2215393" cy="893588"/>
          </a:xfrm>
          <a:custGeom>
            <a:avLst/>
            <a:gdLst>
              <a:gd name="connsiteX0" fmla="*/ 0 w 1653775"/>
              <a:gd name="connsiteY0" fmla="*/ 6524 h 893588"/>
              <a:gd name="connsiteX1" fmla="*/ 1006679 w 1653775"/>
              <a:gd name="connsiteY1" fmla="*/ 65247 h 893588"/>
              <a:gd name="connsiteX2" fmla="*/ 1652632 w 1653775"/>
              <a:gd name="connsiteY2" fmla="*/ 476308 h 893588"/>
              <a:gd name="connsiteX3" fmla="*/ 855677 w 1653775"/>
              <a:gd name="connsiteY3" fmla="*/ 837034 h 893588"/>
              <a:gd name="connsiteX4" fmla="*/ 58723 w 1653775"/>
              <a:gd name="connsiteY4" fmla="*/ 887368 h 89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775" h="893588">
                <a:moveTo>
                  <a:pt x="0" y="6524"/>
                </a:moveTo>
                <a:cubicBezTo>
                  <a:pt x="365620" y="-3263"/>
                  <a:pt x="731240" y="-13050"/>
                  <a:pt x="1006679" y="65247"/>
                </a:cubicBezTo>
                <a:cubicBezTo>
                  <a:pt x="1282118" y="143544"/>
                  <a:pt x="1677799" y="347677"/>
                  <a:pt x="1652632" y="476308"/>
                </a:cubicBezTo>
                <a:cubicBezTo>
                  <a:pt x="1627465" y="604939"/>
                  <a:pt x="1121328" y="768524"/>
                  <a:pt x="855677" y="837034"/>
                </a:cubicBezTo>
                <a:cubicBezTo>
                  <a:pt x="590026" y="905544"/>
                  <a:pt x="324374" y="896456"/>
                  <a:pt x="58723" y="887368"/>
                </a:cubicBezTo>
              </a:path>
            </a:pathLst>
          </a:custGeom>
          <a:noFill/>
          <a:ln w="57150">
            <a:solidFill>
              <a:srgbClr val="C00000">
                <a:alpha val="25000"/>
              </a:srgb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D79D05-9E41-4D3B-83E3-469516C7133D}"/>
              </a:ext>
            </a:extLst>
          </p:cNvPr>
          <p:cNvSpPr txBox="1"/>
          <p:nvPr/>
        </p:nvSpPr>
        <p:spPr>
          <a:xfrm>
            <a:off x="4273780" y="2816169"/>
            <a:ext cx="1729491" cy="646331"/>
          </a:xfrm>
          <a:prstGeom prst="rect">
            <a:avLst/>
          </a:prstGeom>
          <a:solidFill>
            <a:srgbClr val="CCFF99">
              <a:alpha val="25000"/>
            </a:srgbClr>
          </a:solidFill>
          <a:ln w="28575">
            <a:solidFill>
              <a:srgbClr val="C0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>
                    <a:alpha val="25000"/>
                  </a:srgbClr>
                </a:solidFill>
              </a:rPr>
              <a:t>Request objects one by one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68B7AF-FAD0-4E7A-83CC-25E071F3B767}"/>
              </a:ext>
            </a:extLst>
          </p:cNvPr>
          <p:cNvSpPr txBox="1"/>
          <p:nvPr/>
        </p:nvSpPr>
        <p:spPr>
          <a:xfrm>
            <a:off x="4266361" y="4614875"/>
            <a:ext cx="1729491" cy="923330"/>
          </a:xfrm>
          <a:prstGeom prst="rect">
            <a:avLst/>
          </a:prstGeom>
          <a:solidFill>
            <a:srgbClr val="CCFF99">
              <a:alpha val="25000"/>
            </a:srgbClr>
          </a:solidFill>
          <a:ln w="28575">
            <a:solidFill>
              <a:srgbClr val="C0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>
                    <a:alpha val="25000"/>
                  </a:srgbClr>
                </a:solidFill>
              </a:rPr>
              <a:t>Objects copied over datacenter TCP network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9EACA1F-D60B-4A48-8CE8-C8FCEA163B06}"/>
              </a:ext>
            </a:extLst>
          </p:cNvPr>
          <p:cNvSpPr/>
          <p:nvPr/>
        </p:nvSpPr>
        <p:spPr>
          <a:xfrm rot="3787753">
            <a:off x="3849884" y="4305362"/>
            <a:ext cx="249347" cy="549589"/>
          </a:xfrm>
          <a:prstGeom prst="downArrow">
            <a:avLst/>
          </a:prstGeom>
          <a:solidFill>
            <a:schemeClr val="accent1">
              <a:alpha val="25000"/>
            </a:schemeClr>
          </a:solidFill>
          <a:ln>
            <a:solidFill>
              <a:schemeClr val="accent1">
                <a:shade val="50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23FE40FA-FED1-495F-9E53-93CC895D1A32}"/>
              </a:ext>
            </a:extLst>
          </p:cNvPr>
          <p:cNvSpPr/>
          <p:nvPr/>
        </p:nvSpPr>
        <p:spPr>
          <a:xfrm>
            <a:off x="325315" y="3616631"/>
            <a:ext cx="4116956" cy="603136"/>
          </a:xfrm>
          <a:prstGeom prst="wedgeRectCallout">
            <a:avLst>
              <a:gd name="adj1" fmla="val 38658"/>
              <a:gd name="adj2" fmla="val 9991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Spark-style caching hides these costs, but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only for iterative cases like ML training</a:t>
            </a:r>
          </a:p>
        </p:txBody>
      </p:sp>
      <p:pic>
        <p:nvPicPr>
          <p:cNvPr id="32" name="Picture 6" descr="See the source image">
            <a:extLst>
              <a:ext uri="{FF2B5EF4-FFF2-40B4-BE49-F238E27FC236}">
                <a16:creationId xmlns:a16="http://schemas.microsoft.com/office/drawing/2014/main" id="{420C8909-E965-4ABC-BF85-ACEA4423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681" y="408602"/>
            <a:ext cx="1256922" cy="62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See the source image">
            <a:extLst>
              <a:ext uri="{FF2B5EF4-FFF2-40B4-BE49-F238E27FC236}">
                <a16:creationId xmlns:a16="http://schemas.microsoft.com/office/drawing/2014/main" id="{DA44B597-5988-487C-B394-D1F6BE3E2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362" y="1691493"/>
            <a:ext cx="2790388" cy="14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ED23983-7674-45C2-809A-CA2936D64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7530" y="841718"/>
            <a:ext cx="1301220" cy="1369705"/>
          </a:xfrm>
          <a:prstGeom prst="rect">
            <a:avLst/>
          </a:prstGeom>
        </p:spPr>
      </p:pic>
      <p:pic>
        <p:nvPicPr>
          <p:cNvPr id="37" name="Picture 2" descr="Image result for tensor flow">
            <a:extLst>
              <a:ext uri="{FF2B5EF4-FFF2-40B4-BE49-F238E27FC236}">
                <a16:creationId xmlns:a16="http://schemas.microsoft.com/office/drawing/2014/main" id="{00F19D5F-F4DA-43EF-AF76-EE6C78CD7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556" y="256604"/>
            <a:ext cx="628704" cy="7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See the source image">
            <a:extLst>
              <a:ext uri="{FF2B5EF4-FFF2-40B4-BE49-F238E27FC236}">
                <a16:creationId xmlns:a16="http://schemas.microsoft.com/office/drawing/2014/main" id="{68800FD4-2153-42D6-BC0B-D13B8AEEA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80" y="983786"/>
            <a:ext cx="2079053" cy="9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D6875E-D5B0-4916-8FD4-3318CB231882}"/>
              </a:ext>
            </a:extLst>
          </p:cNvPr>
          <p:cNvSpPr txBox="1"/>
          <p:nvPr/>
        </p:nvSpPr>
        <p:spPr>
          <a:xfrm>
            <a:off x="3884911" y="4328707"/>
            <a:ext cx="772571" cy="369332"/>
          </a:xfrm>
          <a:prstGeom prst="rect">
            <a:avLst/>
          </a:prstGeom>
          <a:solidFill>
            <a:srgbClr val="CBE4F5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$$$</a:t>
            </a:r>
          </a:p>
        </p:txBody>
      </p:sp>
    </p:spTree>
    <p:extLst>
      <p:ext uri="{BB962C8B-B14F-4D97-AF65-F5344CB8AC3E}">
        <p14:creationId xmlns:p14="http://schemas.microsoft.com/office/powerpoint/2010/main" val="248729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00000">
        <p159:morph option="byObject"/>
      </p:transition>
    </mc:Choice>
    <mc:Fallback xmlns="">
      <p:transition spd="slow" advTm="600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7F33CF3B-EFA8-4184-A124-55C3DD9BD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FE26CF1-C67F-419B-A79C-2BC8F6D06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6437605" y="5245006"/>
            <a:ext cx="399160" cy="5107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097" y="596209"/>
            <a:ext cx="11167872" cy="1499616"/>
          </a:xfrm>
        </p:spPr>
        <p:txBody>
          <a:bodyPr/>
          <a:lstStyle/>
          <a:p>
            <a:r>
              <a:rPr lang="en-US" dirty="0"/>
              <a:t>… Cascade hosts data </a:t>
            </a:r>
            <a:r>
              <a:rPr lang="en-US" u="sng" dirty="0"/>
              <a:t>and code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42990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5918282" y="2070844"/>
            <a:ext cx="1269836" cy="430910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77000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FD34534-2FDB-4767-BE86-91BC5A987869}"/>
              </a:ext>
            </a:extLst>
          </p:cNvPr>
          <p:cNvSpPr txBox="1"/>
          <p:nvPr/>
        </p:nvSpPr>
        <p:spPr>
          <a:xfrm>
            <a:off x="5966126" y="5615511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GPU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F50D2C-F976-401E-B14C-6DC09DF5F6ED}"/>
              </a:ext>
            </a:extLst>
          </p:cNvPr>
          <p:cNvSpPr txBox="1"/>
          <p:nvPr/>
        </p:nvSpPr>
        <p:spPr>
          <a:xfrm>
            <a:off x="6719927" y="2487556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Fast-path logic (DLL)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91D87D-AFCA-4456-95A4-3CAD2D757001}"/>
              </a:ext>
            </a:extLst>
          </p:cNvPr>
          <p:cNvSpPr txBox="1"/>
          <p:nvPr/>
        </p:nvSpPr>
        <p:spPr>
          <a:xfrm>
            <a:off x="6796127" y="3872266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Key-Value Storage Layer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C7EEAE8-5FA7-45D3-BFF3-BA62719C6A2E}"/>
              </a:ext>
            </a:extLst>
          </p:cNvPr>
          <p:cNvSpPr txBox="1"/>
          <p:nvPr/>
        </p:nvSpPr>
        <p:spPr>
          <a:xfrm>
            <a:off x="6825066" y="5333800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Accelerator Layer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956A299-EA2F-4818-9277-73B20D4E5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015" y="2615057"/>
            <a:ext cx="713960" cy="839953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A1F50D2C-F976-401E-B14C-6DC09DF5F6ED}"/>
              </a:ext>
            </a:extLst>
          </p:cNvPr>
          <p:cNvSpPr txBox="1"/>
          <p:nvPr/>
        </p:nvSpPr>
        <p:spPr>
          <a:xfrm>
            <a:off x="4944687" y="6372054"/>
            <a:ext cx="3217026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Cascade runtime environment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77000" y="259602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79716" y="537525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3A6BD16-FFEF-42D9-AED8-E40A4C3F9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6625486" y="5526799"/>
            <a:ext cx="399160" cy="51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82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00000">
        <p159:morph option="byObject"/>
      </p:transition>
    </mc:Choice>
    <mc:Fallback xmlns="">
      <p:transition spd="slow" advTm="6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79" grpId="0" animBg="1"/>
      <p:bldP spid="70" grpId="0" animBg="1"/>
      <p:bldP spid="71" grpId="0" animBg="1"/>
      <p:bldP spid="9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raffic light with camera">
            <a:extLst>
              <a:ext uri="{FF2B5EF4-FFF2-40B4-BE49-F238E27FC236}">
                <a16:creationId xmlns:a16="http://schemas.microsoft.com/office/drawing/2014/main" id="{9D8312A6-C916-454B-A982-2EE9D26BF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54" y="4788646"/>
            <a:ext cx="24098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F33CF3B-EFA8-4184-A124-55C3DD9BD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FE26CF1-C67F-419B-A79C-2BC8F6D06D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6437605" y="5245006"/>
            <a:ext cx="399160" cy="51079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BEE7D8F-B644-43CD-8CBB-CD82C62E8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6715965" y="5168068"/>
            <a:ext cx="399160" cy="51079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3A6BD16-FFEF-42D9-AED8-E40A4C3F9A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7005409" y="5236921"/>
            <a:ext cx="399160" cy="51079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B3335646-E4E5-4543-999F-F640649F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7678329" y="5245342"/>
            <a:ext cx="399160" cy="51079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D9308F5-6A30-451C-BAAA-836C1929F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7956689" y="5168404"/>
            <a:ext cx="399160" cy="51079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B20FF39-478A-493A-9A8F-F33F8F9F30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8246133" y="5237257"/>
            <a:ext cx="399160" cy="51079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0250F70-0F60-49C9-A7DA-E367B248FA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8927187" y="5214622"/>
            <a:ext cx="399160" cy="51079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71F39E-B146-44BF-8F50-7C196A268A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9205547" y="5137684"/>
            <a:ext cx="399160" cy="51079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CDC0E00-08B7-4C1C-80D8-6F544B5E9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9494991" y="5206537"/>
            <a:ext cx="399160" cy="5107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CASCADE: CUSTOMIZED SMART SERVICES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ECB362-9A2C-457E-9666-6BE78B79B581}"/>
              </a:ext>
            </a:extLst>
          </p:cNvPr>
          <p:cNvSpPr/>
          <p:nvPr/>
        </p:nvSpPr>
        <p:spPr>
          <a:xfrm>
            <a:off x="6290589" y="2478235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42990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6B70C1-CCE9-4B89-9B52-B7142E607A82}"/>
              </a:ext>
            </a:extLst>
          </p:cNvPr>
          <p:cNvSpPr/>
          <p:nvPr/>
        </p:nvSpPr>
        <p:spPr>
          <a:xfrm>
            <a:off x="6747789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08B9AB-43C1-4A08-95B2-AEAEEEC07002}"/>
              </a:ext>
            </a:extLst>
          </p:cNvPr>
          <p:cNvSpPr/>
          <p:nvPr/>
        </p:nvSpPr>
        <p:spPr>
          <a:xfrm>
            <a:off x="7052589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CE7D790-93C5-4A1F-86FD-418F270678EA}"/>
              </a:ext>
            </a:extLst>
          </p:cNvPr>
          <p:cNvSpPr/>
          <p:nvPr/>
        </p:nvSpPr>
        <p:spPr>
          <a:xfrm>
            <a:off x="7509789" y="2495169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4889F94-820B-4207-9BB3-57E34E80D8EF}"/>
              </a:ext>
            </a:extLst>
          </p:cNvPr>
          <p:cNvSpPr/>
          <p:nvPr/>
        </p:nvSpPr>
        <p:spPr>
          <a:xfrm>
            <a:off x="7662190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39F801-FD99-4339-B43C-A1BB783D0ECD}"/>
              </a:ext>
            </a:extLst>
          </p:cNvPr>
          <p:cNvSpPr/>
          <p:nvPr/>
        </p:nvSpPr>
        <p:spPr>
          <a:xfrm>
            <a:off x="7966989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EAD4300-483D-4DE1-8F4C-063179081D72}"/>
              </a:ext>
            </a:extLst>
          </p:cNvPr>
          <p:cNvSpPr/>
          <p:nvPr/>
        </p:nvSpPr>
        <p:spPr>
          <a:xfrm>
            <a:off x="8271789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6061989" y="2249635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012EBFB-292D-4E48-BC80-1B0ABBD2E384}"/>
              </a:ext>
            </a:extLst>
          </p:cNvPr>
          <p:cNvSpPr/>
          <p:nvPr/>
        </p:nvSpPr>
        <p:spPr>
          <a:xfrm>
            <a:off x="8720523" y="2516335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483961-6F57-4B36-9100-51C78B106E1D}"/>
              </a:ext>
            </a:extLst>
          </p:cNvPr>
          <p:cNvSpPr/>
          <p:nvPr/>
        </p:nvSpPr>
        <p:spPr>
          <a:xfrm>
            <a:off x="8872924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B186B1-7286-4B3C-863E-4E401CAAA4DD}"/>
              </a:ext>
            </a:extLst>
          </p:cNvPr>
          <p:cNvSpPr/>
          <p:nvPr/>
        </p:nvSpPr>
        <p:spPr>
          <a:xfrm>
            <a:off x="9177723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625966-31F6-4432-A814-09E8CC704563}"/>
              </a:ext>
            </a:extLst>
          </p:cNvPr>
          <p:cNvSpPr/>
          <p:nvPr/>
        </p:nvSpPr>
        <p:spPr>
          <a:xfrm>
            <a:off x="9482523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23AD60-CF97-43CB-BA24-CB8CFCC01AC4}"/>
              </a:ext>
            </a:extLst>
          </p:cNvPr>
          <p:cNvSpPr/>
          <p:nvPr/>
        </p:nvSpPr>
        <p:spPr>
          <a:xfrm>
            <a:off x="994818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B377FF1-AD65-4834-918B-1644111D8403}"/>
              </a:ext>
            </a:extLst>
          </p:cNvPr>
          <p:cNvSpPr/>
          <p:nvPr/>
        </p:nvSpPr>
        <p:spPr>
          <a:xfrm>
            <a:off x="1010058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F045DBE-7282-40AF-8164-C15449E03692}"/>
              </a:ext>
            </a:extLst>
          </p:cNvPr>
          <p:cNvSpPr/>
          <p:nvPr/>
        </p:nvSpPr>
        <p:spPr>
          <a:xfrm>
            <a:off x="1025298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DECB362-9A2C-457E-9666-6BE78B79B581}"/>
              </a:ext>
            </a:extLst>
          </p:cNvPr>
          <p:cNvSpPr/>
          <p:nvPr/>
        </p:nvSpPr>
        <p:spPr>
          <a:xfrm>
            <a:off x="6324599" y="3797908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77000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06B70C1-CCE9-4B89-9B52-B7142E607A82}"/>
              </a:ext>
            </a:extLst>
          </p:cNvPr>
          <p:cNvSpPr/>
          <p:nvPr/>
        </p:nvSpPr>
        <p:spPr>
          <a:xfrm>
            <a:off x="6781799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B08B9AB-43C1-4A08-95B2-AEAEEEC07002}"/>
              </a:ext>
            </a:extLst>
          </p:cNvPr>
          <p:cNvSpPr/>
          <p:nvPr/>
        </p:nvSpPr>
        <p:spPr>
          <a:xfrm>
            <a:off x="7086599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CE7D790-93C5-4A1F-86FD-418F270678EA}"/>
              </a:ext>
            </a:extLst>
          </p:cNvPr>
          <p:cNvSpPr/>
          <p:nvPr/>
        </p:nvSpPr>
        <p:spPr>
          <a:xfrm>
            <a:off x="7543799" y="3814842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4889F94-820B-4207-9BB3-57E34E80D8EF}"/>
              </a:ext>
            </a:extLst>
          </p:cNvPr>
          <p:cNvSpPr/>
          <p:nvPr/>
        </p:nvSpPr>
        <p:spPr>
          <a:xfrm>
            <a:off x="7696200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C39F801-FD99-4339-B43C-A1BB783D0ECD}"/>
              </a:ext>
            </a:extLst>
          </p:cNvPr>
          <p:cNvSpPr/>
          <p:nvPr/>
        </p:nvSpPr>
        <p:spPr>
          <a:xfrm>
            <a:off x="8000999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EAD4300-483D-4DE1-8F4C-063179081D72}"/>
              </a:ext>
            </a:extLst>
          </p:cNvPr>
          <p:cNvSpPr/>
          <p:nvPr/>
        </p:nvSpPr>
        <p:spPr>
          <a:xfrm>
            <a:off x="8305799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6095999" y="3569308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012EBFB-292D-4E48-BC80-1B0ABBD2E384}"/>
              </a:ext>
            </a:extLst>
          </p:cNvPr>
          <p:cNvSpPr/>
          <p:nvPr/>
        </p:nvSpPr>
        <p:spPr>
          <a:xfrm>
            <a:off x="8754533" y="3836008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0483961-6F57-4B36-9100-51C78B106E1D}"/>
              </a:ext>
            </a:extLst>
          </p:cNvPr>
          <p:cNvSpPr/>
          <p:nvPr/>
        </p:nvSpPr>
        <p:spPr>
          <a:xfrm>
            <a:off x="8906934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9B186B1-7286-4B3C-863E-4E401CAAA4DD}"/>
              </a:ext>
            </a:extLst>
          </p:cNvPr>
          <p:cNvSpPr/>
          <p:nvPr/>
        </p:nvSpPr>
        <p:spPr>
          <a:xfrm>
            <a:off x="9211733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4625966-31F6-4432-A814-09E8CC704563}"/>
              </a:ext>
            </a:extLst>
          </p:cNvPr>
          <p:cNvSpPr/>
          <p:nvPr/>
        </p:nvSpPr>
        <p:spPr>
          <a:xfrm>
            <a:off x="9516533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923AD60-CF97-43CB-BA24-CB8CFCC01AC4}"/>
              </a:ext>
            </a:extLst>
          </p:cNvPr>
          <p:cNvSpPr/>
          <p:nvPr/>
        </p:nvSpPr>
        <p:spPr>
          <a:xfrm>
            <a:off x="99821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B377FF1-AD65-4834-918B-1644111D8403}"/>
              </a:ext>
            </a:extLst>
          </p:cNvPr>
          <p:cNvSpPr/>
          <p:nvPr/>
        </p:nvSpPr>
        <p:spPr>
          <a:xfrm>
            <a:off x="101345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F045DBE-7282-40AF-8164-C15449E03692}"/>
              </a:ext>
            </a:extLst>
          </p:cNvPr>
          <p:cNvSpPr/>
          <p:nvPr/>
        </p:nvSpPr>
        <p:spPr>
          <a:xfrm>
            <a:off x="102869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6167824" y="4939473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6615487" y="4067401"/>
            <a:ext cx="281914" cy="1297053"/>
          </a:xfrm>
          <a:custGeom>
            <a:avLst/>
            <a:gdLst>
              <a:gd name="connsiteX0" fmla="*/ 0 w 638868"/>
              <a:gd name="connsiteY0" fmla="*/ 0 h 2367420"/>
              <a:gd name="connsiteX1" fmla="*/ 638827 w 638868"/>
              <a:gd name="connsiteY1" fmla="*/ 513568 h 2367420"/>
              <a:gd name="connsiteX2" fmla="*/ 25052 w 638868"/>
              <a:gd name="connsiteY2" fmla="*/ 2367420 h 236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8868" h="2367420">
                <a:moveTo>
                  <a:pt x="0" y="0"/>
                </a:moveTo>
                <a:cubicBezTo>
                  <a:pt x="317326" y="59499"/>
                  <a:pt x="634652" y="118998"/>
                  <a:pt x="638827" y="513568"/>
                </a:cubicBezTo>
                <a:cubicBezTo>
                  <a:pt x="643002" y="908138"/>
                  <a:pt x="334027" y="1637779"/>
                  <a:pt x="25052" y="236742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304789" y="5069200"/>
            <a:ext cx="4221271" cy="241836"/>
          </a:xfrm>
          <a:custGeom>
            <a:avLst/>
            <a:gdLst>
              <a:gd name="connsiteX0" fmla="*/ 0 w 4221271"/>
              <a:gd name="connsiteY0" fmla="*/ 1191280 h 1391697"/>
              <a:gd name="connsiteX1" fmla="*/ 1979112 w 4221271"/>
              <a:gd name="connsiteY1" fmla="*/ 1308 h 1391697"/>
              <a:gd name="connsiteX2" fmla="*/ 4221271 w 4221271"/>
              <a:gd name="connsiteY2" fmla="*/ 1391697 h 139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271" h="1391697">
                <a:moveTo>
                  <a:pt x="0" y="1191280"/>
                </a:moveTo>
                <a:cubicBezTo>
                  <a:pt x="637783" y="579592"/>
                  <a:pt x="1275567" y="-32095"/>
                  <a:pt x="1979112" y="1308"/>
                </a:cubicBezTo>
                <a:cubicBezTo>
                  <a:pt x="2682657" y="34711"/>
                  <a:pt x="3451964" y="713204"/>
                  <a:pt x="4221271" y="1391697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3322523" y="4805941"/>
            <a:ext cx="1378889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 to classify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FD34534-2FDB-4767-BE86-91BC5A987869}"/>
              </a:ext>
            </a:extLst>
          </p:cNvPr>
          <p:cNvSpPr txBox="1"/>
          <p:nvPr/>
        </p:nvSpPr>
        <p:spPr>
          <a:xfrm>
            <a:off x="6253868" y="5607834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GPU</a:t>
            </a:r>
          </a:p>
        </p:txBody>
      </p:sp>
      <p:sp>
        <p:nvSpPr>
          <p:cNvPr id="80" name="4-Point Star 53">
            <a:extLst>
              <a:ext uri="{FF2B5EF4-FFF2-40B4-BE49-F238E27FC236}">
                <a16:creationId xmlns:a16="http://schemas.microsoft.com/office/drawing/2014/main" id="{F27DB793-BF36-46D8-91E3-00E11441F584}"/>
              </a:ext>
            </a:extLst>
          </p:cNvPr>
          <p:cNvSpPr/>
          <p:nvPr/>
        </p:nvSpPr>
        <p:spPr>
          <a:xfrm>
            <a:off x="6473807" y="5619169"/>
            <a:ext cx="324196" cy="378758"/>
          </a:xfrm>
          <a:prstGeom prst="star4">
            <a:avLst/>
          </a:prstGeom>
          <a:solidFill>
            <a:srgbClr val="FA5D06"/>
          </a:solidFill>
          <a:ln>
            <a:solidFill>
              <a:srgbClr val="E53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C729EDE-844B-44EC-9C11-2C2BB6069664}"/>
              </a:ext>
            </a:extLst>
          </p:cNvPr>
          <p:cNvSpPr txBox="1"/>
          <p:nvPr/>
        </p:nvSpPr>
        <p:spPr>
          <a:xfrm>
            <a:off x="5013155" y="5885212"/>
            <a:ext cx="277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GPU-accelerated kernel initiated from the lambda</a:t>
            </a:r>
          </a:p>
        </p:txBody>
      </p:sp>
      <p:sp>
        <p:nvSpPr>
          <p:cNvPr id="68" name="Freeform 30">
            <a:extLst>
              <a:ext uri="{FF2B5EF4-FFF2-40B4-BE49-F238E27FC236}">
                <a16:creationId xmlns:a16="http://schemas.microsoft.com/office/drawing/2014/main" id="{0937D410-FD31-40E2-8638-1FE493C1D506}"/>
              </a:ext>
            </a:extLst>
          </p:cNvPr>
          <p:cNvSpPr/>
          <p:nvPr/>
        </p:nvSpPr>
        <p:spPr>
          <a:xfrm rot="19769169">
            <a:off x="1936985" y="3536690"/>
            <a:ext cx="4807184" cy="425674"/>
          </a:xfrm>
          <a:custGeom>
            <a:avLst/>
            <a:gdLst>
              <a:gd name="connsiteX0" fmla="*/ 0 w 4221271"/>
              <a:gd name="connsiteY0" fmla="*/ 1191280 h 1391697"/>
              <a:gd name="connsiteX1" fmla="*/ 1979112 w 4221271"/>
              <a:gd name="connsiteY1" fmla="*/ 1308 h 1391697"/>
              <a:gd name="connsiteX2" fmla="*/ 4221271 w 4221271"/>
              <a:gd name="connsiteY2" fmla="*/ 1391697 h 139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271" h="1391697">
                <a:moveTo>
                  <a:pt x="0" y="1191280"/>
                </a:moveTo>
                <a:cubicBezTo>
                  <a:pt x="637783" y="579592"/>
                  <a:pt x="1275567" y="-32095"/>
                  <a:pt x="1979112" y="1308"/>
                </a:cubicBezTo>
                <a:cubicBezTo>
                  <a:pt x="2682657" y="34711"/>
                  <a:pt x="3451964" y="713204"/>
                  <a:pt x="4221271" y="1391697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73DFF78-8E41-4379-9ADE-30A47F7A5FD6}"/>
              </a:ext>
            </a:extLst>
          </p:cNvPr>
          <p:cNvSpPr txBox="1"/>
          <p:nvPr/>
        </p:nvSpPr>
        <p:spPr>
          <a:xfrm>
            <a:off x="5168304" y="1584601"/>
            <a:ext cx="271551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Request for classification triggers a C++ lambda in the Cascade address space</a:t>
            </a:r>
          </a:p>
        </p:txBody>
      </p:sp>
      <p:sp>
        <p:nvSpPr>
          <p:cNvPr id="50" name="Speech Bubble: Rectangle 49">
            <a:extLst>
              <a:ext uri="{FF2B5EF4-FFF2-40B4-BE49-F238E27FC236}">
                <a16:creationId xmlns:a16="http://schemas.microsoft.com/office/drawing/2014/main" id="{C88CA617-6FA5-4B3D-BA06-C4D6859E7097}"/>
              </a:ext>
            </a:extLst>
          </p:cNvPr>
          <p:cNvSpPr/>
          <p:nvPr/>
        </p:nvSpPr>
        <p:spPr>
          <a:xfrm>
            <a:off x="1311039" y="2584869"/>
            <a:ext cx="4307479" cy="367500"/>
          </a:xfrm>
          <a:prstGeom prst="wedgeRectCallout">
            <a:avLst>
              <a:gd name="adj1" fmla="val 76091"/>
              <a:gd name="adj2" fmla="val 46770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Ideally, these are cached on GPU…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F50D2C-F976-401E-B14C-6DC09DF5F6ED}"/>
              </a:ext>
            </a:extLst>
          </p:cNvPr>
          <p:cNvSpPr txBox="1"/>
          <p:nvPr/>
        </p:nvSpPr>
        <p:spPr>
          <a:xfrm>
            <a:off x="8872924" y="1963855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Fast-path logic (DLL)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91D87D-AFCA-4456-95A4-3CAD2D757001}"/>
              </a:ext>
            </a:extLst>
          </p:cNvPr>
          <p:cNvSpPr txBox="1"/>
          <p:nvPr/>
        </p:nvSpPr>
        <p:spPr>
          <a:xfrm>
            <a:off x="8949124" y="3348565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Key-Value Storage Layer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C7EEAE8-5FA7-45D3-BFF3-BA62719C6A2E}"/>
              </a:ext>
            </a:extLst>
          </p:cNvPr>
          <p:cNvSpPr txBox="1"/>
          <p:nvPr/>
        </p:nvSpPr>
        <p:spPr>
          <a:xfrm>
            <a:off x="8978063" y="4810099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Accelerator Layer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854354" y="4549268"/>
            <a:ext cx="431351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ML model, hyperparameters, other inputs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956A299-EA2F-4818-9277-73B20D4E5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515" y="2780431"/>
            <a:ext cx="713960" cy="839953"/>
          </a:xfrm>
          <a:prstGeom prst="rect">
            <a:avLst/>
          </a:prstGeom>
        </p:spPr>
      </p:pic>
      <p:sp>
        <p:nvSpPr>
          <p:cNvPr id="22" name="Flowchart: Multidocument 21">
            <a:extLst>
              <a:ext uri="{FF2B5EF4-FFF2-40B4-BE49-F238E27FC236}">
                <a16:creationId xmlns:a16="http://schemas.microsoft.com/office/drawing/2014/main" id="{F456D5A9-26DE-49C5-B8E1-CD48DDD4610E}"/>
              </a:ext>
            </a:extLst>
          </p:cNvPr>
          <p:cNvSpPr/>
          <p:nvPr/>
        </p:nvSpPr>
        <p:spPr>
          <a:xfrm>
            <a:off x="6531218" y="4093171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Multidocument 22">
            <a:extLst>
              <a:ext uri="{FF2B5EF4-FFF2-40B4-BE49-F238E27FC236}">
                <a16:creationId xmlns:a16="http://schemas.microsoft.com/office/drawing/2014/main" id="{0E16EE31-4FA9-40F0-8B74-1E586539F711}"/>
              </a:ext>
            </a:extLst>
          </p:cNvPr>
          <p:cNvSpPr/>
          <p:nvPr/>
        </p:nvSpPr>
        <p:spPr>
          <a:xfrm>
            <a:off x="6838590" y="4083559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Multidocument 23">
            <a:extLst>
              <a:ext uri="{FF2B5EF4-FFF2-40B4-BE49-F238E27FC236}">
                <a16:creationId xmlns:a16="http://schemas.microsoft.com/office/drawing/2014/main" id="{89A21381-B217-4FB9-A1A4-E8B0C9C3874D}"/>
              </a:ext>
            </a:extLst>
          </p:cNvPr>
          <p:cNvSpPr/>
          <p:nvPr/>
        </p:nvSpPr>
        <p:spPr>
          <a:xfrm>
            <a:off x="7143495" y="4087095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Multidocument 24">
            <a:extLst>
              <a:ext uri="{FF2B5EF4-FFF2-40B4-BE49-F238E27FC236}">
                <a16:creationId xmlns:a16="http://schemas.microsoft.com/office/drawing/2014/main" id="{BBA77762-BC13-4A49-8D5E-08E77BAA9060}"/>
              </a:ext>
            </a:extLst>
          </p:cNvPr>
          <p:cNvSpPr/>
          <p:nvPr/>
        </p:nvSpPr>
        <p:spPr>
          <a:xfrm>
            <a:off x="7784446" y="408576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Multidocument 25">
            <a:extLst>
              <a:ext uri="{FF2B5EF4-FFF2-40B4-BE49-F238E27FC236}">
                <a16:creationId xmlns:a16="http://schemas.microsoft.com/office/drawing/2014/main" id="{3E747B65-6D22-4661-B5AB-BDB9BC06A4B7}"/>
              </a:ext>
            </a:extLst>
          </p:cNvPr>
          <p:cNvSpPr/>
          <p:nvPr/>
        </p:nvSpPr>
        <p:spPr>
          <a:xfrm>
            <a:off x="8091818" y="4076156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Multidocument 26">
            <a:extLst>
              <a:ext uri="{FF2B5EF4-FFF2-40B4-BE49-F238E27FC236}">
                <a16:creationId xmlns:a16="http://schemas.microsoft.com/office/drawing/2014/main" id="{61AA5DEC-9C03-4083-814B-8423A9CDE5FE}"/>
              </a:ext>
            </a:extLst>
          </p:cNvPr>
          <p:cNvSpPr/>
          <p:nvPr/>
        </p:nvSpPr>
        <p:spPr>
          <a:xfrm>
            <a:off x="8396723" y="407969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Multidocument 27">
            <a:extLst>
              <a:ext uri="{FF2B5EF4-FFF2-40B4-BE49-F238E27FC236}">
                <a16:creationId xmlns:a16="http://schemas.microsoft.com/office/drawing/2014/main" id="{1A5B70E5-1F7C-421F-957E-4B14A19F4714}"/>
              </a:ext>
            </a:extLst>
          </p:cNvPr>
          <p:cNvSpPr/>
          <p:nvPr/>
        </p:nvSpPr>
        <p:spPr>
          <a:xfrm>
            <a:off x="8982944" y="410352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Multidocument 28">
            <a:extLst>
              <a:ext uri="{FF2B5EF4-FFF2-40B4-BE49-F238E27FC236}">
                <a16:creationId xmlns:a16="http://schemas.microsoft.com/office/drawing/2014/main" id="{69A2FA97-4634-4EF3-ABC8-51D4A2A5FE0E}"/>
              </a:ext>
            </a:extLst>
          </p:cNvPr>
          <p:cNvSpPr/>
          <p:nvPr/>
        </p:nvSpPr>
        <p:spPr>
          <a:xfrm>
            <a:off x="9290316" y="4093916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Multidocument 29">
            <a:extLst>
              <a:ext uri="{FF2B5EF4-FFF2-40B4-BE49-F238E27FC236}">
                <a16:creationId xmlns:a16="http://schemas.microsoft.com/office/drawing/2014/main" id="{65190824-2F35-4645-AC5D-329EE7C8966E}"/>
              </a:ext>
            </a:extLst>
          </p:cNvPr>
          <p:cNvSpPr/>
          <p:nvPr/>
        </p:nvSpPr>
        <p:spPr>
          <a:xfrm>
            <a:off x="9595221" y="409745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 descr="Image result for traffic at a city intersection">
            <a:extLst>
              <a:ext uri="{FF2B5EF4-FFF2-40B4-BE49-F238E27FC236}">
                <a16:creationId xmlns:a16="http://schemas.microsoft.com/office/drawing/2014/main" id="{740D31E3-1921-4405-8B3E-0B32565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3" y="5747714"/>
            <a:ext cx="1579360" cy="96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Freeform 30">
            <a:extLst>
              <a:ext uri="{FF2B5EF4-FFF2-40B4-BE49-F238E27FC236}">
                <a16:creationId xmlns:a16="http://schemas.microsoft.com/office/drawing/2014/main" id="{5C431239-7084-46AC-B7FB-C4C92ACBE056}"/>
              </a:ext>
            </a:extLst>
          </p:cNvPr>
          <p:cNvSpPr/>
          <p:nvPr/>
        </p:nvSpPr>
        <p:spPr>
          <a:xfrm rot="8969169">
            <a:off x="2065557" y="3910988"/>
            <a:ext cx="4807184" cy="442262"/>
          </a:xfrm>
          <a:custGeom>
            <a:avLst/>
            <a:gdLst>
              <a:gd name="connsiteX0" fmla="*/ 0 w 4221271"/>
              <a:gd name="connsiteY0" fmla="*/ 1191280 h 1391697"/>
              <a:gd name="connsiteX1" fmla="*/ 1979112 w 4221271"/>
              <a:gd name="connsiteY1" fmla="*/ 1308 h 1391697"/>
              <a:gd name="connsiteX2" fmla="*/ 4221271 w 4221271"/>
              <a:gd name="connsiteY2" fmla="*/ 1391697 h 139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271" h="1391697">
                <a:moveTo>
                  <a:pt x="0" y="1191280"/>
                </a:moveTo>
                <a:cubicBezTo>
                  <a:pt x="637783" y="579592"/>
                  <a:pt x="1275567" y="-32095"/>
                  <a:pt x="1979112" y="1308"/>
                </a:cubicBezTo>
                <a:cubicBezTo>
                  <a:pt x="2682657" y="34711"/>
                  <a:pt x="3451964" y="713204"/>
                  <a:pt x="4221271" y="1391697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14AEE72-BA4B-4CD9-9459-161FA90C67C6}"/>
              </a:ext>
            </a:extLst>
          </p:cNvPr>
          <p:cNvSpPr txBox="1"/>
          <p:nvPr/>
        </p:nvSpPr>
        <p:spPr>
          <a:xfrm>
            <a:off x="4732157" y="3815680"/>
            <a:ext cx="1378889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Upload “instructions”</a:t>
            </a:r>
          </a:p>
        </p:txBody>
      </p:sp>
      <p:sp>
        <p:nvSpPr>
          <p:cNvPr id="82" name="Speech Bubble: Rectangle 81">
            <a:extLst>
              <a:ext uri="{FF2B5EF4-FFF2-40B4-BE49-F238E27FC236}">
                <a16:creationId xmlns:a16="http://schemas.microsoft.com/office/drawing/2014/main" id="{3D9925A5-9943-4DB6-82C6-F95E8003099E}"/>
              </a:ext>
            </a:extLst>
          </p:cNvPr>
          <p:cNvSpPr/>
          <p:nvPr/>
        </p:nvSpPr>
        <p:spPr>
          <a:xfrm>
            <a:off x="155273" y="3905632"/>
            <a:ext cx="4508119" cy="415849"/>
          </a:xfrm>
          <a:prstGeom prst="wedgeRectCallout">
            <a:avLst>
              <a:gd name="adj1" fmla="val 94721"/>
              <a:gd name="adj2" fmla="val 28613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… and RDMA stores directly in GPU memory</a:t>
            </a:r>
          </a:p>
        </p:txBody>
      </p:sp>
    </p:spTree>
    <p:extLst>
      <p:ext uri="{BB962C8B-B14F-4D97-AF65-F5344CB8AC3E}">
        <p14:creationId xmlns:p14="http://schemas.microsoft.com/office/powerpoint/2010/main" val="1689608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00000">
        <p159:morph option="byObject"/>
      </p:transition>
    </mc:Choice>
    <mc:Fallback xmlns="">
      <p:transition spd="slow" advTm="6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9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8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3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6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78" grpId="0" animBg="1"/>
      <p:bldP spid="80" grpId="0" animBg="1"/>
      <p:bldP spid="81" grpId="0"/>
      <p:bldP spid="68" grpId="0" animBg="1"/>
      <p:bldP spid="69" grpId="0" animBg="1"/>
      <p:bldP spid="50" grpId="0" animBg="1"/>
      <p:bldP spid="77" grpId="0" animBg="1"/>
      <p:bldP spid="92" grpId="0" animBg="1"/>
      <p:bldP spid="93" grpId="0" animBg="1"/>
      <p:bldP spid="8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animations and builds work?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Think of the animation or build as an element of the story.</a:t>
            </a:r>
          </a:p>
          <a:p>
            <a:endParaRPr lang="en-US" dirty="0"/>
          </a:p>
          <a:p>
            <a:r>
              <a:rPr lang="en-US" dirty="0"/>
              <a:t>We are using these “</a:t>
            </a:r>
            <a:r>
              <a:rPr lang="en-US" dirty="0" err="1"/>
              <a:t>powerpoint</a:t>
            </a:r>
            <a:r>
              <a:rPr lang="en-US" dirty="0"/>
              <a:t> tricks” as a way to communicate.</a:t>
            </a:r>
          </a:p>
          <a:p>
            <a:endParaRPr lang="en-US" dirty="0"/>
          </a:p>
          <a:p>
            <a:r>
              <a:rPr lang="en-US" dirty="0"/>
              <a:t>Avoid random effects… but consistent use of a nice effect can help the</a:t>
            </a:r>
            <a:br>
              <a:rPr lang="en-US" dirty="0"/>
            </a:br>
            <a:r>
              <a:rPr lang="en-US" dirty="0"/>
              <a:t>audience understand your point.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FBACC9-D4AF-4E9F-BC33-FD5DFE302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278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3"/>
          <p:cNvSpPr>
            <a:spLocks noGrp="1"/>
          </p:cNvSpPr>
          <p:nvPr>
            <p:ph type="title"/>
          </p:nvPr>
        </p:nvSpPr>
        <p:spPr>
          <a:xfrm>
            <a:off x="988959" y="479708"/>
            <a:ext cx="10998154" cy="1499616"/>
          </a:xfrm>
        </p:spPr>
        <p:txBody>
          <a:bodyPr/>
          <a:lstStyle/>
          <a:p>
            <a:r>
              <a:rPr lang="en-US" dirty="0"/>
              <a:t>Table, Impossible to read</a:t>
            </a:r>
            <a:endParaRPr lang="fr-BE" dirty="0"/>
          </a:p>
        </p:txBody>
      </p:sp>
      <p:graphicFrame>
        <p:nvGraphicFramePr>
          <p:cNvPr id="54331" name="Group 59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79638373"/>
              </p:ext>
            </p:extLst>
          </p:nvPr>
        </p:nvGraphicFramePr>
        <p:xfrm>
          <a:off x="1164615" y="1855177"/>
          <a:ext cx="10019200" cy="4886524"/>
        </p:xfrm>
        <a:graphic>
          <a:graphicData uri="http://schemas.openxmlformats.org/drawingml/2006/table">
            <a:tbl>
              <a:tblPr/>
              <a:tblGrid>
                <a:gridCol w="3481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7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1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Kind of technology</a:t>
                      </a:r>
                    </a:p>
                  </a:txBody>
                  <a:tcPr marL="82916" marR="8291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Why we rejected it</a:t>
                      </a:r>
                    </a:p>
                  </a:txBody>
                  <a:tcPr marL="82916" marR="8291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9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IP multicast,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-to-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TCP</a:t>
                      </a:r>
                    </a:p>
                  </a:txBody>
                  <a:tcPr marL="82916" marR="8291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Too many IPMC 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addrs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.  Too many TCP streams</a:t>
                      </a:r>
                    </a:p>
                  </a:txBody>
                  <a:tcPr marL="82916" marR="8291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7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Software group multicast solutions (“heavyweight”)</a:t>
                      </a:r>
                    </a:p>
                  </a:txBody>
                  <a:tcPr marL="82916" marR="8291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Protocols designed for just one group at a time; overheads soar.  Instability in large deployments</a:t>
                      </a:r>
                    </a:p>
                  </a:txBody>
                  <a:tcPr marL="82916" marR="8291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9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Lightweight groups</a:t>
                      </a:r>
                    </a:p>
                  </a:txBody>
                  <a:tcPr marL="82916" marR="8291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Nodes get undesired traffic, data sent indirectly</a:t>
                      </a:r>
                    </a:p>
                  </a:txBody>
                  <a:tcPr marL="82916" marR="8291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9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Publish-subscribe bus</a:t>
                      </a:r>
                    </a:p>
                  </a:txBody>
                  <a:tcPr marL="82916" marR="8291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Unstable in large deployments, data sent indirectly</a:t>
                      </a:r>
                    </a:p>
                  </a:txBody>
                  <a:tcPr marL="82916" marR="8291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72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Content-filtering event notification.</a:t>
                      </a:r>
                    </a:p>
                  </a:txBody>
                  <a:tcPr marL="82916" marR="8291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Very expensive.  Nodes see undesired traffic.  High latency paths are common</a:t>
                      </a:r>
                    </a:p>
                  </a:txBody>
                  <a:tcPr marL="82916" marR="8291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3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Peer-to-peer overlays</a:t>
                      </a:r>
                    </a:p>
                  </a:txBody>
                  <a:tcPr marL="82916" marR="8291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Similar to content-filtering scenario</a:t>
                      </a:r>
                    </a:p>
                  </a:txBody>
                  <a:tcPr marL="82916" marR="8291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9BC8E3-766A-4700-B95A-5BDFB2C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868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3"/>
          <p:cNvSpPr>
            <a:spLocks noGrp="1"/>
          </p:cNvSpPr>
          <p:nvPr>
            <p:ph type="title"/>
          </p:nvPr>
        </p:nvSpPr>
        <p:spPr>
          <a:xfrm>
            <a:off x="988959" y="479708"/>
            <a:ext cx="10998154" cy="1499616"/>
          </a:xfrm>
        </p:spPr>
        <p:txBody>
          <a:bodyPr/>
          <a:lstStyle/>
          <a:p>
            <a:r>
              <a:rPr lang="en-US" dirty="0"/>
              <a:t>Table, with Attention emphasis</a:t>
            </a:r>
            <a:endParaRPr lang="fr-BE" dirty="0"/>
          </a:p>
        </p:txBody>
      </p:sp>
      <p:graphicFrame>
        <p:nvGraphicFramePr>
          <p:cNvPr id="54331" name="Group 59"/>
          <p:cNvGraphicFramePr>
            <a:graphicFrameLocks noGrp="1"/>
          </p:cNvGraphicFramePr>
          <p:nvPr>
            <p:ph sz="quarter" idx="1"/>
          </p:nvPr>
        </p:nvGraphicFramePr>
        <p:xfrm>
          <a:off x="1164615" y="1855177"/>
          <a:ext cx="10019200" cy="4886326"/>
        </p:xfrm>
        <a:graphic>
          <a:graphicData uri="http://schemas.openxmlformats.org/drawingml/2006/table">
            <a:tbl>
              <a:tblPr/>
              <a:tblGrid>
                <a:gridCol w="3481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7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1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Kind of technology</a:t>
                      </a:r>
                    </a:p>
                  </a:txBody>
                  <a:tcPr marL="82916" marR="8291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Why we rejected it</a:t>
                      </a:r>
                    </a:p>
                  </a:txBody>
                  <a:tcPr marL="82916" marR="8291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9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IP multicast,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pt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-to-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pt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 TCP</a:t>
                      </a:r>
                    </a:p>
                  </a:txBody>
                  <a:tcPr marL="82916" marR="8291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Too many IPMC </a:t>
                      </a: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addrs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.  Too many TCP streams</a:t>
                      </a:r>
                    </a:p>
                  </a:txBody>
                  <a:tcPr marL="82916" marR="8291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7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Software group multicast solutions (“heavyweight”)</a:t>
                      </a:r>
                    </a:p>
                  </a:txBody>
                  <a:tcPr marL="82916" marR="8291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Protocols designed for just one group at a time; overheads soar.  Instability in large deployments</a:t>
                      </a:r>
                    </a:p>
                  </a:txBody>
                  <a:tcPr marL="82916" marR="8291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9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Lightweight groups</a:t>
                      </a:r>
                    </a:p>
                  </a:txBody>
                  <a:tcPr marL="82916" marR="8291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Nodes get undesired traffic, data sent indirectly</a:t>
                      </a:r>
                    </a:p>
                  </a:txBody>
                  <a:tcPr marL="82916" marR="8291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9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Publish-subscribe bus</a:t>
                      </a:r>
                    </a:p>
                  </a:txBody>
                  <a:tcPr marL="82916" marR="8291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Unstable in large deployments, data sent indirectly</a:t>
                      </a:r>
                    </a:p>
                  </a:txBody>
                  <a:tcPr marL="82916" marR="8291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72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Content-filtering event notification.</a:t>
                      </a:r>
                    </a:p>
                  </a:txBody>
                  <a:tcPr marL="82916" marR="8291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Very expensive.  Nodes see undesired traffic.  High latency paths are common</a:t>
                      </a:r>
                    </a:p>
                  </a:txBody>
                  <a:tcPr marL="82916" marR="8291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3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Peer-to-peer overlays</a:t>
                      </a:r>
                    </a:p>
                  </a:txBody>
                  <a:tcPr marL="82916" marR="8291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Similar to content-filtering scenario</a:t>
                      </a:r>
                    </a:p>
                  </a:txBody>
                  <a:tcPr marL="82916" marR="8291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ular Callout 1"/>
          <p:cNvSpPr/>
          <p:nvPr/>
        </p:nvSpPr>
        <p:spPr>
          <a:xfrm>
            <a:off x="5961185" y="2250831"/>
            <a:ext cx="5503984" cy="1002322"/>
          </a:xfrm>
          <a:prstGeom prst="wedgeRectCallout">
            <a:avLst>
              <a:gd name="adj1" fmla="val -86193"/>
              <a:gd name="adj2" fmla="val 16189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Bold font, pop-ups can help too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9BC8E3-766A-4700-B95A-5BDFB2C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1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17667" y="4222827"/>
          <a:ext cx="3964621" cy="2045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553098" imgH="3381239" progId="Acrobat.Document.DC">
                  <p:embed/>
                </p:oleObj>
              </mc:Choice>
              <mc:Fallback>
                <p:oleObj name="Acrobat Document" r:id="rId2" imgW="6553098" imgH="3381239" progId="Acrobat.Document.DC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7667" y="4222827"/>
                        <a:ext cx="3964621" cy="2045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4129" y="273372"/>
            <a:ext cx="10786871" cy="1499616"/>
          </a:xfrm>
        </p:spPr>
        <p:txBody>
          <a:bodyPr/>
          <a:lstStyle/>
          <a:p>
            <a:r>
              <a:rPr lang="en-US" u="sng" dirty="0"/>
              <a:t>Way</a:t>
            </a:r>
            <a:r>
              <a:rPr lang="en-US" dirty="0"/>
              <a:t> Faster than ANY Prior system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837333" y="6244375"/>
            <a:ext cx="973667" cy="274320"/>
          </a:xfrm>
        </p:spPr>
        <p:txBody>
          <a:bodyPr/>
          <a:lstStyle/>
          <a:p>
            <a:fld id="{26165642-2DC6-4995-8FB3-76453B93C11F}" type="slidenum">
              <a:rPr lang="en-US" smtClean="0"/>
              <a:pPr/>
              <a:t>77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04254" y="1840642"/>
          <a:ext cx="3785626" cy="1973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467469" imgH="3371748" progId="Acrobat.Document.DC">
                  <p:embed/>
                </p:oleObj>
              </mc:Choice>
              <mc:Fallback>
                <p:oleObj name="Acrobat Document" r:id="rId4" imgW="6467469" imgH="3371748" progId="Acrobat.Document.DC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4254" y="1840642"/>
                        <a:ext cx="3785626" cy="1973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282288" y="4239336"/>
          <a:ext cx="3880344" cy="200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6514871" imgH="3362257" progId="Acrobat.Document.DC">
                  <p:embed/>
                </p:oleObj>
              </mc:Choice>
              <mc:Fallback>
                <p:oleObj name="Acrobat Document" r:id="rId6" imgW="6514871" imgH="3362257" progId="Acrobat.Document.DC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82288" y="4239336"/>
                        <a:ext cx="3880344" cy="200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870480" y="1840642"/>
          <a:ext cx="25717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2571635" imgH="1800225" progId="Acrobat.Document.DC">
                  <p:embed/>
                </p:oleObj>
              </mc:Choice>
              <mc:Fallback>
                <p:oleObj name="Acrobat Document" r:id="rId8" imgW="2571635" imgH="1800225" progId="Acrobat.Document.DC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70480" y="1840642"/>
                        <a:ext cx="2571750" cy="180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48965" y="3814297"/>
            <a:ext cx="293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LibPaxos</a:t>
            </a:r>
            <a:r>
              <a:rPr lang="en-US" dirty="0"/>
              <a:t> atomic multicast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99020" y="6285034"/>
            <a:ext cx="3031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LibPaxos</a:t>
            </a:r>
            <a:r>
              <a:rPr lang="en-US" dirty="0"/>
              <a:t> Persisted to SSD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51142" y="3746915"/>
            <a:ext cx="2944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APUS: RDMA atomic multicast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20134" y="3746915"/>
            <a:ext cx="2915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Derecho atomic multicast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84824" y="6325167"/>
            <a:ext cx="357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Derecho Persisted to SSD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/>
          <a:srcRect l="53893"/>
          <a:stretch/>
        </p:blipFill>
        <p:spPr>
          <a:xfrm>
            <a:off x="8251842" y="4197039"/>
            <a:ext cx="3312682" cy="2040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6900A1-E494-430E-B053-ABFAF054DF5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7429"/>
          <a:stretch/>
        </p:blipFill>
        <p:spPr>
          <a:xfrm>
            <a:off x="8030423" y="1723692"/>
            <a:ext cx="3494639" cy="18879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21512" y="6301680"/>
            <a:ext cx="3051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Zookeeper with in-memory files</a:t>
            </a:r>
          </a:p>
        </p:txBody>
      </p:sp>
      <p:sp>
        <p:nvSpPr>
          <p:cNvPr id="16" name="Text Box 109"/>
          <p:cNvSpPr txBox="1">
            <a:spLocks noChangeArrowheads="1"/>
          </p:cNvSpPr>
          <p:nvPr/>
        </p:nvSpPr>
        <p:spPr bwMode="auto">
          <a:xfrm rot="-1928352">
            <a:off x="2650515" y="2982833"/>
            <a:ext cx="6757987" cy="212365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600" dirty="0">
                <a:solidFill>
                  <a:srgbClr val="C00000"/>
                </a:solidFill>
                <a:latin typeface="Impact" pitchFamily="34" charset="0"/>
              </a:rPr>
              <a:t>They can’t read these graphs!</a:t>
            </a:r>
          </a:p>
        </p:txBody>
      </p:sp>
    </p:spTree>
    <p:extLst>
      <p:ext uri="{BB962C8B-B14F-4D97-AF65-F5344CB8AC3E}">
        <p14:creationId xmlns:p14="http://schemas.microsoft.com/office/powerpoint/2010/main" val="257876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17667" y="4222827"/>
          <a:ext cx="3964621" cy="2045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553098" imgH="3381239" progId="Acrobat.Document.DC">
                  <p:embed/>
                </p:oleObj>
              </mc:Choice>
              <mc:Fallback>
                <p:oleObj name="Acrobat Document" r:id="rId2" imgW="6553098" imgH="3381239" progId="Acrobat.Document.DC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7667" y="4222827"/>
                        <a:ext cx="3964621" cy="2045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4129" y="562149"/>
            <a:ext cx="10786871" cy="1499616"/>
          </a:xfrm>
        </p:spPr>
        <p:txBody>
          <a:bodyPr/>
          <a:lstStyle/>
          <a:p>
            <a:r>
              <a:rPr lang="en-US" u="sng" dirty="0"/>
              <a:t>Way</a:t>
            </a:r>
            <a:r>
              <a:rPr lang="en-US" dirty="0"/>
              <a:t> Faster than ANY Prior system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837333" y="6244375"/>
            <a:ext cx="973667" cy="274320"/>
          </a:xfrm>
        </p:spPr>
        <p:txBody>
          <a:bodyPr/>
          <a:lstStyle/>
          <a:p>
            <a:fld id="{26165642-2DC6-4995-8FB3-76453B93C11F}" type="slidenum">
              <a:rPr lang="en-US" smtClean="0"/>
              <a:pPr/>
              <a:t>78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04254" y="1840642"/>
          <a:ext cx="3785626" cy="1973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467469" imgH="3371748" progId="Acrobat.Document.DC">
                  <p:embed/>
                </p:oleObj>
              </mc:Choice>
              <mc:Fallback>
                <p:oleObj name="Acrobat Document" r:id="rId4" imgW="6467469" imgH="3371748" progId="Acrobat.Document.DC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4254" y="1840642"/>
                        <a:ext cx="3785626" cy="1973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282288" y="4239336"/>
          <a:ext cx="3880344" cy="200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6514871" imgH="3362257" progId="Acrobat.Document.DC">
                  <p:embed/>
                </p:oleObj>
              </mc:Choice>
              <mc:Fallback>
                <p:oleObj name="Acrobat Document" r:id="rId6" imgW="6514871" imgH="3362257" progId="Acrobat.Document.DC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82288" y="4239336"/>
                        <a:ext cx="3880344" cy="200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870480" y="1840642"/>
          <a:ext cx="25717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2571635" imgH="1800225" progId="Acrobat.Document.DC">
                  <p:embed/>
                </p:oleObj>
              </mc:Choice>
              <mc:Fallback>
                <p:oleObj name="Acrobat Document" r:id="rId8" imgW="2571635" imgH="1800225" progId="Acrobat.Document.DC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70480" y="1840642"/>
                        <a:ext cx="2571750" cy="180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48965" y="3814297"/>
            <a:ext cx="293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LibPaxos</a:t>
            </a:r>
            <a:r>
              <a:rPr lang="en-US" dirty="0"/>
              <a:t> atomic multicast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99020" y="6285034"/>
            <a:ext cx="3031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LibPaxos</a:t>
            </a:r>
            <a:r>
              <a:rPr lang="en-US" dirty="0"/>
              <a:t> Persisted to SSD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51142" y="3746915"/>
            <a:ext cx="2944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APUS: RDMA atomic multicast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20134" y="3746915"/>
            <a:ext cx="2915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Derecho atomic multicast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84824" y="6325167"/>
            <a:ext cx="357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Derecho Persisted to SSD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/>
          <a:srcRect l="53893"/>
          <a:stretch/>
        </p:blipFill>
        <p:spPr>
          <a:xfrm>
            <a:off x="8251842" y="4197039"/>
            <a:ext cx="3312682" cy="2040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6900A1-E494-430E-B053-ABFAF054DF5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7429"/>
          <a:stretch/>
        </p:blipFill>
        <p:spPr>
          <a:xfrm>
            <a:off x="8030423" y="1723692"/>
            <a:ext cx="3494639" cy="18879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21512" y="6301680"/>
            <a:ext cx="3051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Zookeeper with in-memory files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5700" y="407392"/>
            <a:ext cx="6500816" cy="1345189"/>
            <a:chOff x="75700" y="407392"/>
            <a:chExt cx="6500816" cy="1345189"/>
          </a:xfrm>
        </p:grpSpPr>
        <p:sp>
          <p:nvSpPr>
            <p:cNvPr id="16" name="Oval Callout 15"/>
            <p:cNvSpPr/>
            <p:nvPr/>
          </p:nvSpPr>
          <p:spPr>
            <a:xfrm>
              <a:off x="75700" y="414867"/>
              <a:ext cx="6500816" cy="1337714"/>
            </a:xfrm>
            <a:prstGeom prst="wedgeEllipseCallout">
              <a:avLst>
                <a:gd name="adj1" fmla="val 97631"/>
                <a:gd name="adj2" fmla="val 9264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With 1M objects, </a:t>
              </a:r>
              <a:br>
                <a:rPr lang="en-US" b="1" dirty="0">
                  <a:solidFill>
                    <a:srgbClr val="C00000"/>
                  </a:solidFill>
                </a:rPr>
              </a:br>
              <a:r>
                <a:rPr lang="en-US" b="1" dirty="0">
                  <a:solidFill>
                    <a:srgbClr val="C00000"/>
                  </a:solidFill>
                </a:rPr>
                <a:t>Derecho’s replication protocol is 200x faster than </a:t>
              </a:r>
              <a:r>
                <a:rPr lang="en-US" b="1" dirty="0" err="1">
                  <a:solidFill>
                    <a:srgbClr val="C00000"/>
                  </a:solidFill>
                </a:rPr>
                <a:t>LibPaxos</a:t>
              </a:r>
              <a:r>
                <a:rPr lang="en-US" b="1" dirty="0">
                  <a:solidFill>
                    <a:srgbClr val="C00000"/>
                  </a:solidFill>
                </a:rPr>
                <a:t> with 100KB objects.</a:t>
              </a:r>
            </a:p>
          </p:txBody>
        </p:sp>
        <p:sp>
          <p:nvSpPr>
            <p:cNvPr id="20" name="Oval Callout 19"/>
            <p:cNvSpPr/>
            <p:nvPr/>
          </p:nvSpPr>
          <p:spPr>
            <a:xfrm>
              <a:off x="75700" y="407392"/>
              <a:ext cx="6500816" cy="1337714"/>
            </a:xfrm>
            <a:prstGeom prst="wedgeEllipseCallout">
              <a:avLst>
                <a:gd name="adj1" fmla="val -16000"/>
                <a:gd name="adj2" fmla="val 13217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Derecho’s atomic multicast throughput is 200x that of </a:t>
              </a:r>
              <a:r>
                <a:rPr lang="en-US" b="1" dirty="0" err="1">
                  <a:solidFill>
                    <a:srgbClr val="C00000"/>
                  </a:solidFill>
                </a:rPr>
                <a:t>LibPaxos</a:t>
              </a:r>
              <a:r>
                <a:rPr lang="en-US" b="1" dirty="0">
                  <a:solidFill>
                    <a:srgbClr val="C00000"/>
                  </a:solidFill>
                </a:rPr>
                <a:t> in a 5 member group.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172635" y="1311957"/>
              <a:ext cx="869577" cy="31065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08636" y="2933154"/>
            <a:ext cx="6500816" cy="1105050"/>
            <a:chOff x="282010" y="2481693"/>
            <a:chExt cx="6500816" cy="1434930"/>
          </a:xfrm>
        </p:grpSpPr>
        <p:sp>
          <p:nvSpPr>
            <p:cNvPr id="19" name="Oval Callout 18"/>
            <p:cNvSpPr/>
            <p:nvPr/>
          </p:nvSpPr>
          <p:spPr>
            <a:xfrm>
              <a:off x="282010" y="2481693"/>
              <a:ext cx="6500816" cy="1337714"/>
            </a:xfrm>
            <a:prstGeom prst="wedgeEllipseCallout">
              <a:avLst>
                <a:gd name="adj1" fmla="val 97631"/>
                <a:gd name="adj2" fmla="val 9264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With 1M objects, </a:t>
              </a:r>
              <a:br>
                <a:rPr lang="en-US" b="1" dirty="0">
                  <a:solidFill>
                    <a:srgbClr val="C00000"/>
                  </a:solidFill>
                </a:rPr>
              </a:br>
              <a:r>
                <a:rPr lang="en-US" b="1" dirty="0">
                  <a:solidFill>
                    <a:srgbClr val="C00000"/>
                  </a:solidFill>
                </a:rPr>
                <a:t>Derecho’s persistent replication protocol is 10x faster than </a:t>
              </a:r>
              <a:r>
                <a:rPr lang="en-US" b="1" dirty="0" err="1">
                  <a:solidFill>
                    <a:srgbClr val="C00000"/>
                  </a:solidFill>
                </a:rPr>
                <a:t>LibPaxos</a:t>
              </a:r>
              <a:r>
                <a:rPr lang="en-US" b="1" dirty="0">
                  <a:solidFill>
                    <a:srgbClr val="C00000"/>
                  </a:solidFill>
                </a:rPr>
                <a:t> with 100KB objects, and 50x faster than persisted </a:t>
              </a:r>
              <a:r>
                <a:rPr lang="en-US" b="1" dirty="0" err="1">
                  <a:solidFill>
                    <a:srgbClr val="C00000"/>
                  </a:solidFill>
                </a:rPr>
                <a:t>LibPaxos</a:t>
              </a:r>
              <a:r>
                <a:rPr lang="en-US" b="1" dirty="0">
                  <a:solidFill>
                    <a:srgbClr val="C00000"/>
                  </a:solidFill>
                </a:rPr>
                <a:t>.</a:t>
              </a:r>
            </a:p>
          </p:txBody>
        </p:sp>
        <p:sp>
          <p:nvSpPr>
            <p:cNvPr id="25" name="Oval Callout 24"/>
            <p:cNvSpPr/>
            <p:nvPr/>
          </p:nvSpPr>
          <p:spPr>
            <a:xfrm>
              <a:off x="282010" y="2489890"/>
              <a:ext cx="6500816" cy="1337714"/>
            </a:xfrm>
            <a:prstGeom prst="wedgeEllipseCallout">
              <a:avLst>
                <a:gd name="adj1" fmla="val -14207"/>
                <a:gd name="adj2" fmla="val 16702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With 1M objects, </a:t>
              </a:r>
              <a:br>
                <a:rPr lang="en-US" b="1" dirty="0">
                  <a:solidFill>
                    <a:srgbClr val="C00000"/>
                  </a:solidFill>
                </a:rPr>
              </a:br>
              <a:r>
                <a:rPr lang="en-US" b="1" dirty="0">
                  <a:solidFill>
                    <a:srgbClr val="C00000"/>
                  </a:solidFill>
                </a:rPr>
                <a:t>Derecho’s persistent replication protocol is 10x faster than </a:t>
              </a:r>
              <a:r>
                <a:rPr lang="en-US" b="1" dirty="0" err="1">
                  <a:solidFill>
                    <a:srgbClr val="C00000"/>
                  </a:solidFill>
                </a:rPr>
                <a:t>LibPaxos</a:t>
              </a:r>
              <a:r>
                <a:rPr lang="en-US" b="1" dirty="0">
                  <a:solidFill>
                    <a:srgbClr val="C00000"/>
                  </a:solidFill>
                </a:rPr>
                <a:t> with 100KB objects, and 50x faster than persisted </a:t>
              </a:r>
              <a:r>
                <a:rPr lang="en-US" b="1" dirty="0" err="1">
                  <a:solidFill>
                    <a:srgbClr val="C00000"/>
                  </a:solidFill>
                </a:rPr>
                <a:t>LibPaxos</a:t>
              </a:r>
              <a:r>
                <a:rPr lang="en-US" b="1" dirty="0">
                  <a:solidFill>
                    <a:srgbClr val="C00000"/>
                  </a:solidFill>
                </a:rPr>
                <a:t>.</a:t>
              </a:r>
            </a:p>
          </p:txBody>
        </p:sp>
        <p:sp>
          <p:nvSpPr>
            <p:cNvPr id="26" name="Oval Callout 25"/>
            <p:cNvSpPr/>
            <p:nvPr/>
          </p:nvSpPr>
          <p:spPr>
            <a:xfrm>
              <a:off x="282010" y="2500764"/>
              <a:ext cx="6500816" cy="1337714"/>
            </a:xfrm>
            <a:prstGeom prst="wedgeEllipseCallout">
              <a:avLst>
                <a:gd name="adj1" fmla="val 44491"/>
                <a:gd name="adj2" fmla="val 200042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Derecho’s persistent replication throughput is 100x that of </a:t>
              </a:r>
              <a:r>
                <a:rPr lang="en-US" b="1" u="sng" dirty="0">
                  <a:solidFill>
                    <a:srgbClr val="C00000"/>
                  </a:solidFill>
                </a:rPr>
                <a:t>non-persisted</a:t>
              </a:r>
              <a:r>
                <a:rPr lang="en-US" b="1" dirty="0">
                  <a:solidFill>
                    <a:srgbClr val="C00000"/>
                  </a:solidFill>
                </a:rPr>
                <a:t> Zookeeper, </a:t>
              </a:r>
              <a:br>
                <a:rPr lang="en-US" b="1" dirty="0">
                  <a:solidFill>
                    <a:srgbClr val="C00000"/>
                  </a:solidFill>
                </a:rPr>
              </a:br>
              <a:r>
                <a:rPr lang="en-US" b="1" dirty="0">
                  <a:solidFill>
                    <a:srgbClr val="C00000"/>
                  </a:solidFill>
                </a:rPr>
                <a:t>500x faster than persisted </a:t>
              </a:r>
              <a:r>
                <a:rPr lang="en-US" b="1" dirty="0" err="1">
                  <a:solidFill>
                    <a:srgbClr val="C00000"/>
                  </a:solidFill>
                </a:rPr>
                <a:t>LibPaxos</a:t>
              </a:r>
              <a:r>
                <a:rPr lang="en-US" b="1" dirty="0">
                  <a:solidFill>
                    <a:srgbClr val="C00000"/>
                  </a:solidFill>
                </a:rPr>
                <a:t>.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295991" y="3482382"/>
              <a:ext cx="983354" cy="22140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662517" y="3746915"/>
              <a:ext cx="1156447" cy="16970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493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Notice the pattern behind the mistakes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Getting too detailed.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Convey style and impact… not details!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Crowded slides, small font are just a waste of space!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But directed focus can remedy this issue</a:t>
            </a:r>
          </a:p>
          <a:p>
            <a:pPr marL="128016" lvl="1" indent="0">
              <a:buNone/>
            </a:pPr>
            <a:endParaRPr lang="en-US" dirty="0"/>
          </a:p>
          <a:p>
            <a:pPr marL="128016" lvl="1" indent="0">
              <a:buNone/>
            </a:pPr>
            <a:r>
              <a:rPr lang="en-US" dirty="0"/>
              <a:t>Old slides (or someone else’s slides)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They never feel right… often you won’t even understand them.</a:t>
            </a:r>
          </a:p>
          <a:p>
            <a:pPr lvl="1"/>
            <a:endParaRPr lang="en-US" dirty="0"/>
          </a:p>
          <a:p>
            <a:r>
              <a:rPr lang="en-US" dirty="0"/>
              <a:t>Out-of-order topics.  (Fuzzes the story arc)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4C2BBB-DA3F-48FD-A4C4-C6B2CD24E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39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Aspects we’ll Consider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How to prepare a professional seminar or presentation</a:t>
            </a:r>
          </a:p>
          <a:p>
            <a:r>
              <a:rPr lang="en-US" dirty="0"/>
              <a:t>Dealing with timing and flow</a:t>
            </a:r>
          </a:p>
          <a:p>
            <a:r>
              <a:rPr lang="en-US" dirty="0"/>
              <a:t>How detailed to get?</a:t>
            </a:r>
          </a:p>
          <a:p>
            <a:r>
              <a:rPr lang="en-US" dirty="0"/>
              <a:t>Structuring your material</a:t>
            </a:r>
          </a:p>
          <a:p>
            <a:r>
              <a:rPr lang="en-US" dirty="0"/>
              <a:t>Dynamics of talking to an audience</a:t>
            </a:r>
          </a:p>
          <a:p>
            <a:r>
              <a:rPr lang="en-US" dirty="0"/>
              <a:t>Common pitfalls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6D5401-B9DD-43B1-A72D-C9BDA9BA7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026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common mistakes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Rhetorical questions (or real questions)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The audience doesn’t really want to help in this way.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Asking questions makes sense only if you have a reason.</a:t>
            </a:r>
          </a:p>
          <a:p>
            <a:endParaRPr lang="en-US" dirty="0"/>
          </a:p>
          <a:p>
            <a:r>
              <a:rPr lang="en-US" dirty="0"/>
              <a:t>Losing their enthusiasm.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 Key is for the audience to feel </a:t>
            </a:r>
            <a:r>
              <a:rPr lang="en-US" sz="2800" i="1" u="sng" dirty="0"/>
              <a:t>excited</a:t>
            </a:r>
            <a:r>
              <a:rPr lang="en-US" sz="2800" dirty="0"/>
              <a:t>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 Leave the details for offline.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4C2BBB-DA3F-48FD-A4C4-C6B2CD24E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869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jokes cautiously</a:t>
            </a:r>
            <a:endParaRPr lang="fr-BE"/>
          </a:p>
        </p:txBody>
      </p:sp>
      <p:sp>
        <p:nvSpPr>
          <p:cNvPr id="5120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Getting people to laugh </a:t>
            </a:r>
            <a:r>
              <a:rPr lang="en-US" b="1" u="sng" dirty="0"/>
              <a:t>with</a:t>
            </a:r>
            <a:r>
              <a:rPr lang="en-US" dirty="0"/>
              <a:t> you is good</a:t>
            </a:r>
          </a:p>
          <a:p>
            <a:pPr lvl="1"/>
            <a:r>
              <a:rPr lang="en-US" dirty="0"/>
              <a:t>But your job isn’t to be a comedian</a:t>
            </a:r>
          </a:p>
          <a:p>
            <a:pPr lvl="1"/>
            <a:r>
              <a:rPr lang="en-US" dirty="0"/>
              <a:t>Don’t tell “real” jokes, but look for opportunities to lighten the presentation</a:t>
            </a:r>
          </a:p>
          <a:p>
            <a:pPr lvl="1"/>
            <a:endParaRPr lang="en-US" dirty="0"/>
          </a:p>
          <a:p>
            <a:r>
              <a:rPr lang="en-US" dirty="0"/>
              <a:t>Encouraging them to laugh </a:t>
            </a:r>
            <a:r>
              <a:rPr lang="en-US" b="1" u="sng" dirty="0"/>
              <a:t>at</a:t>
            </a:r>
            <a:r>
              <a:rPr lang="en-US" dirty="0"/>
              <a:t> you is always bad</a:t>
            </a:r>
          </a:p>
          <a:p>
            <a:pPr lvl="1"/>
            <a:r>
              <a:rPr lang="en-US" dirty="0"/>
              <a:t>“I can see that I’m putting you to sleep”</a:t>
            </a:r>
          </a:p>
          <a:p>
            <a:pPr lvl="1"/>
            <a:r>
              <a:rPr lang="en-US" dirty="0"/>
              <a:t>“I know this is going to be boring”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031A2E-9940-46E0-B101-D8241BA9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816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Powerpoint effects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Pick the animation effects you plan to use, then stick with them.</a:t>
            </a:r>
          </a:p>
          <a:p>
            <a:endParaRPr lang="en-US" dirty="0"/>
          </a:p>
          <a:p>
            <a:r>
              <a:rPr lang="en-US" dirty="0"/>
              <a:t>Try and use the same font, color scheme, animation styles throughout.</a:t>
            </a:r>
          </a:p>
          <a:p>
            <a:endParaRPr lang="en-US" dirty="0"/>
          </a:p>
          <a:p>
            <a:r>
              <a:rPr lang="en-US" dirty="0"/>
              <a:t>Do things for a reason.</a:t>
            </a:r>
          </a:p>
        </p:txBody>
      </p:sp>
      <p:pic>
        <p:nvPicPr>
          <p:cNvPr id="53252" name="Picture 4" descr="dilb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64" y="4070838"/>
            <a:ext cx="7262636" cy="235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93D0B4-1092-488C-AD07-9263D1E9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6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 fails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Almost always your own fault</a:t>
            </a:r>
          </a:p>
          <a:p>
            <a:endParaRPr lang="en-US"/>
          </a:p>
          <a:p>
            <a:r>
              <a:rPr lang="en-US"/>
              <a:t>It is very rare that a technology problem can’t be fixed if you notice it ahead of time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4FF80-5BBD-43CE-9C43-F9F2684AD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263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 </a:t>
            </a:r>
            <a:r>
              <a:rPr lang="en-US" dirty="0" err="1"/>
              <a:t>xampl</a:t>
            </a:r>
            <a:r>
              <a:rPr lang="en-US" dirty="0"/>
              <a:t>  e… t his t </a:t>
            </a:r>
            <a:r>
              <a:rPr lang="en-US" dirty="0" err="1"/>
              <a:t>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Often the “chair” of a session wants to run your slides on their computer</a:t>
            </a:r>
          </a:p>
          <a:p>
            <a:endParaRPr lang="en-US" dirty="0"/>
          </a:p>
          <a:p>
            <a:r>
              <a:rPr lang="en-US" dirty="0"/>
              <a:t>But… they might not have the identical software.  Not all “open office” products interoperate.  Some might just not have the fonts installed.</a:t>
            </a:r>
          </a:p>
          <a:p>
            <a:endParaRPr lang="en-US" dirty="0"/>
          </a:p>
          <a:p>
            <a:r>
              <a:rPr lang="en-US" b="1" i="1" dirty="0"/>
              <a:t>Agree, but always test first.  Have your laptop.  If their system isn’t displaying your slides properly, then say “I’ll use my laptop” in a firm tone of voice.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394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OpenOffice isn’t flawless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396377" y="1974273"/>
            <a:ext cx="9604131" cy="40233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Deal with the laptop hookup ahead of time.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Or while the guy before you is taking questions</a:t>
            </a:r>
          </a:p>
          <a:p>
            <a:pPr lvl="1"/>
            <a:endParaRPr lang="en-US" dirty="0"/>
          </a:p>
          <a:p>
            <a:r>
              <a:rPr lang="en-US" dirty="0"/>
              <a:t>Pre-test all your slides if isn’t your machine.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Mac, Linux, PC incompatibilities are famous!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Open office isn’t really compatible with Microsoft.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PDF works best (but builds will be lost).</a:t>
            </a:r>
          </a:p>
          <a:p>
            <a:endParaRPr lang="en-US" dirty="0"/>
          </a:p>
          <a:p>
            <a:r>
              <a:rPr lang="en-US" dirty="0"/>
              <a:t>Put on the microphone pointed at your throat.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Tap it to see if it is live.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559F73-3194-4CE2-8BC4-5F7186C442B2}"/>
              </a:ext>
            </a:extLst>
          </p:cNvPr>
          <p:cNvSpPr txBox="1">
            <a:spLocks noChangeArrowheads="1"/>
          </p:cNvSpPr>
          <p:nvPr/>
        </p:nvSpPr>
        <p:spPr>
          <a:xfrm rot="11016039">
            <a:off x="708349" y="1972093"/>
            <a:ext cx="9604131" cy="4201947"/>
          </a:xfrm>
          <a:prstGeom prst="rect">
            <a:avLst/>
          </a:prstGeom>
          <a:solidFill>
            <a:schemeClr val="bg1"/>
          </a:solidFill>
        </p:spPr>
        <p:txBody>
          <a:bodyPr vert="horz" lIns="45720" tIns="45720" rIns="4572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Deal with the laptop hookup ahead of time.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Or while the guy before you is taking questions</a:t>
            </a:r>
          </a:p>
          <a:p>
            <a:pPr lvl="1"/>
            <a:endParaRPr lang="en-US" dirty="0"/>
          </a:p>
          <a:p>
            <a:r>
              <a:rPr lang="en-US" dirty="0"/>
              <a:t>Pre-test all your slides if isn’t your machine.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Mac, Linux, PC incompatibilities are famous!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Open office isn’t really compatible with Microsoft.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PDF works best (but builds will be lost).</a:t>
            </a:r>
          </a:p>
          <a:p>
            <a:endParaRPr lang="en-US" dirty="0"/>
          </a:p>
          <a:p>
            <a:r>
              <a:rPr lang="en-US" dirty="0"/>
              <a:t>Put on the microphone pointed at your throat.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Tap it to see if it is live.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EBBB04-1E72-4C1A-AF55-671C67B12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5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 catastrophes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Stay calm but take control.  Resolve the issue.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Time wasted will come from your slot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Have your slide set, in original form, on a download site on the web</a:t>
            </a:r>
          </a:p>
          <a:p>
            <a:pPr lvl="1"/>
            <a:endParaRPr lang="en-US" dirty="0"/>
          </a:p>
          <a:p>
            <a:r>
              <a:rPr lang="en-US" dirty="0"/>
              <a:t>Fixing it may take time?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“Look, let’s skip to the next speaker, and I’ll speak after her.”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Don’t think, just do it.  </a:t>
            </a:r>
            <a:r>
              <a:rPr lang="en-US" b="1" i="1" dirty="0"/>
              <a:t>Decide instantly.  Clock is running.</a:t>
            </a:r>
            <a:endParaRPr lang="en-US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Borrow someone’s laptop… download slides from web… make sure it works!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23AA04-86CD-4A5D-868E-A27FEEEEA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509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common problems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Bored looking audience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Perhaps you are talking too fast or reading slides.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Very likely, you are trying to give too much detail.</a:t>
            </a:r>
          </a:p>
          <a:p>
            <a:pPr lvl="1"/>
            <a:endParaRPr lang="en-US" dirty="0"/>
          </a:p>
          <a:p>
            <a:r>
              <a:rPr lang="en-US" dirty="0"/>
              <a:t>Recover by jumping to an interesting slide at the start of the next topic.</a:t>
            </a:r>
          </a:p>
          <a:p>
            <a:endParaRPr lang="en-US" dirty="0"/>
          </a:p>
          <a:p>
            <a:r>
              <a:rPr lang="en-US" i="1" dirty="0"/>
              <a:t>Never make self-deprecating remarks!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57411A-E478-474C-811E-5A258BAD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417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angry audience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Audience is making you uncomfortable.</a:t>
            </a:r>
          </a:p>
          <a:p>
            <a:pPr marL="128016" lvl="1" indent="0">
              <a:buNone/>
            </a:pPr>
            <a:endParaRPr lang="en-US" sz="2800" dirty="0"/>
          </a:p>
          <a:p>
            <a:pPr marL="128016" lvl="1" indent="0">
              <a:buNone/>
            </a:pPr>
            <a:endParaRPr lang="en-US" sz="2800" dirty="0"/>
          </a:p>
          <a:p>
            <a:pPr marL="128016" lvl="1" indent="0">
              <a:buNone/>
            </a:pPr>
            <a:r>
              <a:rPr lang="en-US" sz="2800" dirty="0"/>
              <a:t>Audience is actively disruptive: asking questions, interrupting, skeptical.                  </a:t>
            </a:r>
            <a:br>
              <a:rPr lang="en-US" sz="2800" dirty="0"/>
            </a:br>
            <a:r>
              <a:rPr lang="en-US" sz="2800" dirty="0"/>
              <a:t>       </a:t>
            </a:r>
            <a:r>
              <a:rPr lang="en-US" sz="2800" i="1" dirty="0"/>
              <a:t>(You probably forgot to mention this guy’s famous paper…)</a:t>
            </a:r>
          </a:p>
          <a:p>
            <a:pPr marL="128016" lvl="1" indent="0">
              <a:buNone/>
            </a:pPr>
            <a:endParaRPr lang="en-US" sz="2800" dirty="0"/>
          </a:p>
          <a:p>
            <a:pPr marL="128016" lvl="1" indent="0">
              <a:buNone/>
            </a:pPr>
            <a:endParaRPr lang="en-US" sz="2800" dirty="0"/>
          </a:p>
          <a:p>
            <a:pPr marL="128016" lvl="1" indent="0">
              <a:buNone/>
            </a:pPr>
            <a:r>
              <a:rPr lang="en-US" sz="2800" dirty="0"/>
              <a:t>Some form of disruptive noise or activity.</a:t>
            </a:r>
          </a:p>
        </p:txBody>
      </p:sp>
      <p:pic>
        <p:nvPicPr>
          <p:cNvPr id="4" name="Picture 5" descr="http://tbn1.google.com/images?q=tbn:hFZ9740O-dmMfM:http://farm1.static.flickr.com/9/68900900_d49a0897b0.jpg%3Fv%3D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829" y="1295399"/>
            <a:ext cx="2582985" cy="172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A9224E-B842-4EC9-A689-2A55A028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1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Cutting off questions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Always answer questions briefly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Great question?  Say so, but not for every question.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Confusing question?  Restate it.</a:t>
            </a:r>
          </a:p>
          <a:p>
            <a:endParaRPr lang="en-US" dirty="0"/>
          </a:p>
          <a:p>
            <a:r>
              <a:rPr lang="en-US" dirty="0"/>
              <a:t>Questioner gives an angry speech…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Don’t take the bait: stay controlled and confident.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/>
              <a:t>  “Thank you, Frank. Your point is interesting… let’s discuss this offline.”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29381F-E8D7-48D5-AE10-2C10F812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89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595" y="443645"/>
            <a:ext cx="3283405" cy="184235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97589F7-5F69-469C-D114-820BD8913B89}"/>
              </a:ext>
            </a:extLst>
          </p:cNvPr>
          <p:cNvSpPr/>
          <p:nvPr/>
        </p:nvSpPr>
        <p:spPr>
          <a:xfrm>
            <a:off x="2999678" y="4906537"/>
            <a:ext cx="1360449" cy="75828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3A603A7-1824-BB17-FF6A-1A6F310702CA}"/>
              </a:ext>
            </a:extLst>
          </p:cNvPr>
          <p:cNvSpPr/>
          <p:nvPr/>
        </p:nvSpPr>
        <p:spPr>
          <a:xfrm>
            <a:off x="5018048" y="3133493"/>
            <a:ext cx="4594303" cy="1538199"/>
          </a:xfrm>
          <a:prstGeom prst="wedgeRoundRectCallout">
            <a:avLst>
              <a:gd name="adj1" fmla="val -68329"/>
              <a:gd name="adj2" fmla="val 753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Use his first name can “disarm” an aggressive audience member (but won’t make him your friend!)</a:t>
            </a:r>
          </a:p>
        </p:txBody>
      </p:sp>
    </p:spTree>
    <p:extLst>
      <p:ext uri="{BB962C8B-B14F-4D97-AF65-F5344CB8AC3E}">
        <p14:creationId xmlns:p14="http://schemas.microsoft.com/office/powerpoint/2010/main" val="141108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autoUpdateAnimBg="0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timelines</a:t>
            </a:r>
          </a:p>
        </p:txBody>
      </p:sp>
      <p:graphicFrame>
        <p:nvGraphicFramePr>
          <p:cNvPr id="16462" name="Group 7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6315401"/>
              </p:ext>
            </p:extLst>
          </p:nvPr>
        </p:nvGraphicFramePr>
        <p:xfrm>
          <a:off x="1023938" y="2286000"/>
          <a:ext cx="10786570" cy="3102575"/>
        </p:xfrm>
        <a:graphic>
          <a:graphicData uri="http://schemas.openxmlformats.org/drawingml/2006/table">
            <a:tbl>
              <a:tblPr/>
              <a:tblGrid>
                <a:gridCol w="1797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5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4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0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7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207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3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6892" marR="96892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# Slides?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Warmup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State model and Problem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Core Results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Prior work, recap/summary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 minutes, specialists</a:t>
                      </a:r>
                    </a:p>
                  </a:txBody>
                  <a:tcPr marL="96892" marR="96892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20-25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5+3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6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 minutes, general audience</a:t>
                      </a:r>
                    </a:p>
                  </a:txBody>
                  <a:tcPr marL="96892" marR="96892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18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3+2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5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 minutes, specialists</a:t>
                      </a:r>
                    </a:p>
                  </a:txBody>
                  <a:tcPr marL="96892" marR="96892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50-65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5+3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 minutes, general audience</a:t>
                      </a:r>
                    </a:p>
                  </a:txBody>
                  <a:tcPr marL="96892" marR="96892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45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5+3</a:t>
                      </a:r>
                    </a:p>
                  </a:txBody>
                  <a:tcPr marL="96892" marR="9689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486061-B38D-4E85-9B36-B5B79E4B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FBE1E-B2F3-48F8-98D6-075D7EF3D888}"/>
              </a:ext>
            </a:extLst>
          </p:cNvPr>
          <p:cNvSpPr txBox="1"/>
          <p:nvPr/>
        </p:nvSpPr>
        <p:spPr>
          <a:xfrm>
            <a:off x="880533" y="5799667"/>
            <a:ext cx="10862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(not including builds and multi-slide sequences that construct one slide from several)</a:t>
            </a:r>
          </a:p>
        </p:txBody>
      </p:sp>
    </p:spTree>
    <p:extLst>
      <p:ext uri="{BB962C8B-B14F-4D97-AF65-F5344CB8AC3E}">
        <p14:creationId xmlns:p14="http://schemas.microsoft.com/office/powerpoint/2010/main" val="816988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 ran out of time…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024128" y="2637692"/>
            <a:ext cx="10786872" cy="3671668"/>
          </a:xfrm>
        </p:spPr>
        <p:txBody>
          <a:bodyPr/>
          <a:lstStyle/>
          <a:p>
            <a:r>
              <a:rPr lang="en-US" dirty="0"/>
              <a:t>Despite my advice, it happens!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When the moderator says “time’s up”, smile, shrug and thank him.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“No problem.  I’ll jump to my last slide”</a:t>
            </a:r>
          </a:p>
          <a:p>
            <a:pPr lvl="1"/>
            <a:endParaRPr lang="en-US" dirty="0"/>
          </a:p>
          <a:p>
            <a:r>
              <a:rPr lang="en-US" dirty="0"/>
              <a:t>But now you really must finish immediately.</a:t>
            </a:r>
          </a:p>
        </p:txBody>
      </p:sp>
      <p:pic>
        <p:nvPicPr>
          <p:cNvPr id="58372" name="Picture 5" descr="gxe1lknf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533401"/>
            <a:ext cx="1839913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911AF7-ED19-44FF-8589-CDC7FC2A1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380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Special: Theoretical results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Show them a key theorem or two</a:t>
            </a:r>
          </a:p>
          <a:p>
            <a:pPr lvl="1"/>
            <a:r>
              <a:rPr lang="en-US" dirty="0"/>
              <a:t>Sketch the proof, but don’t give the full details.</a:t>
            </a:r>
          </a:p>
          <a:p>
            <a:pPr lvl="1"/>
            <a:r>
              <a:rPr lang="en-US" dirty="0"/>
              <a:t>Having explained your key result, state other theorems without proofs</a:t>
            </a:r>
          </a:p>
          <a:p>
            <a:pPr lvl="1"/>
            <a:endParaRPr lang="en-US" dirty="0"/>
          </a:p>
          <a:p>
            <a:r>
              <a:rPr lang="en-US" dirty="0"/>
              <a:t>Remember: even brilliant people can get lost</a:t>
            </a:r>
          </a:p>
          <a:p>
            <a:pPr lvl="1"/>
            <a:r>
              <a:rPr lang="en-US" dirty="0"/>
              <a:t>Focus.  What do you want them to learn?</a:t>
            </a:r>
          </a:p>
          <a:p>
            <a:pPr lvl="1"/>
            <a:r>
              <a:rPr lang="en-US" dirty="0"/>
              <a:t>Teach the key points and get them excited.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A75281-B73C-42D0-B961-084F7DFE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371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Special: Interview talks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 so different than other talks!  But easy to fall into the “list of my papers” trap and not engage them on one or two deeper questions.</a:t>
            </a:r>
          </a:p>
          <a:p>
            <a:endParaRPr lang="en-US" dirty="0"/>
          </a:p>
          <a:p>
            <a:r>
              <a:rPr lang="en-US" dirty="0"/>
              <a:t>Point out which parts were your personal contribution.  Find those story arcs and build your talk around them, </a:t>
            </a:r>
            <a:r>
              <a:rPr lang="en-US" i="1" dirty="0"/>
              <a:t>even if some results are omitted!</a:t>
            </a:r>
          </a:p>
          <a:p>
            <a:endParaRPr lang="en-US" dirty="0"/>
          </a:p>
          <a:p>
            <a:r>
              <a:rPr lang="en-US" dirty="0"/>
              <a:t>At the end, summarize your innovations and future vision. Excite them!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D6213F-625B-48C9-88CB-AA3EBAD4C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194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to take away?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 talk is about information channels, and constructed from story arcs.</a:t>
            </a:r>
          </a:p>
          <a:p>
            <a:endParaRPr lang="en-US" dirty="0"/>
          </a:p>
          <a:p>
            <a:r>
              <a:rPr lang="en-US" dirty="0"/>
              <a:t>Your goal is to build up a mental picture in their minds</a:t>
            </a:r>
          </a:p>
          <a:p>
            <a:endParaRPr lang="en-US" dirty="0"/>
          </a:p>
          <a:p>
            <a:r>
              <a:rPr lang="en-US" dirty="0"/>
              <a:t>Decide ahead of time on what you are trying to teach them.  Keep control over your delivery by pacing yourself.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03DC54-3B05-4E08-82FE-185BD8D8F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81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to take away?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Engaging your audience is the most important thing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Talk “with” them, not “at” them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Decide what you want to teach today.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Explain results in their terms. Motivate them to want to know.</a:t>
            </a:r>
          </a:p>
          <a:p>
            <a:pPr lvl="1"/>
            <a:endParaRPr lang="en-US" dirty="0"/>
          </a:p>
          <a:p>
            <a:r>
              <a:rPr lang="en-US" dirty="0"/>
              <a:t>The audience came to learn something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Tell them what you will teach them… </a:t>
            </a:r>
          </a:p>
          <a:p>
            <a:pPr marL="128016" lvl="1" indent="0">
              <a:buNone/>
            </a:pPr>
            <a:r>
              <a:rPr lang="en-US" dirty="0"/>
              <a:t>     … point out that you are teaching them that exciting topic you promised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At the end, summarize to remind them what they learned!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97D046-88AE-4003-9D8A-1B6E3191C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489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One final thought…</a:t>
            </a:r>
            <a:endParaRPr lang="fr-BE" b="1" dirty="0">
              <a:solidFill>
                <a:srgbClr val="C00000"/>
              </a:solidFill>
            </a:endParaRPr>
          </a:p>
        </p:txBody>
      </p:sp>
      <p:sp>
        <p:nvSpPr>
          <p:cNvPr id="67586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400" b="1" dirty="0">
                <a:solidFill>
                  <a:srgbClr val="C00000"/>
                </a:solidFill>
              </a:rPr>
              <a:t>Practice really does make perfect!</a:t>
            </a:r>
            <a:endParaRPr lang="fr-BE" sz="2400" b="1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CBAD1B-5142-4E09-9A32-CD9D4D636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002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99"/>
      </a:dk2>
      <a:lt2>
        <a:srgbClr val="808080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0000FF"/>
      </a:hlink>
      <a:folHlink>
        <a:srgbClr val="CECE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618FFD"/>
        </a:accent1>
        <a:accent2>
          <a:srgbClr val="00AE00"/>
        </a:accent2>
        <a:accent3>
          <a:srgbClr val="FFFFFF"/>
        </a:accent3>
        <a:accent4>
          <a:srgbClr val="000000"/>
        </a:accent4>
        <a:accent5>
          <a:srgbClr val="B7C6FE"/>
        </a:accent5>
        <a:accent6>
          <a:srgbClr val="009D00"/>
        </a:accent6>
        <a:hlink>
          <a:srgbClr val="0000FF"/>
        </a:hlink>
        <a:folHlink>
          <a:srgbClr val="CEC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3198</TotalTime>
  <Words>4348</Words>
  <Application>Microsoft Office PowerPoint</Application>
  <PresentationFormat>Widescreen</PresentationFormat>
  <Paragraphs>1076</Paragraphs>
  <Slides>95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95</vt:i4>
      </vt:variant>
    </vt:vector>
  </HeadingPairs>
  <TitlesOfParts>
    <vt:vector size="111" baseType="lpstr">
      <vt:lpstr>Arial</vt:lpstr>
      <vt:lpstr>Arial Narrow</vt:lpstr>
      <vt:lpstr>Calibri</vt:lpstr>
      <vt:lpstr>Impact</vt:lpstr>
      <vt:lpstr>Tahoma</vt:lpstr>
      <vt:lpstr>Times New Roman</vt:lpstr>
      <vt:lpstr>Tw Cen MT</vt:lpstr>
      <vt:lpstr>Tw Cen MT Condensed</vt:lpstr>
      <vt:lpstr>Wingdings</vt:lpstr>
      <vt:lpstr>Wingdings 3</vt:lpstr>
      <vt:lpstr>Integral</vt:lpstr>
      <vt:lpstr>Default Design</vt:lpstr>
      <vt:lpstr>ClipArt</vt:lpstr>
      <vt:lpstr>Microsoft ClipArt Gallery</vt:lpstr>
      <vt:lpstr>Document</vt:lpstr>
      <vt:lpstr>Acrobat Document</vt:lpstr>
      <vt:lpstr>Giving Professional Talks</vt:lpstr>
      <vt:lpstr>Professional talks</vt:lpstr>
      <vt:lpstr>Today’s Lunch is about your Work!</vt:lpstr>
      <vt:lpstr>The Life of a philosopher</vt:lpstr>
      <vt:lpstr>The Life of a Researcher</vt:lpstr>
      <vt:lpstr>But we teach in many ways…</vt:lpstr>
      <vt:lpstr>The Rule of Three</vt:lpstr>
      <vt:lpstr>Some Aspects we’ll Consider</vt:lpstr>
      <vt:lpstr>Sample timelines</vt:lpstr>
      <vt:lpstr>Pithy advice from Ken’s Dad</vt:lpstr>
      <vt:lpstr>Pithy advice from Ken’s Dad</vt:lpstr>
      <vt:lpstr>Underlying Insight?</vt:lpstr>
      <vt:lpstr>Designing a Lecture</vt:lpstr>
      <vt:lpstr>Why an “arc”?</vt:lpstr>
      <vt:lpstr>… don’t omit the “wow”</vt:lpstr>
      <vt:lpstr>But… be honest</vt:lpstr>
      <vt:lpstr>Pithy advice from Ken’s Mom</vt:lpstr>
      <vt:lpstr>Slides</vt:lpstr>
      <vt:lpstr>Information channel perspective</vt:lpstr>
      <vt:lpstr>“channel fails”</vt:lpstr>
      <vt:lpstr>Common “channel fails”</vt:lpstr>
      <vt:lpstr>Common “channel fails”</vt:lpstr>
      <vt:lpstr>Time… friend or enemy?</vt:lpstr>
      <vt:lpstr>Time: Own it!</vt:lpstr>
      <vt:lpstr>Think of time when structuring a talk</vt:lpstr>
      <vt:lpstr>Sizing up the audience</vt:lpstr>
      <vt:lpstr>Engage your audience</vt:lpstr>
      <vt:lpstr>Overcoming fear</vt:lpstr>
      <vt:lpstr>Overcoming fear</vt:lpstr>
      <vt:lpstr>If in doubt… </vt:lpstr>
      <vt:lpstr>A good Slide set Tells the story eloquently with very few words</vt:lpstr>
      <vt:lpstr>But some slides don’t work…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DMRDDS  Relationship to the Thrust  </vt:lpstr>
      <vt:lpstr>Recommended Quality R&amp;D Metrics (from Report of AFRL Research Council Quality Metrics Committee)</vt:lpstr>
      <vt:lpstr>Some better Slides  (and the reasons)</vt:lpstr>
      <vt:lpstr>Use Animations to tell your story</vt:lpstr>
      <vt:lpstr>RDMC: AN RDMA Multicast</vt:lpstr>
      <vt:lpstr>Deep dive on these costs!</vt:lpstr>
      <vt:lpstr>Traditional Approach: UsE Caching to hide overheads</vt:lpstr>
      <vt:lpstr>… Cascade hosts data and code</vt:lpstr>
      <vt:lpstr>CASCADE: CUSTOMIZED SMART SERVICES</vt:lpstr>
      <vt:lpstr>When do animations and builds work?</vt:lpstr>
      <vt:lpstr>Table, Impossible to read</vt:lpstr>
      <vt:lpstr>Table, with Attention emphasis</vt:lpstr>
      <vt:lpstr>Way Faster than ANY Prior system</vt:lpstr>
      <vt:lpstr>Way Faster than ANY Prior system</vt:lpstr>
      <vt:lpstr>Notice the pattern behind the mistakes</vt:lpstr>
      <vt:lpstr>Some common mistakes</vt:lpstr>
      <vt:lpstr>Use jokes cautiously</vt:lpstr>
      <vt:lpstr>Powerpoint effects</vt:lpstr>
      <vt:lpstr>Technology fails</vt:lpstr>
      <vt:lpstr>An e xampl  e… t his t alk</vt:lpstr>
      <vt:lpstr>OpenOffice isn’t flawless</vt:lpstr>
      <vt:lpstr>Technology catastrophes</vt:lpstr>
      <vt:lpstr>Some common problems</vt:lpstr>
      <vt:lpstr>The angry audience</vt:lpstr>
      <vt:lpstr>Cutting off questions</vt:lpstr>
      <vt:lpstr>You ran out of time…</vt:lpstr>
      <vt:lpstr>Special: Theoretical results</vt:lpstr>
      <vt:lpstr>Special: Interview talks</vt:lpstr>
      <vt:lpstr>What to take away?</vt:lpstr>
      <vt:lpstr>What to take away?</vt:lpstr>
      <vt:lpstr>One final thought…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5412:  Topics in Cloud Computing</dc:title>
  <dc:creator>ken</dc:creator>
  <cp:lastModifiedBy>Ken Birman</cp:lastModifiedBy>
  <cp:revision>245</cp:revision>
  <dcterms:created xsi:type="dcterms:W3CDTF">2017-12-19T18:11:25Z</dcterms:created>
  <dcterms:modified xsi:type="dcterms:W3CDTF">2022-10-25T15:36:05Z</dcterms:modified>
</cp:coreProperties>
</file>