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799" r:id="rId2"/>
    <p:sldId id="1113" r:id="rId3"/>
    <p:sldId id="715" r:id="rId4"/>
    <p:sldId id="819" r:id="rId5"/>
    <p:sldId id="820" r:id="rId6"/>
    <p:sldId id="3571" r:id="rId7"/>
    <p:sldId id="980" r:id="rId8"/>
    <p:sldId id="1122" r:id="rId9"/>
    <p:sldId id="1119" r:id="rId10"/>
    <p:sldId id="1120" r:id="rId11"/>
    <p:sldId id="1121" r:id="rId12"/>
    <p:sldId id="934" r:id="rId13"/>
    <p:sldId id="3575" r:id="rId14"/>
    <p:sldId id="3576" r:id="rId15"/>
    <p:sldId id="758" r:id="rId16"/>
    <p:sldId id="1127" r:id="rId17"/>
    <p:sldId id="3572" r:id="rId18"/>
    <p:sldId id="3573" r:id="rId19"/>
    <p:sldId id="956" r:id="rId20"/>
    <p:sldId id="955" r:id="rId21"/>
    <p:sldId id="3574" r:id="rId22"/>
    <p:sldId id="1125" r:id="rId23"/>
    <p:sldId id="1110" r:id="rId24"/>
    <p:sldId id="909" r:id="rId25"/>
    <p:sldId id="3566" r:id="rId26"/>
    <p:sldId id="3551" r:id="rId27"/>
    <p:sldId id="3552" r:id="rId28"/>
    <p:sldId id="9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E97A17-AB74-2606-0B3E-BB58F5EE8D7D}" name="Alicia Yang" initials="AY" userId="S::yy354@cornell.edu::e2e4984f-ff22-4388-bd40-d79384179f0d" providerId="AD"/>
  <p188:author id="{B675F27B-803D-8490-D30B-B3D4FE977DDE}" name="Ken Birman" initials="KB" userId="S::kpb3@cornell.edu::d63afa40-f901-45d1-beb5-fa688e844a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FFC2"/>
    <a:srgbClr val="008000"/>
    <a:srgbClr val="FFFFFF"/>
    <a:srgbClr val="996633"/>
    <a:srgbClr val="A9DFF5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Birman" userId="d63afa40-f901-45d1-beb5-fa688e844a7e" providerId="ADAL" clId="{942A59D0-E1B0-4779-93B7-79A23EC316CB}"/>
    <pc:docChg chg="undo redo custSel addSld delSld modSld sldOrd">
      <pc:chgData name="Ken Birman" userId="d63afa40-f901-45d1-beb5-fa688e844a7e" providerId="ADAL" clId="{942A59D0-E1B0-4779-93B7-79A23EC316CB}" dt="2026-04-25T20:54:37.534" v="9617" actId="20577"/>
      <pc:docMkLst>
        <pc:docMk/>
      </pc:docMkLst>
      <pc:sldChg chg="modSp mod">
        <pc:chgData name="Ken Birman" userId="d63afa40-f901-45d1-beb5-fa688e844a7e" providerId="ADAL" clId="{942A59D0-E1B0-4779-93B7-79A23EC316CB}" dt="2026-04-25T20:54:13.827" v="9576" actId="20577"/>
        <pc:sldMkLst>
          <pc:docMk/>
          <pc:sldMk cId="2001643190" sldId="715"/>
        </pc:sldMkLst>
        <pc:spChg chg="mod">
          <ac:chgData name="Ken Birman" userId="d63afa40-f901-45d1-beb5-fa688e844a7e" providerId="ADAL" clId="{942A59D0-E1B0-4779-93B7-79A23EC316CB}" dt="2026-04-25T20:54:13.827" v="9576" actId="20577"/>
          <ac:spMkLst>
            <pc:docMk/>
            <pc:sldMk cId="2001643190" sldId="715"/>
            <ac:spMk id="2" creationId="{7490A8FE-E52F-4E22-BEAD-1A693F6A4DA6}"/>
          </ac:spMkLst>
        </pc:spChg>
      </pc:sldChg>
      <pc:sldChg chg="modSp add mod">
        <pc:chgData name="Ken Birman" userId="d63afa40-f901-45d1-beb5-fa688e844a7e" providerId="ADAL" clId="{942A59D0-E1B0-4779-93B7-79A23EC316CB}" dt="2026-04-19T19:54:14.155" v="6136" actId="20577"/>
        <pc:sldMkLst>
          <pc:docMk/>
          <pc:sldMk cId="3340979512" sldId="758"/>
        </pc:sldMkLst>
        <pc:spChg chg="mod">
          <ac:chgData name="Ken Birman" userId="d63afa40-f901-45d1-beb5-fa688e844a7e" providerId="ADAL" clId="{942A59D0-E1B0-4779-93B7-79A23EC316CB}" dt="2026-04-19T19:54:14.155" v="6136" actId="20577"/>
          <ac:spMkLst>
            <pc:docMk/>
            <pc:sldMk cId="3340979512" sldId="758"/>
            <ac:spMk id="2" creationId="{17037A07-4AB7-4D4C-A1B6-B2F16ABE3184}"/>
          </ac:spMkLst>
        </pc:spChg>
      </pc:sldChg>
      <pc:sldChg chg="modSp mod">
        <pc:chgData name="Ken Birman" userId="d63afa40-f901-45d1-beb5-fa688e844a7e" providerId="ADAL" clId="{942A59D0-E1B0-4779-93B7-79A23EC316CB}" dt="2026-04-19T17:36:50.230" v="5222" actId="20577"/>
        <pc:sldMkLst>
          <pc:docMk/>
          <pc:sldMk cId="3840544464" sldId="799"/>
        </pc:sldMkLst>
        <pc:spChg chg="mod">
          <ac:chgData name="Ken Birman" userId="d63afa40-f901-45d1-beb5-fa688e844a7e" providerId="ADAL" clId="{942A59D0-E1B0-4779-93B7-79A23EC316CB}" dt="2026-04-19T17:36:50.230" v="5222" actId="20577"/>
          <ac:spMkLst>
            <pc:docMk/>
            <pc:sldMk cId="3840544464" sldId="799"/>
            <ac:spMk id="7" creationId="{DF15464A-F55D-46D2-BDA3-E17D14C8C377}"/>
          </ac:spMkLst>
        </pc:spChg>
      </pc:sldChg>
      <pc:sldChg chg="addSp delSp modSp mod">
        <pc:chgData name="Ken Birman" userId="d63afa40-f901-45d1-beb5-fa688e844a7e" providerId="ADAL" clId="{942A59D0-E1B0-4779-93B7-79A23EC316CB}" dt="2026-04-19T17:05:13.194" v="1714" actId="1582"/>
        <pc:sldMkLst>
          <pc:docMk/>
          <pc:sldMk cId="2125292152" sldId="820"/>
        </pc:sldMkLst>
        <pc:spChg chg="add mod">
          <ac:chgData name="Ken Birman" userId="d63afa40-f901-45d1-beb5-fa688e844a7e" providerId="ADAL" clId="{942A59D0-E1B0-4779-93B7-79A23EC316CB}" dt="2026-04-19T17:03:20.152" v="1706" actId="1076"/>
          <ac:spMkLst>
            <pc:docMk/>
            <pc:sldMk cId="2125292152" sldId="820"/>
            <ac:spMk id="6" creationId="{8E8D86C1-3274-8108-B1F0-A2FA1C1717FC}"/>
          </ac:spMkLst>
        </pc:spChg>
        <pc:spChg chg="add mod">
          <ac:chgData name="Ken Birman" userId="d63afa40-f901-45d1-beb5-fa688e844a7e" providerId="ADAL" clId="{942A59D0-E1B0-4779-93B7-79A23EC316CB}" dt="2026-04-19T17:04:16.698" v="1710" actId="1076"/>
          <ac:spMkLst>
            <pc:docMk/>
            <pc:sldMk cId="2125292152" sldId="820"/>
            <ac:spMk id="7" creationId="{195A1732-05F9-6EED-7195-B5ABA0ABF62E}"/>
          </ac:spMkLst>
        </pc:spChg>
        <pc:spChg chg="add mod">
          <ac:chgData name="Ken Birman" userId="d63afa40-f901-45d1-beb5-fa688e844a7e" providerId="ADAL" clId="{942A59D0-E1B0-4779-93B7-79A23EC316CB}" dt="2026-04-19T17:05:13.194" v="1714" actId="1582"/>
          <ac:spMkLst>
            <pc:docMk/>
            <pc:sldMk cId="2125292152" sldId="820"/>
            <ac:spMk id="8" creationId="{23B7C56F-EC5F-E6F0-2DBF-998F6052E2BB}"/>
          </ac:spMkLst>
        </pc:spChg>
        <pc:picChg chg="mod">
          <ac:chgData name="Ken Birman" userId="d63afa40-f901-45d1-beb5-fa688e844a7e" providerId="ADAL" clId="{942A59D0-E1B0-4779-93B7-79A23EC316CB}" dt="2026-04-19T17:04:33.483" v="1711" actId="208"/>
          <ac:picMkLst>
            <pc:docMk/>
            <pc:sldMk cId="2125292152" sldId="820"/>
            <ac:picMk id="1028" creationId="{48B7DD2D-6DF3-FFC1-8A6B-3F2C4C246AD0}"/>
          </ac:picMkLst>
        </pc:picChg>
      </pc:sldChg>
      <pc:sldChg chg="modSp mod">
        <pc:chgData name="Ken Birman" userId="d63afa40-f901-45d1-beb5-fa688e844a7e" providerId="ADAL" clId="{942A59D0-E1B0-4779-93B7-79A23EC316CB}" dt="2026-04-20T16:44:24.111" v="9436" actId="20577"/>
        <pc:sldMkLst>
          <pc:docMk/>
          <pc:sldMk cId="575350563" sldId="909"/>
        </pc:sldMkLst>
        <pc:spChg chg="mod">
          <ac:chgData name="Ken Birman" userId="d63afa40-f901-45d1-beb5-fa688e844a7e" providerId="ADAL" clId="{942A59D0-E1B0-4779-93B7-79A23EC316CB}" dt="2026-04-20T16:44:24.111" v="9436" actId="20577"/>
          <ac:spMkLst>
            <pc:docMk/>
            <pc:sldMk cId="575350563" sldId="909"/>
            <ac:spMk id="2" creationId="{28373B83-9510-6790-84AF-950954ADCDE5}"/>
          </ac:spMkLst>
        </pc:spChg>
        <pc:spChg chg="mod">
          <ac:chgData name="Ken Birman" userId="d63afa40-f901-45d1-beb5-fa688e844a7e" providerId="ADAL" clId="{942A59D0-E1B0-4779-93B7-79A23EC316CB}" dt="2026-04-19T20:18:01.146" v="9398" actId="20577"/>
          <ac:spMkLst>
            <pc:docMk/>
            <pc:sldMk cId="575350563" sldId="909"/>
            <ac:spMk id="4" creationId="{0F73A713-B4AB-1835-79A9-FFD887C595A9}"/>
          </ac:spMkLst>
        </pc:spChg>
      </pc:sldChg>
      <pc:sldChg chg="add">
        <pc:chgData name="Ken Birman" userId="d63afa40-f901-45d1-beb5-fa688e844a7e" providerId="ADAL" clId="{942A59D0-E1B0-4779-93B7-79A23EC316CB}" dt="2026-04-19T19:52:15.399" v="5794"/>
        <pc:sldMkLst>
          <pc:docMk/>
          <pc:sldMk cId="920299760" sldId="934"/>
        </pc:sldMkLst>
      </pc:sldChg>
      <pc:sldChg chg="modSp mod">
        <pc:chgData name="Ken Birman" userId="d63afa40-f901-45d1-beb5-fa688e844a7e" providerId="ADAL" clId="{942A59D0-E1B0-4779-93B7-79A23EC316CB}" dt="2026-04-19T20:04:04.494" v="7848" actId="20577"/>
        <pc:sldMkLst>
          <pc:docMk/>
          <pc:sldMk cId="3676232487" sldId="955"/>
        </pc:sldMkLst>
        <pc:spChg chg="mod">
          <ac:chgData name="Ken Birman" userId="d63afa40-f901-45d1-beb5-fa688e844a7e" providerId="ADAL" clId="{942A59D0-E1B0-4779-93B7-79A23EC316CB}" dt="2026-04-19T20:04:04.494" v="7848" actId="20577"/>
          <ac:spMkLst>
            <pc:docMk/>
            <pc:sldMk cId="3676232487" sldId="955"/>
            <ac:spMk id="7" creationId="{DF15464A-F55D-46D2-BDA3-E17D14C8C377}"/>
          </ac:spMkLst>
        </pc:spChg>
      </pc:sldChg>
      <pc:sldChg chg="modSp mod">
        <pc:chgData name="Ken Birman" userId="d63afa40-f901-45d1-beb5-fa688e844a7e" providerId="ADAL" clId="{942A59D0-E1B0-4779-93B7-79A23EC316CB}" dt="2026-04-19T20:03:44.665" v="7813" actId="20577"/>
        <pc:sldMkLst>
          <pc:docMk/>
          <pc:sldMk cId="2868627180" sldId="956"/>
        </pc:sldMkLst>
        <pc:spChg chg="mod">
          <ac:chgData name="Ken Birman" userId="d63afa40-f901-45d1-beb5-fa688e844a7e" providerId="ADAL" clId="{942A59D0-E1B0-4779-93B7-79A23EC316CB}" dt="2026-04-19T17:34:55.067" v="5075" actId="6549"/>
          <ac:spMkLst>
            <pc:docMk/>
            <pc:sldMk cId="2868627180" sldId="956"/>
            <ac:spMk id="2" creationId="{15CFC2DD-AE74-B952-7BD9-BF2CCDF1C3B6}"/>
          </ac:spMkLst>
        </pc:spChg>
        <pc:spChg chg="mod">
          <ac:chgData name="Ken Birman" userId="d63afa40-f901-45d1-beb5-fa688e844a7e" providerId="ADAL" clId="{942A59D0-E1B0-4779-93B7-79A23EC316CB}" dt="2026-04-19T20:03:44.665" v="7813" actId="20577"/>
          <ac:spMkLst>
            <pc:docMk/>
            <pc:sldMk cId="2868627180" sldId="956"/>
            <ac:spMk id="3" creationId="{840DEA44-415E-ADEA-1724-AB6DBC5BD885}"/>
          </ac:spMkLst>
        </pc:spChg>
      </pc:sldChg>
      <pc:sldChg chg="modSp mod">
        <pc:chgData name="Ken Birman" userId="d63afa40-f901-45d1-beb5-fa688e844a7e" providerId="ADAL" clId="{942A59D0-E1B0-4779-93B7-79A23EC316CB}" dt="2026-04-20T16:44:43.259" v="9443" actId="20577"/>
        <pc:sldMkLst>
          <pc:docMk/>
          <pc:sldMk cId="644681526" sldId="979"/>
        </pc:sldMkLst>
        <pc:spChg chg="mod">
          <ac:chgData name="Ken Birman" userId="d63afa40-f901-45d1-beb5-fa688e844a7e" providerId="ADAL" clId="{942A59D0-E1B0-4779-93B7-79A23EC316CB}" dt="2026-04-20T16:44:43.259" v="9443" actId="20577"/>
          <ac:spMkLst>
            <pc:docMk/>
            <pc:sldMk cId="644681526" sldId="979"/>
            <ac:spMk id="3" creationId="{295DA5B1-E419-57C7-7C07-FB38DC16765F}"/>
          </ac:spMkLst>
        </pc:spChg>
        <pc:spChg chg="mod">
          <ac:chgData name="Ken Birman" userId="d63afa40-f901-45d1-beb5-fa688e844a7e" providerId="ADAL" clId="{942A59D0-E1B0-4779-93B7-79A23EC316CB}" dt="2026-04-19T17:29:52.038" v="4601" actId="1076"/>
          <ac:spMkLst>
            <pc:docMk/>
            <pc:sldMk cId="644681526" sldId="979"/>
            <ac:spMk id="6" creationId="{5B5EA89D-267A-13FF-69A3-DEAD8C77DA1E}"/>
          </ac:spMkLst>
        </pc:spChg>
      </pc:sldChg>
      <pc:sldChg chg="modSp add mod">
        <pc:chgData name="Ken Birman" userId="d63afa40-f901-45d1-beb5-fa688e844a7e" providerId="ADAL" clId="{942A59D0-E1B0-4779-93B7-79A23EC316CB}" dt="2026-04-25T20:54:37.534" v="9617" actId="20577"/>
        <pc:sldMkLst>
          <pc:docMk/>
          <pc:sldMk cId="3815909604" sldId="980"/>
        </pc:sldMkLst>
        <pc:spChg chg="mod">
          <ac:chgData name="Ken Birman" userId="d63afa40-f901-45d1-beb5-fa688e844a7e" providerId="ADAL" clId="{942A59D0-E1B0-4779-93B7-79A23EC316CB}" dt="2026-04-25T20:54:37.534" v="9617" actId="20577"/>
          <ac:spMkLst>
            <pc:docMk/>
            <pc:sldMk cId="3815909604" sldId="980"/>
            <ac:spMk id="2" creationId="{B86E24CF-7752-C6DF-551E-0D94EDDA304F}"/>
          </ac:spMkLst>
        </pc:spChg>
        <pc:spChg chg="mod">
          <ac:chgData name="Ken Birman" userId="d63afa40-f901-45d1-beb5-fa688e844a7e" providerId="ADAL" clId="{942A59D0-E1B0-4779-93B7-79A23EC316CB}" dt="2026-04-19T20:08:24.576" v="8429" actId="6549"/>
          <ac:spMkLst>
            <pc:docMk/>
            <pc:sldMk cId="3815909604" sldId="980"/>
            <ac:spMk id="3" creationId="{59ED974B-D856-BCB9-CD97-579C14305427}"/>
          </ac:spMkLst>
        </pc:spChg>
      </pc:sldChg>
      <pc:sldChg chg="add">
        <pc:chgData name="Ken Birman" userId="d63afa40-f901-45d1-beb5-fa688e844a7e" providerId="ADAL" clId="{942A59D0-E1B0-4779-93B7-79A23EC316CB}" dt="2026-04-19T17:33:04.046" v="4853"/>
        <pc:sldMkLst>
          <pc:docMk/>
          <pc:sldMk cId="780349418" sldId="1110"/>
        </pc:sldMkLst>
      </pc:sldChg>
      <pc:sldChg chg="modSp mod">
        <pc:chgData name="Ken Birman" userId="d63afa40-f901-45d1-beb5-fa688e844a7e" providerId="ADAL" clId="{942A59D0-E1B0-4779-93B7-79A23EC316CB}" dt="2026-04-25T20:53:56.955" v="9559" actId="6549"/>
        <pc:sldMkLst>
          <pc:docMk/>
          <pc:sldMk cId="2442432707" sldId="1113"/>
        </pc:sldMkLst>
        <pc:spChg chg="mod">
          <ac:chgData name="Ken Birman" userId="d63afa40-f901-45d1-beb5-fa688e844a7e" providerId="ADAL" clId="{942A59D0-E1B0-4779-93B7-79A23EC316CB}" dt="2026-04-19T17:31:14.408" v="4662" actId="20577"/>
          <ac:spMkLst>
            <pc:docMk/>
            <pc:sldMk cId="2442432707" sldId="1113"/>
            <ac:spMk id="5" creationId="{4BE1B34F-1D25-87F5-B39A-CCFEFBF2CB21}"/>
          </ac:spMkLst>
        </pc:spChg>
        <pc:spChg chg="mod">
          <ac:chgData name="Ken Birman" userId="d63afa40-f901-45d1-beb5-fa688e844a7e" providerId="ADAL" clId="{942A59D0-E1B0-4779-93B7-79A23EC316CB}" dt="2026-04-25T20:53:56.955" v="9559" actId="6549"/>
          <ac:spMkLst>
            <pc:docMk/>
            <pc:sldMk cId="2442432707" sldId="1113"/>
            <ac:spMk id="6" creationId="{48914925-8E39-9BEA-1B3B-E254E0C0E9F5}"/>
          </ac:spMkLst>
        </pc:spChg>
      </pc:sldChg>
      <pc:sldChg chg="add">
        <pc:chgData name="Ken Birman" userId="d63afa40-f901-45d1-beb5-fa688e844a7e" providerId="ADAL" clId="{942A59D0-E1B0-4779-93B7-79A23EC316CB}" dt="2026-04-19T19:52:15.399" v="5794"/>
        <pc:sldMkLst>
          <pc:docMk/>
          <pc:sldMk cId="3713284906" sldId="1119"/>
        </pc:sldMkLst>
      </pc:sldChg>
      <pc:sldChg chg="add">
        <pc:chgData name="Ken Birman" userId="d63afa40-f901-45d1-beb5-fa688e844a7e" providerId="ADAL" clId="{942A59D0-E1B0-4779-93B7-79A23EC316CB}" dt="2026-04-19T19:52:15.399" v="5794"/>
        <pc:sldMkLst>
          <pc:docMk/>
          <pc:sldMk cId="1683606620" sldId="1120"/>
        </pc:sldMkLst>
      </pc:sldChg>
      <pc:sldChg chg="add">
        <pc:chgData name="Ken Birman" userId="d63afa40-f901-45d1-beb5-fa688e844a7e" providerId="ADAL" clId="{942A59D0-E1B0-4779-93B7-79A23EC316CB}" dt="2026-04-19T19:52:15.399" v="5794"/>
        <pc:sldMkLst>
          <pc:docMk/>
          <pc:sldMk cId="3965541258" sldId="1121"/>
        </pc:sldMkLst>
      </pc:sldChg>
      <pc:sldChg chg="add">
        <pc:chgData name="Ken Birman" userId="d63afa40-f901-45d1-beb5-fa688e844a7e" providerId="ADAL" clId="{942A59D0-E1B0-4779-93B7-79A23EC316CB}" dt="2026-04-19T19:52:15.399" v="5794"/>
        <pc:sldMkLst>
          <pc:docMk/>
          <pc:sldMk cId="303953908" sldId="1122"/>
        </pc:sldMkLst>
      </pc:sldChg>
      <pc:sldChg chg="addSp delSp modSp add mod">
        <pc:chgData name="Ken Birman" userId="d63afa40-f901-45d1-beb5-fa688e844a7e" providerId="ADAL" clId="{942A59D0-E1B0-4779-93B7-79A23EC316CB}" dt="2026-04-20T16:43:54.270" v="9432" actId="404"/>
        <pc:sldMkLst>
          <pc:docMk/>
          <pc:sldMk cId="1589840149" sldId="1125"/>
        </pc:sldMkLst>
        <pc:spChg chg="mod">
          <ac:chgData name="Ken Birman" userId="d63afa40-f901-45d1-beb5-fa688e844a7e" providerId="ADAL" clId="{942A59D0-E1B0-4779-93B7-79A23EC316CB}" dt="2026-04-20T16:43:54.270" v="9432" actId="404"/>
          <ac:spMkLst>
            <pc:docMk/>
            <pc:sldMk cId="1589840149" sldId="1125"/>
            <ac:spMk id="2" creationId="{470087E2-3EEE-7717-ED65-CD97B2D5294F}"/>
          </ac:spMkLst>
        </pc:spChg>
        <pc:picChg chg="add mod">
          <ac:chgData name="Ken Birman" userId="d63afa40-f901-45d1-beb5-fa688e844a7e" providerId="ADAL" clId="{942A59D0-E1B0-4779-93B7-79A23EC316CB}" dt="2026-04-20T16:43:35.868" v="9428" actId="1076"/>
          <ac:picMkLst>
            <pc:docMk/>
            <pc:sldMk cId="1589840149" sldId="1125"/>
            <ac:picMk id="24" creationId="{F655B4E2-2565-C29A-4F14-13203377FA34}"/>
          </ac:picMkLst>
        </pc:picChg>
      </pc:sldChg>
      <pc:sldChg chg="modSp add mod">
        <pc:chgData name="Ken Birman" userId="d63afa40-f901-45d1-beb5-fa688e844a7e" providerId="ADAL" clId="{942A59D0-E1B0-4779-93B7-79A23EC316CB}" dt="2026-04-19T19:54:35.190" v="6149" actId="6549"/>
        <pc:sldMkLst>
          <pc:docMk/>
          <pc:sldMk cId="4106735738" sldId="1127"/>
        </pc:sldMkLst>
        <pc:spChg chg="mod">
          <ac:chgData name="Ken Birman" userId="d63afa40-f901-45d1-beb5-fa688e844a7e" providerId="ADAL" clId="{942A59D0-E1B0-4779-93B7-79A23EC316CB}" dt="2026-04-19T19:54:35.190" v="6149" actId="6549"/>
          <ac:spMkLst>
            <pc:docMk/>
            <pc:sldMk cId="4106735738" sldId="1127"/>
            <ac:spMk id="121" creationId="{B0784B0A-9D78-005F-77A4-2E94D8DB9CF7}"/>
          </ac:spMkLst>
        </pc:spChg>
      </pc:sldChg>
      <pc:sldChg chg="modSp mod">
        <pc:chgData name="Ken Birman" userId="d63afa40-f901-45d1-beb5-fa688e844a7e" providerId="ADAL" clId="{942A59D0-E1B0-4779-93B7-79A23EC316CB}" dt="2026-04-19T20:18:15.778" v="9401" actId="20577"/>
        <pc:sldMkLst>
          <pc:docMk/>
          <pc:sldMk cId="4233966293" sldId="3551"/>
        </pc:sldMkLst>
        <pc:spChg chg="mod">
          <ac:chgData name="Ken Birman" userId="d63afa40-f901-45d1-beb5-fa688e844a7e" providerId="ADAL" clId="{942A59D0-E1B0-4779-93B7-79A23EC316CB}" dt="2026-04-19T17:33:42.573" v="4929" actId="20577"/>
          <ac:spMkLst>
            <pc:docMk/>
            <pc:sldMk cId="4233966293" sldId="3551"/>
            <ac:spMk id="2" creationId="{5633BD8C-B4E3-A98D-A81C-57C72466854E}"/>
          </ac:spMkLst>
        </pc:spChg>
        <pc:spChg chg="mod">
          <ac:chgData name="Ken Birman" userId="d63afa40-f901-45d1-beb5-fa688e844a7e" providerId="ADAL" clId="{942A59D0-E1B0-4779-93B7-79A23EC316CB}" dt="2026-04-19T20:18:15.778" v="9401" actId="20577"/>
          <ac:spMkLst>
            <pc:docMk/>
            <pc:sldMk cId="4233966293" sldId="3551"/>
            <ac:spMk id="3" creationId="{AAB47401-84F5-CC44-419D-9803A5004E28}"/>
          </ac:spMkLst>
        </pc:spChg>
      </pc:sldChg>
      <pc:sldChg chg="modSp mod">
        <pc:chgData name="Ken Birman" userId="d63afa40-f901-45d1-beb5-fa688e844a7e" providerId="ADAL" clId="{942A59D0-E1B0-4779-93B7-79A23EC316CB}" dt="2026-04-19T20:18:22.432" v="9403" actId="20577"/>
        <pc:sldMkLst>
          <pc:docMk/>
          <pc:sldMk cId="1359460217" sldId="3552"/>
        </pc:sldMkLst>
        <pc:spChg chg="mod">
          <ac:chgData name="Ken Birman" userId="d63afa40-f901-45d1-beb5-fa688e844a7e" providerId="ADAL" clId="{942A59D0-E1B0-4779-93B7-79A23EC316CB}" dt="2026-04-19T17:33:46.947" v="4930" actId="20577"/>
          <ac:spMkLst>
            <pc:docMk/>
            <pc:sldMk cId="1359460217" sldId="3552"/>
            <ac:spMk id="2" creationId="{3113EA9B-D522-FB61-76A9-16FB624EFA8A}"/>
          </ac:spMkLst>
        </pc:spChg>
        <pc:spChg chg="mod">
          <ac:chgData name="Ken Birman" userId="d63afa40-f901-45d1-beb5-fa688e844a7e" providerId="ADAL" clId="{942A59D0-E1B0-4779-93B7-79A23EC316CB}" dt="2026-04-19T20:18:22.432" v="9403" actId="20577"/>
          <ac:spMkLst>
            <pc:docMk/>
            <pc:sldMk cId="1359460217" sldId="3552"/>
            <ac:spMk id="3" creationId="{A7C4DA74-8C8E-3381-7449-D1D025A1A79E}"/>
          </ac:spMkLst>
        </pc:spChg>
      </pc:sldChg>
      <pc:sldChg chg="modSp mod">
        <pc:chgData name="Ken Birman" userId="d63afa40-f901-45d1-beb5-fa688e844a7e" providerId="ADAL" clId="{942A59D0-E1B0-4779-93B7-79A23EC316CB}" dt="2026-04-19T20:18:08.231" v="9399" actId="20577"/>
        <pc:sldMkLst>
          <pc:docMk/>
          <pc:sldMk cId="3519239347" sldId="3566"/>
        </pc:sldMkLst>
        <pc:spChg chg="mod">
          <ac:chgData name="Ken Birman" userId="d63afa40-f901-45d1-beb5-fa688e844a7e" providerId="ADAL" clId="{942A59D0-E1B0-4779-93B7-79A23EC316CB}" dt="2026-04-19T17:33:38.557" v="4928" actId="20577"/>
          <ac:spMkLst>
            <pc:docMk/>
            <pc:sldMk cId="3519239347" sldId="3566"/>
            <ac:spMk id="2" creationId="{D07A0A77-AB8B-1FDA-B9BE-69F3D6291FA9}"/>
          </ac:spMkLst>
        </pc:spChg>
        <pc:spChg chg="mod">
          <ac:chgData name="Ken Birman" userId="d63afa40-f901-45d1-beb5-fa688e844a7e" providerId="ADAL" clId="{942A59D0-E1B0-4779-93B7-79A23EC316CB}" dt="2026-04-19T20:18:08.231" v="9399" actId="20577"/>
          <ac:spMkLst>
            <pc:docMk/>
            <pc:sldMk cId="3519239347" sldId="3566"/>
            <ac:spMk id="3" creationId="{F85276D2-097D-4355-B26C-EE11E8312EFE}"/>
          </ac:spMkLst>
        </pc:spChg>
      </pc:sldChg>
      <pc:sldChg chg="addSp delSp modSp new mod modClrScheme chgLayout">
        <pc:chgData name="Ken Birman" userId="d63afa40-f901-45d1-beb5-fa688e844a7e" providerId="ADAL" clId="{942A59D0-E1B0-4779-93B7-79A23EC316CB}" dt="2026-04-19T19:51:58.014" v="5792" actId="20577"/>
        <pc:sldMkLst>
          <pc:docMk/>
          <pc:sldMk cId="63412251" sldId="3571"/>
        </pc:sldMkLst>
        <pc:spChg chg="mod ord">
          <ac:chgData name="Ken Birman" userId="d63afa40-f901-45d1-beb5-fa688e844a7e" providerId="ADAL" clId="{942A59D0-E1B0-4779-93B7-79A23EC316CB}" dt="2026-04-19T19:50:23.442" v="5442" actId="700"/>
          <ac:spMkLst>
            <pc:docMk/>
            <pc:sldMk cId="63412251" sldId="3571"/>
            <ac:spMk id="3" creationId="{D2E78BAC-63B6-9572-4CC4-518E8BA739B4}"/>
          </ac:spMkLst>
        </pc:spChg>
        <pc:spChg chg="mod ord">
          <ac:chgData name="Ken Birman" userId="d63afa40-f901-45d1-beb5-fa688e844a7e" providerId="ADAL" clId="{942A59D0-E1B0-4779-93B7-79A23EC316CB}" dt="2026-04-19T19:50:23.442" v="5442" actId="700"/>
          <ac:spMkLst>
            <pc:docMk/>
            <pc:sldMk cId="63412251" sldId="3571"/>
            <ac:spMk id="4" creationId="{776257EB-2F36-553E-3576-E57553ECB5CE}"/>
          </ac:spMkLst>
        </pc:spChg>
        <pc:spChg chg="add mod ord">
          <ac:chgData name="Ken Birman" userId="d63afa40-f901-45d1-beb5-fa688e844a7e" providerId="ADAL" clId="{942A59D0-E1B0-4779-93B7-79A23EC316CB}" dt="2026-04-19T19:50:54.874" v="5568" actId="20577"/>
          <ac:spMkLst>
            <pc:docMk/>
            <pc:sldMk cId="63412251" sldId="3571"/>
            <ac:spMk id="5" creationId="{50B30E82-0FC2-1330-1012-25833C7EA5E6}"/>
          </ac:spMkLst>
        </pc:spChg>
        <pc:spChg chg="add mod ord">
          <ac:chgData name="Ken Birman" userId="d63afa40-f901-45d1-beb5-fa688e844a7e" providerId="ADAL" clId="{942A59D0-E1B0-4779-93B7-79A23EC316CB}" dt="2026-04-19T19:51:58.014" v="5792" actId="20577"/>
          <ac:spMkLst>
            <pc:docMk/>
            <pc:sldMk cId="63412251" sldId="3571"/>
            <ac:spMk id="6" creationId="{5BCDF030-F64D-3F38-FBE9-46BEA88B03BA}"/>
          </ac:spMkLst>
        </pc:spChg>
      </pc:sldChg>
      <pc:sldChg chg="modSp new mod">
        <pc:chgData name="Ken Birman" userId="d63afa40-f901-45d1-beb5-fa688e844a7e" providerId="ADAL" clId="{942A59D0-E1B0-4779-93B7-79A23EC316CB}" dt="2026-04-19T19:59:50.622" v="6956" actId="20577"/>
        <pc:sldMkLst>
          <pc:docMk/>
          <pc:sldMk cId="1086289008" sldId="3572"/>
        </pc:sldMkLst>
        <pc:spChg chg="mod">
          <ac:chgData name="Ken Birman" userId="d63afa40-f901-45d1-beb5-fa688e844a7e" providerId="ADAL" clId="{942A59D0-E1B0-4779-93B7-79A23EC316CB}" dt="2026-04-19T19:55:21.636" v="6195" actId="20577"/>
          <ac:spMkLst>
            <pc:docMk/>
            <pc:sldMk cId="1086289008" sldId="3572"/>
            <ac:spMk id="2" creationId="{B2B91569-9EDB-7515-3549-0E4A7779DE94}"/>
          </ac:spMkLst>
        </pc:spChg>
        <pc:spChg chg="mod">
          <ac:chgData name="Ken Birman" userId="d63afa40-f901-45d1-beb5-fa688e844a7e" providerId="ADAL" clId="{942A59D0-E1B0-4779-93B7-79A23EC316CB}" dt="2026-04-19T19:59:50.622" v="6956" actId="20577"/>
          <ac:spMkLst>
            <pc:docMk/>
            <pc:sldMk cId="1086289008" sldId="3572"/>
            <ac:spMk id="3" creationId="{8BF6AD70-B845-74ED-65B0-DEEAB98CBB60}"/>
          </ac:spMkLst>
        </pc:spChg>
      </pc:sldChg>
      <pc:sldChg chg="modSp new mod">
        <pc:chgData name="Ken Birman" userId="d63afa40-f901-45d1-beb5-fa688e844a7e" providerId="ADAL" clId="{942A59D0-E1B0-4779-93B7-79A23EC316CB}" dt="2026-04-19T20:01:38.625" v="7389" actId="313"/>
        <pc:sldMkLst>
          <pc:docMk/>
          <pc:sldMk cId="3152589078" sldId="3573"/>
        </pc:sldMkLst>
        <pc:spChg chg="mod">
          <ac:chgData name="Ken Birman" userId="d63afa40-f901-45d1-beb5-fa688e844a7e" providerId="ADAL" clId="{942A59D0-E1B0-4779-93B7-79A23EC316CB}" dt="2026-04-19T20:00:11.444" v="6986" actId="20577"/>
          <ac:spMkLst>
            <pc:docMk/>
            <pc:sldMk cId="3152589078" sldId="3573"/>
            <ac:spMk id="2" creationId="{E301D0C0-7E38-7FC1-17DA-2FC45014B3A7}"/>
          </ac:spMkLst>
        </pc:spChg>
        <pc:spChg chg="mod">
          <ac:chgData name="Ken Birman" userId="d63afa40-f901-45d1-beb5-fa688e844a7e" providerId="ADAL" clId="{942A59D0-E1B0-4779-93B7-79A23EC316CB}" dt="2026-04-19T20:01:38.625" v="7389" actId="313"/>
          <ac:spMkLst>
            <pc:docMk/>
            <pc:sldMk cId="3152589078" sldId="3573"/>
            <ac:spMk id="3" creationId="{84620EBA-67DA-32A0-5F4C-DD701B933114}"/>
          </ac:spMkLst>
        </pc:spChg>
      </pc:sldChg>
      <pc:sldChg chg="addSp delSp modSp new mod modClrScheme chgLayout">
        <pc:chgData name="Ken Birman" userId="d63afa40-f901-45d1-beb5-fa688e844a7e" providerId="ADAL" clId="{942A59D0-E1B0-4779-93B7-79A23EC316CB}" dt="2026-04-19T20:05:14.530" v="8067" actId="20577"/>
        <pc:sldMkLst>
          <pc:docMk/>
          <pc:sldMk cId="1773249221" sldId="3574"/>
        </pc:sldMkLst>
        <pc:spChg chg="mod ord">
          <ac:chgData name="Ken Birman" userId="d63afa40-f901-45d1-beb5-fa688e844a7e" providerId="ADAL" clId="{942A59D0-E1B0-4779-93B7-79A23EC316CB}" dt="2026-04-19T20:04:14.664" v="7850" actId="700"/>
          <ac:spMkLst>
            <pc:docMk/>
            <pc:sldMk cId="1773249221" sldId="3574"/>
            <ac:spMk id="3" creationId="{B680B8D2-6CCE-B577-2F20-C1543E48FE3C}"/>
          </ac:spMkLst>
        </pc:spChg>
        <pc:spChg chg="mod ord">
          <ac:chgData name="Ken Birman" userId="d63afa40-f901-45d1-beb5-fa688e844a7e" providerId="ADAL" clId="{942A59D0-E1B0-4779-93B7-79A23EC316CB}" dt="2026-04-19T20:04:14.664" v="7850" actId="700"/>
          <ac:spMkLst>
            <pc:docMk/>
            <pc:sldMk cId="1773249221" sldId="3574"/>
            <ac:spMk id="4" creationId="{01733BA7-1EAE-86C8-3322-2E42AF37485C}"/>
          </ac:spMkLst>
        </pc:spChg>
        <pc:spChg chg="add mod ord">
          <ac:chgData name="Ken Birman" userId="d63afa40-f901-45d1-beb5-fa688e844a7e" providerId="ADAL" clId="{942A59D0-E1B0-4779-93B7-79A23EC316CB}" dt="2026-04-19T20:04:17.438" v="7863" actId="20577"/>
          <ac:spMkLst>
            <pc:docMk/>
            <pc:sldMk cId="1773249221" sldId="3574"/>
            <ac:spMk id="5" creationId="{2888EE68-BECE-5CA6-CCE1-DD5D8473B982}"/>
          </ac:spMkLst>
        </pc:spChg>
        <pc:spChg chg="add mod ord">
          <ac:chgData name="Ken Birman" userId="d63afa40-f901-45d1-beb5-fa688e844a7e" providerId="ADAL" clId="{942A59D0-E1B0-4779-93B7-79A23EC316CB}" dt="2026-04-19T20:05:14.530" v="8067" actId="20577"/>
          <ac:spMkLst>
            <pc:docMk/>
            <pc:sldMk cId="1773249221" sldId="3574"/>
            <ac:spMk id="6" creationId="{BC984053-F274-4D9E-9DE6-7A255EBEAF83}"/>
          </ac:spMkLst>
        </pc:spChg>
      </pc:sldChg>
      <pc:sldChg chg="modSp new mod">
        <pc:chgData name="Ken Birman" userId="d63afa40-f901-45d1-beb5-fa688e844a7e" providerId="ADAL" clId="{942A59D0-E1B0-4779-93B7-79A23EC316CB}" dt="2026-04-19T20:10:25.538" v="8841" actId="20577"/>
        <pc:sldMkLst>
          <pc:docMk/>
          <pc:sldMk cId="3753504996" sldId="3575"/>
        </pc:sldMkLst>
        <pc:spChg chg="mod">
          <ac:chgData name="Ken Birman" userId="d63afa40-f901-45d1-beb5-fa688e844a7e" providerId="ADAL" clId="{942A59D0-E1B0-4779-93B7-79A23EC316CB}" dt="2026-04-19T20:09:07.315" v="8531" actId="20577"/>
          <ac:spMkLst>
            <pc:docMk/>
            <pc:sldMk cId="3753504996" sldId="3575"/>
            <ac:spMk id="2" creationId="{9D16BE4E-99A9-DE18-B7B1-3394C78F829C}"/>
          </ac:spMkLst>
        </pc:spChg>
        <pc:spChg chg="mod">
          <ac:chgData name="Ken Birman" userId="d63afa40-f901-45d1-beb5-fa688e844a7e" providerId="ADAL" clId="{942A59D0-E1B0-4779-93B7-79A23EC316CB}" dt="2026-04-19T20:10:25.538" v="8841" actId="20577"/>
          <ac:spMkLst>
            <pc:docMk/>
            <pc:sldMk cId="3753504996" sldId="3575"/>
            <ac:spMk id="3" creationId="{59571E1E-468F-06E5-34CC-D5C22B1AF514}"/>
          </ac:spMkLst>
        </pc:spChg>
      </pc:sldChg>
      <pc:sldChg chg="modSp new mod ord">
        <pc:chgData name="Ken Birman" userId="d63afa40-f901-45d1-beb5-fa688e844a7e" providerId="ADAL" clId="{942A59D0-E1B0-4779-93B7-79A23EC316CB}" dt="2026-04-19T20:13:28.007" v="9344" actId="6549"/>
        <pc:sldMkLst>
          <pc:docMk/>
          <pc:sldMk cId="2444065561" sldId="3576"/>
        </pc:sldMkLst>
        <pc:spChg chg="mod">
          <ac:chgData name="Ken Birman" userId="d63afa40-f901-45d1-beb5-fa688e844a7e" providerId="ADAL" clId="{942A59D0-E1B0-4779-93B7-79A23EC316CB}" dt="2026-04-19T20:13:28.007" v="9344" actId="6549"/>
          <ac:spMkLst>
            <pc:docMk/>
            <pc:sldMk cId="2444065561" sldId="3576"/>
            <ac:spMk id="2" creationId="{65FCB7C5-AF9E-01F6-F12C-E912069331CD}"/>
          </ac:spMkLst>
        </pc:spChg>
        <pc:spChg chg="mod">
          <ac:chgData name="Ken Birman" userId="d63afa40-f901-45d1-beb5-fa688e844a7e" providerId="ADAL" clId="{942A59D0-E1B0-4779-93B7-79A23EC316CB}" dt="2026-04-19T20:12:27.206" v="9253" actId="20577"/>
          <ac:spMkLst>
            <pc:docMk/>
            <pc:sldMk cId="2444065561" sldId="3576"/>
            <ac:spMk id="3" creationId="{60755AAA-3DA8-27A4-662C-61D6009336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0635A-12D1-4F4C-AC9E-50D86CB7FEFD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44B75-F178-4A0C-845B-F0B59FC4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44B75-F178-4A0C-845B-F0B59FC44C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1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88A9A5F-508F-4BE6-85CA-7231B3A57865}" type="datetime1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43403"/>
      </p:ext>
    </p:extLst>
  </p:cSld>
  <p:clrMapOvr>
    <a:masterClrMapping/>
  </p:clrMapOvr>
  <p:transition advTm="60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37FE6-BFC9-4F81-BF59-81347BFF6362}" type="datetime1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877"/>
      </p:ext>
    </p:extLst>
  </p:cSld>
  <p:clrMapOvr>
    <a:masterClrMapping/>
  </p:clrMapOvr>
  <p:transition advTm="60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FA3B-EF6B-45DB-A40A-A171DBD40DA2}" type="datetime1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05075"/>
      </p:ext>
    </p:extLst>
  </p:cSld>
  <p:clrMapOvr>
    <a:masterClrMapping/>
  </p:clrMapOvr>
  <p:transition advTm="60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47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86871" cy="1499616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10786872" cy="402336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F1BD-8713-4CF7-9F8C-BB528142CD62}" type="datetime1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51814"/>
      </p:ext>
    </p:extLst>
  </p:cSld>
  <p:clrMapOvr>
    <a:masterClrMapping/>
  </p:clrMapOvr>
  <p:transition advTm="60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AC83-EB72-4417-9AA5-1632E9764CB5}" type="datetime1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06145"/>
      </p:ext>
    </p:extLst>
  </p:cSld>
  <p:clrMapOvr>
    <a:masterClrMapping/>
  </p:clrMapOvr>
  <p:transition advTm="60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AB8E9-2C26-4E85-B17A-A22C6D3FC313}" type="datetime1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9467"/>
      </p:ext>
    </p:extLst>
  </p:cSld>
  <p:clrMapOvr>
    <a:masterClrMapping/>
  </p:clrMapOvr>
  <p:transition advTm="60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EFC8-EA24-4534-A6FC-700753122D6F}" type="datetime1">
              <a:rPr lang="en-US" smtClean="0"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9793"/>
      </p:ext>
    </p:extLst>
  </p:cSld>
  <p:clrMapOvr>
    <a:masterClrMapping/>
  </p:clrMapOvr>
  <p:transition advTm="60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8D54-3F4A-459E-A02B-211BED1D1D8F}" type="datetime1">
              <a:rPr lang="en-US" smtClean="0"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3710"/>
      </p:ext>
    </p:extLst>
  </p:cSld>
  <p:clrMapOvr>
    <a:masterClrMapping/>
  </p:clrMapOvr>
  <p:transition advTm="60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2C78-B9D7-4BFF-BFDE-21021E143846}" type="datetime1">
              <a:rPr lang="en-US" smtClean="0"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5121"/>
      </p:ext>
    </p:extLst>
  </p:cSld>
  <p:clrMapOvr>
    <a:masterClrMapping/>
  </p:clrMapOvr>
  <p:transition advTm="60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783F-79AA-4C4D-AD77-76611956ED47}" type="datetime1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8048"/>
      </p:ext>
    </p:extLst>
  </p:cSld>
  <p:clrMapOvr>
    <a:masterClrMapping/>
  </p:clrMapOvr>
  <p:transition advTm="60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89FE-9200-41F9-B3B9-4009B88CF12F}" type="datetime1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518281"/>
      </p:ext>
    </p:extLst>
  </p:cSld>
  <p:clrMapOvr>
    <a:masterClrMapping/>
  </p:clrMapOvr>
  <p:transition advTm="60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99B9C2E-D4DF-4464-951E-024F20BE0D7C}" type="datetime1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Ken Birman (ken@cs.cornell.edu).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165642-2DC6-4995-8FB3-76453B93C11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14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00000"/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e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jpe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31" y="3598736"/>
            <a:ext cx="7957995" cy="19547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Consistency Challenges in AI Applications</a:t>
            </a:r>
            <a:b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Ken Birman, </a:t>
            </a:r>
            <a:r>
              <a:rPr lang="en-US" sz="28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Jamal Hashim</a:t>
            </a:r>
            <a:r>
              <a:rPr lang="en-US" sz="28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Edward Tremel, Yuting (Alicia) Yang</a:t>
            </a:r>
            <a:endParaRPr lang="en-US" sz="32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99723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05444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20B3A-BCAC-B56D-6EAE-133A3FF9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92E67-B932-134A-5118-5F5DF62D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7" y="3330036"/>
            <a:ext cx="1733550" cy="1990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1ED4E5-647F-D4F6-031F-DE52CCC1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 smart power grid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5FBBD-DF3C-3336-8B45-EFE37F96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70BAB-DC3E-652F-932B-D81B5F63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BBC785-E8F3-112B-A6A3-57F1F2229BFD}"/>
              </a:ext>
            </a:extLst>
          </p:cNvPr>
          <p:cNvGraphicFramePr>
            <a:graphicFrameLocks noGrp="1"/>
          </p:cNvGraphicFramePr>
          <p:nvPr/>
        </p:nvGraphicFramePr>
        <p:xfrm>
          <a:off x="4132071" y="2185418"/>
          <a:ext cx="7035801" cy="338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267">
                  <a:extLst>
                    <a:ext uri="{9D8B030D-6E8A-4147-A177-3AD203B41FA5}">
                      <a16:colId xmlns:a16="http://schemas.microsoft.com/office/drawing/2014/main" val="3247955308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1369789584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3245843202"/>
                    </a:ext>
                  </a:extLst>
                </a:gridCol>
              </a:tblGrid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27148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219744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307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97054BA-DEAC-6027-AD40-CC78F352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95" y="1693715"/>
            <a:ext cx="1733550" cy="1990725"/>
          </a:xfrm>
          <a:prstGeom prst="rect">
            <a:avLst/>
          </a:prstGeom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9D4E916F-67A5-6CF7-15C7-07D537F46223}"/>
              </a:ext>
            </a:extLst>
          </p:cNvPr>
          <p:cNvSpPr/>
          <p:nvPr/>
        </p:nvSpPr>
        <p:spPr>
          <a:xfrm>
            <a:off x="5084448" y="3490635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EB612D-C430-7CC7-8D2B-0DCAB06DA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45" y="1879386"/>
            <a:ext cx="1733550" cy="1990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B6A6E-C4F0-D4F7-DF35-45662649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43" y="4617139"/>
            <a:ext cx="1733550" cy="199072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EB02D8C-AC74-76EF-AE6D-FB02E13AD0F8}"/>
              </a:ext>
            </a:extLst>
          </p:cNvPr>
          <p:cNvSpPr/>
          <p:nvPr/>
        </p:nvSpPr>
        <p:spPr>
          <a:xfrm>
            <a:off x="3649133" y="3352800"/>
            <a:ext cx="1484317" cy="468053"/>
          </a:xfrm>
          <a:custGeom>
            <a:avLst/>
            <a:gdLst>
              <a:gd name="connsiteX0" fmla="*/ 0 w 1484317"/>
              <a:gd name="connsiteY0" fmla="*/ 0 h 468053"/>
              <a:gd name="connsiteX1" fmla="*/ 778934 w 1484317"/>
              <a:gd name="connsiteY1" fmla="*/ 118533 h 468053"/>
              <a:gd name="connsiteX2" fmla="*/ 1422400 w 1484317"/>
              <a:gd name="connsiteY2" fmla="*/ 431800 h 468053"/>
              <a:gd name="connsiteX3" fmla="*/ 1422400 w 1484317"/>
              <a:gd name="connsiteY3" fmla="*/ 448733 h 4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4317" h="468053">
                <a:moveTo>
                  <a:pt x="0" y="0"/>
                </a:moveTo>
                <a:cubicBezTo>
                  <a:pt x="270933" y="23283"/>
                  <a:pt x="541867" y="46566"/>
                  <a:pt x="778934" y="118533"/>
                </a:cubicBezTo>
                <a:cubicBezTo>
                  <a:pt x="1016001" y="190500"/>
                  <a:pt x="1315156" y="376767"/>
                  <a:pt x="1422400" y="431800"/>
                </a:cubicBezTo>
                <a:cubicBezTo>
                  <a:pt x="1529644" y="486833"/>
                  <a:pt x="1476022" y="467783"/>
                  <a:pt x="1422400" y="44873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7EC215-8344-599C-2007-E3B9B3C39EF6}"/>
              </a:ext>
            </a:extLst>
          </p:cNvPr>
          <p:cNvSpPr/>
          <p:nvPr/>
        </p:nvSpPr>
        <p:spPr>
          <a:xfrm>
            <a:off x="2015067" y="4363158"/>
            <a:ext cx="5173133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B80A0B4F-DA26-C5C2-6F98-EEDB0D035C6E}"/>
              </a:ext>
            </a:extLst>
          </p:cNvPr>
          <p:cNvSpPr/>
          <p:nvPr/>
        </p:nvSpPr>
        <p:spPr>
          <a:xfrm>
            <a:off x="7327240" y="4561809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494556-CF97-B498-66F0-AC9D4A794224}"/>
              </a:ext>
            </a:extLst>
          </p:cNvPr>
          <p:cNvSpPr/>
          <p:nvPr/>
        </p:nvSpPr>
        <p:spPr>
          <a:xfrm>
            <a:off x="1899830" y="2364789"/>
            <a:ext cx="5173133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7CB4B9A8-B3A1-1770-52A5-CEFFCC7F0888}"/>
              </a:ext>
            </a:extLst>
          </p:cNvPr>
          <p:cNvSpPr/>
          <p:nvPr/>
        </p:nvSpPr>
        <p:spPr>
          <a:xfrm>
            <a:off x="7212003" y="2563440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56FEE95-DFE7-4362-DD4D-A34AE967E9CF}"/>
              </a:ext>
            </a:extLst>
          </p:cNvPr>
          <p:cNvSpPr/>
          <p:nvPr/>
        </p:nvSpPr>
        <p:spPr>
          <a:xfrm rot="21012052">
            <a:off x="3661445" y="4926690"/>
            <a:ext cx="5588246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Multidocument 20">
            <a:extLst>
              <a:ext uri="{FF2B5EF4-FFF2-40B4-BE49-F238E27FC236}">
                <a16:creationId xmlns:a16="http://schemas.microsoft.com/office/drawing/2014/main" id="{9BC6579A-6260-86E3-F4E7-5EBEA45631A9}"/>
              </a:ext>
            </a:extLst>
          </p:cNvPr>
          <p:cNvSpPr/>
          <p:nvPr/>
        </p:nvSpPr>
        <p:spPr>
          <a:xfrm>
            <a:off x="9561466" y="4751724"/>
            <a:ext cx="1145819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242FF8-F43F-77E2-9506-A29B5EC8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820" t="18223" b="42518"/>
          <a:stretch/>
        </p:blipFill>
        <p:spPr>
          <a:xfrm>
            <a:off x="10532872" y="339412"/>
            <a:ext cx="1270000" cy="14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06620"/>
      </p:ext>
    </p:extLst>
  </p:cSld>
  <p:clrMapOvr>
    <a:masterClrMapping/>
  </p:clrMapOvr>
  <p:transition advTm="60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0C1E02-03A1-BA75-1336-626C56A08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1167873" cy="1499616"/>
          </a:xfrm>
        </p:spPr>
        <p:txBody>
          <a:bodyPr/>
          <a:lstStyle/>
          <a:p>
            <a:r>
              <a:rPr lang="en-US" dirty="0"/>
              <a:t>Given lots of data, we can make a movie!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1F11B-A535-C15F-786C-7BA29E66A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take a series of snapshots, at synchronized times</a:t>
            </a:r>
          </a:p>
          <a:p>
            <a:endParaRPr lang="en-US" dirty="0"/>
          </a:p>
          <a:p>
            <a:r>
              <a:rPr lang="en-US" dirty="0"/>
              <a:t>Then render the evolution of some property (we will focus on the phase of the phasor) over time.  An ML might actually </a:t>
            </a:r>
            <a:r>
              <a:rPr lang="en-US" u="sng" dirty="0"/>
              <a:t>react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20fps is faster than needed.  We’ll use 4fps.  But our grid will be larger: 20x20, hence 400 concurrent data flows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92034E-FD4A-1D05-4665-F57DDF20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FA343-DB92-A5B6-E020-F5525DCD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1258"/>
      </p:ext>
    </p:extLst>
  </p:cSld>
  <p:clrMapOvr>
    <a:masterClrMapping/>
  </p:clrMapOvr>
  <p:transition advTm="60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860" y="110956"/>
            <a:ext cx="11104140" cy="1499616"/>
          </a:xfrm>
        </p:spPr>
        <p:txBody>
          <a:bodyPr>
            <a:normAutofit/>
          </a:bodyPr>
          <a:lstStyle/>
          <a:p>
            <a:r>
              <a:rPr lang="en-US" sz="4400" b="1" err="1"/>
              <a:t>InConsistency</a:t>
            </a:r>
            <a:r>
              <a:rPr lang="en-US" sz="4400" b="1"/>
              <a:t> Threatens correct behavior!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9" y="1485630"/>
            <a:ext cx="3991070" cy="3991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9" y="1452270"/>
            <a:ext cx="4017056" cy="401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352" y="1416676"/>
            <a:ext cx="4024648" cy="40246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6677" y="1118890"/>
            <a:ext cx="10786871" cy="1263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100" normalizeH="0" baseline="0" noProof="0">
                <a:ln>
                  <a:noFill/>
                </a:ln>
                <a:effectLst/>
                <a:uLnTx/>
                <a:uFillTx/>
                <a:latin typeface="Tw Cen MT Condensed"/>
                <a:ea typeface="+mj-ea"/>
                <a:cs typeface="+mj-cs"/>
              </a:rPr>
              <a:t> HDFS               </a:t>
            </a:r>
            <a:r>
              <a:rPr kumimoji="0" lang="en-US" sz="2800" b="1" i="0" u="none" strike="noStrike" kern="1200" cap="all" spc="100" normalizeH="0" baseline="0" noProof="0" dirty="0">
                <a:ln>
                  <a:noFill/>
                </a:ln>
                <a:effectLst/>
                <a:uLnTx/>
                <a:uFillTx/>
                <a:latin typeface="Tw Cen MT Condensed"/>
                <a:ea typeface="+mj-ea"/>
                <a:cs typeface="+mj-cs"/>
              </a:rPr>
              <a:t>Vortex</a:t>
            </a:r>
            <a:r>
              <a:rPr kumimoji="0" lang="en-US" sz="2800" b="1" i="0" u="none" strike="noStrike" kern="1200" cap="all" spc="100" normalizeH="0" baseline="0" noProof="0">
                <a:ln>
                  <a:noFill/>
                </a:ln>
                <a:effectLst/>
                <a:uLnTx/>
                <a:uFillTx/>
                <a:latin typeface="Tw Cen MT Condensed"/>
                <a:ea typeface="+mj-ea"/>
                <a:cs typeface="+mj-cs"/>
              </a:rPr>
              <a:t> using Server clocks… and with SENSOR Clocks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686" y="5450713"/>
            <a:ext cx="11742852" cy="1263093"/>
          </a:xfrm>
        </p:spPr>
        <p:txBody>
          <a:bodyPr>
            <a:normAutofit/>
          </a:bodyPr>
          <a:lstStyle/>
          <a:p>
            <a:pPr algn="ctr"/>
            <a:r>
              <a:rPr lang="en-US" sz="2800"/>
              <a:t>Think of the self-driving cars that experience accidents… </a:t>
            </a:r>
            <a:r>
              <a:rPr lang="en-US" sz="2800" dirty="0"/>
              <a:t>if an ML makes a mistake, is it because </a:t>
            </a:r>
            <a:r>
              <a:rPr lang="en-US" sz="2800"/>
              <a:t>the </a:t>
            </a:r>
            <a:r>
              <a:rPr lang="en-US" sz="2800" dirty="0"/>
              <a:t>ML is of low quality</a:t>
            </a:r>
            <a:r>
              <a:rPr lang="en-US" sz="2800"/>
              <a:t>, or </a:t>
            </a:r>
            <a:r>
              <a:rPr lang="en-US" sz="2800" dirty="0"/>
              <a:t>because it </a:t>
            </a:r>
            <a:r>
              <a:rPr lang="en-US" sz="2800"/>
              <a:t>“</a:t>
            </a:r>
            <a:r>
              <a:rPr lang="en-US" sz="2800" dirty="0"/>
              <a:t>saw</a:t>
            </a:r>
            <a:r>
              <a:rPr lang="en-US" sz="2800"/>
              <a:t>” </a:t>
            </a:r>
            <a:r>
              <a:rPr lang="en-US" sz="2800" dirty="0"/>
              <a:t>bad </a:t>
            </a:r>
            <a:r>
              <a:rPr lang="en-US" sz="2800"/>
              <a:t>data</a:t>
            </a:r>
            <a:r>
              <a:rPr lang="en-US" sz="2800" dirty="0"/>
              <a:t>?</a:t>
            </a:r>
            <a:endParaRPr lang="en-US" sz="2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50B9E-D143-12D8-78DB-968E8589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</p:spTree>
    <p:extLst>
      <p:ext uri="{BB962C8B-B14F-4D97-AF65-F5344CB8AC3E}">
        <p14:creationId xmlns:p14="http://schemas.microsoft.com/office/powerpoint/2010/main" val="9202997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BE4E-99A9-DE18-B7B1-3394C78F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Inconsistency in a standard AI storage service, HDFS, manifests as noise!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71E1E-468F-06E5-34CC-D5C22B1AF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noise is severe enough to compromise the goals of the AI</a:t>
            </a:r>
          </a:p>
          <a:p>
            <a:endParaRPr lang="en-US" dirty="0"/>
          </a:p>
          <a:p>
            <a:r>
              <a:rPr lang="en-US" dirty="0"/>
              <a:t>Vortex, used to create the two animations on the right, overcomes the issue using a mix of consistent snapshot isolation with different forms of stability sensing for logical as distinct from temporally indexed data.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0A326-F021-8F0E-8D8F-E19709D5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F2A8A-BC81-D2B2-6FCA-5E910A05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04996"/>
      </p:ext>
    </p:extLst>
  </p:cSld>
  <p:clrMapOvr>
    <a:masterClrMapping/>
  </p:clrMapOvr>
  <p:transition advTm="60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CB7C5-AF9E-01F6-F12C-E9120693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core issue: Ai</a:t>
            </a:r>
            <a:r>
              <a:rPr lang="en-US" sz="4000" dirty="0"/>
              <a:t>s</a:t>
            </a:r>
            <a:r>
              <a:rPr lang="en-US" dirty="0"/>
              <a:t> </a:t>
            </a:r>
            <a:r>
              <a:rPr lang="en-US" dirty="0" err="1"/>
              <a:t>runNing</a:t>
            </a:r>
            <a:r>
              <a:rPr lang="en-US" dirty="0"/>
              <a:t> as distributed </a:t>
            </a:r>
            <a:r>
              <a:rPr lang="en-US"/>
              <a:t>agents on a shared </a:t>
            </a:r>
            <a:r>
              <a:rPr lang="en-US" dirty="0"/>
              <a:t>scalable storage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55AAA-3DA8-27A4-662C-61D60093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early generation of AIs, most AI models were monolithic even if they internally used multiple components.    And most data was static (not updated at all, or updated “offline”)</a:t>
            </a:r>
          </a:p>
          <a:p>
            <a:endParaRPr lang="en-US" dirty="0"/>
          </a:p>
          <a:p>
            <a:r>
              <a:rPr lang="en-US" dirty="0"/>
              <a:t>But in the emerging more complex AIs, we see true distributed pipelines.  And data flows in while the AI logic is active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2850D-03EB-9DFA-8E13-CF2CF5B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68B10-90CA-E0DD-0528-016C826D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65561"/>
      </p:ext>
    </p:extLst>
  </p:cSld>
  <p:clrMapOvr>
    <a:masterClrMapping/>
  </p:clrMapOvr>
  <p:transition advTm="60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7A07-4AB7-4D4C-A1B6-B2F16ABE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3E8853"/>
                </a:solidFill>
                <a:latin typeface="Tw Cen MT Condensed"/>
              </a:rPr>
              <a:t>A series of triggered AI actions or</a:t>
            </a:r>
            <a:br>
              <a:rPr lang="en-US" sz="4400" dirty="0">
                <a:solidFill>
                  <a:srgbClr val="3E8853"/>
                </a:solidFill>
                <a:latin typeface="Tw Cen MT Condensed"/>
              </a:rPr>
            </a:br>
            <a:r>
              <a:rPr lang="en-US" sz="4400" dirty="0">
                <a:solidFill>
                  <a:srgbClr val="3E8853"/>
                </a:solidFill>
                <a:latin typeface="Tw Cen MT Condensed"/>
              </a:rPr>
              <a:t>queries, with dynamic data</a:t>
            </a:r>
            <a:endParaRPr lang="en-US" sz="1400" dirty="0"/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730CE4A2-3A1D-4C34-B2CA-702D32A7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>
                <a:sym typeface="Symbol" panose="05050102010706020507" pitchFamily="18" charset="2"/>
              </a:rPr>
              <a:t>clock</a:t>
            </a:r>
            <a:r>
              <a:rPr lang="en-US">
                <a:sym typeface="Symbol" panose="05050102010706020507" pitchFamily="18" charset="2"/>
              </a:rPr>
              <a:t>. </a:t>
            </a:r>
          </a:p>
          <a:p>
            <a:r>
              <a:rPr lang="en-US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1015C-6112-4C82-9804-E75E4E79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D2121-50C5-4064-9D4F-E751FCAD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19518-3615-484F-8447-8550D341A2A3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01D723-822F-44DA-AFBF-9643CE331246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B1F597-3438-4CBD-8BCC-7E04B9E606CE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C34575-49CF-4B70-8A90-0B4C6F230688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F4A595E-159B-4DEF-A0A8-EEC2D07A4C23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F999F1-23A0-453C-B6E6-D9FD0261F6B4}"/>
              </a:ext>
            </a:extLst>
          </p:cNvPr>
          <p:cNvGrpSpPr/>
          <p:nvPr/>
        </p:nvGrpSpPr>
        <p:grpSpPr>
          <a:xfrm>
            <a:off x="7143309" y="2199349"/>
            <a:ext cx="3734262" cy="1083022"/>
            <a:chOff x="-2055684" y="2359831"/>
            <a:chExt cx="3734262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CDD7E87-9568-40B8-854C-66D8FB7F6F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6CD80B-5201-4362-8562-79A2D6357239}"/>
                </a:ext>
              </a:extLst>
            </p:cNvPr>
            <p:cNvSpPr txBox="1"/>
            <p:nvPr/>
          </p:nvSpPr>
          <p:spPr>
            <a:xfrm>
              <a:off x="641115" y="2359831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0572549-BAFA-47C3-AAE5-2EE6B82B9A7D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8ED37E1-C2AF-4866-B87A-2B2FDEC6D50D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60C8E9-DF5F-4872-9668-93A41C0A6387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B77F6-8356-4387-AEF4-2283DE36932C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Put(</a:t>
              </a:r>
              <a:r>
                <a:rPr lang="en-US" b="1" err="1">
                  <a:solidFill>
                    <a:srgbClr val="C00000"/>
                  </a:solidFill>
                </a:rPr>
                <a:t>k,v</a:t>
              </a:r>
              <a:r>
                <a:rPr lang="en-US" b="1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7A29750-D584-4EF3-AF5B-780FB1D86FD5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9F6100-F379-4752-A51E-41BDA1CF4E6C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D29309-BD03-4108-B1EC-0ADF84B81F3A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F7F083-3B32-4CD5-9239-E1CFD956448B}"/>
                </a:ext>
              </a:extLst>
            </p:cNvPr>
            <p:cNvSpPr txBox="1"/>
            <p:nvPr/>
          </p:nvSpPr>
          <p:spPr>
            <a:xfrm>
              <a:off x="641115" y="2359831"/>
              <a:ext cx="109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k’’’,v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84E0EBF-592D-489B-8EC4-4095D3702BB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C8297BE-8420-4C42-961D-88AE85F9EF60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7A9A865-CA20-4511-8ED9-B9400BCADF69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2AB2CBB-BE1F-461E-BDD4-30523A5FCF1F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7F423ED-D2A5-41B4-98E6-4AC5D4DFBA50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ym typeface="Symbol" panose="05050102010706020507" pitchFamily="18" charset="2"/>
              </a:rPr>
              <a:t>(, ) </a:t>
            </a:r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133A3F-AF77-4078-B640-8DF4B26949D4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22A821-1264-4DFA-8713-9714FC5810D4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AA9E35D-5F3F-465B-AC52-BC5FD99868E9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1AD67A1A-EFB6-4903-8BC8-F32CDBDF547F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C428487-AAC2-4C71-8BAE-42709741F99F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EDD79D2-17DE-442A-BB74-E3F2F10C22BA}"/>
              </a:ext>
            </a:extLst>
          </p:cNvPr>
          <p:cNvSpPr txBox="1"/>
          <p:nvPr/>
        </p:nvSpPr>
        <p:spPr>
          <a:xfrm>
            <a:off x="4418091" y="3154718"/>
            <a:ext cx="46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1</a:t>
            </a:r>
            <a:endParaRPr lang="en-US" b="1" baseline="3000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7804926-D519-4284-81CF-C136EB417369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Each Vortex shard has its own </a:t>
            </a:r>
            <a:r>
              <a:rPr lang="en-US" i="1" err="1"/>
              <a:t>Paxos</a:t>
            </a:r>
            <a:r>
              <a:rPr lang="en-US" i="1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43C9251-2206-4B24-8822-95E1726EAE6D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Each </a:t>
            </a: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33E6609-6AEE-482F-AB58-35F0D1F16FA4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CA80754-0D4F-493E-A2A2-F51B6AB15945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996BF93-3DD3-460F-BE20-955879EB1E3A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4DCE94-DEAC-45A7-8222-EF6CB712EC6B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288CC6D-229F-4F62-A51A-037852C5A871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E230CA3-0E97-4B5B-B5E6-105A78909D74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F18311C-7F21-4964-BE03-2E4E30644EC9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63044614-0959-4616-9FFF-AC369B5E62B5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3299337-7780-486A-84F7-C43B84BBE692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927CBE-9E6F-4ED2-9D48-C080390C2E31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B987F93-9802-4B19-BB41-02BD6A992004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498761-0E95-4B84-B53E-E60578B31F16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904075F1-2FF3-479E-95BD-83ECCA930FEC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3DC7997B-CA9D-489D-9CB2-863E8173809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604E39CF-708D-4873-A6BA-BFE3641C132A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63DC23BC-C31A-4EFC-B3EB-DC03DFC3CEF2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92E586F6-0789-4377-AB37-0B2CC0FBBC99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055146C5-D895-4D06-8E77-C7DE80C6DEE2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867CDDBA-040A-406C-A360-B61A3A5DDB90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B303FDE3-1865-4884-A634-7C7DAB407C4D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E420EEB5-8EF1-479A-89E8-738CCB082187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6A0D8ED1-CA93-4ABE-9E5E-9DD37F39E3EE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ADAFB680-5871-4E1F-B8C0-7FDC5AD8288C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C22A0E76-0961-44A7-ABAF-347825E59FE9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B005339-0F3E-4CC5-B05A-729395C8AE58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6913A6-8C1D-4667-BA32-66414A45B651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CEB19E-1164-446D-9B7D-DFA00ADB55D2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7C40B0-D4F8-4792-B287-95FB49B974D9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6A404B-F418-498E-865C-3CB8D6482FC5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33AC3-E0FB-47D5-B85A-92CD1D2BD3C0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845C8C1-5684-4C05-AA55-46794C67C294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FC062B-5731-456C-84CB-DDC7BA2608CE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B26DE4-BF7C-41E3-AAC6-9D50FB903A0C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3FEA673-090C-443C-952F-839FE428456E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34CC9-4561-4BE2-99FF-03ECAC652DA4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31E4F-212C-42AA-8805-BFEB3F36397E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064C9A78-5748-47FD-A5F3-863E9603B373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89652D-A9DF-46A5-B007-8DC4EDB66CEE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1B93A1-9DD9-40AF-A625-D7E7E2C1549F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05E25881-36BB-46AF-8D2D-99F772A96ACC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9201016-43EA-4395-ACD2-8B960E540A0D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3F15F3-6CEA-42B2-89A7-267943DE9142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9D5805-770B-4684-96D2-E98E293BFB40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AEC3AF-D6EB-401F-B0E5-B0E629EC168F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470A33E-F03E-4C46-B67D-BB9CC8956227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617D8F0-777D-4284-926D-B0927930D9B5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17A66F2-E7A6-4416-92A4-1BE2435CD875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4103C4-6B06-42D0-AAFD-0A85A813D7C3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1A1B29-D843-435B-A1D6-41D7D4B1E58B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C9B5F9-486E-47C9-A996-DB2E38A744F5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491693-8D51-4F85-84C0-2BBC32A87367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CC328-B2A1-47D9-B38D-7F1DDEF43626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5C3FC58-D0BA-450F-9C58-FC60AA4A8C4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3284C1A-A806-4416-A455-A2560C5041B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65233D8-61D5-44E1-B607-892BC377AFD3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811D207-118F-4FC4-9878-168E3E0A0C2A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1656F3-34AF-487A-AEBA-1A8BD683AC31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AACDDDB-8D1B-4406-8923-63BDC903604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10703CD-17EA-4DDE-A997-764A42D43B98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4EE2EE1-73CA-4FAE-AA7F-CB544DC0CE03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0716860-B6D4-4FE3-8A4A-92F003D6732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BDBFF45-8309-4F33-930E-6F2AE881AA05}"/>
              </a:ext>
            </a:extLst>
          </p:cNvPr>
          <p:cNvSpPr txBox="1"/>
          <p:nvPr/>
        </p:nvSpPr>
        <p:spPr>
          <a:xfrm>
            <a:off x="6823822" y="3422254"/>
            <a:ext cx="4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2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F00C696-2CE8-472A-96BB-9CBF66487241}"/>
              </a:ext>
            </a:extLst>
          </p:cNvPr>
          <p:cNvSpPr txBox="1"/>
          <p:nvPr/>
        </p:nvSpPr>
        <p:spPr>
          <a:xfrm>
            <a:off x="5975649" y="3669839"/>
            <a:ext cx="48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4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9E3CD31-351B-4117-9426-0189881A3623}"/>
              </a:ext>
            </a:extLst>
          </p:cNvPr>
          <p:cNvSpPr txBox="1"/>
          <p:nvPr/>
        </p:nvSpPr>
        <p:spPr>
          <a:xfrm>
            <a:off x="8405784" y="3432830"/>
            <a:ext cx="47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3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453DF5-DA96-4467-861D-E67A584A7A1D}"/>
              </a:ext>
            </a:extLst>
          </p:cNvPr>
          <p:cNvGrpSpPr/>
          <p:nvPr/>
        </p:nvGrpSpPr>
        <p:grpSpPr>
          <a:xfrm>
            <a:off x="8749769" y="1814338"/>
            <a:ext cx="1840489" cy="1238609"/>
            <a:chOff x="-221221" y="2359831"/>
            <a:chExt cx="1840489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5A9E9B3-F590-485D-BB3B-82D8AB7883EC}"/>
                </a:ext>
              </a:extLst>
            </p:cNvPr>
            <p:cNvSpPr txBox="1"/>
            <p:nvPr/>
          </p:nvSpPr>
          <p:spPr>
            <a:xfrm>
              <a:off x="641115" y="2359831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k’,v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FD28E1-14F0-4FB6-A5C1-384EC012AA3A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9F2BD6-5CC7-4F7E-8DBA-A208D7CB0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CFBBC2-C574-41E3-AC8D-7946BD6BD436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9419B8E-6988-482D-93A5-89848E7F4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pic>
        <p:nvPicPr>
          <p:cNvPr id="3" name="Picture 4" descr="See the source image">
            <a:extLst>
              <a:ext uri="{FF2B5EF4-FFF2-40B4-BE49-F238E27FC236}">
                <a16:creationId xmlns:a16="http://schemas.microsoft.com/office/drawing/2014/main" id="{FAC83001-EA17-E2F4-2D92-3F3CE261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" y="2189355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2FC36-A467-1964-91A0-44B29038A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059" y="302433"/>
            <a:ext cx="2556397" cy="75704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DB54F6-2DE5-F9E6-1C65-00328BED6716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6296318" y="3606920"/>
            <a:ext cx="527504" cy="203246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C7522BE-289F-6E70-AD33-F2DB1678F27A}"/>
              </a:ext>
            </a:extLst>
          </p:cNvPr>
          <p:cNvSpPr txBox="1"/>
          <p:nvPr/>
        </p:nvSpPr>
        <p:spPr>
          <a:xfrm>
            <a:off x="9490564" y="780226"/>
            <a:ext cx="46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1</a:t>
            </a:r>
            <a:endParaRPr lang="en-US" b="1" baseline="3000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086029-C577-7542-BAF2-2C6000705CE1}"/>
              </a:ext>
            </a:extLst>
          </p:cNvPr>
          <p:cNvSpPr txBox="1"/>
          <p:nvPr/>
        </p:nvSpPr>
        <p:spPr>
          <a:xfrm>
            <a:off x="10117715" y="117767"/>
            <a:ext cx="475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2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5A87CE9-8F8E-5DCF-A430-36C9EDAD2C0B}"/>
              </a:ext>
            </a:extLst>
          </p:cNvPr>
          <p:cNvSpPr txBox="1"/>
          <p:nvPr/>
        </p:nvSpPr>
        <p:spPr>
          <a:xfrm>
            <a:off x="10080201" y="971731"/>
            <a:ext cx="47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3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1C5867-9887-8014-77EC-3B90FDAE4ED8}"/>
              </a:ext>
            </a:extLst>
          </p:cNvPr>
          <p:cNvSpPr txBox="1"/>
          <p:nvPr/>
        </p:nvSpPr>
        <p:spPr>
          <a:xfrm>
            <a:off x="11317518" y="787991"/>
            <a:ext cx="48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r>
              <a:rPr lang="en-US" b="1" baseline="30000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4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C9AB4B8B-88A5-FD96-7905-1A4675384FA7}"/>
              </a:ext>
            </a:extLst>
          </p:cNvPr>
          <p:cNvSpPr txBox="1">
            <a:spLocks/>
          </p:cNvSpPr>
          <p:nvPr/>
        </p:nvSpPr>
        <p:spPr>
          <a:xfrm>
            <a:off x="1176527" y="737616"/>
            <a:ext cx="10786871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b="1" kern="1200" cap="all" spc="10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979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uiExpand="1" build="p"/>
      <p:bldP spid="76" grpId="0"/>
      <p:bldP spid="80" grpId="0" animBg="1"/>
      <p:bldP spid="83" grpId="0"/>
      <p:bldP spid="84" grpId="0"/>
      <p:bldP spid="86" grpId="0"/>
      <p:bldP spid="93" grpId="0"/>
      <p:bldP spid="89" grpId="0"/>
      <p:bldP spid="90" grpId="0"/>
      <p:bldP spid="91" grpId="0"/>
      <p:bldP spid="64" grpId="0"/>
      <p:bldP spid="65" grpId="0"/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37F5-B0ED-8F01-B4C1-F15420795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e the source image">
            <a:extLst>
              <a:ext uri="{FF2B5EF4-FFF2-40B4-BE49-F238E27FC236}">
                <a16:creationId xmlns:a16="http://schemas.microsoft.com/office/drawing/2014/main" id="{9CC56913-0279-A1F7-606A-DA0A5396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" y="2189355"/>
            <a:ext cx="1888035" cy="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45">
            <a:extLst>
              <a:ext uri="{FF2B5EF4-FFF2-40B4-BE49-F238E27FC236}">
                <a16:creationId xmlns:a16="http://schemas.microsoft.com/office/drawing/2014/main" id="{02A74D70-C174-8EC0-F987-DC90C496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3E8853"/>
                </a:solidFill>
              </a:rPr>
              <a:t>Core Vortex model:  Consistent</a:t>
            </a:r>
            <a:br>
              <a:rPr lang="en-US" sz="5400" dirty="0">
                <a:solidFill>
                  <a:srgbClr val="3E8853"/>
                </a:solidFill>
              </a:rPr>
            </a:br>
            <a:r>
              <a:rPr lang="en-US" sz="5400" dirty="0">
                <a:solidFill>
                  <a:srgbClr val="3E8853"/>
                </a:solidFill>
              </a:rPr>
              <a:t>Snapshot isolation over immutable data</a:t>
            </a:r>
            <a:endParaRPr lang="en-US" dirty="0"/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CD584257-7454-18A4-C8DA-3A91E904F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5" y="5242898"/>
            <a:ext cx="10786872" cy="1162811"/>
          </a:xfrm>
        </p:spPr>
        <p:txBody>
          <a:bodyPr>
            <a:normAutofit fontScale="85000" lnSpcReduction="10000"/>
          </a:bodyPr>
          <a:lstStyle/>
          <a:p>
            <a:r>
              <a:rPr lang="en-US">
                <a:sym typeface="Symbol" panose="05050102010706020507" pitchFamily="18" charset="2"/>
              </a:rPr>
              <a:t>A temporal query for time  sees a consistent cut at   </a:t>
            </a:r>
            <a:r>
              <a:rPr lang="en-US" baseline="-25000">
                <a:sym typeface="Symbol" panose="05050102010706020507" pitchFamily="18" charset="2"/>
              </a:rPr>
              <a:t>clock</a:t>
            </a:r>
            <a:r>
              <a:rPr lang="en-US">
                <a:sym typeface="Symbol" panose="05050102010706020507" pitchFamily="18" charset="2"/>
              </a:rPr>
              <a:t>. </a:t>
            </a:r>
          </a:p>
          <a:p>
            <a:r>
              <a:rPr lang="en-US">
                <a:sym typeface="Symbol" panose="05050102010706020507" pitchFamily="18" charset="2"/>
              </a:rPr>
              <a:t>Queries to unstable data must wait, but updates are stable within 50us.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4288D-E3B8-C093-D3DD-10B5B2CF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50654" y="6470704"/>
            <a:ext cx="5901459" cy="274320"/>
          </a:xfrm>
        </p:spPr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A5BE7-1A9E-951C-4EA6-2A2D7D2E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269D04-23CC-7446-7334-C1BEFE78E032}"/>
              </a:ext>
            </a:extLst>
          </p:cNvPr>
          <p:cNvCxnSpPr/>
          <p:nvPr/>
        </p:nvCxnSpPr>
        <p:spPr>
          <a:xfrm>
            <a:off x="10317723" y="3502271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C7A7D16-F48F-4019-23E7-29177B2BDEAA}"/>
              </a:ext>
            </a:extLst>
          </p:cNvPr>
          <p:cNvGrpSpPr/>
          <p:nvPr/>
        </p:nvGrpSpPr>
        <p:grpSpPr>
          <a:xfrm>
            <a:off x="3047430" y="2335768"/>
            <a:ext cx="1905600" cy="683153"/>
            <a:chOff x="641115" y="2359831"/>
            <a:chExt cx="1905600" cy="68315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B9B26A3-32FE-8E1F-3F38-8831A2C4FAB3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948250-24CD-7D02-87D0-BFD10130B0ED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3EC10F-3CF5-EBB3-E20A-88FA6001394B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4FEE71-82C3-5FD3-FBD1-F23C96522954}"/>
              </a:ext>
            </a:extLst>
          </p:cNvPr>
          <p:cNvGrpSpPr/>
          <p:nvPr/>
        </p:nvGrpSpPr>
        <p:grpSpPr>
          <a:xfrm>
            <a:off x="7143309" y="2199349"/>
            <a:ext cx="3620450" cy="1083022"/>
            <a:chOff x="-2055684" y="2359831"/>
            <a:chExt cx="3620450" cy="108302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8BCCCFC-87AA-9D2B-74BC-248F5F9120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9FD208-00CD-E32C-EB2D-2F32BE8D46D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65FF0B5-13CF-F271-45FE-6B0A36AA4D66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221252-9C6F-B8D8-12C7-7C0A8113DD0A}"/>
              </a:ext>
            </a:extLst>
          </p:cNvPr>
          <p:cNvGrpSpPr/>
          <p:nvPr/>
        </p:nvGrpSpPr>
        <p:grpSpPr>
          <a:xfrm>
            <a:off x="3069460" y="2602791"/>
            <a:ext cx="1905600" cy="683153"/>
            <a:chOff x="641115" y="2359831"/>
            <a:chExt cx="1905600" cy="68315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D34956-8A7B-3BEE-173D-9B13CABCDAD4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A63FF0-2863-4BBF-7243-6511D93ED3C7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Put(</a:t>
              </a:r>
              <a:r>
                <a:rPr lang="en-US" b="1" err="1">
                  <a:solidFill>
                    <a:srgbClr val="C00000"/>
                  </a:solidFill>
                </a:rPr>
                <a:t>k,v</a:t>
              </a:r>
              <a:r>
                <a:rPr lang="en-US" b="1">
                  <a:solidFill>
                    <a:srgbClr val="C00000"/>
                  </a:solidFill>
                </a:rPr>
                <a:t>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63A73D7-E0AC-89EB-4B30-81FC48C9B79D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F5D4E2-B2BC-B27F-36F8-9DEE273FB622}"/>
              </a:ext>
            </a:extLst>
          </p:cNvPr>
          <p:cNvGrpSpPr/>
          <p:nvPr/>
        </p:nvGrpSpPr>
        <p:grpSpPr>
          <a:xfrm>
            <a:off x="3108206" y="3342769"/>
            <a:ext cx="1905600" cy="683153"/>
            <a:chOff x="641115" y="2359831"/>
            <a:chExt cx="1905600" cy="68315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7D07F67-8C7F-8F1D-54A4-9F4DE13E940B}"/>
                </a:ext>
              </a:extLst>
            </p:cNvPr>
            <p:cNvCxnSpPr/>
            <p:nvPr/>
          </p:nvCxnSpPr>
          <p:spPr>
            <a:xfrm>
              <a:off x="1507958" y="2590800"/>
              <a:ext cx="818147" cy="405063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1E39E60-0836-4726-F36A-5F5C974D3639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2">
                      <a:lumMod val="75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2">
                      <a:lumMod val="75000"/>
                    </a:schemeClr>
                  </a:solidFill>
                </a:rPr>
                <a:t>)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89CFE47-8D91-04BD-6710-EA0E7BEBC88C}"/>
                </a:ext>
              </a:extLst>
            </p:cNvPr>
            <p:cNvCxnSpPr/>
            <p:nvPr/>
          </p:nvCxnSpPr>
          <p:spPr>
            <a:xfrm>
              <a:off x="2338973" y="3042984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7FA7EBC-DEE5-5A01-3855-65DB7A643901}"/>
              </a:ext>
            </a:extLst>
          </p:cNvPr>
          <p:cNvCxnSpPr/>
          <p:nvPr/>
        </p:nvCxnSpPr>
        <p:spPr>
          <a:xfrm>
            <a:off x="7146711" y="462413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B914ED7-E769-B5DA-8F13-D0929665AFB7}"/>
              </a:ext>
            </a:extLst>
          </p:cNvPr>
          <p:cNvCxnSpPr/>
          <p:nvPr/>
        </p:nvCxnSpPr>
        <p:spPr>
          <a:xfrm>
            <a:off x="7941359" y="4479757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5AF4BDD-8529-34DE-9AEB-E08B724BA673}"/>
              </a:ext>
            </a:extLst>
          </p:cNvPr>
          <p:cNvCxnSpPr/>
          <p:nvPr/>
        </p:nvCxnSpPr>
        <p:spPr>
          <a:xfrm>
            <a:off x="8789789" y="430461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786566E2-72A6-816E-41BA-4890FC3C4C96}"/>
              </a:ext>
            </a:extLst>
          </p:cNvPr>
          <p:cNvSpPr/>
          <p:nvPr/>
        </p:nvSpPr>
        <p:spPr>
          <a:xfrm>
            <a:off x="2205877" y="2566737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ym typeface="Symbol" panose="05050102010706020507" pitchFamily="18" charset="2"/>
              </a:rPr>
              <a:t>(, ) </a:t>
            </a:r>
            <a:endParaRPr lang="en-US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A68B3B-1B16-DFB5-4553-C2A272E52518}"/>
              </a:ext>
            </a:extLst>
          </p:cNvPr>
          <p:cNvCxnSpPr>
            <a:endCxn id="40" idx="1"/>
          </p:cNvCxnSpPr>
          <p:nvPr/>
        </p:nvCxnSpPr>
        <p:spPr>
          <a:xfrm>
            <a:off x="2783305" y="2769268"/>
            <a:ext cx="286155" cy="181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192B89DD-A75C-93CF-1BAC-3EB737B96A7F}"/>
              </a:ext>
            </a:extLst>
          </p:cNvPr>
          <p:cNvSpPr/>
          <p:nvPr/>
        </p:nvSpPr>
        <p:spPr>
          <a:xfrm>
            <a:off x="4042611" y="3606921"/>
            <a:ext cx="5678905" cy="453051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CD769AC-FB04-E4D3-91CC-945E04006182}"/>
              </a:ext>
            </a:extLst>
          </p:cNvPr>
          <p:cNvCxnSpPr/>
          <p:nvPr/>
        </p:nvCxnSpPr>
        <p:spPr>
          <a:xfrm>
            <a:off x="9830230" y="3741139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559E07D-3D92-F58C-E600-FF9021FB2BF1}"/>
              </a:ext>
            </a:extLst>
          </p:cNvPr>
          <p:cNvSpPr txBox="1"/>
          <p:nvPr/>
        </p:nvSpPr>
        <p:spPr>
          <a:xfrm rot="16200000">
            <a:off x="8641749" y="2461028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6C76F51-A34B-0C81-2CF0-83CF71637A08}"/>
              </a:ext>
            </a:extLst>
          </p:cNvPr>
          <p:cNvSpPr txBox="1"/>
          <p:nvPr/>
        </p:nvSpPr>
        <p:spPr>
          <a:xfrm rot="16200000">
            <a:off x="8657166" y="3832515"/>
            <a:ext cx="196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F0B89D-33EC-12D1-420F-2CD7A00284CB}"/>
              </a:ext>
            </a:extLst>
          </p:cNvPr>
          <p:cNvSpPr txBox="1"/>
          <p:nvPr/>
        </p:nvSpPr>
        <p:spPr>
          <a:xfrm>
            <a:off x="4486939" y="31547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38FA85-CCB4-C220-EC21-7BCB72B8B6EF}"/>
              </a:ext>
            </a:extLst>
          </p:cNvPr>
          <p:cNvSpPr txBox="1"/>
          <p:nvPr/>
        </p:nvSpPr>
        <p:spPr>
          <a:xfrm>
            <a:off x="4486944" y="1963152"/>
            <a:ext cx="52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Each Cascade shard has its own </a:t>
            </a:r>
            <a:r>
              <a:rPr lang="en-US" i="1" err="1"/>
              <a:t>Paxos</a:t>
            </a:r>
            <a:r>
              <a:rPr lang="en-US" i="1"/>
              <a:t>-based log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9F975F2-5626-5E63-56BF-3F0680A71E2A}"/>
              </a:ext>
            </a:extLst>
          </p:cNvPr>
          <p:cNvSpPr txBox="1"/>
          <p:nvPr/>
        </p:nvSpPr>
        <p:spPr>
          <a:xfrm>
            <a:off x="415714" y="3928496"/>
            <a:ext cx="3568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FFF00"/>
                </a:highlight>
              </a:rPr>
              <a:t>Each </a:t>
            </a: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 is triggered by an upcall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from a “watcher” monitoring some</a:t>
            </a:r>
            <a:b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</a:br>
            <a:r>
              <a:rPr lang="en-US">
                <a:highlight>
                  <a:srgbClr val="FFFF00"/>
                </a:highlight>
                <a:sym typeface="Symbol" panose="05050102010706020507" pitchFamily="18" charset="2"/>
              </a:rPr>
              <a:t>key (or pattern)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AC1C38E-3641-5B12-F53D-D1EF1B71484C}"/>
              </a:ext>
            </a:extLst>
          </p:cNvPr>
          <p:cNvCxnSpPr>
            <a:cxnSpLocks/>
          </p:cNvCxnSpPr>
          <p:nvPr/>
        </p:nvCxnSpPr>
        <p:spPr>
          <a:xfrm>
            <a:off x="4732420" y="3791586"/>
            <a:ext cx="1" cy="104511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D49F0AF8-F004-099A-B988-2DA0D571D00A}"/>
              </a:ext>
            </a:extLst>
          </p:cNvPr>
          <p:cNvCxnSpPr>
            <a:cxnSpLocks/>
          </p:cNvCxnSpPr>
          <p:nvPr/>
        </p:nvCxnSpPr>
        <p:spPr>
          <a:xfrm>
            <a:off x="4953030" y="3741139"/>
            <a:ext cx="398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9C74381-18F4-6E83-5877-2876C8B96D45}"/>
              </a:ext>
            </a:extLst>
          </p:cNvPr>
          <p:cNvCxnSpPr>
            <a:cxnSpLocks/>
          </p:cNvCxnSpPr>
          <p:nvPr/>
        </p:nvCxnSpPr>
        <p:spPr>
          <a:xfrm>
            <a:off x="5526489" y="3834057"/>
            <a:ext cx="0" cy="100263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D125C3F-82D7-CE92-84EB-D60602A8DCB9}"/>
              </a:ext>
            </a:extLst>
          </p:cNvPr>
          <p:cNvCxnSpPr>
            <a:cxnSpLocks/>
          </p:cNvCxnSpPr>
          <p:nvPr/>
        </p:nvCxnSpPr>
        <p:spPr>
          <a:xfrm>
            <a:off x="5751079" y="3928496"/>
            <a:ext cx="0" cy="9082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B84ECE8-C883-618F-7CB7-95A3FA973C8D}"/>
              </a:ext>
            </a:extLst>
          </p:cNvPr>
          <p:cNvCxnSpPr>
            <a:cxnSpLocks/>
          </p:cNvCxnSpPr>
          <p:nvPr/>
        </p:nvCxnSpPr>
        <p:spPr>
          <a:xfrm>
            <a:off x="6324244" y="3978801"/>
            <a:ext cx="0" cy="857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8B2EE0C1-3A44-72A3-1EE3-AD1BEAF2397E}"/>
              </a:ext>
            </a:extLst>
          </p:cNvPr>
          <p:cNvCxnSpPr>
            <a:cxnSpLocks/>
          </p:cNvCxnSpPr>
          <p:nvPr/>
        </p:nvCxnSpPr>
        <p:spPr>
          <a:xfrm>
            <a:off x="6554362" y="3906252"/>
            <a:ext cx="0" cy="930444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EC2C4D7-19BC-D244-2D33-4940F1AF269E}"/>
              </a:ext>
            </a:extLst>
          </p:cNvPr>
          <p:cNvCxnSpPr>
            <a:cxnSpLocks/>
          </p:cNvCxnSpPr>
          <p:nvPr/>
        </p:nvCxnSpPr>
        <p:spPr>
          <a:xfrm flipH="1">
            <a:off x="7133076" y="3597801"/>
            <a:ext cx="2343" cy="12573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143FDF7-2B68-16C1-4F1C-A7FD3C0A2C1B}"/>
              </a:ext>
            </a:extLst>
          </p:cNvPr>
          <p:cNvCxnSpPr>
            <a:cxnSpLocks/>
          </p:cNvCxnSpPr>
          <p:nvPr/>
        </p:nvCxnSpPr>
        <p:spPr>
          <a:xfrm flipH="1">
            <a:off x="7357540" y="3606921"/>
            <a:ext cx="13761" cy="122977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D1C4CC1-38EA-CCD8-8FD6-C7C0E48CD0E0}"/>
              </a:ext>
            </a:extLst>
          </p:cNvPr>
          <p:cNvCxnSpPr>
            <a:cxnSpLocks/>
          </p:cNvCxnSpPr>
          <p:nvPr/>
        </p:nvCxnSpPr>
        <p:spPr>
          <a:xfrm>
            <a:off x="7937348" y="3741139"/>
            <a:ext cx="1" cy="109555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D47C381D-C09D-15F4-8F9C-289D1C6C3B15}"/>
              </a:ext>
            </a:extLst>
          </p:cNvPr>
          <p:cNvCxnSpPr>
            <a:cxnSpLocks/>
          </p:cNvCxnSpPr>
          <p:nvPr/>
        </p:nvCxnSpPr>
        <p:spPr>
          <a:xfrm>
            <a:off x="8169902" y="3822007"/>
            <a:ext cx="1" cy="10146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6EDEAB3-9BCA-086B-21A7-963267197079}"/>
              </a:ext>
            </a:extLst>
          </p:cNvPr>
          <p:cNvCxnSpPr>
            <a:cxnSpLocks/>
          </p:cNvCxnSpPr>
          <p:nvPr/>
        </p:nvCxnSpPr>
        <p:spPr>
          <a:xfrm>
            <a:off x="874977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A522620-92F9-CEE2-0922-E73C7989D8CE}"/>
              </a:ext>
            </a:extLst>
          </p:cNvPr>
          <p:cNvCxnSpPr>
            <a:cxnSpLocks/>
          </p:cNvCxnSpPr>
          <p:nvPr/>
        </p:nvCxnSpPr>
        <p:spPr>
          <a:xfrm>
            <a:off x="8974360" y="3833446"/>
            <a:ext cx="0" cy="100325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Arrow Connector 395">
            <a:extLst>
              <a:ext uri="{FF2B5EF4-FFF2-40B4-BE49-F238E27FC236}">
                <a16:creationId xmlns:a16="http://schemas.microsoft.com/office/drawing/2014/main" id="{4F0A2C18-59E1-339C-0A43-9E391E17A2DF}"/>
              </a:ext>
            </a:extLst>
          </p:cNvPr>
          <p:cNvCxnSpPr>
            <a:cxnSpLocks/>
          </p:cNvCxnSpPr>
          <p:nvPr/>
        </p:nvCxnSpPr>
        <p:spPr>
          <a:xfrm>
            <a:off x="4732420" y="263441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F558A2AE-0808-DDA4-5BC1-223B7AFEA162}"/>
              </a:ext>
            </a:extLst>
          </p:cNvPr>
          <p:cNvCxnSpPr>
            <a:cxnSpLocks/>
          </p:cNvCxnSpPr>
          <p:nvPr/>
        </p:nvCxnSpPr>
        <p:spPr>
          <a:xfrm>
            <a:off x="4955020" y="2618378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4997FEBD-7228-23FE-8831-68968AFE7737}"/>
              </a:ext>
            </a:extLst>
          </p:cNvPr>
          <p:cNvCxnSpPr>
            <a:cxnSpLocks/>
          </p:cNvCxnSpPr>
          <p:nvPr/>
        </p:nvCxnSpPr>
        <p:spPr>
          <a:xfrm>
            <a:off x="5526489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E606CB85-1682-91A9-9C3F-86D484A29845}"/>
              </a:ext>
            </a:extLst>
          </p:cNvPr>
          <p:cNvCxnSpPr>
            <a:cxnSpLocks/>
          </p:cNvCxnSpPr>
          <p:nvPr/>
        </p:nvCxnSpPr>
        <p:spPr>
          <a:xfrm>
            <a:off x="575107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67247B59-5561-0F30-CF66-AC7FC69C0736}"/>
              </a:ext>
            </a:extLst>
          </p:cNvPr>
          <p:cNvCxnSpPr>
            <a:cxnSpLocks/>
          </p:cNvCxnSpPr>
          <p:nvPr/>
        </p:nvCxnSpPr>
        <p:spPr>
          <a:xfrm>
            <a:off x="6324244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5738F5A3-671B-8A22-6030-C641A1CFDDFD}"/>
              </a:ext>
            </a:extLst>
          </p:cNvPr>
          <p:cNvCxnSpPr>
            <a:cxnSpLocks/>
          </p:cNvCxnSpPr>
          <p:nvPr/>
        </p:nvCxnSpPr>
        <p:spPr>
          <a:xfrm>
            <a:off x="655436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1BEAF175-10C5-9F40-0EC0-DFEC436223E7}"/>
              </a:ext>
            </a:extLst>
          </p:cNvPr>
          <p:cNvCxnSpPr>
            <a:cxnSpLocks/>
          </p:cNvCxnSpPr>
          <p:nvPr/>
        </p:nvCxnSpPr>
        <p:spPr>
          <a:xfrm>
            <a:off x="7134247" y="266582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Arrow Connector 405">
            <a:extLst>
              <a:ext uri="{FF2B5EF4-FFF2-40B4-BE49-F238E27FC236}">
                <a16:creationId xmlns:a16="http://schemas.microsoft.com/office/drawing/2014/main" id="{E26C34E0-6066-D396-43F5-9C91887A36CF}"/>
              </a:ext>
            </a:extLst>
          </p:cNvPr>
          <p:cNvCxnSpPr>
            <a:cxnSpLocks/>
          </p:cNvCxnSpPr>
          <p:nvPr/>
        </p:nvCxnSpPr>
        <p:spPr>
          <a:xfrm>
            <a:off x="7364420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D92EA3D8-ADB1-4EC2-6C8A-CC41C921FDF0}"/>
              </a:ext>
            </a:extLst>
          </p:cNvPr>
          <p:cNvCxnSpPr>
            <a:cxnSpLocks/>
          </p:cNvCxnSpPr>
          <p:nvPr/>
        </p:nvCxnSpPr>
        <p:spPr>
          <a:xfrm>
            <a:off x="7937348" y="264043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Arrow Connector 407">
            <a:extLst>
              <a:ext uri="{FF2B5EF4-FFF2-40B4-BE49-F238E27FC236}">
                <a16:creationId xmlns:a16="http://schemas.microsoft.com/office/drawing/2014/main" id="{0F6E4910-0F3B-C8D9-274C-1EB38DB243F5}"/>
              </a:ext>
            </a:extLst>
          </p:cNvPr>
          <p:cNvCxnSpPr>
            <a:cxnSpLocks/>
          </p:cNvCxnSpPr>
          <p:nvPr/>
        </p:nvCxnSpPr>
        <p:spPr>
          <a:xfrm>
            <a:off x="8169902" y="2649549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E3762B9B-48D4-FE75-A10D-EFB5B363AAA1}"/>
              </a:ext>
            </a:extLst>
          </p:cNvPr>
          <p:cNvCxnSpPr>
            <a:cxnSpLocks/>
          </p:cNvCxnSpPr>
          <p:nvPr/>
        </p:nvCxnSpPr>
        <p:spPr>
          <a:xfrm>
            <a:off x="8751570" y="2634875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40455374-2F8F-C034-CAED-86BDF243FD27}"/>
              </a:ext>
            </a:extLst>
          </p:cNvPr>
          <p:cNvCxnSpPr>
            <a:cxnSpLocks/>
          </p:cNvCxnSpPr>
          <p:nvPr/>
        </p:nvCxnSpPr>
        <p:spPr>
          <a:xfrm>
            <a:off x="8974359" y="2640000"/>
            <a:ext cx="0" cy="22022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67727E-AA1C-C8CF-967F-AE645EC30EA5}"/>
              </a:ext>
            </a:extLst>
          </p:cNvPr>
          <p:cNvSpPr txBox="1"/>
          <p:nvPr/>
        </p:nvSpPr>
        <p:spPr>
          <a:xfrm rot="16200000">
            <a:off x="9483354" y="3433908"/>
            <a:ext cx="1299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958315-C9B4-34BB-088A-84AA9317FF3B}"/>
              </a:ext>
            </a:extLst>
          </p:cNvPr>
          <p:cNvCxnSpPr>
            <a:cxnSpLocks/>
          </p:cNvCxnSpPr>
          <p:nvPr/>
        </p:nvCxnSpPr>
        <p:spPr>
          <a:xfrm>
            <a:off x="4732420" y="2582779"/>
            <a:ext cx="0" cy="120880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15547D-BD19-03DD-4286-B37A6E34F9CF}"/>
              </a:ext>
            </a:extLst>
          </p:cNvPr>
          <p:cNvCxnSpPr>
            <a:cxnSpLocks/>
          </p:cNvCxnSpPr>
          <p:nvPr/>
        </p:nvCxnSpPr>
        <p:spPr>
          <a:xfrm flipH="1">
            <a:off x="4953030" y="2582779"/>
            <a:ext cx="3980" cy="121938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AD80500-2181-49F3-BF38-C6E3B5942B55}"/>
              </a:ext>
            </a:extLst>
          </p:cNvPr>
          <p:cNvSpPr/>
          <p:nvPr/>
        </p:nvSpPr>
        <p:spPr>
          <a:xfrm>
            <a:off x="4563978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32DEA9-C755-7090-3F97-8894E9636742}"/>
              </a:ext>
            </a:extLst>
          </p:cNvPr>
          <p:cNvCxnSpPr>
            <a:cxnSpLocks/>
          </p:cNvCxnSpPr>
          <p:nvPr/>
        </p:nvCxnSpPr>
        <p:spPr>
          <a:xfrm>
            <a:off x="5526489" y="2582779"/>
            <a:ext cx="0" cy="1295221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440453-3B50-D544-1D83-3F2569315D29}"/>
              </a:ext>
            </a:extLst>
          </p:cNvPr>
          <p:cNvCxnSpPr>
            <a:cxnSpLocks/>
          </p:cNvCxnSpPr>
          <p:nvPr/>
        </p:nvCxnSpPr>
        <p:spPr>
          <a:xfrm>
            <a:off x="5751079" y="2582779"/>
            <a:ext cx="0" cy="1376392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DA0E1F1-1611-2F68-9F84-AE97BDDCBE40}"/>
              </a:ext>
            </a:extLst>
          </p:cNvPr>
          <p:cNvSpPr/>
          <p:nvPr/>
        </p:nvSpPr>
        <p:spPr>
          <a:xfrm>
            <a:off x="535804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060ECC-4DA5-E2CE-3EF8-012914814697}"/>
              </a:ext>
            </a:extLst>
          </p:cNvPr>
          <p:cNvCxnSpPr>
            <a:cxnSpLocks/>
          </p:cNvCxnSpPr>
          <p:nvPr/>
        </p:nvCxnSpPr>
        <p:spPr>
          <a:xfrm>
            <a:off x="6324244" y="2582779"/>
            <a:ext cx="0" cy="147719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21EEA5-5F14-C500-138C-731F4B3FAE94}"/>
              </a:ext>
            </a:extLst>
          </p:cNvPr>
          <p:cNvCxnSpPr>
            <a:cxnSpLocks/>
          </p:cNvCxnSpPr>
          <p:nvPr/>
        </p:nvCxnSpPr>
        <p:spPr>
          <a:xfrm>
            <a:off x="6549129" y="2582779"/>
            <a:ext cx="10467" cy="134571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418137C-5740-B568-E2BE-BD2278A72AA2}"/>
              </a:ext>
            </a:extLst>
          </p:cNvPr>
          <p:cNvSpPr/>
          <p:nvPr/>
        </p:nvSpPr>
        <p:spPr>
          <a:xfrm>
            <a:off x="615609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17E478-04CD-DA15-6A37-82BF90BDCAD9}"/>
              </a:ext>
            </a:extLst>
          </p:cNvPr>
          <p:cNvCxnSpPr>
            <a:cxnSpLocks/>
          </p:cNvCxnSpPr>
          <p:nvPr/>
        </p:nvCxnSpPr>
        <p:spPr>
          <a:xfrm>
            <a:off x="7134247" y="2582779"/>
            <a:ext cx="0" cy="111528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142A2D-3450-DB6B-D488-FFD3581D2B5D}"/>
              </a:ext>
            </a:extLst>
          </p:cNvPr>
          <p:cNvCxnSpPr>
            <a:cxnSpLocks/>
          </p:cNvCxnSpPr>
          <p:nvPr/>
        </p:nvCxnSpPr>
        <p:spPr>
          <a:xfrm>
            <a:off x="7362344" y="2582779"/>
            <a:ext cx="4153" cy="110947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53D19DA-F464-9DDE-C4F8-0DC901F91EE8}"/>
              </a:ext>
            </a:extLst>
          </p:cNvPr>
          <p:cNvSpPr/>
          <p:nvPr/>
        </p:nvSpPr>
        <p:spPr>
          <a:xfrm>
            <a:off x="696450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1353FC-2376-39B4-A7BA-35F63A7AC17B}"/>
              </a:ext>
            </a:extLst>
          </p:cNvPr>
          <p:cNvCxnSpPr>
            <a:cxnSpLocks/>
          </p:cNvCxnSpPr>
          <p:nvPr/>
        </p:nvCxnSpPr>
        <p:spPr>
          <a:xfrm>
            <a:off x="7937348" y="2582779"/>
            <a:ext cx="0" cy="1191867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86C596-632D-2AB2-3586-83DAE5D7DD95}"/>
              </a:ext>
            </a:extLst>
          </p:cNvPr>
          <p:cNvCxnSpPr>
            <a:cxnSpLocks/>
          </p:cNvCxnSpPr>
          <p:nvPr/>
        </p:nvCxnSpPr>
        <p:spPr>
          <a:xfrm>
            <a:off x="8165949" y="2582779"/>
            <a:ext cx="7907" cy="1271726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D62AED0-CA32-204A-B272-19C0A95CAFEA}"/>
              </a:ext>
            </a:extLst>
          </p:cNvPr>
          <p:cNvSpPr/>
          <p:nvPr/>
        </p:nvSpPr>
        <p:spPr>
          <a:xfrm>
            <a:off x="777291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EB4702-E342-B9CF-B3CC-CF76B7A8872F}"/>
              </a:ext>
            </a:extLst>
          </p:cNvPr>
          <p:cNvCxnSpPr>
            <a:cxnSpLocks/>
          </p:cNvCxnSpPr>
          <p:nvPr/>
        </p:nvCxnSpPr>
        <p:spPr>
          <a:xfrm flipH="1">
            <a:off x="8743550" y="2582779"/>
            <a:ext cx="622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859229-796A-AF26-B700-1A539FE5AB80}"/>
              </a:ext>
            </a:extLst>
          </p:cNvPr>
          <p:cNvCxnSpPr>
            <a:cxnSpLocks/>
          </p:cNvCxnSpPr>
          <p:nvPr/>
        </p:nvCxnSpPr>
        <p:spPr>
          <a:xfrm>
            <a:off x="8974359" y="2582779"/>
            <a:ext cx="0" cy="1302763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02444A57-EA09-251B-DD7B-C558B2E2A445}"/>
              </a:ext>
            </a:extLst>
          </p:cNvPr>
          <p:cNvSpPr/>
          <p:nvPr/>
        </p:nvSpPr>
        <p:spPr>
          <a:xfrm>
            <a:off x="8581327" y="2438400"/>
            <a:ext cx="569480" cy="25667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4A005AC-9105-1FC7-022C-E3015C700CD3}"/>
              </a:ext>
            </a:extLst>
          </p:cNvPr>
          <p:cNvCxnSpPr/>
          <p:nvPr/>
        </p:nvCxnSpPr>
        <p:spPr>
          <a:xfrm>
            <a:off x="5526489" y="2971800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4848708-4C3E-B6D1-6FBE-A94D59439995}"/>
              </a:ext>
            </a:extLst>
          </p:cNvPr>
          <p:cNvCxnSpPr/>
          <p:nvPr/>
        </p:nvCxnSpPr>
        <p:spPr>
          <a:xfrm>
            <a:off x="6328542" y="298410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2AF425-8379-EDBF-AA10-B96FB3D0E8AB}"/>
              </a:ext>
            </a:extLst>
          </p:cNvPr>
          <p:cNvCxnSpPr/>
          <p:nvPr/>
        </p:nvCxnSpPr>
        <p:spPr>
          <a:xfrm>
            <a:off x="5526489" y="3573738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9161D35-9780-10A6-95EF-47E895FCD4EA}"/>
              </a:ext>
            </a:extLst>
          </p:cNvPr>
          <p:cNvCxnSpPr/>
          <p:nvPr/>
        </p:nvCxnSpPr>
        <p:spPr>
          <a:xfrm>
            <a:off x="6328542" y="3088103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6946EB2-9C60-4403-83CD-C6EF29608731}"/>
              </a:ext>
            </a:extLst>
          </p:cNvPr>
          <p:cNvCxnSpPr/>
          <p:nvPr/>
        </p:nvCxnSpPr>
        <p:spPr>
          <a:xfrm>
            <a:off x="5526489" y="3906252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B6EE1C6-865F-C7EF-05E6-4ACD008CEDCF}"/>
              </a:ext>
            </a:extLst>
          </p:cNvPr>
          <p:cNvCxnSpPr/>
          <p:nvPr/>
        </p:nvCxnSpPr>
        <p:spPr>
          <a:xfrm>
            <a:off x="5526489" y="403458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D2B838-8093-2BA9-99BF-1FA83984FDF7}"/>
              </a:ext>
            </a:extLst>
          </p:cNvPr>
          <p:cNvCxnSpPr/>
          <p:nvPr/>
        </p:nvCxnSpPr>
        <p:spPr>
          <a:xfrm>
            <a:off x="6328542" y="3834057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3E157F4-3813-842B-909D-55B75C6DA60E}"/>
              </a:ext>
            </a:extLst>
          </p:cNvPr>
          <p:cNvCxnSpPr/>
          <p:nvPr/>
        </p:nvCxnSpPr>
        <p:spPr>
          <a:xfrm>
            <a:off x="7130699" y="3018921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3BF7870-ED11-E79D-FF99-7491E2F2E379}"/>
              </a:ext>
            </a:extLst>
          </p:cNvPr>
          <p:cNvCxnSpPr/>
          <p:nvPr/>
        </p:nvCxnSpPr>
        <p:spPr>
          <a:xfrm>
            <a:off x="7130699" y="3413599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E217CC-D303-0C34-28DD-9483D90B6E60}"/>
              </a:ext>
            </a:extLst>
          </p:cNvPr>
          <p:cNvCxnSpPr/>
          <p:nvPr/>
        </p:nvCxnSpPr>
        <p:spPr>
          <a:xfrm>
            <a:off x="7138705" y="3527435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0F1B6B6-7556-94A7-1C5C-9D0EFD0FF89D}"/>
              </a:ext>
            </a:extLst>
          </p:cNvPr>
          <p:cNvCxnSpPr/>
          <p:nvPr/>
        </p:nvCxnSpPr>
        <p:spPr>
          <a:xfrm>
            <a:off x="7138705" y="365960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EFD311-F18C-2CEF-3920-8CB80E41FDF7}"/>
              </a:ext>
            </a:extLst>
          </p:cNvPr>
          <p:cNvCxnSpPr/>
          <p:nvPr/>
        </p:nvCxnSpPr>
        <p:spPr>
          <a:xfrm>
            <a:off x="7941359" y="318435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79E678-4025-B55D-DEA3-F185F88BB526}"/>
              </a:ext>
            </a:extLst>
          </p:cNvPr>
          <p:cNvCxnSpPr/>
          <p:nvPr/>
        </p:nvCxnSpPr>
        <p:spPr>
          <a:xfrm>
            <a:off x="8753772" y="3285944"/>
            <a:ext cx="22459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7A3B127-1BF3-524E-0E9D-D78E1DD7E14E}"/>
              </a:ext>
            </a:extLst>
          </p:cNvPr>
          <p:cNvCxnSpPr/>
          <p:nvPr/>
        </p:nvCxnSpPr>
        <p:spPr>
          <a:xfrm>
            <a:off x="8749769" y="3413599"/>
            <a:ext cx="22459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68795B9-7F48-D14E-4815-80C44715D065}"/>
              </a:ext>
            </a:extLst>
          </p:cNvPr>
          <p:cNvCxnSpPr>
            <a:cxnSpLocks/>
          </p:cNvCxnSpPr>
          <p:nvPr/>
        </p:nvCxnSpPr>
        <p:spPr>
          <a:xfrm>
            <a:off x="5050536" y="3324041"/>
            <a:ext cx="2031049" cy="203394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DBA1143-2FCC-2365-FC0E-6697EA81F36D}"/>
              </a:ext>
            </a:extLst>
          </p:cNvPr>
          <p:cNvCxnSpPr>
            <a:cxnSpLocks/>
          </p:cNvCxnSpPr>
          <p:nvPr/>
        </p:nvCxnSpPr>
        <p:spPr>
          <a:xfrm flipH="1">
            <a:off x="6323949" y="3482042"/>
            <a:ext cx="2397717" cy="339965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C33570A-426B-BCFE-A6EB-218C7EEB8D5E}"/>
              </a:ext>
            </a:extLst>
          </p:cNvPr>
          <p:cNvCxnSpPr>
            <a:cxnSpLocks/>
          </p:cNvCxnSpPr>
          <p:nvPr/>
        </p:nvCxnSpPr>
        <p:spPr>
          <a:xfrm>
            <a:off x="4999931" y="3313682"/>
            <a:ext cx="3693806" cy="106151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9968C2B-362C-CEFB-B742-A636AEA53ADB}"/>
              </a:ext>
            </a:extLst>
          </p:cNvPr>
          <p:cNvCxnSpPr/>
          <p:nvPr/>
        </p:nvCxnSpPr>
        <p:spPr>
          <a:xfrm>
            <a:off x="9798770" y="2416620"/>
            <a:ext cx="0" cy="1126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9EA6242-6250-2DBD-06F9-2D1211F258D1}"/>
              </a:ext>
            </a:extLst>
          </p:cNvPr>
          <p:cNvSpPr txBox="1"/>
          <p:nvPr/>
        </p:nvSpPr>
        <p:spPr>
          <a:xfrm>
            <a:off x="6905904" y="342225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9961491-F7F6-40F2-3054-0647F7DAFD01}"/>
              </a:ext>
            </a:extLst>
          </p:cNvPr>
          <p:cNvSpPr txBox="1"/>
          <p:nvPr/>
        </p:nvSpPr>
        <p:spPr>
          <a:xfrm>
            <a:off x="6071656" y="36698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EACDE9-9403-5A64-8B5F-0D411CD1E2F6}"/>
              </a:ext>
            </a:extLst>
          </p:cNvPr>
          <p:cNvSpPr txBox="1"/>
          <p:nvPr/>
        </p:nvSpPr>
        <p:spPr>
          <a:xfrm>
            <a:off x="8487771" y="343283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02077A6-59F5-55FE-4DD9-168C85AE84D5}"/>
              </a:ext>
            </a:extLst>
          </p:cNvPr>
          <p:cNvGrpSpPr/>
          <p:nvPr/>
        </p:nvGrpSpPr>
        <p:grpSpPr>
          <a:xfrm>
            <a:off x="8749769" y="1814338"/>
            <a:ext cx="1785987" cy="1238609"/>
            <a:chOff x="-221221" y="2359831"/>
            <a:chExt cx="1785987" cy="1238609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B803420-3745-4401-1BEA-6C8AB07120A0}"/>
                </a:ext>
              </a:extLst>
            </p:cNvPr>
            <p:cNvSpPr txBox="1"/>
            <p:nvPr/>
          </p:nvSpPr>
          <p:spPr>
            <a:xfrm>
              <a:off x="641115" y="2359831"/>
              <a:ext cx="923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5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bg1">
                      <a:lumMod val="5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1425443-C15E-773C-5129-2AC5BE37856E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BA52FC3-ADBA-D37E-CEC2-9788180442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DEFB13-8D04-CF1E-1D49-A3575CDD002A}"/>
              </a:ext>
            </a:extLst>
          </p:cNvPr>
          <p:cNvCxnSpPr>
            <a:cxnSpLocks/>
          </p:cNvCxnSpPr>
          <p:nvPr/>
        </p:nvCxnSpPr>
        <p:spPr>
          <a:xfrm flipV="1">
            <a:off x="4713052" y="3271158"/>
            <a:ext cx="6031339" cy="20052"/>
          </a:xfrm>
          <a:prstGeom prst="line">
            <a:avLst/>
          </a:prstGeom>
          <a:ln w="1270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284A32C-91E1-96DE-D495-C528AB1F5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3258" y="3044371"/>
            <a:ext cx="722902" cy="473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37481-890A-0CBC-DA72-FC31D66A6265}"/>
              </a:ext>
            </a:extLst>
          </p:cNvPr>
          <p:cNvSpPr/>
          <p:nvPr/>
        </p:nvSpPr>
        <p:spPr>
          <a:xfrm>
            <a:off x="1075117" y="579703"/>
            <a:ext cx="10338258" cy="5599009"/>
          </a:xfrm>
          <a:prstGeom prst="rect">
            <a:avLst/>
          </a:prstGeom>
          <a:solidFill>
            <a:srgbClr val="FFFFFF">
              <a:alpha val="9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CA0EE55-F602-09F9-A887-9B5E32EB4A85}"/>
              </a:ext>
            </a:extLst>
          </p:cNvPr>
          <p:cNvCxnSpPr>
            <a:cxnSpLocks/>
          </p:cNvCxnSpPr>
          <p:nvPr/>
        </p:nvCxnSpPr>
        <p:spPr>
          <a:xfrm>
            <a:off x="10141079" y="3604994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F14130E-E6BF-ED29-5218-66C6A1BB9D52}"/>
              </a:ext>
            </a:extLst>
          </p:cNvPr>
          <p:cNvGrpSpPr/>
          <p:nvPr/>
        </p:nvGrpSpPr>
        <p:grpSpPr>
          <a:xfrm>
            <a:off x="5743281" y="1787218"/>
            <a:ext cx="4659766" cy="1510982"/>
            <a:chOff x="-2055684" y="2359831"/>
            <a:chExt cx="3363508" cy="1083022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BCA281F-AD5B-756A-B506-C12854A4C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055684" y="2680916"/>
              <a:ext cx="2891625" cy="718389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D815AA0-8F12-5F90-4DB4-4358C46F70B3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10CF81CF-E6E5-EA9B-C932-3F57638FB17C}"/>
                </a:ext>
              </a:extLst>
            </p:cNvPr>
            <p:cNvCxnSpPr/>
            <p:nvPr/>
          </p:nvCxnSpPr>
          <p:spPr>
            <a:xfrm>
              <a:off x="-2051864" y="3442853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5D7CD5BE-8C12-E8C0-3C17-88614C5FA9F6}"/>
              </a:ext>
            </a:extLst>
          </p:cNvPr>
          <p:cNvCxnSpPr>
            <a:cxnSpLocks/>
          </p:cNvCxnSpPr>
          <p:nvPr/>
        </p:nvCxnSpPr>
        <p:spPr>
          <a:xfrm>
            <a:off x="5747994" y="517016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B7A1265-8DFB-8A5D-BBDD-BC3164686082}"/>
              </a:ext>
            </a:extLst>
          </p:cNvPr>
          <p:cNvCxnSpPr>
            <a:cxnSpLocks/>
          </p:cNvCxnSpPr>
          <p:nvPr/>
        </p:nvCxnSpPr>
        <p:spPr>
          <a:xfrm>
            <a:off x="6848891" y="4968737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B7CD48F4-0084-6336-A2C9-23289278ABF1}"/>
              </a:ext>
            </a:extLst>
          </p:cNvPr>
          <p:cNvCxnSpPr>
            <a:cxnSpLocks/>
          </p:cNvCxnSpPr>
          <p:nvPr/>
        </p:nvCxnSpPr>
        <p:spPr>
          <a:xfrm>
            <a:off x="8024296" y="4724391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ECCDFA0-4634-FCDF-E493-2D0EA7B4E080}"/>
              </a:ext>
            </a:extLst>
          </p:cNvPr>
          <p:cNvSpPr/>
          <p:nvPr/>
        </p:nvSpPr>
        <p:spPr>
          <a:xfrm>
            <a:off x="1447609" y="3750997"/>
            <a:ext cx="7867491" cy="632076"/>
          </a:xfrm>
          <a:custGeom>
            <a:avLst/>
            <a:gdLst>
              <a:gd name="connsiteX0" fmla="*/ 0 w 5678905"/>
              <a:gd name="connsiteY0" fmla="*/ 355479 h 453051"/>
              <a:gd name="connsiteX1" fmla="*/ 1098884 w 5678905"/>
              <a:gd name="connsiteY1" fmla="*/ 146932 h 453051"/>
              <a:gd name="connsiteX2" fmla="*/ 2141621 w 5678905"/>
              <a:gd name="connsiteY2" fmla="*/ 451732 h 453051"/>
              <a:gd name="connsiteX3" fmla="*/ 3152273 w 5678905"/>
              <a:gd name="connsiteY3" fmla="*/ 2553 h 453051"/>
              <a:gd name="connsiteX4" fmla="*/ 4467726 w 5678905"/>
              <a:gd name="connsiteY4" fmla="*/ 259226 h 453051"/>
              <a:gd name="connsiteX5" fmla="*/ 5678905 w 5678905"/>
              <a:gd name="connsiteY5" fmla="*/ 50679 h 4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8905" h="453051">
                <a:moveTo>
                  <a:pt x="0" y="355479"/>
                </a:moveTo>
                <a:cubicBezTo>
                  <a:pt x="370973" y="243184"/>
                  <a:pt x="741947" y="130890"/>
                  <a:pt x="1098884" y="146932"/>
                </a:cubicBezTo>
                <a:cubicBezTo>
                  <a:pt x="1455821" y="162974"/>
                  <a:pt x="1799390" y="475795"/>
                  <a:pt x="2141621" y="451732"/>
                </a:cubicBezTo>
                <a:cubicBezTo>
                  <a:pt x="2483853" y="427669"/>
                  <a:pt x="2764589" y="34637"/>
                  <a:pt x="3152273" y="2553"/>
                </a:cubicBezTo>
                <a:cubicBezTo>
                  <a:pt x="3539957" y="-29531"/>
                  <a:pt x="4046621" y="251205"/>
                  <a:pt x="4467726" y="259226"/>
                </a:cubicBezTo>
                <a:cubicBezTo>
                  <a:pt x="4888831" y="267247"/>
                  <a:pt x="5283868" y="158963"/>
                  <a:pt x="5678905" y="50679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8FEECC37-889F-3C3D-9F9E-DC50D00FE2C2}"/>
              </a:ext>
            </a:extLst>
          </p:cNvPr>
          <p:cNvCxnSpPr>
            <a:cxnSpLocks/>
          </p:cNvCxnSpPr>
          <p:nvPr/>
        </p:nvCxnSpPr>
        <p:spPr>
          <a:xfrm>
            <a:off x="9465711" y="3938252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23AFD61F-AE58-9512-455F-24430C20BACD}"/>
              </a:ext>
            </a:extLst>
          </p:cNvPr>
          <p:cNvSpPr txBox="1"/>
          <p:nvPr/>
        </p:nvSpPr>
        <p:spPr>
          <a:xfrm rot="16200000">
            <a:off x="7809609" y="2225272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Stable portion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BDAC114-FA82-E08C-0141-D4C4BB4409D4}"/>
              </a:ext>
            </a:extLst>
          </p:cNvPr>
          <p:cNvSpPr txBox="1"/>
          <p:nvPr/>
        </p:nvSpPr>
        <p:spPr>
          <a:xfrm rot="16200000">
            <a:off x="7830967" y="4138706"/>
            <a:ext cx="274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Unstable tail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8B95664-0116-2439-DDAF-AA666E04116E}"/>
              </a:ext>
            </a:extLst>
          </p:cNvPr>
          <p:cNvSpPr txBox="1"/>
          <p:nvPr/>
        </p:nvSpPr>
        <p:spPr>
          <a:xfrm>
            <a:off x="2063176" y="3120104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B0784B0A-9D78-005F-77A4-2E94D8DB9CF7}"/>
              </a:ext>
            </a:extLst>
          </p:cNvPr>
          <p:cNvSpPr txBox="1"/>
          <p:nvPr/>
        </p:nvSpPr>
        <p:spPr>
          <a:xfrm>
            <a:off x="1081037" y="609992"/>
            <a:ext cx="9468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In Vortex, queries occur along a stable (durable) consistent cut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697AA04-3701-EF5A-0AE5-EE8EC582D791}"/>
              </a:ext>
            </a:extLst>
          </p:cNvPr>
          <p:cNvCxnSpPr>
            <a:cxnSpLocks/>
          </p:cNvCxnSpPr>
          <p:nvPr/>
        </p:nvCxnSpPr>
        <p:spPr>
          <a:xfrm>
            <a:off x="2403263" y="4008633"/>
            <a:ext cx="1" cy="145808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3E6F3B3A-00F6-5325-5A09-76C73760B8D9}"/>
              </a:ext>
            </a:extLst>
          </p:cNvPr>
          <p:cNvCxnSpPr>
            <a:cxnSpLocks/>
          </p:cNvCxnSpPr>
          <p:nvPr/>
        </p:nvCxnSpPr>
        <p:spPr>
          <a:xfrm>
            <a:off x="2708893" y="3938252"/>
            <a:ext cx="5515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0D926E67-5233-A013-73CF-907237E1C6DA}"/>
              </a:ext>
            </a:extLst>
          </p:cNvPr>
          <p:cNvCxnSpPr>
            <a:cxnSpLocks/>
          </p:cNvCxnSpPr>
          <p:nvPr/>
        </p:nvCxnSpPr>
        <p:spPr>
          <a:xfrm>
            <a:off x="3503357" y="4067886"/>
            <a:ext cx="0" cy="139883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D084C1F-8354-0C8D-9B9E-9871559EB4C4}"/>
              </a:ext>
            </a:extLst>
          </p:cNvPr>
          <p:cNvCxnSpPr>
            <a:cxnSpLocks/>
          </p:cNvCxnSpPr>
          <p:nvPr/>
        </p:nvCxnSpPr>
        <p:spPr>
          <a:xfrm>
            <a:off x="3814501" y="4199643"/>
            <a:ext cx="0" cy="126707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8E053FAE-6CC9-221B-A1BE-4A2946A0DA51}"/>
              </a:ext>
            </a:extLst>
          </p:cNvPr>
          <p:cNvCxnSpPr>
            <a:cxnSpLocks/>
          </p:cNvCxnSpPr>
          <p:nvPr/>
        </p:nvCxnSpPr>
        <p:spPr>
          <a:xfrm>
            <a:off x="4608558" y="4269827"/>
            <a:ext cx="0" cy="119689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3E2BFB5-9A63-31D5-5977-65F29AF503B2}"/>
              </a:ext>
            </a:extLst>
          </p:cNvPr>
          <p:cNvCxnSpPr>
            <a:cxnSpLocks/>
          </p:cNvCxnSpPr>
          <p:nvPr/>
        </p:nvCxnSpPr>
        <p:spPr>
          <a:xfrm>
            <a:off x="4927361" y="4168610"/>
            <a:ext cx="0" cy="1298112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C5BA221-DBA0-A169-258F-A5A12D121C2B}"/>
              </a:ext>
            </a:extLst>
          </p:cNvPr>
          <p:cNvCxnSpPr>
            <a:cxnSpLocks/>
          </p:cNvCxnSpPr>
          <p:nvPr/>
        </p:nvCxnSpPr>
        <p:spPr>
          <a:xfrm flipH="1">
            <a:off x="5729105" y="3738273"/>
            <a:ext cx="3246" cy="1754206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B35D01B-372B-DCF2-F1F5-8D5C2FAF7FAD}"/>
              </a:ext>
            </a:extLst>
          </p:cNvPr>
          <p:cNvCxnSpPr>
            <a:cxnSpLocks/>
          </p:cNvCxnSpPr>
          <p:nvPr/>
        </p:nvCxnSpPr>
        <p:spPr>
          <a:xfrm flipH="1">
            <a:off x="6040074" y="3750997"/>
            <a:ext cx="19064" cy="1715725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EE2069F-B570-16FD-39B6-7FE4984605E5}"/>
              </a:ext>
            </a:extLst>
          </p:cNvPr>
          <p:cNvCxnSpPr>
            <a:cxnSpLocks/>
          </p:cNvCxnSpPr>
          <p:nvPr/>
        </p:nvCxnSpPr>
        <p:spPr>
          <a:xfrm>
            <a:off x="6843334" y="3938252"/>
            <a:ext cx="1" cy="152847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D7B7F10-1315-45F8-DF72-8D1DFCCCAF35}"/>
              </a:ext>
            </a:extLst>
          </p:cNvPr>
          <p:cNvCxnSpPr>
            <a:cxnSpLocks/>
          </p:cNvCxnSpPr>
          <p:nvPr/>
        </p:nvCxnSpPr>
        <p:spPr>
          <a:xfrm>
            <a:off x="7165512" y="4051075"/>
            <a:ext cx="1" cy="1415647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EE94ECE-E628-0189-797A-40AE44C279E2}"/>
              </a:ext>
            </a:extLst>
          </p:cNvPr>
          <p:cNvCxnSpPr>
            <a:cxnSpLocks/>
          </p:cNvCxnSpPr>
          <p:nvPr/>
        </p:nvCxnSpPr>
        <p:spPr>
          <a:xfrm>
            <a:off x="7968854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61679CB-EE8B-988F-1897-9994E2B9EF66}"/>
              </a:ext>
            </a:extLst>
          </p:cNvPr>
          <p:cNvCxnSpPr>
            <a:cxnSpLocks/>
          </p:cNvCxnSpPr>
          <p:nvPr/>
        </p:nvCxnSpPr>
        <p:spPr>
          <a:xfrm>
            <a:off x="8279999" y="4067034"/>
            <a:ext cx="0" cy="1399688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98808EE7-23ED-5788-CB8F-5C5A37FD7E37}"/>
              </a:ext>
            </a:extLst>
          </p:cNvPr>
          <p:cNvCxnSpPr>
            <a:cxnSpLocks/>
          </p:cNvCxnSpPr>
          <p:nvPr/>
        </p:nvCxnSpPr>
        <p:spPr>
          <a:xfrm>
            <a:off x="2403263" y="239420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3E68EE5-E833-C73D-D4B3-327535BFEE52}"/>
              </a:ext>
            </a:extLst>
          </p:cNvPr>
          <p:cNvCxnSpPr>
            <a:cxnSpLocks/>
          </p:cNvCxnSpPr>
          <p:nvPr/>
        </p:nvCxnSpPr>
        <p:spPr>
          <a:xfrm>
            <a:off x="2711650" y="2371828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C149BA5B-1AE1-F629-3DF0-74BBC6C6E649}"/>
              </a:ext>
            </a:extLst>
          </p:cNvPr>
          <p:cNvCxnSpPr>
            <a:cxnSpLocks/>
          </p:cNvCxnSpPr>
          <p:nvPr/>
        </p:nvCxnSpPr>
        <p:spPr>
          <a:xfrm>
            <a:off x="3503357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C27F6350-3366-62BC-293B-E940D8B30634}"/>
              </a:ext>
            </a:extLst>
          </p:cNvPr>
          <p:cNvCxnSpPr>
            <a:cxnSpLocks/>
          </p:cNvCxnSpPr>
          <p:nvPr/>
        </p:nvCxnSpPr>
        <p:spPr>
          <a:xfrm>
            <a:off x="3814501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7718E06-2BDD-7C6F-9521-5F71FFB70E7D}"/>
              </a:ext>
            </a:extLst>
          </p:cNvPr>
          <p:cNvCxnSpPr>
            <a:cxnSpLocks/>
          </p:cNvCxnSpPr>
          <p:nvPr/>
        </p:nvCxnSpPr>
        <p:spPr>
          <a:xfrm>
            <a:off x="4608558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53713AF8-A789-34D1-89B7-4C07602DDDC7}"/>
              </a:ext>
            </a:extLst>
          </p:cNvPr>
          <p:cNvCxnSpPr>
            <a:cxnSpLocks/>
          </p:cNvCxnSpPr>
          <p:nvPr/>
        </p:nvCxnSpPr>
        <p:spPr>
          <a:xfrm>
            <a:off x="4927361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A926C1BC-14AE-6B33-FCAE-E3CF7085045F}"/>
              </a:ext>
            </a:extLst>
          </p:cNvPr>
          <p:cNvCxnSpPr>
            <a:cxnSpLocks/>
          </p:cNvCxnSpPr>
          <p:nvPr/>
        </p:nvCxnSpPr>
        <p:spPr>
          <a:xfrm>
            <a:off x="5730727" y="2438017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DCCAF30B-582E-3CC9-BC98-A5FDB5553965}"/>
              </a:ext>
            </a:extLst>
          </p:cNvPr>
          <p:cNvCxnSpPr>
            <a:cxnSpLocks/>
          </p:cNvCxnSpPr>
          <p:nvPr/>
        </p:nvCxnSpPr>
        <p:spPr>
          <a:xfrm>
            <a:off x="6049606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29268418-9B03-F491-0241-139EF4156DAD}"/>
              </a:ext>
            </a:extLst>
          </p:cNvPr>
          <p:cNvCxnSpPr>
            <a:cxnSpLocks/>
          </p:cNvCxnSpPr>
          <p:nvPr/>
        </p:nvCxnSpPr>
        <p:spPr>
          <a:xfrm>
            <a:off x="6843334" y="24025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197B63C-2009-4F35-E4A9-EB3894B3E4D8}"/>
              </a:ext>
            </a:extLst>
          </p:cNvPr>
          <p:cNvCxnSpPr>
            <a:cxnSpLocks/>
          </p:cNvCxnSpPr>
          <p:nvPr/>
        </p:nvCxnSpPr>
        <p:spPr>
          <a:xfrm>
            <a:off x="7165512" y="2415316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A97FFB1C-2C3B-34FA-931E-77563415C1BF}"/>
              </a:ext>
            </a:extLst>
          </p:cNvPr>
          <p:cNvCxnSpPr>
            <a:cxnSpLocks/>
          </p:cNvCxnSpPr>
          <p:nvPr/>
        </p:nvCxnSpPr>
        <p:spPr>
          <a:xfrm>
            <a:off x="7971348" y="239484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0E46CF3-E282-8F3A-001C-3C05C0DC8982}"/>
              </a:ext>
            </a:extLst>
          </p:cNvPr>
          <p:cNvCxnSpPr>
            <a:cxnSpLocks/>
          </p:cNvCxnSpPr>
          <p:nvPr/>
        </p:nvCxnSpPr>
        <p:spPr>
          <a:xfrm>
            <a:off x="8279997" y="2401994"/>
            <a:ext cx="0" cy="307251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697E858D-9FF9-A1EA-9B3A-D12282D9EE79}"/>
              </a:ext>
            </a:extLst>
          </p:cNvPr>
          <p:cNvSpPr txBox="1"/>
          <p:nvPr/>
        </p:nvSpPr>
        <p:spPr>
          <a:xfrm rot="16200000">
            <a:off x="8978809" y="3582588"/>
            <a:ext cx="181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time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0C6FE3A-A86B-0112-C1EC-0B9491DBACD6}"/>
              </a:ext>
            </a:extLst>
          </p:cNvPr>
          <p:cNvCxnSpPr>
            <a:cxnSpLocks/>
          </p:cNvCxnSpPr>
          <p:nvPr/>
        </p:nvCxnSpPr>
        <p:spPr>
          <a:xfrm>
            <a:off x="2403263" y="2322162"/>
            <a:ext cx="0" cy="168647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0978FD9-8EBE-3DC5-2B57-258C1456ADE5}"/>
              </a:ext>
            </a:extLst>
          </p:cNvPr>
          <p:cNvCxnSpPr>
            <a:cxnSpLocks/>
          </p:cNvCxnSpPr>
          <p:nvPr/>
        </p:nvCxnSpPr>
        <p:spPr>
          <a:xfrm flipH="1">
            <a:off x="2708893" y="2322162"/>
            <a:ext cx="5514" cy="170122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E2ADFC91-7A53-E028-C9D6-60115C07E483}"/>
              </a:ext>
            </a:extLst>
          </p:cNvPr>
          <p:cNvSpPr/>
          <p:nvPr/>
        </p:nvSpPr>
        <p:spPr>
          <a:xfrm>
            <a:off x="2169905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08A7B826-25DE-0898-949A-D2660A8C4E61}"/>
              </a:ext>
            </a:extLst>
          </p:cNvPr>
          <p:cNvCxnSpPr>
            <a:cxnSpLocks/>
          </p:cNvCxnSpPr>
          <p:nvPr/>
        </p:nvCxnSpPr>
        <p:spPr>
          <a:xfrm>
            <a:off x="3503357" y="2322162"/>
            <a:ext cx="0" cy="1807032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765E6DC-4B3D-D785-1E0D-49AEBD085087}"/>
              </a:ext>
            </a:extLst>
          </p:cNvPr>
          <p:cNvCxnSpPr>
            <a:cxnSpLocks/>
          </p:cNvCxnSpPr>
          <p:nvPr/>
        </p:nvCxnSpPr>
        <p:spPr>
          <a:xfrm>
            <a:off x="3814501" y="2322162"/>
            <a:ext cx="0" cy="1920278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>
            <a:extLst>
              <a:ext uri="{FF2B5EF4-FFF2-40B4-BE49-F238E27FC236}">
                <a16:creationId xmlns:a16="http://schemas.microsoft.com/office/drawing/2014/main" id="{4FF1EE7D-93C2-0DC2-A29C-6CD4752E8429}"/>
              </a:ext>
            </a:extLst>
          </p:cNvPr>
          <p:cNvSpPr/>
          <p:nvPr/>
        </p:nvSpPr>
        <p:spPr>
          <a:xfrm>
            <a:off x="326999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8682A55B-CEF0-4FDF-A076-C0422C4FE8C6}"/>
              </a:ext>
            </a:extLst>
          </p:cNvPr>
          <p:cNvCxnSpPr>
            <a:cxnSpLocks/>
          </p:cNvCxnSpPr>
          <p:nvPr/>
        </p:nvCxnSpPr>
        <p:spPr>
          <a:xfrm>
            <a:off x="4608558" y="2322162"/>
            <a:ext cx="0" cy="206091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F987B20-940E-6C7E-B410-23F903ED7298}"/>
              </a:ext>
            </a:extLst>
          </p:cNvPr>
          <p:cNvCxnSpPr>
            <a:cxnSpLocks/>
          </p:cNvCxnSpPr>
          <p:nvPr/>
        </p:nvCxnSpPr>
        <p:spPr>
          <a:xfrm>
            <a:off x="4920111" y="2322162"/>
            <a:ext cx="14501" cy="1877481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>
            <a:extLst>
              <a:ext uri="{FF2B5EF4-FFF2-40B4-BE49-F238E27FC236}">
                <a16:creationId xmlns:a16="http://schemas.microsoft.com/office/drawing/2014/main" id="{DD250802-E6DB-EC34-A856-3D292D1B5231}"/>
              </a:ext>
            </a:extLst>
          </p:cNvPr>
          <p:cNvSpPr/>
          <p:nvPr/>
        </p:nvSpPr>
        <p:spPr>
          <a:xfrm>
            <a:off x="4375609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3D369BAC-5B66-4AD0-92C4-608C83457124}"/>
              </a:ext>
            </a:extLst>
          </p:cNvPr>
          <p:cNvCxnSpPr>
            <a:cxnSpLocks/>
          </p:cNvCxnSpPr>
          <p:nvPr/>
        </p:nvCxnSpPr>
        <p:spPr>
          <a:xfrm>
            <a:off x="5730727" y="2322162"/>
            <a:ext cx="0" cy="1555996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7F471E25-E6B3-A4E4-E2DB-FFEEFAD5D141}"/>
              </a:ext>
            </a:extLst>
          </p:cNvPr>
          <p:cNvCxnSpPr>
            <a:cxnSpLocks/>
          </p:cNvCxnSpPr>
          <p:nvPr/>
        </p:nvCxnSpPr>
        <p:spPr>
          <a:xfrm>
            <a:off x="6046730" y="2322162"/>
            <a:ext cx="5754" cy="1547890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>
            <a:extLst>
              <a:ext uri="{FF2B5EF4-FFF2-40B4-BE49-F238E27FC236}">
                <a16:creationId xmlns:a16="http://schemas.microsoft.com/office/drawing/2014/main" id="{505BAD31-1CC3-F1B9-4030-1585289D3BF2}"/>
              </a:ext>
            </a:extLst>
          </p:cNvPr>
          <p:cNvSpPr/>
          <p:nvPr/>
        </p:nvSpPr>
        <p:spPr>
          <a:xfrm>
            <a:off x="5495571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C7F9522-BB4B-8320-D720-FB75BFDFD21F}"/>
              </a:ext>
            </a:extLst>
          </p:cNvPr>
          <p:cNvCxnSpPr>
            <a:cxnSpLocks/>
          </p:cNvCxnSpPr>
          <p:nvPr/>
        </p:nvCxnSpPr>
        <p:spPr>
          <a:xfrm>
            <a:off x="6843334" y="2322162"/>
            <a:ext cx="0" cy="1662837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4FBCDDFB-A4E0-60A0-8530-2C692F615252}"/>
              </a:ext>
            </a:extLst>
          </p:cNvPr>
          <p:cNvCxnSpPr>
            <a:cxnSpLocks/>
          </p:cNvCxnSpPr>
          <p:nvPr/>
        </p:nvCxnSpPr>
        <p:spPr>
          <a:xfrm>
            <a:off x="7160035" y="2322162"/>
            <a:ext cx="10954" cy="1774253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>
            <a:extLst>
              <a:ext uri="{FF2B5EF4-FFF2-40B4-BE49-F238E27FC236}">
                <a16:creationId xmlns:a16="http://schemas.microsoft.com/office/drawing/2014/main" id="{5CC819B4-60C6-2802-D8B7-BA1A4578D305}"/>
              </a:ext>
            </a:extLst>
          </p:cNvPr>
          <p:cNvSpPr/>
          <p:nvPr/>
        </p:nvSpPr>
        <p:spPr>
          <a:xfrm>
            <a:off x="6615533" y="2120731"/>
            <a:ext cx="788951" cy="3581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AFC2BD41-35D0-6F00-BC41-BA9A8CD2FA1A}"/>
              </a:ext>
            </a:extLst>
          </p:cNvPr>
          <p:cNvCxnSpPr>
            <a:cxnSpLocks/>
          </p:cNvCxnSpPr>
          <p:nvPr/>
        </p:nvCxnSpPr>
        <p:spPr>
          <a:xfrm flipH="1">
            <a:off x="7960237" y="2322162"/>
            <a:ext cx="8617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DDEB4740-13B7-E55E-9827-838DBDFE156B}"/>
              </a:ext>
            </a:extLst>
          </p:cNvPr>
          <p:cNvCxnSpPr>
            <a:cxnSpLocks/>
          </p:cNvCxnSpPr>
          <p:nvPr/>
        </p:nvCxnSpPr>
        <p:spPr>
          <a:xfrm>
            <a:off x="8279997" y="2322162"/>
            <a:ext cx="0" cy="1817554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05DFA080-7083-7D6F-ADFC-A57CAD27C15F}"/>
              </a:ext>
            </a:extLst>
          </p:cNvPr>
          <p:cNvSpPr/>
          <p:nvPr/>
        </p:nvSpPr>
        <p:spPr>
          <a:xfrm>
            <a:off x="7735495" y="2120731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80ED0E54-B188-F5E2-8FFA-FB0ABC3E00BB}"/>
              </a:ext>
            </a:extLst>
          </p:cNvPr>
          <p:cNvCxnSpPr>
            <a:cxnSpLocks/>
          </p:cNvCxnSpPr>
          <p:nvPr/>
        </p:nvCxnSpPr>
        <p:spPr>
          <a:xfrm>
            <a:off x="3503357" y="286490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69767441-7BEC-562F-986F-0D285ED4DF97}"/>
              </a:ext>
            </a:extLst>
          </p:cNvPr>
          <p:cNvCxnSpPr>
            <a:cxnSpLocks/>
          </p:cNvCxnSpPr>
          <p:nvPr/>
        </p:nvCxnSpPr>
        <p:spPr>
          <a:xfrm>
            <a:off x="4614512" y="2882079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114D2424-7A87-50D7-BF28-2D72168F9EA8}"/>
              </a:ext>
            </a:extLst>
          </p:cNvPr>
          <p:cNvCxnSpPr>
            <a:cxnSpLocks/>
          </p:cNvCxnSpPr>
          <p:nvPr/>
        </p:nvCxnSpPr>
        <p:spPr>
          <a:xfrm>
            <a:off x="3503357" y="3704702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42DB1BD7-BFA8-EADE-B5AB-EE331581F266}"/>
              </a:ext>
            </a:extLst>
          </p:cNvPr>
          <p:cNvCxnSpPr>
            <a:cxnSpLocks/>
          </p:cNvCxnSpPr>
          <p:nvPr/>
        </p:nvCxnSpPr>
        <p:spPr>
          <a:xfrm>
            <a:off x="4614512" y="3027166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D0E59028-8FFC-8665-FC59-1316EE3DAAB6}"/>
              </a:ext>
            </a:extLst>
          </p:cNvPr>
          <p:cNvCxnSpPr>
            <a:cxnSpLocks/>
          </p:cNvCxnSpPr>
          <p:nvPr/>
        </p:nvCxnSpPr>
        <p:spPr>
          <a:xfrm>
            <a:off x="3503357" y="4168610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6B3C9609-6E0F-F3BF-5AAE-798D8DC96B6C}"/>
              </a:ext>
            </a:extLst>
          </p:cNvPr>
          <p:cNvCxnSpPr>
            <a:cxnSpLocks/>
          </p:cNvCxnSpPr>
          <p:nvPr/>
        </p:nvCxnSpPr>
        <p:spPr>
          <a:xfrm>
            <a:off x="3503357" y="4347659"/>
            <a:ext cx="311144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585A786F-212A-66A2-8B90-654F33AEB66D}"/>
              </a:ext>
            </a:extLst>
          </p:cNvPr>
          <p:cNvCxnSpPr>
            <a:cxnSpLocks/>
          </p:cNvCxnSpPr>
          <p:nvPr/>
        </p:nvCxnSpPr>
        <p:spPr>
          <a:xfrm>
            <a:off x="4614512" y="4067886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760B4E16-BC40-AF9B-8118-28D40E61377E}"/>
              </a:ext>
            </a:extLst>
          </p:cNvPr>
          <p:cNvCxnSpPr>
            <a:cxnSpLocks/>
          </p:cNvCxnSpPr>
          <p:nvPr/>
        </p:nvCxnSpPr>
        <p:spPr>
          <a:xfrm>
            <a:off x="5725811" y="2930647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8AC2E7A0-81AC-7BB7-0040-63B0CDDCE67C}"/>
              </a:ext>
            </a:extLst>
          </p:cNvPr>
          <p:cNvCxnSpPr>
            <a:cxnSpLocks/>
          </p:cNvCxnSpPr>
          <p:nvPr/>
        </p:nvCxnSpPr>
        <p:spPr>
          <a:xfrm>
            <a:off x="5725811" y="3481283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BC33E1F2-584A-07B3-532D-ED8DEDB8B748}"/>
              </a:ext>
            </a:extLst>
          </p:cNvPr>
          <p:cNvCxnSpPr>
            <a:cxnSpLocks/>
          </p:cNvCxnSpPr>
          <p:nvPr/>
        </p:nvCxnSpPr>
        <p:spPr>
          <a:xfrm>
            <a:off x="5736903" y="3640102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33789070-9EC2-D27D-C39C-DF83F7E657B0}"/>
              </a:ext>
            </a:extLst>
          </p:cNvPr>
          <p:cNvCxnSpPr>
            <a:cxnSpLocks/>
          </p:cNvCxnSpPr>
          <p:nvPr/>
        </p:nvCxnSpPr>
        <p:spPr>
          <a:xfrm>
            <a:off x="5736903" y="3824498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F1328AD6-9246-B070-FDD8-682F314D75EE}"/>
              </a:ext>
            </a:extLst>
          </p:cNvPr>
          <p:cNvCxnSpPr>
            <a:cxnSpLocks/>
          </p:cNvCxnSpPr>
          <p:nvPr/>
        </p:nvCxnSpPr>
        <p:spPr>
          <a:xfrm>
            <a:off x="6848891" y="3161451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51D7359-361D-C99C-5852-5E659B1A97B2}"/>
              </a:ext>
            </a:extLst>
          </p:cNvPr>
          <p:cNvCxnSpPr>
            <a:cxnSpLocks/>
          </p:cNvCxnSpPr>
          <p:nvPr/>
        </p:nvCxnSpPr>
        <p:spPr>
          <a:xfrm>
            <a:off x="7974399" y="3303185"/>
            <a:ext cx="31114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49322A3C-BABD-3041-E2C0-92F20D392B9D}"/>
              </a:ext>
            </a:extLst>
          </p:cNvPr>
          <p:cNvCxnSpPr>
            <a:cxnSpLocks/>
          </p:cNvCxnSpPr>
          <p:nvPr/>
        </p:nvCxnSpPr>
        <p:spPr>
          <a:xfrm>
            <a:off x="7968853" y="3481283"/>
            <a:ext cx="311144" cy="0"/>
          </a:xfrm>
          <a:prstGeom prst="straightConnector1">
            <a:avLst/>
          </a:prstGeom>
          <a:ln w="28575">
            <a:solidFill>
              <a:srgbClr val="C00000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6531DC4C-CD40-CB3E-12BA-2DA9F8DA6B25}"/>
              </a:ext>
            </a:extLst>
          </p:cNvPr>
          <p:cNvCxnSpPr>
            <a:cxnSpLocks/>
          </p:cNvCxnSpPr>
          <p:nvPr/>
        </p:nvCxnSpPr>
        <p:spPr>
          <a:xfrm>
            <a:off x="2843977" y="3356336"/>
            <a:ext cx="2813793" cy="283766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03CE5A66-4D9A-C4A6-8225-FF10457C6003}"/>
              </a:ext>
            </a:extLst>
          </p:cNvPr>
          <p:cNvCxnSpPr>
            <a:cxnSpLocks/>
          </p:cNvCxnSpPr>
          <p:nvPr/>
        </p:nvCxnSpPr>
        <p:spPr>
          <a:xfrm flipH="1">
            <a:off x="4608149" y="3576772"/>
            <a:ext cx="3321770" cy="474303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C6836365-B661-8814-74CF-8E6B1D79BAD8}"/>
              </a:ext>
            </a:extLst>
          </p:cNvPr>
          <p:cNvCxnSpPr>
            <a:cxnSpLocks/>
          </p:cNvCxnSpPr>
          <p:nvPr/>
        </p:nvCxnSpPr>
        <p:spPr>
          <a:xfrm>
            <a:off x="2773869" y="3341884"/>
            <a:ext cx="5117357" cy="148097"/>
          </a:xfrm>
          <a:prstGeom prst="straightConnector1">
            <a:avLst/>
          </a:prstGeom>
          <a:ln w="38100">
            <a:solidFill>
              <a:srgbClr val="C00000">
                <a:alpha val="50196"/>
              </a:srgb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FA8A0DB6-4C30-7C39-B654-A2076C6ACDCE}"/>
              </a:ext>
            </a:extLst>
          </p:cNvPr>
          <p:cNvCxnSpPr>
            <a:cxnSpLocks/>
          </p:cNvCxnSpPr>
          <p:nvPr/>
        </p:nvCxnSpPr>
        <p:spPr>
          <a:xfrm>
            <a:off x="9422127" y="2090345"/>
            <a:ext cx="0" cy="157227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4FA71F7A-71F1-8DA2-D619-E329B7FE4FE7}"/>
              </a:ext>
            </a:extLst>
          </p:cNvPr>
          <p:cNvSpPr txBox="1"/>
          <p:nvPr/>
        </p:nvSpPr>
        <p:spPr>
          <a:xfrm>
            <a:off x="5414383" y="3493358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B6C08CE-1B7A-E7EA-EF96-3445ACD642E1}"/>
              </a:ext>
            </a:extLst>
          </p:cNvPr>
          <p:cNvSpPr txBox="1"/>
          <p:nvPr/>
        </p:nvSpPr>
        <p:spPr>
          <a:xfrm>
            <a:off x="4258625" y="3838777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FF6C66E-64FE-3E8E-72A4-3389F1E28DCB}"/>
              </a:ext>
            </a:extLst>
          </p:cNvPr>
          <p:cNvSpPr txBox="1"/>
          <p:nvPr/>
        </p:nvSpPr>
        <p:spPr>
          <a:xfrm>
            <a:off x="7605884" y="3508113"/>
            <a:ext cx="43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7575"/>
                </a:solidFill>
                <a:sym typeface="Symbol" panose="05050102010706020507" pitchFamily="18" charset="2"/>
              </a:rPr>
              <a:t></a:t>
            </a:r>
            <a:endParaRPr lang="en-US" b="1">
              <a:solidFill>
                <a:srgbClr val="FF7575"/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3D21288-56CA-9B57-9201-B3A8670E84FA}"/>
              </a:ext>
            </a:extLst>
          </p:cNvPr>
          <p:cNvGrpSpPr/>
          <p:nvPr/>
        </p:nvGrpSpPr>
        <p:grpSpPr>
          <a:xfrm>
            <a:off x="7968853" y="1250069"/>
            <a:ext cx="2118321" cy="1728049"/>
            <a:chOff x="-221221" y="2359831"/>
            <a:chExt cx="1529045" cy="1238609"/>
          </a:xfrm>
        </p:grpSpPr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4DE15BD0-5708-C92C-D608-5F49B7B1D099}"/>
                </a:ext>
              </a:extLst>
            </p:cNvPr>
            <p:cNvSpPr txBox="1"/>
            <p:nvPr/>
          </p:nvSpPr>
          <p:spPr>
            <a:xfrm>
              <a:off x="641115" y="2359831"/>
              <a:ext cx="666709" cy="26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Put(</a:t>
              </a:r>
              <a:r>
                <a:rPr lang="en-US" b="1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k,v</a:t>
              </a:r>
              <a:r>
                <a:rPr lang="en-US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</a:t>
              </a:r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44A35206-DD98-B17E-E454-6A42890146ED}"/>
                </a:ext>
              </a:extLst>
            </p:cNvPr>
            <p:cNvCxnSpPr/>
            <p:nvPr/>
          </p:nvCxnSpPr>
          <p:spPr>
            <a:xfrm>
              <a:off x="-181201" y="3598440"/>
              <a:ext cx="20774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1C5C2E6F-3A9E-5712-562E-737E70D6FA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21221" y="2652703"/>
              <a:ext cx="926055" cy="911711"/>
            </a:xfrm>
            <a:prstGeom prst="straightConnector1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BF0C28EA-7548-2A80-ECC7-851F1B785AA5}"/>
              </a:ext>
            </a:extLst>
          </p:cNvPr>
          <p:cNvCxnSpPr>
            <a:cxnSpLocks/>
          </p:cNvCxnSpPr>
          <p:nvPr/>
        </p:nvCxnSpPr>
        <p:spPr>
          <a:xfrm flipV="1">
            <a:off x="2193490" y="2872356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" name="Picture 190">
            <a:extLst>
              <a:ext uri="{FF2B5EF4-FFF2-40B4-BE49-F238E27FC236}">
                <a16:creationId xmlns:a16="http://schemas.microsoft.com/office/drawing/2014/main" id="{B6BB10AE-5683-AD09-E0E1-46FB48EA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491565" y="2968466"/>
            <a:ext cx="1008559" cy="656155"/>
          </a:xfrm>
          <a:prstGeom prst="rect">
            <a:avLst/>
          </a:prstGeom>
        </p:spPr>
      </p:pic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1748A13F-FAC0-5769-57FD-A7819DEC6B9F}"/>
              </a:ext>
            </a:extLst>
          </p:cNvPr>
          <p:cNvCxnSpPr>
            <a:cxnSpLocks/>
          </p:cNvCxnSpPr>
          <p:nvPr/>
        </p:nvCxnSpPr>
        <p:spPr>
          <a:xfrm flipV="1">
            <a:off x="2154358" y="3921183"/>
            <a:ext cx="8355749" cy="27976"/>
          </a:xfrm>
          <a:prstGeom prst="line">
            <a:avLst/>
          </a:prstGeom>
          <a:ln w="1270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BC265CD9-CFBA-7480-83B7-50B29F9FD54E}"/>
              </a:ext>
            </a:extLst>
          </p:cNvPr>
          <p:cNvSpPr/>
          <p:nvPr/>
        </p:nvSpPr>
        <p:spPr>
          <a:xfrm>
            <a:off x="1359271" y="2963632"/>
            <a:ext cx="7867491" cy="632076"/>
          </a:xfrm>
          <a:custGeom>
            <a:avLst/>
            <a:gdLst>
              <a:gd name="csX0" fmla="*/ 0 w 7867491"/>
              <a:gd name="csY0" fmla="*/ 495948 h 632076"/>
              <a:gd name="csX1" fmla="*/ 1522381 w 7867491"/>
              <a:gd name="csY1" fmla="*/ 204992 h 632076"/>
              <a:gd name="csX2" fmla="*/ 2966977 w 7867491"/>
              <a:gd name="csY2" fmla="*/ 630235 h 632076"/>
              <a:gd name="csX3" fmla="*/ 4367123 w 7867491"/>
              <a:gd name="csY3" fmla="*/ 3561 h 632076"/>
              <a:gd name="csX4" fmla="*/ 6189537 w 7867491"/>
              <a:gd name="csY4" fmla="*/ 361660 h 632076"/>
              <a:gd name="csX5" fmla="*/ 7867491 w 7867491"/>
              <a:gd name="csY5" fmla="*/ 70705 h 6320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7867491" h="632076" extrusionOk="0">
                <a:moveTo>
                  <a:pt x="0" y="495948"/>
                </a:moveTo>
                <a:cubicBezTo>
                  <a:pt x="393442" y="264953"/>
                  <a:pt x="903246" y="229390"/>
                  <a:pt x="1522381" y="204992"/>
                </a:cubicBezTo>
                <a:cubicBezTo>
                  <a:pt x="2167230" y="259026"/>
                  <a:pt x="2337774" y="668738"/>
                  <a:pt x="2966977" y="630235"/>
                </a:cubicBezTo>
                <a:cubicBezTo>
                  <a:pt x="3341949" y="693491"/>
                  <a:pt x="3787674" y="282437"/>
                  <a:pt x="4367123" y="3561"/>
                </a:cubicBezTo>
                <a:cubicBezTo>
                  <a:pt x="4762033" y="-118992"/>
                  <a:pt x="5738644" y="413779"/>
                  <a:pt x="6189537" y="361660"/>
                </a:cubicBezTo>
                <a:cubicBezTo>
                  <a:pt x="7037427" y="404227"/>
                  <a:pt x="7381156" y="96354"/>
                  <a:pt x="7867491" y="70705"/>
                </a:cubicBezTo>
              </a:path>
            </a:pathLst>
          </a:custGeom>
          <a:noFill/>
          <a:ln w="76200">
            <a:solidFill>
              <a:srgbClr val="00206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67491"/>
                      <a:gd name="connsiteY0" fmla="*/ 495948 h 632076"/>
                      <a:gd name="connsiteX1" fmla="*/ 1522381 w 7867491"/>
                      <a:gd name="connsiteY1" fmla="*/ 204992 h 632076"/>
                      <a:gd name="connsiteX2" fmla="*/ 2966977 w 7867491"/>
                      <a:gd name="connsiteY2" fmla="*/ 630235 h 632076"/>
                      <a:gd name="connsiteX3" fmla="*/ 4367123 w 7867491"/>
                      <a:gd name="connsiteY3" fmla="*/ 3561 h 632076"/>
                      <a:gd name="connsiteX4" fmla="*/ 6189537 w 7867491"/>
                      <a:gd name="connsiteY4" fmla="*/ 361660 h 632076"/>
                      <a:gd name="connsiteX5" fmla="*/ 7867491 w 7867491"/>
                      <a:gd name="connsiteY5" fmla="*/ 70705 h 63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67491" h="632076" extrusionOk="0">
                        <a:moveTo>
                          <a:pt x="0" y="495948"/>
                        </a:moveTo>
                        <a:cubicBezTo>
                          <a:pt x="423315" y="283379"/>
                          <a:pt x="995458" y="194781"/>
                          <a:pt x="1522381" y="204992"/>
                        </a:cubicBezTo>
                        <a:cubicBezTo>
                          <a:pt x="2062986" y="237080"/>
                          <a:pt x="2353493" y="668238"/>
                          <a:pt x="2966977" y="630235"/>
                        </a:cubicBezTo>
                        <a:cubicBezTo>
                          <a:pt x="3409181" y="627836"/>
                          <a:pt x="3815404" y="129164"/>
                          <a:pt x="4367123" y="3561"/>
                        </a:cubicBezTo>
                        <a:cubicBezTo>
                          <a:pt x="4777665" y="-110440"/>
                          <a:pt x="5723291" y="406443"/>
                          <a:pt x="6189537" y="361660"/>
                        </a:cubicBezTo>
                        <a:cubicBezTo>
                          <a:pt x="6923461" y="390707"/>
                          <a:pt x="7353855" y="152538"/>
                          <a:pt x="7867491" y="70705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8A5A538A-F9CF-C744-C592-2DC1E14FAEB6}"/>
              </a:ext>
            </a:extLst>
          </p:cNvPr>
          <p:cNvSpPr/>
          <p:nvPr/>
        </p:nvSpPr>
        <p:spPr>
          <a:xfrm>
            <a:off x="2202481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B93F18B9-2FAA-9DAD-984B-23EACFC74D2E}"/>
              </a:ext>
            </a:extLst>
          </p:cNvPr>
          <p:cNvSpPr/>
          <p:nvPr/>
        </p:nvSpPr>
        <p:spPr>
          <a:xfrm>
            <a:off x="330257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1DA7E062-10C5-045C-3249-E15460EED254}"/>
              </a:ext>
            </a:extLst>
          </p:cNvPr>
          <p:cNvSpPr/>
          <p:nvPr/>
        </p:nvSpPr>
        <p:spPr>
          <a:xfrm>
            <a:off x="4408185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B1BD6BFD-9F67-68B1-863C-53591E55F8B9}"/>
              </a:ext>
            </a:extLst>
          </p:cNvPr>
          <p:cNvSpPr/>
          <p:nvPr/>
        </p:nvSpPr>
        <p:spPr>
          <a:xfrm>
            <a:off x="5528147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2ADE064B-17C0-1B24-8887-543C2D4F2AEB}"/>
              </a:ext>
            </a:extLst>
          </p:cNvPr>
          <p:cNvSpPr/>
          <p:nvPr/>
        </p:nvSpPr>
        <p:spPr>
          <a:xfrm>
            <a:off x="6648109" y="2120807"/>
            <a:ext cx="788951" cy="3581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35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1569-9EDB-7515-3549-0E4A7779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contrasting forms of stability!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6AD70-B845-74ED-65B0-DEEAB98CB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 incoming real-time data, events can’t be indexed until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The update is safely logged (for us, in an in-memory log)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… and replicated, if fault-tolerance is desired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… </a:t>
            </a:r>
            <a:r>
              <a:rPr lang="en-US" i="1" dirty="0"/>
              <a:t>and any other data items with the same or earlier timestamp</a:t>
            </a:r>
            <a:br>
              <a:rPr lang="en-US" i="1" dirty="0"/>
            </a:br>
            <a:r>
              <a:rPr lang="en-US" i="1" dirty="0"/>
              <a:t>    are also logged.  </a:t>
            </a:r>
            <a:r>
              <a:rPr lang="en-US" dirty="0"/>
              <a:t>But this depends on network delays and </a:t>
            </a:r>
            <a:br>
              <a:rPr lang="en-US" dirty="0"/>
            </a:br>
            <a:r>
              <a:rPr lang="en-US" dirty="0"/>
              <a:t>    internal delays as data propagates through the system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B8448-4408-D0FF-848F-35E1EFD01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50FA0-8CC8-C27D-05DA-768EA4DF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89008"/>
      </p:ext>
    </p:extLst>
  </p:cSld>
  <p:clrMapOvr>
    <a:masterClrMapping/>
  </p:clrMapOvr>
  <p:transition advTm="60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1D0C0-7E38-7FC1-17DA-2FC45014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further (similar)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EBA-67DA-32A0-5F4C-DD701B933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 we enforce read-what-you-wrote?</a:t>
            </a:r>
          </a:p>
          <a:p>
            <a:endParaRPr lang="en-US" dirty="0"/>
          </a:p>
          <a:p>
            <a:r>
              <a:rPr lang="en-US" dirty="0"/>
              <a:t>With logical consistency, we definitely need read-what-you-wrote and also preservation of FIFO ordering: crux of linearizability model, which is widely viewed as a gold standard</a:t>
            </a:r>
          </a:p>
          <a:p>
            <a:endParaRPr lang="en-US" dirty="0"/>
          </a:p>
          <a:p>
            <a:r>
              <a:rPr lang="en-US" dirty="0"/>
              <a:t>But for temporal indexing, we want temporal precision and reproducibility: “the state of the system at time </a:t>
            </a:r>
            <a:r>
              <a:rPr lang="en-US" b="1" dirty="0"/>
              <a:t>t</a:t>
            </a:r>
            <a:r>
              <a:rPr lang="en-US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0ECDFA-24D9-A703-4BE0-3AD088585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985CB-6BA3-BCCB-D837-0B88DA7C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9078"/>
      </p:ext>
    </p:extLst>
  </p:cSld>
  <p:clrMapOvr>
    <a:masterClrMapping/>
  </p:clrMapOvr>
  <p:transition advTm="60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C2DD-AE74-B952-7BD9-BF2CCDF1C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consistency “models”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DEA44-415E-ADEA-1724-AB6DBC5B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461" y="2269067"/>
            <a:ext cx="10786872" cy="36169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Butler Lampson famously advised against unifying different ideas into one ultra-complicated, ultra-general abstraction.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If you do that, your system will often be slow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Rarely used logic will still be visible to end-users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So Vortex takes this advice and offers two models: one for time-</a:t>
            </a:r>
            <a:br>
              <a:rPr lang="en-US" dirty="0"/>
            </a:br>
            <a:r>
              <a:rPr lang="en-US" dirty="0"/>
              <a:t> based data and queries, and one for logical action sequences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D2AB2-96C4-7B14-0504-49FCBB8C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4BB3C-A890-4A98-6A55-286CA7F7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71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E1B34F-1D25-87F5-B39A-CCFEFBF2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motivation?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914925-8E39-9BEA-1B3B-E254E0C0E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AI systems are evolving to include “world models” that will need to be updated continuously.   Many queries will be time-indexed.</a:t>
            </a:r>
          </a:p>
          <a:p>
            <a:endParaRPr lang="en-US" dirty="0"/>
          </a:p>
          <a:p>
            <a:r>
              <a:rPr lang="en-US" dirty="0"/>
              <a:t>The same AIs used in such settings will be under SLO pressure</a:t>
            </a:r>
          </a:p>
          <a:p>
            <a:endParaRPr lang="en-US" dirty="0"/>
          </a:p>
          <a:p>
            <a:r>
              <a:rPr lang="en-US" dirty="0"/>
              <a:t>Existing AI frameworks are </a:t>
            </a:r>
            <a:r>
              <a:rPr lang="en-US" i="1" dirty="0"/>
              <a:t>consistent: </a:t>
            </a:r>
            <a:r>
              <a:rPr lang="en-US" dirty="0"/>
              <a:t>They preserve FIFO ordering by design, and use storage that is generally static while in use. But inference is not distributed and dynamic updates are inevitable…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C7B82-E513-FA52-EB6C-5C0D3B67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036C7-9EE3-3941-3BB9-C19EB498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32707"/>
      </p:ext>
    </p:extLst>
  </p:cSld>
  <p:clrMapOvr>
    <a:masterClrMapping/>
  </p:clrMapOvr>
  <p:transition advTm="60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hootingwanderlust.com/wp-content/uploads/2019/05/Cascade-in-Green.jpg">
            <a:extLst>
              <a:ext uri="{FF2B5EF4-FFF2-40B4-BE49-F238E27FC236}">
                <a16:creationId xmlns:a16="http://schemas.microsoft.com/office/drawing/2014/main" id="{2163913E-E61D-4977-BEA7-B0DBAA5FA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1" b="27552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F15464A-F55D-46D2-BDA3-E17D14C8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349" y="3429000"/>
            <a:ext cx="7501651" cy="1655141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spc="200" dirty="0">
                <a:solidFill>
                  <a:srgbClr val="FFFFFF"/>
                </a:solidFill>
              </a:rPr>
              <a:t>Can a model like this perform well?</a:t>
            </a:r>
            <a:br>
              <a:rPr lang="en-US" sz="3600" spc="200" dirty="0">
                <a:solidFill>
                  <a:srgbClr val="FFFFFF"/>
                </a:solidFill>
              </a:rPr>
            </a:br>
            <a:endParaRPr lang="en-US" sz="36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FC3CA-0BBE-4323-8818-97486DC5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024CD-7712-4478-AE07-07FC04EB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effectLst>
            <a:outerShdw blurRad="50800" dist="12700" dir="2700000" algn="tl" rotWithShape="0">
              <a:prstClr val="black">
                <a:alpha val="43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623248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88EE68-BECE-5CA6-CCE1-DD5D8473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baselines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84053-F274-4D9E-9DE6-7A255EBEA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inferencing platforms such as Ray Serve (today’s performance leader), Torch Serve (performs very poorly)</a:t>
            </a:r>
          </a:p>
          <a:p>
            <a:endParaRPr lang="en-US" dirty="0"/>
          </a:p>
          <a:p>
            <a:r>
              <a:rPr lang="en-US" dirty="0"/>
              <a:t>Paper has more details, I’ll show just a few examples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0B8D2-6CCE-B577-2F20-C1543E48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33BA7-1EAE-86C8-3322-2E42AF37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49221"/>
      </p:ext>
    </p:extLst>
  </p:cSld>
  <p:clrMapOvr>
    <a:masterClrMapping/>
  </p:clrMapOvr>
  <p:transition advTm="60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87E2-3EEE-7717-ED65-CD97B2D5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76" y="565436"/>
            <a:ext cx="11167872" cy="1499616"/>
          </a:xfrm>
        </p:spPr>
        <p:txBody>
          <a:bodyPr>
            <a:normAutofit/>
          </a:bodyPr>
          <a:lstStyle/>
          <a:p>
            <a:r>
              <a:rPr lang="en-US" sz="4800" dirty="0" err="1"/>
              <a:t>P</a:t>
            </a:r>
            <a:r>
              <a:rPr lang="en-US" sz="3600" dirty="0" err="1"/>
              <a:t>re</a:t>
            </a:r>
            <a:r>
              <a:rPr lang="en-US" sz="4800" dirty="0" err="1"/>
              <a:t>FLMR</a:t>
            </a:r>
            <a:r>
              <a:rPr lang="en-US" sz="4800" dirty="0"/>
              <a:t>: pipeline for queries about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9D807-E451-7355-B7AE-B3FA675D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8803E-7D01-6A75-E91B-4F1EA54F7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55B4E2-2565-C29A-4F14-13203377F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64080"/>
            <a:ext cx="11639104" cy="46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40149"/>
      </p:ext>
    </p:extLst>
  </p:cSld>
  <p:clrMapOvr>
    <a:masterClrMapping/>
  </p:clrMapOvr>
  <p:transition advTm="60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D084F-B8BA-DF63-5100-0DC7B5D22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CE48CA-FD6C-809C-53F3-CF309C97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41" y="1928706"/>
            <a:ext cx="8229600" cy="4114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AAFB5-FEBF-D3FD-2329-C1C564DD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885F0-1C41-5186-134C-EBC36946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09929-8DD1-D0F0-0291-58D7E6CE2CC6}"/>
              </a:ext>
            </a:extLst>
          </p:cNvPr>
          <p:cNvSpPr/>
          <p:nvPr/>
        </p:nvSpPr>
        <p:spPr>
          <a:xfrm>
            <a:off x="3420533" y="1778000"/>
            <a:ext cx="56896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FA1D1-5D22-45AF-75D8-A6FA44AC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 achieves higher throughput with lower latencies, enabling tighter SLOs</a:t>
            </a:r>
          </a:p>
        </p:txBody>
      </p:sp>
    </p:spTree>
    <p:extLst>
      <p:ext uri="{BB962C8B-B14F-4D97-AF65-F5344CB8AC3E}">
        <p14:creationId xmlns:p14="http://schemas.microsoft.com/office/powerpoint/2010/main" val="780349418"/>
      </p:ext>
    </p:extLst>
  </p:cSld>
  <p:clrMapOvr>
    <a:masterClrMapping/>
  </p:clrMapOvr>
  <p:transition advTm="60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3B83-9510-6790-84AF-950954AD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cowBody</a:t>
            </a:r>
            <a:r>
              <a:rPr lang="en-US" sz="4000" dirty="0"/>
              <a:t> Condition Scoring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3A713-B4AB-1835-79A9-FFD887C5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Ken Birman (ken@cs.cornell.edu).                                                           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B294A-8B28-2F80-88AE-38738F98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34A7621-8671-87F3-D280-36BA55FA40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414" y="2315569"/>
          <a:ext cx="4558350" cy="303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704996" imgH="2466966" progId="AcroExch.Document.DC">
                  <p:embed/>
                </p:oleObj>
              </mc:Choice>
              <mc:Fallback>
                <p:oleObj name="Acrobat Document" r:id="rId2" imgW="3704996" imgH="2466966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34A7621-8671-87F3-D280-36BA55FA40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2414" y="2315569"/>
                        <a:ext cx="4558350" cy="3034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4E6882-95F4-3284-6092-C23094456FDE}"/>
              </a:ext>
            </a:extLst>
          </p:cNvPr>
          <p:cNvSpPr txBox="1"/>
          <p:nvPr/>
        </p:nvSpPr>
        <p:spPr>
          <a:xfrm>
            <a:off x="902414" y="5317917"/>
            <a:ext cx="48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Animal body condition scoring: Cascade (gray), </a:t>
            </a:r>
            <a:r>
              <a:rPr lang="en-US" err="1"/>
              <a:t>Flink</a:t>
            </a:r>
            <a:r>
              <a:rPr lang="en-US"/>
              <a:t> (orange).  Lower is better.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0F5D31A-06FA-7BB2-D0F3-B5C266E6B3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6041" y="2486826"/>
          <a:ext cx="4627286" cy="283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704996" imgH="2266489" progId="AcroExch.Document.DC">
                  <p:embed/>
                </p:oleObj>
              </mc:Choice>
              <mc:Fallback>
                <p:oleObj name="Acrobat Document" r:id="rId4" imgW="3704996" imgH="2266489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0F5D31A-06FA-7BB2-D0F3-B5C266E6B3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6041" y="2486826"/>
                        <a:ext cx="4627286" cy="2831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BCBE447-DDB2-84C9-03EC-FA2AF203B40C}"/>
              </a:ext>
            </a:extLst>
          </p:cNvPr>
          <p:cNvSpPr txBox="1"/>
          <p:nvPr/>
        </p:nvSpPr>
        <p:spPr>
          <a:xfrm>
            <a:off x="6267749" y="5247979"/>
            <a:ext cx="480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Same experiment: Cascade achieves higher throughput across the board</a:t>
            </a:r>
          </a:p>
        </p:txBody>
      </p:sp>
      <p:pic>
        <p:nvPicPr>
          <p:cNvPr id="1026" name="Picture 2" descr="Image result for dairy cattle">
            <a:extLst>
              <a:ext uri="{FF2B5EF4-FFF2-40B4-BE49-F238E27FC236}">
                <a16:creationId xmlns:a16="http://schemas.microsoft.com/office/drawing/2014/main" id="{01599338-8FB4-7430-684C-B53902B3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03" y="226118"/>
            <a:ext cx="26955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Up-Down 2">
            <a:extLst>
              <a:ext uri="{FF2B5EF4-FFF2-40B4-BE49-F238E27FC236}">
                <a16:creationId xmlns:a16="http://schemas.microsoft.com/office/drawing/2014/main" id="{316B1C3B-60C5-7AB8-CFE2-578EBAC02B3E}"/>
              </a:ext>
            </a:extLst>
          </p:cNvPr>
          <p:cNvSpPr/>
          <p:nvPr/>
        </p:nvSpPr>
        <p:spPr>
          <a:xfrm>
            <a:off x="4240362" y="2443929"/>
            <a:ext cx="484632" cy="219243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B92CE-8343-BAA6-4F3C-C4A56D705B04}"/>
              </a:ext>
            </a:extLst>
          </p:cNvPr>
          <p:cNvSpPr txBox="1"/>
          <p:nvPr/>
        </p:nvSpPr>
        <p:spPr>
          <a:xfrm>
            <a:off x="4781774" y="4093102"/>
            <a:ext cx="1147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10x faster</a:t>
            </a:r>
          </a:p>
        </p:txBody>
      </p:sp>
    </p:spTree>
    <p:extLst>
      <p:ext uri="{BB962C8B-B14F-4D97-AF65-F5344CB8AC3E}">
        <p14:creationId xmlns:p14="http://schemas.microsoft.com/office/powerpoint/2010/main" val="57535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A0A77-AB8B-1FDA-B9BE-69F3D629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Urban traffic planner watching for issues at an intersection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024074-16A6-093C-5DD9-06B099230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4175138"/>
            <a:ext cx="10786872" cy="2134221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  <a:p>
            <a:endParaRPr lang="en-US"/>
          </a:p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276D2-097D-4355-B26C-EE11E831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Ken Birman (ken@cs.cornell.edu)..                                                                         </a:t>
            </a:r>
          </a:p>
        </p:txBody>
      </p:sp>
      <p:pic>
        <p:nvPicPr>
          <p:cNvPr id="7" name="Picture 6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7627B586-25FD-C5C9-C3F2-CD7B88EEC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0" y="2958419"/>
            <a:ext cx="4326110" cy="2433437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50507B0-C446-BE94-0A7A-CC124E1270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7544" y="2079022"/>
          <a:ext cx="4599789" cy="13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619681" imgH="2209552" progId="AcroExch.Document.DC">
                  <p:embed/>
                </p:oleObj>
              </mc:Choice>
              <mc:Fallback>
                <p:oleObj name="Acrobat Document" r:id="rId3" imgW="7619681" imgH="2209552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50507B0-C446-BE94-0A7A-CC124E1270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7544" y="2079022"/>
                        <a:ext cx="4599789" cy="133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3BDBC71-E8D3-004D-CB6B-F5B99B71633E}"/>
              </a:ext>
            </a:extLst>
          </p:cNvPr>
          <p:cNvSpPr txBox="1"/>
          <p:nvPr/>
        </p:nvSpPr>
        <p:spPr>
          <a:xfrm>
            <a:off x="-3599" y="6042871"/>
            <a:ext cx="197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City traffic planner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3C0D7D-9EE0-59CD-EC0A-330EE99EB100}"/>
              </a:ext>
            </a:extLst>
          </p:cNvPr>
          <p:cNvSpPr txBox="1"/>
          <p:nvPr/>
        </p:nvSpPr>
        <p:spPr>
          <a:xfrm>
            <a:off x="2379810" y="5406730"/>
            <a:ext cx="244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Problematic intersection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0E9D-C1DC-75F0-4DC9-91FFF5972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4251" y="5195485"/>
            <a:ext cx="1523476" cy="856955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9448E6-A701-A9AA-A01C-3E0AB19ABD32}"/>
              </a:ext>
            </a:extLst>
          </p:cNvPr>
          <p:cNvSpPr txBox="1">
            <a:spLocks/>
          </p:cNvSpPr>
          <p:nvPr/>
        </p:nvSpPr>
        <p:spPr>
          <a:xfrm>
            <a:off x="5382575" y="3229525"/>
            <a:ext cx="6533808" cy="351549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ML task: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 </a:t>
            </a:r>
            <a:r>
              <a:rPr lang="en-US" sz="2000" b="1" dirty="0">
                <a:solidFill>
                  <a:srgbClr val="007A37"/>
                </a:solidFill>
              </a:rPr>
              <a:t>Segment each video frame, “agents” are entities moving</a:t>
            </a:r>
            <a:br>
              <a:rPr lang="en-US" sz="2000" b="1" dirty="0">
                <a:solidFill>
                  <a:srgbClr val="007A37"/>
                </a:solidFill>
              </a:rPr>
            </a:br>
            <a:r>
              <a:rPr lang="en-US" sz="2000" b="1" dirty="0">
                <a:solidFill>
                  <a:srgbClr val="007A37"/>
                </a:solidFill>
              </a:rPr>
              <a:t>    under independent control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 </a:t>
            </a:r>
            <a:r>
              <a:rPr lang="en-US" sz="2000" b="1" dirty="0">
                <a:solidFill>
                  <a:srgbClr val="C00000"/>
                </a:solidFill>
              </a:rPr>
              <a:t>For each agent, run a pipeline.  The red ML predicts its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    trajectory, emitting a stream of coordinates in order of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    likelihood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 </a:t>
            </a:r>
            <a:r>
              <a:rPr lang="en-US" sz="2000" b="1" dirty="0">
                <a:solidFill>
                  <a:srgbClr val="0070C0"/>
                </a:solidFill>
              </a:rPr>
              <a:t>The blue risk detector senses dangerous proximity</a:t>
            </a:r>
          </a:p>
          <a:p>
            <a:pPr marL="0" indent="0">
              <a:buNone/>
            </a:pPr>
            <a:r>
              <a:rPr lang="en-US" sz="2000" b="1" dirty="0"/>
              <a:t>Output: an alert visible to the city traffic planner</a:t>
            </a:r>
          </a:p>
        </p:txBody>
      </p:sp>
    </p:spTree>
    <p:extLst>
      <p:ext uri="{BB962C8B-B14F-4D97-AF65-F5344CB8AC3E}">
        <p14:creationId xmlns:p14="http://schemas.microsoft.com/office/powerpoint/2010/main" val="3519239347"/>
      </p:ext>
    </p:extLst>
  </p:cSld>
  <p:clrMapOvr>
    <a:masterClrMapping/>
  </p:clrMapOvr>
  <p:transition advTm="60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2EAF4-790D-C8BC-E60B-3E8A37378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BD8C-B4E3-A98D-A81C-57C72466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Urban traffic planner watching for issues at an intersection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087D53-7626-3623-F656-626BD6168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042" y="4175139"/>
            <a:ext cx="6168957" cy="1600924"/>
          </a:xfrm>
        </p:spPr>
        <p:txBody>
          <a:bodyPr>
            <a:normAutofit fontScale="62500" lnSpcReduction="20000"/>
          </a:bodyPr>
          <a:lstStyle/>
          <a:p>
            <a:endParaRPr lang="en-US"/>
          </a:p>
          <a:p>
            <a:endParaRPr lang="en-US"/>
          </a:p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47401-84F5-CC44-419D-9803A500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Ken Birman (ken@cs.cornell.edu).          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0B878-5EDC-1B09-84F5-6D5B159B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4C8C52FD-3FC1-084B-0647-DE8C27FC0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0" y="2958419"/>
            <a:ext cx="4326110" cy="2433437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826A318-C071-C23C-0C6E-64C061CC06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7544" y="2079022"/>
          <a:ext cx="4599789" cy="13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619681" imgH="2209552" progId="AcroExch.Document.DC">
                  <p:embed/>
                </p:oleObj>
              </mc:Choice>
              <mc:Fallback>
                <p:oleObj name="Acrobat Document" r:id="rId3" imgW="7619681" imgH="2209552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826A318-C071-C23C-0C6E-64C061CC06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37544" y="2079022"/>
                        <a:ext cx="4599789" cy="133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0FEB088-8B69-7CB0-3F60-A6942AEEF90C}"/>
              </a:ext>
            </a:extLst>
          </p:cNvPr>
          <p:cNvSpPr txBox="1"/>
          <p:nvPr/>
        </p:nvSpPr>
        <p:spPr>
          <a:xfrm>
            <a:off x="-3599" y="6042871"/>
            <a:ext cx="197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City traffic planner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704A8-CB3B-27C8-3FDB-3BE8BA8BF5B4}"/>
              </a:ext>
            </a:extLst>
          </p:cNvPr>
          <p:cNvSpPr txBox="1"/>
          <p:nvPr/>
        </p:nvSpPr>
        <p:spPr>
          <a:xfrm>
            <a:off x="2379810" y="5406730"/>
            <a:ext cx="244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Problematic intersection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E633AE-EE38-E16E-66EB-26007C090D98}"/>
              </a:ext>
            </a:extLst>
          </p:cNvPr>
          <p:cNvGrpSpPr/>
          <p:nvPr/>
        </p:nvGrpSpPr>
        <p:grpSpPr>
          <a:xfrm>
            <a:off x="2048933" y="3069655"/>
            <a:ext cx="3110914" cy="1132244"/>
            <a:chOff x="2048933" y="3069655"/>
            <a:chExt cx="3110914" cy="11322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C04691B-A979-0B05-E971-371080C8FCDA}"/>
                </a:ext>
              </a:extLst>
            </p:cNvPr>
            <p:cNvSpPr/>
            <p:nvPr/>
          </p:nvSpPr>
          <p:spPr>
            <a:xfrm>
              <a:off x="2048933" y="3145775"/>
              <a:ext cx="1464734" cy="105612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0D3EFA-857E-912E-6B94-3C14A554F639}"/>
                </a:ext>
              </a:extLst>
            </p:cNvPr>
            <p:cNvSpPr txBox="1"/>
            <p:nvPr/>
          </p:nvSpPr>
          <p:spPr>
            <a:xfrm>
              <a:off x="3412067" y="3069655"/>
              <a:ext cx="1747780" cy="36933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NEAR MISS!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5FDA56A-DAF8-FE63-B4C8-89F1A6C70A8E}"/>
                </a:ext>
              </a:extLst>
            </p:cNvPr>
            <p:cNvCxnSpPr>
              <a:stCxn id="17" idx="1"/>
            </p:cNvCxnSpPr>
            <p:nvPr/>
          </p:nvCxnSpPr>
          <p:spPr>
            <a:xfrm flipH="1">
              <a:off x="2573867" y="3254321"/>
              <a:ext cx="838200" cy="4195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AE8D14D-3E3D-6A75-BF55-29B16BD6B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1815" y="3688711"/>
              <a:ext cx="182052" cy="15019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0A4F607-2426-1D4B-7F04-6CF57EB76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4251" y="5195485"/>
            <a:ext cx="1523476" cy="8569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60175E-9EB6-4AAD-49ED-163DD8349EAF}"/>
              </a:ext>
            </a:extLst>
          </p:cNvPr>
          <p:cNvCxnSpPr/>
          <p:nvPr/>
        </p:nvCxnSpPr>
        <p:spPr>
          <a:xfrm flipV="1">
            <a:off x="399393" y="3438987"/>
            <a:ext cx="1649540" cy="175649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F95789-95E2-865B-7534-4CE88F0375E9}"/>
              </a:ext>
            </a:extLst>
          </p:cNvPr>
          <p:cNvCxnSpPr>
            <a:cxnSpLocks/>
          </p:cNvCxnSpPr>
          <p:nvPr/>
        </p:nvCxnSpPr>
        <p:spPr>
          <a:xfrm flipV="1">
            <a:off x="551793" y="4046706"/>
            <a:ext cx="2860274" cy="130117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ACEB2E-AE1B-C4C3-8392-22D2B8BAC53E}"/>
              </a:ext>
            </a:extLst>
          </p:cNvPr>
          <p:cNvSpPr txBox="1"/>
          <p:nvPr/>
        </p:nvSpPr>
        <p:spPr>
          <a:xfrm>
            <a:off x="5911175" y="4046706"/>
            <a:ext cx="4699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 can flash the alert on her </a:t>
            </a:r>
            <a:r>
              <a:rPr lang="en-US" b="1" dirty="0" err="1"/>
              <a:t>hololens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But it needs to be timely or the scene will have </a:t>
            </a:r>
            <a:br>
              <a:rPr lang="en-US" b="1" dirty="0"/>
            </a:br>
            <a:r>
              <a:rPr lang="en-US" b="1" dirty="0"/>
              <a:t>evolved too much for this to be useful</a:t>
            </a:r>
          </a:p>
        </p:txBody>
      </p:sp>
    </p:spTree>
    <p:extLst>
      <p:ext uri="{BB962C8B-B14F-4D97-AF65-F5344CB8AC3E}">
        <p14:creationId xmlns:p14="http://schemas.microsoft.com/office/powerpoint/2010/main" val="4233966293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1840F-0E0E-D457-D5DC-612E62E77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3EA9B-D522-FB61-76A9-16FB624EFA8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400" dirty="0"/>
              <a:t>Urban traffic planner watching for issues at an intersection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506698-2802-C00E-C636-E4AD54A3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4175138"/>
            <a:ext cx="10786872" cy="2134221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  <a:p>
            <a:endParaRPr lang="en-US"/>
          </a:p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4DA74-8C8E-3381-7449-D1D025A1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Ken Birman (ken@cs.cornell.</a:t>
            </a:r>
            <a:r>
              <a:rPr lang="en-US"/>
              <a:t>edu).                                                           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9D990-B24B-479D-A387-276CAA31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B9612B0-5F7E-05C0-761C-8C3723EE1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0126" y="3756205"/>
          <a:ext cx="2531511" cy="233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533510" imgH="2333474" progId="AcroExch.Document.DC">
                  <p:embed/>
                </p:oleObj>
              </mc:Choice>
              <mc:Fallback>
                <p:oleObj name="Acrobat Document" r:id="rId2" imgW="2533510" imgH="2333474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B9612B0-5F7E-05C0-761C-8C3723EE1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00126" y="3756205"/>
                        <a:ext cx="2531511" cy="2331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9357B0EC-F6E1-D350-15F6-0A19EAAFA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38" y="3750079"/>
            <a:ext cx="4157012" cy="2433438"/>
          </a:xfrm>
          <a:prstGeom prst="rect">
            <a:avLst/>
          </a:prstGeom>
        </p:spPr>
      </p:pic>
      <p:pic>
        <p:nvPicPr>
          <p:cNvPr id="7" name="Picture 6" descr="A group of people crossing a street&#10;&#10;Description automatically generated">
            <a:extLst>
              <a:ext uri="{FF2B5EF4-FFF2-40B4-BE49-F238E27FC236}">
                <a16:creationId xmlns:a16="http://schemas.microsoft.com/office/drawing/2014/main" id="{D8B9E746-86BF-02F6-CC9B-E2E44DCC0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0" y="2958419"/>
            <a:ext cx="4326110" cy="2433437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B238053-ACA5-2A9A-5578-0B33C82883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37544" y="2079022"/>
          <a:ext cx="4599789" cy="13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7619681" imgH="2209552" progId="AcroExch.Document.DC">
                  <p:embed/>
                </p:oleObj>
              </mc:Choice>
              <mc:Fallback>
                <p:oleObj name="Acrobat Document" r:id="rId6" imgW="7619681" imgH="2209552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B238053-ACA5-2A9A-5578-0B33C82883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7544" y="2079022"/>
                        <a:ext cx="4599789" cy="133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id="{46A1823F-1A5D-5FB8-507F-A33686F074A7}"/>
              </a:ext>
            </a:extLst>
          </p:cNvPr>
          <p:cNvSpPr/>
          <p:nvPr/>
        </p:nvSpPr>
        <p:spPr>
          <a:xfrm>
            <a:off x="6380448" y="6112162"/>
            <a:ext cx="227616" cy="44068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53CB86C6-DAB0-5897-ECC7-91B61C8AF390}"/>
              </a:ext>
            </a:extLst>
          </p:cNvPr>
          <p:cNvSpPr/>
          <p:nvPr/>
        </p:nvSpPr>
        <p:spPr>
          <a:xfrm>
            <a:off x="10886540" y="6052440"/>
            <a:ext cx="227616" cy="44068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C19EA-5416-3751-1209-944857C89E3E}"/>
              </a:ext>
            </a:extLst>
          </p:cNvPr>
          <p:cNvSpPr txBox="1"/>
          <p:nvPr/>
        </p:nvSpPr>
        <p:spPr>
          <a:xfrm>
            <a:off x="6765801" y="6183517"/>
            <a:ext cx="382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Azure: Seconds.   Vortex: Milliseconds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DC1497-8C65-81BC-B23E-3475D4A16C2D}"/>
              </a:ext>
            </a:extLst>
          </p:cNvPr>
          <p:cNvSpPr txBox="1"/>
          <p:nvPr/>
        </p:nvSpPr>
        <p:spPr>
          <a:xfrm>
            <a:off x="-3599" y="6042871"/>
            <a:ext cx="197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City traffic planner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96042A-6280-45A2-C271-EB03692835AA}"/>
              </a:ext>
            </a:extLst>
          </p:cNvPr>
          <p:cNvSpPr txBox="1"/>
          <p:nvPr/>
        </p:nvSpPr>
        <p:spPr>
          <a:xfrm>
            <a:off x="2379810" y="5406730"/>
            <a:ext cx="244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Problematic intersection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D8BF95-13CC-A6BA-E372-8FB4766A3CF3}"/>
              </a:ext>
            </a:extLst>
          </p:cNvPr>
          <p:cNvGrpSpPr/>
          <p:nvPr/>
        </p:nvGrpSpPr>
        <p:grpSpPr>
          <a:xfrm>
            <a:off x="2048933" y="3069655"/>
            <a:ext cx="3110914" cy="1132244"/>
            <a:chOff x="2048933" y="3069655"/>
            <a:chExt cx="3110914" cy="113224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B6857B9-33C9-7546-C067-3736B97908D7}"/>
                </a:ext>
              </a:extLst>
            </p:cNvPr>
            <p:cNvSpPr/>
            <p:nvPr/>
          </p:nvSpPr>
          <p:spPr>
            <a:xfrm>
              <a:off x="2048933" y="3145775"/>
              <a:ext cx="1464734" cy="105612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72B505-1FD0-7B7E-24BC-C8870155D1B7}"/>
                </a:ext>
              </a:extLst>
            </p:cNvPr>
            <p:cNvSpPr txBox="1"/>
            <p:nvPr/>
          </p:nvSpPr>
          <p:spPr>
            <a:xfrm>
              <a:off x="3412067" y="3069655"/>
              <a:ext cx="1747780" cy="36933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NEAR MISS!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0FD72F4-5004-9F37-096B-05C1E9BAEA20}"/>
                </a:ext>
              </a:extLst>
            </p:cNvPr>
            <p:cNvCxnSpPr>
              <a:stCxn id="17" idx="1"/>
            </p:cNvCxnSpPr>
            <p:nvPr/>
          </p:nvCxnSpPr>
          <p:spPr>
            <a:xfrm flipH="1">
              <a:off x="2573867" y="3254321"/>
              <a:ext cx="838200" cy="4195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093B25-BFA2-321B-2983-D42244D3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91815" y="3688711"/>
              <a:ext cx="182052" cy="15019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7474CA8-A5D1-77C3-8706-B8772ECA6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4251" y="5195485"/>
            <a:ext cx="1523476" cy="85695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0F41EB-DAD8-FDBC-5BC8-B4C16A72FD2F}"/>
              </a:ext>
            </a:extLst>
          </p:cNvPr>
          <p:cNvCxnSpPr/>
          <p:nvPr/>
        </p:nvCxnSpPr>
        <p:spPr>
          <a:xfrm flipV="1">
            <a:off x="399393" y="3438987"/>
            <a:ext cx="1649540" cy="175649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A5494F-D44F-0D31-5E88-CB62A88BF1FF}"/>
              </a:ext>
            </a:extLst>
          </p:cNvPr>
          <p:cNvCxnSpPr>
            <a:cxnSpLocks/>
          </p:cNvCxnSpPr>
          <p:nvPr/>
        </p:nvCxnSpPr>
        <p:spPr>
          <a:xfrm flipV="1">
            <a:off x="551793" y="4046706"/>
            <a:ext cx="2860274" cy="130117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60217"/>
      </p:ext>
    </p:extLst>
  </p:cSld>
  <p:clrMapOvr>
    <a:masterClrMapping/>
  </p:clrMapOvr>
  <p:transition advTm="6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7C13-34FA-AFF7-4C81-9775A5D0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DA5B1-E419-57C7-7C07-FB38DC167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6" y="2036129"/>
            <a:ext cx="10786872" cy="40233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Cornell has created a powerful framework for time-sensitive ML tasks such as multi-modal inference and knowledge retrieval</a:t>
            </a:r>
          </a:p>
          <a:p>
            <a:endParaRPr lang="en-US" dirty="0"/>
          </a:p>
          <a:p>
            <a:r>
              <a:rPr lang="en-US" dirty="0"/>
              <a:t>One consistency model wasn’t enough!  We offer one base model for logical properties but layer in a different one for temporal queries.</a:t>
            </a:r>
          </a:p>
          <a:p>
            <a:endParaRPr lang="en-US" dirty="0"/>
          </a:p>
          <a:p>
            <a:r>
              <a:rPr lang="en-US" dirty="0"/>
              <a:t>Built using Derecho, Cornell’s ultra-fast Paxos and atomic multicast library, can leverage RDMA if available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5E63A-585B-964E-2673-DB5EFA19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8266F-655D-5752-DF05-B74A992B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A89D-267A-13FF-69A3-DEAD8C77DA1E}"/>
              </a:ext>
            </a:extLst>
          </p:cNvPr>
          <p:cNvSpPr txBox="1"/>
          <p:nvPr/>
        </p:nvSpPr>
        <p:spPr>
          <a:xfrm>
            <a:off x="515366" y="6283359"/>
            <a:ext cx="6572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Open source:  https://GitHub.com/Derecho-Project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3277B-25B1-5535-5301-A4ABE9CBF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1727" y="112976"/>
            <a:ext cx="206672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1526"/>
      </p:ext>
    </p:extLst>
  </p:cSld>
  <p:clrMapOvr>
    <a:masterClrMapping/>
  </p:clrMapOvr>
  <p:transition advTm="60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0A8FE-E52F-4E22-BEAD-1A693F6A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is being embedded into a surprising range of settings… like digital ag.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937C9-24BF-48E9-A58E-583A7E12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4BED2-B7F3-4933-8EE0-17A81E5F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23EE63-2DFB-4B81-96CA-23052B82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87" y="3379176"/>
            <a:ext cx="3830960" cy="215491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424971-2D20-4206-A492-AEC9291D900A}"/>
              </a:ext>
            </a:extLst>
          </p:cNvPr>
          <p:cNvSpPr txBox="1">
            <a:spLocks/>
          </p:cNvSpPr>
          <p:nvPr/>
        </p:nvSpPr>
        <p:spPr>
          <a:xfrm>
            <a:off x="1024128" y="2286000"/>
            <a:ext cx="10786872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Data sources                          Cooperative ML              Smart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            Distributed AI                Queries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03" y="2792935"/>
            <a:ext cx="3531593" cy="18554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758198-2807-417B-A287-EE04B7B1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9" y="4306834"/>
            <a:ext cx="3171724" cy="1524868"/>
          </a:xfrm>
          <a:prstGeom prst="rect">
            <a:avLst/>
          </a:prstGeom>
        </p:spPr>
      </p:pic>
      <p:sp>
        <p:nvSpPr>
          <p:cNvPr id="27" name="Arrow: Right 7">
            <a:extLst>
              <a:ext uri="{FF2B5EF4-FFF2-40B4-BE49-F238E27FC236}">
                <a16:creationId xmlns:a16="http://schemas.microsoft.com/office/drawing/2014/main" id="{5E4C841A-87D4-4039-981C-3465836396E8}"/>
              </a:ext>
            </a:extLst>
          </p:cNvPr>
          <p:cNvSpPr/>
          <p:nvPr/>
        </p:nvSpPr>
        <p:spPr>
          <a:xfrm>
            <a:off x="5439154" y="41890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Arrow: Right 9">
            <a:extLst>
              <a:ext uri="{FF2B5EF4-FFF2-40B4-BE49-F238E27FC236}">
                <a16:creationId xmlns:a16="http://schemas.microsoft.com/office/drawing/2014/main" id="{DA8A5B75-2837-4718-9BFE-BBDFB2E81C80}"/>
              </a:ext>
            </a:extLst>
          </p:cNvPr>
          <p:cNvSpPr/>
          <p:nvPr/>
        </p:nvSpPr>
        <p:spPr>
          <a:xfrm>
            <a:off x="9030422" y="4163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95E10B-C560-48A7-BB55-8A68EEF8A5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85" t="92148" r="21900" b="234"/>
          <a:stretch/>
        </p:blipFill>
        <p:spPr>
          <a:xfrm>
            <a:off x="4047684" y="4385974"/>
            <a:ext cx="856211" cy="14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27552"/>
          <a:stretch/>
        </p:blipFill>
        <p:spPr>
          <a:xfrm>
            <a:off x="2264169" y="4465874"/>
            <a:ext cx="3116739" cy="1782644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F0870E9F-181B-4968-A611-F3A3E404537E}"/>
              </a:ext>
            </a:extLst>
          </p:cNvPr>
          <p:cNvSpPr txBox="1"/>
          <p:nvPr/>
        </p:nvSpPr>
        <p:spPr>
          <a:xfrm>
            <a:off x="9654946" y="4986787"/>
            <a:ext cx="2537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How much should I budget for raw milk purchases in March for my cheese factory?”</a:t>
            </a:r>
          </a:p>
        </p:txBody>
      </p:sp>
      <p:pic>
        <p:nvPicPr>
          <p:cNvPr id="6" name="Picture 5" descr="Quebec cheese processor embarks on an expansion plan - Food In ...">
            <a:extLst>
              <a:ext uri="{FF2B5EF4-FFF2-40B4-BE49-F238E27FC236}">
                <a16:creationId xmlns:a16="http://schemas.microsoft.com/office/drawing/2014/main" id="{64A8D766-203D-2E84-821B-6B74AA2F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14" y="3503958"/>
            <a:ext cx="2083793" cy="13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431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A5C2-1293-B92A-651F-EA99B601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servicing equipment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48A2F-DDFB-77B1-3951-17CB26D6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239FC-6AE6-7B6E-A8F5-529267FF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F822216-A624-657D-B643-52005123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986534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7839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A5C2-1293-B92A-651F-EA99B601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medical 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48A2F-DDFB-77B1-3951-17CB26D6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all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239FC-6AE6-7B6E-A8F5-529267FF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65642-2DC6-4995-8FB3-76453B93C11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48B7DD2D-6DF3-FFC1-8A6B-3F2C4C24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2408426"/>
            <a:ext cx="5354943" cy="236474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8D86C1-3274-8108-B1F0-A2FA1C1717FC}"/>
              </a:ext>
            </a:extLst>
          </p:cNvPr>
          <p:cNvSpPr txBox="1"/>
          <p:nvPr/>
        </p:nvSpPr>
        <p:spPr>
          <a:xfrm>
            <a:off x="867664" y="4052277"/>
            <a:ext cx="4068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Computer, visualize nerve pathways on this patient’s right shoulder.  Highlight possible nerve compression points.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5A1732-05F9-6EED-7195-B5ABA0ABF62E}"/>
              </a:ext>
            </a:extLst>
          </p:cNvPr>
          <p:cNvSpPr/>
          <p:nvPr/>
        </p:nvSpPr>
        <p:spPr>
          <a:xfrm>
            <a:off x="8401050" y="4155848"/>
            <a:ext cx="80010" cy="121920"/>
          </a:xfrm>
          <a:custGeom>
            <a:avLst/>
            <a:gdLst>
              <a:gd name="csX0" fmla="*/ 0 w 80010"/>
              <a:gd name="csY0" fmla="*/ 0 h 121920"/>
              <a:gd name="csX1" fmla="*/ 49530 w 80010"/>
              <a:gd name="csY1" fmla="*/ 87630 h 121920"/>
              <a:gd name="csX2" fmla="*/ 80010 w 80010"/>
              <a:gd name="csY2" fmla="*/ 121920 h 1219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80010" h="121920">
                <a:moveTo>
                  <a:pt x="0" y="0"/>
                </a:moveTo>
                <a:cubicBezTo>
                  <a:pt x="16510" y="29210"/>
                  <a:pt x="36195" y="67310"/>
                  <a:pt x="49530" y="87630"/>
                </a:cubicBezTo>
                <a:cubicBezTo>
                  <a:pt x="62865" y="107950"/>
                  <a:pt x="71437" y="114935"/>
                  <a:pt x="80010" y="1219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B7C56F-EC5F-E6F0-2DBF-998F6052E2BB}"/>
              </a:ext>
            </a:extLst>
          </p:cNvPr>
          <p:cNvSpPr/>
          <p:nvPr/>
        </p:nvSpPr>
        <p:spPr>
          <a:xfrm>
            <a:off x="8180070" y="4225290"/>
            <a:ext cx="129540" cy="30480"/>
          </a:xfrm>
          <a:custGeom>
            <a:avLst/>
            <a:gdLst>
              <a:gd name="csX0" fmla="*/ 0 w 129540"/>
              <a:gd name="csY0" fmla="*/ 0 h 30480"/>
              <a:gd name="csX1" fmla="*/ 80010 w 129540"/>
              <a:gd name="csY1" fmla="*/ 22860 h 30480"/>
              <a:gd name="csX2" fmla="*/ 102870 w 129540"/>
              <a:gd name="csY2" fmla="*/ 22860 h 30480"/>
              <a:gd name="csX3" fmla="*/ 129540 w 129540"/>
              <a:gd name="csY3" fmla="*/ 30480 h 304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9540" h="30480">
                <a:moveTo>
                  <a:pt x="0" y="0"/>
                </a:moveTo>
                <a:cubicBezTo>
                  <a:pt x="31432" y="9525"/>
                  <a:pt x="62865" y="19050"/>
                  <a:pt x="80010" y="22860"/>
                </a:cubicBezTo>
                <a:cubicBezTo>
                  <a:pt x="97155" y="26670"/>
                  <a:pt x="94615" y="21590"/>
                  <a:pt x="102870" y="22860"/>
                </a:cubicBezTo>
                <a:cubicBezTo>
                  <a:pt x="111125" y="24130"/>
                  <a:pt x="120332" y="27305"/>
                  <a:pt x="129540" y="3048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921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B30E82-0FC2-1330-1012-25833C7E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They are becoming concurrent distributed applications with evolving state!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DF030-F64D-3F38-FBE9-46BEA88B0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design by composition of existing models is now common</a:t>
            </a:r>
          </a:p>
          <a:p>
            <a:endParaRPr lang="en-US" dirty="0"/>
          </a:p>
          <a:p>
            <a:r>
              <a:rPr lang="en-US" dirty="0"/>
              <a:t>Repositories such as key-value stores and vector databases are widely used</a:t>
            </a:r>
          </a:p>
          <a:p>
            <a:endParaRPr lang="en-US" dirty="0"/>
          </a:p>
          <a:p>
            <a:r>
              <a:rPr lang="en-US" dirty="0"/>
              <a:t>Which poses problems: Inconsistency can easily “sneak in”!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78BAC-63B6-9572-4CC4-518E8BA7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257EB-2F36-553E-3576-E57553ECB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2251"/>
      </p:ext>
    </p:extLst>
  </p:cSld>
  <p:clrMapOvr>
    <a:masterClrMapping/>
  </p:clrMapOvr>
  <p:transition advTm="60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E24CF-7752-C6DF-551E-0D94EDDA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is inherently </a:t>
            </a:r>
            <a:r>
              <a:rPr lang="en-US"/>
              <a:t>probabilistic.</a:t>
            </a:r>
            <a:br>
              <a:rPr lang="en-US"/>
            </a:br>
            <a:r>
              <a:rPr lang="en-US"/>
              <a:t>does </a:t>
            </a:r>
            <a:r>
              <a:rPr lang="en-US" dirty="0"/>
              <a:t>consistency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D974B-D856-BCB9-CD97-579C14305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task explored by ISO New England, New York ISO, NYPA, other East Cost power participants (22% of the US power pool).</a:t>
            </a:r>
          </a:p>
          <a:p>
            <a:endParaRPr lang="en-US" dirty="0"/>
          </a:p>
          <a:p>
            <a:r>
              <a:rPr lang="en-US" dirty="0"/>
              <a:t>The real-time data is a flow of </a:t>
            </a:r>
            <a:r>
              <a:rPr lang="en-US" dirty="0" err="1"/>
              <a:t>synchrophasor</a:t>
            </a:r>
            <a:r>
              <a:rPr lang="en-US" dirty="0"/>
              <a:t> data. The AI tasks centered on grid state tracking and stability despite transients caused by bringing renewable power online and offline.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E4F7A-D9B9-3458-1A43-CFE72D5DB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FF0A8-7F62-519E-C1F7-A3B31D64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09604"/>
      </p:ext>
    </p:extLst>
  </p:cSld>
  <p:clrMapOvr>
    <a:masterClrMapping/>
  </p:clrMapOvr>
  <p:transition advTm="60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75A11-CD40-C7C3-2034-045E65E88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23A3-788A-6285-C03B-87419EEB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 smart power grid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980CA-4CDF-1BCE-ADCE-E382F9D3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B360-82DC-8BAE-B900-184F1A2F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6CB36-928D-D557-4703-D81ED2EA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287042"/>
            <a:ext cx="1733550" cy="1990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9252F-3A3D-65BF-3725-2768F5BCFF76}"/>
              </a:ext>
            </a:extLst>
          </p:cNvPr>
          <p:cNvSpPr txBox="1"/>
          <p:nvPr/>
        </p:nvSpPr>
        <p:spPr>
          <a:xfrm>
            <a:off x="493233" y="4355599"/>
            <a:ext cx="52114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Start by deploying </a:t>
            </a:r>
            <a:r>
              <a:rPr lang="en-US" sz="2800" dirty="0" err="1"/>
              <a:t>synchrophasors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capturing data at 20 eps, which</a:t>
            </a:r>
            <a:br>
              <a:rPr lang="en-US" sz="2800" dirty="0"/>
            </a:br>
            <a:r>
              <a:rPr lang="en-US" sz="2800" dirty="0"/>
              <a:t>forms a log containing timestamps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192C1-B762-2CCB-7A73-50767379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820" t="18223" b="42518"/>
          <a:stretch/>
        </p:blipFill>
        <p:spPr>
          <a:xfrm>
            <a:off x="6710680" y="2036355"/>
            <a:ext cx="3373120" cy="388613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38FF2E-01EF-07E2-82CE-E97F762CE9DA}"/>
              </a:ext>
            </a:extLst>
          </p:cNvPr>
          <p:cNvSpPr/>
          <p:nvPr/>
        </p:nvSpPr>
        <p:spPr>
          <a:xfrm>
            <a:off x="2593018" y="3355715"/>
            <a:ext cx="5173133" cy="623709"/>
          </a:xfrm>
          <a:custGeom>
            <a:avLst/>
            <a:gdLst>
              <a:gd name="connsiteX0" fmla="*/ 0 w 5173133"/>
              <a:gd name="connsiteY0" fmla="*/ 369709 h 623709"/>
              <a:gd name="connsiteX1" fmla="*/ 1888066 w 5173133"/>
              <a:gd name="connsiteY1" fmla="*/ 5642 h 623709"/>
              <a:gd name="connsiteX2" fmla="*/ 5173133 w 5173133"/>
              <a:gd name="connsiteY2" fmla="*/ 623709 h 62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73133" h="623709">
                <a:moveTo>
                  <a:pt x="0" y="369709"/>
                </a:moveTo>
                <a:cubicBezTo>
                  <a:pt x="512938" y="166509"/>
                  <a:pt x="1025877" y="-36691"/>
                  <a:pt x="1888066" y="5642"/>
                </a:cubicBezTo>
                <a:cubicBezTo>
                  <a:pt x="2750255" y="47975"/>
                  <a:pt x="3961694" y="335842"/>
                  <a:pt x="5173133" y="623709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3908"/>
      </p:ext>
    </p:extLst>
  </p:cSld>
  <p:clrMapOvr>
    <a:masterClrMapping/>
  </p:clrMapOvr>
  <p:transition advTm="60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EBE7-C176-232F-A4D0-95DD7DD2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 smart power grid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A5BA0-56AA-58DD-345A-20948FA70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Ken Birman (ken@cs.cornell.edu).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B1600-516F-4169-AE1D-87B69184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65642-2DC6-4995-8FB3-76453B93C11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081BA9-114F-4D40-EB34-96988D546FED}"/>
              </a:ext>
            </a:extLst>
          </p:cNvPr>
          <p:cNvGraphicFramePr>
            <a:graphicFrameLocks noGrp="1"/>
          </p:cNvGraphicFramePr>
          <p:nvPr/>
        </p:nvGraphicFramePr>
        <p:xfrm>
          <a:off x="4132071" y="2185418"/>
          <a:ext cx="7035801" cy="338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267">
                  <a:extLst>
                    <a:ext uri="{9D8B030D-6E8A-4147-A177-3AD203B41FA5}">
                      <a16:colId xmlns:a16="http://schemas.microsoft.com/office/drawing/2014/main" val="3247955308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1369789584"/>
                    </a:ext>
                  </a:extLst>
                </a:gridCol>
                <a:gridCol w="2345267">
                  <a:extLst>
                    <a:ext uri="{9D8B030D-6E8A-4147-A177-3AD203B41FA5}">
                      <a16:colId xmlns:a16="http://schemas.microsoft.com/office/drawing/2014/main" val="3245843202"/>
                    </a:ext>
                  </a:extLst>
                </a:gridCol>
              </a:tblGrid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27148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219744"/>
                  </a:ext>
                </a:extLst>
              </a:tr>
              <a:tr h="11288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2307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9D1FDCA-6EF1-A871-2304-4142A660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287042"/>
            <a:ext cx="1733550" cy="1990725"/>
          </a:xfrm>
          <a:prstGeom prst="rect">
            <a:avLst/>
          </a:prstGeom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C19BA064-DFC9-C3C7-0A8A-19DF1DCD10DF}"/>
              </a:ext>
            </a:extLst>
          </p:cNvPr>
          <p:cNvSpPr/>
          <p:nvPr/>
        </p:nvSpPr>
        <p:spPr>
          <a:xfrm>
            <a:off x="4763113" y="3518816"/>
            <a:ext cx="1060704" cy="758952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70A70-7378-C7CE-401D-F01939D67573}"/>
              </a:ext>
            </a:extLst>
          </p:cNvPr>
          <p:cNvSpPr txBox="1"/>
          <p:nvPr/>
        </p:nvSpPr>
        <p:spPr>
          <a:xfrm>
            <a:off x="53069" y="4181634"/>
            <a:ext cx="3948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Each power bus maps to some</a:t>
            </a:r>
            <a:br>
              <a:rPr lang="en-US" sz="2400" dirty="0"/>
            </a:br>
            <a:r>
              <a:rPr lang="en-US" sz="2400" dirty="0"/>
              <a:t>location.  Pretend for simplicity</a:t>
            </a:r>
            <a:br>
              <a:rPr lang="en-US" sz="2400" dirty="0"/>
            </a:br>
            <a:r>
              <a:rPr lang="en-US" sz="2400" dirty="0"/>
              <a:t>that they map to a simple grid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7AD7ACE-5949-09D7-C307-8634CDB47A54}"/>
              </a:ext>
            </a:extLst>
          </p:cNvPr>
          <p:cNvSpPr/>
          <p:nvPr/>
        </p:nvSpPr>
        <p:spPr>
          <a:xfrm>
            <a:off x="2757678" y="3536672"/>
            <a:ext cx="2005435" cy="366461"/>
          </a:xfrm>
          <a:custGeom>
            <a:avLst/>
            <a:gdLst>
              <a:gd name="connsiteX0" fmla="*/ 0 w 1484317"/>
              <a:gd name="connsiteY0" fmla="*/ 0 h 468053"/>
              <a:gd name="connsiteX1" fmla="*/ 778934 w 1484317"/>
              <a:gd name="connsiteY1" fmla="*/ 118533 h 468053"/>
              <a:gd name="connsiteX2" fmla="*/ 1422400 w 1484317"/>
              <a:gd name="connsiteY2" fmla="*/ 431800 h 468053"/>
              <a:gd name="connsiteX3" fmla="*/ 1422400 w 1484317"/>
              <a:gd name="connsiteY3" fmla="*/ 448733 h 4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4317" h="468053">
                <a:moveTo>
                  <a:pt x="0" y="0"/>
                </a:moveTo>
                <a:cubicBezTo>
                  <a:pt x="270933" y="23283"/>
                  <a:pt x="541867" y="46566"/>
                  <a:pt x="778934" y="118533"/>
                </a:cubicBezTo>
                <a:cubicBezTo>
                  <a:pt x="1016001" y="190500"/>
                  <a:pt x="1315156" y="376767"/>
                  <a:pt x="1422400" y="431800"/>
                </a:cubicBezTo>
                <a:cubicBezTo>
                  <a:pt x="1529644" y="486833"/>
                  <a:pt x="1476022" y="467783"/>
                  <a:pt x="1422400" y="44873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7FF28-DD2E-9539-FBAF-3D4A573D0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820" t="18223" b="42518"/>
          <a:stretch/>
        </p:blipFill>
        <p:spPr>
          <a:xfrm>
            <a:off x="10532872" y="339412"/>
            <a:ext cx="1270000" cy="14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84906"/>
      </p:ext>
    </p:extLst>
  </p:cSld>
  <p:clrMapOvr>
    <a:masterClrMapping/>
  </p:clrMapOvr>
  <p:transition advTm="600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1720</Words>
  <Application>Microsoft Office PowerPoint</Application>
  <PresentationFormat>Widescreen</PresentationFormat>
  <Paragraphs>215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Symbol</vt:lpstr>
      <vt:lpstr>Tw Cen MT</vt:lpstr>
      <vt:lpstr>Tw Cen MT Condensed</vt:lpstr>
      <vt:lpstr>Wingdings</vt:lpstr>
      <vt:lpstr>Wingdings 3</vt:lpstr>
      <vt:lpstr>Integral</vt:lpstr>
      <vt:lpstr>Acrobat Document</vt:lpstr>
      <vt:lpstr>Data Consistency Challenges in AI Applications  Ken Birman, Jamal Hashim, Edward Tremel, Yuting (Alicia) Yang</vt:lpstr>
      <vt:lpstr>Our motivation?</vt:lpstr>
      <vt:lpstr>AI is being embedded into a surprising range of settings… like digital ag.</vt:lpstr>
      <vt:lpstr>… servicing equipment</vt:lpstr>
      <vt:lpstr>… medical AR</vt:lpstr>
      <vt:lpstr>They are becoming concurrent distributed applications with evolving state!</vt:lpstr>
      <vt:lpstr>Ai is inherently probabilistic. does consistency matter?</vt:lpstr>
      <vt:lpstr>Monitoring A smart power grid</vt:lpstr>
      <vt:lpstr>Monitoring A smart power grid</vt:lpstr>
      <vt:lpstr>Monitoring A smart power grid</vt:lpstr>
      <vt:lpstr>Given lots of data, we can make a movie!</vt:lpstr>
      <vt:lpstr>InConsistency Threatens correct behavior!</vt:lpstr>
      <vt:lpstr>Inconsistency in a standard AI storage service, HDFS, manifests as noise!</vt:lpstr>
      <vt:lpstr>The core issue: Ais runNing as distributed agents on a shared scalable storage layer</vt:lpstr>
      <vt:lpstr>A series of triggered AI actions or queries, with dynamic data</vt:lpstr>
      <vt:lpstr>Core Vortex model:  Consistent Snapshot isolation over immutable data</vt:lpstr>
      <vt:lpstr>Two contrasting forms of stability!</vt:lpstr>
      <vt:lpstr>A further (similar) issue</vt:lpstr>
      <vt:lpstr>Two consistency “models”</vt:lpstr>
      <vt:lpstr>Can a model like this perform well? </vt:lpstr>
      <vt:lpstr>Our baselines</vt:lpstr>
      <vt:lpstr>PreFLMR: pipeline for queries about images</vt:lpstr>
      <vt:lpstr>Vortex achieves higher throughput with lower latencies, enabling tighter SLOs</vt:lpstr>
      <vt:lpstr>cowBody Condition Scoring</vt:lpstr>
      <vt:lpstr>Urban traffic planner watching for issues at an intersection</vt:lpstr>
      <vt:lpstr>Urban traffic planner watching for issues at an intersection</vt:lpstr>
      <vt:lpstr>Urban traffic planner watching for issues at an intersection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Birman</dc:creator>
  <cp:lastModifiedBy>Ken Birman</cp:lastModifiedBy>
  <cp:revision>7</cp:revision>
  <dcterms:created xsi:type="dcterms:W3CDTF">2023-03-17T15:33:20Z</dcterms:created>
  <dcterms:modified xsi:type="dcterms:W3CDTF">2026-04-25T20:54:40Z</dcterms:modified>
</cp:coreProperties>
</file>