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799" r:id="rId2"/>
    <p:sldId id="1113" r:id="rId3"/>
    <p:sldId id="3591" r:id="rId4"/>
    <p:sldId id="533" r:id="rId5"/>
    <p:sldId id="3571" r:id="rId6"/>
    <p:sldId id="3572" r:id="rId7"/>
    <p:sldId id="926" r:id="rId8"/>
    <p:sldId id="534" r:id="rId9"/>
    <p:sldId id="535" r:id="rId10"/>
    <p:sldId id="536" r:id="rId11"/>
    <p:sldId id="538" r:id="rId12"/>
    <p:sldId id="537" r:id="rId13"/>
    <p:sldId id="664" r:id="rId14"/>
    <p:sldId id="665" r:id="rId15"/>
    <p:sldId id="3582" r:id="rId16"/>
    <p:sldId id="3580" r:id="rId17"/>
    <p:sldId id="397" r:id="rId18"/>
    <p:sldId id="527" r:id="rId19"/>
    <p:sldId id="636" r:id="rId20"/>
    <p:sldId id="3595" r:id="rId21"/>
    <p:sldId id="3596" r:id="rId22"/>
    <p:sldId id="858" r:id="rId23"/>
    <p:sldId id="3577" r:id="rId24"/>
    <p:sldId id="3573" r:id="rId25"/>
    <p:sldId id="3584" r:id="rId26"/>
    <p:sldId id="3578" r:id="rId27"/>
    <p:sldId id="3592" r:id="rId28"/>
    <p:sldId id="1000" r:id="rId29"/>
    <p:sldId id="999" r:id="rId30"/>
    <p:sldId id="786" r:id="rId31"/>
    <p:sldId id="931" r:id="rId32"/>
    <p:sldId id="1125" r:id="rId33"/>
    <p:sldId id="1110" r:id="rId34"/>
    <p:sldId id="909" r:id="rId35"/>
    <p:sldId id="3566" r:id="rId36"/>
    <p:sldId id="3551" r:id="rId37"/>
    <p:sldId id="3552" r:id="rId38"/>
    <p:sldId id="3593" r:id="rId39"/>
    <p:sldId id="3594" r:id="rId40"/>
    <p:sldId id="3597" r:id="rId41"/>
    <p:sldId id="3585" r:id="rId42"/>
    <p:sldId id="3586" r:id="rId43"/>
    <p:sldId id="3587" r:id="rId44"/>
    <p:sldId id="358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E97A17-AB74-2606-0B3E-BB58F5EE8D7D}" name="Alicia Yang" initials="AY" userId="S::yy354@cornell.edu::e2e4984f-ff22-4388-bd40-d79384179f0d" providerId="AD"/>
  <p188:author id="{B675F27B-803D-8490-D30B-B3D4FE977DDE}" name="Ken Birman" initials="KB" userId="S::kpb3@cornell.edu::d63afa40-f901-45d1-beb5-fa688e844a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FFC2"/>
    <a:srgbClr val="008000"/>
    <a:srgbClr val="FFFFFF"/>
    <a:srgbClr val="996633"/>
    <a:srgbClr val="A9DFF5"/>
    <a:srgbClr val="995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Birman" userId="d63afa40-f901-45d1-beb5-fa688e844a7e" providerId="ADAL" clId="{83CE98D8-8C3E-4453-9FC2-8B473346EC37}"/>
    <pc:docChg chg="custSel addSld modSld">
      <pc:chgData name="Ken Birman" userId="d63afa40-f901-45d1-beb5-fa688e844a7e" providerId="ADAL" clId="{83CE98D8-8C3E-4453-9FC2-8B473346EC37}" dt="2026-04-25T23:47:11.553" v="1085"/>
      <pc:docMkLst>
        <pc:docMk/>
      </pc:docMkLst>
      <pc:sldChg chg="add">
        <pc:chgData name="Ken Birman" userId="d63afa40-f901-45d1-beb5-fa688e844a7e" providerId="ADAL" clId="{83CE98D8-8C3E-4453-9FC2-8B473346EC37}" dt="2026-04-25T23:47:11.553" v="1085"/>
        <pc:sldMkLst>
          <pc:docMk/>
          <pc:sldMk cId="3521730427" sldId="527"/>
        </pc:sldMkLst>
      </pc:sldChg>
      <pc:sldChg chg="add">
        <pc:chgData name="Ken Birman" userId="d63afa40-f901-45d1-beb5-fa688e844a7e" providerId="ADAL" clId="{83CE98D8-8C3E-4453-9FC2-8B473346EC37}" dt="2026-04-25T23:47:11.553" v="1085"/>
        <pc:sldMkLst>
          <pc:docMk/>
          <pc:sldMk cId="827629585" sldId="636"/>
        </pc:sldMkLst>
      </pc:sldChg>
      <pc:sldChg chg="modSp mod">
        <pc:chgData name="Ken Birman" userId="d63afa40-f901-45d1-beb5-fa688e844a7e" providerId="ADAL" clId="{83CE98D8-8C3E-4453-9FC2-8B473346EC37}" dt="2026-04-21T19:23:59.419" v="597" actId="6549"/>
        <pc:sldMkLst>
          <pc:docMk/>
          <pc:sldMk cId="688958728" sldId="3578"/>
        </pc:sldMkLst>
        <pc:spChg chg="mod">
          <ac:chgData name="Ken Birman" userId="d63afa40-f901-45d1-beb5-fa688e844a7e" providerId="ADAL" clId="{83CE98D8-8C3E-4453-9FC2-8B473346EC37}" dt="2026-04-21T19:23:59.419" v="597" actId="6549"/>
          <ac:spMkLst>
            <pc:docMk/>
            <pc:sldMk cId="688958728" sldId="3578"/>
            <ac:spMk id="3" creationId="{1A551D03-DB57-974B-B4B1-36B80CFA149F}"/>
          </ac:spMkLst>
        </pc:spChg>
      </pc:sldChg>
      <pc:sldChg chg="modSp mod">
        <pc:chgData name="Ken Birman" userId="d63afa40-f901-45d1-beb5-fa688e844a7e" providerId="ADAL" clId="{83CE98D8-8C3E-4453-9FC2-8B473346EC37}" dt="2026-04-21T19:28:18.034" v="1084" actId="20577"/>
        <pc:sldMkLst>
          <pc:docMk/>
          <pc:sldMk cId="2519336777" sldId="3589"/>
        </pc:sldMkLst>
        <pc:spChg chg="mod">
          <ac:chgData name="Ken Birman" userId="d63afa40-f901-45d1-beb5-fa688e844a7e" providerId="ADAL" clId="{83CE98D8-8C3E-4453-9FC2-8B473346EC37}" dt="2026-04-21T19:28:18.034" v="1084" actId="20577"/>
          <ac:spMkLst>
            <pc:docMk/>
            <pc:sldMk cId="2519336777" sldId="3589"/>
            <ac:spMk id="3" creationId="{6071A514-FFE5-FC8A-68C1-C837B75C918C}"/>
          </ac:spMkLst>
        </pc:spChg>
      </pc:sldChg>
    </pc:docChg>
  </pc:docChgLst>
  <pc:docChgLst>
    <pc:chgData name="Ken Birman" userId="S::kpb3@cornell.edu::d63afa40-f901-45d1-beb5-fa688e844a7e" providerId="AD" clId="Web-{72B54E45-5E34-0690-DDAD-B4C4A32B0599}"/>
    <pc:docChg chg="addSld modSld">
      <pc:chgData name="Ken Birman" userId="S::kpb3@cornell.edu::d63afa40-f901-45d1-beb5-fa688e844a7e" providerId="AD" clId="Web-{72B54E45-5E34-0690-DDAD-B4C4A32B0599}" dt="2026-04-20T16:39:10.606" v="495" actId="20577"/>
      <pc:docMkLst>
        <pc:docMk/>
      </pc:docMkLst>
      <pc:sldChg chg="modSp">
        <pc:chgData name="Ken Birman" userId="S::kpb3@cornell.edu::d63afa40-f901-45d1-beb5-fa688e844a7e" providerId="AD" clId="Web-{72B54E45-5E34-0690-DDAD-B4C4A32B0599}" dt="2026-04-20T16:25:43.538" v="120" actId="20577"/>
        <pc:sldMkLst>
          <pc:docMk/>
          <pc:sldMk cId="1285944824" sldId="397"/>
        </pc:sldMkLst>
        <pc:spChg chg="mod">
          <ac:chgData name="Ken Birman" userId="S::kpb3@cornell.edu::d63afa40-f901-45d1-beb5-fa688e844a7e" providerId="AD" clId="Web-{72B54E45-5E34-0690-DDAD-B4C4A32B0599}" dt="2026-04-20T16:25:43.538" v="120" actId="20577"/>
          <ac:spMkLst>
            <pc:docMk/>
            <pc:sldMk cId="1285944824" sldId="397"/>
            <ac:spMk id="2" creationId="{00000000-0000-0000-0000-000000000000}"/>
          </ac:spMkLst>
        </pc:spChg>
      </pc:sldChg>
      <pc:sldChg chg="modSp">
        <pc:chgData name="Ken Birman" userId="S::kpb3@cornell.edu::d63afa40-f901-45d1-beb5-fa688e844a7e" providerId="AD" clId="Web-{72B54E45-5E34-0690-DDAD-B4C4A32B0599}" dt="2026-04-20T16:22:41.333" v="20" actId="20577"/>
        <pc:sldMkLst>
          <pc:docMk/>
          <pc:sldMk cId="2442432707" sldId="1113"/>
        </pc:sldMkLst>
        <pc:spChg chg="mod">
          <ac:chgData name="Ken Birman" userId="S::kpb3@cornell.edu::d63afa40-f901-45d1-beb5-fa688e844a7e" providerId="AD" clId="Web-{72B54E45-5E34-0690-DDAD-B4C4A32B0599}" dt="2026-04-20T16:22:41.333" v="20" actId="20577"/>
          <ac:spMkLst>
            <pc:docMk/>
            <pc:sldMk cId="2442432707" sldId="1113"/>
            <ac:spMk id="6" creationId="{48914925-8E39-9BEA-1B3B-E254E0C0E9F5}"/>
          </ac:spMkLst>
        </pc:spChg>
      </pc:sldChg>
      <pc:sldChg chg="modSp">
        <pc:chgData name="Ken Birman" userId="S::kpb3@cornell.edu::d63afa40-f901-45d1-beb5-fa688e844a7e" providerId="AD" clId="Web-{72B54E45-5E34-0690-DDAD-B4C4A32B0599}" dt="2026-04-20T16:37:29.885" v="367" actId="20577"/>
        <pc:sldMkLst>
          <pc:docMk/>
          <pc:sldMk cId="688958728" sldId="3578"/>
        </pc:sldMkLst>
        <pc:spChg chg="mod">
          <ac:chgData name="Ken Birman" userId="S::kpb3@cornell.edu::d63afa40-f901-45d1-beb5-fa688e844a7e" providerId="AD" clId="Web-{72B54E45-5E34-0690-DDAD-B4C4A32B0599}" dt="2026-04-20T16:21:41.629" v="10" actId="20577"/>
          <ac:spMkLst>
            <pc:docMk/>
            <pc:sldMk cId="688958728" sldId="3578"/>
            <ac:spMk id="2" creationId="{477D1478-BCC7-77E0-4652-FE56D510D1AE}"/>
          </ac:spMkLst>
        </pc:spChg>
        <pc:spChg chg="mod">
          <ac:chgData name="Ken Birman" userId="S::kpb3@cornell.edu::d63afa40-f901-45d1-beb5-fa688e844a7e" providerId="AD" clId="Web-{72B54E45-5E34-0690-DDAD-B4C4A32B0599}" dt="2026-04-20T16:37:29.885" v="367" actId="20577"/>
          <ac:spMkLst>
            <pc:docMk/>
            <pc:sldMk cId="688958728" sldId="3578"/>
            <ac:spMk id="3" creationId="{1A551D03-DB57-974B-B4B1-36B80CFA149F}"/>
          </ac:spMkLst>
        </pc:spChg>
      </pc:sldChg>
      <pc:sldChg chg="delSp modSp new mod modClrScheme chgLayout">
        <pc:chgData name="Ken Birman" userId="S::kpb3@cornell.edu::d63afa40-f901-45d1-beb5-fa688e844a7e" providerId="AD" clId="Web-{72B54E45-5E34-0690-DDAD-B4C4A32B0599}" dt="2026-04-20T16:24:45.756" v="101" actId="20577"/>
        <pc:sldMkLst>
          <pc:docMk/>
          <pc:sldMk cId="3482189526" sldId="3580"/>
        </pc:sldMkLst>
        <pc:spChg chg="mod ord">
          <ac:chgData name="Ken Birman" userId="S::kpb3@cornell.edu::d63afa40-f901-45d1-beb5-fa688e844a7e" providerId="AD" clId="Web-{72B54E45-5E34-0690-DDAD-B4C4A32B0599}" dt="2026-04-20T16:23:57.693" v="58" actId="20577"/>
          <ac:spMkLst>
            <pc:docMk/>
            <pc:sldMk cId="3482189526" sldId="3580"/>
            <ac:spMk id="2" creationId="{15E2B8F0-6BB7-6916-58F7-C87B52B5F238}"/>
          </ac:spMkLst>
        </pc:spChg>
        <pc:spChg chg="mod ord">
          <ac:chgData name="Ken Birman" userId="S::kpb3@cornell.edu::d63afa40-f901-45d1-beb5-fa688e844a7e" providerId="AD" clId="Web-{72B54E45-5E34-0690-DDAD-B4C4A32B0599}" dt="2026-04-20T16:24:45.756" v="101" actId="20577"/>
          <ac:spMkLst>
            <pc:docMk/>
            <pc:sldMk cId="3482189526" sldId="3580"/>
            <ac:spMk id="3" creationId="{235B96ED-E77D-EAFE-9363-7CB64484EB1B}"/>
          </ac:spMkLst>
        </pc:spChg>
        <pc:spChg chg="mod ord">
          <ac:chgData name="Ken Birman" userId="S::kpb3@cornell.edu::d63afa40-f901-45d1-beb5-fa688e844a7e" providerId="AD" clId="Web-{72B54E45-5E34-0690-DDAD-B4C4A32B0599}" dt="2026-04-20T16:23:13.755" v="22"/>
          <ac:spMkLst>
            <pc:docMk/>
            <pc:sldMk cId="3482189526" sldId="3580"/>
            <ac:spMk id="5" creationId="{7AF78AC2-34CF-AB78-668C-54FA5E957D3E}"/>
          </ac:spMkLst>
        </pc:spChg>
        <pc:spChg chg="mod ord">
          <ac:chgData name="Ken Birman" userId="S::kpb3@cornell.edu::d63afa40-f901-45d1-beb5-fa688e844a7e" providerId="AD" clId="Web-{72B54E45-5E34-0690-DDAD-B4C4A32B0599}" dt="2026-04-20T16:23:13.755" v="22"/>
          <ac:spMkLst>
            <pc:docMk/>
            <pc:sldMk cId="3482189526" sldId="3580"/>
            <ac:spMk id="6" creationId="{8153446B-D564-F83F-1F16-353A55736A20}"/>
          </ac:spMkLst>
        </pc:spChg>
      </pc:sldChg>
    </pc:docChg>
  </pc:docChgLst>
  <pc:docChgLst>
    <pc:chgData name="Ken Birman" userId="d63afa40-f901-45d1-beb5-fa688e844a7e" providerId="ADAL" clId="{942A59D0-E1B0-4779-93B7-79A23EC316CB}"/>
    <pc:docChg chg="undo redo custSel addSld delSld modSld sldOrd">
      <pc:chgData name="Ken Birman" userId="d63afa40-f901-45d1-beb5-fa688e844a7e" providerId="ADAL" clId="{942A59D0-E1B0-4779-93B7-79A23EC316CB}" dt="2026-04-29T15:04:20.751" v="28645" actId="20577"/>
      <pc:docMkLst>
        <pc:docMk/>
      </pc:docMkLst>
      <pc:sldChg chg="add">
        <pc:chgData name="Ken Birman" userId="d63afa40-f901-45d1-beb5-fa688e844a7e" providerId="ADAL" clId="{942A59D0-E1B0-4779-93B7-79A23EC316CB}" dt="2026-04-19T17:53:59.280" v="6582"/>
        <pc:sldMkLst>
          <pc:docMk/>
          <pc:sldMk cId="1285944824" sldId="397"/>
        </pc:sldMkLst>
      </pc:sldChg>
      <pc:sldChg chg="addSp delSp modSp add mod ord modClrScheme chgLayout">
        <pc:chgData name="Ken Birman" userId="d63afa40-f901-45d1-beb5-fa688e844a7e" providerId="ADAL" clId="{942A59D0-E1B0-4779-93B7-79A23EC316CB}" dt="2026-04-20T18:32:59.557" v="15091" actId="6549"/>
        <pc:sldMkLst>
          <pc:docMk/>
          <pc:sldMk cId="3954707791" sldId="533"/>
        </pc:sldMkLst>
        <pc:spChg chg="mod ord">
          <ac:chgData name="Ken Birman" userId="d63afa40-f901-45d1-beb5-fa688e844a7e" providerId="ADAL" clId="{942A59D0-E1B0-4779-93B7-79A23EC316CB}" dt="2026-04-20T18:31:03.133" v="14925" actId="700"/>
          <ac:spMkLst>
            <pc:docMk/>
            <pc:sldMk cId="3954707791" sldId="533"/>
            <ac:spMk id="4" creationId="{00000000-0000-0000-0000-000000000000}"/>
          </ac:spMkLst>
        </pc:spChg>
        <pc:spChg chg="mod ord">
          <ac:chgData name="Ken Birman" userId="d63afa40-f901-45d1-beb5-fa688e844a7e" providerId="ADAL" clId="{942A59D0-E1B0-4779-93B7-79A23EC316CB}" dt="2026-04-20T18:31:03.133" v="14925" actId="700"/>
          <ac:spMkLst>
            <pc:docMk/>
            <pc:sldMk cId="3954707791" sldId="533"/>
            <ac:spMk id="5" creationId="{00000000-0000-0000-0000-000000000000}"/>
          </ac:spMkLst>
        </pc:spChg>
        <pc:spChg chg="mod ord">
          <ac:chgData name="Ken Birman" userId="d63afa40-f901-45d1-beb5-fa688e844a7e" providerId="ADAL" clId="{942A59D0-E1B0-4779-93B7-79A23EC316CB}" dt="2026-04-20T18:31:03.133" v="14925" actId="700"/>
          <ac:spMkLst>
            <pc:docMk/>
            <pc:sldMk cId="3954707791" sldId="533"/>
            <ac:spMk id="6" creationId="{00000000-0000-0000-0000-000000000000}"/>
          </ac:spMkLst>
        </pc:spChg>
        <pc:spChg chg="add mod ord">
          <ac:chgData name="Ken Birman" userId="d63afa40-f901-45d1-beb5-fa688e844a7e" providerId="ADAL" clId="{942A59D0-E1B0-4779-93B7-79A23EC316CB}" dt="2026-04-20T18:32:59.557" v="15091" actId="6549"/>
          <ac:spMkLst>
            <pc:docMk/>
            <pc:sldMk cId="3954707791" sldId="533"/>
            <ac:spMk id="12" creationId="{78AC1CB1-8EDE-5828-AFA0-8E92EDA028A1}"/>
          </ac:spMkLst>
        </pc:spChg>
        <pc:picChg chg="add mod">
          <ac:chgData name="Ken Birman" userId="d63afa40-f901-45d1-beb5-fa688e844a7e" providerId="ADAL" clId="{942A59D0-E1B0-4779-93B7-79A23EC316CB}" dt="2026-04-20T18:30:20.538" v="14924" actId="1076"/>
          <ac:picMkLst>
            <pc:docMk/>
            <pc:sldMk cId="3954707791" sldId="533"/>
            <ac:picMk id="11" creationId="{F46B97FD-A9F2-11C1-6CB5-714D11016DF6}"/>
          </ac:picMkLst>
        </pc:picChg>
      </pc:sldChg>
      <pc:sldChg chg="add">
        <pc:chgData name="Ken Birman" userId="d63afa40-f901-45d1-beb5-fa688e844a7e" providerId="ADAL" clId="{942A59D0-E1B0-4779-93B7-79A23EC316CB}" dt="2026-04-19T17:50:43.741" v="6580"/>
        <pc:sldMkLst>
          <pc:docMk/>
          <pc:sldMk cId="1902309344" sldId="534"/>
        </pc:sldMkLst>
      </pc:sldChg>
      <pc:sldChg chg="add">
        <pc:chgData name="Ken Birman" userId="d63afa40-f901-45d1-beb5-fa688e844a7e" providerId="ADAL" clId="{942A59D0-E1B0-4779-93B7-79A23EC316CB}" dt="2026-04-19T17:50:43.741" v="6580"/>
        <pc:sldMkLst>
          <pc:docMk/>
          <pc:sldMk cId="3277181238" sldId="535"/>
        </pc:sldMkLst>
      </pc:sldChg>
      <pc:sldChg chg="add">
        <pc:chgData name="Ken Birman" userId="d63afa40-f901-45d1-beb5-fa688e844a7e" providerId="ADAL" clId="{942A59D0-E1B0-4779-93B7-79A23EC316CB}" dt="2026-04-19T17:50:43.741" v="6580"/>
        <pc:sldMkLst>
          <pc:docMk/>
          <pc:sldMk cId="3457675940" sldId="536"/>
        </pc:sldMkLst>
      </pc:sldChg>
      <pc:sldChg chg="add">
        <pc:chgData name="Ken Birman" userId="d63afa40-f901-45d1-beb5-fa688e844a7e" providerId="ADAL" clId="{942A59D0-E1B0-4779-93B7-79A23EC316CB}" dt="2026-04-19T17:50:43.741" v="6580"/>
        <pc:sldMkLst>
          <pc:docMk/>
          <pc:sldMk cId="353181314" sldId="537"/>
        </pc:sldMkLst>
      </pc:sldChg>
      <pc:sldChg chg="add">
        <pc:chgData name="Ken Birman" userId="d63afa40-f901-45d1-beb5-fa688e844a7e" providerId="ADAL" clId="{942A59D0-E1B0-4779-93B7-79A23EC316CB}" dt="2026-04-19T17:50:43.741" v="6580"/>
        <pc:sldMkLst>
          <pc:docMk/>
          <pc:sldMk cId="288690432" sldId="538"/>
        </pc:sldMkLst>
      </pc:sldChg>
      <pc:sldChg chg="add">
        <pc:chgData name="Ken Birman" userId="d63afa40-f901-45d1-beb5-fa688e844a7e" providerId="ADAL" clId="{942A59D0-E1B0-4779-93B7-79A23EC316CB}" dt="2026-04-19T17:50:43.741" v="6580"/>
        <pc:sldMkLst>
          <pc:docMk/>
          <pc:sldMk cId="2288550150" sldId="664"/>
        </pc:sldMkLst>
      </pc:sldChg>
      <pc:sldChg chg="add">
        <pc:chgData name="Ken Birman" userId="d63afa40-f901-45d1-beb5-fa688e844a7e" providerId="ADAL" clId="{942A59D0-E1B0-4779-93B7-79A23EC316CB}" dt="2026-04-19T17:50:43.741" v="6580"/>
        <pc:sldMkLst>
          <pc:docMk/>
          <pc:sldMk cId="1598246099" sldId="665"/>
        </pc:sldMkLst>
      </pc:sldChg>
      <pc:sldChg chg="add">
        <pc:chgData name="Ken Birman" userId="d63afa40-f901-45d1-beb5-fa688e844a7e" providerId="ADAL" clId="{942A59D0-E1B0-4779-93B7-79A23EC316CB}" dt="2026-04-24T15:57:15.537" v="25862"/>
        <pc:sldMkLst>
          <pc:docMk/>
          <pc:sldMk cId="2623354183" sldId="786"/>
        </pc:sldMkLst>
      </pc:sldChg>
      <pc:sldChg chg="addSp delSp modSp mod">
        <pc:chgData name="Ken Birman" userId="d63afa40-f901-45d1-beb5-fa688e844a7e" providerId="ADAL" clId="{942A59D0-E1B0-4779-93B7-79A23EC316CB}" dt="2026-04-19T17:40:31.171" v="5242" actId="1076"/>
        <pc:sldMkLst>
          <pc:docMk/>
          <pc:sldMk cId="3840544464" sldId="799"/>
        </pc:sldMkLst>
        <pc:spChg chg="mod">
          <ac:chgData name="Ken Birman" userId="d63afa40-f901-45d1-beb5-fa688e844a7e" providerId="ADAL" clId="{942A59D0-E1B0-4779-93B7-79A23EC316CB}" dt="2026-04-19T17:40:31.171" v="5242" actId="1076"/>
          <ac:spMkLst>
            <pc:docMk/>
            <pc:sldMk cId="3840544464" sldId="799"/>
            <ac:spMk id="7" creationId="{DF15464A-F55D-46D2-BDA3-E17D14C8C377}"/>
          </ac:spMkLst>
        </pc:spChg>
      </pc:sldChg>
      <pc:sldChg chg="modSp add mod ord">
        <pc:chgData name="Ken Birman" userId="d63afa40-f901-45d1-beb5-fa688e844a7e" providerId="ADAL" clId="{942A59D0-E1B0-4779-93B7-79A23EC316CB}" dt="2026-04-24T18:02:17.651" v="26983" actId="207"/>
        <pc:sldMkLst>
          <pc:docMk/>
          <pc:sldMk cId="4100733527" sldId="858"/>
        </pc:sldMkLst>
        <pc:spChg chg="mod">
          <ac:chgData name="Ken Birman" userId="d63afa40-f901-45d1-beb5-fa688e844a7e" providerId="ADAL" clId="{942A59D0-E1B0-4779-93B7-79A23EC316CB}" dt="2026-04-24T18:02:17.651" v="26983" actId="207"/>
          <ac:spMkLst>
            <pc:docMk/>
            <pc:sldMk cId="4100733527" sldId="858"/>
            <ac:spMk id="2" creationId="{4C67CC1C-BA77-33EB-D183-399BD8805B2C}"/>
          </ac:spMkLst>
        </pc:spChg>
        <pc:spChg chg="mod">
          <ac:chgData name="Ken Birman" userId="d63afa40-f901-45d1-beb5-fa688e844a7e" providerId="ADAL" clId="{942A59D0-E1B0-4779-93B7-79A23EC316CB}" dt="2026-04-20T19:08:29.835" v="17375" actId="20577"/>
          <ac:spMkLst>
            <pc:docMk/>
            <pc:sldMk cId="4100733527" sldId="858"/>
            <ac:spMk id="3" creationId="{266096F4-0051-823F-9E2E-A569AEDD2B71}"/>
          </ac:spMkLst>
        </pc:spChg>
      </pc:sldChg>
      <pc:sldChg chg="add">
        <pc:chgData name="Ken Birman" userId="d63afa40-f901-45d1-beb5-fa688e844a7e" providerId="ADAL" clId="{942A59D0-E1B0-4779-93B7-79A23EC316CB}" dt="2026-04-24T15:54:24.320" v="25433"/>
        <pc:sldMkLst>
          <pc:docMk/>
          <pc:sldMk cId="575350563" sldId="909"/>
        </pc:sldMkLst>
      </pc:sldChg>
      <pc:sldChg chg="modSp add mod">
        <pc:chgData name="Ken Birman" userId="d63afa40-f901-45d1-beb5-fa688e844a7e" providerId="ADAL" clId="{942A59D0-E1B0-4779-93B7-79A23EC316CB}" dt="2026-04-20T18:39:04.653" v="15505" actId="27636"/>
        <pc:sldMkLst>
          <pc:docMk/>
          <pc:sldMk cId="4279021022" sldId="926"/>
        </pc:sldMkLst>
        <pc:spChg chg="mod">
          <ac:chgData name="Ken Birman" userId="d63afa40-f901-45d1-beb5-fa688e844a7e" providerId="ADAL" clId="{942A59D0-E1B0-4779-93B7-79A23EC316CB}" dt="2026-04-20T18:39:04.653" v="15505" actId="27636"/>
          <ac:spMkLst>
            <pc:docMk/>
            <pc:sldMk cId="4279021022" sldId="926"/>
            <ac:spMk id="6" creationId="{00000000-0000-0000-0000-000000000000}"/>
          </ac:spMkLst>
        </pc:spChg>
      </pc:sldChg>
      <pc:sldChg chg="add">
        <pc:chgData name="Ken Birman" userId="d63afa40-f901-45d1-beb5-fa688e844a7e" providerId="ADAL" clId="{942A59D0-E1B0-4779-93B7-79A23EC316CB}" dt="2026-04-24T15:57:15.537" v="25862"/>
        <pc:sldMkLst>
          <pc:docMk/>
          <pc:sldMk cId="3769041972" sldId="931"/>
        </pc:sldMkLst>
      </pc:sldChg>
      <pc:sldChg chg="add">
        <pc:chgData name="Ken Birman" userId="d63afa40-f901-45d1-beb5-fa688e844a7e" providerId="ADAL" clId="{942A59D0-E1B0-4779-93B7-79A23EC316CB}" dt="2026-04-24T15:57:15.537" v="25862"/>
        <pc:sldMkLst>
          <pc:docMk/>
          <pc:sldMk cId="2593508121" sldId="999"/>
        </pc:sldMkLst>
      </pc:sldChg>
      <pc:sldChg chg="add">
        <pc:chgData name="Ken Birman" userId="d63afa40-f901-45d1-beb5-fa688e844a7e" providerId="ADAL" clId="{942A59D0-E1B0-4779-93B7-79A23EC316CB}" dt="2026-04-24T15:57:15.537" v="25862"/>
        <pc:sldMkLst>
          <pc:docMk/>
          <pc:sldMk cId="3291949972" sldId="1000"/>
        </pc:sldMkLst>
      </pc:sldChg>
      <pc:sldChg chg="add">
        <pc:chgData name="Ken Birman" userId="d63afa40-f901-45d1-beb5-fa688e844a7e" providerId="ADAL" clId="{942A59D0-E1B0-4779-93B7-79A23EC316CB}" dt="2026-04-24T15:54:24.320" v="25433"/>
        <pc:sldMkLst>
          <pc:docMk/>
          <pc:sldMk cId="780349418" sldId="1110"/>
        </pc:sldMkLst>
      </pc:sldChg>
      <pc:sldChg chg="modSp mod">
        <pc:chgData name="Ken Birman" userId="d63afa40-f901-45d1-beb5-fa688e844a7e" providerId="ADAL" clId="{942A59D0-E1B0-4779-93B7-79A23EC316CB}" dt="2026-04-19T17:42:42.418" v="5723" actId="27636"/>
        <pc:sldMkLst>
          <pc:docMk/>
          <pc:sldMk cId="2442432707" sldId="1113"/>
        </pc:sldMkLst>
        <pc:spChg chg="mod">
          <ac:chgData name="Ken Birman" userId="d63afa40-f901-45d1-beb5-fa688e844a7e" providerId="ADAL" clId="{942A59D0-E1B0-4779-93B7-79A23EC316CB}" dt="2026-04-19T17:41:01.976" v="5327" actId="20577"/>
          <ac:spMkLst>
            <pc:docMk/>
            <pc:sldMk cId="2442432707" sldId="1113"/>
            <ac:spMk id="5" creationId="{4BE1B34F-1D25-87F5-B39A-CCFEFBF2CB21}"/>
          </ac:spMkLst>
        </pc:spChg>
        <pc:spChg chg="mod">
          <ac:chgData name="Ken Birman" userId="d63afa40-f901-45d1-beb5-fa688e844a7e" providerId="ADAL" clId="{942A59D0-E1B0-4779-93B7-79A23EC316CB}" dt="2026-04-19T17:42:42.418" v="5723" actId="27636"/>
          <ac:spMkLst>
            <pc:docMk/>
            <pc:sldMk cId="2442432707" sldId="1113"/>
            <ac:spMk id="6" creationId="{48914925-8E39-9BEA-1B3B-E254E0C0E9F5}"/>
          </ac:spMkLst>
        </pc:spChg>
      </pc:sldChg>
      <pc:sldChg chg="add">
        <pc:chgData name="Ken Birman" userId="d63afa40-f901-45d1-beb5-fa688e844a7e" providerId="ADAL" clId="{942A59D0-E1B0-4779-93B7-79A23EC316CB}" dt="2026-04-24T15:54:24.320" v="25433"/>
        <pc:sldMkLst>
          <pc:docMk/>
          <pc:sldMk cId="1589840149" sldId="1125"/>
        </pc:sldMkLst>
      </pc:sldChg>
      <pc:sldChg chg="add">
        <pc:chgData name="Ken Birman" userId="d63afa40-f901-45d1-beb5-fa688e844a7e" providerId="ADAL" clId="{942A59D0-E1B0-4779-93B7-79A23EC316CB}" dt="2026-04-24T15:54:24.320" v="25433"/>
        <pc:sldMkLst>
          <pc:docMk/>
          <pc:sldMk cId="4233966293" sldId="3551"/>
        </pc:sldMkLst>
      </pc:sldChg>
      <pc:sldChg chg="add">
        <pc:chgData name="Ken Birman" userId="d63afa40-f901-45d1-beb5-fa688e844a7e" providerId="ADAL" clId="{942A59D0-E1B0-4779-93B7-79A23EC316CB}" dt="2026-04-24T15:54:24.320" v="25433"/>
        <pc:sldMkLst>
          <pc:docMk/>
          <pc:sldMk cId="1359460217" sldId="3552"/>
        </pc:sldMkLst>
      </pc:sldChg>
      <pc:sldChg chg="add">
        <pc:chgData name="Ken Birman" userId="d63afa40-f901-45d1-beb5-fa688e844a7e" providerId="ADAL" clId="{942A59D0-E1B0-4779-93B7-79A23EC316CB}" dt="2026-04-24T15:54:24.320" v="25433"/>
        <pc:sldMkLst>
          <pc:docMk/>
          <pc:sldMk cId="3519239347" sldId="3566"/>
        </pc:sldMkLst>
      </pc:sldChg>
      <pc:sldChg chg="addSp modSp new mod">
        <pc:chgData name="Ken Birman" userId="d63afa40-f901-45d1-beb5-fa688e844a7e" providerId="ADAL" clId="{942A59D0-E1B0-4779-93B7-79A23EC316CB}" dt="2026-04-24T15:50:38.942" v="25000" actId="1076"/>
        <pc:sldMkLst>
          <pc:docMk/>
          <pc:sldMk cId="43790966" sldId="3571"/>
        </pc:sldMkLst>
        <pc:spChg chg="mod">
          <ac:chgData name="Ken Birman" userId="d63afa40-f901-45d1-beb5-fa688e844a7e" providerId="ADAL" clId="{942A59D0-E1B0-4779-93B7-79A23EC316CB}" dt="2026-04-24T15:49:20.574" v="24984" actId="20577"/>
          <ac:spMkLst>
            <pc:docMk/>
            <pc:sldMk cId="43790966" sldId="3571"/>
            <ac:spMk id="2" creationId="{232848CF-3354-A7D2-F171-8E26847C72AE}"/>
          </ac:spMkLst>
        </pc:spChg>
        <pc:spChg chg="mod">
          <ac:chgData name="Ken Birman" userId="d63afa40-f901-45d1-beb5-fa688e844a7e" providerId="ADAL" clId="{942A59D0-E1B0-4779-93B7-79A23EC316CB}" dt="2026-04-20T18:34:12.629" v="15153" actId="20577"/>
          <ac:spMkLst>
            <pc:docMk/>
            <pc:sldMk cId="43790966" sldId="3571"/>
            <ac:spMk id="3" creationId="{4219CB2E-789A-B6B5-1391-6BF56D25AA46}"/>
          </ac:spMkLst>
        </pc:spChg>
        <pc:picChg chg="add mod">
          <ac:chgData name="Ken Birman" userId="d63afa40-f901-45d1-beb5-fa688e844a7e" providerId="ADAL" clId="{942A59D0-E1B0-4779-93B7-79A23EC316CB}" dt="2026-04-24T15:50:29.599" v="24996" actId="1076"/>
          <ac:picMkLst>
            <pc:docMk/>
            <pc:sldMk cId="43790966" sldId="3571"/>
            <ac:picMk id="7" creationId="{EEE3B7F3-DA79-78C3-E25C-82532C6B73E7}"/>
          </ac:picMkLst>
        </pc:picChg>
        <pc:picChg chg="add mod ord">
          <ac:chgData name="Ken Birman" userId="d63afa40-f901-45d1-beb5-fa688e844a7e" providerId="ADAL" clId="{942A59D0-E1B0-4779-93B7-79A23EC316CB}" dt="2026-04-24T15:50:35.268" v="24999" actId="167"/>
          <ac:picMkLst>
            <pc:docMk/>
            <pc:sldMk cId="43790966" sldId="3571"/>
            <ac:picMk id="9" creationId="{5FC6755D-392B-7EB2-9C98-FCA1127EF45A}"/>
          </ac:picMkLst>
        </pc:picChg>
        <pc:picChg chg="add mod ord">
          <ac:chgData name="Ken Birman" userId="d63afa40-f901-45d1-beb5-fa688e844a7e" providerId="ADAL" clId="{942A59D0-E1B0-4779-93B7-79A23EC316CB}" dt="2026-04-24T15:50:38.942" v="25000" actId="1076"/>
          <ac:picMkLst>
            <pc:docMk/>
            <pc:sldMk cId="43790966" sldId="3571"/>
            <ac:picMk id="11" creationId="{B08E2174-58C9-E86A-3F43-87B9F2AECD1A}"/>
          </ac:picMkLst>
        </pc:picChg>
      </pc:sldChg>
      <pc:sldChg chg="addSp delSp modSp new mod">
        <pc:chgData name="Ken Birman" userId="d63afa40-f901-45d1-beb5-fa688e844a7e" providerId="ADAL" clId="{942A59D0-E1B0-4779-93B7-79A23EC316CB}" dt="2026-04-25T20:56:03.612" v="27024" actId="1076"/>
        <pc:sldMkLst>
          <pc:docMk/>
          <pc:sldMk cId="2519772514" sldId="3572"/>
        </pc:sldMkLst>
        <pc:spChg chg="mod">
          <ac:chgData name="Ken Birman" userId="d63afa40-f901-45d1-beb5-fa688e844a7e" providerId="ADAL" clId="{942A59D0-E1B0-4779-93B7-79A23EC316CB}" dt="2026-04-24T15:51:02.642" v="25035" actId="404"/>
          <ac:spMkLst>
            <pc:docMk/>
            <pc:sldMk cId="2519772514" sldId="3572"/>
            <ac:spMk id="2" creationId="{487AA51A-EC6F-01DD-C742-5B5690C33A2B}"/>
          </ac:spMkLst>
        </pc:spChg>
        <pc:spChg chg="mod">
          <ac:chgData name="Ken Birman" userId="d63afa40-f901-45d1-beb5-fa688e844a7e" providerId="ADAL" clId="{942A59D0-E1B0-4779-93B7-79A23EC316CB}" dt="2026-04-24T15:51:13.968" v="25038" actId="20577"/>
          <ac:spMkLst>
            <pc:docMk/>
            <pc:sldMk cId="2519772514" sldId="3572"/>
            <ac:spMk id="3" creationId="{E29AC736-10BF-3C75-A27D-B688FDE02071}"/>
          </ac:spMkLst>
        </pc:spChg>
        <pc:spChg chg="add mod">
          <ac:chgData name="Ken Birman" userId="d63afa40-f901-45d1-beb5-fa688e844a7e" providerId="ADAL" clId="{942A59D0-E1B0-4779-93B7-79A23EC316CB}" dt="2026-04-25T20:56:03.612" v="27024" actId="1076"/>
          <ac:spMkLst>
            <pc:docMk/>
            <pc:sldMk cId="2519772514" sldId="3572"/>
            <ac:spMk id="10" creationId="{15F411CA-05FC-3690-C919-68FF95CC39BA}"/>
          </ac:spMkLst>
        </pc:spChg>
        <pc:picChg chg="add mod">
          <ac:chgData name="Ken Birman" userId="d63afa40-f901-45d1-beb5-fa688e844a7e" providerId="ADAL" clId="{942A59D0-E1B0-4779-93B7-79A23EC316CB}" dt="2026-04-25T20:55:59.392" v="27023" actId="14100"/>
          <ac:picMkLst>
            <pc:docMk/>
            <pc:sldMk cId="2519772514" sldId="3572"/>
            <ac:picMk id="9" creationId="{FBB8F70C-4830-1800-80D7-C1C10935A353}"/>
          </ac:picMkLst>
        </pc:picChg>
      </pc:sldChg>
      <pc:sldChg chg="addSp delSp modSp new mod">
        <pc:chgData name="Ken Birman" userId="d63afa40-f901-45d1-beb5-fa688e844a7e" providerId="ADAL" clId="{942A59D0-E1B0-4779-93B7-79A23EC316CB}" dt="2026-04-24T18:32:31.926" v="27021" actId="20577"/>
        <pc:sldMkLst>
          <pc:docMk/>
          <pc:sldMk cId="409368478" sldId="3573"/>
        </pc:sldMkLst>
        <pc:spChg chg="mod">
          <ac:chgData name="Ken Birman" userId="d63afa40-f901-45d1-beb5-fa688e844a7e" providerId="ADAL" clId="{942A59D0-E1B0-4779-93B7-79A23EC316CB}" dt="2026-04-21T15:45:57.550" v="23015" actId="20577"/>
          <ac:spMkLst>
            <pc:docMk/>
            <pc:sldMk cId="409368478" sldId="3573"/>
            <ac:spMk id="2" creationId="{7585A7A9-5954-F584-C6B3-177EC217A2D7}"/>
          </ac:spMkLst>
        </pc:spChg>
        <pc:spChg chg="mod">
          <ac:chgData name="Ken Birman" userId="d63afa40-f901-45d1-beb5-fa688e844a7e" providerId="ADAL" clId="{942A59D0-E1B0-4779-93B7-79A23EC316CB}" dt="2026-04-24T18:32:31.926" v="27021" actId="20577"/>
          <ac:spMkLst>
            <pc:docMk/>
            <pc:sldMk cId="409368478" sldId="3573"/>
            <ac:spMk id="3" creationId="{839EF605-F324-49B2-F010-20533F1E079B}"/>
          </ac:spMkLst>
        </pc:spChg>
        <pc:picChg chg="add mod">
          <ac:chgData name="Ken Birman" userId="d63afa40-f901-45d1-beb5-fa688e844a7e" providerId="ADAL" clId="{942A59D0-E1B0-4779-93B7-79A23EC316CB}" dt="2026-04-20T19:11:12.346" v="17391" actId="1076"/>
          <ac:picMkLst>
            <pc:docMk/>
            <pc:sldMk cId="409368478" sldId="3573"/>
            <ac:picMk id="9" creationId="{EF31294C-4EFF-9FA3-490E-05E31502D7B7}"/>
          </ac:picMkLst>
        </pc:picChg>
      </pc:sldChg>
      <pc:sldChg chg="addSp delSp modSp new mod ord modClrScheme chgLayout">
        <pc:chgData name="Ken Birman" userId="d63afa40-f901-45d1-beb5-fa688e844a7e" providerId="ADAL" clId="{942A59D0-E1B0-4779-93B7-79A23EC316CB}" dt="2026-04-25T21:00:02.197" v="27050" actId="1076"/>
        <pc:sldMkLst>
          <pc:docMk/>
          <pc:sldMk cId="3348995570" sldId="3577"/>
        </pc:sldMkLst>
        <pc:spChg chg="mod ord">
          <ac:chgData name="Ken Birman" userId="d63afa40-f901-45d1-beb5-fa688e844a7e" providerId="ADAL" clId="{942A59D0-E1B0-4779-93B7-79A23EC316CB}" dt="2026-04-22T19:52:46.777" v="23951" actId="700"/>
          <ac:spMkLst>
            <pc:docMk/>
            <pc:sldMk cId="3348995570" sldId="3577"/>
            <ac:spMk id="2" creationId="{2A415F73-0448-D65C-3E27-509A80DEE9CA}"/>
          </ac:spMkLst>
        </pc:spChg>
        <pc:spChg chg="mod ord">
          <ac:chgData name="Ken Birman" userId="d63afa40-f901-45d1-beb5-fa688e844a7e" providerId="ADAL" clId="{942A59D0-E1B0-4779-93B7-79A23EC316CB}" dt="2026-04-22T19:52:46.777" v="23951" actId="700"/>
          <ac:spMkLst>
            <pc:docMk/>
            <pc:sldMk cId="3348995570" sldId="3577"/>
            <ac:spMk id="4" creationId="{A248C39D-06AB-27A8-8497-C468D6B69010}"/>
          </ac:spMkLst>
        </pc:spChg>
        <pc:spChg chg="mod ord">
          <ac:chgData name="Ken Birman" userId="d63afa40-f901-45d1-beb5-fa688e844a7e" providerId="ADAL" clId="{942A59D0-E1B0-4779-93B7-79A23EC316CB}" dt="2026-04-22T19:52:46.777" v="23951" actId="700"/>
          <ac:spMkLst>
            <pc:docMk/>
            <pc:sldMk cId="3348995570" sldId="3577"/>
            <ac:spMk id="5" creationId="{68438E0E-2251-A6A9-7E31-57B1951EF143}"/>
          </ac:spMkLst>
        </pc:spChg>
        <pc:spChg chg="add mod">
          <ac:chgData name="Ken Birman" userId="d63afa40-f901-45d1-beb5-fa688e844a7e" providerId="ADAL" clId="{942A59D0-E1B0-4779-93B7-79A23EC316CB}" dt="2026-04-25T21:00:02.197" v="27050" actId="1076"/>
          <ac:spMkLst>
            <pc:docMk/>
            <pc:sldMk cId="3348995570" sldId="3577"/>
            <ac:spMk id="7" creationId="{B428BC61-2D1C-E4D3-4EB1-86BA09E4AC2B}"/>
          </ac:spMkLst>
        </pc:spChg>
        <pc:picChg chg="add mod">
          <ac:chgData name="Ken Birman" userId="d63afa40-f901-45d1-beb5-fa688e844a7e" providerId="ADAL" clId="{942A59D0-E1B0-4779-93B7-79A23EC316CB}" dt="2026-04-25T20:59:22.524" v="27045" actId="1076"/>
          <ac:picMkLst>
            <pc:docMk/>
            <pc:sldMk cId="3348995570" sldId="3577"/>
            <ac:picMk id="6" creationId="{38A0309C-23D2-06D1-9FBB-F5B8052DAA39}"/>
          </ac:picMkLst>
        </pc:picChg>
        <pc:picChg chg="add mod">
          <ac:chgData name="Ken Birman" userId="d63afa40-f901-45d1-beb5-fa688e844a7e" providerId="ADAL" clId="{942A59D0-E1B0-4779-93B7-79A23EC316CB}" dt="2026-04-25T20:57:40.038" v="27030" actId="14100"/>
          <ac:picMkLst>
            <pc:docMk/>
            <pc:sldMk cId="3348995570" sldId="3577"/>
            <ac:picMk id="9" creationId="{61C228A5-1F77-4DFF-25F6-30C417368BED}"/>
          </ac:picMkLst>
        </pc:picChg>
        <pc:picChg chg="add mod">
          <ac:chgData name="Ken Birman" userId="d63afa40-f901-45d1-beb5-fa688e844a7e" providerId="ADAL" clId="{942A59D0-E1B0-4779-93B7-79A23EC316CB}" dt="2026-04-25T20:59:03.878" v="27040" actId="1076"/>
          <ac:picMkLst>
            <pc:docMk/>
            <pc:sldMk cId="3348995570" sldId="3577"/>
            <ac:picMk id="11" creationId="{3948CFCE-2AC0-EE36-1E23-D7FA3E731D38}"/>
          </ac:picMkLst>
        </pc:picChg>
        <pc:picChg chg="add mod">
          <ac:chgData name="Ken Birman" userId="d63afa40-f901-45d1-beb5-fa688e844a7e" providerId="ADAL" clId="{942A59D0-E1B0-4779-93B7-79A23EC316CB}" dt="2026-04-25T20:59:24.307" v="27046" actId="1076"/>
          <ac:picMkLst>
            <pc:docMk/>
            <pc:sldMk cId="3348995570" sldId="3577"/>
            <ac:picMk id="13" creationId="{DCCE40DC-46B0-BB04-F135-C23A859446D1}"/>
          </ac:picMkLst>
        </pc:picChg>
        <pc:picChg chg="add mod">
          <ac:chgData name="Ken Birman" userId="d63afa40-f901-45d1-beb5-fa688e844a7e" providerId="ADAL" clId="{942A59D0-E1B0-4779-93B7-79A23EC316CB}" dt="2026-04-25T20:59:54.856" v="27049" actId="14100"/>
          <ac:picMkLst>
            <pc:docMk/>
            <pc:sldMk cId="3348995570" sldId="3577"/>
            <ac:picMk id="15" creationId="{1E9B68EF-92A3-037D-CA2F-6083D4B5BC43}"/>
          </ac:picMkLst>
        </pc:picChg>
      </pc:sldChg>
      <pc:sldChg chg="addSp delSp modSp new mod chgLayout">
        <pc:chgData name="Ken Birman" userId="d63afa40-f901-45d1-beb5-fa688e844a7e" providerId="ADAL" clId="{942A59D0-E1B0-4779-93B7-79A23EC316CB}" dt="2026-04-21T15:51:23.404" v="23620" actId="1076"/>
        <pc:sldMkLst>
          <pc:docMk/>
          <pc:sldMk cId="688958728" sldId="3578"/>
        </pc:sldMkLst>
        <pc:spChg chg="mod ord">
          <ac:chgData name="Ken Birman" userId="d63afa40-f901-45d1-beb5-fa688e844a7e" providerId="ADAL" clId="{942A59D0-E1B0-4779-93B7-79A23EC316CB}" dt="2026-04-21T15:50:19.366" v="23609" actId="6264"/>
          <ac:spMkLst>
            <pc:docMk/>
            <pc:sldMk cId="688958728" sldId="3578"/>
            <ac:spMk id="2" creationId="{477D1478-BCC7-77E0-4652-FE56D510D1AE}"/>
          </ac:spMkLst>
        </pc:spChg>
        <pc:spChg chg="mod ord">
          <ac:chgData name="Ken Birman" userId="d63afa40-f901-45d1-beb5-fa688e844a7e" providerId="ADAL" clId="{942A59D0-E1B0-4779-93B7-79A23EC316CB}" dt="2026-04-21T15:50:42.880" v="23617" actId="12"/>
          <ac:spMkLst>
            <pc:docMk/>
            <pc:sldMk cId="688958728" sldId="3578"/>
            <ac:spMk id="3" creationId="{1A551D03-DB57-974B-B4B1-36B80CFA149F}"/>
          </ac:spMkLst>
        </pc:spChg>
        <pc:spChg chg="mod ord">
          <ac:chgData name="Ken Birman" userId="d63afa40-f901-45d1-beb5-fa688e844a7e" providerId="ADAL" clId="{942A59D0-E1B0-4779-93B7-79A23EC316CB}" dt="2026-04-21T15:50:19.366" v="23609" actId="6264"/>
          <ac:spMkLst>
            <pc:docMk/>
            <pc:sldMk cId="688958728" sldId="3578"/>
            <ac:spMk id="4" creationId="{1BF5A795-3551-07EB-9639-4FD216128149}"/>
          </ac:spMkLst>
        </pc:spChg>
        <pc:spChg chg="mod ord">
          <ac:chgData name="Ken Birman" userId="d63afa40-f901-45d1-beb5-fa688e844a7e" providerId="ADAL" clId="{942A59D0-E1B0-4779-93B7-79A23EC316CB}" dt="2026-04-21T15:50:19.366" v="23609" actId="6264"/>
          <ac:spMkLst>
            <pc:docMk/>
            <pc:sldMk cId="688958728" sldId="3578"/>
            <ac:spMk id="5" creationId="{74A755D3-73B6-FF27-976C-4AAAE3F9491A}"/>
          </ac:spMkLst>
        </pc:spChg>
        <pc:picChg chg="add mod">
          <ac:chgData name="Ken Birman" userId="d63afa40-f901-45d1-beb5-fa688e844a7e" providerId="ADAL" clId="{942A59D0-E1B0-4779-93B7-79A23EC316CB}" dt="2026-04-21T15:51:23.404" v="23620" actId="1076"/>
          <ac:picMkLst>
            <pc:docMk/>
            <pc:sldMk cId="688958728" sldId="3578"/>
            <ac:picMk id="11" creationId="{20ED06F2-DEA4-FF88-8527-033BEC4B3D09}"/>
          </ac:picMkLst>
        </pc:picChg>
      </pc:sldChg>
      <pc:sldChg chg="modSp mod">
        <pc:chgData name="Ken Birman" userId="d63afa40-f901-45d1-beb5-fa688e844a7e" providerId="ADAL" clId="{942A59D0-E1B0-4779-93B7-79A23EC316CB}" dt="2026-04-20T18:41:59.169" v="16023" actId="20577"/>
        <pc:sldMkLst>
          <pc:docMk/>
          <pc:sldMk cId="3482189526" sldId="3580"/>
        </pc:sldMkLst>
        <pc:spChg chg="mod">
          <ac:chgData name="Ken Birman" userId="d63afa40-f901-45d1-beb5-fa688e844a7e" providerId="ADAL" clId="{942A59D0-E1B0-4779-93B7-79A23EC316CB}" dt="2026-04-20T18:41:41.735" v="15993" actId="20577"/>
          <ac:spMkLst>
            <pc:docMk/>
            <pc:sldMk cId="3482189526" sldId="3580"/>
            <ac:spMk id="2" creationId="{15E2B8F0-6BB7-6916-58F7-C87B52B5F238}"/>
          </ac:spMkLst>
        </pc:spChg>
        <pc:spChg chg="mod">
          <ac:chgData name="Ken Birman" userId="d63afa40-f901-45d1-beb5-fa688e844a7e" providerId="ADAL" clId="{942A59D0-E1B0-4779-93B7-79A23EC316CB}" dt="2026-04-20T18:41:59.169" v="16023" actId="20577"/>
          <ac:spMkLst>
            <pc:docMk/>
            <pc:sldMk cId="3482189526" sldId="3580"/>
            <ac:spMk id="3" creationId="{235B96ED-E77D-EAFE-9363-7CB64484EB1B}"/>
          </ac:spMkLst>
        </pc:spChg>
      </pc:sldChg>
      <pc:sldChg chg="addSp delSp modSp new mod modClrScheme chgLayout">
        <pc:chgData name="Ken Birman" userId="d63afa40-f901-45d1-beb5-fa688e844a7e" providerId="ADAL" clId="{942A59D0-E1B0-4779-93B7-79A23EC316CB}" dt="2026-04-20T18:41:31.222" v="15976" actId="20577"/>
        <pc:sldMkLst>
          <pc:docMk/>
          <pc:sldMk cId="2822130209" sldId="3582"/>
        </pc:sldMkLst>
        <pc:spChg chg="mod ord">
          <ac:chgData name="Ken Birman" userId="d63afa40-f901-45d1-beb5-fa688e844a7e" providerId="ADAL" clId="{942A59D0-E1B0-4779-93B7-79A23EC316CB}" dt="2026-04-20T18:39:29.689" v="15507" actId="700"/>
          <ac:spMkLst>
            <pc:docMk/>
            <pc:sldMk cId="2822130209" sldId="3582"/>
            <ac:spMk id="5" creationId="{54551811-DC04-5CFD-9B06-C27C9D378192}"/>
          </ac:spMkLst>
        </pc:spChg>
        <pc:spChg chg="mod ord">
          <ac:chgData name="Ken Birman" userId="d63afa40-f901-45d1-beb5-fa688e844a7e" providerId="ADAL" clId="{942A59D0-E1B0-4779-93B7-79A23EC316CB}" dt="2026-04-20T18:39:29.689" v="15507" actId="700"/>
          <ac:spMkLst>
            <pc:docMk/>
            <pc:sldMk cId="2822130209" sldId="3582"/>
            <ac:spMk id="6" creationId="{0CA6FDA0-FF5B-B8C7-F42A-9E743EEA0E91}"/>
          </ac:spMkLst>
        </pc:spChg>
        <pc:spChg chg="add mod ord">
          <ac:chgData name="Ken Birman" userId="d63afa40-f901-45d1-beb5-fa688e844a7e" providerId="ADAL" clId="{942A59D0-E1B0-4779-93B7-79A23EC316CB}" dt="2026-04-20T18:39:46.955" v="15589" actId="20577"/>
          <ac:spMkLst>
            <pc:docMk/>
            <pc:sldMk cId="2822130209" sldId="3582"/>
            <ac:spMk id="7" creationId="{8E1CE68E-05EF-CE6D-39D2-0C28E8461EA9}"/>
          </ac:spMkLst>
        </pc:spChg>
        <pc:spChg chg="add mod ord">
          <ac:chgData name="Ken Birman" userId="d63afa40-f901-45d1-beb5-fa688e844a7e" providerId="ADAL" clId="{942A59D0-E1B0-4779-93B7-79A23EC316CB}" dt="2026-04-20T18:41:31.222" v="15976" actId="20577"/>
          <ac:spMkLst>
            <pc:docMk/>
            <pc:sldMk cId="2822130209" sldId="3582"/>
            <ac:spMk id="8" creationId="{68B2EA0F-EED2-88B9-FD97-DEC120CA8D13}"/>
          </ac:spMkLst>
        </pc:spChg>
      </pc:sldChg>
      <pc:sldChg chg="addSp delSp modSp new mod">
        <pc:chgData name="Ken Birman" userId="d63afa40-f901-45d1-beb5-fa688e844a7e" providerId="ADAL" clId="{942A59D0-E1B0-4779-93B7-79A23EC316CB}" dt="2026-04-24T15:51:28.838" v="25039" actId="478"/>
        <pc:sldMkLst>
          <pc:docMk/>
          <pc:sldMk cId="927701407" sldId="3584"/>
        </pc:sldMkLst>
        <pc:spChg chg="mod">
          <ac:chgData name="Ken Birman" userId="d63afa40-f901-45d1-beb5-fa688e844a7e" providerId="ADAL" clId="{942A59D0-E1B0-4779-93B7-79A23EC316CB}" dt="2026-04-21T15:21:18.030" v="19158" actId="20577"/>
          <ac:spMkLst>
            <pc:docMk/>
            <pc:sldMk cId="927701407" sldId="3584"/>
            <ac:spMk id="2" creationId="{AE673344-1941-E6D8-A735-326BE63B3DE6}"/>
          </ac:spMkLst>
        </pc:spChg>
        <pc:spChg chg="mod">
          <ac:chgData name="Ken Birman" userId="d63afa40-f901-45d1-beb5-fa688e844a7e" providerId="ADAL" clId="{942A59D0-E1B0-4779-93B7-79A23EC316CB}" dt="2026-04-22T19:58:09.383" v="24469" actId="6549"/>
          <ac:spMkLst>
            <pc:docMk/>
            <pc:sldMk cId="927701407" sldId="3584"/>
            <ac:spMk id="3" creationId="{0F5C0101-9B95-0E9C-3C4C-42530899A8EA}"/>
          </ac:spMkLst>
        </pc:spChg>
      </pc:sldChg>
      <pc:sldChg chg="modSp new mod">
        <pc:chgData name="Ken Birman" userId="d63afa40-f901-45d1-beb5-fa688e844a7e" providerId="ADAL" clId="{942A59D0-E1B0-4779-93B7-79A23EC316CB}" dt="2026-04-22T20:00:07.532" v="24549" actId="404"/>
        <pc:sldMkLst>
          <pc:docMk/>
          <pc:sldMk cId="2447264124" sldId="3585"/>
        </pc:sldMkLst>
        <pc:spChg chg="mod">
          <ac:chgData name="Ken Birman" userId="d63afa40-f901-45d1-beb5-fa688e844a7e" providerId="ADAL" clId="{942A59D0-E1B0-4779-93B7-79A23EC316CB}" dt="2026-04-22T20:00:07.532" v="24549" actId="404"/>
          <ac:spMkLst>
            <pc:docMk/>
            <pc:sldMk cId="2447264124" sldId="3585"/>
            <ac:spMk id="2" creationId="{F0F399B3-00FA-0F46-EB27-E380857AD62A}"/>
          </ac:spMkLst>
        </pc:spChg>
        <pc:spChg chg="mod">
          <ac:chgData name="Ken Birman" userId="d63afa40-f901-45d1-beb5-fa688e844a7e" providerId="ADAL" clId="{942A59D0-E1B0-4779-93B7-79A23EC316CB}" dt="2026-04-21T15:29:15.928" v="20563" actId="20577"/>
          <ac:spMkLst>
            <pc:docMk/>
            <pc:sldMk cId="2447264124" sldId="3585"/>
            <ac:spMk id="3" creationId="{A447B05C-D649-F2DE-36D7-CD09D8F4F31B}"/>
          </ac:spMkLst>
        </pc:spChg>
      </pc:sldChg>
      <pc:sldChg chg="modSp add mod">
        <pc:chgData name="Ken Birman" userId="d63afa40-f901-45d1-beb5-fa688e844a7e" providerId="ADAL" clId="{942A59D0-E1B0-4779-93B7-79A23EC316CB}" dt="2026-04-21T15:30:07.474" v="20669" actId="20577"/>
        <pc:sldMkLst>
          <pc:docMk/>
          <pc:sldMk cId="1702204315" sldId="3586"/>
        </pc:sldMkLst>
        <pc:spChg chg="mod">
          <ac:chgData name="Ken Birman" userId="d63afa40-f901-45d1-beb5-fa688e844a7e" providerId="ADAL" clId="{942A59D0-E1B0-4779-93B7-79A23EC316CB}" dt="2026-04-21T15:30:07.474" v="20669" actId="20577"/>
          <ac:spMkLst>
            <pc:docMk/>
            <pc:sldMk cId="1702204315" sldId="3586"/>
            <ac:spMk id="3" creationId="{D62492C5-339F-2C3D-A22B-DF99D95AEF32}"/>
          </ac:spMkLst>
        </pc:spChg>
      </pc:sldChg>
      <pc:sldChg chg="modSp new mod">
        <pc:chgData name="Ken Birman" userId="d63afa40-f901-45d1-beb5-fa688e844a7e" providerId="ADAL" clId="{942A59D0-E1B0-4779-93B7-79A23EC316CB}" dt="2026-04-21T15:31:30.222" v="21029" actId="20577"/>
        <pc:sldMkLst>
          <pc:docMk/>
          <pc:sldMk cId="185094998" sldId="3587"/>
        </pc:sldMkLst>
        <pc:spChg chg="mod">
          <ac:chgData name="Ken Birman" userId="d63afa40-f901-45d1-beb5-fa688e844a7e" providerId="ADAL" clId="{942A59D0-E1B0-4779-93B7-79A23EC316CB}" dt="2026-04-21T15:30:19.129" v="20703" actId="20577"/>
          <ac:spMkLst>
            <pc:docMk/>
            <pc:sldMk cId="185094998" sldId="3587"/>
            <ac:spMk id="2" creationId="{84BAB051-5B4E-C007-1265-5A1FD002191C}"/>
          </ac:spMkLst>
        </pc:spChg>
        <pc:spChg chg="mod">
          <ac:chgData name="Ken Birman" userId="d63afa40-f901-45d1-beb5-fa688e844a7e" providerId="ADAL" clId="{942A59D0-E1B0-4779-93B7-79A23EC316CB}" dt="2026-04-21T15:31:30.222" v="21029" actId="20577"/>
          <ac:spMkLst>
            <pc:docMk/>
            <pc:sldMk cId="185094998" sldId="3587"/>
            <ac:spMk id="3" creationId="{F69ADEAC-3C69-4AD5-C537-764FF1BF7A98}"/>
          </ac:spMkLst>
        </pc:spChg>
      </pc:sldChg>
      <pc:sldChg chg="modSp new mod">
        <pc:chgData name="Ken Birman" userId="d63afa40-f901-45d1-beb5-fa688e844a7e" providerId="ADAL" clId="{942A59D0-E1B0-4779-93B7-79A23EC316CB}" dt="2026-04-29T15:04:20.751" v="28645" actId="20577"/>
        <pc:sldMkLst>
          <pc:docMk/>
          <pc:sldMk cId="2519336777" sldId="3589"/>
        </pc:sldMkLst>
        <pc:spChg chg="mod">
          <ac:chgData name="Ken Birman" userId="d63afa40-f901-45d1-beb5-fa688e844a7e" providerId="ADAL" clId="{942A59D0-E1B0-4779-93B7-79A23EC316CB}" dt="2026-04-21T15:35:14.602" v="21891" actId="20577"/>
          <ac:spMkLst>
            <pc:docMk/>
            <pc:sldMk cId="2519336777" sldId="3589"/>
            <ac:spMk id="2" creationId="{50E266B0-68D4-9CCC-C1BF-2373D03F72FC}"/>
          </ac:spMkLst>
        </pc:spChg>
        <pc:spChg chg="mod">
          <ac:chgData name="Ken Birman" userId="d63afa40-f901-45d1-beb5-fa688e844a7e" providerId="ADAL" clId="{942A59D0-E1B0-4779-93B7-79A23EC316CB}" dt="2026-04-29T15:04:20.751" v="28645" actId="20577"/>
          <ac:spMkLst>
            <pc:docMk/>
            <pc:sldMk cId="2519336777" sldId="3589"/>
            <ac:spMk id="3" creationId="{6071A514-FFE5-FC8A-68C1-C837B75C918C}"/>
          </ac:spMkLst>
        </pc:spChg>
      </pc:sldChg>
      <pc:sldChg chg="modSp new mod">
        <pc:chgData name="Ken Birman" userId="d63afa40-f901-45d1-beb5-fa688e844a7e" providerId="ADAL" clId="{942A59D0-E1B0-4779-93B7-79A23EC316CB}" dt="2026-04-24T15:43:35.368" v="24980" actId="6549"/>
        <pc:sldMkLst>
          <pc:docMk/>
          <pc:sldMk cId="501670864" sldId="3591"/>
        </pc:sldMkLst>
        <pc:spChg chg="mod">
          <ac:chgData name="Ken Birman" userId="d63afa40-f901-45d1-beb5-fa688e844a7e" providerId="ADAL" clId="{942A59D0-E1B0-4779-93B7-79A23EC316CB}" dt="2026-04-24T15:43:13.592" v="24954" actId="20577"/>
          <ac:spMkLst>
            <pc:docMk/>
            <pc:sldMk cId="501670864" sldId="3591"/>
            <ac:spMk id="2" creationId="{1C6B3D45-500C-B31C-F204-EFB639C80294}"/>
          </ac:spMkLst>
        </pc:spChg>
        <pc:spChg chg="mod">
          <ac:chgData name="Ken Birman" userId="d63afa40-f901-45d1-beb5-fa688e844a7e" providerId="ADAL" clId="{942A59D0-E1B0-4779-93B7-79A23EC316CB}" dt="2026-04-24T15:43:35.368" v="24980" actId="6549"/>
          <ac:spMkLst>
            <pc:docMk/>
            <pc:sldMk cId="501670864" sldId="3591"/>
            <ac:spMk id="3" creationId="{E0FFAAFC-DB56-A7F5-C893-686528B9F505}"/>
          </ac:spMkLst>
        </pc:spChg>
      </pc:sldChg>
      <pc:sldChg chg="modSp new mod">
        <pc:chgData name="Ken Birman" userId="d63afa40-f901-45d1-beb5-fa688e844a7e" providerId="ADAL" clId="{942A59D0-E1B0-4779-93B7-79A23EC316CB}" dt="2026-04-24T15:53:56.455" v="25432" actId="27636"/>
        <pc:sldMkLst>
          <pc:docMk/>
          <pc:sldMk cId="1940412894" sldId="3592"/>
        </pc:sldMkLst>
        <pc:spChg chg="mod">
          <ac:chgData name="Ken Birman" userId="d63afa40-f901-45d1-beb5-fa688e844a7e" providerId="ADAL" clId="{942A59D0-E1B0-4779-93B7-79A23EC316CB}" dt="2026-04-24T15:52:02.604" v="25093" actId="5793"/>
          <ac:spMkLst>
            <pc:docMk/>
            <pc:sldMk cId="1940412894" sldId="3592"/>
            <ac:spMk id="2" creationId="{14A3B672-A80F-8180-211E-12155DF53830}"/>
          </ac:spMkLst>
        </pc:spChg>
        <pc:spChg chg="mod">
          <ac:chgData name="Ken Birman" userId="d63afa40-f901-45d1-beb5-fa688e844a7e" providerId="ADAL" clId="{942A59D0-E1B0-4779-93B7-79A23EC316CB}" dt="2026-04-24T15:53:56.455" v="25432" actId="27636"/>
          <ac:spMkLst>
            <pc:docMk/>
            <pc:sldMk cId="1940412894" sldId="3592"/>
            <ac:spMk id="3" creationId="{7483E354-A28F-F01A-A2A9-B447A53ABA29}"/>
          </ac:spMkLst>
        </pc:spChg>
      </pc:sldChg>
      <pc:sldChg chg="modSp new mod">
        <pc:chgData name="Ken Birman" userId="d63afa40-f901-45d1-beb5-fa688e844a7e" providerId="ADAL" clId="{942A59D0-E1B0-4779-93B7-79A23EC316CB}" dt="2026-04-24T15:56:06.831" v="25861" actId="20577"/>
        <pc:sldMkLst>
          <pc:docMk/>
          <pc:sldMk cId="2456191542" sldId="3593"/>
        </pc:sldMkLst>
        <pc:spChg chg="mod">
          <ac:chgData name="Ken Birman" userId="d63afa40-f901-45d1-beb5-fa688e844a7e" providerId="ADAL" clId="{942A59D0-E1B0-4779-93B7-79A23EC316CB}" dt="2026-04-24T15:54:38.625" v="25474" actId="20577"/>
          <ac:spMkLst>
            <pc:docMk/>
            <pc:sldMk cId="2456191542" sldId="3593"/>
            <ac:spMk id="2" creationId="{57D5C608-A2B4-D15B-46C8-1A8810A12850}"/>
          </ac:spMkLst>
        </pc:spChg>
        <pc:spChg chg="mod">
          <ac:chgData name="Ken Birman" userId="d63afa40-f901-45d1-beb5-fa688e844a7e" providerId="ADAL" clId="{942A59D0-E1B0-4779-93B7-79A23EC316CB}" dt="2026-04-24T15:56:06.831" v="25861" actId="20577"/>
          <ac:spMkLst>
            <pc:docMk/>
            <pc:sldMk cId="2456191542" sldId="3593"/>
            <ac:spMk id="3" creationId="{C99A0995-DC40-F1B7-8CC8-F01B38F39334}"/>
          </ac:spMkLst>
        </pc:spChg>
      </pc:sldChg>
      <pc:sldChg chg="modSp new mod">
        <pc:chgData name="Ken Birman" userId="d63afa40-f901-45d1-beb5-fa688e844a7e" providerId="ADAL" clId="{942A59D0-E1B0-4779-93B7-79A23EC316CB}" dt="2026-04-24T15:59:17.921" v="26220" actId="20577"/>
        <pc:sldMkLst>
          <pc:docMk/>
          <pc:sldMk cId="2315654455" sldId="3594"/>
        </pc:sldMkLst>
        <pc:spChg chg="mod">
          <ac:chgData name="Ken Birman" userId="d63afa40-f901-45d1-beb5-fa688e844a7e" providerId="ADAL" clId="{942A59D0-E1B0-4779-93B7-79A23EC316CB}" dt="2026-04-24T15:57:51.722" v="25876" actId="20577"/>
          <ac:spMkLst>
            <pc:docMk/>
            <pc:sldMk cId="2315654455" sldId="3594"/>
            <ac:spMk id="2" creationId="{92C33B8B-6AAD-F453-46D6-DA970A7A7F42}"/>
          </ac:spMkLst>
        </pc:spChg>
        <pc:spChg chg="mod">
          <ac:chgData name="Ken Birman" userId="d63afa40-f901-45d1-beb5-fa688e844a7e" providerId="ADAL" clId="{942A59D0-E1B0-4779-93B7-79A23EC316CB}" dt="2026-04-24T15:59:17.921" v="26220" actId="20577"/>
          <ac:spMkLst>
            <pc:docMk/>
            <pc:sldMk cId="2315654455" sldId="3594"/>
            <ac:spMk id="3" creationId="{705C441D-E9BF-B43D-E989-36CCDEFC193A}"/>
          </ac:spMkLst>
        </pc:spChg>
      </pc:sldChg>
      <pc:sldChg chg="modSp new mod">
        <pc:chgData name="Ken Birman" userId="d63afa40-f901-45d1-beb5-fa688e844a7e" providerId="ADAL" clId="{942A59D0-E1B0-4779-93B7-79A23EC316CB}" dt="2026-04-24T18:00:02.115" v="26662" actId="20577"/>
        <pc:sldMkLst>
          <pc:docMk/>
          <pc:sldMk cId="2950313838" sldId="3595"/>
        </pc:sldMkLst>
        <pc:spChg chg="mod">
          <ac:chgData name="Ken Birman" userId="d63afa40-f901-45d1-beb5-fa688e844a7e" providerId="ADAL" clId="{942A59D0-E1B0-4779-93B7-79A23EC316CB}" dt="2026-04-24T17:58:10.049" v="26253" actId="20577"/>
          <ac:spMkLst>
            <pc:docMk/>
            <pc:sldMk cId="2950313838" sldId="3595"/>
            <ac:spMk id="2" creationId="{39272BA3-1B19-1470-053A-3E2639A9DD4A}"/>
          </ac:spMkLst>
        </pc:spChg>
        <pc:spChg chg="mod">
          <ac:chgData name="Ken Birman" userId="d63afa40-f901-45d1-beb5-fa688e844a7e" providerId="ADAL" clId="{942A59D0-E1B0-4779-93B7-79A23EC316CB}" dt="2026-04-24T18:00:02.115" v="26662" actId="20577"/>
          <ac:spMkLst>
            <pc:docMk/>
            <pc:sldMk cId="2950313838" sldId="3595"/>
            <ac:spMk id="3" creationId="{5988CC46-D558-AC84-D2DB-B1C95C202D9E}"/>
          </ac:spMkLst>
        </pc:spChg>
      </pc:sldChg>
      <pc:sldChg chg="modSp new mod">
        <pc:chgData name="Ken Birman" userId="d63afa40-f901-45d1-beb5-fa688e844a7e" providerId="ADAL" clId="{942A59D0-E1B0-4779-93B7-79A23EC316CB}" dt="2026-04-24T18:31:40.461" v="27001" actId="20577"/>
        <pc:sldMkLst>
          <pc:docMk/>
          <pc:sldMk cId="1809354988" sldId="3596"/>
        </pc:sldMkLst>
        <pc:spChg chg="mod">
          <ac:chgData name="Ken Birman" userId="d63afa40-f901-45d1-beb5-fa688e844a7e" providerId="ADAL" clId="{942A59D0-E1B0-4779-93B7-79A23EC316CB}" dt="2026-04-24T18:00:22.633" v="26682" actId="5793"/>
          <ac:spMkLst>
            <pc:docMk/>
            <pc:sldMk cId="1809354988" sldId="3596"/>
            <ac:spMk id="2" creationId="{810FA6BD-A10F-51A5-4422-297456C21960}"/>
          </ac:spMkLst>
        </pc:spChg>
        <pc:spChg chg="mod">
          <ac:chgData name="Ken Birman" userId="d63afa40-f901-45d1-beb5-fa688e844a7e" providerId="ADAL" clId="{942A59D0-E1B0-4779-93B7-79A23EC316CB}" dt="2026-04-24T18:31:40.461" v="27001" actId="20577"/>
          <ac:spMkLst>
            <pc:docMk/>
            <pc:sldMk cId="1809354988" sldId="3596"/>
            <ac:spMk id="3" creationId="{B638F98B-1370-24F8-AA8F-379B5BD61404}"/>
          </ac:spMkLst>
        </pc:spChg>
      </pc:sldChg>
      <pc:sldChg chg="modSp new mod">
        <pc:chgData name="Ken Birman" userId="d63afa40-f901-45d1-beb5-fa688e844a7e" providerId="ADAL" clId="{942A59D0-E1B0-4779-93B7-79A23EC316CB}" dt="2026-04-29T15:02:38.209" v="28491" actId="20577"/>
        <pc:sldMkLst>
          <pc:docMk/>
          <pc:sldMk cId="2812823202" sldId="3597"/>
        </pc:sldMkLst>
        <pc:spChg chg="mod">
          <ac:chgData name="Ken Birman" userId="d63afa40-f901-45d1-beb5-fa688e844a7e" providerId="ADAL" clId="{942A59D0-E1B0-4779-93B7-79A23EC316CB}" dt="2026-04-29T15:00:32.755" v="28367" actId="20577"/>
          <ac:spMkLst>
            <pc:docMk/>
            <pc:sldMk cId="2812823202" sldId="3597"/>
            <ac:spMk id="2" creationId="{42979C5E-F0E7-2B93-A835-6910030F5240}"/>
          </ac:spMkLst>
        </pc:spChg>
        <pc:spChg chg="mod">
          <ac:chgData name="Ken Birman" userId="d63afa40-f901-45d1-beb5-fa688e844a7e" providerId="ADAL" clId="{942A59D0-E1B0-4779-93B7-79A23EC316CB}" dt="2026-04-29T15:02:38.209" v="28491" actId="20577"/>
          <ac:spMkLst>
            <pc:docMk/>
            <pc:sldMk cId="2812823202" sldId="3597"/>
            <ac:spMk id="3" creationId="{4E509BCA-1891-2590-23BA-6438A0359F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0635A-12D1-4F4C-AC9E-50D86CB7FEFD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44B75-F178-4A0C-845B-F0B59FC44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3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44B75-F178-4A0C-845B-F0B59FC44C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1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send large messages we don’t just send them point to point, like in Leslie’s protocol.  Derecho relays them down a virtual tree it creates (left) and also breaks them into blocks, using one tree per block (middle) and wrapping the trees around a hypercube, all virtual.  This yields ultra-high concurrency.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52055-0679-4F11-9844-B02E09680E7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96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F6117-EC38-4F75-ADBE-B9955ECB77C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4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8A9A5F-508F-4BE6-85CA-7231B3A57865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243403"/>
      </p:ext>
    </p:extLst>
  </p:cSld>
  <p:clrMapOvr>
    <a:masterClrMapping/>
  </p:clrMapOvr>
  <p:transition advTm="60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7FE6-BFC9-4F81-BF59-81347BFF6362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9877"/>
      </p:ext>
    </p:extLst>
  </p:cSld>
  <p:clrMapOvr>
    <a:masterClrMapping/>
  </p:clrMapOvr>
  <p:transition advTm="60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FA3B-EF6B-45DB-A40A-A171DBD40DA2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05075"/>
      </p:ext>
    </p:extLst>
  </p:cSld>
  <p:clrMapOvr>
    <a:masterClrMapping/>
  </p:clrMapOvr>
  <p:transition advTm="60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321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47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71" cy="1499616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F1BD-8713-4CF7-9F8C-BB528142CD62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51814"/>
      </p:ext>
    </p:extLst>
  </p:cSld>
  <p:clrMapOvr>
    <a:masterClrMapping/>
  </p:clrMapOvr>
  <p:transition advTm="60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AC83-EB72-4417-9AA5-1632E9764CB5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06145"/>
      </p:ext>
    </p:extLst>
  </p:cSld>
  <p:clrMapOvr>
    <a:masterClrMapping/>
  </p:clrMapOvr>
  <p:transition advTm="60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B8E9-2C26-4E85-B17A-A22C6D3FC313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39467"/>
      </p:ext>
    </p:extLst>
  </p:cSld>
  <p:clrMapOvr>
    <a:masterClrMapping/>
  </p:clrMapOvr>
  <p:transition advTm="60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EFC8-EA24-4534-A6FC-700753122D6F}" type="datetime1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09793"/>
      </p:ext>
    </p:extLst>
  </p:cSld>
  <p:clrMapOvr>
    <a:masterClrMapping/>
  </p:clrMapOvr>
  <p:transition advTm="60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8D54-3F4A-459E-A02B-211BED1D1D8F}" type="datetime1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13710"/>
      </p:ext>
    </p:extLst>
  </p:cSld>
  <p:clrMapOvr>
    <a:masterClrMapping/>
  </p:clrMapOvr>
  <p:transition advTm="60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2C78-B9D7-4BFF-BFDE-21021E143846}" type="datetime1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5121"/>
      </p:ext>
    </p:extLst>
  </p:cSld>
  <p:clrMapOvr>
    <a:masterClrMapping/>
  </p:clrMapOvr>
  <p:transition advTm="60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783F-79AA-4C4D-AD77-76611956ED47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8048"/>
      </p:ext>
    </p:extLst>
  </p:cSld>
  <p:clrMapOvr>
    <a:masterClrMapping/>
  </p:clrMapOvr>
  <p:transition advTm="60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89FE-9200-41F9-B3B9-4009B88CF12F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518281"/>
      </p:ext>
    </p:extLst>
  </p:cSld>
  <p:clrMapOvr>
    <a:masterClrMapping/>
  </p:clrMapOvr>
  <p:transition advTm="60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99B9C2E-D4DF-4464-951E-024F20BE0D7C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Ken Birman (ken@cs.cornell.edu).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6165642-2DC6-4995-8FB3-76453B93C1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14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600000"/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github.com/Derecho-Project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doi.org/10.1145/3302258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microsoft.com/office/2007/relationships/hdphoto" Target="../media/hdphoto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8.emf"/><Relationship Id="rId7" Type="http://schemas.openxmlformats.org/officeDocument/2006/relationships/image" Target="../media/image3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4.jpeg"/><Relationship Id="rId10" Type="http://schemas.microsoft.com/office/2007/relationships/hdphoto" Target="../media/hdphoto3.wdp"/><Relationship Id="rId4" Type="http://schemas.openxmlformats.org/officeDocument/2006/relationships/image" Target="../media/image39.png"/><Relationship Id="rId9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3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shootingwanderlust.com/wp-content/uploads/2019/05/Cascade-in-Green.jpg">
            <a:extLst>
              <a:ext uri="{FF2B5EF4-FFF2-40B4-BE49-F238E27FC236}">
                <a16:creationId xmlns:a16="http://schemas.microsoft.com/office/drawing/2014/main" id="{2163913E-E61D-4977-BEA7-B0DBAA5FA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1" b="27552"/>
          <a:stretch/>
        </p:blipFill>
        <p:spPr bwMode="auto">
          <a:xfrm>
            <a:off x="20" y="975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15464A-F55D-46D2-BDA3-E17D14C8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464" y="3331833"/>
            <a:ext cx="7957995" cy="19547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 Systems Research in a Vibe Coding Era</a:t>
            </a:r>
            <a:br>
              <a:rPr lang="en-US" sz="32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Ken Birman</a:t>
            </a:r>
            <a:endParaRPr lang="en-US" sz="3200" kern="1200" cap="all" spc="2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99723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FC3CA-0BBE-4323-8818-97486DC5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effectLst>
            <a:outerShdw blurRad="50800" dist="12700" dir="2700000" algn="tl" rotWithShape="0">
              <a:prstClr val="black">
                <a:alpha val="43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Ken Birman (ken@cs.cornell.edu).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024CD-7712-4478-AE07-07FC04EB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effectLst>
            <a:outerShdw blurRad="50800" dist="12700" dir="2700000" algn="tl" rotWithShape="0">
              <a:prstClr val="black">
                <a:alpha val="43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6165642-2DC6-4995-8FB3-76453B93C11F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054446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few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Have all the 3 members perform concurrent updates… now we might get some overlap and push our efficiency… to 0.6%  </a:t>
            </a:r>
            <a:r>
              <a:rPr lang="en-US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</a:p>
          <a:p>
            <a:endParaRPr lang="en-US">
              <a:sym typeface="Wingdings" panose="05000000000000000000" pitchFamily="2" charset="2"/>
            </a:endParaRPr>
          </a:p>
          <a:p>
            <a:r>
              <a:rPr lang="en-US">
                <a:sym typeface="Wingdings" panose="05000000000000000000" pitchFamily="2" charset="2"/>
              </a:rPr>
              <a:t>Run lots of threads… maybe 10 per process.  We aim for 6% efficiency (but locking and scheduling delays will cut this sharply)  </a:t>
            </a:r>
            <a:r>
              <a:rPr lang="en-US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</a:p>
          <a:p>
            <a:endParaRPr lang="en-US">
              <a:sym typeface="Wingdings" panose="05000000000000000000" pitchFamily="2" charset="2"/>
            </a:endParaRPr>
          </a:p>
          <a:p>
            <a:r>
              <a:rPr lang="en-US">
                <a:sym typeface="Wingdings" panose="05000000000000000000" pitchFamily="2" charset="2"/>
              </a:rPr>
              <a:t>Batch 1000 messages at a time. 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en-US">
                <a:sym typeface="Wingdings" panose="05000000000000000000" pitchFamily="2" charset="2"/>
              </a:rPr>
              <a:t>  But now the average message waits until 500 more have turned up.  Latency soars to 2.25ms </a:t>
            </a:r>
            <a:r>
              <a:rPr lang="en-US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7594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21261" cy="1499616"/>
          </a:xfrm>
        </p:spPr>
        <p:txBody>
          <a:bodyPr/>
          <a:lstStyle/>
          <a:p>
            <a:r>
              <a:rPr lang="en-US" b="1"/>
              <a:t>At Best, You get something like this…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6834" y="2259242"/>
            <a:ext cx="7032568" cy="2909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59749" y="2313690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" name="Oval 8"/>
          <p:cNvSpPr/>
          <p:nvPr/>
        </p:nvSpPr>
        <p:spPr>
          <a:xfrm>
            <a:off x="6287744" y="2313689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0" name="Oval 9"/>
          <p:cNvSpPr/>
          <p:nvPr/>
        </p:nvSpPr>
        <p:spPr>
          <a:xfrm>
            <a:off x="4273746" y="2313688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Q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67815" y="2550188"/>
            <a:ext cx="0" cy="3740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81812" y="2550188"/>
            <a:ext cx="0" cy="3740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98581" y="2550187"/>
            <a:ext cx="0" cy="3740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67815" y="2706957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67815" y="2693167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59634" y="2699816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389981" y="2835656"/>
            <a:ext cx="2018154" cy="924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2"/>
          </p:cNvCxnSpPr>
          <p:nvPr/>
        </p:nvCxnSpPr>
        <p:spPr>
          <a:xfrm flipV="1">
            <a:off x="2378894" y="2813359"/>
            <a:ext cx="3933788" cy="804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2270713" y="2794028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62271" y="2925861"/>
            <a:ext cx="2013997" cy="14248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362271" y="2912071"/>
            <a:ext cx="4027995" cy="8503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2254090" y="2918720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384437" y="3054560"/>
            <a:ext cx="2018154" cy="924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2"/>
          </p:cNvCxnSpPr>
          <p:nvPr/>
        </p:nvCxnSpPr>
        <p:spPr>
          <a:xfrm flipV="1">
            <a:off x="2373350" y="3032263"/>
            <a:ext cx="3933788" cy="804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2265169" y="3012932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87207" y="3117051"/>
            <a:ext cx="2013997" cy="14248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387207" y="3103261"/>
            <a:ext cx="4027995" cy="8503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2279026" y="3109910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371964" y="3301100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2263783" y="3293959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353966" y="3293959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362271" y="4123971"/>
            <a:ext cx="2013997" cy="142489"/>
          </a:xfrm>
          <a:prstGeom prst="straightConnector1">
            <a:avLst/>
          </a:prstGeom>
          <a:ln w="762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2254090" y="4116830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344273" y="4116830"/>
            <a:ext cx="4027995" cy="85034"/>
          </a:xfrm>
          <a:prstGeom prst="straightConnector1">
            <a:avLst/>
          </a:prstGeom>
          <a:ln w="762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380269" y="4718115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2272088" y="4710974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362271" y="4710974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398266" y="5765502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2290085" y="5758361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380268" y="5758361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363668" y="3038145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362289" y="3056849"/>
            <a:ext cx="4027995" cy="85034"/>
          </a:xfrm>
          <a:prstGeom prst="straightConnector1">
            <a:avLst/>
          </a:prstGeom>
          <a:ln w="762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 flipH="1">
            <a:off x="4358607" y="3055939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5" name="Freeform 54"/>
          <p:cNvSpPr/>
          <p:nvPr/>
        </p:nvSpPr>
        <p:spPr>
          <a:xfrm flipH="1">
            <a:off x="6428464" y="3055943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383199" y="3059138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389530" y="3066382"/>
            <a:ext cx="2020131" cy="180747"/>
          </a:xfrm>
          <a:prstGeom prst="straightConnector1">
            <a:avLst/>
          </a:prstGeom>
          <a:ln w="762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371983" y="3386881"/>
            <a:ext cx="2018154" cy="924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0" idx="2"/>
          </p:cNvCxnSpPr>
          <p:nvPr/>
        </p:nvCxnSpPr>
        <p:spPr>
          <a:xfrm flipV="1">
            <a:off x="2360896" y="3364584"/>
            <a:ext cx="3933788" cy="804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2252715" y="3345253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344273" y="3477086"/>
            <a:ext cx="2013997" cy="14248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344273" y="3463296"/>
            <a:ext cx="4027995" cy="8503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2236092" y="3469945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2366439" y="3605785"/>
            <a:ext cx="2018154" cy="924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6" idx="2"/>
          </p:cNvCxnSpPr>
          <p:nvPr/>
        </p:nvCxnSpPr>
        <p:spPr>
          <a:xfrm flipV="1">
            <a:off x="2355352" y="3583488"/>
            <a:ext cx="3933788" cy="804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2247171" y="356415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369209" y="3668276"/>
            <a:ext cx="2013997" cy="14248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369209" y="3654486"/>
            <a:ext cx="4027995" cy="8503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2261028" y="3661135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353966" y="3852325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eform 70"/>
          <p:cNvSpPr/>
          <p:nvPr/>
        </p:nvSpPr>
        <p:spPr>
          <a:xfrm>
            <a:off x="2245785" y="3845184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335968" y="3845184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345670" y="3589370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344291" y="3608074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 flipH="1">
            <a:off x="4340609" y="3607164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6" name="Freeform 75"/>
          <p:cNvSpPr/>
          <p:nvPr/>
        </p:nvSpPr>
        <p:spPr>
          <a:xfrm flipH="1">
            <a:off x="6410466" y="3607168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4365201" y="3610363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4371532" y="3617607"/>
            <a:ext cx="2020131" cy="180747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2376719" y="3529635"/>
            <a:ext cx="2018154" cy="924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81" idx="2"/>
          </p:cNvCxnSpPr>
          <p:nvPr/>
        </p:nvCxnSpPr>
        <p:spPr>
          <a:xfrm flipV="1">
            <a:off x="2365632" y="3507338"/>
            <a:ext cx="3933788" cy="804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2257451" y="348800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2349009" y="3619840"/>
            <a:ext cx="2013997" cy="14248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349009" y="3606050"/>
            <a:ext cx="4027995" cy="8503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83"/>
          <p:cNvSpPr/>
          <p:nvPr/>
        </p:nvSpPr>
        <p:spPr>
          <a:xfrm>
            <a:off x="2240828" y="3612699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2371175" y="3748539"/>
            <a:ext cx="2018154" cy="924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7" idx="2"/>
          </p:cNvCxnSpPr>
          <p:nvPr/>
        </p:nvCxnSpPr>
        <p:spPr>
          <a:xfrm flipV="1">
            <a:off x="2360088" y="3726242"/>
            <a:ext cx="3933788" cy="804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 86"/>
          <p:cNvSpPr/>
          <p:nvPr/>
        </p:nvSpPr>
        <p:spPr>
          <a:xfrm>
            <a:off x="2251907" y="3706911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2373945" y="3811030"/>
            <a:ext cx="2013997" cy="14248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373945" y="3797240"/>
            <a:ext cx="4027995" cy="8503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2265764" y="3803889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2358702" y="3995079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reeform 91"/>
          <p:cNvSpPr/>
          <p:nvPr/>
        </p:nvSpPr>
        <p:spPr>
          <a:xfrm>
            <a:off x="2250521" y="3987938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2340704" y="3987938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2350406" y="3732124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2349027" y="3750828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reeform 95"/>
          <p:cNvSpPr/>
          <p:nvPr/>
        </p:nvSpPr>
        <p:spPr>
          <a:xfrm flipH="1">
            <a:off x="4345345" y="3749918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7" name="Freeform 96"/>
          <p:cNvSpPr/>
          <p:nvPr/>
        </p:nvSpPr>
        <p:spPr>
          <a:xfrm flipH="1">
            <a:off x="6415202" y="3749922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4369937" y="3753117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4376268" y="3760361"/>
            <a:ext cx="2020131" cy="180747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2317777" y="4292387"/>
            <a:ext cx="2018154" cy="924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02" idx="2"/>
          </p:cNvCxnSpPr>
          <p:nvPr/>
        </p:nvCxnSpPr>
        <p:spPr>
          <a:xfrm flipV="1">
            <a:off x="2306690" y="4270090"/>
            <a:ext cx="3933788" cy="804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reeform 101"/>
          <p:cNvSpPr/>
          <p:nvPr/>
        </p:nvSpPr>
        <p:spPr>
          <a:xfrm>
            <a:off x="2198509" y="4250759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2290067" y="4382592"/>
            <a:ext cx="2013997" cy="14248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2290067" y="4368802"/>
            <a:ext cx="4027995" cy="8503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/>
          <p:nvPr/>
        </p:nvSpPr>
        <p:spPr>
          <a:xfrm>
            <a:off x="2181886" y="4375451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V="1">
            <a:off x="2312233" y="4511291"/>
            <a:ext cx="2018154" cy="924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8" idx="2"/>
          </p:cNvCxnSpPr>
          <p:nvPr/>
        </p:nvCxnSpPr>
        <p:spPr>
          <a:xfrm flipV="1">
            <a:off x="2301146" y="4488994"/>
            <a:ext cx="3933788" cy="804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2192965" y="4469663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2315003" y="4573782"/>
            <a:ext cx="2013997" cy="14248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2315003" y="4559992"/>
            <a:ext cx="4027995" cy="8503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Freeform 110"/>
          <p:cNvSpPr/>
          <p:nvPr/>
        </p:nvSpPr>
        <p:spPr>
          <a:xfrm>
            <a:off x="2206822" y="4566641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2299760" y="4757831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reeform 112"/>
          <p:cNvSpPr/>
          <p:nvPr/>
        </p:nvSpPr>
        <p:spPr>
          <a:xfrm>
            <a:off x="2191579" y="4750690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2281762" y="4750690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2291464" y="4494876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2290085" y="4513580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reeform 116"/>
          <p:cNvSpPr/>
          <p:nvPr/>
        </p:nvSpPr>
        <p:spPr>
          <a:xfrm flipH="1">
            <a:off x="4286403" y="4512670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8" name="Freeform 117"/>
          <p:cNvSpPr/>
          <p:nvPr/>
        </p:nvSpPr>
        <p:spPr>
          <a:xfrm flipH="1">
            <a:off x="6356260" y="4512674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4310995" y="4515869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4317326" y="4523113"/>
            <a:ext cx="2020131" cy="180747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2363678" y="5397415"/>
            <a:ext cx="2018154" cy="924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23" idx="2"/>
          </p:cNvCxnSpPr>
          <p:nvPr/>
        </p:nvCxnSpPr>
        <p:spPr>
          <a:xfrm flipV="1">
            <a:off x="2352591" y="5375118"/>
            <a:ext cx="3933788" cy="804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Freeform 122"/>
          <p:cNvSpPr/>
          <p:nvPr/>
        </p:nvSpPr>
        <p:spPr>
          <a:xfrm>
            <a:off x="2244410" y="535578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2335968" y="5487620"/>
            <a:ext cx="2013997" cy="14248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2335968" y="5473830"/>
            <a:ext cx="4027995" cy="8503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reeform 125"/>
          <p:cNvSpPr/>
          <p:nvPr/>
        </p:nvSpPr>
        <p:spPr>
          <a:xfrm>
            <a:off x="2227787" y="5480479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flipV="1">
            <a:off x="2358134" y="5616319"/>
            <a:ext cx="2018154" cy="924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29" idx="2"/>
          </p:cNvCxnSpPr>
          <p:nvPr/>
        </p:nvCxnSpPr>
        <p:spPr>
          <a:xfrm flipV="1">
            <a:off x="2347047" y="5594022"/>
            <a:ext cx="3933788" cy="804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Freeform 128"/>
          <p:cNvSpPr/>
          <p:nvPr/>
        </p:nvSpPr>
        <p:spPr>
          <a:xfrm>
            <a:off x="2238866" y="5574691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2360904" y="5678810"/>
            <a:ext cx="2013997" cy="14248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360904" y="5665020"/>
            <a:ext cx="4027995" cy="8503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reeform 131"/>
          <p:cNvSpPr/>
          <p:nvPr/>
        </p:nvSpPr>
        <p:spPr>
          <a:xfrm>
            <a:off x="2252723" y="5671669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2345661" y="5862859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reeform 133"/>
          <p:cNvSpPr/>
          <p:nvPr/>
        </p:nvSpPr>
        <p:spPr>
          <a:xfrm>
            <a:off x="2237480" y="5855718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2327663" y="5855718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2337365" y="5599904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2335986" y="5618608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reeform 137"/>
          <p:cNvSpPr/>
          <p:nvPr/>
        </p:nvSpPr>
        <p:spPr>
          <a:xfrm flipH="1">
            <a:off x="4332304" y="5617698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9" name="Freeform 138"/>
          <p:cNvSpPr/>
          <p:nvPr/>
        </p:nvSpPr>
        <p:spPr>
          <a:xfrm flipH="1">
            <a:off x="6402161" y="5617702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4356896" y="5620897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>
            <a:off x="4363227" y="5628141"/>
            <a:ext cx="2020131" cy="180747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0011C2-B069-49A5-80E8-E82C196F8CC9}"/>
              </a:ext>
            </a:extLst>
          </p:cNvPr>
          <p:cNvSpPr txBox="1"/>
          <p:nvPr/>
        </p:nvSpPr>
        <p:spPr>
          <a:xfrm>
            <a:off x="7163785" y="3231255"/>
            <a:ext cx="3944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Messy and unpredictable with sudden bursts of data movement… Unlikely to perform well </a:t>
            </a:r>
            <a:r>
              <a:rPr lang="en-US" sz="240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04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Better: Separate Data Plane and Control Plane, make them pause-free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719136"/>
            <a:ext cx="10786872" cy="3590223"/>
          </a:xfrm>
        </p:spPr>
        <p:txBody>
          <a:bodyPr/>
          <a:lstStyle/>
          <a:p>
            <a:r>
              <a:rPr lang="en-US"/>
              <a:t>Send continuously, as soon as new updates show up</a:t>
            </a:r>
          </a:p>
          <a:p>
            <a:endParaRPr lang="en-US"/>
          </a:p>
          <a:p>
            <a:r>
              <a:rPr lang="en-US"/>
              <a:t>Receivers continuously report their acks, in an all-to-all pattern.  This way every process can deduce delivery/garbage collection.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13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Better: Separate Data Plane and Control Plane, make them lock-free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400" name="Group 399"/>
          <p:cNvGrpSpPr/>
          <p:nvPr/>
        </p:nvGrpSpPr>
        <p:grpSpPr>
          <a:xfrm>
            <a:off x="3474720" y="2320359"/>
            <a:ext cx="4754880" cy="4031673"/>
            <a:chOff x="3474720" y="2320359"/>
            <a:chExt cx="4754880" cy="4031673"/>
          </a:xfrm>
        </p:grpSpPr>
        <p:sp>
          <p:nvSpPr>
            <p:cNvPr id="401" name="Oval 400"/>
            <p:cNvSpPr/>
            <p:nvPr/>
          </p:nvSpPr>
          <p:spPr>
            <a:xfrm>
              <a:off x="3474720" y="2320359"/>
              <a:ext cx="4754880" cy="29094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3802799" y="2374807"/>
              <a:ext cx="216132" cy="1820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03" name="Oval 402"/>
            <p:cNvSpPr/>
            <p:nvPr/>
          </p:nvSpPr>
          <p:spPr>
            <a:xfrm>
              <a:off x="7830794" y="2374806"/>
              <a:ext cx="216132" cy="1820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404" name="Oval 403"/>
            <p:cNvSpPr/>
            <p:nvPr/>
          </p:nvSpPr>
          <p:spPr>
            <a:xfrm>
              <a:off x="5816796" y="2374805"/>
              <a:ext cx="216132" cy="1820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Q</a:t>
              </a:r>
            </a:p>
          </p:txBody>
        </p:sp>
        <p:cxnSp>
          <p:nvCxnSpPr>
            <p:cNvPr id="405" name="Straight Arrow Connector 404"/>
            <p:cNvCxnSpPr/>
            <p:nvPr/>
          </p:nvCxnSpPr>
          <p:spPr>
            <a:xfrm>
              <a:off x="3910865" y="2611305"/>
              <a:ext cx="0" cy="37407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Arrow Connector 405"/>
            <p:cNvCxnSpPr/>
            <p:nvPr/>
          </p:nvCxnSpPr>
          <p:spPr>
            <a:xfrm>
              <a:off x="5924862" y="2611305"/>
              <a:ext cx="0" cy="37407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Arrow Connector 406"/>
            <p:cNvCxnSpPr/>
            <p:nvPr/>
          </p:nvCxnSpPr>
          <p:spPr>
            <a:xfrm>
              <a:off x="7941631" y="2611304"/>
              <a:ext cx="0" cy="37407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Arrow Connector 407"/>
            <p:cNvCxnSpPr/>
            <p:nvPr/>
          </p:nvCxnSpPr>
          <p:spPr>
            <a:xfrm>
              <a:off x="3910865" y="2768074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/>
            <p:nvPr/>
          </p:nvCxnSpPr>
          <p:spPr>
            <a:xfrm>
              <a:off x="3910865" y="2754284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Arrow Connector 409"/>
            <p:cNvCxnSpPr/>
            <p:nvPr/>
          </p:nvCxnSpPr>
          <p:spPr>
            <a:xfrm flipV="1">
              <a:off x="3933031" y="2896773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Arrow Connector 410"/>
            <p:cNvCxnSpPr/>
            <p:nvPr/>
          </p:nvCxnSpPr>
          <p:spPr>
            <a:xfrm flipV="1">
              <a:off x="3921944" y="2874476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Arrow Connector 411"/>
            <p:cNvCxnSpPr/>
            <p:nvPr/>
          </p:nvCxnSpPr>
          <p:spPr>
            <a:xfrm>
              <a:off x="3905321" y="2986978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Arrow Connector 412"/>
            <p:cNvCxnSpPr/>
            <p:nvPr/>
          </p:nvCxnSpPr>
          <p:spPr>
            <a:xfrm>
              <a:off x="3905321" y="2973188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Arrow Connector 413"/>
            <p:cNvCxnSpPr/>
            <p:nvPr/>
          </p:nvCxnSpPr>
          <p:spPr>
            <a:xfrm flipV="1">
              <a:off x="3927487" y="3115677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Arrow Connector 414"/>
            <p:cNvCxnSpPr/>
            <p:nvPr/>
          </p:nvCxnSpPr>
          <p:spPr>
            <a:xfrm flipV="1">
              <a:off x="3916400" y="3093380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Arrow Connector 415"/>
            <p:cNvCxnSpPr/>
            <p:nvPr/>
          </p:nvCxnSpPr>
          <p:spPr>
            <a:xfrm>
              <a:off x="3930257" y="3178168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Arrow Connector 416"/>
            <p:cNvCxnSpPr/>
            <p:nvPr/>
          </p:nvCxnSpPr>
          <p:spPr>
            <a:xfrm>
              <a:off x="3930257" y="3164378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Arrow Connector 417"/>
            <p:cNvCxnSpPr/>
            <p:nvPr/>
          </p:nvCxnSpPr>
          <p:spPr>
            <a:xfrm>
              <a:off x="3915014" y="3362217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Arrow Connector 418"/>
            <p:cNvCxnSpPr/>
            <p:nvPr/>
          </p:nvCxnSpPr>
          <p:spPr>
            <a:xfrm>
              <a:off x="3897016" y="3355076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Arrow Connector 419"/>
            <p:cNvCxnSpPr/>
            <p:nvPr/>
          </p:nvCxnSpPr>
          <p:spPr>
            <a:xfrm>
              <a:off x="3905321" y="4185088"/>
              <a:ext cx="2013997" cy="142489"/>
            </a:xfrm>
            <a:prstGeom prst="straightConnector1">
              <a:avLst/>
            </a:prstGeom>
            <a:ln w="762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Arrow Connector 420"/>
            <p:cNvCxnSpPr/>
            <p:nvPr/>
          </p:nvCxnSpPr>
          <p:spPr>
            <a:xfrm>
              <a:off x="3887323" y="4177947"/>
              <a:ext cx="4027995" cy="85034"/>
            </a:xfrm>
            <a:prstGeom prst="straightConnector1">
              <a:avLst/>
            </a:prstGeom>
            <a:ln w="762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Arrow Connector 421"/>
            <p:cNvCxnSpPr/>
            <p:nvPr/>
          </p:nvCxnSpPr>
          <p:spPr>
            <a:xfrm>
              <a:off x="3923319" y="4779232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Arrow Connector 422"/>
            <p:cNvCxnSpPr/>
            <p:nvPr/>
          </p:nvCxnSpPr>
          <p:spPr>
            <a:xfrm>
              <a:off x="3905321" y="4772091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/>
            <p:nvPr/>
          </p:nvCxnSpPr>
          <p:spPr>
            <a:xfrm>
              <a:off x="3941316" y="5826619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Freeform 424"/>
            <p:cNvSpPr/>
            <p:nvPr/>
          </p:nvSpPr>
          <p:spPr>
            <a:xfrm>
              <a:off x="3833135" y="5819478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426" name="Straight Arrow Connector 425"/>
            <p:cNvCxnSpPr/>
            <p:nvPr/>
          </p:nvCxnSpPr>
          <p:spPr>
            <a:xfrm>
              <a:off x="3923318" y="5819478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Arrow Connector 426"/>
            <p:cNvCxnSpPr/>
            <p:nvPr/>
          </p:nvCxnSpPr>
          <p:spPr>
            <a:xfrm flipH="1">
              <a:off x="3906718" y="3099262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Arrow Connector 427"/>
            <p:cNvCxnSpPr/>
            <p:nvPr/>
          </p:nvCxnSpPr>
          <p:spPr>
            <a:xfrm flipH="1">
              <a:off x="3905339" y="3117966"/>
              <a:ext cx="4027995" cy="85034"/>
            </a:xfrm>
            <a:prstGeom prst="straightConnector1">
              <a:avLst/>
            </a:prstGeom>
            <a:ln w="762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9" name="Freeform 428"/>
            <p:cNvSpPr/>
            <p:nvPr/>
          </p:nvSpPr>
          <p:spPr>
            <a:xfrm flipH="1">
              <a:off x="5901657" y="3117056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430" name="Straight Arrow Connector 429"/>
            <p:cNvCxnSpPr/>
            <p:nvPr/>
          </p:nvCxnSpPr>
          <p:spPr>
            <a:xfrm>
              <a:off x="5926249" y="3120255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Arrow Connector 430"/>
            <p:cNvCxnSpPr/>
            <p:nvPr/>
          </p:nvCxnSpPr>
          <p:spPr>
            <a:xfrm flipH="1">
              <a:off x="5932580" y="3127499"/>
              <a:ext cx="2020131" cy="180747"/>
            </a:xfrm>
            <a:prstGeom prst="straightConnector1">
              <a:avLst/>
            </a:prstGeom>
            <a:ln w="762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Arrow Connector 431"/>
            <p:cNvCxnSpPr/>
            <p:nvPr/>
          </p:nvCxnSpPr>
          <p:spPr>
            <a:xfrm flipV="1">
              <a:off x="3915033" y="3447998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Arrow Connector 432"/>
            <p:cNvCxnSpPr/>
            <p:nvPr/>
          </p:nvCxnSpPr>
          <p:spPr>
            <a:xfrm flipV="1">
              <a:off x="3903946" y="3425701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Arrow Connector 433"/>
            <p:cNvCxnSpPr/>
            <p:nvPr/>
          </p:nvCxnSpPr>
          <p:spPr>
            <a:xfrm>
              <a:off x="3887323" y="3538203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Arrow Connector 434"/>
            <p:cNvCxnSpPr/>
            <p:nvPr/>
          </p:nvCxnSpPr>
          <p:spPr>
            <a:xfrm>
              <a:off x="3887323" y="3524413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Arrow Connector 435"/>
            <p:cNvCxnSpPr/>
            <p:nvPr/>
          </p:nvCxnSpPr>
          <p:spPr>
            <a:xfrm flipV="1">
              <a:off x="3909489" y="3666902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Arrow Connector 436"/>
            <p:cNvCxnSpPr/>
            <p:nvPr/>
          </p:nvCxnSpPr>
          <p:spPr>
            <a:xfrm flipV="1">
              <a:off x="3898402" y="3644605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Arrow Connector 437"/>
            <p:cNvCxnSpPr/>
            <p:nvPr/>
          </p:nvCxnSpPr>
          <p:spPr>
            <a:xfrm>
              <a:off x="3912259" y="3729393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Arrow Connector 438"/>
            <p:cNvCxnSpPr/>
            <p:nvPr/>
          </p:nvCxnSpPr>
          <p:spPr>
            <a:xfrm>
              <a:off x="3912259" y="3715603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Arrow Connector 439"/>
            <p:cNvCxnSpPr/>
            <p:nvPr/>
          </p:nvCxnSpPr>
          <p:spPr>
            <a:xfrm>
              <a:off x="3897016" y="3913442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Arrow Connector 440"/>
            <p:cNvCxnSpPr/>
            <p:nvPr/>
          </p:nvCxnSpPr>
          <p:spPr>
            <a:xfrm>
              <a:off x="3879018" y="3906301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Arrow Connector 441"/>
            <p:cNvCxnSpPr/>
            <p:nvPr/>
          </p:nvCxnSpPr>
          <p:spPr>
            <a:xfrm flipH="1">
              <a:off x="3888720" y="3650487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Arrow Connector 442"/>
            <p:cNvCxnSpPr/>
            <p:nvPr/>
          </p:nvCxnSpPr>
          <p:spPr>
            <a:xfrm flipH="1">
              <a:off x="3887341" y="3669191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Freeform 443"/>
            <p:cNvSpPr/>
            <p:nvPr/>
          </p:nvSpPr>
          <p:spPr>
            <a:xfrm flipH="1">
              <a:off x="5883659" y="3668281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445" name="Straight Arrow Connector 444"/>
            <p:cNvCxnSpPr/>
            <p:nvPr/>
          </p:nvCxnSpPr>
          <p:spPr>
            <a:xfrm>
              <a:off x="5908251" y="3671480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>
            <a:xfrm flipH="1">
              <a:off x="5914582" y="3678724"/>
              <a:ext cx="2020131" cy="180747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Arrow Connector 446"/>
            <p:cNvCxnSpPr/>
            <p:nvPr/>
          </p:nvCxnSpPr>
          <p:spPr>
            <a:xfrm flipV="1">
              <a:off x="3919769" y="3590752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Arrow Connector 447"/>
            <p:cNvCxnSpPr/>
            <p:nvPr/>
          </p:nvCxnSpPr>
          <p:spPr>
            <a:xfrm flipV="1">
              <a:off x="3908682" y="3568455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Arrow Connector 448"/>
            <p:cNvCxnSpPr/>
            <p:nvPr/>
          </p:nvCxnSpPr>
          <p:spPr>
            <a:xfrm>
              <a:off x="3892059" y="3680957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Arrow Connector 449"/>
            <p:cNvCxnSpPr/>
            <p:nvPr/>
          </p:nvCxnSpPr>
          <p:spPr>
            <a:xfrm>
              <a:off x="3892059" y="3667167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Arrow Connector 450"/>
            <p:cNvCxnSpPr/>
            <p:nvPr/>
          </p:nvCxnSpPr>
          <p:spPr>
            <a:xfrm flipV="1">
              <a:off x="3914225" y="3809656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Arrow Connector 451"/>
            <p:cNvCxnSpPr/>
            <p:nvPr/>
          </p:nvCxnSpPr>
          <p:spPr>
            <a:xfrm flipV="1">
              <a:off x="3903138" y="3787359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Arrow Connector 452"/>
            <p:cNvCxnSpPr/>
            <p:nvPr/>
          </p:nvCxnSpPr>
          <p:spPr>
            <a:xfrm>
              <a:off x="3916995" y="3872147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/>
            <p:nvPr/>
          </p:nvCxnSpPr>
          <p:spPr>
            <a:xfrm>
              <a:off x="3916995" y="3858357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Arrow Connector 454"/>
            <p:cNvCxnSpPr/>
            <p:nvPr/>
          </p:nvCxnSpPr>
          <p:spPr>
            <a:xfrm>
              <a:off x="3901752" y="4056196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455"/>
            <p:cNvCxnSpPr/>
            <p:nvPr/>
          </p:nvCxnSpPr>
          <p:spPr>
            <a:xfrm>
              <a:off x="3883754" y="4049055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Arrow Connector 456"/>
            <p:cNvCxnSpPr/>
            <p:nvPr/>
          </p:nvCxnSpPr>
          <p:spPr>
            <a:xfrm flipH="1">
              <a:off x="3893456" y="3793241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Arrow Connector 457"/>
            <p:cNvCxnSpPr/>
            <p:nvPr/>
          </p:nvCxnSpPr>
          <p:spPr>
            <a:xfrm flipH="1">
              <a:off x="3892077" y="3811945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9" name="Freeform 458"/>
            <p:cNvSpPr/>
            <p:nvPr/>
          </p:nvSpPr>
          <p:spPr>
            <a:xfrm flipH="1">
              <a:off x="5888395" y="3811035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460" name="Straight Arrow Connector 459"/>
            <p:cNvCxnSpPr/>
            <p:nvPr/>
          </p:nvCxnSpPr>
          <p:spPr>
            <a:xfrm>
              <a:off x="5912987" y="3814234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Arrow Connector 460"/>
            <p:cNvCxnSpPr/>
            <p:nvPr/>
          </p:nvCxnSpPr>
          <p:spPr>
            <a:xfrm flipH="1">
              <a:off x="5919318" y="3821478"/>
              <a:ext cx="2020131" cy="180747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Arrow Connector 461"/>
            <p:cNvCxnSpPr/>
            <p:nvPr/>
          </p:nvCxnSpPr>
          <p:spPr>
            <a:xfrm flipV="1">
              <a:off x="3860827" y="4353504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Arrow Connector 462"/>
            <p:cNvCxnSpPr/>
            <p:nvPr/>
          </p:nvCxnSpPr>
          <p:spPr>
            <a:xfrm flipV="1">
              <a:off x="3849740" y="4331207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Arrow Connector 463"/>
            <p:cNvCxnSpPr/>
            <p:nvPr/>
          </p:nvCxnSpPr>
          <p:spPr>
            <a:xfrm>
              <a:off x="3833117" y="4443709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Arrow Connector 464"/>
            <p:cNvCxnSpPr/>
            <p:nvPr/>
          </p:nvCxnSpPr>
          <p:spPr>
            <a:xfrm>
              <a:off x="3833117" y="4429919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Arrow Connector 465"/>
            <p:cNvCxnSpPr/>
            <p:nvPr/>
          </p:nvCxnSpPr>
          <p:spPr>
            <a:xfrm flipV="1">
              <a:off x="3855283" y="4572408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Arrow Connector 466"/>
            <p:cNvCxnSpPr/>
            <p:nvPr/>
          </p:nvCxnSpPr>
          <p:spPr>
            <a:xfrm flipV="1">
              <a:off x="3844196" y="4550111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Arrow Connector 467"/>
            <p:cNvCxnSpPr/>
            <p:nvPr/>
          </p:nvCxnSpPr>
          <p:spPr>
            <a:xfrm>
              <a:off x="3858053" y="4634899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Arrow Connector 468"/>
            <p:cNvCxnSpPr/>
            <p:nvPr/>
          </p:nvCxnSpPr>
          <p:spPr>
            <a:xfrm>
              <a:off x="3858053" y="4621109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Arrow Connector 469"/>
            <p:cNvCxnSpPr/>
            <p:nvPr/>
          </p:nvCxnSpPr>
          <p:spPr>
            <a:xfrm>
              <a:off x="3842810" y="4818948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Arrow Connector 470"/>
            <p:cNvCxnSpPr/>
            <p:nvPr/>
          </p:nvCxnSpPr>
          <p:spPr>
            <a:xfrm>
              <a:off x="3824812" y="4811807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Arrow Connector 471"/>
            <p:cNvCxnSpPr/>
            <p:nvPr/>
          </p:nvCxnSpPr>
          <p:spPr>
            <a:xfrm flipH="1">
              <a:off x="3834514" y="4555993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Arrow Connector 472"/>
            <p:cNvCxnSpPr/>
            <p:nvPr/>
          </p:nvCxnSpPr>
          <p:spPr>
            <a:xfrm flipH="1">
              <a:off x="3833135" y="4574697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Freeform 473"/>
            <p:cNvSpPr/>
            <p:nvPr/>
          </p:nvSpPr>
          <p:spPr>
            <a:xfrm flipH="1">
              <a:off x="5829453" y="4573787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475" name="Straight Arrow Connector 474"/>
            <p:cNvCxnSpPr/>
            <p:nvPr/>
          </p:nvCxnSpPr>
          <p:spPr>
            <a:xfrm>
              <a:off x="5854045" y="4576986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Arrow Connector 475"/>
            <p:cNvCxnSpPr/>
            <p:nvPr/>
          </p:nvCxnSpPr>
          <p:spPr>
            <a:xfrm flipH="1">
              <a:off x="5860376" y="4584230"/>
              <a:ext cx="2020131" cy="180747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Arrow Connector 476"/>
            <p:cNvCxnSpPr/>
            <p:nvPr/>
          </p:nvCxnSpPr>
          <p:spPr>
            <a:xfrm flipV="1">
              <a:off x="3906728" y="5458532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/>
            <p:cNvCxnSpPr>
              <a:stCxn id="479" idx="2"/>
            </p:cNvCxnSpPr>
            <p:nvPr/>
          </p:nvCxnSpPr>
          <p:spPr>
            <a:xfrm flipV="1">
              <a:off x="3895641" y="5436235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Freeform 478"/>
            <p:cNvSpPr/>
            <p:nvPr/>
          </p:nvSpPr>
          <p:spPr>
            <a:xfrm>
              <a:off x="3787460" y="5416904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0" name="Straight Arrow Connector 479"/>
            <p:cNvCxnSpPr/>
            <p:nvPr/>
          </p:nvCxnSpPr>
          <p:spPr>
            <a:xfrm>
              <a:off x="3879018" y="5548737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Arrow Connector 480"/>
            <p:cNvCxnSpPr/>
            <p:nvPr/>
          </p:nvCxnSpPr>
          <p:spPr>
            <a:xfrm>
              <a:off x="3879018" y="5534947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Freeform 481"/>
            <p:cNvSpPr/>
            <p:nvPr/>
          </p:nvSpPr>
          <p:spPr>
            <a:xfrm>
              <a:off x="3770837" y="5541596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483" name="Straight Arrow Connector 482"/>
            <p:cNvCxnSpPr/>
            <p:nvPr/>
          </p:nvCxnSpPr>
          <p:spPr>
            <a:xfrm flipV="1">
              <a:off x="3901184" y="5677436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Arrow Connector 483"/>
            <p:cNvCxnSpPr>
              <a:stCxn id="485" idx="2"/>
            </p:cNvCxnSpPr>
            <p:nvPr/>
          </p:nvCxnSpPr>
          <p:spPr>
            <a:xfrm flipV="1">
              <a:off x="3890097" y="5655139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5" name="Freeform 484"/>
            <p:cNvSpPr/>
            <p:nvPr/>
          </p:nvSpPr>
          <p:spPr>
            <a:xfrm>
              <a:off x="3781916" y="5635808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6" name="Straight Arrow Connector 485"/>
            <p:cNvCxnSpPr/>
            <p:nvPr/>
          </p:nvCxnSpPr>
          <p:spPr>
            <a:xfrm>
              <a:off x="3903954" y="5739927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Arrow Connector 486"/>
            <p:cNvCxnSpPr/>
            <p:nvPr/>
          </p:nvCxnSpPr>
          <p:spPr>
            <a:xfrm>
              <a:off x="3903954" y="5726137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8" name="Freeform 487"/>
            <p:cNvSpPr/>
            <p:nvPr/>
          </p:nvSpPr>
          <p:spPr>
            <a:xfrm>
              <a:off x="3795773" y="5732786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489" name="Straight Arrow Connector 488"/>
            <p:cNvCxnSpPr/>
            <p:nvPr/>
          </p:nvCxnSpPr>
          <p:spPr>
            <a:xfrm>
              <a:off x="3888711" y="5923976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0" name="Freeform 489"/>
            <p:cNvSpPr/>
            <p:nvPr/>
          </p:nvSpPr>
          <p:spPr>
            <a:xfrm>
              <a:off x="3780530" y="5916835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491" name="Straight Arrow Connector 490"/>
            <p:cNvCxnSpPr/>
            <p:nvPr/>
          </p:nvCxnSpPr>
          <p:spPr>
            <a:xfrm>
              <a:off x="3870713" y="5916835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Arrow Connector 491"/>
            <p:cNvCxnSpPr/>
            <p:nvPr/>
          </p:nvCxnSpPr>
          <p:spPr>
            <a:xfrm flipH="1">
              <a:off x="3880415" y="5661021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Arrow Connector 492"/>
            <p:cNvCxnSpPr/>
            <p:nvPr/>
          </p:nvCxnSpPr>
          <p:spPr>
            <a:xfrm flipH="1">
              <a:off x="3879036" y="5679725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Freeform 493"/>
            <p:cNvSpPr/>
            <p:nvPr/>
          </p:nvSpPr>
          <p:spPr>
            <a:xfrm flipH="1">
              <a:off x="5875354" y="5678815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562" name="Freeform 561"/>
            <p:cNvSpPr/>
            <p:nvPr/>
          </p:nvSpPr>
          <p:spPr>
            <a:xfrm flipH="1">
              <a:off x="7945211" y="5678819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564" name="Straight Arrow Connector 563"/>
            <p:cNvCxnSpPr/>
            <p:nvPr/>
          </p:nvCxnSpPr>
          <p:spPr>
            <a:xfrm>
              <a:off x="5899946" y="5682014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Arrow Connector 564"/>
            <p:cNvCxnSpPr/>
            <p:nvPr/>
          </p:nvCxnSpPr>
          <p:spPr>
            <a:xfrm flipH="1">
              <a:off x="5906277" y="5689258"/>
              <a:ext cx="2020131" cy="180747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6" name="Group 565"/>
          <p:cNvGrpSpPr/>
          <p:nvPr/>
        </p:nvGrpSpPr>
        <p:grpSpPr>
          <a:xfrm>
            <a:off x="3476109" y="2324342"/>
            <a:ext cx="4754880" cy="4031673"/>
            <a:chOff x="3474720" y="2320359"/>
            <a:chExt cx="4754880" cy="4031673"/>
          </a:xfrm>
        </p:grpSpPr>
        <p:sp>
          <p:nvSpPr>
            <p:cNvPr id="567" name="Oval 566"/>
            <p:cNvSpPr/>
            <p:nvPr/>
          </p:nvSpPr>
          <p:spPr>
            <a:xfrm>
              <a:off x="3474720" y="2320359"/>
              <a:ext cx="4754880" cy="29094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3802799" y="2374807"/>
              <a:ext cx="216132" cy="1820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569" name="Oval 568"/>
            <p:cNvSpPr/>
            <p:nvPr/>
          </p:nvSpPr>
          <p:spPr>
            <a:xfrm>
              <a:off x="7830794" y="2374806"/>
              <a:ext cx="216132" cy="1820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570" name="Oval 569"/>
            <p:cNvSpPr/>
            <p:nvPr/>
          </p:nvSpPr>
          <p:spPr>
            <a:xfrm>
              <a:off x="5816796" y="2374805"/>
              <a:ext cx="216132" cy="1820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Q</a:t>
              </a:r>
            </a:p>
          </p:txBody>
        </p:sp>
        <p:cxnSp>
          <p:nvCxnSpPr>
            <p:cNvPr id="571" name="Straight Arrow Connector 570"/>
            <p:cNvCxnSpPr/>
            <p:nvPr/>
          </p:nvCxnSpPr>
          <p:spPr>
            <a:xfrm>
              <a:off x="3910865" y="2611305"/>
              <a:ext cx="0" cy="37407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Arrow Connector 571"/>
            <p:cNvCxnSpPr/>
            <p:nvPr/>
          </p:nvCxnSpPr>
          <p:spPr>
            <a:xfrm>
              <a:off x="5924862" y="2611305"/>
              <a:ext cx="0" cy="37407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Arrow Connector 572"/>
            <p:cNvCxnSpPr/>
            <p:nvPr/>
          </p:nvCxnSpPr>
          <p:spPr>
            <a:xfrm>
              <a:off x="7941631" y="2611304"/>
              <a:ext cx="0" cy="37407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Arrow Connector 573"/>
            <p:cNvCxnSpPr/>
            <p:nvPr/>
          </p:nvCxnSpPr>
          <p:spPr>
            <a:xfrm>
              <a:off x="3910865" y="2768074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Arrow Connector 574"/>
            <p:cNvCxnSpPr/>
            <p:nvPr/>
          </p:nvCxnSpPr>
          <p:spPr>
            <a:xfrm>
              <a:off x="3910865" y="2754284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Arrow Connector 575"/>
            <p:cNvCxnSpPr/>
            <p:nvPr/>
          </p:nvCxnSpPr>
          <p:spPr>
            <a:xfrm flipV="1">
              <a:off x="3933031" y="2896773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Arrow Connector 576"/>
            <p:cNvCxnSpPr/>
            <p:nvPr/>
          </p:nvCxnSpPr>
          <p:spPr>
            <a:xfrm flipV="1">
              <a:off x="3921944" y="2874476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Arrow Connector 577"/>
            <p:cNvCxnSpPr/>
            <p:nvPr/>
          </p:nvCxnSpPr>
          <p:spPr>
            <a:xfrm>
              <a:off x="3905321" y="2986978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Arrow Connector 578"/>
            <p:cNvCxnSpPr/>
            <p:nvPr/>
          </p:nvCxnSpPr>
          <p:spPr>
            <a:xfrm>
              <a:off x="3905321" y="2973188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Arrow Connector 579"/>
            <p:cNvCxnSpPr/>
            <p:nvPr/>
          </p:nvCxnSpPr>
          <p:spPr>
            <a:xfrm flipV="1">
              <a:off x="3927487" y="3115677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Arrow Connector 580"/>
            <p:cNvCxnSpPr/>
            <p:nvPr/>
          </p:nvCxnSpPr>
          <p:spPr>
            <a:xfrm flipV="1">
              <a:off x="3916400" y="3093380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Arrow Connector 581"/>
            <p:cNvCxnSpPr/>
            <p:nvPr/>
          </p:nvCxnSpPr>
          <p:spPr>
            <a:xfrm>
              <a:off x="3930257" y="3178168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Arrow Connector 582"/>
            <p:cNvCxnSpPr/>
            <p:nvPr/>
          </p:nvCxnSpPr>
          <p:spPr>
            <a:xfrm>
              <a:off x="3930257" y="3164378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Arrow Connector 583"/>
            <p:cNvCxnSpPr/>
            <p:nvPr/>
          </p:nvCxnSpPr>
          <p:spPr>
            <a:xfrm>
              <a:off x="3915014" y="3362217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Arrow Connector 584"/>
            <p:cNvCxnSpPr/>
            <p:nvPr/>
          </p:nvCxnSpPr>
          <p:spPr>
            <a:xfrm>
              <a:off x="3897016" y="3355076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Arrow Connector 585"/>
            <p:cNvCxnSpPr/>
            <p:nvPr/>
          </p:nvCxnSpPr>
          <p:spPr>
            <a:xfrm>
              <a:off x="3905321" y="4185088"/>
              <a:ext cx="2013997" cy="142489"/>
            </a:xfrm>
            <a:prstGeom prst="straightConnector1">
              <a:avLst/>
            </a:prstGeom>
            <a:ln w="762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Arrow Connector 586"/>
            <p:cNvCxnSpPr/>
            <p:nvPr/>
          </p:nvCxnSpPr>
          <p:spPr>
            <a:xfrm>
              <a:off x="3887323" y="4177947"/>
              <a:ext cx="4027995" cy="85034"/>
            </a:xfrm>
            <a:prstGeom prst="straightConnector1">
              <a:avLst/>
            </a:prstGeom>
            <a:ln w="762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Arrow Connector 587"/>
            <p:cNvCxnSpPr/>
            <p:nvPr/>
          </p:nvCxnSpPr>
          <p:spPr>
            <a:xfrm>
              <a:off x="3923319" y="4779232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Arrow Connector 588"/>
            <p:cNvCxnSpPr/>
            <p:nvPr/>
          </p:nvCxnSpPr>
          <p:spPr>
            <a:xfrm>
              <a:off x="3905321" y="4772091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Arrow Connector 589"/>
            <p:cNvCxnSpPr/>
            <p:nvPr/>
          </p:nvCxnSpPr>
          <p:spPr>
            <a:xfrm>
              <a:off x="3941316" y="5826619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1" name="Freeform 590"/>
            <p:cNvSpPr/>
            <p:nvPr/>
          </p:nvSpPr>
          <p:spPr>
            <a:xfrm>
              <a:off x="3833135" y="5819478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592" name="Straight Arrow Connector 591"/>
            <p:cNvCxnSpPr/>
            <p:nvPr/>
          </p:nvCxnSpPr>
          <p:spPr>
            <a:xfrm>
              <a:off x="3923318" y="5819478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Arrow Connector 592"/>
            <p:cNvCxnSpPr/>
            <p:nvPr/>
          </p:nvCxnSpPr>
          <p:spPr>
            <a:xfrm flipH="1">
              <a:off x="3906718" y="3099262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Arrow Connector 593"/>
            <p:cNvCxnSpPr/>
            <p:nvPr/>
          </p:nvCxnSpPr>
          <p:spPr>
            <a:xfrm flipH="1">
              <a:off x="3905339" y="3117966"/>
              <a:ext cx="4027995" cy="85034"/>
            </a:xfrm>
            <a:prstGeom prst="straightConnector1">
              <a:avLst/>
            </a:prstGeom>
            <a:ln w="762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5" name="Freeform 594"/>
            <p:cNvSpPr/>
            <p:nvPr/>
          </p:nvSpPr>
          <p:spPr>
            <a:xfrm flipH="1">
              <a:off x="5901657" y="3117056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596" name="Straight Arrow Connector 595"/>
            <p:cNvCxnSpPr/>
            <p:nvPr/>
          </p:nvCxnSpPr>
          <p:spPr>
            <a:xfrm>
              <a:off x="5926249" y="3120255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Arrow Connector 596"/>
            <p:cNvCxnSpPr/>
            <p:nvPr/>
          </p:nvCxnSpPr>
          <p:spPr>
            <a:xfrm flipH="1">
              <a:off x="5932580" y="3127499"/>
              <a:ext cx="2020131" cy="180747"/>
            </a:xfrm>
            <a:prstGeom prst="straightConnector1">
              <a:avLst/>
            </a:prstGeom>
            <a:ln w="762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Arrow Connector 597"/>
            <p:cNvCxnSpPr/>
            <p:nvPr/>
          </p:nvCxnSpPr>
          <p:spPr>
            <a:xfrm flipV="1">
              <a:off x="3915033" y="3447998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Arrow Connector 598"/>
            <p:cNvCxnSpPr/>
            <p:nvPr/>
          </p:nvCxnSpPr>
          <p:spPr>
            <a:xfrm flipV="1">
              <a:off x="3903946" y="3425701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Arrow Connector 599"/>
            <p:cNvCxnSpPr/>
            <p:nvPr/>
          </p:nvCxnSpPr>
          <p:spPr>
            <a:xfrm>
              <a:off x="3887323" y="3538203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Arrow Connector 600"/>
            <p:cNvCxnSpPr/>
            <p:nvPr/>
          </p:nvCxnSpPr>
          <p:spPr>
            <a:xfrm>
              <a:off x="3887323" y="3524413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Arrow Connector 601"/>
            <p:cNvCxnSpPr/>
            <p:nvPr/>
          </p:nvCxnSpPr>
          <p:spPr>
            <a:xfrm flipV="1">
              <a:off x="3909489" y="3666902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Arrow Connector 602"/>
            <p:cNvCxnSpPr/>
            <p:nvPr/>
          </p:nvCxnSpPr>
          <p:spPr>
            <a:xfrm flipV="1">
              <a:off x="3898402" y="3644605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Arrow Connector 603"/>
            <p:cNvCxnSpPr/>
            <p:nvPr/>
          </p:nvCxnSpPr>
          <p:spPr>
            <a:xfrm>
              <a:off x="3912259" y="3729393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Arrow Connector 604"/>
            <p:cNvCxnSpPr/>
            <p:nvPr/>
          </p:nvCxnSpPr>
          <p:spPr>
            <a:xfrm>
              <a:off x="3912259" y="3715603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Arrow Connector 605"/>
            <p:cNvCxnSpPr/>
            <p:nvPr/>
          </p:nvCxnSpPr>
          <p:spPr>
            <a:xfrm>
              <a:off x="3897016" y="3913442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Arrow Connector 606"/>
            <p:cNvCxnSpPr/>
            <p:nvPr/>
          </p:nvCxnSpPr>
          <p:spPr>
            <a:xfrm>
              <a:off x="3879018" y="3906301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Arrow Connector 607"/>
            <p:cNvCxnSpPr/>
            <p:nvPr/>
          </p:nvCxnSpPr>
          <p:spPr>
            <a:xfrm flipH="1">
              <a:off x="3888720" y="3650487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Arrow Connector 608"/>
            <p:cNvCxnSpPr/>
            <p:nvPr/>
          </p:nvCxnSpPr>
          <p:spPr>
            <a:xfrm flipH="1">
              <a:off x="3887341" y="3669191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Freeform 609"/>
            <p:cNvSpPr/>
            <p:nvPr/>
          </p:nvSpPr>
          <p:spPr>
            <a:xfrm flipH="1">
              <a:off x="5883659" y="3668281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611" name="Straight Arrow Connector 610"/>
            <p:cNvCxnSpPr/>
            <p:nvPr/>
          </p:nvCxnSpPr>
          <p:spPr>
            <a:xfrm>
              <a:off x="5908251" y="3671480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Arrow Connector 611"/>
            <p:cNvCxnSpPr/>
            <p:nvPr/>
          </p:nvCxnSpPr>
          <p:spPr>
            <a:xfrm flipH="1">
              <a:off x="5914582" y="3678724"/>
              <a:ext cx="2020131" cy="180747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Arrow Connector 612"/>
            <p:cNvCxnSpPr/>
            <p:nvPr/>
          </p:nvCxnSpPr>
          <p:spPr>
            <a:xfrm flipV="1">
              <a:off x="3919769" y="3590752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Arrow Connector 613"/>
            <p:cNvCxnSpPr/>
            <p:nvPr/>
          </p:nvCxnSpPr>
          <p:spPr>
            <a:xfrm flipV="1">
              <a:off x="3908682" y="3568455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Arrow Connector 614"/>
            <p:cNvCxnSpPr/>
            <p:nvPr/>
          </p:nvCxnSpPr>
          <p:spPr>
            <a:xfrm>
              <a:off x="3892059" y="3680957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Arrow Connector 615"/>
            <p:cNvCxnSpPr/>
            <p:nvPr/>
          </p:nvCxnSpPr>
          <p:spPr>
            <a:xfrm>
              <a:off x="3892059" y="3667167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Arrow Connector 616"/>
            <p:cNvCxnSpPr/>
            <p:nvPr/>
          </p:nvCxnSpPr>
          <p:spPr>
            <a:xfrm flipV="1">
              <a:off x="3914225" y="3809656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Arrow Connector 617"/>
            <p:cNvCxnSpPr/>
            <p:nvPr/>
          </p:nvCxnSpPr>
          <p:spPr>
            <a:xfrm flipV="1">
              <a:off x="3903138" y="3787359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Arrow Connector 618"/>
            <p:cNvCxnSpPr/>
            <p:nvPr/>
          </p:nvCxnSpPr>
          <p:spPr>
            <a:xfrm>
              <a:off x="3916995" y="3872147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Arrow Connector 619"/>
            <p:cNvCxnSpPr/>
            <p:nvPr/>
          </p:nvCxnSpPr>
          <p:spPr>
            <a:xfrm>
              <a:off x="3916995" y="3858357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Arrow Connector 620"/>
            <p:cNvCxnSpPr/>
            <p:nvPr/>
          </p:nvCxnSpPr>
          <p:spPr>
            <a:xfrm>
              <a:off x="3901752" y="4056196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Arrow Connector 621"/>
            <p:cNvCxnSpPr/>
            <p:nvPr/>
          </p:nvCxnSpPr>
          <p:spPr>
            <a:xfrm>
              <a:off x="3883754" y="4049055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Arrow Connector 622"/>
            <p:cNvCxnSpPr/>
            <p:nvPr/>
          </p:nvCxnSpPr>
          <p:spPr>
            <a:xfrm flipH="1">
              <a:off x="3893456" y="3793241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Arrow Connector 623"/>
            <p:cNvCxnSpPr/>
            <p:nvPr/>
          </p:nvCxnSpPr>
          <p:spPr>
            <a:xfrm flipH="1">
              <a:off x="3892077" y="3811945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" name="Freeform 624"/>
            <p:cNvSpPr/>
            <p:nvPr/>
          </p:nvSpPr>
          <p:spPr>
            <a:xfrm flipH="1">
              <a:off x="5888395" y="3811035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626" name="Straight Arrow Connector 625"/>
            <p:cNvCxnSpPr/>
            <p:nvPr/>
          </p:nvCxnSpPr>
          <p:spPr>
            <a:xfrm>
              <a:off x="5912987" y="3814234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Arrow Connector 626"/>
            <p:cNvCxnSpPr/>
            <p:nvPr/>
          </p:nvCxnSpPr>
          <p:spPr>
            <a:xfrm flipH="1">
              <a:off x="5919318" y="3821478"/>
              <a:ext cx="2020131" cy="180747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Arrow Connector 627"/>
            <p:cNvCxnSpPr/>
            <p:nvPr/>
          </p:nvCxnSpPr>
          <p:spPr>
            <a:xfrm flipV="1">
              <a:off x="3860827" y="4353504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Arrow Connector 639"/>
            <p:cNvCxnSpPr/>
            <p:nvPr/>
          </p:nvCxnSpPr>
          <p:spPr>
            <a:xfrm flipV="1">
              <a:off x="3849740" y="4331207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Arrow Connector 640"/>
            <p:cNvCxnSpPr/>
            <p:nvPr/>
          </p:nvCxnSpPr>
          <p:spPr>
            <a:xfrm>
              <a:off x="3833117" y="4443709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Arrow Connector 641"/>
            <p:cNvCxnSpPr/>
            <p:nvPr/>
          </p:nvCxnSpPr>
          <p:spPr>
            <a:xfrm>
              <a:off x="3833117" y="4429919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Arrow Connector 642"/>
            <p:cNvCxnSpPr/>
            <p:nvPr/>
          </p:nvCxnSpPr>
          <p:spPr>
            <a:xfrm flipV="1">
              <a:off x="3855283" y="4572408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Arrow Connector 643"/>
            <p:cNvCxnSpPr/>
            <p:nvPr/>
          </p:nvCxnSpPr>
          <p:spPr>
            <a:xfrm flipV="1">
              <a:off x="3844196" y="4550111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Arrow Connector 644"/>
            <p:cNvCxnSpPr/>
            <p:nvPr/>
          </p:nvCxnSpPr>
          <p:spPr>
            <a:xfrm>
              <a:off x="3858053" y="4634899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Arrow Connector 645"/>
            <p:cNvCxnSpPr/>
            <p:nvPr/>
          </p:nvCxnSpPr>
          <p:spPr>
            <a:xfrm>
              <a:off x="3858053" y="4621109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Arrow Connector 646"/>
            <p:cNvCxnSpPr/>
            <p:nvPr/>
          </p:nvCxnSpPr>
          <p:spPr>
            <a:xfrm>
              <a:off x="3842810" y="4818948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Arrow Connector 647"/>
            <p:cNvCxnSpPr/>
            <p:nvPr/>
          </p:nvCxnSpPr>
          <p:spPr>
            <a:xfrm>
              <a:off x="3824812" y="4811807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Arrow Connector 648"/>
            <p:cNvCxnSpPr/>
            <p:nvPr/>
          </p:nvCxnSpPr>
          <p:spPr>
            <a:xfrm flipH="1">
              <a:off x="3834514" y="4555993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Arrow Connector 649"/>
            <p:cNvCxnSpPr/>
            <p:nvPr/>
          </p:nvCxnSpPr>
          <p:spPr>
            <a:xfrm flipH="1">
              <a:off x="3833135" y="4574697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1" name="Freeform 650"/>
            <p:cNvSpPr/>
            <p:nvPr/>
          </p:nvSpPr>
          <p:spPr>
            <a:xfrm flipH="1">
              <a:off x="5829453" y="4573787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652" name="Straight Arrow Connector 651"/>
            <p:cNvCxnSpPr/>
            <p:nvPr/>
          </p:nvCxnSpPr>
          <p:spPr>
            <a:xfrm>
              <a:off x="5854045" y="4576986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Arrow Connector 652"/>
            <p:cNvCxnSpPr/>
            <p:nvPr/>
          </p:nvCxnSpPr>
          <p:spPr>
            <a:xfrm flipH="1">
              <a:off x="5860376" y="4584230"/>
              <a:ext cx="2020131" cy="180747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Arrow Connector 653"/>
            <p:cNvCxnSpPr/>
            <p:nvPr/>
          </p:nvCxnSpPr>
          <p:spPr>
            <a:xfrm flipV="1">
              <a:off x="3906728" y="5458532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Arrow Connector 654"/>
            <p:cNvCxnSpPr>
              <a:stCxn id="656" idx="2"/>
            </p:cNvCxnSpPr>
            <p:nvPr/>
          </p:nvCxnSpPr>
          <p:spPr>
            <a:xfrm flipV="1">
              <a:off x="3895641" y="5436235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Freeform 655"/>
            <p:cNvSpPr/>
            <p:nvPr/>
          </p:nvSpPr>
          <p:spPr>
            <a:xfrm>
              <a:off x="3787460" y="5416904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7" name="Straight Arrow Connector 656"/>
            <p:cNvCxnSpPr/>
            <p:nvPr/>
          </p:nvCxnSpPr>
          <p:spPr>
            <a:xfrm>
              <a:off x="3879018" y="5548737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Arrow Connector 657"/>
            <p:cNvCxnSpPr/>
            <p:nvPr/>
          </p:nvCxnSpPr>
          <p:spPr>
            <a:xfrm>
              <a:off x="3879018" y="5534947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9" name="Freeform 658"/>
            <p:cNvSpPr/>
            <p:nvPr/>
          </p:nvSpPr>
          <p:spPr>
            <a:xfrm>
              <a:off x="3770837" y="5541596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660" name="Straight Arrow Connector 659"/>
            <p:cNvCxnSpPr/>
            <p:nvPr/>
          </p:nvCxnSpPr>
          <p:spPr>
            <a:xfrm flipV="1">
              <a:off x="3901184" y="5677436"/>
              <a:ext cx="2018154" cy="9249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Arrow Connector 660"/>
            <p:cNvCxnSpPr>
              <a:stCxn id="662" idx="2"/>
            </p:cNvCxnSpPr>
            <p:nvPr/>
          </p:nvCxnSpPr>
          <p:spPr>
            <a:xfrm flipV="1">
              <a:off x="3890097" y="5655139"/>
              <a:ext cx="3933788" cy="804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2" name="Freeform 661"/>
            <p:cNvSpPr/>
            <p:nvPr/>
          </p:nvSpPr>
          <p:spPr>
            <a:xfrm>
              <a:off x="3781916" y="5635808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3" name="Straight Arrow Connector 662"/>
            <p:cNvCxnSpPr/>
            <p:nvPr/>
          </p:nvCxnSpPr>
          <p:spPr>
            <a:xfrm>
              <a:off x="3903954" y="5739927"/>
              <a:ext cx="2013997" cy="142489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Arrow Connector 663"/>
            <p:cNvCxnSpPr/>
            <p:nvPr/>
          </p:nvCxnSpPr>
          <p:spPr>
            <a:xfrm>
              <a:off x="3903954" y="5726137"/>
              <a:ext cx="4027995" cy="85034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" name="Freeform 664"/>
            <p:cNvSpPr/>
            <p:nvPr/>
          </p:nvSpPr>
          <p:spPr>
            <a:xfrm>
              <a:off x="3795773" y="5732786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666" name="Straight Arrow Connector 665"/>
            <p:cNvCxnSpPr/>
            <p:nvPr/>
          </p:nvCxnSpPr>
          <p:spPr>
            <a:xfrm>
              <a:off x="3888711" y="5923976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7" name="Freeform 666"/>
            <p:cNvSpPr/>
            <p:nvPr/>
          </p:nvSpPr>
          <p:spPr>
            <a:xfrm>
              <a:off x="3780530" y="5916835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668" name="Straight Arrow Connector 667"/>
            <p:cNvCxnSpPr/>
            <p:nvPr/>
          </p:nvCxnSpPr>
          <p:spPr>
            <a:xfrm>
              <a:off x="3870713" y="5916835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Arrow Connector 668"/>
            <p:cNvCxnSpPr/>
            <p:nvPr/>
          </p:nvCxnSpPr>
          <p:spPr>
            <a:xfrm flipH="1">
              <a:off x="3880415" y="5661021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Arrow Connector 669"/>
            <p:cNvCxnSpPr/>
            <p:nvPr/>
          </p:nvCxnSpPr>
          <p:spPr>
            <a:xfrm flipH="1">
              <a:off x="3879036" y="5679725"/>
              <a:ext cx="4027995" cy="850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1" name="Freeform 670"/>
            <p:cNvSpPr/>
            <p:nvPr/>
          </p:nvSpPr>
          <p:spPr>
            <a:xfrm flipH="1">
              <a:off x="5875354" y="5678815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72" name="Freeform 671"/>
            <p:cNvSpPr/>
            <p:nvPr/>
          </p:nvSpPr>
          <p:spPr>
            <a:xfrm flipH="1">
              <a:off x="7945211" y="5678819"/>
              <a:ext cx="108181" cy="99753"/>
            </a:xfrm>
            <a:custGeom>
              <a:avLst/>
              <a:gdLst>
                <a:gd name="connsiteX0" fmla="*/ 91556 w 108181"/>
                <a:gd name="connsiteY0" fmla="*/ 0 h 99753"/>
                <a:gd name="connsiteX1" fmla="*/ 116 w 108181"/>
                <a:gd name="connsiteY1" fmla="*/ 41564 h 99753"/>
                <a:gd name="connsiteX2" fmla="*/ 108181 w 108181"/>
                <a:gd name="connsiteY2" fmla="*/ 99753 h 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81" h="99753">
                  <a:moveTo>
                    <a:pt x="91556" y="0"/>
                  </a:moveTo>
                  <a:cubicBezTo>
                    <a:pt x="44450" y="12469"/>
                    <a:pt x="-2655" y="24939"/>
                    <a:pt x="116" y="41564"/>
                  </a:cubicBezTo>
                  <a:cubicBezTo>
                    <a:pt x="2887" y="58189"/>
                    <a:pt x="55534" y="78971"/>
                    <a:pt x="108181" y="9975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673" name="Straight Arrow Connector 672"/>
            <p:cNvCxnSpPr/>
            <p:nvPr/>
          </p:nvCxnSpPr>
          <p:spPr>
            <a:xfrm>
              <a:off x="5899946" y="5682014"/>
              <a:ext cx="2013997" cy="1424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Arrow Connector 673"/>
            <p:cNvCxnSpPr/>
            <p:nvPr/>
          </p:nvCxnSpPr>
          <p:spPr>
            <a:xfrm flipH="1">
              <a:off x="5906277" y="5689258"/>
              <a:ext cx="2020131" cy="180747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85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418 0.02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96" y="1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26588 0.023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/>
          <a:p>
            <a:r>
              <a:rPr lang="en-US" b="1">
                <a:solidFill>
                  <a:schemeClr val="accent5"/>
                </a:solidFill>
              </a:rPr>
              <a:t>Better: Separate Data Plane and Control Plane, make them lock-free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61975" y="5356796"/>
            <a:ext cx="4924425" cy="1333563"/>
          </a:xfrm>
        </p:spPr>
        <p:txBody>
          <a:bodyPr/>
          <a:lstStyle/>
          <a:p>
            <a:pPr algn="ctr"/>
            <a:r>
              <a:rPr lang="en-US"/>
              <a:t>Data plane runs steadily </a:t>
            </a:r>
            <a:br>
              <a:rPr lang="en-US"/>
            </a:br>
            <a:r>
              <a:rPr lang="en-US"/>
              <a:t>(Derecho’s RDMC or SMC multicast)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00168" y="5340708"/>
            <a:ext cx="5037650" cy="1349651"/>
          </a:xfrm>
        </p:spPr>
        <p:txBody>
          <a:bodyPr/>
          <a:lstStyle/>
          <a:p>
            <a:pPr algn="ctr"/>
            <a:r>
              <a:rPr lang="en-US"/>
              <a:t>Control information exchanged continuously</a:t>
            </a:r>
            <a:br>
              <a:rPr lang="en-US"/>
            </a:br>
            <a:r>
              <a:rPr lang="en-US"/>
              <a:t>(one-sided RDMA writes via SST)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561975" y="2465832"/>
            <a:ext cx="4924425" cy="2909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62" name="Oval 561"/>
          <p:cNvSpPr/>
          <p:nvPr/>
        </p:nvSpPr>
        <p:spPr>
          <a:xfrm>
            <a:off x="859574" y="2520280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63" name="Oval 562"/>
          <p:cNvSpPr/>
          <p:nvPr/>
        </p:nvSpPr>
        <p:spPr>
          <a:xfrm>
            <a:off x="4887569" y="2520279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564" name="Oval 563"/>
          <p:cNvSpPr/>
          <p:nvPr/>
        </p:nvSpPr>
        <p:spPr>
          <a:xfrm>
            <a:off x="2873571" y="2520278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Q</a:t>
            </a:r>
          </a:p>
        </p:txBody>
      </p:sp>
      <p:cxnSp>
        <p:nvCxnSpPr>
          <p:cNvPr id="565" name="Straight Arrow Connector 564"/>
          <p:cNvCxnSpPr/>
          <p:nvPr/>
        </p:nvCxnSpPr>
        <p:spPr>
          <a:xfrm>
            <a:off x="2972113" y="2856397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Arrow Connector 565"/>
          <p:cNvCxnSpPr/>
          <p:nvPr/>
        </p:nvCxnSpPr>
        <p:spPr>
          <a:xfrm>
            <a:off x="958115" y="2842607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Arrow Connector 566"/>
          <p:cNvCxnSpPr/>
          <p:nvPr/>
        </p:nvCxnSpPr>
        <p:spPr>
          <a:xfrm>
            <a:off x="2972113" y="3008797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Arrow Connector 567"/>
          <p:cNvCxnSpPr/>
          <p:nvPr/>
        </p:nvCxnSpPr>
        <p:spPr>
          <a:xfrm>
            <a:off x="958115" y="2995007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Arrow Connector 569"/>
          <p:cNvCxnSpPr/>
          <p:nvPr/>
        </p:nvCxnSpPr>
        <p:spPr>
          <a:xfrm>
            <a:off x="2972113" y="3161197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Arrow Connector 570"/>
          <p:cNvCxnSpPr/>
          <p:nvPr/>
        </p:nvCxnSpPr>
        <p:spPr>
          <a:xfrm>
            <a:off x="958115" y="3147407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Arrow Connector 572"/>
          <p:cNvCxnSpPr/>
          <p:nvPr/>
        </p:nvCxnSpPr>
        <p:spPr>
          <a:xfrm>
            <a:off x="2972113" y="3313597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Arrow Connector 573"/>
          <p:cNvCxnSpPr/>
          <p:nvPr/>
        </p:nvCxnSpPr>
        <p:spPr>
          <a:xfrm>
            <a:off x="958115" y="3299807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Arrow Connector 575"/>
          <p:cNvCxnSpPr/>
          <p:nvPr/>
        </p:nvCxnSpPr>
        <p:spPr>
          <a:xfrm>
            <a:off x="2972113" y="3465997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Arrow Connector 576"/>
          <p:cNvCxnSpPr/>
          <p:nvPr/>
        </p:nvCxnSpPr>
        <p:spPr>
          <a:xfrm>
            <a:off x="958115" y="3452207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Arrow Connector 578"/>
          <p:cNvCxnSpPr/>
          <p:nvPr/>
        </p:nvCxnSpPr>
        <p:spPr>
          <a:xfrm>
            <a:off x="2972113" y="3618397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Arrow Connector 579"/>
          <p:cNvCxnSpPr/>
          <p:nvPr/>
        </p:nvCxnSpPr>
        <p:spPr>
          <a:xfrm>
            <a:off x="958115" y="3604607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Arrow Connector 581"/>
          <p:cNvCxnSpPr/>
          <p:nvPr/>
        </p:nvCxnSpPr>
        <p:spPr>
          <a:xfrm>
            <a:off x="2972113" y="3770797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Arrow Connector 582"/>
          <p:cNvCxnSpPr/>
          <p:nvPr/>
        </p:nvCxnSpPr>
        <p:spPr>
          <a:xfrm>
            <a:off x="958115" y="3757007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Arrow Connector 584"/>
          <p:cNvCxnSpPr/>
          <p:nvPr/>
        </p:nvCxnSpPr>
        <p:spPr>
          <a:xfrm>
            <a:off x="2972113" y="3923197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Arrow Connector 585"/>
          <p:cNvCxnSpPr/>
          <p:nvPr/>
        </p:nvCxnSpPr>
        <p:spPr>
          <a:xfrm>
            <a:off x="958115" y="3909407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Arrow Connector 587"/>
          <p:cNvCxnSpPr/>
          <p:nvPr/>
        </p:nvCxnSpPr>
        <p:spPr>
          <a:xfrm>
            <a:off x="2972113" y="4075597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Arrow Connector 588"/>
          <p:cNvCxnSpPr/>
          <p:nvPr/>
        </p:nvCxnSpPr>
        <p:spPr>
          <a:xfrm>
            <a:off x="958115" y="4061807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/>
          <p:cNvCxnSpPr/>
          <p:nvPr/>
        </p:nvCxnSpPr>
        <p:spPr>
          <a:xfrm>
            <a:off x="2972113" y="4227997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Arrow Connector 591"/>
          <p:cNvCxnSpPr/>
          <p:nvPr/>
        </p:nvCxnSpPr>
        <p:spPr>
          <a:xfrm>
            <a:off x="958115" y="4214207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>
            <a:off x="2972113" y="4380397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>
            <a:off x="958115" y="4366607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>
            <a:off x="2972113" y="4532797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Arrow Connector 597"/>
          <p:cNvCxnSpPr/>
          <p:nvPr/>
        </p:nvCxnSpPr>
        <p:spPr>
          <a:xfrm>
            <a:off x="958115" y="4519007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Arrow Connector 599"/>
          <p:cNvCxnSpPr/>
          <p:nvPr/>
        </p:nvCxnSpPr>
        <p:spPr>
          <a:xfrm>
            <a:off x="2972113" y="4685197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Arrow Connector 600"/>
          <p:cNvCxnSpPr/>
          <p:nvPr/>
        </p:nvCxnSpPr>
        <p:spPr>
          <a:xfrm>
            <a:off x="958115" y="4671407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Arrow Connector 602"/>
          <p:cNvCxnSpPr/>
          <p:nvPr/>
        </p:nvCxnSpPr>
        <p:spPr>
          <a:xfrm>
            <a:off x="923076" y="2861657"/>
            <a:ext cx="1985422" cy="86678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Arrow Connector 603"/>
          <p:cNvCxnSpPr/>
          <p:nvPr/>
        </p:nvCxnSpPr>
        <p:spPr>
          <a:xfrm flipV="1">
            <a:off x="923076" y="2891185"/>
            <a:ext cx="2049036" cy="27820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/>
          <p:cNvCxnSpPr/>
          <p:nvPr/>
        </p:nvCxnSpPr>
        <p:spPr>
          <a:xfrm>
            <a:off x="923076" y="3014057"/>
            <a:ext cx="1985422" cy="86678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Arrow Connector 605"/>
          <p:cNvCxnSpPr/>
          <p:nvPr/>
        </p:nvCxnSpPr>
        <p:spPr>
          <a:xfrm flipV="1">
            <a:off x="923076" y="3043585"/>
            <a:ext cx="2049036" cy="27820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Arrow Connector 606"/>
          <p:cNvCxnSpPr/>
          <p:nvPr/>
        </p:nvCxnSpPr>
        <p:spPr>
          <a:xfrm>
            <a:off x="923076" y="3166457"/>
            <a:ext cx="1985422" cy="86678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Arrow Connector 607"/>
          <p:cNvCxnSpPr/>
          <p:nvPr/>
        </p:nvCxnSpPr>
        <p:spPr>
          <a:xfrm flipV="1">
            <a:off x="923076" y="3195985"/>
            <a:ext cx="2049036" cy="27820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Arrow Connector 608"/>
          <p:cNvCxnSpPr/>
          <p:nvPr/>
        </p:nvCxnSpPr>
        <p:spPr>
          <a:xfrm>
            <a:off x="923076" y="3318857"/>
            <a:ext cx="1985422" cy="86678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Arrow Connector 609"/>
          <p:cNvCxnSpPr/>
          <p:nvPr/>
        </p:nvCxnSpPr>
        <p:spPr>
          <a:xfrm flipV="1">
            <a:off x="923076" y="3348385"/>
            <a:ext cx="2049036" cy="27820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Arrow Connector 610"/>
          <p:cNvCxnSpPr/>
          <p:nvPr/>
        </p:nvCxnSpPr>
        <p:spPr>
          <a:xfrm>
            <a:off x="923076" y="3471257"/>
            <a:ext cx="1985422" cy="86678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Arrow Connector 611"/>
          <p:cNvCxnSpPr/>
          <p:nvPr/>
        </p:nvCxnSpPr>
        <p:spPr>
          <a:xfrm flipV="1">
            <a:off x="923076" y="3500785"/>
            <a:ext cx="2049036" cy="27820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Arrow Connector 612"/>
          <p:cNvCxnSpPr/>
          <p:nvPr/>
        </p:nvCxnSpPr>
        <p:spPr>
          <a:xfrm>
            <a:off x="923076" y="3623657"/>
            <a:ext cx="1985422" cy="86678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Arrow Connector 613"/>
          <p:cNvCxnSpPr/>
          <p:nvPr/>
        </p:nvCxnSpPr>
        <p:spPr>
          <a:xfrm flipV="1">
            <a:off x="923076" y="3653185"/>
            <a:ext cx="2049036" cy="27820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Arrow Connector 614"/>
          <p:cNvCxnSpPr/>
          <p:nvPr/>
        </p:nvCxnSpPr>
        <p:spPr>
          <a:xfrm>
            <a:off x="923076" y="3776057"/>
            <a:ext cx="1985422" cy="86678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Arrow Connector 615"/>
          <p:cNvCxnSpPr/>
          <p:nvPr/>
        </p:nvCxnSpPr>
        <p:spPr>
          <a:xfrm flipV="1">
            <a:off x="923076" y="3805585"/>
            <a:ext cx="2049036" cy="27820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Arrow Connector 616"/>
          <p:cNvCxnSpPr/>
          <p:nvPr/>
        </p:nvCxnSpPr>
        <p:spPr>
          <a:xfrm>
            <a:off x="923076" y="3928457"/>
            <a:ext cx="1985422" cy="86678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Arrow Connector 617"/>
          <p:cNvCxnSpPr/>
          <p:nvPr/>
        </p:nvCxnSpPr>
        <p:spPr>
          <a:xfrm flipV="1">
            <a:off x="923076" y="3957985"/>
            <a:ext cx="2049036" cy="27820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Arrow Connector 618"/>
          <p:cNvCxnSpPr/>
          <p:nvPr/>
        </p:nvCxnSpPr>
        <p:spPr>
          <a:xfrm>
            <a:off x="923076" y="4080857"/>
            <a:ext cx="1985422" cy="86678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Arrow Connector 619"/>
          <p:cNvCxnSpPr/>
          <p:nvPr/>
        </p:nvCxnSpPr>
        <p:spPr>
          <a:xfrm flipV="1">
            <a:off x="923076" y="4110385"/>
            <a:ext cx="2049036" cy="27820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Arrow Connector 620"/>
          <p:cNvCxnSpPr/>
          <p:nvPr/>
        </p:nvCxnSpPr>
        <p:spPr>
          <a:xfrm>
            <a:off x="923076" y="4233257"/>
            <a:ext cx="1985422" cy="86678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Arrow Connector 621"/>
          <p:cNvCxnSpPr/>
          <p:nvPr/>
        </p:nvCxnSpPr>
        <p:spPr>
          <a:xfrm flipV="1">
            <a:off x="923076" y="4262785"/>
            <a:ext cx="2049036" cy="27820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Arrow Connector 622"/>
          <p:cNvCxnSpPr/>
          <p:nvPr/>
        </p:nvCxnSpPr>
        <p:spPr>
          <a:xfrm>
            <a:off x="923076" y="4385657"/>
            <a:ext cx="1985422" cy="86678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Arrow Connector 623"/>
          <p:cNvCxnSpPr/>
          <p:nvPr/>
        </p:nvCxnSpPr>
        <p:spPr>
          <a:xfrm flipV="1">
            <a:off x="923076" y="4415185"/>
            <a:ext cx="2049036" cy="27820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Arrow Connector 624"/>
          <p:cNvCxnSpPr/>
          <p:nvPr/>
        </p:nvCxnSpPr>
        <p:spPr>
          <a:xfrm>
            <a:off x="923076" y="4538057"/>
            <a:ext cx="1985422" cy="86678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Arrow Connector 625"/>
          <p:cNvCxnSpPr/>
          <p:nvPr/>
        </p:nvCxnSpPr>
        <p:spPr>
          <a:xfrm flipV="1">
            <a:off x="923076" y="4567585"/>
            <a:ext cx="2049036" cy="27820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Arrow Connector 626"/>
          <p:cNvCxnSpPr/>
          <p:nvPr/>
        </p:nvCxnSpPr>
        <p:spPr>
          <a:xfrm>
            <a:off x="923076" y="4690457"/>
            <a:ext cx="1985422" cy="86678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Arrow Connector 627"/>
          <p:cNvCxnSpPr/>
          <p:nvPr/>
        </p:nvCxnSpPr>
        <p:spPr>
          <a:xfrm flipV="1">
            <a:off x="923076" y="4719985"/>
            <a:ext cx="2049036" cy="27820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9" name="Oval 628"/>
          <p:cNvSpPr/>
          <p:nvPr/>
        </p:nvSpPr>
        <p:spPr>
          <a:xfrm>
            <a:off x="6566959" y="2479183"/>
            <a:ext cx="4924425" cy="2909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630" name="Oval 629"/>
          <p:cNvSpPr/>
          <p:nvPr/>
        </p:nvSpPr>
        <p:spPr>
          <a:xfrm>
            <a:off x="6864558" y="2533631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31" name="Oval 630"/>
          <p:cNvSpPr/>
          <p:nvPr/>
        </p:nvSpPr>
        <p:spPr>
          <a:xfrm>
            <a:off x="10892553" y="2533630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632" name="Oval 631"/>
          <p:cNvSpPr/>
          <p:nvPr/>
        </p:nvSpPr>
        <p:spPr>
          <a:xfrm>
            <a:off x="8878555" y="2533629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Q</a:t>
            </a:r>
          </a:p>
        </p:txBody>
      </p:sp>
      <p:grpSp>
        <p:nvGrpSpPr>
          <p:cNvPr id="633" name="Group 632"/>
          <p:cNvGrpSpPr/>
          <p:nvPr/>
        </p:nvGrpSpPr>
        <p:grpSpPr>
          <a:xfrm>
            <a:off x="967640" y="2756778"/>
            <a:ext cx="10035750" cy="2332262"/>
            <a:chOff x="967640" y="2375777"/>
            <a:chExt cx="10035750" cy="3754079"/>
          </a:xfrm>
        </p:grpSpPr>
        <p:cxnSp>
          <p:nvCxnSpPr>
            <p:cNvPr id="634" name="Straight Arrow Connector 633"/>
            <p:cNvCxnSpPr/>
            <p:nvPr/>
          </p:nvCxnSpPr>
          <p:spPr>
            <a:xfrm>
              <a:off x="967640" y="2375778"/>
              <a:ext cx="0" cy="37407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Arrow Connector 634"/>
            <p:cNvCxnSpPr/>
            <p:nvPr/>
          </p:nvCxnSpPr>
          <p:spPr>
            <a:xfrm>
              <a:off x="2981637" y="2375778"/>
              <a:ext cx="0" cy="37407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Arrow Connector 635"/>
            <p:cNvCxnSpPr/>
            <p:nvPr/>
          </p:nvCxnSpPr>
          <p:spPr>
            <a:xfrm>
              <a:off x="4998406" y="2375777"/>
              <a:ext cx="0" cy="37407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Arrow Connector 636"/>
            <p:cNvCxnSpPr/>
            <p:nvPr/>
          </p:nvCxnSpPr>
          <p:spPr>
            <a:xfrm>
              <a:off x="6972624" y="2389129"/>
              <a:ext cx="0" cy="37407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Arrow Connector 637"/>
            <p:cNvCxnSpPr/>
            <p:nvPr/>
          </p:nvCxnSpPr>
          <p:spPr>
            <a:xfrm>
              <a:off x="8986621" y="2389129"/>
              <a:ext cx="0" cy="37407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Arrow Connector 638"/>
            <p:cNvCxnSpPr/>
            <p:nvPr/>
          </p:nvCxnSpPr>
          <p:spPr>
            <a:xfrm>
              <a:off x="11003390" y="2389128"/>
              <a:ext cx="0" cy="37407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0" name="Straight Arrow Connector 639"/>
          <p:cNvCxnSpPr/>
          <p:nvPr/>
        </p:nvCxnSpPr>
        <p:spPr>
          <a:xfrm>
            <a:off x="8977097" y="2869748"/>
            <a:ext cx="2013997" cy="142489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Arrow Connector 640"/>
          <p:cNvCxnSpPr/>
          <p:nvPr/>
        </p:nvCxnSpPr>
        <p:spPr>
          <a:xfrm>
            <a:off x="6963099" y="2855958"/>
            <a:ext cx="4027995" cy="85034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Arrow Connector 641"/>
          <p:cNvCxnSpPr/>
          <p:nvPr/>
        </p:nvCxnSpPr>
        <p:spPr>
          <a:xfrm>
            <a:off x="8977097" y="3022148"/>
            <a:ext cx="2013997" cy="142489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Arrow Connector 642"/>
          <p:cNvCxnSpPr/>
          <p:nvPr/>
        </p:nvCxnSpPr>
        <p:spPr>
          <a:xfrm>
            <a:off x="6963099" y="3008358"/>
            <a:ext cx="4027995" cy="85034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4" name="Freeform 643"/>
          <p:cNvSpPr/>
          <p:nvPr/>
        </p:nvSpPr>
        <p:spPr>
          <a:xfrm>
            <a:off x="10882913" y="301500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ysClr val="windowText" lastClr="000000"/>
                </a:solidFill>
                <a:prstDash val="dash"/>
              </a:ln>
              <a:solidFill>
                <a:srgbClr val="00B050"/>
              </a:solidFill>
            </a:endParaRPr>
          </a:p>
        </p:txBody>
      </p:sp>
      <p:cxnSp>
        <p:nvCxnSpPr>
          <p:cNvPr id="645" name="Straight Arrow Connector 644"/>
          <p:cNvCxnSpPr/>
          <p:nvPr/>
        </p:nvCxnSpPr>
        <p:spPr>
          <a:xfrm>
            <a:off x="8977097" y="3174548"/>
            <a:ext cx="2013997" cy="142489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Straight Arrow Connector 645"/>
          <p:cNvCxnSpPr/>
          <p:nvPr/>
        </p:nvCxnSpPr>
        <p:spPr>
          <a:xfrm>
            <a:off x="6963099" y="3160758"/>
            <a:ext cx="4027995" cy="85034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7" name="Freeform 646"/>
          <p:cNvSpPr/>
          <p:nvPr/>
        </p:nvSpPr>
        <p:spPr>
          <a:xfrm>
            <a:off x="10882913" y="316740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ysClr val="windowText" lastClr="000000"/>
                </a:solidFill>
                <a:prstDash val="dash"/>
              </a:ln>
              <a:solidFill>
                <a:srgbClr val="00B050"/>
              </a:solidFill>
            </a:endParaRPr>
          </a:p>
        </p:txBody>
      </p:sp>
      <p:cxnSp>
        <p:nvCxnSpPr>
          <p:cNvPr id="648" name="Straight Arrow Connector 647"/>
          <p:cNvCxnSpPr/>
          <p:nvPr/>
        </p:nvCxnSpPr>
        <p:spPr>
          <a:xfrm>
            <a:off x="8977097" y="3326948"/>
            <a:ext cx="2013997" cy="142489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Arrow Connector 648"/>
          <p:cNvCxnSpPr/>
          <p:nvPr/>
        </p:nvCxnSpPr>
        <p:spPr>
          <a:xfrm>
            <a:off x="6963099" y="3313158"/>
            <a:ext cx="4027995" cy="85034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0" name="Freeform 649"/>
          <p:cNvSpPr/>
          <p:nvPr/>
        </p:nvSpPr>
        <p:spPr>
          <a:xfrm>
            <a:off x="10882913" y="331980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ysClr val="windowText" lastClr="000000"/>
                </a:solidFill>
                <a:prstDash val="dash"/>
              </a:ln>
              <a:solidFill>
                <a:srgbClr val="00B050"/>
              </a:solidFill>
            </a:endParaRPr>
          </a:p>
        </p:txBody>
      </p:sp>
      <p:cxnSp>
        <p:nvCxnSpPr>
          <p:cNvPr id="651" name="Straight Arrow Connector 650"/>
          <p:cNvCxnSpPr/>
          <p:nvPr/>
        </p:nvCxnSpPr>
        <p:spPr>
          <a:xfrm>
            <a:off x="8977097" y="3479348"/>
            <a:ext cx="2013997" cy="142489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Arrow Connector 651"/>
          <p:cNvCxnSpPr/>
          <p:nvPr/>
        </p:nvCxnSpPr>
        <p:spPr>
          <a:xfrm>
            <a:off x="6963099" y="3465558"/>
            <a:ext cx="4027995" cy="85034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3" name="Freeform 652"/>
          <p:cNvSpPr/>
          <p:nvPr/>
        </p:nvSpPr>
        <p:spPr>
          <a:xfrm>
            <a:off x="10882913" y="347220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ysClr val="windowText" lastClr="000000"/>
                </a:solidFill>
                <a:prstDash val="dash"/>
              </a:ln>
              <a:solidFill>
                <a:srgbClr val="00B050"/>
              </a:solidFill>
            </a:endParaRPr>
          </a:p>
        </p:txBody>
      </p:sp>
      <p:cxnSp>
        <p:nvCxnSpPr>
          <p:cNvPr id="654" name="Straight Arrow Connector 653"/>
          <p:cNvCxnSpPr/>
          <p:nvPr/>
        </p:nvCxnSpPr>
        <p:spPr>
          <a:xfrm>
            <a:off x="8977097" y="3631748"/>
            <a:ext cx="2013997" cy="142489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Straight Arrow Connector 654"/>
          <p:cNvCxnSpPr/>
          <p:nvPr/>
        </p:nvCxnSpPr>
        <p:spPr>
          <a:xfrm>
            <a:off x="6963099" y="3617958"/>
            <a:ext cx="4027995" cy="85034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6" name="Freeform 655"/>
          <p:cNvSpPr/>
          <p:nvPr/>
        </p:nvSpPr>
        <p:spPr>
          <a:xfrm>
            <a:off x="10882913" y="362460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ysClr val="windowText" lastClr="000000"/>
                </a:solidFill>
                <a:prstDash val="dash"/>
              </a:ln>
              <a:solidFill>
                <a:srgbClr val="00B050"/>
              </a:solidFill>
            </a:endParaRPr>
          </a:p>
        </p:txBody>
      </p:sp>
      <p:cxnSp>
        <p:nvCxnSpPr>
          <p:cNvPr id="657" name="Straight Arrow Connector 656"/>
          <p:cNvCxnSpPr/>
          <p:nvPr/>
        </p:nvCxnSpPr>
        <p:spPr>
          <a:xfrm>
            <a:off x="8977097" y="3784148"/>
            <a:ext cx="2013997" cy="142489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Arrow Connector 657"/>
          <p:cNvCxnSpPr/>
          <p:nvPr/>
        </p:nvCxnSpPr>
        <p:spPr>
          <a:xfrm>
            <a:off x="6963099" y="3770358"/>
            <a:ext cx="4027995" cy="85034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9" name="Freeform 658"/>
          <p:cNvSpPr/>
          <p:nvPr/>
        </p:nvSpPr>
        <p:spPr>
          <a:xfrm>
            <a:off x="10882913" y="377700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ysClr val="windowText" lastClr="000000"/>
                </a:solidFill>
                <a:prstDash val="dash"/>
              </a:ln>
              <a:solidFill>
                <a:srgbClr val="00B050"/>
              </a:solidFill>
            </a:endParaRPr>
          </a:p>
        </p:txBody>
      </p:sp>
      <p:cxnSp>
        <p:nvCxnSpPr>
          <p:cNvPr id="660" name="Straight Arrow Connector 659"/>
          <p:cNvCxnSpPr/>
          <p:nvPr/>
        </p:nvCxnSpPr>
        <p:spPr>
          <a:xfrm>
            <a:off x="8977097" y="3936548"/>
            <a:ext cx="2013997" cy="142489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Arrow Connector 660"/>
          <p:cNvCxnSpPr/>
          <p:nvPr/>
        </p:nvCxnSpPr>
        <p:spPr>
          <a:xfrm>
            <a:off x="6963099" y="3922758"/>
            <a:ext cx="4027995" cy="85034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2" name="Freeform 661"/>
          <p:cNvSpPr/>
          <p:nvPr/>
        </p:nvSpPr>
        <p:spPr>
          <a:xfrm>
            <a:off x="10882913" y="392940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ysClr val="windowText" lastClr="000000"/>
                </a:solidFill>
                <a:prstDash val="dash"/>
              </a:ln>
              <a:solidFill>
                <a:srgbClr val="00B050"/>
              </a:solidFill>
            </a:endParaRPr>
          </a:p>
        </p:txBody>
      </p:sp>
      <p:cxnSp>
        <p:nvCxnSpPr>
          <p:cNvPr id="663" name="Straight Arrow Connector 662"/>
          <p:cNvCxnSpPr/>
          <p:nvPr/>
        </p:nvCxnSpPr>
        <p:spPr>
          <a:xfrm>
            <a:off x="8977097" y="4088948"/>
            <a:ext cx="2013997" cy="142489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Arrow Connector 663"/>
          <p:cNvCxnSpPr/>
          <p:nvPr/>
        </p:nvCxnSpPr>
        <p:spPr>
          <a:xfrm>
            <a:off x="6963099" y="4075158"/>
            <a:ext cx="4027995" cy="85034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" name="Freeform 664"/>
          <p:cNvSpPr/>
          <p:nvPr/>
        </p:nvSpPr>
        <p:spPr>
          <a:xfrm>
            <a:off x="10882913" y="408180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ysClr val="windowText" lastClr="000000"/>
                </a:solidFill>
                <a:prstDash val="dash"/>
              </a:ln>
              <a:solidFill>
                <a:srgbClr val="00B050"/>
              </a:solidFill>
            </a:endParaRPr>
          </a:p>
        </p:txBody>
      </p:sp>
      <p:cxnSp>
        <p:nvCxnSpPr>
          <p:cNvPr id="666" name="Straight Arrow Connector 665"/>
          <p:cNvCxnSpPr/>
          <p:nvPr/>
        </p:nvCxnSpPr>
        <p:spPr>
          <a:xfrm>
            <a:off x="8977097" y="4241348"/>
            <a:ext cx="2013997" cy="142489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" name="Straight Arrow Connector 666"/>
          <p:cNvCxnSpPr/>
          <p:nvPr/>
        </p:nvCxnSpPr>
        <p:spPr>
          <a:xfrm>
            <a:off x="6963099" y="4227558"/>
            <a:ext cx="4027995" cy="85034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8" name="Freeform 667"/>
          <p:cNvSpPr/>
          <p:nvPr/>
        </p:nvSpPr>
        <p:spPr>
          <a:xfrm>
            <a:off x="10882913" y="423420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ysClr val="windowText" lastClr="000000"/>
                </a:solidFill>
                <a:prstDash val="dash"/>
              </a:ln>
              <a:solidFill>
                <a:srgbClr val="00B050"/>
              </a:solidFill>
            </a:endParaRPr>
          </a:p>
        </p:txBody>
      </p:sp>
      <p:cxnSp>
        <p:nvCxnSpPr>
          <p:cNvPr id="669" name="Straight Arrow Connector 668"/>
          <p:cNvCxnSpPr/>
          <p:nvPr/>
        </p:nvCxnSpPr>
        <p:spPr>
          <a:xfrm>
            <a:off x="8977097" y="4393748"/>
            <a:ext cx="2013997" cy="142489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Arrow Connector 669"/>
          <p:cNvCxnSpPr/>
          <p:nvPr/>
        </p:nvCxnSpPr>
        <p:spPr>
          <a:xfrm>
            <a:off x="6963099" y="4379958"/>
            <a:ext cx="4027995" cy="85034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Freeform 670"/>
          <p:cNvSpPr/>
          <p:nvPr/>
        </p:nvSpPr>
        <p:spPr>
          <a:xfrm>
            <a:off x="10882913" y="438660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ysClr val="windowText" lastClr="000000"/>
                </a:solidFill>
                <a:prstDash val="dash"/>
              </a:ln>
              <a:solidFill>
                <a:srgbClr val="00B050"/>
              </a:solidFill>
            </a:endParaRPr>
          </a:p>
        </p:txBody>
      </p:sp>
      <p:cxnSp>
        <p:nvCxnSpPr>
          <p:cNvPr id="672" name="Straight Arrow Connector 671"/>
          <p:cNvCxnSpPr/>
          <p:nvPr/>
        </p:nvCxnSpPr>
        <p:spPr>
          <a:xfrm>
            <a:off x="8977097" y="4546148"/>
            <a:ext cx="2013997" cy="142489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Arrow Connector 672"/>
          <p:cNvCxnSpPr/>
          <p:nvPr/>
        </p:nvCxnSpPr>
        <p:spPr>
          <a:xfrm>
            <a:off x="6963099" y="4532358"/>
            <a:ext cx="4027995" cy="85034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Freeform 673"/>
          <p:cNvSpPr/>
          <p:nvPr/>
        </p:nvSpPr>
        <p:spPr>
          <a:xfrm>
            <a:off x="10882913" y="453900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ysClr val="windowText" lastClr="000000"/>
                </a:solidFill>
                <a:prstDash val="dash"/>
              </a:ln>
              <a:solidFill>
                <a:srgbClr val="00B050"/>
              </a:solidFill>
            </a:endParaRPr>
          </a:p>
        </p:txBody>
      </p:sp>
      <p:cxnSp>
        <p:nvCxnSpPr>
          <p:cNvPr id="675" name="Straight Arrow Connector 674"/>
          <p:cNvCxnSpPr/>
          <p:nvPr/>
        </p:nvCxnSpPr>
        <p:spPr>
          <a:xfrm>
            <a:off x="8977097" y="4698548"/>
            <a:ext cx="2013997" cy="142489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Arrow Connector 675"/>
          <p:cNvCxnSpPr/>
          <p:nvPr/>
        </p:nvCxnSpPr>
        <p:spPr>
          <a:xfrm>
            <a:off x="6963099" y="4684758"/>
            <a:ext cx="4027995" cy="85034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7" name="Freeform 676"/>
          <p:cNvSpPr/>
          <p:nvPr/>
        </p:nvSpPr>
        <p:spPr>
          <a:xfrm>
            <a:off x="10882913" y="469140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ysClr val="windowText" lastClr="000000"/>
                </a:solidFill>
                <a:prstDash val="dash"/>
              </a:ln>
              <a:solidFill>
                <a:srgbClr val="00B050"/>
              </a:solidFill>
            </a:endParaRPr>
          </a:p>
        </p:txBody>
      </p:sp>
      <p:cxnSp>
        <p:nvCxnSpPr>
          <p:cNvPr id="678" name="Straight Arrow Connector 677"/>
          <p:cNvCxnSpPr/>
          <p:nvPr/>
        </p:nvCxnSpPr>
        <p:spPr>
          <a:xfrm>
            <a:off x="6928060" y="2875008"/>
            <a:ext cx="1985422" cy="86678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Arrow Connector 678"/>
          <p:cNvCxnSpPr/>
          <p:nvPr/>
        </p:nvCxnSpPr>
        <p:spPr>
          <a:xfrm flipV="1">
            <a:off x="6928060" y="2904536"/>
            <a:ext cx="2049036" cy="27820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Straight Arrow Connector 679"/>
          <p:cNvCxnSpPr/>
          <p:nvPr/>
        </p:nvCxnSpPr>
        <p:spPr>
          <a:xfrm>
            <a:off x="6928060" y="3027408"/>
            <a:ext cx="1985422" cy="86678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Arrow Connector 680"/>
          <p:cNvCxnSpPr/>
          <p:nvPr/>
        </p:nvCxnSpPr>
        <p:spPr>
          <a:xfrm flipV="1">
            <a:off x="6928060" y="3056936"/>
            <a:ext cx="2049036" cy="2782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Arrow Connector 681"/>
          <p:cNvCxnSpPr/>
          <p:nvPr/>
        </p:nvCxnSpPr>
        <p:spPr>
          <a:xfrm>
            <a:off x="6928060" y="3179808"/>
            <a:ext cx="1985422" cy="86678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Arrow Connector 682"/>
          <p:cNvCxnSpPr/>
          <p:nvPr/>
        </p:nvCxnSpPr>
        <p:spPr>
          <a:xfrm flipV="1">
            <a:off x="6928060" y="3209336"/>
            <a:ext cx="2049036" cy="2782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Straight Arrow Connector 683"/>
          <p:cNvCxnSpPr/>
          <p:nvPr/>
        </p:nvCxnSpPr>
        <p:spPr>
          <a:xfrm>
            <a:off x="6928060" y="3332208"/>
            <a:ext cx="1985422" cy="86678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Straight Arrow Connector 684"/>
          <p:cNvCxnSpPr/>
          <p:nvPr/>
        </p:nvCxnSpPr>
        <p:spPr>
          <a:xfrm flipV="1">
            <a:off x="6928060" y="3361736"/>
            <a:ext cx="2049036" cy="27820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Arrow Connector 685"/>
          <p:cNvCxnSpPr/>
          <p:nvPr/>
        </p:nvCxnSpPr>
        <p:spPr>
          <a:xfrm>
            <a:off x="6928060" y="3484608"/>
            <a:ext cx="1985422" cy="86678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Straight Arrow Connector 686"/>
          <p:cNvCxnSpPr/>
          <p:nvPr/>
        </p:nvCxnSpPr>
        <p:spPr>
          <a:xfrm flipV="1">
            <a:off x="6928060" y="3514136"/>
            <a:ext cx="2049036" cy="27820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Straight Arrow Connector 687"/>
          <p:cNvCxnSpPr/>
          <p:nvPr/>
        </p:nvCxnSpPr>
        <p:spPr>
          <a:xfrm>
            <a:off x="6928060" y="3637008"/>
            <a:ext cx="1985422" cy="86678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Arrow Connector 688"/>
          <p:cNvCxnSpPr/>
          <p:nvPr/>
        </p:nvCxnSpPr>
        <p:spPr>
          <a:xfrm flipV="1">
            <a:off x="6928060" y="3666536"/>
            <a:ext cx="2049036" cy="27820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Arrow Connector 689"/>
          <p:cNvCxnSpPr/>
          <p:nvPr/>
        </p:nvCxnSpPr>
        <p:spPr>
          <a:xfrm>
            <a:off x="6928060" y="3789408"/>
            <a:ext cx="1985422" cy="86678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Straight Arrow Connector 690"/>
          <p:cNvCxnSpPr/>
          <p:nvPr/>
        </p:nvCxnSpPr>
        <p:spPr>
          <a:xfrm flipV="1">
            <a:off x="6928060" y="3818936"/>
            <a:ext cx="2049036" cy="27820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Straight Arrow Connector 691"/>
          <p:cNvCxnSpPr/>
          <p:nvPr/>
        </p:nvCxnSpPr>
        <p:spPr>
          <a:xfrm>
            <a:off x="6928060" y="3941808"/>
            <a:ext cx="1985422" cy="86678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Arrow Connector 692"/>
          <p:cNvCxnSpPr/>
          <p:nvPr/>
        </p:nvCxnSpPr>
        <p:spPr>
          <a:xfrm flipV="1">
            <a:off x="6928060" y="3971336"/>
            <a:ext cx="2049036" cy="27820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Straight Arrow Connector 693"/>
          <p:cNvCxnSpPr/>
          <p:nvPr/>
        </p:nvCxnSpPr>
        <p:spPr>
          <a:xfrm>
            <a:off x="6928060" y="4094208"/>
            <a:ext cx="1985422" cy="86678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Straight Arrow Connector 694"/>
          <p:cNvCxnSpPr/>
          <p:nvPr/>
        </p:nvCxnSpPr>
        <p:spPr>
          <a:xfrm flipV="1">
            <a:off x="6928060" y="4123736"/>
            <a:ext cx="2049036" cy="27820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Arrow Connector 695"/>
          <p:cNvCxnSpPr/>
          <p:nvPr/>
        </p:nvCxnSpPr>
        <p:spPr>
          <a:xfrm>
            <a:off x="6928060" y="4246608"/>
            <a:ext cx="1985422" cy="86678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Arrow Connector 696"/>
          <p:cNvCxnSpPr/>
          <p:nvPr/>
        </p:nvCxnSpPr>
        <p:spPr>
          <a:xfrm flipV="1">
            <a:off x="6928060" y="4276136"/>
            <a:ext cx="2049036" cy="27820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Arrow Connector 697"/>
          <p:cNvCxnSpPr/>
          <p:nvPr/>
        </p:nvCxnSpPr>
        <p:spPr>
          <a:xfrm>
            <a:off x="6928060" y="4399008"/>
            <a:ext cx="1985422" cy="86678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Straight Arrow Connector 698"/>
          <p:cNvCxnSpPr/>
          <p:nvPr/>
        </p:nvCxnSpPr>
        <p:spPr>
          <a:xfrm flipV="1">
            <a:off x="6928060" y="4428536"/>
            <a:ext cx="2049036" cy="27820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Arrow Connector 699"/>
          <p:cNvCxnSpPr/>
          <p:nvPr/>
        </p:nvCxnSpPr>
        <p:spPr>
          <a:xfrm>
            <a:off x="6928060" y="4551408"/>
            <a:ext cx="1985422" cy="86678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Straight Arrow Connector 700"/>
          <p:cNvCxnSpPr/>
          <p:nvPr/>
        </p:nvCxnSpPr>
        <p:spPr>
          <a:xfrm flipV="1">
            <a:off x="6928060" y="4580936"/>
            <a:ext cx="2049036" cy="27820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Straight Arrow Connector 701"/>
          <p:cNvCxnSpPr/>
          <p:nvPr/>
        </p:nvCxnSpPr>
        <p:spPr>
          <a:xfrm>
            <a:off x="6928060" y="4703808"/>
            <a:ext cx="1985422" cy="86678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Straight Arrow Connector 702"/>
          <p:cNvCxnSpPr/>
          <p:nvPr/>
        </p:nvCxnSpPr>
        <p:spPr>
          <a:xfrm flipV="1">
            <a:off x="6928060" y="4733336"/>
            <a:ext cx="2049036" cy="27820"/>
          </a:xfrm>
          <a:prstGeom prst="straightConnector1">
            <a:avLst/>
          </a:prstGeom>
          <a:ln w="9525">
            <a:solidFill>
              <a:srgbClr val="FA5D06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Straight Arrow Connector 703"/>
          <p:cNvCxnSpPr/>
          <p:nvPr/>
        </p:nvCxnSpPr>
        <p:spPr>
          <a:xfrm flipH="1">
            <a:off x="8927794" y="2942637"/>
            <a:ext cx="2016769" cy="4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Straight Arrow Connector 704"/>
          <p:cNvCxnSpPr/>
          <p:nvPr/>
        </p:nvCxnSpPr>
        <p:spPr>
          <a:xfrm flipH="1" flipV="1">
            <a:off x="7017190" y="2933600"/>
            <a:ext cx="3927373" cy="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Straight Arrow Connector 705"/>
          <p:cNvCxnSpPr/>
          <p:nvPr/>
        </p:nvCxnSpPr>
        <p:spPr>
          <a:xfrm flipH="1">
            <a:off x="8927794" y="3095037"/>
            <a:ext cx="2016769" cy="4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Straight Arrow Connector 706"/>
          <p:cNvCxnSpPr/>
          <p:nvPr/>
        </p:nvCxnSpPr>
        <p:spPr>
          <a:xfrm flipH="1" flipV="1">
            <a:off x="7017190" y="3086000"/>
            <a:ext cx="3927373" cy="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" name="Straight Arrow Connector 707"/>
          <p:cNvCxnSpPr/>
          <p:nvPr/>
        </p:nvCxnSpPr>
        <p:spPr>
          <a:xfrm flipH="1">
            <a:off x="8927794" y="3247437"/>
            <a:ext cx="2016769" cy="4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" name="Straight Arrow Connector 708"/>
          <p:cNvCxnSpPr/>
          <p:nvPr/>
        </p:nvCxnSpPr>
        <p:spPr>
          <a:xfrm flipH="1" flipV="1">
            <a:off x="7017190" y="3238400"/>
            <a:ext cx="3927373" cy="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Straight Arrow Connector 709"/>
          <p:cNvCxnSpPr/>
          <p:nvPr/>
        </p:nvCxnSpPr>
        <p:spPr>
          <a:xfrm flipH="1">
            <a:off x="8927794" y="3399837"/>
            <a:ext cx="2016769" cy="4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Straight Arrow Connector 710"/>
          <p:cNvCxnSpPr/>
          <p:nvPr/>
        </p:nvCxnSpPr>
        <p:spPr>
          <a:xfrm flipH="1" flipV="1">
            <a:off x="7017190" y="3390800"/>
            <a:ext cx="3927373" cy="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Straight Arrow Connector 711"/>
          <p:cNvCxnSpPr/>
          <p:nvPr/>
        </p:nvCxnSpPr>
        <p:spPr>
          <a:xfrm flipH="1">
            <a:off x="8927794" y="3552237"/>
            <a:ext cx="2016769" cy="4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Straight Arrow Connector 712"/>
          <p:cNvCxnSpPr/>
          <p:nvPr/>
        </p:nvCxnSpPr>
        <p:spPr>
          <a:xfrm flipH="1" flipV="1">
            <a:off x="7017190" y="3543200"/>
            <a:ext cx="3927373" cy="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" name="Straight Arrow Connector 713"/>
          <p:cNvCxnSpPr/>
          <p:nvPr/>
        </p:nvCxnSpPr>
        <p:spPr>
          <a:xfrm flipH="1">
            <a:off x="8927794" y="3704637"/>
            <a:ext cx="2016769" cy="4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Straight Arrow Connector 714"/>
          <p:cNvCxnSpPr/>
          <p:nvPr/>
        </p:nvCxnSpPr>
        <p:spPr>
          <a:xfrm flipH="1" flipV="1">
            <a:off x="7017190" y="3695600"/>
            <a:ext cx="3927373" cy="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Straight Arrow Connector 715"/>
          <p:cNvCxnSpPr/>
          <p:nvPr/>
        </p:nvCxnSpPr>
        <p:spPr>
          <a:xfrm flipH="1">
            <a:off x="8927794" y="3857037"/>
            <a:ext cx="2016769" cy="4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" name="Straight Arrow Connector 716"/>
          <p:cNvCxnSpPr/>
          <p:nvPr/>
        </p:nvCxnSpPr>
        <p:spPr>
          <a:xfrm flipH="1" flipV="1">
            <a:off x="7017190" y="3848000"/>
            <a:ext cx="3927373" cy="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" name="Straight Arrow Connector 717"/>
          <p:cNvCxnSpPr/>
          <p:nvPr/>
        </p:nvCxnSpPr>
        <p:spPr>
          <a:xfrm flipH="1">
            <a:off x="8927794" y="4009437"/>
            <a:ext cx="2016769" cy="4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" name="Straight Arrow Connector 718"/>
          <p:cNvCxnSpPr/>
          <p:nvPr/>
        </p:nvCxnSpPr>
        <p:spPr>
          <a:xfrm flipH="1" flipV="1">
            <a:off x="7017190" y="4000400"/>
            <a:ext cx="3927373" cy="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" name="Straight Arrow Connector 719"/>
          <p:cNvCxnSpPr/>
          <p:nvPr/>
        </p:nvCxnSpPr>
        <p:spPr>
          <a:xfrm flipH="1">
            <a:off x="8927794" y="4161837"/>
            <a:ext cx="2016769" cy="4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" name="Straight Arrow Connector 720"/>
          <p:cNvCxnSpPr/>
          <p:nvPr/>
        </p:nvCxnSpPr>
        <p:spPr>
          <a:xfrm flipH="1" flipV="1">
            <a:off x="7017190" y="4152800"/>
            <a:ext cx="3927373" cy="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" name="Straight Arrow Connector 721"/>
          <p:cNvCxnSpPr/>
          <p:nvPr/>
        </p:nvCxnSpPr>
        <p:spPr>
          <a:xfrm flipH="1">
            <a:off x="8927794" y="4314237"/>
            <a:ext cx="2016769" cy="4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Straight Arrow Connector 722"/>
          <p:cNvCxnSpPr/>
          <p:nvPr/>
        </p:nvCxnSpPr>
        <p:spPr>
          <a:xfrm flipH="1" flipV="1">
            <a:off x="7017190" y="4305200"/>
            <a:ext cx="3927373" cy="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" name="Straight Arrow Connector 723"/>
          <p:cNvCxnSpPr/>
          <p:nvPr/>
        </p:nvCxnSpPr>
        <p:spPr>
          <a:xfrm flipH="1">
            <a:off x="8927794" y="4466637"/>
            <a:ext cx="2016769" cy="4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5" name="Straight Arrow Connector 724"/>
          <p:cNvCxnSpPr/>
          <p:nvPr/>
        </p:nvCxnSpPr>
        <p:spPr>
          <a:xfrm flipH="1" flipV="1">
            <a:off x="7017190" y="4457600"/>
            <a:ext cx="3927373" cy="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6" name="Straight Arrow Connector 725"/>
          <p:cNvCxnSpPr/>
          <p:nvPr/>
        </p:nvCxnSpPr>
        <p:spPr>
          <a:xfrm flipH="1">
            <a:off x="8927794" y="4619037"/>
            <a:ext cx="2016769" cy="4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Straight Arrow Connector 726"/>
          <p:cNvCxnSpPr/>
          <p:nvPr/>
        </p:nvCxnSpPr>
        <p:spPr>
          <a:xfrm flipH="1" flipV="1">
            <a:off x="7017190" y="4610000"/>
            <a:ext cx="3927373" cy="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Straight Arrow Connector 727"/>
          <p:cNvCxnSpPr/>
          <p:nvPr/>
        </p:nvCxnSpPr>
        <p:spPr>
          <a:xfrm flipH="1">
            <a:off x="8927794" y="4771437"/>
            <a:ext cx="2016769" cy="4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Straight Arrow Connector 728"/>
          <p:cNvCxnSpPr/>
          <p:nvPr/>
        </p:nvCxnSpPr>
        <p:spPr>
          <a:xfrm flipH="1" flipV="1">
            <a:off x="7017190" y="4762400"/>
            <a:ext cx="3927373" cy="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24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E1CE68E-05EF-CE6D-39D2-0C28E846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 we can continuously stream data, and asynchronously discover stability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B2EA0F-EED2-88B9-FD97-DEC120CA8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Here by “stability” I mean “the multicast is safe to deliver”</a:t>
            </a:r>
          </a:p>
          <a:p>
            <a:endParaRPr lang="en-US"/>
          </a:p>
          <a:p>
            <a:r>
              <a:rPr lang="en-US"/>
              <a:t>The concept encompasses reliable 1-to-many data delivery, atomic multicast and Paxos log replication.  </a:t>
            </a:r>
          </a:p>
          <a:p>
            <a:endParaRPr lang="en-US"/>
          </a:p>
          <a:p>
            <a:r>
              <a:rPr lang="en-US"/>
              <a:t>We tackled all of this in Derecho, a virtually synchronous library for RDMA data replication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51811-DC04-5CFD-9B06-C27C9D378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6FDA0-FF5B-B8C7-F42A-9E743EEA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30209"/>
      </p:ext>
    </p:extLst>
  </p:cSld>
  <p:clrMapOvr>
    <a:masterClrMapping/>
  </p:clrMapOvr>
  <p:transition advTm="60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B8F0-6BB7-6916-58F7-C87B52B5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Derecho Needed a replication protocol for fast ASYNC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B96ED-E77D-EAFE-9363-7CB64484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3090333"/>
            <a:ext cx="10786872" cy="3219027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/>
              <a:t>It became the primary transport for our data plane</a:t>
            </a:r>
          </a:p>
          <a:p>
            <a:endParaRPr lang="en-US"/>
          </a:p>
          <a:p>
            <a:r>
              <a:rPr lang="en-US"/>
              <a:t>Derecho has multiple solutions; I'll show you one of them (RDMC)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78AC2-34CF-AB78-668C-54FA5E957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3446B-D564-F83F-1F16-353A5573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89526"/>
      </p:ext>
    </p:extLst>
  </p:cSld>
  <p:clrMapOvr>
    <a:masterClrMapping/>
  </p:clrMapOvr>
  <p:transition advTm="60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1069135" cy="1499616"/>
          </a:xfrm>
        </p:spPr>
        <p:txBody>
          <a:bodyPr/>
          <a:lstStyle/>
          <a:p>
            <a:r>
              <a:rPr lang="en-US"/>
              <a:t>Binomial Trees on a Hypercube</a:t>
            </a:r>
            <a:br>
              <a:rPr lang="en-US"/>
            </a:br>
            <a:r>
              <a:rPr lang="en-US"/>
              <a:t>Overlay Network: "A Perfect" schedule!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" y="2424617"/>
            <a:ext cx="4083878" cy="3243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74" y="2424618"/>
            <a:ext cx="4198191" cy="3243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291" y="2424617"/>
            <a:ext cx="3368874" cy="324373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03322" y="370417"/>
            <a:ext cx="79701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Source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47135" y="131824"/>
            <a:ext cx="83548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  </a:t>
            </a:r>
            <a:r>
              <a:rPr lang="en-US" err="1"/>
              <a:t>Dest</a:t>
            </a:r>
            <a:r>
              <a:rPr lang="en-US"/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9535" y="284224"/>
            <a:ext cx="83548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  </a:t>
            </a:r>
            <a:r>
              <a:rPr lang="en-US" err="1"/>
              <a:t>Dest</a:t>
            </a:r>
            <a:r>
              <a:rPr lang="en-US"/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51935" y="436624"/>
            <a:ext cx="83548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  </a:t>
            </a:r>
            <a:r>
              <a:rPr lang="en-US" err="1"/>
              <a:t>Dest</a:t>
            </a:r>
            <a:r>
              <a:rPr lang="en-US"/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04335" y="589024"/>
            <a:ext cx="83548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  </a:t>
            </a:r>
            <a:r>
              <a:rPr lang="en-US" err="1"/>
              <a:t>Dest</a:t>
            </a:r>
            <a:r>
              <a:rPr lang="en-US"/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32553" y="1099248"/>
            <a:ext cx="114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/>
              <a:t>Multicast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400335" y="436624"/>
            <a:ext cx="1134583" cy="14859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9416698" y="604315"/>
            <a:ext cx="1140958" cy="38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396597" y="583486"/>
            <a:ext cx="1198138" cy="22247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9244" y="5723326"/>
            <a:ext cx="380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/>
              <a:t>Binomial Tree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76676" y="5734057"/>
            <a:ext cx="380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/>
              <a:t>Binomial Pipeline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39277" y="5776187"/>
            <a:ext cx="380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/>
              <a:t>Final Step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10924855" y="6376255"/>
            <a:ext cx="973667" cy="274320"/>
          </a:xfrm>
        </p:spPr>
        <p:txBody>
          <a:bodyPr/>
          <a:lstStyle/>
          <a:p>
            <a:fld id="{26165642-2DC6-4995-8FB3-76453B93C11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CS4414/CS5416 Fall 2025</a:t>
            </a:r>
          </a:p>
        </p:txBody>
      </p:sp>
    </p:spTree>
    <p:extLst>
      <p:ext uri="{BB962C8B-B14F-4D97-AF65-F5344CB8AC3E}">
        <p14:creationId xmlns:p14="http://schemas.microsoft.com/office/powerpoint/2010/main" val="128594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0"/>
    </mc:Choice>
    <mc:Fallback xmlns="">
      <p:transition spd="slow" advTm="6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xplosion 1 68"/>
          <p:cNvSpPr>
            <a:spLocks noChangeAspect="1"/>
          </p:cNvSpPr>
          <p:nvPr/>
        </p:nvSpPr>
        <p:spPr>
          <a:xfrm>
            <a:off x="1598273" y="5492107"/>
            <a:ext cx="132029" cy="93785"/>
          </a:xfrm>
          <a:prstGeom prst="irregularSeal1">
            <a:avLst/>
          </a:prstGeom>
          <a:solidFill>
            <a:srgbClr val="FFFF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92"/>
          </a:p>
        </p:txBody>
      </p:sp>
      <p:sp>
        <p:nvSpPr>
          <p:cNvPr id="4" name="Oval 3"/>
          <p:cNvSpPr/>
          <p:nvPr/>
        </p:nvSpPr>
        <p:spPr>
          <a:xfrm>
            <a:off x="542408" y="4028945"/>
            <a:ext cx="2251971" cy="385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1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59286" y="4028945"/>
            <a:ext cx="2251971" cy="385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51792" y="3030137"/>
            <a:ext cx="3796018" cy="3859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1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42774" y="3098235"/>
            <a:ext cx="245266" cy="249701"/>
          </a:xfrm>
          <a:prstGeom prst="ellipse">
            <a:avLst/>
          </a:prstGeom>
          <a:solidFill>
            <a:schemeClr val="bg1"/>
          </a:solidFill>
          <a:ln w="254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3913383" y="3098235"/>
            <a:ext cx="245266" cy="2497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3036590" y="3098235"/>
            <a:ext cx="245266" cy="249701"/>
          </a:xfrm>
          <a:prstGeom prst="ellipse">
            <a:avLst/>
          </a:prstGeom>
          <a:solidFill>
            <a:schemeClr val="bg1"/>
          </a:solidFill>
          <a:ln w="254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1563919" y="4097043"/>
            <a:ext cx="245266" cy="2497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1122682" y="4097043"/>
            <a:ext cx="245266" cy="249701"/>
          </a:xfrm>
          <a:prstGeom prst="ellipse">
            <a:avLst/>
          </a:prstGeom>
          <a:solidFill>
            <a:schemeClr val="bg1"/>
          </a:solidFill>
          <a:ln w="254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1983878" y="4097043"/>
            <a:ext cx="245266" cy="2497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Oval 12"/>
          <p:cNvSpPr/>
          <p:nvPr/>
        </p:nvSpPr>
        <p:spPr>
          <a:xfrm>
            <a:off x="4089314" y="4097043"/>
            <a:ext cx="245266" cy="249701"/>
          </a:xfrm>
          <a:prstGeom prst="ellipse">
            <a:avLst/>
          </a:prstGeom>
          <a:solidFill>
            <a:schemeClr val="bg1"/>
          </a:solidFill>
          <a:ln w="254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3648079" y="4097043"/>
            <a:ext cx="245266" cy="2497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Oval 14"/>
          <p:cNvSpPr/>
          <p:nvPr/>
        </p:nvSpPr>
        <p:spPr>
          <a:xfrm>
            <a:off x="4509273" y="4097043"/>
            <a:ext cx="245266" cy="2497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17" name="Straight Connector 16"/>
          <p:cNvCxnSpPr>
            <a:stCxn id="7" idx="3"/>
            <a:endCxn id="11" idx="7"/>
          </p:cNvCxnSpPr>
          <p:nvPr/>
        </p:nvCxnSpPr>
        <p:spPr>
          <a:xfrm flipH="1">
            <a:off x="1332026" y="3311362"/>
            <a:ext cx="846663" cy="82224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4" idx="1"/>
          </p:cNvCxnSpPr>
          <p:nvPr/>
        </p:nvCxnSpPr>
        <p:spPr>
          <a:xfrm>
            <a:off x="2275108" y="3347934"/>
            <a:ext cx="1408886" cy="78567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0" idx="7"/>
          </p:cNvCxnSpPr>
          <p:nvPr/>
        </p:nvCxnSpPr>
        <p:spPr>
          <a:xfrm flipH="1">
            <a:off x="1773271" y="3317041"/>
            <a:ext cx="1333627" cy="81656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3" idx="0"/>
          </p:cNvCxnSpPr>
          <p:nvPr/>
        </p:nvCxnSpPr>
        <p:spPr>
          <a:xfrm>
            <a:off x="3202659" y="3353609"/>
            <a:ext cx="1009288" cy="74343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2" idx="0"/>
          </p:cNvCxnSpPr>
          <p:nvPr/>
        </p:nvCxnSpPr>
        <p:spPr>
          <a:xfrm flipH="1">
            <a:off x="2106514" y="3387978"/>
            <a:ext cx="1951904" cy="7090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5" idx="0"/>
          </p:cNvCxnSpPr>
          <p:nvPr/>
        </p:nvCxnSpPr>
        <p:spPr>
          <a:xfrm>
            <a:off x="4154188" y="3424549"/>
            <a:ext cx="477721" cy="6724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1251792" y="4329712"/>
            <a:ext cx="3322222" cy="1407415"/>
            <a:chOff x="1127759" y="1889756"/>
            <a:chExt cx="2595162" cy="130629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127759" y="1955074"/>
              <a:ext cx="0" cy="124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54330" y="1955075"/>
              <a:ext cx="5906" cy="1059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6551" y="1955074"/>
              <a:ext cx="0" cy="124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74129" y="1889756"/>
              <a:ext cx="0" cy="124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394973" y="1889756"/>
              <a:ext cx="5727" cy="904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722921" y="1889756"/>
              <a:ext cx="0" cy="1240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/>
          <p:cNvCxnSpPr/>
          <p:nvPr/>
        </p:nvCxnSpPr>
        <p:spPr>
          <a:xfrm>
            <a:off x="1251793" y="4545372"/>
            <a:ext cx="425625" cy="181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248955" y="4568066"/>
            <a:ext cx="893819" cy="7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212061" y="4743997"/>
            <a:ext cx="425625" cy="181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209226" y="4766694"/>
            <a:ext cx="893819" cy="7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257458" y="4970996"/>
            <a:ext cx="425625" cy="181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254621" y="4993691"/>
            <a:ext cx="893819" cy="7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257464" y="5175302"/>
            <a:ext cx="425625" cy="181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254627" y="5197998"/>
            <a:ext cx="893819" cy="7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266689" y="5388955"/>
            <a:ext cx="858347" cy="150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265975" y="5413643"/>
            <a:ext cx="342053" cy="229957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752507" y="4560643"/>
            <a:ext cx="405024" cy="80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154137" y="4536330"/>
            <a:ext cx="419873" cy="17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3752505" y="4836036"/>
            <a:ext cx="405024" cy="80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154136" y="4811722"/>
            <a:ext cx="419875" cy="170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3743455" y="5079021"/>
            <a:ext cx="405024" cy="80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145083" y="5054707"/>
            <a:ext cx="415889" cy="173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828934" y="5370613"/>
            <a:ext cx="328597" cy="107906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54133" y="5346301"/>
            <a:ext cx="419877" cy="10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837517" y="5282881"/>
            <a:ext cx="4124896" cy="329590"/>
          </a:xfrm>
          <a:custGeom>
            <a:avLst/>
            <a:gdLst>
              <a:gd name="connsiteX0" fmla="*/ 0 w 3222172"/>
              <a:gd name="connsiteY0" fmla="*/ 35021 h 252885"/>
              <a:gd name="connsiteX1" fmla="*/ 435429 w 3222172"/>
              <a:gd name="connsiteY1" fmla="*/ 17604 h 252885"/>
              <a:gd name="connsiteX2" fmla="*/ 844732 w 3222172"/>
              <a:gd name="connsiteY2" fmla="*/ 252736 h 252885"/>
              <a:gd name="connsiteX3" fmla="*/ 1463040 w 3222172"/>
              <a:gd name="connsiteY3" fmla="*/ 52438 h 252885"/>
              <a:gd name="connsiteX4" fmla="*/ 2403566 w 3222172"/>
              <a:gd name="connsiteY4" fmla="*/ 8896 h 252885"/>
              <a:gd name="connsiteX5" fmla="*/ 2812869 w 3222172"/>
              <a:gd name="connsiteY5" fmla="*/ 165650 h 252885"/>
              <a:gd name="connsiteX6" fmla="*/ 3222172 w 3222172"/>
              <a:gd name="connsiteY6" fmla="*/ 113398 h 25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2172" h="252885">
                <a:moveTo>
                  <a:pt x="0" y="35021"/>
                </a:moveTo>
                <a:cubicBezTo>
                  <a:pt x="147320" y="8169"/>
                  <a:pt x="294640" y="-18682"/>
                  <a:pt x="435429" y="17604"/>
                </a:cubicBezTo>
                <a:cubicBezTo>
                  <a:pt x="576218" y="53890"/>
                  <a:pt x="673464" y="246930"/>
                  <a:pt x="844732" y="252736"/>
                </a:cubicBezTo>
                <a:cubicBezTo>
                  <a:pt x="1016000" y="258542"/>
                  <a:pt x="1203234" y="93078"/>
                  <a:pt x="1463040" y="52438"/>
                </a:cubicBezTo>
                <a:cubicBezTo>
                  <a:pt x="1722846" y="11798"/>
                  <a:pt x="2178595" y="-9973"/>
                  <a:pt x="2403566" y="8896"/>
                </a:cubicBezTo>
                <a:cubicBezTo>
                  <a:pt x="2628538" y="27765"/>
                  <a:pt x="2676435" y="148233"/>
                  <a:pt x="2812869" y="165650"/>
                </a:cubicBezTo>
                <a:cubicBezTo>
                  <a:pt x="2949303" y="183067"/>
                  <a:pt x="3085737" y="148232"/>
                  <a:pt x="3222172" y="1133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5869" y="4338995"/>
            <a:ext cx="911385" cy="1228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1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31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A:1</a:t>
            </a:r>
            <a:endParaRPr lang="en-US" sz="123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1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31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A:2</a:t>
            </a:r>
            <a:endParaRPr lang="en-US" sz="123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1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31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A:3</a:t>
            </a:r>
            <a:endParaRPr lang="en-US" sz="123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1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31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A:4</a:t>
            </a:r>
            <a:endParaRPr lang="en-US" sz="123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1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31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A:5</a:t>
            </a:r>
            <a:endParaRPr lang="en-US" sz="123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3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19276" y="4323298"/>
            <a:ext cx="913370" cy="94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1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31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B:1</a:t>
            </a:r>
            <a:endParaRPr lang="en-US" sz="123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1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1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31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B:2</a:t>
            </a:r>
            <a:endParaRPr lang="en-US" sz="123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1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31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B:3</a:t>
            </a:r>
            <a:endParaRPr lang="en-US" sz="123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1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31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B:4</a:t>
            </a:r>
            <a:endParaRPr lang="en-US" sz="123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85220" y="2207614"/>
            <a:ext cx="481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Derecho group with members {A, B, C}</a:t>
            </a:r>
            <a:b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 which C is receive-only</a:t>
            </a:r>
          </a:p>
        </p:txBody>
      </p:sp>
      <p:sp>
        <p:nvSpPr>
          <p:cNvPr id="50" name="Explosion 1 49"/>
          <p:cNvSpPr>
            <a:spLocks noChangeAspect="1"/>
          </p:cNvSpPr>
          <p:nvPr/>
        </p:nvSpPr>
        <p:spPr>
          <a:xfrm>
            <a:off x="4107799" y="5263904"/>
            <a:ext cx="132029" cy="93785"/>
          </a:xfrm>
          <a:prstGeom prst="irregularSeal1">
            <a:avLst/>
          </a:prstGeom>
          <a:solidFill>
            <a:srgbClr val="FFFF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92"/>
          </a:p>
        </p:txBody>
      </p:sp>
      <p:sp>
        <p:nvSpPr>
          <p:cNvPr id="2" name="TextBox 1"/>
          <p:cNvSpPr txBox="1"/>
          <p:nvPr/>
        </p:nvSpPr>
        <p:spPr>
          <a:xfrm>
            <a:off x="1738708" y="5024364"/>
            <a:ext cx="2053629" cy="47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31" i="1"/>
              <a:t>B fails, resulting in an</a:t>
            </a:r>
            <a:br>
              <a:rPr lang="en-US" sz="1231" i="1"/>
            </a:br>
            <a:r>
              <a:rPr lang="en-US" sz="1231" i="1"/>
              <a:t>uncertain state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1518" y="479437"/>
            <a:ext cx="11224365" cy="1131123"/>
          </a:xfrm>
        </p:spPr>
        <p:txBody>
          <a:bodyPr>
            <a:normAutofit fontScale="90000"/>
          </a:bodyPr>
          <a:lstStyle/>
          <a:p>
            <a:r>
              <a:rPr lang="en-US" sz="4400" b="1"/>
              <a:t>Derecho’s Data Plane = RDMC/SMC.  </a:t>
            </a:r>
            <a:br>
              <a:rPr lang="en-US" sz="4400" b="1"/>
            </a:br>
            <a:r>
              <a:rPr lang="en-US" sz="4400" b="1"/>
              <a:t>Derecho’s Control plane = SST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2408" y="6004819"/>
            <a:ext cx="445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00B050"/>
                </a:solidFill>
              </a:rPr>
              <a:t>Data moved on RDMA multicast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32118" y="5885616"/>
            <a:ext cx="637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solidFill>
                  <a:srgbClr val="00B050"/>
                </a:solidFill>
              </a:rPr>
              <a:t>Control is done using knowledge programming on the SST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5171676" y="4419347"/>
          <a:ext cx="6249322" cy="1375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48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5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72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22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3877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69" marR="187569" marT="93785" marB="9378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Suspected</a:t>
                      </a:r>
                    </a:p>
                  </a:txBody>
                  <a:tcPr marL="187569" marR="187569" marT="93785" marB="93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Proposal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nCommit</a:t>
                      </a:r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Acked</a:t>
                      </a:r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nReceived</a:t>
                      </a:r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Wedged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77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187569" marR="187569" marT="93785" marB="9378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187569" marR="187569" marT="93785" marB="93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4:   -B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77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187569" marR="187569" marT="93785" marB="9378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187569" marR="187569" marT="93785" marB="93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     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877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187569" marR="187569" marT="93785" marB="9378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187569" marR="187569" marT="93785" marB="93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187569" marR="187569" marT="93785" marB="93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5330452" y="3910249"/>
            <a:ext cx="497470" cy="490028"/>
            <a:chOff x="5199007" y="4305937"/>
            <a:chExt cx="497470" cy="490028"/>
          </a:xfrm>
        </p:grpSpPr>
        <p:sp>
          <p:nvSpPr>
            <p:cNvPr id="67" name="Rectangle 66"/>
            <p:cNvSpPr/>
            <p:nvPr/>
          </p:nvSpPr>
          <p:spPr>
            <a:xfrm>
              <a:off x="5277875" y="4305937"/>
              <a:ext cx="418602" cy="230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199007" y="4565572"/>
              <a:ext cx="449594" cy="230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222816" y="4450375"/>
              <a:ext cx="418602" cy="230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5237965" y="4329712"/>
            <a:ext cx="350651" cy="171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2722CB3-DE47-6E22-31F9-2D0AD11F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B4B7F2-7A71-DCC0-6BFA-F0DC2E3F1120}"/>
              </a:ext>
            </a:extLst>
          </p:cNvPr>
          <p:cNvSpPr txBox="1"/>
          <p:nvPr/>
        </p:nvSpPr>
        <p:spPr>
          <a:xfrm>
            <a:off x="9042401" y="2263563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Sagar Jha      Jonathan Behrens</a:t>
            </a:r>
          </a:p>
        </p:txBody>
      </p:sp>
      <p:pic>
        <p:nvPicPr>
          <p:cNvPr id="1028" name="Picture 4" descr="Jonathan Behrens">
            <a:extLst>
              <a:ext uri="{FF2B5EF4-FFF2-40B4-BE49-F238E27FC236}">
                <a16:creationId xmlns:a16="http://schemas.microsoft.com/office/drawing/2014/main" id="{76B75AC0-A149-FE83-F89E-4A08260B8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98" r="14554"/>
          <a:stretch/>
        </p:blipFill>
        <p:spPr bwMode="auto">
          <a:xfrm>
            <a:off x="10630881" y="376819"/>
            <a:ext cx="118011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.D. Students | Department of Computer Science">
            <a:extLst>
              <a:ext uri="{FF2B5EF4-FFF2-40B4-BE49-F238E27FC236}">
                <a16:creationId xmlns:a16="http://schemas.microsoft.com/office/drawing/2014/main" id="{DAE4BDC6-0D42-FE58-82B4-3C64B1F0A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15" t="6621" r="14430" b="11826"/>
          <a:stretch/>
        </p:blipFill>
        <p:spPr bwMode="auto">
          <a:xfrm>
            <a:off x="8837441" y="411631"/>
            <a:ext cx="1518557" cy="17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2C35F62-BDA5-FF52-781B-54FEA56DA3B6}"/>
              </a:ext>
            </a:extLst>
          </p:cNvPr>
          <p:cNvSpPr txBox="1"/>
          <p:nvPr/>
        </p:nvSpPr>
        <p:spPr>
          <a:xfrm>
            <a:off x="9634907" y="4607791"/>
            <a:ext cx="887238" cy="261610"/>
          </a:xfrm>
          <a:prstGeom prst="rect">
            <a:avLst/>
          </a:prstGeom>
          <a:solidFill>
            <a:srgbClr val="FFFFFF">
              <a:alpha val="2902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100" b="1"/>
              <a:t>    A     B</a:t>
            </a:r>
          </a:p>
        </p:txBody>
      </p:sp>
    </p:spTree>
    <p:extLst>
      <p:ext uri="{BB962C8B-B14F-4D97-AF65-F5344CB8AC3E}">
        <p14:creationId xmlns:p14="http://schemas.microsoft.com/office/powerpoint/2010/main" val="3521730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4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C51CBC-6C3A-4FE9-B980-3C835AF14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236" y="2547519"/>
            <a:ext cx="4239528" cy="948533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B6C9EB9-3C2F-4763-9ACA-BCE4806DC44E}"/>
              </a:ext>
            </a:extLst>
          </p:cNvPr>
          <p:cNvSpPr/>
          <p:nvPr/>
        </p:nvSpPr>
        <p:spPr>
          <a:xfrm>
            <a:off x="2555961" y="3455299"/>
            <a:ext cx="4411281" cy="2395243"/>
          </a:xfrm>
          <a:custGeom>
            <a:avLst/>
            <a:gdLst>
              <a:gd name="connsiteX0" fmla="*/ 4411281 w 4411281"/>
              <a:gd name="connsiteY0" fmla="*/ 2395243 h 2395243"/>
              <a:gd name="connsiteX1" fmla="*/ 114411 w 4411281"/>
              <a:gd name="connsiteY1" fmla="*/ 671639 h 2395243"/>
              <a:gd name="connsiteX2" fmla="*/ 1659989 w 4411281"/>
              <a:gd name="connsiteY2" fmla="*/ 0 h 239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1281" h="2395243">
                <a:moveTo>
                  <a:pt x="4411281" y="2395243"/>
                </a:moveTo>
                <a:cubicBezTo>
                  <a:pt x="2492120" y="1733044"/>
                  <a:pt x="572960" y="1070846"/>
                  <a:pt x="114411" y="671639"/>
                </a:cubicBezTo>
                <a:cubicBezTo>
                  <a:pt x="-344138" y="272432"/>
                  <a:pt x="657925" y="136216"/>
                  <a:pt x="1659989" y="0"/>
                </a:cubicBezTo>
              </a:path>
            </a:pathLst>
          </a:custGeom>
          <a:noFill/>
          <a:ln w="28575">
            <a:solidFill>
              <a:srgbClr val="E53BA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AE791-1B1C-40F7-8C11-32F5D71A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1176320" cy="1499616"/>
          </a:xfrm>
        </p:spPr>
        <p:txBody>
          <a:bodyPr>
            <a:noAutofit/>
          </a:bodyPr>
          <a:lstStyle/>
          <a:p>
            <a:r>
              <a:rPr lang="en-US" sz="4000" b="1"/>
              <a:t>Shared State Table (</a:t>
            </a:r>
            <a:r>
              <a:rPr lang="en-US" sz="4000" b="1" err="1"/>
              <a:t>SSt</a:t>
            </a:r>
            <a:r>
              <a:rPr lang="en-US" sz="4000" b="1"/>
              <a:t>): Direct RDMA writes with no locking (sequential cache-line consistency)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BEDB94C1-4AAD-4BB5-B3B8-8F5246D3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57" y="2004498"/>
            <a:ext cx="10786872" cy="4023360"/>
          </a:xfrm>
        </p:spPr>
        <p:txBody>
          <a:bodyPr/>
          <a:lstStyle/>
          <a:p>
            <a:r>
              <a:rPr lang="en-US"/>
              <a:t>Replicated at </a:t>
            </a:r>
            <a:br>
              <a:rPr lang="en-US"/>
            </a:br>
            <a:r>
              <a:rPr lang="en-US"/>
              <a:t>members</a:t>
            </a:r>
          </a:p>
          <a:p>
            <a:r>
              <a:rPr lang="en-US">
                <a:highlight>
                  <a:srgbClr val="FFFFFF"/>
                </a:highlight>
              </a:rPr>
              <a:t>Update own row</a:t>
            </a:r>
          </a:p>
          <a:p>
            <a:r>
              <a:rPr lang="en-US">
                <a:highlight>
                  <a:srgbClr val="FFFFFF"/>
                </a:highlight>
              </a:rPr>
              <a:t>Read-only copy of other rows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1B519-B8F2-464E-9553-F3F3A7CD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E9245-A003-4771-A2BD-36D88792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7B5574-F67D-49C5-B99B-8C5040C13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79" y="4610198"/>
            <a:ext cx="4312356" cy="8985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84C85A-7537-4170-957B-878F1FD4A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646" y="5059483"/>
            <a:ext cx="4239528" cy="89458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0D5C72-5F4D-48F9-8E81-6959C8D6B60C}"/>
              </a:ext>
            </a:extLst>
          </p:cNvPr>
          <p:cNvSpPr/>
          <p:nvPr/>
        </p:nvSpPr>
        <p:spPr>
          <a:xfrm>
            <a:off x="4919958" y="2897423"/>
            <a:ext cx="4105187" cy="2054903"/>
          </a:xfrm>
          <a:custGeom>
            <a:avLst/>
            <a:gdLst>
              <a:gd name="connsiteX0" fmla="*/ 3285366 w 4105187"/>
              <a:gd name="connsiteY0" fmla="*/ 15710 h 2054903"/>
              <a:gd name="connsiteX1" fmla="*/ 3884177 w 4105187"/>
              <a:gd name="connsiteY1" fmla="*/ 298931 h 2054903"/>
              <a:gd name="connsiteX2" fmla="*/ 0 w 4105187"/>
              <a:gd name="connsiteY2" fmla="*/ 2054903 h 20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5187" h="2054903">
                <a:moveTo>
                  <a:pt x="3285366" y="15710"/>
                </a:moveTo>
                <a:cubicBezTo>
                  <a:pt x="3858552" y="-12612"/>
                  <a:pt x="4431738" y="-40934"/>
                  <a:pt x="3884177" y="298931"/>
                </a:cubicBezTo>
                <a:cubicBezTo>
                  <a:pt x="3336616" y="638796"/>
                  <a:pt x="1668308" y="1346849"/>
                  <a:pt x="0" y="2054903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505D033-6EE8-4A1F-B8E9-E12505FB0973}"/>
              </a:ext>
            </a:extLst>
          </p:cNvPr>
          <p:cNvSpPr/>
          <p:nvPr/>
        </p:nvSpPr>
        <p:spPr>
          <a:xfrm>
            <a:off x="8205324" y="2888857"/>
            <a:ext cx="3995123" cy="2484255"/>
          </a:xfrm>
          <a:custGeom>
            <a:avLst/>
            <a:gdLst>
              <a:gd name="connsiteX0" fmla="*/ 0 w 3995123"/>
              <a:gd name="connsiteY0" fmla="*/ 0 h 2484255"/>
              <a:gd name="connsiteX1" fmla="*/ 3827533 w 3995123"/>
              <a:gd name="connsiteY1" fmla="*/ 1084332 h 2484255"/>
              <a:gd name="connsiteX2" fmla="*/ 2953593 w 3995123"/>
              <a:gd name="connsiteY2" fmla="*/ 2484255 h 248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5123" h="2484255">
                <a:moveTo>
                  <a:pt x="0" y="0"/>
                </a:moveTo>
                <a:cubicBezTo>
                  <a:pt x="1667634" y="335145"/>
                  <a:pt x="3335268" y="670290"/>
                  <a:pt x="3827533" y="1084332"/>
                </a:cubicBezTo>
                <a:cubicBezTo>
                  <a:pt x="4319798" y="1498374"/>
                  <a:pt x="3636695" y="1991314"/>
                  <a:pt x="2953593" y="248425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90C4233-8CCC-4FCA-B0CB-BC0039FD300E}"/>
              </a:ext>
            </a:extLst>
          </p:cNvPr>
          <p:cNvSpPr/>
          <p:nvPr/>
        </p:nvSpPr>
        <p:spPr>
          <a:xfrm>
            <a:off x="4944234" y="3172078"/>
            <a:ext cx="5304096" cy="2031101"/>
          </a:xfrm>
          <a:custGeom>
            <a:avLst/>
            <a:gdLst>
              <a:gd name="connsiteX0" fmla="*/ 0 w 5304096"/>
              <a:gd name="connsiteY0" fmla="*/ 2031101 h 2031101"/>
              <a:gd name="connsiteX1" fmla="*/ 5170810 w 5304096"/>
              <a:gd name="connsiteY1" fmla="*/ 1068149 h 2031101"/>
              <a:gd name="connsiteX2" fmla="*/ 3269182 w 5304096"/>
              <a:gd name="connsiteY2" fmla="*/ 0 h 203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4096" h="2031101">
                <a:moveTo>
                  <a:pt x="0" y="2031101"/>
                </a:moveTo>
                <a:cubicBezTo>
                  <a:pt x="2312973" y="1718883"/>
                  <a:pt x="4625946" y="1406666"/>
                  <a:pt x="5170810" y="1068149"/>
                </a:cubicBezTo>
                <a:cubicBezTo>
                  <a:pt x="5715674" y="729632"/>
                  <a:pt x="4492428" y="364816"/>
                  <a:pt x="3269182" y="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594512-2CCE-404D-9428-F5B15B8068AB}"/>
              </a:ext>
            </a:extLst>
          </p:cNvPr>
          <p:cNvCxnSpPr>
            <a:cxnSpLocks/>
          </p:cNvCxnSpPr>
          <p:nvPr/>
        </p:nvCxnSpPr>
        <p:spPr>
          <a:xfrm>
            <a:off x="4919958" y="5196833"/>
            <a:ext cx="2052593" cy="451408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06E06B-A04B-4100-9F63-7746C49ABE92}"/>
              </a:ext>
            </a:extLst>
          </p:cNvPr>
          <p:cNvCxnSpPr>
            <a:cxnSpLocks/>
          </p:cNvCxnSpPr>
          <p:nvPr/>
        </p:nvCxnSpPr>
        <p:spPr>
          <a:xfrm flipH="1" flipV="1">
            <a:off x="4944234" y="5373112"/>
            <a:ext cx="2028318" cy="469338"/>
          </a:xfrm>
          <a:prstGeom prst="straightConnector1">
            <a:avLst/>
          </a:prstGeom>
          <a:ln w="28575">
            <a:solidFill>
              <a:srgbClr val="E53BA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686800" y="2403850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RDMA enables A to write directly to the replicas on B and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E6E2A-AD47-25C9-0760-4516954A5120}"/>
              </a:ext>
            </a:extLst>
          </p:cNvPr>
          <p:cNvSpPr txBox="1"/>
          <p:nvPr/>
        </p:nvSpPr>
        <p:spPr>
          <a:xfrm>
            <a:off x="5033639" y="3496052"/>
            <a:ext cx="245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SST on machine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682E3-F0EC-93B5-E6E8-155135F501BB}"/>
              </a:ext>
            </a:extLst>
          </p:cNvPr>
          <p:cNvSpPr txBox="1"/>
          <p:nvPr/>
        </p:nvSpPr>
        <p:spPr>
          <a:xfrm>
            <a:off x="1880470" y="5423115"/>
            <a:ext cx="245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SST on machine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7A1AD-C649-6E4E-EEBA-6D4334CDA643}"/>
              </a:ext>
            </a:extLst>
          </p:cNvPr>
          <p:cNvSpPr txBox="1"/>
          <p:nvPr/>
        </p:nvSpPr>
        <p:spPr>
          <a:xfrm>
            <a:off x="8290957" y="5906576"/>
            <a:ext cx="245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SST on machine C</a:t>
            </a:r>
          </a:p>
        </p:txBody>
      </p:sp>
    </p:spTree>
    <p:extLst>
      <p:ext uri="{BB962C8B-B14F-4D97-AF65-F5344CB8AC3E}">
        <p14:creationId xmlns:p14="http://schemas.microsoft.com/office/powerpoint/2010/main" val="827629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E1B34F-1D25-87F5-B39A-CCFEFBF2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Goal: High Quality Systems research in a period dominated by AI 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914925-8E39-9BEA-1B3B-E254E0C0E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/>
              <a:t>High quality research must be impactful – we shouldn’t do work that won’t live on and be influential</a:t>
            </a:r>
          </a:p>
          <a:p>
            <a:endParaRPr lang="en-US"/>
          </a:p>
          <a:p>
            <a:r>
              <a:rPr lang="en-US"/>
              <a:t>But the needs of AI don’t align terribly well with the aspirations and interests of the systems research community</a:t>
            </a:r>
          </a:p>
          <a:p>
            <a:endParaRPr lang="en-US"/>
          </a:p>
          <a:p>
            <a:r>
              <a:rPr lang="en-US"/>
              <a:t>I’ll share a representative story and then pivot to my conclusion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C7B82-E513-FA52-EB6C-5C0D3B67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36C7-9EE3-3941-3BB9-C19EB498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2707"/>
      </p:ext>
    </p:extLst>
  </p:cSld>
  <p:clrMapOvr>
    <a:masterClrMapping/>
  </p:clrMapOvr>
  <p:transition advTm="60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2BA3-1B19-1470-053A-3E2639A9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we were far from finished!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8CC46-D558-AC84-D2DB-B1C95C202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The SST is an asynchronously updated table, FIFO consistency by sender but not totally ordered.  And updates are periodic.</a:t>
            </a:r>
          </a:p>
          <a:p>
            <a:endParaRPr lang="en-US"/>
          </a:p>
          <a:p>
            <a:r>
              <a:rPr lang="en-US"/>
              <a:t>So we might see node B ack “22 from A”, but then “197 from A”, and need to infer that in fact this covers 22 through 197, in FIFO order (“a monotonicity” guarantee)</a:t>
            </a:r>
          </a:p>
          <a:p>
            <a:endParaRPr lang="en-US"/>
          </a:p>
          <a:p>
            <a:r>
              <a:rPr lang="en-US"/>
              <a:t>Led us to a model involving monotonic predicates and batched actions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6B9DF-CCD2-407E-E71B-9D3A075A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E12E0-BA5F-2086-DA79-26727930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13838"/>
      </p:ext>
    </p:extLst>
  </p:cSld>
  <p:clrMapOvr>
    <a:masterClrMapping/>
  </p:clrMapOvr>
  <p:transition advTm="60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FA6BD-A10F-51A5-4422-297456C21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which…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8F98B-1370-24F8-AA8F-379B5BD61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Implementation itself: systematically zero-copy, minimal locking</a:t>
            </a:r>
          </a:p>
          <a:p>
            <a:endParaRPr lang="en-US"/>
          </a:p>
          <a:p>
            <a:r>
              <a:rPr lang="en-US"/>
              <a:t>Opportunistically batching needed at ten different spots</a:t>
            </a:r>
          </a:p>
          <a:p>
            <a:endParaRPr lang="en-US"/>
          </a:p>
          <a:p>
            <a:r>
              <a:rPr lang="en-US"/>
              <a:t>Special RDMA data paths for point-to-point data flows that later “join”, for patterns like “</a:t>
            </a:r>
            <a:r>
              <a:rPr lang="en-US" err="1"/>
              <a:t>AllGather</a:t>
            </a:r>
            <a:r>
              <a:rPr lang="en-US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4A706-C431-E3F1-BBA4-2E7DDD4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DFE82-C328-EF12-5B6F-CC0A0E8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54988"/>
      </p:ext>
    </p:extLst>
  </p:cSld>
  <p:clrMapOvr>
    <a:masterClrMapping/>
  </p:clrMapOvr>
  <p:transition advTm="60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CC1C-BA77-33EB-D183-399BD88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…Derecho was a success, yielding a new atomic multicast and </a:t>
            </a:r>
            <a:r>
              <a:rPr lang="en-US" sz="4000">
                <a:solidFill>
                  <a:srgbClr val="C00000"/>
                </a:solidFill>
              </a:rPr>
              <a:t>the first optimal Paxos</a:t>
            </a:r>
            <a:r>
              <a:rPr lang="en-US" sz="400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96F4-0051-823F-9E2E-A569AEDD2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Bisimulates</a:t>
            </a:r>
            <a:r>
              <a:rPr lang="en-US"/>
              <a:t> classic </a:t>
            </a:r>
            <a:r>
              <a:rPr lang="en-US" err="1"/>
              <a:t>Paxos</a:t>
            </a:r>
            <a:r>
              <a:rPr lang="en-US"/>
              <a:t> with </a:t>
            </a:r>
            <a:r>
              <a:rPr lang="en-US" err="1"/>
              <a:t>Qw</a:t>
            </a:r>
            <a:r>
              <a:rPr lang="en-US"/>
              <a:t>=N, </a:t>
            </a:r>
            <a:r>
              <a:rPr lang="en-US" err="1"/>
              <a:t>Qr</a:t>
            </a:r>
            <a:r>
              <a:rPr lang="en-US"/>
              <a:t>=1</a:t>
            </a:r>
          </a:p>
          <a:p>
            <a:r>
              <a:rPr lang="en-US"/>
              <a:t>      … blazingly fast, orders of magnitude beyond prior options</a:t>
            </a:r>
          </a:p>
          <a:p>
            <a:r>
              <a:rPr lang="en-US"/>
              <a:t>      … minimizes information passing (</a:t>
            </a:r>
            <a:r>
              <a:rPr lang="en-US">
                <a:sym typeface="Symbol" panose="05050102010706020507" pitchFamily="18" charset="2"/>
              </a:rPr>
              <a:t> messages)</a:t>
            </a:r>
            <a:br>
              <a:rPr lang="en-US"/>
            </a:br>
            <a:br>
              <a:rPr lang="en-US"/>
            </a:br>
            <a:r>
              <a:rPr lang="en-US"/>
              <a:t>Derecho is the first solution to matches PODC ‘06 bounds from Keidar / Schraer.  In fact, Derecho optimal in </a:t>
            </a:r>
            <a:r>
              <a:rPr lang="en-US" i="1"/>
              <a:t>many</a:t>
            </a:r>
            <a:r>
              <a:rPr lang="en-US"/>
              <a:t> senses (message efficiency, progress condition, mapping to RDMA)</a:t>
            </a:r>
            <a:endParaRPr lang="en-US" b="1"/>
          </a:p>
          <a:p>
            <a:endParaRPr lang="en-US" i="1"/>
          </a:p>
          <a:p>
            <a:endParaRPr lang="en-US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C5F47-27A7-99B1-F02F-5A41A8468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133F2-383D-6E13-06A1-E65174C5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33527"/>
      </p:ext>
    </p:extLst>
  </p:cSld>
  <p:clrMapOvr>
    <a:masterClrMapping/>
  </p:clrMapOvr>
  <p:transition advTm="60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5F73-0448-D65C-3E27-509A80DE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 more…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8C39D-06AB-27A8-8497-C468D6B6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38E0E-2251-A6A9-7E31-57B1951E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8BC61-2D1C-E4D3-4EB1-86BA09E4AC2B}"/>
              </a:ext>
            </a:extLst>
          </p:cNvPr>
          <p:cNvSpPr txBox="1"/>
          <p:nvPr/>
        </p:nvSpPr>
        <p:spPr>
          <a:xfrm>
            <a:off x="1368361" y="3283589"/>
            <a:ext cx="9982391" cy="1846659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/>
              <a:t>Sagar Jha, </a:t>
            </a:r>
            <a:r>
              <a:rPr lang="en-US" sz="2400" i="1"/>
              <a:t>et. al</a:t>
            </a:r>
            <a:r>
              <a:rPr lang="en-US" sz="2400"/>
              <a:t>. </a:t>
            </a:r>
            <a:r>
              <a:rPr lang="en-US" sz="2400" b="1"/>
              <a:t>Derecho: Fast State Machine Replication for Cloud Services. </a:t>
            </a:r>
            <a:r>
              <a:rPr lang="en-US" sz="2400"/>
              <a:t>ACM Trans. </a:t>
            </a:r>
            <a:r>
              <a:rPr lang="en-US" sz="2400" err="1"/>
              <a:t>Comput</a:t>
            </a:r>
            <a:r>
              <a:rPr lang="en-US" sz="2400"/>
              <a:t>. Syst. 36, 2 (May 2019), </a:t>
            </a:r>
            <a:r>
              <a:rPr lang="en-US" sz="2400" b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https://doi.org/10.1145/3302258</a:t>
            </a:r>
            <a:endParaRPr lang="en-US" sz="2400" b="1">
              <a:solidFill>
                <a:srgbClr val="0070C0"/>
              </a:solidFill>
            </a:endParaRPr>
          </a:p>
          <a:p>
            <a:endParaRPr lang="en-US" sz="2400" b="1">
              <a:solidFill>
                <a:srgbClr val="0070C0"/>
              </a:solidFill>
            </a:endParaRPr>
          </a:p>
          <a:p>
            <a:r>
              <a:rPr lang="en-US" sz="2400"/>
              <a:t>Download from </a:t>
            </a:r>
            <a:r>
              <a:rPr lang="en-US" sz="2400" b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https://GitHub.com/Derecho-Project</a:t>
            </a:r>
            <a:r>
              <a:rPr lang="en-US" sz="2400" b="1">
                <a:solidFill>
                  <a:srgbClr val="0070C0"/>
                </a:solidFill>
              </a:rPr>
              <a:t> </a:t>
            </a:r>
            <a:endParaRPr lang="en-US" b="1">
              <a:solidFill>
                <a:srgbClr val="0070C0"/>
              </a:solidFill>
            </a:endParaRP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0309C-23D2-06D1-9FBB-F5B8052DA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193" y="556768"/>
            <a:ext cx="1471953" cy="1723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C228A5-1F77-4DFF-25F6-30C417368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228" y="60863"/>
            <a:ext cx="1321202" cy="2023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48CFCE-2AC0-EE36-1E23-D7FA3E731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7716" y="87389"/>
            <a:ext cx="1837942" cy="12056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CE40DC-46B0-BB04-F135-C23A859446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9896" y="1345783"/>
            <a:ext cx="1247944" cy="1478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9B68EF-92A3-037D-CA2F-6083D4B5BC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3073" y="1389985"/>
            <a:ext cx="1247944" cy="137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95570"/>
      </p:ext>
    </p:extLst>
  </p:cSld>
  <p:clrMapOvr>
    <a:masterClrMapping/>
  </p:clrMapOvr>
  <p:transition advTm="60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A7A9-5954-F584-C6B3-177EC217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But was Derecho the winner?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EF605-F324-49B2-F010-20533F1E0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74694"/>
            <a:ext cx="10939272" cy="353466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C00000"/>
                </a:solidFill>
              </a:rPr>
              <a:t>Not if you ask GPT or most of the other AI chat tools!  </a:t>
            </a:r>
            <a:r>
              <a:rPr lang="en-US" b="1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en-US" b="1">
              <a:solidFill>
                <a:srgbClr val="C00000"/>
              </a:solidFill>
            </a:endParaRPr>
          </a:p>
          <a:p>
            <a:endParaRPr lang="en-US" b="1"/>
          </a:p>
          <a:p>
            <a:r>
              <a:rPr lang="en-US"/>
              <a:t>They expect you to just use Zookeeper plus chained replication.  </a:t>
            </a:r>
          </a:p>
          <a:p>
            <a:endParaRPr lang="en-US"/>
          </a:p>
          <a:p>
            <a:r>
              <a:rPr lang="en-US"/>
              <a:t>If forced to recommend a consensus algorithm, they recommend a much slower </a:t>
            </a:r>
            <a:r>
              <a:rPr lang="en-US" err="1"/>
              <a:t>RaFT</a:t>
            </a:r>
            <a:r>
              <a:rPr lang="en-US"/>
              <a:t> protocol, or an open library based on Paxos.  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05F6A-3EEC-440C-4667-100DE29DB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F3AD7-821D-516B-C18A-5DCE480D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31294C-4EFF-9FA3-490E-05E31502D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346" y="112976"/>
            <a:ext cx="1459652" cy="218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8478"/>
      </p:ext>
    </p:extLst>
  </p:cSld>
  <p:clrMapOvr>
    <a:masterClrMapping/>
  </p:clrMapOvr>
  <p:transition advTm="60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3344-1941-E6D8-A735-326BE63B3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harsh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C0101-9B95-0E9C-3C4C-42530899A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Modern AI doesn’t need atomic multicast or consensus (for example HDFS uses Zookeeper and one replica/shard).</a:t>
            </a:r>
          </a:p>
          <a:p>
            <a:endParaRPr lang="en-US"/>
          </a:p>
          <a:p>
            <a:r>
              <a:rPr lang="en-US"/>
              <a:t>Multicast (like RDMC) </a:t>
            </a:r>
            <a:r>
              <a:rPr lang="en-US" i="1"/>
              <a:t>does</a:t>
            </a:r>
            <a:r>
              <a:rPr lang="en-US"/>
              <a:t> arise in CCL packages and used in </a:t>
            </a:r>
            <a:r>
              <a:rPr lang="en-US" err="1"/>
              <a:t>AllReduce</a:t>
            </a:r>
            <a:r>
              <a:rPr lang="en-US"/>
              <a:t> and MapReduce.  But NVIDIA’s popular NCCL implementation, which is proprietary, doesn’t use RDMC…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1B297-3F06-572C-3456-636605E8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65569-54EE-7E1F-0AF4-16DB1F93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01407"/>
      </p:ext>
    </p:extLst>
  </p:cSld>
  <p:clrMapOvr>
    <a:masterClrMapping/>
  </p:clrMapOvr>
  <p:transition advTm="60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1478-BCC7-77E0-4652-FE56D510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71" cy="1499616"/>
          </a:xfrm>
        </p:spPr>
        <p:txBody>
          <a:bodyPr/>
          <a:lstStyle/>
          <a:p>
            <a:r>
              <a:rPr lang="en-US"/>
              <a:t>A 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51D03-DB57-974B-B4B1-36B80CFA1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1" y="2286000"/>
            <a:ext cx="11319932" cy="4022725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/>
              <a:t>How can we do research that will have constructive impact?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 To impact AI you need to work directly on the canonical components</a:t>
            </a:r>
            <a:br>
              <a:rPr lang="en-US"/>
            </a:br>
            <a:r>
              <a:rPr lang="en-US"/>
              <a:t>  normally used in AI systems, and respect the APIs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 You can build a “better hosting platform for AI inference” </a:t>
            </a:r>
            <a:br>
              <a:rPr lang="en-US"/>
            </a:br>
            <a:r>
              <a:rPr lang="en-US"/>
              <a:t>   but that really is more of commercial than an academic path</a:t>
            </a:r>
          </a:p>
          <a:p>
            <a:pPr lvl="1"/>
            <a:endParaRPr lang="en-US"/>
          </a:p>
          <a:p>
            <a:pPr marL="128016" lvl="1" indent="0">
              <a:buNone/>
            </a:pPr>
            <a:r>
              <a:rPr lang="en-US"/>
              <a:t>Academic work historically needs fundamental systems insights, and elegant demonstrations that others adopt.  But at the systems layer, we won’t see this from vibe-coded solutions.  And vibe-coding is not going away!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5A795-3551-07EB-9639-4FD21612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755D3-73B6-FF27-976C-4AAAE3F9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/>
          <a:lstStyle/>
          <a:p>
            <a:fld id="{26165642-2DC6-4995-8FB3-76453B93C11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ED06F2-DEA4-FF88-8527-033BEC4B3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132" y="306388"/>
            <a:ext cx="2370667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58728"/>
      </p:ext>
    </p:extLst>
  </p:cSld>
  <p:clrMapOvr>
    <a:masterClrMapping/>
  </p:clrMapOvr>
  <p:transition advTm="60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B672-A80F-8180-211E-12155DF53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pushed further and further…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3E354-A28F-F01A-A2A9-B447A53AB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64672" cy="4023360"/>
          </a:xfrm>
        </p:spPr>
        <p:txBody>
          <a:bodyPr>
            <a:normAutofit/>
          </a:bodyPr>
          <a:lstStyle/>
          <a:p>
            <a:r>
              <a:rPr lang="en-US"/>
              <a:t>We used Derecho to create Vortex, a platform for hosting (serving) AI models, for very fast inference and other ML tasks.</a:t>
            </a:r>
          </a:p>
          <a:p>
            <a:endParaRPr lang="en-US"/>
          </a:p>
          <a:p>
            <a:r>
              <a:rPr lang="en-US"/>
              <a:t>Our focus was on zero-copy data paths, efficient pointer-based access to key-value objects.  Yet API compatible!</a:t>
            </a:r>
          </a:p>
          <a:p>
            <a:endParaRPr lang="en-US"/>
          </a:p>
          <a:p>
            <a:r>
              <a:rPr lang="en-US"/>
              <a:t>The payoff was dramatic – I’ll show a few representative numbers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8784E-E141-D999-16A1-4A9B19AF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F8786-6091-E0B0-96AF-E4813833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12894"/>
      </p:ext>
    </p:extLst>
  </p:cSld>
  <p:clrMapOvr>
    <a:masterClrMapping/>
  </p:clrMapOvr>
  <p:transition advTm="600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BD8A3-59BC-D0AE-A70F-F794E62DE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9959741F-7112-D804-BA79-ADFE2C8E7823}"/>
              </a:ext>
            </a:extLst>
          </p:cNvPr>
          <p:cNvSpPr/>
          <p:nvPr/>
        </p:nvSpPr>
        <p:spPr>
          <a:xfrm>
            <a:off x="2966428" y="2815016"/>
            <a:ext cx="1269836" cy="2845743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4C4C0799-E437-1A23-AB1A-456051A74071}"/>
              </a:ext>
            </a:extLst>
          </p:cNvPr>
          <p:cNvSpPr/>
          <p:nvPr/>
        </p:nvSpPr>
        <p:spPr>
          <a:xfrm>
            <a:off x="5931277" y="3606862"/>
            <a:ext cx="1243847" cy="77452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8E9CF-5EBA-7F84-C7B3-CE3EC5641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097" y="596209"/>
            <a:ext cx="11167872" cy="1499616"/>
          </a:xfrm>
        </p:spPr>
        <p:txBody>
          <a:bodyPr/>
          <a:lstStyle/>
          <a:p>
            <a:r>
              <a:rPr lang="en-US"/>
              <a:t>Traditional Platform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8FBFA-24D1-0716-3549-1833E038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91ECC-19BC-7EF3-EB7E-10E74763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30DFF66-67E9-54E0-3F3F-382AB0C969EE}"/>
              </a:ext>
            </a:extLst>
          </p:cNvPr>
          <p:cNvSpPr txBox="1"/>
          <p:nvPr/>
        </p:nvSpPr>
        <p:spPr>
          <a:xfrm>
            <a:off x="7251324" y="3682376"/>
            <a:ext cx="254263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File system or 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Key-Value Store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4A14A9-E9F7-02FF-C49F-B6154A57860D}"/>
              </a:ext>
            </a:extLst>
          </p:cNvPr>
          <p:cNvSpPr txBox="1"/>
          <p:nvPr/>
        </p:nvSpPr>
        <p:spPr>
          <a:xfrm>
            <a:off x="3014272" y="4896319"/>
            <a:ext cx="611517" cy="369332"/>
          </a:xfrm>
          <a:prstGeom prst="rect">
            <a:avLst/>
          </a:prstGeom>
          <a:solidFill>
            <a:schemeClr val="bg1"/>
          </a:solidFill>
          <a:ln>
            <a:solidFill>
              <a:srgbClr val="FA5D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GPU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544398-8602-016C-C968-3CB7B47EF235}"/>
              </a:ext>
            </a:extLst>
          </p:cNvPr>
          <p:cNvSpPr txBox="1"/>
          <p:nvPr/>
        </p:nvSpPr>
        <p:spPr>
          <a:xfrm>
            <a:off x="1016269" y="3117054"/>
            <a:ext cx="1729491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Your logic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C9075D-ADF2-2B9A-ACE9-3C9E13D4A719}"/>
              </a:ext>
            </a:extLst>
          </p:cNvPr>
          <p:cNvSpPr txBox="1"/>
          <p:nvPr/>
        </p:nvSpPr>
        <p:spPr>
          <a:xfrm>
            <a:off x="535523" y="4531393"/>
            <a:ext cx="2542638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Accelerator Layer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17AF1FA-250E-33C0-4B2B-934503056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425" y="3130432"/>
            <a:ext cx="713960" cy="83995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955ADAF-77D0-F1CB-7E49-2F80DC031F76}"/>
              </a:ext>
            </a:extLst>
          </p:cNvPr>
          <p:cNvSpPr txBox="1"/>
          <p:nvPr/>
        </p:nvSpPr>
        <p:spPr>
          <a:xfrm>
            <a:off x="1627596" y="5941677"/>
            <a:ext cx="3987862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The AI code probably runs on a different computer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BEA375C-A35B-4E1A-369E-2DB4F8E16934}"/>
              </a:ext>
            </a:extLst>
          </p:cNvPr>
          <p:cNvSpPr/>
          <p:nvPr/>
        </p:nvSpPr>
        <p:spPr>
          <a:xfrm>
            <a:off x="3545327" y="324534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381F535-A690-16B5-C81C-D755B7F11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29" t="19795" r="4395" b="3636"/>
          <a:stretch/>
        </p:blipFill>
        <p:spPr>
          <a:xfrm>
            <a:off x="3673632" y="4807607"/>
            <a:ext cx="399160" cy="510794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65B9C92-FD2D-83A1-C94F-1C4FBCE65C9D}"/>
              </a:ext>
            </a:extLst>
          </p:cNvPr>
          <p:cNvSpPr/>
          <p:nvPr/>
        </p:nvSpPr>
        <p:spPr>
          <a:xfrm>
            <a:off x="4261607" y="3550408"/>
            <a:ext cx="2215393" cy="893588"/>
          </a:xfrm>
          <a:custGeom>
            <a:avLst/>
            <a:gdLst>
              <a:gd name="connsiteX0" fmla="*/ 0 w 1653775"/>
              <a:gd name="connsiteY0" fmla="*/ 6524 h 893588"/>
              <a:gd name="connsiteX1" fmla="*/ 1006679 w 1653775"/>
              <a:gd name="connsiteY1" fmla="*/ 65247 h 893588"/>
              <a:gd name="connsiteX2" fmla="*/ 1652632 w 1653775"/>
              <a:gd name="connsiteY2" fmla="*/ 476308 h 893588"/>
              <a:gd name="connsiteX3" fmla="*/ 855677 w 1653775"/>
              <a:gd name="connsiteY3" fmla="*/ 837034 h 893588"/>
              <a:gd name="connsiteX4" fmla="*/ 58723 w 1653775"/>
              <a:gd name="connsiteY4" fmla="*/ 887368 h 89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775" h="893588">
                <a:moveTo>
                  <a:pt x="0" y="6524"/>
                </a:moveTo>
                <a:cubicBezTo>
                  <a:pt x="365620" y="-3263"/>
                  <a:pt x="731240" y="-13050"/>
                  <a:pt x="1006679" y="65247"/>
                </a:cubicBezTo>
                <a:cubicBezTo>
                  <a:pt x="1282118" y="143544"/>
                  <a:pt x="1677799" y="347677"/>
                  <a:pt x="1652632" y="476308"/>
                </a:cubicBezTo>
                <a:cubicBezTo>
                  <a:pt x="1627465" y="604939"/>
                  <a:pt x="1121328" y="768524"/>
                  <a:pt x="855677" y="837034"/>
                </a:cubicBezTo>
                <a:cubicBezTo>
                  <a:pt x="590026" y="905544"/>
                  <a:pt x="324374" y="896456"/>
                  <a:pt x="58723" y="887368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F38D97-E322-F249-A1BC-F6F55FF09303}"/>
              </a:ext>
            </a:extLst>
          </p:cNvPr>
          <p:cNvSpPr txBox="1"/>
          <p:nvPr/>
        </p:nvSpPr>
        <p:spPr>
          <a:xfrm>
            <a:off x="4273780" y="2816169"/>
            <a:ext cx="1729491" cy="646331"/>
          </a:xfrm>
          <a:prstGeom prst="rect">
            <a:avLst/>
          </a:prstGeom>
          <a:solidFill>
            <a:srgbClr val="CCFF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Request objects one by one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B33C66-1E70-8EDC-1502-E0253E14B174}"/>
              </a:ext>
            </a:extLst>
          </p:cNvPr>
          <p:cNvSpPr txBox="1"/>
          <p:nvPr/>
        </p:nvSpPr>
        <p:spPr>
          <a:xfrm>
            <a:off x="4266361" y="4614875"/>
            <a:ext cx="1729491" cy="923330"/>
          </a:xfrm>
          <a:prstGeom prst="rect">
            <a:avLst/>
          </a:prstGeom>
          <a:solidFill>
            <a:srgbClr val="CCFF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Objects copied over datacenter TCP network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DA01A0C-59AF-C069-3618-518283879617}"/>
              </a:ext>
            </a:extLst>
          </p:cNvPr>
          <p:cNvSpPr/>
          <p:nvPr/>
        </p:nvSpPr>
        <p:spPr>
          <a:xfrm rot="3787753">
            <a:off x="3849884" y="4305362"/>
            <a:ext cx="249347" cy="5495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231E8F01-543A-46E3-BD13-FE2449843576}"/>
              </a:ext>
            </a:extLst>
          </p:cNvPr>
          <p:cNvSpPr/>
          <p:nvPr/>
        </p:nvSpPr>
        <p:spPr>
          <a:xfrm>
            <a:off x="134792" y="3824329"/>
            <a:ext cx="4307479" cy="395438"/>
          </a:xfrm>
          <a:prstGeom prst="wedgeRectCallout">
            <a:avLst>
              <a:gd name="adj1" fmla="val 38658"/>
              <a:gd name="adj2" fmla="val 999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Runtime copies data into GPU</a:t>
            </a:r>
          </a:p>
        </p:txBody>
      </p:sp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49A20690-2291-0899-D1EF-53276424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3" y="1975846"/>
            <a:ext cx="1888035" cy="83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D450525-4A8A-7B2E-C06F-2FFF5D55E623}"/>
              </a:ext>
            </a:extLst>
          </p:cNvPr>
          <p:cNvSpPr/>
          <p:nvPr/>
        </p:nvSpPr>
        <p:spPr>
          <a:xfrm>
            <a:off x="2523392" y="2381831"/>
            <a:ext cx="3897728" cy="1214809"/>
          </a:xfrm>
          <a:custGeom>
            <a:avLst/>
            <a:gdLst>
              <a:gd name="connsiteX0" fmla="*/ 0 w 3454400"/>
              <a:gd name="connsiteY0" fmla="*/ 111505 h 1188465"/>
              <a:gd name="connsiteX1" fmla="*/ 2346960 w 3454400"/>
              <a:gd name="connsiteY1" fmla="*/ 101345 h 1188465"/>
              <a:gd name="connsiteX2" fmla="*/ 3454400 w 3454400"/>
              <a:gd name="connsiteY2" fmla="*/ 1188465 h 118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4400" h="1188465">
                <a:moveTo>
                  <a:pt x="0" y="111505"/>
                </a:moveTo>
                <a:cubicBezTo>
                  <a:pt x="885613" y="16678"/>
                  <a:pt x="1771227" y="-78148"/>
                  <a:pt x="2346960" y="101345"/>
                </a:cubicBezTo>
                <a:cubicBezTo>
                  <a:pt x="2922693" y="280838"/>
                  <a:pt x="3188546" y="734651"/>
                  <a:pt x="3454400" y="1188465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7D600E-025E-68EF-6A62-5B8AB9D4E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787" y="152791"/>
            <a:ext cx="3097036" cy="2962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E386FB-646F-C145-83DF-E57BF0A5E687}"/>
              </a:ext>
            </a:extLst>
          </p:cNvPr>
          <p:cNvSpPr txBox="1"/>
          <p:nvPr/>
        </p:nvSpPr>
        <p:spPr>
          <a:xfrm>
            <a:off x="2429292" y="1679046"/>
            <a:ext cx="6045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>
                <a:solidFill>
                  <a:srgbClr val="C00000"/>
                </a:solidFill>
              </a:rPr>
              <a:t>Computer, visualize nerve pathways on this patient’s right</a:t>
            </a:r>
            <a:br>
              <a:rPr lang="en-US" b="1" i="1">
                <a:solidFill>
                  <a:srgbClr val="C00000"/>
                </a:solidFill>
              </a:rPr>
            </a:br>
            <a:r>
              <a:rPr lang="en-US" b="1" i="1">
                <a:solidFill>
                  <a:srgbClr val="C00000"/>
                </a:solidFill>
              </a:rPr>
              <a:t>shoulder, using red to highlight possible nerve compression points?</a:t>
            </a:r>
          </a:p>
        </p:txBody>
      </p:sp>
    </p:spTree>
    <p:extLst>
      <p:ext uri="{BB962C8B-B14F-4D97-AF65-F5344CB8AC3E}">
        <p14:creationId xmlns:p14="http://schemas.microsoft.com/office/powerpoint/2010/main" val="3291949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35" grpId="0" animBg="1"/>
      <p:bldP spid="9" grpId="0" animBg="1"/>
      <p:bldP spid="41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Oval 2061">
            <a:extLst>
              <a:ext uri="{FF2B5EF4-FFF2-40B4-BE49-F238E27FC236}">
                <a16:creationId xmlns:a16="http://schemas.microsoft.com/office/drawing/2014/main" id="{8A116210-C756-FB5B-4614-B8A57F712F46}"/>
              </a:ext>
            </a:extLst>
          </p:cNvPr>
          <p:cNvSpPr/>
          <p:nvPr/>
        </p:nvSpPr>
        <p:spPr>
          <a:xfrm>
            <a:off x="2966428" y="2815016"/>
            <a:ext cx="1269836" cy="2845743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approach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6" name="Picture 4" descr="See the source image">
            <a:extLst>
              <a:ext uri="{FF2B5EF4-FFF2-40B4-BE49-F238E27FC236}">
                <a16:creationId xmlns:a16="http://schemas.microsoft.com/office/drawing/2014/main" id="{6A36F4BD-F672-3DAC-B22F-A0FC88C2A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3" y="1961118"/>
            <a:ext cx="1888035" cy="83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5ECC8D6-286A-4B9E-73DA-0FB6B2C445E2}"/>
              </a:ext>
            </a:extLst>
          </p:cNvPr>
          <p:cNvSpPr txBox="1"/>
          <p:nvPr/>
        </p:nvSpPr>
        <p:spPr>
          <a:xfrm>
            <a:off x="3014272" y="4881591"/>
            <a:ext cx="611517" cy="369332"/>
          </a:xfrm>
          <a:prstGeom prst="rect">
            <a:avLst/>
          </a:prstGeom>
          <a:solidFill>
            <a:schemeClr val="bg1"/>
          </a:solidFill>
          <a:ln>
            <a:solidFill>
              <a:srgbClr val="FA5D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GPU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FB3376C-66B4-6D47-9CF4-09F72E21B725}"/>
              </a:ext>
            </a:extLst>
          </p:cNvPr>
          <p:cNvSpPr txBox="1"/>
          <p:nvPr/>
        </p:nvSpPr>
        <p:spPr>
          <a:xfrm>
            <a:off x="374658" y="3102326"/>
            <a:ext cx="2520941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User logic, unmodified; runs in a standard docker container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C0B4C08-880C-730A-D0AD-583429AD62FD}"/>
              </a:ext>
            </a:extLst>
          </p:cNvPr>
          <p:cNvSpPr txBox="1"/>
          <p:nvPr/>
        </p:nvSpPr>
        <p:spPr>
          <a:xfrm>
            <a:off x="535523" y="4516665"/>
            <a:ext cx="2542638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Accelerator Layer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C6BFB2B0-5E48-36A1-5C10-56D4E2019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547" y="2924970"/>
            <a:ext cx="713960" cy="83995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7E7105B-F711-21DA-E40E-DDD754778B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29" t="19795" r="4395" b="3636"/>
          <a:stretch/>
        </p:blipFill>
        <p:spPr>
          <a:xfrm>
            <a:off x="3673632" y="4792879"/>
            <a:ext cx="399160" cy="510794"/>
          </a:xfrm>
          <a:prstGeom prst="rect">
            <a:avLst/>
          </a:prstGeom>
        </p:spPr>
      </p:pic>
      <p:sp>
        <p:nvSpPr>
          <p:cNvPr id="108" name="Oval 107">
            <a:extLst>
              <a:ext uri="{FF2B5EF4-FFF2-40B4-BE49-F238E27FC236}">
                <a16:creationId xmlns:a16="http://schemas.microsoft.com/office/drawing/2014/main" id="{43DAD7F6-48DF-2F77-D6EB-1061FE4B1739}"/>
              </a:ext>
            </a:extLst>
          </p:cNvPr>
          <p:cNvSpPr/>
          <p:nvPr/>
        </p:nvSpPr>
        <p:spPr>
          <a:xfrm>
            <a:off x="6324599" y="3797908"/>
            <a:ext cx="1066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67B2FE5-E405-314B-48EA-7448FF79E468}"/>
              </a:ext>
            </a:extLst>
          </p:cNvPr>
          <p:cNvSpPr/>
          <p:nvPr/>
        </p:nvSpPr>
        <p:spPr>
          <a:xfrm>
            <a:off x="6781799" y="396724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AF22570F-8EA0-456A-E753-FAF03C53F16F}"/>
              </a:ext>
            </a:extLst>
          </p:cNvPr>
          <p:cNvSpPr/>
          <p:nvPr/>
        </p:nvSpPr>
        <p:spPr>
          <a:xfrm>
            <a:off x="7086599" y="396724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3B0670B-FC80-B754-6EEB-EE3933E393FA}"/>
              </a:ext>
            </a:extLst>
          </p:cNvPr>
          <p:cNvSpPr/>
          <p:nvPr/>
        </p:nvSpPr>
        <p:spPr>
          <a:xfrm>
            <a:off x="7543799" y="3814842"/>
            <a:ext cx="1066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ABB2BC99-6B4B-EB6B-89F5-18063E010FCD}"/>
              </a:ext>
            </a:extLst>
          </p:cNvPr>
          <p:cNvSpPr/>
          <p:nvPr/>
        </p:nvSpPr>
        <p:spPr>
          <a:xfrm>
            <a:off x="7696200" y="39841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5E6F7D3-CA3C-98F4-75BA-8C5305FDEA70}"/>
              </a:ext>
            </a:extLst>
          </p:cNvPr>
          <p:cNvSpPr/>
          <p:nvPr/>
        </p:nvSpPr>
        <p:spPr>
          <a:xfrm>
            <a:off x="8000999" y="39841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E4484FA-EC61-744F-6668-C9C797805351}"/>
              </a:ext>
            </a:extLst>
          </p:cNvPr>
          <p:cNvSpPr/>
          <p:nvPr/>
        </p:nvSpPr>
        <p:spPr>
          <a:xfrm>
            <a:off x="8305799" y="39841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5CA663-C933-A0CA-F094-B4A442CC30EE}"/>
              </a:ext>
            </a:extLst>
          </p:cNvPr>
          <p:cNvSpPr/>
          <p:nvPr/>
        </p:nvSpPr>
        <p:spPr>
          <a:xfrm>
            <a:off x="6095999" y="3569308"/>
            <a:ext cx="5714999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8DB7794-F259-8618-ED2D-07DA2C15A594}"/>
              </a:ext>
            </a:extLst>
          </p:cNvPr>
          <p:cNvSpPr/>
          <p:nvPr/>
        </p:nvSpPr>
        <p:spPr>
          <a:xfrm>
            <a:off x="8754533" y="3836008"/>
            <a:ext cx="1066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55F7EE60-B917-0C8A-00BF-366C95AB14CA}"/>
              </a:ext>
            </a:extLst>
          </p:cNvPr>
          <p:cNvSpPr/>
          <p:nvPr/>
        </p:nvSpPr>
        <p:spPr>
          <a:xfrm>
            <a:off x="8906934" y="400534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C79AAFA-13AB-0D17-177B-B29E51A83290}"/>
              </a:ext>
            </a:extLst>
          </p:cNvPr>
          <p:cNvSpPr/>
          <p:nvPr/>
        </p:nvSpPr>
        <p:spPr>
          <a:xfrm>
            <a:off x="9211733" y="400534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F317C4AC-4D9B-1026-0738-86B5DE895F83}"/>
              </a:ext>
            </a:extLst>
          </p:cNvPr>
          <p:cNvSpPr/>
          <p:nvPr/>
        </p:nvSpPr>
        <p:spPr>
          <a:xfrm>
            <a:off x="9516533" y="400534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58820B5-2541-E880-88AB-E903E048FA2C}"/>
              </a:ext>
            </a:extLst>
          </p:cNvPr>
          <p:cNvSpPr/>
          <p:nvPr/>
        </p:nvSpPr>
        <p:spPr>
          <a:xfrm>
            <a:off x="9982198" y="4026509"/>
            <a:ext cx="76200" cy="68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61344188-B8CF-E34C-4F73-E770EF4659F7}"/>
              </a:ext>
            </a:extLst>
          </p:cNvPr>
          <p:cNvSpPr/>
          <p:nvPr/>
        </p:nvSpPr>
        <p:spPr>
          <a:xfrm>
            <a:off x="10134598" y="4026509"/>
            <a:ext cx="76200" cy="68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4B66F4C-766F-D6A3-4A48-20A76BC3BE93}"/>
              </a:ext>
            </a:extLst>
          </p:cNvPr>
          <p:cNvSpPr/>
          <p:nvPr/>
        </p:nvSpPr>
        <p:spPr>
          <a:xfrm>
            <a:off x="10286998" y="4026509"/>
            <a:ext cx="76200" cy="68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4-Point Star 53">
            <a:extLst>
              <a:ext uri="{FF2B5EF4-FFF2-40B4-BE49-F238E27FC236}">
                <a16:creationId xmlns:a16="http://schemas.microsoft.com/office/drawing/2014/main" id="{BB3AA56F-0F4D-59A9-A5F5-569E44A3CA49}"/>
              </a:ext>
            </a:extLst>
          </p:cNvPr>
          <p:cNvSpPr/>
          <p:nvPr/>
        </p:nvSpPr>
        <p:spPr>
          <a:xfrm>
            <a:off x="3196404" y="4867007"/>
            <a:ext cx="324196" cy="378758"/>
          </a:xfrm>
          <a:prstGeom prst="star4">
            <a:avLst/>
          </a:prstGeom>
          <a:solidFill>
            <a:srgbClr val="FA5D06"/>
          </a:solidFill>
          <a:ln>
            <a:solidFill>
              <a:srgbClr val="E53B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id="{9AF1FD66-5450-9D10-C135-2305804DE6F3}"/>
              </a:ext>
            </a:extLst>
          </p:cNvPr>
          <p:cNvSpPr txBox="1"/>
          <p:nvPr/>
        </p:nvSpPr>
        <p:spPr>
          <a:xfrm>
            <a:off x="4079471" y="5240313"/>
            <a:ext cx="6225487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ML model, hyperparameters, GEMM kernels preloaded into GP</a:t>
            </a:r>
          </a:p>
        </p:txBody>
      </p:sp>
      <p:sp>
        <p:nvSpPr>
          <p:cNvPr id="2054" name="Flowchart: Multidocument 2053">
            <a:extLst>
              <a:ext uri="{FF2B5EF4-FFF2-40B4-BE49-F238E27FC236}">
                <a16:creationId xmlns:a16="http://schemas.microsoft.com/office/drawing/2014/main" id="{FCF9CDFB-326A-B036-F382-8BA4C47A01D7}"/>
              </a:ext>
            </a:extLst>
          </p:cNvPr>
          <p:cNvSpPr/>
          <p:nvPr/>
        </p:nvSpPr>
        <p:spPr>
          <a:xfrm>
            <a:off x="6838590" y="4083559"/>
            <a:ext cx="181815" cy="118308"/>
          </a:xfrm>
          <a:prstGeom prst="flowChartMultidocumen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lowchart: Multidocument 2054">
            <a:extLst>
              <a:ext uri="{FF2B5EF4-FFF2-40B4-BE49-F238E27FC236}">
                <a16:creationId xmlns:a16="http://schemas.microsoft.com/office/drawing/2014/main" id="{0585D73A-34F2-D315-7DFB-2FE4D6681C83}"/>
              </a:ext>
            </a:extLst>
          </p:cNvPr>
          <p:cNvSpPr/>
          <p:nvPr/>
        </p:nvSpPr>
        <p:spPr>
          <a:xfrm>
            <a:off x="7143495" y="4087095"/>
            <a:ext cx="181815" cy="118308"/>
          </a:xfrm>
          <a:prstGeom prst="flowChartMultidocumen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Flowchart: Multidocument 2055">
            <a:extLst>
              <a:ext uri="{FF2B5EF4-FFF2-40B4-BE49-F238E27FC236}">
                <a16:creationId xmlns:a16="http://schemas.microsoft.com/office/drawing/2014/main" id="{93012535-2908-88DD-15B8-EAD1739A41AC}"/>
              </a:ext>
            </a:extLst>
          </p:cNvPr>
          <p:cNvSpPr/>
          <p:nvPr/>
        </p:nvSpPr>
        <p:spPr>
          <a:xfrm>
            <a:off x="7784446" y="4085768"/>
            <a:ext cx="181815" cy="118308"/>
          </a:xfrm>
          <a:prstGeom prst="flowChartMultidocumen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lowchart: Multidocument 2056">
            <a:extLst>
              <a:ext uri="{FF2B5EF4-FFF2-40B4-BE49-F238E27FC236}">
                <a16:creationId xmlns:a16="http://schemas.microsoft.com/office/drawing/2014/main" id="{D6259256-7FFB-336F-1B88-3BC0DB88AE66}"/>
              </a:ext>
            </a:extLst>
          </p:cNvPr>
          <p:cNvSpPr/>
          <p:nvPr/>
        </p:nvSpPr>
        <p:spPr>
          <a:xfrm>
            <a:off x="8091818" y="4076156"/>
            <a:ext cx="181815" cy="118308"/>
          </a:xfrm>
          <a:prstGeom prst="flowChartMultidocumen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Flowchart: Multidocument 2057">
            <a:extLst>
              <a:ext uri="{FF2B5EF4-FFF2-40B4-BE49-F238E27FC236}">
                <a16:creationId xmlns:a16="http://schemas.microsoft.com/office/drawing/2014/main" id="{6C383AFB-00B3-1278-2D38-55045663F567}"/>
              </a:ext>
            </a:extLst>
          </p:cNvPr>
          <p:cNvSpPr/>
          <p:nvPr/>
        </p:nvSpPr>
        <p:spPr>
          <a:xfrm>
            <a:off x="8396723" y="4079692"/>
            <a:ext cx="181815" cy="118308"/>
          </a:xfrm>
          <a:prstGeom prst="flowChartMultidocumen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lowchart: Multidocument 2058">
            <a:extLst>
              <a:ext uri="{FF2B5EF4-FFF2-40B4-BE49-F238E27FC236}">
                <a16:creationId xmlns:a16="http://schemas.microsoft.com/office/drawing/2014/main" id="{E81461C1-54FC-27E4-E09A-6FEDF87CC1C8}"/>
              </a:ext>
            </a:extLst>
          </p:cNvPr>
          <p:cNvSpPr/>
          <p:nvPr/>
        </p:nvSpPr>
        <p:spPr>
          <a:xfrm>
            <a:off x="8982944" y="4103528"/>
            <a:ext cx="181815" cy="118308"/>
          </a:xfrm>
          <a:prstGeom prst="flowChartMultidocumen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Flowchart: Multidocument 2059">
            <a:extLst>
              <a:ext uri="{FF2B5EF4-FFF2-40B4-BE49-F238E27FC236}">
                <a16:creationId xmlns:a16="http://schemas.microsoft.com/office/drawing/2014/main" id="{597407C2-D6B1-5058-748D-FCF05B48700B}"/>
              </a:ext>
            </a:extLst>
          </p:cNvPr>
          <p:cNvSpPr/>
          <p:nvPr/>
        </p:nvSpPr>
        <p:spPr>
          <a:xfrm>
            <a:off x="9290316" y="4093916"/>
            <a:ext cx="181815" cy="118308"/>
          </a:xfrm>
          <a:prstGeom prst="flowChartMultidocumen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lowchart: Multidocument 2060">
            <a:extLst>
              <a:ext uri="{FF2B5EF4-FFF2-40B4-BE49-F238E27FC236}">
                <a16:creationId xmlns:a16="http://schemas.microsoft.com/office/drawing/2014/main" id="{25F605EA-0EAF-B8EB-3B90-C8F42A10DE42}"/>
              </a:ext>
            </a:extLst>
          </p:cNvPr>
          <p:cNvSpPr/>
          <p:nvPr/>
        </p:nvSpPr>
        <p:spPr>
          <a:xfrm>
            <a:off x="9595221" y="4097452"/>
            <a:ext cx="181815" cy="118308"/>
          </a:xfrm>
          <a:prstGeom prst="flowChartMultidocumen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id="{070F8B54-3B0E-F356-B0F7-092E07E04445}"/>
              </a:ext>
            </a:extLst>
          </p:cNvPr>
          <p:cNvSpPr/>
          <p:nvPr/>
        </p:nvSpPr>
        <p:spPr>
          <a:xfrm>
            <a:off x="2350093" y="2409914"/>
            <a:ext cx="1486969" cy="2350093"/>
          </a:xfrm>
          <a:custGeom>
            <a:avLst/>
            <a:gdLst>
              <a:gd name="connsiteX0" fmla="*/ 0 w 1486969"/>
              <a:gd name="connsiteY0" fmla="*/ 0 h 2350093"/>
              <a:gd name="connsiteX1" fmla="*/ 598206 w 1486969"/>
              <a:gd name="connsiteY1" fmla="*/ 965675 h 2350093"/>
              <a:gd name="connsiteX2" fmla="*/ 1486969 w 1486969"/>
              <a:gd name="connsiteY2" fmla="*/ 2350093 h 235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6969" h="2350093">
                <a:moveTo>
                  <a:pt x="0" y="0"/>
                </a:moveTo>
                <a:cubicBezTo>
                  <a:pt x="175189" y="286996"/>
                  <a:pt x="350378" y="573993"/>
                  <a:pt x="598206" y="965675"/>
                </a:cubicBezTo>
                <a:cubicBezTo>
                  <a:pt x="846034" y="1357357"/>
                  <a:pt x="1166501" y="1853725"/>
                  <a:pt x="1486969" y="2350093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71" name="TextBox 2070">
            <a:extLst>
              <a:ext uri="{FF2B5EF4-FFF2-40B4-BE49-F238E27FC236}">
                <a16:creationId xmlns:a16="http://schemas.microsoft.com/office/drawing/2014/main" id="{F099AB0A-A79E-4355-B682-2DA93C4976CB}"/>
              </a:ext>
            </a:extLst>
          </p:cNvPr>
          <p:cNvSpPr txBox="1"/>
          <p:nvPr/>
        </p:nvSpPr>
        <p:spPr>
          <a:xfrm>
            <a:off x="2991352" y="2443061"/>
            <a:ext cx="4793093" cy="369332"/>
          </a:xfrm>
          <a:prstGeom prst="rect">
            <a:avLst/>
          </a:prstGeom>
          <a:solidFill>
            <a:srgbClr val="8FFFC2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Upload data via direct path into GPU memory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8D5C0D-35C9-9A5A-8A4F-3C1ED0281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787" y="152791"/>
            <a:ext cx="3097036" cy="29629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454201-1106-3DFA-AAFB-88BBB4B46C27}"/>
              </a:ext>
            </a:extLst>
          </p:cNvPr>
          <p:cNvSpPr txBox="1"/>
          <p:nvPr/>
        </p:nvSpPr>
        <p:spPr>
          <a:xfrm>
            <a:off x="276384" y="5824373"/>
            <a:ext cx="6698809" cy="646331"/>
          </a:xfrm>
          <a:prstGeom prst="rect">
            <a:avLst/>
          </a:prstGeom>
          <a:solidFill>
            <a:srgbClr val="8FFFC2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The UDL runs on the same machines where Vortex is deployed.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Here we see one, but the UDL itself is present at every Vortex server.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E79B8-FB67-E66A-E025-58B09F1C00B9}"/>
              </a:ext>
            </a:extLst>
          </p:cNvPr>
          <p:cNvSpPr txBox="1"/>
          <p:nvPr/>
        </p:nvSpPr>
        <p:spPr>
          <a:xfrm>
            <a:off x="2429292" y="1679046"/>
            <a:ext cx="6045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>
                <a:solidFill>
                  <a:srgbClr val="008000"/>
                </a:solidFill>
              </a:rPr>
              <a:t>Vortex, could you visualize nerve pathways on this patient’s right</a:t>
            </a:r>
            <a:br>
              <a:rPr lang="en-US" b="1" i="1">
                <a:solidFill>
                  <a:srgbClr val="008000"/>
                </a:solidFill>
              </a:rPr>
            </a:br>
            <a:r>
              <a:rPr lang="en-US" b="1" i="1">
                <a:solidFill>
                  <a:srgbClr val="008000"/>
                </a:solidFill>
              </a:rPr>
              <a:t>shoulder, using red to highlight possible nerve compression points?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9ED840-923B-9D0F-23EA-94011D2BC5E2}"/>
              </a:ext>
            </a:extLst>
          </p:cNvPr>
          <p:cNvSpPr/>
          <p:nvPr/>
        </p:nvSpPr>
        <p:spPr>
          <a:xfrm>
            <a:off x="6096000" y="3031264"/>
            <a:ext cx="6002824" cy="145244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TextBox 2069">
            <a:extLst>
              <a:ext uri="{FF2B5EF4-FFF2-40B4-BE49-F238E27FC236}">
                <a16:creationId xmlns:a16="http://schemas.microsoft.com/office/drawing/2014/main" id="{31F4003A-0F17-C5AA-F2D5-8ECC64BCEB67}"/>
              </a:ext>
            </a:extLst>
          </p:cNvPr>
          <p:cNvSpPr txBox="1"/>
          <p:nvPr/>
        </p:nvSpPr>
        <p:spPr>
          <a:xfrm>
            <a:off x="4281035" y="2834500"/>
            <a:ext cx="4060165" cy="923330"/>
          </a:xfrm>
          <a:prstGeom prst="rect">
            <a:avLst/>
          </a:prstGeom>
          <a:solidFill>
            <a:srgbClr val="8FFF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Vortex data selectively (and securely) revealed through mapped memory shared with and managed by Vortex </a:t>
            </a:r>
          </a:p>
        </p:txBody>
      </p:sp>
      <p:sp>
        <p:nvSpPr>
          <p:cNvPr id="2069" name="Flowchart: Multidocument 2068">
            <a:extLst>
              <a:ext uri="{FF2B5EF4-FFF2-40B4-BE49-F238E27FC236}">
                <a16:creationId xmlns:a16="http://schemas.microsoft.com/office/drawing/2014/main" id="{6607EA0F-B8C7-D4CE-863E-1BA706227A13}"/>
              </a:ext>
            </a:extLst>
          </p:cNvPr>
          <p:cNvSpPr/>
          <p:nvPr/>
        </p:nvSpPr>
        <p:spPr>
          <a:xfrm>
            <a:off x="4143900" y="4388492"/>
            <a:ext cx="2686502" cy="758952"/>
          </a:xfrm>
          <a:prstGeom prst="flowChartMultidocument">
            <a:avLst/>
          </a:prstGeom>
          <a:solidFill>
            <a:srgbClr val="A9D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Objects/files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C2923AB-88B4-7A1F-7E61-F93105EF302F}"/>
              </a:ext>
            </a:extLst>
          </p:cNvPr>
          <p:cNvSpPr/>
          <p:nvPr/>
        </p:nvSpPr>
        <p:spPr>
          <a:xfrm>
            <a:off x="6262133" y="3740800"/>
            <a:ext cx="930082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Flowchart: Multidocument 2051">
            <a:extLst>
              <a:ext uri="{FF2B5EF4-FFF2-40B4-BE49-F238E27FC236}">
                <a16:creationId xmlns:a16="http://schemas.microsoft.com/office/drawing/2014/main" id="{11B4F4D3-DFA3-F623-CC96-5A85FD1A6D6F}"/>
              </a:ext>
            </a:extLst>
          </p:cNvPr>
          <p:cNvSpPr/>
          <p:nvPr/>
        </p:nvSpPr>
        <p:spPr>
          <a:xfrm>
            <a:off x="6911183" y="4473979"/>
            <a:ext cx="429824" cy="260099"/>
          </a:xfrm>
          <a:prstGeom prst="flowChartMultidocumen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5978E0-CFBF-187D-57E9-E2879E294CE9}"/>
              </a:ext>
            </a:extLst>
          </p:cNvPr>
          <p:cNvGrpSpPr/>
          <p:nvPr/>
        </p:nvGrpSpPr>
        <p:grpSpPr>
          <a:xfrm>
            <a:off x="6508987" y="3992031"/>
            <a:ext cx="270061" cy="219900"/>
            <a:chOff x="7739964" y="3991728"/>
            <a:chExt cx="270061" cy="2199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663C115-105F-5972-6C8F-33C97DCD7759}"/>
                </a:ext>
              </a:extLst>
            </p:cNvPr>
            <p:cNvSpPr/>
            <p:nvPr/>
          </p:nvSpPr>
          <p:spPr>
            <a:xfrm>
              <a:off x="7739964" y="3991728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ultidocument 9">
              <a:extLst>
                <a:ext uri="{FF2B5EF4-FFF2-40B4-BE49-F238E27FC236}">
                  <a16:creationId xmlns:a16="http://schemas.microsoft.com/office/drawing/2014/main" id="{F7986581-0438-797A-998C-A2D0DD73422B}"/>
                </a:ext>
              </a:extLst>
            </p:cNvPr>
            <p:cNvSpPr/>
            <p:nvPr/>
          </p:nvSpPr>
          <p:spPr>
            <a:xfrm>
              <a:off x="7828210" y="4093320"/>
              <a:ext cx="181815" cy="118308"/>
            </a:xfrm>
            <a:prstGeom prst="flowChartMultidocumen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8" name="TextBox 2047">
            <a:extLst>
              <a:ext uri="{FF2B5EF4-FFF2-40B4-BE49-F238E27FC236}">
                <a16:creationId xmlns:a16="http://schemas.microsoft.com/office/drawing/2014/main" id="{50047B82-89F2-26AE-58B7-F1E1FB5C2EAE}"/>
              </a:ext>
            </a:extLst>
          </p:cNvPr>
          <p:cNvSpPr txBox="1"/>
          <p:nvPr/>
        </p:nvSpPr>
        <p:spPr>
          <a:xfrm>
            <a:off x="9164759" y="3147810"/>
            <a:ext cx="2542638" cy="646331"/>
          </a:xfrm>
          <a:prstGeom prst="rect">
            <a:avLst/>
          </a:prstGeom>
          <a:solidFill>
            <a:srgbClr val="8FFFC2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Vortex’s Key-Value Storage Layer: Vortex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DB93C-4E11-6015-A0AC-CE25FCC1EA50}"/>
              </a:ext>
            </a:extLst>
          </p:cNvPr>
          <p:cNvSpPr txBox="1"/>
          <p:nvPr/>
        </p:nvSpPr>
        <p:spPr>
          <a:xfrm>
            <a:off x="7742982" y="3951393"/>
            <a:ext cx="3410887" cy="914400"/>
          </a:xfrm>
          <a:prstGeom prst="rect">
            <a:avLst/>
          </a:prstGeom>
          <a:solidFill>
            <a:srgbClr val="8FFFC2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Focus on one server and on a UDL (AI extension) loaded on that same machine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5D36A-7912-5B2A-B3AE-5F086ED3433A}"/>
              </a:ext>
            </a:extLst>
          </p:cNvPr>
          <p:cNvSpPr txBox="1"/>
          <p:nvPr/>
        </p:nvSpPr>
        <p:spPr>
          <a:xfrm>
            <a:off x="3320030" y="5319933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UDL</a:t>
            </a:r>
          </a:p>
        </p:txBody>
      </p:sp>
    </p:spTree>
    <p:extLst>
      <p:ext uri="{BB962C8B-B14F-4D97-AF65-F5344CB8AC3E}">
        <p14:creationId xmlns:p14="http://schemas.microsoft.com/office/powerpoint/2010/main" val="25935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2051" grpId="0" animBg="1"/>
      <p:bldP spid="2068" grpId="0" animBg="1"/>
      <p:bldP spid="2071" grpId="0" animBg="1"/>
      <p:bldP spid="8" grpId="0" animBg="1"/>
      <p:bldP spid="2070" grpId="0" animBg="1"/>
      <p:bldP spid="2069" grpId="0" animBg="1"/>
      <p:bldP spid="109" grpId="0" animBg="1"/>
      <p:bldP spid="2052" grpId="0" animBg="1"/>
      <p:bldP spid="204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3D45-500C-B31C-F204-EFB639C80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… a story about leveraging new hardware to do exciting systems research!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AAFC-DB56-A7F5-C893-686528B9F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My story centers on leveraging RDMA to build better consensus solutions (Derecho consensus and atomic multicast library).</a:t>
            </a:r>
          </a:p>
          <a:p>
            <a:endParaRPr lang="en-US"/>
          </a:p>
          <a:p>
            <a:r>
              <a:rPr lang="en-US"/>
              <a:t>But when Derecho wasn’t instantly adopted by the world, we used it to create a better hosting platform for AI inference and knowledge retrieval (Vortex)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CBE32-329F-370F-1623-D264C5EF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4C5D5-5BF5-2305-506E-3E8A2C81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0864"/>
      </p:ext>
    </p:extLst>
  </p:cSld>
  <p:clrMapOvr>
    <a:masterClrMapping/>
  </p:clrMapOvr>
  <p:transition advTm="600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ylinder 20">
            <a:extLst>
              <a:ext uri="{FF2B5EF4-FFF2-40B4-BE49-F238E27FC236}">
                <a16:creationId xmlns:a16="http://schemas.microsoft.com/office/drawing/2014/main" id="{BC8E96FA-1C08-44F2-A6DC-B3866B77245C}"/>
              </a:ext>
            </a:extLst>
          </p:cNvPr>
          <p:cNvSpPr/>
          <p:nvPr/>
        </p:nvSpPr>
        <p:spPr>
          <a:xfrm rot="16200000">
            <a:off x="8414576" y="2500796"/>
            <a:ext cx="938464" cy="14437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FFF0C7-53E2-4EDC-B6C9-39AE588D3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913" y="2573592"/>
            <a:ext cx="1273117" cy="1479280"/>
          </a:xfrm>
          <a:prstGeom prst="rect">
            <a:avLst/>
          </a:prstGeom>
        </p:spPr>
      </p:pic>
      <p:sp>
        <p:nvSpPr>
          <p:cNvPr id="23" name="Arrow: Striped Right 22">
            <a:extLst>
              <a:ext uri="{FF2B5EF4-FFF2-40B4-BE49-F238E27FC236}">
                <a16:creationId xmlns:a16="http://schemas.microsoft.com/office/drawing/2014/main" id="{196D2B7D-EEBA-4EB4-9703-9A8A73691BAF}"/>
              </a:ext>
            </a:extLst>
          </p:cNvPr>
          <p:cNvSpPr/>
          <p:nvPr/>
        </p:nvSpPr>
        <p:spPr>
          <a:xfrm>
            <a:off x="6196757" y="2809606"/>
            <a:ext cx="1684580" cy="826168"/>
          </a:xfrm>
          <a:prstGeom prst="stripedRight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Downstream action</a:t>
            </a:r>
          </a:p>
        </p:txBody>
      </p:sp>
      <p:sp>
        <p:nvSpPr>
          <p:cNvPr id="24" name="Flowchart: Multidocument 23">
            <a:extLst>
              <a:ext uri="{FF2B5EF4-FFF2-40B4-BE49-F238E27FC236}">
                <a16:creationId xmlns:a16="http://schemas.microsoft.com/office/drawing/2014/main" id="{D226E3BA-5754-4053-8CF8-660F3B6DA1D9}"/>
              </a:ext>
            </a:extLst>
          </p:cNvPr>
          <p:cNvSpPr/>
          <p:nvPr/>
        </p:nvSpPr>
        <p:spPr>
          <a:xfrm>
            <a:off x="8069670" y="3895495"/>
            <a:ext cx="1628275" cy="758952"/>
          </a:xfrm>
          <a:prstGeom prst="flowChartMultidocumen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C00000"/>
                </a:solidFill>
              </a:rPr>
              <a:t>Hyperparameters, models, cloud data</a:t>
            </a:r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22E3833A-F763-45E2-BE4A-DDD54EB0772E}"/>
              </a:ext>
            </a:extLst>
          </p:cNvPr>
          <p:cNvSpPr/>
          <p:nvPr/>
        </p:nvSpPr>
        <p:spPr>
          <a:xfrm>
            <a:off x="8823081" y="3691923"/>
            <a:ext cx="219937" cy="242655"/>
          </a:xfrm>
          <a:prstGeom prst="up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6003848-DCFB-476B-9C92-93380635DA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29" t="19795" r="4395" b="3636"/>
          <a:stretch/>
        </p:blipFill>
        <p:spPr>
          <a:xfrm>
            <a:off x="9138421" y="2809606"/>
            <a:ext cx="399160" cy="51079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08CAF66-233A-45E3-8349-9BBEA9678D7E}"/>
              </a:ext>
            </a:extLst>
          </p:cNvPr>
          <p:cNvSpPr txBox="1"/>
          <p:nvPr/>
        </p:nvSpPr>
        <p:spPr>
          <a:xfrm>
            <a:off x="9128513" y="3267304"/>
            <a:ext cx="399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/>
              <a:t>GPU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0B1BA-18F8-4E7E-8988-C0B50E21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It works!   Fast stage to stage handoffs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70B5A-5A35-48B0-823E-D947A9E33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99138"/>
            <a:ext cx="10786872" cy="4739054"/>
          </a:xfrm>
        </p:spPr>
        <p:txBody>
          <a:bodyPr>
            <a:normAutofit/>
          </a:bodyPr>
          <a:lstStyle/>
          <a:p>
            <a:r>
              <a:rPr lang="en-US"/>
              <a:t>A simple cooperative ML pi</a:t>
            </a:r>
            <a:r>
              <a:rPr lang="en-US">
                <a:sym typeface="Symbol" panose="05050102010706020507" pitchFamily="18" charset="2"/>
              </a:rPr>
              <a:t>peline</a:t>
            </a:r>
            <a:br>
              <a:rPr lang="en-US"/>
            </a:b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Vortex is close to ideal efficiency on our hardware and 100 to 10,000x faster than common options like Kafka or Apache </a:t>
            </a:r>
            <a:r>
              <a:rPr lang="en-US" err="1"/>
              <a:t>Flink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47128-F5BA-44B8-8938-6FDC543A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05CFB-4AC8-4A50-B45C-908C32B4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AB0EC8-33E0-410A-9952-C5D92D9BBFE7}"/>
              </a:ext>
            </a:extLst>
          </p:cNvPr>
          <p:cNvGrpSpPr/>
          <p:nvPr/>
        </p:nvGrpSpPr>
        <p:grpSpPr>
          <a:xfrm>
            <a:off x="1751448" y="3083892"/>
            <a:ext cx="3501188" cy="2080855"/>
            <a:chOff x="561475" y="3068658"/>
            <a:chExt cx="3501188" cy="2080855"/>
          </a:xfrm>
        </p:grpSpPr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283AAB07-A69E-462F-AD5E-25AD7E938341}"/>
                </a:ext>
              </a:extLst>
            </p:cNvPr>
            <p:cNvSpPr/>
            <p:nvPr/>
          </p:nvSpPr>
          <p:spPr>
            <a:xfrm rot="16200000">
              <a:off x="2779294" y="2995862"/>
              <a:ext cx="938464" cy="144379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CD6821-1F04-43F6-BB01-25003BB8F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6631" y="3068658"/>
              <a:ext cx="1273117" cy="1479280"/>
            </a:xfrm>
            <a:prstGeom prst="rect">
              <a:avLst/>
            </a:prstGeom>
          </p:spPr>
        </p:pic>
        <p:sp>
          <p:nvSpPr>
            <p:cNvPr id="9" name="Arrow: Striped Right 8">
              <a:extLst>
                <a:ext uri="{FF2B5EF4-FFF2-40B4-BE49-F238E27FC236}">
                  <a16:creationId xmlns:a16="http://schemas.microsoft.com/office/drawing/2014/main" id="{561A396A-7BD5-411B-BF67-9D7F4A634BDA}"/>
                </a:ext>
              </a:extLst>
            </p:cNvPr>
            <p:cNvSpPr/>
            <p:nvPr/>
          </p:nvSpPr>
          <p:spPr>
            <a:xfrm>
              <a:off x="561475" y="3304672"/>
              <a:ext cx="1684580" cy="826168"/>
            </a:xfrm>
            <a:prstGeom prst="stripedRightArrow">
              <a:avLst/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C00000"/>
                  </a:solidFill>
                </a:rPr>
                <a:t>Input event</a:t>
              </a:r>
            </a:p>
          </p:txBody>
        </p:sp>
        <p:sp>
          <p:nvSpPr>
            <p:cNvPr id="10" name="Flowchart: Multidocument 9">
              <a:extLst>
                <a:ext uri="{FF2B5EF4-FFF2-40B4-BE49-F238E27FC236}">
                  <a16:creationId xmlns:a16="http://schemas.microsoft.com/office/drawing/2014/main" id="{04A0F980-A6E7-4F0A-A1C9-195375AB6630}"/>
                </a:ext>
              </a:extLst>
            </p:cNvPr>
            <p:cNvSpPr/>
            <p:nvPr/>
          </p:nvSpPr>
          <p:spPr>
            <a:xfrm>
              <a:off x="2434388" y="4390561"/>
              <a:ext cx="1628275" cy="758952"/>
            </a:xfrm>
            <a:prstGeom prst="flowChartMultidocument">
              <a:avLst/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rgbClr val="C00000"/>
                  </a:solidFill>
                </a:rPr>
                <a:t>Hyperparameters, models, cloud data</a:t>
              </a:r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9458C4A2-FB58-42B9-9485-160754E930CC}"/>
                </a:ext>
              </a:extLst>
            </p:cNvPr>
            <p:cNvSpPr/>
            <p:nvPr/>
          </p:nvSpPr>
          <p:spPr>
            <a:xfrm>
              <a:off x="3187799" y="4186989"/>
              <a:ext cx="219937" cy="242655"/>
            </a:xfrm>
            <a:prstGeom prst="upArrow">
              <a:avLst/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1F1BA8-D89E-4E0F-A501-7DA811D3F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729" t="19795" r="4395" b="3636"/>
            <a:stretch/>
          </p:blipFill>
          <p:spPr>
            <a:xfrm>
              <a:off x="3503139" y="3304672"/>
              <a:ext cx="399160" cy="51079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D96662-A85E-4F2A-8677-36C15F1BAB09}"/>
                </a:ext>
              </a:extLst>
            </p:cNvPr>
            <p:cNvSpPr txBox="1"/>
            <p:nvPr/>
          </p:nvSpPr>
          <p:spPr>
            <a:xfrm>
              <a:off x="3493231" y="3762370"/>
              <a:ext cx="3991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/>
                <a:t>GPU</a:t>
              </a:r>
            </a:p>
          </p:txBody>
        </p:sp>
      </p:grpSp>
      <p:sp>
        <p:nvSpPr>
          <p:cNvPr id="14" name="Cylinder 13">
            <a:extLst>
              <a:ext uri="{FF2B5EF4-FFF2-40B4-BE49-F238E27FC236}">
                <a16:creationId xmlns:a16="http://schemas.microsoft.com/office/drawing/2014/main" id="{EBAFB5F1-6D01-484C-8AA6-208ED4E2E56B}"/>
              </a:ext>
            </a:extLst>
          </p:cNvPr>
          <p:cNvSpPr/>
          <p:nvPr/>
        </p:nvSpPr>
        <p:spPr>
          <a:xfrm rot="16200000">
            <a:off x="7748832" y="2853719"/>
            <a:ext cx="938464" cy="14437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359A1F-E108-49C6-9EAF-5DBD89F95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169" y="2926515"/>
            <a:ext cx="1273117" cy="1479280"/>
          </a:xfrm>
          <a:prstGeom prst="rect">
            <a:avLst/>
          </a:prstGeom>
        </p:spPr>
      </p:pic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id="{E98B9C4A-F497-4EFC-A876-9DBF7B324F10}"/>
              </a:ext>
            </a:extLst>
          </p:cNvPr>
          <p:cNvSpPr/>
          <p:nvPr/>
        </p:nvSpPr>
        <p:spPr>
          <a:xfrm>
            <a:off x="5531013" y="3162529"/>
            <a:ext cx="1684580" cy="826168"/>
          </a:xfrm>
          <a:prstGeom prst="stripedRight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Downstream action</a:t>
            </a:r>
          </a:p>
        </p:txBody>
      </p:sp>
      <p:sp>
        <p:nvSpPr>
          <p:cNvPr id="17" name="Flowchart: Multidocument 16">
            <a:extLst>
              <a:ext uri="{FF2B5EF4-FFF2-40B4-BE49-F238E27FC236}">
                <a16:creationId xmlns:a16="http://schemas.microsoft.com/office/drawing/2014/main" id="{DC8D8F51-5560-4137-A7E6-D38B1401B47D}"/>
              </a:ext>
            </a:extLst>
          </p:cNvPr>
          <p:cNvSpPr/>
          <p:nvPr/>
        </p:nvSpPr>
        <p:spPr>
          <a:xfrm>
            <a:off x="7403926" y="4248418"/>
            <a:ext cx="1628275" cy="758952"/>
          </a:xfrm>
          <a:prstGeom prst="flowChartMultidocumen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C00000"/>
                </a:solidFill>
              </a:rPr>
              <a:t>Hyperparameters, models, cloud data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3D6081E6-C7A7-41DD-8C48-320AAD41FB06}"/>
              </a:ext>
            </a:extLst>
          </p:cNvPr>
          <p:cNvSpPr/>
          <p:nvPr/>
        </p:nvSpPr>
        <p:spPr>
          <a:xfrm>
            <a:off x="8157337" y="4044846"/>
            <a:ext cx="219937" cy="242655"/>
          </a:xfrm>
          <a:prstGeom prst="up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A9FFAF-3710-436B-A983-909FFE951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29" t="19795" r="4395" b="3636"/>
          <a:stretch/>
        </p:blipFill>
        <p:spPr>
          <a:xfrm>
            <a:off x="8472677" y="3162529"/>
            <a:ext cx="399160" cy="5107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D4EE558-1973-4476-AA59-6A4C90CBC700}"/>
              </a:ext>
            </a:extLst>
          </p:cNvPr>
          <p:cNvSpPr txBox="1"/>
          <p:nvPr/>
        </p:nvSpPr>
        <p:spPr>
          <a:xfrm>
            <a:off x="8462769" y="3620227"/>
            <a:ext cx="399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/>
              <a:t>GPU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611091" y="4202223"/>
            <a:ext cx="1712422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25292" y="4287501"/>
            <a:ext cx="196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Latency: 33</a:t>
            </a:r>
            <a:r>
              <a:rPr lang="en-US" b="1" i="1"/>
              <a:t>us</a:t>
            </a:r>
            <a:endParaRPr lang="en-US" b="1"/>
          </a:p>
          <a:p>
            <a:pPr algn="ctr"/>
            <a:r>
              <a:rPr lang="en-US" b="1"/>
              <a:t>Throughput: 8GB/s</a:t>
            </a:r>
          </a:p>
        </p:txBody>
      </p:sp>
    </p:spTree>
    <p:extLst>
      <p:ext uri="{BB962C8B-B14F-4D97-AF65-F5344CB8AC3E}">
        <p14:creationId xmlns:p14="http://schemas.microsoft.com/office/powerpoint/2010/main" val="2623354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7" grpId="0"/>
      <p:bldP spid="14" grpId="0" animBg="1"/>
      <p:bldP spid="16" grpId="0" animBg="1"/>
      <p:bldP spid="17" grpId="0" animBg="1"/>
      <p:bldP spid="18" grpId="0" animBg="1"/>
      <p:bldP spid="20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AAB6C6-92E8-254E-639C-A24253BCD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279" y="1686164"/>
            <a:ext cx="6761905" cy="5058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B3D422-8B20-C52C-98B3-4656395F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99524"/>
            <a:ext cx="10786871" cy="1499616"/>
          </a:xfrm>
        </p:spPr>
        <p:txBody>
          <a:bodyPr>
            <a:normAutofit/>
          </a:bodyPr>
          <a:lstStyle/>
          <a:p>
            <a:r>
              <a:rPr lang="en-US" sz="4800"/>
              <a:t>Far better than common solutions like Kafka or even KAFKA-DIRECT.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77373-D90E-832B-D94B-8CF40E4C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6CE201D-A454-D049-EB72-F61A8E9B9A67}"/>
              </a:ext>
            </a:extLst>
          </p:cNvPr>
          <p:cNvSpPr txBox="1">
            <a:spLocks/>
          </p:cNvSpPr>
          <p:nvPr/>
        </p:nvSpPr>
        <p:spPr>
          <a:xfrm>
            <a:off x="1024128" y="2286000"/>
            <a:ext cx="10786872" cy="4023360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Smaller is better</a:t>
            </a:r>
          </a:p>
          <a:p>
            <a:endParaRPr lang="en-US"/>
          </a:p>
          <a:p>
            <a:r>
              <a:rPr lang="en-US"/>
              <a:t>Tighter is better</a:t>
            </a:r>
          </a:p>
          <a:p>
            <a:endParaRPr lang="en-US"/>
          </a:p>
          <a:p>
            <a:r>
              <a:rPr lang="en-US"/>
              <a:t>Logarithmic Y axis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EBB8F2-6511-FCA9-E806-295FF3BC9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AB507539-C8D4-1463-3507-5E1278B9A4C0}"/>
              </a:ext>
            </a:extLst>
          </p:cNvPr>
          <p:cNvSpPr/>
          <p:nvPr/>
        </p:nvSpPr>
        <p:spPr>
          <a:xfrm>
            <a:off x="9391784" y="2638214"/>
            <a:ext cx="484632" cy="2414726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E1F3B9-EC13-6E5B-DE63-7D1141854374}"/>
              </a:ext>
            </a:extLst>
          </p:cNvPr>
          <p:cNvSpPr txBox="1"/>
          <p:nvPr/>
        </p:nvSpPr>
        <p:spPr>
          <a:xfrm>
            <a:off x="8277569" y="5052940"/>
            <a:ext cx="254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Milliseconds vs. Seconds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E84FCA-E0E9-9B8D-3FFF-20ED190909A3}"/>
              </a:ext>
            </a:extLst>
          </p:cNvPr>
          <p:cNvSpPr txBox="1"/>
          <p:nvPr/>
        </p:nvSpPr>
        <p:spPr>
          <a:xfrm>
            <a:off x="5932967" y="1695146"/>
            <a:ext cx="574158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End to end latency: Vortex/Cascade versus Kafka Direct</a:t>
            </a:r>
          </a:p>
        </p:txBody>
      </p:sp>
    </p:spTree>
    <p:extLst>
      <p:ext uri="{BB962C8B-B14F-4D97-AF65-F5344CB8AC3E}">
        <p14:creationId xmlns:p14="http://schemas.microsoft.com/office/powerpoint/2010/main" val="3769041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87E2-3EEE-7717-ED65-CD97B2D52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76" y="565436"/>
            <a:ext cx="11167872" cy="1499616"/>
          </a:xfrm>
        </p:spPr>
        <p:txBody>
          <a:bodyPr>
            <a:normAutofit/>
          </a:bodyPr>
          <a:lstStyle/>
          <a:p>
            <a:r>
              <a:rPr lang="en-US" sz="4800" err="1"/>
              <a:t>P</a:t>
            </a:r>
            <a:r>
              <a:rPr lang="en-US" sz="3600" err="1"/>
              <a:t>re</a:t>
            </a:r>
            <a:r>
              <a:rPr lang="en-US" sz="4800" err="1"/>
              <a:t>FLMR</a:t>
            </a:r>
            <a:r>
              <a:rPr lang="en-US" sz="4800"/>
              <a:t>: pipeline for queries about images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9D807-E451-7355-B7AE-B3FA675D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8803E-7D01-6A75-E91B-4F1EA54F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55B4E2-2565-C29A-4F14-13203377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64080"/>
            <a:ext cx="11639104" cy="46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40149"/>
      </p:ext>
    </p:extLst>
  </p:cSld>
  <p:clrMapOvr>
    <a:masterClrMapping/>
  </p:clrMapOvr>
  <p:transition advTm="600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D084F-B8BA-DF63-5100-0DC7B5D22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CE48CA-FD6C-809C-53F3-CF309C97B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41" y="1928706"/>
            <a:ext cx="8229600" cy="4114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AAFB5-FEBF-D3FD-2329-C1C564DD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885F0-1C41-5186-134C-EBC36946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E09929-8DD1-D0F0-0291-58D7E6CE2CC6}"/>
              </a:ext>
            </a:extLst>
          </p:cNvPr>
          <p:cNvSpPr/>
          <p:nvPr/>
        </p:nvSpPr>
        <p:spPr>
          <a:xfrm>
            <a:off x="3420533" y="1778000"/>
            <a:ext cx="5689600" cy="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FA1D1-5D22-45AF-75D8-A6FA44AC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Vortex achieves higher throughput with lower latencies, enabling tighter SLOs</a:t>
            </a:r>
          </a:p>
        </p:txBody>
      </p:sp>
    </p:spTree>
    <p:extLst>
      <p:ext uri="{BB962C8B-B14F-4D97-AF65-F5344CB8AC3E}">
        <p14:creationId xmlns:p14="http://schemas.microsoft.com/office/powerpoint/2010/main" val="780349418"/>
      </p:ext>
    </p:extLst>
  </p:cSld>
  <p:clrMapOvr>
    <a:masterClrMapping/>
  </p:clrMapOvr>
  <p:transition advTm="600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3B83-9510-6790-84AF-950954AD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err="1"/>
              <a:t>cowBody</a:t>
            </a:r>
            <a:r>
              <a:rPr lang="en-US" sz="4000"/>
              <a:t> Condition Scoring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3A713-B4AB-1835-79A9-FFD887C5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                                                           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B294A-8B28-2F80-88AE-38738F98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34A7621-8671-87F3-D280-36BA55FA40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2414" y="2315569"/>
          <a:ext cx="4558350" cy="3034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04996" imgH="2466966" progId="AcroExch.Document.DC">
                  <p:embed/>
                </p:oleObj>
              </mc:Choice>
              <mc:Fallback>
                <p:oleObj name="Acrobat Document" r:id="rId2" imgW="3704996" imgH="2466966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34A7621-8671-87F3-D280-36BA55FA4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2414" y="2315569"/>
                        <a:ext cx="4558350" cy="3034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4E6882-95F4-3284-6092-C23094456FDE}"/>
              </a:ext>
            </a:extLst>
          </p:cNvPr>
          <p:cNvSpPr txBox="1"/>
          <p:nvPr/>
        </p:nvSpPr>
        <p:spPr>
          <a:xfrm>
            <a:off x="902414" y="5317917"/>
            <a:ext cx="48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Animal body condition scoring: Cascade (gray), </a:t>
            </a:r>
            <a:r>
              <a:rPr lang="en-US" err="1"/>
              <a:t>Flink</a:t>
            </a:r>
            <a:r>
              <a:rPr lang="en-US"/>
              <a:t> (orange).  Lower is better.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0F5D31A-06FA-7BB2-D0F3-B5C266E6B3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6041" y="2486826"/>
          <a:ext cx="4627286" cy="2831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704996" imgH="2266489" progId="AcroExch.Document.DC">
                  <p:embed/>
                </p:oleObj>
              </mc:Choice>
              <mc:Fallback>
                <p:oleObj name="Acrobat Document" r:id="rId4" imgW="3704996" imgH="2266489" progId="AcroExch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0F5D31A-06FA-7BB2-D0F3-B5C266E6B3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86041" y="2486826"/>
                        <a:ext cx="4627286" cy="2831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BCBE447-DDB2-84C9-03EC-FA2AF203B40C}"/>
              </a:ext>
            </a:extLst>
          </p:cNvPr>
          <p:cNvSpPr txBox="1"/>
          <p:nvPr/>
        </p:nvSpPr>
        <p:spPr>
          <a:xfrm>
            <a:off x="6267749" y="5247979"/>
            <a:ext cx="48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Same experiment: Cascade achieves higher throughput across the board</a:t>
            </a:r>
          </a:p>
        </p:txBody>
      </p:sp>
      <p:pic>
        <p:nvPicPr>
          <p:cNvPr id="1026" name="Picture 2" descr="Image result for dairy cattle">
            <a:extLst>
              <a:ext uri="{FF2B5EF4-FFF2-40B4-BE49-F238E27FC236}">
                <a16:creationId xmlns:a16="http://schemas.microsoft.com/office/drawing/2014/main" id="{01599338-8FB4-7430-684C-B53902B31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603" y="226118"/>
            <a:ext cx="26955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316B1C3B-60C5-7AB8-CFE2-578EBAC02B3E}"/>
              </a:ext>
            </a:extLst>
          </p:cNvPr>
          <p:cNvSpPr/>
          <p:nvPr/>
        </p:nvSpPr>
        <p:spPr>
          <a:xfrm>
            <a:off x="4240362" y="2443929"/>
            <a:ext cx="484632" cy="2192433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B92CE-8343-BAA6-4F3C-C4A56D705B04}"/>
              </a:ext>
            </a:extLst>
          </p:cNvPr>
          <p:cNvSpPr txBox="1"/>
          <p:nvPr/>
        </p:nvSpPr>
        <p:spPr>
          <a:xfrm>
            <a:off x="4781774" y="4093102"/>
            <a:ext cx="11471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10x faster</a:t>
            </a:r>
          </a:p>
        </p:txBody>
      </p:sp>
    </p:spTree>
    <p:extLst>
      <p:ext uri="{BB962C8B-B14F-4D97-AF65-F5344CB8AC3E}">
        <p14:creationId xmlns:p14="http://schemas.microsoft.com/office/powerpoint/2010/main" val="575350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0A77-AB8B-1FDA-B9BE-69F3D6291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Urban traffic planner watching for issues at an intersection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7024074-16A6-093C-5DD9-06B099230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4175138"/>
            <a:ext cx="10786872" cy="2134221"/>
          </a:xfrm>
        </p:spPr>
        <p:txBody>
          <a:bodyPr>
            <a:normAutofit fontScale="92500" lnSpcReduction="20000"/>
          </a:bodyPr>
          <a:lstStyle/>
          <a:p>
            <a:endParaRPr lang="en-US"/>
          </a:p>
          <a:p>
            <a:endParaRPr lang="en-US"/>
          </a:p>
          <a:p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276D2-097D-4355-B26C-EE11E831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(ken@cs.cornell.edu)..                                                                         </a:t>
            </a:r>
          </a:p>
        </p:txBody>
      </p:sp>
      <p:pic>
        <p:nvPicPr>
          <p:cNvPr id="7" name="Picture 6" descr="A group of people crossing a street&#10;&#10;Description automatically generated">
            <a:extLst>
              <a:ext uri="{FF2B5EF4-FFF2-40B4-BE49-F238E27FC236}">
                <a16:creationId xmlns:a16="http://schemas.microsoft.com/office/drawing/2014/main" id="{7627B586-25FD-C5C9-C3F2-CD7B88EEC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0" y="2958419"/>
            <a:ext cx="4326110" cy="2433437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50507B0-C446-BE94-0A7A-CC124E1270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7544" y="2079022"/>
          <a:ext cx="4599789" cy="13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619681" imgH="2209552" progId="AcroExch.Document.DC">
                  <p:embed/>
                </p:oleObj>
              </mc:Choice>
              <mc:Fallback>
                <p:oleObj name="Acrobat Document" r:id="rId3" imgW="7619681" imgH="2209552" progId="AcroExch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50507B0-C446-BE94-0A7A-CC124E1270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7544" y="2079022"/>
                        <a:ext cx="4599789" cy="133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3BDBC71-E8D3-004D-CB6B-F5B99B71633E}"/>
              </a:ext>
            </a:extLst>
          </p:cNvPr>
          <p:cNvSpPr txBox="1"/>
          <p:nvPr/>
        </p:nvSpPr>
        <p:spPr>
          <a:xfrm>
            <a:off x="-3599" y="6042871"/>
            <a:ext cx="197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City traffic planner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3C0D7D-9EE0-59CD-EC0A-330EE99EB100}"/>
              </a:ext>
            </a:extLst>
          </p:cNvPr>
          <p:cNvSpPr txBox="1"/>
          <p:nvPr/>
        </p:nvSpPr>
        <p:spPr>
          <a:xfrm>
            <a:off x="2379810" y="5406730"/>
            <a:ext cx="244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Problematic intersection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160E9D-C1DC-75F0-4DC9-91FFF5972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4251" y="5195485"/>
            <a:ext cx="1523476" cy="856955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09448E6-A701-A9AA-A01C-3E0AB19ABD32}"/>
              </a:ext>
            </a:extLst>
          </p:cNvPr>
          <p:cNvSpPr txBox="1">
            <a:spLocks/>
          </p:cNvSpPr>
          <p:nvPr/>
        </p:nvSpPr>
        <p:spPr>
          <a:xfrm>
            <a:off x="5382575" y="3229525"/>
            <a:ext cx="6533808" cy="351549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ML task: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/>
              <a:t>  </a:t>
            </a:r>
            <a:r>
              <a:rPr lang="en-US" sz="2000" b="1">
                <a:solidFill>
                  <a:srgbClr val="007A37"/>
                </a:solidFill>
              </a:rPr>
              <a:t>Segment each video frame, “agents” are entities moving</a:t>
            </a:r>
            <a:br>
              <a:rPr lang="en-US" sz="2000" b="1">
                <a:solidFill>
                  <a:srgbClr val="007A37"/>
                </a:solidFill>
              </a:rPr>
            </a:br>
            <a:r>
              <a:rPr lang="en-US" sz="2000" b="1">
                <a:solidFill>
                  <a:srgbClr val="007A37"/>
                </a:solidFill>
              </a:rPr>
              <a:t>    under independent control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/>
              <a:t>  </a:t>
            </a:r>
            <a:r>
              <a:rPr lang="en-US" sz="2000" b="1">
                <a:solidFill>
                  <a:srgbClr val="C00000"/>
                </a:solidFill>
              </a:rPr>
              <a:t>For each agent, run a pipeline.  The red ML predicts its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    trajectory, emitting a stream of coordinates in order of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    likelihood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/>
              <a:t>  </a:t>
            </a:r>
            <a:r>
              <a:rPr lang="en-US" sz="2000" b="1">
                <a:solidFill>
                  <a:srgbClr val="0070C0"/>
                </a:solidFill>
              </a:rPr>
              <a:t>The blue risk detector senses dangerous proximity</a:t>
            </a:r>
          </a:p>
          <a:p>
            <a:pPr marL="0" indent="0">
              <a:buNone/>
            </a:pPr>
            <a:r>
              <a:rPr lang="en-US" sz="2000" b="1"/>
              <a:t>Output: an alert visible to the city traffic planner</a:t>
            </a:r>
          </a:p>
        </p:txBody>
      </p:sp>
    </p:spTree>
    <p:extLst>
      <p:ext uri="{BB962C8B-B14F-4D97-AF65-F5344CB8AC3E}">
        <p14:creationId xmlns:p14="http://schemas.microsoft.com/office/powerpoint/2010/main" val="3519239347"/>
      </p:ext>
    </p:extLst>
  </p:cSld>
  <p:clrMapOvr>
    <a:masterClrMapping/>
  </p:clrMapOvr>
  <p:transition advTm="600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2EAF4-790D-C8BC-E60B-3E8A37378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BD8C-B4E3-A98D-A81C-57C72466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Urban traffic planner watching for issues at an intersection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9087D53-7626-3623-F656-626BD6168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042" y="4175139"/>
            <a:ext cx="6168957" cy="1600924"/>
          </a:xfrm>
        </p:spPr>
        <p:txBody>
          <a:bodyPr>
            <a:normAutofit fontScale="62500" lnSpcReduction="20000"/>
          </a:bodyPr>
          <a:lstStyle/>
          <a:p>
            <a:endParaRPr lang="en-US"/>
          </a:p>
          <a:p>
            <a:endParaRPr lang="en-US"/>
          </a:p>
          <a:p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47401-84F5-CC44-419D-9803A500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                                                         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0B878-5EDC-1B09-84F5-6D5B159B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 descr="A group of people crossing a street&#10;&#10;Description automatically generated">
            <a:extLst>
              <a:ext uri="{FF2B5EF4-FFF2-40B4-BE49-F238E27FC236}">
                <a16:creationId xmlns:a16="http://schemas.microsoft.com/office/drawing/2014/main" id="{4C8C52FD-3FC1-084B-0647-DE8C27FC0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0" y="2958419"/>
            <a:ext cx="4326110" cy="2433437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826A318-C071-C23C-0C6E-64C061CC06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7544" y="2079022"/>
          <a:ext cx="4599789" cy="13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619681" imgH="2209552" progId="AcroExch.Document.DC">
                  <p:embed/>
                </p:oleObj>
              </mc:Choice>
              <mc:Fallback>
                <p:oleObj name="Acrobat Document" r:id="rId3" imgW="7619681" imgH="2209552" progId="AcroExch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826A318-C071-C23C-0C6E-64C061CC0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7544" y="2079022"/>
                        <a:ext cx="4599789" cy="133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0FEB088-8B69-7CB0-3F60-A6942AEEF90C}"/>
              </a:ext>
            </a:extLst>
          </p:cNvPr>
          <p:cNvSpPr txBox="1"/>
          <p:nvPr/>
        </p:nvSpPr>
        <p:spPr>
          <a:xfrm>
            <a:off x="-3599" y="6042871"/>
            <a:ext cx="197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City traffic planner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5704A8-CB3B-27C8-3FDB-3BE8BA8BF5B4}"/>
              </a:ext>
            </a:extLst>
          </p:cNvPr>
          <p:cNvSpPr txBox="1"/>
          <p:nvPr/>
        </p:nvSpPr>
        <p:spPr>
          <a:xfrm>
            <a:off x="2379810" y="5406730"/>
            <a:ext cx="244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Problematic intersection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E633AE-EE38-E16E-66EB-26007C090D98}"/>
              </a:ext>
            </a:extLst>
          </p:cNvPr>
          <p:cNvGrpSpPr/>
          <p:nvPr/>
        </p:nvGrpSpPr>
        <p:grpSpPr>
          <a:xfrm>
            <a:off x="2048933" y="3069655"/>
            <a:ext cx="3110914" cy="1132244"/>
            <a:chOff x="2048933" y="3069655"/>
            <a:chExt cx="3110914" cy="113224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C04691B-A979-0B05-E971-371080C8FCDA}"/>
                </a:ext>
              </a:extLst>
            </p:cNvPr>
            <p:cNvSpPr/>
            <p:nvPr/>
          </p:nvSpPr>
          <p:spPr>
            <a:xfrm>
              <a:off x="2048933" y="3145775"/>
              <a:ext cx="1464734" cy="105612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0D3EFA-857E-912E-6B94-3C14A554F639}"/>
                </a:ext>
              </a:extLst>
            </p:cNvPr>
            <p:cNvSpPr txBox="1"/>
            <p:nvPr/>
          </p:nvSpPr>
          <p:spPr>
            <a:xfrm>
              <a:off x="3412067" y="3069655"/>
              <a:ext cx="1747780" cy="36933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NEAR MISS!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5FDA56A-DAF8-FE63-B4C8-89F1A6C70A8E}"/>
                </a:ext>
              </a:extLst>
            </p:cNvPr>
            <p:cNvCxnSpPr>
              <a:stCxn id="17" idx="1"/>
            </p:cNvCxnSpPr>
            <p:nvPr/>
          </p:nvCxnSpPr>
          <p:spPr>
            <a:xfrm flipH="1">
              <a:off x="2573867" y="3254321"/>
              <a:ext cx="838200" cy="4195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AE8D14D-3E3D-6A75-BF55-29B16BD6B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1815" y="3688711"/>
              <a:ext cx="182052" cy="15019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0A4F607-2426-1D4B-7F04-6CF57EB769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4251" y="5195485"/>
            <a:ext cx="1523476" cy="85695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60175E-9EB6-4AAD-49ED-163DD8349EAF}"/>
              </a:ext>
            </a:extLst>
          </p:cNvPr>
          <p:cNvCxnSpPr/>
          <p:nvPr/>
        </p:nvCxnSpPr>
        <p:spPr>
          <a:xfrm flipV="1">
            <a:off x="399393" y="3438987"/>
            <a:ext cx="1649540" cy="175649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F95789-95E2-865B-7534-4CE88F0375E9}"/>
              </a:ext>
            </a:extLst>
          </p:cNvPr>
          <p:cNvCxnSpPr>
            <a:cxnSpLocks/>
          </p:cNvCxnSpPr>
          <p:nvPr/>
        </p:nvCxnSpPr>
        <p:spPr>
          <a:xfrm flipV="1">
            <a:off x="551793" y="4046706"/>
            <a:ext cx="2860274" cy="1301179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AACEB2E-AE1B-C4C3-8392-22D2B8BAC53E}"/>
              </a:ext>
            </a:extLst>
          </p:cNvPr>
          <p:cNvSpPr txBox="1"/>
          <p:nvPr/>
        </p:nvSpPr>
        <p:spPr>
          <a:xfrm>
            <a:off x="5911175" y="4046706"/>
            <a:ext cx="46996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We can flash the alert on her </a:t>
            </a:r>
            <a:r>
              <a:rPr lang="en-US" b="1" err="1"/>
              <a:t>hololens</a:t>
            </a:r>
            <a:endParaRPr lang="en-US" b="1"/>
          </a:p>
          <a:p>
            <a:endParaRPr lang="en-US" b="1"/>
          </a:p>
          <a:p>
            <a:r>
              <a:rPr lang="en-US" b="1"/>
              <a:t>But it needs to be timely or the scene will have </a:t>
            </a:r>
            <a:br>
              <a:rPr lang="en-US" b="1"/>
            </a:br>
            <a:r>
              <a:rPr lang="en-US" b="1"/>
              <a:t>evolved too much for this to be useful</a:t>
            </a:r>
          </a:p>
        </p:txBody>
      </p:sp>
    </p:spTree>
    <p:extLst>
      <p:ext uri="{BB962C8B-B14F-4D97-AF65-F5344CB8AC3E}">
        <p14:creationId xmlns:p14="http://schemas.microsoft.com/office/powerpoint/2010/main" val="4233966293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1840F-0E0E-D457-D5DC-612E62E77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EA9B-D522-FB61-76A9-16FB624EFA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/>
              <a:t>Urban traffic planner watching for issues at an intersection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E506698-2802-C00E-C636-E4AD54A33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4175138"/>
            <a:ext cx="10786872" cy="2134221"/>
          </a:xfrm>
        </p:spPr>
        <p:txBody>
          <a:bodyPr>
            <a:normAutofit fontScale="92500" lnSpcReduction="20000"/>
          </a:bodyPr>
          <a:lstStyle/>
          <a:p>
            <a:endParaRPr lang="en-US"/>
          </a:p>
          <a:p>
            <a:endParaRPr lang="en-US"/>
          </a:p>
          <a:p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4DA74-8C8E-3381-7449-D1D025A1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                                                         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9D990-B24B-479D-A387-276CAA31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B9612B0-5F7E-05C0-761C-8C3723EE18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0126" y="3756205"/>
          <a:ext cx="2531511" cy="233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533510" imgH="2333474" progId="AcroExch.Document.DC">
                  <p:embed/>
                </p:oleObj>
              </mc:Choice>
              <mc:Fallback>
                <p:oleObj name="Acrobat Document" r:id="rId2" imgW="2533510" imgH="2333474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B9612B0-5F7E-05C0-761C-8C3723EE1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00126" y="3756205"/>
                        <a:ext cx="2531511" cy="233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9357B0EC-F6E1-D350-15F6-0A19EAAFA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38" y="3750079"/>
            <a:ext cx="4157012" cy="2433438"/>
          </a:xfrm>
          <a:prstGeom prst="rect">
            <a:avLst/>
          </a:prstGeom>
        </p:spPr>
      </p:pic>
      <p:pic>
        <p:nvPicPr>
          <p:cNvPr id="7" name="Picture 6" descr="A group of people crossing a street&#10;&#10;Description automatically generated">
            <a:extLst>
              <a:ext uri="{FF2B5EF4-FFF2-40B4-BE49-F238E27FC236}">
                <a16:creationId xmlns:a16="http://schemas.microsoft.com/office/drawing/2014/main" id="{D8B9E746-86BF-02F6-CC9B-E2E44DCC0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0" y="2958419"/>
            <a:ext cx="4326110" cy="2433437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B238053-ACA5-2A9A-5578-0B33C82883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7544" y="2079022"/>
          <a:ext cx="4599789" cy="13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7619681" imgH="2209552" progId="AcroExch.Document.DC">
                  <p:embed/>
                </p:oleObj>
              </mc:Choice>
              <mc:Fallback>
                <p:oleObj name="Acrobat Document" r:id="rId6" imgW="7619681" imgH="2209552" progId="AcroExch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B238053-ACA5-2A9A-5578-0B33C8288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37544" y="2079022"/>
                        <a:ext cx="4599789" cy="133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row: Up 4">
            <a:extLst>
              <a:ext uri="{FF2B5EF4-FFF2-40B4-BE49-F238E27FC236}">
                <a16:creationId xmlns:a16="http://schemas.microsoft.com/office/drawing/2014/main" id="{46A1823F-1A5D-5FB8-507F-A33686F074A7}"/>
              </a:ext>
            </a:extLst>
          </p:cNvPr>
          <p:cNvSpPr/>
          <p:nvPr/>
        </p:nvSpPr>
        <p:spPr>
          <a:xfrm>
            <a:off x="6380448" y="6112162"/>
            <a:ext cx="227616" cy="44068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53CB86C6-DAB0-5897-ECC7-91B61C8AF390}"/>
              </a:ext>
            </a:extLst>
          </p:cNvPr>
          <p:cNvSpPr/>
          <p:nvPr/>
        </p:nvSpPr>
        <p:spPr>
          <a:xfrm>
            <a:off x="10886540" y="6052440"/>
            <a:ext cx="227616" cy="44068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6C19EA-5416-3751-1209-944857C89E3E}"/>
              </a:ext>
            </a:extLst>
          </p:cNvPr>
          <p:cNvSpPr txBox="1"/>
          <p:nvPr/>
        </p:nvSpPr>
        <p:spPr>
          <a:xfrm>
            <a:off x="6765801" y="6183517"/>
            <a:ext cx="3820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Azure: Seconds.   Vortex: Milliseconds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C1497-8C65-81BC-B23E-3475D4A16C2D}"/>
              </a:ext>
            </a:extLst>
          </p:cNvPr>
          <p:cNvSpPr txBox="1"/>
          <p:nvPr/>
        </p:nvSpPr>
        <p:spPr>
          <a:xfrm>
            <a:off x="-3599" y="6042871"/>
            <a:ext cx="197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City traffic planner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96042A-6280-45A2-C271-EB03692835AA}"/>
              </a:ext>
            </a:extLst>
          </p:cNvPr>
          <p:cNvSpPr txBox="1"/>
          <p:nvPr/>
        </p:nvSpPr>
        <p:spPr>
          <a:xfrm>
            <a:off x="2379810" y="5406730"/>
            <a:ext cx="244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Problematic intersection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D8BF95-13CC-A6BA-E372-8FB4766A3CF3}"/>
              </a:ext>
            </a:extLst>
          </p:cNvPr>
          <p:cNvGrpSpPr/>
          <p:nvPr/>
        </p:nvGrpSpPr>
        <p:grpSpPr>
          <a:xfrm>
            <a:off x="2048933" y="3069655"/>
            <a:ext cx="3110914" cy="1132244"/>
            <a:chOff x="2048933" y="3069655"/>
            <a:chExt cx="3110914" cy="113224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6857B9-33C9-7546-C067-3736B97908D7}"/>
                </a:ext>
              </a:extLst>
            </p:cNvPr>
            <p:cNvSpPr/>
            <p:nvPr/>
          </p:nvSpPr>
          <p:spPr>
            <a:xfrm>
              <a:off x="2048933" y="3145775"/>
              <a:ext cx="1464734" cy="105612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72B505-1FD0-7B7E-24BC-C8870155D1B7}"/>
                </a:ext>
              </a:extLst>
            </p:cNvPr>
            <p:cNvSpPr txBox="1"/>
            <p:nvPr/>
          </p:nvSpPr>
          <p:spPr>
            <a:xfrm>
              <a:off x="3412067" y="3069655"/>
              <a:ext cx="1747780" cy="36933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NEAR MISS!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0FD72F4-5004-9F37-096B-05C1E9BAEA20}"/>
                </a:ext>
              </a:extLst>
            </p:cNvPr>
            <p:cNvCxnSpPr>
              <a:stCxn id="17" idx="1"/>
            </p:cNvCxnSpPr>
            <p:nvPr/>
          </p:nvCxnSpPr>
          <p:spPr>
            <a:xfrm flipH="1">
              <a:off x="2573867" y="3254321"/>
              <a:ext cx="838200" cy="4195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F093B25-BFA2-321B-2983-D42244D3C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91815" y="3688711"/>
              <a:ext cx="182052" cy="15019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7474CA8-A5D1-77C3-8706-B8772ECA62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4251" y="5195485"/>
            <a:ext cx="1523476" cy="85695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0F41EB-DAD8-FDBC-5BC8-B4C16A72FD2F}"/>
              </a:ext>
            </a:extLst>
          </p:cNvPr>
          <p:cNvCxnSpPr/>
          <p:nvPr/>
        </p:nvCxnSpPr>
        <p:spPr>
          <a:xfrm flipV="1">
            <a:off x="399393" y="3438987"/>
            <a:ext cx="1649540" cy="175649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A5494F-D44F-0D31-5E88-CB62A88BF1FF}"/>
              </a:ext>
            </a:extLst>
          </p:cNvPr>
          <p:cNvCxnSpPr>
            <a:cxnSpLocks/>
          </p:cNvCxnSpPr>
          <p:nvPr/>
        </p:nvCxnSpPr>
        <p:spPr>
          <a:xfrm flipV="1">
            <a:off x="551793" y="4046706"/>
            <a:ext cx="2860274" cy="1301179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460217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C608-A2B4-D15B-46C8-1A8810A12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yet Vortex has seen little real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A0995-DC40-F1B7-8CC8-F01B38F39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It genuinely is API back-compatible and super fast</a:t>
            </a:r>
          </a:p>
          <a:p>
            <a:endParaRPr lang="en-US"/>
          </a:p>
          <a:p>
            <a:r>
              <a:rPr lang="en-US"/>
              <a:t>But AI / ML deployments in “real” data centers center on standardized modularity – the key value store and file system are separate from logging servers, which are separate from Zookeeper, which is distinct from the job manager/scheduler…</a:t>
            </a:r>
          </a:p>
          <a:p>
            <a:endParaRPr lang="en-US"/>
          </a:p>
          <a:p>
            <a:r>
              <a:rPr lang="en-US"/>
              <a:t>Vortex disrupts too many of these expectations!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2B35A-622E-1286-3E6E-09481FDA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A53F3-07E7-BD81-0CBF-A8A54BAB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91542"/>
      </p:ext>
    </p:extLst>
  </p:cSld>
  <p:clrMapOvr>
    <a:masterClrMapping/>
  </p:clrMapOvr>
  <p:transition advTm="600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33B8B-6AAD-F453-46D6-DA970A7A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Bottom 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C441D-E9BF-B43D-E989-36CCDEFC1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To have impact in modern AI, you need to do research that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 Respects standard styles of coding (baked into vibe copilots!)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 Respects standard modularity and APIs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 More or less is plug-and-play compatible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Or, maybe more promising, look at topics that aren’t really about </a:t>
            </a:r>
            <a:br>
              <a:rPr lang="en-US"/>
            </a:br>
            <a:r>
              <a:rPr lang="en-US"/>
              <a:t> the runtime platforms per-se, at all.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F66B-E6C7-77DE-5FB4-5FC547E7A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FC322-1970-BB51-B76F-9334A6B4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54455"/>
      </p:ext>
    </p:extLst>
  </p:cSld>
  <p:clrMapOvr>
    <a:masterClrMapping/>
  </p:clrMapOvr>
  <p:transition advTm="60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RDMA: Remote Direct Memory Access.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8AC1CB1-8EDE-5828-AFA0-8E92EDA02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Steady bandwidth</a:t>
            </a:r>
            <a:br>
              <a:rPr lang="en-US"/>
            </a:br>
            <a:r>
              <a:rPr lang="en-US"/>
              <a:t>growth, with XDR</a:t>
            </a:r>
            <a:br>
              <a:rPr lang="en-US"/>
            </a:br>
            <a:r>
              <a:rPr lang="en-US"/>
              <a:t>next (800Gb/s)</a:t>
            </a:r>
            <a:br>
              <a:rPr lang="en-US"/>
            </a:br>
            <a:br>
              <a:rPr lang="en-US"/>
            </a:br>
            <a:r>
              <a:rPr lang="en-US"/>
              <a:t>But 1-way latency </a:t>
            </a:r>
            <a:br>
              <a:rPr lang="en-US"/>
            </a:br>
            <a:r>
              <a:rPr lang="en-US"/>
              <a:t>plateau reached in</a:t>
            </a:r>
            <a:br>
              <a:rPr lang="en-US"/>
            </a:br>
            <a:r>
              <a:rPr lang="en-US"/>
              <a:t>2011, now ~85ns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6B97FD-A9F2-11C1-6CB5-714D11016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746" y="1968074"/>
            <a:ext cx="6893830" cy="40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779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9C5E-F0E7-2B93-A835-6910030F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isn’t just a problem with my work!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09BCA-1891-2590-23BA-6438A0359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Many classic systems papers quickly were adopted into the OS technology “base” or at least “mindset”, and hence had foundational impact.</a:t>
            </a:r>
          </a:p>
          <a:p>
            <a:endParaRPr lang="en-US" dirty="0"/>
          </a:p>
          <a:p>
            <a:r>
              <a:rPr lang="en-US" dirty="0"/>
              <a:t>Today we are seeing an unprecedented tsunami of seemingly strong systems results that </a:t>
            </a:r>
            <a:r>
              <a:rPr lang="en-US" b="1" dirty="0"/>
              <a:t>do not get adopted: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In particular, this includes a very high rate of AI systems contributions that </a:t>
            </a:r>
            <a:br>
              <a:rPr lang="en-US" dirty="0"/>
            </a:br>
            <a:r>
              <a:rPr lang="en-US" dirty="0"/>
              <a:t>   demonstrate value yet don’t get adopted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b="1" dirty="0">
                <a:solidFill>
                  <a:srgbClr val="C00000"/>
                </a:solidFill>
              </a:rPr>
              <a:t>Key insight: right at this moment, AI systems are an “easy target”: surprisingly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 inefficient at the lower layers, hence it is surprisingly easy to write a paper that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 achieves a 2x (or yes, 10x) speedup… but if the work isn’t adopted, the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 opportunity lives on for some </a:t>
            </a:r>
            <a:r>
              <a:rPr lang="en-US" b="1" u="sng" dirty="0">
                <a:solidFill>
                  <a:srgbClr val="C00000"/>
                </a:solidFill>
              </a:rPr>
              <a:t>future</a:t>
            </a:r>
            <a:r>
              <a:rPr lang="en-US" b="1" dirty="0">
                <a:solidFill>
                  <a:srgbClr val="C00000"/>
                </a:solidFill>
              </a:rPr>
              <a:t> paper to tackle!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B1B95-B572-9099-5BA0-4AD638D3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EA57C-2E99-1800-A982-8DAB4F85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3202"/>
      </p:ext>
    </p:extLst>
  </p:cSld>
  <p:clrMapOvr>
    <a:masterClrMapping/>
  </p:clrMapOvr>
  <p:transition advTm="600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99B3-00FA-0F46-EB27-E380857A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… many Topics could fit the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7B05C-D649-F2DE-36D7-CD09D8F4F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pivot back to IoT and especially, digital twins.  </a:t>
            </a:r>
          </a:p>
          <a:p>
            <a:endParaRPr lang="en-US"/>
          </a:p>
          <a:p>
            <a:r>
              <a:rPr lang="en-US"/>
              <a:t>AI is only just starting to really engage with a rapidly evolving outside world, and will do so using these models.  </a:t>
            </a:r>
          </a:p>
          <a:p>
            <a:endParaRPr lang="en-US" i="1"/>
          </a:p>
          <a:p>
            <a:r>
              <a:rPr lang="en-US" i="1"/>
              <a:t>Build ones that really fit as AI services, and demonstrate that AI + your service totally rocks!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2C9E2-FC75-A6B0-F3B6-7658D24A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C30A5-4722-21E0-4618-BC63ABEC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64124"/>
      </p:ext>
    </p:extLst>
  </p:cSld>
  <p:clrMapOvr>
    <a:masterClrMapping/>
  </p:clrMapOvr>
  <p:transition advTm="600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63F58-6AF8-0915-81A9-53AA96ABE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41FA-D091-9C06-C0DF-3C9BEE49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that might fit the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492C5-339F-2C3D-A22B-DF99D95AE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Explore security and containment models for AI models that need to operate in settings where data is sensitive or proprietary.  </a:t>
            </a:r>
          </a:p>
          <a:p>
            <a:endParaRPr lang="en-US"/>
          </a:p>
          <a:p>
            <a:r>
              <a:rPr lang="en-US"/>
              <a:t>A form of distributed database management combined with some form of abstract barrier.  Huge potential!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5F339-5891-8D73-FC85-3691C886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DC5D8-2795-4251-BEAF-21CB4AFD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4315"/>
      </p:ext>
    </p:extLst>
  </p:cSld>
  <p:clrMapOvr>
    <a:masterClrMapping/>
  </p:clrMapOvr>
  <p:transition advTm="600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B051-5B4E-C007-1265-5A1FD002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Revisit real-time with AI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ADEAC-3C69-4AD5-C537-764FF1BF7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Real-time systems have SLOs but with hard obligations: such and such a task “must” occur within such and such a deadline.</a:t>
            </a:r>
          </a:p>
          <a:p>
            <a:endParaRPr lang="en-US"/>
          </a:p>
          <a:p>
            <a:r>
              <a:rPr lang="en-US"/>
              <a:t>This was a rich area for systems research in the 1980’s but went somewhat cold later.</a:t>
            </a:r>
          </a:p>
          <a:p>
            <a:endParaRPr lang="en-US"/>
          </a:p>
          <a:p>
            <a:r>
              <a:rPr lang="en-US"/>
              <a:t>There must be a tremendous opportunity here, just waiting for 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8F6E1-6016-40BF-9DE5-26D5CD97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9A147-B197-F4D6-898E-089EE6E8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4998"/>
      </p:ext>
    </p:extLst>
  </p:cSld>
  <p:clrMapOvr>
    <a:masterClrMapping/>
  </p:clrMapOvr>
  <p:transition advTm="600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66B0-68D4-9CCC-C1BF-2373D03F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1A514-FFE5-FC8A-68C1-C837B75C9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an AI-dominated future </a:t>
            </a:r>
            <a:r>
              <a:rPr lang="en-US" i="1" dirty="0"/>
              <a:t>impactful </a:t>
            </a:r>
            <a:r>
              <a:rPr lang="en-US" dirty="0"/>
              <a:t>work must pivot to respect new architectural standards and vibe-coding approaches.  </a:t>
            </a:r>
          </a:p>
          <a:p>
            <a:endParaRPr lang="en-US" dirty="0"/>
          </a:p>
          <a:p>
            <a:r>
              <a:rPr lang="en-US" dirty="0"/>
              <a:t>Today’s, those approaches reflect 2015 models and solution preferences and have converged to use popular coding styles and models, even if other coding styles / models offer significant benefit.</a:t>
            </a:r>
          </a:p>
          <a:p>
            <a:endParaRPr lang="en-US" dirty="0"/>
          </a:p>
          <a:p>
            <a:r>
              <a:rPr lang="en-US" dirty="0"/>
              <a:t>There is a rich opportunity, but to advance we must respect reality!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7D681-4C80-FECA-86A0-9E2DF2C2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2BBCB-716E-3CAE-3453-1BF39252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36777"/>
      </p:ext>
    </p:extLst>
  </p:cSld>
  <p:clrMapOvr>
    <a:masterClrMapping/>
  </p:clrMapOvr>
  <p:transition advTm="60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C6755D-392B-7EB2-9C98-FCA1127EF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402" y="876771"/>
            <a:ext cx="1437989" cy="1409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8E2174-58C9-E86A-3F43-87B9F2AEC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277" y="356579"/>
            <a:ext cx="994745" cy="1499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2848CF-3354-A7D2-F171-8E26847C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Remote Memory: </a:t>
            </a:r>
            <a:br>
              <a:rPr lang="en-US"/>
            </a:br>
            <a:r>
              <a:rPr lang="en-US"/>
              <a:t>Castro </a:t>
            </a:r>
            <a:r>
              <a:rPr lang="en-US" i="1"/>
              <a:t>et. al.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9CB2E-789A-B6B5-1391-6BF56D25A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i="1"/>
          </a:p>
          <a:p>
            <a:r>
              <a:rPr lang="en-US"/>
              <a:t>Used RDMA to create a fast remote memory (</a:t>
            </a:r>
            <a:r>
              <a:rPr lang="en-US" err="1"/>
              <a:t>FaRM</a:t>
            </a:r>
            <a:r>
              <a:rPr lang="en-US"/>
              <a:t>) in support of disaggregated, scalable KV storage.</a:t>
            </a:r>
          </a:p>
          <a:p>
            <a:endParaRPr lang="en-US"/>
          </a:p>
          <a:p>
            <a:r>
              <a:rPr lang="en-US" err="1"/>
              <a:t>FaRM</a:t>
            </a:r>
            <a:r>
              <a:rPr lang="en-US"/>
              <a:t> was highly impactful and transformative for many tasks… and was central to a big step forward in Microsoft’s Bing search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DE593-07D9-59C4-8ABF-1C629FCDA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9EDBA-5F23-C4F0-F08A-703C900B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E3B7F3-DA79-78C3-E25C-82532C6B7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3558" y="112976"/>
            <a:ext cx="1448629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0966"/>
      </p:ext>
    </p:extLst>
  </p:cSld>
  <p:clrMapOvr>
    <a:masterClrMapping/>
  </p:clrMapOvr>
  <p:transition advTm="60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A51A-EC6F-01DD-C742-5B5690C3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7566105" cy="1499616"/>
          </a:xfrm>
        </p:spPr>
        <p:txBody>
          <a:bodyPr>
            <a:normAutofit fontScale="90000"/>
          </a:bodyPr>
          <a:lstStyle/>
          <a:p>
            <a:r>
              <a:rPr lang="en-US"/>
              <a:t>Inspired by F</a:t>
            </a:r>
            <a:r>
              <a:rPr lang="en-US" sz="3600"/>
              <a:t>a</a:t>
            </a:r>
            <a:r>
              <a:rPr lang="en-US"/>
              <a:t>rm, we created</a:t>
            </a:r>
            <a:br>
              <a:rPr lang="en-US"/>
            </a:br>
            <a:r>
              <a:rPr lang="en-US"/>
              <a:t>The Derecho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C736-10BF-3C75-A27D-B688FDE0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667000"/>
            <a:ext cx="10786872" cy="3642360"/>
          </a:xfrm>
        </p:spPr>
        <p:txBody>
          <a:bodyPr>
            <a:normAutofit/>
          </a:bodyPr>
          <a:lstStyle/>
          <a:p>
            <a:r>
              <a:rPr lang="en-US"/>
              <a:t>Premise: RDMA requires a ground-up rethinking of atomic multicast, Paxos and virtual synchrony around RDMA.</a:t>
            </a:r>
          </a:p>
          <a:p>
            <a:endParaRPr lang="en-US"/>
          </a:p>
          <a:p>
            <a:r>
              <a:rPr lang="en-US"/>
              <a:t>Our effort wasn’t the only project, but most other projects were simply running protocols like Paxos or </a:t>
            </a:r>
            <a:r>
              <a:rPr lang="en-US" err="1"/>
              <a:t>RaFT</a:t>
            </a:r>
            <a:r>
              <a:rPr lang="en-US"/>
              <a:t> over RDMA.  We were open to radically new architectural ideas.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565DA-2E63-561B-D996-013F41E2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ADEC3-161F-0312-185A-605F9885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B8F70C-4830-1800-80D7-C1C10935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518" y="204187"/>
            <a:ext cx="1810400" cy="12182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F411CA-05FC-3690-C919-68FF95CC39BA}"/>
              </a:ext>
            </a:extLst>
          </p:cNvPr>
          <p:cNvSpPr txBox="1"/>
          <p:nvPr/>
        </p:nvSpPr>
        <p:spPr>
          <a:xfrm>
            <a:off x="8780873" y="1490702"/>
            <a:ext cx="341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Don’t get in the way of a Derecho</a:t>
            </a:r>
          </a:p>
        </p:txBody>
      </p:sp>
    </p:spTree>
    <p:extLst>
      <p:ext uri="{BB962C8B-B14F-4D97-AF65-F5344CB8AC3E}">
        <p14:creationId xmlns:p14="http://schemas.microsoft.com/office/powerpoint/2010/main" val="2519772514"/>
      </p:ext>
    </p:extLst>
  </p:cSld>
  <p:clrMapOvr>
    <a:masterClrMapping/>
  </p:clrMapOvr>
  <p:transition advTm="60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21261" cy="1499616"/>
          </a:xfrm>
        </p:spPr>
        <p:txBody>
          <a:bodyPr>
            <a:normAutofit/>
          </a:bodyPr>
          <a:lstStyle/>
          <a:p>
            <a:r>
              <a:rPr lang="en-US"/>
              <a:t>Where we started</a:t>
            </a:r>
            <a:r>
              <a:rPr lang="en-US" b="1"/>
              <a:t>: Consider A Simple Reliable Multicast Protocol on RDMA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36619" y="2227811"/>
            <a:ext cx="7032568" cy="2909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49534" y="2282259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" name="Oval 8"/>
          <p:cNvSpPr/>
          <p:nvPr/>
        </p:nvSpPr>
        <p:spPr>
          <a:xfrm>
            <a:off x="7577529" y="2282258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0" name="Oval 9"/>
          <p:cNvSpPr/>
          <p:nvPr/>
        </p:nvSpPr>
        <p:spPr>
          <a:xfrm>
            <a:off x="5563531" y="2282257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Q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2518757"/>
            <a:ext cx="0" cy="3740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71597" y="2518757"/>
            <a:ext cx="0" cy="3740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88366" y="2518756"/>
            <a:ext cx="0" cy="3740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7600" y="2675526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57600" y="2661736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93661" y="2573204"/>
            <a:ext cx="2863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“Here is 100B message </a:t>
            </a:r>
            <a:r>
              <a:rPr lang="en-US" sz="1400" i="1" u="sng"/>
              <a:t>m</a:t>
            </a:r>
            <a:r>
              <a:rPr lang="en-US" sz="1400"/>
              <a:t>”</a:t>
            </a:r>
            <a:br>
              <a:rPr lang="en-US" sz="1400"/>
            </a:br>
            <a:r>
              <a:rPr lang="en-US" sz="1400"/>
              <a:t>“Deliver </a:t>
            </a:r>
            <a:r>
              <a:rPr lang="en-US" sz="1400" i="1" u="sng"/>
              <a:t>m</a:t>
            </a:r>
            <a:r>
              <a:rPr lang="en-US" sz="1400"/>
              <a:t>”</a:t>
            </a:r>
            <a:br>
              <a:rPr lang="en-US" sz="1400"/>
            </a:br>
            <a:r>
              <a:rPr lang="en-US" sz="1400"/>
              <a:t>“Garbage collect </a:t>
            </a:r>
            <a:r>
              <a:rPr lang="en-US" sz="1400" i="1" u="sng"/>
              <a:t>m”</a:t>
            </a:r>
            <a:endParaRPr lang="en-US" sz="1400" u="sng"/>
          </a:p>
        </p:txBody>
      </p:sp>
      <p:sp>
        <p:nvSpPr>
          <p:cNvPr id="21" name="Freeform 20"/>
          <p:cNvSpPr/>
          <p:nvPr/>
        </p:nvSpPr>
        <p:spPr>
          <a:xfrm>
            <a:off x="3549419" y="2668385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679766" y="2804225"/>
            <a:ext cx="2018154" cy="924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2"/>
          </p:cNvCxnSpPr>
          <p:nvPr/>
        </p:nvCxnSpPr>
        <p:spPr>
          <a:xfrm flipV="1">
            <a:off x="3668679" y="2781928"/>
            <a:ext cx="3933788" cy="804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3560498" y="276259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44583" y="2662045"/>
            <a:ext cx="80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</a:t>
            </a:r>
            <a:r>
              <a:rPr lang="en-US" err="1"/>
              <a:t>Ack</a:t>
            </a:r>
            <a:r>
              <a:rPr lang="en-US"/>
              <a:t>”</a:t>
            </a:r>
            <a:br>
              <a:rPr lang="en-US"/>
            </a:br>
            <a:r>
              <a:rPr lang="en-US"/>
              <a:t>“</a:t>
            </a:r>
            <a:r>
              <a:rPr lang="en-US" err="1"/>
              <a:t>Ack</a:t>
            </a:r>
            <a:r>
              <a:rPr lang="en-US"/>
              <a:t>”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652056" y="2894430"/>
            <a:ext cx="2013997" cy="14248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652056" y="2880640"/>
            <a:ext cx="4027995" cy="8503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543875" y="2887289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674222" y="3023129"/>
            <a:ext cx="2018154" cy="924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2"/>
          </p:cNvCxnSpPr>
          <p:nvPr/>
        </p:nvCxnSpPr>
        <p:spPr>
          <a:xfrm flipV="1">
            <a:off x="3663135" y="3000832"/>
            <a:ext cx="3933788" cy="804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3554954" y="2981501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676992" y="3085620"/>
            <a:ext cx="2013997" cy="14248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676992" y="3071830"/>
            <a:ext cx="4027995" cy="8503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3568811" y="3078479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210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1079204" cy="1499616"/>
          </a:xfrm>
        </p:spPr>
        <p:txBody>
          <a:bodyPr/>
          <a:lstStyle/>
          <a:p>
            <a:r>
              <a:rPr lang="en-US" b="1"/>
              <a:t>A Simple Reliable Protocol on 100G RDMA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36619" y="2227811"/>
            <a:ext cx="7032568" cy="2909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49534" y="2282259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" name="Oval 8"/>
          <p:cNvSpPr/>
          <p:nvPr/>
        </p:nvSpPr>
        <p:spPr>
          <a:xfrm>
            <a:off x="7577529" y="2282258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0" name="Oval 9"/>
          <p:cNvSpPr/>
          <p:nvPr/>
        </p:nvSpPr>
        <p:spPr>
          <a:xfrm>
            <a:off x="5563531" y="2282257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Q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2518757"/>
            <a:ext cx="0" cy="3740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71597" y="2518757"/>
            <a:ext cx="0" cy="3740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88366" y="2518756"/>
            <a:ext cx="0" cy="3740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7600" y="2675526"/>
            <a:ext cx="2013997" cy="142489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57600" y="2661736"/>
            <a:ext cx="4027995" cy="8503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93661" y="2573204"/>
            <a:ext cx="2863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“Here is 100B message </a:t>
            </a:r>
            <a:r>
              <a:rPr lang="en-US" sz="1400" i="1" u="sng"/>
              <a:t>m</a:t>
            </a:r>
            <a:r>
              <a:rPr lang="en-US" sz="1400"/>
              <a:t>”</a:t>
            </a:r>
            <a:br>
              <a:rPr lang="en-US" sz="1400"/>
            </a:br>
            <a:r>
              <a:rPr lang="en-US" sz="1400"/>
              <a:t>“Deliver </a:t>
            </a:r>
            <a:r>
              <a:rPr lang="en-US" sz="1400" i="1" u="sng"/>
              <a:t>m</a:t>
            </a:r>
            <a:r>
              <a:rPr lang="en-US" sz="1400"/>
              <a:t>”</a:t>
            </a:r>
            <a:br>
              <a:rPr lang="en-US" sz="1400"/>
            </a:br>
            <a:r>
              <a:rPr lang="en-US" sz="1400"/>
              <a:t>“Garbage collect </a:t>
            </a:r>
            <a:r>
              <a:rPr lang="en-US" sz="1400" i="1" u="sng"/>
              <a:t>m”</a:t>
            </a:r>
            <a:endParaRPr lang="en-US" sz="1400" u="sng"/>
          </a:p>
        </p:txBody>
      </p:sp>
      <p:sp>
        <p:nvSpPr>
          <p:cNvPr id="21" name="Freeform 20"/>
          <p:cNvSpPr/>
          <p:nvPr/>
        </p:nvSpPr>
        <p:spPr>
          <a:xfrm>
            <a:off x="3549419" y="2668385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679766" y="2804225"/>
            <a:ext cx="2018154" cy="924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2"/>
          </p:cNvCxnSpPr>
          <p:nvPr/>
        </p:nvCxnSpPr>
        <p:spPr>
          <a:xfrm flipV="1">
            <a:off x="3668679" y="2781928"/>
            <a:ext cx="3933788" cy="804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3560498" y="276259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44583" y="2662045"/>
            <a:ext cx="80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</a:t>
            </a:r>
            <a:r>
              <a:rPr lang="en-US" err="1"/>
              <a:t>Ack</a:t>
            </a:r>
            <a:r>
              <a:rPr lang="en-US"/>
              <a:t>”</a:t>
            </a:r>
            <a:br>
              <a:rPr lang="en-US"/>
            </a:br>
            <a:r>
              <a:rPr lang="en-US"/>
              <a:t>“</a:t>
            </a:r>
            <a:r>
              <a:rPr lang="en-US" err="1"/>
              <a:t>Ack</a:t>
            </a:r>
            <a:r>
              <a:rPr lang="en-US"/>
              <a:t>”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652056" y="2894430"/>
            <a:ext cx="2013997" cy="14248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652056" y="2880640"/>
            <a:ext cx="4027995" cy="8503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543875" y="2887289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674222" y="3023129"/>
            <a:ext cx="2018154" cy="924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2"/>
          </p:cNvCxnSpPr>
          <p:nvPr/>
        </p:nvCxnSpPr>
        <p:spPr>
          <a:xfrm flipV="1">
            <a:off x="3663135" y="3000832"/>
            <a:ext cx="3933788" cy="804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3554954" y="2981501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676992" y="3085620"/>
            <a:ext cx="2013997" cy="14248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676992" y="3071830"/>
            <a:ext cx="4027995" cy="8503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3568811" y="3078479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674222" y="2377440"/>
            <a:ext cx="883470" cy="298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7" idx="2"/>
          </p:cNvCxnSpPr>
          <p:nvPr/>
        </p:nvCxnSpPr>
        <p:spPr>
          <a:xfrm>
            <a:off x="3676992" y="3178232"/>
            <a:ext cx="850115" cy="2547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38185" y="2373281"/>
            <a:ext cx="7256319" cy="38862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5"/>
                </a:solidFill>
              </a:rPr>
              <a:t>TIMELINE, PROCESS P</a:t>
            </a: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697920" y="3441469"/>
            <a:ext cx="0" cy="21862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596322" y="3257280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704388" y="3516284"/>
            <a:ext cx="2383896" cy="1911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704388" y="3808662"/>
            <a:ext cx="2383896" cy="2490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710855" y="3822916"/>
            <a:ext cx="2627503" cy="2824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710855" y="3560094"/>
            <a:ext cx="2660063" cy="22433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370918" y="3558185"/>
            <a:ext cx="3624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0.75us + 100B/12.5GB/s = 0.750000008us</a:t>
            </a:r>
          </a:p>
        </p:txBody>
      </p:sp>
      <p:sp>
        <p:nvSpPr>
          <p:cNvPr id="50" name="Left Brace 49"/>
          <p:cNvSpPr/>
          <p:nvPr/>
        </p:nvSpPr>
        <p:spPr>
          <a:xfrm>
            <a:off x="5563531" y="3558185"/>
            <a:ext cx="121455" cy="5129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028304" y="3681196"/>
            <a:ext cx="516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1.5us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723318" y="4126558"/>
            <a:ext cx="2383896" cy="1911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723318" y="4418936"/>
            <a:ext cx="2383896" cy="2490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729785" y="4433190"/>
            <a:ext cx="2627503" cy="2824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729785" y="4170368"/>
            <a:ext cx="2660063" cy="2243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eft Brace 55"/>
          <p:cNvSpPr/>
          <p:nvPr/>
        </p:nvSpPr>
        <p:spPr>
          <a:xfrm>
            <a:off x="5582461" y="4168459"/>
            <a:ext cx="121455" cy="5129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047234" y="4291470"/>
            <a:ext cx="516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1.5us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723318" y="4699559"/>
            <a:ext cx="2383896" cy="1911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723318" y="4991937"/>
            <a:ext cx="2383896" cy="2490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729785" y="5006191"/>
            <a:ext cx="2627503" cy="2824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729785" y="4743369"/>
            <a:ext cx="2660063" cy="2243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Left Brace 61"/>
          <p:cNvSpPr/>
          <p:nvPr/>
        </p:nvSpPr>
        <p:spPr>
          <a:xfrm>
            <a:off x="5582461" y="4741460"/>
            <a:ext cx="121455" cy="5129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047234" y="4864471"/>
            <a:ext cx="516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1.5us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10012" y="5340269"/>
            <a:ext cx="54009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4.5us + 12 RDMA messages (limit: 75M/s)</a:t>
            </a:r>
          </a:p>
        </p:txBody>
      </p:sp>
    </p:spTree>
    <p:extLst>
      <p:ext uri="{BB962C8B-B14F-4D97-AF65-F5344CB8AC3E}">
        <p14:creationId xmlns:p14="http://schemas.microsoft.com/office/powerpoint/2010/main" val="190230934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1079204" cy="1499616"/>
          </a:xfrm>
        </p:spPr>
        <p:txBody>
          <a:bodyPr/>
          <a:lstStyle/>
          <a:p>
            <a:r>
              <a:rPr lang="en-US" b="1"/>
              <a:t>A Simple Reliable Protocol on 100G RDMA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Birman (ken@cs.cornell.edu).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5642-2DC6-4995-8FB3-76453B93C1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36619" y="2227811"/>
            <a:ext cx="7032568" cy="2909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49534" y="2282259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" name="Oval 8"/>
          <p:cNvSpPr/>
          <p:nvPr/>
        </p:nvSpPr>
        <p:spPr>
          <a:xfrm>
            <a:off x="7577529" y="2282258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0" name="Oval 9"/>
          <p:cNvSpPr/>
          <p:nvPr/>
        </p:nvSpPr>
        <p:spPr>
          <a:xfrm>
            <a:off x="5563531" y="2282257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Q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2518757"/>
            <a:ext cx="0" cy="3740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71597" y="2518757"/>
            <a:ext cx="0" cy="3740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88366" y="2518756"/>
            <a:ext cx="0" cy="3740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7600" y="2675526"/>
            <a:ext cx="2013997" cy="14248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57600" y="2661736"/>
            <a:ext cx="4027995" cy="8503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93661" y="2573204"/>
            <a:ext cx="2863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“Here is 100B message </a:t>
            </a:r>
            <a:r>
              <a:rPr lang="en-US" sz="1400" i="1" u="sng"/>
              <a:t>m</a:t>
            </a:r>
            <a:r>
              <a:rPr lang="en-US" sz="1400"/>
              <a:t>”</a:t>
            </a:r>
            <a:br>
              <a:rPr lang="en-US" sz="1400"/>
            </a:br>
            <a:r>
              <a:rPr lang="en-US" sz="1400"/>
              <a:t>“Deliver </a:t>
            </a:r>
            <a:r>
              <a:rPr lang="en-US" sz="1400" i="1" u="sng"/>
              <a:t>m</a:t>
            </a:r>
            <a:r>
              <a:rPr lang="en-US" sz="1400"/>
              <a:t>”</a:t>
            </a:r>
            <a:br>
              <a:rPr lang="en-US" sz="1400"/>
            </a:br>
            <a:r>
              <a:rPr lang="en-US" sz="1400"/>
              <a:t>“Garbage collect </a:t>
            </a:r>
            <a:r>
              <a:rPr lang="en-US" sz="1400" i="1" u="sng"/>
              <a:t>m”</a:t>
            </a:r>
            <a:endParaRPr lang="en-US" sz="1400" u="sng"/>
          </a:p>
        </p:txBody>
      </p:sp>
      <p:sp>
        <p:nvSpPr>
          <p:cNvPr id="21" name="Freeform 20"/>
          <p:cNvSpPr/>
          <p:nvPr/>
        </p:nvSpPr>
        <p:spPr>
          <a:xfrm>
            <a:off x="3549419" y="2668385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679766" y="2804225"/>
            <a:ext cx="2018154" cy="924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2"/>
          </p:cNvCxnSpPr>
          <p:nvPr/>
        </p:nvCxnSpPr>
        <p:spPr>
          <a:xfrm flipV="1">
            <a:off x="3668679" y="2781928"/>
            <a:ext cx="3933788" cy="804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3560498" y="2762597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44583" y="2662045"/>
            <a:ext cx="80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</a:t>
            </a:r>
            <a:r>
              <a:rPr lang="en-US" err="1"/>
              <a:t>Ack</a:t>
            </a:r>
            <a:r>
              <a:rPr lang="en-US"/>
              <a:t>”</a:t>
            </a:r>
            <a:br>
              <a:rPr lang="en-US"/>
            </a:br>
            <a:r>
              <a:rPr lang="en-US"/>
              <a:t>“</a:t>
            </a:r>
            <a:r>
              <a:rPr lang="en-US" err="1"/>
              <a:t>Ack</a:t>
            </a:r>
            <a:r>
              <a:rPr lang="en-US"/>
              <a:t>”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652056" y="2894430"/>
            <a:ext cx="2013997" cy="14248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652056" y="2880640"/>
            <a:ext cx="4027995" cy="8503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543875" y="2887289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674222" y="3023129"/>
            <a:ext cx="2018154" cy="924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2"/>
          </p:cNvCxnSpPr>
          <p:nvPr/>
        </p:nvCxnSpPr>
        <p:spPr>
          <a:xfrm flipV="1">
            <a:off x="3663135" y="3000832"/>
            <a:ext cx="3933788" cy="804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3554954" y="2981501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676992" y="3085620"/>
            <a:ext cx="2013997" cy="142489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676992" y="3071830"/>
            <a:ext cx="4027995" cy="8503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3568811" y="3078479"/>
            <a:ext cx="108181" cy="99753"/>
          </a:xfrm>
          <a:custGeom>
            <a:avLst/>
            <a:gdLst>
              <a:gd name="connsiteX0" fmla="*/ 91556 w 108181"/>
              <a:gd name="connsiteY0" fmla="*/ 0 h 99753"/>
              <a:gd name="connsiteX1" fmla="*/ 116 w 108181"/>
              <a:gd name="connsiteY1" fmla="*/ 41564 h 99753"/>
              <a:gd name="connsiteX2" fmla="*/ 108181 w 108181"/>
              <a:gd name="connsiteY2" fmla="*/ 99753 h 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81" h="99753">
                <a:moveTo>
                  <a:pt x="91556" y="0"/>
                </a:moveTo>
                <a:cubicBezTo>
                  <a:pt x="44450" y="12469"/>
                  <a:pt x="-2655" y="24939"/>
                  <a:pt x="116" y="41564"/>
                </a:cubicBezTo>
                <a:cubicBezTo>
                  <a:pt x="2887" y="58189"/>
                  <a:pt x="55534" y="78971"/>
                  <a:pt x="108181" y="99753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674222" y="2377440"/>
            <a:ext cx="883470" cy="298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7" idx="2"/>
          </p:cNvCxnSpPr>
          <p:nvPr/>
        </p:nvCxnSpPr>
        <p:spPr>
          <a:xfrm>
            <a:off x="3676992" y="3178232"/>
            <a:ext cx="850115" cy="2547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38185" y="2373281"/>
            <a:ext cx="7256319" cy="388620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5"/>
                </a:solidFill>
              </a:rPr>
              <a:t>TIMELINE, PROCESS P</a:t>
            </a: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697920" y="3441469"/>
            <a:ext cx="0" cy="21862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596322" y="3257280"/>
            <a:ext cx="216132" cy="182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704388" y="3516284"/>
            <a:ext cx="2383896" cy="1911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704388" y="3808662"/>
            <a:ext cx="2383896" cy="2490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710855" y="3822916"/>
            <a:ext cx="2627503" cy="2824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710855" y="3560094"/>
            <a:ext cx="2660063" cy="2243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370918" y="3558185"/>
            <a:ext cx="3624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0.75us + 100B/12.5GB/s = 0.750000008us</a:t>
            </a:r>
          </a:p>
        </p:txBody>
      </p:sp>
      <p:sp>
        <p:nvSpPr>
          <p:cNvPr id="50" name="Left Brace 49"/>
          <p:cNvSpPr/>
          <p:nvPr/>
        </p:nvSpPr>
        <p:spPr>
          <a:xfrm>
            <a:off x="5563531" y="3558185"/>
            <a:ext cx="121455" cy="5129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028304" y="3681196"/>
            <a:ext cx="516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1.5us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723318" y="4126558"/>
            <a:ext cx="2383896" cy="1911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723318" y="4418936"/>
            <a:ext cx="2383896" cy="2490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729785" y="4433190"/>
            <a:ext cx="2627503" cy="2824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729785" y="4170368"/>
            <a:ext cx="2660063" cy="2243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eft Brace 55"/>
          <p:cNvSpPr/>
          <p:nvPr/>
        </p:nvSpPr>
        <p:spPr>
          <a:xfrm>
            <a:off x="5582461" y="4168459"/>
            <a:ext cx="121455" cy="5129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047234" y="4291470"/>
            <a:ext cx="516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1.5us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723318" y="4699559"/>
            <a:ext cx="2383896" cy="1911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723318" y="4991937"/>
            <a:ext cx="2383896" cy="2490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729785" y="5006191"/>
            <a:ext cx="2627503" cy="2824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729785" y="4743369"/>
            <a:ext cx="2660063" cy="2243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Left Brace 61"/>
          <p:cNvSpPr/>
          <p:nvPr/>
        </p:nvSpPr>
        <p:spPr>
          <a:xfrm>
            <a:off x="5582461" y="4741460"/>
            <a:ext cx="121455" cy="5129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047234" y="4864471"/>
            <a:ext cx="516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1.5us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10012" y="5340269"/>
            <a:ext cx="54009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4.5us + 12 RDMA messages (limit: 75M/s)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812868" y="2682932"/>
            <a:ext cx="7256319" cy="38862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5"/>
                </a:solidFill>
              </a:rPr>
              <a:t>Peak possible performance?</a:t>
            </a: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  <a:p>
            <a:pPr algn="ctr"/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4313" y="3611880"/>
            <a:ext cx="64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¨"/>
            </a:pPr>
            <a:r>
              <a:rPr lang="en-US">
                <a:sym typeface="Symbol" panose="05050102010706020507" pitchFamily="18" charset="2"/>
              </a:rPr>
              <a:t>Time to perform one 100B reliable multicast?  4.5us + “noise”</a:t>
            </a:r>
          </a:p>
          <a:p>
            <a:r>
              <a:rPr lang="en-US">
                <a:sym typeface="Symbol" panose="05050102010706020507" pitchFamily="18" charset="2"/>
              </a:rPr>
              <a:t>     … based on time expended, limited to 222,222/s</a:t>
            </a:r>
          </a:p>
          <a:p>
            <a:r>
              <a:rPr lang="en-US">
                <a:sym typeface="Symbol" panose="05050102010706020507" pitchFamily="18" charset="2"/>
              </a:rPr>
              <a:t>     </a:t>
            </a:r>
          </a:p>
          <a:p>
            <a:pPr marL="285750" indent="-285750">
              <a:buFont typeface="Symbol" panose="05050102010706020507" pitchFamily="18" charset="2"/>
              <a:buChar char="¨"/>
            </a:pPr>
            <a:r>
              <a:rPr lang="en-US">
                <a:sym typeface="Symbol" panose="05050102010706020507" pitchFamily="18" charset="2"/>
              </a:rPr>
              <a:t>12 RDMA verb operations out of 75M: limited to 6.25M/s</a:t>
            </a:r>
          </a:p>
          <a:p>
            <a:pPr marL="285750" indent="-285750">
              <a:buFont typeface="Symbol" panose="05050102010706020507" pitchFamily="18" charset="2"/>
              <a:buChar char="¨"/>
            </a:pPr>
            <a:endParaRPr lang="en-US"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¨"/>
            </a:pPr>
            <a:r>
              <a:rPr lang="en-US"/>
              <a:t>RDMA could have transferred 56KB of data in 4.5u</a:t>
            </a:r>
            <a:br>
              <a:rPr lang="en-US"/>
            </a:br>
            <a:r>
              <a:rPr lang="en-US"/>
              <a:t>    … we left 99.8% capacity “unused”!</a:t>
            </a:r>
          </a:p>
        </p:txBody>
      </p:sp>
      <p:sp>
        <p:nvSpPr>
          <p:cNvPr id="11" name="Oval 10"/>
          <p:cNvSpPr/>
          <p:nvPr/>
        </p:nvSpPr>
        <p:spPr>
          <a:xfrm>
            <a:off x="2383224" y="5089581"/>
            <a:ext cx="4322618" cy="8036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81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3161</Words>
  <Application>Microsoft Office PowerPoint</Application>
  <PresentationFormat>Widescreen</PresentationFormat>
  <Paragraphs>467</Paragraphs>
  <Slides>44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Symbol</vt:lpstr>
      <vt:lpstr>Times New Roman</vt:lpstr>
      <vt:lpstr>Tw Cen MT</vt:lpstr>
      <vt:lpstr>Tw Cen MT Condensed</vt:lpstr>
      <vt:lpstr>Wingdings</vt:lpstr>
      <vt:lpstr>Wingdings 3</vt:lpstr>
      <vt:lpstr>Integral</vt:lpstr>
      <vt:lpstr>Acrobat Document</vt:lpstr>
      <vt:lpstr>AI Systems Research in a Vibe Coding Era  Ken Birman</vt:lpstr>
      <vt:lpstr>Goal: High Quality Systems research in a period dominated by AI requirements</vt:lpstr>
      <vt:lpstr>… a story about leveraging new hardware to do exciting systems research!</vt:lpstr>
      <vt:lpstr>RDMA: Remote Direct Memory Access.</vt:lpstr>
      <vt:lpstr>Fast Remote Memory:  Castro et. al.</vt:lpstr>
      <vt:lpstr>Inspired by Farm, we created The Derecho system</vt:lpstr>
      <vt:lpstr>Where we started: Consider A Simple Reliable Multicast Protocol on RDMA</vt:lpstr>
      <vt:lpstr>A Simple Reliable Protocol on 100G RDMA</vt:lpstr>
      <vt:lpstr>A Simple Reliable Protocol on 100G RDMA</vt:lpstr>
      <vt:lpstr>A few ideas</vt:lpstr>
      <vt:lpstr>At Best, You get something like this…</vt:lpstr>
      <vt:lpstr>Better: Separate Data Plane and Control Plane, make them pause-free</vt:lpstr>
      <vt:lpstr>Better: Separate Data Plane and Control Plane, make them lock-free</vt:lpstr>
      <vt:lpstr>Better: Separate Data Plane and Control Plane, make them lock-free</vt:lpstr>
      <vt:lpstr>Now we can continuously stream data, and asynchronously discover stability</vt:lpstr>
      <vt:lpstr>Derecho Needed a replication protocol for fast ASYNC Streams</vt:lpstr>
      <vt:lpstr>Binomial Trees on a Hypercube Overlay Network: "A Perfect" schedule!</vt:lpstr>
      <vt:lpstr>Derecho’s Data Plane = RDMC/SMC.   Derecho’s Control plane = SST</vt:lpstr>
      <vt:lpstr>Shared State Table (SSt): Direct RDMA writes with no locking (sequential cache-line consistency)</vt:lpstr>
      <vt:lpstr>But we were far from finished!</vt:lpstr>
      <vt:lpstr>After which…</vt:lpstr>
      <vt:lpstr>…Derecho was a success, yielding a new atomic multicast and the first optimal Paxos!</vt:lpstr>
      <vt:lpstr>Learn more…</vt:lpstr>
      <vt:lpstr>… But was Derecho the winner?</vt:lpstr>
      <vt:lpstr>The harsh truth</vt:lpstr>
      <vt:lpstr>A Puzzle</vt:lpstr>
      <vt:lpstr>We pushed further and further…</vt:lpstr>
      <vt:lpstr>Traditional Platform</vt:lpstr>
      <vt:lpstr>Our approach</vt:lpstr>
      <vt:lpstr>It works!   Fast stage to stage handoffs</vt:lpstr>
      <vt:lpstr>Far better than common solutions like Kafka or even KAFKA-DIRECT.</vt:lpstr>
      <vt:lpstr>PreFLMR: pipeline for queries about images</vt:lpstr>
      <vt:lpstr>Vortex achieves higher throughput with lower latencies, enabling tighter SLOs</vt:lpstr>
      <vt:lpstr>cowBody Condition Scoring</vt:lpstr>
      <vt:lpstr>Urban traffic planner watching for issues at an intersection</vt:lpstr>
      <vt:lpstr>Urban traffic planner watching for issues at an intersection</vt:lpstr>
      <vt:lpstr>Urban traffic planner watching for issues at an intersection</vt:lpstr>
      <vt:lpstr>… yet Vortex has seen little real use</vt:lpstr>
      <vt:lpstr>Bottom line?</vt:lpstr>
      <vt:lpstr>It isn’t just a problem with my work!</vt:lpstr>
      <vt:lpstr>… many Topics could fit the constraints</vt:lpstr>
      <vt:lpstr>Topics that might fit the constraints</vt:lpstr>
      <vt:lpstr>Revisit real-time with AI in mind</vt:lpstr>
      <vt:lpstr>Parting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Birman</dc:creator>
  <cp:lastModifiedBy>Ken Birman</cp:lastModifiedBy>
  <cp:revision>1</cp:revision>
  <dcterms:created xsi:type="dcterms:W3CDTF">2023-03-17T15:33:20Z</dcterms:created>
  <dcterms:modified xsi:type="dcterms:W3CDTF">2026-04-29T15:04:26Z</dcterms:modified>
</cp:coreProperties>
</file>