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799" r:id="rId2"/>
    <p:sldId id="807" r:id="rId3"/>
    <p:sldId id="715" r:id="rId4"/>
    <p:sldId id="800" r:id="rId5"/>
    <p:sldId id="802" r:id="rId6"/>
    <p:sldId id="819" r:id="rId7"/>
    <p:sldId id="820" r:id="rId8"/>
    <p:sldId id="821" r:id="rId9"/>
    <p:sldId id="944" r:id="rId10"/>
    <p:sldId id="934" r:id="rId11"/>
    <p:sldId id="935" r:id="rId12"/>
    <p:sldId id="936" r:id="rId13"/>
    <p:sldId id="937" r:id="rId14"/>
    <p:sldId id="951" r:id="rId15"/>
    <p:sldId id="959" r:id="rId16"/>
    <p:sldId id="960" r:id="rId17"/>
    <p:sldId id="871" r:id="rId18"/>
    <p:sldId id="873" r:id="rId19"/>
    <p:sldId id="792" r:id="rId20"/>
    <p:sldId id="940" r:id="rId21"/>
    <p:sldId id="961" r:id="rId22"/>
    <p:sldId id="872" r:id="rId23"/>
    <p:sldId id="945" r:id="rId24"/>
    <p:sldId id="758" r:id="rId25"/>
    <p:sldId id="775" r:id="rId26"/>
    <p:sldId id="956" r:id="rId27"/>
    <p:sldId id="952" r:id="rId28"/>
    <p:sldId id="865" r:id="rId29"/>
    <p:sldId id="787" r:id="rId30"/>
    <p:sldId id="846" r:id="rId31"/>
    <p:sldId id="786" r:id="rId32"/>
    <p:sldId id="938" r:id="rId33"/>
    <p:sldId id="946" r:id="rId34"/>
    <p:sldId id="533" r:id="rId35"/>
    <p:sldId id="926" r:id="rId36"/>
    <p:sldId id="534" r:id="rId37"/>
    <p:sldId id="535" r:id="rId38"/>
    <p:sldId id="536" r:id="rId39"/>
    <p:sldId id="538" r:id="rId40"/>
    <p:sldId id="537" r:id="rId41"/>
    <p:sldId id="664" r:id="rId42"/>
    <p:sldId id="665" r:id="rId43"/>
    <p:sldId id="919" r:id="rId44"/>
    <p:sldId id="954" r:id="rId45"/>
    <p:sldId id="947" r:id="rId46"/>
    <p:sldId id="527" r:id="rId47"/>
    <p:sldId id="636" r:id="rId48"/>
    <p:sldId id="708" r:id="rId49"/>
    <p:sldId id="912" r:id="rId50"/>
    <p:sldId id="869" r:id="rId51"/>
    <p:sldId id="857" r:id="rId52"/>
    <p:sldId id="933" r:id="rId53"/>
    <p:sldId id="948" r:id="rId54"/>
    <p:sldId id="898" r:id="rId55"/>
    <p:sldId id="949" r:id="rId56"/>
    <p:sldId id="911" r:id="rId57"/>
    <p:sldId id="929" r:id="rId58"/>
    <p:sldId id="931" r:id="rId59"/>
    <p:sldId id="272" r:id="rId60"/>
    <p:sldId id="930" r:id="rId61"/>
    <p:sldId id="955" r:id="rId62"/>
    <p:sldId id="909" r:id="rId63"/>
    <p:sldId id="932" r:id="rId64"/>
    <p:sldId id="957" r:id="rId65"/>
    <p:sldId id="900" r:id="rId66"/>
    <p:sldId id="901" r:id="rId67"/>
    <p:sldId id="950" r:id="rId68"/>
    <p:sldId id="958" r:id="rId69"/>
    <p:sldId id="907" r:id="rId70"/>
    <p:sldId id="953" r:id="rId71"/>
    <p:sldId id="861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E97A17-AB74-2606-0B3E-BB58F5EE8D7D}" name="Alicia Yang" initials="AY" userId="S::yy354@cornell.edu::e2e4984f-ff22-4388-bd40-d79384179f0d" providerId="AD"/>
  <p188:author id="{B675F27B-803D-8490-D30B-B3D4FE977DDE}" name="Ken Birman" initials="KB" userId="S::kpb3@cornell.edu::d63afa40-f901-45d1-beb5-fa688e844a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FF5"/>
    <a:srgbClr val="8FFFC2"/>
    <a:srgbClr val="995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7180BD-CF45-4D2D-B3D4-CD25D1374B6F}" v="864" dt="2024-09-08T16:24:13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Birman" userId="d63afa40-f901-45d1-beb5-fa688e844a7e" providerId="ADAL" clId="{3A4F9234-7988-4C23-BD90-727C3C1F9D97}"/>
    <pc:docChg chg="custSel modSld">
      <pc:chgData name="Ken Birman" userId="d63afa40-f901-45d1-beb5-fa688e844a7e" providerId="ADAL" clId="{3A4F9234-7988-4C23-BD90-727C3C1F9D97}" dt="2024-02-13T14:56:26.542" v="82" actId="20577"/>
      <pc:docMkLst>
        <pc:docMk/>
      </pc:docMkLst>
      <pc:sldChg chg="modSp mod">
        <pc:chgData name="Ken Birman" userId="d63afa40-f901-45d1-beb5-fa688e844a7e" providerId="ADAL" clId="{3A4F9234-7988-4C23-BD90-727C3C1F9D97}" dt="2024-02-13T14:56:26.542" v="82" actId="20577"/>
        <pc:sldMkLst>
          <pc:docMk/>
          <pc:sldMk cId="2753275901" sldId="821"/>
        </pc:sldMkLst>
        <pc:spChg chg="mod">
          <ac:chgData name="Ken Birman" userId="d63afa40-f901-45d1-beb5-fa688e844a7e" providerId="ADAL" clId="{3A4F9234-7988-4C23-BD90-727C3C1F9D97}" dt="2024-02-13T14:56:26.542" v="82" actId="20577"/>
          <ac:spMkLst>
            <pc:docMk/>
            <pc:sldMk cId="2753275901" sldId="821"/>
            <ac:spMk id="5" creationId="{5E999ED4-1E86-94EE-6D6B-958C01F6B37F}"/>
          </ac:spMkLst>
        </pc:spChg>
      </pc:sldChg>
    </pc:docChg>
  </pc:docChgLst>
  <pc:docChgLst>
    <pc:chgData name="Ken Birman" userId="d63afa40-f901-45d1-beb5-fa688e844a7e" providerId="ADAL" clId="{3C7180BD-CF45-4D2D-B3D4-CD25D1374B6F}"/>
    <pc:docChg chg="custSel modSld">
      <pc:chgData name="Ken Birman" userId="d63afa40-f901-45d1-beb5-fa688e844a7e" providerId="ADAL" clId="{3C7180BD-CF45-4D2D-B3D4-CD25D1374B6F}" dt="2024-09-08T16:24:13.981" v="872" actId="6549"/>
      <pc:docMkLst>
        <pc:docMk/>
      </pc:docMkLst>
      <pc:sldChg chg="modSp mod modAnim">
        <pc:chgData name="Ken Birman" userId="d63afa40-f901-45d1-beb5-fa688e844a7e" providerId="ADAL" clId="{3C7180BD-CF45-4D2D-B3D4-CD25D1374B6F}" dt="2024-09-08T16:24:13.981" v="872" actId="6549"/>
        <pc:sldMkLst>
          <pc:docMk/>
          <pc:sldMk cId="2753275901" sldId="821"/>
        </pc:sldMkLst>
        <pc:spChg chg="mod">
          <ac:chgData name="Ken Birman" userId="d63afa40-f901-45d1-beb5-fa688e844a7e" providerId="ADAL" clId="{3C7180BD-CF45-4D2D-B3D4-CD25D1374B6F}" dt="2024-09-08T16:24:13.981" v="872" actId="6549"/>
          <ac:spMkLst>
            <pc:docMk/>
            <pc:sldMk cId="2753275901" sldId="821"/>
            <ac:spMk id="5" creationId="{5E999ED4-1E86-94EE-6D6B-958C01F6B37F}"/>
          </ac:spMkLst>
        </pc:spChg>
        <pc:spChg chg="mod">
          <ac:chgData name="Ken Birman" userId="d63afa40-f901-45d1-beb5-fa688e844a7e" providerId="ADAL" clId="{3C7180BD-CF45-4D2D-B3D4-CD25D1374B6F}" dt="2024-09-08T16:21:25.165" v="469" actId="20577"/>
          <ac:spMkLst>
            <pc:docMk/>
            <pc:sldMk cId="2753275901" sldId="821"/>
            <ac:spMk id="7" creationId="{70D43252-A887-B5D6-F707-A9F96397685D}"/>
          </ac:spMkLst>
        </pc:spChg>
      </pc:sldChg>
    </pc:docChg>
  </pc:docChgLst>
  <pc:docChgLst>
    <pc:chgData name="Ken Birman" userId="d63afa40-f901-45d1-beb5-fa688e844a7e" providerId="ADAL" clId="{D11FB1E6-3B0A-49D5-85FA-7E6930AD4FDD}"/>
    <pc:docChg chg="modSld">
      <pc:chgData name="Ken Birman" userId="d63afa40-f901-45d1-beb5-fa688e844a7e" providerId="ADAL" clId="{D11FB1E6-3B0A-49D5-85FA-7E6930AD4FDD}" dt="2024-02-28T13:51:20.733" v="8" actId="1076"/>
      <pc:docMkLst>
        <pc:docMk/>
      </pc:docMkLst>
      <pc:sldChg chg="modSp mod">
        <pc:chgData name="Ken Birman" userId="d63afa40-f901-45d1-beb5-fa688e844a7e" providerId="ADAL" clId="{D11FB1E6-3B0A-49D5-85FA-7E6930AD4FDD}" dt="2024-02-28T13:51:20.733" v="8" actId="1076"/>
        <pc:sldMkLst>
          <pc:docMk/>
          <pc:sldMk cId="646916240" sldId="932"/>
        </pc:sldMkLst>
        <pc:graphicFrameChg chg="mod">
          <ac:chgData name="Ken Birman" userId="d63afa40-f901-45d1-beb5-fa688e844a7e" providerId="ADAL" clId="{D11FB1E6-3B0A-49D5-85FA-7E6930AD4FDD}" dt="2024-02-28T13:51:20.733" v="8" actId="1076"/>
          <ac:graphicFrameMkLst>
            <pc:docMk/>
            <pc:sldMk cId="646916240" sldId="932"/>
            <ac:graphicFrameMk id="6" creationId="{85182943-A819-52BD-5DD4-41B5BFC867E1}"/>
          </ac:graphicFrameMkLst>
        </pc:graphicFrameChg>
        <pc:picChg chg="mod">
          <ac:chgData name="Ken Birman" userId="d63afa40-f901-45d1-beb5-fa688e844a7e" providerId="ADAL" clId="{D11FB1E6-3B0A-49D5-85FA-7E6930AD4FDD}" dt="2024-02-28T13:51:18.358" v="7" actId="1076"/>
          <ac:picMkLst>
            <pc:docMk/>
            <pc:sldMk cId="646916240" sldId="932"/>
            <ac:picMk id="8" creationId="{4068E269-30B7-D2E5-3345-FD014024F53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0635A-12D1-4F4C-AC9E-50D86CB7FEF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44B75-F178-4A0C-845B-F0B59FC44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3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F6117-EC38-4F75-ADBE-B9955ECB77C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46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Comments: the 100MB and 1MB data series is from Jonathan’s RDMA evaluation. While the 10KB data is from Lorenzo’s spindle evaluation, which is atomic broadcast.</a:t>
            </a:r>
          </a:p>
          <a:p>
            <a:r>
              <a:rPr lang="en-US"/>
              <a:t>Please note that on the right, </a:t>
            </a:r>
            <a:r>
              <a:rPr lang="en-US" err="1"/>
              <a:t>OpenMPI</a:t>
            </a:r>
            <a:r>
              <a:rPr lang="en-US"/>
              <a:t> 100MB and </a:t>
            </a:r>
            <a:r>
              <a:rPr lang="en-US" err="1"/>
              <a:t>OpenMPI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7B958-1CCE-224B-9216-88712331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58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000000"/>
                </a:solidFill>
                <a:effectLst/>
                <a:latin typeface="NVIDIA"/>
              </a:rPr>
              <a:t>We use </a:t>
            </a:r>
            <a:r>
              <a:rPr lang="en-US" b="0" i="0" err="1">
                <a:solidFill>
                  <a:srgbClr val="000000"/>
                </a:solidFill>
                <a:effectLst/>
                <a:latin typeface="NVIDIA"/>
              </a:rPr>
              <a:t>AllReduce</a:t>
            </a:r>
            <a:r>
              <a:rPr lang="en-US" b="0" i="0">
                <a:solidFill>
                  <a:srgbClr val="000000"/>
                </a:solidFill>
                <a:effectLst/>
                <a:latin typeface="NVIDIA"/>
              </a:rPr>
              <a:t> to show DCCL’s performance as it is one of the most important operation in distributed model training.</a:t>
            </a:r>
          </a:p>
          <a:p>
            <a:endParaRPr lang="en-US" b="0" i="0">
              <a:solidFill>
                <a:srgbClr val="000000"/>
              </a:solidFill>
              <a:effectLst/>
              <a:latin typeface="NVIDIA"/>
            </a:endParaRPr>
          </a:p>
          <a:p>
            <a:r>
              <a:rPr lang="en-US" b="0" i="0">
                <a:solidFill>
                  <a:srgbClr val="000000"/>
                </a:solidFill>
                <a:effectLst/>
                <a:latin typeface="NVIDIA"/>
              </a:rPr>
              <a:t>It allows collecting data from different processing units to combine them into a global result by a chosen operator. In turn, the result is distributed back to all processing units.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7B958-1CCE-224B-9216-88712331F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65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88A9A5F-508F-4BE6-85CA-7231B3A57865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243403"/>
      </p:ext>
    </p:extLst>
  </p:cSld>
  <p:clrMapOvr>
    <a:masterClrMapping/>
  </p:clrMapOvr>
  <p:transition advTm="60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7FE6-BFC9-4F81-BF59-81347BFF6362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9877"/>
      </p:ext>
    </p:extLst>
  </p:cSld>
  <p:clrMapOvr>
    <a:masterClrMapping/>
  </p:clrMapOvr>
  <p:transition advTm="60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FA3B-EF6B-45DB-A40A-A171DBD40DA2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905075"/>
      </p:ext>
    </p:extLst>
  </p:cSld>
  <p:clrMapOvr>
    <a:masterClrMapping/>
  </p:clrMapOvr>
  <p:transition advTm="60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47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786871" cy="1499616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786872" cy="402336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F1BD-8713-4CF7-9F8C-BB528142CD62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51814"/>
      </p:ext>
    </p:extLst>
  </p:cSld>
  <p:clrMapOvr>
    <a:masterClrMapping/>
  </p:clrMapOvr>
  <p:transition advTm="60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C83-EB72-4417-9AA5-1632E9764CB5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706145"/>
      </p:ext>
    </p:extLst>
  </p:cSld>
  <p:clrMapOvr>
    <a:masterClrMapping/>
  </p:clrMapOvr>
  <p:transition advTm="60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AB8E9-2C26-4E85-B17A-A22C6D3FC313}" type="datetime1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39467"/>
      </p:ext>
    </p:extLst>
  </p:cSld>
  <p:clrMapOvr>
    <a:masterClrMapping/>
  </p:clrMapOvr>
  <p:transition advTm="60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EFC8-EA24-4534-A6FC-700753122D6F}" type="datetime1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09793"/>
      </p:ext>
    </p:extLst>
  </p:cSld>
  <p:clrMapOvr>
    <a:masterClrMapping/>
  </p:clrMapOvr>
  <p:transition advTm="60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8D54-3F4A-459E-A02B-211BED1D1D8F}" type="datetime1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13710"/>
      </p:ext>
    </p:extLst>
  </p:cSld>
  <p:clrMapOvr>
    <a:masterClrMapping/>
  </p:clrMapOvr>
  <p:transition advTm="60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2C78-B9D7-4BFF-BFDE-21021E143846}" type="datetime1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5121"/>
      </p:ext>
    </p:extLst>
  </p:cSld>
  <p:clrMapOvr>
    <a:masterClrMapping/>
  </p:clrMapOvr>
  <p:transition advTm="60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783F-79AA-4C4D-AD77-76611956ED47}" type="datetime1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8048"/>
      </p:ext>
    </p:extLst>
  </p:cSld>
  <p:clrMapOvr>
    <a:masterClrMapping/>
  </p:clrMapOvr>
  <p:transition advTm="60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89FE-9200-41F9-B3B9-4009B88CF12F}" type="datetime1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518281"/>
      </p:ext>
    </p:extLst>
  </p:cSld>
  <p:clrMapOvr>
    <a:masterClrMapping/>
  </p:clrMapOvr>
  <p:transition advTm="60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99B9C2E-D4DF-4464-951E-024F20BE0D7C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14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00000"/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emf"/><Relationship Id="rId4" Type="http://schemas.openxmlformats.org/officeDocument/2006/relationships/oleObject" Target="../embeddings/oleObject3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2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8999"/>
            <a:ext cx="7501651" cy="19547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Cascade: A Platform for </a:t>
            </a:r>
            <a:br>
              <a:rPr lang="en-US" sz="36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Intelligent edge computing</a:t>
            </a:r>
            <a:br>
              <a:rPr lang="en-US" sz="36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Ken Birman</a:t>
            </a:r>
          </a:p>
        </p:txBody>
      </p: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99723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0544464"/>
      </p:ext>
    </p:extLst>
  </p:cSld>
  <p:clrMapOvr>
    <a:masterClrMapping/>
  </p:clrMapOvr>
  <p:transition advTm="60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860" y="110956"/>
            <a:ext cx="11104140" cy="1499616"/>
          </a:xfrm>
        </p:spPr>
        <p:txBody>
          <a:bodyPr>
            <a:normAutofit/>
          </a:bodyPr>
          <a:lstStyle/>
          <a:p>
            <a:r>
              <a:rPr lang="en-US" sz="4800" b="1"/>
              <a:t>Example of a data Consistency issue </a:t>
            </a:r>
            <a:br>
              <a:rPr lang="en-US" sz="4800" b="1"/>
            </a:br>
            <a:r>
              <a:rPr lang="en-US" sz="4800" b="1"/>
              <a:t>(This is one solved in Cascade)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1485630"/>
            <a:ext cx="3991070" cy="3991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79" y="1452270"/>
            <a:ext cx="4017056" cy="401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52" y="1416676"/>
            <a:ext cx="4024648" cy="402464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46677" y="1118890"/>
            <a:ext cx="10786871" cy="1263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1" kern="1200" cap="all" spc="10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100" normalizeH="0" baseline="0" noProof="0">
                <a:ln>
                  <a:noFill/>
                </a:ln>
                <a:effectLst/>
                <a:uLnTx/>
                <a:uFillTx/>
                <a:latin typeface="Tw Cen MT Condensed"/>
                <a:ea typeface="+mj-ea"/>
                <a:cs typeface="+mj-cs"/>
              </a:rPr>
              <a:t> HDFS               Cascade using Server clocks… and with SENSOR Clocks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686" y="5450713"/>
            <a:ext cx="11742852" cy="1263093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Standard platforms inject noise.  With Cascade, applications see the most recent updates, with no “amnesia”.  Data is time-indexed for quick, accurate retrieval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50B9E-D143-12D8-78DB-968E8589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</p:spTree>
    <p:extLst>
      <p:ext uri="{BB962C8B-B14F-4D97-AF65-F5344CB8AC3E}">
        <p14:creationId xmlns:p14="http://schemas.microsoft.com/office/powerpoint/2010/main" val="345609028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90F63-9C95-1208-545E-1C2D42A11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Consistency for edge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7502A-5E43-2CC5-FF59-FE3FE6A98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distributed systems, “consistency” covers a few properties, but adds up to the idea that the system should only be in states reached by sequentially performing actions.  If data is replicated, the ordering should be identical.</a:t>
            </a:r>
          </a:p>
          <a:p>
            <a:endParaRPr lang="en-US"/>
          </a:p>
          <a:p>
            <a:r>
              <a:rPr lang="en-US"/>
              <a:t>Implies: no “mashups”, no “amnesia”, no “stale data”.  HDFS had all of those and some other, more technical, oddities too.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2E960-BEBB-3979-AF3F-7E768118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49816-E1DC-8BFE-460A-69F3E7CF7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37347"/>
      </p:ext>
    </p:extLst>
  </p:cSld>
  <p:clrMapOvr>
    <a:masterClrMapping/>
  </p:clrMapOvr>
  <p:transition advTm="60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E47CD-ABB3-3D9B-AEA7-2CBD3A2DD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Yet today’s Cloud lacks this property!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9107A-89B3-C57E-A7BD-0A18CBACB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cloud is biased towards a long, asynchronous update path</a:t>
            </a:r>
          </a:p>
          <a:p>
            <a:endParaRPr lang="en-US"/>
          </a:p>
          <a:p>
            <a:r>
              <a:rPr lang="en-US"/>
              <a:t>Data flows in… “back end” logic updates any indices or data used for web query responses.  This can take minutes or hours!</a:t>
            </a:r>
          </a:p>
          <a:p>
            <a:endParaRPr lang="en-US"/>
          </a:p>
          <a:p>
            <a:r>
              <a:rPr lang="en-US"/>
              <a:t>Web queries see whatever the edge currently holds, which could be stale – or a mix of fresh and stale data – 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EAE9E-EC72-E5F1-E4C7-A9CC2BC22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D584E-9098-DD92-1724-ADA6AA23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80847"/>
      </p:ext>
    </p:extLst>
  </p:cSld>
  <p:clrMapOvr>
    <a:masterClrMapping/>
  </p:clrMapOvr>
  <p:transition advTm="60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8AC3-78B1-7B8C-DC57-6542E502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issue is one of many!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2F5F0-6A78-D1DD-39DF-D955BB51C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As we push into the topic, we will uncover a series of issues</a:t>
            </a:r>
          </a:p>
          <a:p>
            <a:endParaRPr lang="en-US"/>
          </a:p>
          <a:p>
            <a:r>
              <a:rPr lang="en-US"/>
              <a:t>Today’s cloud has weak consistency, tends to do a lot of copying, has slow links between where sensors live and where computing can be done, and all of these are obstacles!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0C5F3-93AA-B094-5AEC-277EF9219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5E067-0BB1-1333-1460-D90118FE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54555"/>
      </p:ext>
    </p:extLst>
  </p:cSld>
  <p:clrMapOvr>
    <a:masterClrMapping/>
  </p:clrMapOvr>
  <p:transition advTm="60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655141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spc="200">
                <a:solidFill>
                  <a:srgbClr val="FFFFFF"/>
                </a:solidFill>
              </a:rPr>
              <a:t>The Edge: Mile High perspective</a:t>
            </a:r>
            <a:br>
              <a:rPr lang="en-US" sz="3600" spc="200">
                <a:solidFill>
                  <a:srgbClr val="FFFFFF"/>
                </a:solidFill>
              </a:rPr>
            </a:br>
            <a:endParaRPr lang="en-US" sz="3600" kern="1200" cap="all" spc="20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5220161"/>
      </p:ext>
    </p:extLst>
  </p:cSld>
  <p:clrMapOvr>
    <a:masterClrMapping/>
  </p:clrMapOvr>
  <p:transition advTm="60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6F9FCC8-FFD3-1E93-D386-C7B9D1D1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everything needs the edge!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2DEBA-99CE-F136-55ED-B270853F1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cloud cases where low latency matters</a:t>
            </a:r>
          </a:p>
          <a:p>
            <a:endParaRPr lang="en-US" dirty="0"/>
          </a:p>
          <a:p>
            <a:r>
              <a:rPr lang="en-US" dirty="0"/>
              <a:t>And the edge is far from the incredibly powerful cloud services we depend on for many tasks.</a:t>
            </a:r>
          </a:p>
          <a:p>
            <a:endParaRPr lang="en-US" dirty="0"/>
          </a:p>
          <a:p>
            <a:r>
              <a:rPr lang="en-US" dirty="0"/>
              <a:t>Leads to a “split” ML concept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BD451-D524-FAA6-33ED-CA729DA2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8CE09-0E1C-891D-8A09-7F0A18EE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42179"/>
      </p:ext>
    </p:extLst>
  </p:cSld>
  <p:clrMapOvr>
    <a:masterClrMapping/>
  </p:clrMapOvr>
  <p:transition advTm="60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EBD02BDA-5D1E-28CD-D099-D3662CE4A301}"/>
              </a:ext>
            </a:extLst>
          </p:cNvPr>
          <p:cNvSpPr/>
          <p:nvPr/>
        </p:nvSpPr>
        <p:spPr>
          <a:xfrm>
            <a:off x="810997" y="3447821"/>
            <a:ext cx="2324100" cy="730986"/>
          </a:xfrm>
          <a:prstGeom prst="flowChartMagneticDis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Contextualizing Data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F4327-2A78-7C08-2963-16CC9F44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an ML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C3BB9-14D3-7D57-4352-0C4F4538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466AF-DF3D-619A-65D5-985FACA8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ED3A1F-D70C-E04C-3A87-726CA62B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" y="1616075"/>
            <a:ext cx="2324100" cy="1814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B5B5A7-8F6B-CCB4-5F66-BC4C466B5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748" t="-1238" r="1274" b="205"/>
          <a:stretch/>
        </p:blipFill>
        <p:spPr>
          <a:xfrm rot="8146255">
            <a:off x="46983" y="2607972"/>
            <a:ext cx="3024138" cy="3041087"/>
          </a:xfrm>
          <a:prstGeom prst="rect">
            <a:avLst/>
          </a:prstGeom>
        </p:spPr>
      </p:pic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D74A1723-20DB-1C53-DD49-8819DA97A7D2}"/>
              </a:ext>
            </a:extLst>
          </p:cNvPr>
          <p:cNvSpPr/>
          <p:nvPr/>
        </p:nvSpPr>
        <p:spPr>
          <a:xfrm>
            <a:off x="3583271" y="2353818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DB0282-691A-9E1F-AA8A-941889FF1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308"/>
          <a:stretch/>
        </p:blipFill>
        <p:spPr>
          <a:xfrm>
            <a:off x="5438562" y="2053864"/>
            <a:ext cx="561154" cy="107647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82E028-C3C8-BF16-93A7-3A4B870FFD66}"/>
              </a:ext>
            </a:extLst>
          </p:cNvPr>
          <p:cNvSpPr/>
          <p:nvPr/>
        </p:nvSpPr>
        <p:spPr>
          <a:xfrm>
            <a:off x="6362700" y="2015299"/>
            <a:ext cx="1400175" cy="1084074"/>
          </a:xfrm>
          <a:custGeom>
            <a:avLst/>
            <a:gdLst>
              <a:gd name="connsiteX0" fmla="*/ 0 w 1400175"/>
              <a:gd name="connsiteY0" fmla="*/ 575501 h 1084074"/>
              <a:gd name="connsiteX1" fmla="*/ 485775 w 1400175"/>
              <a:gd name="connsiteY1" fmla="*/ 13526 h 1084074"/>
              <a:gd name="connsiteX2" fmla="*/ 904875 w 1400175"/>
              <a:gd name="connsiteY2" fmla="*/ 1080326 h 1084074"/>
              <a:gd name="connsiteX3" fmla="*/ 1400175 w 1400175"/>
              <a:gd name="connsiteY3" fmla="*/ 299276 h 108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175" h="1084074">
                <a:moveTo>
                  <a:pt x="0" y="575501"/>
                </a:moveTo>
                <a:cubicBezTo>
                  <a:pt x="167481" y="252445"/>
                  <a:pt x="334963" y="-70611"/>
                  <a:pt x="485775" y="13526"/>
                </a:cubicBezTo>
                <a:cubicBezTo>
                  <a:pt x="636587" y="97663"/>
                  <a:pt x="752475" y="1032701"/>
                  <a:pt x="904875" y="1080326"/>
                </a:cubicBezTo>
                <a:cubicBezTo>
                  <a:pt x="1057275" y="1127951"/>
                  <a:pt x="1228725" y="713613"/>
                  <a:pt x="1400175" y="29927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633B74-ABC5-215D-86AE-B1A570C2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14"/>
          <a:stretch/>
        </p:blipFill>
        <p:spPr>
          <a:xfrm>
            <a:off x="7946227" y="1984248"/>
            <a:ext cx="824461" cy="1076478"/>
          </a:xfrm>
          <a:prstGeom prst="rect">
            <a:avLst/>
          </a:prstGeom>
        </p:spPr>
      </p:pic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75869359-A283-1F91-A962-AAA13ECDA225}"/>
              </a:ext>
            </a:extLst>
          </p:cNvPr>
          <p:cNvSpPr/>
          <p:nvPr/>
        </p:nvSpPr>
        <p:spPr>
          <a:xfrm>
            <a:off x="5117196" y="3099373"/>
            <a:ext cx="1414993" cy="612648"/>
          </a:xfrm>
          <a:prstGeom prst="flowChartMagneticDis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Edge Data</a:t>
            </a: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DC339E73-DCEC-3429-82E4-C6E8C44610E2}"/>
              </a:ext>
            </a:extLst>
          </p:cNvPr>
          <p:cNvSpPr/>
          <p:nvPr/>
        </p:nvSpPr>
        <p:spPr>
          <a:xfrm>
            <a:off x="7667357" y="3136455"/>
            <a:ext cx="1414993" cy="612648"/>
          </a:xfrm>
          <a:prstGeom prst="flowChartMagneticDis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731EE8-34CC-1785-2757-163D902184B0}"/>
              </a:ext>
            </a:extLst>
          </p:cNvPr>
          <p:cNvSpPr txBox="1"/>
          <p:nvPr/>
        </p:nvSpPr>
        <p:spPr>
          <a:xfrm>
            <a:off x="2493265" y="4751832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Snip!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368732-34B9-F60F-78C0-9475449ABE5E}"/>
              </a:ext>
            </a:extLst>
          </p:cNvPr>
          <p:cNvSpPr txBox="1"/>
          <p:nvPr/>
        </p:nvSpPr>
        <p:spPr>
          <a:xfrm>
            <a:off x="6599951" y="2337821"/>
            <a:ext cx="1135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Internet</a:t>
            </a:r>
          </a:p>
        </p:txBody>
      </p:sp>
    </p:spTree>
    <p:extLst>
      <p:ext uri="{BB962C8B-B14F-4D97-AF65-F5344CB8AC3E}">
        <p14:creationId xmlns:p14="http://schemas.microsoft.com/office/powerpoint/2010/main" val="4244334814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11" grpId="0" animBg="1"/>
      <p:bldP spid="13" grpId="0" animBg="1"/>
      <p:bldP spid="16" grpId="0" animBg="1"/>
      <p:bldP spid="17" grpId="0"/>
      <p:bldP spid="17" grpId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834C5-6F91-CA5C-699B-68B7D28E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will the edge look Like?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BC8A8-B53A-3DBF-876D-8947F5BE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CEED6-73B5-EBE0-1B58-3DFE4FC09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DA7D5-5E69-E7DE-17D5-8629982D513E}"/>
              </a:ext>
            </a:extLst>
          </p:cNvPr>
          <p:cNvSpPr txBox="1"/>
          <p:nvPr/>
        </p:nvSpPr>
        <p:spPr>
          <a:xfrm>
            <a:off x="6296433" y="4993897"/>
            <a:ext cx="3909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Rack of standardized blade servers</a:t>
            </a:r>
            <a:br>
              <a:rPr lang="en-US"/>
            </a:br>
            <a:r>
              <a:rPr lang="en-US"/>
              <a:t>with RDMA and GPU accelerators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F4127F-8C84-F776-1B65-DE5B8B83D73A}"/>
              </a:ext>
            </a:extLst>
          </p:cNvPr>
          <p:cNvCxnSpPr>
            <a:cxnSpLocks/>
          </p:cNvCxnSpPr>
          <p:nvPr/>
        </p:nvCxnSpPr>
        <p:spPr>
          <a:xfrm flipH="1">
            <a:off x="3585171" y="1335024"/>
            <a:ext cx="6912772" cy="122405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01D079-2063-E00A-F543-B2669BB5C711}"/>
              </a:ext>
            </a:extLst>
          </p:cNvPr>
          <p:cNvCxnSpPr>
            <a:cxnSpLocks/>
          </p:cNvCxnSpPr>
          <p:nvPr/>
        </p:nvCxnSpPr>
        <p:spPr>
          <a:xfrm flipH="1">
            <a:off x="2592313" y="3864722"/>
            <a:ext cx="4106222" cy="88901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574948-E36D-375B-877B-E9FDDE5D970A}"/>
              </a:ext>
            </a:extLst>
          </p:cNvPr>
          <p:cNvCxnSpPr>
            <a:cxnSpLocks/>
          </p:cNvCxnSpPr>
          <p:nvPr/>
        </p:nvCxnSpPr>
        <p:spPr>
          <a:xfrm flipV="1">
            <a:off x="9701927" y="1608975"/>
            <a:ext cx="1135406" cy="164899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7D99BE-51A2-D006-0317-D06E8EBFBD4F}"/>
              </a:ext>
            </a:extLst>
          </p:cNvPr>
          <p:cNvSpPr txBox="1"/>
          <p:nvPr/>
        </p:nvSpPr>
        <p:spPr>
          <a:xfrm>
            <a:off x="5134102" y="4384409"/>
            <a:ext cx="2706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Fast </a:t>
            </a:r>
            <a:r>
              <a:rPr lang="en-US" err="1"/>
              <a:t>WiFi</a:t>
            </a:r>
            <a:r>
              <a:rPr lang="en-US"/>
              <a:t> links</a:t>
            </a:r>
          </a:p>
        </p:txBody>
      </p:sp>
      <p:pic>
        <p:nvPicPr>
          <p:cNvPr id="1028" name="Picture 4" descr="Image result for rack-mounted cluster of computers">
            <a:extLst>
              <a:ext uri="{FF2B5EF4-FFF2-40B4-BE49-F238E27FC236}">
                <a16:creationId xmlns:a16="http://schemas.microsoft.com/office/drawing/2014/main" id="{6C822716-8170-D8C4-AD88-C15FF15F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511" y="3029376"/>
            <a:ext cx="2905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raffic camera at a city intersection">
            <a:extLst>
              <a:ext uri="{FF2B5EF4-FFF2-40B4-BE49-F238E27FC236}">
                <a16:creationId xmlns:a16="http://schemas.microsoft.com/office/drawing/2014/main" id="{71703A5E-3E56-74D2-BCF4-87E137743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35" y="2040092"/>
            <a:ext cx="1505538" cy="88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801DCA-6CA7-C2F6-8646-77C630185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081" y="3219674"/>
            <a:ext cx="1576977" cy="11151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9924D2-7062-5CF4-7790-F4E1C7618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193" y="4753741"/>
            <a:ext cx="2619375" cy="188595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CFA39B-11A7-396A-DFD8-6531B18EA124}"/>
              </a:ext>
            </a:extLst>
          </p:cNvPr>
          <p:cNvCxnSpPr>
            <a:cxnSpLocks/>
          </p:cNvCxnSpPr>
          <p:nvPr/>
        </p:nvCxnSpPr>
        <p:spPr>
          <a:xfrm flipH="1">
            <a:off x="4679695" y="3878378"/>
            <a:ext cx="2018085" cy="79878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Image result for 5G antenna">
            <a:extLst>
              <a:ext uri="{FF2B5EF4-FFF2-40B4-BE49-F238E27FC236}">
                <a16:creationId xmlns:a16="http://schemas.microsoft.com/office/drawing/2014/main" id="{9D4E5F56-2DB2-20B5-0D7B-D1905393C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968" y="544956"/>
            <a:ext cx="900741" cy="10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15D789-251E-4515-12D4-A11950615A96}"/>
              </a:ext>
            </a:extLst>
          </p:cNvPr>
          <p:cNvCxnSpPr>
            <a:cxnSpLocks/>
            <a:endCxn id="1032" idx="2"/>
          </p:cNvCxnSpPr>
          <p:nvPr/>
        </p:nvCxnSpPr>
        <p:spPr>
          <a:xfrm flipV="1">
            <a:off x="9754334" y="1612901"/>
            <a:ext cx="1277005" cy="192451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D04406C-0076-CDCF-A7E8-9E558FF28005}"/>
              </a:ext>
            </a:extLst>
          </p:cNvPr>
          <p:cNvSpPr txBox="1"/>
          <p:nvPr/>
        </p:nvSpPr>
        <p:spPr>
          <a:xfrm>
            <a:off x="5801465" y="2152854"/>
            <a:ext cx="1371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Cellular 5G</a:t>
            </a:r>
          </a:p>
        </p:txBody>
      </p:sp>
      <p:pic>
        <p:nvPicPr>
          <p:cNvPr id="1034" name="Picture 10" descr="Image result for turbine">
            <a:extLst>
              <a:ext uri="{FF2B5EF4-FFF2-40B4-BE49-F238E27FC236}">
                <a16:creationId xmlns:a16="http://schemas.microsoft.com/office/drawing/2014/main" id="{19DAA57A-034A-469D-C788-AE5E59C7A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89" y="4614974"/>
            <a:ext cx="1078324" cy="10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3DA3570-D1F7-7D2E-D108-E490D2BC7563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2999058" y="1404568"/>
            <a:ext cx="7601521" cy="237268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79034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5A0FC3-37D2-FA68-859D-593F045EF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Must we abandon the cloud?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B40EA8-8DA1-306C-8F6A-B7D8B3EA0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Imagine AWS or Azure extended with a new kind of service</a:t>
            </a:r>
          </a:p>
          <a:p>
            <a:r>
              <a:rPr lang="en-US" dirty="0"/>
              <a:t>… an edge service that manages an external cluster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18493-0AF6-91B5-D500-E14273515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9F288-0D5B-BBBC-3BCB-D29B3180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755CF6-65FE-9469-3467-4676A0D2BCC6}"/>
              </a:ext>
            </a:extLst>
          </p:cNvPr>
          <p:cNvGrpSpPr/>
          <p:nvPr/>
        </p:nvGrpSpPr>
        <p:grpSpPr>
          <a:xfrm>
            <a:off x="9331843" y="3429000"/>
            <a:ext cx="2611341" cy="1635048"/>
            <a:chOff x="7053754" y="5715013"/>
            <a:chExt cx="1831191" cy="8627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BD96620-6691-1575-82A2-41AB31D5D308}"/>
                </a:ext>
              </a:extLst>
            </p:cNvPr>
            <p:cNvSpPr/>
            <p:nvPr/>
          </p:nvSpPr>
          <p:spPr>
            <a:xfrm>
              <a:off x="7343191" y="5715013"/>
              <a:ext cx="1194319" cy="57738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0736074-B312-3B6C-35FF-8728FA3B2A16}"/>
                </a:ext>
              </a:extLst>
            </p:cNvPr>
            <p:cNvSpPr/>
            <p:nvPr/>
          </p:nvSpPr>
          <p:spPr>
            <a:xfrm>
              <a:off x="7053754" y="5804167"/>
              <a:ext cx="1194319" cy="57738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37A8915-A4F6-3468-598A-3791BC4F3D1A}"/>
                </a:ext>
              </a:extLst>
            </p:cNvPr>
            <p:cNvSpPr/>
            <p:nvPr/>
          </p:nvSpPr>
          <p:spPr>
            <a:xfrm>
              <a:off x="7342274" y="6000382"/>
              <a:ext cx="1194319" cy="57738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4B81A7-D280-1C64-5F25-BF31ACD9ED0E}"/>
                </a:ext>
              </a:extLst>
            </p:cNvPr>
            <p:cNvSpPr/>
            <p:nvPr/>
          </p:nvSpPr>
          <p:spPr>
            <a:xfrm>
              <a:off x="7690626" y="5734030"/>
              <a:ext cx="1194319" cy="57738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CA0DBCC-7BDB-2F07-B51A-527DE1E7AECA}"/>
                </a:ext>
              </a:extLst>
            </p:cNvPr>
            <p:cNvSpPr/>
            <p:nvPr/>
          </p:nvSpPr>
          <p:spPr>
            <a:xfrm>
              <a:off x="7226590" y="5804168"/>
              <a:ext cx="1581508" cy="62196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rgbClr val="C00000"/>
                </a:solidFill>
              </a:endParaRPr>
            </a:p>
          </p:txBody>
        </p:sp>
      </p:grp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0714E3BB-5F48-0305-36D7-2D8E6F334F6E}"/>
              </a:ext>
            </a:extLst>
          </p:cNvPr>
          <p:cNvSpPr/>
          <p:nvPr/>
        </p:nvSpPr>
        <p:spPr>
          <a:xfrm>
            <a:off x="10405992" y="3759543"/>
            <a:ext cx="995799" cy="830148"/>
          </a:xfrm>
          <a:prstGeom prst="flowChartMagneticDis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Edge Service</a:t>
            </a:r>
          </a:p>
        </p:txBody>
      </p:sp>
      <p:pic>
        <p:nvPicPr>
          <p:cNvPr id="15" name="Picture 4" descr="Image result for rack-mounted cluster of computers">
            <a:extLst>
              <a:ext uri="{FF2B5EF4-FFF2-40B4-BE49-F238E27FC236}">
                <a16:creationId xmlns:a16="http://schemas.microsoft.com/office/drawing/2014/main" id="{4DF624AC-A788-A82C-9F3F-3A7934AA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293" y="4878939"/>
            <a:ext cx="1583003" cy="103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D6FD2D-C10B-73FF-2738-C3B6D48D6049}"/>
              </a:ext>
            </a:extLst>
          </p:cNvPr>
          <p:cNvCxnSpPr>
            <a:cxnSpLocks/>
          </p:cNvCxnSpPr>
          <p:nvPr/>
        </p:nvCxnSpPr>
        <p:spPr>
          <a:xfrm flipV="1">
            <a:off x="7313916" y="3969818"/>
            <a:ext cx="3092076" cy="873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0C8DA7-F462-83F0-76D0-515EF4237C74}"/>
              </a:ext>
            </a:extLst>
          </p:cNvPr>
          <p:cNvCxnSpPr/>
          <p:nvPr/>
        </p:nvCxnSpPr>
        <p:spPr>
          <a:xfrm flipV="1">
            <a:off x="8869296" y="4589691"/>
            <a:ext cx="1968037" cy="1334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F87A8D2C-7975-36B8-343F-1FA293C0BA14}"/>
              </a:ext>
            </a:extLst>
          </p:cNvPr>
          <p:cNvSpPr/>
          <p:nvPr/>
        </p:nvSpPr>
        <p:spPr>
          <a:xfrm rot="19741860">
            <a:off x="9092440" y="4629767"/>
            <a:ext cx="1154835" cy="3457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5C6269-56EF-2313-D738-732595DC9355}"/>
              </a:ext>
            </a:extLst>
          </p:cNvPr>
          <p:cNvSpPr txBox="1"/>
          <p:nvPr/>
        </p:nvSpPr>
        <p:spPr>
          <a:xfrm>
            <a:off x="9413183" y="5175630"/>
            <a:ext cx="1181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Secure link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6975D0-3F31-3DA2-7AAB-2453C4157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721" y="4357287"/>
            <a:ext cx="3092075" cy="22262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A2BDC9-1035-1390-8A74-3EEB347342F4}"/>
              </a:ext>
            </a:extLst>
          </p:cNvPr>
          <p:cNvSpPr txBox="1"/>
          <p:nvPr/>
        </p:nvSpPr>
        <p:spPr>
          <a:xfrm>
            <a:off x="7380008" y="5921611"/>
            <a:ext cx="155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On-site cluster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5E2FAE-0537-B53E-110F-C6ADF812676C}"/>
              </a:ext>
            </a:extLst>
          </p:cNvPr>
          <p:cNvSpPr txBox="1"/>
          <p:nvPr/>
        </p:nvSpPr>
        <p:spPr>
          <a:xfrm>
            <a:off x="2399743" y="4994592"/>
            <a:ext cx="1555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IoT-enabled</a:t>
            </a:r>
            <a:br>
              <a:rPr lang="en-US"/>
            </a:br>
            <a:r>
              <a:rPr lang="en-US"/>
              <a:t>factory</a:t>
            </a:r>
          </a:p>
        </p:txBody>
      </p:sp>
    </p:spTree>
    <p:extLst>
      <p:ext uri="{BB962C8B-B14F-4D97-AF65-F5344CB8AC3E}">
        <p14:creationId xmlns:p14="http://schemas.microsoft.com/office/powerpoint/2010/main" val="1152007599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860" y="548640"/>
            <a:ext cx="11104140" cy="1499616"/>
          </a:xfrm>
        </p:spPr>
        <p:txBody>
          <a:bodyPr>
            <a:normAutofit/>
          </a:bodyPr>
          <a:lstStyle/>
          <a:p>
            <a:r>
              <a:rPr lang="en-US" sz="4800" b="1"/>
              <a:t>Benefits of this hybrid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50B9E-D143-12D8-78DB-968E8589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E67B5A-ED67-C0DD-764B-57774F145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786872" cy="4023360"/>
          </a:xfrm>
        </p:spPr>
        <p:txBody>
          <a:bodyPr>
            <a:normAutofit/>
          </a:bodyPr>
          <a:lstStyle/>
          <a:p>
            <a:r>
              <a:rPr lang="en-US"/>
              <a:t>It looks like a cloud.  Applications see the same environment, APIs</a:t>
            </a:r>
          </a:p>
          <a:p>
            <a:endParaRPr lang="en-US" sz="3200"/>
          </a:p>
          <a:p>
            <a:r>
              <a:rPr lang="en-US"/>
              <a:t>Yet time-sensitive code runs close to devices like cameras</a:t>
            </a:r>
          </a:p>
          <a:p>
            <a:endParaRPr lang="en-US" sz="3200"/>
          </a:p>
          <a:p>
            <a:r>
              <a:rPr lang="en-US"/>
              <a:t>Our new puzzle:  what architecture should the new service use?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  It will be a “platform” that runs the user’s ML code, like a </a:t>
            </a:r>
            <a:br>
              <a:rPr lang="en-US"/>
            </a:br>
            <a:r>
              <a:rPr lang="en-US"/>
              <a:t>   specialized operating system: Same system calls, yet better behavior!</a:t>
            </a:r>
          </a:p>
        </p:txBody>
      </p:sp>
    </p:spTree>
    <p:extLst>
      <p:ext uri="{BB962C8B-B14F-4D97-AF65-F5344CB8AC3E}">
        <p14:creationId xmlns:p14="http://schemas.microsoft.com/office/powerpoint/2010/main" val="273545198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3B5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552CE-FE46-FD64-8ACD-235D1E42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promise of edge intelligence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67108-0C05-D968-F2B6-8D37B87E6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3107094"/>
            <a:ext cx="6007027" cy="3202266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Can “real world” artificial intelligence be </a:t>
            </a:r>
            <a:r>
              <a:rPr lang="en-US" sz="4400" i="1" u="sng">
                <a:solidFill>
                  <a:srgbClr val="FFFFFF"/>
                </a:solidFill>
              </a:rPr>
              <a:t>as</a:t>
            </a:r>
            <a:r>
              <a:rPr lang="en-US" sz="4400">
                <a:solidFill>
                  <a:srgbClr val="FFFFFF"/>
                </a:solidFill>
              </a:rPr>
              <a:t> </a:t>
            </a:r>
            <a:r>
              <a:rPr lang="en-US" sz="4400" i="1" u="sng">
                <a:solidFill>
                  <a:srgbClr val="FFFFFF"/>
                </a:solidFill>
              </a:rPr>
              <a:t>accurate</a:t>
            </a:r>
            <a:r>
              <a:rPr lang="en-US" sz="4400" i="1">
                <a:solidFill>
                  <a:srgbClr val="FFFFFF"/>
                </a:solidFill>
              </a:rPr>
              <a:t> </a:t>
            </a:r>
            <a:r>
              <a:rPr lang="en-US" sz="4400">
                <a:solidFill>
                  <a:srgbClr val="FFFFFF"/>
                </a:solidFill>
              </a:rPr>
              <a:t>and </a:t>
            </a:r>
            <a:r>
              <a:rPr lang="en-US" sz="4400" i="1" u="sng">
                <a:solidFill>
                  <a:srgbClr val="FFFFFF"/>
                </a:solidFill>
              </a:rPr>
              <a:t>as</a:t>
            </a:r>
            <a:r>
              <a:rPr lang="en-US" sz="4400" i="1">
                <a:solidFill>
                  <a:srgbClr val="FFFFFF"/>
                </a:solidFill>
              </a:rPr>
              <a:t> </a:t>
            </a:r>
            <a:r>
              <a:rPr lang="en-US" sz="4400" i="1" u="sng">
                <a:solidFill>
                  <a:srgbClr val="FFFFFF"/>
                </a:solidFill>
              </a:rPr>
              <a:t>fast</a:t>
            </a:r>
            <a:r>
              <a:rPr lang="en-US" sz="4400">
                <a:solidFill>
                  <a:srgbClr val="FFFFFF"/>
                </a:solidFill>
              </a:rPr>
              <a:t> as human intelligence?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D4440-5FC6-0950-C414-F481ED1A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18103" y="6470704"/>
            <a:ext cx="3913051" cy="27432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pic>
        <p:nvPicPr>
          <p:cNvPr id="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9ED6EE89-D385-E78C-B325-0F0B450C4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r="-2" b="-2"/>
          <a:stretch/>
        </p:blipFill>
        <p:spPr bwMode="auto">
          <a:xfrm>
            <a:off x="7552266" y="10"/>
            <a:ext cx="463973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89096-F36B-38FA-4A4F-4E0B84C0A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37423"/>
      </p:ext>
    </p:extLst>
  </p:cSld>
  <p:clrMapOvr>
    <a:masterClrMapping/>
  </p:clrMapOvr>
  <p:transition advTm="60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7F3AD-235F-A377-6B77-705AEF0DF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ML systems in a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1794D-10F6-A0DB-87FE-2CA0A9E22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86000"/>
            <a:ext cx="10786873" cy="4286816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Cloud offers </a:t>
            </a:r>
            <a:r>
              <a:rPr lang="en-US" i="1"/>
              <a:t>extensible services, </a:t>
            </a:r>
            <a:r>
              <a:rPr lang="en-US"/>
              <a:t>pre-built by AWS / Azure.    You extend them with functions: “lambdas”.  They range from tiny fragments of Python to full containerized programs.</a:t>
            </a:r>
          </a:p>
          <a:p>
            <a:endParaRPr lang="en-US"/>
          </a:p>
          <a:p>
            <a:r>
              <a:rPr lang="en-US"/>
              <a:t>A complex ML program will be written as a set of lambdas, organized as a pipeline or a DFG and hosted by such a service.</a:t>
            </a:r>
          </a:p>
          <a:p>
            <a:endParaRPr lang="en-US"/>
          </a:p>
          <a:p>
            <a:r>
              <a:rPr lang="en-US"/>
              <a:t>Lambdas interact via files or pub/sub messages (Kafka).  Under the covers, these are just thin APIs over key-value storage (DHT)s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B62A6-ACCD-E836-95CF-102625C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D4DE4-B75F-550A-A5B4-02905CDDE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7F24D1-5695-A95A-A23E-7ADA18891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28" y="293243"/>
            <a:ext cx="3635829" cy="10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44773"/>
      </p:ext>
    </p:extLst>
  </p:cSld>
  <p:clrMapOvr>
    <a:masterClrMapping/>
  </p:clrMapOvr>
  <p:transition advTm="60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E9593-7129-2747-E9F0-2D11A49D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 Augmented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42BDE-5DC8-75C4-208A-75F8B94DA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approach, the first AI in a pipeline formulates a query from the prompt.</a:t>
            </a:r>
          </a:p>
          <a:p>
            <a:r>
              <a:rPr lang="en-US" dirty="0"/>
              <a:t>We run the query (think of it as retrieving chunks of text)</a:t>
            </a:r>
          </a:p>
          <a:p>
            <a:r>
              <a:rPr lang="en-US" dirty="0"/>
              <a:t>Augment the original prompt with these results, run the second AI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… the augmented prompt contextualizes the </a:t>
            </a:r>
            <a:r>
              <a:rPr lang="en-US"/>
              <a:t>original query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5393E3-6E6E-AC8E-3059-89AFF812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5F6EF-D922-CD07-85E7-CA88E2C6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63322"/>
      </p:ext>
    </p:extLst>
  </p:cSld>
  <p:clrMapOvr>
    <a:masterClrMapping/>
  </p:clrMapOvr>
  <p:transition advTm="60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2E52-D214-5827-979E-BC2F47790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62249" cy="1499616"/>
          </a:xfrm>
        </p:spPr>
        <p:txBody>
          <a:bodyPr>
            <a:normAutofit fontScale="90000"/>
          </a:bodyPr>
          <a:lstStyle/>
          <a:p>
            <a:r>
              <a:rPr lang="en-US"/>
              <a:t>Puzzle: How can an edge be cloud-compatible yet also support time-sensitive programs?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7C474-3113-1D50-DF10-E9A8D0DFA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This is our central challenge!</a:t>
            </a:r>
          </a:p>
          <a:p>
            <a:endParaRPr lang="en-US"/>
          </a:p>
          <a:p>
            <a:r>
              <a:rPr lang="en-US"/>
              <a:t>Existing ML and AI infrastructure is HUGE and very complex.  We want to leverage all these preexisting, powerful solutions.</a:t>
            </a:r>
          </a:p>
          <a:p>
            <a:endParaRPr lang="en-US"/>
          </a:p>
          <a:p>
            <a:r>
              <a:rPr lang="en-US"/>
              <a:t>Reimplementing them just to run on the edge is unpalatable.  And yet the whole point of the edge is to offer better reactivity!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DE24E-6BBF-816B-9BF3-8BD31573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6A144-F4DC-530B-7B7F-893E462B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7322"/>
      </p:ext>
    </p:extLst>
  </p:cSld>
  <p:clrMapOvr>
    <a:masterClrMapping/>
  </p:clrMapOvr>
  <p:transition advTm="60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655141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spc="200">
                <a:solidFill>
                  <a:srgbClr val="FFFFFF"/>
                </a:solidFill>
              </a:rPr>
              <a:t>Let’s start by fixing the HDFS issue</a:t>
            </a:r>
            <a:br>
              <a:rPr lang="en-US" sz="3600" spc="200">
                <a:solidFill>
                  <a:srgbClr val="FFFFFF"/>
                </a:solidFill>
              </a:rPr>
            </a:br>
            <a:endParaRPr lang="en-US" sz="3600" kern="1200" cap="all" spc="20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1775387"/>
      </p:ext>
    </p:extLst>
  </p:cSld>
  <p:clrMapOvr>
    <a:masterClrMapping/>
  </p:clrMapOvr>
  <p:transition advTm="60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7A07-4AB7-4D4C-A1B6-B2F16ABE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4400" b="1" i="0" u="none" strike="noStrike" kern="1200" cap="all" spc="100" normalizeH="0" baseline="0" noProof="0">
                <a:ln>
                  <a:noFill/>
                </a:ln>
                <a:solidFill>
                  <a:srgbClr val="3E8853"/>
                </a:solidFill>
                <a:effectLst/>
                <a:uLnTx/>
                <a:uFillTx/>
                <a:latin typeface="Tw Cen MT Condensed"/>
                <a:ea typeface="+mj-ea"/>
                <a:cs typeface="+mj-cs"/>
              </a:rPr>
              <a:t>How does Cascade do so much better?</a:t>
            </a:r>
            <a:endParaRPr lang="en-US" sz="4400"/>
          </a:p>
        </p:txBody>
      </p: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id="{730CE4A2-3A1D-4C34-B2CA-702D32A71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85" y="5242898"/>
            <a:ext cx="10786872" cy="1162811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sym typeface="Symbol" panose="05050102010706020507" pitchFamily="18" charset="2"/>
              </a:rPr>
              <a:t>A temporal query for time  sees a consistent cut at   </a:t>
            </a:r>
            <a:r>
              <a:rPr lang="en-US" baseline="-25000">
                <a:sym typeface="Symbol" panose="05050102010706020507" pitchFamily="18" charset="2"/>
              </a:rPr>
              <a:t>clock</a:t>
            </a:r>
            <a:r>
              <a:rPr lang="en-US">
                <a:sym typeface="Symbol" panose="05050102010706020507" pitchFamily="18" charset="2"/>
              </a:rPr>
              <a:t>. </a:t>
            </a:r>
          </a:p>
          <a:p>
            <a:r>
              <a:rPr lang="en-US">
                <a:sym typeface="Symbol" panose="05050102010706020507" pitchFamily="18" charset="2"/>
              </a:rPr>
              <a:t>Queries to unstable data must wait, but updates are stable within 50us.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1015C-6112-4C82-9804-E75E4E79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D2121-50C5-4064-9D4F-E751FCAD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019518-3615-484F-8447-8550D341A2A3}"/>
              </a:ext>
            </a:extLst>
          </p:cNvPr>
          <p:cNvCxnSpPr/>
          <p:nvPr/>
        </p:nvCxnSpPr>
        <p:spPr>
          <a:xfrm>
            <a:off x="10317723" y="3502271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01D723-822F-44DA-AFBF-9643CE331246}"/>
              </a:ext>
            </a:extLst>
          </p:cNvPr>
          <p:cNvGrpSpPr/>
          <p:nvPr/>
        </p:nvGrpSpPr>
        <p:grpSpPr>
          <a:xfrm>
            <a:off x="3047430" y="2335768"/>
            <a:ext cx="1905600" cy="683153"/>
            <a:chOff x="641115" y="2359831"/>
            <a:chExt cx="1905600" cy="68315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3B1F597-3438-4CBD-8BCC-7E04B9E606CE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C34575-49CF-4B70-8A90-0B4C6F230688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F4A595E-159B-4DEF-A0A8-EEC2D07A4C23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F999F1-23A0-453C-B6E6-D9FD0261F6B4}"/>
              </a:ext>
            </a:extLst>
          </p:cNvPr>
          <p:cNvGrpSpPr/>
          <p:nvPr/>
        </p:nvGrpSpPr>
        <p:grpSpPr>
          <a:xfrm>
            <a:off x="7143309" y="2199349"/>
            <a:ext cx="3734262" cy="1083022"/>
            <a:chOff x="-2055684" y="2359831"/>
            <a:chExt cx="3734262" cy="108302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CDD7E87-9568-40B8-854C-66D8FB7F6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6CD80B-5201-4362-8562-79A2D6357239}"/>
                </a:ext>
              </a:extLst>
            </p:cNvPr>
            <p:cNvSpPr txBox="1"/>
            <p:nvPr/>
          </p:nvSpPr>
          <p:spPr>
            <a:xfrm>
              <a:off x="641115" y="2359831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k’’,v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0572549-BAFA-47C3-AAE5-2EE6B82B9A7D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ED37E1-C2AF-4866-B87A-2B2FDEC6D50D}"/>
              </a:ext>
            </a:extLst>
          </p:cNvPr>
          <p:cNvGrpSpPr/>
          <p:nvPr/>
        </p:nvGrpSpPr>
        <p:grpSpPr>
          <a:xfrm>
            <a:off x="3069460" y="2602791"/>
            <a:ext cx="1905600" cy="683153"/>
            <a:chOff x="641115" y="2359831"/>
            <a:chExt cx="1905600" cy="68315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160C8E9-DF5F-4872-9668-93A41C0A6387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8B77F6-8356-4387-AEF4-2283DE36932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</a:rPr>
                <a:t>Put(</a:t>
              </a:r>
              <a:r>
                <a:rPr lang="en-US" b="1" err="1">
                  <a:solidFill>
                    <a:srgbClr val="C00000"/>
                  </a:solidFill>
                </a:rPr>
                <a:t>k,v</a:t>
              </a:r>
              <a:r>
                <a:rPr lang="en-US" b="1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7A29750-D584-4EF3-AF5B-780FB1D86FD5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9F6100-F379-4752-A51E-41BDA1CF4E6C}"/>
              </a:ext>
            </a:extLst>
          </p:cNvPr>
          <p:cNvGrpSpPr/>
          <p:nvPr/>
        </p:nvGrpSpPr>
        <p:grpSpPr>
          <a:xfrm>
            <a:off x="3108206" y="3342769"/>
            <a:ext cx="1905600" cy="683153"/>
            <a:chOff x="641115" y="2359831"/>
            <a:chExt cx="1905600" cy="68315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6D29309-BD03-4108-B1EC-0ADF84B81F3A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F7F083-3B32-4CD5-9239-E1CFD956448B}"/>
                </a:ext>
              </a:extLst>
            </p:cNvPr>
            <p:cNvSpPr txBox="1"/>
            <p:nvPr/>
          </p:nvSpPr>
          <p:spPr>
            <a:xfrm>
              <a:off x="641115" y="2359831"/>
              <a:ext cx="1096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k’’’,v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84E0EBF-592D-489B-8EC4-4095D3702BBC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C8297BE-8420-4C42-961D-88AE85F9EF60}"/>
              </a:ext>
            </a:extLst>
          </p:cNvPr>
          <p:cNvCxnSpPr/>
          <p:nvPr/>
        </p:nvCxnSpPr>
        <p:spPr>
          <a:xfrm>
            <a:off x="7146711" y="462413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A9A865-CA20-4511-8ED9-B9400BCADF69}"/>
              </a:ext>
            </a:extLst>
          </p:cNvPr>
          <p:cNvCxnSpPr/>
          <p:nvPr/>
        </p:nvCxnSpPr>
        <p:spPr>
          <a:xfrm>
            <a:off x="7941359" y="447975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2AB2CBB-BE1F-461E-BDD4-30523A5FCF1F}"/>
              </a:ext>
            </a:extLst>
          </p:cNvPr>
          <p:cNvCxnSpPr/>
          <p:nvPr/>
        </p:nvCxnSpPr>
        <p:spPr>
          <a:xfrm>
            <a:off x="8789789" y="430461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7F423ED-D2A5-41B4-98E6-4AC5D4DFBA50}"/>
              </a:ext>
            </a:extLst>
          </p:cNvPr>
          <p:cNvSpPr/>
          <p:nvPr/>
        </p:nvSpPr>
        <p:spPr>
          <a:xfrm>
            <a:off x="2205877" y="2566737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ym typeface="Symbol" panose="05050102010706020507" pitchFamily="18" charset="2"/>
              </a:rPr>
              <a:t>(, ) </a:t>
            </a:r>
            <a:endParaRPr lang="en-US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9133A3F-AF77-4078-B640-8DF4B26949D4}"/>
              </a:ext>
            </a:extLst>
          </p:cNvPr>
          <p:cNvCxnSpPr>
            <a:endCxn id="40" idx="1"/>
          </p:cNvCxnSpPr>
          <p:nvPr/>
        </p:nvCxnSpPr>
        <p:spPr>
          <a:xfrm>
            <a:off x="2783305" y="2769268"/>
            <a:ext cx="286155" cy="18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5322A821-1264-4DFA-8713-9714FC5810D4}"/>
              </a:ext>
            </a:extLst>
          </p:cNvPr>
          <p:cNvSpPr/>
          <p:nvPr/>
        </p:nvSpPr>
        <p:spPr>
          <a:xfrm>
            <a:off x="4042611" y="3606921"/>
            <a:ext cx="5678905" cy="453051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AA9E35D-5F3F-465B-AC52-BC5FD99868E9}"/>
              </a:ext>
            </a:extLst>
          </p:cNvPr>
          <p:cNvCxnSpPr/>
          <p:nvPr/>
        </p:nvCxnSpPr>
        <p:spPr>
          <a:xfrm>
            <a:off x="9830230" y="3741139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AD67A1A-EFB6-4903-8BC8-F32CDBDF547F}"/>
              </a:ext>
            </a:extLst>
          </p:cNvPr>
          <p:cNvSpPr txBox="1"/>
          <p:nvPr/>
        </p:nvSpPr>
        <p:spPr>
          <a:xfrm rot="16200000">
            <a:off x="8641749" y="2461028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Stable portion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428487-AAC2-4C71-8BAE-42709741F99F}"/>
              </a:ext>
            </a:extLst>
          </p:cNvPr>
          <p:cNvSpPr txBox="1"/>
          <p:nvPr/>
        </p:nvSpPr>
        <p:spPr>
          <a:xfrm rot="16200000">
            <a:off x="8657166" y="3832515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Unstable tail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EDD79D2-17DE-442A-BB74-E3F2F10C22BA}"/>
              </a:ext>
            </a:extLst>
          </p:cNvPr>
          <p:cNvSpPr txBox="1"/>
          <p:nvPr/>
        </p:nvSpPr>
        <p:spPr>
          <a:xfrm>
            <a:off x="4418091" y="3154718"/>
            <a:ext cx="46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1</a:t>
            </a:r>
            <a:endParaRPr lang="en-US" b="1" baseline="3000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7804926-D519-4284-81CF-C136EB417369}"/>
              </a:ext>
            </a:extLst>
          </p:cNvPr>
          <p:cNvSpPr txBox="1"/>
          <p:nvPr/>
        </p:nvSpPr>
        <p:spPr>
          <a:xfrm>
            <a:off x="4486944" y="1963152"/>
            <a:ext cx="52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Each Cascade shard has its own </a:t>
            </a:r>
            <a:r>
              <a:rPr lang="en-US" i="1" err="1"/>
              <a:t>Paxos</a:t>
            </a:r>
            <a:r>
              <a:rPr lang="en-US" i="1"/>
              <a:t>-based log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43C9251-2206-4B24-8822-95E1726EAE6D}"/>
              </a:ext>
            </a:extLst>
          </p:cNvPr>
          <p:cNvSpPr txBox="1"/>
          <p:nvPr/>
        </p:nvSpPr>
        <p:spPr>
          <a:xfrm>
            <a:off x="415714" y="3928496"/>
            <a:ext cx="3568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FFF00"/>
                </a:highlight>
              </a:rPr>
              <a:t>Each </a:t>
            </a: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 is triggered by an upcall</a:t>
            </a:r>
            <a:b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from a “watcher” monitoring some</a:t>
            </a:r>
            <a:b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key (or pattern)</a:t>
            </a:r>
            <a:endParaRPr lang="en-US">
              <a:highlight>
                <a:srgbClr val="FFFF00"/>
              </a:highlight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33E6609-6AEE-482F-AB58-35F0D1F16FA4}"/>
              </a:ext>
            </a:extLst>
          </p:cNvPr>
          <p:cNvCxnSpPr>
            <a:cxnSpLocks/>
          </p:cNvCxnSpPr>
          <p:nvPr/>
        </p:nvCxnSpPr>
        <p:spPr>
          <a:xfrm>
            <a:off x="4732420" y="3791586"/>
            <a:ext cx="1" cy="104511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CA80754-0D4F-493E-A2A2-F51B6AB15945}"/>
              </a:ext>
            </a:extLst>
          </p:cNvPr>
          <p:cNvCxnSpPr>
            <a:cxnSpLocks/>
          </p:cNvCxnSpPr>
          <p:nvPr/>
        </p:nvCxnSpPr>
        <p:spPr>
          <a:xfrm>
            <a:off x="4953030" y="3741139"/>
            <a:ext cx="398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996BF93-3DD3-460F-BE20-955879EB1E3A}"/>
              </a:ext>
            </a:extLst>
          </p:cNvPr>
          <p:cNvCxnSpPr>
            <a:cxnSpLocks/>
          </p:cNvCxnSpPr>
          <p:nvPr/>
        </p:nvCxnSpPr>
        <p:spPr>
          <a:xfrm>
            <a:off x="5526489" y="3834057"/>
            <a:ext cx="0" cy="100263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B4DCE94-DEAC-45A7-8222-EF6CB712EC6B}"/>
              </a:ext>
            </a:extLst>
          </p:cNvPr>
          <p:cNvCxnSpPr>
            <a:cxnSpLocks/>
          </p:cNvCxnSpPr>
          <p:nvPr/>
        </p:nvCxnSpPr>
        <p:spPr>
          <a:xfrm>
            <a:off x="5751079" y="3928496"/>
            <a:ext cx="0" cy="9082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288CC6D-229F-4F62-A51A-037852C5A871}"/>
              </a:ext>
            </a:extLst>
          </p:cNvPr>
          <p:cNvCxnSpPr>
            <a:cxnSpLocks/>
          </p:cNvCxnSpPr>
          <p:nvPr/>
        </p:nvCxnSpPr>
        <p:spPr>
          <a:xfrm>
            <a:off x="6324244" y="3978801"/>
            <a:ext cx="0" cy="857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E230CA3-0E97-4B5B-B5E6-105A78909D74}"/>
              </a:ext>
            </a:extLst>
          </p:cNvPr>
          <p:cNvCxnSpPr>
            <a:cxnSpLocks/>
          </p:cNvCxnSpPr>
          <p:nvPr/>
        </p:nvCxnSpPr>
        <p:spPr>
          <a:xfrm>
            <a:off x="6554362" y="3906252"/>
            <a:ext cx="0" cy="930444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F18311C-7F21-4964-BE03-2E4E30644EC9}"/>
              </a:ext>
            </a:extLst>
          </p:cNvPr>
          <p:cNvCxnSpPr>
            <a:cxnSpLocks/>
          </p:cNvCxnSpPr>
          <p:nvPr/>
        </p:nvCxnSpPr>
        <p:spPr>
          <a:xfrm flipH="1">
            <a:off x="7133076" y="3597801"/>
            <a:ext cx="2343" cy="12573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3044614-0959-4616-9FFF-AC369B5E62B5}"/>
              </a:ext>
            </a:extLst>
          </p:cNvPr>
          <p:cNvCxnSpPr>
            <a:cxnSpLocks/>
          </p:cNvCxnSpPr>
          <p:nvPr/>
        </p:nvCxnSpPr>
        <p:spPr>
          <a:xfrm flipH="1">
            <a:off x="7357540" y="3606921"/>
            <a:ext cx="13761" cy="122977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3299337-7780-486A-84F7-C43B84BBE692}"/>
              </a:ext>
            </a:extLst>
          </p:cNvPr>
          <p:cNvCxnSpPr>
            <a:cxnSpLocks/>
          </p:cNvCxnSpPr>
          <p:nvPr/>
        </p:nvCxnSpPr>
        <p:spPr>
          <a:xfrm>
            <a:off x="7937348" y="3741139"/>
            <a:ext cx="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8927CBE-9E6F-4ED2-9D48-C080390C2E31}"/>
              </a:ext>
            </a:extLst>
          </p:cNvPr>
          <p:cNvCxnSpPr>
            <a:cxnSpLocks/>
          </p:cNvCxnSpPr>
          <p:nvPr/>
        </p:nvCxnSpPr>
        <p:spPr>
          <a:xfrm>
            <a:off x="8169902" y="3822007"/>
            <a:ext cx="1" cy="10146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B987F93-9802-4B19-BB41-02BD6A992004}"/>
              </a:ext>
            </a:extLst>
          </p:cNvPr>
          <p:cNvCxnSpPr>
            <a:cxnSpLocks/>
          </p:cNvCxnSpPr>
          <p:nvPr/>
        </p:nvCxnSpPr>
        <p:spPr>
          <a:xfrm>
            <a:off x="874977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80498761-0E95-4B84-B53E-E60578B31F16}"/>
              </a:ext>
            </a:extLst>
          </p:cNvPr>
          <p:cNvCxnSpPr>
            <a:cxnSpLocks/>
          </p:cNvCxnSpPr>
          <p:nvPr/>
        </p:nvCxnSpPr>
        <p:spPr>
          <a:xfrm>
            <a:off x="897436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904075F1-2FF3-479E-95BD-83ECCA930FEC}"/>
              </a:ext>
            </a:extLst>
          </p:cNvPr>
          <p:cNvCxnSpPr>
            <a:cxnSpLocks/>
          </p:cNvCxnSpPr>
          <p:nvPr/>
        </p:nvCxnSpPr>
        <p:spPr>
          <a:xfrm>
            <a:off x="4732420" y="263441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3DC7997B-CA9D-489D-9CB2-863E81738092}"/>
              </a:ext>
            </a:extLst>
          </p:cNvPr>
          <p:cNvCxnSpPr>
            <a:cxnSpLocks/>
          </p:cNvCxnSpPr>
          <p:nvPr/>
        </p:nvCxnSpPr>
        <p:spPr>
          <a:xfrm>
            <a:off x="4955020" y="2618378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604E39CF-708D-4873-A6BA-BFE3641C132A}"/>
              </a:ext>
            </a:extLst>
          </p:cNvPr>
          <p:cNvCxnSpPr>
            <a:cxnSpLocks/>
          </p:cNvCxnSpPr>
          <p:nvPr/>
        </p:nvCxnSpPr>
        <p:spPr>
          <a:xfrm>
            <a:off x="5526489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63DC23BC-C31A-4EFC-B3EB-DC03DFC3CEF2}"/>
              </a:ext>
            </a:extLst>
          </p:cNvPr>
          <p:cNvCxnSpPr>
            <a:cxnSpLocks/>
          </p:cNvCxnSpPr>
          <p:nvPr/>
        </p:nvCxnSpPr>
        <p:spPr>
          <a:xfrm>
            <a:off x="575107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92E586F6-0789-4377-AB37-0B2CC0FBBC99}"/>
              </a:ext>
            </a:extLst>
          </p:cNvPr>
          <p:cNvCxnSpPr>
            <a:cxnSpLocks/>
          </p:cNvCxnSpPr>
          <p:nvPr/>
        </p:nvCxnSpPr>
        <p:spPr>
          <a:xfrm>
            <a:off x="6324244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055146C5-D895-4D06-8E77-C7DE80C6DEE2}"/>
              </a:ext>
            </a:extLst>
          </p:cNvPr>
          <p:cNvCxnSpPr>
            <a:cxnSpLocks/>
          </p:cNvCxnSpPr>
          <p:nvPr/>
        </p:nvCxnSpPr>
        <p:spPr>
          <a:xfrm>
            <a:off x="655436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867CDDBA-040A-406C-A360-B61A3A5DDB90}"/>
              </a:ext>
            </a:extLst>
          </p:cNvPr>
          <p:cNvCxnSpPr>
            <a:cxnSpLocks/>
          </p:cNvCxnSpPr>
          <p:nvPr/>
        </p:nvCxnSpPr>
        <p:spPr>
          <a:xfrm>
            <a:off x="7134247" y="266582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B303FDE3-1865-4884-A634-7C7DAB407C4D}"/>
              </a:ext>
            </a:extLst>
          </p:cNvPr>
          <p:cNvCxnSpPr>
            <a:cxnSpLocks/>
          </p:cNvCxnSpPr>
          <p:nvPr/>
        </p:nvCxnSpPr>
        <p:spPr>
          <a:xfrm>
            <a:off x="7364420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E420EEB5-8EF1-479A-89E8-738CCB082187}"/>
              </a:ext>
            </a:extLst>
          </p:cNvPr>
          <p:cNvCxnSpPr>
            <a:cxnSpLocks/>
          </p:cNvCxnSpPr>
          <p:nvPr/>
        </p:nvCxnSpPr>
        <p:spPr>
          <a:xfrm>
            <a:off x="7937348" y="264043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6A0D8ED1-CA93-4ABE-9E5E-9DD37F39E3EE}"/>
              </a:ext>
            </a:extLst>
          </p:cNvPr>
          <p:cNvCxnSpPr>
            <a:cxnSpLocks/>
          </p:cNvCxnSpPr>
          <p:nvPr/>
        </p:nvCxnSpPr>
        <p:spPr>
          <a:xfrm>
            <a:off x="816990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ADAFB680-5871-4E1F-B8C0-7FDC5AD8288C}"/>
              </a:ext>
            </a:extLst>
          </p:cNvPr>
          <p:cNvCxnSpPr>
            <a:cxnSpLocks/>
          </p:cNvCxnSpPr>
          <p:nvPr/>
        </p:nvCxnSpPr>
        <p:spPr>
          <a:xfrm>
            <a:off x="8751570" y="2634875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C22A0E76-0961-44A7-ABAF-347825E59FE9}"/>
              </a:ext>
            </a:extLst>
          </p:cNvPr>
          <p:cNvCxnSpPr>
            <a:cxnSpLocks/>
          </p:cNvCxnSpPr>
          <p:nvPr/>
        </p:nvCxnSpPr>
        <p:spPr>
          <a:xfrm>
            <a:off x="897435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005339-0F3E-4CC5-B05A-729395C8AE58}"/>
              </a:ext>
            </a:extLst>
          </p:cNvPr>
          <p:cNvSpPr txBox="1"/>
          <p:nvPr/>
        </p:nvSpPr>
        <p:spPr>
          <a:xfrm rot="16200000">
            <a:off x="9483354" y="3433908"/>
            <a:ext cx="129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6913A6-8C1D-4667-BA32-66414A45B651}"/>
              </a:ext>
            </a:extLst>
          </p:cNvPr>
          <p:cNvCxnSpPr>
            <a:cxnSpLocks/>
          </p:cNvCxnSpPr>
          <p:nvPr/>
        </p:nvCxnSpPr>
        <p:spPr>
          <a:xfrm>
            <a:off x="4732420" y="2582779"/>
            <a:ext cx="0" cy="120880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CEB19E-1164-446D-9B7D-DFA00ADB55D2}"/>
              </a:ext>
            </a:extLst>
          </p:cNvPr>
          <p:cNvCxnSpPr>
            <a:cxnSpLocks/>
          </p:cNvCxnSpPr>
          <p:nvPr/>
        </p:nvCxnSpPr>
        <p:spPr>
          <a:xfrm flipH="1">
            <a:off x="4953030" y="2582779"/>
            <a:ext cx="3980" cy="121938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57C40B0-D4F8-4792-B287-95FB49B974D9}"/>
              </a:ext>
            </a:extLst>
          </p:cNvPr>
          <p:cNvSpPr/>
          <p:nvPr/>
        </p:nvSpPr>
        <p:spPr>
          <a:xfrm>
            <a:off x="4563978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6A404B-F418-498E-865C-3CB8D6482FC5}"/>
              </a:ext>
            </a:extLst>
          </p:cNvPr>
          <p:cNvCxnSpPr>
            <a:cxnSpLocks/>
          </p:cNvCxnSpPr>
          <p:nvPr/>
        </p:nvCxnSpPr>
        <p:spPr>
          <a:xfrm>
            <a:off x="5526489" y="2582779"/>
            <a:ext cx="0" cy="129522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633AC3-E0FB-47D5-B85A-92CD1D2BD3C0}"/>
              </a:ext>
            </a:extLst>
          </p:cNvPr>
          <p:cNvCxnSpPr>
            <a:cxnSpLocks/>
          </p:cNvCxnSpPr>
          <p:nvPr/>
        </p:nvCxnSpPr>
        <p:spPr>
          <a:xfrm>
            <a:off x="5751079" y="2582779"/>
            <a:ext cx="0" cy="137639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845C8C1-5684-4C05-AA55-46794C67C294}"/>
              </a:ext>
            </a:extLst>
          </p:cNvPr>
          <p:cNvSpPr/>
          <p:nvPr/>
        </p:nvSpPr>
        <p:spPr>
          <a:xfrm>
            <a:off x="535804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FC062B-5731-456C-84CB-DDC7BA2608CE}"/>
              </a:ext>
            </a:extLst>
          </p:cNvPr>
          <p:cNvCxnSpPr>
            <a:cxnSpLocks/>
          </p:cNvCxnSpPr>
          <p:nvPr/>
        </p:nvCxnSpPr>
        <p:spPr>
          <a:xfrm>
            <a:off x="6324244" y="2582779"/>
            <a:ext cx="0" cy="147719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B26DE4-BF7C-41E3-AAC6-9D50FB903A0C}"/>
              </a:ext>
            </a:extLst>
          </p:cNvPr>
          <p:cNvCxnSpPr>
            <a:cxnSpLocks/>
          </p:cNvCxnSpPr>
          <p:nvPr/>
        </p:nvCxnSpPr>
        <p:spPr>
          <a:xfrm>
            <a:off x="6549129" y="2582779"/>
            <a:ext cx="10467" cy="134571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3FEA673-090C-443C-952F-839FE428456E}"/>
              </a:ext>
            </a:extLst>
          </p:cNvPr>
          <p:cNvSpPr/>
          <p:nvPr/>
        </p:nvSpPr>
        <p:spPr>
          <a:xfrm>
            <a:off x="615609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E34CC9-4561-4BE2-99FF-03ECAC652DA4}"/>
              </a:ext>
            </a:extLst>
          </p:cNvPr>
          <p:cNvCxnSpPr>
            <a:cxnSpLocks/>
          </p:cNvCxnSpPr>
          <p:nvPr/>
        </p:nvCxnSpPr>
        <p:spPr>
          <a:xfrm>
            <a:off x="7134247" y="2582779"/>
            <a:ext cx="0" cy="111528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B31E4F-212C-42AA-8805-BFEB3F36397E}"/>
              </a:ext>
            </a:extLst>
          </p:cNvPr>
          <p:cNvCxnSpPr>
            <a:cxnSpLocks/>
          </p:cNvCxnSpPr>
          <p:nvPr/>
        </p:nvCxnSpPr>
        <p:spPr>
          <a:xfrm>
            <a:off x="7362344" y="2582779"/>
            <a:ext cx="4153" cy="11094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64C9A78-5748-47FD-A5F3-863E9603B373}"/>
              </a:ext>
            </a:extLst>
          </p:cNvPr>
          <p:cNvSpPr/>
          <p:nvPr/>
        </p:nvSpPr>
        <p:spPr>
          <a:xfrm>
            <a:off x="696450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89652D-A9DF-46A5-B007-8DC4EDB66CEE}"/>
              </a:ext>
            </a:extLst>
          </p:cNvPr>
          <p:cNvCxnSpPr>
            <a:cxnSpLocks/>
          </p:cNvCxnSpPr>
          <p:nvPr/>
        </p:nvCxnSpPr>
        <p:spPr>
          <a:xfrm>
            <a:off x="7937348" y="2582779"/>
            <a:ext cx="0" cy="119186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1B93A1-9DD9-40AF-A625-D7E7E2C1549F}"/>
              </a:ext>
            </a:extLst>
          </p:cNvPr>
          <p:cNvCxnSpPr>
            <a:cxnSpLocks/>
          </p:cNvCxnSpPr>
          <p:nvPr/>
        </p:nvCxnSpPr>
        <p:spPr>
          <a:xfrm>
            <a:off x="8165949" y="2582779"/>
            <a:ext cx="7907" cy="1271726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5E25881-36BB-46AF-8D2D-99F772A96ACC}"/>
              </a:ext>
            </a:extLst>
          </p:cNvPr>
          <p:cNvSpPr/>
          <p:nvPr/>
        </p:nvSpPr>
        <p:spPr>
          <a:xfrm>
            <a:off x="777291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201016-43EA-4395-ACD2-8B960E540A0D}"/>
              </a:ext>
            </a:extLst>
          </p:cNvPr>
          <p:cNvCxnSpPr>
            <a:cxnSpLocks/>
          </p:cNvCxnSpPr>
          <p:nvPr/>
        </p:nvCxnSpPr>
        <p:spPr>
          <a:xfrm flipH="1">
            <a:off x="8743550" y="2582779"/>
            <a:ext cx="622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3F15F3-6CEA-42B2-89A7-267943DE9142}"/>
              </a:ext>
            </a:extLst>
          </p:cNvPr>
          <p:cNvCxnSpPr>
            <a:cxnSpLocks/>
          </p:cNvCxnSpPr>
          <p:nvPr/>
        </p:nvCxnSpPr>
        <p:spPr>
          <a:xfrm>
            <a:off x="8974359" y="2582779"/>
            <a:ext cx="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49D5805-770B-4684-96D2-E98E293BFB40}"/>
              </a:ext>
            </a:extLst>
          </p:cNvPr>
          <p:cNvSpPr/>
          <p:nvPr/>
        </p:nvSpPr>
        <p:spPr>
          <a:xfrm>
            <a:off x="858132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AEC3AF-D6EB-401F-B0E5-B0E629EC168F}"/>
              </a:ext>
            </a:extLst>
          </p:cNvPr>
          <p:cNvCxnSpPr/>
          <p:nvPr/>
        </p:nvCxnSpPr>
        <p:spPr>
          <a:xfrm>
            <a:off x="5526489" y="2971800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70A33E-F03E-4C46-B67D-BB9CC8956227}"/>
              </a:ext>
            </a:extLst>
          </p:cNvPr>
          <p:cNvCxnSpPr/>
          <p:nvPr/>
        </p:nvCxnSpPr>
        <p:spPr>
          <a:xfrm>
            <a:off x="6328542" y="298410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617D8F0-777D-4284-926D-B0927930D9B5}"/>
              </a:ext>
            </a:extLst>
          </p:cNvPr>
          <p:cNvCxnSpPr/>
          <p:nvPr/>
        </p:nvCxnSpPr>
        <p:spPr>
          <a:xfrm>
            <a:off x="5526489" y="357373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7A66F2-E7A6-4416-92A4-1BE2435CD875}"/>
              </a:ext>
            </a:extLst>
          </p:cNvPr>
          <p:cNvCxnSpPr/>
          <p:nvPr/>
        </p:nvCxnSpPr>
        <p:spPr>
          <a:xfrm>
            <a:off x="6328542" y="3088103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74103C4-6B06-42D0-AAFD-0A85A813D7C3}"/>
              </a:ext>
            </a:extLst>
          </p:cNvPr>
          <p:cNvCxnSpPr/>
          <p:nvPr/>
        </p:nvCxnSpPr>
        <p:spPr>
          <a:xfrm>
            <a:off x="5526489" y="3906252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1A1B29-D843-435B-A1D6-41D7D4B1E58B}"/>
              </a:ext>
            </a:extLst>
          </p:cNvPr>
          <p:cNvCxnSpPr/>
          <p:nvPr/>
        </p:nvCxnSpPr>
        <p:spPr>
          <a:xfrm>
            <a:off x="5526489" y="403458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BC9B5F9-486E-47C9-A996-DB2E38A744F5}"/>
              </a:ext>
            </a:extLst>
          </p:cNvPr>
          <p:cNvCxnSpPr/>
          <p:nvPr/>
        </p:nvCxnSpPr>
        <p:spPr>
          <a:xfrm>
            <a:off x="6328542" y="3834057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0491693-8D51-4F85-84C0-2BBC32A87367}"/>
              </a:ext>
            </a:extLst>
          </p:cNvPr>
          <p:cNvCxnSpPr/>
          <p:nvPr/>
        </p:nvCxnSpPr>
        <p:spPr>
          <a:xfrm>
            <a:off x="7130699" y="3018921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1CC328-B2A1-47D9-B38D-7F1DDEF43626}"/>
              </a:ext>
            </a:extLst>
          </p:cNvPr>
          <p:cNvCxnSpPr/>
          <p:nvPr/>
        </p:nvCxnSpPr>
        <p:spPr>
          <a:xfrm>
            <a:off x="7130699" y="341359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C3FC58-D0BA-450F-9C58-FC60AA4A8C40}"/>
              </a:ext>
            </a:extLst>
          </p:cNvPr>
          <p:cNvCxnSpPr/>
          <p:nvPr/>
        </p:nvCxnSpPr>
        <p:spPr>
          <a:xfrm>
            <a:off x="7138705" y="3527435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3284C1A-A806-4416-A455-A2560C5041BD}"/>
              </a:ext>
            </a:extLst>
          </p:cNvPr>
          <p:cNvCxnSpPr/>
          <p:nvPr/>
        </p:nvCxnSpPr>
        <p:spPr>
          <a:xfrm>
            <a:off x="7138705" y="365960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65233D8-61D5-44E1-B607-892BC377AFD3}"/>
              </a:ext>
            </a:extLst>
          </p:cNvPr>
          <p:cNvCxnSpPr/>
          <p:nvPr/>
        </p:nvCxnSpPr>
        <p:spPr>
          <a:xfrm>
            <a:off x="7941359" y="318435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811D207-118F-4FC4-9878-168E3E0A0C2A}"/>
              </a:ext>
            </a:extLst>
          </p:cNvPr>
          <p:cNvCxnSpPr/>
          <p:nvPr/>
        </p:nvCxnSpPr>
        <p:spPr>
          <a:xfrm>
            <a:off x="8753772" y="328594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01656F3-34AF-487A-AEBA-1A8BD683AC31}"/>
              </a:ext>
            </a:extLst>
          </p:cNvPr>
          <p:cNvCxnSpPr/>
          <p:nvPr/>
        </p:nvCxnSpPr>
        <p:spPr>
          <a:xfrm>
            <a:off x="8749769" y="3413599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AACDDDB-8D1B-4406-8923-63BDC9036045}"/>
              </a:ext>
            </a:extLst>
          </p:cNvPr>
          <p:cNvCxnSpPr>
            <a:cxnSpLocks/>
          </p:cNvCxnSpPr>
          <p:nvPr/>
        </p:nvCxnSpPr>
        <p:spPr>
          <a:xfrm>
            <a:off x="5050536" y="3324041"/>
            <a:ext cx="2031049" cy="20339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10703CD-17EA-4DDE-A997-764A42D43B98}"/>
              </a:ext>
            </a:extLst>
          </p:cNvPr>
          <p:cNvCxnSpPr>
            <a:cxnSpLocks/>
          </p:cNvCxnSpPr>
          <p:nvPr/>
        </p:nvCxnSpPr>
        <p:spPr>
          <a:xfrm flipH="1">
            <a:off x="6323949" y="3482042"/>
            <a:ext cx="2397717" cy="33996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4EE2EE1-73CA-4FAE-AA7F-CB544DC0CE03}"/>
              </a:ext>
            </a:extLst>
          </p:cNvPr>
          <p:cNvCxnSpPr>
            <a:cxnSpLocks/>
          </p:cNvCxnSpPr>
          <p:nvPr/>
        </p:nvCxnSpPr>
        <p:spPr>
          <a:xfrm>
            <a:off x="4999931" y="3313682"/>
            <a:ext cx="3693806" cy="1061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0716860-B6D4-4FE3-8A4A-92F003D6732B}"/>
              </a:ext>
            </a:extLst>
          </p:cNvPr>
          <p:cNvCxnSpPr/>
          <p:nvPr/>
        </p:nvCxnSpPr>
        <p:spPr>
          <a:xfrm>
            <a:off x="9798770" y="2416620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BDBFF45-8309-4F33-930E-6F2AE881AA05}"/>
              </a:ext>
            </a:extLst>
          </p:cNvPr>
          <p:cNvSpPr txBox="1"/>
          <p:nvPr/>
        </p:nvSpPr>
        <p:spPr>
          <a:xfrm>
            <a:off x="6823822" y="3422254"/>
            <a:ext cx="47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2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F00C696-2CE8-472A-96BB-9CBF66487241}"/>
              </a:ext>
            </a:extLst>
          </p:cNvPr>
          <p:cNvSpPr txBox="1"/>
          <p:nvPr/>
        </p:nvSpPr>
        <p:spPr>
          <a:xfrm>
            <a:off x="5975649" y="3669839"/>
            <a:ext cx="48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4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9E3CD31-351B-4117-9426-0189881A3623}"/>
              </a:ext>
            </a:extLst>
          </p:cNvPr>
          <p:cNvSpPr txBox="1"/>
          <p:nvPr/>
        </p:nvSpPr>
        <p:spPr>
          <a:xfrm>
            <a:off x="8405784" y="3432830"/>
            <a:ext cx="47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3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C453DF5-DA96-4467-861D-E67A584A7A1D}"/>
              </a:ext>
            </a:extLst>
          </p:cNvPr>
          <p:cNvGrpSpPr/>
          <p:nvPr/>
        </p:nvGrpSpPr>
        <p:grpSpPr>
          <a:xfrm>
            <a:off x="8749769" y="1814338"/>
            <a:ext cx="1840489" cy="1238609"/>
            <a:chOff x="-221221" y="2359831"/>
            <a:chExt cx="1840489" cy="123860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5A9E9B3-F590-485D-BB3B-82D8AB7883EC}"/>
                </a:ext>
              </a:extLst>
            </p:cNvPr>
            <p:cNvSpPr txBox="1"/>
            <p:nvPr/>
          </p:nvSpPr>
          <p:spPr>
            <a:xfrm>
              <a:off x="641115" y="2359831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k’,v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3FD28E1-14F0-4FB6-A5C1-384EC012AA3A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BD9F2BD6-5CC7-4F7E-8DBA-A208D7CB0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CFBBC2-C574-41E3-AC8D-7946BD6BD436}"/>
              </a:ext>
            </a:extLst>
          </p:cNvPr>
          <p:cNvCxnSpPr>
            <a:cxnSpLocks/>
          </p:cNvCxnSpPr>
          <p:nvPr/>
        </p:nvCxnSpPr>
        <p:spPr>
          <a:xfrm flipV="1">
            <a:off x="4713052" y="3271158"/>
            <a:ext cx="6031339" cy="20052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F9419B8E-6988-482D-93A5-89848E7F4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573258" y="3044371"/>
            <a:ext cx="722902" cy="473625"/>
          </a:xfrm>
          <a:prstGeom prst="rect">
            <a:avLst/>
          </a:prstGeom>
        </p:spPr>
      </p:pic>
      <p:pic>
        <p:nvPicPr>
          <p:cNvPr id="3" name="Picture 4" descr="See the source image">
            <a:extLst>
              <a:ext uri="{FF2B5EF4-FFF2-40B4-BE49-F238E27FC236}">
                <a16:creationId xmlns:a16="http://schemas.microsoft.com/office/drawing/2014/main" id="{FAC83001-EA17-E2F4-2D92-3F3CE261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0" y="2189355"/>
            <a:ext cx="1888035" cy="8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2FC36-A467-1964-91A0-44B29038A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059" y="302433"/>
            <a:ext cx="2556397" cy="75704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ADB54F6-2DE5-F9E6-1C65-00328BED6716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6296318" y="3606920"/>
            <a:ext cx="527504" cy="203246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C7522BE-289F-6E70-AD33-F2DB1678F27A}"/>
              </a:ext>
            </a:extLst>
          </p:cNvPr>
          <p:cNvSpPr txBox="1"/>
          <p:nvPr/>
        </p:nvSpPr>
        <p:spPr>
          <a:xfrm>
            <a:off x="9490564" y="780226"/>
            <a:ext cx="46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1</a:t>
            </a:r>
            <a:endParaRPr lang="en-US" b="1" baseline="300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086029-C577-7542-BAF2-2C6000705CE1}"/>
              </a:ext>
            </a:extLst>
          </p:cNvPr>
          <p:cNvSpPr txBox="1"/>
          <p:nvPr/>
        </p:nvSpPr>
        <p:spPr>
          <a:xfrm>
            <a:off x="10117715" y="117767"/>
            <a:ext cx="47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 dirty="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2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5A87CE9-8F8E-5DCF-A430-36C9EDAD2C0B}"/>
              </a:ext>
            </a:extLst>
          </p:cNvPr>
          <p:cNvSpPr txBox="1"/>
          <p:nvPr/>
        </p:nvSpPr>
        <p:spPr>
          <a:xfrm>
            <a:off x="10080201" y="971731"/>
            <a:ext cx="47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3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91C5867-9887-8014-77EC-3B90FDAE4ED8}"/>
              </a:ext>
            </a:extLst>
          </p:cNvPr>
          <p:cNvSpPr txBox="1"/>
          <p:nvPr/>
        </p:nvSpPr>
        <p:spPr>
          <a:xfrm>
            <a:off x="11317518" y="787991"/>
            <a:ext cx="48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4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40550094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uiExpand="1" build="p"/>
      <p:bldP spid="76" grpId="0"/>
      <p:bldP spid="80" grpId="0" animBg="1"/>
      <p:bldP spid="83" grpId="0"/>
      <p:bldP spid="84" grpId="0"/>
      <p:bldP spid="86" grpId="0"/>
      <p:bldP spid="93" grpId="0"/>
      <p:bldP spid="89" grpId="0"/>
      <p:bldP spid="90" grpId="0"/>
      <p:bldP spid="91" grpId="0"/>
      <p:bldP spid="64" grpId="0"/>
      <p:bldP spid="65" grpId="0"/>
      <p:bldP spid="66" grpId="0"/>
      <p:bldP spid="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ee the source image">
            <a:extLst>
              <a:ext uri="{FF2B5EF4-FFF2-40B4-BE49-F238E27FC236}">
                <a16:creationId xmlns:a16="http://schemas.microsoft.com/office/drawing/2014/main" id="{792701D0-C939-195C-CE67-393509DF4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0" y="2189355"/>
            <a:ext cx="1888035" cy="8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45">
            <a:extLst>
              <a:ext uri="{FF2B5EF4-FFF2-40B4-BE49-F238E27FC236}">
                <a16:creationId xmlns:a16="http://schemas.microsoft.com/office/drawing/2014/main" id="{4D672FC5-364D-E038-91DA-0C44E851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5400" b="1" i="0" u="none" strike="noStrike" kern="1200" cap="all" spc="100" normalizeH="0" baseline="0" noProof="0">
                <a:ln>
                  <a:noFill/>
                </a:ln>
                <a:solidFill>
                  <a:srgbClr val="3E8853"/>
                </a:solidFill>
                <a:effectLst/>
                <a:uLnTx/>
                <a:uFillTx/>
                <a:latin typeface="Tw Cen MT Condensed"/>
                <a:ea typeface="+mj-ea"/>
                <a:cs typeface="+mj-cs"/>
              </a:rPr>
              <a:t>How does Cascade do it?  State machine replication plus consistent cuts</a:t>
            </a:r>
            <a:endParaRPr lang="en-US"/>
          </a:p>
        </p:txBody>
      </p: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id="{730CE4A2-3A1D-4C34-B2CA-702D32A71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85" y="5242898"/>
            <a:ext cx="10786872" cy="1162811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sym typeface="Symbol" panose="05050102010706020507" pitchFamily="18" charset="2"/>
              </a:rPr>
              <a:t>A temporal query for time  sees a consistent cut at   </a:t>
            </a:r>
            <a:r>
              <a:rPr lang="en-US" baseline="-25000">
                <a:sym typeface="Symbol" panose="05050102010706020507" pitchFamily="18" charset="2"/>
              </a:rPr>
              <a:t>clock</a:t>
            </a:r>
            <a:r>
              <a:rPr lang="en-US">
                <a:sym typeface="Symbol" panose="05050102010706020507" pitchFamily="18" charset="2"/>
              </a:rPr>
              <a:t>. </a:t>
            </a:r>
          </a:p>
          <a:p>
            <a:r>
              <a:rPr lang="en-US">
                <a:sym typeface="Symbol" panose="05050102010706020507" pitchFamily="18" charset="2"/>
              </a:rPr>
              <a:t>Queries to unstable data must wait, but updates are stable within 50us.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1015C-6112-4C82-9804-E75E4E79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0654" y="6470704"/>
            <a:ext cx="5901459" cy="274320"/>
          </a:xfrm>
        </p:spPr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D2121-50C5-4064-9D4F-E751FCAD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25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019518-3615-484F-8447-8550D341A2A3}"/>
              </a:ext>
            </a:extLst>
          </p:cNvPr>
          <p:cNvCxnSpPr/>
          <p:nvPr/>
        </p:nvCxnSpPr>
        <p:spPr>
          <a:xfrm>
            <a:off x="10317723" y="3502271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01D723-822F-44DA-AFBF-9643CE331246}"/>
              </a:ext>
            </a:extLst>
          </p:cNvPr>
          <p:cNvGrpSpPr/>
          <p:nvPr/>
        </p:nvGrpSpPr>
        <p:grpSpPr>
          <a:xfrm>
            <a:off x="3047430" y="2335768"/>
            <a:ext cx="1905600" cy="683153"/>
            <a:chOff x="641115" y="2359831"/>
            <a:chExt cx="1905600" cy="68315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3B1F597-3438-4CBD-8BCC-7E04B9E606CE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C34575-49CF-4B70-8A90-0B4C6F230688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F4A595E-159B-4DEF-A0A8-EEC2D07A4C23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F999F1-23A0-453C-B6E6-D9FD0261F6B4}"/>
              </a:ext>
            </a:extLst>
          </p:cNvPr>
          <p:cNvGrpSpPr/>
          <p:nvPr/>
        </p:nvGrpSpPr>
        <p:grpSpPr>
          <a:xfrm>
            <a:off x="7143309" y="2199349"/>
            <a:ext cx="3620450" cy="1083022"/>
            <a:chOff x="-2055684" y="2359831"/>
            <a:chExt cx="3620450" cy="108302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CDD7E87-9568-40B8-854C-66D8FB7F6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6CD80B-5201-4362-8562-79A2D6357239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0572549-BAFA-47C3-AAE5-2EE6B82B9A7D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ED37E1-C2AF-4866-B87A-2B2FDEC6D50D}"/>
              </a:ext>
            </a:extLst>
          </p:cNvPr>
          <p:cNvGrpSpPr/>
          <p:nvPr/>
        </p:nvGrpSpPr>
        <p:grpSpPr>
          <a:xfrm>
            <a:off x="3069460" y="2602791"/>
            <a:ext cx="1905600" cy="683153"/>
            <a:chOff x="641115" y="2359831"/>
            <a:chExt cx="1905600" cy="68315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160C8E9-DF5F-4872-9668-93A41C0A6387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8B77F6-8356-4387-AEF4-2283DE36932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</a:rPr>
                <a:t>Put(</a:t>
              </a:r>
              <a:r>
                <a:rPr lang="en-US" b="1" err="1">
                  <a:solidFill>
                    <a:srgbClr val="C00000"/>
                  </a:solidFill>
                </a:rPr>
                <a:t>k,v</a:t>
              </a:r>
              <a:r>
                <a:rPr lang="en-US" b="1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7A29750-D584-4EF3-AF5B-780FB1D86FD5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9F6100-F379-4752-A51E-41BDA1CF4E6C}"/>
              </a:ext>
            </a:extLst>
          </p:cNvPr>
          <p:cNvGrpSpPr/>
          <p:nvPr/>
        </p:nvGrpSpPr>
        <p:grpSpPr>
          <a:xfrm>
            <a:off x="3108206" y="3342769"/>
            <a:ext cx="1905600" cy="683153"/>
            <a:chOff x="641115" y="2359831"/>
            <a:chExt cx="1905600" cy="68315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6D29309-BD03-4108-B1EC-0ADF84B81F3A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F7F083-3B32-4CD5-9239-E1CFD956448B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84E0EBF-592D-489B-8EC4-4095D3702BBC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C8297BE-8420-4C42-961D-88AE85F9EF60}"/>
              </a:ext>
            </a:extLst>
          </p:cNvPr>
          <p:cNvCxnSpPr/>
          <p:nvPr/>
        </p:nvCxnSpPr>
        <p:spPr>
          <a:xfrm>
            <a:off x="7146711" y="462413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A9A865-CA20-4511-8ED9-B9400BCADF69}"/>
              </a:ext>
            </a:extLst>
          </p:cNvPr>
          <p:cNvCxnSpPr/>
          <p:nvPr/>
        </p:nvCxnSpPr>
        <p:spPr>
          <a:xfrm>
            <a:off x="7941359" y="447975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2AB2CBB-BE1F-461E-BDD4-30523A5FCF1F}"/>
              </a:ext>
            </a:extLst>
          </p:cNvPr>
          <p:cNvCxnSpPr/>
          <p:nvPr/>
        </p:nvCxnSpPr>
        <p:spPr>
          <a:xfrm>
            <a:off x="8789789" y="430461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7F423ED-D2A5-41B4-98E6-4AC5D4DFBA50}"/>
              </a:ext>
            </a:extLst>
          </p:cNvPr>
          <p:cNvSpPr/>
          <p:nvPr/>
        </p:nvSpPr>
        <p:spPr>
          <a:xfrm>
            <a:off x="2205877" y="2566737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ym typeface="Symbol" panose="05050102010706020507" pitchFamily="18" charset="2"/>
              </a:rPr>
              <a:t>(, ) </a:t>
            </a:r>
            <a:endParaRPr lang="en-US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9133A3F-AF77-4078-B640-8DF4B26949D4}"/>
              </a:ext>
            </a:extLst>
          </p:cNvPr>
          <p:cNvCxnSpPr>
            <a:endCxn id="40" idx="1"/>
          </p:cNvCxnSpPr>
          <p:nvPr/>
        </p:nvCxnSpPr>
        <p:spPr>
          <a:xfrm>
            <a:off x="2783305" y="2769268"/>
            <a:ext cx="286155" cy="18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5322A821-1264-4DFA-8713-9714FC5810D4}"/>
              </a:ext>
            </a:extLst>
          </p:cNvPr>
          <p:cNvSpPr/>
          <p:nvPr/>
        </p:nvSpPr>
        <p:spPr>
          <a:xfrm>
            <a:off x="4042611" y="3606921"/>
            <a:ext cx="5678905" cy="453051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AA9E35D-5F3F-465B-AC52-BC5FD99868E9}"/>
              </a:ext>
            </a:extLst>
          </p:cNvPr>
          <p:cNvCxnSpPr/>
          <p:nvPr/>
        </p:nvCxnSpPr>
        <p:spPr>
          <a:xfrm>
            <a:off x="9830230" y="3741139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AD67A1A-EFB6-4903-8BC8-F32CDBDF547F}"/>
              </a:ext>
            </a:extLst>
          </p:cNvPr>
          <p:cNvSpPr txBox="1"/>
          <p:nvPr/>
        </p:nvSpPr>
        <p:spPr>
          <a:xfrm rot="16200000">
            <a:off x="8641749" y="2461028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Stable portion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428487-AAC2-4C71-8BAE-42709741F99F}"/>
              </a:ext>
            </a:extLst>
          </p:cNvPr>
          <p:cNvSpPr txBox="1"/>
          <p:nvPr/>
        </p:nvSpPr>
        <p:spPr>
          <a:xfrm rot="16200000">
            <a:off x="8657166" y="3832515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Unstable tail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EDD79D2-17DE-442A-BB74-E3F2F10C22BA}"/>
              </a:ext>
            </a:extLst>
          </p:cNvPr>
          <p:cNvSpPr txBox="1"/>
          <p:nvPr/>
        </p:nvSpPr>
        <p:spPr>
          <a:xfrm>
            <a:off x="4486939" y="315471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7804926-D519-4284-81CF-C136EB417369}"/>
              </a:ext>
            </a:extLst>
          </p:cNvPr>
          <p:cNvSpPr txBox="1"/>
          <p:nvPr/>
        </p:nvSpPr>
        <p:spPr>
          <a:xfrm>
            <a:off x="4486944" y="1963152"/>
            <a:ext cx="52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Each Cascade shard has its own </a:t>
            </a:r>
            <a:r>
              <a:rPr lang="en-US" i="1" err="1"/>
              <a:t>Paxos</a:t>
            </a:r>
            <a:r>
              <a:rPr lang="en-US" i="1"/>
              <a:t>-based log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43C9251-2206-4B24-8822-95E1726EAE6D}"/>
              </a:ext>
            </a:extLst>
          </p:cNvPr>
          <p:cNvSpPr txBox="1"/>
          <p:nvPr/>
        </p:nvSpPr>
        <p:spPr>
          <a:xfrm>
            <a:off x="415714" y="3928496"/>
            <a:ext cx="3568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FFF00"/>
                </a:highlight>
              </a:rPr>
              <a:t>Each </a:t>
            </a: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 is triggered by an upcall</a:t>
            </a:r>
            <a:b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from a “watcher” monitoring some</a:t>
            </a:r>
            <a:b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key (or pattern)</a:t>
            </a:r>
            <a:endParaRPr lang="en-US">
              <a:highlight>
                <a:srgbClr val="FFFF00"/>
              </a:highlight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33E6609-6AEE-482F-AB58-35F0D1F16FA4}"/>
              </a:ext>
            </a:extLst>
          </p:cNvPr>
          <p:cNvCxnSpPr>
            <a:cxnSpLocks/>
          </p:cNvCxnSpPr>
          <p:nvPr/>
        </p:nvCxnSpPr>
        <p:spPr>
          <a:xfrm>
            <a:off x="4732420" y="3791586"/>
            <a:ext cx="1" cy="104511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CA80754-0D4F-493E-A2A2-F51B6AB15945}"/>
              </a:ext>
            </a:extLst>
          </p:cNvPr>
          <p:cNvCxnSpPr>
            <a:cxnSpLocks/>
          </p:cNvCxnSpPr>
          <p:nvPr/>
        </p:nvCxnSpPr>
        <p:spPr>
          <a:xfrm>
            <a:off x="4953030" y="3741139"/>
            <a:ext cx="398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996BF93-3DD3-460F-BE20-955879EB1E3A}"/>
              </a:ext>
            </a:extLst>
          </p:cNvPr>
          <p:cNvCxnSpPr>
            <a:cxnSpLocks/>
          </p:cNvCxnSpPr>
          <p:nvPr/>
        </p:nvCxnSpPr>
        <p:spPr>
          <a:xfrm>
            <a:off x="5526489" y="3834057"/>
            <a:ext cx="0" cy="100263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B4DCE94-DEAC-45A7-8222-EF6CB712EC6B}"/>
              </a:ext>
            </a:extLst>
          </p:cNvPr>
          <p:cNvCxnSpPr>
            <a:cxnSpLocks/>
          </p:cNvCxnSpPr>
          <p:nvPr/>
        </p:nvCxnSpPr>
        <p:spPr>
          <a:xfrm>
            <a:off x="5751079" y="3928496"/>
            <a:ext cx="0" cy="9082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288CC6D-229F-4F62-A51A-037852C5A871}"/>
              </a:ext>
            </a:extLst>
          </p:cNvPr>
          <p:cNvCxnSpPr>
            <a:cxnSpLocks/>
          </p:cNvCxnSpPr>
          <p:nvPr/>
        </p:nvCxnSpPr>
        <p:spPr>
          <a:xfrm>
            <a:off x="6324244" y="3978801"/>
            <a:ext cx="0" cy="857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E230CA3-0E97-4B5B-B5E6-105A78909D74}"/>
              </a:ext>
            </a:extLst>
          </p:cNvPr>
          <p:cNvCxnSpPr>
            <a:cxnSpLocks/>
          </p:cNvCxnSpPr>
          <p:nvPr/>
        </p:nvCxnSpPr>
        <p:spPr>
          <a:xfrm>
            <a:off x="6554362" y="3906252"/>
            <a:ext cx="0" cy="930444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F18311C-7F21-4964-BE03-2E4E30644EC9}"/>
              </a:ext>
            </a:extLst>
          </p:cNvPr>
          <p:cNvCxnSpPr>
            <a:cxnSpLocks/>
          </p:cNvCxnSpPr>
          <p:nvPr/>
        </p:nvCxnSpPr>
        <p:spPr>
          <a:xfrm flipH="1">
            <a:off x="7133076" y="3597801"/>
            <a:ext cx="2343" cy="12573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3044614-0959-4616-9FFF-AC369B5E62B5}"/>
              </a:ext>
            </a:extLst>
          </p:cNvPr>
          <p:cNvCxnSpPr>
            <a:cxnSpLocks/>
          </p:cNvCxnSpPr>
          <p:nvPr/>
        </p:nvCxnSpPr>
        <p:spPr>
          <a:xfrm flipH="1">
            <a:off x="7357540" y="3606921"/>
            <a:ext cx="13761" cy="122977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3299337-7780-486A-84F7-C43B84BBE692}"/>
              </a:ext>
            </a:extLst>
          </p:cNvPr>
          <p:cNvCxnSpPr>
            <a:cxnSpLocks/>
          </p:cNvCxnSpPr>
          <p:nvPr/>
        </p:nvCxnSpPr>
        <p:spPr>
          <a:xfrm>
            <a:off x="7937348" y="3741139"/>
            <a:ext cx="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8927CBE-9E6F-4ED2-9D48-C080390C2E31}"/>
              </a:ext>
            </a:extLst>
          </p:cNvPr>
          <p:cNvCxnSpPr>
            <a:cxnSpLocks/>
          </p:cNvCxnSpPr>
          <p:nvPr/>
        </p:nvCxnSpPr>
        <p:spPr>
          <a:xfrm>
            <a:off x="8169902" y="3822007"/>
            <a:ext cx="1" cy="10146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B987F93-9802-4B19-BB41-02BD6A992004}"/>
              </a:ext>
            </a:extLst>
          </p:cNvPr>
          <p:cNvCxnSpPr>
            <a:cxnSpLocks/>
          </p:cNvCxnSpPr>
          <p:nvPr/>
        </p:nvCxnSpPr>
        <p:spPr>
          <a:xfrm>
            <a:off x="874977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80498761-0E95-4B84-B53E-E60578B31F16}"/>
              </a:ext>
            </a:extLst>
          </p:cNvPr>
          <p:cNvCxnSpPr>
            <a:cxnSpLocks/>
          </p:cNvCxnSpPr>
          <p:nvPr/>
        </p:nvCxnSpPr>
        <p:spPr>
          <a:xfrm>
            <a:off x="897436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904075F1-2FF3-479E-95BD-83ECCA930FEC}"/>
              </a:ext>
            </a:extLst>
          </p:cNvPr>
          <p:cNvCxnSpPr>
            <a:cxnSpLocks/>
          </p:cNvCxnSpPr>
          <p:nvPr/>
        </p:nvCxnSpPr>
        <p:spPr>
          <a:xfrm>
            <a:off x="4732420" y="263441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3DC7997B-CA9D-489D-9CB2-863E81738092}"/>
              </a:ext>
            </a:extLst>
          </p:cNvPr>
          <p:cNvCxnSpPr>
            <a:cxnSpLocks/>
          </p:cNvCxnSpPr>
          <p:nvPr/>
        </p:nvCxnSpPr>
        <p:spPr>
          <a:xfrm>
            <a:off x="4955020" y="2618378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604E39CF-708D-4873-A6BA-BFE3641C132A}"/>
              </a:ext>
            </a:extLst>
          </p:cNvPr>
          <p:cNvCxnSpPr>
            <a:cxnSpLocks/>
          </p:cNvCxnSpPr>
          <p:nvPr/>
        </p:nvCxnSpPr>
        <p:spPr>
          <a:xfrm>
            <a:off x="5526489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63DC23BC-C31A-4EFC-B3EB-DC03DFC3CEF2}"/>
              </a:ext>
            </a:extLst>
          </p:cNvPr>
          <p:cNvCxnSpPr>
            <a:cxnSpLocks/>
          </p:cNvCxnSpPr>
          <p:nvPr/>
        </p:nvCxnSpPr>
        <p:spPr>
          <a:xfrm>
            <a:off x="575107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92E586F6-0789-4377-AB37-0B2CC0FBBC99}"/>
              </a:ext>
            </a:extLst>
          </p:cNvPr>
          <p:cNvCxnSpPr>
            <a:cxnSpLocks/>
          </p:cNvCxnSpPr>
          <p:nvPr/>
        </p:nvCxnSpPr>
        <p:spPr>
          <a:xfrm>
            <a:off x="6324244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055146C5-D895-4D06-8E77-C7DE80C6DEE2}"/>
              </a:ext>
            </a:extLst>
          </p:cNvPr>
          <p:cNvCxnSpPr>
            <a:cxnSpLocks/>
          </p:cNvCxnSpPr>
          <p:nvPr/>
        </p:nvCxnSpPr>
        <p:spPr>
          <a:xfrm>
            <a:off x="655436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867CDDBA-040A-406C-A360-B61A3A5DDB90}"/>
              </a:ext>
            </a:extLst>
          </p:cNvPr>
          <p:cNvCxnSpPr>
            <a:cxnSpLocks/>
          </p:cNvCxnSpPr>
          <p:nvPr/>
        </p:nvCxnSpPr>
        <p:spPr>
          <a:xfrm>
            <a:off x="7134247" y="266582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B303FDE3-1865-4884-A634-7C7DAB407C4D}"/>
              </a:ext>
            </a:extLst>
          </p:cNvPr>
          <p:cNvCxnSpPr>
            <a:cxnSpLocks/>
          </p:cNvCxnSpPr>
          <p:nvPr/>
        </p:nvCxnSpPr>
        <p:spPr>
          <a:xfrm>
            <a:off x="7364420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E420EEB5-8EF1-479A-89E8-738CCB082187}"/>
              </a:ext>
            </a:extLst>
          </p:cNvPr>
          <p:cNvCxnSpPr>
            <a:cxnSpLocks/>
          </p:cNvCxnSpPr>
          <p:nvPr/>
        </p:nvCxnSpPr>
        <p:spPr>
          <a:xfrm>
            <a:off x="7937348" y="264043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6A0D8ED1-CA93-4ABE-9E5E-9DD37F39E3EE}"/>
              </a:ext>
            </a:extLst>
          </p:cNvPr>
          <p:cNvCxnSpPr>
            <a:cxnSpLocks/>
          </p:cNvCxnSpPr>
          <p:nvPr/>
        </p:nvCxnSpPr>
        <p:spPr>
          <a:xfrm>
            <a:off x="816990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ADAFB680-5871-4E1F-B8C0-7FDC5AD8288C}"/>
              </a:ext>
            </a:extLst>
          </p:cNvPr>
          <p:cNvCxnSpPr>
            <a:cxnSpLocks/>
          </p:cNvCxnSpPr>
          <p:nvPr/>
        </p:nvCxnSpPr>
        <p:spPr>
          <a:xfrm>
            <a:off x="8751570" y="2634875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C22A0E76-0961-44A7-ABAF-347825E59FE9}"/>
              </a:ext>
            </a:extLst>
          </p:cNvPr>
          <p:cNvCxnSpPr>
            <a:cxnSpLocks/>
          </p:cNvCxnSpPr>
          <p:nvPr/>
        </p:nvCxnSpPr>
        <p:spPr>
          <a:xfrm>
            <a:off x="897435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005339-0F3E-4CC5-B05A-729395C8AE58}"/>
              </a:ext>
            </a:extLst>
          </p:cNvPr>
          <p:cNvSpPr txBox="1"/>
          <p:nvPr/>
        </p:nvSpPr>
        <p:spPr>
          <a:xfrm rot="16200000">
            <a:off x="9483354" y="3433908"/>
            <a:ext cx="129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6913A6-8C1D-4667-BA32-66414A45B651}"/>
              </a:ext>
            </a:extLst>
          </p:cNvPr>
          <p:cNvCxnSpPr>
            <a:cxnSpLocks/>
          </p:cNvCxnSpPr>
          <p:nvPr/>
        </p:nvCxnSpPr>
        <p:spPr>
          <a:xfrm>
            <a:off x="4732420" y="2582779"/>
            <a:ext cx="0" cy="120880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CEB19E-1164-446D-9B7D-DFA00ADB55D2}"/>
              </a:ext>
            </a:extLst>
          </p:cNvPr>
          <p:cNvCxnSpPr>
            <a:cxnSpLocks/>
          </p:cNvCxnSpPr>
          <p:nvPr/>
        </p:nvCxnSpPr>
        <p:spPr>
          <a:xfrm flipH="1">
            <a:off x="4953030" y="2582779"/>
            <a:ext cx="3980" cy="121938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57C40B0-D4F8-4792-B287-95FB49B974D9}"/>
              </a:ext>
            </a:extLst>
          </p:cNvPr>
          <p:cNvSpPr/>
          <p:nvPr/>
        </p:nvSpPr>
        <p:spPr>
          <a:xfrm>
            <a:off x="4563978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6A404B-F418-498E-865C-3CB8D6482FC5}"/>
              </a:ext>
            </a:extLst>
          </p:cNvPr>
          <p:cNvCxnSpPr>
            <a:cxnSpLocks/>
          </p:cNvCxnSpPr>
          <p:nvPr/>
        </p:nvCxnSpPr>
        <p:spPr>
          <a:xfrm>
            <a:off x="5526489" y="2582779"/>
            <a:ext cx="0" cy="129522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633AC3-E0FB-47D5-B85A-92CD1D2BD3C0}"/>
              </a:ext>
            </a:extLst>
          </p:cNvPr>
          <p:cNvCxnSpPr>
            <a:cxnSpLocks/>
          </p:cNvCxnSpPr>
          <p:nvPr/>
        </p:nvCxnSpPr>
        <p:spPr>
          <a:xfrm>
            <a:off x="5751079" y="2582779"/>
            <a:ext cx="0" cy="137639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845C8C1-5684-4C05-AA55-46794C67C294}"/>
              </a:ext>
            </a:extLst>
          </p:cNvPr>
          <p:cNvSpPr/>
          <p:nvPr/>
        </p:nvSpPr>
        <p:spPr>
          <a:xfrm>
            <a:off x="535804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FC062B-5731-456C-84CB-DDC7BA2608CE}"/>
              </a:ext>
            </a:extLst>
          </p:cNvPr>
          <p:cNvCxnSpPr>
            <a:cxnSpLocks/>
          </p:cNvCxnSpPr>
          <p:nvPr/>
        </p:nvCxnSpPr>
        <p:spPr>
          <a:xfrm>
            <a:off x="6324244" y="2582779"/>
            <a:ext cx="0" cy="147719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B26DE4-BF7C-41E3-AAC6-9D50FB903A0C}"/>
              </a:ext>
            </a:extLst>
          </p:cNvPr>
          <p:cNvCxnSpPr>
            <a:cxnSpLocks/>
          </p:cNvCxnSpPr>
          <p:nvPr/>
        </p:nvCxnSpPr>
        <p:spPr>
          <a:xfrm>
            <a:off x="6549129" y="2582779"/>
            <a:ext cx="10467" cy="134571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3FEA673-090C-443C-952F-839FE428456E}"/>
              </a:ext>
            </a:extLst>
          </p:cNvPr>
          <p:cNvSpPr/>
          <p:nvPr/>
        </p:nvSpPr>
        <p:spPr>
          <a:xfrm>
            <a:off x="615609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E34CC9-4561-4BE2-99FF-03ECAC652DA4}"/>
              </a:ext>
            </a:extLst>
          </p:cNvPr>
          <p:cNvCxnSpPr>
            <a:cxnSpLocks/>
          </p:cNvCxnSpPr>
          <p:nvPr/>
        </p:nvCxnSpPr>
        <p:spPr>
          <a:xfrm>
            <a:off x="7134247" y="2582779"/>
            <a:ext cx="0" cy="111528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B31E4F-212C-42AA-8805-BFEB3F36397E}"/>
              </a:ext>
            </a:extLst>
          </p:cNvPr>
          <p:cNvCxnSpPr>
            <a:cxnSpLocks/>
          </p:cNvCxnSpPr>
          <p:nvPr/>
        </p:nvCxnSpPr>
        <p:spPr>
          <a:xfrm>
            <a:off x="7362344" y="2582779"/>
            <a:ext cx="4153" cy="11094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64C9A78-5748-47FD-A5F3-863E9603B373}"/>
              </a:ext>
            </a:extLst>
          </p:cNvPr>
          <p:cNvSpPr/>
          <p:nvPr/>
        </p:nvSpPr>
        <p:spPr>
          <a:xfrm>
            <a:off x="696450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89652D-A9DF-46A5-B007-8DC4EDB66CEE}"/>
              </a:ext>
            </a:extLst>
          </p:cNvPr>
          <p:cNvCxnSpPr>
            <a:cxnSpLocks/>
          </p:cNvCxnSpPr>
          <p:nvPr/>
        </p:nvCxnSpPr>
        <p:spPr>
          <a:xfrm>
            <a:off x="7937348" y="2582779"/>
            <a:ext cx="0" cy="119186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1B93A1-9DD9-40AF-A625-D7E7E2C1549F}"/>
              </a:ext>
            </a:extLst>
          </p:cNvPr>
          <p:cNvCxnSpPr>
            <a:cxnSpLocks/>
          </p:cNvCxnSpPr>
          <p:nvPr/>
        </p:nvCxnSpPr>
        <p:spPr>
          <a:xfrm>
            <a:off x="8165949" y="2582779"/>
            <a:ext cx="7907" cy="1271726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5E25881-36BB-46AF-8D2D-99F772A96ACC}"/>
              </a:ext>
            </a:extLst>
          </p:cNvPr>
          <p:cNvSpPr/>
          <p:nvPr/>
        </p:nvSpPr>
        <p:spPr>
          <a:xfrm>
            <a:off x="777291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201016-43EA-4395-ACD2-8B960E540A0D}"/>
              </a:ext>
            </a:extLst>
          </p:cNvPr>
          <p:cNvCxnSpPr>
            <a:cxnSpLocks/>
          </p:cNvCxnSpPr>
          <p:nvPr/>
        </p:nvCxnSpPr>
        <p:spPr>
          <a:xfrm flipH="1">
            <a:off x="8743550" y="2582779"/>
            <a:ext cx="622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3F15F3-6CEA-42B2-89A7-267943DE9142}"/>
              </a:ext>
            </a:extLst>
          </p:cNvPr>
          <p:cNvCxnSpPr>
            <a:cxnSpLocks/>
          </p:cNvCxnSpPr>
          <p:nvPr/>
        </p:nvCxnSpPr>
        <p:spPr>
          <a:xfrm>
            <a:off x="8974359" y="2582779"/>
            <a:ext cx="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49D5805-770B-4684-96D2-E98E293BFB40}"/>
              </a:ext>
            </a:extLst>
          </p:cNvPr>
          <p:cNvSpPr/>
          <p:nvPr/>
        </p:nvSpPr>
        <p:spPr>
          <a:xfrm>
            <a:off x="858132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AEC3AF-D6EB-401F-B0E5-B0E629EC168F}"/>
              </a:ext>
            </a:extLst>
          </p:cNvPr>
          <p:cNvCxnSpPr/>
          <p:nvPr/>
        </p:nvCxnSpPr>
        <p:spPr>
          <a:xfrm>
            <a:off x="5526489" y="2971800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70A33E-F03E-4C46-B67D-BB9CC8956227}"/>
              </a:ext>
            </a:extLst>
          </p:cNvPr>
          <p:cNvCxnSpPr/>
          <p:nvPr/>
        </p:nvCxnSpPr>
        <p:spPr>
          <a:xfrm>
            <a:off x="6328542" y="298410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617D8F0-777D-4284-926D-B0927930D9B5}"/>
              </a:ext>
            </a:extLst>
          </p:cNvPr>
          <p:cNvCxnSpPr/>
          <p:nvPr/>
        </p:nvCxnSpPr>
        <p:spPr>
          <a:xfrm>
            <a:off x="5526489" y="357373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7A66F2-E7A6-4416-92A4-1BE2435CD875}"/>
              </a:ext>
            </a:extLst>
          </p:cNvPr>
          <p:cNvCxnSpPr/>
          <p:nvPr/>
        </p:nvCxnSpPr>
        <p:spPr>
          <a:xfrm>
            <a:off x="6328542" y="3088103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74103C4-6B06-42D0-AAFD-0A85A813D7C3}"/>
              </a:ext>
            </a:extLst>
          </p:cNvPr>
          <p:cNvCxnSpPr/>
          <p:nvPr/>
        </p:nvCxnSpPr>
        <p:spPr>
          <a:xfrm>
            <a:off x="5526489" y="3906252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1A1B29-D843-435B-A1D6-41D7D4B1E58B}"/>
              </a:ext>
            </a:extLst>
          </p:cNvPr>
          <p:cNvCxnSpPr/>
          <p:nvPr/>
        </p:nvCxnSpPr>
        <p:spPr>
          <a:xfrm>
            <a:off x="5526489" y="403458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BC9B5F9-486E-47C9-A996-DB2E38A744F5}"/>
              </a:ext>
            </a:extLst>
          </p:cNvPr>
          <p:cNvCxnSpPr/>
          <p:nvPr/>
        </p:nvCxnSpPr>
        <p:spPr>
          <a:xfrm>
            <a:off x="6328542" y="3834057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0491693-8D51-4F85-84C0-2BBC32A87367}"/>
              </a:ext>
            </a:extLst>
          </p:cNvPr>
          <p:cNvCxnSpPr/>
          <p:nvPr/>
        </p:nvCxnSpPr>
        <p:spPr>
          <a:xfrm>
            <a:off x="7130699" y="3018921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1CC328-B2A1-47D9-B38D-7F1DDEF43626}"/>
              </a:ext>
            </a:extLst>
          </p:cNvPr>
          <p:cNvCxnSpPr/>
          <p:nvPr/>
        </p:nvCxnSpPr>
        <p:spPr>
          <a:xfrm>
            <a:off x="7130699" y="341359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C3FC58-D0BA-450F-9C58-FC60AA4A8C40}"/>
              </a:ext>
            </a:extLst>
          </p:cNvPr>
          <p:cNvCxnSpPr/>
          <p:nvPr/>
        </p:nvCxnSpPr>
        <p:spPr>
          <a:xfrm>
            <a:off x="7138705" y="3527435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3284C1A-A806-4416-A455-A2560C5041BD}"/>
              </a:ext>
            </a:extLst>
          </p:cNvPr>
          <p:cNvCxnSpPr/>
          <p:nvPr/>
        </p:nvCxnSpPr>
        <p:spPr>
          <a:xfrm>
            <a:off x="7138705" y="365960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65233D8-61D5-44E1-B607-892BC377AFD3}"/>
              </a:ext>
            </a:extLst>
          </p:cNvPr>
          <p:cNvCxnSpPr/>
          <p:nvPr/>
        </p:nvCxnSpPr>
        <p:spPr>
          <a:xfrm>
            <a:off x="7941359" y="318435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811D207-118F-4FC4-9878-168E3E0A0C2A}"/>
              </a:ext>
            </a:extLst>
          </p:cNvPr>
          <p:cNvCxnSpPr/>
          <p:nvPr/>
        </p:nvCxnSpPr>
        <p:spPr>
          <a:xfrm>
            <a:off x="8753772" y="328594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01656F3-34AF-487A-AEBA-1A8BD683AC31}"/>
              </a:ext>
            </a:extLst>
          </p:cNvPr>
          <p:cNvCxnSpPr/>
          <p:nvPr/>
        </p:nvCxnSpPr>
        <p:spPr>
          <a:xfrm>
            <a:off x="8749769" y="3413599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AACDDDB-8D1B-4406-8923-63BDC9036045}"/>
              </a:ext>
            </a:extLst>
          </p:cNvPr>
          <p:cNvCxnSpPr>
            <a:cxnSpLocks/>
          </p:cNvCxnSpPr>
          <p:nvPr/>
        </p:nvCxnSpPr>
        <p:spPr>
          <a:xfrm>
            <a:off x="5050536" y="3324041"/>
            <a:ext cx="2031049" cy="20339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10703CD-17EA-4DDE-A997-764A42D43B98}"/>
              </a:ext>
            </a:extLst>
          </p:cNvPr>
          <p:cNvCxnSpPr>
            <a:cxnSpLocks/>
          </p:cNvCxnSpPr>
          <p:nvPr/>
        </p:nvCxnSpPr>
        <p:spPr>
          <a:xfrm flipH="1">
            <a:off x="6323949" y="3482042"/>
            <a:ext cx="2397717" cy="33996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4EE2EE1-73CA-4FAE-AA7F-CB544DC0CE03}"/>
              </a:ext>
            </a:extLst>
          </p:cNvPr>
          <p:cNvCxnSpPr>
            <a:cxnSpLocks/>
          </p:cNvCxnSpPr>
          <p:nvPr/>
        </p:nvCxnSpPr>
        <p:spPr>
          <a:xfrm>
            <a:off x="4999931" y="3313682"/>
            <a:ext cx="3693806" cy="1061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0716860-B6D4-4FE3-8A4A-92F003D6732B}"/>
              </a:ext>
            </a:extLst>
          </p:cNvPr>
          <p:cNvCxnSpPr/>
          <p:nvPr/>
        </p:nvCxnSpPr>
        <p:spPr>
          <a:xfrm>
            <a:off x="9798770" y="2416620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BDBFF45-8309-4F33-930E-6F2AE881AA05}"/>
              </a:ext>
            </a:extLst>
          </p:cNvPr>
          <p:cNvSpPr txBox="1"/>
          <p:nvPr/>
        </p:nvSpPr>
        <p:spPr>
          <a:xfrm>
            <a:off x="6905904" y="342225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F00C696-2CE8-472A-96BB-9CBF66487241}"/>
              </a:ext>
            </a:extLst>
          </p:cNvPr>
          <p:cNvSpPr txBox="1"/>
          <p:nvPr/>
        </p:nvSpPr>
        <p:spPr>
          <a:xfrm>
            <a:off x="6071656" y="366983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9E3CD31-351B-4117-9426-0189881A3623}"/>
              </a:ext>
            </a:extLst>
          </p:cNvPr>
          <p:cNvSpPr txBox="1"/>
          <p:nvPr/>
        </p:nvSpPr>
        <p:spPr>
          <a:xfrm>
            <a:off x="8487771" y="343283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C453DF5-DA96-4467-861D-E67A584A7A1D}"/>
              </a:ext>
            </a:extLst>
          </p:cNvPr>
          <p:cNvGrpSpPr/>
          <p:nvPr/>
        </p:nvGrpSpPr>
        <p:grpSpPr>
          <a:xfrm>
            <a:off x="8749769" y="1814338"/>
            <a:ext cx="1785987" cy="1238609"/>
            <a:chOff x="-221221" y="2359831"/>
            <a:chExt cx="1785987" cy="123860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5A9E9B3-F590-485D-BB3B-82D8AB7883E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50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bg1">
                      <a:lumMod val="50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3FD28E1-14F0-4FB6-A5C1-384EC012AA3A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BD9F2BD6-5CC7-4F7E-8DBA-A208D7CB0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CFBBC2-C574-41E3-AC8D-7946BD6BD436}"/>
              </a:ext>
            </a:extLst>
          </p:cNvPr>
          <p:cNvCxnSpPr>
            <a:cxnSpLocks/>
          </p:cNvCxnSpPr>
          <p:nvPr/>
        </p:nvCxnSpPr>
        <p:spPr>
          <a:xfrm flipV="1">
            <a:off x="4713052" y="3271158"/>
            <a:ext cx="6031339" cy="20052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F9419B8E-6988-482D-93A5-89848E7F4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3258" y="3044371"/>
            <a:ext cx="722902" cy="473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D62208-CF30-47D5-B036-25F306A7A91D}"/>
              </a:ext>
            </a:extLst>
          </p:cNvPr>
          <p:cNvSpPr/>
          <p:nvPr/>
        </p:nvSpPr>
        <p:spPr>
          <a:xfrm>
            <a:off x="1075117" y="579703"/>
            <a:ext cx="10338258" cy="5599009"/>
          </a:xfrm>
          <a:prstGeom prst="rect">
            <a:avLst/>
          </a:prstGeom>
          <a:solidFill>
            <a:srgbClr val="FFFFFF">
              <a:alpha val="9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93D87E69-5701-4447-8224-798760A7406B}"/>
              </a:ext>
            </a:extLst>
          </p:cNvPr>
          <p:cNvCxnSpPr>
            <a:cxnSpLocks/>
          </p:cNvCxnSpPr>
          <p:nvPr/>
        </p:nvCxnSpPr>
        <p:spPr>
          <a:xfrm>
            <a:off x="10141079" y="3604994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B3E6DDD-B745-400B-A18B-11FCB32C5BA7}"/>
              </a:ext>
            </a:extLst>
          </p:cNvPr>
          <p:cNvGrpSpPr/>
          <p:nvPr/>
        </p:nvGrpSpPr>
        <p:grpSpPr>
          <a:xfrm>
            <a:off x="5743281" y="1787218"/>
            <a:ext cx="4659766" cy="1510982"/>
            <a:chOff x="-2055684" y="2359831"/>
            <a:chExt cx="3363508" cy="1083022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6B98213-4EBA-475D-B4D5-E2330B9751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8DF6F33-C19C-4F1B-A90B-1E7A2EAD8A77}"/>
                </a:ext>
              </a:extLst>
            </p:cNvPr>
            <p:cNvSpPr txBox="1"/>
            <p:nvPr/>
          </p:nvSpPr>
          <p:spPr>
            <a:xfrm>
              <a:off x="641115" y="2359831"/>
              <a:ext cx="666709" cy="2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</a:t>
              </a: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BF2B59D7-B5F6-4B44-922C-8EEFC1737B43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56D772BA-9D95-4E34-ADAC-2C9744E62107}"/>
              </a:ext>
            </a:extLst>
          </p:cNvPr>
          <p:cNvCxnSpPr>
            <a:cxnSpLocks/>
          </p:cNvCxnSpPr>
          <p:nvPr/>
        </p:nvCxnSpPr>
        <p:spPr>
          <a:xfrm>
            <a:off x="5747994" y="5170169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501348B-EEFD-4CDC-B111-DA3A46E1CF1F}"/>
              </a:ext>
            </a:extLst>
          </p:cNvPr>
          <p:cNvCxnSpPr>
            <a:cxnSpLocks/>
          </p:cNvCxnSpPr>
          <p:nvPr/>
        </p:nvCxnSpPr>
        <p:spPr>
          <a:xfrm>
            <a:off x="6848891" y="4968737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3957B76-BC53-4FC8-93B3-61EAAF9E0BCE}"/>
              </a:ext>
            </a:extLst>
          </p:cNvPr>
          <p:cNvCxnSpPr>
            <a:cxnSpLocks/>
          </p:cNvCxnSpPr>
          <p:nvPr/>
        </p:nvCxnSpPr>
        <p:spPr>
          <a:xfrm>
            <a:off x="8024296" y="4724391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1B44B71C-1172-4EE9-A18D-F8816BC1E835}"/>
              </a:ext>
            </a:extLst>
          </p:cNvPr>
          <p:cNvSpPr/>
          <p:nvPr/>
        </p:nvSpPr>
        <p:spPr>
          <a:xfrm>
            <a:off x="1447609" y="3750997"/>
            <a:ext cx="7867491" cy="632076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14A8129-34F7-4F9B-BFE7-0FA5F97F2BD1}"/>
              </a:ext>
            </a:extLst>
          </p:cNvPr>
          <p:cNvCxnSpPr>
            <a:cxnSpLocks/>
          </p:cNvCxnSpPr>
          <p:nvPr/>
        </p:nvCxnSpPr>
        <p:spPr>
          <a:xfrm>
            <a:off x="9465711" y="3938252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E6C9DF45-5B1F-449D-88DD-6FE11BDAEBB7}"/>
              </a:ext>
            </a:extLst>
          </p:cNvPr>
          <p:cNvSpPr txBox="1"/>
          <p:nvPr/>
        </p:nvSpPr>
        <p:spPr>
          <a:xfrm rot="16200000">
            <a:off x="7809609" y="2225272"/>
            <a:ext cx="274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Stable portion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C5EF4FF-BD92-4389-90A6-E1C8A6E22181}"/>
              </a:ext>
            </a:extLst>
          </p:cNvPr>
          <p:cNvSpPr txBox="1"/>
          <p:nvPr/>
        </p:nvSpPr>
        <p:spPr>
          <a:xfrm rot="16200000">
            <a:off x="7830967" y="4138706"/>
            <a:ext cx="274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Unstable tail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DEC924C-6D3A-4963-9A97-D32B49C8D642}"/>
              </a:ext>
            </a:extLst>
          </p:cNvPr>
          <p:cNvSpPr txBox="1"/>
          <p:nvPr/>
        </p:nvSpPr>
        <p:spPr>
          <a:xfrm>
            <a:off x="2063176" y="3120104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FF7575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131AF1C-5FA2-44ED-803C-7BC8DB872837}"/>
              </a:ext>
            </a:extLst>
          </p:cNvPr>
          <p:cNvSpPr txBox="1"/>
          <p:nvPr/>
        </p:nvSpPr>
        <p:spPr>
          <a:xfrm>
            <a:off x="1081037" y="609992"/>
            <a:ext cx="946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chemeClr val="accent2">
                    <a:lumMod val="50000"/>
                  </a:schemeClr>
                </a:solidFill>
              </a:rPr>
              <a:t>Queries occur along a stable (durable) consistent cut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0A9F3AD6-26AD-4ABF-8C2F-84B3534BBCD3}"/>
              </a:ext>
            </a:extLst>
          </p:cNvPr>
          <p:cNvCxnSpPr>
            <a:cxnSpLocks/>
          </p:cNvCxnSpPr>
          <p:nvPr/>
        </p:nvCxnSpPr>
        <p:spPr>
          <a:xfrm>
            <a:off x="2403263" y="4008633"/>
            <a:ext cx="1" cy="14580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493F8580-3345-4342-8CFA-1125F2ADFC8A}"/>
              </a:ext>
            </a:extLst>
          </p:cNvPr>
          <p:cNvCxnSpPr>
            <a:cxnSpLocks/>
          </p:cNvCxnSpPr>
          <p:nvPr/>
        </p:nvCxnSpPr>
        <p:spPr>
          <a:xfrm>
            <a:off x="2708893" y="3938252"/>
            <a:ext cx="5515" cy="152847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8FC4D13B-F5F0-406D-85B9-BC2D3A7BA6AB}"/>
              </a:ext>
            </a:extLst>
          </p:cNvPr>
          <p:cNvCxnSpPr>
            <a:cxnSpLocks/>
          </p:cNvCxnSpPr>
          <p:nvPr/>
        </p:nvCxnSpPr>
        <p:spPr>
          <a:xfrm>
            <a:off x="3503357" y="4067886"/>
            <a:ext cx="0" cy="139883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5AE0AC15-96E0-49CB-9DCE-F5BD6B275C15}"/>
              </a:ext>
            </a:extLst>
          </p:cNvPr>
          <p:cNvCxnSpPr>
            <a:cxnSpLocks/>
          </p:cNvCxnSpPr>
          <p:nvPr/>
        </p:nvCxnSpPr>
        <p:spPr>
          <a:xfrm>
            <a:off x="3814501" y="4199643"/>
            <a:ext cx="0" cy="126707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5DA46D98-C337-4996-9776-6D8B019037E5}"/>
              </a:ext>
            </a:extLst>
          </p:cNvPr>
          <p:cNvCxnSpPr>
            <a:cxnSpLocks/>
          </p:cNvCxnSpPr>
          <p:nvPr/>
        </p:nvCxnSpPr>
        <p:spPr>
          <a:xfrm>
            <a:off x="4608558" y="4269827"/>
            <a:ext cx="0" cy="1196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C5B288B2-6D7B-4975-BCBC-D08FBB8C45CC}"/>
              </a:ext>
            </a:extLst>
          </p:cNvPr>
          <p:cNvCxnSpPr>
            <a:cxnSpLocks/>
          </p:cNvCxnSpPr>
          <p:nvPr/>
        </p:nvCxnSpPr>
        <p:spPr>
          <a:xfrm>
            <a:off x="4927361" y="4168610"/>
            <a:ext cx="0" cy="1298112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2B2B08E4-6180-48E6-95ED-0DC3C50CC608}"/>
              </a:ext>
            </a:extLst>
          </p:cNvPr>
          <p:cNvCxnSpPr>
            <a:cxnSpLocks/>
          </p:cNvCxnSpPr>
          <p:nvPr/>
        </p:nvCxnSpPr>
        <p:spPr>
          <a:xfrm flipH="1">
            <a:off x="5729105" y="3738273"/>
            <a:ext cx="3246" cy="1754206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B642D231-075E-4D42-911E-5A77AAA4DF9F}"/>
              </a:ext>
            </a:extLst>
          </p:cNvPr>
          <p:cNvCxnSpPr>
            <a:cxnSpLocks/>
          </p:cNvCxnSpPr>
          <p:nvPr/>
        </p:nvCxnSpPr>
        <p:spPr>
          <a:xfrm flipH="1">
            <a:off x="6040074" y="3750997"/>
            <a:ext cx="19064" cy="171572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8E4DACB6-740B-4187-BCA0-94EC19EAE278}"/>
              </a:ext>
            </a:extLst>
          </p:cNvPr>
          <p:cNvCxnSpPr>
            <a:cxnSpLocks/>
          </p:cNvCxnSpPr>
          <p:nvPr/>
        </p:nvCxnSpPr>
        <p:spPr>
          <a:xfrm>
            <a:off x="6843334" y="3938252"/>
            <a:ext cx="1" cy="152847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09D8800-C343-47BE-B81F-BB194C3C4E02}"/>
              </a:ext>
            </a:extLst>
          </p:cNvPr>
          <p:cNvCxnSpPr>
            <a:cxnSpLocks/>
          </p:cNvCxnSpPr>
          <p:nvPr/>
        </p:nvCxnSpPr>
        <p:spPr>
          <a:xfrm>
            <a:off x="7165512" y="4051075"/>
            <a:ext cx="1" cy="141564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E621CCB5-0FD1-42E4-90BA-E051229BBDE0}"/>
              </a:ext>
            </a:extLst>
          </p:cNvPr>
          <p:cNvCxnSpPr>
            <a:cxnSpLocks/>
          </p:cNvCxnSpPr>
          <p:nvPr/>
        </p:nvCxnSpPr>
        <p:spPr>
          <a:xfrm>
            <a:off x="7968854" y="4067034"/>
            <a:ext cx="0" cy="139968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AEB8D7A-C3BE-4019-A0A0-73DA2C93E2EE}"/>
              </a:ext>
            </a:extLst>
          </p:cNvPr>
          <p:cNvCxnSpPr>
            <a:cxnSpLocks/>
          </p:cNvCxnSpPr>
          <p:nvPr/>
        </p:nvCxnSpPr>
        <p:spPr>
          <a:xfrm>
            <a:off x="8279999" y="4067034"/>
            <a:ext cx="0" cy="139968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1279CBDA-B25F-432A-95D8-608E51E46586}"/>
              </a:ext>
            </a:extLst>
          </p:cNvPr>
          <p:cNvCxnSpPr>
            <a:cxnSpLocks/>
          </p:cNvCxnSpPr>
          <p:nvPr/>
        </p:nvCxnSpPr>
        <p:spPr>
          <a:xfrm>
            <a:off x="2403263" y="2394208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10135A2-C228-4C52-A753-1D30D5A3417F}"/>
              </a:ext>
            </a:extLst>
          </p:cNvPr>
          <p:cNvCxnSpPr>
            <a:cxnSpLocks/>
          </p:cNvCxnSpPr>
          <p:nvPr/>
        </p:nvCxnSpPr>
        <p:spPr>
          <a:xfrm>
            <a:off x="2711650" y="2371828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6A7D14C-73D8-4419-9842-F0C88F33F9EB}"/>
              </a:ext>
            </a:extLst>
          </p:cNvPr>
          <p:cNvCxnSpPr>
            <a:cxnSpLocks/>
          </p:cNvCxnSpPr>
          <p:nvPr/>
        </p:nvCxnSpPr>
        <p:spPr>
          <a:xfrm>
            <a:off x="3503357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B8E6FF93-EAB2-462C-A6D1-4A01AF0248C1}"/>
              </a:ext>
            </a:extLst>
          </p:cNvPr>
          <p:cNvCxnSpPr>
            <a:cxnSpLocks/>
          </p:cNvCxnSpPr>
          <p:nvPr/>
        </p:nvCxnSpPr>
        <p:spPr>
          <a:xfrm>
            <a:off x="3814501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3D7F6EBD-057D-45BE-B5B0-E19447C13ECB}"/>
              </a:ext>
            </a:extLst>
          </p:cNvPr>
          <p:cNvCxnSpPr>
            <a:cxnSpLocks/>
          </p:cNvCxnSpPr>
          <p:nvPr/>
        </p:nvCxnSpPr>
        <p:spPr>
          <a:xfrm>
            <a:off x="4608558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5B09BD9C-DF5B-4A47-952B-183A7469C484}"/>
              </a:ext>
            </a:extLst>
          </p:cNvPr>
          <p:cNvCxnSpPr>
            <a:cxnSpLocks/>
          </p:cNvCxnSpPr>
          <p:nvPr/>
        </p:nvCxnSpPr>
        <p:spPr>
          <a:xfrm>
            <a:off x="4927361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AEA193-C566-4DA8-8D66-8365A3F1D0D1}"/>
              </a:ext>
            </a:extLst>
          </p:cNvPr>
          <p:cNvCxnSpPr>
            <a:cxnSpLocks/>
          </p:cNvCxnSpPr>
          <p:nvPr/>
        </p:nvCxnSpPr>
        <p:spPr>
          <a:xfrm>
            <a:off x="5730727" y="2438017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E791C5A3-17C6-4CEB-BF2D-9FBDE004B10F}"/>
              </a:ext>
            </a:extLst>
          </p:cNvPr>
          <p:cNvCxnSpPr>
            <a:cxnSpLocks/>
          </p:cNvCxnSpPr>
          <p:nvPr/>
        </p:nvCxnSpPr>
        <p:spPr>
          <a:xfrm>
            <a:off x="6049606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91BE2761-3A6C-40C1-B448-1CAC79F68730}"/>
              </a:ext>
            </a:extLst>
          </p:cNvPr>
          <p:cNvCxnSpPr>
            <a:cxnSpLocks/>
          </p:cNvCxnSpPr>
          <p:nvPr/>
        </p:nvCxnSpPr>
        <p:spPr>
          <a:xfrm>
            <a:off x="6843334" y="24025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BFFDC235-D98C-40D7-973C-A979B2528EFE}"/>
              </a:ext>
            </a:extLst>
          </p:cNvPr>
          <p:cNvCxnSpPr>
            <a:cxnSpLocks/>
          </p:cNvCxnSpPr>
          <p:nvPr/>
        </p:nvCxnSpPr>
        <p:spPr>
          <a:xfrm>
            <a:off x="7165512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404851A8-B072-4454-9581-676E81DB4D7D}"/>
              </a:ext>
            </a:extLst>
          </p:cNvPr>
          <p:cNvCxnSpPr>
            <a:cxnSpLocks/>
          </p:cNvCxnSpPr>
          <p:nvPr/>
        </p:nvCxnSpPr>
        <p:spPr>
          <a:xfrm>
            <a:off x="7971348" y="239484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EEFFBD64-6240-46D9-9EC7-43F315307CC2}"/>
              </a:ext>
            </a:extLst>
          </p:cNvPr>
          <p:cNvCxnSpPr>
            <a:cxnSpLocks/>
          </p:cNvCxnSpPr>
          <p:nvPr/>
        </p:nvCxnSpPr>
        <p:spPr>
          <a:xfrm>
            <a:off x="8279997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2AB3E6C8-292C-44C8-95A2-CD5E7A8577CD}"/>
              </a:ext>
            </a:extLst>
          </p:cNvPr>
          <p:cNvSpPr txBox="1"/>
          <p:nvPr/>
        </p:nvSpPr>
        <p:spPr>
          <a:xfrm rot="16200000">
            <a:off x="8978809" y="3582588"/>
            <a:ext cx="181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A3AFA5A2-795B-4329-AAD3-F15E62E7EBBD}"/>
              </a:ext>
            </a:extLst>
          </p:cNvPr>
          <p:cNvCxnSpPr>
            <a:cxnSpLocks/>
          </p:cNvCxnSpPr>
          <p:nvPr/>
        </p:nvCxnSpPr>
        <p:spPr>
          <a:xfrm>
            <a:off x="2403263" y="2322162"/>
            <a:ext cx="0" cy="168647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B918E81-7300-4434-ADE9-9DA9D401F059}"/>
              </a:ext>
            </a:extLst>
          </p:cNvPr>
          <p:cNvCxnSpPr>
            <a:cxnSpLocks/>
          </p:cNvCxnSpPr>
          <p:nvPr/>
        </p:nvCxnSpPr>
        <p:spPr>
          <a:xfrm flipH="1">
            <a:off x="2708893" y="2322162"/>
            <a:ext cx="5514" cy="1701226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B9EBD141-645B-4D9A-A2D2-21F1C771B82E}"/>
              </a:ext>
            </a:extLst>
          </p:cNvPr>
          <p:cNvSpPr/>
          <p:nvPr/>
        </p:nvSpPr>
        <p:spPr>
          <a:xfrm>
            <a:off x="2169905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152FD986-A214-428B-A207-06B0D35387BC}"/>
              </a:ext>
            </a:extLst>
          </p:cNvPr>
          <p:cNvCxnSpPr>
            <a:cxnSpLocks/>
          </p:cNvCxnSpPr>
          <p:nvPr/>
        </p:nvCxnSpPr>
        <p:spPr>
          <a:xfrm>
            <a:off x="3503357" y="2322162"/>
            <a:ext cx="0" cy="1807032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FCAEE89E-A968-443D-BB1B-9BCA65BC8028}"/>
              </a:ext>
            </a:extLst>
          </p:cNvPr>
          <p:cNvCxnSpPr>
            <a:cxnSpLocks/>
          </p:cNvCxnSpPr>
          <p:nvPr/>
        </p:nvCxnSpPr>
        <p:spPr>
          <a:xfrm>
            <a:off x="3814501" y="2322162"/>
            <a:ext cx="0" cy="1920278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743D26AD-7A2D-49FE-8FC0-8D3AA9A97D8E}"/>
              </a:ext>
            </a:extLst>
          </p:cNvPr>
          <p:cNvSpPr/>
          <p:nvPr/>
        </p:nvSpPr>
        <p:spPr>
          <a:xfrm>
            <a:off x="3269999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88D00939-F811-4BD0-8416-94DF543460B5}"/>
              </a:ext>
            </a:extLst>
          </p:cNvPr>
          <p:cNvCxnSpPr>
            <a:cxnSpLocks/>
          </p:cNvCxnSpPr>
          <p:nvPr/>
        </p:nvCxnSpPr>
        <p:spPr>
          <a:xfrm>
            <a:off x="4608558" y="2322162"/>
            <a:ext cx="0" cy="206091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C673849-7CEC-40B9-B8FE-4A48DBA81C3A}"/>
              </a:ext>
            </a:extLst>
          </p:cNvPr>
          <p:cNvCxnSpPr>
            <a:cxnSpLocks/>
          </p:cNvCxnSpPr>
          <p:nvPr/>
        </p:nvCxnSpPr>
        <p:spPr>
          <a:xfrm>
            <a:off x="4920111" y="2322162"/>
            <a:ext cx="14501" cy="187748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154">
            <a:extLst>
              <a:ext uri="{FF2B5EF4-FFF2-40B4-BE49-F238E27FC236}">
                <a16:creationId xmlns:a16="http://schemas.microsoft.com/office/drawing/2014/main" id="{0D9EC2F3-2165-45AB-99BE-566C6DFB21B6}"/>
              </a:ext>
            </a:extLst>
          </p:cNvPr>
          <p:cNvSpPr/>
          <p:nvPr/>
        </p:nvSpPr>
        <p:spPr>
          <a:xfrm>
            <a:off x="4375609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1B26E444-59D1-4BF4-A432-C61357951A26}"/>
              </a:ext>
            </a:extLst>
          </p:cNvPr>
          <p:cNvCxnSpPr>
            <a:cxnSpLocks/>
          </p:cNvCxnSpPr>
          <p:nvPr/>
        </p:nvCxnSpPr>
        <p:spPr>
          <a:xfrm>
            <a:off x="5730727" y="2322162"/>
            <a:ext cx="0" cy="1555996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6A43A797-2F7F-4C7B-931B-904A954A8DA3}"/>
              </a:ext>
            </a:extLst>
          </p:cNvPr>
          <p:cNvCxnSpPr>
            <a:cxnSpLocks/>
          </p:cNvCxnSpPr>
          <p:nvPr/>
        </p:nvCxnSpPr>
        <p:spPr>
          <a:xfrm>
            <a:off x="6046730" y="2322162"/>
            <a:ext cx="5754" cy="154789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Oval 157">
            <a:extLst>
              <a:ext uri="{FF2B5EF4-FFF2-40B4-BE49-F238E27FC236}">
                <a16:creationId xmlns:a16="http://schemas.microsoft.com/office/drawing/2014/main" id="{55650D08-67E1-4553-A4E2-2F067B0F2939}"/>
              </a:ext>
            </a:extLst>
          </p:cNvPr>
          <p:cNvSpPr/>
          <p:nvPr/>
        </p:nvSpPr>
        <p:spPr>
          <a:xfrm>
            <a:off x="5495571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A50876A4-1712-49D8-990C-4C8BBC3E8A2D}"/>
              </a:ext>
            </a:extLst>
          </p:cNvPr>
          <p:cNvCxnSpPr>
            <a:cxnSpLocks/>
          </p:cNvCxnSpPr>
          <p:nvPr/>
        </p:nvCxnSpPr>
        <p:spPr>
          <a:xfrm>
            <a:off x="6843334" y="2322162"/>
            <a:ext cx="0" cy="1662837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D1F3DBB4-1938-4137-B55F-ED724BC1051E}"/>
              </a:ext>
            </a:extLst>
          </p:cNvPr>
          <p:cNvCxnSpPr>
            <a:cxnSpLocks/>
          </p:cNvCxnSpPr>
          <p:nvPr/>
        </p:nvCxnSpPr>
        <p:spPr>
          <a:xfrm>
            <a:off x="7160035" y="2322162"/>
            <a:ext cx="10954" cy="1774253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>
            <a:extLst>
              <a:ext uri="{FF2B5EF4-FFF2-40B4-BE49-F238E27FC236}">
                <a16:creationId xmlns:a16="http://schemas.microsoft.com/office/drawing/2014/main" id="{8B234113-21E6-4625-BB31-CDEE834F6379}"/>
              </a:ext>
            </a:extLst>
          </p:cNvPr>
          <p:cNvSpPr/>
          <p:nvPr/>
        </p:nvSpPr>
        <p:spPr>
          <a:xfrm>
            <a:off x="6615533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75291C0F-44A2-4D52-9930-01AD77081B8A}"/>
              </a:ext>
            </a:extLst>
          </p:cNvPr>
          <p:cNvCxnSpPr>
            <a:cxnSpLocks/>
          </p:cNvCxnSpPr>
          <p:nvPr/>
        </p:nvCxnSpPr>
        <p:spPr>
          <a:xfrm flipH="1">
            <a:off x="7960237" y="2322162"/>
            <a:ext cx="8617" cy="181755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B0367CB0-34EC-4EE3-992C-A10D1DAC1DED}"/>
              </a:ext>
            </a:extLst>
          </p:cNvPr>
          <p:cNvCxnSpPr>
            <a:cxnSpLocks/>
          </p:cNvCxnSpPr>
          <p:nvPr/>
        </p:nvCxnSpPr>
        <p:spPr>
          <a:xfrm>
            <a:off x="8279997" y="2322162"/>
            <a:ext cx="0" cy="181755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27A19F75-27A4-4404-90E0-05DD8303B0D6}"/>
              </a:ext>
            </a:extLst>
          </p:cNvPr>
          <p:cNvSpPr/>
          <p:nvPr/>
        </p:nvSpPr>
        <p:spPr>
          <a:xfrm>
            <a:off x="7735495" y="2120731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E01E0AAB-3509-46B5-A384-A984A4E052F8}"/>
              </a:ext>
            </a:extLst>
          </p:cNvPr>
          <p:cNvCxnSpPr>
            <a:cxnSpLocks/>
          </p:cNvCxnSpPr>
          <p:nvPr/>
        </p:nvCxnSpPr>
        <p:spPr>
          <a:xfrm>
            <a:off x="3503357" y="2864906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CE50BDA8-1B3F-4444-8DCD-EDF6EF80EC29}"/>
              </a:ext>
            </a:extLst>
          </p:cNvPr>
          <p:cNvCxnSpPr>
            <a:cxnSpLocks/>
          </p:cNvCxnSpPr>
          <p:nvPr/>
        </p:nvCxnSpPr>
        <p:spPr>
          <a:xfrm>
            <a:off x="4614512" y="2882079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12B0BA75-97B5-45F4-9B74-C247D926F79E}"/>
              </a:ext>
            </a:extLst>
          </p:cNvPr>
          <p:cNvCxnSpPr>
            <a:cxnSpLocks/>
          </p:cNvCxnSpPr>
          <p:nvPr/>
        </p:nvCxnSpPr>
        <p:spPr>
          <a:xfrm>
            <a:off x="3503357" y="3704702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6EDB9EE7-DD92-4E89-970A-0FCB4A8EE4A0}"/>
              </a:ext>
            </a:extLst>
          </p:cNvPr>
          <p:cNvCxnSpPr>
            <a:cxnSpLocks/>
          </p:cNvCxnSpPr>
          <p:nvPr/>
        </p:nvCxnSpPr>
        <p:spPr>
          <a:xfrm>
            <a:off x="4614512" y="3027166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960EC02C-5F4A-440D-BC02-F390B57D4DD4}"/>
              </a:ext>
            </a:extLst>
          </p:cNvPr>
          <p:cNvCxnSpPr>
            <a:cxnSpLocks/>
          </p:cNvCxnSpPr>
          <p:nvPr/>
        </p:nvCxnSpPr>
        <p:spPr>
          <a:xfrm>
            <a:off x="3503357" y="4168610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C272572B-9D8E-4649-944B-4654199EC6DF}"/>
              </a:ext>
            </a:extLst>
          </p:cNvPr>
          <p:cNvCxnSpPr>
            <a:cxnSpLocks/>
          </p:cNvCxnSpPr>
          <p:nvPr/>
        </p:nvCxnSpPr>
        <p:spPr>
          <a:xfrm>
            <a:off x="3503357" y="4347659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30883B15-727E-4606-8B0F-B630061A71D3}"/>
              </a:ext>
            </a:extLst>
          </p:cNvPr>
          <p:cNvCxnSpPr>
            <a:cxnSpLocks/>
          </p:cNvCxnSpPr>
          <p:nvPr/>
        </p:nvCxnSpPr>
        <p:spPr>
          <a:xfrm>
            <a:off x="4614512" y="4067886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988595EE-968C-4EF8-A561-59B75D946435}"/>
              </a:ext>
            </a:extLst>
          </p:cNvPr>
          <p:cNvCxnSpPr>
            <a:cxnSpLocks/>
          </p:cNvCxnSpPr>
          <p:nvPr/>
        </p:nvCxnSpPr>
        <p:spPr>
          <a:xfrm>
            <a:off x="5725811" y="2930647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2AE8FCF4-9208-4F75-8528-0A99C46D6DCC}"/>
              </a:ext>
            </a:extLst>
          </p:cNvPr>
          <p:cNvCxnSpPr>
            <a:cxnSpLocks/>
          </p:cNvCxnSpPr>
          <p:nvPr/>
        </p:nvCxnSpPr>
        <p:spPr>
          <a:xfrm>
            <a:off x="5725811" y="3481283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33F55C7-B8DC-4537-BC30-A12B7EC1565E}"/>
              </a:ext>
            </a:extLst>
          </p:cNvPr>
          <p:cNvCxnSpPr>
            <a:cxnSpLocks/>
          </p:cNvCxnSpPr>
          <p:nvPr/>
        </p:nvCxnSpPr>
        <p:spPr>
          <a:xfrm>
            <a:off x="5736903" y="3640102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8C633E6F-3E29-41C1-8A6C-C408B204312C}"/>
              </a:ext>
            </a:extLst>
          </p:cNvPr>
          <p:cNvCxnSpPr>
            <a:cxnSpLocks/>
          </p:cNvCxnSpPr>
          <p:nvPr/>
        </p:nvCxnSpPr>
        <p:spPr>
          <a:xfrm>
            <a:off x="5736903" y="3824498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A72ADC9C-10D0-494B-8014-6C68286ECFBB}"/>
              </a:ext>
            </a:extLst>
          </p:cNvPr>
          <p:cNvCxnSpPr>
            <a:cxnSpLocks/>
          </p:cNvCxnSpPr>
          <p:nvPr/>
        </p:nvCxnSpPr>
        <p:spPr>
          <a:xfrm>
            <a:off x="6848891" y="3161451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071C3EA3-D9A7-4D91-BFE3-9418D8EE6365}"/>
              </a:ext>
            </a:extLst>
          </p:cNvPr>
          <p:cNvCxnSpPr>
            <a:cxnSpLocks/>
          </p:cNvCxnSpPr>
          <p:nvPr/>
        </p:nvCxnSpPr>
        <p:spPr>
          <a:xfrm>
            <a:off x="7974399" y="3303185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E596AF95-D53A-4D29-804E-5468C7CD4BFA}"/>
              </a:ext>
            </a:extLst>
          </p:cNvPr>
          <p:cNvCxnSpPr>
            <a:cxnSpLocks/>
          </p:cNvCxnSpPr>
          <p:nvPr/>
        </p:nvCxnSpPr>
        <p:spPr>
          <a:xfrm>
            <a:off x="7968853" y="3481283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41D2C396-65FF-4F67-96BA-A7B244D307A7}"/>
              </a:ext>
            </a:extLst>
          </p:cNvPr>
          <p:cNvCxnSpPr>
            <a:cxnSpLocks/>
          </p:cNvCxnSpPr>
          <p:nvPr/>
        </p:nvCxnSpPr>
        <p:spPr>
          <a:xfrm>
            <a:off x="2843977" y="3356336"/>
            <a:ext cx="2813793" cy="283766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B93BE066-365E-40B9-AA5C-DEED37D979D5}"/>
              </a:ext>
            </a:extLst>
          </p:cNvPr>
          <p:cNvCxnSpPr>
            <a:cxnSpLocks/>
          </p:cNvCxnSpPr>
          <p:nvPr/>
        </p:nvCxnSpPr>
        <p:spPr>
          <a:xfrm flipH="1">
            <a:off x="4608149" y="3576772"/>
            <a:ext cx="3321770" cy="474303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8EE564B4-A5B8-48FA-AA44-216D494AC17D}"/>
              </a:ext>
            </a:extLst>
          </p:cNvPr>
          <p:cNvCxnSpPr>
            <a:cxnSpLocks/>
          </p:cNvCxnSpPr>
          <p:nvPr/>
        </p:nvCxnSpPr>
        <p:spPr>
          <a:xfrm>
            <a:off x="2773869" y="3341884"/>
            <a:ext cx="5117357" cy="148097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3001C819-F296-4C26-BE39-5354ED9424FA}"/>
              </a:ext>
            </a:extLst>
          </p:cNvPr>
          <p:cNvCxnSpPr>
            <a:cxnSpLocks/>
          </p:cNvCxnSpPr>
          <p:nvPr/>
        </p:nvCxnSpPr>
        <p:spPr>
          <a:xfrm>
            <a:off x="9422127" y="2090345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163898CE-8E98-415F-9B21-0D8C222E7739}"/>
              </a:ext>
            </a:extLst>
          </p:cNvPr>
          <p:cNvSpPr txBox="1"/>
          <p:nvPr/>
        </p:nvSpPr>
        <p:spPr>
          <a:xfrm>
            <a:off x="5414383" y="3493358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FF7575"/>
              </a:solid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973CCFAF-C691-4442-8150-CDBAD14FEBE9}"/>
              </a:ext>
            </a:extLst>
          </p:cNvPr>
          <p:cNvSpPr txBox="1"/>
          <p:nvPr/>
        </p:nvSpPr>
        <p:spPr>
          <a:xfrm>
            <a:off x="4258625" y="3838777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FF7575"/>
              </a:solidFill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35B01DE2-7D1F-49FD-83D6-D25FE109875E}"/>
              </a:ext>
            </a:extLst>
          </p:cNvPr>
          <p:cNvSpPr txBox="1"/>
          <p:nvPr/>
        </p:nvSpPr>
        <p:spPr>
          <a:xfrm>
            <a:off x="7605884" y="3508113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FF7575"/>
              </a:solidFill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B2F5D897-7A04-4B2F-AD3B-2935E3A3BBDA}"/>
              </a:ext>
            </a:extLst>
          </p:cNvPr>
          <p:cNvGrpSpPr/>
          <p:nvPr/>
        </p:nvGrpSpPr>
        <p:grpSpPr>
          <a:xfrm>
            <a:off x="7968853" y="1250069"/>
            <a:ext cx="2118321" cy="1728049"/>
            <a:chOff x="-221221" y="2359831"/>
            <a:chExt cx="1529045" cy="1238609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2657CA95-49A4-4ECF-8D7B-E9928BF624A9}"/>
                </a:ext>
              </a:extLst>
            </p:cNvPr>
            <p:cNvSpPr txBox="1"/>
            <p:nvPr/>
          </p:nvSpPr>
          <p:spPr>
            <a:xfrm>
              <a:off x="641115" y="2359831"/>
              <a:ext cx="666709" cy="2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</a:t>
              </a: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D2C42B2B-090E-43D8-8C15-A172DA0D777D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324E8CB0-37B3-468B-B15E-676DA48A9D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0EF741DD-613D-481E-BCA8-23B23171BC27}"/>
              </a:ext>
            </a:extLst>
          </p:cNvPr>
          <p:cNvCxnSpPr>
            <a:cxnSpLocks/>
          </p:cNvCxnSpPr>
          <p:nvPr/>
        </p:nvCxnSpPr>
        <p:spPr>
          <a:xfrm flipV="1">
            <a:off x="2193490" y="2872356"/>
            <a:ext cx="8355749" cy="27976"/>
          </a:xfrm>
          <a:prstGeom prst="line">
            <a:avLst/>
          </a:prstGeom>
          <a:ln w="1270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" name="Picture 190">
            <a:extLst>
              <a:ext uri="{FF2B5EF4-FFF2-40B4-BE49-F238E27FC236}">
                <a16:creationId xmlns:a16="http://schemas.microsoft.com/office/drawing/2014/main" id="{8B67F48A-0E25-4775-B3B2-4B484174B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491565" y="2968466"/>
            <a:ext cx="1008559" cy="656155"/>
          </a:xfrm>
          <a:prstGeom prst="rect">
            <a:avLst/>
          </a:prstGeom>
        </p:spPr>
      </p:pic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22652510-9D53-4A83-9900-E6BAC8BA59E1}"/>
              </a:ext>
            </a:extLst>
          </p:cNvPr>
          <p:cNvCxnSpPr>
            <a:cxnSpLocks/>
          </p:cNvCxnSpPr>
          <p:nvPr/>
        </p:nvCxnSpPr>
        <p:spPr>
          <a:xfrm flipV="1">
            <a:off x="2154358" y="3921183"/>
            <a:ext cx="8355749" cy="27976"/>
          </a:xfrm>
          <a:prstGeom prst="line">
            <a:avLst/>
          </a:prstGeom>
          <a:ln w="1270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493D38DD-8028-4FB0-B8F1-E1BD37770F53}"/>
              </a:ext>
            </a:extLst>
          </p:cNvPr>
          <p:cNvSpPr/>
          <p:nvPr/>
        </p:nvSpPr>
        <p:spPr>
          <a:xfrm>
            <a:off x="1359271" y="2963632"/>
            <a:ext cx="7867491" cy="632076"/>
          </a:xfrm>
          <a:custGeom>
            <a:avLst/>
            <a:gdLst>
              <a:gd name="connsiteX0" fmla="*/ 0 w 7867491"/>
              <a:gd name="connsiteY0" fmla="*/ 495948 h 632076"/>
              <a:gd name="connsiteX1" fmla="*/ 1522381 w 7867491"/>
              <a:gd name="connsiteY1" fmla="*/ 204992 h 632076"/>
              <a:gd name="connsiteX2" fmla="*/ 2966977 w 7867491"/>
              <a:gd name="connsiteY2" fmla="*/ 630235 h 632076"/>
              <a:gd name="connsiteX3" fmla="*/ 4367123 w 7867491"/>
              <a:gd name="connsiteY3" fmla="*/ 3561 h 632076"/>
              <a:gd name="connsiteX4" fmla="*/ 6189537 w 7867491"/>
              <a:gd name="connsiteY4" fmla="*/ 361660 h 632076"/>
              <a:gd name="connsiteX5" fmla="*/ 7867491 w 7867491"/>
              <a:gd name="connsiteY5" fmla="*/ 70705 h 63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67491" h="632076" extrusionOk="0">
                <a:moveTo>
                  <a:pt x="0" y="495948"/>
                </a:moveTo>
                <a:cubicBezTo>
                  <a:pt x="423315" y="283379"/>
                  <a:pt x="995458" y="194781"/>
                  <a:pt x="1522381" y="204992"/>
                </a:cubicBezTo>
                <a:cubicBezTo>
                  <a:pt x="2062986" y="237080"/>
                  <a:pt x="2353493" y="668238"/>
                  <a:pt x="2966977" y="630235"/>
                </a:cubicBezTo>
                <a:cubicBezTo>
                  <a:pt x="3409181" y="627836"/>
                  <a:pt x="3815404" y="129164"/>
                  <a:pt x="4367123" y="3561"/>
                </a:cubicBezTo>
                <a:cubicBezTo>
                  <a:pt x="4777665" y="-110440"/>
                  <a:pt x="5723291" y="406443"/>
                  <a:pt x="6189537" y="361660"/>
                </a:cubicBezTo>
                <a:cubicBezTo>
                  <a:pt x="6923461" y="390707"/>
                  <a:pt x="7353855" y="152538"/>
                  <a:pt x="7867491" y="70705"/>
                </a:cubicBezTo>
              </a:path>
            </a:pathLst>
          </a:custGeom>
          <a:noFill/>
          <a:ln w="76200">
            <a:solidFill>
              <a:srgbClr val="00206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678905"/>
                      <a:gd name="connsiteY0" fmla="*/ 355479 h 453051"/>
                      <a:gd name="connsiteX1" fmla="*/ 1098884 w 5678905"/>
                      <a:gd name="connsiteY1" fmla="*/ 146932 h 453051"/>
                      <a:gd name="connsiteX2" fmla="*/ 2141621 w 5678905"/>
                      <a:gd name="connsiteY2" fmla="*/ 451732 h 453051"/>
                      <a:gd name="connsiteX3" fmla="*/ 3152273 w 5678905"/>
                      <a:gd name="connsiteY3" fmla="*/ 2553 h 453051"/>
                      <a:gd name="connsiteX4" fmla="*/ 4467726 w 5678905"/>
                      <a:gd name="connsiteY4" fmla="*/ 259226 h 453051"/>
                      <a:gd name="connsiteX5" fmla="*/ 5678905 w 5678905"/>
                      <a:gd name="connsiteY5" fmla="*/ 50679 h 453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78905" h="453051">
                        <a:moveTo>
                          <a:pt x="0" y="355479"/>
                        </a:moveTo>
                        <a:cubicBezTo>
                          <a:pt x="370973" y="243184"/>
                          <a:pt x="741947" y="130890"/>
                          <a:pt x="1098884" y="146932"/>
                        </a:cubicBezTo>
                        <a:cubicBezTo>
                          <a:pt x="1455821" y="162974"/>
                          <a:pt x="1799390" y="475795"/>
                          <a:pt x="2141621" y="451732"/>
                        </a:cubicBezTo>
                        <a:cubicBezTo>
                          <a:pt x="2483853" y="427669"/>
                          <a:pt x="2764589" y="34637"/>
                          <a:pt x="3152273" y="2553"/>
                        </a:cubicBezTo>
                        <a:cubicBezTo>
                          <a:pt x="3539957" y="-29531"/>
                          <a:pt x="4046621" y="251205"/>
                          <a:pt x="4467726" y="259226"/>
                        </a:cubicBezTo>
                        <a:cubicBezTo>
                          <a:pt x="4888831" y="267247"/>
                          <a:pt x="5283868" y="158963"/>
                          <a:pt x="5678905" y="5067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A3AE106A-CE44-4094-A3BB-6765845FF2E0}"/>
              </a:ext>
            </a:extLst>
          </p:cNvPr>
          <p:cNvSpPr/>
          <p:nvPr/>
        </p:nvSpPr>
        <p:spPr>
          <a:xfrm>
            <a:off x="2202481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E23E2795-DD61-46DC-A7B5-886144D5BE5C}"/>
              </a:ext>
            </a:extLst>
          </p:cNvPr>
          <p:cNvSpPr/>
          <p:nvPr/>
        </p:nvSpPr>
        <p:spPr>
          <a:xfrm>
            <a:off x="3302575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EEA36A60-9F32-4CD2-AD01-0C1DCCA747B2}"/>
              </a:ext>
            </a:extLst>
          </p:cNvPr>
          <p:cNvSpPr/>
          <p:nvPr/>
        </p:nvSpPr>
        <p:spPr>
          <a:xfrm>
            <a:off x="4408185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012E9CB3-5440-4CEF-B5EE-C41B469C2D6D}"/>
              </a:ext>
            </a:extLst>
          </p:cNvPr>
          <p:cNvSpPr/>
          <p:nvPr/>
        </p:nvSpPr>
        <p:spPr>
          <a:xfrm>
            <a:off x="5528147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DD6D2115-C643-417D-9414-A24F77D6995A}"/>
              </a:ext>
            </a:extLst>
          </p:cNvPr>
          <p:cNvSpPr/>
          <p:nvPr/>
        </p:nvSpPr>
        <p:spPr>
          <a:xfrm>
            <a:off x="6648109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60942"/>
      </p:ext>
    </p:extLst>
  </p:cSld>
  <p:clrMapOvr>
    <a:masterClrMapping/>
  </p:clrMapOvr>
  <p:transition spd="slow" advTm="60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C2DD-AE74-B952-7BD9-BF2CCDF1C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just saw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DEA44-415E-ADEA-1724-AB6DBC5BD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Relatively “old” ideas sufficed to fix the HDFS issue</a:t>
            </a:r>
          </a:p>
          <a:p>
            <a:endParaRPr lang="en-US" dirty="0"/>
          </a:p>
          <a:p>
            <a:r>
              <a:rPr lang="en-US" dirty="0"/>
              <a:t>HDFS was inattentive to data stability, sequential order.  You wouldn’t notice this except that we took snapshots in real-time.</a:t>
            </a:r>
          </a:p>
          <a:p>
            <a:endParaRPr lang="en-US" dirty="0"/>
          </a:p>
          <a:p>
            <a:r>
              <a:rPr lang="en-US" dirty="0"/>
              <a:t>The issue isn’t that HDFS is broken… it simply wasn’t created for edge use cases like the example I showed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D2AB2-96C4-7B14-0504-49FCBB8C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4BB3C-A890-4A98-6A55-286CA7F7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86697"/>
      </p:ext>
    </p:extLst>
  </p:cSld>
  <p:clrMapOvr>
    <a:masterClrMapping/>
  </p:clrMapOvr>
  <p:transition advTm="60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655141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spc="200">
                <a:solidFill>
                  <a:srgbClr val="FFFFFF"/>
                </a:solidFill>
              </a:rPr>
              <a:t>Now let’s fix everything else</a:t>
            </a:r>
            <a:br>
              <a:rPr lang="en-US" sz="3600" spc="200">
                <a:solidFill>
                  <a:srgbClr val="FFFFFF"/>
                </a:solidFill>
              </a:rPr>
            </a:br>
            <a:endParaRPr lang="en-US" sz="3600" kern="1200" cap="all" spc="20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492882"/>
      </p:ext>
    </p:extLst>
  </p:cSld>
  <p:clrMapOvr>
    <a:masterClrMapping/>
  </p:clrMapOvr>
  <p:transition advTm="60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B557FD-457D-173E-40A4-EC298538B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073" y="3564896"/>
            <a:ext cx="1498256" cy="1497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EA03A4-23A2-6256-DB2C-0C6BA1A2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remaining issue is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A4205-E019-A2A1-F04A-FB806442C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/>
          </a:p>
          <a:p>
            <a:endParaRPr lang="en-US" b="1"/>
          </a:p>
          <a:p>
            <a:endParaRPr lang="en-US" b="1"/>
          </a:p>
          <a:p>
            <a:r>
              <a:rPr lang="en-US"/>
              <a:t>The adversary?  Data copying and excessive locking.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C8403-EC23-0D2A-2879-628A1C23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AACFC-6F9B-3F47-B5CF-2F340B8A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ED36B-913D-6CD2-AB38-F742526FD117}"/>
              </a:ext>
            </a:extLst>
          </p:cNvPr>
          <p:cNvSpPr txBox="1"/>
          <p:nvPr/>
        </p:nvSpPr>
        <p:spPr>
          <a:xfrm>
            <a:off x="10421007" y="4893907"/>
            <a:ext cx="99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memcpy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4287290"/>
      </p:ext>
    </p:extLst>
  </p:cSld>
  <p:clrMapOvr>
    <a:masterClrMapping/>
  </p:clrMapOvr>
  <p:transition advTm="60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C8880069-A20F-41AD-B18D-CDFC7879613D}"/>
              </a:ext>
            </a:extLst>
          </p:cNvPr>
          <p:cNvSpPr/>
          <p:nvPr/>
        </p:nvSpPr>
        <p:spPr>
          <a:xfrm>
            <a:off x="2966428" y="2815016"/>
            <a:ext cx="1269836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9A0DC8E5-898A-4B5A-AECA-EC5F25EDD780}"/>
              </a:ext>
            </a:extLst>
          </p:cNvPr>
          <p:cNvSpPr/>
          <p:nvPr/>
        </p:nvSpPr>
        <p:spPr>
          <a:xfrm>
            <a:off x="5931277" y="3606862"/>
            <a:ext cx="1243847" cy="77452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097" y="596209"/>
            <a:ext cx="11167872" cy="1499616"/>
          </a:xfrm>
        </p:spPr>
        <p:txBody>
          <a:bodyPr/>
          <a:lstStyle/>
          <a:p>
            <a:r>
              <a:rPr lang="en-US"/>
              <a:t>Traditional Approach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E91D87D-AFCA-4456-95A4-3CAD2D757001}"/>
              </a:ext>
            </a:extLst>
          </p:cNvPr>
          <p:cNvSpPr txBox="1"/>
          <p:nvPr/>
        </p:nvSpPr>
        <p:spPr>
          <a:xfrm>
            <a:off x="7251324" y="3682376"/>
            <a:ext cx="2542638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File system or </a:t>
            </a:r>
            <a:br>
              <a:rPr lang="en-US" b="1">
                <a:solidFill>
                  <a:srgbClr val="C00000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Key-Value Store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6A9735-C504-4055-8E5A-2C7721EA0B7C}"/>
              </a:ext>
            </a:extLst>
          </p:cNvPr>
          <p:cNvSpPr txBox="1"/>
          <p:nvPr/>
        </p:nvSpPr>
        <p:spPr>
          <a:xfrm>
            <a:off x="3014272" y="4896319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GPU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963715-B3E7-427C-BED2-42F63E297BAA}"/>
              </a:ext>
            </a:extLst>
          </p:cNvPr>
          <p:cNvSpPr txBox="1"/>
          <p:nvPr/>
        </p:nvSpPr>
        <p:spPr>
          <a:xfrm>
            <a:off x="1016269" y="3117054"/>
            <a:ext cx="1729491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Your logic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5E1D3E-129C-431C-AB41-F057762C6B41}"/>
              </a:ext>
            </a:extLst>
          </p:cNvPr>
          <p:cNvSpPr txBox="1"/>
          <p:nvPr/>
        </p:nvSpPr>
        <p:spPr>
          <a:xfrm>
            <a:off x="535523" y="4531393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5C9534-F1E2-4A18-8778-73D24BAB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25" y="3130432"/>
            <a:ext cx="713960" cy="8399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E56081-37C1-4659-9047-A9366225E5A3}"/>
              </a:ext>
            </a:extLst>
          </p:cNvPr>
          <p:cNvSpPr txBox="1"/>
          <p:nvPr/>
        </p:nvSpPr>
        <p:spPr>
          <a:xfrm>
            <a:off x="454409" y="6113421"/>
            <a:ext cx="3987862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Your code is in its own address space, maybe on a different computer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F1CEDF-50FE-4B05-81E4-6DDD40C79D2C}"/>
              </a:ext>
            </a:extLst>
          </p:cNvPr>
          <p:cNvSpPr/>
          <p:nvPr/>
        </p:nvSpPr>
        <p:spPr>
          <a:xfrm>
            <a:off x="3545327" y="324534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4E94A7-FF3D-4952-862B-1F205600D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3673632" y="4807607"/>
            <a:ext cx="399160" cy="51079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F46E418-5888-4710-8AD7-230A5F2B2C95}"/>
              </a:ext>
            </a:extLst>
          </p:cNvPr>
          <p:cNvSpPr/>
          <p:nvPr/>
        </p:nvSpPr>
        <p:spPr>
          <a:xfrm>
            <a:off x="4261607" y="3550408"/>
            <a:ext cx="2215393" cy="893588"/>
          </a:xfrm>
          <a:custGeom>
            <a:avLst/>
            <a:gdLst>
              <a:gd name="connsiteX0" fmla="*/ 0 w 1653775"/>
              <a:gd name="connsiteY0" fmla="*/ 6524 h 893588"/>
              <a:gd name="connsiteX1" fmla="*/ 1006679 w 1653775"/>
              <a:gd name="connsiteY1" fmla="*/ 65247 h 893588"/>
              <a:gd name="connsiteX2" fmla="*/ 1652632 w 1653775"/>
              <a:gd name="connsiteY2" fmla="*/ 476308 h 893588"/>
              <a:gd name="connsiteX3" fmla="*/ 855677 w 1653775"/>
              <a:gd name="connsiteY3" fmla="*/ 837034 h 893588"/>
              <a:gd name="connsiteX4" fmla="*/ 58723 w 1653775"/>
              <a:gd name="connsiteY4" fmla="*/ 887368 h 89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3775" h="893588">
                <a:moveTo>
                  <a:pt x="0" y="6524"/>
                </a:moveTo>
                <a:cubicBezTo>
                  <a:pt x="365620" y="-3263"/>
                  <a:pt x="731240" y="-13050"/>
                  <a:pt x="1006679" y="65247"/>
                </a:cubicBezTo>
                <a:cubicBezTo>
                  <a:pt x="1282118" y="143544"/>
                  <a:pt x="1677799" y="347677"/>
                  <a:pt x="1652632" y="476308"/>
                </a:cubicBezTo>
                <a:cubicBezTo>
                  <a:pt x="1627465" y="604939"/>
                  <a:pt x="1121328" y="768524"/>
                  <a:pt x="855677" y="837034"/>
                </a:cubicBezTo>
                <a:cubicBezTo>
                  <a:pt x="590026" y="905544"/>
                  <a:pt x="324374" y="896456"/>
                  <a:pt x="58723" y="887368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D79D05-9E41-4D3B-83E3-469516C7133D}"/>
              </a:ext>
            </a:extLst>
          </p:cNvPr>
          <p:cNvSpPr txBox="1"/>
          <p:nvPr/>
        </p:nvSpPr>
        <p:spPr>
          <a:xfrm>
            <a:off x="4273780" y="2816169"/>
            <a:ext cx="1729491" cy="646331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Request objects one by one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68B7AF-FAD0-4E7A-83CC-25E071F3B767}"/>
              </a:ext>
            </a:extLst>
          </p:cNvPr>
          <p:cNvSpPr txBox="1"/>
          <p:nvPr/>
        </p:nvSpPr>
        <p:spPr>
          <a:xfrm>
            <a:off x="4266361" y="4614875"/>
            <a:ext cx="1729491" cy="923330"/>
          </a:xfrm>
          <a:prstGeom prst="rect">
            <a:avLst/>
          </a:prstGeom>
          <a:solidFill>
            <a:srgbClr val="CCFF99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Objects copied over datacenter TCP network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9EACA1F-D60B-4A48-8CE8-C8FCEA163B06}"/>
              </a:ext>
            </a:extLst>
          </p:cNvPr>
          <p:cNvSpPr/>
          <p:nvPr/>
        </p:nvSpPr>
        <p:spPr>
          <a:xfrm rot="3787753">
            <a:off x="3849884" y="4305362"/>
            <a:ext cx="249347" cy="5495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23FE40FA-FED1-495F-9E53-93CC895D1A32}"/>
              </a:ext>
            </a:extLst>
          </p:cNvPr>
          <p:cNvSpPr/>
          <p:nvPr/>
        </p:nvSpPr>
        <p:spPr>
          <a:xfrm>
            <a:off x="134792" y="3824329"/>
            <a:ext cx="4307479" cy="395438"/>
          </a:xfrm>
          <a:prstGeom prst="wedgeRectCallout">
            <a:avLst>
              <a:gd name="adj1" fmla="val 38658"/>
              <a:gd name="adj2" fmla="val 9991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Runtime copies data into GPU</a:t>
            </a:r>
          </a:p>
        </p:txBody>
      </p:sp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53A84313-9FFD-ED20-602A-4EC6202E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3" y="1975846"/>
            <a:ext cx="1888035" cy="8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314F49-5A44-DD48-A328-A66CACB86AA7}"/>
              </a:ext>
            </a:extLst>
          </p:cNvPr>
          <p:cNvSpPr/>
          <p:nvPr/>
        </p:nvSpPr>
        <p:spPr>
          <a:xfrm>
            <a:off x="2523392" y="2183685"/>
            <a:ext cx="3897728" cy="1412955"/>
          </a:xfrm>
          <a:custGeom>
            <a:avLst/>
            <a:gdLst>
              <a:gd name="connsiteX0" fmla="*/ 0 w 3454400"/>
              <a:gd name="connsiteY0" fmla="*/ 111505 h 1188465"/>
              <a:gd name="connsiteX1" fmla="*/ 2346960 w 3454400"/>
              <a:gd name="connsiteY1" fmla="*/ 101345 h 1188465"/>
              <a:gd name="connsiteX2" fmla="*/ 3454400 w 3454400"/>
              <a:gd name="connsiteY2" fmla="*/ 1188465 h 118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4400" h="1188465">
                <a:moveTo>
                  <a:pt x="0" y="111505"/>
                </a:moveTo>
                <a:cubicBezTo>
                  <a:pt x="885613" y="16678"/>
                  <a:pt x="1771227" y="-78148"/>
                  <a:pt x="2346960" y="101345"/>
                </a:cubicBezTo>
                <a:cubicBezTo>
                  <a:pt x="2922693" y="280838"/>
                  <a:pt x="3188546" y="734651"/>
                  <a:pt x="3454400" y="1188465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3420D-6390-9216-11D8-D257533FC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787" y="152791"/>
            <a:ext cx="3097036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2031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 animBg="1"/>
      <p:bldP spid="35" grpId="0" animBg="1"/>
      <p:bldP spid="9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0A8FE-E52F-4E22-BEAD-1A693F6A4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would Real-world AI look like?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937C9-24BF-48E9-A58E-583A7E12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4BED2-B7F3-4933-8EE0-17A81E5F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23EE63-2DFB-4B81-96CA-23052B82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087" y="3379176"/>
            <a:ext cx="3830960" cy="215491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C424971-2D20-4206-A492-AEC9291D900A}"/>
              </a:ext>
            </a:extLst>
          </p:cNvPr>
          <p:cNvSpPr txBox="1">
            <a:spLocks/>
          </p:cNvSpPr>
          <p:nvPr/>
        </p:nvSpPr>
        <p:spPr>
          <a:xfrm>
            <a:off x="1024128" y="2286000"/>
            <a:ext cx="10786872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Data sources                          Cooperative ML              Smart 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                                  Distributed AI                Queries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95E10B-C560-48A7-BB55-8A68EEF8A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103" y="2792935"/>
            <a:ext cx="3531593" cy="18554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758198-2807-417B-A287-EE04B7B11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19" y="4306834"/>
            <a:ext cx="3171724" cy="1524868"/>
          </a:xfrm>
          <a:prstGeom prst="rect">
            <a:avLst/>
          </a:prstGeom>
        </p:spPr>
      </p:pic>
      <p:sp>
        <p:nvSpPr>
          <p:cNvPr id="27" name="Arrow: Right 7">
            <a:extLst>
              <a:ext uri="{FF2B5EF4-FFF2-40B4-BE49-F238E27FC236}">
                <a16:creationId xmlns:a16="http://schemas.microsoft.com/office/drawing/2014/main" id="{5E4C841A-87D4-4039-981C-3465836396E8}"/>
              </a:ext>
            </a:extLst>
          </p:cNvPr>
          <p:cNvSpPr/>
          <p:nvPr/>
        </p:nvSpPr>
        <p:spPr>
          <a:xfrm>
            <a:off x="5439154" y="41890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Arrow: Right 9">
            <a:extLst>
              <a:ext uri="{FF2B5EF4-FFF2-40B4-BE49-F238E27FC236}">
                <a16:creationId xmlns:a16="http://schemas.microsoft.com/office/drawing/2014/main" id="{DA8A5B75-2837-4718-9BFE-BBDFB2E81C80}"/>
              </a:ext>
            </a:extLst>
          </p:cNvPr>
          <p:cNvSpPr/>
          <p:nvPr/>
        </p:nvSpPr>
        <p:spPr>
          <a:xfrm>
            <a:off x="9030422" y="41637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95E10B-C560-48A7-BB55-8A68EEF8A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85" t="92148" r="21900" b="234"/>
          <a:stretch/>
        </p:blipFill>
        <p:spPr>
          <a:xfrm>
            <a:off x="4047684" y="4385974"/>
            <a:ext cx="856211" cy="14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t="27552"/>
          <a:stretch/>
        </p:blipFill>
        <p:spPr>
          <a:xfrm>
            <a:off x="2264169" y="4465874"/>
            <a:ext cx="3116739" cy="1782644"/>
          </a:xfrm>
          <a:prstGeom prst="rect">
            <a:avLst/>
          </a:prstGeom>
        </p:spPr>
      </p:pic>
      <p:sp>
        <p:nvSpPr>
          <p:cNvPr id="3" name="TextBox 29">
            <a:extLst>
              <a:ext uri="{FF2B5EF4-FFF2-40B4-BE49-F238E27FC236}">
                <a16:creationId xmlns:a16="http://schemas.microsoft.com/office/drawing/2014/main" id="{F0870E9F-181B-4968-A611-F3A3E404537E}"/>
              </a:ext>
            </a:extLst>
          </p:cNvPr>
          <p:cNvSpPr txBox="1"/>
          <p:nvPr/>
        </p:nvSpPr>
        <p:spPr>
          <a:xfrm>
            <a:off x="9654946" y="4986787"/>
            <a:ext cx="2537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How much should I budget for raw milk purchases in March for my cheese factory?”</a:t>
            </a:r>
          </a:p>
        </p:txBody>
      </p:sp>
      <p:pic>
        <p:nvPicPr>
          <p:cNvPr id="6" name="Picture 5" descr="Quebec cheese processor embarks on an expansion plan - Food In ...">
            <a:extLst>
              <a:ext uri="{FF2B5EF4-FFF2-40B4-BE49-F238E27FC236}">
                <a16:creationId xmlns:a16="http://schemas.microsoft.com/office/drawing/2014/main" id="{64A8D766-203D-2E84-821B-6B74AA2F2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14" y="3503958"/>
            <a:ext cx="2083793" cy="13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643190"/>
      </p:ext>
    </p:extLst>
  </p:cSld>
  <p:clrMapOvr>
    <a:masterClrMapping/>
  </p:clrMapOvr>
  <p:transition advTm="60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Flowchart: Multidocument 2068">
            <a:extLst>
              <a:ext uri="{FF2B5EF4-FFF2-40B4-BE49-F238E27FC236}">
                <a16:creationId xmlns:a16="http://schemas.microsoft.com/office/drawing/2014/main" id="{6607EA0F-B8C7-D4CE-863E-1BA706227A13}"/>
              </a:ext>
            </a:extLst>
          </p:cNvPr>
          <p:cNvSpPr/>
          <p:nvPr/>
        </p:nvSpPr>
        <p:spPr>
          <a:xfrm>
            <a:off x="4008154" y="3783206"/>
            <a:ext cx="2686502" cy="758952"/>
          </a:xfrm>
          <a:prstGeom prst="flowChartMultidocument">
            <a:avLst/>
          </a:prstGeom>
          <a:solidFill>
            <a:srgbClr val="A9DF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</a:rPr>
              <a:t>Objects/files</a:t>
            </a:r>
          </a:p>
        </p:txBody>
      </p:sp>
      <p:sp>
        <p:nvSpPr>
          <p:cNvPr id="2062" name="Oval 2061">
            <a:extLst>
              <a:ext uri="{FF2B5EF4-FFF2-40B4-BE49-F238E27FC236}">
                <a16:creationId xmlns:a16="http://schemas.microsoft.com/office/drawing/2014/main" id="{8A116210-C756-FB5B-4614-B8A57F712F46}"/>
              </a:ext>
            </a:extLst>
          </p:cNvPr>
          <p:cNvSpPr/>
          <p:nvPr/>
        </p:nvSpPr>
        <p:spPr>
          <a:xfrm>
            <a:off x="2966428" y="2815016"/>
            <a:ext cx="1269836" cy="2845743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approach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6" name="Picture 4" descr="See the source image">
            <a:extLst>
              <a:ext uri="{FF2B5EF4-FFF2-40B4-BE49-F238E27FC236}">
                <a16:creationId xmlns:a16="http://schemas.microsoft.com/office/drawing/2014/main" id="{6A36F4BD-F672-3DAC-B22F-A0FC88C2A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3" y="1961118"/>
            <a:ext cx="1888035" cy="8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5ECC8D6-286A-4B9E-73DA-0FB6B2C445E2}"/>
              </a:ext>
            </a:extLst>
          </p:cNvPr>
          <p:cNvSpPr txBox="1"/>
          <p:nvPr/>
        </p:nvSpPr>
        <p:spPr>
          <a:xfrm>
            <a:off x="3014272" y="4881591"/>
            <a:ext cx="611517" cy="369332"/>
          </a:xfrm>
          <a:prstGeom prst="rect">
            <a:avLst/>
          </a:prstGeom>
          <a:solidFill>
            <a:schemeClr val="bg1"/>
          </a:solidFill>
          <a:ln>
            <a:solidFill>
              <a:srgbClr val="FA5D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GPU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B3376C-66B4-6D47-9CF4-09F72E21B725}"/>
              </a:ext>
            </a:extLst>
          </p:cNvPr>
          <p:cNvSpPr txBox="1"/>
          <p:nvPr/>
        </p:nvSpPr>
        <p:spPr>
          <a:xfrm>
            <a:off x="374658" y="3102326"/>
            <a:ext cx="2520941" cy="923330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User logic, unmodified; runs in a standard docker container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C0B4C08-880C-730A-D0AD-583429AD62FD}"/>
              </a:ext>
            </a:extLst>
          </p:cNvPr>
          <p:cNvSpPr txBox="1"/>
          <p:nvPr/>
        </p:nvSpPr>
        <p:spPr>
          <a:xfrm>
            <a:off x="535523" y="4516665"/>
            <a:ext cx="2542638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Accelerator Layer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6BFB2B0-5E48-36A1-5C10-56D4E2019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25" y="3115704"/>
            <a:ext cx="713960" cy="839953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40A7FF13-0F6F-34ED-CDE9-9E153694900D}"/>
              </a:ext>
            </a:extLst>
          </p:cNvPr>
          <p:cNvSpPr/>
          <p:nvPr/>
        </p:nvSpPr>
        <p:spPr>
          <a:xfrm>
            <a:off x="3545327" y="323061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3F950A9-09D1-721C-E4B7-B0D6922ADCD8}"/>
              </a:ext>
            </a:extLst>
          </p:cNvPr>
          <p:cNvSpPr/>
          <p:nvPr/>
        </p:nvSpPr>
        <p:spPr>
          <a:xfrm>
            <a:off x="3527862" y="4641331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7E7105B-F711-21DA-E40E-DDD754778B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9" t="19795" r="4395" b="3636"/>
          <a:stretch/>
        </p:blipFill>
        <p:spPr>
          <a:xfrm>
            <a:off x="3673632" y="4792879"/>
            <a:ext cx="399160" cy="510794"/>
          </a:xfrm>
          <a:prstGeom prst="rect">
            <a:avLst/>
          </a:prstGeom>
        </p:spPr>
      </p:pic>
      <p:sp>
        <p:nvSpPr>
          <p:cNvPr id="108" name="Oval 107">
            <a:extLst>
              <a:ext uri="{FF2B5EF4-FFF2-40B4-BE49-F238E27FC236}">
                <a16:creationId xmlns:a16="http://schemas.microsoft.com/office/drawing/2014/main" id="{43DAD7F6-48DF-2F77-D6EB-1061FE4B1739}"/>
              </a:ext>
            </a:extLst>
          </p:cNvPr>
          <p:cNvSpPr/>
          <p:nvPr/>
        </p:nvSpPr>
        <p:spPr>
          <a:xfrm>
            <a:off x="6324599" y="37979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C2923AB-88B4-7A1F-7E61-F93105EF302F}"/>
              </a:ext>
            </a:extLst>
          </p:cNvPr>
          <p:cNvSpPr/>
          <p:nvPr/>
        </p:nvSpPr>
        <p:spPr>
          <a:xfrm>
            <a:off x="6477000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67B2FE5-E405-314B-48EA-7448FF79E468}"/>
              </a:ext>
            </a:extLst>
          </p:cNvPr>
          <p:cNvSpPr/>
          <p:nvPr/>
        </p:nvSpPr>
        <p:spPr>
          <a:xfrm>
            <a:off x="67817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AF22570F-8EA0-456A-E753-FAF03C53F16F}"/>
              </a:ext>
            </a:extLst>
          </p:cNvPr>
          <p:cNvSpPr/>
          <p:nvPr/>
        </p:nvSpPr>
        <p:spPr>
          <a:xfrm>
            <a:off x="7086599" y="39672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3B0670B-FC80-B754-6EEB-EE3933E393FA}"/>
              </a:ext>
            </a:extLst>
          </p:cNvPr>
          <p:cNvSpPr/>
          <p:nvPr/>
        </p:nvSpPr>
        <p:spPr>
          <a:xfrm>
            <a:off x="7543799" y="3814842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ABB2BC99-6B4B-EB6B-89F5-18063E010FCD}"/>
              </a:ext>
            </a:extLst>
          </p:cNvPr>
          <p:cNvSpPr/>
          <p:nvPr/>
        </p:nvSpPr>
        <p:spPr>
          <a:xfrm>
            <a:off x="7696200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85E6F7D3-CA3C-98F4-75BA-8C5305FDEA70}"/>
              </a:ext>
            </a:extLst>
          </p:cNvPr>
          <p:cNvSpPr/>
          <p:nvPr/>
        </p:nvSpPr>
        <p:spPr>
          <a:xfrm>
            <a:off x="80009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E4484FA-EC61-744F-6668-C9C797805351}"/>
              </a:ext>
            </a:extLst>
          </p:cNvPr>
          <p:cNvSpPr/>
          <p:nvPr/>
        </p:nvSpPr>
        <p:spPr>
          <a:xfrm>
            <a:off x="8305799" y="3984176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2F5CA663-C933-A0CA-F094-B4A442CC30EE}"/>
              </a:ext>
            </a:extLst>
          </p:cNvPr>
          <p:cNvSpPr/>
          <p:nvPr/>
        </p:nvSpPr>
        <p:spPr>
          <a:xfrm>
            <a:off x="6095999" y="3569308"/>
            <a:ext cx="5714999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8DB7794-F259-8618-ED2D-07DA2C15A594}"/>
              </a:ext>
            </a:extLst>
          </p:cNvPr>
          <p:cNvSpPr/>
          <p:nvPr/>
        </p:nvSpPr>
        <p:spPr>
          <a:xfrm>
            <a:off x="8754533" y="3836008"/>
            <a:ext cx="106680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5F7EE60-B917-0C8A-00BF-366C95AB14CA}"/>
              </a:ext>
            </a:extLst>
          </p:cNvPr>
          <p:cNvSpPr/>
          <p:nvPr/>
        </p:nvSpPr>
        <p:spPr>
          <a:xfrm>
            <a:off x="8906934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2C79AAFA-13AB-0D17-177B-B29E51A83290}"/>
              </a:ext>
            </a:extLst>
          </p:cNvPr>
          <p:cNvSpPr/>
          <p:nvPr/>
        </p:nvSpPr>
        <p:spPr>
          <a:xfrm>
            <a:off x="92117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317C4AC-4D9B-1026-0738-86B5DE895F83}"/>
              </a:ext>
            </a:extLst>
          </p:cNvPr>
          <p:cNvSpPr/>
          <p:nvPr/>
        </p:nvSpPr>
        <p:spPr>
          <a:xfrm>
            <a:off x="9516533" y="4005342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858820B5-2541-E880-88AB-E903E048FA2C}"/>
              </a:ext>
            </a:extLst>
          </p:cNvPr>
          <p:cNvSpPr/>
          <p:nvPr/>
        </p:nvSpPr>
        <p:spPr>
          <a:xfrm>
            <a:off x="99821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61344188-B8CF-E34C-4F73-E770EF4659F7}"/>
              </a:ext>
            </a:extLst>
          </p:cNvPr>
          <p:cNvSpPr/>
          <p:nvPr/>
        </p:nvSpPr>
        <p:spPr>
          <a:xfrm>
            <a:off x="101345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04B66F4C-766F-D6A3-4A48-20A76BC3BE93}"/>
              </a:ext>
            </a:extLst>
          </p:cNvPr>
          <p:cNvSpPr/>
          <p:nvPr/>
        </p:nvSpPr>
        <p:spPr>
          <a:xfrm>
            <a:off x="10286998" y="4026509"/>
            <a:ext cx="76200" cy="68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4-Point Star 53">
            <a:extLst>
              <a:ext uri="{FF2B5EF4-FFF2-40B4-BE49-F238E27FC236}">
                <a16:creationId xmlns:a16="http://schemas.microsoft.com/office/drawing/2014/main" id="{BB3AA56F-0F4D-59A9-A5F5-569E44A3CA49}"/>
              </a:ext>
            </a:extLst>
          </p:cNvPr>
          <p:cNvSpPr/>
          <p:nvPr/>
        </p:nvSpPr>
        <p:spPr>
          <a:xfrm>
            <a:off x="3196404" y="4867007"/>
            <a:ext cx="324196" cy="378758"/>
          </a:xfrm>
          <a:prstGeom prst="star4">
            <a:avLst/>
          </a:prstGeom>
          <a:solidFill>
            <a:srgbClr val="FA5D06"/>
          </a:solidFill>
          <a:ln>
            <a:solidFill>
              <a:srgbClr val="E53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50047B82-89F2-26AE-58B7-F1E1FB5C2EAE}"/>
              </a:ext>
            </a:extLst>
          </p:cNvPr>
          <p:cNvSpPr txBox="1"/>
          <p:nvPr/>
        </p:nvSpPr>
        <p:spPr>
          <a:xfrm>
            <a:off x="9164759" y="3147810"/>
            <a:ext cx="2542638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Cascade Key-Value Storage Layer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9AF1FD66-5450-9D10-C135-2305804DE6F3}"/>
              </a:ext>
            </a:extLst>
          </p:cNvPr>
          <p:cNvSpPr txBox="1"/>
          <p:nvPr/>
        </p:nvSpPr>
        <p:spPr>
          <a:xfrm>
            <a:off x="4222268" y="4787019"/>
            <a:ext cx="431351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ML model, configuration, parameters </a:t>
            </a:r>
            <a:br>
              <a:rPr lang="en-US"/>
            </a:br>
            <a:r>
              <a:rPr lang="en-US"/>
              <a:t>(ideally, preloaded into GPU, then cached)</a:t>
            </a:r>
          </a:p>
        </p:txBody>
      </p:sp>
      <p:sp>
        <p:nvSpPr>
          <p:cNvPr id="2052" name="Flowchart: Multidocument 2051">
            <a:extLst>
              <a:ext uri="{FF2B5EF4-FFF2-40B4-BE49-F238E27FC236}">
                <a16:creationId xmlns:a16="http://schemas.microsoft.com/office/drawing/2014/main" id="{11B4F4D3-DFA3-F623-CC96-5A85FD1A6D6F}"/>
              </a:ext>
            </a:extLst>
          </p:cNvPr>
          <p:cNvSpPr/>
          <p:nvPr/>
        </p:nvSpPr>
        <p:spPr>
          <a:xfrm>
            <a:off x="6531218" y="4093171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Flowchart: Multidocument 2053">
            <a:extLst>
              <a:ext uri="{FF2B5EF4-FFF2-40B4-BE49-F238E27FC236}">
                <a16:creationId xmlns:a16="http://schemas.microsoft.com/office/drawing/2014/main" id="{FCF9CDFB-326A-B036-F382-8BA4C47A01D7}"/>
              </a:ext>
            </a:extLst>
          </p:cNvPr>
          <p:cNvSpPr/>
          <p:nvPr/>
        </p:nvSpPr>
        <p:spPr>
          <a:xfrm>
            <a:off x="6838590" y="4083559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Flowchart: Multidocument 2054">
            <a:extLst>
              <a:ext uri="{FF2B5EF4-FFF2-40B4-BE49-F238E27FC236}">
                <a16:creationId xmlns:a16="http://schemas.microsoft.com/office/drawing/2014/main" id="{0585D73A-34F2-D315-7DFB-2FE4D6681C83}"/>
              </a:ext>
            </a:extLst>
          </p:cNvPr>
          <p:cNvSpPr/>
          <p:nvPr/>
        </p:nvSpPr>
        <p:spPr>
          <a:xfrm>
            <a:off x="7143495" y="4087095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Flowchart: Multidocument 2055">
            <a:extLst>
              <a:ext uri="{FF2B5EF4-FFF2-40B4-BE49-F238E27FC236}">
                <a16:creationId xmlns:a16="http://schemas.microsoft.com/office/drawing/2014/main" id="{93012535-2908-88DD-15B8-EAD1739A41AC}"/>
              </a:ext>
            </a:extLst>
          </p:cNvPr>
          <p:cNvSpPr/>
          <p:nvPr/>
        </p:nvSpPr>
        <p:spPr>
          <a:xfrm>
            <a:off x="7784446" y="408576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lowchart: Multidocument 2056">
            <a:extLst>
              <a:ext uri="{FF2B5EF4-FFF2-40B4-BE49-F238E27FC236}">
                <a16:creationId xmlns:a16="http://schemas.microsoft.com/office/drawing/2014/main" id="{D6259256-7FFB-336F-1B88-3BC0DB88AE66}"/>
              </a:ext>
            </a:extLst>
          </p:cNvPr>
          <p:cNvSpPr/>
          <p:nvPr/>
        </p:nvSpPr>
        <p:spPr>
          <a:xfrm>
            <a:off x="8091818" y="407615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8" name="Flowchart: Multidocument 2057">
            <a:extLst>
              <a:ext uri="{FF2B5EF4-FFF2-40B4-BE49-F238E27FC236}">
                <a16:creationId xmlns:a16="http://schemas.microsoft.com/office/drawing/2014/main" id="{6C383AFB-00B3-1278-2D38-55045663F567}"/>
              </a:ext>
            </a:extLst>
          </p:cNvPr>
          <p:cNvSpPr/>
          <p:nvPr/>
        </p:nvSpPr>
        <p:spPr>
          <a:xfrm>
            <a:off x="8396723" y="407969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Flowchart: Multidocument 2058">
            <a:extLst>
              <a:ext uri="{FF2B5EF4-FFF2-40B4-BE49-F238E27FC236}">
                <a16:creationId xmlns:a16="http://schemas.microsoft.com/office/drawing/2014/main" id="{E81461C1-54FC-27E4-E09A-6FEDF87CC1C8}"/>
              </a:ext>
            </a:extLst>
          </p:cNvPr>
          <p:cNvSpPr/>
          <p:nvPr/>
        </p:nvSpPr>
        <p:spPr>
          <a:xfrm>
            <a:off x="8982944" y="4103528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Flowchart: Multidocument 2059">
            <a:extLst>
              <a:ext uri="{FF2B5EF4-FFF2-40B4-BE49-F238E27FC236}">
                <a16:creationId xmlns:a16="http://schemas.microsoft.com/office/drawing/2014/main" id="{597407C2-D6B1-5058-748D-FCF05B48700B}"/>
              </a:ext>
            </a:extLst>
          </p:cNvPr>
          <p:cNvSpPr/>
          <p:nvPr/>
        </p:nvSpPr>
        <p:spPr>
          <a:xfrm>
            <a:off x="9290316" y="4093916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Flowchart: Multidocument 2060">
            <a:extLst>
              <a:ext uri="{FF2B5EF4-FFF2-40B4-BE49-F238E27FC236}">
                <a16:creationId xmlns:a16="http://schemas.microsoft.com/office/drawing/2014/main" id="{25F605EA-0EAF-B8EB-3B90-C8F42A10DE42}"/>
              </a:ext>
            </a:extLst>
          </p:cNvPr>
          <p:cNvSpPr/>
          <p:nvPr/>
        </p:nvSpPr>
        <p:spPr>
          <a:xfrm>
            <a:off x="9595221" y="4097452"/>
            <a:ext cx="181815" cy="118308"/>
          </a:xfrm>
          <a:prstGeom prst="flowChartMultidocumen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C5C6C5FC-F2FD-EAA1-D9AE-A37497FB29E5}"/>
              </a:ext>
            </a:extLst>
          </p:cNvPr>
          <p:cNvCxnSpPr>
            <a:stCxn id="108" idx="3"/>
          </p:cNvCxnSpPr>
          <p:nvPr/>
        </p:nvCxnSpPr>
        <p:spPr>
          <a:xfrm flipH="1">
            <a:off x="4072792" y="4188153"/>
            <a:ext cx="2408036" cy="604726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68" name="Freeform: Shape 2067">
            <a:extLst>
              <a:ext uri="{FF2B5EF4-FFF2-40B4-BE49-F238E27FC236}">
                <a16:creationId xmlns:a16="http://schemas.microsoft.com/office/drawing/2014/main" id="{070F8B54-3B0E-F356-B0F7-092E07E04445}"/>
              </a:ext>
            </a:extLst>
          </p:cNvPr>
          <p:cNvSpPr/>
          <p:nvPr/>
        </p:nvSpPr>
        <p:spPr>
          <a:xfrm>
            <a:off x="2350093" y="2409914"/>
            <a:ext cx="1486969" cy="2350093"/>
          </a:xfrm>
          <a:custGeom>
            <a:avLst/>
            <a:gdLst>
              <a:gd name="connsiteX0" fmla="*/ 0 w 1486969"/>
              <a:gd name="connsiteY0" fmla="*/ 0 h 2350093"/>
              <a:gd name="connsiteX1" fmla="*/ 598206 w 1486969"/>
              <a:gd name="connsiteY1" fmla="*/ 965675 h 2350093"/>
              <a:gd name="connsiteX2" fmla="*/ 1486969 w 1486969"/>
              <a:gd name="connsiteY2" fmla="*/ 2350093 h 235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6969" h="2350093">
                <a:moveTo>
                  <a:pt x="0" y="0"/>
                </a:moveTo>
                <a:cubicBezTo>
                  <a:pt x="175189" y="286996"/>
                  <a:pt x="350378" y="573993"/>
                  <a:pt x="598206" y="965675"/>
                </a:cubicBezTo>
                <a:cubicBezTo>
                  <a:pt x="846034" y="1357357"/>
                  <a:pt x="1166501" y="1853725"/>
                  <a:pt x="1486969" y="235009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31F4003A-0F17-C5AA-F2D5-8ECC64BCEB67}"/>
              </a:ext>
            </a:extLst>
          </p:cNvPr>
          <p:cNvSpPr txBox="1"/>
          <p:nvPr/>
        </p:nvSpPr>
        <p:spPr>
          <a:xfrm>
            <a:off x="4233316" y="2726208"/>
            <a:ext cx="4060165" cy="923330"/>
          </a:xfrm>
          <a:prstGeom prst="rect">
            <a:avLst/>
          </a:prstGeom>
          <a:solidFill>
            <a:srgbClr val="8FFFC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Cascade data selectively (and securely) revealed through mapped memory shared with and managed by Cascade </a:t>
            </a:r>
          </a:p>
        </p:txBody>
      </p:sp>
      <p:sp>
        <p:nvSpPr>
          <p:cNvPr id="2071" name="TextBox 2070">
            <a:extLst>
              <a:ext uri="{FF2B5EF4-FFF2-40B4-BE49-F238E27FC236}">
                <a16:creationId xmlns:a16="http://schemas.microsoft.com/office/drawing/2014/main" id="{F099AB0A-A79E-4355-B682-2DA93C4976CB}"/>
              </a:ext>
            </a:extLst>
          </p:cNvPr>
          <p:cNvSpPr txBox="1"/>
          <p:nvPr/>
        </p:nvSpPr>
        <p:spPr>
          <a:xfrm>
            <a:off x="2697148" y="2126209"/>
            <a:ext cx="3779852" cy="369332"/>
          </a:xfrm>
          <a:prstGeom prst="rect">
            <a:avLst/>
          </a:prstGeom>
          <a:solidFill>
            <a:srgbClr val="8FFFC2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Direct data path into GPU memory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D5C0D-35C9-9A5A-8A4F-3C1ED0281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787" y="152791"/>
            <a:ext cx="3097036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14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0000">
        <p159:morph option="byObject"/>
      </p:transition>
    </mc:Choice>
    <mc:Fallback xmlns="">
      <p:transition spd="slow" advTm="6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9" grpId="0" animBg="1"/>
      <p:bldP spid="127" grpId="0" animBg="1"/>
      <p:bldP spid="2051" grpId="0" animBg="1"/>
      <p:bldP spid="2068" grpId="0" animBg="1"/>
      <p:bldP spid="2070" grpId="0" animBg="1"/>
      <p:bldP spid="207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ylinder 20">
            <a:extLst>
              <a:ext uri="{FF2B5EF4-FFF2-40B4-BE49-F238E27FC236}">
                <a16:creationId xmlns:a16="http://schemas.microsoft.com/office/drawing/2014/main" id="{BC8E96FA-1C08-44F2-A6DC-B3866B77245C}"/>
              </a:ext>
            </a:extLst>
          </p:cNvPr>
          <p:cNvSpPr/>
          <p:nvPr/>
        </p:nvSpPr>
        <p:spPr>
          <a:xfrm rot="16200000">
            <a:off x="8414576" y="2500796"/>
            <a:ext cx="938464" cy="14437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FFF0C7-53E2-4EDC-B6C9-39AE588D3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913" y="2573592"/>
            <a:ext cx="1273117" cy="1479280"/>
          </a:xfrm>
          <a:prstGeom prst="rect">
            <a:avLst/>
          </a:prstGeom>
        </p:spPr>
      </p:pic>
      <p:sp>
        <p:nvSpPr>
          <p:cNvPr id="23" name="Arrow: Striped Right 22">
            <a:extLst>
              <a:ext uri="{FF2B5EF4-FFF2-40B4-BE49-F238E27FC236}">
                <a16:creationId xmlns:a16="http://schemas.microsoft.com/office/drawing/2014/main" id="{196D2B7D-EEBA-4EB4-9703-9A8A73691BAF}"/>
              </a:ext>
            </a:extLst>
          </p:cNvPr>
          <p:cNvSpPr/>
          <p:nvPr/>
        </p:nvSpPr>
        <p:spPr>
          <a:xfrm>
            <a:off x="6196757" y="2809606"/>
            <a:ext cx="1684580" cy="82616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C00000"/>
                </a:solidFill>
              </a:rPr>
              <a:t>Downstream action</a:t>
            </a:r>
          </a:p>
        </p:txBody>
      </p:sp>
      <p:sp>
        <p:nvSpPr>
          <p:cNvPr id="24" name="Flowchart: Multidocument 23">
            <a:extLst>
              <a:ext uri="{FF2B5EF4-FFF2-40B4-BE49-F238E27FC236}">
                <a16:creationId xmlns:a16="http://schemas.microsoft.com/office/drawing/2014/main" id="{D226E3BA-5754-4053-8CF8-660F3B6DA1D9}"/>
              </a:ext>
            </a:extLst>
          </p:cNvPr>
          <p:cNvSpPr/>
          <p:nvPr/>
        </p:nvSpPr>
        <p:spPr>
          <a:xfrm>
            <a:off x="8069670" y="3895495"/>
            <a:ext cx="1628275" cy="758952"/>
          </a:xfrm>
          <a:prstGeom prst="flowChartMultidocumen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C00000"/>
                </a:solidFill>
              </a:rPr>
              <a:t>Hyperparameters, models, cloud data</a:t>
            </a: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22E3833A-F763-45E2-BE4A-DDD54EB0772E}"/>
              </a:ext>
            </a:extLst>
          </p:cNvPr>
          <p:cNvSpPr/>
          <p:nvPr/>
        </p:nvSpPr>
        <p:spPr>
          <a:xfrm>
            <a:off x="8823081" y="3691923"/>
            <a:ext cx="219937" cy="242655"/>
          </a:xfrm>
          <a:prstGeom prst="up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6003848-DCFB-476B-9C92-93380635D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9138421" y="2809606"/>
            <a:ext cx="399160" cy="51079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08CAF66-233A-45E3-8349-9BBEA9678D7E}"/>
              </a:ext>
            </a:extLst>
          </p:cNvPr>
          <p:cNvSpPr txBox="1"/>
          <p:nvPr/>
        </p:nvSpPr>
        <p:spPr>
          <a:xfrm>
            <a:off x="9128513" y="3267304"/>
            <a:ext cx="399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GPU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0B1BA-18F8-4E7E-8988-C0B50E21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Fast-Path Performance with 100G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70B5A-5A35-48B0-823E-D947A9E33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99138"/>
            <a:ext cx="10786872" cy="4739054"/>
          </a:xfrm>
        </p:spPr>
        <p:txBody>
          <a:bodyPr>
            <a:normAutofit/>
          </a:bodyPr>
          <a:lstStyle/>
          <a:p>
            <a:r>
              <a:rPr lang="en-US"/>
              <a:t>A simple cooperative ML pi</a:t>
            </a:r>
            <a:r>
              <a:rPr lang="en-US">
                <a:sym typeface="Symbol" panose="05050102010706020507" pitchFamily="18" charset="2"/>
              </a:rPr>
              <a:t>peline</a:t>
            </a:r>
            <a:br>
              <a:rPr lang="en-US"/>
            </a:b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Cascade is close to ideal efficiency on our hardware and 100 to 10,000x faster than common options like Kafka or Apache </a:t>
            </a:r>
            <a:r>
              <a:rPr lang="en-US" err="1"/>
              <a:t>Flink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47128-F5BA-44B8-8938-6FDC543A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05CFB-4AC8-4A50-B45C-908C32B4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AB0EC8-33E0-410A-9952-C5D92D9BBFE7}"/>
              </a:ext>
            </a:extLst>
          </p:cNvPr>
          <p:cNvGrpSpPr/>
          <p:nvPr/>
        </p:nvGrpSpPr>
        <p:grpSpPr>
          <a:xfrm>
            <a:off x="1751448" y="3083892"/>
            <a:ext cx="3501188" cy="2080855"/>
            <a:chOff x="561475" y="3068658"/>
            <a:chExt cx="3501188" cy="2080855"/>
          </a:xfrm>
        </p:grpSpPr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283AAB07-A69E-462F-AD5E-25AD7E938341}"/>
                </a:ext>
              </a:extLst>
            </p:cNvPr>
            <p:cNvSpPr/>
            <p:nvPr/>
          </p:nvSpPr>
          <p:spPr>
            <a:xfrm rot="16200000">
              <a:off x="2779294" y="2995862"/>
              <a:ext cx="938464" cy="1443790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CD6821-1F04-43F6-BB01-25003BB8F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6631" y="3068658"/>
              <a:ext cx="1273117" cy="1479280"/>
            </a:xfrm>
            <a:prstGeom prst="rect">
              <a:avLst/>
            </a:prstGeom>
          </p:spPr>
        </p:pic>
        <p:sp>
          <p:nvSpPr>
            <p:cNvPr id="9" name="Arrow: Striped Right 8">
              <a:extLst>
                <a:ext uri="{FF2B5EF4-FFF2-40B4-BE49-F238E27FC236}">
                  <a16:creationId xmlns:a16="http://schemas.microsoft.com/office/drawing/2014/main" id="{561A396A-7BD5-411B-BF67-9D7F4A634BDA}"/>
                </a:ext>
              </a:extLst>
            </p:cNvPr>
            <p:cNvSpPr/>
            <p:nvPr/>
          </p:nvSpPr>
          <p:spPr>
            <a:xfrm>
              <a:off x="561475" y="3304672"/>
              <a:ext cx="1684580" cy="826168"/>
            </a:xfrm>
            <a:prstGeom prst="stripedRightArrow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C00000"/>
                  </a:solidFill>
                </a:rPr>
                <a:t>Input event</a:t>
              </a:r>
            </a:p>
          </p:txBody>
        </p:sp>
        <p:sp>
          <p:nvSpPr>
            <p:cNvPr id="10" name="Flowchart: Multidocument 9">
              <a:extLst>
                <a:ext uri="{FF2B5EF4-FFF2-40B4-BE49-F238E27FC236}">
                  <a16:creationId xmlns:a16="http://schemas.microsoft.com/office/drawing/2014/main" id="{04A0F980-A6E7-4F0A-A1C9-195375AB6630}"/>
                </a:ext>
              </a:extLst>
            </p:cNvPr>
            <p:cNvSpPr/>
            <p:nvPr/>
          </p:nvSpPr>
          <p:spPr>
            <a:xfrm>
              <a:off x="2434388" y="4390561"/>
              <a:ext cx="1628275" cy="758952"/>
            </a:xfrm>
            <a:prstGeom prst="flowChartMultidocument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C00000"/>
                  </a:solidFill>
                </a:rPr>
                <a:t>Hyperparameters, models, cloud data</a:t>
              </a:r>
            </a:p>
          </p:txBody>
        </p:sp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9458C4A2-FB58-42B9-9485-160754E930CC}"/>
                </a:ext>
              </a:extLst>
            </p:cNvPr>
            <p:cNvSpPr/>
            <p:nvPr/>
          </p:nvSpPr>
          <p:spPr>
            <a:xfrm>
              <a:off x="3187799" y="4186989"/>
              <a:ext cx="219937" cy="242655"/>
            </a:xfrm>
            <a:prstGeom prst="upArrow">
              <a:avLst/>
            </a:prstGeom>
            <a:solidFill>
              <a:srgbClr val="FFFF99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1F1BA8-D89E-4E0F-A501-7DA811D3F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29" t="19795" r="4395" b="3636"/>
            <a:stretch/>
          </p:blipFill>
          <p:spPr>
            <a:xfrm>
              <a:off x="3503139" y="3304672"/>
              <a:ext cx="399160" cy="51079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D96662-A85E-4F2A-8677-36C15F1BAB09}"/>
                </a:ext>
              </a:extLst>
            </p:cNvPr>
            <p:cNvSpPr txBox="1"/>
            <p:nvPr/>
          </p:nvSpPr>
          <p:spPr>
            <a:xfrm>
              <a:off x="3493231" y="3762370"/>
              <a:ext cx="39916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/>
                <a:t>GPU</a:t>
              </a:r>
            </a:p>
          </p:txBody>
        </p:sp>
      </p:grpSp>
      <p:sp>
        <p:nvSpPr>
          <p:cNvPr id="14" name="Cylinder 13">
            <a:extLst>
              <a:ext uri="{FF2B5EF4-FFF2-40B4-BE49-F238E27FC236}">
                <a16:creationId xmlns:a16="http://schemas.microsoft.com/office/drawing/2014/main" id="{EBAFB5F1-6D01-484C-8AA6-208ED4E2E56B}"/>
              </a:ext>
            </a:extLst>
          </p:cNvPr>
          <p:cNvSpPr/>
          <p:nvPr/>
        </p:nvSpPr>
        <p:spPr>
          <a:xfrm rot="16200000">
            <a:off x="7748832" y="2853719"/>
            <a:ext cx="938464" cy="144379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359A1F-E108-49C6-9EAF-5DBD89F9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69" y="2926515"/>
            <a:ext cx="1273117" cy="1479280"/>
          </a:xfrm>
          <a:prstGeom prst="rect">
            <a:avLst/>
          </a:prstGeom>
        </p:spPr>
      </p:pic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E98B9C4A-F497-4EFC-A876-9DBF7B324F10}"/>
              </a:ext>
            </a:extLst>
          </p:cNvPr>
          <p:cNvSpPr/>
          <p:nvPr/>
        </p:nvSpPr>
        <p:spPr>
          <a:xfrm>
            <a:off x="5531013" y="3162529"/>
            <a:ext cx="1684580" cy="826168"/>
          </a:xfrm>
          <a:prstGeom prst="stripedRight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C00000"/>
                </a:solidFill>
              </a:rPr>
              <a:t>Downstream action</a:t>
            </a:r>
          </a:p>
        </p:txBody>
      </p:sp>
      <p:sp>
        <p:nvSpPr>
          <p:cNvPr id="17" name="Flowchart: Multidocument 16">
            <a:extLst>
              <a:ext uri="{FF2B5EF4-FFF2-40B4-BE49-F238E27FC236}">
                <a16:creationId xmlns:a16="http://schemas.microsoft.com/office/drawing/2014/main" id="{DC8D8F51-5560-4137-A7E6-D38B1401B47D}"/>
              </a:ext>
            </a:extLst>
          </p:cNvPr>
          <p:cNvSpPr/>
          <p:nvPr/>
        </p:nvSpPr>
        <p:spPr>
          <a:xfrm>
            <a:off x="7403926" y="4248418"/>
            <a:ext cx="1628275" cy="758952"/>
          </a:xfrm>
          <a:prstGeom prst="flowChartMultidocumen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C00000"/>
                </a:solidFill>
              </a:rPr>
              <a:t>Hyperparameters, models, cloud data</a:t>
            </a: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3D6081E6-C7A7-41DD-8C48-320AAD41FB06}"/>
              </a:ext>
            </a:extLst>
          </p:cNvPr>
          <p:cNvSpPr/>
          <p:nvPr/>
        </p:nvSpPr>
        <p:spPr>
          <a:xfrm>
            <a:off x="8157337" y="4044846"/>
            <a:ext cx="219937" cy="242655"/>
          </a:xfrm>
          <a:prstGeom prst="upArrow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A9FFAF-3710-436B-A983-909FFE951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29" t="19795" r="4395" b="3636"/>
          <a:stretch/>
        </p:blipFill>
        <p:spPr>
          <a:xfrm>
            <a:off x="8472677" y="3162529"/>
            <a:ext cx="399160" cy="5107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4EE558-1973-4476-AA59-6A4C90CBC700}"/>
              </a:ext>
            </a:extLst>
          </p:cNvPr>
          <p:cNvSpPr txBox="1"/>
          <p:nvPr/>
        </p:nvSpPr>
        <p:spPr>
          <a:xfrm>
            <a:off x="8462769" y="3620227"/>
            <a:ext cx="399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/>
              <a:t>GPU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611091" y="4202223"/>
            <a:ext cx="1712422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25292" y="4287501"/>
            <a:ext cx="196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Latency: 33</a:t>
            </a:r>
            <a:r>
              <a:rPr lang="en-US" b="1" i="1"/>
              <a:t>us</a:t>
            </a:r>
            <a:endParaRPr lang="en-US" b="1"/>
          </a:p>
          <a:p>
            <a:pPr algn="ctr"/>
            <a:r>
              <a:rPr lang="en-US" b="1" dirty="0"/>
              <a:t>Throughput: 8GB/s</a:t>
            </a:r>
          </a:p>
        </p:txBody>
      </p:sp>
    </p:spTree>
    <p:extLst>
      <p:ext uri="{BB962C8B-B14F-4D97-AF65-F5344CB8AC3E}">
        <p14:creationId xmlns:p14="http://schemas.microsoft.com/office/powerpoint/2010/main" val="2623354183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7" grpId="0"/>
      <p:bldP spid="14" grpId="0" animBg="1"/>
      <p:bldP spid="16" grpId="0" animBg="1"/>
      <p:bldP spid="17" grpId="0" animBg="1"/>
      <p:bldP spid="18" grpId="0" animBg="1"/>
      <p:bldP spid="20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8D468-908E-25B4-76FB-79E14659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transparent to the application!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84ABCC-9E9F-2D31-434F-AEABA8409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In effect, we are reimplementing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Storage functionality (K/V store, file system, pub/sub).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Management of memory, including GPU memory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Communication operations (RPC, multicast, asynchronous streaming)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Key idea: Map all of this to modern hardware features that Linux and ML platforms use “ineffectively” (or ignore) today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B0ECB3-12F2-21C1-3200-B223BF85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EF48F-841D-D5D4-C1AF-F6D08E5B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1656DA2-498C-61CC-EFA1-E87A7D6B9316}"/>
              </a:ext>
            </a:extLst>
          </p:cNvPr>
          <p:cNvSpPr/>
          <p:nvPr/>
        </p:nvSpPr>
        <p:spPr>
          <a:xfrm>
            <a:off x="7016434" y="1783533"/>
            <a:ext cx="4794563" cy="647447"/>
          </a:xfrm>
          <a:prstGeom prst="wedgeRoundRectCallout">
            <a:avLst>
              <a:gd name="adj1" fmla="val -77104"/>
              <a:gd name="adj2" fmla="val 13381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Reminder: “Can encode tables and databases”</a:t>
            </a:r>
          </a:p>
        </p:txBody>
      </p:sp>
    </p:spTree>
    <p:extLst>
      <p:ext uri="{BB962C8B-B14F-4D97-AF65-F5344CB8AC3E}">
        <p14:creationId xmlns:p14="http://schemas.microsoft.com/office/powerpoint/2010/main" val="1604582750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655141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spc="200">
                <a:solidFill>
                  <a:srgbClr val="FFFFFF"/>
                </a:solidFill>
              </a:rPr>
              <a:t>Deeper dive on Derecho</a:t>
            </a:r>
            <a:br>
              <a:rPr lang="en-US" sz="3600" spc="200">
                <a:solidFill>
                  <a:srgbClr val="FFFFFF"/>
                </a:solidFill>
              </a:rPr>
            </a:br>
            <a:endParaRPr lang="en-US" sz="3600" kern="1200" cap="all" spc="20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47137332"/>
      </p:ext>
    </p:extLst>
  </p:cSld>
  <p:clrMapOvr>
    <a:masterClrMapping/>
  </p:clrMapOvr>
  <p:transition advTm="60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RDMA: Remote Direct Memory Access.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4CCE4B-D425-C524-C0CC-C6CDF63E5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86000"/>
            <a:ext cx="10937717" cy="4023360"/>
          </a:xfrm>
        </p:spPr>
        <p:txBody>
          <a:bodyPr>
            <a:normAutofit/>
          </a:bodyPr>
          <a:lstStyle/>
          <a:p>
            <a:r>
              <a:rPr lang="en-US"/>
              <a:t>A form of hardware accelerator for a TCP-like protocol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Can move large objects at 100Gbps (12.5 GB). </a:t>
            </a:r>
            <a:endParaRPr lang="en-US" i="1" u="sng"/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One-way latency can be as low as 0.75</a:t>
            </a:r>
            <a:r>
              <a:rPr lang="en-US" i="1"/>
              <a:t>us.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Competitive with the memory bus inside a modern server!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Bandwidth will continue to improve, but latency won’t drop. 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1868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21261" cy="1499616"/>
          </a:xfrm>
        </p:spPr>
        <p:txBody>
          <a:bodyPr>
            <a:normAutofit/>
          </a:bodyPr>
          <a:lstStyle/>
          <a:p>
            <a:r>
              <a:rPr lang="en-US"/>
              <a:t>Puzzle</a:t>
            </a:r>
            <a:r>
              <a:rPr lang="en-US" b="1"/>
              <a:t>: Consider A Simple Reliable </a:t>
            </a:r>
            <a:br>
              <a:rPr lang="en-US" b="1"/>
            </a:br>
            <a:r>
              <a:rPr lang="en-US" b="1"/>
              <a:t>Barrier Protocol on RDMA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36619" y="2227811"/>
            <a:ext cx="7032568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49534" y="228225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7577529" y="228225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Oval 9"/>
          <p:cNvSpPr/>
          <p:nvPr/>
        </p:nvSpPr>
        <p:spPr>
          <a:xfrm>
            <a:off x="5563531" y="2282257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57600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71597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88366" y="2518756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2675526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57600" y="2661736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93661" y="2573204"/>
            <a:ext cx="2863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“Here is 100B message </a:t>
            </a:r>
            <a:r>
              <a:rPr lang="en-US" sz="1400" i="1" u="sng"/>
              <a:t>m</a:t>
            </a:r>
            <a:r>
              <a:rPr lang="en-US" sz="1400"/>
              <a:t>”</a:t>
            </a:r>
            <a:br>
              <a:rPr lang="en-US" sz="1400"/>
            </a:br>
            <a:r>
              <a:rPr lang="en-US" sz="1400"/>
              <a:t>“Deliver </a:t>
            </a:r>
            <a:r>
              <a:rPr lang="en-US" sz="1400" i="1" u="sng"/>
              <a:t>m</a:t>
            </a:r>
            <a:r>
              <a:rPr lang="en-US" sz="1400"/>
              <a:t>”</a:t>
            </a:r>
            <a:br>
              <a:rPr lang="en-US" sz="1400"/>
            </a:br>
            <a:r>
              <a:rPr lang="en-US" sz="1400"/>
              <a:t>“Garbage collect </a:t>
            </a:r>
            <a:r>
              <a:rPr lang="en-US" sz="1400" i="1" u="sng"/>
              <a:t>m”</a:t>
            </a:r>
            <a:endParaRPr lang="en-US" sz="1400" u="sng"/>
          </a:p>
        </p:txBody>
      </p:sp>
      <p:sp>
        <p:nvSpPr>
          <p:cNvPr id="21" name="Freeform 20"/>
          <p:cNvSpPr/>
          <p:nvPr/>
        </p:nvSpPr>
        <p:spPr>
          <a:xfrm>
            <a:off x="3549419" y="266838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79766" y="280422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 flipV="1">
            <a:off x="3668679" y="278192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560498" y="276259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44583" y="2662045"/>
            <a:ext cx="8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“</a:t>
            </a:r>
            <a:r>
              <a:rPr lang="en-US" err="1"/>
              <a:t>Ack</a:t>
            </a:r>
            <a:r>
              <a:rPr lang="en-US"/>
              <a:t>”</a:t>
            </a:r>
            <a:br>
              <a:rPr lang="en-US"/>
            </a:br>
            <a:r>
              <a:rPr lang="en-US"/>
              <a:t>“</a:t>
            </a:r>
            <a:r>
              <a:rPr lang="en-US" err="1"/>
              <a:t>Ack</a:t>
            </a:r>
            <a:r>
              <a:rPr lang="en-US"/>
              <a:t>”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652056" y="289443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652056" y="288064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543875" y="288728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674222" y="302312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 flipV="1">
            <a:off x="3663135" y="300083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3554954" y="298150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676992" y="308562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676992" y="307183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3568811" y="307847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2102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79204" cy="1499616"/>
          </a:xfrm>
        </p:spPr>
        <p:txBody>
          <a:bodyPr/>
          <a:lstStyle/>
          <a:p>
            <a:r>
              <a:rPr lang="en-US" b="1"/>
              <a:t>A Simple Reliable Protocol on 100G RDMA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36619" y="2227811"/>
            <a:ext cx="7032568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49534" y="228225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7577529" y="228225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Oval 9"/>
          <p:cNvSpPr/>
          <p:nvPr/>
        </p:nvSpPr>
        <p:spPr>
          <a:xfrm>
            <a:off x="5563531" y="2282257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57600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71597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88366" y="2518756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2675526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57600" y="2661736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93661" y="2573204"/>
            <a:ext cx="2863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“Here is 100B message </a:t>
            </a:r>
            <a:r>
              <a:rPr lang="en-US" sz="1400" i="1" u="sng"/>
              <a:t>m</a:t>
            </a:r>
            <a:r>
              <a:rPr lang="en-US" sz="1400"/>
              <a:t>”</a:t>
            </a:r>
            <a:br>
              <a:rPr lang="en-US" sz="1400"/>
            </a:br>
            <a:r>
              <a:rPr lang="en-US" sz="1400"/>
              <a:t>“Deliver </a:t>
            </a:r>
            <a:r>
              <a:rPr lang="en-US" sz="1400" i="1" u="sng"/>
              <a:t>m</a:t>
            </a:r>
            <a:r>
              <a:rPr lang="en-US" sz="1400"/>
              <a:t>”</a:t>
            </a:r>
            <a:br>
              <a:rPr lang="en-US" sz="1400"/>
            </a:br>
            <a:r>
              <a:rPr lang="en-US" sz="1400"/>
              <a:t>“Garbage collect </a:t>
            </a:r>
            <a:r>
              <a:rPr lang="en-US" sz="1400" i="1" u="sng"/>
              <a:t>m”</a:t>
            </a:r>
            <a:endParaRPr lang="en-US" sz="1400" u="sng"/>
          </a:p>
        </p:txBody>
      </p:sp>
      <p:sp>
        <p:nvSpPr>
          <p:cNvPr id="21" name="Freeform 20"/>
          <p:cNvSpPr/>
          <p:nvPr/>
        </p:nvSpPr>
        <p:spPr>
          <a:xfrm>
            <a:off x="3549419" y="266838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79766" y="280422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 flipV="1">
            <a:off x="3668679" y="278192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560498" y="276259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44583" y="2662045"/>
            <a:ext cx="8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“</a:t>
            </a:r>
            <a:r>
              <a:rPr lang="en-US" err="1"/>
              <a:t>Ack</a:t>
            </a:r>
            <a:r>
              <a:rPr lang="en-US"/>
              <a:t>”</a:t>
            </a:r>
            <a:br>
              <a:rPr lang="en-US"/>
            </a:br>
            <a:r>
              <a:rPr lang="en-US"/>
              <a:t>“</a:t>
            </a:r>
            <a:r>
              <a:rPr lang="en-US" err="1"/>
              <a:t>Ack</a:t>
            </a:r>
            <a:r>
              <a:rPr lang="en-US"/>
              <a:t>”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652056" y="289443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652056" y="288064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543875" y="288728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674222" y="302312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 flipV="1">
            <a:off x="3663135" y="300083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3554954" y="298150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676992" y="308562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676992" y="307183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3568811" y="307847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674222" y="2377440"/>
            <a:ext cx="883470" cy="298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7" idx="2"/>
          </p:cNvCxnSpPr>
          <p:nvPr/>
        </p:nvCxnSpPr>
        <p:spPr>
          <a:xfrm>
            <a:off x="3676992" y="3178232"/>
            <a:ext cx="850115" cy="2547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38185" y="2373281"/>
            <a:ext cx="7256319" cy="3886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5"/>
                </a:solidFill>
              </a:rPr>
              <a:t>TIMELINE, PROCESS P</a:t>
            </a: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697920" y="3441469"/>
            <a:ext cx="0" cy="21862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596322" y="325728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04388" y="3516284"/>
            <a:ext cx="2383896" cy="19119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704388" y="3808662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710855" y="3822916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710855" y="3560094"/>
            <a:ext cx="2660063" cy="22433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370918" y="3558185"/>
            <a:ext cx="3624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0.75us + 100B/12.5GB/s = 0.750000008us</a:t>
            </a:r>
          </a:p>
        </p:txBody>
      </p:sp>
      <p:sp>
        <p:nvSpPr>
          <p:cNvPr id="50" name="Left Brace 49"/>
          <p:cNvSpPr/>
          <p:nvPr/>
        </p:nvSpPr>
        <p:spPr>
          <a:xfrm>
            <a:off x="5563531" y="3558185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028304" y="3681196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1.5us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723318" y="4126558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723318" y="4418936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729785" y="4433190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29785" y="4170368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eft Brace 55"/>
          <p:cNvSpPr/>
          <p:nvPr/>
        </p:nvSpPr>
        <p:spPr>
          <a:xfrm>
            <a:off x="5582461" y="4168459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047234" y="4291470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1.5us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723318" y="4699559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5723318" y="4991937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729785" y="5006191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729785" y="4743369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Left Brace 61"/>
          <p:cNvSpPr/>
          <p:nvPr/>
        </p:nvSpPr>
        <p:spPr>
          <a:xfrm>
            <a:off x="5582461" y="4741460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047234" y="4864471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1.5us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410012" y="5340269"/>
            <a:ext cx="540098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4.5us + 12 RDMA messages (limit: 75M/s)</a:t>
            </a:r>
          </a:p>
        </p:txBody>
      </p:sp>
    </p:spTree>
    <p:extLst>
      <p:ext uri="{BB962C8B-B14F-4D97-AF65-F5344CB8AC3E}">
        <p14:creationId xmlns:p14="http://schemas.microsoft.com/office/powerpoint/2010/main" val="1902309344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79204" cy="1499616"/>
          </a:xfrm>
        </p:spPr>
        <p:txBody>
          <a:bodyPr/>
          <a:lstStyle/>
          <a:p>
            <a:r>
              <a:rPr lang="en-US" b="1"/>
              <a:t>A Simple Reliable Protocol on 100G RDMA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36619" y="2227811"/>
            <a:ext cx="7032568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49534" y="228225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7577529" y="228225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Oval 9"/>
          <p:cNvSpPr/>
          <p:nvPr/>
        </p:nvSpPr>
        <p:spPr>
          <a:xfrm>
            <a:off x="5563531" y="2282257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57600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71597" y="251875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88366" y="2518756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2675526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57600" y="2661736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93661" y="2573204"/>
            <a:ext cx="2863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“Here is 100B message </a:t>
            </a:r>
            <a:r>
              <a:rPr lang="en-US" sz="1400" i="1" u="sng"/>
              <a:t>m</a:t>
            </a:r>
            <a:r>
              <a:rPr lang="en-US" sz="1400"/>
              <a:t>”</a:t>
            </a:r>
            <a:br>
              <a:rPr lang="en-US" sz="1400"/>
            </a:br>
            <a:r>
              <a:rPr lang="en-US" sz="1400"/>
              <a:t>“Deliver </a:t>
            </a:r>
            <a:r>
              <a:rPr lang="en-US" sz="1400" i="1" u="sng"/>
              <a:t>m</a:t>
            </a:r>
            <a:r>
              <a:rPr lang="en-US" sz="1400"/>
              <a:t>”</a:t>
            </a:r>
            <a:br>
              <a:rPr lang="en-US" sz="1400"/>
            </a:br>
            <a:r>
              <a:rPr lang="en-US" sz="1400"/>
              <a:t>“Garbage collect </a:t>
            </a:r>
            <a:r>
              <a:rPr lang="en-US" sz="1400" i="1" u="sng"/>
              <a:t>m”</a:t>
            </a:r>
            <a:endParaRPr lang="en-US" sz="1400" u="sng"/>
          </a:p>
        </p:txBody>
      </p:sp>
      <p:sp>
        <p:nvSpPr>
          <p:cNvPr id="21" name="Freeform 20"/>
          <p:cNvSpPr/>
          <p:nvPr/>
        </p:nvSpPr>
        <p:spPr>
          <a:xfrm>
            <a:off x="3549419" y="266838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679766" y="280422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 flipV="1">
            <a:off x="3668679" y="278192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560498" y="276259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44583" y="2662045"/>
            <a:ext cx="80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“</a:t>
            </a:r>
            <a:r>
              <a:rPr lang="en-US" err="1"/>
              <a:t>Ack</a:t>
            </a:r>
            <a:r>
              <a:rPr lang="en-US"/>
              <a:t>”</a:t>
            </a:r>
            <a:br>
              <a:rPr lang="en-US"/>
            </a:br>
            <a:r>
              <a:rPr lang="en-US"/>
              <a:t>“</a:t>
            </a:r>
            <a:r>
              <a:rPr lang="en-US" err="1"/>
              <a:t>Ack</a:t>
            </a:r>
            <a:r>
              <a:rPr lang="en-US"/>
              <a:t>”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652056" y="289443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652056" y="288064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3543875" y="288728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674222" y="302312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 flipV="1">
            <a:off x="3663135" y="300083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3554954" y="298150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676992" y="308562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676992" y="307183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3568811" y="307847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674222" y="2377440"/>
            <a:ext cx="883470" cy="298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7" idx="2"/>
          </p:cNvCxnSpPr>
          <p:nvPr/>
        </p:nvCxnSpPr>
        <p:spPr>
          <a:xfrm>
            <a:off x="3676992" y="3178232"/>
            <a:ext cx="850115" cy="2547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38185" y="2373281"/>
            <a:ext cx="7256319" cy="388620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5"/>
                </a:solidFill>
              </a:rPr>
              <a:t>TIMELINE, PROCESS P</a:t>
            </a: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697920" y="3441469"/>
            <a:ext cx="0" cy="21862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596322" y="325728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04388" y="3516284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704388" y="3808662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710855" y="3822916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710855" y="3560094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370918" y="3558185"/>
            <a:ext cx="3624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0.75us + 100B/12.5GB/s = 0.750000008us</a:t>
            </a:r>
          </a:p>
        </p:txBody>
      </p:sp>
      <p:sp>
        <p:nvSpPr>
          <p:cNvPr id="50" name="Left Brace 49"/>
          <p:cNvSpPr/>
          <p:nvPr/>
        </p:nvSpPr>
        <p:spPr>
          <a:xfrm>
            <a:off x="5563531" y="3558185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028304" y="3681196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1.5us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723318" y="4126558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723318" y="4418936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729785" y="4433190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29785" y="4170368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eft Brace 55"/>
          <p:cNvSpPr/>
          <p:nvPr/>
        </p:nvSpPr>
        <p:spPr>
          <a:xfrm>
            <a:off x="5582461" y="4168459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047234" y="4291470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1.5us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5723318" y="4699559"/>
            <a:ext cx="2383896" cy="191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5723318" y="4991937"/>
            <a:ext cx="2383896" cy="24902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729785" y="5006191"/>
            <a:ext cx="2627503" cy="2824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729785" y="4743369"/>
            <a:ext cx="2660063" cy="2243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Left Brace 61"/>
          <p:cNvSpPr/>
          <p:nvPr/>
        </p:nvSpPr>
        <p:spPr>
          <a:xfrm>
            <a:off x="5582461" y="4741460"/>
            <a:ext cx="121455" cy="5129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047234" y="4864471"/>
            <a:ext cx="516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1.5us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410012" y="5340269"/>
            <a:ext cx="540098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4.5us + 12 RDMA messages (limit: 75M/s)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812868" y="2682932"/>
            <a:ext cx="7256319" cy="3886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5"/>
                </a:solidFill>
              </a:rPr>
              <a:t>Peak possible performance?</a:t>
            </a: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  <a:p>
            <a:pPr algn="ctr"/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4313" y="3611880"/>
            <a:ext cx="640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en-US">
                <a:sym typeface="Symbol" panose="05050102010706020507" pitchFamily="18" charset="2"/>
              </a:rPr>
              <a:t>Time to perform one 100B reliable multicast?  4.5us + “noise”</a:t>
            </a:r>
          </a:p>
          <a:p>
            <a:r>
              <a:rPr lang="en-US">
                <a:sym typeface="Symbol" panose="05050102010706020507" pitchFamily="18" charset="2"/>
              </a:rPr>
              <a:t>     … based on time expended, limited to 222,222/s</a:t>
            </a:r>
          </a:p>
          <a:p>
            <a:r>
              <a:rPr lang="en-US">
                <a:sym typeface="Symbol" panose="05050102010706020507" pitchFamily="18" charset="2"/>
              </a:rPr>
              <a:t>     </a:t>
            </a:r>
          </a:p>
          <a:p>
            <a:pPr marL="285750" indent="-285750">
              <a:buFont typeface="Symbol" panose="05050102010706020507" pitchFamily="18" charset="2"/>
              <a:buChar char="¨"/>
            </a:pPr>
            <a:r>
              <a:rPr lang="en-US">
                <a:sym typeface="Symbol" panose="05050102010706020507" pitchFamily="18" charset="2"/>
              </a:rPr>
              <a:t>12 RDMA verb operations out of 75M: limited to 6.25M/s</a:t>
            </a:r>
          </a:p>
          <a:p>
            <a:pPr marL="285750" indent="-285750">
              <a:buFont typeface="Symbol" panose="05050102010706020507" pitchFamily="18" charset="2"/>
              <a:buChar char="¨"/>
            </a:pPr>
            <a:endParaRPr lang="en-US"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¨"/>
            </a:pPr>
            <a:r>
              <a:rPr lang="en-US"/>
              <a:t>RDMA could have transferred 56KB of data in 4.5u</a:t>
            </a:r>
            <a:br>
              <a:rPr lang="en-US"/>
            </a:br>
            <a:r>
              <a:rPr lang="en-US"/>
              <a:t>    … we left 99.8% capacity “unused”!</a:t>
            </a:r>
          </a:p>
        </p:txBody>
      </p:sp>
      <p:sp>
        <p:nvSpPr>
          <p:cNvPr id="11" name="Oval 10"/>
          <p:cNvSpPr/>
          <p:nvPr/>
        </p:nvSpPr>
        <p:spPr>
          <a:xfrm>
            <a:off x="2383224" y="5089581"/>
            <a:ext cx="4322618" cy="8036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81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few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Have all the 3 members perform concurrent updates… now we might get some overlap and push our efficiency… to 0.6%  </a:t>
            </a:r>
            <a:r>
              <a:rPr lang="en-US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Run lots of threads… maybe 10 per process.  We aim for 6% efficiency (but locking and scheduling delays will cut this sharply)  </a:t>
            </a:r>
            <a:r>
              <a:rPr lang="en-US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Batch 1000 messages at a time.  </a:t>
            </a:r>
            <a:r>
              <a:rPr lang="en-US" b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r>
              <a:rPr lang="en-US">
                <a:sym typeface="Wingdings" panose="05000000000000000000" pitchFamily="2" charset="2"/>
              </a:rPr>
              <a:t>  But now the average message waits until 500 more have turned up.  Latency soars to 2.25ms </a:t>
            </a:r>
            <a:r>
              <a:rPr lang="en-US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7594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21261" cy="1499616"/>
          </a:xfrm>
        </p:spPr>
        <p:txBody>
          <a:bodyPr/>
          <a:lstStyle/>
          <a:p>
            <a:r>
              <a:rPr lang="en-US" b="1"/>
              <a:t>At Best, You get something like this…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6834" y="2259242"/>
            <a:ext cx="7032568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59749" y="231369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6287744" y="231368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Oval 9"/>
          <p:cNvSpPr/>
          <p:nvPr/>
        </p:nvSpPr>
        <p:spPr>
          <a:xfrm>
            <a:off x="4273746" y="231368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7815" y="2550188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81812" y="2550188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398581" y="2550187"/>
            <a:ext cx="0" cy="3740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367815" y="270695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367815" y="269316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2259634" y="2699816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389981" y="2835656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2"/>
          </p:cNvCxnSpPr>
          <p:nvPr/>
        </p:nvCxnSpPr>
        <p:spPr>
          <a:xfrm flipV="1">
            <a:off x="2378894" y="2813359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270713" y="279402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362271" y="2925861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362271" y="2912071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2254090" y="291872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384437" y="3054560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 flipV="1">
            <a:off x="2373350" y="3032263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2265169" y="3012932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387207" y="3117051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387207" y="3103261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36"/>
          <p:cNvSpPr/>
          <p:nvPr/>
        </p:nvSpPr>
        <p:spPr>
          <a:xfrm>
            <a:off x="2279026" y="310991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371964" y="3301100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>
            <a:off x="2263783" y="329395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353966" y="3293959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362271" y="4123971"/>
            <a:ext cx="2013997" cy="14248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>
            <a:off x="2254090" y="411683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344273" y="4116830"/>
            <a:ext cx="4027995" cy="85034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380269" y="4718115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45"/>
          <p:cNvSpPr/>
          <p:nvPr/>
        </p:nvSpPr>
        <p:spPr>
          <a:xfrm>
            <a:off x="2272088" y="4710974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362271" y="4710974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398266" y="5765502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48"/>
          <p:cNvSpPr/>
          <p:nvPr/>
        </p:nvSpPr>
        <p:spPr>
          <a:xfrm>
            <a:off x="2290085" y="575836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380268" y="5758361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2363668" y="3038145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362289" y="3056849"/>
            <a:ext cx="4027995" cy="85034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53"/>
          <p:cNvSpPr/>
          <p:nvPr/>
        </p:nvSpPr>
        <p:spPr>
          <a:xfrm flipH="1">
            <a:off x="4358607" y="305593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 flipH="1">
            <a:off x="6428464" y="3055943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383199" y="3059138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4389530" y="3066382"/>
            <a:ext cx="2020131" cy="180747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371983" y="3386881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60" idx="2"/>
          </p:cNvCxnSpPr>
          <p:nvPr/>
        </p:nvCxnSpPr>
        <p:spPr>
          <a:xfrm flipV="1">
            <a:off x="2360896" y="3364584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2252715" y="3345253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2344273" y="3477086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2344273" y="3463296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2236092" y="346994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2366439" y="360578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6" idx="2"/>
          </p:cNvCxnSpPr>
          <p:nvPr/>
        </p:nvCxnSpPr>
        <p:spPr>
          <a:xfrm flipV="1">
            <a:off x="2355352" y="358348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reeform 65"/>
          <p:cNvSpPr/>
          <p:nvPr/>
        </p:nvSpPr>
        <p:spPr>
          <a:xfrm>
            <a:off x="2247171" y="356415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2369209" y="3668276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369209" y="3654486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eform 68"/>
          <p:cNvSpPr/>
          <p:nvPr/>
        </p:nvSpPr>
        <p:spPr>
          <a:xfrm>
            <a:off x="2261028" y="3661135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2353966" y="3852325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Freeform 70"/>
          <p:cNvSpPr/>
          <p:nvPr/>
        </p:nvSpPr>
        <p:spPr>
          <a:xfrm>
            <a:off x="2245785" y="3845184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335968" y="3845184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2345670" y="3589370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2344291" y="3608074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reeform 74"/>
          <p:cNvSpPr/>
          <p:nvPr/>
        </p:nvSpPr>
        <p:spPr>
          <a:xfrm flipH="1">
            <a:off x="4340609" y="3607164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 flipH="1">
            <a:off x="6410466" y="360716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4365201" y="3610363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4371532" y="3617607"/>
            <a:ext cx="2020131" cy="180747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2376719" y="352963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81" idx="2"/>
          </p:cNvCxnSpPr>
          <p:nvPr/>
        </p:nvCxnSpPr>
        <p:spPr>
          <a:xfrm flipV="1">
            <a:off x="2365632" y="350733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reeform 80"/>
          <p:cNvSpPr/>
          <p:nvPr/>
        </p:nvSpPr>
        <p:spPr>
          <a:xfrm>
            <a:off x="2257451" y="34880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2349009" y="361984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2349009" y="360605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83"/>
          <p:cNvSpPr/>
          <p:nvPr/>
        </p:nvSpPr>
        <p:spPr>
          <a:xfrm>
            <a:off x="2240828" y="361269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V="1">
            <a:off x="2371175" y="374853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87" idx="2"/>
          </p:cNvCxnSpPr>
          <p:nvPr/>
        </p:nvCxnSpPr>
        <p:spPr>
          <a:xfrm flipV="1">
            <a:off x="2360088" y="372624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reeform 86"/>
          <p:cNvSpPr/>
          <p:nvPr/>
        </p:nvSpPr>
        <p:spPr>
          <a:xfrm>
            <a:off x="2251907" y="370691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2373945" y="381103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2373945" y="379724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eeform 89"/>
          <p:cNvSpPr/>
          <p:nvPr/>
        </p:nvSpPr>
        <p:spPr>
          <a:xfrm>
            <a:off x="2265764" y="380388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2358702" y="3995079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reeform 91"/>
          <p:cNvSpPr/>
          <p:nvPr/>
        </p:nvSpPr>
        <p:spPr>
          <a:xfrm>
            <a:off x="2250521" y="398793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2340704" y="3987938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2350406" y="3732124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>
            <a:off x="2349027" y="3750828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Freeform 95"/>
          <p:cNvSpPr/>
          <p:nvPr/>
        </p:nvSpPr>
        <p:spPr>
          <a:xfrm flipH="1">
            <a:off x="4345345" y="374991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 flipH="1">
            <a:off x="6415202" y="3749922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4369937" y="375311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4376268" y="3760361"/>
            <a:ext cx="2020131" cy="180747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2317777" y="4292387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02" idx="2"/>
          </p:cNvCxnSpPr>
          <p:nvPr/>
        </p:nvCxnSpPr>
        <p:spPr>
          <a:xfrm flipV="1">
            <a:off x="2306690" y="4270090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Freeform 101"/>
          <p:cNvSpPr/>
          <p:nvPr/>
        </p:nvSpPr>
        <p:spPr>
          <a:xfrm>
            <a:off x="2198509" y="425075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2290067" y="4382592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2290067" y="4368802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Freeform 104"/>
          <p:cNvSpPr/>
          <p:nvPr/>
        </p:nvSpPr>
        <p:spPr>
          <a:xfrm>
            <a:off x="2181886" y="437545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06" name="Straight Arrow Connector 105"/>
          <p:cNvCxnSpPr/>
          <p:nvPr/>
        </p:nvCxnSpPr>
        <p:spPr>
          <a:xfrm flipV="1">
            <a:off x="2312233" y="4511291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08" idx="2"/>
          </p:cNvCxnSpPr>
          <p:nvPr/>
        </p:nvCxnSpPr>
        <p:spPr>
          <a:xfrm flipV="1">
            <a:off x="2301146" y="4488994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reeform 107"/>
          <p:cNvSpPr/>
          <p:nvPr/>
        </p:nvSpPr>
        <p:spPr>
          <a:xfrm>
            <a:off x="2192965" y="4469663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2315003" y="4573782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2315003" y="4559992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Freeform 110"/>
          <p:cNvSpPr/>
          <p:nvPr/>
        </p:nvSpPr>
        <p:spPr>
          <a:xfrm>
            <a:off x="2206822" y="456664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2299760" y="4757831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Freeform 112"/>
          <p:cNvSpPr/>
          <p:nvPr/>
        </p:nvSpPr>
        <p:spPr>
          <a:xfrm>
            <a:off x="2191579" y="475069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2281762" y="4750690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>
            <a:off x="2291464" y="4494876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>
            <a:off x="2290085" y="4513580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Freeform 116"/>
          <p:cNvSpPr/>
          <p:nvPr/>
        </p:nvSpPr>
        <p:spPr>
          <a:xfrm flipH="1">
            <a:off x="4286403" y="4512670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8" name="Freeform 117"/>
          <p:cNvSpPr/>
          <p:nvPr/>
        </p:nvSpPr>
        <p:spPr>
          <a:xfrm flipH="1">
            <a:off x="6356260" y="4512674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4310995" y="4515869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H="1">
            <a:off x="4317326" y="4523113"/>
            <a:ext cx="2020131" cy="180747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2363678" y="5397415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23" idx="2"/>
          </p:cNvCxnSpPr>
          <p:nvPr/>
        </p:nvCxnSpPr>
        <p:spPr>
          <a:xfrm flipV="1">
            <a:off x="2352591" y="5375118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Freeform 122"/>
          <p:cNvSpPr/>
          <p:nvPr/>
        </p:nvSpPr>
        <p:spPr>
          <a:xfrm>
            <a:off x="2244410" y="535578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2335968" y="548762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2335968" y="547383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125"/>
          <p:cNvSpPr/>
          <p:nvPr/>
        </p:nvSpPr>
        <p:spPr>
          <a:xfrm>
            <a:off x="2227787" y="548047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 flipV="1">
            <a:off x="2358134" y="5616319"/>
            <a:ext cx="2018154" cy="9249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29" idx="2"/>
          </p:cNvCxnSpPr>
          <p:nvPr/>
        </p:nvCxnSpPr>
        <p:spPr>
          <a:xfrm flipV="1">
            <a:off x="2347047" y="5594022"/>
            <a:ext cx="3933788" cy="8042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eform 128"/>
          <p:cNvSpPr/>
          <p:nvPr/>
        </p:nvSpPr>
        <p:spPr>
          <a:xfrm>
            <a:off x="2238866" y="5574691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Arrow Connector 129"/>
          <p:cNvCxnSpPr/>
          <p:nvPr/>
        </p:nvCxnSpPr>
        <p:spPr>
          <a:xfrm>
            <a:off x="2360904" y="5678810"/>
            <a:ext cx="2013997" cy="14248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2360904" y="5665020"/>
            <a:ext cx="4027995" cy="85034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Freeform 131"/>
          <p:cNvSpPr/>
          <p:nvPr/>
        </p:nvSpPr>
        <p:spPr>
          <a:xfrm>
            <a:off x="2252723" y="5671669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33" name="Straight Arrow Connector 132"/>
          <p:cNvCxnSpPr/>
          <p:nvPr/>
        </p:nvCxnSpPr>
        <p:spPr>
          <a:xfrm>
            <a:off x="2345661" y="5862859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Freeform 133"/>
          <p:cNvSpPr/>
          <p:nvPr/>
        </p:nvSpPr>
        <p:spPr>
          <a:xfrm>
            <a:off x="2237480" y="585571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35" name="Straight Arrow Connector 134"/>
          <p:cNvCxnSpPr/>
          <p:nvPr/>
        </p:nvCxnSpPr>
        <p:spPr>
          <a:xfrm>
            <a:off x="2327663" y="5855718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H="1">
            <a:off x="2337365" y="5599904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2335986" y="5618608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Freeform 137"/>
          <p:cNvSpPr/>
          <p:nvPr/>
        </p:nvSpPr>
        <p:spPr>
          <a:xfrm flipH="1">
            <a:off x="4332304" y="5617698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9" name="Freeform 138"/>
          <p:cNvSpPr/>
          <p:nvPr/>
        </p:nvSpPr>
        <p:spPr>
          <a:xfrm flipH="1">
            <a:off x="6402161" y="5617702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28575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40" name="Straight Arrow Connector 139"/>
          <p:cNvCxnSpPr/>
          <p:nvPr/>
        </p:nvCxnSpPr>
        <p:spPr>
          <a:xfrm>
            <a:off x="4356896" y="56208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H="1">
            <a:off x="4363227" y="5628141"/>
            <a:ext cx="2020131" cy="180747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F0011C2-B069-49A5-80E8-E82C196F8CC9}"/>
              </a:ext>
            </a:extLst>
          </p:cNvPr>
          <p:cNvSpPr txBox="1"/>
          <p:nvPr/>
        </p:nvSpPr>
        <p:spPr>
          <a:xfrm>
            <a:off x="7163785" y="3231255"/>
            <a:ext cx="3944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Messy and unpredictable with sudden bursts of data movement… Unlikely to perform well </a:t>
            </a:r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04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C424971-2D20-4206-A492-AEC9291D900A}"/>
              </a:ext>
            </a:extLst>
          </p:cNvPr>
          <p:cNvSpPr txBox="1">
            <a:spLocks/>
          </p:cNvSpPr>
          <p:nvPr/>
        </p:nvSpPr>
        <p:spPr>
          <a:xfrm>
            <a:off x="1024128" y="2286000"/>
            <a:ext cx="10786872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Data sources                          Cooperative ML              Smart 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                                  Distributed AI                Queries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95E10B-C560-48A7-BB55-8A68EEF8A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103" y="2792935"/>
            <a:ext cx="3531593" cy="1855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95E10B-C560-48A7-BB55-8A68EEF8A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5" t="92148" r="21900" b="234"/>
          <a:stretch/>
        </p:blipFill>
        <p:spPr>
          <a:xfrm>
            <a:off x="4047684" y="4385974"/>
            <a:ext cx="856211" cy="1413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758198-2807-417B-A287-EE04B7B11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19" y="4306834"/>
            <a:ext cx="3171724" cy="15248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t="27552"/>
          <a:stretch/>
        </p:blipFill>
        <p:spPr>
          <a:xfrm>
            <a:off x="2264169" y="4465874"/>
            <a:ext cx="3116739" cy="17826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E3723F-9071-4E6B-A14A-63EF81D2F030}"/>
              </a:ext>
            </a:extLst>
          </p:cNvPr>
          <p:cNvSpPr/>
          <p:nvPr/>
        </p:nvSpPr>
        <p:spPr>
          <a:xfrm>
            <a:off x="0" y="2246177"/>
            <a:ext cx="5603846" cy="4372738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0A8FE-E52F-4E22-BEAD-1A693F6A4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/>
              <a:t>WHAT WOULD REAL-WORLD AI LOOK LIKE?</a:t>
            </a:r>
            <a:endParaRPr lang="en-US" sz="5600" b="0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937C9-24BF-48E9-A58E-583A7E12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4BED2-B7F3-4933-8EE0-17A81E5F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23EE63-2DFB-4B81-96CA-23052B820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087" y="3379176"/>
            <a:ext cx="3830960" cy="2154915"/>
          </a:xfrm>
          <a:prstGeom prst="rect">
            <a:avLst/>
          </a:prstGeom>
        </p:spPr>
      </p:pic>
      <p:sp>
        <p:nvSpPr>
          <p:cNvPr id="28" name="Arrow: Right 9">
            <a:extLst>
              <a:ext uri="{FF2B5EF4-FFF2-40B4-BE49-F238E27FC236}">
                <a16:creationId xmlns:a16="http://schemas.microsoft.com/office/drawing/2014/main" id="{DA8A5B75-2837-4718-9BFE-BBDFB2E81C80}"/>
              </a:ext>
            </a:extLst>
          </p:cNvPr>
          <p:cNvSpPr/>
          <p:nvPr/>
        </p:nvSpPr>
        <p:spPr>
          <a:xfrm>
            <a:off x="9030422" y="41637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72CAEC-9080-433F-881B-752B49A7FBDB}"/>
              </a:ext>
            </a:extLst>
          </p:cNvPr>
          <p:cNvCxnSpPr>
            <a:cxnSpLocks/>
          </p:cNvCxnSpPr>
          <p:nvPr/>
        </p:nvCxnSpPr>
        <p:spPr>
          <a:xfrm flipH="1" flipV="1">
            <a:off x="4903895" y="2699824"/>
            <a:ext cx="1907966" cy="176605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DE64D-0AF6-4CC1-927C-50CB68008C57}"/>
              </a:ext>
            </a:extLst>
          </p:cNvPr>
          <p:cNvCxnSpPr>
            <a:cxnSpLocks/>
          </p:cNvCxnSpPr>
          <p:nvPr/>
        </p:nvCxnSpPr>
        <p:spPr>
          <a:xfrm flipH="1" flipV="1">
            <a:off x="4903895" y="4185725"/>
            <a:ext cx="1907199" cy="528888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Image result for DNN">
            <a:extLst>
              <a:ext uri="{FF2B5EF4-FFF2-40B4-BE49-F238E27FC236}">
                <a16:creationId xmlns:a16="http://schemas.microsoft.com/office/drawing/2014/main" id="{CCF7BAF9-0CB6-4B54-A01E-F02934C1D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34" y="2699824"/>
            <a:ext cx="2438400" cy="14859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10A1744-18D7-41F8-9CEA-E03D2209EE06}"/>
              </a:ext>
            </a:extLst>
          </p:cNvPr>
          <p:cNvSpPr/>
          <p:nvPr/>
        </p:nvSpPr>
        <p:spPr>
          <a:xfrm>
            <a:off x="6768657" y="4503500"/>
            <a:ext cx="108290" cy="141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8595570F-5EAC-82A0-F911-C6E3F37CD393}"/>
              </a:ext>
            </a:extLst>
          </p:cNvPr>
          <p:cNvSpPr txBox="1"/>
          <p:nvPr/>
        </p:nvSpPr>
        <p:spPr>
          <a:xfrm>
            <a:off x="9654946" y="4986787"/>
            <a:ext cx="2537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How much should I budget for raw milk purchases in March for my cheese factory?”</a:t>
            </a:r>
          </a:p>
        </p:txBody>
      </p:sp>
      <p:pic>
        <p:nvPicPr>
          <p:cNvPr id="7" name="Picture 6" descr="Quebec cheese processor embarks on an expansion plan - Food In ...">
            <a:extLst>
              <a:ext uri="{FF2B5EF4-FFF2-40B4-BE49-F238E27FC236}">
                <a16:creationId xmlns:a16="http://schemas.microsoft.com/office/drawing/2014/main" id="{50068BAF-583C-C9A2-4B15-38383D8BD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14" y="3503958"/>
            <a:ext cx="2083793" cy="13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8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00">
        <p:fade/>
      </p:transition>
    </mc:Choice>
    <mc:Fallback xmlns="">
      <p:transition spd="med" advTm="60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Better: Separate Data Plane and Control Plane, make them pause-free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719136"/>
            <a:ext cx="10786872" cy="3590223"/>
          </a:xfrm>
        </p:spPr>
        <p:txBody>
          <a:bodyPr/>
          <a:lstStyle/>
          <a:p>
            <a:r>
              <a:rPr lang="en-US"/>
              <a:t>Send continuously, as soon as new updates show up</a:t>
            </a:r>
          </a:p>
          <a:p>
            <a:endParaRPr lang="en-US"/>
          </a:p>
          <a:p>
            <a:r>
              <a:rPr lang="en-US"/>
              <a:t>Receivers continuously report their acks, in an all-to-all pattern.  This way every process can deduce delivery/garbage collection.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131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Better: Separate Data Plane and Control Plane, make them lock-free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400" name="Group 399"/>
          <p:cNvGrpSpPr/>
          <p:nvPr/>
        </p:nvGrpSpPr>
        <p:grpSpPr>
          <a:xfrm>
            <a:off x="3474720" y="2320359"/>
            <a:ext cx="4754880" cy="4031673"/>
            <a:chOff x="3474720" y="2320359"/>
            <a:chExt cx="4754880" cy="4031673"/>
          </a:xfrm>
        </p:grpSpPr>
        <p:sp>
          <p:nvSpPr>
            <p:cNvPr id="401" name="Oval 400"/>
            <p:cNvSpPr/>
            <p:nvPr/>
          </p:nvSpPr>
          <p:spPr>
            <a:xfrm>
              <a:off x="3474720" y="2320359"/>
              <a:ext cx="4754880" cy="29094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402" name="Oval 401"/>
            <p:cNvSpPr/>
            <p:nvPr/>
          </p:nvSpPr>
          <p:spPr>
            <a:xfrm>
              <a:off x="3802799" y="2374807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403" name="Oval 402"/>
            <p:cNvSpPr/>
            <p:nvPr/>
          </p:nvSpPr>
          <p:spPr>
            <a:xfrm>
              <a:off x="7830794" y="2374806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R</a:t>
              </a:r>
            </a:p>
          </p:txBody>
        </p:sp>
        <p:sp>
          <p:nvSpPr>
            <p:cNvPr id="404" name="Oval 403"/>
            <p:cNvSpPr/>
            <p:nvPr/>
          </p:nvSpPr>
          <p:spPr>
            <a:xfrm>
              <a:off x="5816796" y="2374805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405" name="Straight Arrow Connector 404"/>
            <p:cNvCxnSpPr/>
            <p:nvPr/>
          </p:nvCxnSpPr>
          <p:spPr>
            <a:xfrm>
              <a:off x="3910865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Arrow Connector 405"/>
            <p:cNvCxnSpPr/>
            <p:nvPr/>
          </p:nvCxnSpPr>
          <p:spPr>
            <a:xfrm>
              <a:off x="5924862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Arrow Connector 406"/>
            <p:cNvCxnSpPr/>
            <p:nvPr/>
          </p:nvCxnSpPr>
          <p:spPr>
            <a:xfrm>
              <a:off x="7941631" y="2611304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Arrow Connector 407"/>
            <p:cNvCxnSpPr/>
            <p:nvPr/>
          </p:nvCxnSpPr>
          <p:spPr>
            <a:xfrm>
              <a:off x="3910865" y="276807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Arrow Connector 408"/>
            <p:cNvCxnSpPr/>
            <p:nvPr/>
          </p:nvCxnSpPr>
          <p:spPr>
            <a:xfrm>
              <a:off x="3910865" y="2754284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Arrow Connector 409"/>
            <p:cNvCxnSpPr/>
            <p:nvPr/>
          </p:nvCxnSpPr>
          <p:spPr>
            <a:xfrm flipV="1">
              <a:off x="3933031" y="2896773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Arrow Connector 410"/>
            <p:cNvCxnSpPr/>
            <p:nvPr/>
          </p:nvCxnSpPr>
          <p:spPr>
            <a:xfrm flipV="1">
              <a:off x="3921944" y="2874476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Arrow Connector 411"/>
            <p:cNvCxnSpPr/>
            <p:nvPr/>
          </p:nvCxnSpPr>
          <p:spPr>
            <a:xfrm>
              <a:off x="3905321" y="298697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Arrow Connector 412"/>
            <p:cNvCxnSpPr/>
            <p:nvPr/>
          </p:nvCxnSpPr>
          <p:spPr>
            <a:xfrm>
              <a:off x="3905321" y="297318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Arrow Connector 413"/>
            <p:cNvCxnSpPr/>
            <p:nvPr/>
          </p:nvCxnSpPr>
          <p:spPr>
            <a:xfrm flipV="1">
              <a:off x="3927487" y="3115677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Arrow Connector 414"/>
            <p:cNvCxnSpPr/>
            <p:nvPr/>
          </p:nvCxnSpPr>
          <p:spPr>
            <a:xfrm flipV="1">
              <a:off x="3916400" y="3093380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Arrow Connector 415"/>
            <p:cNvCxnSpPr/>
            <p:nvPr/>
          </p:nvCxnSpPr>
          <p:spPr>
            <a:xfrm>
              <a:off x="3930257" y="317816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Arrow Connector 416"/>
            <p:cNvCxnSpPr/>
            <p:nvPr/>
          </p:nvCxnSpPr>
          <p:spPr>
            <a:xfrm>
              <a:off x="3930257" y="316437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Arrow Connector 417"/>
            <p:cNvCxnSpPr/>
            <p:nvPr/>
          </p:nvCxnSpPr>
          <p:spPr>
            <a:xfrm>
              <a:off x="3915014" y="336221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Arrow Connector 418"/>
            <p:cNvCxnSpPr/>
            <p:nvPr/>
          </p:nvCxnSpPr>
          <p:spPr>
            <a:xfrm>
              <a:off x="3897016" y="3355076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Arrow Connector 419"/>
            <p:cNvCxnSpPr/>
            <p:nvPr/>
          </p:nvCxnSpPr>
          <p:spPr>
            <a:xfrm>
              <a:off x="3905321" y="4185088"/>
              <a:ext cx="2013997" cy="142489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Arrow Connector 420"/>
            <p:cNvCxnSpPr/>
            <p:nvPr/>
          </p:nvCxnSpPr>
          <p:spPr>
            <a:xfrm>
              <a:off x="3887323" y="4177947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Arrow Connector 421"/>
            <p:cNvCxnSpPr/>
            <p:nvPr/>
          </p:nvCxnSpPr>
          <p:spPr>
            <a:xfrm>
              <a:off x="3923319" y="477923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Arrow Connector 422"/>
            <p:cNvCxnSpPr/>
            <p:nvPr/>
          </p:nvCxnSpPr>
          <p:spPr>
            <a:xfrm>
              <a:off x="3905321" y="47720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Arrow Connector 423"/>
            <p:cNvCxnSpPr/>
            <p:nvPr/>
          </p:nvCxnSpPr>
          <p:spPr>
            <a:xfrm>
              <a:off x="3941316" y="5826619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Freeform 424"/>
            <p:cNvSpPr/>
            <p:nvPr/>
          </p:nvSpPr>
          <p:spPr>
            <a:xfrm>
              <a:off x="3833135" y="581947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26" name="Straight Arrow Connector 425"/>
            <p:cNvCxnSpPr/>
            <p:nvPr/>
          </p:nvCxnSpPr>
          <p:spPr>
            <a:xfrm>
              <a:off x="3923318" y="5819478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Arrow Connector 426"/>
            <p:cNvCxnSpPr/>
            <p:nvPr/>
          </p:nvCxnSpPr>
          <p:spPr>
            <a:xfrm flipH="1">
              <a:off x="3906718" y="309926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Arrow Connector 427"/>
            <p:cNvCxnSpPr/>
            <p:nvPr/>
          </p:nvCxnSpPr>
          <p:spPr>
            <a:xfrm flipH="1">
              <a:off x="3905339" y="3117966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Freeform 428"/>
            <p:cNvSpPr/>
            <p:nvPr/>
          </p:nvSpPr>
          <p:spPr>
            <a:xfrm flipH="1">
              <a:off x="5901657" y="311705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30" name="Straight Arrow Connector 429"/>
            <p:cNvCxnSpPr/>
            <p:nvPr/>
          </p:nvCxnSpPr>
          <p:spPr>
            <a:xfrm>
              <a:off x="5926249" y="3120255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Arrow Connector 430"/>
            <p:cNvCxnSpPr/>
            <p:nvPr/>
          </p:nvCxnSpPr>
          <p:spPr>
            <a:xfrm flipH="1">
              <a:off x="5932580" y="3127499"/>
              <a:ext cx="2020131" cy="180747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Arrow Connector 431"/>
            <p:cNvCxnSpPr/>
            <p:nvPr/>
          </p:nvCxnSpPr>
          <p:spPr>
            <a:xfrm flipV="1">
              <a:off x="3915033" y="344799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Straight Arrow Connector 432"/>
            <p:cNvCxnSpPr/>
            <p:nvPr/>
          </p:nvCxnSpPr>
          <p:spPr>
            <a:xfrm flipV="1">
              <a:off x="3903946" y="342570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Arrow Connector 433"/>
            <p:cNvCxnSpPr/>
            <p:nvPr/>
          </p:nvCxnSpPr>
          <p:spPr>
            <a:xfrm>
              <a:off x="3887323" y="353820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Arrow Connector 434"/>
            <p:cNvCxnSpPr/>
            <p:nvPr/>
          </p:nvCxnSpPr>
          <p:spPr>
            <a:xfrm>
              <a:off x="3887323" y="352441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Arrow Connector 435"/>
            <p:cNvCxnSpPr/>
            <p:nvPr/>
          </p:nvCxnSpPr>
          <p:spPr>
            <a:xfrm flipV="1">
              <a:off x="3909489" y="366690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Arrow Connector 436"/>
            <p:cNvCxnSpPr/>
            <p:nvPr/>
          </p:nvCxnSpPr>
          <p:spPr>
            <a:xfrm flipV="1">
              <a:off x="3898402" y="364460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Arrow Connector 437"/>
            <p:cNvCxnSpPr/>
            <p:nvPr/>
          </p:nvCxnSpPr>
          <p:spPr>
            <a:xfrm>
              <a:off x="3912259" y="372939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Arrow Connector 438"/>
            <p:cNvCxnSpPr/>
            <p:nvPr/>
          </p:nvCxnSpPr>
          <p:spPr>
            <a:xfrm>
              <a:off x="3912259" y="371560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Arrow Connector 439"/>
            <p:cNvCxnSpPr/>
            <p:nvPr/>
          </p:nvCxnSpPr>
          <p:spPr>
            <a:xfrm>
              <a:off x="3897016" y="391344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Arrow Connector 440"/>
            <p:cNvCxnSpPr/>
            <p:nvPr/>
          </p:nvCxnSpPr>
          <p:spPr>
            <a:xfrm>
              <a:off x="3879018" y="390630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Arrow Connector 441"/>
            <p:cNvCxnSpPr/>
            <p:nvPr/>
          </p:nvCxnSpPr>
          <p:spPr>
            <a:xfrm flipH="1">
              <a:off x="3888720" y="365048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Arrow Connector 442"/>
            <p:cNvCxnSpPr/>
            <p:nvPr/>
          </p:nvCxnSpPr>
          <p:spPr>
            <a:xfrm flipH="1">
              <a:off x="3887341" y="36691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Freeform 443"/>
            <p:cNvSpPr/>
            <p:nvPr/>
          </p:nvSpPr>
          <p:spPr>
            <a:xfrm flipH="1">
              <a:off x="5883659" y="3668281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45" name="Straight Arrow Connector 444"/>
            <p:cNvCxnSpPr/>
            <p:nvPr/>
          </p:nvCxnSpPr>
          <p:spPr>
            <a:xfrm>
              <a:off x="5908251" y="3671480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/>
            <p:cNvCxnSpPr/>
            <p:nvPr/>
          </p:nvCxnSpPr>
          <p:spPr>
            <a:xfrm flipH="1">
              <a:off x="5914582" y="3678724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Arrow Connector 446"/>
            <p:cNvCxnSpPr/>
            <p:nvPr/>
          </p:nvCxnSpPr>
          <p:spPr>
            <a:xfrm flipV="1">
              <a:off x="3919769" y="359075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Arrow Connector 447"/>
            <p:cNvCxnSpPr/>
            <p:nvPr/>
          </p:nvCxnSpPr>
          <p:spPr>
            <a:xfrm flipV="1">
              <a:off x="3908682" y="356845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Arrow Connector 448"/>
            <p:cNvCxnSpPr/>
            <p:nvPr/>
          </p:nvCxnSpPr>
          <p:spPr>
            <a:xfrm>
              <a:off x="3892059" y="368095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Arrow Connector 449"/>
            <p:cNvCxnSpPr/>
            <p:nvPr/>
          </p:nvCxnSpPr>
          <p:spPr>
            <a:xfrm>
              <a:off x="3892059" y="366716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Arrow Connector 450"/>
            <p:cNvCxnSpPr/>
            <p:nvPr/>
          </p:nvCxnSpPr>
          <p:spPr>
            <a:xfrm flipV="1">
              <a:off x="3914225" y="380965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Arrow Connector 451"/>
            <p:cNvCxnSpPr/>
            <p:nvPr/>
          </p:nvCxnSpPr>
          <p:spPr>
            <a:xfrm flipV="1">
              <a:off x="3903138" y="378735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Arrow Connector 452"/>
            <p:cNvCxnSpPr/>
            <p:nvPr/>
          </p:nvCxnSpPr>
          <p:spPr>
            <a:xfrm>
              <a:off x="3916995" y="387214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Arrow Connector 453"/>
            <p:cNvCxnSpPr/>
            <p:nvPr/>
          </p:nvCxnSpPr>
          <p:spPr>
            <a:xfrm>
              <a:off x="3916995" y="385835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Arrow Connector 454"/>
            <p:cNvCxnSpPr/>
            <p:nvPr/>
          </p:nvCxnSpPr>
          <p:spPr>
            <a:xfrm>
              <a:off x="3901752" y="405619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Arrow Connector 455"/>
            <p:cNvCxnSpPr/>
            <p:nvPr/>
          </p:nvCxnSpPr>
          <p:spPr>
            <a:xfrm>
              <a:off x="3883754" y="404905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Arrow Connector 456"/>
            <p:cNvCxnSpPr/>
            <p:nvPr/>
          </p:nvCxnSpPr>
          <p:spPr>
            <a:xfrm flipH="1">
              <a:off x="3893456" y="379324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Arrow Connector 457"/>
            <p:cNvCxnSpPr/>
            <p:nvPr/>
          </p:nvCxnSpPr>
          <p:spPr>
            <a:xfrm flipH="1">
              <a:off x="3892077" y="381194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9" name="Freeform 458"/>
            <p:cNvSpPr/>
            <p:nvPr/>
          </p:nvSpPr>
          <p:spPr>
            <a:xfrm flipH="1">
              <a:off x="5888395" y="38110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60" name="Straight Arrow Connector 459"/>
            <p:cNvCxnSpPr/>
            <p:nvPr/>
          </p:nvCxnSpPr>
          <p:spPr>
            <a:xfrm>
              <a:off x="5912987" y="381423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Arrow Connector 460"/>
            <p:cNvCxnSpPr/>
            <p:nvPr/>
          </p:nvCxnSpPr>
          <p:spPr>
            <a:xfrm flipH="1">
              <a:off x="5919318" y="382147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Arrow Connector 461"/>
            <p:cNvCxnSpPr/>
            <p:nvPr/>
          </p:nvCxnSpPr>
          <p:spPr>
            <a:xfrm flipV="1">
              <a:off x="3860827" y="4353504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Arrow Connector 462"/>
            <p:cNvCxnSpPr/>
            <p:nvPr/>
          </p:nvCxnSpPr>
          <p:spPr>
            <a:xfrm flipV="1">
              <a:off x="3849740" y="4331207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Arrow Connector 463"/>
            <p:cNvCxnSpPr/>
            <p:nvPr/>
          </p:nvCxnSpPr>
          <p:spPr>
            <a:xfrm>
              <a:off x="3833117" y="444370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Straight Arrow Connector 464"/>
            <p:cNvCxnSpPr/>
            <p:nvPr/>
          </p:nvCxnSpPr>
          <p:spPr>
            <a:xfrm>
              <a:off x="3833117" y="442991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Arrow Connector 465"/>
            <p:cNvCxnSpPr/>
            <p:nvPr/>
          </p:nvCxnSpPr>
          <p:spPr>
            <a:xfrm flipV="1">
              <a:off x="3855283" y="457240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Arrow Connector 466"/>
            <p:cNvCxnSpPr/>
            <p:nvPr/>
          </p:nvCxnSpPr>
          <p:spPr>
            <a:xfrm flipV="1">
              <a:off x="3844196" y="455011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Arrow Connector 467"/>
            <p:cNvCxnSpPr/>
            <p:nvPr/>
          </p:nvCxnSpPr>
          <p:spPr>
            <a:xfrm>
              <a:off x="3858053" y="463489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Arrow Connector 468"/>
            <p:cNvCxnSpPr/>
            <p:nvPr/>
          </p:nvCxnSpPr>
          <p:spPr>
            <a:xfrm>
              <a:off x="3858053" y="462110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Arrow Connector 469"/>
            <p:cNvCxnSpPr/>
            <p:nvPr/>
          </p:nvCxnSpPr>
          <p:spPr>
            <a:xfrm>
              <a:off x="3842810" y="4818948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Arrow Connector 470"/>
            <p:cNvCxnSpPr/>
            <p:nvPr/>
          </p:nvCxnSpPr>
          <p:spPr>
            <a:xfrm>
              <a:off x="3824812" y="481180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Arrow Connector 471"/>
            <p:cNvCxnSpPr/>
            <p:nvPr/>
          </p:nvCxnSpPr>
          <p:spPr>
            <a:xfrm flipH="1">
              <a:off x="3834514" y="4555993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Arrow Connector 472"/>
            <p:cNvCxnSpPr/>
            <p:nvPr/>
          </p:nvCxnSpPr>
          <p:spPr>
            <a:xfrm flipH="1">
              <a:off x="3833135" y="457469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4" name="Freeform 473"/>
            <p:cNvSpPr/>
            <p:nvPr/>
          </p:nvSpPr>
          <p:spPr>
            <a:xfrm flipH="1">
              <a:off x="5829453" y="4573787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75" name="Straight Arrow Connector 474"/>
            <p:cNvCxnSpPr/>
            <p:nvPr/>
          </p:nvCxnSpPr>
          <p:spPr>
            <a:xfrm>
              <a:off x="5854045" y="457698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Arrow Connector 475"/>
            <p:cNvCxnSpPr/>
            <p:nvPr/>
          </p:nvCxnSpPr>
          <p:spPr>
            <a:xfrm flipH="1">
              <a:off x="5860376" y="4584230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Arrow Connector 476"/>
            <p:cNvCxnSpPr/>
            <p:nvPr/>
          </p:nvCxnSpPr>
          <p:spPr>
            <a:xfrm flipV="1">
              <a:off x="3906728" y="545853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/>
            <p:cNvCxnSpPr>
              <a:stCxn id="479" idx="2"/>
            </p:cNvCxnSpPr>
            <p:nvPr/>
          </p:nvCxnSpPr>
          <p:spPr>
            <a:xfrm flipV="1">
              <a:off x="3895641" y="543623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9" name="Freeform 478"/>
            <p:cNvSpPr/>
            <p:nvPr/>
          </p:nvSpPr>
          <p:spPr>
            <a:xfrm>
              <a:off x="3787460" y="5416904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3879018" y="554873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879018" y="553494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2" name="Freeform 481"/>
            <p:cNvSpPr/>
            <p:nvPr/>
          </p:nvSpPr>
          <p:spPr>
            <a:xfrm>
              <a:off x="3770837" y="554159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83" name="Straight Arrow Connector 482"/>
            <p:cNvCxnSpPr/>
            <p:nvPr/>
          </p:nvCxnSpPr>
          <p:spPr>
            <a:xfrm flipV="1">
              <a:off x="3901184" y="567743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>
              <a:stCxn id="485" idx="2"/>
            </p:cNvCxnSpPr>
            <p:nvPr/>
          </p:nvCxnSpPr>
          <p:spPr>
            <a:xfrm flipV="1">
              <a:off x="3890097" y="565513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5" name="Freeform 484"/>
            <p:cNvSpPr/>
            <p:nvPr/>
          </p:nvSpPr>
          <p:spPr>
            <a:xfrm>
              <a:off x="3781916" y="563580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6" name="Straight Arrow Connector 485"/>
            <p:cNvCxnSpPr/>
            <p:nvPr/>
          </p:nvCxnSpPr>
          <p:spPr>
            <a:xfrm>
              <a:off x="3903954" y="573992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Arrow Connector 486"/>
            <p:cNvCxnSpPr/>
            <p:nvPr/>
          </p:nvCxnSpPr>
          <p:spPr>
            <a:xfrm>
              <a:off x="3903954" y="572613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Freeform 487"/>
            <p:cNvSpPr/>
            <p:nvPr/>
          </p:nvSpPr>
          <p:spPr>
            <a:xfrm>
              <a:off x="3795773" y="573278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89" name="Straight Arrow Connector 488"/>
            <p:cNvCxnSpPr/>
            <p:nvPr/>
          </p:nvCxnSpPr>
          <p:spPr>
            <a:xfrm>
              <a:off x="3888711" y="592397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0" name="Freeform 489"/>
            <p:cNvSpPr/>
            <p:nvPr/>
          </p:nvSpPr>
          <p:spPr>
            <a:xfrm>
              <a:off x="3780530" y="59168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491" name="Straight Arrow Connector 490"/>
            <p:cNvCxnSpPr/>
            <p:nvPr/>
          </p:nvCxnSpPr>
          <p:spPr>
            <a:xfrm>
              <a:off x="3870713" y="591683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Arrow Connector 491"/>
            <p:cNvCxnSpPr/>
            <p:nvPr/>
          </p:nvCxnSpPr>
          <p:spPr>
            <a:xfrm flipH="1">
              <a:off x="3880415" y="566102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Straight Arrow Connector 492"/>
            <p:cNvCxnSpPr/>
            <p:nvPr/>
          </p:nvCxnSpPr>
          <p:spPr>
            <a:xfrm flipH="1">
              <a:off x="3879036" y="567972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4" name="Freeform 493"/>
            <p:cNvSpPr/>
            <p:nvPr/>
          </p:nvSpPr>
          <p:spPr>
            <a:xfrm flipH="1">
              <a:off x="5875354" y="567881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62" name="Freeform 561"/>
            <p:cNvSpPr/>
            <p:nvPr/>
          </p:nvSpPr>
          <p:spPr>
            <a:xfrm flipH="1">
              <a:off x="7945211" y="5678819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64" name="Straight Arrow Connector 563"/>
            <p:cNvCxnSpPr/>
            <p:nvPr/>
          </p:nvCxnSpPr>
          <p:spPr>
            <a:xfrm>
              <a:off x="5899946" y="568201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Arrow Connector 564"/>
            <p:cNvCxnSpPr/>
            <p:nvPr/>
          </p:nvCxnSpPr>
          <p:spPr>
            <a:xfrm flipH="1">
              <a:off x="5906277" y="568925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6" name="Group 565"/>
          <p:cNvGrpSpPr/>
          <p:nvPr/>
        </p:nvGrpSpPr>
        <p:grpSpPr>
          <a:xfrm>
            <a:off x="3476109" y="2324342"/>
            <a:ext cx="4754880" cy="4031673"/>
            <a:chOff x="3474720" y="2320359"/>
            <a:chExt cx="4754880" cy="4031673"/>
          </a:xfrm>
        </p:grpSpPr>
        <p:sp>
          <p:nvSpPr>
            <p:cNvPr id="567" name="Oval 566"/>
            <p:cNvSpPr/>
            <p:nvPr/>
          </p:nvSpPr>
          <p:spPr>
            <a:xfrm>
              <a:off x="3474720" y="2320359"/>
              <a:ext cx="4754880" cy="29094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568" name="Oval 567"/>
            <p:cNvSpPr/>
            <p:nvPr/>
          </p:nvSpPr>
          <p:spPr>
            <a:xfrm>
              <a:off x="3802799" y="2374807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569" name="Oval 568"/>
            <p:cNvSpPr/>
            <p:nvPr/>
          </p:nvSpPr>
          <p:spPr>
            <a:xfrm>
              <a:off x="7830794" y="2374806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R</a:t>
              </a:r>
            </a:p>
          </p:txBody>
        </p:sp>
        <p:sp>
          <p:nvSpPr>
            <p:cNvPr id="570" name="Oval 569"/>
            <p:cNvSpPr/>
            <p:nvPr/>
          </p:nvSpPr>
          <p:spPr>
            <a:xfrm>
              <a:off x="5816796" y="2374805"/>
              <a:ext cx="216132" cy="1820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571" name="Straight Arrow Connector 570"/>
            <p:cNvCxnSpPr/>
            <p:nvPr/>
          </p:nvCxnSpPr>
          <p:spPr>
            <a:xfrm>
              <a:off x="3910865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Arrow Connector 571"/>
            <p:cNvCxnSpPr/>
            <p:nvPr/>
          </p:nvCxnSpPr>
          <p:spPr>
            <a:xfrm>
              <a:off x="5924862" y="2611305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Arrow Connector 572"/>
            <p:cNvCxnSpPr/>
            <p:nvPr/>
          </p:nvCxnSpPr>
          <p:spPr>
            <a:xfrm>
              <a:off x="7941631" y="2611304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Arrow Connector 573"/>
            <p:cNvCxnSpPr/>
            <p:nvPr/>
          </p:nvCxnSpPr>
          <p:spPr>
            <a:xfrm>
              <a:off x="3910865" y="276807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Arrow Connector 574"/>
            <p:cNvCxnSpPr/>
            <p:nvPr/>
          </p:nvCxnSpPr>
          <p:spPr>
            <a:xfrm>
              <a:off x="3910865" y="2754284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Arrow Connector 575"/>
            <p:cNvCxnSpPr/>
            <p:nvPr/>
          </p:nvCxnSpPr>
          <p:spPr>
            <a:xfrm flipV="1">
              <a:off x="3933031" y="2896773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Arrow Connector 576"/>
            <p:cNvCxnSpPr/>
            <p:nvPr/>
          </p:nvCxnSpPr>
          <p:spPr>
            <a:xfrm flipV="1">
              <a:off x="3921944" y="2874476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Arrow Connector 577"/>
            <p:cNvCxnSpPr/>
            <p:nvPr/>
          </p:nvCxnSpPr>
          <p:spPr>
            <a:xfrm>
              <a:off x="3905321" y="298697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Arrow Connector 578"/>
            <p:cNvCxnSpPr/>
            <p:nvPr/>
          </p:nvCxnSpPr>
          <p:spPr>
            <a:xfrm>
              <a:off x="3905321" y="297318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Arrow Connector 579"/>
            <p:cNvCxnSpPr/>
            <p:nvPr/>
          </p:nvCxnSpPr>
          <p:spPr>
            <a:xfrm flipV="1">
              <a:off x="3927487" y="3115677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Arrow Connector 580"/>
            <p:cNvCxnSpPr/>
            <p:nvPr/>
          </p:nvCxnSpPr>
          <p:spPr>
            <a:xfrm flipV="1">
              <a:off x="3916400" y="3093380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Arrow Connector 581"/>
            <p:cNvCxnSpPr/>
            <p:nvPr/>
          </p:nvCxnSpPr>
          <p:spPr>
            <a:xfrm>
              <a:off x="3930257" y="3178168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Arrow Connector 582"/>
            <p:cNvCxnSpPr/>
            <p:nvPr/>
          </p:nvCxnSpPr>
          <p:spPr>
            <a:xfrm>
              <a:off x="3930257" y="3164378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Arrow Connector 583"/>
            <p:cNvCxnSpPr/>
            <p:nvPr/>
          </p:nvCxnSpPr>
          <p:spPr>
            <a:xfrm>
              <a:off x="3915014" y="336221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Arrow Connector 584"/>
            <p:cNvCxnSpPr/>
            <p:nvPr/>
          </p:nvCxnSpPr>
          <p:spPr>
            <a:xfrm>
              <a:off x="3897016" y="3355076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Arrow Connector 585"/>
            <p:cNvCxnSpPr/>
            <p:nvPr/>
          </p:nvCxnSpPr>
          <p:spPr>
            <a:xfrm>
              <a:off x="3905321" y="4185088"/>
              <a:ext cx="2013997" cy="142489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Arrow Connector 586"/>
            <p:cNvCxnSpPr/>
            <p:nvPr/>
          </p:nvCxnSpPr>
          <p:spPr>
            <a:xfrm>
              <a:off x="3887323" y="4177947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Arrow Connector 587"/>
            <p:cNvCxnSpPr/>
            <p:nvPr/>
          </p:nvCxnSpPr>
          <p:spPr>
            <a:xfrm>
              <a:off x="3923319" y="477923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Straight Arrow Connector 588"/>
            <p:cNvCxnSpPr/>
            <p:nvPr/>
          </p:nvCxnSpPr>
          <p:spPr>
            <a:xfrm>
              <a:off x="3905321" y="47720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Arrow Connector 589"/>
            <p:cNvCxnSpPr/>
            <p:nvPr/>
          </p:nvCxnSpPr>
          <p:spPr>
            <a:xfrm>
              <a:off x="3941316" y="5826619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1" name="Freeform 590"/>
            <p:cNvSpPr/>
            <p:nvPr/>
          </p:nvSpPr>
          <p:spPr>
            <a:xfrm>
              <a:off x="3833135" y="581947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92" name="Straight Arrow Connector 591"/>
            <p:cNvCxnSpPr/>
            <p:nvPr/>
          </p:nvCxnSpPr>
          <p:spPr>
            <a:xfrm>
              <a:off x="3923318" y="5819478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Straight Arrow Connector 592"/>
            <p:cNvCxnSpPr/>
            <p:nvPr/>
          </p:nvCxnSpPr>
          <p:spPr>
            <a:xfrm flipH="1">
              <a:off x="3906718" y="309926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Straight Arrow Connector 593"/>
            <p:cNvCxnSpPr/>
            <p:nvPr/>
          </p:nvCxnSpPr>
          <p:spPr>
            <a:xfrm flipH="1">
              <a:off x="3905339" y="3117966"/>
              <a:ext cx="4027995" cy="85034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5" name="Freeform 594"/>
            <p:cNvSpPr/>
            <p:nvPr/>
          </p:nvSpPr>
          <p:spPr>
            <a:xfrm flipH="1">
              <a:off x="5901657" y="311705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596" name="Straight Arrow Connector 595"/>
            <p:cNvCxnSpPr/>
            <p:nvPr/>
          </p:nvCxnSpPr>
          <p:spPr>
            <a:xfrm>
              <a:off x="5926249" y="3120255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Arrow Connector 596"/>
            <p:cNvCxnSpPr/>
            <p:nvPr/>
          </p:nvCxnSpPr>
          <p:spPr>
            <a:xfrm flipH="1">
              <a:off x="5932580" y="3127499"/>
              <a:ext cx="2020131" cy="180747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Straight Arrow Connector 597"/>
            <p:cNvCxnSpPr/>
            <p:nvPr/>
          </p:nvCxnSpPr>
          <p:spPr>
            <a:xfrm flipV="1">
              <a:off x="3915033" y="344799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Arrow Connector 598"/>
            <p:cNvCxnSpPr/>
            <p:nvPr/>
          </p:nvCxnSpPr>
          <p:spPr>
            <a:xfrm flipV="1">
              <a:off x="3903946" y="342570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Straight Arrow Connector 599"/>
            <p:cNvCxnSpPr/>
            <p:nvPr/>
          </p:nvCxnSpPr>
          <p:spPr>
            <a:xfrm>
              <a:off x="3887323" y="353820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Arrow Connector 600"/>
            <p:cNvCxnSpPr/>
            <p:nvPr/>
          </p:nvCxnSpPr>
          <p:spPr>
            <a:xfrm>
              <a:off x="3887323" y="352441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Arrow Connector 601"/>
            <p:cNvCxnSpPr/>
            <p:nvPr/>
          </p:nvCxnSpPr>
          <p:spPr>
            <a:xfrm flipV="1">
              <a:off x="3909489" y="366690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Straight Arrow Connector 602"/>
            <p:cNvCxnSpPr/>
            <p:nvPr/>
          </p:nvCxnSpPr>
          <p:spPr>
            <a:xfrm flipV="1">
              <a:off x="3898402" y="364460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Arrow Connector 603"/>
            <p:cNvCxnSpPr/>
            <p:nvPr/>
          </p:nvCxnSpPr>
          <p:spPr>
            <a:xfrm>
              <a:off x="3912259" y="3729393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Arrow Connector 604"/>
            <p:cNvCxnSpPr/>
            <p:nvPr/>
          </p:nvCxnSpPr>
          <p:spPr>
            <a:xfrm>
              <a:off x="3912259" y="3715603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Arrow Connector 605"/>
            <p:cNvCxnSpPr/>
            <p:nvPr/>
          </p:nvCxnSpPr>
          <p:spPr>
            <a:xfrm>
              <a:off x="3897016" y="3913442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Arrow Connector 606"/>
            <p:cNvCxnSpPr/>
            <p:nvPr/>
          </p:nvCxnSpPr>
          <p:spPr>
            <a:xfrm>
              <a:off x="3879018" y="390630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Straight Arrow Connector 607"/>
            <p:cNvCxnSpPr/>
            <p:nvPr/>
          </p:nvCxnSpPr>
          <p:spPr>
            <a:xfrm flipH="1">
              <a:off x="3888720" y="3650487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Arrow Connector 608"/>
            <p:cNvCxnSpPr/>
            <p:nvPr/>
          </p:nvCxnSpPr>
          <p:spPr>
            <a:xfrm flipH="1">
              <a:off x="3887341" y="3669191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0" name="Freeform 609"/>
            <p:cNvSpPr/>
            <p:nvPr/>
          </p:nvSpPr>
          <p:spPr>
            <a:xfrm flipH="1">
              <a:off x="5883659" y="3668281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11" name="Straight Arrow Connector 610"/>
            <p:cNvCxnSpPr/>
            <p:nvPr/>
          </p:nvCxnSpPr>
          <p:spPr>
            <a:xfrm>
              <a:off x="5908251" y="3671480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Straight Arrow Connector 611"/>
            <p:cNvCxnSpPr/>
            <p:nvPr/>
          </p:nvCxnSpPr>
          <p:spPr>
            <a:xfrm flipH="1">
              <a:off x="5914582" y="3678724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Straight Arrow Connector 612"/>
            <p:cNvCxnSpPr/>
            <p:nvPr/>
          </p:nvCxnSpPr>
          <p:spPr>
            <a:xfrm flipV="1">
              <a:off x="3919769" y="359075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Arrow Connector 613"/>
            <p:cNvCxnSpPr/>
            <p:nvPr/>
          </p:nvCxnSpPr>
          <p:spPr>
            <a:xfrm flipV="1">
              <a:off x="3908682" y="356845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Arrow Connector 614"/>
            <p:cNvCxnSpPr/>
            <p:nvPr/>
          </p:nvCxnSpPr>
          <p:spPr>
            <a:xfrm>
              <a:off x="3892059" y="368095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Straight Arrow Connector 615"/>
            <p:cNvCxnSpPr/>
            <p:nvPr/>
          </p:nvCxnSpPr>
          <p:spPr>
            <a:xfrm>
              <a:off x="3892059" y="366716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Straight Arrow Connector 616"/>
            <p:cNvCxnSpPr/>
            <p:nvPr/>
          </p:nvCxnSpPr>
          <p:spPr>
            <a:xfrm flipV="1">
              <a:off x="3914225" y="380965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Arrow Connector 617"/>
            <p:cNvCxnSpPr/>
            <p:nvPr/>
          </p:nvCxnSpPr>
          <p:spPr>
            <a:xfrm flipV="1">
              <a:off x="3903138" y="378735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Straight Arrow Connector 618"/>
            <p:cNvCxnSpPr/>
            <p:nvPr/>
          </p:nvCxnSpPr>
          <p:spPr>
            <a:xfrm>
              <a:off x="3916995" y="387214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Arrow Connector 619"/>
            <p:cNvCxnSpPr/>
            <p:nvPr/>
          </p:nvCxnSpPr>
          <p:spPr>
            <a:xfrm>
              <a:off x="3916995" y="385835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Arrow Connector 620"/>
            <p:cNvCxnSpPr/>
            <p:nvPr/>
          </p:nvCxnSpPr>
          <p:spPr>
            <a:xfrm>
              <a:off x="3901752" y="405619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Arrow Connector 621"/>
            <p:cNvCxnSpPr/>
            <p:nvPr/>
          </p:nvCxnSpPr>
          <p:spPr>
            <a:xfrm>
              <a:off x="3883754" y="404905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Arrow Connector 622"/>
            <p:cNvCxnSpPr/>
            <p:nvPr/>
          </p:nvCxnSpPr>
          <p:spPr>
            <a:xfrm flipH="1">
              <a:off x="3893456" y="379324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Arrow Connector 623"/>
            <p:cNvCxnSpPr/>
            <p:nvPr/>
          </p:nvCxnSpPr>
          <p:spPr>
            <a:xfrm flipH="1">
              <a:off x="3892077" y="381194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5" name="Freeform 624"/>
            <p:cNvSpPr/>
            <p:nvPr/>
          </p:nvSpPr>
          <p:spPr>
            <a:xfrm flipH="1">
              <a:off x="5888395" y="38110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26" name="Straight Arrow Connector 625"/>
            <p:cNvCxnSpPr/>
            <p:nvPr/>
          </p:nvCxnSpPr>
          <p:spPr>
            <a:xfrm>
              <a:off x="5912987" y="381423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Arrow Connector 626"/>
            <p:cNvCxnSpPr/>
            <p:nvPr/>
          </p:nvCxnSpPr>
          <p:spPr>
            <a:xfrm flipH="1">
              <a:off x="5919318" y="382147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Straight Arrow Connector 627"/>
            <p:cNvCxnSpPr/>
            <p:nvPr/>
          </p:nvCxnSpPr>
          <p:spPr>
            <a:xfrm flipV="1">
              <a:off x="3860827" y="4353504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Arrow Connector 639"/>
            <p:cNvCxnSpPr/>
            <p:nvPr/>
          </p:nvCxnSpPr>
          <p:spPr>
            <a:xfrm flipV="1">
              <a:off x="3849740" y="4331207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Arrow Connector 640"/>
            <p:cNvCxnSpPr/>
            <p:nvPr/>
          </p:nvCxnSpPr>
          <p:spPr>
            <a:xfrm>
              <a:off x="3833117" y="444370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Arrow Connector 641"/>
            <p:cNvCxnSpPr/>
            <p:nvPr/>
          </p:nvCxnSpPr>
          <p:spPr>
            <a:xfrm>
              <a:off x="3833117" y="442991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Arrow Connector 642"/>
            <p:cNvCxnSpPr/>
            <p:nvPr/>
          </p:nvCxnSpPr>
          <p:spPr>
            <a:xfrm flipV="1">
              <a:off x="3855283" y="4572408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Arrow Connector 643"/>
            <p:cNvCxnSpPr/>
            <p:nvPr/>
          </p:nvCxnSpPr>
          <p:spPr>
            <a:xfrm flipV="1">
              <a:off x="3844196" y="4550111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Arrow Connector 644"/>
            <p:cNvCxnSpPr/>
            <p:nvPr/>
          </p:nvCxnSpPr>
          <p:spPr>
            <a:xfrm>
              <a:off x="3858053" y="4634899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Arrow Connector 645"/>
            <p:cNvCxnSpPr/>
            <p:nvPr/>
          </p:nvCxnSpPr>
          <p:spPr>
            <a:xfrm>
              <a:off x="3858053" y="4621109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Arrow Connector 646"/>
            <p:cNvCxnSpPr/>
            <p:nvPr/>
          </p:nvCxnSpPr>
          <p:spPr>
            <a:xfrm>
              <a:off x="3842810" y="4818948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Straight Arrow Connector 647"/>
            <p:cNvCxnSpPr/>
            <p:nvPr/>
          </p:nvCxnSpPr>
          <p:spPr>
            <a:xfrm>
              <a:off x="3824812" y="481180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Arrow Connector 648"/>
            <p:cNvCxnSpPr/>
            <p:nvPr/>
          </p:nvCxnSpPr>
          <p:spPr>
            <a:xfrm flipH="1">
              <a:off x="3834514" y="4555993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0" name="Straight Arrow Connector 649"/>
            <p:cNvCxnSpPr/>
            <p:nvPr/>
          </p:nvCxnSpPr>
          <p:spPr>
            <a:xfrm flipH="1">
              <a:off x="3833135" y="4574697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1" name="Freeform 650"/>
            <p:cNvSpPr/>
            <p:nvPr/>
          </p:nvSpPr>
          <p:spPr>
            <a:xfrm flipH="1">
              <a:off x="5829453" y="4573787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52" name="Straight Arrow Connector 651"/>
            <p:cNvCxnSpPr/>
            <p:nvPr/>
          </p:nvCxnSpPr>
          <p:spPr>
            <a:xfrm>
              <a:off x="5854045" y="457698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Straight Arrow Connector 652"/>
            <p:cNvCxnSpPr/>
            <p:nvPr/>
          </p:nvCxnSpPr>
          <p:spPr>
            <a:xfrm flipH="1">
              <a:off x="5860376" y="4584230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Straight Arrow Connector 653"/>
            <p:cNvCxnSpPr/>
            <p:nvPr/>
          </p:nvCxnSpPr>
          <p:spPr>
            <a:xfrm flipV="1">
              <a:off x="3906728" y="5458532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Straight Arrow Connector 654"/>
            <p:cNvCxnSpPr>
              <a:stCxn id="656" idx="2"/>
            </p:cNvCxnSpPr>
            <p:nvPr/>
          </p:nvCxnSpPr>
          <p:spPr>
            <a:xfrm flipV="1">
              <a:off x="3895641" y="5436235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6" name="Freeform 655"/>
            <p:cNvSpPr/>
            <p:nvPr/>
          </p:nvSpPr>
          <p:spPr>
            <a:xfrm>
              <a:off x="3787460" y="5416904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7" name="Straight Arrow Connector 656"/>
            <p:cNvCxnSpPr/>
            <p:nvPr/>
          </p:nvCxnSpPr>
          <p:spPr>
            <a:xfrm>
              <a:off x="3879018" y="554873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Straight Arrow Connector 657"/>
            <p:cNvCxnSpPr/>
            <p:nvPr/>
          </p:nvCxnSpPr>
          <p:spPr>
            <a:xfrm>
              <a:off x="3879018" y="553494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9" name="Freeform 658"/>
            <p:cNvSpPr/>
            <p:nvPr/>
          </p:nvSpPr>
          <p:spPr>
            <a:xfrm>
              <a:off x="3770837" y="554159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60" name="Straight Arrow Connector 659"/>
            <p:cNvCxnSpPr/>
            <p:nvPr/>
          </p:nvCxnSpPr>
          <p:spPr>
            <a:xfrm flipV="1">
              <a:off x="3901184" y="5677436"/>
              <a:ext cx="2018154" cy="9249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Straight Arrow Connector 660"/>
            <p:cNvCxnSpPr>
              <a:stCxn id="662" idx="2"/>
            </p:cNvCxnSpPr>
            <p:nvPr/>
          </p:nvCxnSpPr>
          <p:spPr>
            <a:xfrm flipV="1">
              <a:off x="3890097" y="5655139"/>
              <a:ext cx="3933788" cy="8042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2" name="Freeform 661"/>
            <p:cNvSpPr/>
            <p:nvPr/>
          </p:nvSpPr>
          <p:spPr>
            <a:xfrm>
              <a:off x="3781916" y="5635808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3" name="Straight Arrow Connector 662"/>
            <p:cNvCxnSpPr/>
            <p:nvPr/>
          </p:nvCxnSpPr>
          <p:spPr>
            <a:xfrm>
              <a:off x="3903954" y="5739927"/>
              <a:ext cx="2013997" cy="142489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4" name="Straight Arrow Connector 663"/>
            <p:cNvCxnSpPr/>
            <p:nvPr/>
          </p:nvCxnSpPr>
          <p:spPr>
            <a:xfrm>
              <a:off x="3903954" y="5726137"/>
              <a:ext cx="4027995" cy="85034"/>
            </a:xfrm>
            <a:prstGeom prst="straightConnector1">
              <a:avLst/>
            </a:prstGeom>
            <a:ln>
              <a:solidFill>
                <a:srgbClr val="C0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" name="Freeform 664"/>
            <p:cNvSpPr/>
            <p:nvPr/>
          </p:nvSpPr>
          <p:spPr>
            <a:xfrm>
              <a:off x="3795773" y="5732786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>
              <a:solidFill>
                <a:srgbClr val="C0000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66" name="Straight Arrow Connector 665"/>
            <p:cNvCxnSpPr/>
            <p:nvPr/>
          </p:nvCxnSpPr>
          <p:spPr>
            <a:xfrm>
              <a:off x="3888711" y="5923976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7" name="Freeform 666"/>
            <p:cNvSpPr/>
            <p:nvPr/>
          </p:nvSpPr>
          <p:spPr>
            <a:xfrm>
              <a:off x="3780530" y="591683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68" name="Straight Arrow Connector 667"/>
            <p:cNvCxnSpPr/>
            <p:nvPr/>
          </p:nvCxnSpPr>
          <p:spPr>
            <a:xfrm>
              <a:off x="3870713" y="591683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9" name="Straight Arrow Connector 668"/>
            <p:cNvCxnSpPr/>
            <p:nvPr/>
          </p:nvCxnSpPr>
          <p:spPr>
            <a:xfrm flipH="1">
              <a:off x="3880415" y="5661021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Arrow Connector 669"/>
            <p:cNvCxnSpPr/>
            <p:nvPr/>
          </p:nvCxnSpPr>
          <p:spPr>
            <a:xfrm flipH="1">
              <a:off x="3879036" y="5679725"/>
              <a:ext cx="4027995" cy="85034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1" name="Freeform 670"/>
            <p:cNvSpPr/>
            <p:nvPr/>
          </p:nvSpPr>
          <p:spPr>
            <a:xfrm flipH="1">
              <a:off x="5875354" y="5678815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72" name="Freeform 671"/>
            <p:cNvSpPr/>
            <p:nvPr/>
          </p:nvSpPr>
          <p:spPr>
            <a:xfrm flipH="1">
              <a:off x="7945211" y="5678819"/>
              <a:ext cx="108181" cy="99753"/>
            </a:xfrm>
            <a:custGeom>
              <a:avLst/>
              <a:gdLst>
                <a:gd name="connsiteX0" fmla="*/ 91556 w 108181"/>
                <a:gd name="connsiteY0" fmla="*/ 0 h 99753"/>
                <a:gd name="connsiteX1" fmla="*/ 116 w 108181"/>
                <a:gd name="connsiteY1" fmla="*/ 41564 h 99753"/>
                <a:gd name="connsiteX2" fmla="*/ 108181 w 108181"/>
                <a:gd name="connsiteY2" fmla="*/ 99753 h 9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81" h="99753">
                  <a:moveTo>
                    <a:pt x="91556" y="0"/>
                  </a:moveTo>
                  <a:cubicBezTo>
                    <a:pt x="44450" y="12469"/>
                    <a:pt x="-2655" y="24939"/>
                    <a:pt x="116" y="41564"/>
                  </a:cubicBezTo>
                  <a:cubicBezTo>
                    <a:pt x="2887" y="58189"/>
                    <a:pt x="55534" y="78971"/>
                    <a:pt x="108181" y="9975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673" name="Straight Arrow Connector 672"/>
            <p:cNvCxnSpPr/>
            <p:nvPr/>
          </p:nvCxnSpPr>
          <p:spPr>
            <a:xfrm>
              <a:off x="5899946" y="5682014"/>
              <a:ext cx="2013997" cy="142489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Arrow Connector 673"/>
            <p:cNvCxnSpPr/>
            <p:nvPr/>
          </p:nvCxnSpPr>
          <p:spPr>
            <a:xfrm flipH="1">
              <a:off x="5906277" y="5689258"/>
              <a:ext cx="2020131" cy="180747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5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-0.2418 0.021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26588 0.023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6872" cy="1499616"/>
          </a:xfrm>
        </p:spPr>
        <p:txBody>
          <a:bodyPr/>
          <a:lstStyle/>
          <a:p>
            <a:r>
              <a:rPr lang="en-US" b="1">
                <a:solidFill>
                  <a:schemeClr val="accent5"/>
                </a:solidFill>
              </a:rPr>
              <a:t>Better: Separate Data Plane and Control Plane, make them lock-free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61975" y="5356796"/>
            <a:ext cx="4924425" cy="1333563"/>
          </a:xfrm>
        </p:spPr>
        <p:txBody>
          <a:bodyPr/>
          <a:lstStyle/>
          <a:p>
            <a:pPr algn="ctr"/>
            <a:r>
              <a:rPr lang="en-US"/>
              <a:t>Data plane runs steadily </a:t>
            </a:r>
            <a:br>
              <a:rPr lang="en-US"/>
            </a:br>
            <a:r>
              <a:rPr lang="en-US"/>
              <a:t>(Derecho’s RDMC or SMC multicast)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600168" y="5340708"/>
            <a:ext cx="5037650" cy="1349651"/>
          </a:xfrm>
        </p:spPr>
        <p:txBody>
          <a:bodyPr/>
          <a:lstStyle/>
          <a:p>
            <a:pPr algn="ctr"/>
            <a:r>
              <a:rPr lang="en-US"/>
              <a:t>Control information exchanged continuously</a:t>
            </a:r>
            <a:br>
              <a:rPr lang="en-US"/>
            </a:br>
            <a:r>
              <a:rPr lang="en-US"/>
              <a:t>(one-sided RDMA writes via SST)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61" name="Oval 560"/>
          <p:cNvSpPr/>
          <p:nvPr/>
        </p:nvSpPr>
        <p:spPr>
          <a:xfrm>
            <a:off x="561975" y="2465832"/>
            <a:ext cx="4924425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562" name="Oval 561"/>
          <p:cNvSpPr/>
          <p:nvPr/>
        </p:nvSpPr>
        <p:spPr>
          <a:xfrm>
            <a:off x="859574" y="252028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63" name="Oval 562"/>
          <p:cNvSpPr/>
          <p:nvPr/>
        </p:nvSpPr>
        <p:spPr>
          <a:xfrm>
            <a:off x="4887569" y="252027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64" name="Oval 563"/>
          <p:cNvSpPr/>
          <p:nvPr/>
        </p:nvSpPr>
        <p:spPr>
          <a:xfrm>
            <a:off x="2873571" y="2520278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Q</a:t>
            </a:r>
          </a:p>
        </p:txBody>
      </p:sp>
      <p:cxnSp>
        <p:nvCxnSpPr>
          <p:cNvPr id="565" name="Straight Arrow Connector 564"/>
          <p:cNvCxnSpPr/>
          <p:nvPr/>
        </p:nvCxnSpPr>
        <p:spPr>
          <a:xfrm>
            <a:off x="2972113" y="28563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Arrow Connector 565"/>
          <p:cNvCxnSpPr/>
          <p:nvPr/>
        </p:nvCxnSpPr>
        <p:spPr>
          <a:xfrm>
            <a:off x="958115" y="28426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Arrow Connector 566"/>
          <p:cNvCxnSpPr/>
          <p:nvPr/>
        </p:nvCxnSpPr>
        <p:spPr>
          <a:xfrm>
            <a:off x="2972113" y="30087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Arrow Connector 567"/>
          <p:cNvCxnSpPr/>
          <p:nvPr/>
        </p:nvCxnSpPr>
        <p:spPr>
          <a:xfrm>
            <a:off x="958115" y="29950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Arrow Connector 569"/>
          <p:cNvCxnSpPr/>
          <p:nvPr/>
        </p:nvCxnSpPr>
        <p:spPr>
          <a:xfrm>
            <a:off x="2972113" y="31611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Arrow Connector 570"/>
          <p:cNvCxnSpPr/>
          <p:nvPr/>
        </p:nvCxnSpPr>
        <p:spPr>
          <a:xfrm>
            <a:off x="958115" y="31474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Arrow Connector 572"/>
          <p:cNvCxnSpPr/>
          <p:nvPr/>
        </p:nvCxnSpPr>
        <p:spPr>
          <a:xfrm>
            <a:off x="2972113" y="33135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Arrow Connector 573"/>
          <p:cNvCxnSpPr/>
          <p:nvPr/>
        </p:nvCxnSpPr>
        <p:spPr>
          <a:xfrm>
            <a:off x="958115" y="32998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Arrow Connector 575"/>
          <p:cNvCxnSpPr/>
          <p:nvPr/>
        </p:nvCxnSpPr>
        <p:spPr>
          <a:xfrm>
            <a:off x="2972113" y="34659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Arrow Connector 576"/>
          <p:cNvCxnSpPr/>
          <p:nvPr/>
        </p:nvCxnSpPr>
        <p:spPr>
          <a:xfrm>
            <a:off x="958115" y="34522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Arrow Connector 578"/>
          <p:cNvCxnSpPr/>
          <p:nvPr/>
        </p:nvCxnSpPr>
        <p:spPr>
          <a:xfrm>
            <a:off x="2972113" y="36183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Arrow Connector 579"/>
          <p:cNvCxnSpPr/>
          <p:nvPr/>
        </p:nvCxnSpPr>
        <p:spPr>
          <a:xfrm>
            <a:off x="958115" y="36046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Straight Arrow Connector 581"/>
          <p:cNvCxnSpPr/>
          <p:nvPr/>
        </p:nvCxnSpPr>
        <p:spPr>
          <a:xfrm>
            <a:off x="2972113" y="37707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Arrow Connector 582"/>
          <p:cNvCxnSpPr/>
          <p:nvPr/>
        </p:nvCxnSpPr>
        <p:spPr>
          <a:xfrm>
            <a:off x="958115" y="37570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Arrow Connector 584"/>
          <p:cNvCxnSpPr/>
          <p:nvPr/>
        </p:nvCxnSpPr>
        <p:spPr>
          <a:xfrm>
            <a:off x="2972113" y="39231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Arrow Connector 585"/>
          <p:cNvCxnSpPr/>
          <p:nvPr/>
        </p:nvCxnSpPr>
        <p:spPr>
          <a:xfrm>
            <a:off x="958115" y="39094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Arrow Connector 587"/>
          <p:cNvCxnSpPr/>
          <p:nvPr/>
        </p:nvCxnSpPr>
        <p:spPr>
          <a:xfrm>
            <a:off x="2972113" y="40755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Arrow Connector 588"/>
          <p:cNvCxnSpPr/>
          <p:nvPr/>
        </p:nvCxnSpPr>
        <p:spPr>
          <a:xfrm>
            <a:off x="958115" y="40618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1" name="Straight Arrow Connector 590"/>
          <p:cNvCxnSpPr/>
          <p:nvPr/>
        </p:nvCxnSpPr>
        <p:spPr>
          <a:xfrm>
            <a:off x="2972113" y="42279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2" name="Straight Arrow Connector 591"/>
          <p:cNvCxnSpPr/>
          <p:nvPr/>
        </p:nvCxnSpPr>
        <p:spPr>
          <a:xfrm>
            <a:off x="958115" y="42142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Straight Arrow Connector 593"/>
          <p:cNvCxnSpPr/>
          <p:nvPr/>
        </p:nvCxnSpPr>
        <p:spPr>
          <a:xfrm>
            <a:off x="2972113" y="43803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Straight Arrow Connector 594"/>
          <p:cNvCxnSpPr/>
          <p:nvPr/>
        </p:nvCxnSpPr>
        <p:spPr>
          <a:xfrm>
            <a:off x="958115" y="43666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Arrow Connector 596"/>
          <p:cNvCxnSpPr/>
          <p:nvPr/>
        </p:nvCxnSpPr>
        <p:spPr>
          <a:xfrm>
            <a:off x="2972113" y="45327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Arrow Connector 597"/>
          <p:cNvCxnSpPr/>
          <p:nvPr/>
        </p:nvCxnSpPr>
        <p:spPr>
          <a:xfrm>
            <a:off x="958115" y="45190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Arrow Connector 599"/>
          <p:cNvCxnSpPr/>
          <p:nvPr/>
        </p:nvCxnSpPr>
        <p:spPr>
          <a:xfrm>
            <a:off x="2972113" y="4685197"/>
            <a:ext cx="2013997" cy="142489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Arrow Connector 600"/>
          <p:cNvCxnSpPr/>
          <p:nvPr/>
        </p:nvCxnSpPr>
        <p:spPr>
          <a:xfrm>
            <a:off x="958115" y="4671407"/>
            <a:ext cx="4027995" cy="85034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Straight Arrow Connector 602"/>
          <p:cNvCxnSpPr/>
          <p:nvPr/>
        </p:nvCxnSpPr>
        <p:spPr>
          <a:xfrm>
            <a:off x="923076" y="28616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Arrow Connector 603"/>
          <p:cNvCxnSpPr/>
          <p:nvPr/>
        </p:nvCxnSpPr>
        <p:spPr>
          <a:xfrm flipV="1">
            <a:off x="923076" y="28911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Straight Arrow Connector 604"/>
          <p:cNvCxnSpPr/>
          <p:nvPr/>
        </p:nvCxnSpPr>
        <p:spPr>
          <a:xfrm>
            <a:off x="923076" y="30140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Arrow Connector 605"/>
          <p:cNvCxnSpPr/>
          <p:nvPr/>
        </p:nvCxnSpPr>
        <p:spPr>
          <a:xfrm flipV="1">
            <a:off x="923076" y="30435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Arrow Connector 606"/>
          <p:cNvCxnSpPr/>
          <p:nvPr/>
        </p:nvCxnSpPr>
        <p:spPr>
          <a:xfrm>
            <a:off x="923076" y="31664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Arrow Connector 607"/>
          <p:cNvCxnSpPr/>
          <p:nvPr/>
        </p:nvCxnSpPr>
        <p:spPr>
          <a:xfrm flipV="1">
            <a:off x="923076" y="31959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Arrow Connector 608"/>
          <p:cNvCxnSpPr/>
          <p:nvPr/>
        </p:nvCxnSpPr>
        <p:spPr>
          <a:xfrm>
            <a:off x="923076" y="33188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0" name="Straight Arrow Connector 609"/>
          <p:cNvCxnSpPr/>
          <p:nvPr/>
        </p:nvCxnSpPr>
        <p:spPr>
          <a:xfrm flipV="1">
            <a:off x="923076" y="33483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1" name="Straight Arrow Connector 610"/>
          <p:cNvCxnSpPr/>
          <p:nvPr/>
        </p:nvCxnSpPr>
        <p:spPr>
          <a:xfrm>
            <a:off x="923076" y="34712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Straight Arrow Connector 611"/>
          <p:cNvCxnSpPr/>
          <p:nvPr/>
        </p:nvCxnSpPr>
        <p:spPr>
          <a:xfrm flipV="1">
            <a:off x="923076" y="35007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Arrow Connector 612"/>
          <p:cNvCxnSpPr/>
          <p:nvPr/>
        </p:nvCxnSpPr>
        <p:spPr>
          <a:xfrm>
            <a:off x="923076" y="36236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" name="Straight Arrow Connector 613"/>
          <p:cNvCxnSpPr/>
          <p:nvPr/>
        </p:nvCxnSpPr>
        <p:spPr>
          <a:xfrm flipV="1">
            <a:off x="923076" y="36531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Arrow Connector 614"/>
          <p:cNvCxnSpPr/>
          <p:nvPr/>
        </p:nvCxnSpPr>
        <p:spPr>
          <a:xfrm>
            <a:off x="923076" y="37760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" name="Straight Arrow Connector 615"/>
          <p:cNvCxnSpPr/>
          <p:nvPr/>
        </p:nvCxnSpPr>
        <p:spPr>
          <a:xfrm flipV="1">
            <a:off x="923076" y="38055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" name="Straight Arrow Connector 616"/>
          <p:cNvCxnSpPr/>
          <p:nvPr/>
        </p:nvCxnSpPr>
        <p:spPr>
          <a:xfrm>
            <a:off x="923076" y="39284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Arrow Connector 617"/>
          <p:cNvCxnSpPr/>
          <p:nvPr/>
        </p:nvCxnSpPr>
        <p:spPr>
          <a:xfrm flipV="1">
            <a:off x="923076" y="39579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9" name="Straight Arrow Connector 618"/>
          <p:cNvCxnSpPr/>
          <p:nvPr/>
        </p:nvCxnSpPr>
        <p:spPr>
          <a:xfrm>
            <a:off x="923076" y="40808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Arrow Connector 619"/>
          <p:cNvCxnSpPr/>
          <p:nvPr/>
        </p:nvCxnSpPr>
        <p:spPr>
          <a:xfrm flipV="1">
            <a:off x="923076" y="41103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Arrow Connector 620"/>
          <p:cNvCxnSpPr/>
          <p:nvPr/>
        </p:nvCxnSpPr>
        <p:spPr>
          <a:xfrm>
            <a:off x="923076" y="42332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Arrow Connector 621"/>
          <p:cNvCxnSpPr/>
          <p:nvPr/>
        </p:nvCxnSpPr>
        <p:spPr>
          <a:xfrm flipV="1">
            <a:off x="923076" y="42627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" name="Straight Arrow Connector 622"/>
          <p:cNvCxnSpPr/>
          <p:nvPr/>
        </p:nvCxnSpPr>
        <p:spPr>
          <a:xfrm>
            <a:off x="923076" y="43856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Arrow Connector 623"/>
          <p:cNvCxnSpPr/>
          <p:nvPr/>
        </p:nvCxnSpPr>
        <p:spPr>
          <a:xfrm flipV="1">
            <a:off x="923076" y="44151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5" name="Straight Arrow Connector 624"/>
          <p:cNvCxnSpPr/>
          <p:nvPr/>
        </p:nvCxnSpPr>
        <p:spPr>
          <a:xfrm>
            <a:off x="923076" y="45380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6" name="Straight Arrow Connector 625"/>
          <p:cNvCxnSpPr/>
          <p:nvPr/>
        </p:nvCxnSpPr>
        <p:spPr>
          <a:xfrm flipV="1">
            <a:off x="923076" y="45675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Arrow Connector 626"/>
          <p:cNvCxnSpPr/>
          <p:nvPr/>
        </p:nvCxnSpPr>
        <p:spPr>
          <a:xfrm>
            <a:off x="923076" y="4690457"/>
            <a:ext cx="1985422" cy="86678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8" name="Straight Arrow Connector 627"/>
          <p:cNvCxnSpPr/>
          <p:nvPr/>
        </p:nvCxnSpPr>
        <p:spPr>
          <a:xfrm flipV="1">
            <a:off x="923076" y="4719985"/>
            <a:ext cx="2049036" cy="27820"/>
          </a:xfrm>
          <a:prstGeom prst="straightConnector1">
            <a:avLst/>
          </a:prstGeom>
          <a:ln w="28575">
            <a:solidFill>
              <a:srgbClr val="00B050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9" name="Oval 628"/>
          <p:cNvSpPr/>
          <p:nvPr/>
        </p:nvSpPr>
        <p:spPr>
          <a:xfrm>
            <a:off x="6566959" y="2479183"/>
            <a:ext cx="4924425" cy="2909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630" name="Oval 629"/>
          <p:cNvSpPr/>
          <p:nvPr/>
        </p:nvSpPr>
        <p:spPr>
          <a:xfrm>
            <a:off x="6864558" y="2533631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31" name="Oval 630"/>
          <p:cNvSpPr/>
          <p:nvPr/>
        </p:nvSpPr>
        <p:spPr>
          <a:xfrm>
            <a:off x="10892553" y="2533630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32" name="Oval 631"/>
          <p:cNvSpPr/>
          <p:nvPr/>
        </p:nvSpPr>
        <p:spPr>
          <a:xfrm>
            <a:off x="8878555" y="2533629"/>
            <a:ext cx="216132" cy="1820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Q</a:t>
            </a:r>
          </a:p>
        </p:txBody>
      </p:sp>
      <p:grpSp>
        <p:nvGrpSpPr>
          <p:cNvPr id="633" name="Group 632"/>
          <p:cNvGrpSpPr/>
          <p:nvPr/>
        </p:nvGrpSpPr>
        <p:grpSpPr>
          <a:xfrm>
            <a:off x="967640" y="2756778"/>
            <a:ext cx="10035750" cy="2332262"/>
            <a:chOff x="967640" y="2375777"/>
            <a:chExt cx="10035750" cy="3754079"/>
          </a:xfrm>
        </p:grpSpPr>
        <p:cxnSp>
          <p:nvCxnSpPr>
            <p:cNvPr id="634" name="Straight Arrow Connector 633"/>
            <p:cNvCxnSpPr/>
            <p:nvPr/>
          </p:nvCxnSpPr>
          <p:spPr>
            <a:xfrm>
              <a:off x="967640" y="2375778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Arrow Connector 634"/>
            <p:cNvCxnSpPr/>
            <p:nvPr/>
          </p:nvCxnSpPr>
          <p:spPr>
            <a:xfrm>
              <a:off x="2981637" y="2375778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Arrow Connector 635"/>
            <p:cNvCxnSpPr/>
            <p:nvPr/>
          </p:nvCxnSpPr>
          <p:spPr>
            <a:xfrm>
              <a:off x="4998406" y="2375777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Straight Arrow Connector 636"/>
            <p:cNvCxnSpPr/>
            <p:nvPr/>
          </p:nvCxnSpPr>
          <p:spPr>
            <a:xfrm>
              <a:off x="6972624" y="2389129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Arrow Connector 637"/>
            <p:cNvCxnSpPr/>
            <p:nvPr/>
          </p:nvCxnSpPr>
          <p:spPr>
            <a:xfrm>
              <a:off x="8986621" y="2389129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Arrow Connector 638"/>
            <p:cNvCxnSpPr/>
            <p:nvPr/>
          </p:nvCxnSpPr>
          <p:spPr>
            <a:xfrm>
              <a:off x="11003390" y="2389128"/>
              <a:ext cx="0" cy="3740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0" name="Straight Arrow Connector 639"/>
          <p:cNvCxnSpPr/>
          <p:nvPr/>
        </p:nvCxnSpPr>
        <p:spPr>
          <a:xfrm>
            <a:off x="8977097" y="28697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1" name="Straight Arrow Connector 640"/>
          <p:cNvCxnSpPr/>
          <p:nvPr/>
        </p:nvCxnSpPr>
        <p:spPr>
          <a:xfrm>
            <a:off x="6963099" y="28559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2" name="Straight Arrow Connector 641"/>
          <p:cNvCxnSpPr/>
          <p:nvPr/>
        </p:nvCxnSpPr>
        <p:spPr>
          <a:xfrm>
            <a:off x="8977097" y="30221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Arrow Connector 642"/>
          <p:cNvCxnSpPr/>
          <p:nvPr/>
        </p:nvCxnSpPr>
        <p:spPr>
          <a:xfrm>
            <a:off x="6963099" y="30083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4" name="Freeform 643"/>
          <p:cNvSpPr/>
          <p:nvPr/>
        </p:nvSpPr>
        <p:spPr>
          <a:xfrm>
            <a:off x="10882913" y="30150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45" name="Straight Arrow Connector 644"/>
          <p:cNvCxnSpPr/>
          <p:nvPr/>
        </p:nvCxnSpPr>
        <p:spPr>
          <a:xfrm>
            <a:off x="8977097" y="31745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6" name="Straight Arrow Connector 645"/>
          <p:cNvCxnSpPr/>
          <p:nvPr/>
        </p:nvCxnSpPr>
        <p:spPr>
          <a:xfrm>
            <a:off x="6963099" y="31607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7" name="Freeform 646"/>
          <p:cNvSpPr/>
          <p:nvPr/>
        </p:nvSpPr>
        <p:spPr>
          <a:xfrm>
            <a:off x="10882913" y="31674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48" name="Straight Arrow Connector 647"/>
          <p:cNvCxnSpPr/>
          <p:nvPr/>
        </p:nvCxnSpPr>
        <p:spPr>
          <a:xfrm>
            <a:off x="8977097" y="33269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9" name="Straight Arrow Connector 648"/>
          <p:cNvCxnSpPr/>
          <p:nvPr/>
        </p:nvCxnSpPr>
        <p:spPr>
          <a:xfrm>
            <a:off x="6963099" y="33131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0" name="Freeform 649"/>
          <p:cNvSpPr/>
          <p:nvPr/>
        </p:nvSpPr>
        <p:spPr>
          <a:xfrm>
            <a:off x="10882913" y="33198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51" name="Straight Arrow Connector 650"/>
          <p:cNvCxnSpPr/>
          <p:nvPr/>
        </p:nvCxnSpPr>
        <p:spPr>
          <a:xfrm>
            <a:off x="8977097" y="34793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2" name="Straight Arrow Connector 651"/>
          <p:cNvCxnSpPr/>
          <p:nvPr/>
        </p:nvCxnSpPr>
        <p:spPr>
          <a:xfrm>
            <a:off x="6963099" y="34655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3" name="Freeform 652"/>
          <p:cNvSpPr/>
          <p:nvPr/>
        </p:nvSpPr>
        <p:spPr>
          <a:xfrm>
            <a:off x="10882913" y="34722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54" name="Straight Arrow Connector 653"/>
          <p:cNvCxnSpPr/>
          <p:nvPr/>
        </p:nvCxnSpPr>
        <p:spPr>
          <a:xfrm>
            <a:off x="8977097" y="36317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" name="Straight Arrow Connector 654"/>
          <p:cNvCxnSpPr/>
          <p:nvPr/>
        </p:nvCxnSpPr>
        <p:spPr>
          <a:xfrm>
            <a:off x="6963099" y="36179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6" name="Freeform 655"/>
          <p:cNvSpPr/>
          <p:nvPr/>
        </p:nvSpPr>
        <p:spPr>
          <a:xfrm>
            <a:off x="10882913" y="36246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57" name="Straight Arrow Connector 656"/>
          <p:cNvCxnSpPr/>
          <p:nvPr/>
        </p:nvCxnSpPr>
        <p:spPr>
          <a:xfrm>
            <a:off x="8977097" y="37841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8" name="Straight Arrow Connector 657"/>
          <p:cNvCxnSpPr/>
          <p:nvPr/>
        </p:nvCxnSpPr>
        <p:spPr>
          <a:xfrm>
            <a:off x="6963099" y="37703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9" name="Freeform 658"/>
          <p:cNvSpPr/>
          <p:nvPr/>
        </p:nvSpPr>
        <p:spPr>
          <a:xfrm>
            <a:off x="10882913" y="37770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60" name="Straight Arrow Connector 659"/>
          <p:cNvCxnSpPr/>
          <p:nvPr/>
        </p:nvCxnSpPr>
        <p:spPr>
          <a:xfrm>
            <a:off x="8977097" y="39365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1" name="Straight Arrow Connector 660"/>
          <p:cNvCxnSpPr/>
          <p:nvPr/>
        </p:nvCxnSpPr>
        <p:spPr>
          <a:xfrm>
            <a:off x="6963099" y="39227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2" name="Freeform 661"/>
          <p:cNvSpPr/>
          <p:nvPr/>
        </p:nvSpPr>
        <p:spPr>
          <a:xfrm>
            <a:off x="10882913" y="39294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63" name="Straight Arrow Connector 662"/>
          <p:cNvCxnSpPr/>
          <p:nvPr/>
        </p:nvCxnSpPr>
        <p:spPr>
          <a:xfrm>
            <a:off x="8977097" y="40889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4" name="Straight Arrow Connector 663"/>
          <p:cNvCxnSpPr/>
          <p:nvPr/>
        </p:nvCxnSpPr>
        <p:spPr>
          <a:xfrm>
            <a:off x="6963099" y="40751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" name="Freeform 664"/>
          <p:cNvSpPr/>
          <p:nvPr/>
        </p:nvSpPr>
        <p:spPr>
          <a:xfrm>
            <a:off x="10882913" y="40818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66" name="Straight Arrow Connector 665"/>
          <p:cNvCxnSpPr/>
          <p:nvPr/>
        </p:nvCxnSpPr>
        <p:spPr>
          <a:xfrm>
            <a:off x="8977097" y="42413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7" name="Straight Arrow Connector 666"/>
          <p:cNvCxnSpPr/>
          <p:nvPr/>
        </p:nvCxnSpPr>
        <p:spPr>
          <a:xfrm>
            <a:off x="6963099" y="42275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8" name="Freeform 667"/>
          <p:cNvSpPr/>
          <p:nvPr/>
        </p:nvSpPr>
        <p:spPr>
          <a:xfrm>
            <a:off x="10882913" y="42342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69" name="Straight Arrow Connector 668"/>
          <p:cNvCxnSpPr/>
          <p:nvPr/>
        </p:nvCxnSpPr>
        <p:spPr>
          <a:xfrm>
            <a:off x="8977097" y="43937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0" name="Straight Arrow Connector 669"/>
          <p:cNvCxnSpPr/>
          <p:nvPr/>
        </p:nvCxnSpPr>
        <p:spPr>
          <a:xfrm>
            <a:off x="6963099" y="43799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1" name="Freeform 670"/>
          <p:cNvSpPr/>
          <p:nvPr/>
        </p:nvSpPr>
        <p:spPr>
          <a:xfrm>
            <a:off x="10882913" y="43866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72" name="Straight Arrow Connector 671"/>
          <p:cNvCxnSpPr/>
          <p:nvPr/>
        </p:nvCxnSpPr>
        <p:spPr>
          <a:xfrm>
            <a:off x="8977097" y="45461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3" name="Straight Arrow Connector 672"/>
          <p:cNvCxnSpPr/>
          <p:nvPr/>
        </p:nvCxnSpPr>
        <p:spPr>
          <a:xfrm>
            <a:off x="6963099" y="45323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4" name="Freeform 673"/>
          <p:cNvSpPr/>
          <p:nvPr/>
        </p:nvSpPr>
        <p:spPr>
          <a:xfrm>
            <a:off x="10882913" y="45390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75" name="Straight Arrow Connector 674"/>
          <p:cNvCxnSpPr/>
          <p:nvPr/>
        </p:nvCxnSpPr>
        <p:spPr>
          <a:xfrm>
            <a:off x="8977097" y="4698548"/>
            <a:ext cx="2013997" cy="142489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6" name="Straight Arrow Connector 675"/>
          <p:cNvCxnSpPr/>
          <p:nvPr/>
        </p:nvCxnSpPr>
        <p:spPr>
          <a:xfrm>
            <a:off x="6963099" y="4684758"/>
            <a:ext cx="4027995" cy="85034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7" name="Freeform 676"/>
          <p:cNvSpPr/>
          <p:nvPr/>
        </p:nvSpPr>
        <p:spPr>
          <a:xfrm>
            <a:off x="10882913" y="4691407"/>
            <a:ext cx="108181" cy="99753"/>
          </a:xfrm>
          <a:custGeom>
            <a:avLst/>
            <a:gdLst>
              <a:gd name="connsiteX0" fmla="*/ 91556 w 108181"/>
              <a:gd name="connsiteY0" fmla="*/ 0 h 99753"/>
              <a:gd name="connsiteX1" fmla="*/ 116 w 108181"/>
              <a:gd name="connsiteY1" fmla="*/ 41564 h 99753"/>
              <a:gd name="connsiteX2" fmla="*/ 108181 w 108181"/>
              <a:gd name="connsiteY2" fmla="*/ 99753 h 9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81" h="99753">
                <a:moveTo>
                  <a:pt x="91556" y="0"/>
                </a:moveTo>
                <a:cubicBezTo>
                  <a:pt x="44450" y="12469"/>
                  <a:pt x="-2655" y="24939"/>
                  <a:pt x="116" y="41564"/>
                </a:cubicBezTo>
                <a:cubicBezTo>
                  <a:pt x="2887" y="58189"/>
                  <a:pt x="55534" y="78971"/>
                  <a:pt x="108181" y="99753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ysClr val="windowText" lastClr="000000"/>
                </a:solidFill>
                <a:prstDash val="dash"/>
              </a:ln>
              <a:solidFill>
                <a:srgbClr val="00B050"/>
              </a:solidFill>
            </a:endParaRPr>
          </a:p>
        </p:txBody>
      </p:sp>
      <p:cxnSp>
        <p:nvCxnSpPr>
          <p:cNvPr id="678" name="Straight Arrow Connector 677"/>
          <p:cNvCxnSpPr/>
          <p:nvPr/>
        </p:nvCxnSpPr>
        <p:spPr>
          <a:xfrm>
            <a:off x="6928060" y="28750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9" name="Straight Arrow Connector 678"/>
          <p:cNvCxnSpPr/>
          <p:nvPr/>
        </p:nvCxnSpPr>
        <p:spPr>
          <a:xfrm flipV="1">
            <a:off x="6928060" y="29045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0" name="Straight Arrow Connector 679"/>
          <p:cNvCxnSpPr/>
          <p:nvPr/>
        </p:nvCxnSpPr>
        <p:spPr>
          <a:xfrm>
            <a:off x="6928060" y="3027408"/>
            <a:ext cx="1985422" cy="86678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1" name="Straight Arrow Connector 680"/>
          <p:cNvCxnSpPr/>
          <p:nvPr/>
        </p:nvCxnSpPr>
        <p:spPr>
          <a:xfrm flipV="1">
            <a:off x="6928060" y="3056936"/>
            <a:ext cx="2049036" cy="2782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2" name="Straight Arrow Connector 681"/>
          <p:cNvCxnSpPr/>
          <p:nvPr/>
        </p:nvCxnSpPr>
        <p:spPr>
          <a:xfrm>
            <a:off x="6928060" y="3179808"/>
            <a:ext cx="1985422" cy="86678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3" name="Straight Arrow Connector 682"/>
          <p:cNvCxnSpPr/>
          <p:nvPr/>
        </p:nvCxnSpPr>
        <p:spPr>
          <a:xfrm flipV="1">
            <a:off x="6928060" y="3209336"/>
            <a:ext cx="2049036" cy="2782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4" name="Straight Arrow Connector 683"/>
          <p:cNvCxnSpPr/>
          <p:nvPr/>
        </p:nvCxnSpPr>
        <p:spPr>
          <a:xfrm>
            <a:off x="6928060" y="33322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5" name="Straight Arrow Connector 684"/>
          <p:cNvCxnSpPr/>
          <p:nvPr/>
        </p:nvCxnSpPr>
        <p:spPr>
          <a:xfrm flipV="1">
            <a:off x="6928060" y="33617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6" name="Straight Arrow Connector 685"/>
          <p:cNvCxnSpPr/>
          <p:nvPr/>
        </p:nvCxnSpPr>
        <p:spPr>
          <a:xfrm>
            <a:off x="6928060" y="34846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7" name="Straight Arrow Connector 686"/>
          <p:cNvCxnSpPr/>
          <p:nvPr/>
        </p:nvCxnSpPr>
        <p:spPr>
          <a:xfrm flipV="1">
            <a:off x="6928060" y="35141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8" name="Straight Arrow Connector 687"/>
          <p:cNvCxnSpPr/>
          <p:nvPr/>
        </p:nvCxnSpPr>
        <p:spPr>
          <a:xfrm>
            <a:off x="6928060" y="36370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9" name="Straight Arrow Connector 688"/>
          <p:cNvCxnSpPr/>
          <p:nvPr/>
        </p:nvCxnSpPr>
        <p:spPr>
          <a:xfrm flipV="1">
            <a:off x="6928060" y="36665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0" name="Straight Arrow Connector 689"/>
          <p:cNvCxnSpPr/>
          <p:nvPr/>
        </p:nvCxnSpPr>
        <p:spPr>
          <a:xfrm>
            <a:off x="6928060" y="37894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1" name="Straight Arrow Connector 690"/>
          <p:cNvCxnSpPr/>
          <p:nvPr/>
        </p:nvCxnSpPr>
        <p:spPr>
          <a:xfrm flipV="1">
            <a:off x="6928060" y="38189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2" name="Straight Arrow Connector 691"/>
          <p:cNvCxnSpPr/>
          <p:nvPr/>
        </p:nvCxnSpPr>
        <p:spPr>
          <a:xfrm>
            <a:off x="6928060" y="39418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3" name="Straight Arrow Connector 692"/>
          <p:cNvCxnSpPr/>
          <p:nvPr/>
        </p:nvCxnSpPr>
        <p:spPr>
          <a:xfrm flipV="1">
            <a:off x="6928060" y="39713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4" name="Straight Arrow Connector 693"/>
          <p:cNvCxnSpPr/>
          <p:nvPr/>
        </p:nvCxnSpPr>
        <p:spPr>
          <a:xfrm>
            <a:off x="6928060" y="40942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5" name="Straight Arrow Connector 694"/>
          <p:cNvCxnSpPr/>
          <p:nvPr/>
        </p:nvCxnSpPr>
        <p:spPr>
          <a:xfrm flipV="1">
            <a:off x="6928060" y="41237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6" name="Straight Arrow Connector 695"/>
          <p:cNvCxnSpPr/>
          <p:nvPr/>
        </p:nvCxnSpPr>
        <p:spPr>
          <a:xfrm>
            <a:off x="6928060" y="42466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7" name="Straight Arrow Connector 696"/>
          <p:cNvCxnSpPr/>
          <p:nvPr/>
        </p:nvCxnSpPr>
        <p:spPr>
          <a:xfrm flipV="1">
            <a:off x="6928060" y="42761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8" name="Straight Arrow Connector 697"/>
          <p:cNvCxnSpPr/>
          <p:nvPr/>
        </p:nvCxnSpPr>
        <p:spPr>
          <a:xfrm>
            <a:off x="6928060" y="43990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9" name="Straight Arrow Connector 698"/>
          <p:cNvCxnSpPr/>
          <p:nvPr/>
        </p:nvCxnSpPr>
        <p:spPr>
          <a:xfrm flipV="1">
            <a:off x="6928060" y="44285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0" name="Straight Arrow Connector 699"/>
          <p:cNvCxnSpPr/>
          <p:nvPr/>
        </p:nvCxnSpPr>
        <p:spPr>
          <a:xfrm>
            <a:off x="6928060" y="45514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1" name="Straight Arrow Connector 700"/>
          <p:cNvCxnSpPr/>
          <p:nvPr/>
        </p:nvCxnSpPr>
        <p:spPr>
          <a:xfrm flipV="1">
            <a:off x="6928060" y="45809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2" name="Straight Arrow Connector 701"/>
          <p:cNvCxnSpPr/>
          <p:nvPr/>
        </p:nvCxnSpPr>
        <p:spPr>
          <a:xfrm>
            <a:off x="6928060" y="4703808"/>
            <a:ext cx="1985422" cy="86678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3" name="Straight Arrow Connector 702"/>
          <p:cNvCxnSpPr/>
          <p:nvPr/>
        </p:nvCxnSpPr>
        <p:spPr>
          <a:xfrm flipV="1">
            <a:off x="6928060" y="4733336"/>
            <a:ext cx="2049036" cy="27820"/>
          </a:xfrm>
          <a:prstGeom prst="straightConnector1">
            <a:avLst/>
          </a:prstGeom>
          <a:ln w="9525">
            <a:solidFill>
              <a:srgbClr val="FA5D06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4" name="Straight Arrow Connector 703"/>
          <p:cNvCxnSpPr/>
          <p:nvPr/>
        </p:nvCxnSpPr>
        <p:spPr>
          <a:xfrm flipH="1">
            <a:off x="8927794" y="29426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5" name="Straight Arrow Connector 704"/>
          <p:cNvCxnSpPr/>
          <p:nvPr/>
        </p:nvCxnSpPr>
        <p:spPr>
          <a:xfrm flipH="1" flipV="1">
            <a:off x="7017190" y="29336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6" name="Straight Arrow Connector 705"/>
          <p:cNvCxnSpPr/>
          <p:nvPr/>
        </p:nvCxnSpPr>
        <p:spPr>
          <a:xfrm flipH="1">
            <a:off x="8927794" y="30950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7" name="Straight Arrow Connector 706"/>
          <p:cNvCxnSpPr/>
          <p:nvPr/>
        </p:nvCxnSpPr>
        <p:spPr>
          <a:xfrm flipH="1" flipV="1">
            <a:off x="7017190" y="30860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8" name="Straight Arrow Connector 707"/>
          <p:cNvCxnSpPr/>
          <p:nvPr/>
        </p:nvCxnSpPr>
        <p:spPr>
          <a:xfrm flipH="1">
            <a:off x="8927794" y="32474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9" name="Straight Arrow Connector 708"/>
          <p:cNvCxnSpPr/>
          <p:nvPr/>
        </p:nvCxnSpPr>
        <p:spPr>
          <a:xfrm flipH="1" flipV="1">
            <a:off x="7017190" y="32384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0" name="Straight Arrow Connector 709"/>
          <p:cNvCxnSpPr/>
          <p:nvPr/>
        </p:nvCxnSpPr>
        <p:spPr>
          <a:xfrm flipH="1">
            <a:off x="8927794" y="33998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1" name="Straight Arrow Connector 710"/>
          <p:cNvCxnSpPr/>
          <p:nvPr/>
        </p:nvCxnSpPr>
        <p:spPr>
          <a:xfrm flipH="1" flipV="1">
            <a:off x="7017190" y="33908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2" name="Straight Arrow Connector 711"/>
          <p:cNvCxnSpPr/>
          <p:nvPr/>
        </p:nvCxnSpPr>
        <p:spPr>
          <a:xfrm flipH="1">
            <a:off x="8927794" y="35522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3" name="Straight Arrow Connector 712"/>
          <p:cNvCxnSpPr/>
          <p:nvPr/>
        </p:nvCxnSpPr>
        <p:spPr>
          <a:xfrm flipH="1" flipV="1">
            <a:off x="7017190" y="35432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4" name="Straight Arrow Connector 713"/>
          <p:cNvCxnSpPr/>
          <p:nvPr/>
        </p:nvCxnSpPr>
        <p:spPr>
          <a:xfrm flipH="1">
            <a:off x="8927794" y="37046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5" name="Straight Arrow Connector 714"/>
          <p:cNvCxnSpPr/>
          <p:nvPr/>
        </p:nvCxnSpPr>
        <p:spPr>
          <a:xfrm flipH="1" flipV="1">
            <a:off x="7017190" y="36956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" name="Straight Arrow Connector 715"/>
          <p:cNvCxnSpPr/>
          <p:nvPr/>
        </p:nvCxnSpPr>
        <p:spPr>
          <a:xfrm flipH="1">
            <a:off x="8927794" y="38570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" name="Straight Arrow Connector 716"/>
          <p:cNvCxnSpPr/>
          <p:nvPr/>
        </p:nvCxnSpPr>
        <p:spPr>
          <a:xfrm flipH="1" flipV="1">
            <a:off x="7017190" y="38480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" name="Straight Arrow Connector 717"/>
          <p:cNvCxnSpPr/>
          <p:nvPr/>
        </p:nvCxnSpPr>
        <p:spPr>
          <a:xfrm flipH="1">
            <a:off x="8927794" y="40094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" name="Straight Arrow Connector 718"/>
          <p:cNvCxnSpPr/>
          <p:nvPr/>
        </p:nvCxnSpPr>
        <p:spPr>
          <a:xfrm flipH="1" flipV="1">
            <a:off x="7017190" y="40004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Arrow Connector 719"/>
          <p:cNvCxnSpPr/>
          <p:nvPr/>
        </p:nvCxnSpPr>
        <p:spPr>
          <a:xfrm flipH="1">
            <a:off x="8927794" y="41618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Arrow Connector 720"/>
          <p:cNvCxnSpPr/>
          <p:nvPr/>
        </p:nvCxnSpPr>
        <p:spPr>
          <a:xfrm flipH="1" flipV="1">
            <a:off x="7017190" y="41528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2" name="Straight Arrow Connector 721"/>
          <p:cNvCxnSpPr/>
          <p:nvPr/>
        </p:nvCxnSpPr>
        <p:spPr>
          <a:xfrm flipH="1">
            <a:off x="8927794" y="43142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" name="Straight Arrow Connector 722"/>
          <p:cNvCxnSpPr/>
          <p:nvPr/>
        </p:nvCxnSpPr>
        <p:spPr>
          <a:xfrm flipH="1" flipV="1">
            <a:off x="7017190" y="43052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Straight Arrow Connector 723"/>
          <p:cNvCxnSpPr/>
          <p:nvPr/>
        </p:nvCxnSpPr>
        <p:spPr>
          <a:xfrm flipH="1">
            <a:off x="8927794" y="44666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Straight Arrow Connector 724"/>
          <p:cNvCxnSpPr/>
          <p:nvPr/>
        </p:nvCxnSpPr>
        <p:spPr>
          <a:xfrm flipH="1" flipV="1">
            <a:off x="7017190" y="44576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Straight Arrow Connector 725"/>
          <p:cNvCxnSpPr/>
          <p:nvPr/>
        </p:nvCxnSpPr>
        <p:spPr>
          <a:xfrm flipH="1">
            <a:off x="8927794" y="46190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7" name="Straight Arrow Connector 726"/>
          <p:cNvCxnSpPr/>
          <p:nvPr/>
        </p:nvCxnSpPr>
        <p:spPr>
          <a:xfrm flipH="1" flipV="1">
            <a:off x="7017190" y="46100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8" name="Straight Arrow Connector 727"/>
          <p:cNvCxnSpPr/>
          <p:nvPr/>
        </p:nvCxnSpPr>
        <p:spPr>
          <a:xfrm flipH="1">
            <a:off x="8927794" y="4771437"/>
            <a:ext cx="2016769" cy="43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9" name="Straight Arrow Connector 728"/>
          <p:cNvCxnSpPr/>
          <p:nvPr/>
        </p:nvCxnSpPr>
        <p:spPr>
          <a:xfrm flipH="1" flipV="1">
            <a:off x="7017190" y="4762400"/>
            <a:ext cx="3927373" cy="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2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8CF820F-2563-ADD7-DD8C-FA00F6FF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953608" cy="1499616"/>
          </a:xfrm>
        </p:spPr>
        <p:txBody>
          <a:bodyPr>
            <a:normAutofit/>
          </a:bodyPr>
          <a:lstStyle/>
          <a:p>
            <a:r>
              <a:rPr lang="en-US" dirty="0"/>
              <a:t>Idea: start by dusting off a bit more old work (but then we need to innovate)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E6C278-142E-27A6-8E58-E51CE2CDE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Use virtual synchrony to manage membership.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Consensus-based, but failures/joins are infrequent</a:t>
            </a:r>
          </a:p>
          <a:p>
            <a:endParaRPr lang="en-US"/>
          </a:p>
          <a:p>
            <a:r>
              <a:rPr lang="en-US"/>
              <a:t>During each membership epoch: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Deliver messages in round-robin order among “senders”.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A sender transmits </a:t>
            </a:r>
            <a:r>
              <a:rPr lang="en-US" i="1"/>
              <a:t>null </a:t>
            </a:r>
            <a:r>
              <a:rPr lang="en-US"/>
              <a:t>if it has no data to multicast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FD098-FB76-8116-F225-F4EC8C39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5CE99-9893-43E9-0F67-905A9B3D6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56197"/>
      </p:ext>
    </p:extLst>
  </p:cSld>
  <p:clrMapOvr>
    <a:masterClrMapping/>
  </p:clrMapOvr>
  <p:transition advTm="600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B04C-001E-5EED-C42F-729391C3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became the Derecho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02DBE-851F-520D-0CBB-9182F20F8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Derecho is an open source C++ library (but callable from Java and Python and C#) for ultra fast communication and ML patterns like </a:t>
            </a:r>
            <a:r>
              <a:rPr lang="en-US" err="1"/>
              <a:t>AllReduce</a:t>
            </a: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Cascade is actually built “around” Derecho.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D47C1-64E2-48E1-7373-554D54D5E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B1E1F-FDE9-72D0-6C16-2F5A0D3B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E1A3B-575F-E4B0-E6BF-3874A09F4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2613" y="112976"/>
            <a:ext cx="2004886" cy="1267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F70C6-A136-4AFC-4069-7FE63B6C347B}"/>
              </a:ext>
            </a:extLst>
          </p:cNvPr>
          <p:cNvSpPr txBox="1"/>
          <p:nvPr/>
        </p:nvSpPr>
        <p:spPr>
          <a:xfrm>
            <a:off x="9953670" y="1335024"/>
            <a:ext cx="2162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Derecho: A powerful</a:t>
            </a:r>
            <a:br>
              <a:rPr lang="en-US" b="1"/>
            </a:br>
            <a:r>
              <a:rPr lang="en-US" b="1"/>
              <a:t>straight-line storm</a:t>
            </a:r>
          </a:p>
        </p:txBody>
      </p:sp>
    </p:spTree>
    <p:extLst>
      <p:ext uri="{BB962C8B-B14F-4D97-AF65-F5344CB8AC3E}">
        <p14:creationId xmlns:p14="http://schemas.microsoft.com/office/powerpoint/2010/main" val="169285563"/>
      </p:ext>
    </p:extLst>
  </p:cSld>
  <p:clrMapOvr>
    <a:masterClrMapping/>
  </p:clrMapOvr>
  <p:transition advTm="60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655141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spc="200">
                <a:solidFill>
                  <a:srgbClr val="FFFFFF"/>
                </a:solidFill>
              </a:rPr>
              <a:t>SST for Monotonic Control Data</a:t>
            </a:r>
            <a:br>
              <a:rPr lang="en-US" sz="3600" spc="200">
                <a:solidFill>
                  <a:srgbClr val="FFFFFF"/>
                </a:solidFill>
              </a:rPr>
            </a:br>
            <a:endParaRPr lang="en-US" sz="3600" kern="1200" cap="all" spc="20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58754694"/>
      </p:ext>
    </p:extLst>
  </p:cSld>
  <p:clrMapOvr>
    <a:masterClrMapping/>
  </p:clrMapOvr>
  <p:transition advTm="600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Explosion 1 68"/>
          <p:cNvSpPr>
            <a:spLocks noChangeAspect="1"/>
          </p:cNvSpPr>
          <p:nvPr/>
        </p:nvSpPr>
        <p:spPr>
          <a:xfrm>
            <a:off x="1598273" y="5492107"/>
            <a:ext cx="132029" cy="93785"/>
          </a:xfrm>
          <a:prstGeom prst="irregularSeal1">
            <a:avLst/>
          </a:prstGeom>
          <a:solidFill>
            <a:srgbClr val="FFFF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2"/>
          </a:p>
        </p:txBody>
      </p:sp>
      <p:sp>
        <p:nvSpPr>
          <p:cNvPr id="4" name="Oval 3"/>
          <p:cNvSpPr/>
          <p:nvPr/>
        </p:nvSpPr>
        <p:spPr>
          <a:xfrm>
            <a:off x="542408" y="4028945"/>
            <a:ext cx="2251971" cy="3859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41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59286" y="4028945"/>
            <a:ext cx="2251971" cy="3859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4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51792" y="3030137"/>
            <a:ext cx="3796018" cy="38590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41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2774" y="3098235"/>
            <a:ext cx="245266" cy="249701"/>
          </a:xfrm>
          <a:prstGeom prst="ellipse">
            <a:avLst/>
          </a:prstGeom>
          <a:solidFill>
            <a:schemeClr val="bg1"/>
          </a:solidFill>
          <a:ln w="254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41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913383" y="3098235"/>
            <a:ext cx="245266" cy="2497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41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Oval 8"/>
          <p:cNvSpPr/>
          <p:nvPr/>
        </p:nvSpPr>
        <p:spPr>
          <a:xfrm>
            <a:off x="3036590" y="3098235"/>
            <a:ext cx="245266" cy="249701"/>
          </a:xfrm>
          <a:prstGeom prst="ellipse">
            <a:avLst/>
          </a:prstGeom>
          <a:solidFill>
            <a:schemeClr val="bg1"/>
          </a:solidFill>
          <a:ln w="2540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41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1563919" y="4097043"/>
            <a:ext cx="245266" cy="2497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41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1122682" y="4097043"/>
            <a:ext cx="245266" cy="249701"/>
          </a:xfrm>
          <a:prstGeom prst="ellipse">
            <a:avLst/>
          </a:prstGeom>
          <a:solidFill>
            <a:schemeClr val="bg1"/>
          </a:solidFill>
          <a:ln w="254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41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1983878" y="4097043"/>
            <a:ext cx="245266" cy="2497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41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Oval 12"/>
          <p:cNvSpPr/>
          <p:nvPr/>
        </p:nvSpPr>
        <p:spPr>
          <a:xfrm>
            <a:off x="4089314" y="4097043"/>
            <a:ext cx="245266" cy="249701"/>
          </a:xfrm>
          <a:prstGeom prst="ellipse">
            <a:avLst/>
          </a:prstGeom>
          <a:solidFill>
            <a:schemeClr val="bg1"/>
          </a:solidFill>
          <a:ln w="254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41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3648079" y="4097043"/>
            <a:ext cx="245266" cy="2497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41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4509273" y="4097043"/>
            <a:ext cx="245266" cy="2497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41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17" name="Straight Connector 16"/>
          <p:cNvCxnSpPr>
            <a:stCxn id="7" idx="3"/>
            <a:endCxn id="11" idx="7"/>
          </p:cNvCxnSpPr>
          <p:nvPr/>
        </p:nvCxnSpPr>
        <p:spPr>
          <a:xfrm flipH="1">
            <a:off x="1332026" y="3311362"/>
            <a:ext cx="846663" cy="82224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4" idx="1"/>
          </p:cNvCxnSpPr>
          <p:nvPr/>
        </p:nvCxnSpPr>
        <p:spPr>
          <a:xfrm>
            <a:off x="2275108" y="3347934"/>
            <a:ext cx="1408886" cy="78567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0" idx="7"/>
          </p:cNvCxnSpPr>
          <p:nvPr/>
        </p:nvCxnSpPr>
        <p:spPr>
          <a:xfrm flipH="1">
            <a:off x="1773271" y="3317041"/>
            <a:ext cx="1333627" cy="81656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3" idx="0"/>
          </p:cNvCxnSpPr>
          <p:nvPr/>
        </p:nvCxnSpPr>
        <p:spPr>
          <a:xfrm>
            <a:off x="3202659" y="3353609"/>
            <a:ext cx="1009288" cy="74343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2" idx="0"/>
          </p:cNvCxnSpPr>
          <p:nvPr/>
        </p:nvCxnSpPr>
        <p:spPr>
          <a:xfrm flipH="1">
            <a:off x="2106514" y="3387978"/>
            <a:ext cx="1951904" cy="70906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5" idx="0"/>
          </p:cNvCxnSpPr>
          <p:nvPr/>
        </p:nvCxnSpPr>
        <p:spPr>
          <a:xfrm>
            <a:off x="4154188" y="3424549"/>
            <a:ext cx="477721" cy="67249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1251792" y="4329712"/>
            <a:ext cx="3322222" cy="1407415"/>
            <a:chOff x="1127759" y="1889756"/>
            <a:chExt cx="2595162" cy="130629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1127759" y="1955074"/>
              <a:ext cx="0" cy="12409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454330" y="1955075"/>
              <a:ext cx="5906" cy="10593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776551" y="1955074"/>
              <a:ext cx="0" cy="12409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074129" y="1889756"/>
              <a:ext cx="0" cy="12409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3394973" y="1889756"/>
              <a:ext cx="5727" cy="9048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722921" y="1889756"/>
              <a:ext cx="0" cy="12409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/>
          <p:nvPr/>
        </p:nvCxnSpPr>
        <p:spPr>
          <a:xfrm>
            <a:off x="1251793" y="4545372"/>
            <a:ext cx="425625" cy="181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248955" y="4568066"/>
            <a:ext cx="893819" cy="79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212061" y="4743997"/>
            <a:ext cx="425625" cy="181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209226" y="4766694"/>
            <a:ext cx="893819" cy="79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257458" y="4970996"/>
            <a:ext cx="425625" cy="181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254621" y="4993691"/>
            <a:ext cx="893819" cy="79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257464" y="5175302"/>
            <a:ext cx="425625" cy="181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254627" y="5197998"/>
            <a:ext cx="893819" cy="79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266689" y="5388955"/>
            <a:ext cx="858347" cy="150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265975" y="5413643"/>
            <a:ext cx="342053" cy="229957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3752507" y="4560643"/>
            <a:ext cx="405024" cy="80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154137" y="4536330"/>
            <a:ext cx="419873" cy="173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3752505" y="4836036"/>
            <a:ext cx="405024" cy="80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154136" y="4811722"/>
            <a:ext cx="419875" cy="170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3743455" y="5079021"/>
            <a:ext cx="405024" cy="80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145083" y="5054707"/>
            <a:ext cx="415889" cy="173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3828934" y="5370613"/>
            <a:ext cx="328597" cy="107906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154133" y="5346301"/>
            <a:ext cx="419877" cy="10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60"/>
          <p:cNvSpPr/>
          <p:nvPr/>
        </p:nvSpPr>
        <p:spPr>
          <a:xfrm>
            <a:off x="837517" y="5282881"/>
            <a:ext cx="4124896" cy="329590"/>
          </a:xfrm>
          <a:custGeom>
            <a:avLst/>
            <a:gdLst>
              <a:gd name="connsiteX0" fmla="*/ 0 w 3222172"/>
              <a:gd name="connsiteY0" fmla="*/ 35021 h 252885"/>
              <a:gd name="connsiteX1" fmla="*/ 435429 w 3222172"/>
              <a:gd name="connsiteY1" fmla="*/ 17604 h 252885"/>
              <a:gd name="connsiteX2" fmla="*/ 844732 w 3222172"/>
              <a:gd name="connsiteY2" fmla="*/ 252736 h 252885"/>
              <a:gd name="connsiteX3" fmla="*/ 1463040 w 3222172"/>
              <a:gd name="connsiteY3" fmla="*/ 52438 h 252885"/>
              <a:gd name="connsiteX4" fmla="*/ 2403566 w 3222172"/>
              <a:gd name="connsiteY4" fmla="*/ 8896 h 252885"/>
              <a:gd name="connsiteX5" fmla="*/ 2812869 w 3222172"/>
              <a:gd name="connsiteY5" fmla="*/ 165650 h 252885"/>
              <a:gd name="connsiteX6" fmla="*/ 3222172 w 3222172"/>
              <a:gd name="connsiteY6" fmla="*/ 113398 h 25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2172" h="252885">
                <a:moveTo>
                  <a:pt x="0" y="35021"/>
                </a:moveTo>
                <a:cubicBezTo>
                  <a:pt x="147320" y="8169"/>
                  <a:pt x="294640" y="-18682"/>
                  <a:pt x="435429" y="17604"/>
                </a:cubicBezTo>
                <a:cubicBezTo>
                  <a:pt x="576218" y="53890"/>
                  <a:pt x="673464" y="246930"/>
                  <a:pt x="844732" y="252736"/>
                </a:cubicBezTo>
                <a:cubicBezTo>
                  <a:pt x="1016000" y="258542"/>
                  <a:pt x="1203234" y="93078"/>
                  <a:pt x="1463040" y="52438"/>
                </a:cubicBezTo>
                <a:cubicBezTo>
                  <a:pt x="1722846" y="11798"/>
                  <a:pt x="2178595" y="-9973"/>
                  <a:pt x="2403566" y="8896"/>
                </a:cubicBezTo>
                <a:cubicBezTo>
                  <a:pt x="2628538" y="27765"/>
                  <a:pt x="2676435" y="148233"/>
                  <a:pt x="2812869" y="165650"/>
                </a:cubicBezTo>
                <a:cubicBezTo>
                  <a:pt x="2949303" y="183067"/>
                  <a:pt x="3085737" y="148232"/>
                  <a:pt x="3222172" y="11339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55869" y="4338995"/>
            <a:ext cx="911385" cy="1228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31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31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A:1</a:t>
            </a:r>
            <a:endParaRPr lang="en-US" sz="1231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31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31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A:2</a:t>
            </a:r>
            <a:endParaRPr lang="en-US" sz="1231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31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31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A:3</a:t>
            </a:r>
            <a:endParaRPr lang="en-US" sz="1231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31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31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A:4</a:t>
            </a:r>
            <a:endParaRPr lang="en-US" sz="1231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31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31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A:5</a:t>
            </a:r>
            <a:endParaRPr lang="en-US" sz="1231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31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19276" y="4323298"/>
            <a:ext cx="913370" cy="94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31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31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B:1</a:t>
            </a:r>
            <a:endParaRPr lang="en-US" sz="1231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1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31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31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B:2</a:t>
            </a:r>
            <a:endParaRPr lang="en-US" sz="1231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31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31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B:3</a:t>
            </a:r>
            <a:endParaRPr lang="en-US" sz="1231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31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31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B:4</a:t>
            </a:r>
            <a:endParaRPr lang="en-US" sz="1231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85220" y="2207614"/>
            <a:ext cx="4815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Derecho group with members {A, B, C}</a:t>
            </a:r>
            <a:b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in which C is receive-only</a:t>
            </a:r>
          </a:p>
        </p:txBody>
      </p:sp>
      <p:sp>
        <p:nvSpPr>
          <p:cNvPr id="50" name="Explosion 1 49"/>
          <p:cNvSpPr>
            <a:spLocks noChangeAspect="1"/>
          </p:cNvSpPr>
          <p:nvPr/>
        </p:nvSpPr>
        <p:spPr>
          <a:xfrm>
            <a:off x="4107799" y="5263904"/>
            <a:ext cx="132029" cy="93785"/>
          </a:xfrm>
          <a:prstGeom prst="irregularSeal1">
            <a:avLst/>
          </a:prstGeom>
          <a:solidFill>
            <a:srgbClr val="FFFF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2"/>
          </a:p>
        </p:txBody>
      </p:sp>
      <p:sp>
        <p:nvSpPr>
          <p:cNvPr id="2" name="TextBox 1"/>
          <p:cNvSpPr txBox="1"/>
          <p:nvPr/>
        </p:nvSpPr>
        <p:spPr>
          <a:xfrm>
            <a:off x="1738708" y="5024364"/>
            <a:ext cx="2053629" cy="47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31" i="1"/>
              <a:t>B fails, resulting in an</a:t>
            </a:r>
            <a:br>
              <a:rPr lang="en-US" sz="1231" i="1"/>
            </a:br>
            <a:r>
              <a:rPr lang="en-US" sz="1231" i="1"/>
              <a:t>uncertain state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1518" y="479437"/>
            <a:ext cx="11224365" cy="1131123"/>
          </a:xfrm>
        </p:spPr>
        <p:txBody>
          <a:bodyPr>
            <a:normAutofit fontScale="90000"/>
          </a:bodyPr>
          <a:lstStyle/>
          <a:p>
            <a:r>
              <a:rPr lang="en-US" sz="4400" b="1"/>
              <a:t>Derecho’s Data Plane = RDMC/SMC.  </a:t>
            </a:r>
            <a:br>
              <a:rPr lang="en-US" sz="4400" b="1"/>
            </a:br>
            <a:r>
              <a:rPr lang="en-US" sz="4400" b="1"/>
              <a:t>Derecho’s Control plane = SST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2408" y="6004819"/>
            <a:ext cx="445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00B050"/>
                </a:solidFill>
              </a:rPr>
              <a:t>Data moved on RDMA multicast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432118" y="5885616"/>
            <a:ext cx="637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00B050"/>
                </a:solidFill>
              </a:rPr>
              <a:t>Control is done using knowledge programming on the SST</a:t>
            </a:r>
          </a:p>
        </p:txBody>
      </p:sp>
      <p:graphicFrame>
        <p:nvGraphicFramePr>
          <p:cNvPr id="65" name="Table 64"/>
          <p:cNvGraphicFramePr>
            <a:graphicFrameLocks noGrp="1"/>
          </p:cNvGraphicFramePr>
          <p:nvPr/>
        </p:nvGraphicFramePr>
        <p:xfrm>
          <a:off x="5171676" y="4419347"/>
          <a:ext cx="6249322" cy="1375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7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3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48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5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72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22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43877">
                <a:tc>
                  <a:txBody>
                    <a:bodyPr/>
                    <a:lstStyle/>
                    <a:p>
                      <a:pPr algn="ctr"/>
                      <a:endParaRPr lang="en-US" sz="1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569" marR="187569" marT="93785" marB="93785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Suspected</a:t>
                      </a:r>
                    </a:p>
                  </a:txBody>
                  <a:tcPr marL="187569" marR="187569" marT="93785" marB="93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Proposal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nCommit</a:t>
                      </a:r>
                      <a:endParaRPr lang="en-US" sz="1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Acked</a:t>
                      </a:r>
                      <a:endParaRPr lang="en-US" sz="1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nReceived</a:t>
                      </a:r>
                      <a:endParaRPr lang="en-US" sz="1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Wedged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877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87569" marR="187569" marT="93785" marB="93785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87569" marR="187569" marT="93785" marB="93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4:   -B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77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187569" marR="187569" marT="93785" marB="93785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87569" marR="187569" marT="93785" marB="93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     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877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87569" marR="187569" marT="93785" marB="93785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87569" marR="187569" marT="93785" marB="937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87569" marR="187569" marT="93785" marB="9378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6" name="Group 65"/>
          <p:cNvGrpSpPr/>
          <p:nvPr/>
        </p:nvGrpSpPr>
        <p:grpSpPr>
          <a:xfrm>
            <a:off x="5330452" y="3910249"/>
            <a:ext cx="497470" cy="490028"/>
            <a:chOff x="5199007" y="4305937"/>
            <a:chExt cx="497470" cy="490028"/>
          </a:xfrm>
        </p:grpSpPr>
        <p:sp>
          <p:nvSpPr>
            <p:cNvPr id="67" name="Rectangle 66"/>
            <p:cNvSpPr/>
            <p:nvPr/>
          </p:nvSpPr>
          <p:spPr>
            <a:xfrm>
              <a:off x="5277875" y="4305937"/>
              <a:ext cx="418602" cy="230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199007" y="4565572"/>
              <a:ext cx="449594" cy="230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222816" y="4450375"/>
              <a:ext cx="418602" cy="230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Rectangle 73"/>
          <p:cNvSpPr/>
          <p:nvPr/>
        </p:nvSpPr>
        <p:spPr>
          <a:xfrm>
            <a:off x="5237965" y="4329712"/>
            <a:ext cx="350651" cy="171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2722CB3-DE47-6E22-31F9-2D0AD11F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C35F62-BDA5-FF52-781B-54FEA56DA3B6}"/>
              </a:ext>
            </a:extLst>
          </p:cNvPr>
          <p:cNvSpPr txBox="1"/>
          <p:nvPr/>
        </p:nvSpPr>
        <p:spPr>
          <a:xfrm>
            <a:off x="9634907" y="4607791"/>
            <a:ext cx="887238" cy="261610"/>
          </a:xfrm>
          <a:prstGeom prst="rect">
            <a:avLst/>
          </a:prstGeom>
          <a:solidFill>
            <a:srgbClr val="FFFFFF">
              <a:alpha val="2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b="1"/>
              <a:t>    A     B</a:t>
            </a:r>
          </a:p>
        </p:txBody>
      </p:sp>
    </p:spTree>
    <p:extLst>
      <p:ext uri="{BB962C8B-B14F-4D97-AF65-F5344CB8AC3E}">
        <p14:creationId xmlns:p14="http://schemas.microsoft.com/office/powerpoint/2010/main" val="3521730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74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C51CBC-6C3A-4FE9-B980-3C835AF14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236" y="2547519"/>
            <a:ext cx="4239528" cy="948533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B6C9EB9-3C2F-4763-9ACA-BCE4806DC44E}"/>
              </a:ext>
            </a:extLst>
          </p:cNvPr>
          <p:cNvSpPr/>
          <p:nvPr/>
        </p:nvSpPr>
        <p:spPr>
          <a:xfrm>
            <a:off x="2555961" y="3455299"/>
            <a:ext cx="4411281" cy="2395243"/>
          </a:xfrm>
          <a:custGeom>
            <a:avLst/>
            <a:gdLst>
              <a:gd name="connsiteX0" fmla="*/ 4411281 w 4411281"/>
              <a:gd name="connsiteY0" fmla="*/ 2395243 h 2395243"/>
              <a:gd name="connsiteX1" fmla="*/ 114411 w 4411281"/>
              <a:gd name="connsiteY1" fmla="*/ 671639 h 2395243"/>
              <a:gd name="connsiteX2" fmla="*/ 1659989 w 4411281"/>
              <a:gd name="connsiteY2" fmla="*/ 0 h 239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1281" h="2395243">
                <a:moveTo>
                  <a:pt x="4411281" y="2395243"/>
                </a:moveTo>
                <a:cubicBezTo>
                  <a:pt x="2492120" y="1733044"/>
                  <a:pt x="572960" y="1070846"/>
                  <a:pt x="114411" y="671639"/>
                </a:cubicBezTo>
                <a:cubicBezTo>
                  <a:pt x="-344138" y="272432"/>
                  <a:pt x="657925" y="136216"/>
                  <a:pt x="1659989" y="0"/>
                </a:cubicBezTo>
              </a:path>
            </a:pathLst>
          </a:custGeom>
          <a:noFill/>
          <a:ln w="28575">
            <a:solidFill>
              <a:srgbClr val="E53BA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AE791-1B1C-40F7-8C11-32F5D71A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1176320" cy="1499616"/>
          </a:xfrm>
        </p:spPr>
        <p:txBody>
          <a:bodyPr>
            <a:noAutofit/>
          </a:bodyPr>
          <a:lstStyle/>
          <a:p>
            <a:r>
              <a:rPr lang="en-US" sz="4000" b="1"/>
              <a:t>Shared State Table (</a:t>
            </a:r>
            <a:r>
              <a:rPr lang="en-US" sz="4000" b="1" err="1"/>
              <a:t>SSt</a:t>
            </a:r>
            <a:r>
              <a:rPr lang="en-US" sz="4000" b="1"/>
              <a:t>): Direct RDMA writes with no locking (sequential cache-line consistency)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EDB94C1-4AAD-4BB5-B3B8-8F5246D3E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957" y="2004498"/>
            <a:ext cx="10786872" cy="4023360"/>
          </a:xfrm>
        </p:spPr>
        <p:txBody>
          <a:bodyPr/>
          <a:lstStyle/>
          <a:p>
            <a:r>
              <a:rPr lang="en-US"/>
              <a:t>Replicated at </a:t>
            </a:r>
            <a:br>
              <a:rPr lang="en-US"/>
            </a:br>
            <a:r>
              <a:rPr lang="en-US"/>
              <a:t>members</a:t>
            </a:r>
          </a:p>
          <a:p>
            <a:r>
              <a:rPr lang="en-US">
                <a:highlight>
                  <a:srgbClr val="FFFFFF"/>
                </a:highlight>
              </a:rPr>
              <a:t>Update own row</a:t>
            </a:r>
          </a:p>
          <a:p>
            <a:r>
              <a:rPr lang="en-US">
                <a:highlight>
                  <a:srgbClr val="FFFFFF"/>
                </a:highlight>
              </a:rPr>
              <a:t>Read-only copy of other rows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1B519-B8F2-464E-9553-F3F3A7CD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0E9245-A003-4771-A2BD-36D88792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7B5574-F67D-49C5-B99B-8C5040C13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79" y="4610198"/>
            <a:ext cx="4312356" cy="8985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84C85A-7537-4170-957B-878F1FD4A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646" y="5059483"/>
            <a:ext cx="4239528" cy="89458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C0D5C72-5F4D-48F9-8E81-6959C8D6B60C}"/>
              </a:ext>
            </a:extLst>
          </p:cNvPr>
          <p:cNvSpPr/>
          <p:nvPr/>
        </p:nvSpPr>
        <p:spPr>
          <a:xfrm>
            <a:off x="4919958" y="2897423"/>
            <a:ext cx="4105187" cy="2054903"/>
          </a:xfrm>
          <a:custGeom>
            <a:avLst/>
            <a:gdLst>
              <a:gd name="connsiteX0" fmla="*/ 3285366 w 4105187"/>
              <a:gd name="connsiteY0" fmla="*/ 15710 h 2054903"/>
              <a:gd name="connsiteX1" fmla="*/ 3884177 w 4105187"/>
              <a:gd name="connsiteY1" fmla="*/ 298931 h 2054903"/>
              <a:gd name="connsiteX2" fmla="*/ 0 w 4105187"/>
              <a:gd name="connsiteY2" fmla="*/ 2054903 h 2054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5187" h="2054903">
                <a:moveTo>
                  <a:pt x="3285366" y="15710"/>
                </a:moveTo>
                <a:cubicBezTo>
                  <a:pt x="3858552" y="-12612"/>
                  <a:pt x="4431738" y="-40934"/>
                  <a:pt x="3884177" y="298931"/>
                </a:cubicBezTo>
                <a:cubicBezTo>
                  <a:pt x="3336616" y="638796"/>
                  <a:pt x="1668308" y="1346849"/>
                  <a:pt x="0" y="2054903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505D033-6EE8-4A1F-B8E9-E12505FB0973}"/>
              </a:ext>
            </a:extLst>
          </p:cNvPr>
          <p:cNvSpPr/>
          <p:nvPr/>
        </p:nvSpPr>
        <p:spPr>
          <a:xfrm>
            <a:off x="8205324" y="2888857"/>
            <a:ext cx="3995123" cy="2484255"/>
          </a:xfrm>
          <a:custGeom>
            <a:avLst/>
            <a:gdLst>
              <a:gd name="connsiteX0" fmla="*/ 0 w 3995123"/>
              <a:gd name="connsiteY0" fmla="*/ 0 h 2484255"/>
              <a:gd name="connsiteX1" fmla="*/ 3827533 w 3995123"/>
              <a:gd name="connsiteY1" fmla="*/ 1084332 h 2484255"/>
              <a:gd name="connsiteX2" fmla="*/ 2953593 w 3995123"/>
              <a:gd name="connsiteY2" fmla="*/ 2484255 h 248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5123" h="2484255">
                <a:moveTo>
                  <a:pt x="0" y="0"/>
                </a:moveTo>
                <a:cubicBezTo>
                  <a:pt x="1667634" y="335145"/>
                  <a:pt x="3335268" y="670290"/>
                  <a:pt x="3827533" y="1084332"/>
                </a:cubicBezTo>
                <a:cubicBezTo>
                  <a:pt x="4319798" y="1498374"/>
                  <a:pt x="3636695" y="1991314"/>
                  <a:pt x="2953593" y="248425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90C4233-8CCC-4FCA-B0CB-BC0039FD300E}"/>
              </a:ext>
            </a:extLst>
          </p:cNvPr>
          <p:cNvSpPr/>
          <p:nvPr/>
        </p:nvSpPr>
        <p:spPr>
          <a:xfrm>
            <a:off x="4944234" y="3172078"/>
            <a:ext cx="5304096" cy="2031101"/>
          </a:xfrm>
          <a:custGeom>
            <a:avLst/>
            <a:gdLst>
              <a:gd name="connsiteX0" fmla="*/ 0 w 5304096"/>
              <a:gd name="connsiteY0" fmla="*/ 2031101 h 2031101"/>
              <a:gd name="connsiteX1" fmla="*/ 5170810 w 5304096"/>
              <a:gd name="connsiteY1" fmla="*/ 1068149 h 2031101"/>
              <a:gd name="connsiteX2" fmla="*/ 3269182 w 5304096"/>
              <a:gd name="connsiteY2" fmla="*/ 0 h 203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4096" h="2031101">
                <a:moveTo>
                  <a:pt x="0" y="2031101"/>
                </a:moveTo>
                <a:cubicBezTo>
                  <a:pt x="2312973" y="1718883"/>
                  <a:pt x="4625946" y="1406666"/>
                  <a:pt x="5170810" y="1068149"/>
                </a:cubicBezTo>
                <a:cubicBezTo>
                  <a:pt x="5715674" y="729632"/>
                  <a:pt x="4492428" y="364816"/>
                  <a:pt x="3269182" y="0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594512-2CCE-404D-9428-F5B15B8068AB}"/>
              </a:ext>
            </a:extLst>
          </p:cNvPr>
          <p:cNvCxnSpPr>
            <a:cxnSpLocks/>
          </p:cNvCxnSpPr>
          <p:nvPr/>
        </p:nvCxnSpPr>
        <p:spPr>
          <a:xfrm>
            <a:off x="4919958" y="5196833"/>
            <a:ext cx="2052593" cy="451408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F06E06B-A04B-4100-9F63-7746C49ABE92}"/>
              </a:ext>
            </a:extLst>
          </p:cNvPr>
          <p:cNvCxnSpPr>
            <a:cxnSpLocks/>
          </p:cNvCxnSpPr>
          <p:nvPr/>
        </p:nvCxnSpPr>
        <p:spPr>
          <a:xfrm flipH="1" flipV="1">
            <a:off x="4944234" y="5373112"/>
            <a:ext cx="2028318" cy="469338"/>
          </a:xfrm>
          <a:prstGeom prst="straightConnector1">
            <a:avLst/>
          </a:prstGeom>
          <a:ln w="28575">
            <a:solidFill>
              <a:srgbClr val="E53BA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686800" y="2403850"/>
            <a:ext cx="338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RDMA enables A to write directly to the replicas on B and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4E6E2A-AD47-25C9-0760-4516954A5120}"/>
              </a:ext>
            </a:extLst>
          </p:cNvPr>
          <p:cNvSpPr txBox="1"/>
          <p:nvPr/>
        </p:nvSpPr>
        <p:spPr>
          <a:xfrm>
            <a:off x="5033639" y="3496052"/>
            <a:ext cx="245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SST on machine 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682E3-F0EC-93B5-E6E8-155135F501BB}"/>
              </a:ext>
            </a:extLst>
          </p:cNvPr>
          <p:cNvSpPr txBox="1"/>
          <p:nvPr/>
        </p:nvSpPr>
        <p:spPr>
          <a:xfrm>
            <a:off x="1880470" y="5423115"/>
            <a:ext cx="245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SST on machine 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27A1AD-C649-6E4E-EEBA-6D4334CDA643}"/>
              </a:ext>
            </a:extLst>
          </p:cNvPr>
          <p:cNvSpPr txBox="1"/>
          <p:nvPr/>
        </p:nvSpPr>
        <p:spPr>
          <a:xfrm>
            <a:off x="8290957" y="5906576"/>
            <a:ext cx="245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SST on machine C</a:t>
            </a:r>
          </a:p>
        </p:txBody>
      </p:sp>
    </p:spTree>
    <p:extLst>
      <p:ext uri="{BB962C8B-B14F-4D97-AF65-F5344CB8AC3E}">
        <p14:creationId xmlns:p14="http://schemas.microsoft.com/office/powerpoint/2010/main" val="82762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0" grpId="0" animBg="1"/>
      <p:bldP spid="21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Inside Derecho we design our logic as a loop over a series of if statements:</a:t>
            </a:r>
          </a:p>
          <a:p>
            <a:endParaRPr lang="en-US"/>
          </a:p>
          <a:p>
            <a:r>
              <a:rPr lang="en-US"/>
              <a:t>         </a:t>
            </a:r>
            <a:r>
              <a:rPr lang="en-US" b="1"/>
              <a:t>if(property-X-holds) { run this triggered logic }</a:t>
            </a:r>
          </a:p>
          <a:p>
            <a:endParaRPr lang="en-US" b="1"/>
          </a:p>
          <a:p>
            <a:r>
              <a:rPr lang="en-US"/>
              <a:t>In each participant, a single predicate thread runs this task.  The predicates are expressed as logic over the SST.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3236"/>
      </p:ext>
    </p:extLst>
  </p:cSld>
  <p:clrMapOvr>
    <a:masterClrMapping/>
  </p:clrMapOvr>
  <p:transition advTm="600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2BC2-A692-8312-1FFD-AA96DFD7A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puzzle… and a monotonic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11422-203E-DCEC-F35B-8AB890B32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Multicasts are being streamed at high speeds</a:t>
            </a:r>
          </a:p>
          <a:p>
            <a:endParaRPr lang="en-US"/>
          </a:p>
          <a:p>
            <a:r>
              <a:rPr lang="en-US"/>
              <a:t>Control exchange lags and predicate thread may miss updates.</a:t>
            </a:r>
          </a:p>
          <a:p>
            <a:endParaRPr lang="en-US"/>
          </a:p>
          <a:p>
            <a:r>
              <a:rPr lang="en-US"/>
              <a:t>Solution:  send monotonic data.  If we repeatedly overwrite the receive count and it “jumps” from 4 to 27, participants can infer that they missed</a:t>
            </a:r>
            <a:r>
              <a:rPr lang="en-US" i="1"/>
              <a:t> 5…26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EEC56-85D7-4332-93FE-76E89D3C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D44D7-A8CE-E9A3-1095-E665ACA51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55684"/>
      </p:ext>
    </p:extLst>
  </p:cSld>
  <p:clrMapOvr>
    <a:masterClrMapping/>
  </p:clrMapOvr>
  <p:transition advTm="60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670593-A46B-4073-BD3B-D7D44D911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Some uses have demanding deadlines, like smart urban infrastructures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47BBFC-0A98-4DFB-B4E2-5B5528160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3EADA-2204-4833-8A09-5E63FDCE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272D146-0A74-49F4-A68B-E42E58C650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9780" y="2540190"/>
          <a:ext cx="2495550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95211" imgH="2609549" progId="AcroExch.Document.DC">
                  <p:embed/>
                </p:oleObj>
              </mc:Choice>
              <mc:Fallback>
                <p:oleObj name="Acrobat Document" r:id="rId2" imgW="2495211" imgH="2609549" progId="AcroExch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272D146-0A74-49F4-A68B-E42E58C65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59780" y="2540190"/>
                        <a:ext cx="2495550" cy="260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2C6173C-9ED4-446A-B774-03DA3B9BF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905" y="2540191"/>
            <a:ext cx="4568315" cy="2571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351B2C-865D-4E86-8CBF-B067ED338123}"/>
              </a:ext>
            </a:extLst>
          </p:cNvPr>
          <p:cNvSpPr txBox="1"/>
          <p:nvPr/>
        </p:nvSpPr>
        <p:spPr>
          <a:xfrm>
            <a:off x="1694576" y="5469622"/>
            <a:ext cx="9142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 smart intersection or roadway must send warnings within 25-30ms!</a:t>
            </a:r>
          </a:p>
        </p:txBody>
      </p:sp>
    </p:spTree>
    <p:extLst>
      <p:ext uri="{BB962C8B-B14F-4D97-AF65-F5344CB8AC3E}">
        <p14:creationId xmlns:p14="http://schemas.microsoft.com/office/powerpoint/2010/main" val="1999163168"/>
      </p:ext>
    </p:extLst>
  </p:cSld>
  <p:clrMapOvr>
    <a:masterClrMapping/>
  </p:clrMapOvr>
  <p:transition advTm="600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Monotonic Predicates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347" y="2286000"/>
            <a:ext cx="11063333" cy="4023360"/>
          </a:xfrm>
        </p:spPr>
        <p:txBody>
          <a:bodyPr>
            <a:normAutofit/>
          </a:bodyPr>
          <a:lstStyle/>
          <a:p>
            <a:r>
              <a:rPr lang="en-US"/>
              <a:t>Consider a “safe to deliver” predicate:   P(</a:t>
            </a:r>
            <a:r>
              <a:rPr lang="en-US" err="1"/>
              <a:t>m</a:t>
            </a:r>
            <a:r>
              <a:rPr lang="en-US" baseline="-25000" err="1"/>
              <a:t>k</a:t>
            </a:r>
            <a:r>
              <a:rPr lang="en-US"/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</a:t>
            </a:r>
            <a:r>
              <a:rPr lang="en-US" sz="2800"/>
              <a:t>It only gets evaluated from time to time, hence perhaps it fires for</a:t>
            </a:r>
            <a:br>
              <a:rPr lang="en-US" sz="2800"/>
            </a:br>
            <a:r>
              <a:rPr lang="en-US" sz="2800"/>
              <a:t>     m</a:t>
            </a:r>
            <a:r>
              <a:rPr lang="en-US" sz="2800" baseline="-25000"/>
              <a:t>4</a:t>
            </a:r>
            <a:r>
              <a:rPr lang="en-US" sz="2800"/>
              <a:t> and the next time it fires, we are at m</a:t>
            </a:r>
            <a:r>
              <a:rPr lang="en-US" sz="2800" baseline="-25000"/>
              <a:t>27</a:t>
            </a:r>
            <a:endParaRPr lang="en-US" sz="2800"/>
          </a:p>
          <a:p>
            <a:endParaRPr lang="en-US"/>
          </a:p>
          <a:p>
            <a:r>
              <a:rPr lang="en-US"/>
              <a:t>P(</a:t>
            </a:r>
            <a:r>
              <a:rPr lang="en-US" err="1"/>
              <a:t>m</a:t>
            </a:r>
            <a:r>
              <a:rPr lang="en-US" baseline="-25000" err="1"/>
              <a:t>k</a:t>
            </a:r>
            <a:r>
              <a:rPr lang="en-US"/>
              <a:t>) is monotonic if P(</a:t>
            </a:r>
            <a:r>
              <a:rPr lang="en-US" err="1"/>
              <a:t>m</a:t>
            </a:r>
            <a:r>
              <a:rPr lang="en-US" baseline="-25000" err="1"/>
              <a:t>k</a:t>
            </a:r>
            <a:r>
              <a:rPr lang="en-US"/>
              <a:t>) </a:t>
            </a:r>
            <a:r>
              <a:rPr lang="en-US">
                <a:sym typeface="Symbol" panose="05050102010706020507" pitchFamily="18" charset="2"/>
              </a:rPr>
              <a:t> </a:t>
            </a:r>
            <a:r>
              <a:rPr lang="en-US"/>
              <a:t>P(</a:t>
            </a:r>
            <a:r>
              <a:rPr lang="en-US" err="1"/>
              <a:t>m</a:t>
            </a:r>
            <a:r>
              <a:rPr lang="en-US" baseline="-25000" err="1"/>
              <a:t>k</a:t>
            </a:r>
            <a:r>
              <a:rPr lang="en-US" baseline="-25000"/>
              <a:t>’ &lt; k</a:t>
            </a:r>
            <a:r>
              <a:rPr lang="en-US"/>
              <a:t>).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  </a:t>
            </a:r>
            <a:r>
              <a:rPr lang="en-US" sz="2800"/>
              <a:t>In this example, P(m</a:t>
            </a:r>
            <a:r>
              <a:rPr lang="en-US" sz="2800" baseline="-25000"/>
              <a:t>27</a:t>
            </a:r>
            <a:r>
              <a:rPr lang="en-US" sz="2800"/>
              <a:t>) </a:t>
            </a:r>
            <a:r>
              <a:rPr lang="en-US" sz="2800">
                <a:sym typeface="Symbol" panose="05050102010706020507" pitchFamily="18" charset="2"/>
              </a:rPr>
              <a:t> </a:t>
            </a:r>
            <a:r>
              <a:rPr lang="en-US" sz="2800"/>
              <a:t>m</a:t>
            </a:r>
            <a:r>
              <a:rPr lang="en-US" sz="2800" baseline="-25000"/>
              <a:t>1</a:t>
            </a:r>
            <a:r>
              <a:rPr lang="en-US" sz="2800"/>
              <a:t> ... m</a:t>
            </a:r>
            <a:r>
              <a:rPr lang="en-US" sz="2800" baseline="-25000"/>
              <a:t>27</a:t>
            </a:r>
            <a:r>
              <a:rPr lang="en-US" sz="2800"/>
              <a:t> are all safe to deliver.  But m</a:t>
            </a:r>
            <a:r>
              <a:rPr lang="en-US" sz="2800" baseline="-25000"/>
              <a:t>1</a:t>
            </a:r>
            <a:r>
              <a:rPr lang="en-US" sz="2800"/>
              <a:t> ... m</a:t>
            </a:r>
            <a:r>
              <a:rPr lang="en-US" sz="2800" baseline="-25000"/>
              <a:t>4 </a:t>
            </a:r>
            <a:br>
              <a:rPr lang="en-US" sz="2800" baseline="-25000"/>
            </a:br>
            <a:r>
              <a:rPr lang="en-US" sz="2800" baseline="-25000"/>
              <a:t>       </a:t>
            </a:r>
            <a:r>
              <a:rPr lang="en-US" sz="2800"/>
              <a:t>were previously delivered. Opportunistically batch and deliver m</a:t>
            </a:r>
            <a:r>
              <a:rPr lang="en-US" sz="2800" baseline="-25000"/>
              <a:t>5</a:t>
            </a:r>
            <a:r>
              <a:rPr lang="en-US" sz="2800"/>
              <a:t> … m</a:t>
            </a:r>
            <a:r>
              <a:rPr lang="en-US" sz="2800" baseline="-25000"/>
              <a:t>27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8216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F65A7-C6C1-B16E-2077-3546975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So, what we did was…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14F7E-3CF5-5C87-E40D-BB6AA13E7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/>
              <a:t>[Data plane] </a:t>
            </a:r>
            <a:br>
              <a:rPr lang="en-US" b="1"/>
            </a:br>
            <a:r>
              <a:rPr lang="en-US" b="1"/>
              <a:t>   </a:t>
            </a:r>
            <a:r>
              <a:rPr lang="en-US"/>
              <a:t>1-to-n data movement with TCP-like reliability, not atomic.   </a:t>
            </a:r>
          </a:p>
          <a:p>
            <a:endParaRPr lang="en-US" sz="1400"/>
          </a:p>
          <a:p>
            <a:r>
              <a:rPr lang="en-US" b="1"/>
              <a:t>[Control plane]</a:t>
            </a:r>
          </a:p>
          <a:p>
            <a:pPr marL="128016" lvl="1" indent="0">
              <a:buNone/>
            </a:pPr>
            <a:r>
              <a:rPr lang="en-US"/>
              <a:t>a) Expresses atomic multicast and </a:t>
            </a:r>
            <a:r>
              <a:rPr lang="en-US" err="1"/>
              <a:t>Paxos</a:t>
            </a:r>
            <a:r>
              <a:rPr lang="en-US"/>
              <a:t> as monotonic predicates     </a:t>
            </a:r>
            <a:br>
              <a:rPr lang="en-US"/>
            </a:br>
            <a:r>
              <a:rPr lang="en-US"/>
              <a:t>    over monotonic data shared through the SST.  </a:t>
            </a:r>
            <a:r>
              <a:rPr lang="en-US" i="1">
                <a:solidFill>
                  <a:schemeClr val="bg1"/>
                </a:solidFill>
              </a:rPr>
              <a:t>Note: our system</a:t>
            </a:r>
            <a:br>
              <a:rPr lang="en-US" i="1">
                <a:solidFill>
                  <a:schemeClr val="bg1"/>
                </a:solidFill>
              </a:rPr>
            </a:br>
            <a:r>
              <a:rPr lang="en-US" i="1">
                <a:solidFill>
                  <a:schemeClr val="bg1"/>
                </a:solidFill>
              </a:rPr>
              <a:t>    does full replication, not just a quorum subset.  Like </a:t>
            </a:r>
            <a:r>
              <a:rPr lang="en-US" i="1" err="1">
                <a:solidFill>
                  <a:schemeClr val="bg1"/>
                </a:solidFill>
              </a:rPr>
              <a:t>Q</a:t>
            </a:r>
            <a:r>
              <a:rPr lang="en-US" i="1" baseline="-25000" err="1">
                <a:solidFill>
                  <a:schemeClr val="bg1"/>
                </a:solidFill>
              </a:rPr>
              <a:t>w</a:t>
            </a:r>
            <a:r>
              <a:rPr lang="en-US" i="1">
                <a:solidFill>
                  <a:schemeClr val="bg1"/>
                </a:solidFill>
              </a:rPr>
              <a:t>=N, Q</a:t>
            </a:r>
            <a:r>
              <a:rPr lang="en-US" i="1" baseline="-25000">
                <a:solidFill>
                  <a:schemeClr val="bg1"/>
                </a:solidFill>
              </a:rPr>
              <a:t>R</a:t>
            </a:r>
            <a:br>
              <a:rPr lang="en-US" i="1" baseline="-25000">
                <a:solidFill>
                  <a:schemeClr val="bg1"/>
                </a:solidFill>
              </a:rPr>
            </a:br>
            <a:r>
              <a:rPr lang="en-US" i="1">
                <a:solidFill>
                  <a:schemeClr val="bg1"/>
                </a:solidFill>
              </a:rPr>
              <a:t>=1</a:t>
            </a:r>
          </a:p>
          <a:p>
            <a:pPr marL="128016" lvl="1" indent="0">
              <a:buNone/>
            </a:pPr>
            <a:r>
              <a:rPr lang="en-US"/>
              <a:t>b) All participants independently and concurrently detect progress.</a:t>
            </a:r>
            <a:br>
              <a:rPr lang="en-US"/>
            </a:br>
            <a:r>
              <a:rPr lang="en-US"/>
              <a:t>    Opportunistically batched actions “catch up” if any lag occurs.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7B4C6-FF2E-A3AE-5523-76683748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94D5D-0690-C0FB-296A-610E1882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5FBE9FA-BD57-0F4C-B712-6B336490F2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44249"/>
      </p:ext>
    </p:extLst>
  </p:cSld>
  <p:clrMapOvr>
    <a:masterClrMapping/>
  </p:clrMapOvr>
  <p:transition advTm="600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CC1C-BA77-33EB-D183-399BD8805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…Yielding a new atomic multicast and an optimal </a:t>
            </a:r>
            <a:r>
              <a:rPr lang="en-US" err="1"/>
              <a:t>Paxos</a:t>
            </a:r>
            <a:r>
              <a:rPr lang="en-US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096F4-0051-823F-9E2E-A569AEDD2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err="1"/>
              <a:t>Bisimulates</a:t>
            </a:r>
            <a:r>
              <a:rPr lang="en-US"/>
              <a:t> classic </a:t>
            </a:r>
            <a:r>
              <a:rPr lang="en-US" err="1"/>
              <a:t>Paxos</a:t>
            </a:r>
            <a:r>
              <a:rPr lang="en-US"/>
              <a:t> with </a:t>
            </a:r>
            <a:r>
              <a:rPr lang="en-US" err="1"/>
              <a:t>Qw</a:t>
            </a:r>
            <a:r>
              <a:rPr lang="en-US"/>
              <a:t>=N, </a:t>
            </a:r>
            <a:r>
              <a:rPr lang="en-US" err="1"/>
              <a:t>Qr</a:t>
            </a:r>
            <a:r>
              <a:rPr lang="en-US"/>
              <a:t>=1</a:t>
            </a:r>
          </a:p>
          <a:p>
            <a:r>
              <a:rPr lang="en-US"/>
              <a:t>            … minimizes information passing (</a:t>
            </a:r>
            <a:r>
              <a:rPr lang="en-US">
                <a:sym typeface="Symbol" panose="05050102010706020507" pitchFamily="18" charset="2"/>
              </a:rPr>
              <a:t> messages)</a:t>
            </a:r>
            <a:br>
              <a:rPr lang="en-US"/>
            </a:br>
            <a:br>
              <a:rPr lang="en-US"/>
            </a:br>
            <a:r>
              <a:rPr lang="en-US"/>
              <a:t>            Achieves bounds from Keidar/</a:t>
            </a:r>
            <a:r>
              <a:rPr lang="en-US" err="1"/>
              <a:t>Schraer</a:t>
            </a:r>
            <a:r>
              <a:rPr lang="en-US"/>
              <a:t> [PODC ‘06]</a:t>
            </a:r>
          </a:p>
          <a:p>
            <a:endParaRPr lang="en-US" i="1"/>
          </a:p>
          <a:p>
            <a:r>
              <a:rPr lang="en-US"/>
              <a:t>If a participant lags behind, opportunistic batching compensates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C5F47-27A7-99B1-F02F-5A41A846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33F2-383D-6E13-06A1-E65174C5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33527"/>
      </p:ext>
    </p:extLst>
  </p:cSld>
  <p:clrMapOvr>
    <a:masterClrMapping/>
  </p:clrMapOvr>
  <p:transition advTm="600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655141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spc="200">
                <a:solidFill>
                  <a:srgbClr val="FFFFFF"/>
                </a:solidFill>
              </a:rPr>
              <a:t>A few other aspects of Cascade</a:t>
            </a:r>
            <a:br>
              <a:rPr lang="en-US" sz="3600" spc="200">
                <a:solidFill>
                  <a:srgbClr val="FFFFFF"/>
                </a:solidFill>
              </a:rPr>
            </a:br>
            <a:endParaRPr lang="en-US" sz="3600" kern="1200" cap="all" spc="20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14020437"/>
      </p:ext>
    </p:extLst>
  </p:cSld>
  <p:clrMapOvr>
    <a:masterClrMapping/>
  </p:clrMapOvr>
  <p:transition advTm="600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59AA-67E5-EEB9-7CE3-F20202E78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ideas: Navigator Scheduler</a:t>
            </a:r>
            <a:br>
              <a:rPr lang="en-US"/>
            </a:br>
            <a:r>
              <a:rPr lang="en-US"/>
              <a:t>                     Affinity grouping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BC21B8-24C2-7406-897B-880A7D54C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86000"/>
            <a:ext cx="10989821" cy="402336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Old: Cascade hashed to place objects and used RR load balancing in a shard.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We group related objects (</a:t>
            </a:r>
            <a:r>
              <a:rPr lang="en-US" b="1" dirty="0"/>
              <a:t>affinity),</a:t>
            </a:r>
            <a:r>
              <a:rPr lang="en-US" dirty="0"/>
              <a:t> then move or update them as sets </a:t>
            </a:r>
            <a:br>
              <a:rPr lang="en-US" dirty="0"/>
            </a:br>
            <a:r>
              <a:rPr lang="en-US" dirty="0"/>
              <a:t>    (this idea is work by Thiago Garrett)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New:  Cascade </a:t>
            </a:r>
            <a:r>
              <a:rPr lang="en-US" i="1" u="sng" dirty="0"/>
              <a:t>decides</a:t>
            </a:r>
            <a:r>
              <a:rPr lang="en-US" dirty="0"/>
              <a:t> where to host objects and ML tasks using a scheduler: </a:t>
            </a:r>
            <a:r>
              <a:rPr lang="en-US" b="1" dirty="0"/>
              <a:t>Navigator</a:t>
            </a:r>
            <a:r>
              <a:rPr lang="en-US" dirty="0"/>
              <a:t>.  Effort headed by </a:t>
            </a:r>
            <a:r>
              <a:rPr lang="en-US" dirty="0" err="1"/>
              <a:t>Alica</a:t>
            </a:r>
            <a:r>
              <a:rPr lang="en-US" dirty="0"/>
              <a:t> Yang.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Decentralized optimization that prioritizes reduced latency via smart </a:t>
            </a:r>
            <a:r>
              <a:rPr lang="en-US"/>
              <a:t>GPU     </a:t>
            </a:r>
            <a:br>
              <a:rPr lang="en-US"/>
            </a:br>
            <a:r>
              <a:rPr lang="en-US"/>
              <a:t>    memory management </a:t>
            </a:r>
            <a:r>
              <a:rPr lang="en-US" dirty="0"/>
              <a:t>and affinity group-aware task placement.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4B3CF-70BF-8041-4999-117C85B2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FC6D6-433D-F644-D3B1-A522BD19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10481"/>
      </p:ext>
    </p:extLst>
  </p:cSld>
  <p:clrMapOvr>
    <a:masterClrMapping/>
  </p:clrMapOvr>
  <p:transition advTm="600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655141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spc="200">
                <a:solidFill>
                  <a:srgbClr val="FFFFFF"/>
                </a:solidFill>
              </a:rPr>
              <a:t>Performance Microbenchmarks</a:t>
            </a:r>
            <a:br>
              <a:rPr lang="en-US" sz="3600" spc="200">
                <a:solidFill>
                  <a:srgbClr val="FFFFFF"/>
                </a:solidFill>
              </a:rPr>
            </a:br>
            <a:endParaRPr lang="en-US" sz="3600" kern="1200" cap="all" spc="20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3067652"/>
      </p:ext>
    </p:extLst>
  </p:cSld>
  <p:clrMapOvr>
    <a:masterClrMapping/>
  </p:clrMapOvr>
  <p:transition advTm="600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B3D9D-5225-67CE-436F-C41989D24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so… does All of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284A3-4FE5-0102-3B0D-A6355049C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/>
              <a:t>“In theory, theory and practice are the same.  </a:t>
            </a:r>
            <a:br>
              <a:rPr lang="en-US" i="1" dirty="0"/>
            </a:br>
            <a:r>
              <a:rPr lang="en-US" i="1" dirty="0"/>
              <a:t>In practice, they are not.”                               </a:t>
            </a:r>
            <a:r>
              <a:rPr lang="en-US" dirty="0"/>
              <a:t>-- </a:t>
            </a:r>
            <a:r>
              <a:rPr lang="en-US" i="1" dirty="0"/>
              <a:t>Albert Einstein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Fortunately, Cascade really does work, amazingly well: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1.5x to as much as 100x speedups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Stage to stage handoffs as low as 33</a:t>
            </a:r>
            <a:r>
              <a:rPr lang="en-US" i="1" dirty="0"/>
              <a:t>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Pays off for reliable multicast but also for things like </a:t>
            </a:r>
            <a:r>
              <a:rPr lang="en-US" dirty="0" err="1"/>
              <a:t>AllReduce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Even benefits complex tasks like “smart traffic intersections”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FDE89-7E1C-9E69-1253-5789CFD8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569DE-58A3-0F84-646A-CEF85396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3A5A467F-FE4F-1766-BBC5-4BBF1EC5D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r="-2" b="-2"/>
          <a:stretch/>
        </p:blipFill>
        <p:spPr bwMode="auto">
          <a:xfrm>
            <a:off x="10384497" y="226414"/>
            <a:ext cx="1393401" cy="205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602682"/>
      </p:ext>
    </p:extLst>
  </p:cSld>
  <p:clrMapOvr>
    <a:masterClrMapping/>
  </p:clrMapOvr>
  <p:transition advTm="600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D2884-77D9-2C67-678E-BD9EC9E4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Derecho atomic multicast is twice as fast as the non-atomic Open MPI RDMA multicast</a:t>
            </a:r>
            <a:endParaRPr lang="en-US" sz="3600" kern="120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766C8-B2F8-3AD2-94BB-6866BC9CE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799" y="2417594"/>
            <a:ext cx="5251674" cy="3938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A008D8-A8CA-AA4A-20AD-FEFDCF285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28" y="2417594"/>
            <a:ext cx="5251674" cy="39387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7E6F3-32AC-287B-ECC3-C24CCC56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8EBD8FC-DF00-F943-BD7C-5834EFA7F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C0310D-4357-489E-DA7B-AA1AAB36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6E4DF5D2-1D29-6E3D-BCF1-61EB7521F328}"/>
              </a:ext>
            </a:extLst>
          </p:cNvPr>
          <p:cNvSpPr/>
          <p:nvPr/>
        </p:nvSpPr>
        <p:spPr>
          <a:xfrm>
            <a:off x="3453413" y="3778896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E38A9-2C3D-C8D0-5BA5-0A99DF9A3213}"/>
              </a:ext>
            </a:extLst>
          </p:cNvPr>
          <p:cNvSpPr txBox="1"/>
          <p:nvPr/>
        </p:nvSpPr>
        <p:spPr>
          <a:xfrm>
            <a:off x="3911275" y="4024949"/>
            <a:ext cx="1384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Derecho is </a:t>
            </a:r>
            <a:br>
              <a:rPr lang="en-US" b="1"/>
            </a:br>
            <a:r>
              <a:rPr lang="en-US" b="1"/>
              <a:t>twice as fast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BA4B8-3AB9-D844-288A-3D14F571C527}"/>
              </a:ext>
            </a:extLst>
          </p:cNvPr>
          <p:cNvSpPr txBox="1"/>
          <p:nvPr/>
        </p:nvSpPr>
        <p:spPr>
          <a:xfrm>
            <a:off x="8012909" y="3455731"/>
            <a:ext cx="334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Derecho is stable over a wide range of scenarios</a:t>
            </a:r>
          </a:p>
        </p:txBody>
      </p:sp>
    </p:spTree>
    <p:extLst>
      <p:ext uri="{BB962C8B-B14F-4D97-AF65-F5344CB8AC3E}">
        <p14:creationId xmlns:p14="http://schemas.microsoft.com/office/powerpoint/2010/main" val="3480142515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AAB6C6-92E8-254E-639C-A24253BCD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279" y="1686164"/>
            <a:ext cx="6761905" cy="5058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B3D422-8B20-C52C-98B3-4656395F1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299524"/>
            <a:ext cx="10786871" cy="1499616"/>
          </a:xfrm>
        </p:spPr>
        <p:txBody>
          <a:bodyPr>
            <a:normAutofit/>
          </a:bodyPr>
          <a:lstStyle/>
          <a:p>
            <a:r>
              <a:rPr lang="en-US" sz="4800"/>
              <a:t>Derecho DDS compared to Kafka-Direct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77373-D90E-832B-D94B-8CF40E4C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6CE201D-A454-D049-EB72-F61A8E9B9A67}"/>
              </a:ext>
            </a:extLst>
          </p:cNvPr>
          <p:cNvSpPr txBox="1">
            <a:spLocks/>
          </p:cNvSpPr>
          <p:nvPr/>
        </p:nvSpPr>
        <p:spPr>
          <a:xfrm>
            <a:off x="1024128" y="2286000"/>
            <a:ext cx="10786872" cy="4023360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Smaller is better</a:t>
            </a:r>
          </a:p>
          <a:p>
            <a:endParaRPr lang="en-US"/>
          </a:p>
          <a:p>
            <a:r>
              <a:rPr lang="en-US"/>
              <a:t>Tighter is better</a:t>
            </a:r>
          </a:p>
          <a:p>
            <a:endParaRPr lang="en-US"/>
          </a:p>
          <a:p>
            <a:r>
              <a:rPr lang="en-US"/>
              <a:t>Logarithmic Y axis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BB8F2-6511-FCA9-E806-295FF3BC9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Arrow: Up-Down 3">
            <a:extLst>
              <a:ext uri="{FF2B5EF4-FFF2-40B4-BE49-F238E27FC236}">
                <a16:creationId xmlns:a16="http://schemas.microsoft.com/office/drawing/2014/main" id="{AB507539-C8D4-1463-3507-5E1278B9A4C0}"/>
              </a:ext>
            </a:extLst>
          </p:cNvPr>
          <p:cNvSpPr/>
          <p:nvPr/>
        </p:nvSpPr>
        <p:spPr>
          <a:xfrm>
            <a:off x="9391784" y="2638214"/>
            <a:ext cx="484632" cy="2414726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1F3B9-EC13-6E5B-DE63-7D1141854374}"/>
              </a:ext>
            </a:extLst>
          </p:cNvPr>
          <p:cNvSpPr txBox="1"/>
          <p:nvPr/>
        </p:nvSpPr>
        <p:spPr>
          <a:xfrm>
            <a:off x="8277569" y="5052940"/>
            <a:ext cx="254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Milliseconds vs. Seconds</a:t>
            </a:r>
          </a:p>
        </p:txBody>
      </p:sp>
    </p:spTree>
    <p:extLst>
      <p:ext uri="{BB962C8B-B14F-4D97-AF65-F5344CB8AC3E}">
        <p14:creationId xmlns:p14="http://schemas.microsoft.com/office/powerpoint/2010/main" val="3769041972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40FA-E4C2-6FFD-5E5F-A7613C7C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302258"/>
            <a:ext cx="10786871" cy="1499616"/>
          </a:xfrm>
        </p:spPr>
        <p:txBody>
          <a:bodyPr>
            <a:normAutofit/>
          </a:bodyPr>
          <a:lstStyle/>
          <a:p>
            <a:r>
              <a:rPr lang="en-US" sz="4400" b="1"/>
              <a:t>Cascade speeds up computation, too.  </a:t>
            </a:r>
            <a:br>
              <a:rPr lang="en-US" sz="4400" b="1"/>
            </a:br>
            <a:r>
              <a:rPr lang="en-US" sz="4400" b="1"/>
              <a:t>DCCL and Experiments by Weijia Song</a:t>
            </a:r>
          </a:p>
        </p:txBody>
      </p:sp>
      <p:pic>
        <p:nvPicPr>
          <p:cNvPr id="1026" name="Picture 2" descr="fig_1">
            <a:extLst>
              <a:ext uri="{FF2B5EF4-FFF2-40B4-BE49-F238E27FC236}">
                <a16:creationId xmlns:a16="http://schemas.microsoft.com/office/drawing/2014/main" id="{5F55A6AF-CB99-1FE1-0587-28F83C776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16" y="1801874"/>
            <a:ext cx="8878784" cy="43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F5ED6E-B18D-FD1F-D8BD-3B42DC53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955B1-D4E4-9732-0FB4-974CD553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D8FC-DF00-F943-BD7C-5834EFA7F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122552"/>
      </p:ext>
    </p:extLst>
  </p:cSld>
  <p:clrMapOvr>
    <a:masterClrMapping/>
  </p:clrMapOvr>
  <p:transition advTm="60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8A5C2-1293-B92A-651F-EA99B601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 servicing equipment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48A2F-DDFB-77B1-3951-17CB26D6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239FC-6AE6-7B6E-A8F5-529267FF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EF822216-A624-657D-B643-520051235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986534"/>
            <a:ext cx="857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878397"/>
      </p:ext>
    </p:extLst>
  </p:cSld>
  <p:clrMapOvr>
    <a:masterClrMapping/>
  </p:clrMapOvr>
  <p:transition advTm="600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80A4-12FF-70BF-617A-4AF749ED1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269022"/>
            <a:ext cx="10786871" cy="1499616"/>
          </a:xfrm>
        </p:spPr>
        <p:txBody>
          <a:bodyPr>
            <a:normAutofit/>
          </a:bodyPr>
          <a:lstStyle/>
          <a:p>
            <a:r>
              <a:rPr lang="en-US" sz="4800" err="1"/>
              <a:t>AlLReduce</a:t>
            </a:r>
            <a:r>
              <a:rPr lang="en-US" sz="4800"/>
              <a:t> Example: 1.5x-2x speedups!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512C3D-B2D1-FCDE-46EE-3052A6F34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1279" y="1690688"/>
            <a:ext cx="8702676" cy="435133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E5D6BC-776B-78AA-049C-0E3E8E68F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5AD9F-4A04-DC51-5717-C8587A694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BD8FC-DF00-F943-BD7C-5834EFA7FE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D12AE96F-557E-C137-7B1A-C2BF93EEB805}"/>
              </a:ext>
            </a:extLst>
          </p:cNvPr>
          <p:cNvSpPr/>
          <p:nvPr/>
        </p:nvSpPr>
        <p:spPr>
          <a:xfrm>
            <a:off x="9809323" y="3506384"/>
            <a:ext cx="484632" cy="82254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87219-308F-7659-73EE-37E63E05DFF6}"/>
              </a:ext>
            </a:extLst>
          </p:cNvPr>
          <p:cNvSpPr txBox="1"/>
          <p:nvPr/>
        </p:nvSpPr>
        <p:spPr>
          <a:xfrm>
            <a:off x="10197381" y="3658006"/>
            <a:ext cx="18562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Derecho is nearly</a:t>
            </a:r>
            <a:br>
              <a:rPr lang="en-US" b="1"/>
            </a:br>
            <a:r>
              <a:rPr lang="en-US" b="1"/>
              <a:t> 2x faster </a:t>
            </a:r>
            <a:br>
              <a:rPr lang="en-US" b="1"/>
            </a:br>
            <a:r>
              <a:rPr lang="en-US" b="1"/>
              <a:t>than OMPI/UCX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5A7BA-453F-743B-E292-8026B9D68D8B}"/>
              </a:ext>
            </a:extLst>
          </p:cNvPr>
          <p:cNvSpPr txBox="1"/>
          <p:nvPr/>
        </p:nvSpPr>
        <p:spPr>
          <a:xfrm>
            <a:off x="714294" y="6101372"/>
            <a:ext cx="1102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Open MPI is widely viewed as the state-of-the-art for </a:t>
            </a:r>
            <a:r>
              <a:rPr lang="en-US" err="1"/>
              <a:t>AllReduce</a:t>
            </a:r>
            <a:r>
              <a:rPr lang="en-US"/>
              <a:t>.  UCX and OB1 are two OMPI communication options.</a:t>
            </a:r>
          </a:p>
        </p:txBody>
      </p:sp>
    </p:spTree>
    <p:extLst>
      <p:ext uri="{BB962C8B-B14F-4D97-AF65-F5344CB8AC3E}">
        <p14:creationId xmlns:p14="http://schemas.microsoft.com/office/powerpoint/2010/main" val="72015519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655141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spc="200">
                <a:solidFill>
                  <a:srgbClr val="FFFFFF"/>
                </a:solidFill>
              </a:rPr>
              <a:t>Performance for real applications</a:t>
            </a:r>
            <a:br>
              <a:rPr lang="en-US" sz="3600" spc="200">
                <a:solidFill>
                  <a:srgbClr val="FFFFFF"/>
                </a:solidFill>
              </a:rPr>
            </a:br>
            <a:endParaRPr lang="en-US" sz="3600" kern="1200" cap="all" spc="20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6232487"/>
      </p:ext>
    </p:extLst>
  </p:cSld>
  <p:clrMapOvr>
    <a:masterClrMapping/>
  </p:clrMapOvr>
  <p:transition advTm="600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3B83-9510-6790-84AF-950954AD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Cascade V. Apache </a:t>
            </a:r>
            <a:r>
              <a:rPr lang="en-US" sz="4000" err="1"/>
              <a:t>Flink</a:t>
            </a:r>
            <a:r>
              <a:rPr lang="en-US" sz="4000"/>
              <a:t> IN A cow </a:t>
            </a:r>
            <a:br>
              <a:rPr lang="en-US" sz="4000"/>
            </a:br>
            <a:r>
              <a:rPr lang="en-US" sz="4000"/>
              <a:t>Body Condition Scoring Application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3A713-B4AB-1835-79A9-FFD887C5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B294A-8B28-2F80-88AE-38738F98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62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34A7621-8671-87F3-D280-36BA55FA40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2414" y="2315569"/>
          <a:ext cx="4558350" cy="303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704996" imgH="2466966" progId="AcroExch.Document.DC">
                  <p:embed/>
                </p:oleObj>
              </mc:Choice>
              <mc:Fallback>
                <p:oleObj name="Acrobat Document" r:id="rId2" imgW="3704996" imgH="2466966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34A7621-8671-87F3-D280-36BA55FA40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2414" y="2315569"/>
                        <a:ext cx="4558350" cy="3034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A4E6882-95F4-3284-6092-C23094456FDE}"/>
              </a:ext>
            </a:extLst>
          </p:cNvPr>
          <p:cNvSpPr txBox="1"/>
          <p:nvPr/>
        </p:nvSpPr>
        <p:spPr>
          <a:xfrm>
            <a:off x="902414" y="5317917"/>
            <a:ext cx="48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Animal body condition scoring: Cascade (gray), </a:t>
            </a:r>
            <a:r>
              <a:rPr lang="en-US" err="1"/>
              <a:t>Flink</a:t>
            </a:r>
            <a:r>
              <a:rPr lang="en-US"/>
              <a:t> (orange).  Lower is better.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0F5D31A-06FA-7BB2-D0F3-B5C266E6B3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6041" y="2486826"/>
          <a:ext cx="4627286" cy="2831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704996" imgH="2266489" progId="AcroExch.Document.DC">
                  <p:embed/>
                </p:oleObj>
              </mc:Choice>
              <mc:Fallback>
                <p:oleObj name="Acrobat Document" r:id="rId4" imgW="3704996" imgH="2266489" progId="AcroExch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0F5D31A-06FA-7BB2-D0F3-B5C266E6B3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86041" y="2486826"/>
                        <a:ext cx="4627286" cy="2831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BCBE447-DDB2-84C9-03EC-FA2AF203B40C}"/>
              </a:ext>
            </a:extLst>
          </p:cNvPr>
          <p:cNvSpPr txBox="1"/>
          <p:nvPr/>
        </p:nvSpPr>
        <p:spPr>
          <a:xfrm>
            <a:off x="6267749" y="5247979"/>
            <a:ext cx="48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Same experiment: Cascade achieves higher throughput across the board</a:t>
            </a:r>
          </a:p>
        </p:txBody>
      </p:sp>
      <p:pic>
        <p:nvPicPr>
          <p:cNvPr id="1026" name="Picture 2" descr="Image result for dairy cattle">
            <a:extLst>
              <a:ext uri="{FF2B5EF4-FFF2-40B4-BE49-F238E27FC236}">
                <a16:creationId xmlns:a16="http://schemas.microsoft.com/office/drawing/2014/main" id="{01599338-8FB4-7430-684C-B53902B3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03" y="226118"/>
            <a:ext cx="26955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Up-Down 2">
            <a:extLst>
              <a:ext uri="{FF2B5EF4-FFF2-40B4-BE49-F238E27FC236}">
                <a16:creationId xmlns:a16="http://schemas.microsoft.com/office/drawing/2014/main" id="{316B1C3B-60C5-7AB8-CFE2-578EBAC02B3E}"/>
              </a:ext>
            </a:extLst>
          </p:cNvPr>
          <p:cNvSpPr/>
          <p:nvPr/>
        </p:nvSpPr>
        <p:spPr>
          <a:xfrm>
            <a:off x="4240362" y="2443929"/>
            <a:ext cx="484632" cy="219243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B92CE-8343-BAA6-4F3C-C4A56D705B04}"/>
              </a:ext>
            </a:extLst>
          </p:cNvPr>
          <p:cNvSpPr txBox="1"/>
          <p:nvPr/>
        </p:nvSpPr>
        <p:spPr>
          <a:xfrm>
            <a:off x="4781774" y="4093102"/>
            <a:ext cx="11471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10x faster</a:t>
            </a:r>
          </a:p>
        </p:txBody>
      </p:sp>
    </p:spTree>
    <p:extLst>
      <p:ext uri="{BB962C8B-B14F-4D97-AF65-F5344CB8AC3E}">
        <p14:creationId xmlns:p14="http://schemas.microsoft.com/office/powerpoint/2010/main" val="575350563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0A77-AB8B-1FDA-B9BE-69F3D6291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Cascade V. Azure </a:t>
            </a:r>
            <a:r>
              <a:rPr lang="en-US" sz="4400" err="1"/>
              <a:t>sensIng</a:t>
            </a:r>
            <a:r>
              <a:rPr lang="en-US" sz="4400"/>
              <a:t> traffic hazards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7024074-16A6-093C-5DD9-06B099230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4175138"/>
            <a:ext cx="10786872" cy="2134221"/>
          </a:xfrm>
        </p:spPr>
        <p:txBody>
          <a:bodyPr/>
          <a:lstStyle/>
          <a:p>
            <a:r>
              <a:rPr lang="en-US"/>
              <a:t>This application uses</a:t>
            </a:r>
            <a:br>
              <a:rPr lang="en-US"/>
            </a:br>
            <a:r>
              <a:rPr lang="en-US"/>
              <a:t>affinity sets.</a:t>
            </a:r>
            <a:br>
              <a:rPr lang="en-US"/>
            </a:br>
            <a:br>
              <a:rPr lang="en-US"/>
            </a:br>
            <a:r>
              <a:rPr lang="en-US"/>
              <a:t>Payoff is dramatic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276D2-097D-4355-B26C-EE11E8312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C2E61-24CB-8828-FEB8-1DECFA7A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63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5182943-A819-52BD-5DD4-41B5BFC867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523398"/>
              </p:ext>
            </p:extLst>
          </p:nvPr>
        </p:nvGraphicFramePr>
        <p:xfrm>
          <a:off x="4900126" y="3756205"/>
          <a:ext cx="2531511" cy="2331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533510" imgH="2333474" progId="AcroExch.Document.DC">
                  <p:embed/>
                </p:oleObj>
              </mc:Choice>
              <mc:Fallback>
                <p:oleObj name="Acrobat Document" r:id="rId2" imgW="2533510" imgH="2333474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5182943-A819-52BD-5DD4-41B5BFC867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00126" y="3756205"/>
                        <a:ext cx="2531511" cy="2331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4068E269-30B7-D2E5-3345-FD014024F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38" y="3750079"/>
            <a:ext cx="4157012" cy="2433438"/>
          </a:xfrm>
          <a:prstGeom prst="rect">
            <a:avLst/>
          </a:prstGeom>
        </p:spPr>
      </p:pic>
      <p:pic>
        <p:nvPicPr>
          <p:cNvPr id="7" name="Picture 6" descr="A group of people crossing a street&#10;&#10;Description automatically generated">
            <a:extLst>
              <a:ext uri="{FF2B5EF4-FFF2-40B4-BE49-F238E27FC236}">
                <a16:creationId xmlns:a16="http://schemas.microsoft.com/office/drawing/2014/main" id="{7627B586-25FD-C5C9-C3F2-CD7B88EEC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39" y="2079022"/>
            <a:ext cx="3152448" cy="1773252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50507B0-C446-BE94-0A7A-CC124E1270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7544" y="2079022"/>
          <a:ext cx="4599789" cy="133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7619681" imgH="2209552" progId="AcroExch.Document.DC">
                  <p:embed/>
                </p:oleObj>
              </mc:Choice>
              <mc:Fallback>
                <p:oleObj name="Acrobat Document" r:id="rId6" imgW="7619681" imgH="2209552" progId="AcroExch.Document.DC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50507B0-C446-BE94-0A7A-CC124E1270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37544" y="2079022"/>
                        <a:ext cx="4599789" cy="133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rrow: Up 4">
            <a:extLst>
              <a:ext uri="{FF2B5EF4-FFF2-40B4-BE49-F238E27FC236}">
                <a16:creationId xmlns:a16="http://schemas.microsoft.com/office/drawing/2014/main" id="{1FF303DD-3857-2D94-3A4F-4722F0E2CA31}"/>
              </a:ext>
            </a:extLst>
          </p:cNvPr>
          <p:cNvSpPr/>
          <p:nvPr/>
        </p:nvSpPr>
        <p:spPr>
          <a:xfrm>
            <a:off x="6380448" y="6112162"/>
            <a:ext cx="227616" cy="44068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1ED4E161-AA13-DA05-3DBF-F594475B9D5B}"/>
              </a:ext>
            </a:extLst>
          </p:cNvPr>
          <p:cNvSpPr/>
          <p:nvPr/>
        </p:nvSpPr>
        <p:spPr>
          <a:xfrm>
            <a:off x="10886540" y="6052440"/>
            <a:ext cx="227616" cy="44068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59E31-85A0-69AE-36DE-996F7943F6E4}"/>
              </a:ext>
            </a:extLst>
          </p:cNvPr>
          <p:cNvSpPr txBox="1"/>
          <p:nvPr/>
        </p:nvSpPr>
        <p:spPr>
          <a:xfrm>
            <a:off x="6673916" y="6183517"/>
            <a:ext cx="400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Azure: Seconds.   Cascade: Milliseconds</a:t>
            </a:r>
          </a:p>
        </p:txBody>
      </p:sp>
    </p:spTree>
    <p:extLst>
      <p:ext uri="{BB962C8B-B14F-4D97-AF65-F5344CB8AC3E}">
        <p14:creationId xmlns:p14="http://schemas.microsoft.com/office/powerpoint/2010/main" val="646916240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1E92B-FE02-93D7-DA31-AF6E75714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navigator really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AC7F-ECA4-34F3-46F6-F8657CEB6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ported four AIs to Cascade</a:t>
            </a:r>
          </a:p>
          <a:p>
            <a:endParaRPr lang="en-US" dirty="0"/>
          </a:p>
          <a:p>
            <a:r>
              <a:rPr lang="en-US" dirty="0"/>
              <a:t>But this time, we won’t compare with the standard cloud.  Instead we will just ask whether scheduling brings “additional speedup” beyond what Cascade already is achieving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B4F21-ED40-AFF6-ABA8-701B05A6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36EE8-B684-9E8C-4668-8FBF7EF27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33825"/>
      </p:ext>
    </p:extLst>
  </p:cSld>
  <p:clrMapOvr>
    <a:masterClrMapping/>
  </p:clrMapOvr>
  <p:transition advTm="600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7B5C-755F-EBF4-CBEF-7DBDADCB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330862"/>
            <a:ext cx="10786871" cy="1499616"/>
          </a:xfrm>
        </p:spPr>
        <p:txBody>
          <a:bodyPr>
            <a:normAutofit/>
          </a:bodyPr>
          <a:lstStyle/>
          <a:p>
            <a:r>
              <a:rPr lang="en-US" sz="4800" dirty="0"/>
              <a:t>Generative AI: LLM/Vision Workflows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57A16-42A2-03C0-C42C-5993C389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CBD92-35B4-11AE-8D94-C4C228DA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D9871-8810-029A-B102-173F30B0E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43" y="1552205"/>
            <a:ext cx="5959922" cy="21244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67459E-1029-1D84-9F83-7DCFC6C2F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203" y="1768530"/>
            <a:ext cx="3377580" cy="1727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264290-E61E-D910-A26F-962056AB9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07" y="4364475"/>
            <a:ext cx="5745694" cy="17015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8B79D1-BDA6-30EF-6B99-BDB10F8B7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595" y="4297628"/>
            <a:ext cx="3273427" cy="16741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B0402-4E66-4D2F-87FD-A878FA6EDFF3}"/>
              </a:ext>
            </a:extLst>
          </p:cNvPr>
          <p:cNvSpPr txBox="1"/>
          <p:nvPr/>
        </p:nvSpPr>
        <p:spPr>
          <a:xfrm>
            <a:off x="1892382" y="3682137"/>
            <a:ext cx="39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(a). Language translation pipeline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D00D6-A8DD-B706-2597-A378E4625604}"/>
              </a:ext>
            </a:extLst>
          </p:cNvPr>
          <p:cNvSpPr txBox="1"/>
          <p:nvPr/>
        </p:nvSpPr>
        <p:spPr>
          <a:xfrm>
            <a:off x="1985515" y="6025519"/>
            <a:ext cx="39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(b). Image reading pipeline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2371DF-61B8-D440-7043-EBE09FC4247D}"/>
              </a:ext>
            </a:extLst>
          </p:cNvPr>
          <p:cNvSpPr txBox="1"/>
          <p:nvPr/>
        </p:nvSpPr>
        <p:spPr>
          <a:xfrm>
            <a:off x="7910203" y="3672280"/>
            <a:ext cx="39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(c). Q&amp;A dialogue pipeline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63767A-8649-2026-02AB-0D7B92F338B5}"/>
              </a:ext>
            </a:extLst>
          </p:cNvPr>
          <p:cNvSpPr txBox="1"/>
          <p:nvPr/>
        </p:nvSpPr>
        <p:spPr>
          <a:xfrm>
            <a:off x="7910203" y="5991651"/>
            <a:ext cx="396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(d). 3D perception pipeline</a:t>
            </a:r>
          </a:p>
        </p:txBody>
      </p:sp>
    </p:spTree>
    <p:extLst>
      <p:ext uri="{BB962C8B-B14F-4D97-AF65-F5344CB8AC3E}">
        <p14:creationId xmlns:p14="http://schemas.microsoft.com/office/powerpoint/2010/main" val="818028477"/>
      </p:ext>
    </p:extLst>
  </p:cSld>
  <p:clrMapOvr>
    <a:masterClrMapping/>
  </p:clrMapOvr>
  <p:transition advTm="600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7B5C-755F-EBF4-CBEF-7DBDADCB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351070"/>
            <a:ext cx="10786871" cy="1499616"/>
          </a:xfrm>
        </p:spPr>
        <p:txBody>
          <a:bodyPr>
            <a:normAutofit/>
          </a:bodyPr>
          <a:lstStyle/>
          <a:p>
            <a:r>
              <a:rPr lang="en-US" sz="4800" dirty="0"/>
              <a:t>Now run these all on Cascade but vary the choice of scheduler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A7AE50BC-EC41-7A5D-8226-33904AB0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450560"/>
            <a:ext cx="11062248" cy="436168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 </a:t>
            </a:r>
            <a:r>
              <a:rPr lang="en-US" sz="2800" dirty="0"/>
              <a:t>Navigator cut delays by a </a:t>
            </a:r>
            <a:r>
              <a:rPr lang="en-US" sz="2800" u="sng" dirty="0"/>
              <a:t>further</a:t>
            </a:r>
            <a:r>
              <a:rPr lang="en-US" sz="2800" dirty="0"/>
              <a:t> 2x-6x</a:t>
            </a:r>
            <a:br>
              <a:rPr lang="en-US" sz="2800" dirty="0"/>
            </a:br>
            <a:r>
              <a:rPr lang="en-US" sz="2800" dirty="0"/>
              <a:t>                                              (and runs the job with just ½ the servers!)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57A16-42A2-03C0-C42C-5993C389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CBD92-35B4-11AE-8D94-C4C228DA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35FE4A-2228-3838-463E-655701070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65" y="1970706"/>
            <a:ext cx="4124200" cy="22744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852985-919F-3770-DF5E-0C1133491798}"/>
              </a:ext>
            </a:extLst>
          </p:cNvPr>
          <p:cNvSpPr txBox="1"/>
          <p:nvPr/>
        </p:nvSpPr>
        <p:spPr>
          <a:xfrm>
            <a:off x="1466196" y="169009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Low-load scheduling performance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724999-4C8C-600A-11EE-5FF1E54B780C}"/>
              </a:ext>
            </a:extLst>
          </p:cNvPr>
          <p:cNvSpPr txBox="1"/>
          <p:nvPr/>
        </p:nvSpPr>
        <p:spPr>
          <a:xfrm>
            <a:off x="1413932" y="426207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High-load scheduling performance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50DFB4-C702-6E2A-1E88-09926F359152}"/>
              </a:ext>
            </a:extLst>
          </p:cNvPr>
          <p:cNvSpPr txBox="1"/>
          <p:nvPr/>
        </p:nvSpPr>
        <p:spPr>
          <a:xfrm>
            <a:off x="6624565" y="1690099"/>
            <a:ext cx="3953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Different loads scheduling performance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BF93B2-5F7F-BDE1-A5E6-490D2AD24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6" y="4561306"/>
            <a:ext cx="4244059" cy="22966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20A5CF-3A04-8036-84F2-D7AF7CF6C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167" y="2045959"/>
            <a:ext cx="4504531" cy="3321313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D6F6BB59-3CAA-3E7F-FE85-6CE2A6346B3C}"/>
              </a:ext>
            </a:extLst>
          </p:cNvPr>
          <p:cNvSpPr/>
          <p:nvPr/>
        </p:nvSpPr>
        <p:spPr>
          <a:xfrm>
            <a:off x="5040304" y="5972594"/>
            <a:ext cx="448788" cy="2743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591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655141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spc="200">
                <a:solidFill>
                  <a:srgbClr val="FFFFFF"/>
                </a:solidFill>
              </a:rPr>
              <a:t>Wrapping up… </a:t>
            </a:r>
            <a:br>
              <a:rPr lang="en-US" sz="3600" spc="200">
                <a:solidFill>
                  <a:srgbClr val="FFFFFF"/>
                </a:solidFill>
              </a:rPr>
            </a:br>
            <a:endParaRPr lang="en-US" sz="3600" kern="1200" cap="all" spc="20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1580557"/>
      </p:ext>
    </p:extLst>
  </p:cSld>
  <p:clrMapOvr>
    <a:masterClrMapping/>
  </p:clrMapOvr>
  <p:transition advTm="600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0E498-1041-16B0-AE4E-F974D98CA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Summary: A new cloud service for edge and low-latency, high throughput uses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6F26CB-CF68-0163-4C8D-9ABCB0FC1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86000"/>
            <a:ext cx="10917393" cy="4023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Huge (multiplicative!) speedups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Streaming-oriented mapping to network accelerators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Fast end-to-end path eliminates copying and (most) locking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Smart scheduling improves speed </a:t>
            </a:r>
            <a:r>
              <a:rPr lang="en-US" i="1" dirty="0"/>
              <a:t>and</a:t>
            </a:r>
            <a:r>
              <a:rPr lang="en-US" dirty="0"/>
              <a:t> resource efficiency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/>
              <a:t>Packaged transparently: </a:t>
            </a:r>
            <a:r>
              <a:rPr lang="en-US" dirty="0"/>
              <a:t>so that existing AI and ML code benefits with little or no change (and thinks it resides in a normal cloud).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48FC84-7803-1403-4CA9-1F363A62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9660C-965E-EC16-3212-A34A02EB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49232"/>
      </p:ext>
    </p:extLst>
  </p:cSld>
  <p:clrMapOvr>
    <a:masterClrMapping/>
  </p:clrMapOvr>
  <p:transition advTm="600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365D-2021-0139-AF6C-5D94ED6CD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239D2-C660-6640-DD01-E53D9216A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project involved work at many levels.</a:t>
            </a:r>
          </a:p>
          <a:p>
            <a:endParaRPr lang="en-US" dirty="0"/>
          </a:p>
          <a:p>
            <a:r>
              <a:rPr lang="en-US" dirty="0"/>
              <a:t>Some of this leveraged old ideas, but along the way we also needed to invent new protocols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Classic protocols often paused for round-trip coordination.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New ones are asynchronous, leverage monotonicity for control</a:t>
            </a:r>
            <a:br>
              <a:rPr lang="en-US" dirty="0"/>
            </a:br>
            <a:r>
              <a:rPr lang="en-US" dirty="0"/>
              <a:t>    data, and center on </a:t>
            </a:r>
            <a:r>
              <a:rPr lang="en-US" i="1" dirty="0"/>
              <a:t>monotonic knowledge-based deduction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6330A-C8A1-6174-731C-5CAAB0FE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  Confidential, do not share. All rights reserved.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A17C6-D575-3BAD-E025-7EBC0661D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69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F3564E-462E-E443-00DA-C2428713713B}"/>
              </a:ext>
            </a:extLst>
          </p:cNvPr>
          <p:cNvCxnSpPr>
            <a:cxnSpLocks/>
          </p:cNvCxnSpPr>
          <p:nvPr/>
        </p:nvCxnSpPr>
        <p:spPr>
          <a:xfrm>
            <a:off x="4842932" y="1171852"/>
            <a:ext cx="4611786" cy="231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06763B5-C676-1189-A1BD-2D51D1383962}"/>
              </a:ext>
            </a:extLst>
          </p:cNvPr>
          <p:cNvSpPr txBox="1"/>
          <p:nvPr/>
        </p:nvSpPr>
        <p:spPr>
          <a:xfrm>
            <a:off x="4412201" y="548640"/>
            <a:ext cx="1074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Leverage</a:t>
            </a:r>
            <a:br>
              <a:rPr lang="en-US"/>
            </a:br>
            <a:r>
              <a:rPr lang="en-US"/>
              <a:t>hardware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9C441-0C3E-610B-B707-4BB54C231A4D}"/>
              </a:ext>
            </a:extLst>
          </p:cNvPr>
          <p:cNvSpPr txBox="1"/>
          <p:nvPr/>
        </p:nvSpPr>
        <p:spPr>
          <a:xfrm>
            <a:off x="4445254" y="1277155"/>
            <a:ext cx="100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Rethink</a:t>
            </a:r>
            <a:br>
              <a:rPr lang="en-US"/>
            </a:br>
            <a:r>
              <a:rPr lang="en-US"/>
              <a:t>protocols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581EDC-DB50-1752-8CEF-790688930E05}"/>
              </a:ext>
            </a:extLst>
          </p:cNvPr>
          <p:cNvSpPr txBox="1"/>
          <p:nvPr/>
        </p:nvSpPr>
        <p:spPr>
          <a:xfrm>
            <a:off x="7498926" y="1273844"/>
            <a:ext cx="154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Hide behind</a:t>
            </a:r>
            <a:br>
              <a:rPr lang="en-US"/>
            </a:br>
            <a:r>
              <a:rPr lang="en-US"/>
              <a:t>standard APIs!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4EC837-16DF-9B9E-A88D-47ACFE86DB5B}"/>
              </a:ext>
            </a:extLst>
          </p:cNvPr>
          <p:cNvSpPr txBox="1"/>
          <p:nvPr/>
        </p:nvSpPr>
        <p:spPr>
          <a:xfrm>
            <a:off x="7601146" y="413760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Embed in</a:t>
            </a:r>
            <a:br>
              <a:rPr lang="en-US"/>
            </a:br>
            <a:r>
              <a:rPr lang="en-US"/>
              <a:t>public clouds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6050CB-08A7-1355-F971-2D0009F1514B}"/>
              </a:ext>
            </a:extLst>
          </p:cNvPr>
          <p:cNvSpPr txBox="1"/>
          <p:nvPr/>
        </p:nvSpPr>
        <p:spPr>
          <a:xfrm>
            <a:off x="5639088" y="1261946"/>
            <a:ext cx="1765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Offer end to end</a:t>
            </a:r>
            <a:br>
              <a:rPr lang="en-US"/>
            </a:br>
            <a:r>
              <a:rPr lang="en-US"/>
              <a:t>zero copy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FECB13-388C-F83A-F9B0-3544F4CB5D9D}"/>
              </a:ext>
            </a:extLst>
          </p:cNvPr>
          <p:cNvSpPr txBox="1"/>
          <p:nvPr/>
        </p:nvSpPr>
        <p:spPr>
          <a:xfrm>
            <a:off x="9447529" y="870391"/>
            <a:ext cx="2593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Dramatic improvements in </a:t>
            </a:r>
            <a:br>
              <a:rPr lang="en-US"/>
            </a:br>
            <a:r>
              <a:rPr lang="en-US"/>
              <a:t>AI/ML speed, consistency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89E801-D3C8-48C9-BB32-E0ECEB5E9241}"/>
              </a:ext>
            </a:extLst>
          </p:cNvPr>
          <p:cNvSpPr txBox="1"/>
          <p:nvPr/>
        </p:nvSpPr>
        <p:spPr>
          <a:xfrm>
            <a:off x="5574973" y="495035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Avoid locks,</a:t>
            </a:r>
            <a:br>
              <a:rPr lang="en-US"/>
            </a:br>
            <a:r>
              <a:rPr lang="en-US"/>
              <a:t>memory contention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B72F4B5A-D549-F8BE-4B11-DF34F4765259}"/>
              </a:ext>
            </a:extLst>
          </p:cNvPr>
          <p:cNvSpPr/>
          <p:nvPr/>
        </p:nvSpPr>
        <p:spPr>
          <a:xfrm rot="2600768">
            <a:off x="4228698" y="438300"/>
            <a:ext cx="1368068" cy="159583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934ABE94-922F-D917-FF66-B4D9C5D68248}"/>
              </a:ext>
            </a:extLst>
          </p:cNvPr>
          <p:cNvSpPr/>
          <p:nvPr/>
        </p:nvSpPr>
        <p:spPr>
          <a:xfrm rot="2600768">
            <a:off x="6196428" y="395639"/>
            <a:ext cx="1368068" cy="159583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76103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6" grpId="0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8A5C2-1293-B92A-651F-EA99B601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 medical AR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48A2F-DDFB-77B1-3951-17CB26D6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239FC-6AE6-7B6E-A8F5-529267FF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783F90B-F453-1CE3-DB67-B3E1C43E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80" y="4180459"/>
            <a:ext cx="4463627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8B7DD2D-6DF3-FFC1-8A6B-3F2C4C246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2408426"/>
            <a:ext cx="5354943" cy="236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292152"/>
      </p:ext>
    </p:extLst>
  </p:cSld>
  <p:clrMapOvr>
    <a:masterClrMapping/>
  </p:clrMapOvr>
  <p:transition advTm="600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CB0E0-B164-02CE-6AA3-8A9DE57A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Huge shout-out to the team!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578D-6C8A-5600-B0A6-B5D6E6E1E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Weijia Song (Overall leader for Cascade effort)</a:t>
            </a:r>
          </a:p>
          <a:p>
            <a:r>
              <a:rPr lang="en-US"/>
              <a:t>Sagar Jha (Derecho, SST)</a:t>
            </a:r>
          </a:p>
          <a:p>
            <a:r>
              <a:rPr lang="en-US"/>
              <a:t>Jonathan Behrens (Derecho, SST)</a:t>
            </a:r>
          </a:p>
          <a:p>
            <a:r>
              <a:rPr lang="en-US"/>
              <a:t>Lorenzo Rosa (Derecho DDS, Spindle, DPDK support)</a:t>
            </a:r>
          </a:p>
          <a:p>
            <a:r>
              <a:rPr lang="en-US"/>
              <a:t>Alicia Yang (Leader on Navigator, m-Navigator scheduler efforts)</a:t>
            </a:r>
          </a:p>
          <a:p>
            <a:r>
              <a:rPr lang="en-US"/>
              <a:t>Thiago Garrett (Affinity groups)</a:t>
            </a:r>
          </a:p>
          <a:p>
            <a:r>
              <a:rPr lang="en-US"/>
              <a:t>Tiancheng Yuan (our ML expert)</a:t>
            </a:r>
          </a:p>
          <a:p>
            <a:r>
              <a:rPr lang="en-US"/>
              <a:t>Yifan Wang (our GUI and low-code expert)</a:t>
            </a:r>
          </a:p>
          <a:p>
            <a:r>
              <a:rPr lang="en-US"/>
              <a:t>Roman Vitenberg, Luis Rodriguez (Navigator, m-Navigator)</a:t>
            </a:r>
          </a:p>
          <a:p>
            <a:r>
              <a:rPr lang="en-US"/>
              <a:t>… And a big crowd of </a:t>
            </a:r>
            <a:r>
              <a:rPr lang="en-US" b="1"/>
              <a:t>amazing</a:t>
            </a:r>
            <a:r>
              <a:rPr lang="en-US"/>
              <a:t> undergraduates, too many to fit on this slide.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E1A17-C6CB-56E9-CC34-74E54E933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FC532-0496-6C7A-BE41-F317CE31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19944"/>
      </p:ext>
    </p:extLst>
  </p:cSld>
  <p:clrMapOvr>
    <a:masterClrMapping/>
  </p:clrMapOvr>
  <p:transition advTm="600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3B5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552CE-FE46-FD64-8ACD-235D1E42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promise of edge intelligence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67108-0C05-D968-F2B6-8D37B87E6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3107094"/>
            <a:ext cx="6007027" cy="3202266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Can “real world” artificial intelligence be </a:t>
            </a:r>
            <a:r>
              <a:rPr lang="en-US" sz="4400" i="1" u="sng">
                <a:solidFill>
                  <a:srgbClr val="FFFFFF"/>
                </a:solidFill>
              </a:rPr>
              <a:t>as</a:t>
            </a:r>
            <a:r>
              <a:rPr lang="en-US" sz="4400">
                <a:solidFill>
                  <a:srgbClr val="FFFFFF"/>
                </a:solidFill>
              </a:rPr>
              <a:t> </a:t>
            </a:r>
            <a:r>
              <a:rPr lang="en-US" sz="4400" i="1" u="sng">
                <a:solidFill>
                  <a:srgbClr val="FFFFFF"/>
                </a:solidFill>
              </a:rPr>
              <a:t>accurate</a:t>
            </a:r>
            <a:r>
              <a:rPr lang="en-US" sz="4400" i="1">
                <a:solidFill>
                  <a:srgbClr val="FFFFFF"/>
                </a:solidFill>
              </a:rPr>
              <a:t> </a:t>
            </a:r>
            <a:r>
              <a:rPr lang="en-US" sz="4400">
                <a:solidFill>
                  <a:srgbClr val="FFFFFF"/>
                </a:solidFill>
              </a:rPr>
              <a:t>and </a:t>
            </a:r>
            <a:r>
              <a:rPr lang="en-US" sz="4400" i="1" u="sng">
                <a:solidFill>
                  <a:srgbClr val="FFFFFF"/>
                </a:solidFill>
              </a:rPr>
              <a:t>as</a:t>
            </a:r>
            <a:r>
              <a:rPr lang="en-US" sz="4400" i="1">
                <a:solidFill>
                  <a:srgbClr val="FFFFFF"/>
                </a:solidFill>
              </a:rPr>
              <a:t> </a:t>
            </a:r>
            <a:r>
              <a:rPr lang="en-US" sz="4400" i="1" u="sng">
                <a:solidFill>
                  <a:srgbClr val="FFFFFF"/>
                </a:solidFill>
              </a:rPr>
              <a:t>fast</a:t>
            </a:r>
            <a:r>
              <a:rPr lang="en-US" sz="4400">
                <a:solidFill>
                  <a:srgbClr val="FFFFFF"/>
                </a:solidFill>
              </a:rPr>
              <a:t> as human intelligence?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D4440-5FC6-0950-C414-F481ED1A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18103" y="6470704"/>
            <a:ext cx="3913051" cy="274320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pic>
        <p:nvPicPr>
          <p:cNvPr id="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9ED6EE89-D385-E78C-B325-0F0B450C4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r="-2" b="-2"/>
          <a:stretch/>
        </p:blipFill>
        <p:spPr bwMode="auto">
          <a:xfrm>
            <a:off x="7552266" y="10"/>
            <a:ext cx="463973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89096-F36B-38FA-4A4F-4E0B84C0A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15A26E-C247-4939-3769-0AC050485EF1}"/>
              </a:ext>
            </a:extLst>
          </p:cNvPr>
          <p:cNvSpPr txBox="1">
            <a:spLocks/>
          </p:cNvSpPr>
          <p:nvPr/>
        </p:nvSpPr>
        <p:spPr>
          <a:xfrm>
            <a:off x="1024128" y="3107094"/>
            <a:ext cx="6007027" cy="3202266"/>
          </a:xfrm>
          <a:prstGeom prst="rect">
            <a:avLst/>
          </a:prstGeom>
          <a:noFill/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>
                <a:solidFill>
                  <a:srgbClr val="FFFFFF"/>
                </a:solidFill>
              </a:rPr>
              <a:t>Real world” artificial intelligence </a:t>
            </a:r>
            <a:r>
              <a:rPr lang="en-US" sz="4400" u="sng">
                <a:solidFill>
                  <a:srgbClr val="FFFFFF"/>
                </a:solidFill>
              </a:rPr>
              <a:t>can</a:t>
            </a:r>
            <a:r>
              <a:rPr lang="en-US" sz="4400">
                <a:solidFill>
                  <a:srgbClr val="FFFFFF"/>
                </a:solidFill>
              </a:rPr>
              <a:t> be </a:t>
            </a:r>
            <a:r>
              <a:rPr lang="en-US" sz="4400" i="1">
                <a:solidFill>
                  <a:srgbClr val="FFFFFF"/>
                </a:solidFill>
              </a:rPr>
              <a:t>as</a:t>
            </a:r>
            <a:r>
              <a:rPr lang="en-US" sz="4400">
                <a:solidFill>
                  <a:srgbClr val="FFFFFF"/>
                </a:solidFill>
              </a:rPr>
              <a:t> </a:t>
            </a:r>
            <a:r>
              <a:rPr lang="en-US" sz="4400" i="1">
                <a:solidFill>
                  <a:srgbClr val="FFFFFF"/>
                </a:solidFill>
              </a:rPr>
              <a:t>accurate </a:t>
            </a:r>
            <a:r>
              <a:rPr lang="en-US" sz="4400">
                <a:solidFill>
                  <a:srgbClr val="FFFFFF"/>
                </a:solidFill>
              </a:rPr>
              <a:t>and </a:t>
            </a:r>
            <a:r>
              <a:rPr lang="en-US" sz="4400" i="1">
                <a:solidFill>
                  <a:srgbClr val="FFFFFF"/>
                </a:solidFill>
              </a:rPr>
              <a:t>as fast</a:t>
            </a:r>
            <a:r>
              <a:rPr lang="en-US" sz="4400">
                <a:solidFill>
                  <a:srgbClr val="FFFFFF"/>
                </a:solidFill>
              </a:rPr>
              <a:t> as human intelligence!</a:t>
            </a:r>
          </a:p>
        </p:txBody>
      </p:sp>
    </p:spTree>
    <p:extLst>
      <p:ext uri="{BB962C8B-B14F-4D97-AF65-F5344CB8AC3E}">
        <p14:creationId xmlns:p14="http://schemas.microsoft.com/office/powerpoint/2010/main" val="209333232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A8500-E626-D1AC-B9BC-10CE0CC1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What about Generative AI?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999ED4-1E86-94EE-6D6B-958C01F6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049403"/>
            <a:ext cx="10872403" cy="4385872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sz="2400" dirty="0"/>
              <a:t>Generative AI is trained offline: today’s models learned from 2020 data.</a:t>
            </a:r>
          </a:p>
          <a:p>
            <a:endParaRPr lang="en-US" sz="2400" dirty="0"/>
          </a:p>
          <a:p>
            <a:r>
              <a:rPr lang="en-US" sz="2400" dirty="0"/>
              <a:t>To compensate, “RAG LLMs” are augmented with queries against </a:t>
            </a:r>
            <a:r>
              <a:rPr lang="en-US" sz="2400" i="1" dirty="0"/>
              <a:t>vector databases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 Start with documents, or chunks of documents, or data of other kinds.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 Embed each object in a high-dimensional space.  As a speedup option we may</a:t>
            </a:r>
            <a:br>
              <a:rPr lang="en-US" sz="2400" dirty="0"/>
            </a:br>
            <a:r>
              <a:rPr lang="en-US" sz="2400" dirty="0"/>
              <a:t>    pre-cluster data to reduce the size of the search space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 Given a query, embed it too</a:t>
            </a:r>
            <a:r>
              <a:rPr lang="en-US" sz="2400"/>
              <a:t>, then </a:t>
            </a:r>
            <a:r>
              <a:rPr lang="en-US" sz="2400" dirty="0"/>
              <a:t>search for the K “closest” documents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 … and these documents are used in the LLM prompt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D9E3E6-BE56-2FF1-CE66-017D9009C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C37D6-2BF1-2411-1C49-9F10AAFD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C8BF9-49ED-9197-1413-7D53EF7EE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310" y="384048"/>
            <a:ext cx="2292220" cy="12960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D43252-A887-B5D6-F707-A9F96397685D}"/>
              </a:ext>
            </a:extLst>
          </p:cNvPr>
          <p:cNvSpPr txBox="1"/>
          <p:nvPr/>
        </p:nvSpPr>
        <p:spPr>
          <a:xfrm>
            <a:off x="9604310" y="1680071"/>
            <a:ext cx="229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RAG LLMs need help!</a:t>
            </a:r>
          </a:p>
        </p:txBody>
      </p:sp>
    </p:spTree>
    <p:extLst>
      <p:ext uri="{BB962C8B-B14F-4D97-AF65-F5344CB8AC3E}">
        <p14:creationId xmlns:p14="http://schemas.microsoft.com/office/powerpoint/2010/main" val="2753275901"/>
      </p:ext>
    </p:extLst>
  </p:cSld>
  <p:clrMapOvr>
    <a:masterClrMapping/>
  </p:clrMapOvr>
  <p:transition advTm="60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8999"/>
            <a:ext cx="7501651" cy="1954763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spc="200">
                <a:solidFill>
                  <a:srgbClr val="FFFFFF"/>
                </a:solidFill>
              </a:rPr>
              <a:t>Important applications need correct input!</a:t>
            </a:r>
            <a:br>
              <a:rPr lang="en-US" sz="3600" spc="200">
                <a:solidFill>
                  <a:srgbClr val="FFFFFF"/>
                </a:solidFill>
              </a:rPr>
            </a:br>
            <a:endParaRPr lang="en-US" sz="3600" kern="1200" cap="all" spc="20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9050948"/>
      </p:ext>
    </p:extLst>
  </p:cSld>
  <p:clrMapOvr>
    <a:masterClrMapping/>
  </p:clrMapOvr>
  <p:transition advTm="600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4495</Words>
  <Application>Microsoft Office PowerPoint</Application>
  <PresentationFormat>Widescreen</PresentationFormat>
  <Paragraphs>653</Paragraphs>
  <Slides>71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Arial</vt:lpstr>
      <vt:lpstr>Calibri</vt:lpstr>
      <vt:lpstr>NVIDIA</vt:lpstr>
      <vt:lpstr>Symbol</vt:lpstr>
      <vt:lpstr>Times New Roman</vt:lpstr>
      <vt:lpstr>Tw Cen MT</vt:lpstr>
      <vt:lpstr>Tw Cen MT Condensed</vt:lpstr>
      <vt:lpstr>Wingdings</vt:lpstr>
      <vt:lpstr>Wingdings 3</vt:lpstr>
      <vt:lpstr>Integral</vt:lpstr>
      <vt:lpstr>Acrobat Document</vt:lpstr>
      <vt:lpstr>Cascade: A Platform for  Intelligent edge computing  Ken Birman</vt:lpstr>
      <vt:lpstr>The promise of edge intelligence</vt:lpstr>
      <vt:lpstr>What would Real-world AI look like?</vt:lpstr>
      <vt:lpstr>WHAT WOULD REAL-WORLD AI LOOK LIKE? </vt:lpstr>
      <vt:lpstr>Some uses have demanding deadlines, like smart urban infrastructures</vt:lpstr>
      <vt:lpstr>… servicing equipment</vt:lpstr>
      <vt:lpstr>… medical AR</vt:lpstr>
      <vt:lpstr>What about Generative AI?</vt:lpstr>
      <vt:lpstr>Important applications need correct input! </vt:lpstr>
      <vt:lpstr>Example of a data Consistency issue  (This is one solved in Cascade)</vt:lpstr>
      <vt:lpstr>Consistency for edge AI</vt:lpstr>
      <vt:lpstr>Yet today’s Cloud lacks this property!</vt:lpstr>
      <vt:lpstr>The issue is one of many!</vt:lpstr>
      <vt:lpstr>The Edge: Mile High perspective </vt:lpstr>
      <vt:lpstr>Not everything needs the edge!</vt:lpstr>
      <vt:lpstr>Splitting an ML</vt:lpstr>
      <vt:lpstr>What will the edge look Like?</vt:lpstr>
      <vt:lpstr>Must we abandon the cloud?</vt:lpstr>
      <vt:lpstr>Benefits of this hybrid approach</vt:lpstr>
      <vt:lpstr>ML systems in a cloud</vt:lpstr>
      <vt:lpstr>Retrieval Augmented Generation</vt:lpstr>
      <vt:lpstr>Puzzle: How can an edge be cloud-compatible yet also support time-sensitive programs?</vt:lpstr>
      <vt:lpstr>Let’s start by fixing the HDFS issue </vt:lpstr>
      <vt:lpstr>How does Cascade do so much better?</vt:lpstr>
      <vt:lpstr>How does Cascade do it?  State machine replication plus consistent cuts</vt:lpstr>
      <vt:lpstr>What we just saw</vt:lpstr>
      <vt:lpstr>Now let’s fix everything else </vt:lpstr>
      <vt:lpstr>The remaining issue is speed</vt:lpstr>
      <vt:lpstr>Traditional Approach</vt:lpstr>
      <vt:lpstr>Our approach</vt:lpstr>
      <vt:lpstr>Fast-Path Performance with 100G network</vt:lpstr>
      <vt:lpstr>This is transparent to the application!</vt:lpstr>
      <vt:lpstr>Deeper dive on Derecho </vt:lpstr>
      <vt:lpstr>RDMA: Remote Direct Memory Access.</vt:lpstr>
      <vt:lpstr>Puzzle: Consider A Simple Reliable  Barrier Protocol on RDMA</vt:lpstr>
      <vt:lpstr>A Simple Reliable Protocol on 100G RDMA</vt:lpstr>
      <vt:lpstr>A Simple Reliable Protocol on 100G RDMA</vt:lpstr>
      <vt:lpstr>A few ideas</vt:lpstr>
      <vt:lpstr>At Best, You get something like this…</vt:lpstr>
      <vt:lpstr>Better: Separate Data Plane and Control Plane, make them pause-free</vt:lpstr>
      <vt:lpstr>Better: Separate Data Plane and Control Plane, make them lock-free</vt:lpstr>
      <vt:lpstr>Better: Separate Data Plane and Control Plane, make them lock-free</vt:lpstr>
      <vt:lpstr>Idea: start by dusting off a bit more old work (but then we need to innovate)</vt:lpstr>
      <vt:lpstr>This became the Derecho project</vt:lpstr>
      <vt:lpstr>SST for Monotonic Control Data </vt:lpstr>
      <vt:lpstr>Derecho’s Data Plane = RDMC/SMC.   Derecho’s Control plane = SST</vt:lpstr>
      <vt:lpstr>Shared State Table (SSt): Direct RDMA writes with no locking (sequential cache-line consistency)</vt:lpstr>
      <vt:lpstr>Predicates</vt:lpstr>
      <vt:lpstr>A puzzle… and a monotonic solution</vt:lpstr>
      <vt:lpstr>Monotonic Predicates</vt:lpstr>
      <vt:lpstr>So, what we did was…</vt:lpstr>
      <vt:lpstr>…Yielding a new atomic multicast and an optimal Paxos!</vt:lpstr>
      <vt:lpstr>A few other aspects of Cascade </vt:lpstr>
      <vt:lpstr>More ideas: Navigator Scheduler                      Affinity grouping</vt:lpstr>
      <vt:lpstr>Performance Microbenchmarks </vt:lpstr>
      <vt:lpstr>so… does All of this work?</vt:lpstr>
      <vt:lpstr>Derecho atomic multicast is twice as fast as the non-atomic Open MPI RDMA multicast</vt:lpstr>
      <vt:lpstr>Derecho DDS compared to Kafka-Direct</vt:lpstr>
      <vt:lpstr>Cascade speeds up computation, too.   DCCL and Experiments by Weijia Song</vt:lpstr>
      <vt:lpstr>AlLReduce Example: 1.5x-2x speedups!</vt:lpstr>
      <vt:lpstr>Performance for real applications </vt:lpstr>
      <vt:lpstr>Cascade V. Apache Flink IN A cow  Body Condition Scoring Application</vt:lpstr>
      <vt:lpstr>Cascade V. Azure sensIng traffic hazards</vt:lpstr>
      <vt:lpstr>Does navigator really matter?</vt:lpstr>
      <vt:lpstr>Generative AI: LLM/Vision Workflows</vt:lpstr>
      <vt:lpstr>Now run these all on Cascade but vary the choice of scheduler</vt:lpstr>
      <vt:lpstr>Wrapping up…  </vt:lpstr>
      <vt:lpstr>Summary: A new cloud service for edge and low-latency, high throughput uses</vt:lpstr>
      <vt:lpstr>Summary</vt:lpstr>
      <vt:lpstr>Huge shout-out to the team!</vt:lpstr>
      <vt:lpstr>The promise of edge intelligence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Birman</dc:creator>
  <cp:lastModifiedBy>Ken Birman</cp:lastModifiedBy>
  <cp:revision>2</cp:revision>
  <dcterms:created xsi:type="dcterms:W3CDTF">2023-03-17T15:33:20Z</dcterms:created>
  <dcterms:modified xsi:type="dcterms:W3CDTF">2024-09-08T16:24:14Z</dcterms:modified>
</cp:coreProperties>
</file>