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 id="2147483687" r:id="rId2"/>
  </p:sldMasterIdLst>
  <p:notesMasterIdLst>
    <p:notesMasterId r:id="rId55"/>
  </p:notesMasterIdLst>
  <p:handoutMasterIdLst>
    <p:handoutMasterId r:id="rId56"/>
  </p:handoutMasterIdLst>
  <p:sldIdLst>
    <p:sldId id="368" r:id="rId3"/>
    <p:sldId id="408" r:id="rId4"/>
    <p:sldId id="411" r:id="rId5"/>
    <p:sldId id="416" r:id="rId6"/>
    <p:sldId id="417" r:id="rId7"/>
    <p:sldId id="410" r:id="rId8"/>
    <p:sldId id="414" r:id="rId9"/>
    <p:sldId id="418" r:id="rId10"/>
    <p:sldId id="471" r:id="rId11"/>
    <p:sldId id="419" r:id="rId12"/>
    <p:sldId id="470" r:id="rId13"/>
    <p:sldId id="454" r:id="rId14"/>
    <p:sldId id="427" r:id="rId15"/>
    <p:sldId id="428" r:id="rId16"/>
    <p:sldId id="429" r:id="rId17"/>
    <p:sldId id="430" r:id="rId18"/>
    <p:sldId id="431" r:id="rId19"/>
    <p:sldId id="432" r:id="rId20"/>
    <p:sldId id="433" r:id="rId21"/>
    <p:sldId id="434" r:id="rId22"/>
    <p:sldId id="435" r:id="rId23"/>
    <p:sldId id="436" r:id="rId24"/>
    <p:sldId id="437" r:id="rId25"/>
    <p:sldId id="438" r:id="rId26"/>
    <p:sldId id="439" r:id="rId27"/>
    <p:sldId id="443" r:id="rId28"/>
    <p:sldId id="444" r:id="rId29"/>
    <p:sldId id="445" r:id="rId30"/>
    <p:sldId id="446" r:id="rId31"/>
    <p:sldId id="447" r:id="rId32"/>
    <p:sldId id="451" r:id="rId33"/>
    <p:sldId id="452" r:id="rId34"/>
    <p:sldId id="455" r:id="rId35"/>
    <p:sldId id="456" r:id="rId36"/>
    <p:sldId id="472" r:id="rId37"/>
    <p:sldId id="463" r:id="rId38"/>
    <p:sldId id="474" r:id="rId39"/>
    <p:sldId id="415" r:id="rId40"/>
    <p:sldId id="426" r:id="rId41"/>
    <p:sldId id="412" r:id="rId42"/>
    <p:sldId id="421" r:id="rId43"/>
    <p:sldId id="422" r:id="rId44"/>
    <p:sldId id="424" r:id="rId45"/>
    <p:sldId id="465" r:id="rId46"/>
    <p:sldId id="425" r:id="rId47"/>
    <p:sldId id="462" r:id="rId48"/>
    <p:sldId id="469" r:id="rId49"/>
    <p:sldId id="464" r:id="rId50"/>
    <p:sldId id="468" r:id="rId51"/>
    <p:sldId id="461" r:id="rId52"/>
    <p:sldId id="466" r:id="rId53"/>
    <p:sldId id="46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00FFFF"/>
    <a:srgbClr val="FF80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5" autoAdjust="0"/>
    <p:restoredTop sz="87026" autoAdjust="0"/>
  </p:normalViewPr>
  <p:slideViewPr>
    <p:cSldViewPr snapToGrid="0" snapToObjects="1">
      <p:cViewPr varScale="1">
        <p:scale>
          <a:sx n="103" d="100"/>
          <a:sy n="103" d="100"/>
        </p:scale>
        <p:origin x="-180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2" d="100"/>
          <a:sy n="102" d="100"/>
        </p:scale>
        <p:origin x="-34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7" Type="http://schemas.openxmlformats.org/officeDocument/2006/relationships/image" Target="../media/image82.emf"/><Relationship Id="rId8" Type="http://schemas.openxmlformats.org/officeDocument/2006/relationships/image" Target="../media/image83.emf"/><Relationship Id="rId1" Type="http://schemas.openxmlformats.org/officeDocument/2006/relationships/image" Target="../media/image76.emf"/><Relationship Id="rId2" Type="http://schemas.openxmlformats.org/officeDocument/2006/relationships/image" Target="../media/image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8DE163-A180-114D-975D-49170AE740A2}" type="datetimeFigureOut">
              <a:rPr lang="en-US" smtClean="0"/>
              <a:t>9/12/11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9B4C65-0090-994D-8FA2-7303533DA141}" type="slidenum">
              <a:rPr lang="en-US" smtClean="0"/>
              <a:t>‹#›</a:t>
            </a:fld>
            <a:endParaRPr lang="en-US"/>
          </a:p>
        </p:txBody>
      </p:sp>
    </p:spTree>
    <p:extLst>
      <p:ext uri="{BB962C8B-B14F-4D97-AF65-F5344CB8AC3E}">
        <p14:creationId xmlns:p14="http://schemas.microsoft.com/office/powerpoint/2010/main" val="12467730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55B6B-E63E-044A-AE24-62A97F527533}" type="datetimeFigureOut">
              <a:rPr lang="en-US" smtClean="0"/>
              <a:t>9/12/11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9E38C-5BB6-234C-A140-DD5E506B09A6}" type="slidenum">
              <a:rPr lang="en-US" smtClean="0"/>
              <a:t>‹#›</a:t>
            </a:fld>
            <a:endParaRPr lang="en-US"/>
          </a:p>
        </p:txBody>
      </p:sp>
    </p:spTree>
    <p:extLst>
      <p:ext uri="{BB962C8B-B14F-4D97-AF65-F5344CB8AC3E}">
        <p14:creationId xmlns:p14="http://schemas.microsoft.com/office/powerpoint/2010/main" val="19374489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6686C0-7138-4365-9782-EE683EDFB8E3}"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Recently, computer vision techniques were combined with user interaction in a system called VideoTrace.</a:t>
            </a:r>
          </a:p>
          <a:p>
            <a:endParaRPr lang="en-US">
              <a:latin typeface="Calibri" charset="0"/>
            </a:endParaRPr>
          </a:p>
          <a:p>
            <a:r>
              <a:rPr lang="en-US">
                <a:latin typeface="Calibri" charset="0"/>
              </a:rPr>
              <a:t>Our work is similar to Videotrace but there are three main differences.</a:t>
            </a:r>
          </a:p>
          <a:p>
            <a:endParaRPr lang="en-US">
              <a:latin typeface="Calibri" charset="0"/>
            </a:endParaRPr>
          </a:p>
          <a:p>
            <a:r>
              <a:rPr lang="en-US">
                <a:latin typeface="Calibri" charset="0"/>
              </a:rPr>
              <a:t>Our system uses Vanishing Points and generates better results for architecture (here is a comparison).</a:t>
            </a:r>
          </a:p>
          <a:p>
            <a:endParaRPr lang="en-US">
              <a:latin typeface="Calibri" charset="0"/>
            </a:endParaRPr>
          </a:p>
          <a:p>
            <a:r>
              <a:rPr lang="en-US">
                <a:latin typeface="Calibri" charset="0"/>
              </a:rPr>
              <a:t>While Videotrace is designed for video, our user interface is more suitable for unordered photo collections.</a:t>
            </a:r>
          </a:p>
          <a:p>
            <a:endParaRPr lang="en-US">
              <a:latin typeface="Calibri" charset="0"/>
            </a:endParaRPr>
          </a:p>
          <a:p>
            <a:r>
              <a:rPr lang="en-US">
                <a:latin typeface="Calibri" charset="0"/>
              </a:rPr>
              <a:t>We also create high-quality texture map composites from multiple images.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768779-ACC2-5E47-B4B9-8602F1EF281D}" type="slidenum">
              <a:rPr lang="en-US">
                <a:solidFill>
                  <a:prstClr val="black"/>
                </a:solidFill>
              </a:rPr>
              <a:pPr eaLnBrk="1" hangingPunct="1"/>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Recently, computer vision techniques were combined with user interaction in a system called VideoTrace.</a:t>
            </a:r>
          </a:p>
          <a:p>
            <a:endParaRPr lang="en-US">
              <a:latin typeface="Calibri" charset="0"/>
            </a:endParaRPr>
          </a:p>
          <a:p>
            <a:r>
              <a:rPr lang="en-US">
                <a:latin typeface="Calibri" charset="0"/>
              </a:rPr>
              <a:t>Our work is similar to Videotrace but there are three main differences.</a:t>
            </a:r>
          </a:p>
          <a:p>
            <a:endParaRPr lang="en-US">
              <a:latin typeface="Calibri" charset="0"/>
            </a:endParaRPr>
          </a:p>
          <a:p>
            <a:r>
              <a:rPr lang="en-US">
                <a:latin typeface="Calibri" charset="0"/>
              </a:rPr>
              <a:t>Our system uses Vanishing Points and generates better results for architecture (here is a comparison).</a:t>
            </a:r>
          </a:p>
          <a:p>
            <a:endParaRPr lang="en-US">
              <a:latin typeface="Calibri" charset="0"/>
            </a:endParaRPr>
          </a:p>
          <a:p>
            <a:r>
              <a:rPr lang="en-US">
                <a:latin typeface="Calibri" charset="0"/>
              </a:rPr>
              <a:t>While Videotrace is designed for video, our user interface is more suitable for unordered photo collections.</a:t>
            </a:r>
          </a:p>
          <a:p>
            <a:endParaRPr lang="en-US">
              <a:latin typeface="Calibri" charset="0"/>
            </a:endParaRPr>
          </a:p>
          <a:p>
            <a:r>
              <a:rPr lang="en-US">
                <a:latin typeface="Calibri" charset="0"/>
              </a:rPr>
              <a:t>We also create high-quality texture map composites from multiple images.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768779-ACC2-5E47-B4B9-8602F1EF281D}" type="slidenum">
              <a:rPr lang="en-US">
                <a:solidFill>
                  <a:prstClr val="black"/>
                </a:solidFill>
              </a:rPr>
              <a:pPr eaLnBrk="1" hangingPunct="1"/>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Our system starts by computing feature matches across all images and then performing structure from motion analysis to </a:t>
            </a:r>
          </a:p>
          <a:p>
            <a:r>
              <a:rPr lang="en-US" dirty="0">
                <a:latin typeface="Calibri" charset="0"/>
              </a:rPr>
              <a:t>Recover the camera calibration and a sparse 3d point cloud.</a:t>
            </a:r>
          </a:p>
          <a:p>
            <a:endParaRPr lang="en-US" dirty="0">
              <a:latin typeface="Calibri" charset="0"/>
            </a:endParaRPr>
          </a:p>
          <a:p>
            <a:r>
              <a:rPr lang="en-US" dirty="0">
                <a:latin typeface="Calibri" charset="0"/>
              </a:rPr>
              <a:t>We also extract Vanishing Points and use them in multiple places in our pipeline.</a:t>
            </a:r>
          </a:p>
          <a:p>
            <a:endParaRPr lang="en-US" dirty="0">
              <a:latin typeface="Calibri" charset="0"/>
            </a:endParaRPr>
          </a:p>
          <a:p>
            <a:r>
              <a:rPr lang="en-US" dirty="0">
                <a:latin typeface="Calibri" charset="0"/>
              </a:rPr>
              <a:t>In our work we have extended single-view VP estimation techniques to the multi-view case. </a:t>
            </a:r>
          </a:p>
          <a:p>
            <a:endParaRPr lang="en-US" dirty="0">
              <a:latin typeface="Calibri" charset="0"/>
            </a:endParaRPr>
          </a:p>
          <a:p>
            <a:r>
              <a:rPr lang="en-US" dirty="0">
                <a:latin typeface="Calibri" charset="0"/>
              </a:rPr>
              <a:t>We jointly optimize vanishing directions in multiple views and also refine the camera calibration parameters in a modified bundle adjustment. </a:t>
            </a:r>
          </a:p>
          <a:p>
            <a:endParaRPr lang="en-US" dirty="0">
              <a:latin typeface="Calibri" charset="0"/>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2CC31F-BCBB-E947-A71A-53E426FC3B03}" type="slidenum">
              <a:rPr lang="en-US">
                <a:solidFill>
                  <a:prstClr val="black"/>
                </a:solidFill>
              </a:rPr>
              <a:pPr eaLnBrk="1" hangingPunct="1"/>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Here are the results of structure from motion. Notice that the point cloud in this case is very sparse.</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D123BB-65A5-104D-86CA-00108D4CF6E9}" type="slidenum">
              <a:rPr lang="en-US">
                <a:solidFill>
                  <a:prstClr val="black"/>
                </a:solidFill>
              </a:rPr>
              <a:pPr eaLnBrk="1" hangingPunct="1"/>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Vanishing Points are first extracted in single views using the RANSAC based robust estimation.</a:t>
            </a:r>
          </a:p>
          <a:p>
            <a:r>
              <a:rPr lang="en-US" dirty="0">
                <a:latin typeface="Calibri" charset="0"/>
              </a:rPr>
              <a:t>The corresponding Vanishing Directions are clustered</a:t>
            </a:r>
          </a:p>
          <a:p>
            <a:r>
              <a:rPr lang="en-US" dirty="0">
                <a:latin typeface="Calibri" charset="0"/>
              </a:rPr>
              <a:t>A global refinement is done to jointly optimize the Vanishing Points in all images. </a:t>
            </a:r>
          </a:p>
          <a:p>
            <a:endParaRPr lang="en-US" dirty="0">
              <a:latin typeface="Calibri" charset="0"/>
            </a:endParaRPr>
          </a:p>
          <a:p>
            <a:r>
              <a:rPr lang="en-US" dirty="0">
                <a:latin typeface="Calibri" charset="0"/>
              </a:rPr>
              <a:t>The resulting VPs are consistent across all the images of our collection.</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5CB81DF-A03D-8F4D-A964-4F0822D456D7}" type="slidenum">
              <a:rPr lang="en-US">
                <a:solidFill>
                  <a:prstClr val="black"/>
                </a:solidFill>
              </a:rPr>
              <a:pPr eaLnBrk="1" hangingPunct="1"/>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three orthogonal VPs are shown here in red, green and blue</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BF5C0B8-99ED-0E48-BAA4-B2FEE5A6D7B4}" type="slidenum">
              <a:rPr lang="en-US">
                <a:solidFill>
                  <a:prstClr val="black"/>
                </a:solidFill>
              </a:rPr>
              <a:pPr eaLnBrk="1" hangingPunct="1"/>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three orthogonal VPs are shown here in red, green and blue</a:t>
            </a:r>
          </a:p>
          <a:p>
            <a:endParaRPr lang="en-US">
              <a:latin typeface="Calibri" charset="0"/>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830A66-7B63-B840-8FBE-AA0498B37B53}" type="slidenum">
              <a:rPr lang="en-US">
                <a:solidFill>
                  <a:prstClr val="black"/>
                </a:solidFill>
              </a:rPr>
              <a:pPr eaLnBrk="1" hangingPunct="1"/>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three orthogonal VPs are shown here in red, green and blue</a:t>
            </a:r>
          </a:p>
          <a:p>
            <a:endParaRPr lang="en-US">
              <a:latin typeface="Calibri"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02A45C5-5FF6-834F-B0D8-EAE220E1AE7A}" type="slidenum">
              <a:rPr lang="en-US">
                <a:solidFill>
                  <a:prstClr val="black"/>
                </a:solidFill>
              </a:rPr>
              <a:pPr eaLnBrk="1" hangingPunct="1"/>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next step is interactive 3D modeling. </a:t>
            </a:r>
          </a:p>
          <a:p>
            <a:endParaRPr lang="en-US">
              <a:latin typeface="Calibri" charset="0"/>
            </a:endParaRPr>
          </a:p>
          <a:p>
            <a:r>
              <a:rPr lang="en-US">
                <a:latin typeface="Calibri" charset="0"/>
              </a:rPr>
              <a:t>The user mainly draws the boundary of polygons in the images. The system robustly figures out the </a:t>
            </a:r>
          </a:p>
          <a:p>
            <a:r>
              <a:rPr lang="en-US">
                <a:latin typeface="Calibri" charset="0"/>
              </a:rPr>
              <a:t>best 3D polygon that matches what the user has drawn.</a:t>
            </a:r>
          </a:p>
          <a:p>
            <a:endParaRPr lang="en-US">
              <a:latin typeface="Calibri" charset="0"/>
            </a:endParaRPr>
          </a:p>
          <a:p>
            <a:r>
              <a:rPr lang="en-US">
                <a:latin typeface="Calibri" charset="0"/>
              </a:rPr>
              <a:t>Our system also provides some 3D editing tools.</a:t>
            </a:r>
          </a:p>
          <a:p>
            <a:r>
              <a:rPr lang="en-US">
                <a:latin typeface="Calibri" charset="0"/>
              </a:rPr>
              <a:t>Visual feedback is produced by projecting the images on the 3d model.</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FA68125-EA6B-C647-BFEB-825AD47DD0EA}" type="slidenum">
              <a:rPr lang="en-US">
                <a:solidFill>
                  <a:prstClr val="black"/>
                </a:solidFill>
              </a:rPr>
              <a:pPr eaLnBrk="1" hangingPunct="1"/>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is how the user interface works. Our system allows users to reconstruct 3D polygons from a single image only.</a:t>
            </a:r>
          </a:p>
          <a:p>
            <a:r>
              <a:rPr lang="en-US">
                <a:latin typeface="Calibri" charset="0"/>
              </a:rPr>
              <a:t>Note how the drawn edges are being snapped to Vanishing Points or to existing edges in the 3D model.</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F9C6564-A8A0-F94B-8720-CD0969EE5DCC}" type="slidenum">
              <a:rPr lang="en-US">
                <a:solidFill>
                  <a:prstClr val="black"/>
                </a:solidFill>
              </a:rPr>
              <a:pPr eaLnBrk="1" hangingPunct="1"/>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user first selects an image to draw in.</a:t>
            </a:r>
          </a:p>
          <a:p>
            <a:r>
              <a:rPr lang="en-US">
                <a:latin typeface="Calibri" charset="0"/>
              </a:rPr>
              <a:t>The drawn polygon corresponds to a back-projected cone in 3D</a:t>
            </a:r>
          </a:p>
          <a:p>
            <a:r>
              <a:rPr lang="en-US">
                <a:latin typeface="Calibri" charset="0"/>
              </a:rPr>
              <a:t>The system computes a subset of the 3D points which were reconstructed from the selected view and also lies </a:t>
            </a:r>
          </a:p>
          <a:p>
            <a:r>
              <a:rPr lang="en-US">
                <a:latin typeface="Calibri" charset="0"/>
              </a:rPr>
              <a:t>within the back-projected cone.</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1230F40-10FE-764C-BFB1-86B2C998EF46}" type="slidenum">
              <a:rPr lang="en-US">
                <a:solidFill>
                  <a:prstClr val="black"/>
                </a:solidFill>
              </a:rPr>
              <a:pPr eaLnBrk="1" hangingPunct="1"/>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 find the set of neighboring views by computing all the views from which these 3D points were reconstructed.</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595623-71F6-A043-B062-C2C87D189EF3}" type="slidenum">
              <a:rPr lang="en-US">
                <a:solidFill>
                  <a:prstClr val="black"/>
                </a:solidFill>
              </a:rPr>
              <a:pPr eaLnBrk="1" hangingPunct="1"/>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Finally we consider all 3D points that were reconstructed from at least a pair of neighboring cameras and also lies within the backprojected cone.</a:t>
            </a:r>
          </a:p>
          <a:p>
            <a:endParaRPr lang="en-US">
              <a:latin typeface="Calibri" charset="0"/>
            </a:endParaRPr>
          </a:p>
          <a:p>
            <a:r>
              <a:rPr lang="en-US">
                <a:latin typeface="Calibri" charset="0"/>
              </a:rPr>
              <a:t>RANSAC is used to robustly fit a planar polygon – this works in real-time.</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60C9557-90A6-044B-B080-9CFB26C9C55B}" type="slidenum">
              <a:rPr lang="en-US">
                <a:solidFill>
                  <a:prstClr val="black"/>
                </a:solidFill>
              </a:rPr>
              <a:pPr eaLnBrk="1" hangingPunct="1"/>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70DE76-172F-8B4C-9090-A87B6FD6AFAA}" type="slidenum">
              <a:rPr lang="en-US">
                <a:solidFill>
                  <a:prstClr val="black"/>
                </a:solidFill>
              </a:rPr>
              <a:pPr eaLnBrk="1" hangingPunct="1"/>
              <a:t>24</a:t>
            </a:fld>
            <a:endParaRPr lang="en-US">
              <a:solidFill>
                <a:prstClr val="black"/>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Vanishing points provide strong constraints on plane orientation.</a:t>
            </a:r>
          </a:p>
          <a:p>
            <a:pPr eaLnBrk="1" hangingPunct="1">
              <a:spcBef>
                <a:spcPct val="0"/>
              </a:spcBef>
            </a:pPr>
            <a:r>
              <a:rPr lang="en-US">
                <a:latin typeface="Arial" charset="0"/>
              </a:rPr>
              <a:t>In fact 2 such constraints fixes the plane normal.</a:t>
            </a:r>
          </a:p>
          <a:p>
            <a:pPr eaLnBrk="1" hangingPunct="1">
              <a:spcBef>
                <a:spcPct val="0"/>
              </a:spcBef>
            </a:pPr>
            <a:endParaRPr lang="en-US">
              <a:latin typeface="Arial" charset="0"/>
            </a:endParaRPr>
          </a:p>
          <a:p>
            <a:pPr eaLnBrk="1" hangingPunct="1">
              <a:spcBef>
                <a:spcPct val="0"/>
              </a:spcBef>
            </a:pPr>
            <a:r>
              <a:rPr lang="en-US">
                <a:latin typeface="Arial" charset="0"/>
              </a:rPr>
              <a:t>Depending on how many vanishing point constraints are available – we compute different minimal solutions for the plane.</a:t>
            </a:r>
          </a:p>
          <a:p>
            <a:pPr eaLnBrk="1" hangingPunct="1">
              <a:spcBef>
                <a:spcPct val="0"/>
              </a:spcBef>
            </a:pPr>
            <a:endParaRPr lang="en-US">
              <a:latin typeface="Arial" charset="0"/>
            </a:endParaRPr>
          </a:p>
          <a:p>
            <a:pPr eaLnBrk="1" hangingPunct="1">
              <a:spcBef>
                <a:spcPct val="0"/>
              </a:spcBef>
            </a:pPr>
            <a:r>
              <a:rPr lang="en-US">
                <a:latin typeface="Arial" charset="0"/>
              </a:rPr>
              <a:t>When using Vanishing Point based snapping – we need to handle the following ambiguity. Some lines can get associated with multiple VPs.</a:t>
            </a:r>
          </a:p>
          <a:p>
            <a:pPr eaLnBrk="1" hangingPunct="1">
              <a:spcBef>
                <a:spcPct val="0"/>
              </a:spcBef>
            </a:pPr>
            <a:endParaRPr lang="en-US">
              <a:latin typeface="Arial" charset="0"/>
            </a:endParaRPr>
          </a:p>
          <a:p>
            <a:pPr eaLnBrk="1" hangingPunct="1">
              <a:spcBef>
                <a:spcPct val="0"/>
              </a:spcBef>
            </a:pPr>
            <a:r>
              <a:rPr lang="en-US">
                <a:latin typeface="Arial" charset="0"/>
              </a:rPr>
              <a:t>The system tries out all possible hypotheses and lets the plane-fit select the correct Vanishing Point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9278C43-3B38-714E-8521-DD653CCA346D}" type="slidenum">
              <a:rPr lang="en-US">
                <a:solidFill>
                  <a:prstClr val="black"/>
                </a:solidFill>
              </a:rPr>
              <a:pPr eaLnBrk="1" hangingPunct="1"/>
              <a:t>25</a:t>
            </a:fld>
            <a:endParaRPr lang="en-US">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Some planes can be created once the neighboring planes already exist in the 3D model. </a:t>
            </a:r>
          </a:p>
          <a:p>
            <a:pPr eaLnBrk="1" hangingPunct="1">
              <a:spcBef>
                <a:spcPct val="0"/>
              </a:spcBef>
            </a:pPr>
            <a:r>
              <a:rPr lang="en-US">
                <a:latin typeface="Arial" charset="0"/>
              </a:rPr>
              <a:t>This is useful for small planar facets in the 3D model.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Our texture-map generation stage uses a photo-montage framework to generate better quality texture maps when compared to the</a:t>
            </a:r>
          </a:p>
          <a:p>
            <a:r>
              <a:rPr lang="en-US">
                <a:latin typeface="Calibri" charset="0"/>
              </a:rPr>
              <a:t>Existing techniques.</a:t>
            </a:r>
          </a:p>
          <a:p>
            <a:endParaRPr lang="en-US">
              <a:latin typeface="Calibri" charset="0"/>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D25C56D-588C-8544-A437-98407BD89404}" type="slidenum">
              <a:rPr lang="en-US">
                <a:solidFill>
                  <a:prstClr val="black"/>
                </a:solidFill>
              </a:rPr>
              <a:pPr eaLnBrk="1" hangingPunct="1"/>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ea typeface="+mn-ea"/>
              </a:rPr>
              <a:t>To texture a plane, multiple source images are chosen based on </a:t>
            </a:r>
          </a:p>
          <a:p>
            <a:pPr marL="228600" indent="-228600">
              <a:buFontTx/>
              <a:buAutoNum type="arabicParenR"/>
              <a:defRPr/>
            </a:pPr>
            <a:r>
              <a:rPr lang="en-US" dirty="0" smtClean="0">
                <a:ea typeface="+mn-ea"/>
              </a:rPr>
              <a:t>The viewing angle</a:t>
            </a:r>
          </a:p>
          <a:p>
            <a:pPr marL="228600" indent="-228600">
              <a:buFontTx/>
              <a:buAutoNum type="arabicParenR"/>
              <a:defRPr/>
            </a:pPr>
            <a:r>
              <a:rPr lang="en-US" dirty="0" smtClean="0">
                <a:ea typeface="+mn-ea"/>
              </a:rPr>
              <a:t>The 2d correspondence of the 3d points which lie on the plane.</a:t>
            </a:r>
          </a:p>
          <a:p>
            <a:pPr marL="228600" indent="-228600">
              <a:buFontTx/>
              <a:buAutoNum type="arabicParenR"/>
              <a:defRPr/>
            </a:pPr>
            <a:r>
              <a:rPr lang="en-US" dirty="0" smtClean="0">
                <a:ea typeface="+mn-ea"/>
              </a:rPr>
              <a:t>AADD TO SLIDE</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5CE2E21-AF66-CE42-9B78-6B2C85910308}" type="slidenum">
              <a:rPr lang="en-US">
                <a:solidFill>
                  <a:prstClr val="black"/>
                </a:solidFill>
              </a:rPr>
              <a:pPr eaLnBrk="1" hangingPunct="1"/>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Visibility Estimation is done for each pixel.</a:t>
            </a:r>
          </a:p>
          <a:p>
            <a:r>
              <a:rPr lang="en-US">
                <a:latin typeface="Calibri" charset="0"/>
              </a:rPr>
              <a:t>This is followed by image-stitching + blending. </a:t>
            </a:r>
          </a:p>
          <a:p>
            <a:r>
              <a:rPr lang="en-US">
                <a:latin typeface="Calibri" charset="0"/>
              </a:rPr>
              <a:t>Graph-cut Optimization is used to compute invisible seams.</a:t>
            </a:r>
          </a:p>
          <a:p>
            <a:r>
              <a:rPr lang="en-US">
                <a:latin typeface="Calibri" charset="0"/>
              </a:rPr>
              <a:t>Seam artifacts are further reduced by Poisson Blending.</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890A99A-39DD-F44F-AECE-6F7D4A64D53A}" type="slidenum">
              <a:rPr lang="en-US">
                <a:solidFill>
                  <a:prstClr val="black"/>
                </a:solidFill>
              </a:rPr>
              <a:pPr eaLnBrk="1" hangingPunct="1"/>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graph-cut solves the MRF optimization problem using the well studied alpha-expansion algorithm.</a:t>
            </a:r>
          </a:p>
          <a:p>
            <a:r>
              <a:rPr lang="en-US">
                <a:latin typeface="Calibri" charset="0"/>
              </a:rPr>
              <a:t>I will now describe the data and smoothness terms in our energy function.</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0055F6A-2288-2345-A3CC-30D82154E255}" type="slidenum">
              <a:rPr lang="en-US">
                <a:solidFill>
                  <a:prstClr val="black"/>
                </a:solidFill>
              </a:rPr>
              <a:pPr eaLnBrk="1" hangingPunct="1"/>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interaction term is the same as used in the Photo-montage work. </a:t>
            </a:r>
          </a:p>
          <a:p>
            <a:endParaRPr lang="en-US">
              <a:latin typeface="Calibri" charset="0"/>
            </a:endParaRPr>
          </a:p>
          <a:p>
            <a:r>
              <a:rPr lang="en-US">
                <a:latin typeface="Calibri" charset="0"/>
              </a:rPr>
              <a:t>However, we introduce some new data-terms relevant to our specific problem. </a:t>
            </a:r>
          </a:p>
          <a:p>
            <a:endParaRPr lang="en-US">
              <a:latin typeface="Calibri" charset="0"/>
            </a:endParaRPr>
          </a:p>
          <a:p>
            <a:endParaRPr lang="en-US">
              <a:latin typeface="Calibri" charset="0"/>
            </a:endParaRPr>
          </a:p>
          <a:p>
            <a:endParaRPr lang="en-US">
              <a:latin typeface="Calibri" charset="0"/>
            </a:endParaRP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C436FEA-3F9A-9A44-937E-DEB369E8B6B2}" type="slidenum">
              <a:rPr lang="en-US">
                <a:solidFill>
                  <a:prstClr val="black"/>
                </a:solidFill>
              </a:rPr>
              <a:pPr eaLnBrk="1" hangingPunct="1"/>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Here are some more 3D models generated by our system.</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7C6034D-D739-DE47-9326-599788B373F5}" type="slidenum">
              <a:rPr lang="en-US">
                <a:solidFill>
                  <a:prstClr val="black"/>
                </a:solidFill>
              </a:rPr>
              <a:pPr eaLnBrk="1" hangingPunct="1"/>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In the top-right is a 3d model of an artist gallery built from 150 images. Each painting has its own high-resolution texture-map.</a:t>
            </a:r>
          </a:p>
          <a:p>
            <a:endParaRPr lang="en-US">
              <a:latin typeface="Calibri" charset="0"/>
            </a:endParaRPr>
          </a:p>
          <a:p>
            <a:endParaRPr lang="en-US">
              <a:latin typeface="Calibri" charset="0"/>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3B6A4A7-E874-1B4B-98AA-3AB9C5E3FBB9}" type="slidenum">
              <a:rPr lang="en-US">
                <a:solidFill>
                  <a:prstClr val="black"/>
                </a:solidFill>
              </a:rPr>
              <a:pPr eaLnBrk="1" hangingPunct="1"/>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Façade was one of the first image-based modeling system for architecture.</a:t>
            </a:r>
          </a:p>
          <a:p>
            <a:r>
              <a:rPr lang="en-US" dirty="0">
                <a:latin typeface="Calibri" charset="0"/>
              </a:rPr>
              <a:t>It produced very compelling results. </a:t>
            </a:r>
          </a:p>
          <a:p>
            <a:r>
              <a:rPr lang="en-US" dirty="0">
                <a:latin typeface="Calibri" charset="0"/>
              </a:rPr>
              <a:t>But façade used parameterized primitives and the user had to specify 2D-3D correspondences in multiple views. </a:t>
            </a:r>
          </a:p>
          <a:p>
            <a:r>
              <a:rPr lang="en-US" dirty="0">
                <a:latin typeface="Calibri" charset="0"/>
              </a:rPr>
              <a:t>This was a tedious task and so Façade required a few carefully selected photographs. </a:t>
            </a:r>
          </a:p>
          <a:p>
            <a:r>
              <a:rPr lang="en-US" dirty="0">
                <a:latin typeface="Calibri" charset="0"/>
              </a:rPr>
              <a:t>Façade inspired a commercial tool called </a:t>
            </a:r>
            <a:r>
              <a:rPr lang="en-US" dirty="0" err="1">
                <a:latin typeface="Calibri" charset="0"/>
              </a:rPr>
              <a:t>Canoma</a:t>
            </a:r>
            <a:r>
              <a:rPr lang="en-US" dirty="0">
                <a:latin typeface="Calibri" charset="0"/>
              </a:rPr>
              <a:t> and a host of other image based modelers.</a:t>
            </a:r>
          </a:p>
          <a:p>
            <a:endParaRPr lang="en-US" dirty="0">
              <a:latin typeface="Calibri" charset="0"/>
            </a:endParaRPr>
          </a:p>
          <a:p>
            <a:r>
              <a:rPr lang="en-US" dirty="0">
                <a:latin typeface="Calibri" charset="0"/>
              </a:rPr>
              <a:t>There have been other systems – some that require only a single view. But all of these are still fairly laborious to use.</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37</a:t>
            </a:fld>
            <a:endParaRPr lang="en-US">
              <a:solidFill>
                <a:prstClr val="black"/>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38</a:t>
            </a:fld>
            <a:endParaRPr lang="en-US">
              <a:solidFill>
                <a:prstClr val="black"/>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39</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work is about the</a:t>
            </a:r>
            <a:r>
              <a:rPr lang="en-US" baseline="0" dirty="0" smtClean="0"/>
              <a:t> well known yet hard task of image based modeling. Given a set of images of a scene captured from varied viewpoints, we wish to recover the 3D structure of the scene. In case of natural scenes, structural irregularities like </a:t>
            </a:r>
            <a:r>
              <a:rPr lang="en-US" baseline="0" dirty="0" smtClean="0"/>
              <a:t>texture-less </a:t>
            </a:r>
            <a:r>
              <a:rPr lang="en-US" baseline="0" dirty="0" smtClean="0"/>
              <a:t>surfaces, specular surfaces, thin structures, complex occlusions, make this a hard problem.</a:t>
            </a:r>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a:t>
            </a:fld>
            <a:endParaRPr lang="en-US" dirty="0">
              <a:solidFill>
                <a:prstClr val="black"/>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approach</a:t>
            </a:r>
            <a:endParaRPr lang="en-US" dirty="0"/>
          </a:p>
        </p:txBody>
      </p:sp>
      <p:sp>
        <p:nvSpPr>
          <p:cNvPr id="4" name="Slide Number Placeholder 3"/>
          <p:cNvSpPr>
            <a:spLocks noGrp="1"/>
          </p:cNvSpPr>
          <p:nvPr>
            <p:ph type="sldNum" sz="quarter" idx="10"/>
          </p:nvPr>
        </p:nvSpPr>
        <p:spPr/>
        <p:txBody>
          <a:bodyPr/>
          <a:lstStyle/>
          <a:p>
            <a:fld id="{216686C0-7138-4365-9782-EE683EDFB8E3}"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work is about the</a:t>
            </a:r>
            <a:r>
              <a:rPr lang="en-US" baseline="0" dirty="0" smtClean="0"/>
              <a:t> well known yet hard task of image based modeling. Given a set of images of a scene captured from varied viewpoints, we wish to recover the 3D structure of the scene. </a:t>
            </a:r>
          </a:p>
          <a:p>
            <a:r>
              <a:rPr lang="en-US" baseline="0" dirty="0" smtClean="0"/>
              <a:t>There have been numerous works which try to recover the dense depth of the scene but, scene irregularities make this a hard task. </a:t>
            </a:r>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41</a:t>
            </a:fld>
            <a:endParaRPr lang="en-US" dirty="0">
              <a:solidFill>
                <a:prstClr val="black"/>
              </a:solidFill>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291511" rtl="0" eaLnBrk="1" fontAlgn="auto" latinLnBrk="0" hangingPunct="1">
              <a:lnSpc>
                <a:spcPct val="100000"/>
              </a:lnSpc>
              <a:spcBef>
                <a:spcPts val="0"/>
              </a:spcBef>
              <a:spcAft>
                <a:spcPts val="0"/>
              </a:spcAft>
              <a:buClrTx/>
              <a:buSzTx/>
              <a:buFontTx/>
              <a:buNone/>
              <a:tabLst/>
              <a:defRPr/>
            </a:pPr>
            <a:r>
              <a:rPr lang="en-US" dirty="0" smtClean="0"/>
              <a:t>The result from an automatic </a:t>
            </a:r>
            <a:r>
              <a:rPr lang="en-US" baseline="0" dirty="0" smtClean="0"/>
              <a:t>piecewise planar multiview stereo algorithm is as shown here. </a:t>
            </a:r>
            <a:r>
              <a:rPr lang="en-US" dirty="0" smtClean="0">
                <a:latin typeface="Times New Roman"/>
                <a:cs typeface="Times New Roman"/>
              </a:rPr>
              <a:t>Given the cues in the scene, the automatic algorithm takes a shot at providing the solution.</a:t>
            </a:r>
          </a:p>
          <a:p>
            <a:r>
              <a:rPr lang="en-US" baseline="0" dirty="0" smtClean="0"/>
              <a:t>While the algorithm does fairly well automatically, we observe the errors shown in black ellipses due to texture-less surfaces on the couch.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42</a:t>
            </a:fld>
            <a:endParaRPr lang="en-US" dirty="0">
              <a:solidFill>
                <a:prstClr val="black"/>
              </a:solidFill>
              <a:latin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291511" rtl="0" eaLnBrk="1" fontAlgn="auto" latinLnBrk="0" hangingPunct="1">
              <a:lnSpc>
                <a:spcPct val="100000"/>
              </a:lnSpc>
              <a:spcBef>
                <a:spcPts val="0"/>
              </a:spcBef>
              <a:spcAft>
                <a:spcPts val="0"/>
              </a:spcAft>
              <a:buClrTx/>
              <a:buSzTx/>
              <a:buFontTx/>
              <a:buNone/>
              <a:tabLst/>
              <a:defRPr/>
            </a:pPr>
            <a:r>
              <a:rPr lang="en-US" baseline="0" dirty="0" smtClean="0"/>
              <a:t>Given the cues in the scene, the automatic algorithm tries to take its best shot at reconstructing it. Intuitively, the algorithm would have taken some uncertain decisions along the way to arrive at this solution. </a:t>
            </a:r>
          </a:p>
          <a:p>
            <a:pPr marL="0" marR="0" indent="0" algn="l" defTabSz="291511"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291511" rtl="0" eaLnBrk="1" fontAlgn="auto" latinLnBrk="0" hangingPunct="1">
              <a:lnSpc>
                <a:spcPct val="100000"/>
              </a:lnSpc>
              <a:spcBef>
                <a:spcPts val="0"/>
              </a:spcBef>
              <a:spcAft>
                <a:spcPts val="0"/>
              </a:spcAft>
              <a:buClrTx/>
              <a:buSzTx/>
              <a:buFontTx/>
              <a:buNone/>
              <a:tabLst/>
              <a:defRPr/>
            </a:pPr>
            <a:r>
              <a:rPr lang="en-US" baseline="0" dirty="0" smtClean="0"/>
              <a:t>Our algorithm </a:t>
            </a:r>
            <a:r>
              <a:rPr lang="en-US" dirty="0" smtClean="0"/>
              <a:t>quantifies uncertainty</a:t>
            </a:r>
            <a:r>
              <a:rPr lang="en-US" baseline="0" dirty="0" smtClean="0"/>
              <a:t> and automatically </a:t>
            </a:r>
            <a:r>
              <a:rPr lang="en-US" dirty="0" smtClean="0"/>
              <a:t>identifies uncertain regions, shown in cyan. </a:t>
            </a:r>
          </a:p>
          <a:p>
            <a:pPr marL="0" marR="0" indent="0" algn="l" defTabSz="291511"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291511" rtl="0" eaLnBrk="1" fontAlgn="auto" latinLnBrk="0" hangingPunct="1">
              <a:lnSpc>
                <a:spcPct val="100000"/>
              </a:lnSpc>
              <a:spcBef>
                <a:spcPts val="0"/>
              </a:spcBef>
              <a:spcAft>
                <a:spcPts val="0"/>
              </a:spcAft>
              <a:buClrTx/>
              <a:buSzTx/>
              <a:buFontTx/>
              <a:buNone/>
              <a:tabLst/>
              <a:defRPr/>
            </a:pPr>
            <a:r>
              <a:rPr lang="en-US" baseline="0" dirty="0" smtClean="0"/>
              <a:t>Now, there isn’t a way for the user really tell the algorithm what to do with these regions. However, the user has a good sense of the co-planarity and connectedness of the surfaces, w</a:t>
            </a:r>
            <a:r>
              <a:rPr lang="en-US" dirty="0" smtClean="0"/>
              <a:t>e can</a:t>
            </a:r>
            <a:r>
              <a:rPr lang="en-US" baseline="0" dirty="0" smtClean="0"/>
              <a:t> thus derive support for these regions using the neighboring, confident regions. As we will see, these simple yet powerful cues can help the algorithm perform better. </a:t>
            </a:r>
            <a:endParaRPr lang="en-US" b="1" baseline="0" dirty="0" smtClean="0"/>
          </a:p>
          <a:p>
            <a:pPr marL="0" marR="0" indent="0" algn="l" defTabSz="291511"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291511" rtl="0" eaLnBrk="1" fontAlgn="auto" latinLnBrk="0" hangingPunct="1">
              <a:lnSpc>
                <a:spcPct val="100000"/>
              </a:lnSpc>
              <a:spcBef>
                <a:spcPts val="0"/>
              </a:spcBef>
              <a:spcAft>
                <a:spcPts val="0"/>
              </a:spcAft>
              <a:buClrTx/>
              <a:buSzTx/>
              <a:buFontTx/>
              <a:buNone/>
              <a:tabLst/>
              <a:defRPr/>
            </a:pPr>
            <a:r>
              <a:rPr lang="en-US" dirty="0" smtClean="0"/>
              <a:t>The algorithm</a:t>
            </a:r>
            <a:r>
              <a:rPr lang="en-US" baseline="0" dirty="0" smtClean="0"/>
              <a:t> is smart enough to pick the most informative questions for the user and not throw everything at the user. T</a:t>
            </a:r>
            <a:r>
              <a:rPr lang="en-US" dirty="0" smtClean="0"/>
              <a:t>he algorithm</a:t>
            </a:r>
            <a:r>
              <a:rPr lang="en-US" baseline="0" dirty="0" smtClean="0"/>
              <a:t> automatically identifies</a:t>
            </a:r>
            <a:r>
              <a:rPr lang="en-US" dirty="0" smtClean="0"/>
              <a:t> three most uncertain edges shown in yellow</a:t>
            </a:r>
            <a:r>
              <a:rPr lang="en-US" baseline="0" dirty="0" smtClean="0"/>
              <a:t> </a:t>
            </a:r>
            <a:r>
              <a:rPr lang="en-US" dirty="0" smtClean="0"/>
              <a:t>and queries</a:t>
            </a:r>
            <a:r>
              <a:rPr lang="en-US" baseline="0" dirty="0" smtClean="0"/>
              <a:t> </a:t>
            </a:r>
            <a:r>
              <a:rPr lang="en-US" dirty="0" smtClean="0"/>
              <a:t>the user</a:t>
            </a:r>
            <a:r>
              <a:rPr lang="en-US" baseline="0" dirty="0" smtClean="0"/>
              <a:t> for feedback.</a:t>
            </a:r>
          </a:p>
          <a:p>
            <a:pPr marL="0" marR="0" indent="0" algn="l" defTabSz="291511" rtl="0" eaLnBrk="1" fontAlgn="auto" latinLnBrk="0" hangingPunct="1">
              <a:lnSpc>
                <a:spcPct val="100000"/>
              </a:lnSpc>
              <a:spcBef>
                <a:spcPts val="0"/>
              </a:spcBef>
              <a:spcAft>
                <a:spcPts val="0"/>
              </a:spcAft>
              <a:buClrTx/>
              <a:buSzTx/>
              <a:buFontTx/>
              <a:buNone/>
              <a:tabLst/>
              <a:defRPr/>
            </a:pPr>
            <a:r>
              <a:rPr lang="en-US" baseline="0" dirty="0" smtClean="0"/>
              <a:t>Using simple scribbles the user indicates that the regions across that edge are,</a:t>
            </a:r>
          </a:p>
          <a:p>
            <a:pPr marL="0" marR="0" indent="0" algn="l" defTabSz="291511"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291511" rtl="0" eaLnBrk="1" fontAlgn="auto" latinLnBrk="0" hangingPunct="1">
              <a:lnSpc>
                <a:spcPct val="100000"/>
              </a:lnSpc>
              <a:spcBef>
                <a:spcPts val="0"/>
              </a:spcBef>
              <a:spcAft>
                <a:spcPts val="0"/>
              </a:spcAft>
              <a:buClrTx/>
              <a:buSzTx/>
              <a:buFontTx/>
              <a:buNone/>
              <a:tabLst/>
              <a:defRPr/>
            </a:pPr>
            <a:r>
              <a:rPr lang="en-US" baseline="0" dirty="0" smtClean="0"/>
              <a:t>Connected and co-planar regions, connected and not co-planar regions, or not connected regions. </a:t>
            </a:r>
            <a:r>
              <a:rPr lang="en-US" b="1" baseline="0" dirty="0" smtClean="0"/>
              <a:t>Note that the human user does not do what the machine can do but instead help where the machine fails.</a:t>
            </a:r>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43</a:t>
            </a:fld>
            <a:endParaRPr lang="en-US" dirty="0">
              <a:solidFill>
                <a:prstClr val="black"/>
              </a:solidFill>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291511" rtl="0" eaLnBrk="1" fontAlgn="auto" latinLnBrk="0" hangingPunct="1">
              <a:lnSpc>
                <a:spcPct val="100000"/>
              </a:lnSpc>
              <a:spcBef>
                <a:spcPts val="0"/>
              </a:spcBef>
              <a:spcAft>
                <a:spcPts val="0"/>
              </a:spcAft>
              <a:buClrTx/>
              <a:buSzTx/>
              <a:buFontTx/>
              <a:buNone/>
              <a:tabLst/>
              <a:defRPr/>
            </a:pPr>
            <a:r>
              <a:rPr lang="en-US" sz="800" dirty="0" smtClean="0">
                <a:latin typeface="Bookman Old Style"/>
                <a:cs typeface="Bookman Old Style"/>
              </a:rPr>
              <a:t>Now, the user</a:t>
            </a:r>
            <a:r>
              <a:rPr lang="en-US" sz="800" baseline="0" dirty="0" smtClean="0">
                <a:latin typeface="Bookman Old Style"/>
                <a:cs typeface="Bookman Old Style"/>
              </a:rPr>
              <a:t> is shown this image with the uncertain edges shown in yellow. </a:t>
            </a:r>
            <a:r>
              <a:rPr lang="en-US" sz="800" dirty="0" smtClean="0">
                <a:latin typeface="Bookman Old Style"/>
                <a:cs typeface="Bookman Old Style"/>
              </a:rPr>
              <a:t>The</a:t>
            </a:r>
            <a:r>
              <a:rPr lang="en-US" sz="800" baseline="0" dirty="0" smtClean="0">
                <a:latin typeface="Bookman Old Style"/>
                <a:cs typeface="Bookman Old Style"/>
              </a:rPr>
              <a:t> a</a:t>
            </a:r>
            <a:r>
              <a:rPr lang="en-US" sz="800" dirty="0" smtClean="0">
                <a:latin typeface="Bookman Old Style"/>
                <a:cs typeface="Bookman Old Style"/>
              </a:rPr>
              <a:t>lgorithm queries the user for some support</a:t>
            </a:r>
            <a:r>
              <a:rPr lang="en-US" sz="800" baseline="0" dirty="0" smtClean="0">
                <a:latin typeface="Bookman Old Style"/>
                <a:cs typeface="Bookman Old Style"/>
              </a:rPr>
              <a:t> information </a:t>
            </a:r>
            <a:r>
              <a:rPr lang="en-US" sz="800" dirty="0" smtClean="0">
                <a:latin typeface="Bookman Old Style"/>
                <a:cs typeface="Bookman Old Style"/>
              </a:rPr>
              <a:t>across the yellow edge indicated by the orange boxes.</a:t>
            </a:r>
            <a:r>
              <a:rPr lang="en-US" sz="800" baseline="0" dirty="0" smtClean="0">
                <a:latin typeface="Bookman Old Style"/>
                <a:cs typeface="Bookman Old Style"/>
              </a:rPr>
              <a:t> We use simple interactions in the form of </a:t>
            </a:r>
            <a:r>
              <a:rPr lang="en-US" sz="800" baseline="0" dirty="0" err="1" smtClean="0">
                <a:latin typeface="Bookman Old Style"/>
                <a:cs typeface="Bookman Old Style"/>
              </a:rPr>
              <a:t>scibbles</a:t>
            </a:r>
            <a:r>
              <a:rPr lang="en-US" sz="800" baseline="0" dirty="0" smtClean="0">
                <a:latin typeface="Bookman Old Style"/>
                <a:cs typeface="Bookman Old Style"/>
              </a:rPr>
              <a:t> to provide this information. </a:t>
            </a:r>
            <a:endParaRPr lang="en-US" sz="800" dirty="0" smtClean="0">
              <a:latin typeface="Bookman Old Style"/>
              <a:cs typeface="Bookman Old Style"/>
            </a:endParaRPr>
          </a:p>
          <a:p>
            <a:pPr marL="0" marR="0" indent="0" algn="l" defTabSz="291511" rtl="0" eaLnBrk="1" fontAlgn="auto" latinLnBrk="0" hangingPunct="1">
              <a:lnSpc>
                <a:spcPct val="100000"/>
              </a:lnSpc>
              <a:spcBef>
                <a:spcPts val="0"/>
              </a:spcBef>
              <a:spcAft>
                <a:spcPts val="0"/>
              </a:spcAft>
              <a:buClrTx/>
              <a:buSzTx/>
              <a:buFontTx/>
              <a:buNone/>
              <a:tabLst/>
              <a:defRPr/>
            </a:pPr>
            <a:endParaRPr lang="en-US" sz="800" dirty="0" smtClean="0">
              <a:latin typeface="Bookman Old Style"/>
              <a:cs typeface="Bookman Old Style"/>
            </a:endParaRPr>
          </a:p>
          <a:p>
            <a:pPr marL="0" marR="0" indent="0" algn="l" defTabSz="291511" rtl="0" eaLnBrk="1" fontAlgn="auto" latinLnBrk="0" hangingPunct="1">
              <a:lnSpc>
                <a:spcPct val="100000"/>
              </a:lnSpc>
              <a:spcBef>
                <a:spcPts val="0"/>
              </a:spcBef>
              <a:spcAft>
                <a:spcPts val="0"/>
              </a:spcAft>
              <a:buClrTx/>
              <a:buSzTx/>
              <a:buFontTx/>
              <a:buNone/>
              <a:tabLst/>
              <a:defRPr/>
            </a:pPr>
            <a:r>
              <a:rPr lang="en-US" sz="800" baseline="0" dirty="0" smtClean="0">
                <a:latin typeface="Bookman Old Style"/>
                <a:cs typeface="Bookman Old Style"/>
              </a:rPr>
              <a:t>The user interactions we propose are more powerful than the more traditional use of scribbles in the context of segmentation. </a:t>
            </a:r>
          </a:p>
          <a:p>
            <a:pPr marL="0" marR="0" indent="0" algn="l" defTabSz="291511" rtl="0" eaLnBrk="1" fontAlgn="auto" latinLnBrk="0" hangingPunct="1">
              <a:lnSpc>
                <a:spcPct val="100000"/>
              </a:lnSpc>
              <a:spcBef>
                <a:spcPts val="0"/>
              </a:spcBef>
              <a:spcAft>
                <a:spcPts val="0"/>
              </a:spcAft>
              <a:buClrTx/>
              <a:buSzTx/>
              <a:buFontTx/>
              <a:buNone/>
              <a:tabLst/>
              <a:defRPr/>
            </a:pPr>
            <a:endParaRPr lang="en-US" sz="800" baseline="0" dirty="0" smtClean="0">
              <a:latin typeface="Bookman Old Style"/>
              <a:cs typeface="Bookman Old Style"/>
            </a:endParaRPr>
          </a:p>
          <a:p>
            <a:pPr marL="0" marR="0" indent="0" algn="l" defTabSz="291511" rtl="0" eaLnBrk="1" fontAlgn="auto" latinLnBrk="0" hangingPunct="1">
              <a:lnSpc>
                <a:spcPct val="100000"/>
              </a:lnSpc>
              <a:spcBef>
                <a:spcPts val="0"/>
              </a:spcBef>
              <a:spcAft>
                <a:spcPts val="0"/>
              </a:spcAft>
              <a:buClrTx/>
              <a:buSzTx/>
              <a:buFontTx/>
              <a:buNone/>
              <a:tabLst/>
              <a:defRPr/>
            </a:pPr>
            <a:r>
              <a:rPr lang="en-US" sz="800" baseline="0" dirty="0" smtClean="0">
                <a:latin typeface="Bookman Old Style"/>
                <a:cs typeface="Bookman Old Style"/>
              </a:rPr>
              <a:t>In particular, we use three types of scribbles,</a:t>
            </a:r>
          </a:p>
          <a:p>
            <a:pPr marL="228600" marR="0" indent="-228600" algn="l" defTabSz="291511" rtl="0" eaLnBrk="1" fontAlgn="auto" latinLnBrk="0" hangingPunct="1">
              <a:lnSpc>
                <a:spcPct val="100000"/>
              </a:lnSpc>
              <a:spcBef>
                <a:spcPts val="0"/>
              </a:spcBef>
              <a:spcAft>
                <a:spcPts val="0"/>
              </a:spcAft>
              <a:buClrTx/>
              <a:buSzTx/>
              <a:buFontTx/>
              <a:buAutoNum type="arabicPeriod"/>
              <a:tabLst/>
              <a:defRPr/>
            </a:pPr>
            <a:r>
              <a:rPr lang="en-US" sz="800" baseline="0" dirty="0" smtClean="0">
                <a:latin typeface="Bookman Old Style"/>
                <a:cs typeface="Bookman Old Style"/>
              </a:rPr>
              <a:t>Connected and co-planar interaction: indicating that the regions across the uncertain edge are connected and are co-planar</a:t>
            </a:r>
          </a:p>
          <a:p>
            <a:pPr marL="228600" marR="0" indent="-228600" algn="l" defTabSz="291511" rtl="0" eaLnBrk="1" fontAlgn="auto" latinLnBrk="0" hangingPunct="1">
              <a:lnSpc>
                <a:spcPct val="100000"/>
              </a:lnSpc>
              <a:spcBef>
                <a:spcPts val="0"/>
              </a:spcBef>
              <a:spcAft>
                <a:spcPts val="0"/>
              </a:spcAft>
              <a:buClrTx/>
              <a:buSzTx/>
              <a:buFontTx/>
              <a:buAutoNum type="arabicPeriod"/>
              <a:tabLst/>
              <a:defRPr/>
            </a:pPr>
            <a:endParaRPr lang="en-US" sz="800" baseline="0" dirty="0" smtClean="0">
              <a:latin typeface="Bookman Old Style"/>
              <a:cs typeface="Bookman Old Style"/>
            </a:endParaRPr>
          </a:p>
          <a:p>
            <a:pPr marL="228600" marR="0" indent="-228600" algn="l" defTabSz="291511" rtl="0" eaLnBrk="1" fontAlgn="auto" latinLnBrk="0" hangingPunct="1">
              <a:lnSpc>
                <a:spcPct val="100000"/>
              </a:lnSpc>
              <a:spcBef>
                <a:spcPts val="0"/>
              </a:spcBef>
              <a:spcAft>
                <a:spcPts val="0"/>
              </a:spcAft>
              <a:buClrTx/>
              <a:buSzTx/>
              <a:buFontTx/>
              <a:buAutoNum type="arabicPeriod"/>
              <a:tabLst/>
              <a:defRPr/>
            </a:pPr>
            <a:r>
              <a:rPr lang="en-US" sz="800" baseline="0" dirty="0" smtClean="0">
                <a:latin typeface="Bookman Old Style"/>
                <a:cs typeface="Bookman Old Style"/>
              </a:rPr>
              <a:t>Connected and not co-planar interaction: indicating that the regions are connected but are not-coplanar, and in particular the indicated edge is a projection of the line / edge of intersection of these planes</a:t>
            </a:r>
          </a:p>
          <a:p>
            <a:pPr marL="228600" marR="0" indent="-228600" algn="l" defTabSz="291511" rtl="0" eaLnBrk="1" fontAlgn="auto" latinLnBrk="0" hangingPunct="1">
              <a:lnSpc>
                <a:spcPct val="100000"/>
              </a:lnSpc>
              <a:spcBef>
                <a:spcPts val="0"/>
              </a:spcBef>
              <a:spcAft>
                <a:spcPts val="0"/>
              </a:spcAft>
              <a:buClrTx/>
              <a:buSzTx/>
              <a:buFontTx/>
              <a:buAutoNum type="arabicPeriod"/>
              <a:tabLst/>
              <a:defRPr/>
            </a:pPr>
            <a:endParaRPr lang="en-US" sz="800" baseline="0" dirty="0" smtClean="0">
              <a:latin typeface="Bookman Old Style"/>
              <a:cs typeface="Bookman Old Style"/>
            </a:endParaRPr>
          </a:p>
          <a:p>
            <a:pPr marL="228600" marR="0" indent="-228600" algn="l" defTabSz="291511" rtl="0" eaLnBrk="1" fontAlgn="auto" latinLnBrk="0" hangingPunct="1">
              <a:lnSpc>
                <a:spcPct val="100000"/>
              </a:lnSpc>
              <a:spcBef>
                <a:spcPts val="0"/>
              </a:spcBef>
              <a:spcAft>
                <a:spcPts val="0"/>
              </a:spcAft>
              <a:buClrTx/>
              <a:buSzTx/>
              <a:buFontTx/>
              <a:buAutoNum type="arabicPeriod"/>
              <a:tabLst/>
              <a:defRPr/>
            </a:pPr>
            <a:r>
              <a:rPr lang="en-US" sz="800" baseline="0" dirty="0" smtClean="0">
                <a:latin typeface="Bookman Old Style"/>
                <a:cs typeface="Bookman Old Style"/>
              </a:rPr>
              <a:t>Not connected interaction: the last type of interaction indicating that the regions are not connected, typically indicating occlusion boundaries.</a:t>
            </a:r>
            <a:endParaRPr lang="en-US" sz="800" dirty="0" smtClean="0">
              <a:latin typeface="Bookman Old Style"/>
              <a:cs typeface="Bookman Old Style"/>
            </a:endParaRPr>
          </a:p>
          <a:p>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44</a:t>
            </a:fld>
            <a:endParaRPr lang="en-US">
              <a:solidFill>
                <a:prstClr val="black"/>
              </a:solidFill>
              <a:latin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291511" rtl="0" eaLnBrk="1" fontAlgn="auto" latinLnBrk="0" hangingPunct="1">
              <a:lnSpc>
                <a:spcPct val="100000"/>
              </a:lnSpc>
              <a:spcBef>
                <a:spcPts val="0"/>
              </a:spcBef>
              <a:spcAft>
                <a:spcPts val="0"/>
              </a:spcAft>
              <a:buClrTx/>
              <a:buSzTx/>
              <a:buFontTx/>
              <a:buNone/>
              <a:tabLst/>
              <a:defRPr/>
            </a:pPr>
            <a:r>
              <a:rPr lang="en-US" dirty="0" smtClean="0"/>
              <a:t>The algorithm incorporates</a:t>
            </a:r>
            <a:r>
              <a:rPr lang="en-US" baseline="0" dirty="0" smtClean="0"/>
              <a:t> these cues from the user and re-estimates the 3D structure of the scene, resulting in improved reconstructions, and closing the loop on the active learning algorithm. </a:t>
            </a:r>
          </a:p>
          <a:p>
            <a:pPr marL="0" marR="0" indent="0" algn="l" defTabSz="291511" rtl="0" eaLnBrk="1" fontAlgn="auto" latinLnBrk="0" hangingPunct="1">
              <a:lnSpc>
                <a:spcPct val="100000"/>
              </a:lnSpc>
              <a:spcBef>
                <a:spcPts val="0"/>
              </a:spcBef>
              <a:spcAft>
                <a:spcPts val="0"/>
              </a:spcAft>
              <a:buClrTx/>
              <a:buSzTx/>
              <a:buFontTx/>
              <a:buNone/>
              <a:tabLst/>
              <a:defRPr/>
            </a:pPr>
            <a:r>
              <a:rPr lang="en-US" dirty="0" smtClean="0"/>
              <a:t>Lets take a look at the algorithm in detail.</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45</a:t>
            </a:fld>
            <a:endParaRPr lang="en-US" dirty="0">
              <a:solidFill>
                <a:prstClr val="black"/>
              </a:solidFill>
              <a:latin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46</a:t>
            </a:fld>
            <a:endParaRPr lang="en-US" dirty="0">
              <a:solidFill>
                <a:prstClr val="black"/>
              </a:solidFill>
              <a:latin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47</a:t>
            </a:fld>
            <a:endParaRPr lang="en-US" dirty="0">
              <a:solidFill>
                <a:prstClr val="black"/>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6686C0-7138-4365-9782-EE683EDFB8E3}" type="slidenum">
              <a:rPr lang="en-US" smtClean="0">
                <a:solidFill>
                  <a:prstClr val="black"/>
                </a:solidFill>
                <a:latin typeface="Calibri"/>
              </a:rPr>
              <a:pPr/>
              <a:t>48</a:t>
            </a:fld>
            <a:endParaRPr lang="en-US">
              <a:solidFill>
                <a:prstClr val="black"/>
              </a:solidFill>
              <a:latin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a:t>
            </a:r>
            <a:r>
              <a:rPr lang="en-US" baseline="0" dirty="0" smtClean="0"/>
              <a:t> scene the algorithm makes errors in reconstructing the </a:t>
            </a:r>
            <a:r>
              <a:rPr lang="en-US" baseline="0" dirty="0" err="1" smtClean="0"/>
              <a:t>textureless</a:t>
            </a:r>
            <a:r>
              <a:rPr lang="en-US" baseline="0" dirty="0" smtClean="0"/>
              <a:t> wall due to lack of cues.</a:t>
            </a:r>
          </a:p>
          <a:p>
            <a:endParaRPr lang="en-US" baseline="0" dirty="0" smtClean="0"/>
          </a:p>
          <a:p>
            <a:r>
              <a:rPr lang="en-US" baseline="0" dirty="0" smtClean="0"/>
              <a:t>When the user was guided by the algorithm, these errors were fixed and a much better reconstruction of the scene was obtained.</a:t>
            </a:r>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50</a:t>
            </a:fld>
            <a:endParaRPr lang="en-US" dirty="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For example, consider these two images of a scene.</a:t>
            </a:r>
          </a:p>
          <a:p>
            <a:endParaRPr lang="en-US" baseline="0" dirty="0" smtClean="0"/>
          </a:p>
          <a:p>
            <a:r>
              <a:rPr lang="en-US" baseline="0" dirty="0" smtClean="0"/>
              <a:t>A features such as this one of the wall can be distinctly matched to the features on the right, However, for a feature on the couch, there is an ambiguity about where the matching feature is, on the right image.</a:t>
            </a:r>
          </a:p>
          <a:p>
            <a:endParaRPr lang="en-US" baseline="0" dirty="0" smtClean="0"/>
          </a:p>
          <a:p>
            <a:r>
              <a:rPr lang="en-US" baseline="0" dirty="0" smtClean="0"/>
              <a:t>What this would mean is that, the algorithm would be able to do a good job reconstructing the wall, and the ground but the algorithm would be uncertain about regions on the couch. </a:t>
            </a:r>
          </a:p>
          <a:p>
            <a:endParaRPr lang="en-US" baseline="0" dirty="0" smtClean="0"/>
          </a:p>
          <a:p>
            <a:r>
              <a:rPr lang="en-US" baseline="0" dirty="0" smtClean="0"/>
              <a:t>But, we humans can much better discern the geometric structure underlying the pixel data we view. We understand that it a couch with a vertical back rest, flat base to sit on, at a certain height from the ground, etc. In this work we want to use this information the user has to obtain a better reconstruction.</a:t>
            </a:r>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5</a:t>
            </a:fld>
            <a:endParaRPr lang="en-US" dirty="0">
              <a:solidFill>
                <a:prstClr val="black"/>
              </a:solidFill>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a:t>
            </a:r>
            <a:r>
              <a:rPr lang="en-US" baseline="0" dirty="0" smtClean="0"/>
              <a:t> scene the algorithm does fairly well automatically but it makes some errors in the specular surfaces like the window and some errors on the room due to multiple plane hypotheses, </a:t>
            </a:r>
          </a:p>
          <a:p>
            <a:endParaRPr lang="en-US" baseline="0" dirty="0" smtClean="0"/>
          </a:p>
          <a:p>
            <a:r>
              <a:rPr lang="en-US" baseline="0" dirty="0" smtClean="0"/>
              <a:t>but the active learning helped guide the user to correct these errors.</a:t>
            </a:r>
            <a:endParaRPr lang="en-US" dirty="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51</a:t>
            </a:fld>
            <a:endParaRPr lang="en-US" dirty="0">
              <a:solidFill>
                <a:prstClr val="black"/>
              </a:solidFill>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52</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E93626-7A54-45E4-BE65-096B0A37BA7B}" type="slidenum">
              <a:rPr lang="en-US" smtClean="0">
                <a:solidFill>
                  <a:prstClr val="black"/>
                </a:solidFill>
                <a:latin typeface="Calibri"/>
              </a:rPr>
              <a:pPr/>
              <a:t>7</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Façade was one of the first image-based modeling system for architecture.</a:t>
            </a:r>
          </a:p>
          <a:p>
            <a:r>
              <a:rPr lang="en-US" dirty="0">
                <a:latin typeface="Calibri" charset="0"/>
              </a:rPr>
              <a:t>It produced very compelling results. </a:t>
            </a:r>
          </a:p>
          <a:p>
            <a:r>
              <a:rPr lang="en-US" dirty="0">
                <a:latin typeface="Calibri" charset="0"/>
              </a:rPr>
              <a:t>But façade used parameterized primitives and the user had to specify 2D-3D correspondences in multiple views. </a:t>
            </a:r>
          </a:p>
          <a:p>
            <a:r>
              <a:rPr lang="en-US" dirty="0">
                <a:latin typeface="Calibri" charset="0"/>
              </a:rPr>
              <a:t>This was a tedious task and so Façade required a few carefully selected photographs. </a:t>
            </a:r>
          </a:p>
          <a:p>
            <a:r>
              <a:rPr lang="en-US" dirty="0">
                <a:latin typeface="Calibri" charset="0"/>
              </a:rPr>
              <a:t>Façade inspired a commercial tool called </a:t>
            </a:r>
            <a:r>
              <a:rPr lang="en-US" dirty="0" err="1">
                <a:latin typeface="Calibri" charset="0"/>
              </a:rPr>
              <a:t>Canoma</a:t>
            </a:r>
            <a:r>
              <a:rPr lang="en-US" dirty="0">
                <a:latin typeface="Calibri" charset="0"/>
              </a:rPr>
              <a:t> and a host of other image based modelers.</a:t>
            </a:r>
          </a:p>
          <a:p>
            <a:endParaRPr lang="en-US" dirty="0">
              <a:latin typeface="Calibri" charset="0"/>
            </a:endParaRPr>
          </a:p>
          <a:p>
            <a:r>
              <a:rPr lang="en-US" dirty="0">
                <a:latin typeface="Calibri" charset="0"/>
              </a:rPr>
              <a:t>There have been other systems – some that require only a single view. But all of these are still fairly laborious to use.</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7E88D-0712-454F-87CE-ED1F946519DB}" type="slidenum">
              <a:rPr lang="en-US">
                <a:solidFill>
                  <a:prstClr val="black"/>
                </a:solidFill>
              </a:rPr>
              <a:pPr eaLnBrk="1" hangingPunct="1"/>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smtClean="0">
                <a:solidFill>
                  <a:srgbClr val="464653"/>
                </a:solidFill>
                <a:latin typeface="Gill Sans MT"/>
              </a:rPr>
              <a:t>9/8/11</a:t>
            </a:r>
            <a:endParaRPr lang="en-US">
              <a:solidFill>
                <a:srgbClr val="464653"/>
              </a:solidFill>
              <a:latin typeface="Gill Sans MT"/>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latin typeface="Gill Sans MT"/>
            </a:endParaRPr>
          </a:p>
        </p:txBody>
      </p:sp>
      <p:sp>
        <p:nvSpPr>
          <p:cNvPr id="29" name="Slide Number Placeholder 28"/>
          <p:cNvSpPr>
            <a:spLocks noGrp="1"/>
          </p:cNvSpPr>
          <p:nvPr>
            <p:ph type="sldNum" sz="quarter" idx="12"/>
          </p:nvPr>
        </p:nvSpPr>
        <p:spPr>
          <a:xfrm>
            <a:off x="1216152" y="6355080"/>
            <a:ext cx="1219200" cy="365760"/>
          </a:xfrm>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Tree>
    <p:extLst>
      <p:ext uri="{BB962C8B-B14F-4D97-AF65-F5344CB8AC3E}">
        <p14:creationId xmlns:p14="http://schemas.microsoft.com/office/powerpoint/2010/main" val="334574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5" name="Footer Placeholder 4"/>
          <p:cNvSpPr>
            <a:spLocks noGrp="1"/>
          </p:cNvSpPr>
          <p:nvPr>
            <p:ph type="ftr" sz="quarter" idx="11"/>
          </p:nvPr>
        </p:nvSpPr>
        <p:spPr/>
        <p:txBody>
          <a:bodyPr/>
          <a:lstStyle/>
          <a:p>
            <a:endParaRPr lang="en-US">
              <a:solidFill>
                <a:srgbClr val="464653"/>
              </a:solidFill>
              <a:latin typeface="Gill Sans MT"/>
            </a:endParaRPr>
          </a:p>
        </p:txBody>
      </p:sp>
      <p:sp>
        <p:nvSpPr>
          <p:cNvPr id="6" name="Slide Number Placeholder 5"/>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Tree>
    <p:extLst>
      <p:ext uri="{BB962C8B-B14F-4D97-AF65-F5344CB8AC3E}">
        <p14:creationId xmlns:p14="http://schemas.microsoft.com/office/powerpoint/2010/main" val="408821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5" name="Footer Placeholder 4"/>
          <p:cNvSpPr>
            <a:spLocks noGrp="1"/>
          </p:cNvSpPr>
          <p:nvPr>
            <p:ph type="ftr" sz="quarter" idx="11"/>
          </p:nvPr>
        </p:nvSpPr>
        <p:spPr/>
        <p:txBody>
          <a:bodyPr/>
          <a:lstStyle/>
          <a:p>
            <a:endParaRPr lang="en-US">
              <a:solidFill>
                <a:srgbClr val="464653"/>
              </a:solidFill>
              <a:latin typeface="Gill Sans MT"/>
            </a:endParaRPr>
          </a:p>
        </p:txBody>
      </p:sp>
      <p:sp>
        <p:nvSpPr>
          <p:cNvPr id="6" name="Slide Number Placeholder 5"/>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Gill Sans MT"/>
            </a:endParaRPr>
          </a:p>
        </p:txBody>
      </p:sp>
    </p:spTree>
    <p:extLst>
      <p:ext uri="{BB962C8B-B14F-4D97-AF65-F5344CB8AC3E}">
        <p14:creationId xmlns:p14="http://schemas.microsoft.com/office/powerpoint/2010/main" val="393759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9/8/11</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485F2A7-5072-4047-AD2B-A72553AB9C59}" type="slidenum">
              <a:rPr lang="en-US"/>
              <a:pPr/>
              <a:t>‹#›</a:t>
            </a:fld>
            <a:endParaRPr lang="en-US"/>
          </a:p>
        </p:txBody>
      </p:sp>
    </p:spTree>
    <p:extLst>
      <p:ext uri="{BB962C8B-B14F-4D97-AF65-F5344CB8AC3E}">
        <p14:creationId xmlns:p14="http://schemas.microsoft.com/office/powerpoint/2010/main" val="280229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9/8/11</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2F11F5A-99DF-3E4C-B251-A5EFB6C8EC08}" type="slidenum">
              <a:rPr lang="en-US"/>
              <a:pPr/>
              <a:t>‹#›</a:t>
            </a:fld>
            <a:endParaRPr lang="en-US"/>
          </a:p>
        </p:txBody>
      </p:sp>
    </p:spTree>
    <p:extLst>
      <p:ext uri="{BB962C8B-B14F-4D97-AF65-F5344CB8AC3E}">
        <p14:creationId xmlns:p14="http://schemas.microsoft.com/office/powerpoint/2010/main" val="3776477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9/8/11</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C192B08-9BD6-B147-B302-F286B6794F39}" type="slidenum">
              <a:rPr lang="en-US"/>
              <a:pPr/>
              <a:t>‹#›</a:t>
            </a:fld>
            <a:endParaRPr lang="en-US"/>
          </a:p>
        </p:txBody>
      </p:sp>
    </p:spTree>
    <p:extLst>
      <p:ext uri="{BB962C8B-B14F-4D97-AF65-F5344CB8AC3E}">
        <p14:creationId xmlns:p14="http://schemas.microsoft.com/office/powerpoint/2010/main" val="1814210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smtClean="0"/>
              <a:t>9/8/11</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A771B5-D660-4443-9582-1E9AA5242BA2}" type="slidenum">
              <a:rPr lang="en-US"/>
              <a:pPr/>
              <a:t>‹#›</a:t>
            </a:fld>
            <a:endParaRPr lang="en-US"/>
          </a:p>
        </p:txBody>
      </p:sp>
    </p:spTree>
    <p:extLst>
      <p:ext uri="{BB962C8B-B14F-4D97-AF65-F5344CB8AC3E}">
        <p14:creationId xmlns:p14="http://schemas.microsoft.com/office/powerpoint/2010/main" val="3440431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smtClean="0"/>
              <a:t>9/8/11</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D0860696-B1B2-254D-92F4-154A2F52630E}" type="slidenum">
              <a:rPr lang="en-US"/>
              <a:pPr/>
              <a:t>‹#›</a:t>
            </a:fld>
            <a:endParaRPr lang="en-US"/>
          </a:p>
        </p:txBody>
      </p:sp>
    </p:spTree>
    <p:extLst>
      <p:ext uri="{BB962C8B-B14F-4D97-AF65-F5344CB8AC3E}">
        <p14:creationId xmlns:p14="http://schemas.microsoft.com/office/powerpoint/2010/main" val="147453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smtClean="0"/>
              <a:t>9/8/11</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5A816BEA-71A3-0444-9796-620010DC3D6C}" type="slidenum">
              <a:rPr lang="en-US"/>
              <a:pPr/>
              <a:t>‹#›</a:t>
            </a:fld>
            <a:endParaRPr lang="en-US"/>
          </a:p>
        </p:txBody>
      </p:sp>
    </p:spTree>
    <p:extLst>
      <p:ext uri="{BB962C8B-B14F-4D97-AF65-F5344CB8AC3E}">
        <p14:creationId xmlns:p14="http://schemas.microsoft.com/office/powerpoint/2010/main" val="36548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smtClean="0"/>
              <a:t>9/8/11</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870A1D94-6DA8-F440-A7D0-0352E4778AC4}" type="slidenum">
              <a:rPr lang="en-US"/>
              <a:pPr/>
              <a:t>‹#›</a:t>
            </a:fld>
            <a:endParaRPr lang="en-US"/>
          </a:p>
        </p:txBody>
      </p:sp>
    </p:spTree>
    <p:extLst>
      <p:ext uri="{BB962C8B-B14F-4D97-AF65-F5344CB8AC3E}">
        <p14:creationId xmlns:p14="http://schemas.microsoft.com/office/powerpoint/2010/main" val="2894785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9/8/11</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43EFE4-2260-8043-BEDF-0B378F468EEB}" type="slidenum">
              <a:rPr lang="en-US"/>
              <a:pPr/>
              <a:t>‹#›</a:t>
            </a:fld>
            <a:endParaRPr lang="en-US"/>
          </a:p>
        </p:txBody>
      </p:sp>
    </p:spTree>
    <p:extLst>
      <p:ext uri="{BB962C8B-B14F-4D97-AF65-F5344CB8AC3E}">
        <p14:creationId xmlns:p14="http://schemas.microsoft.com/office/powerpoint/2010/main" val="365476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5" name="Footer Placeholder 4"/>
          <p:cNvSpPr>
            <a:spLocks noGrp="1"/>
          </p:cNvSpPr>
          <p:nvPr>
            <p:ph type="ftr" sz="quarter" idx="11"/>
          </p:nvPr>
        </p:nvSpPr>
        <p:spPr/>
        <p:txBody>
          <a:bodyPr/>
          <a:lstStyle/>
          <a:p>
            <a:endParaRPr lang="en-US">
              <a:solidFill>
                <a:srgbClr val="464653"/>
              </a:solidFill>
              <a:latin typeface="Gill Sans MT"/>
            </a:endParaRPr>
          </a:p>
        </p:txBody>
      </p:sp>
      <p:sp>
        <p:nvSpPr>
          <p:cNvPr id="6" name="Slide Number Placeholder 5"/>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01520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9/8/11</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F085966-EC56-6F4E-985C-FD39FD9E18FB}" type="slidenum">
              <a:rPr lang="en-US"/>
              <a:pPr/>
              <a:t>‹#›</a:t>
            </a:fld>
            <a:endParaRPr lang="en-US"/>
          </a:p>
        </p:txBody>
      </p:sp>
    </p:spTree>
    <p:extLst>
      <p:ext uri="{BB962C8B-B14F-4D97-AF65-F5344CB8AC3E}">
        <p14:creationId xmlns:p14="http://schemas.microsoft.com/office/powerpoint/2010/main" val="809315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9/8/11</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4F69C8F-4CA8-EE48-93AB-1D1A617DFE46}" type="slidenum">
              <a:rPr lang="en-US"/>
              <a:pPr/>
              <a:t>‹#›</a:t>
            </a:fld>
            <a:endParaRPr lang="en-US"/>
          </a:p>
        </p:txBody>
      </p:sp>
    </p:spTree>
    <p:extLst>
      <p:ext uri="{BB962C8B-B14F-4D97-AF65-F5344CB8AC3E}">
        <p14:creationId xmlns:p14="http://schemas.microsoft.com/office/powerpoint/2010/main" val="291319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9/8/11</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C919406-C03A-6A41-9AD3-B1D02AD7704A}" type="slidenum">
              <a:rPr lang="en-US"/>
              <a:pPr/>
              <a:t>‹#›</a:t>
            </a:fld>
            <a:endParaRPr lang="en-US"/>
          </a:p>
        </p:txBody>
      </p:sp>
    </p:spTree>
    <p:extLst>
      <p:ext uri="{BB962C8B-B14F-4D97-AF65-F5344CB8AC3E}">
        <p14:creationId xmlns:p14="http://schemas.microsoft.com/office/powerpoint/2010/main" val="225467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r>
              <a:rPr lang="en-US" smtClean="0">
                <a:solidFill>
                  <a:srgbClr val="DDE9EC"/>
                </a:solidFill>
                <a:latin typeface="Gill Sans MT"/>
              </a:rPr>
              <a:t>9/8/11</a:t>
            </a:r>
            <a:endParaRPr lang="en-US">
              <a:solidFill>
                <a:srgbClr val="DDE9EC"/>
              </a:solidFill>
              <a:latin typeface="Gill Sans MT"/>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latin typeface="Gill Sans MT"/>
            </a:endParaRPr>
          </a:p>
        </p:txBody>
      </p:sp>
      <p:sp>
        <p:nvSpPr>
          <p:cNvPr id="6" name="Slide Number Placeholder 5"/>
          <p:cNvSpPr>
            <a:spLocks noGrp="1"/>
          </p:cNvSpPr>
          <p:nvPr>
            <p:ph type="sldNum" sz="quarter" idx="12"/>
          </p:nvPr>
        </p:nvSpPr>
        <p:spPr>
          <a:xfrm>
            <a:off x="1069848" y="6355080"/>
            <a:ext cx="1520952" cy="365760"/>
          </a:xfrm>
        </p:spPr>
        <p:txBody>
          <a:bodyPr/>
          <a:lstStyle/>
          <a:p>
            <a:fld id="{7EC41C9A-A672-437B-AB54-DD4CBF43DD2D}" type="slidenum">
              <a:rPr lang="en-US" smtClean="0">
                <a:solidFill>
                  <a:srgbClr val="DDE9EC"/>
                </a:solidFill>
                <a:latin typeface="Gill Sans MT"/>
              </a:rPr>
              <a:pPr/>
              <a:t>‹#›</a:t>
            </a:fld>
            <a:endParaRPr lang="en-US">
              <a:solidFill>
                <a:srgbClr val="DDE9EC"/>
              </a:solidFill>
              <a:latin typeface="Gill Sans MT"/>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Tree>
    <p:extLst>
      <p:ext uri="{BB962C8B-B14F-4D97-AF65-F5344CB8AC3E}">
        <p14:creationId xmlns:p14="http://schemas.microsoft.com/office/powerpoint/2010/main" val="19092015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6" name="Footer Placeholder 5"/>
          <p:cNvSpPr>
            <a:spLocks noGrp="1"/>
          </p:cNvSpPr>
          <p:nvPr>
            <p:ph type="ftr" sz="quarter" idx="11"/>
          </p:nvPr>
        </p:nvSpPr>
        <p:spPr/>
        <p:txBody>
          <a:bodyPr/>
          <a:lstStyle/>
          <a:p>
            <a:endParaRPr lang="en-US">
              <a:solidFill>
                <a:srgbClr val="464653"/>
              </a:solidFill>
              <a:latin typeface="Gill Sans MT"/>
            </a:endParaRPr>
          </a:p>
        </p:txBody>
      </p:sp>
      <p:sp>
        <p:nvSpPr>
          <p:cNvPr id="7" name="Slide Number Placeholder 6"/>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9815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8" name="Footer Placeholder 7"/>
          <p:cNvSpPr>
            <a:spLocks noGrp="1"/>
          </p:cNvSpPr>
          <p:nvPr>
            <p:ph type="ftr" sz="quarter" idx="11"/>
          </p:nvPr>
        </p:nvSpPr>
        <p:spPr/>
        <p:txBody>
          <a:bodyPr/>
          <a:lstStyle/>
          <a:p>
            <a:endParaRPr lang="en-US">
              <a:solidFill>
                <a:srgbClr val="464653"/>
              </a:solidFill>
              <a:latin typeface="Gill Sans MT"/>
            </a:endParaRPr>
          </a:p>
        </p:txBody>
      </p:sp>
      <p:sp>
        <p:nvSpPr>
          <p:cNvPr id="9" name="Slide Number Placeholder 8"/>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651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4" name="Footer Placeholder 3"/>
          <p:cNvSpPr>
            <a:spLocks noGrp="1"/>
          </p:cNvSpPr>
          <p:nvPr>
            <p:ph type="ftr" sz="quarter" idx="11"/>
          </p:nvPr>
        </p:nvSpPr>
        <p:spPr/>
        <p:txBody>
          <a:bodyPr/>
          <a:lstStyle/>
          <a:p>
            <a:endParaRPr lang="en-US">
              <a:solidFill>
                <a:srgbClr val="464653"/>
              </a:solidFill>
              <a:latin typeface="Gill Sans MT"/>
            </a:endParaRPr>
          </a:p>
        </p:txBody>
      </p:sp>
      <p:sp>
        <p:nvSpPr>
          <p:cNvPr id="5" name="Slide Number Placeholder 4"/>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Tree>
    <p:extLst>
      <p:ext uri="{BB962C8B-B14F-4D97-AF65-F5344CB8AC3E}">
        <p14:creationId xmlns:p14="http://schemas.microsoft.com/office/powerpoint/2010/main" val="1572477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3" name="Footer Placeholder 2"/>
          <p:cNvSpPr>
            <a:spLocks noGrp="1"/>
          </p:cNvSpPr>
          <p:nvPr>
            <p:ph type="ftr" sz="quarter" idx="11"/>
          </p:nvPr>
        </p:nvSpPr>
        <p:spPr/>
        <p:txBody>
          <a:bodyPr/>
          <a:lstStyle/>
          <a:p>
            <a:endParaRPr lang="en-US">
              <a:solidFill>
                <a:srgbClr val="464653"/>
              </a:solidFill>
              <a:latin typeface="Gill Sans MT"/>
            </a:endParaRPr>
          </a:p>
        </p:txBody>
      </p:sp>
      <p:sp>
        <p:nvSpPr>
          <p:cNvPr id="4" name="Slide Number Placeholder 3"/>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Tree>
    <p:extLst>
      <p:ext uri="{BB962C8B-B14F-4D97-AF65-F5344CB8AC3E}">
        <p14:creationId xmlns:p14="http://schemas.microsoft.com/office/powerpoint/2010/main" val="5807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464653"/>
                </a:solidFill>
                <a:latin typeface="Gill Sans MT"/>
              </a:rPr>
              <a:t>9/8/11</a:t>
            </a:r>
            <a:endParaRPr lang="en-US">
              <a:solidFill>
                <a:srgbClr val="464653"/>
              </a:solidFill>
              <a:latin typeface="Gill Sans MT"/>
            </a:endParaRPr>
          </a:p>
        </p:txBody>
      </p:sp>
      <p:sp>
        <p:nvSpPr>
          <p:cNvPr id="6" name="Footer Placeholder 5"/>
          <p:cNvSpPr>
            <a:spLocks noGrp="1"/>
          </p:cNvSpPr>
          <p:nvPr>
            <p:ph type="ftr" sz="quarter" idx="11"/>
          </p:nvPr>
        </p:nvSpPr>
        <p:spPr/>
        <p:txBody>
          <a:bodyPr/>
          <a:lstStyle/>
          <a:p>
            <a:endParaRPr lang="en-US">
              <a:solidFill>
                <a:srgbClr val="464653"/>
              </a:solidFill>
              <a:latin typeface="Gill Sans MT"/>
            </a:endParaRPr>
          </a:p>
        </p:txBody>
      </p:sp>
      <p:sp>
        <p:nvSpPr>
          <p:cNvPr id="7" name="Slide Number Placeholder 6"/>
          <p:cNvSpPr>
            <a:spLocks noGrp="1"/>
          </p:cNvSpPr>
          <p:nvPr>
            <p:ph type="sldNum" sz="quarter" idx="12"/>
          </p:nvPr>
        </p:nvSpPr>
        <p:spPr/>
        <p:txBody>
          <a:bodyPr/>
          <a:lstStyle/>
          <a:p>
            <a:fld id="{7EC41C9A-A672-437B-AB54-DD4CBF43DD2D}" type="slidenum">
              <a:rPr lang="en-US" smtClean="0">
                <a:solidFill>
                  <a:srgbClr val="464653"/>
                </a:solidFill>
                <a:latin typeface="Gill Sans MT"/>
              </a:rPr>
              <a:pPr/>
              <a:t>‹#›</a:t>
            </a:fld>
            <a:endParaRPr lang="en-US">
              <a:solidFill>
                <a:srgbClr val="464653"/>
              </a:solidFill>
              <a:latin typeface="Gill Sans MT"/>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8218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DDE9EC"/>
                </a:solidFill>
                <a:latin typeface="Gill Sans MT"/>
              </a:rPr>
              <a:t>9/8/11</a:t>
            </a:r>
            <a:endParaRPr lang="en-US">
              <a:solidFill>
                <a:srgbClr val="DDE9EC"/>
              </a:solidFill>
              <a:latin typeface="Gill Sans MT"/>
            </a:endParaRPr>
          </a:p>
        </p:txBody>
      </p:sp>
      <p:sp>
        <p:nvSpPr>
          <p:cNvPr id="6" name="Footer Placeholder 5"/>
          <p:cNvSpPr>
            <a:spLocks noGrp="1"/>
          </p:cNvSpPr>
          <p:nvPr>
            <p:ph type="ftr" sz="quarter" idx="11"/>
          </p:nvPr>
        </p:nvSpPr>
        <p:spPr/>
        <p:txBody>
          <a:bodyPr/>
          <a:lstStyle/>
          <a:p>
            <a:endParaRPr lang="en-US">
              <a:solidFill>
                <a:srgbClr val="DDE9EC"/>
              </a:solidFill>
              <a:latin typeface="Gill Sans MT"/>
            </a:endParaRPr>
          </a:p>
        </p:txBody>
      </p:sp>
      <p:sp>
        <p:nvSpPr>
          <p:cNvPr id="7" name="Slide Number Placeholder 6"/>
          <p:cNvSpPr>
            <a:spLocks noGrp="1"/>
          </p:cNvSpPr>
          <p:nvPr>
            <p:ph type="sldNum" sz="quarter" idx="12"/>
          </p:nvPr>
        </p:nvSpPr>
        <p:spPr/>
        <p:txBody>
          <a:bodyPr/>
          <a:lstStyle/>
          <a:p>
            <a:fld id="{7EC41C9A-A672-437B-AB54-DD4CBF43DD2D}" type="slidenum">
              <a:rPr lang="en-US" smtClean="0">
                <a:solidFill>
                  <a:srgbClr val="DDE9EC"/>
                </a:solidFill>
                <a:latin typeface="Gill Sans MT"/>
              </a:rPr>
              <a:pPr/>
              <a:t>‹#›</a:t>
            </a:fld>
            <a:endParaRPr lang="en-US">
              <a:solidFill>
                <a:srgbClr val="DDE9EC"/>
              </a:solidFill>
              <a:latin typeface="Gill Sans MT"/>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Tree>
    <p:extLst>
      <p:ext uri="{BB962C8B-B14F-4D97-AF65-F5344CB8AC3E}">
        <p14:creationId xmlns:p14="http://schemas.microsoft.com/office/powerpoint/2010/main" val="32598582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defTabSz="914400"/>
            <a:r>
              <a:rPr lang="en-US" smtClean="0">
                <a:solidFill>
                  <a:srgbClr val="464653"/>
                </a:solidFill>
                <a:latin typeface="Gill Sans MT"/>
              </a:rPr>
              <a:t>9/8/11</a:t>
            </a:r>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defTabSz="914400"/>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defTabSz="914400"/>
            <a:fld id="{7EC41C9A-A672-437B-AB54-DD4CBF43DD2D}" type="slidenum">
              <a:rPr lang="en-US" smtClean="0">
                <a:solidFill>
                  <a:srgbClr val="464653"/>
                </a:solidFill>
                <a:latin typeface="Gill Sans MT"/>
              </a:rPr>
              <a:pPr defTabSz="914400"/>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ill Sans MT"/>
            </a:endParaRPr>
          </a:p>
        </p:txBody>
      </p:sp>
    </p:spTree>
    <p:extLst>
      <p:ext uri="{BB962C8B-B14F-4D97-AF65-F5344CB8AC3E}">
        <p14:creationId xmlns:p14="http://schemas.microsoft.com/office/powerpoint/2010/main" val="13828314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r>
              <a:rPr lang="en-US" smtClean="0">
                <a:ea typeface="ＭＳ Ｐゴシック" charset="0"/>
              </a:rPr>
              <a:t>9/8/11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432801A2-0C48-014B-8B8D-CC44B2CA9EF0}" type="slidenum">
              <a:rPr lang="en-US" smtClean="0">
                <a:ea typeface="ＭＳ Ｐゴシック" charset="0"/>
              </a:rPr>
              <a:pPr defTabSz="914400" fontAlgn="base">
                <a:spcBef>
                  <a:spcPct val="0"/>
                </a:spcBef>
                <a:spcAft>
                  <a:spcPct val="0"/>
                </a:spcAft>
              </a:pPr>
              <a:t>‹#›</a:t>
            </a:fld>
            <a:endParaRPr lang="en-US" smtClean="0">
              <a:ea typeface="ＭＳ Ｐゴシック" charset="0"/>
            </a:endParaRPr>
          </a:p>
        </p:txBody>
      </p:sp>
    </p:spTree>
    <p:extLst>
      <p:ext uri="{BB962C8B-B14F-4D97-AF65-F5344CB8AC3E}">
        <p14:creationId xmlns:p14="http://schemas.microsoft.com/office/powerpoint/2010/main" val="20311197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4.xml"/><Relationship Id="rId5" Type="http://schemas.openxmlformats.org/officeDocument/2006/relationships/image" Target="../media/image32.png"/><Relationship Id="rId1" Type="http://schemas.microsoft.com/office/2007/relationships/media" Target="../media/media1.mov"/><Relationship Id="rId2" Type="http://schemas.openxmlformats.org/officeDocument/2006/relationships/video" Target="../media/media1.mov"/></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0.xml"/><Relationship Id="rId5" Type="http://schemas.openxmlformats.org/officeDocument/2006/relationships/image" Target="../media/image45.png"/><Relationship Id="rId1" Type="http://schemas.microsoft.com/office/2007/relationships/media" Target="../media/media2.mov"/><Relationship Id="rId2" Type="http://schemas.openxmlformats.org/officeDocument/2006/relationships/video" Target="../media/media2.mov"/></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5.xml"/><Relationship Id="rId5" Type="http://schemas.openxmlformats.org/officeDocument/2006/relationships/image" Target="../media/image57.png"/><Relationship Id="rId1" Type="http://schemas.microsoft.com/office/2007/relationships/media" Target="../media/media3.mov"/><Relationship Id="rId2" Type="http://schemas.openxmlformats.org/officeDocument/2006/relationships/video" Target="../media/media3.mov"/></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60.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jpe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3.xml"/><Relationship Id="rId5" Type="http://schemas.openxmlformats.org/officeDocument/2006/relationships/image" Target="../media/image75.png"/><Relationship Id="rId1" Type="http://schemas.microsoft.com/office/2007/relationships/media" Target="../media/media4.wmv"/><Relationship Id="rId2" Type="http://schemas.openxmlformats.org/officeDocument/2006/relationships/video" Target="../media/media4.wmv"/></Relationships>
</file>

<file path=ppt/slides/_rels/slide34.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83.emf"/><Relationship Id="rId10" Type="http://schemas.openxmlformats.org/officeDocument/2006/relationships/image" Target="../media/image78.emf"/><Relationship Id="rId11" Type="http://schemas.openxmlformats.org/officeDocument/2006/relationships/oleObject" Target="../embeddings/oleObject4.bin"/><Relationship Id="rId12" Type="http://schemas.openxmlformats.org/officeDocument/2006/relationships/image" Target="../media/image79.emf"/><Relationship Id="rId13" Type="http://schemas.openxmlformats.org/officeDocument/2006/relationships/oleObject" Target="../embeddings/oleObject5.bin"/><Relationship Id="rId14" Type="http://schemas.openxmlformats.org/officeDocument/2006/relationships/image" Target="../media/image80.emf"/><Relationship Id="rId15" Type="http://schemas.openxmlformats.org/officeDocument/2006/relationships/oleObject" Target="../embeddings/oleObject6.bin"/><Relationship Id="rId16" Type="http://schemas.openxmlformats.org/officeDocument/2006/relationships/image" Target="../media/image81.emf"/><Relationship Id="rId17" Type="http://schemas.openxmlformats.org/officeDocument/2006/relationships/oleObject" Target="../embeddings/oleObject7.bin"/><Relationship Id="rId18" Type="http://schemas.openxmlformats.org/officeDocument/2006/relationships/image" Target="../media/image82.emf"/><Relationship Id="rId19" Type="http://schemas.openxmlformats.org/officeDocument/2006/relationships/oleObject" Target="../embeddings/oleObject8.bin"/><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notesSlide" Target="../notesSlides/notesSlide34.xml"/><Relationship Id="rId4" Type="http://schemas.openxmlformats.org/officeDocument/2006/relationships/oleObject" Target="../embeddings/oleObject1.bin"/><Relationship Id="rId5" Type="http://schemas.openxmlformats.org/officeDocument/2006/relationships/image" Target="../media/image76.emf"/><Relationship Id="rId6" Type="http://schemas.openxmlformats.org/officeDocument/2006/relationships/oleObject" Target="../embeddings/oleObject2.bin"/><Relationship Id="rId7" Type="http://schemas.openxmlformats.org/officeDocument/2006/relationships/image" Target="../media/image77.emf"/><Relationship Id="rId8" Type="http://schemas.openxmlformats.org/officeDocument/2006/relationships/image" Target="../media/image84.png"/></Relationships>
</file>

<file path=ppt/slides/_rels/slide35.xml.rels><?xml version="1.0" encoding="UTF-8" standalone="yes"?>
<Relationships xmlns="http://schemas.openxmlformats.org/package/2006/relationships"><Relationship Id="rId20" Type="http://schemas.openxmlformats.org/officeDocument/2006/relationships/image" Target="../media/image102.jpeg"/><Relationship Id="rId21" Type="http://schemas.openxmlformats.org/officeDocument/2006/relationships/image" Target="../media/image103.jpeg"/><Relationship Id="rId22" Type="http://schemas.openxmlformats.org/officeDocument/2006/relationships/image" Target="../media/image104.jpeg"/><Relationship Id="rId23" Type="http://schemas.openxmlformats.org/officeDocument/2006/relationships/image" Target="../media/image105.jpeg"/><Relationship Id="rId24" Type="http://schemas.openxmlformats.org/officeDocument/2006/relationships/image" Target="../media/image106.jpeg"/><Relationship Id="rId25" Type="http://schemas.openxmlformats.org/officeDocument/2006/relationships/image" Target="../media/image107.jpeg"/><Relationship Id="rId26" Type="http://schemas.openxmlformats.org/officeDocument/2006/relationships/image" Target="../media/image108.jpeg"/><Relationship Id="rId27" Type="http://schemas.openxmlformats.org/officeDocument/2006/relationships/image" Target="../media/image109.jpeg"/><Relationship Id="rId28" Type="http://schemas.openxmlformats.org/officeDocument/2006/relationships/image" Target="../media/image110.jpeg"/><Relationship Id="rId29" Type="http://schemas.openxmlformats.org/officeDocument/2006/relationships/image" Target="../media/image111.jpeg"/><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30" Type="http://schemas.openxmlformats.org/officeDocument/2006/relationships/image" Target="../media/image112.jpeg"/><Relationship Id="rId31" Type="http://schemas.openxmlformats.org/officeDocument/2006/relationships/image" Target="../media/image113.jpeg"/><Relationship Id="rId32" Type="http://schemas.openxmlformats.org/officeDocument/2006/relationships/image" Target="../media/image114.jpeg"/><Relationship Id="rId9" Type="http://schemas.openxmlformats.org/officeDocument/2006/relationships/image" Target="../media/image91.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33" Type="http://schemas.openxmlformats.org/officeDocument/2006/relationships/image" Target="../media/image115.jpeg"/><Relationship Id="rId34" Type="http://schemas.openxmlformats.org/officeDocument/2006/relationships/image" Target="../media/image116.jpeg"/><Relationship Id="rId35" Type="http://schemas.openxmlformats.org/officeDocument/2006/relationships/image" Target="../media/image117.jpeg"/><Relationship Id="rId36" Type="http://schemas.openxmlformats.org/officeDocument/2006/relationships/image" Target="../media/image118.jpeg"/><Relationship Id="rId10" Type="http://schemas.openxmlformats.org/officeDocument/2006/relationships/image" Target="../media/image92.jpeg"/><Relationship Id="rId11" Type="http://schemas.openxmlformats.org/officeDocument/2006/relationships/image" Target="../media/image93.jpeg"/><Relationship Id="rId12" Type="http://schemas.openxmlformats.org/officeDocument/2006/relationships/image" Target="../media/image94.jpeg"/><Relationship Id="rId13" Type="http://schemas.openxmlformats.org/officeDocument/2006/relationships/image" Target="../media/image95.jpeg"/><Relationship Id="rId14" Type="http://schemas.openxmlformats.org/officeDocument/2006/relationships/image" Target="../media/image96.jpeg"/><Relationship Id="rId15" Type="http://schemas.openxmlformats.org/officeDocument/2006/relationships/image" Target="../media/image97.jpeg"/><Relationship Id="rId16" Type="http://schemas.openxmlformats.org/officeDocument/2006/relationships/image" Target="../media/image98.jpeg"/><Relationship Id="rId17" Type="http://schemas.openxmlformats.org/officeDocument/2006/relationships/image" Target="../media/image99.jpeg"/><Relationship Id="rId18" Type="http://schemas.openxmlformats.org/officeDocument/2006/relationships/image" Target="../media/image100.jpeg"/><Relationship Id="rId19" Type="http://schemas.openxmlformats.org/officeDocument/2006/relationships/image" Target="../media/image101.png"/><Relationship Id="rId37" Type="http://schemas.openxmlformats.org/officeDocument/2006/relationships/image" Target="../media/image11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9" Type="http://schemas.openxmlformats.org/officeDocument/2006/relationships/image" Target="../media/image126.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2.xml"/><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jpeg"/><Relationship Id="rId1" Type="http://schemas.microsoft.com/office/2007/relationships/media" Target="file://localhost/Users/adarshkowdle/Documents/Courses/CS7670/Interactive3D/videos/Active_learning_for_3D_talk_video_1.mov" TargetMode="External"/><Relationship Id="rId2" Type="http://schemas.openxmlformats.org/officeDocument/2006/relationships/video" Target="file://localhost/Users/adarshkowdle/Documents/Courses/CS7670/Interactive3D/videos/Active_learning_for_3D_talk_video_1.mov"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31.jpeg"/><Relationship Id="rId5" Type="http://schemas.openxmlformats.org/officeDocument/2006/relationships/image" Target="../media/image132.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32.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5.xml"/><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jpeg"/><Relationship Id="rId8" Type="http://schemas.openxmlformats.org/officeDocument/2006/relationships/image" Target="../media/image136.png"/><Relationship Id="rId1" Type="http://schemas.microsoft.com/office/2007/relationships/media" Target="file://localhost/Users/adarshkowdle/Documents/Courses/CS7670/Interactive3D/videos/Active_learning_for_3D_talk_video_2.mov" TargetMode="External"/><Relationship Id="rId2" Type="http://schemas.openxmlformats.org/officeDocument/2006/relationships/video" Target="file://localhost/Users/adarshkowdle/Documents/Courses/CS7670/Interactive3D/videos/Active_learning_for_3D_talk_video_2.mov"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www.youtube.com/watch?v=zh_-HUdQwow"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1" Type="http://schemas.openxmlformats.org/officeDocument/2006/relationships/image" Target="../media/image15.png"/><Relationship Id="rId12" Type="http://schemas.microsoft.com/office/2007/relationships/hdphoto" Target="../media/hdphoto3.wdp"/><Relationship Id="rId13" Type="http://schemas.openxmlformats.org/officeDocument/2006/relationships/image" Target="../media/image16.png"/><Relationship Id="rId14"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12.png"/><Relationship Id="rId6" Type="http://schemas.microsoft.com/office/2007/relationships/hdphoto" Target="../media/hdphoto1.wdp"/><Relationship Id="rId7" Type="http://schemas.openxmlformats.org/officeDocument/2006/relationships/image" Target="../media/image13.png"/><Relationship Id="rId8" Type="http://schemas.microsoft.com/office/2007/relationships/hdphoto" Target="../media/hdphoto2.wdp"/><Relationship Id="rId9" Type="http://schemas.openxmlformats.org/officeDocument/2006/relationships/image" Target="../media/image2.png"/><Relationship Id="rId10"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jpeg"/><Relationship Id="rId7" Type="http://schemas.openxmlformats.org/officeDocument/2006/relationships/image" Target="../media/image141.png"/><Relationship Id="rId8" Type="http://schemas.openxmlformats.org/officeDocument/2006/relationships/image" Target="../media/image142.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jpe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jpe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153.png"/><Relationship Id="rId8" Type="http://schemas.openxmlformats.org/officeDocument/2006/relationships/image" Target="../media/image154.jpe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athens.ict.usc.edu/Research/campanile-reconstruction.jpg" TargetMode="External"/><Relationship Id="rId4" Type="http://schemas.openxmlformats.org/officeDocument/2006/relationships/image" Target="../media/image18.jpeg"/><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57200" y="2757409"/>
            <a:ext cx="8305800" cy="1376262"/>
          </a:xfrm>
          <a:prstGeom prst="rect">
            <a:avLst/>
          </a:prstGeom>
        </p:spPr>
        <p:txBody>
          <a:bodyPr>
            <a:noAutofit/>
          </a:bodyPr>
          <a:lstStyle/>
          <a:p>
            <a:pPr algn="ctr" defTabSz="914400">
              <a:spcBef>
                <a:spcPct val="0"/>
              </a:spcBef>
              <a:defRPr/>
            </a:pPr>
            <a:r>
              <a:rPr lang="en-US" sz="4400" dirty="0" smtClean="0">
                <a:solidFill>
                  <a:prstClr val="black"/>
                </a:solidFill>
                <a:latin typeface="Microsoft Sans Serif"/>
                <a:cs typeface="Microsoft Sans Serif"/>
              </a:rPr>
              <a:t>Interactive 3D </a:t>
            </a:r>
            <a:r>
              <a:rPr lang="en-US" sz="4400" dirty="0" smtClean="0">
                <a:solidFill>
                  <a:prstClr val="black"/>
                </a:solidFill>
                <a:latin typeface="Microsoft Sans Serif"/>
                <a:cs typeface="Microsoft Sans Serif"/>
              </a:rPr>
              <a:t>Reconstruction</a:t>
            </a:r>
          </a:p>
          <a:p>
            <a:pPr algn="ctr" defTabSz="914400">
              <a:spcBef>
                <a:spcPct val="0"/>
              </a:spcBef>
              <a:defRPr/>
            </a:pPr>
            <a:r>
              <a:rPr lang="en-US" sz="3600" dirty="0" smtClean="0">
                <a:solidFill>
                  <a:srgbClr val="0000FF"/>
                </a:solidFill>
                <a:latin typeface="Microsoft Sans Serif"/>
                <a:cs typeface="Microsoft Sans Serif"/>
              </a:rPr>
              <a:t>Putting the human in the loop</a:t>
            </a:r>
            <a:endParaRPr lang="en-US" sz="3600" dirty="0">
              <a:solidFill>
                <a:srgbClr val="0000FF"/>
              </a:solidFill>
              <a:latin typeface="Microsoft Sans Serif"/>
              <a:cs typeface="Microsoft Sans Serif"/>
            </a:endParaRPr>
          </a:p>
          <a:p>
            <a:pPr algn="ctr" defTabSz="914400">
              <a:spcBef>
                <a:spcPct val="0"/>
              </a:spcBef>
              <a:defRPr/>
            </a:pPr>
            <a:endParaRPr lang="en-US" sz="4400" dirty="0">
              <a:solidFill>
                <a:prstClr val="black"/>
              </a:solidFill>
              <a:latin typeface="Microsoft Sans Serif"/>
              <a:cs typeface="Microsoft Sans Serif"/>
            </a:endParaRPr>
          </a:p>
        </p:txBody>
      </p:sp>
      <p:sp>
        <p:nvSpPr>
          <p:cNvPr id="6" name="Title 1"/>
          <p:cNvSpPr txBox="1">
            <a:spLocks/>
          </p:cNvSpPr>
          <p:nvPr/>
        </p:nvSpPr>
        <p:spPr>
          <a:xfrm>
            <a:off x="2603499" y="4286675"/>
            <a:ext cx="3968751" cy="886849"/>
          </a:xfrm>
          <a:prstGeom prst="rect">
            <a:avLst/>
          </a:prstGeom>
        </p:spPr>
        <p:txBody>
          <a:bodyPr>
            <a:noAutofit/>
          </a:bodyPr>
          <a:lstStyle/>
          <a:p>
            <a:pPr algn="ctr" defTabSz="914400">
              <a:spcBef>
                <a:spcPct val="0"/>
              </a:spcBef>
              <a:defRPr/>
            </a:pPr>
            <a:r>
              <a:rPr lang="en-US" sz="2400" dirty="0" smtClean="0">
                <a:solidFill>
                  <a:srgbClr val="464653"/>
                </a:solidFill>
                <a:latin typeface="Microsoft Sans Serif"/>
                <a:cs typeface="Microsoft Sans Serif"/>
              </a:rPr>
              <a:t>Adarsh Kowdle</a:t>
            </a:r>
          </a:p>
        </p:txBody>
      </p:sp>
      <p:sp>
        <p:nvSpPr>
          <p:cNvPr id="4" name="Rectangle 3"/>
          <p:cNvSpPr/>
          <p:nvPr/>
        </p:nvSpPr>
        <p:spPr>
          <a:xfrm>
            <a:off x="0" y="0"/>
            <a:ext cx="9144000" cy="274637"/>
          </a:xfrm>
          <a:prstGeom prst="rect">
            <a:avLst/>
          </a:prstGeom>
          <a:solidFill>
            <a:srgbClr val="A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Gill Sans MT"/>
            </a:endParaRPr>
          </a:p>
        </p:txBody>
      </p:sp>
      <p:sp>
        <p:nvSpPr>
          <p:cNvPr id="7" name="Rectangle 6"/>
          <p:cNvSpPr/>
          <p:nvPr/>
        </p:nvSpPr>
        <p:spPr>
          <a:xfrm>
            <a:off x="0" y="6583363"/>
            <a:ext cx="9144000" cy="274637"/>
          </a:xfrm>
          <a:prstGeom prst="rect">
            <a:avLst/>
          </a:prstGeom>
          <a:solidFill>
            <a:srgbClr val="A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8" name="TextBox 7"/>
          <p:cNvSpPr txBox="1"/>
          <p:nvPr/>
        </p:nvSpPr>
        <p:spPr>
          <a:xfrm>
            <a:off x="10399059" y="6693647"/>
            <a:ext cx="184666" cy="338554"/>
          </a:xfrm>
          <a:prstGeom prst="rect">
            <a:avLst/>
          </a:prstGeom>
          <a:noFill/>
        </p:spPr>
        <p:txBody>
          <a:bodyPr wrap="none" rtlCol="0">
            <a:spAutoFit/>
          </a:bodyPr>
          <a:lstStyle/>
          <a:p>
            <a:pPr defTabSz="408115"/>
            <a:endParaRPr lang="en-US" sz="1600" dirty="0">
              <a:solidFill>
                <a:prstClr val="black"/>
              </a:solidFill>
              <a:latin typeface="Microsoft Sans Serif"/>
              <a:cs typeface="Microsoft Sans Serif"/>
            </a:endParaRPr>
          </a:p>
        </p:txBody>
      </p:sp>
      <p:pic>
        <p:nvPicPr>
          <p:cNvPr id="10" name="Picture 9"/>
          <p:cNvPicPr>
            <a:picLocks noChangeAspect="1"/>
          </p:cNvPicPr>
          <p:nvPr/>
        </p:nvPicPr>
        <p:blipFill>
          <a:blip r:embed="rId3"/>
          <a:stretch>
            <a:fillRect/>
          </a:stretch>
        </p:blipFill>
        <p:spPr>
          <a:xfrm>
            <a:off x="3414813" y="573018"/>
            <a:ext cx="2401352" cy="2041516"/>
          </a:xfrm>
          <a:prstGeom prst="rect">
            <a:avLst/>
          </a:prstGeom>
        </p:spPr>
      </p:pic>
    </p:spTree>
    <p:extLst>
      <p:ext uri="{BB962C8B-B14F-4D97-AF65-F5344CB8AC3E}">
        <p14:creationId xmlns:p14="http://schemas.microsoft.com/office/powerpoint/2010/main" val="22803560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latin typeface="Calibri" charset="0"/>
              </a:rPr>
              <a:t>Interactive image based modeling</a:t>
            </a:r>
            <a:endParaRPr lang="en-US" dirty="0">
              <a:latin typeface="Calibri" charset="0"/>
            </a:endParaRPr>
          </a:p>
        </p:txBody>
      </p:sp>
      <p:sp>
        <p:nvSpPr>
          <p:cNvPr id="14339" name="Content Placeholder 2"/>
          <p:cNvSpPr>
            <a:spLocks noGrp="1"/>
          </p:cNvSpPr>
          <p:nvPr>
            <p:ph idx="1"/>
          </p:nvPr>
        </p:nvSpPr>
        <p:spPr>
          <a:xfrm>
            <a:off x="457200" y="1274763"/>
            <a:ext cx="8229600" cy="4783137"/>
          </a:xfrm>
        </p:spPr>
        <p:txBody>
          <a:bodyPr/>
          <a:lstStyle/>
          <a:p>
            <a:pPr eaLnBrk="1" hangingPunct="1">
              <a:buFont typeface="Arial" charset="0"/>
              <a:buNone/>
            </a:pPr>
            <a:r>
              <a:rPr lang="en-US" dirty="0">
                <a:latin typeface="Calibri" charset="0"/>
              </a:rPr>
              <a:t>User Interaction + </a:t>
            </a:r>
            <a:r>
              <a:rPr lang="en-US" dirty="0" smtClean="0">
                <a:latin typeface="Calibri" charset="0"/>
              </a:rPr>
              <a:t>Automatic </a:t>
            </a:r>
            <a:r>
              <a:rPr lang="en-US" dirty="0">
                <a:latin typeface="Calibri" charset="0"/>
              </a:rPr>
              <a:t>Computer Vision</a:t>
            </a:r>
          </a:p>
          <a:p>
            <a:pPr eaLnBrk="1" hangingPunct="1">
              <a:buFont typeface="Arial" charset="0"/>
              <a:buNone/>
            </a:pPr>
            <a:r>
              <a:rPr lang="en-US" sz="800" dirty="0">
                <a:latin typeface="Calibri" charset="0"/>
              </a:rPr>
              <a:t> </a:t>
            </a:r>
          </a:p>
          <a:p>
            <a:pPr eaLnBrk="1" hangingPunct="1"/>
            <a:r>
              <a:rPr lang="en-US" sz="2800" dirty="0" err="1">
                <a:latin typeface="Calibri" charset="0"/>
              </a:rPr>
              <a:t>VideoTrace</a:t>
            </a:r>
            <a:r>
              <a:rPr lang="en-US" sz="2800" dirty="0">
                <a:latin typeface="Calibri" charset="0"/>
              </a:rPr>
              <a:t> </a:t>
            </a:r>
          </a:p>
          <a:p>
            <a:pPr eaLnBrk="1" hangingPunct="1">
              <a:buFont typeface="Arial" charset="0"/>
              <a:buNone/>
            </a:pPr>
            <a:r>
              <a:rPr lang="en-US" sz="2800" dirty="0">
                <a:solidFill>
                  <a:srgbClr val="002060"/>
                </a:solidFill>
                <a:latin typeface="Calibri" charset="0"/>
              </a:rPr>
              <a:t>	</a:t>
            </a:r>
            <a:r>
              <a:rPr lang="en-US" sz="2800" dirty="0" smtClean="0">
                <a:solidFill>
                  <a:srgbClr val="002060"/>
                </a:solidFill>
                <a:latin typeface="Calibri" charset="0"/>
              </a:rPr>
              <a:t>(</a:t>
            </a:r>
            <a:r>
              <a:rPr lang="en-US" sz="2800" dirty="0" err="1" smtClean="0">
                <a:solidFill>
                  <a:srgbClr val="002060"/>
                </a:solidFill>
                <a:latin typeface="Calibri" charset="0"/>
              </a:rPr>
              <a:t>Hengel</a:t>
            </a:r>
            <a:r>
              <a:rPr lang="en-US" sz="2800" dirty="0" smtClean="0">
                <a:solidFill>
                  <a:srgbClr val="002060"/>
                </a:solidFill>
                <a:latin typeface="Calibri" charset="0"/>
              </a:rPr>
              <a:t> et. al. </a:t>
            </a:r>
            <a:r>
              <a:rPr lang="fr-FR" sz="2800" dirty="0" smtClean="0">
                <a:solidFill>
                  <a:srgbClr val="002060"/>
                </a:solidFill>
                <a:latin typeface="Calibri" charset="0"/>
              </a:rPr>
              <a:t>‘</a:t>
            </a:r>
            <a:r>
              <a:rPr lang="en-US" sz="2800" dirty="0" smtClean="0">
                <a:solidFill>
                  <a:srgbClr val="002060"/>
                </a:solidFill>
                <a:latin typeface="Calibri" charset="0"/>
              </a:rPr>
              <a:t>06, ‘07</a:t>
            </a:r>
            <a:r>
              <a:rPr lang="en-US" sz="2800" dirty="0">
                <a:solidFill>
                  <a:srgbClr val="002060"/>
                </a:solidFill>
                <a:latin typeface="Calibri" charset="0"/>
              </a:rPr>
              <a:t>)</a:t>
            </a:r>
          </a:p>
          <a:p>
            <a:pPr eaLnBrk="1" hangingPunct="1">
              <a:buFont typeface="Arial" charset="0"/>
              <a:buNone/>
            </a:pPr>
            <a:endParaRPr lang="en-US" sz="3600" dirty="0">
              <a:solidFill>
                <a:srgbClr val="002060"/>
              </a:solidFill>
              <a:latin typeface="Calibri" charset="0"/>
            </a:endParaRPr>
          </a:p>
          <a:p>
            <a:pPr eaLnBrk="1" hangingPunct="1"/>
            <a:r>
              <a:rPr lang="en-US" sz="2800" dirty="0">
                <a:latin typeface="Calibri" charset="0"/>
              </a:rPr>
              <a:t>Image-based Façade Modeling</a:t>
            </a:r>
          </a:p>
          <a:p>
            <a:pPr eaLnBrk="1" hangingPunct="1">
              <a:buFont typeface="Arial" charset="0"/>
              <a:buNone/>
            </a:pPr>
            <a:r>
              <a:rPr lang="en-US" sz="2800" dirty="0">
                <a:solidFill>
                  <a:srgbClr val="002060"/>
                </a:solidFill>
                <a:latin typeface="Calibri" charset="0"/>
              </a:rPr>
              <a:t>	</a:t>
            </a:r>
            <a:r>
              <a:rPr lang="en-US" sz="2800" dirty="0" smtClean="0">
                <a:solidFill>
                  <a:srgbClr val="002060"/>
                </a:solidFill>
                <a:latin typeface="Calibri" charset="0"/>
              </a:rPr>
              <a:t>Muller ‘07</a:t>
            </a:r>
            <a:r>
              <a:rPr lang="en-US" sz="2800" dirty="0">
                <a:solidFill>
                  <a:srgbClr val="002060"/>
                </a:solidFill>
                <a:latin typeface="Calibri" charset="0"/>
              </a:rPr>
              <a:t>, </a:t>
            </a:r>
            <a:r>
              <a:rPr lang="en-US" sz="2800" dirty="0" smtClean="0">
                <a:solidFill>
                  <a:srgbClr val="002060"/>
                </a:solidFill>
                <a:latin typeface="Calibri" charset="0"/>
              </a:rPr>
              <a:t>Xiao ‘08 </a:t>
            </a:r>
            <a:endParaRPr lang="en-US" sz="2800" dirty="0">
              <a:solidFill>
                <a:srgbClr val="002060"/>
              </a:solidFill>
              <a:latin typeface="Calibri" charset="0"/>
            </a:endParaRPr>
          </a:p>
          <a:p>
            <a:pPr eaLnBrk="1" hangingPunct="1">
              <a:buFont typeface="Arial" charset="0"/>
              <a:buNone/>
            </a:pPr>
            <a:r>
              <a:rPr lang="en-US" sz="2000" dirty="0">
                <a:solidFill>
                  <a:srgbClr val="002060"/>
                </a:solidFill>
                <a:latin typeface="Calibri" charset="0"/>
              </a:rPr>
              <a:t> </a:t>
            </a:r>
            <a:endParaRPr lang="en-US" sz="2000" dirty="0">
              <a:latin typeface="Calibri" charset="0"/>
            </a:endParaRPr>
          </a:p>
          <a:p>
            <a:pPr eaLnBrk="1" hangingPunct="1"/>
            <a:endParaRPr lang="en-US" sz="2000" dirty="0">
              <a:latin typeface="Calibri" charset="0"/>
            </a:endParaRPr>
          </a:p>
          <a:p>
            <a:pPr lvl="1" eaLnBrk="1" hangingPunct="1"/>
            <a:endParaRPr lang="en-US" sz="2400" dirty="0">
              <a:solidFill>
                <a:srgbClr val="002060"/>
              </a:solidFill>
              <a:latin typeface="Calibri" charset="0"/>
            </a:endParaRPr>
          </a:p>
        </p:txBody>
      </p:sp>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1858963"/>
            <a:ext cx="230028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11"/>
          <p:cNvGrpSpPr>
            <a:grpSpLocks/>
          </p:cNvGrpSpPr>
          <p:nvPr/>
        </p:nvGrpSpPr>
        <p:grpSpPr bwMode="auto">
          <a:xfrm>
            <a:off x="5813425" y="3538538"/>
            <a:ext cx="2960688" cy="1612900"/>
            <a:chOff x="6029363" y="3568969"/>
            <a:chExt cx="2960710" cy="1612655"/>
          </a:xfrm>
        </p:grpSpPr>
        <p:pic>
          <p:nvPicPr>
            <p:cNvPr id="1434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63" y="3575052"/>
              <a:ext cx="1974859" cy="154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363" y="3568969"/>
              <a:ext cx="1000710" cy="161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153988" y="3532187"/>
            <a:ext cx="8880475" cy="1619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10</a:t>
            </a:fld>
            <a:endParaRPr lang="en-US"/>
          </a:p>
        </p:txBody>
      </p:sp>
    </p:spTree>
    <p:extLst>
      <p:ext uri="{BB962C8B-B14F-4D97-AF65-F5344CB8AC3E}">
        <p14:creationId xmlns:p14="http://schemas.microsoft.com/office/powerpoint/2010/main" val="393563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latin typeface="Calibri" charset="0"/>
              </a:rPr>
              <a:t>Interactive image based modeling</a:t>
            </a:r>
            <a:endParaRPr lang="en-US" dirty="0">
              <a:latin typeface="Calibri" charset="0"/>
            </a:endParaRPr>
          </a:p>
        </p:txBody>
      </p:sp>
      <p:sp>
        <p:nvSpPr>
          <p:cNvPr id="14339" name="Content Placeholder 2"/>
          <p:cNvSpPr>
            <a:spLocks noGrp="1"/>
          </p:cNvSpPr>
          <p:nvPr>
            <p:ph idx="1"/>
          </p:nvPr>
        </p:nvSpPr>
        <p:spPr>
          <a:xfrm>
            <a:off x="457200" y="1274763"/>
            <a:ext cx="8229600" cy="4783137"/>
          </a:xfrm>
        </p:spPr>
        <p:txBody>
          <a:bodyPr/>
          <a:lstStyle/>
          <a:p>
            <a:pPr eaLnBrk="1" hangingPunct="1">
              <a:buFont typeface="Arial" charset="0"/>
              <a:buNone/>
            </a:pPr>
            <a:r>
              <a:rPr lang="en-US" dirty="0">
                <a:latin typeface="Calibri" charset="0"/>
              </a:rPr>
              <a:t>User Interaction + </a:t>
            </a:r>
            <a:r>
              <a:rPr lang="en-US" dirty="0" smtClean="0">
                <a:latin typeface="Calibri" charset="0"/>
              </a:rPr>
              <a:t>Automatic </a:t>
            </a:r>
            <a:r>
              <a:rPr lang="en-US" dirty="0">
                <a:latin typeface="Calibri" charset="0"/>
              </a:rPr>
              <a:t>Computer Vision</a:t>
            </a:r>
          </a:p>
          <a:p>
            <a:pPr eaLnBrk="1" hangingPunct="1">
              <a:buFont typeface="Arial" charset="0"/>
              <a:buNone/>
            </a:pPr>
            <a:r>
              <a:rPr lang="en-US" sz="800" dirty="0">
                <a:latin typeface="Calibri" charset="0"/>
              </a:rPr>
              <a:t> </a:t>
            </a:r>
          </a:p>
          <a:p>
            <a:pPr eaLnBrk="1" hangingPunct="1"/>
            <a:r>
              <a:rPr lang="en-US" sz="2800" dirty="0" err="1" smtClean="0">
                <a:latin typeface="Calibri" charset="0"/>
              </a:rPr>
              <a:t>SmartBoxes</a:t>
            </a:r>
            <a:r>
              <a:rPr lang="en-US" sz="2800" dirty="0">
                <a:solidFill>
                  <a:srgbClr val="002060"/>
                </a:solidFill>
                <a:latin typeface="Calibri" charset="0"/>
              </a:rPr>
              <a:t> </a:t>
            </a:r>
            <a:r>
              <a:rPr lang="en-US" sz="2800" dirty="0" smtClean="0">
                <a:solidFill>
                  <a:srgbClr val="002060"/>
                </a:solidFill>
                <a:latin typeface="Calibri" charset="0"/>
              </a:rPr>
              <a:t>(Nan </a:t>
            </a:r>
            <a:r>
              <a:rPr lang="en-US" sz="2800" dirty="0" smtClean="0">
                <a:solidFill>
                  <a:srgbClr val="002060"/>
                </a:solidFill>
                <a:latin typeface="Calibri" charset="0"/>
              </a:rPr>
              <a:t>et. al. </a:t>
            </a:r>
            <a:r>
              <a:rPr lang="fr-FR" sz="2800" dirty="0" smtClean="0">
                <a:solidFill>
                  <a:srgbClr val="002060"/>
                </a:solidFill>
                <a:latin typeface="Calibri" charset="0"/>
              </a:rPr>
              <a:t>‘</a:t>
            </a:r>
            <a:r>
              <a:rPr lang="en-US" sz="2800" dirty="0" smtClean="0">
                <a:solidFill>
                  <a:srgbClr val="002060"/>
                </a:solidFill>
                <a:latin typeface="Calibri" charset="0"/>
              </a:rPr>
              <a:t>10)</a:t>
            </a:r>
            <a:endParaRPr lang="en-US" sz="2800" dirty="0">
              <a:solidFill>
                <a:srgbClr val="002060"/>
              </a:solidFill>
              <a:latin typeface="Calibri" charset="0"/>
            </a:endParaRPr>
          </a:p>
          <a:p>
            <a:pPr eaLnBrk="1" hangingPunct="1">
              <a:buFont typeface="Arial" charset="0"/>
              <a:buNone/>
            </a:pPr>
            <a:endParaRPr lang="en-US" sz="3600" dirty="0">
              <a:solidFill>
                <a:srgbClr val="002060"/>
              </a:solidFill>
              <a:latin typeface="Calibri" charset="0"/>
            </a:endParaRPr>
          </a:p>
          <a:p>
            <a:pPr lvl="1" eaLnBrk="1" hangingPunct="1"/>
            <a:endParaRPr lang="en-US" sz="2400" dirty="0">
              <a:solidFill>
                <a:srgbClr val="002060"/>
              </a:solidFill>
              <a:latin typeface="Calibri" charset="0"/>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11</a:t>
            </a:fld>
            <a:endParaRPr lang="en-US"/>
          </a:p>
        </p:txBody>
      </p:sp>
      <p:pic>
        <p:nvPicPr>
          <p:cNvPr id="3" name="Picture 2"/>
          <p:cNvPicPr>
            <a:picLocks noChangeAspect="1"/>
          </p:cNvPicPr>
          <p:nvPr/>
        </p:nvPicPr>
        <p:blipFill>
          <a:blip r:embed="rId3"/>
          <a:stretch>
            <a:fillRect/>
          </a:stretch>
        </p:blipFill>
        <p:spPr>
          <a:xfrm>
            <a:off x="1054714" y="3049634"/>
            <a:ext cx="7346680" cy="2291859"/>
          </a:xfrm>
          <a:prstGeom prst="rect">
            <a:avLst/>
          </a:prstGeom>
        </p:spPr>
      </p:pic>
    </p:spTree>
    <p:extLst>
      <p:ext uri="{BB962C8B-B14F-4D97-AF65-F5344CB8AC3E}">
        <p14:creationId xmlns:p14="http://schemas.microsoft.com/office/powerpoint/2010/main" val="35560496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06500" y="3400281"/>
            <a:ext cx="679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2800" dirty="0" err="1" smtClean="0">
                <a:latin typeface="Calibri" charset="0"/>
              </a:rPr>
              <a:t>Sinha</a:t>
            </a:r>
            <a:r>
              <a:rPr lang="en-US" sz="2800" dirty="0" smtClean="0">
                <a:latin typeface="Calibri" charset="0"/>
              </a:rPr>
              <a:t>, </a:t>
            </a:r>
            <a:r>
              <a:rPr lang="en-US" sz="2800" dirty="0" err="1" smtClean="0">
                <a:latin typeface="Calibri" charset="0"/>
              </a:rPr>
              <a:t>Steedly</a:t>
            </a:r>
            <a:r>
              <a:rPr lang="en-US" sz="2800" dirty="0" smtClean="0">
                <a:latin typeface="Calibri" charset="0"/>
              </a:rPr>
              <a:t>, </a:t>
            </a:r>
            <a:r>
              <a:rPr lang="en-US" sz="2800" dirty="0" err="1" smtClean="0">
                <a:latin typeface="Calibri" charset="0"/>
              </a:rPr>
              <a:t>Szeliski</a:t>
            </a:r>
            <a:r>
              <a:rPr lang="en-US" sz="2800" dirty="0" smtClean="0">
                <a:latin typeface="Calibri" charset="0"/>
              </a:rPr>
              <a:t>, </a:t>
            </a:r>
            <a:r>
              <a:rPr lang="en-US" sz="2800" dirty="0" err="1" smtClean="0">
                <a:latin typeface="Calibri" charset="0"/>
              </a:rPr>
              <a:t>Agrawala</a:t>
            </a:r>
            <a:r>
              <a:rPr lang="en-US" sz="2800" dirty="0" smtClean="0">
                <a:latin typeface="Calibri" charset="0"/>
              </a:rPr>
              <a:t>, Pollefeys </a:t>
            </a:r>
            <a:endParaRPr lang="en-US" sz="2800" dirty="0">
              <a:latin typeface="Calibri" charset="0"/>
            </a:endParaRPr>
          </a:p>
        </p:txBody>
      </p:sp>
      <p:sp>
        <p:nvSpPr>
          <p:cNvPr id="6" name="Title 1"/>
          <p:cNvSpPr>
            <a:spLocks noGrp="1"/>
          </p:cNvSpPr>
          <p:nvPr>
            <p:ph type="title"/>
          </p:nvPr>
        </p:nvSpPr>
        <p:spPr>
          <a:xfrm>
            <a:off x="337796" y="2257281"/>
            <a:ext cx="8498819" cy="1143000"/>
          </a:xfrm>
        </p:spPr>
        <p:txBody>
          <a:bodyPr>
            <a:noAutofit/>
          </a:bodyPr>
          <a:lstStyle/>
          <a:p>
            <a:pPr algn="ctr">
              <a:defRPr/>
            </a:pPr>
            <a:r>
              <a:rPr lang="en-US" sz="4000" dirty="0" smtClean="0">
                <a:solidFill>
                  <a:srgbClr val="464653"/>
                </a:solidFill>
                <a:latin typeface="Microsoft Sans Serif"/>
                <a:cs typeface="Microsoft Sans Serif"/>
              </a:rPr>
              <a:t>Interactive 3D architectural modeling from unordered photo collections</a:t>
            </a:r>
            <a:endParaRPr lang="en-US" sz="4000" dirty="0">
              <a:solidFill>
                <a:srgbClr val="464653"/>
              </a:solidFill>
              <a:latin typeface="Microsoft Sans Serif"/>
              <a:cs typeface="Microsoft Sans Serif"/>
            </a:endParaRPr>
          </a:p>
        </p:txBody>
      </p:sp>
      <p:sp>
        <p:nvSpPr>
          <p:cNvPr id="4" name="Title 1"/>
          <p:cNvSpPr txBox="1">
            <a:spLocks/>
          </p:cNvSpPr>
          <p:nvPr/>
        </p:nvSpPr>
        <p:spPr bwMode="auto">
          <a:xfrm>
            <a:off x="2877978" y="4118682"/>
            <a:ext cx="3121189" cy="104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1800" dirty="0" smtClean="0">
                <a:latin typeface="Microsoft Sans Serif"/>
                <a:cs typeface="Microsoft Sans Serif"/>
              </a:rPr>
              <a:t>SIGGRAPH ASIA 2008</a:t>
            </a:r>
            <a:endParaRPr lang="en-US" sz="1800" dirty="0">
              <a:latin typeface="Microsoft Sans Serif"/>
              <a:cs typeface="Microsoft Sans Serif"/>
            </a:endParaRPr>
          </a:p>
        </p:txBody>
      </p:sp>
      <p:pic>
        <p:nvPicPr>
          <p:cNvPr id="2" name="Picture 1"/>
          <p:cNvPicPr>
            <a:picLocks noChangeAspect="1"/>
          </p:cNvPicPr>
          <p:nvPr/>
        </p:nvPicPr>
        <p:blipFill>
          <a:blip r:embed="rId3"/>
          <a:stretch>
            <a:fillRect/>
          </a:stretch>
        </p:blipFill>
        <p:spPr>
          <a:xfrm>
            <a:off x="135120" y="183317"/>
            <a:ext cx="8836615" cy="1743129"/>
          </a:xfrm>
          <a:prstGeom prst="rect">
            <a:avLst/>
          </a:prstGeom>
        </p:spPr>
      </p:pic>
      <p:sp>
        <p:nvSpPr>
          <p:cNvPr id="7" name="TextBox 6"/>
          <p:cNvSpPr txBox="1"/>
          <p:nvPr/>
        </p:nvSpPr>
        <p:spPr>
          <a:xfrm>
            <a:off x="1868934" y="6250312"/>
            <a:ext cx="5642744" cy="338554"/>
          </a:xfrm>
          <a:prstGeom prst="rect">
            <a:avLst/>
          </a:prstGeom>
          <a:noFill/>
        </p:spPr>
        <p:txBody>
          <a:bodyPr wrap="square" rtlCol="0">
            <a:spAutoFit/>
          </a:bodyPr>
          <a:lstStyle/>
          <a:p>
            <a:pPr algn="ctr" defTabSz="408115"/>
            <a:r>
              <a:rPr lang="en-US" sz="1600" dirty="0" smtClean="0">
                <a:solidFill>
                  <a:prstClr val="black"/>
                </a:solidFill>
                <a:latin typeface="Microsoft Sans Serif"/>
                <a:cs typeface="Microsoft Sans Serif"/>
              </a:rPr>
              <a:t>Slides adapted from </a:t>
            </a:r>
            <a:r>
              <a:rPr lang="en-US" sz="1600" dirty="0" err="1" smtClean="0">
                <a:solidFill>
                  <a:prstClr val="black"/>
                </a:solidFill>
                <a:latin typeface="Microsoft Sans Serif"/>
                <a:cs typeface="Microsoft Sans Serif"/>
              </a:rPr>
              <a:t>Sudipta</a:t>
            </a:r>
            <a:r>
              <a:rPr lang="en-US" sz="1600" dirty="0" smtClean="0">
                <a:solidFill>
                  <a:prstClr val="black"/>
                </a:solidFill>
                <a:latin typeface="Microsoft Sans Serif"/>
                <a:cs typeface="Microsoft Sans Serif"/>
              </a:rPr>
              <a:t> </a:t>
            </a:r>
            <a:r>
              <a:rPr lang="en-US" sz="1600" dirty="0" err="1" smtClean="0">
                <a:solidFill>
                  <a:prstClr val="black"/>
                </a:solidFill>
                <a:latin typeface="Microsoft Sans Serif"/>
                <a:cs typeface="Microsoft Sans Serif"/>
              </a:rPr>
              <a:t>Sinha’s</a:t>
            </a:r>
            <a:r>
              <a:rPr lang="en-US" sz="1600" dirty="0" smtClean="0">
                <a:solidFill>
                  <a:prstClr val="black"/>
                </a:solidFill>
                <a:latin typeface="Microsoft Sans Serif"/>
                <a:cs typeface="Microsoft Sans Serif"/>
              </a:rPr>
              <a:t> </a:t>
            </a:r>
            <a:r>
              <a:rPr lang="en-US" sz="1600" dirty="0" err="1" smtClean="0">
                <a:solidFill>
                  <a:prstClr val="black"/>
                </a:solidFill>
                <a:latin typeface="Microsoft Sans Serif"/>
                <a:cs typeface="Microsoft Sans Serif"/>
              </a:rPr>
              <a:t>SigAsia</a:t>
            </a:r>
            <a:r>
              <a:rPr lang="en-US" sz="1600" dirty="0" smtClean="0">
                <a:solidFill>
                  <a:prstClr val="black"/>
                </a:solidFill>
                <a:latin typeface="Microsoft Sans Serif"/>
                <a:cs typeface="Microsoft Sans Serif"/>
              </a:rPr>
              <a:t> talk slides</a:t>
            </a:r>
            <a:endParaRPr lang="en-US" sz="1600" dirty="0">
              <a:solidFill>
                <a:prstClr val="black"/>
              </a:solidFill>
              <a:latin typeface="Microsoft Sans Serif"/>
              <a:cs typeface="Microsoft Sans Serif"/>
            </a:endParaRPr>
          </a:p>
        </p:txBody>
      </p:sp>
    </p:spTree>
    <p:extLst>
      <p:ext uri="{BB962C8B-B14F-4D97-AF65-F5344CB8AC3E}">
        <p14:creationId xmlns:p14="http://schemas.microsoft.com/office/powerpoint/2010/main" val="15025471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atin typeface="Calibri" charset="0"/>
              </a:rPr>
              <a:t>System Overview</a:t>
            </a:r>
          </a:p>
        </p:txBody>
      </p:sp>
      <p:sp>
        <p:nvSpPr>
          <p:cNvPr id="12291" name="Content Placeholder 2"/>
          <p:cNvSpPr>
            <a:spLocks noGrp="1"/>
          </p:cNvSpPr>
          <p:nvPr>
            <p:ph idx="1"/>
          </p:nvPr>
        </p:nvSpPr>
        <p:spPr>
          <a:xfrm>
            <a:off x="457200" y="1600200"/>
            <a:ext cx="8423275" cy="4525963"/>
          </a:xfrm>
        </p:spPr>
        <p:txBody>
          <a:bodyPr/>
          <a:lstStyle/>
          <a:p>
            <a:pPr eaLnBrk="1" hangingPunct="1">
              <a:defRPr/>
            </a:pPr>
            <a:endParaRPr lang="en-US" dirty="0" smtClean="0">
              <a:ea typeface="+mn-ea"/>
            </a:endParaRPr>
          </a:p>
          <a:p>
            <a:pPr eaLnBrk="1" hangingPunct="1">
              <a:defRPr/>
            </a:pPr>
            <a:endParaRPr lang="en-US" dirty="0" smtClean="0">
              <a:ea typeface="+mn-ea"/>
            </a:endParaRPr>
          </a:p>
          <a:p>
            <a:pPr eaLnBrk="1" hangingPunct="1">
              <a:defRPr/>
            </a:pPr>
            <a:endParaRPr lang="en-US" dirty="0" smtClean="0">
              <a:ea typeface="+mn-ea"/>
            </a:endParaRPr>
          </a:p>
          <a:p>
            <a:pPr eaLnBrk="1" hangingPunct="1">
              <a:defRPr/>
            </a:pPr>
            <a:endParaRPr lang="en-US" dirty="0" smtClean="0">
              <a:ea typeface="+mn-ea"/>
            </a:endParaRPr>
          </a:p>
          <a:p>
            <a:pPr eaLnBrk="1" hangingPunct="1">
              <a:buFont typeface="Arial" charset="0"/>
              <a:buNone/>
              <a:defRPr/>
            </a:pPr>
            <a:r>
              <a:rPr lang="en-US" sz="1800" b="1" dirty="0" smtClean="0">
                <a:ea typeface="+mn-ea"/>
              </a:rPr>
              <a:t>  </a:t>
            </a:r>
          </a:p>
          <a:p>
            <a:pPr eaLnBrk="1" hangingPunct="1">
              <a:buFont typeface="Arial" charset="0"/>
              <a:buNone/>
              <a:defRPr/>
            </a:pPr>
            <a:r>
              <a:rPr lang="en-US" sz="800" b="1" dirty="0" smtClean="0">
                <a:ea typeface="+mn-ea"/>
              </a:rPr>
              <a:t>  </a:t>
            </a:r>
          </a:p>
          <a:p>
            <a:pPr marL="571500" indent="-514350" eaLnBrk="1" hangingPunct="1">
              <a:buFont typeface="+mj-lt"/>
              <a:buAutoNum type="arabicPeriod"/>
              <a:defRPr/>
            </a:pPr>
            <a:r>
              <a:rPr lang="en-US" sz="2800" dirty="0" smtClean="0">
                <a:ea typeface="+mn-ea"/>
              </a:rPr>
              <a:t>Feature Matching + Structure from Motion</a:t>
            </a:r>
          </a:p>
          <a:p>
            <a:pPr marL="571500" indent="-514350" eaLnBrk="1" hangingPunct="1">
              <a:buFont typeface="+mj-lt"/>
              <a:buAutoNum type="arabicPeriod"/>
              <a:defRPr/>
            </a:pPr>
            <a:r>
              <a:rPr lang="en-US" sz="2800" dirty="0" smtClean="0">
                <a:ea typeface="+mn-ea"/>
              </a:rPr>
              <a:t>Multi-view Vanishing Point (VP) </a:t>
            </a:r>
            <a:r>
              <a:rPr lang="en-US" sz="2800" dirty="0" smtClean="0">
                <a:ea typeface="+mn-ea"/>
              </a:rPr>
              <a:t>Detection</a:t>
            </a:r>
          </a:p>
          <a:p>
            <a:pPr marL="571500" indent="-514350" eaLnBrk="1" hangingPunct="1">
              <a:buFont typeface="+mj-lt"/>
              <a:buAutoNum type="arabicPeriod"/>
              <a:defRPr/>
            </a:pPr>
            <a:r>
              <a:rPr lang="en-US" sz="2800" dirty="0" smtClean="0">
                <a:ea typeface="+mn-ea"/>
              </a:rPr>
              <a:t>Camera pose refinement (with VP constraints)</a:t>
            </a:r>
            <a:endParaRPr lang="en-US" sz="2800" dirty="0" smtClean="0">
              <a:ea typeface="+mn-ea"/>
            </a:endParaRPr>
          </a:p>
        </p:txBody>
      </p:sp>
      <p:grpSp>
        <p:nvGrpSpPr>
          <p:cNvPr id="16388" name="Group 3"/>
          <p:cNvGrpSpPr>
            <a:grpSpLocks/>
          </p:cNvGrpSpPr>
          <p:nvPr/>
        </p:nvGrpSpPr>
        <p:grpSpPr bwMode="auto">
          <a:xfrm>
            <a:off x="353099" y="1566863"/>
            <a:ext cx="8600401" cy="2628900"/>
            <a:chOff x="426067" y="2625713"/>
            <a:chExt cx="8600519" cy="2628937"/>
          </a:xfrm>
        </p:grpSpPr>
        <p:sp>
          <p:nvSpPr>
            <p:cNvPr id="5" name="Right Arrow 4"/>
            <p:cNvSpPr/>
            <p:nvPr/>
          </p:nvSpPr>
          <p:spPr>
            <a:xfrm>
              <a:off x="2855889" y="3830642"/>
              <a:ext cx="438156" cy="219078"/>
            </a:xfrm>
            <a:prstGeom prst="rightArrow">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 name="Right Arrow 5"/>
            <p:cNvSpPr/>
            <p:nvPr/>
          </p:nvSpPr>
          <p:spPr>
            <a:xfrm>
              <a:off x="5886468" y="3830642"/>
              <a:ext cx="438156" cy="219078"/>
            </a:xfrm>
            <a:prstGeom prst="rightArrow">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nvGrpSpPr>
            <p:cNvPr id="16392" name="Group 15"/>
            <p:cNvGrpSpPr>
              <a:grpSpLocks/>
            </p:cNvGrpSpPr>
            <p:nvPr/>
          </p:nvGrpSpPr>
          <p:grpSpPr bwMode="auto">
            <a:xfrm>
              <a:off x="426067" y="2625713"/>
              <a:ext cx="2373312" cy="2592423"/>
              <a:chOff x="488009" y="2625713"/>
              <a:chExt cx="2373312" cy="2592423"/>
            </a:xfrm>
          </p:grpSpPr>
          <p:sp>
            <p:nvSpPr>
              <p:cNvPr id="16401" name="TextBox 3"/>
              <p:cNvSpPr txBox="1">
                <a:spLocks noChangeArrowheads="1"/>
              </p:cNvSpPr>
              <p:nvPr/>
            </p:nvSpPr>
            <p:spPr bwMode="auto">
              <a:xfrm>
                <a:off x="488009" y="4378338"/>
                <a:ext cx="23733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200" dirty="0" smtClean="0">
                    <a:solidFill>
                      <a:prstClr val="black"/>
                    </a:solidFill>
                  </a:rPr>
                  <a:t>Automatic </a:t>
                </a:r>
              </a:p>
              <a:p>
                <a:pPr defTabSz="914400" eaLnBrk="1" fontAlgn="base" hangingPunct="1">
                  <a:spcBef>
                    <a:spcPct val="0"/>
                  </a:spcBef>
                  <a:spcAft>
                    <a:spcPct val="0"/>
                  </a:spcAft>
                </a:pPr>
                <a:r>
                  <a:rPr lang="en-US" sz="2200" dirty="0" smtClean="0">
                    <a:solidFill>
                      <a:prstClr val="black"/>
                    </a:solidFill>
                  </a:rPr>
                  <a:t>Computer Vision</a:t>
                </a:r>
              </a:p>
            </p:txBody>
          </p:sp>
          <p:grpSp>
            <p:nvGrpSpPr>
              <p:cNvPr id="16402" name="Group 16"/>
              <p:cNvGrpSpPr>
                <a:grpSpLocks/>
              </p:cNvGrpSpPr>
              <p:nvPr/>
            </p:nvGrpSpPr>
            <p:grpSpPr bwMode="auto">
              <a:xfrm>
                <a:off x="507973" y="2625713"/>
                <a:ext cx="2311403" cy="2592423"/>
                <a:chOff x="519057" y="2625713"/>
                <a:chExt cx="2311403" cy="2592423"/>
              </a:xfrm>
            </p:grpSpPr>
            <p:pic>
              <p:nvPicPr>
                <p:cNvPr id="16403" name="Picture 6" descr="sf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58" y="2625714"/>
                  <a:ext cx="2311402" cy="176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519057" y="2625713"/>
                  <a:ext cx="2300319" cy="2592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grpSp>
          <p:nvGrpSpPr>
            <p:cNvPr id="16393" name="Group 16"/>
            <p:cNvGrpSpPr>
              <a:grpSpLocks/>
            </p:cNvGrpSpPr>
            <p:nvPr/>
          </p:nvGrpSpPr>
          <p:grpSpPr bwMode="auto">
            <a:xfrm>
              <a:off x="3294045" y="2625714"/>
              <a:ext cx="3176587" cy="2628936"/>
              <a:chOff x="3257576" y="2589201"/>
              <a:chExt cx="3176587" cy="2628936"/>
            </a:xfrm>
          </p:grpSpPr>
          <p:sp>
            <p:nvSpPr>
              <p:cNvPr id="16398" name="TextBox 4"/>
              <p:cNvSpPr txBox="1">
                <a:spLocks noChangeArrowheads="1"/>
              </p:cNvSpPr>
              <p:nvPr/>
            </p:nvSpPr>
            <p:spPr bwMode="auto">
              <a:xfrm>
                <a:off x="3257576" y="4414851"/>
                <a:ext cx="3176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smtClean="0">
                    <a:solidFill>
                      <a:prstClr val="black"/>
                    </a:solidFill>
                  </a:rPr>
                  <a:t>       Interactive </a:t>
                </a:r>
              </a:p>
              <a:p>
                <a:pPr defTabSz="914400" eaLnBrk="1" fontAlgn="base" hangingPunct="1">
                  <a:spcBef>
                    <a:spcPct val="0"/>
                  </a:spcBef>
                  <a:spcAft>
                    <a:spcPct val="0"/>
                  </a:spcAft>
                </a:pPr>
                <a:r>
                  <a:rPr lang="en-US" sz="2200" smtClean="0">
                    <a:solidFill>
                      <a:prstClr val="black"/>
                    </a:solidFill>
                  </a:rPr>
                  <a:t>      3D Modeling</a:t>
                </a:r>
              </a:p>
            </p:txBody>
          </p:sp>
          <p:pic>
            <p:nvPicPr>
              <p:cNvPr id="16399" name="Picture 6" descr="marty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584" y="2589201"/>
                <a:ext cx="2337291" cy="171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403628" y="2625713"/>
                <a:ext cx="2336832" cy="2592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nvGrpSpPr>
            <p:cNvPr id="16394" name="Group 17"/>
            <p:cNvGrpSpPr>
              <a:grpSpLocks/>
            </p:cNvGrpSpPr>
            <p:nvPr/>
          </p:nvGrpSpPr>
          <p:grpSpPr bwMode="auto">
            <a:xfrm>
              <a:off x="6324624" y="2662227"/>
              <a:ext cx="2701962" cy="2592423"/>
              <a:chOff x="6288111" y="2625714"/>
              <a:chExt cx="2701962" cy="2592423"/>
            </a:xfrm>
          </p:grpSpPr>
          <p:sp>
            <p:nvSpPr>
              <p:cNvPr id="16395" name="TextBox 5"/>
              <p:cNvSpPr txBox="1">
                <a:spLocks noChangeArrowheads="1"/>
              </p:cNvSpPr>
              <p:nvPr/>
            </p:nvSpPr>
            <p:spPr bwMode="auto">
              <a:xfrm>
                <a:off x="6288111" y="4448696"/>
                <a:ext cx="27019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smtClean="0">
                    <a:solidFill>
                      <a:prstClr val="black"/>
                    </a:solidFill>
                  </a:rPr>
                  <a:t>   Semi-interactive</a:t>
                </a:r>
              </a:p>
              <a:p>
                <a:pPr defTabSz="914400" eaLnBrk="1" fontAlgn="base" hangingPunct="1">
                  <a:spcBef>
                    <a:spcPct val="0"/>
                  </a:spcBef>
                  <a:spcAft>
                    <a:spcPct val="0"/>
                  </a:spcAft>
                </a:pPr>
                <a:r>
                  <a:rPr lang="en-US" sz="2200" smtClean="0">
                    <a:solidFill>
                      <a:prstClr val="black"/>
                    </a:solidFill>
                  </a:rPr>
                  <a:t> Texture Generation</a:t>
                </a:r>
              </a:p>
            </p:txBody>
          </p:sp>
          <p:pic>
            <p:nvPicPr>
              <p:cNvPr id="16396" name="Picture 5" descr="marty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650" y="2625714"/>
                <a:ext cx="2446371" cy="174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397651" y="2625713"/>
                <a:ext cx="2446370" cy="2592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sp>
        <p:nvSpPr>
          <p:cNvPr id="20" name="Rectangle 19"/>
          <p:cNvSpPr/>
          <p:nvPr/>
        </p:nvSpPr>
        <p:spPr>
          <a:xfrm>
            <a:off x="2746375" y="1238250"/>
            <a:ext cx="6207125" cy="3140075"/>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13</a:t>
            </a:fld>
            <a:endParaRPr lang="en-US"/>
          </a:p>
        </p:txBody>
      </p:sp>
    </p:spTree>
    <p:extLst>
      <p:ext uri="{BB962C8B-B14F-4D97-AF65-F5344CB8AC3E}">
        <p14:creationId xmlns:p14="http://schemas.microsoft.com/office/powerpoint/2010/main" val="6477609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z="3600">
                <a:latin typeface="Calibri" charset="0"/>
              </a:rPr>
              <a:t>Feature Matching + Structure from Motion</a:t>
            </a:r>
          </a:p>
        </p:txBody>
      </p:sp>
      <p:sp>
        <p:nvSpPr>
          <p:cNvPr id="17411" name="Content Placeholder 2"/>
          <p:cNvSpPr>
            <a:spLocks noGrp="1"/>
          </p:cNvSpPr>
          <p:nvPr>
            <p:ph idx="1"/>
          </p:nvPr>
        </p:nvSpPr>
        <p:spPr>
          <a:xfrm>
            <a:off x="457200" y="1384300"/>
            <a:ext cx="8229600" cy="4525963"/>
          </a:xfrm>
        </p:spPr>
        <p:txBody>
          <a:bodyPr/>
          <a:lstStyle/>
          <a:p>
            <a:pPr eaLnBrk="1" hangingPunct="1">
              <a:buFont typeface="Arial" charset="0"/>
              <a:buNone/>
            </a:pPr>
            <a:r>
              <a:rPr lang="en-US" sz="2800">
                <a:solidFill>
                  <a:srgbClr val="002060"/>
                </a:solidFill>
                <a:latin typeface="Calibri" charset="0"/>
              </a:rPr>
              <a:t> </a:t>
            </a:r>
          </a:p>
        </p:txBody>
      </p:sp>
      <p:pic>
        <p:nvPicPr>
          <p:cNvPr id="2" name="playhouse_sf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7263" y="1659467"/>
            <a:ext cx="6985218" cy="4539179"/>
          </a:xfrm>
          <a:prstGeom prst="rect">
            <a:avLst/>
          </a:prstGeom>
        </p:spPr>
      </p:pic>
      <p:sp>
        <p:nvSpPr>
          <p:cNvPr id="3" name="Slide Number Placeholder 2"/>
          <p:cNvSpPr>
            <a:spLocks noGrp="1"/>
          </p:cNvSpPr>
          <p:nvPr>
            <p:ph type="sldNum" sz="quarter" idx="12"/>
          </p:nvPr>
        </p:nvSpPr>
        <p:spPr/>
        <p:txBody>
          <a:bodyPr/>
          <a:lstStyle/>
          <a:p>
            <a:fld id="{E2F11F5A-99DF-3E4C-B251-A5EFB6C8EC08}" type="slidenum">
              <a:rPr lang="en-US" smtClean="0"/>
              <a:pPr/>
              <a:t>14</a:t>
            </a:fld>
            <a:endParaRPr lang="en-US"/>
          </a:p>
        </p:txBody>
      </p:sp>
    </p:spTree>
    <p:extLst>
      <p:ext uri="{BB962C8B-B14F-4D97-AF65-F5344CB8AC3E}">
        <p14:creationId xmlns:p14="http://schemas.microsoft.com/office/powerpoint/2010/main" val="244289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atin typeface="Calibri" charset="0"/>
              </a:rPr>
              <a:t>Vanishing Point (VP) Detection</a:t>
            </a:r>
          </a:p>
        </p:txBody>
      </p:sp>
      <p:sp>
        <p:nvSpPr>
          <p:cNvPr id="18435" name="Content Placeholder 2"/>
          <p:cNvSpPr>
            <a:spLocks noGrp="1"/>
          </p:cNvSpPr>
          <p:nvPr>
            <p:ph idx="1"/>
          </p:nvPr>
        </p:nvSpPr>
        <p:spPr>
          <a:xfrm>
            <a:off x="482600" y="1384300"/>
            <a:ext cx="8229600" cy="4525963"/>
          </a:xfrm>
        </p:spPr>
        <p:txBody>
          <a:bodyPr/>
          <a:lstStyle/>
          <a:p>
            <a:pPr eaLnBrk="1" hangingPunct="1"/>
            <a:r>
              <a:rPr lang="en-US" sz="2800" dirty="0">
                <a:latin typeface="Calibri" charset="0"/>
              </a:rPr>
              <a:t>Estimate VPs </a:t>
            </a:r>
            <a:r>
              <a:rPr lang="en-US" sz="2800" dirty="0" smtClean="0">
                <a:latin typeface="Calibri" charset="0"/>
              </a:rPr>
              <a:t>and cluster </a:t>
            </a:r>
            <a:r>
              <a:rPr lang="en-US" sz="2800" dirty="0">
                <a:latin typeface="Calibri" charset="0"/>
              </a:rPr>
              <a:t>Vanishing Directions (VD</a:t>
            </a:r>
            <a:r>
              <a:rPr lang="en-US" sz="2800" dirty="0" smtClean="0">
                <a:latin typeface="Calibri" charset="0"/>
              </a:rPr>
              <a:t>)</a:t>
            </a:r>
            <a:endParaRPr lang="en-US" sz="2800" dirty="0">
              <a:latin typeface="Calibri" charset="0"/>
            </a:endParaRPr>
          </a:p>
        </p:txBody>
      </p:sp>
      <p:pic>
        <p:nvPicPr>
          <p:cNvPr id="18436" name="Picture 5" descr="IMG_9530_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3721100"/>
            <a:ext cx="2879725" cy="19192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IMG_9523_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88" y="3721100"/>
            <a:ext cx="2879725" cy="19192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7" descr="IMG_9527_p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8013" y="3721100"/>
            <a:ext cx="2879725" cy="19192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2F11F5A-99DF-3E4C-B251-A5EFB6C8EC08}" type="slidenum">
              <a:rPr lang="en-US" smtClean="0"/>
              <a:pPr/>
              <a:t>15</a:t>
            </a:fld>
            <a:endParaRPr lang="en-US"/>
          </a:p>
        </p:txBody>
      </p:sp>
    </p:spTree>
    <p:extLst>
      <p:ext uri="{BB962C8B-B14F-4D97-AF65-F5344CB8AC3E}">
        <p14:creationId xmlns:p14="http://schemas.microsoft.com/office/powerpoint/2010/main" val="42190779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Calibri" charset="0"/>
              </a:rPr>
              <a:t>Vanishing Point (VP) Detection</a:t>
            </a:r>
          </a:p>
        </p:txBody>
      </p:sp>
      <p:sp>
        <p:nvSpPr>
          <p:cNvPr id="19459" name="Content Placeholder 2"/>
          <p:cNvSpPr>
            <a:spLocks noGrp="1"/>
          </p:cNvSpPr>
          <p:nvPr>
            <p:ph idx="1"/>
          </p:nvPr>
        </p:nvSpPr>
        <p:spPr>
          <a:xfrm>
            <a:off x="482600" y="1384300"/>
            <a:ext cx="8229600" cy="4525963"/>
          </a:xfrm>
        </p:spPr>
        <p:txBody>
          <a:bodyPr/>
          <a:lstStyle/>
          <a:p>
            <a:pPr eaLnBrk="1" hangingPunct="1"/>
            <a:r>
              <a:rPr lang="en-US" sz="2800" dirty="0">
                <a:latin typeface="Calibri" charset="0"/>
              </a:rPr>
              <a:t>Estimate VPs and cluster Vanishing Directions (VD)</a:t>
            </a:r>
            <a:endParaRPr lang="en-US" sz="2800" dirty="0">
              <a:latin typeface="Calibri" charset="0"/>
            </a:endParaRPr>
          </a:p>
        </p:txBody>
      </p:sp>
      <p:pic>
        <p:nvPicPr>
          <p:cNvPr id="19460" name="Picture 8" descr="20.png"/>
          <p:cNvPicPr>
            <a:picLocks noChangeAspect="1"/>
          </p:cNvPicPr>
          <p:nvPr/>
        </p:nvPicPr>
        <p:blipFill>
          <a:blip r:embed="rId3">
            <a:lum bright="32000" contrast="50000"/>
            <a:extLst>
              <a:ext uri="{28A0092B-C50C-407E-A947-70E740481C1C}">
                <a14:useLocalDpi xmlns:a14="http://schemas.microsoft.com/office/drawing/2010/main" val="0"/>
              </a:ext>
            </a:extLst>
          </a:blip>
          <a:srcRect/>
          <a:stretch>
            <a:fillRect/>
          </a:stretch>
        </p:blipFill>
        <p:spPr bwMode="auto">
          <a:xfrm>
            <a:off x="6105525" y="3560763"/>
            <a:ext cx="2921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00.png"/>
          <p:cNvPicPr>
            <a:picLocks noChangeAspect="1"/>
          </p:cNvPicPr>
          <p:nvPr/>
        </p:nvPicPr>
        <p:blipFill>
          <a:blip r:embed="rId4">
            <a:lum bright="32000" contrast="50000"/>
            <a:extLst>
              <a:ext uri="{28A0092B-C50C-407E-A947-70E740481C1C}">
                <a14:useLocalDpi xmlns:a14="http://schemas.microsoft.com/office/drawing/2010/main" val="0"/>
              </a:ext>
            </a:extLst>
          </a:blip>
          <a:srcRect/>
          <a:stretch>
            <a:fillRect/>
          </a:stretch>
        </p:blipFill>
        <p:spPr bwMode="auto">
          <a:xfrm>
            <a:off x="117475" y="3538538"/>
            <a:ext cx="2921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10.png"/>
          <p:cNvPicPr>
            <a:picLocks noChangeAspect="1"/>
          </p:cNvPicPr>
          <p:nvPr/>
        </p:nvPicPr>
        <p:blipFill>
          <a:blip r:embed="rId5">
            <a:lum bright="32000" contrast="50000"/>
            <a:extLst>
              <a:ext uri="{28A0092B-C50C-407E-A947-70E740481C1C}">
                <a14:useLocalDpi xmlns:a14="http://schemas.microsoft.com/office/drawing/2010/main" val="0"/>
              </a:ext>
            </a:extLst>
          </a:blip>
          <a:srcRect/>
          <a:stretch>
            <a:fillRect/>
          </a:stretch>
        </p:blipFill>
        <p:spPr bwMode="auto">
          <a:xfrm>
            <a:off x="3148013" y="3560763"/>
            <a:ext cx="2884487"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2F11F5A-99DF-3E4C-B251-A5EFB6C8EC08}" type="slidenum">
              <a:rPr lang="en-US" smtClean="0"/>
              <a:pPr/>
              <a:t>16</a:t>
            </a:fld>
            <a:endParaRPr lang="en-US"/>
          </a:p>
        </p:txBody>
      </p:sp>
    </p:spTree>
    <p:extLst>
      <p:ext uri="{BB962C8B-B14F-4D97-AF65-F5344CB8AC3E}">
        <p14:creationId xmlns:p14="http://schemas.microsoft.com/office/powerpoint/2010/main" val="36756708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a:latin typeface="Calibri" charset="0"/>
              </a:rPr>
              <a:t>Vanishing Point (VP) Detection</a:t>
            </a:r>
          </a:p>
        </p:txBody>
      </p:sp>
      <p:sp>
        <p:nvSpPr>
          <p:cNvPr id="20483" name="Content Placeholder 2"/>
          <p:cNvSpPr>
            <a:spLocks noGrp="1"/>
          </p:cNvSpPr>
          <p:nvPr>
            <p:ph idx="1"/>
          </p:nvPr>
        </p:nvSpPr>
        <p:spPr>
          <a:xfrm>
            <a:off x="482600" y="1384300"/>
            <a:ext cx="8229600" cy="4525963"/>
          </a:xfrm>
        </p:spPr>
        <p:txBody>
          <a:bodyPr/>
          <a:lstStyle/>
          <a:p>
            <a:pPr eaLnBrk="1" hangingPunct="1"/>
            <a:r>
              <a:rPr lang="en-US" sz="2800" dirty="0">
                <a:latin typeface="Calibri" charset="0"/>
              </a:rPr>
              <a:t>Estimate VPs and cluster Vanishing Directions (VD)</a:t>
            </a:r>
            <a:endParaRPr lang="en-US" sz="2800" dirty="0">
              <a:latin typeface="Calibri" charset="0"/>
            </a:endParaRPr>
          </a:p>
        </p:txBody>
      </p:sp>
      <p:pic>
        <p:nvPicPr>
          <p:cNvPr id="20484" name="Picture 6" descr="01.PNG"/>
          <p:cNvPicPr>
            <a:picLocks noChangeAspect="1"/>
          </p:cNvPicPr>
          <p:nvPr/>
        </p:nvPicPr>
        <p:blipFill>
          <a:blip r:embed="rId3">
            <a:lum bright="24000" contrast="50000"/>
            <a:extLst>
              <a:ext uri="{28A0092B-C50C-407E-A947-70E740481C1C}">
                <a14:useLocalDpi xmlns:a14="http://schemas.microsoft.com/office/drawing/2010/main" val="0"/>
              </a:ext>
            </a:extLst>
          </a:blip>
          <a:srcRect/>
          <a:stretch>
            <a:fillRect/>
          </a:stretch>
        </p:blipFill>
        <p:spPr bwMode="auto">
          <a:xfrm>
            <a:off x="117475" y="3538538"/>
            <a:ext cx="29210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11.png"/>
          <p:cNvPicPr>
            <a:picLocks noChangeAspect="1"/>
          </p:cNvPicPr>
          <p:nvPr/>
        </p:nvPicPr>
        <p:blipFill>
          <a:blip r:embed="rId4">
            <a:lum bright="24000" contrast="50000"/>
            <a:extLst>
              <a:ext uri="{28A0092B-C50C-407E-A947-70E740481C1C}">
                <a14:useLocalDpi xmlns:a14="http://schemas.microsoft.com/office/drawing/2010/main" val="0"/>
              </a:ext>
            </a:extLst>
          </a:blip>
          <a:srcRect/>
          <a:stretch>
            <a:fillRect/>
          </a:stretch>
        </p:blipFill>
        <p:spPr bwMode="auto">
          <a:xfrm>
            <a:off x="3148013" y="3563938"/>
            <a:ext cx="2884487"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21.png"/>
          <p:cNvPicPr>
            <a:picLocks noChangeAspect="1"/>
          </p:cNvPicPr>
          <p:nvPr/>
        </p:nvPicPr>
        <p:blipFill>
          <a:blip r:embed="rId5">
            <a:lum bright="24000" contrast="50000"/>
            <a:extLst>
              <a:ext uri="{28A0092B-C50C-407E-A947-70E740481C1C}">
                <a14:useLocalDpi xmlns:a14="http://schemas.microsoft.com/office/drawing/2010/main" val="0"/>
              </a:ext>
            </a:extLst>
          </a:blip>
          <a:srcRect/>
          <a:stretch>
            <a:fillRect/>
          </a:stretch>
        </p:blipFill>
        <p:spPr bwMode="auto">
          <a:xfrm>
            <a:off x="6105525" y="3563938"/>
            <a:ext cx="29210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2F11F5A-99DF-3E4C-B251-A5EFB6C8EC08}" type="slidenum">
              <a:rPr lang="en-US" smtClean="0"/>
              <a:pPr/>
              <a:t>17</a:t>
            </a:fld>
            <a:endParaRPr lang="en-US"/>
          </a:p>
        </p:txBody>
      </p:sp>
    </p:spTree>
    <p:extLst>
      <p:ext uri="{BB962C8B-B14F-4D97-AF65-F5344CB8AC3E}">
        <p14:creationId xmlns:p14="http://schemas.microsoft.com/office/powerpoint/2010/main" val="11523240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atin typeface="Calibri" charset="0"/>
              </a:rPr>
              <a:t>Vanishing Point (VP) Detection</a:t>
            </a:r>
          </a:p>
        </p:txBody>
      </p:sp>
      <p:sp>
        <p:nvSpPr>
          <p:cNvPr id="21507" name="Content Placeholder 2"/>
          <p:cNvSpPr>
            <a:spLocks noGrp="1"/>
          </p:cNvSpPr>
          <p:nvPr>
            <p:ph idx="1"/>
          </p:nvPr>
        </p:nvSpPr>
        <p:spPr>
          <a:xfrm>
            <a:off x="482600" y="1384300"/>
            <a:ext cx="8229600" cy="4525963"/>
          </a:xfrm>
        </p:spPr>
        <p:txBody>
          <a:bodyPr/>
          <a:lstStyle/>
          <a:p>
            <a:pPr eaLnBrk="1" hangingPunct="1"/>
            <a:r>
              <a:rPr lang="en-US" sz="2800" dirty="0">
                <a:latin typeface="Calibri" charset="0"/>
              </a:rPr>
              <a:t>Estimate VPs and cluster Vanishing Directions (VD)</a:t>
            </a:r>
          </a:p>
          <a:p>
            <a:pPr marL="0" indent="0" eaLnBrk="1" hangingPunct="1">
              <a:buNone/>
            </a:pPr>
            <a:endParaRPr lang="en-US" sz="2800" dirty="0">
              <a:latin typeface="Calibri" charset="0"/>
            </a:endParaRPr>
          </a:p>
        </p:txBody>
      </p:sp>
      <p:pic>
        <p:nvPicPr>
          <p:cNvPr id="21508" name="Picture 8" descr="12.png"/>
          <p:cNvPicPr>
            <a:picLocks noChangeAspect="1"/>
          </p:cNvPicPr>
          <p:nvPr/>
        </p:nvPicPr>
        <p:blipFill>
          <a:blip r:embed="rId3">
            <a:lum bright="26000" contrast="52000"/>
            <a:extLst>
              <a:ext uri="{28A0092B-C50C-407E-A947-70E740481C1C}">
                <a14:useLocalDpi xmlns:a14="http://schemas.microsoft.com/office/drawing/2010/main" val="0"/>
              </a:ext>
            </a:extLst>
          </a:blip>
          <a:srcRect/>
          <a:stretch>
            <a:fillRect/>
          </a:stretch>
        </p:blipFill>
        <p:spPr bwMode="auto">
          <a:xfrm>
            <a:off x="3148013" y="3575050"/>
            <a:ext cx="288448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22.png"/>
          <p:cNvPicPr>
            <a:picLocks noChangeAspect="1"/>
          </p:cNvPicPr>
          <p:nvPr/>
        </p:nvPicPr>
        <p:blipFill>
          <a:blip r:embed="rId4">
            <a:lum bright="26000" contrast="52000"/>
            <a:extLst>
              <a:ext uri="{28A0092B-C50C-407E-A947-70E740481C1C}">
                <a14:useLocalDpi xmlns:a14="http://schemas.microsoft.com/office/drawing/2010/main" val="0"/>
              </a:ext>
            </a:extLst>
          </a:blip>
          <a:srcRect/>
          <a:stretch>
            <a:fillRect/>
          </a:stretch>
        </p:blipFill>
        <p:spPr bwMode="auto">
          <a:xfrm>
            <a:off x="6105525" y="3575050"/>
            <a:ext cx="2921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0" descr="02.PNG"/>
          <p:cNvPicPr>
            <a:picLocks noChangeAspect="1"/>
          </p:cNvPicPr>
          <p:nvPr/>
        </p:nvPicPr>
        <p:blipFill>
          <a:blip r:embed="rId5">
            <a:lum bright="26000" contrast="52000"/>
            <a:extLst>
              <a:ext uri="{28A0092B-C50C-407E-A947-70E740481C1C}">
                <a14:useLocalDpi xmlns:a14="http://schemas.microsoft.com/office/drawing/2010/main" val="0"/>
              </a:ext>
            </a:extLst>
          </a:blip>
          <a:srcRect/>
          <a:stretch>
            <a:fillRect/>
          </a:stretch>
        </p:blipFill>
        <p:spPr bwMode="auto">
          <a:xfrm>
            <a:off x="117475" y="3575050"/>
            <a:ext cx="29210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2F11F5A-99DF-3E4C-B251-A5EFB6C8EC08}" type="slidenum">
              <a:rPr lang="en-US" smtClean="0"/>
              <a:pPr/>
              <a:t>18</a:t>
            </a:fld>
            <a:endParaRPr lang="en-US"/>
          </a:p>
        </p:txBody>
      </p:sp>
    </p:spTree>
    <p:extLst>
      <p:ext uri="{BB962C8B-B14F-4D97-AF65-F5344CB8AC3E}">
        <p14:creationId xmlns:p14="http://schemas.microsoft.com/office/powerpoint/2010/main" val="39079576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atin typeface="Calibri" charset="0"/>
              </a:rPr>
              <a:t>System Overview</a:t>
            </a:r>
          </a:p>
        </p:txBody>
      </p:sp>
      <p:sp>
        <p:nvSpPr>
          <p:cNvPr id="12291" name="Content Placeholder 2"/>
          <p:cNvSpPr>
            <a:spLocks noGrp="1"/>
          </p:cNvSpPr>
          <p:nvPr>
            <p:ph idx="1"/>
          </p:nvPr>
        </p:nvSpPr>
        <p:spPr/>
        <p:txBody>
          <a:bodyPr/>
          <a:lstStyle/>
          <a:p>
            <a:pPr eaLnBrk="1" hangingPunct="1">
              <a:defRPr/>
            </a:pPr>
            <a:endParaRPr lang="en-US" dirty="0" smtClean="0">
              <a:ea typeface="+mn-ea"/>
            </a:endParaRPr>
          </a:p>
          <a:p>
            <a:pPr eaLnBrk="1" hangingPunct="1">
              <a:defRPr/>
            </a:pPr>
            <a:endParaRPr lang="en-US" dirty="0" smtClean="0">
              <a:ea typeface="+mn-ea"/>
            </a:endParaRPr>
          </a:p>
          <a:p>
            <a:pPr eaLnBrk="1" hangingPunct="1">
              <a:defRPr/>
            </a:pPr>
            <a:endParaRPr lang="en-US" dirty="0" smtClean="0">
              <a:ea typeface="+mn-ea"/>
            </a:endParaRPr>
          </a:p>
          <a:p>
            <a:pPr eaLnBrk="1" hangingPunct="1">
              <a:defRPr/>
            </a:pPr>
            <a:endParaRPr lang="en-US" dirty="0" smtClean="0">
              <a:ea typeface="+mn-ea"/>
            </a:endParaRPr>
          </a:p>
          <a:p>
            <a:pPr eaLnBrk="1" hangingPunct="1">
              <a:buFont typeface="Arial" charset="0"/>
              <a:buNone/>
              <a:defRPr/>
            </a:pPr>
            <a:r>
              <a:rPr lang="en-US" sz="1800" b="1" dirty="0" smtClean="0">
                <a:ea typeface="+mn-ea"/>
              </a:rPr>
              <a:t>  </a:t>
            </a:r>
          </a:p>
          <a:p>
            <a:pPr eaLnBrk="1" hangingPunct="1">
              <a:buFont typeface="Arial" charset="0"/>
              <a:buNone/>
              <a:defRPr/>
            </a:pPr>
            <a:endParaRPr lang="en-US" sz="1800" b="1" dirty="0" smtClean="0">
              <a:ea typeface="+mn-ea"/>
            </a:endParaRPr>
          </a:p>
          <a:p>
            <a:pPr marL="571500" indent="-514350" eaLnBrk="1" hangingPunct="1">
              <a:buFont typeface="+mj-lt"/>
              <a:buAutoNum type="arabicPeriod"/>
              <a:defRPr/>
            </a:pPr>
            <a:r>
              <a:rPr lang="en-US" sz="2800" dirty="0" smtClean="0">
                <a:ea typeface="+mn-ea"/>
              </a:rPr>
              <a:t>2D sketching and robust plane estimation</a:t>
            </a:r>
          </a:p>
          <a:p>
            <a:pPr marL="571500" indent="-514350" eaLnBrk="1" hangingPunct="1">
              <a:buFont typeface="+mj-lt"/>
              <a:buAutoNum type="arabicPeriod"/>
              <a:defRPr/>
            </a:pPr>
            <a:r>
              <a:rPr lang="en-US" sz="2800" dirty="0" smtClean="0">
                <a:ea typeface="+mn-ea"/>
              </a:rPr>
              <a:t>3D editing with projective textures</a:t>
            </a:r>
          </a:p>
        </p:txBody>
      </p:sp>
      <p:sp>
        <p:nvSpPr>
          <p:cNvPr id="5" name="Right Arrow 4"/>
          <p:cNvSpPr/>
          <p:nvPr/>
        </p:nvSpPr>
        <p:spPr>
          <a:xfrm>
            <a:off x="2782888" y="2771775"/>
            <a:ext cx="438150" cy="219075"/>
          </a:xfrm>
          <a:prstGeom prst="rightArrow">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nvGrpSpPr>
          <p:cNvPr id="22533" name="Group 15"/>
          <p:cNvGrpSpPr>
            <a:grpSpLocks/>
          </p:cNvGrpSpPr>
          <p:nvPr/>
        </p:nvGrpSpPr>
        <p:grpSpPr bwMode="auto">
          <a:xfrm>
            <a:off x="326077" y="1566863"/>
            <a:ext cx="2373340" cy="2592387"/>
            <a:chOff x="460987" y="2625713"/>
            <a:chExt cx="2373312" cy="2592423"/>
          </a:xfrm>
        </p:grpSpPr>
        <p:sp>
          <p:nvSpPr>
            <p:cNvPr id="22545" name="TextBox 3"/>
            <p:cNvSpPr txBox="1">
              <a:spLocks noChangeArrowheads="1"/>
            </p:cNvSpPr>
            <p:nvPr/>
          </p:nvSpPr>
          <p:spPr bwMode="auto">
            <a:xfrm>
              <a:off x="460987" y="4378338"/>
              <a:ext cx="23733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200" dirty="0" smtClean="0">
                  <a:solidFill>
                    <a:prstClr val="black"/>
                  </a:solidFill>
                </a:rPr>
                <a:t>Automatic </a:t>
              </a:r>
            </a:p>
            <a:p>
              <a:pPr algn="ctr" defTabSz="914400" eaLnBrk="1" fontAlgn="base" hangingPunct="1">
                <a:spcBef>
                  <a:spcPct val="0"/>
                </a:spcBef>
                <a:spcAft>
                  <a:spcPct val="0"/>
                </a:spcAft>
              </a:pPr>
              <a:r>
                <a:rPr lang="en-US" sz="2200" dirty="0" smtClean="0">
                  <a:solidFill>
                    <a:prstClr val="black"/>
                  </a:solidFill>
                </a:rPr>
                <a:t>Computer Vision</a:t>
              </a:r>
            </a:p>
          </p:txBody>
        </p:sp>
        <p:grpSp>
          <p:nvGrpSpPr>
            <p:cNvPr id="22546" name="Group 16"/>
            <p:cNvGrpSpPr>
              <a:grpSpLocks/>
            </p:cNvGrpSpPr>
            <p:nvPr/>
          </p:nvGrpSpPr>
          <p:grpSpPr bwMode="auto">
            <a:xfrm>
              <a:off x="507973" y="2625713"/>
              <a:ext cx="2311403" cy="2592423"/>
              <a:chOff x="519057" y="2625713"/>
              <a:chExt cx="2311403" cy="2592423"/>
            </a:xfrm>
          </p:grpSpPr>
          <p:pic>
            <p:nvPicPr>
              <p:cNvPr id="22547" name="Picture 6" descr="sf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58" y="2625714"/>
                <a:ext cx="2311402" cy="176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519057" y="2625713"/>
                <a:ext cx="2300260" cy="2592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grpSp>
        <p:nvGrpSpPr>
          <p:cNvPr id="22534" name="Group 16"/>
          <p:cNvGrpSpPr>
            <a:grpSpLocks/>
          </p:cNvGrpSpPr>
          <p:nvPr/>
        </p:nvGrpSpPr>
        <p:grpSpPr bwMode="auto">
          <a:xfrm>
            <a:off x="3221038" y="1566863"/>
            <a:ext cx="3176587" cy="2628900"/>
            <a:chOff x="3257576" y="2589201"/>
            <a:chExt cx="3176587" cy="2628936"/>
          </a:xfrm>
        </p:grpSpPr>
        <p:sp>
          <p:nvSpPr>
            <p:cNvPr id="22542" name="TextBox 4"/>
            <p:cNvSpPr txBox="1">
              <a:spLocks noChangeArrowheads="1"/>
            </p:cNvSpPr>
            <p:nvPr/>
          </p:nvSpPr>
          <p:spPr bwMode="auto">
            <a:xfrm>
              <a:off x="3257576" y="4341825"/>
              <a:ext cx="3176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smtClean="0">
                  <a:solidFill>
                    <a:prstClr val="black"/>
                  </a:solidFill>
                </a:rPr>
                <a:t>       Interactive </a:t>
              </a:r>
            </a:p>
            <a:p>
              <a:pPr defTabSz="914400" eaLnBrk="1" fontAlgn="base" hangingPunct="1">
                <a:spcBef>
                  <a:spcPct val="0"/>
                </a:spcBef>
                <a:spcAft>
                  <a:spcPct val="0"/>
                </a:spcAft>
              </a:pPr>
              <a:r>
                <a:rPr lang="en-US" sz="2200" smtClean="0">
                  <a:solidFill>
                    <a:prstClr val="black"/>
                  </a:solidFill>
                </a:rPr>
                <a:t>      3D Modeling</a:t>
              </a:r>
            </a:p>
          </p:txBody>
        </p:sp>
        <p:pic>
          <p:nvPicPr>
            <p:cNvPr id="22543" name="Picture 6" descr="marty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584" y="2589201"/>
              <a:ext cx="2337291" cy="171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403626" y="2625713"/>
              <a:ext cx="2336800" cy="2592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nvGrpSpPr>
          <p:cNvPr id="22535" name="Group 21"/>
          <p:cNvGrpSpPr>
            <a:grpSpLocks/>
          </p:cNvGrpSpPr>
          <p:nvPr/>
        </p:nvGrpSpPr>
        <p:grpSpPr bwMode="auto">
          <a:xfrm>
            <a:off x="5813425" y="1603375"/>
            <a:ext cx="3140075" cy="2592388"/>
            <a:chOff x="5813442" y="1603350"/>
            <a:chExt cx="3140118" cy="2592423"/>
          </a:xfrm>
        </p:grpSpPr>
        <p:sp>
          <p:nvSpPr>
            <p:cNvPr id="6" name="Right Arrow 5"/>
            <p:cNvSpPr/>
            <p:nvPr/>
          </p:nvSpPr>
          <p:spPr>
            <a:xfrm>
              <a:off x="5813442" y="2771766"/>
              <a:ext cx="438156" cy="219078"/>
            </a:xfrm>
            <a:prstGeom prst="rightArrow">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2539" name="TextBox 5"/>
            <p:cNvSpPr txBox="1">
              <a:spLocks noChangeArrowheads="1"/>
            </p:cNvSpPr>
            <p:nvPr/>
          </p:nvSpPr>
          <p:spPr bwMode="auto">
            <a:xfrm>
              <a:off x="6251598" y="3355974"/>
              <a:ext cx="27019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smtClean="0">
                  <a:solidFill>
                    <a:prstClr val="black"/>
                  </a:solidFill>
                </a:rPr>
                <a:t>   Semi-interactive</a:t>
              </a:r>
            </a:p>
            <a:p>
              <a:pPr defTabSz="914400" eaLnBrk="1" fontAlgn="base" hangingPunct="1">
                <a:spcBef>
                  <a:spcPct val="0"/>
                </a:spcBef>
                <a:spcAft>
                  <a:spcPct val="0"/>
                </a:spcAft>
              </a:pPr>
              <a:r>
                <a:rPr lang="en-US" sz="2200" smtClean="0">
                  <a:solidFill>
                    <a:prstClr val="black"/>
                  </a:solidFill>
                </a:rPr>
                <a:t> Texture Generation</a:t>
              </a:r>
            </a:p>
          </p:txBody>
        </p:sp>
        <p:pic>
          <p:nvPicPr>
            <p:cNvPr id="22540" name="Picture 5" descr="marty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37" y="1603350"/>
              <a:ext cx="2446371" cy="174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361138" y="1603350"/>
              <a:ext cx="2446370" cy="2592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sp>
        <p:nvSpPr>
          <p:cNvPr id="21" name="Rectangle 20"/>
          <p:cNvSpPr/>
          <p:nvPr/>
        </p:nvSpPr>
        <p:spPr>
          <a:xfrm>
            <a:off x="5776913" y="1390650"/>
            <a:ext cx="3176587" cy="30607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3" name="Rectangle 22"/>
          <p:cNvSpPr/>
          <p:nvPr/>
        </p:nvSpPr>
        <p:spPr>
          <a:xfrm>
            <a:off x="336550" y="1019175"/>
            <a:ext cx="2373313" cy="3395663"/>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19</a:t>
            </a:fld>
            <a:endParaRPr lang="en-US"/>
          </a:p>
        </p:txBody>
      </p:sp>
    </p:spTree>
    <p:extLst>
      <p:ext uri="{BB962C8B-B14F-4D97-AF65-F5344CB8AC3E}">
        <p14:creationId xmlns:p14="http://schemas.microsoft.com/office/powerpoint/2010/main" val="13932954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22250" y="142807"/>
            <a:ext cx="8683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4000" dirty="0" smtClean="0">
                <a:latin typeface="Calibri" charset="0"/>
              </a:rPr>
              <a:t>In the last class…</a:t>
            </a:r>
            <a:endParaRPr lang="en-US" sz="4000" dirty="0">
              <a:latin typeface="Calibri" charset="0"/>
            </a:endParaRPr>
          </a:p>
        </p:txBody>
      </p:sp>
      <p:grpSp>
        <p:nvGrpSpPr>
          <p:cNvPr id="4" name="Group 3"/>
          <p:cNvGrpSpPr/>
          <p:nvPr/>
        </p:nvGrpSpPr>
        <p:grpSpPr>
          <a:xfrm>
            <a:off x="79374" y="2070032"/>
            <a:ext cx="8921750" cy="1615696"/>
            <a:chOff x="79374" y="2941965"/>
            <a:chExt cx="8921750" cy="1615696"/>
          </a:xfrm>
        </p:grpSpPr>
        <p:pic>
          <p:nvPicPr>
            <p:cNvPr id="9" name="Picture 8"/>
            <p:cNvPicPr>
              <a:picLocks noChangeAspect="1"/>
            </p:cNvPicPr>
            <p:nvPr/>
          </p:nvPicPr>
          <p:blipFill>
            <a:blip r:embed="rId3"/>
            <a:stretch>
              <a:fillRect/>
            </a:stretch>
          </p:blipFill>
          <p:spPr>
            <a:xfrm>
              <a:off x="79374" y="2941965"/>
              <a:ext cx="8921750" cy="1277142"/>
            </a:xfrm>
            <a:prstGeom prst="rect">
              <a:avLst/>
            </a:prstGeom>
          </p:spPr>
        </p:pic>
        <p:sp>
          <p:nvSpPr>
            <p:cNvPr id="11" name="TextBox 10"/>
            <p:cNvSpPr txBox="1"/>
            <p:nvPr/>
          </p:nvSpPr>
          <p:spPr>
            <a:xfrm>
              <a:off x="3206750" y="4219107"/>
              <a:ext cx="2714625" cy="338554"/>
            </a:xfrm>
            <a:prstGeom prst="rect">
              <a:avLst/>
            </a:prstGeom>
            <a:noFill/>
          </p:spPr>
          <p:txBody>
            <a:bodyPr wrap="square" rtlCol="0">
              <a:spAutoFit/>
            </a:bodyPr>
            <a:lstStyle/>
            <a:p>
              <a:pPr algn="ctr" defTabSz="408115"/>
              <a:r>
                <a:rPr lang="en-US" sz="1600" dirty="0" smtClean="0">
                  <a:solidFill>
                    <a:prstClr val="black"/>
                  </a:solidFill>
                  <a:latin typeface="Microsoft Sans Serif"/>
                  <a:cs typeface="Microsoft Sans Serif"/>
                </a:rPr>
                <a:t>Furukawa et. al. (ICCV ‘09)</a:t>
              </a:r>
              <a:endParaRPr lang="en-US" sz="1600" dirty="0">
                <a:solidFill>
                  <a:prstClr val="black"/>
                </a:solidFill>
                <a:latin typeface="Microsoft Sans Serif"/>
                <a:cs typeface="Microsoft Sans Serif"/>
              </a:endParaRPr>
            </a:p>
          </p:txBody>
        </p:sp>
      </p:grpSp>
      <p:grpSp>
        <p:nvGrpSpPr>
          <p:cNvPr id="5" name="Group 4"/>
          <p:cNvGrpSpPr/>
          <p:nvPr/>
        </p:nvGrpSpPr>
        <p:grpSpPr>
          <a:xfrm>
            <a:off x="1985591" y="3825875"/>
            <a:ext cx="5132773" cy="2538314"/>
            <a:chOff x="-254002" y="4015183"/>
            <a:chExt cx="5132773" cy="2538314"/>
          </a:xfrm>
        </p:grpSpPr>
        <p:pic>
          <p:nvPicPr>
            <p:cNvPr id="3" name="Picture 2"/>
            <p:cNvPicPr>
              <a:picLocks noChangeAspect="1"/>
            </p:cNvPicPr>
            <p:nvPr/>
          </p:nvPicPr>
          <p:blipFill>
            <a:blip r:embed="rId4"/>
            <a:stretch>
              <a:fillRect/>
            </a:stretch>
          </p:blipFill>
          <p:spPr>
            <a:xfrm>
              <a:off x="-254002" y="4015183"/>
              <a:ext cx="5132773" cy="2199760"/>
            </a:xfrm>
            <a:prstGeom prst="rect">
              <a:avLst/>
            </a:prstGeom>
          </p:spPr>
        </p:pic>
        <p:sp>
          <p:nvSpPr>
            <p:cNvPr id="14" name="TextBox 13"/>
            <p:cNvSpPr txBox="1"/>
            <p:nvPr/>
          </p:nvSpPr>
          <p:spPr>
            <a:xfrm>
              <a:off x="946150" y="6214943"/>
              <a:ext cx="2714625" cy="338554"/>
            </a:xfrm>
            <a:prstGeom prst="rect">
              <a:avLst/>
            </a:prstGeom>
            <a:noFill/>
          </p:spPr>
          <p:txBody>
            <a:bodyPr wrap="square" rtlCol="0">
              <a:spAutoFit/>
            </a:bodyPr>
            <a:lstStyle/>
            <a:p>
              <a:pPr algn="ctr" defTabSz="408115"/>
              <a:r>
                <a:rPr lang="en-US" sz="1600" dirty="0" smtClean="0">
                  <a:solidFill>
                    <a:prstClr val="black"/>
                  </a:solidFill>
                  <a:latin typeface="Microsoft Sans Serif"/>
                  <a:cs typeface="Microsoft Sans Serif"/>
                </a:rPr>
                <a:t>Gallup et. al. (CVPR ‘10)</a:t>
              </a:r>
              <a:endParaRPr lang="en-US" sz="1600" dirty="0">
                <a:solidFill>
                  <a:prstClr val="black"/>
                </a:solidFill>
                <a:latin typeface="Microsoft Sans Serif"/>
                <a:cs typeface="Microsoft Sans Serif"/>
              </a:endParaRPr>
            </a:p>
          </p:txBody>
        </p:sp>
      </p:grpSp>
      <p:sp>
        <p:nvSpPr>
          <p:cNvPr id="19" name="Title 1"/>
          <p:cNvSpPr txBox="1">
            <a:spLocks/>
          </p:cNvSpPr>
          <p:nvPr/>
        </p:nvSpPr>
        <p:spPr bwMode="auto">
          <a:xfrm>
            <a:off x="222249" y="927032"/>
            <a:ext cx="8683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latin typeface="Microsoft Sans Serif"/>
                <a:cs typeface="Microsoft Sans Serif"/>
              </a:rPr>
              <a:t>Automatic 3D reconstruction algorithms</a:t>
            </a:r>
            <a:endParaRPr lang="en-US" sz="3200" dirty="0">
              <a:latin typeface="Microsoft Sans Serif"/>
              <a:cs typeface="Microsoft Sans Serif"/>
            </a:endParaRPr>
          </a:p>
        </p:txBody>
      </p:sp>
      <p:sp>
        <p:nvSpPr>
          <p:cNvPr id="16" name="Slide Number Placeholder 15"/>
          <p:cNvSpPr>
            <a:spLocks noGrp="1"/>
          </p:cNvSpPr>
          <p:nvPr>
            <p:ph type="sldNum" sz="quarter" idx="12"/>
          </p:nvPr>
        </p:nvSpPr>
        <p:spPr/>
        <p:txBody>
          <a:bodyPr/>
          <a:lstStyle/>
          <a:p>
            <a:fld id="{E2F11F5A-99DF-3E4C-B251-A5EFB6C8EC08}" type="slidenum">
              <a:rPr lang="en-US" smtClean="0"/>
              <a:pPr/>
              <a:t>2</a:t>
            </a:fld>
            <a:endParaRPr lang="en-US"/>
          </a:p>
        </p:txBody>
      </p:sp>
    </p:spTree>
    <p:extLst>
      <p:ext uri="{BB962C8B-B14F-4D97-AF65-F5344CB8AC3E}">
        <p14:creationId xmlns:p14="http://schemas.microsoft.com/office/powerpoint/2010/main" val="18878522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atin typeface="Calibri" charset="0"/>
              </a:rPr>
              <a:t>Sketch based User Interface</a:t>
            </a:r>
          </a:p>
        </p:txBody>
      </p:sp>
      <p:sp>
        <p:nvSpPr>
          <p:cNvPr id="23555" name="Content Placeholder 2"/>
          <p:cNvSpPr>
            <a:spLocks noGrp="1"/>
          </p:cNvSpPr>
          <p:nvPr>
            <p:ph idx="1"/>
          </p:nvPr>
        </p:nvSpPr>
        <p:spPr/>
        <p:txBody>
          <a:bodyPr/>
          <a:lstStyle/>
          <a:p>
            <a:pPr eaLnBrk="1" hangingPunct="1">
              <a:buFont typeface="Arial" charset="0"/>
              <a:buNone/>
            </a:pPr>
            <a:r>
              <a:rPr lang="en-US">
                <a:latin typeface="Calibri" charset="0"/>
              </a:rPr>
              <a:t> </a:t>
            </a:r>
          </a:p>
        </p:txBody>
      </p:sp>
      <p:pic>
        <p:nvPicPr>
          <p:cNvPr id="2" name="clip_intr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8295" y="1417638"/>
            <a:ext cx="6813550" cy="5110163"/>
          </a:xfrm>
          <a:prstGeom prst="rect">
            <a:avLst/>
          </a:prstGeom>
        </p:spPr>
      </p:pic>
      <p:sp>
        <p:nvSpPr>
          <p:cNvPr id="3" name="Slide Number Placeholder 2"/>
          <p:cNvSpPr>
            <a:spLocks noGrp="1"/>
          </p:cNvSpPr>
          <p:nvPr>
            <p:ph type="sldNum" sz="quarter" idx="12"/>
          </p:nvPr>
        </p:nvSpPr>
        <p:spPr/>
        <p:txBody>
          <a:bodyPr/>
          <a:lstStyle/>
          <a:p>
            <a:fld id="{E2F11F5A-99DF-3E4C-B251-A5EFB6C8EC08}" type="slidenum">
              <a:rPr lang="en-US" smtClean="0"/>
              <a:pPr/>
              <a:t>20</a:t>
            </a:fld>
            <a:endParaRPr lang="en-US"/>
          </a:p>
        </p:txBody>
      </p:sp>
    </p:spTree>
    <p:extLst>
      <p:ext uri="{BB962C8B-B14F-4D97-AF65-F5344CB8AC3E}">
        <p14:creationId xmlns:p14="http://schemas.microsoft.com/office/powerpoint/2010/main" val="1757804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atin typeface="Calibri" charset="0"/>
              </a:rPr>
              <a:t>RANSAC-based Plane Estimation</a:t>
            </a:r>
          </a:p>
        </p:txBody>
      </p:sp>
      <p:grpSp>
        <p:nvGrpSpPr>
          <p:cNvPr id="24579" name="Group 60"/>
          <p:cNvGrpSpPr>
            <a:grpSpLocks/>
          </p:cNvGrpSpPr>
          <p:nvPr/>
        </p:nvGrpSpPr>
        <p:grpSpPr bwMode="auto">
          <a:xfrm>
            <a:off x="219075" y="1384300"/>
            <a:ext cx="8734425" cy="1570038"/>
            <a:chOff x="968346" y="2881305"/>
            <a:chExt cx="6305551" cy="1039313"/>
          </a:xfrm>
        </p:grpSpPr>
        <p:pic>
          <p:nvPicPr>
            <p:cNvPr id="24636" name="Picture 17" descr="image006.jpg"/>
            <p:cNvPicPr>
              <a:picLocks noChangeAspect="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968346" y="2881305"/>
              <a:ext cx="1558926" cy="10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7" name="Picture 18" descr="image007.jpg"/>
            <p:cNvPicPr>
              <a:picLocks noChangeAspect="1"/>
            </p:cNvPicPr>
            <p:nvPr/>
          </p:nvPicPr>
          <p:blipFill>
            <a:blip r:embed="rId4">
              <a:lum bright="38000"/>
              <a:extLst>
                <a:ext uri="{28A0092B-C50C-407E-A947-70E740481C1C}">
                  <a14:useLocalDpi xmlns:a14="http://schemas.microsoft.com/office/drawing/2010/main" val="0"/>
                </a:ext>
              </a:extLst>
            </a:blip>
            <a:srcRect/>
            <a:stretch>
              <a:fillRect/>
            </a:stretch>
          </p:blipFill>
          <p:spPr bwMode="auto">
            <a:xfrm>
              <a:off x="2574918" y="2881305"/>
              <a:ext cx="1558926" cy="10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8" name="Picture 19" descr="image008.jpg"/>
            <p:cNvPicPr>
              <a:picLocks noChangeAspect="1"/>
            </p:cNvPicPr>
            <p:nvPr/>
          </p:nvPicPr>
          <p:blipFill>
            <a:blip r:embed="rId5">
              <a:lum bright="38000"/>
              <a:extLst>
                <a:ext uri="{28A0092B-C50C-407E-A947-70E740481C1C}">
                  <a14:useLocalDpi xmlns:a14="http://schemas.microsoft.com/office/drawing/2010/main" val="0"/>
                </a:ext>
              </a:extLst>
            </a:blip>
            <a:srcRect/>
            <a:stretch>
              <a:fillRect/>
            </a:stretch>
          </p:blipFill>
          <p:spPr bwMode="auto">
            <a:xfrm>
              <a:off x="4170357" y="2881305"/>
              <a:ext cx="1533481"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9" name="Picture 20" descr="image010.jpg"/>
            <p:cNvPicPr>
              <a:picLocks noChangeAspect="1"/>
            </p:cNvPicPr>
            <p:nvPr/>
          </p:nvPicPr>
          <p:blipFill>
            <a:blip r:embed="rId6">
              <a:lum bright="38000"/>
              <a:extLst>
                <a:ext uri="{28A0092B-C50C-407E-A947-70E740481C1C}">
                  <a14:useLocalDpi xmlns:a14="http://schemas.microsoft.com/office/drawing/2010/main" val="0"/>
                </a:ext>
              </a:extLst>
            </a:blip>
            <a:srcRect/>
            <a:stretch>
              <a:fillRect/>
            </a:stretch>
          </p:blipFill>
          <p:spPr bwMode="auto">
            <a:xfrm>
              <a:off x="5740416" y="2881305"/>
              <a:ext cx="1533481"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Rectangle 61"/>
          <p:cNvSpPr/>
          <p:nvPr/>
        </p:nvSpPr>
        <p:spPr>
          <a:xfrm>
            <a:off x="4681538" y="1366838"/>
            <a:ext cx="2044700" cy="1549400"/>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4581" name="AutoShape 13"/>
          <p:cNvSpPr>
            <a:spLocks noChangeArrowheads="1"/>
          </p:cNvSpPr>
          <p:nvPr/>
        </p:nvSpPr>
        <p:spPr bwMode="auto">
          <a:xfrm rot="10800000">
            <a:off x="4498975" y="5802313"/>
            <a:ext cx="474663" cy="590550"/>
          </a:xfrm>
          <a:prstGeom prst="triangle">
            <a:avLst>
              <a:gd name="adj" fmla="val 50000"/>
            </a:avLst>
          </a:prstGeom>
          <a:solidFill>
            <a:srgbClr val="FF0000"/>
          </a:solidFill>
          <a:ln w="38100">
            <a:solidFill>
              <a:srgbClr val="FF3300"/>
            </a:solidFill>
            <a:miter lim="800000"/>
            <a:headEnd/>
            <a:tailEnd/>
          </a:ln>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sp>
        <p:nvSpPr>
          <p:cNvPr id="87" name="Oval 86"/>
          <p:cNvSpPr/>
          <p:nvPr/>
        </p:nvSpPr>
        <p:spPr>
          <a:xfrm>
            <a:off x="4462463" y="4013200"/>
            <a:ext cx="46037"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8" name="Oval 87"/>
          <p:cNvSpPr/>
          <p:nvPr/>
        </p:nvSpPr>
        <p:spPr>
          <a:xfrm>
            <a:off x="4572000" y="4405313"/>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9" name="Oval 88"/>
          <p:cNvSpPr/>
          <p:nvPr/>
        </p:nvSpPr>
        <p:spPr>
          <a:xfrm>
            <a:off x="4864100" y="4332288"/>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0" name="Oval 89"/>
          <p:cNvSpPr/>
          <p:nvPr/>
        </p:nvSpPr>
        <p:spPr>
          <a:xfrm>
            <a:off x="5073650" y="4259263"/>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4586" name="Content Placeholder 90"/>
          <p:cNvSpPr>
            <a:spLocks noGrp="1"/>
          </p:cNvSpPr>
          <p:nvPr>
            <p:ph idx="1"/>
          </p:nvPr>
        </p:nvSpPr>
        <p:spPr>
          <a:xfrm>
            <a:off x="701675" y="6021388"/>
            <a:ext cx="7985125" cy="104775"/>
          </a:xfrm>
        </p:spPr>
        <p:txBody>
          <a:bodyPr/>
          <a:lstStyle/>
          <a:p>
            <a:pPr>
              <a:buFont typeface="Arial" charset="0"/>
              <a:buNone/>
            </a:pPr>
            <a:r>
              <a:rPr lang="en-US">
                <a:latin typeface="Calibri" charset="0"/>
              </a:rPr>
              <a:t>  </a:t>
            </a:r>
          </a:p>
        </p:txBody>
      </p:sp>
      <p:sp>
        <p:nvSpPr>
          <p:cNvPr id="92" name="Oval 91"/>
          <p:cNvSpPr/>
          <p:nvPr/>
        </p:nvSpPr>
        <p:spPr>
          <a:xfrm>
            <a:off x="5292725" y="4195763"/>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3" name="Oval 92"/>
          <p:cNvSpPr/>
          <p:nvPr/>
        </p:nvSpPr>
        <p:spPr>
          <a:xfrm>
            <a:off x="4316413" y="4487863"/>
            <a:ext cx="46037"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4" name="Oval 93"/>
          <p:cNvSpPr/>
          <p:nvPr/>
        </p:nvSpPr>
        <p:spPr>
          <a:xfrm>
            <a:off x="4937125" y="4879975"/>
            <a:ext cx="46038"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5" name="Oval 94"/>
          <p:cNvSpPr/>
          <p:nvPr/>
        </p:nvSpPr>
        <p:spPr>
          <a:xfrm>
            <a:off x="4937125" y="3538538"/>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7" name="Oval 96"/>
          <p:cNvSpPr/>
          <p:nvPr/>
        </p:nvSpPr>
        <p:spPr>
          <a:xfrm>
            <a:off x="4416425" y="4332288"/>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3" name="AutoShape 12"/>
          <p:cNvSpPr>
            <a:spLocks noChangeArrowheads="1"/>
          </p:cNvSpPr>
          <p:nvPr/>
        </p:nvSpPr>
        <p:spPr bwMode="auto">
          <a:xfrm rot="11675139">
            <a:off x="3475038" y="6097588"/>
            <a:ext cx="352425" cy="568325"/>
          </a:xfrm>
          <a:prstGeom prst="triangle">
            <a:avLst>
              <a:gd name="adj" fmla="val 50000"/>
            </a:avLst>
          </a:prstGeom>
          <a:solidFill>
            <a:schemeClr val="bg1">
              <a:lumMod val="5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34" name="AutoShape 14"/>
          <p:cNvSpPr>
            <a:spLocks noChangeArrowheads="1"/>
          </p:cNvSpPr>
          <p:nvPr/>
        </p:nvSpPr>
        <p:spPr bwMode="auto">
          <a:xfrm rot="9773837">
            <a:off x="5986463" y="5948363"/>
            <a:ext cx="376237" cy="547687"/>
          </a:xfrm>
          <a:prstGeom prst="triangle">
            <a:avLst>
              <a:gd name="adj" fmla="val 50000"/>
            </a:avLst>
          </a:prstGeom>
          <a:solidFill>
            <a:schemeClr val="bg1">
              <a:lumMod val="5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35" name="AutoShape 15"/>
          <p:cNvSpPr>
            <a:spLocks noChangeArrowheads="1"/>
          </p:cNvSpPr>
          <p:nvPr/>
        </p:nvSpPr>
        <p:spPr bwMode="auto">
          <a:xfrm rot="12771120">
            <a:off x="2459038" y="5778500"/>
            <a:ext cx="334962" cy="517525"/>
          </a:xfrm>
          <a:prstGeom prst="triangle">
            <a:avLst>
              <a:gd name="adj" fmla="val 50000"/>
            </a:avLst>
          </a:prstGeom>
          <a:solidFill>
            <a:schemeClr val="bg1">
              <a:lumMod val="5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36" name="AutoShape 13"/>
          <p:cNvSpPr>
            <a:spLocks noChangeArrowheads="1"/>
          </p:cNvSpPr>
          <p:nvPr/>
        </p:nvSpPr>
        <p:spPr bwMode="auto">
          <a:xfrm rot="13097326">
            <a:off x="1662113" y="5435600"/>
            <a:ext cx="328612" cy="620713"/>
          </a:xfrm>
          <a:prstGeom prst="triangle">
            <a:avLst>
              <a:gd name="adj" fmla="val 50000"/>
            </a:avLst>
          </a:prstGeom>
          <a:solidFill>
            <a:schemeClr val="bg1">
              <a:lumMod val="50000"/>
            </a:schemeClr>
          </a:solidFill>
          <a:ln w="38100">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37" name="AutoShape 13"/>
          <p:cNvSpPr>
            <a:spLocks noChangeArrowheads="1"/>
          </p:cNvSpPr>
          <p:nvPr/>
        </p:nvSpPr>
        <p:spPr bwMode="auto">
          <a:xfrm rot="13641636">
            <a:off x="1004888" y="4814888"/>
            <a:ext cx="328612" cy="620712"/>
          </a:xfrm>
          <a:prstGeom prst="triangle">
            <a:avLst>
              <a:gd name="adj" fmla="val 50000"/>
            </a:avLst>
          </a:prstGeom>
          <a:solidFill>
            <a:schemeClr val="bg1">
              <a:lumMod val="50000"/>
            </a:schemeClr>
          </a:solidFill>
          <a:ln w="38100">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38" name="AutoShape 14"/>
          <p:cNvSpPr>
            <a:spLocks noChangeArrowheads="1"/>
          </p:cNvSpPr>
          <p:nvPr/>
        </p:nvSpPr>
        <p:spPr bwMode="auto">
          <a:xfrm rot="9582322">
            <a:off x="7008813" y="5815013"/>
            <a:ext cx="339725" cy="547687"/>
          </a:xfrm>
          <a:prstGeom prst="triangle">
            <a:avLst>
              <a:gd name="adj" fmla="val 50000"/>
            </a:avLst>
          </a:prstGeom>
          <a:solidFill>
            <a:schemeClr val="bg1">
              <a:lumMod val="5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grpSp>
        <p:nvGrpSpPr>
          <p:cNvPr id="3" name="Group 67"/>
          <p:cNvGrpSpPr>
            <a:grpSpLocks/>
          </p:cNvGrpSpPr>
          <p:nvPr/>
        </p:nvGrpSpPr>
        <p:grpSpPr bwMode="auto">
          <a:xfrm>
            <a:off x="3074988" y="3690938"/>
            <a:ext cx="3222625" cy="942975"/>
            <a:chOff x="3074965" y="3690938"/>
            <a:chExt cx="3222676" cy="942991"/>
          </a:xfrm>
        </p:grpSpPr>
        <p:sp>
          <p:nvSpPr>
            <p:cNvPr id="96" name="Oval 95"/>
            <p:cNvSpPr/>
            <p:nvPr/>
          </p:nvSpPr>
          <p:spPr>
            <a:xfrm>
              <a:off x="5730894" y="3903667"/>
              <a:ext cx="46039"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9" name="Oval 38"/>
            <p:cNvSpPr/>
            <p:nvPr/>
          </p:nvSpPr>
          <p:spPr>
            <a:xfrm>
              <a:off x="3074965" y="4013205"/>
              <a:ext cx="46038" cy="460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0" name="Oval 39"/>
            <p:cNvSpPr/>
            <p:nvPr/>
          </p:nvSpPr>
          <p:spPr>
            <a:xfrm>
              <a:off x="4014780" y="4505339"/>
              <a:ext cx="46038" cy="460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1" name="Oval 40"/>
            <p:cNvSpPr/>
            <p:nvPr/>
          </p:nvSpPr>
          <p:spPr>
            <a:xfrm>
              <a:off x="3476608" y="4332299"/>
              <a:ext cx="46039"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2" name="Oval 41"/>
            <p:cNvSpPr/>
            <p:nvPr/>
          </p:nvSpPr>
          <p:spPr>
            <a:xfrm>
              <a:off x="3978266" y="4295785"/>
              <a:ext cx="46039" cy="460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3" name="Oval 42"/>
            <p:cNvSpPr/>
            <p:nvPr/>
          </p:nvSpPr>
          <p:spPr>
            <a:xfrm>
              <a:off x="5813445" y="4348174"/>
              <a:ext cx="46039"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4" name="Oval 43"/>
            <p:cNvSpPr/>
            <p:nvPr/>
          </p:nvSpPr>
          <p:spPr>
            <a:xfrm>
              <a:off x="3759188" y="4587890"/>
              <a:ext cx="46039" cy="460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5" name="Oval 44"/>
            <p:cNvSpPr/>
            <p:nvPr/>
          </p:nvSpPr>
          <p:spPr>
            <a:xfrm>
              <a:off x="3549635" y="3830640"/>
              <a:ext cx="46039"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6" name="Oval 45"/>
            <p:cNvSpPr/>
            <p:nvPr/>
          </p:nvSpPr>
          <p:spPr>
            <a:xfrm>
              <a:off x="6251602" y="3690938"/>
              <a:ext cx="46039"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7" name="Oval 46"/>
            <p:cNvSpPr/>
            <p:nvPr/>
          </p:nvSpPr>
          <p:spPr>
            <a:xfrm>
              <a:off x="3795701" y="3976693"/>
              <a:ext cx="46038"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8" name="Oval 47"/>
            <p:cNvSpPr/>
            <p:nvPr/>
          </p:nvSpPr>
          <p:spPr>
            <a:xfrm>
              <a:off x="3859202" y="4432313"/>
              <a:ext cx="46038" cy="460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nvGrpSpPr>
          <p:cNvPr id="4" name="Group 48"/>
          <p:cNvGrpSpPr>
            <a:grpSpLocks/>
          </p:cNvGrpSpPr>
          <p:nvPr/>
        </p:nvGrpSpPr>
        <p:grpSpPr bwMode="auto">
          <a:xfrm>
            <a:off x="3910013" y="1792288"/>
            <a:ext cx="2232025" cy="4557712"/>
            <a:chOff x="3910013" y="1785938"/>
            <a:chExt cx="2232025" cy="4557712"/>
          </a:xfrm>
        </p:grpSpPr>
        <p:sp>
          <p:nvSpPr>
            <p:cNvPr id="79" name="Freeform 78"/>
            <p:cNvSpPr/>
            <p:nvPr/>
          </p:nvSpPr>
          <p:spPr>
            <a:xfrm>
              <a:off x="3910013" y="3298825"/>
              <a:ext cx="1793875" cy="3044825"/>
            </a:xfrm>
            <a:custGeom>
              <a:avLst/>
              <a:gdLst>
                <a:gd name="connsiteX0" fmla="*/ 833378 w 1794076"/>
                <a:gd name="connsiteY0" fmla="*/ 3044142 h 3044142"/>
                <a:gd name="connsiteX1" fmla="*/ 0 w 1794076"/>
                <a:gd name="connsiteY1" fmla="*/ 11574 h 3044142"/>
                <a:gd name="connsiteX2" fmla="*/ 1794076 w 1794076"/>
                <a:gd name="connsiteY2" fmla="*/ 0 h 3044142"/>
                <a:gd name="connsiteX3" fmla="*/ 833378 w 1794076"/>
                <a:gd name="connsiteY3" fmla="*/ 3044142 h 3044142"/>
              </a:gdLst>
              <a:ahLst/>
              <a:cxnLst>
                <a:cxn ang="0">
                  <a:pos x="connsiteX0" y="connsiteY0"/>
                </a:cxn>
                <a:cxn ang="0">
                  <a:pos x="connsiteX1" y="connsiteY1"/>
                </a:cxn>
                <a:cxn ang="0">
                  <a:pos x="connsiteX2" y="connsiteY2"/>
                </a:cxn>
                <a:cxn ang="0">
                  <a:pos x="connsiteX3" y="connsiteY3"/>
                </a:cxn>
              </a:cxnLst>
              <a:rect l="l" t="t" r="r" b="b"/>
              <a:pathLst>
                <a:path w="1794076" h="3044142">
                  <a:moveTo>
                    <a:pt x="833378" y="3044142"/>
                  </a:moveTo>
                  <a:lnTo>
                    <a:pt x="0" y="11574"/>
                  </a:lnTo>
                  <a:lnTo>
                    <a:pt x="1794076" y="0"/>
                  </a:lnTo>
                  <a:lnTo>
                    <a:pt x="833378" y="3044142"/>
                  </a:lnTo>
                  <a:close/>
                </a:path>
              </a:pathLst>
            </a:cu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8" name="Freeform 77"/>
            <p:cNvSpPr/>
            <p:nvPr/>
          </p:nvSpPr>
          <p:spPr>
            <a:xfrm>
              <a:off x="5549900" y="1785938"/>
              <a:ext cx="592138" cy="912812"/>
            </a:xfrm>
            <a:custGeom>
              <a:avLst/>
              <a:gdLst>
                <a:gd name="connsiteX0" fmla="*/ 381965 w 686764"/>
                <a:gd name="connsiteY0" fmla="*/ 0 h 991597"/>
                <a:gd name="connsiteX1" fmla="*/ 11575 w 686764"/>
                <a:gd name="connsiteY1" fmla="*/ 300942 h 991597"/>
                <a:gd name="connsiteX2" fmla="*/ 0 w 686764"/>
                <a:gd name="connsiteY2" fmla="*/ 775504 h 991597"/>
                <a:gd name="connsiteX3" fmla="*/ 682906 w 686764"/>
                <a:gd name="connsiteY3" fmla="*/ 752354 h 991597"/>
                <a:gd name="connsiteX4" fmla="*/ 659757 w 686764"/>
                <a:gd name="connsiteY4" fmla="*/ 289367 h 991597"/>
                <a:gd name="connsiteX5" fmla="*/ 381965 w 686764"/>
                <a:gd name="connsiteY5" fmla="*/ 0 h 991597"/>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381965 w 682906"/>
                <a:gd name="connsiteY5"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9 w 682910"/>
                <a:gd name="connsiteY0" fmla="*/ 0 h 919140"/>
                <a:gd name="connsiteX1" fmla="*/ 11579 w 682910"/>
                <a:gd name="connsiteY1" fmla="*/ 300942 h 919140"/>
                <a:gd name="connsiteX2" fmla="*/ 4 w 682910"/>
                <a:gd name="connsiteY2" fmla="*/ 775504 h 919140"/>
                <a:gd name="connsiteX3" fmla="*/ 117406 w 682910"/>
                <a:gd name="connsiteY3" fmla="*/ 919140 h 919140"/>
                <a:gd name="connsiteX4" fmla="*/ 682910 w 682910"/>
                <a:gd name="connsiteY4" fmla="*/ 752354 h 919140"/>
                <a:gd name="connsiteX5" fmla="*/ 659761 w 682910"/>
                <a:gd name="connsiteY5" fmla="*/ 289367 h 919140"/>
                <a:gd name="connsiteX6" fmla="*/ 657217 w 682910"/>
                <a:gd name="connsiteY6" fmla="*/ 290535 h 919140"/>
                <a:gd name="connsiteX7" fmla="*/ 381969 w 682910"/>
                <a:gd name="connsiteY7" fmla="*/ 0 h 919140"/>
                <a:gd name="connsiteX0" fmla="*/ 370390 w 671331"/>
                <a:gd name="connsiteY0" fmla="*/ 0 h 919140"/>
                <a:gd name="connsiteX1" fmla="*/ 0 w 671331"/>
                <a:gd name="connsiteY1" fmla="*/ 300942 h 919140"/>
                <a:gd name="connsiteX2" fmla="*/ 105827 w 671331"/>
                <a:gd name="connsiteY2" fmla="*/ 919140 h 919140"/>
                <a:gd name="connsiteX3" fmla="*/ 671331 w 671331"/>
                <a:gd name="connsiteY3" fmla="*/ 752354 h 919140"/>
                <a:gd name="connsiteX4" fmla="*/ 648182 w 671331"/>
                <a:gd name="connsiteY4" fmla="*/ 289367 h 919140"/>
                <a:gd name="connsiteX5" fmla="*/ 645638 w 671331"/>
                <a:gd name="connsiteY5" fmla="*/ 290535 h 919140"/>
                <a:gd name="connsiteX6" fmla="*/ 370390 w 671331"/>
                <a:gd name="connsiteY6" fmla="*/ 0 h 919140"/>
                <a:gd name="connsiteX0" fmla="*/ 289489 w 590430"/>
                <a:gd name="connsiteY0" fmla="*/ 0 h 919140"/>
                <a:gd name="connsiteX1" fmla="*/ 0 w 590430"/>
                <a:gd name="connsiteY1" fmla="*/ 300942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14287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88549 w 590430"/>
                <a:gd name="connsiteY4" fmla="*/ 890565 h 919140"/>
                <a:gd name="connsiteX5" fmla="*/ 567281 w 590430"/>
                <a:gd name="connsiteY5" fmla="*/ 289367 h 919140"/>
                <a:gd name="connsiteX6" fmla="*/ 564737 w 590430"/>
                <a:gd name="connsiteY6" fmla="*/ 214287 h 919140"/>
                <a:gd name="connsiteX7" fmla="*/ 289489 w 590430"/>
                <a:gd name="connsiteY7" fmla="*/ 0 h 919140"/>
                <a:gd name="connsiteX0" fmla="*/ 289489 w 664687"/>
                <a:gd name="connsiteY0" fmla="*/ 0 h 919140"/>
                <a:gd name="connsiteX1" fmla="*/ 0 w 664687"/>
                <a:gd name="connsiteY1" fmla="*/ 224694 h 919140"/>
                <a:gd name="connsiteX2" fmla="*/ 24926 w 664687"/>
                <a:gd name="connsiteY2" fmla="*/ 919140 h 919140"/>
                <a:gd name="connsiteX3" fmla="*/ 590430 w 664687"/>
                <a:gd name="connsiteY3" fmla="*/ 752354 h 919140"/>
                <a:gd name="connsiteX4" fmla="*/ 588549 w 664687"/>
                <a:gd name="connsiteY4" fmla="*/ 890565 h 919140"/>
                <a:gd name="connsiteX5" fmla="*/ 664687 w 664687"/>
                <a:gd name="connsiteY5" fmla="*/ 752498 h 919140"/>
                <a:gd name="connsiteX6" fmla="*/ 567281 w 664687"/>
                <a:gd name="connsiteY6" fmla="*/ 289367 h 919140"/>
                <a:gd name="connsiteX7" fmla="*/ 564737 w 664687"/>
                <a:gd name="connsiteY7" fmla="*/ 214287 h 919140"/>
                <a:gd name="connsiteX8" fmla="*/ 289489 w 664687"/>
                <a:gd name="connsiteY8" fmla="*/ 0 h 919140"/>
                <a:gd name="connsiteX0" fmla="*/ 289489 w 664687"/>
                <a:gd name="connsiteY0" fmla="*/ 0 h 919140"/>
                <a:gd name="connsiteX1" fmla="*/ 0 w 664687"/>
                <a:gd name="connsiteY1" fmla="*/ 224694 h 919140"/>
                <a:gd name="connsiteX2" fmla="*/ 24926 w 664687"/>
                <a:gd name="connsiteY2" fmla="*/ 919140 h 919140"/>
                <a:gd name="connsiteX3" fmla="*/ 588549 w 664687"/>
                <a:gd name="connsiteY3" fmla="*/ 890565 h 919140"/>
                <a:gd name="connsiteX4" fmla="*/ 664687 w 664687"/>
                <a:gd name="connsiteY4" fmla="*/ 752498 h 919140"/>
                <a:gd name="connsiteX5" fmla="*/ 567281 w 664687"/>
                <a:gd name="connsiteY5" fmla="*/ 289367 h 919140"/>
                <a:gd name="connsiteX6" fmla="*/ 564737 w 664687"/>
                <a:gd name="connsiteY6" fmla="*/ 214287 h 919140"/>
                <a:gd name="connsiteX7" fmla="*/ 289489 w 664687"/>
                <a:gd name="connsiteY7"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7281 w 588549"/>
                <a:gd name="connsiteY4" fmla="*/ 289367 h 919140"/>
                <a:gd name="connsiteX5" fmla="*/ 564737 w 588549"/>
                <a:gd name="connsiteY5" fmla="*/ 214287 h 919140"/>
                <a:gd name="connsiteX6" fmla="*/ 289489 w 588549"/>
                <a:gd name="connsiteY6"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4737 w 588549"/>
                <a:gd name="connsiteY4" fmla="*/ 214287 h 919140"/>
                <a:gd name="connsiteX5" fmla="*/ 289489 w 588549"/>
                <a:gd name="connsiteY5" fmla="*/ 0 h 919140"/>
                <a:gd name="connsiteX0" fmla="*/ 289489 w 588549"/>
                <a:gd name="connsiteY0" fmla="*/ 0 h 919140"/>
                <a:gd name="connsiteX1" fmla="*/ 0 w 588549"/>
                <a:gd name="connsiteY1" fmla="*/ 224694 h 919140"/>
                <a:gd name="connsiteX2" fmla="*/ 40005 w 588549"/>
                <a:gd name="connsiteY2" fmla="*/ 226241 h 919140"/>
                <a:gd name="connsiteX3" fmla="*/ 24926 w 588549"/>
                <a:gd name="connsiteY3" fmla="*/ 919140 h 919140"/>
                <a:gd name="connsiteX4" fmla="*/ 588549 w 588549"/>
                <a:gd name="connsiteY4" fmla="*/ 890565 h 919140"/>
                <a:gd name="connsiteX5" fmla="*/ 564737 w 588549"/>
                <a:gd name="connsiteY5" fmla="*/ 214287 h 919140"/>
                <a:gd name="connsiteX6" fmla="*/ 289489 w 588549"/>
                <a:gd name="connsiteY6" fmla="*/ 0 h 919140"/>
                <a:gd name="connsiteX0" fmla="*/ 264563 w 563623"/>
                <a:gd name="connsiteY0" fmla="*/ 0 h 919140"/>
                <a:gd name="connsiteX1" fmla="*/ 15079 w 563623"/>
                <a:gd name="connsiteY1" fmla="*/ 226241 h 919140"/>
                <a:gd name="connsiteX2" fmla="*/ 0 w 563623"/>
                <a:gd name="connsiteY2" fmla="*/ 919140 h 919140"/>
                <a:gd name="connsiteX3" fmla="*/ 563623 w 563623"/>
                <a:gd name="connsiteY3" fmla="*/ 890565 h 919140"/>
                <a:gd name="connsiteX4" fmla="*/ 539811 w 563623"/>
                <a:gd name="connsiteY4" fmla="*/ 214287 h 919140"/>
                <a:gd name="connsiteX5" fmla="*/ 264563 w 563623"/>
                <a:gd name="connsiteY5" fmla="*/ 0 h 919140"/>
                <a:gd name="connsiteX0" fmla="*/ 279647 w 578707"/>
                <a:gd name="connsiteY0" fmla="*/ 0 h 919140"/>
                <a:gd name="connsiteX1" fmla="*/ 30163 w 578707"/>
                <a:gd name="connsiteY1" fmla="*/ 226241 h 919140"/>
                <a:gd name="connsiteX2" fmla="*/ 0 w 578707"/>
                <a:gd name="connsiteY2" fmla="*/ 231004 h 919140"/>
                <a:gd name="connsiteX3" fmla="*/ 15084 w 578707"/>
                <a:gd name="connsiteY3" fmla="*/ 919140 h 919140"/>
                <a:gd name="connsiteX4" fmla="*/ 578707 w 578707"/>
                <a:gd name="connsiteY4" fmla="*/ 890565 h 919140"/>
                <a:gd name="connsiteX5" fmla="*/ 554895 w 578707"/>
                <a:gd name="connsiteY5" fmla="*/ 214287 h 919140"/>
                <a:gd name="connsiteX6" fmla="*/ 279647 w 578707"/>
                <a:gd name="connsiteY6"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7275 w 578707"/>
                <a:gd name="connsiteY4" fmla="*/ 228623 h 919140"/>
                <a:gd name="connsiteX5" fmla="*/ 554895 w 578707"/>
                <a:gd name="connsiteY5" fmla="*/ 214287 h 919140"/>
                <a:gd name="connsiteX6" fmla="*/ 279647 w 578707"/>
                <a:gd name="connsiteY6" fmla="*/ 0 h 919140"/>
                <a:gd name="connsiteX0" fmla="*/ 279647 w 557275"/>
                <a:gd name="connsiteY0" fmla="*/ 0 h 919140"/>
                <a:gd name="connsiteX1" fmla="*/ 0 w 557275"/>
                <a:gd name="connsiteY1" fmla="*/ 231004 h 919140"/>
                <a:gd name="connsiteX2" fmla="*/ 15084 w 557275"/>
                <a:gd name="connsiteY2" fmla="*/ 919140 h 919140"/>
                <a:gd name="connsiteX3" fmla="*/ 550069 w 557275"/>
                <a:gd name="connsiteY3" fmla="*/ 890565 h 919140"/>
                <a:gd name="connsiteX4" fmla="*/ 557275 w 557275"/>
                <a:gd name="connsiteY4" fmla="*/ 228623 h 919140"/>
                <a:gd name="connsiteX5" fmla="*/ 554895 w 557275"/>
                <a:gd name="connsiteY5" fmla="*/ 214287 h 919140"/>
                <a:gd name="connsiteX6" fmla="*/ 279647 w 557275"/>
                <a:gd name="connsiteY6" fmla="*/ 0 h 9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75" h="919140">
                  <a:moveTo>
                    <a:pt x="279647" y="0"/>
                  </a:moveTo>
                  <a:lnTo>
                    <a:pt x="0" y="231004"/>
                  </a:lnTo>
                  <a:lnTo>
                    <a:pt x="15084" y="919140"/>
                  </a:lnTo>
                  <a:lnTo>
                    <a:pt x="550069" y="890565"/>
                  </a:lnTo>
                  <a:lnTo>
                    <a:pt x="557275" y="228623"/>
                  </a:lnTo>
                  <a:lnTo>
                    <a:pt x="554895" y="214287"/>
                  </a:lnTo>
                  <a:lnTo>
                    <a:pt x="279647" y="0"/>
                  </a:lnTo>
                  <a:close/>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nvGrpSpPr>
          <p:cNvPr id="5" name="Group 60"/>
          <p:cNvGrpSpPr>
            <a:grpSpLocks/>
          </p:cNvGrpSpPr>
          <p:nvPr/>
        </p:nvGrpSpPr>
        <p:grpSpPr bwMode="auto">
          <a:xfrm>
            <a:off x="4316413" y="3538538"/>
            <a:ext cx="1022350" cy="1387475"/>
            <a:chOff x="4316409" y="3538539"/>
            <a:chExt cx="1022350" cy="1387475"/>
          </a:xfrm>
        </p:grpSpPr>
        <p:sp>
          <p:nvSpPr>
            <p:cNvPr id="50" name="Oval 49"/>
            <p:cNvSpPr/>
            <p:nvPr/>
          </p:nvSpPr>
          <p:spPr>
            <a:xfrm>
              <a:off x="4462459" y="4013201"/>
              <a:ext cx="46037"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1" name="Oval 50"/>
            <p:cNvSpPr/>
            <p:nvPr/>
          </p:nvSpPr>
          <p:spPr>
            <a:xfrm>
              <a:off x="4571996" y="4405314"/>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2" name="Oval 51"/>
            <p:cNvSpPr/>
            <p:nvPr/>
          </p:nvSpPr>
          <p:spPr>
            <a:xfrm>
              <a:off x="4864096" y="4332289"/>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3" name="Oval 52"/>
            <p:cNvSpPr/>
            <p:nvPr/>
          </p:nvSpPr>
          <p:spPr>
            <a:xfrm>
              <a:off x="5073646" y="4259264"/>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4" name="Oval 53"/>
            <p:cNvSpPr/>
            <p:nvPr/>
          </p:nvSpPr>
          <p:spPr>
            <a:xfrm>
              <a:off x="5292721" y="4195764"/>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5" name="Oval 54"/>
            <p:cNvSpPr/>
            <p:nvPr/>
          </p:nvSpPr>
          <p:spPr>
            <a:xfrm>
              <a:off x="4316409" y="4487864"/>
              <a:ext cx="46037"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6" name="Oval 55"/>
            <p:cNvSpPr/>
            <p:nvPr/>
          </p:nvSpPr>
          <p:spPr>
            <a:xfrm>
              <a:off x="4937121" y="4879976"/>
              <a:ext cx="46038"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7" name="Oval 56"/>
            <p:cNvSpPr/>
            <p:nvPr/>
          </p:nvSpPr>
          <p:spPr>
            <a:xfrm>
              <a:off x="4937121" y="3538539"/>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8" name="Oval 57"/>
            <p:cNvSpPr/>
            <p:nvPr/>
          </p:nvSpPr>
          <p:spPr>
            <a:xfrm>
              <a:off x="5183184" y="4341814"/>
              <a:ext cx="46037"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9" name="Oval 58"/>
            <p:cNvSpPr/>
            <p:nvPr/>
          </p:nvSpPr>
          <p:spPr>
            <a:xfrm>
              <a:off x="4416421" y="4332289"/>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nvGrpSpPr>
          <p:cNvPr id="6" name="Group 66"/>
          <p:cNvGrpSpPr>
            <a:grpSpLocks/>
          </p:cNvGrpSpPr>
          <p:nvPr/>
        </p:nvGrpSpPr>
        <p:grpSpPr bwMode="auto">
          <a:xfrm>
            <a:off x="774700" y="3355975"/>
            <a:ext cx="3614738" cy="803275"/>
            <a:chOff x="774647" y="3355974"/>
            <a:chExt cx="3614788" cy="803286"/>
          </a:xfrm>
        </p:grpSpPr>
        <p:sp>
          <p:nvSpPr>
            <p:cNvPr id="24611" name="TextBox 62"/>
            <p:cNvSpPr txBox="1">
              <a:spLocks noChangeArrowheads="1"/>
            </p:cNvSpPr>
            <p:nvPr/>
          </p:nvSpPr>
          <p:spPr bwMode="auto">
            <a:xfrm>
              <a:off x="774647" y="3355974"/>
              <a:ext cx="1862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smtClean="0">
                  <a:solidFill>
                    <a:prstClr val="black"/>
                  </a:solidFill>
                </a:rPr>
                <a:t>Set   X</a:t>
              </a:r>
              <a:r>
                <a:rPr lang="en-US" sz="3200" baseline="-25000" smtClean="0">
                  <a:solidFill>
                    <a:prstClr val="black"/>
                  </a:solidFill>
                </a:rPr>
                <a:t>1</a:t>
              </a:r>
            </a:p>
          </p:txBody>
        </p:sp>
        <p:cxnSp>
          <p:nvCxnSpPr>
            <p:cNvPr id="65" name="Straight Arrow Connector 64"/>
            <p:cNvCxnSpPr/>
            <p:nvPr/>
          </p:nvCxnSpPr>
          <p:spPr>
            <a:xfrm>
              <a:off x="2344707" y="3721104"/>
              <a:ext cx="2044728" cy="43815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 name="Group 76"/>
          <p:cNvGrpSpPr>
            <a:grpSpLocks/>
          </p:cNvGrpSpPr>
          <p:nvPr/>
        </p:nvGrpSpPr>
        <p:grpSpPr bwMode="auto">
          <a:xfrm>
            <a:off x="5549900" y="1785938"/>
            <a:ext cx="592138" cy="912812"/>
            <a:chOff x="5549900" y="1785938"/>
            <a:chExt cx="592138" cy="912812"/>
          </a:xfrm>
        </p:grpSpPr>
        <p:sp>
          <p:nvSpPr>
            <p:cNvPr id="69" name="Freeform 68"/>
            <p:cNvSpPr/>
            <p:nvPr/>
          </p:nvSpPr>
          <p:spPr>
            <a:xfrm>
              <a:off x="5549900" y="1785938"/>
              <a:ext cx="592138" cy="912812"/>
            </a:xfrm>
            <a:custGeom>
              <a:avLst/>
              <a:gdLst>
                <a:gd name="connsiteX0" fmla="*/ 381965 w 686764"/>
                <a:gd name="connsiteY0" fmla="*/ 0 h 991597"/>
                <a:gd name="connsiteX1" fmla="*/ 11575 w 686764"/>
                <a:gd name="connsiteY1" fmla="*/ 300942 h 991597"/>
                <a:gd name="connsiteX2" fmla="*/ 0 w 686764"/>
                <a:gd name="connsiteY2" fmla="*/ 775504 h 991597"/>
                <a:gd name="connsiteX3" fmla="*/ 682906 w 686764"/>
                <a:gd name="connsiteY3" fmla="*/ 752354 h 991597"/>
                <a:gd name="connsiteX4" fmla="*/ 659757 w 686764"/>
                <a:gd name="connsiteY4" fmla="*/ 289367 h 991597"/>
                <a:gd name="connsiteX5" fmla="*/ 381965 w 686764"/>
                <a:gd name="connsiteY5" fmla="*/ 0 h 991597"/>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381965 w 682906"/>
                <a:gd name="connsiteY5"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9 w 682910"/>
                <a:gd name="connsiteY0" fmla="*/ 0 h 919140"/>
                <a:gd name="connsiteX1" fmla="*/ 11579 w 682910"/>
                <a:gd name="connsiteY1" fmla="*/ 300942 h 919140"/>
                <a:gd name="connsiteX2" fmla="*/ 4 w 682910"/>
                <a:gd name="connsiteY2" fmla="*/ 775504 h 919140"/>
                <a:gd name="connsiteX3" fmla="*/ 117406 w 682910"/>
                <a:gd name="connsiteY3" fmla="*/ 919140 h 919140"/>
                <a:gd name="connsiteX4" fmla="*/ 682910 w 682910"/>
                <a:gd name="connsiteY4" fmla="*/ 752354 h 919140"/>
                <a:gd name="connsiteX5" fmla="*/ 659761 w 682910"/>
                <a:gd name="connsiteY5" fmla="*/ 289367 h 919140"/>
                <a:gd name="connsiteX6" fmla="*/ 657217 w 682910"/>
                <a:gd name="connsiteY6" fmla="*/ 290535 h 919140"/>
                <a:gd name="connsiteX7" fmla="*/ 381969 w 682910"/>
                <a:gd name="connsiteY7" fmla="*/ 0 h 919140"/>
                <a:gd name="connsiteX0" fmla="*/ 370390 w 671331"/>
                <a:gd name="connsiteY0" fmla="*/ 0 h 919140"/>
                <a:gd name="connsiteX1" fmla="*/ 0 w 671331"/>
                <a:gd name="connsiteY1" fmla="*/ 300942 h 919140"/>
                <a:gd name="connsiteX2" fmla="*/ 105827 w 671331"/>
                <a:gd name="connsiteY2" fmla="*/ 919140 h 919140"/>
                <a:gd name="connsiteX3" fmla="*/ 671331 w 671331"/>
                <a:gd name="connsiteY3" fmla="*/ 752354 h 919140"/>
                <a:gd name="connsiteX4" fmla="*/ 648182 w 671331"/>
                <a:gd name="connsiteY4" fmla="*/ 289367 h 919140"/>
                <a:gd name="connsiteX5" fmla="*/ 645638 w 671331"/>
                <a:gd name="connsiteY5" fmla="*/ 290535 h 919140"/>
                <a:gd name="connsiteX6" fmla="*/ 370390 w 671331"/>
                <a:gd name="connsiteY6" fmla="*/ 0 h 919140"/>
                <a:gd name="connsiteX0" fmla="*/ 289489 w 590430"/>
                <a:gd name="connsiteY0" fmla="*/ 0 h 919140"/>
                <a:gd name="connsiteX1" fmla="*/ 0 w 590430"/>
                <a:gd name="connsiteY1" fmla="*/ 300942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14287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88549 w 590430"/>
                <a:gd name="connsiteY4" fmla="*/ 890565 h 919140"/>
                <a:gd name="connsiteX5" fmla="*/ 567281 w 590430"/>
                <a:gd name="connsiteY5" fmla="*/ 289367 h 919140"/>
                <a:gd name="connsiteX6" fmla="*/ 564737 w 590430"/>
                <a:gd name="connsiteY6" fmla="*/ 214287 h 919140"/>
                <a:gd name="connsiteX7" fmla="*/ 289489 w 590430"/>
                <a:gd name="connsiteY7" fmla="*/ 0 h 919140"/>
                <a:gd name="connsiteX0" fmla="*/ 289489 w 664687"/>
                <a:gd name="connsiteY0" fmla="*/ 0 h 919140"/>
                <a:gd name="connsiteX1" fmla="*/ 0 w 664687"/>
                <a:gd name="connsiteY1" fmla="*/ 224694 h 919140"/>
                <a:gd name="connsiteX2" fmla="*/ 24926 w 664687"/>
                <a:gd name="connsiteY2" fmla="*/ 919140 h 919140"/>
                <a:gd name="connsiteX3" fmla="*/ 590430 w 664687"/>
                <a:gd name="connsiteY3" fmla="*/ 752354 h 919140"/>
                <a:gd name="connsiteX4" fmla="*/ 588549 w 664687"/>
                <a:gd name="connsiteY4" fmla="*/ 890565 h 919140"/>
                <a:gd name="connsiteX5" fmla="*/ 664687 w 664687"/>
                <a:gd name="connsiteY5" fmla="*/ 752498 h 919140"/>
                <a:gd name="connsiteX6" fmla="*/ 567281 w 664687"/>
                <a:gd name="connsiteY6" fmla="*/ 289367 h 919140"/>
                <a:gd name="connsiteX7" fmla="*/ 564737 w 664687"/>
                <a:gd name="connsiteY7" fmla="*/ 214287 h 919140"/>
                <a:gd name="connsiteX8" fmla="*/ 289489 w 664687"/>
                <a:gd name="connsiteY8" fmla="*/ 0 h 919140"/>
                <a:gd name="connsiteX0" fmla="*/ 289489 w 664687"/>
                <a:gd name="connsiteY0" fmla="*/ 0 h 919140"/>
                <a:gd name="connsiteX1" fmla="*/ 0 w 664687"/>
                <a:gd name="connsiteY1" fmla="*/ 224694 h 919140"/>
                <a:gd name="connsiteX2" fmla="*/ 24926 w 664687"/>
                <a:gd name="connsiteY2" fmla="*/ 919140 h 919140"/>
                <a:gd name="connsiteX3" fmla="*/ 588549 w 664687"/>
                <a:gd name="connsiteY3" fmla="*/ 890565 h 919140"/>
                <a:gd name="connsiteX4" fmla="*/ 664687 w 664687"/>
                <a:gd name="connsiteY4" fmla="*/ 752498 h 919140"/>
                <a:gd name="connsiteX5" fmla="*/ 567281 w 664687"/>
                <a:gd name="connsiteY5" fmla="*/ 289367 h 919140"/>
                <a:gd name="connsiteX6" fmla="*/ 564737 w 664687"/>
                <a:gd name="connsiteY6" fmla="*/ 214287 h 919140"/>
                <a:gd name="connsiteX7" fmla="*/ 289489 w 664687"/>
                <a:gd name="connsiteY7"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7281 w 588549"/>
                <a:gd name="connsiteY4" fmla="*/ 289367 h 919140"/>
                <a:gd name="connsiteX5" fmla="*/ 564737 w 588549"/>
                <a:gd name="connsiteY5" fmla="*/ 214287 h 919140"/>
                <a:gd name="connsiteX6" fmla="*/ 289489 w 588549"/>
                <a:gd name="connsiteY6"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4737 w 588549"/>
                <a:gd name="connsiteY4" fmla="*/ 214287 h 919140"/>
                <a:gd name="connsiteX5" fmla="*/ 289489 w 588549"/>
                <a:gd name="connsiteY5" fmla="*/ 0 h 919140"/>
                <a:gd name="connsiteX0" fmla="*/ 289489 w 588549"/>
                <a:gd name="connsiteY0" fmla="*/ 0 h 919140"/>
                <a:gd name="connsiteX1" fmla="*/ 0 w 588549"/>
                <a:gd name="connsiteY1" fmla="*/ 224694 h 919140"/>
                <a:gd name="connsiteX2" fmla="*/ 40005 w 588549"/>
                <a:gd name="connsiteY2" fmla="*/ 226241 h 919140"/>
                <a:gd name="connsiteX3" fmla="*/ 24926 w 588549"/>
                <a:gd name="connsiteY3" fmla="*/ 919140 h 919140"/>
                <a:gd name="connsiteX4" fmla="*/ 588549 w 588549"/>
                <a:gd name="connsiteY4" fmla="*/ 890565 h 919140"/>
                <a:gd name="connsiteX5" fmla="*/ 564737 w 588549"/>
                <a:gd name="connsiteY5" fmla="*/ 214287 h 919140"/>
                <a:gd name="connsiteX6" fmla="*/ 289489 w 588549"/>
                <a:gd name="connsiteY6" fmla="*/ 0 h 919140"/>
                <a:gd name="connsiteX0" fmla="*/ 264563 w 563623"/>
                <a:gd name="connsiteY0" fmla="*/ 0 h 919140"/>
                <a:gd name="connsiteX1" fmla="*/ 15079 w 563623"/>
                <a:gd name="connsiteY1" fmla="*/ 226241 h 919140"/>
                <a:gd name="connsiteX2" fmla="*/ 0 w 563623"/>
                <a:gd name="connsiteY2" fmla="*/ 919140 h 919140"/>
                <a:gd name="connsiteX3" fmla="*/ 563623 w 563623"/>
                <a:gd name="connsiteY3" fmla="*/ 890565 h 919140"/>
                <a:gd name="connsiteX4" fmla="*/ 539811 w 563623"/>
                <a:gd name="connsiteY4" fmla="*/ 214287 h 919140"/>
                <a:gd name="connsiteX5" fmla="*/ 264563 w 563623"/>
                <a:gd name="connsiteY5" fmla="*/ 0 h 919140"/>
                <a:gd name="connsiteX0" fmla="*/ 279647 w 578707"/>
                <a:gd name="connsiteY0" fmla="*/ 0 h 919140"/>
                <a:gd name="connsiteX1" fmla="*/ 30163 w 578707"/>
                <a:gd name="connsiteY1" fmla="*/ 226241 h 919140"/>
                <a:gd name="connsiteX2" fmla="*/ 0 w 578707"/>
                <a:gd name="connsiteY2" fmla="*/ 231004 h 919140"/>
                <a:gd name="connsiteX3" fmla="*/ 15084 w 578707"/>
                <a:gd name="connsiteY3" fmla="*/ 919140 h 919140"/>
                <a:gd name="connsiteX4" fmla="*/ 578707 w 578707"/>
                <a:gd name="connsiteY4" fmla="*/ 890565 h 919140"/>
                <a:gd name="connsiteX5" fmla="*/ 554895 w 578707"/>
                <a:gd name="connsiteY5" fmla="*/ 214287 h 919140"/>
                <a:gd name="connsiteX6" fmla="*/ 279647 w 578707"/>
                <a:gd name="connsiteY6"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7275 w 578707"/>
                <a:gd name="connsiteY4" fmla="*/ 228623 h 919140"/>
                <a:gd name="connsiteX5" fmla="*/ 554895 w 578707"/>
                <a:gd name="connsiteY5" fmla="*/ 214287 h 919140"/>
                <a:gd name="connsiteX6" fmla="*/ 279647 w 578707"/>
                <a:gd name="connsiteY6" fmla="*/ 0 h 919140"/>
                <a:gd name="connsiteX0" fmla="*/ 279647 w 557275"/>
                <a:gd name="connsiteY0" fmla="*/ 0 h 919140"/>
                <a:gd name="connsiteX1" fmla="*/ 0 w 557275"/>
                <a:gd name="connsiteY1" fmla="*/ 231004 h 919140"/>
                <a:gd name="connsiteX2" fmla="*/ 15084 w 557275"/>
                <a:gd name="connsiteY2" fmla="*/ 919140 h 919140"/>
                <a:gd name="connsiteX3" fmla="*/ 550069 w 557275"/>
                <a:gd name="connsiteY3" fmla="*/ 890565 h 919140"/>
                <a:gd name="connsiteX4" fmla="*/ 557275 w 557275"/>
                <a:gd name="connsiteY4" fmla="*/ 228623 h 919140"/>
                <a:gd name="connsiteX5" fmla="*/ 554895 w 557275"/>
                <a:gd name="connsiteY5" fmla="*/ 214287 h 919140"/>
                <a:gd name="connsiteX6" fmla="*/ 279647 w 557275"/>
                <a:gd name="connsiteY6" fmla="*/ 0 h 9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75" h="919140">
                  <a:moveTo>
                    <a:pt x="279647" y="0"/>
                  </a:moveTo>
                  <a:lnTo>
                    <a:pt x="0" y="231004"/>
                  </a:lnTo>
                  <a:lnTo>
                    <a:pt x="15084" y="919140"/>
                  </a:lnTo>
                  <a:lnTo>
                    <a:pt x="550069" y="890565"/>
                  </a:lnTo>
                  <a:lnTo>
                    <a:pt x="557275" y="228623"/>
                  </a:lnTo>
                  <a:lnTo>
                    <a:pt x="554895" y="214287"/>
                  </a:lnTo>
                  <a:lnTo>
                    <a:pt x="279647" y="0"/>
                  </a:lnTo>
                  <a:close/>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0" name="Oval 69"/>
            <p:cNvSpPr/>
            <p:nvPr/>
          </p:nvSpPr>
          <p:spPr>
            <a:xfrm>
              <a:off x="5667375"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1" name="Oval 70"/>
            <p:cNvSpPr/>
            <p:nvPr/>
          </p:nvSpPr>
          <p:spPr>
            <a:xfrm>
              <a:off x="5913438" y="2287588"/>
              <a:ext cx="46037"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2" name="Oval 71"/>
            <p:cNvSpPr/>
            <p:nvPr/>
          </p:nvSpPr>
          <p:spPr>
            <a:xfrm>
              <a:off x="5972175" y="239712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3" name="Oval 72"/>
            <p:cNvSpPr/>
            <p:nvPr/>
          </p:nvSpPr>
          <p:spPr>
            <a:xfrm>
              <a:off x="5959475"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4" name="Oval 73"/>
            <p:cNvSpPr/>
            <p:nvPr/>
          </p:nvSpPr>
          <p:spPr>
            <a:xfrm>
              <a:off x="5703888" y="2470150"/>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5" name="Oval 74"/>
            <p:cNvSpPr/>
            <p:nvPr/>
          </p:nvSpPr>
          <p:spPr>
            <a:xfrm>
              <a:off x="5813425" y="189547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6" name="Oval 75"/>
            <p:cNvSpPr/>
            <p:nvPr/>
          </p:nvSpPr>
          <p:spPr>
            <a:xfrm>
              <a:off x="5876925" y="255270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sp>
        <p:nvSpPr>
          <p:cNvPr id="2" name="Slide Number Placeholder 1"/>
          <p:cNvSpPr>
            <a:spLocks noGrp="1"/>
          </p:cNvSpPr>
          <p:nvPr>
            <p:ph type="sldNum" sz="quarter" idx="12"/>
          </p:nvPr>
        </p:nvSpPr>
        <p:spPr/>
        <p:txBody>
          <a:bodyPr/>
          <a:lstStyle/>
          <a:p>
            <a:fld id="{E2F11F5A-99DF-3E4C-B251-A5EFB6C8EC08}" type="slidenum">
              <a:rPr lang="en-US" smtClean="0"/>
              <a:pPr/>
              <a:t>21</a:t>
            </a:fld>
            <a:endParaRPr lang="en-US"/>
          </a:p>
        </p:txBody>
      </p:sp>
    </p:spTree>
    <p:extLst>
      <p:ext uri="{BB962C8B-B14F-4D97-AF65-F5344CB8AC3E}">
        <p14:creationId xmlns:p14="http://schemas.microsoft.com/office/powerpoint/2010/main" val="2368247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atin typeface="Calibri" charset="0"/>
              </a:rPr>
              <a:t>RANSAC-based Plane Estimation</a:t>
            </a:r>
          </a:p>
        </p:txBody>
      </p:sp>
      <p:grpSp>
        <p:nvGrpSpPr>
          <p:cNvPr id="25603" name="Group 60"/>
          <p:cNvGrpSpPr>
            <a:grpSpLocks/>
          </p:cNvGrpSpPr>
          <p:nvPr/>
        </p:nvGrpSpPr>
        <p:grpSpPr bwMode="auto">
          <a:xfrm>
            <a:off x="219075" y="1384300"/>
            <a:ext cx="8734425" cy="1570038"/>
            <a:chOff x="968346" y="2881305"/>
            <a:chExt cx="6305551" cy="1039313"/>
          </a:xfrm>
        </p:grpSpPr>
        <p:pic>
          <p:nvPicPr>
            <p:cNvPr id="25664" name="Picture 17" descr="image006.jpg"/>
            <p:cNvPicPr>
              <a:picLocks noChangeAspect="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968346" y="2881305"/>
              <a:ext cx="1558926" cy="10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5" name="Picture 18" descr="image007.jpg"/>
            <p:cNvPicPr>
              <a:picLocks noChangeAspect="1"/>
            </p:cNvPicPr>
            <p:nvPr/>
          </p:nvPicPr>
          <p:blipFill>
            <a:blip r:embed="rId4">
              <a:lum bright="38000"/>
              <a:extLst>
                <a:ext uri="{28A0092B-C50C-407E-A947-70E740481C1C}">
                  <a14:useLocalDpi xmlns:a14="http://schemas.microsoft.com/office/drawing/2010/main" val="0"/>
                </a:ext>
              </a:extLst>
            </a:blip>
            <a:srcRect/>
            <a:stretch>
              <a:fillRect/>
            </a:stretch>
          </p:blipFill>
          <p:spPr bwMode="auto">
            <a:xfrm>
              <a:off x="2574918" y="2881305"/>
              <a:ext cx="1558926" cy="10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6" name="Picture 19" descr="image008.jpg"/>
            <p:cNvPicPr>
              <a:picLocks noChangeAspect="1"/>
            </p:cNvPicPr>
            <p:nvPr/>
          </p:nvPicPr>
          <p:blipFill>
            <a:blip r:embed="rId5">
              <a:lum bright="38000"/>
              <a:extLst>
                <a:ext uri="{28A0092B-C50C-407E-A947-70E740481C1C}">
                  <a14:useLocalDpi xmlns:a14="http://schemas.microsoft.com/office/drawing/2010/main" val="0"/>
                </a:ext>
              </a:extLst>
            </a:blip>
            <a:srcRect/>
            <a:stretch>
              <a:fillRect/>
            </a:stretch>
          </p:blipFill>
          <p:spPr bwMode="auto">
            <a:xfrm>
              <a:off x="4170357" y="2881305"/>
              <a:ext cx="1533481"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7" name="Picture 20" descr="image010.jpg"/>
            <p:cNvPicPr>
              <a:picLocks noChangeAspect="1"/>
            </p:cNvPicPr>
            <p:nvPr/>
          </p:nvPicPr>
          <p:blipFill>
            <a:blip r:embed="rId6">
              <a:lum bright="38000"/>
              <a:extLst>
                <a:ext uri="{28A0092B-C50C-407E-A947-70E740481C1C}">
                  <a14:useLocalDpi xmlns:a14="http://schemas.microsoft.com/office/drawing/2010/main" val="0"/>
                </a:ext>
              </a:extLst>
            </a:blip>
            <a:srcRect/>
            <a:stretch>
              <a:fillRect/>
            </a:stretch>
          </p:blipFill>
          <p:spPr bwMode="auto">
            <a:xfrm>
              <a:off x="5740416" y="2881305"/>
              <a:ext cx="1533481"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Rectangle 61"/>
          <p:cNvSpPr/>
          <p:nvPr/>
        </p:nvSpPr>
        <p:spPr>
          <a:xfrm>
            <a:off x="4681538" y="1366838"/>
            <a:ext cx="2044700" cy="1549400"/>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5605" name="Content Placeholder 90"/>
          <p:cNvSpPr>
            <a:spLocks noGrp="1"/>
          </p:cNvSpPr>
          <p:nvPr>
            <p:ph idx="1"/>
          </p:nvPr>
        </p:nvSpPr>
        <p:spPr>
          <a:xfrm>
            <a:off x="701675" y="6021388"/>
            <a:ext cx="7985125" cy="104775"/>
          </a:xfrm>
        </p:spPr>
        <p:txBody>
          <a:bodyPr/>
          <a:lstStyle/>
          <a:p>
            <a:pPr>
              <a:buFont typeface="Arial" charset="0"/>
              <a:buNone/>
            </a:pPr>
            <a:r>
              <a:rPr lang="en-US">
                <a:latin typeface="Calibri" charset="0"/>
              </a:rPr>
              <a:t>  </a:t>
            </a:r>
          </a:p>
        </p:txBody>
      </p:sp>
      <p:sp>
        <p:nvSpPr>
          <p:cNvPr id="78" name="Freeform 77"/>
          <p:cNvSpPr/>
          <p:nvPr/>
        </p:nvSpPr>
        <p:spPr>
          <a:xfrm>
            <a:off x="5549900" y="1785938"/>
            <a:ext cx="592138" cy="912812"/>
          </a:xfrm>
          <a:custGeom>
            <a:avLst/>
            <a:gdLst>
              <a:gd name="connsiteX0" fmla="*/ 381965 w 686764"/>
              <a:gd name="connsiteY0" fmla="*/ 0 h 991597"/>
              <a:gd name="connsiteX1" fmla="*/ 11575 w 686764"/>
              <a:gd name="connsiteY1" fmla="*/ 300942 h 991597"/>
              <a:gd name="connsiteX2" fmla="*/ 0 w 686764"/>
              <a:gd name="connsiteY2" fmla="*/ 775504 h 991597"/>
              <a:gd name="connsiteX3" fmla="*/ 682906 w 686764"/>
              <a:gd name="connsiteY3" fmla="*/ 752354 h 991597"/>
              <a:gd name="connsiteX4" fmla="*/ 659757 w 686764"/>
              <a:gd name="connsiteY4" fmla="*/ 289367 h 991597"/>
              <a:gd name="connsiteX5" fmla="*/ 381965 w 686764"/>
              <a:gd name="connsiteY5" fmla="*/ 0 h 991597"/>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381965 w 682906"/>
              <a:gd name="connsiteY5"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9 w 682910"/>
              <a:gd name="connsiteY0" fmla="*/ 0 h 919140"/>
              <a:gd name="connsiteX1" fmla="*/ 11579 w 682910"/>
              <a:gd name="connsiteY1" fmla="*/ 300942 h 919140"/>
              <a:gd name="connsiteX2" fmla="*/ 4 w 682910"/>
              <a:gd name="connsiteY2" fmla="*/ 775504 h 919140"/>
              <a:gd name="connsiteX3" fmla="*/ 117406 w 682910"/>
              <a:gd name="connsiteY3" fmla="*/ 919140 h 919140"/>
              <a:gd name="connsiteX4" fmla="*/ 682910 w 682910"/>
              <a:gd name="connsiteY4" fmla="*/ 752354 h 919140"/>
              <a:gd name="connsiteX5" fmla="*/ 659761 w 682910"/>
              <a:gd name="connsiteY5" fmla="*/ 289367 h 919140"/>
              <a:gd name="connsiteX6" fmla="*/ 657217 w 682910"/>
              <a:gd name="connsiteY6" fmla="*/ 290535 h 919140"/>
              <a:gd name="connsiteX7" fmla="*/ 381969 w 682910"/>
              <a:gd name="connsiteY7" fmla="*/ 0 h 919140"/>
              <a:gd name="connsiteX0" fmla="*/ 370390 w 671331"/>
              <a:gd name="connsiteY0" fmla="*/ 0 h 919140"/>
              <a:gd name="connsiteX1" fmla="*/ 0 w 671331"/>
              <a:gd name="connsiteY1" fmla="*/ 300942 h 919140"/>
              <a:gd name="connsiteX2" fmla="*/ 105827 w 671331"/>
              <a:gd name="connsiteY2" fmla="*/ 919140 h 919140"/>
              <a:gd name="connsiteX3" fmla="*/ 671331 w 671331"/>
              <a:gd name="connsiteY3" fmla="*/ 752354 h 919140"/>
              <a:gd name="connsiteX4" fmla="*/ 648182 w 671331"/>
              <a:gd name="connsiteY4" fmla="*/ 289367 h 919140"/>
              <a:gd name="connsiteX5" fmla="*/ 645638 w 671331"/>
              <a:gd name="connsiteY5" fmla="*/ 290535 h 919140"/>
              <a:gd name="connsiteX6" fmla="*/ 370390 w 671331"/>
              <a:gd name="connsiteY6" fmla="*/ 0 h 919140"/>
              <a:gd name="connsiteX0" fmla="*/ 289489 w 590430"/>
              <a:gd name="connsiteY0" fmla="*/ 0 h 919140"/>
              <a:gd name="connsiteX1" fmla="*/ 0 w 590430"/>
              <a:gd name="connsiteY1" fmla="*/ 300942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14287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88549 w 590430"/>
              <a:gd name="connsiteY4" fmla="*/ 890565 h 919140"/>
              <a:gd name="connsiteX5" fmla="*/ 567281 w 590430"/>
              <a:gd name="connsiteY5" fmla="*/ 289367 h 919140"/>
              <a:gd name="connsiteX6" fmla="*/ 564737 w 590430"/>
              <a:gd name="connsiteY6" fmla="*/ 214287 h 919140"/>
              <a:gd name="connsiteX7" fmla="*/ 289489 w 590430"/>
              <a:gd name="connsiteY7" fmla="*/ 0 h 919140"/>
              <a:gd name="connsiteX0" fmla="*/ 289489 w 664687"/>
              <a:gd name="connsiteY0" fmla="*/ 0 h 919140"/>
              <a:gd name="connsiteX1" fmla="*/ 0 w 664687"/>
              <a:gd name="connsiteY1" fmla="*/ 224694 h 919140"/>
              <a:gd name="connsiteX2" fmla="*/ 24926 w 664687"/>
              <a:gd name="connsiteY2" fmla="*/ 919140 h 919140"/>
              <a:gd name="connsiteX3" fmla="*/ 590430 w 664687"/>
              <a:gd name="connsiteY3" fmla="*/ 752354 h 919140"/>
              <a:gd name="connsiteX4" fmla="*/ 588549 w 664687"/>
              <a:gd name="connsiteY4" fmla="*/ 890565 h 919140"/>
              <a:gd name="connsiteX5" fmla="*/ 664687 w 664687"/>
              <a:gd name="connsiteY5" fmla="*/ 752498 h 919140"/>
              <a:gd name="connsiteX6" fmla="*/ 567281 w 664687"/>
              <a:gd name="connsiteY6" fmla="*/ 289367 h 919140"/>
              <a:gd name="connsiteX7" fmla="*/ 564737 w 664687"/>
              <a:gd name="connsiteY7" fmla="*/ 214287 h 919140"/>
              <a:gd name="connsiteX8" fmla="*/ 289489 w 664687"/>
              <a:gd name="connsiteY8" fmla="*/ 0 h 919140"/>
              <a:gd name="connsiteX0" fmla="*/ 289489 w 664687"/>
              <a:gd name="connsiteY0" fmla="*/ 0 h 919140"/>
              <a:gd name="connsiteX1" fmla="*/ 0 w 664687"/>
              <a:gd name="connsiteY1" fmla="*/ 224694 h 919140"/>
              <a:gd name="connsiteX2" fmla="*/ 24926 w 664687"/>
              <a:gd name="connsiteY2" fmla="*/ 919140 h 919140"/>
              <a:gd name="connsiteX3" fmla="*/ 588549 w 664687"/>
              <a:gd name="connsiteY3" fmla="*/ 890565 h 919140"/>
              <a:gd name="connsiteX4" fmla="*/ 664687 w 664687"/>
              <a:gd name="connsiteY4" fmla="*/ 752498 h 919140"/>
              <a:gd name="connsiteX5" fmla="*/ 567281 w 664687"/>
              <a:gd name="connsiteY5" fmla="*/ 289367 h 919140"/>
              <a:gd name="connsiteX6" fmla="*/ 564737 w 664687"/>
              <a:gd name="connsiteY6" fmla="*/ 214287 h 919140"/>
              <a:gd name="connsiteX7" fmla="*/ 289489 w 664687"/>
              <a:gd name="connsiteY7"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7281 w 588549"/>
              <a:gd name="connsiteY4" fmla="*/ 289367 h 919140"/>
              <a:gd name="connsiteX5" fmla="*/ 564737 w 588549"/>
              <a:gd name="connsiteY5" fmla="*/ 214287 h 919140"/>
              <a:gd name="connsiteX6" fmla="*/ 289489 w 588549"/>
              <a:gd name="connsiteY6"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4737 w 588549"/>
              <a:gd name="connsiteY4" fmla="*/ 214287 h 919140"/>
              <a:gd name="connsiteX5" fmla="*/ 289489 w 588549"/>
              <a:gd name="connsiteY5" fmla="*/ 0 h 919140"/>
              <a:gd name="connsiteX0" fmla="*/ 289489 w 588549"/>
              <a:gd name="connsiteY0" fmla="*/ 0 h 919140"/>
              <a:gd name="connsiteX1" fmla="*/ 0 w 588549"/>
              <a:gd name="connsiteY1" fmla="*/ 224694 h 919140"/>
              <a:gd name="connsiteX2" fmla="*/ 40005 w 588549"/>
              <a:gd name="connsiteY2" fmla="*/ 226241 h 919140"/>
              <a:gd name="connsiteX3" fmla="*/ 24926 w 588549"/>
              <a:gd name="connsiteY3" fmla="*/ 919140 h 919140"/>
              <a:gd name="connsiteX4" fmla="*/ 588549 w 588549"/>
              <a:gd name="connsiteY4" fmla="*/ 890565 h 919140"/>
              <a:gd name="connsiteX5" fmla="*/ 564737 w 588549"/>
              <a:gd name="connsiteY5" fmla="*/ 214287 h 919140"/>
              <a:gd name="connsiteX6" fmla="*/ 289489 w 588549"/>
              <a:gd name="connsiteY6" fmla="*/ 0 h 919140"/>
              <a:gd name="connsiteX0" fmla="*/ 264563 w 563623"/>
              <a:gd name="connsiteY0" fmla="*/ 0 h 919140"/>
              <a:gd name="connsiteX1" fmla="*/ 15079 w 563623"/>
              <a:gd name="connsiteY1" fmla="*/ 226241 h 919140"/>
              <a:gd name="connsiteX2" fmla="*/ 0 w 563623"/>
              <a:gd name="connsiteY2" fmla="*/ 919140 h 919140"/>
              <a:gd name="connsiteX3" fmla="*/ 563623 w 563623"/>
              <a:gd name="connsiteY3" fmla="*/ 890565 h 919140"/>
              <a:gd name="connsiteX4" fmla="*/ 539811 w 563623"/>
              <a:gd name="connsiteY4" fmla="*/ 214287 h 919140"/>
              <a:gd name="connsiteX5" fmla="*/ 264563 w 563623"/>
              <a:gd name="connsiteY5" fmla="*/ 0 h 919140"/>
              <a:gd name="connsiteX0" fmla="*/ 279647 w 578707"/>
              <a:gd name="connsiteY0" fmla="*/ 0 h 919140"/>
              <a:gd name="connsiteX1" fmla="*/ 30163 w 578707"/>
              <a:gd name="connsiteY1" fmla="*/ 226241 h 919140"/>
              <a:gd name="connsiteX2" fmla="*/ 0 w 578707"/>
              <a:gd name="connsiteY2" fmla="*/ 231004 h 919140"/>
              <a:gd name="connsiteX3" fmla="*/ 15084 w 578707"/>
              <a:gd name="connsiteY3" fmla="*/ 919140 h 919140"/>
              <a:gd name="connsiteX4" fmla="*/ 578707 w 578707"/>
              <a:gd name="connsiteY4" fmla="*/ 890565 h 919140"/>
              <a:gd name="connsiteX5" fmla="*/ 554895 w 578707"/>
              <a:gd name="connsiteY5" fmla="*/ 214287 h 919140"/>
              <a:gd name="connsiteX6" fmla="*/ 279647 w 578707"/>
              <a:gd name="connsiteY6"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7275 w 578707"/>
              <a:gd name="connsiteY4" fmla="*/ 228623 h 919140"/>
              <a:gd name="connsiteX5" fmla="*/ 554895 w 578707"/>
              <a:gd name="connsiteY5" fmla="*/ 214287 h 919140"/>
              <a:gd name="connsiteX6" fmla="*/ 279647 w 578707"/>
              <a:gd name="connsiteY6" fmla="*/ 0 h 919140"/>
              <a:gd name="connsiteX0" fmla="*/ 279647 w 557275"/>
              <a:gd name="connsiteY0" fmla="*/ 0 h 919140"/>
              <a:gd name="connsiteX1" fmla="*/ 0 w 557275"/>
              <a:gd name="connsiteY1" fmla="*/ 231004 h 919140"/>
              <a:gd name="connsiteX2" fmla="*/ 15084 w 557275"/>
              <a:gd name="connsiteY2" fmla="*/ 919140 h 919140"/>
              <a:gd name="connsiteX3" fmla="*/ 550069 w 557275"/>
              <a:gd name="connsiteY3" fmla="*/ 890565 h 919140"/>
              <a:gd name="connsiteX4" fmla="*/ 557275 w 557275"/>
              <a:gd name="connsiteY4" fmla="*/ 228623 h 919140"/>
              <a:gd name="connsiteX5" fmla="*/ 554895 w 557275"/>
              <a:gd name="connsiteY5" fmla="*/ 214287 h 919140"/>
              <a:gd name="connsiteX6" fmla="*/ 279647 w 557275"/>
              <a:gd name="connsiteY6" fmla="*/ 0 h 9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75" h="919140">
                <a:moveTo>
                  <a:pt x="279647" y="0"/>
                </a:moveTo>
                <a:lnTo>
                  <a:pt x="0" y="231004"/>
                </a:lnTo>
                <a:lnTo>
                  <a:pt x="15084" y="919140"/>
                </a:lnTo>
                <a:lnTo>
                  <a:pt x="550069" y="890565"/>
                </a:lnTo>
                <a:lnTo>
                  <a:pt x="557275" y="228623"/>
                </a:lnTo>
                <a:lnTo>
                  <a:pt x="554895" y="214287"/>
                </a:lnTo>
                <a:lnTo>
                  <a:pt x="279647" y="0"/>
                </a:lnTo>
                <a:close/>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0" name="Oval 79"/>
          <p:cNvSpPr/>
          <p:nvPr/>
        </p:nvSpPr>
        <p:spPr>
          <a:xfrm>
            <a:off x="5667375"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1" name="Oval 80"/>
          <p:cNvSpPr/>
          <p:nvPr/>
        </p:nvSpPr>
        <p:spPr>
          <a:xfrm>
            <a:off x="5913438" y="2287588"/>
            <a:ext cx="46037"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2" name="Oval 81"/>
          <p:cNvSpPr/>
          <p:nvPr/>
        </p:nvSpPr>
        <p:spPr>
          <a:xfrm>
            <a:off x="5972175" y="239712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3" name="Oval 82"/>
          <p:cNvSpPr/>
          <p:nvPr/>
        </p:nvSpPr>
        <p:spPr>
          <a:xfrm>
            <a:off x="5959475"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4" name="Oval 83"/>
          <p:cNvSpPr/>
          <p:nvPr/>
        </p:nvSpPr>
        <p:spPr>
          <a:xfrm>
            <a:off x="5703888" y="2470150"/>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5" name="Oval 84"/>
          <p:cNvSpPr/>
          <p:nvPr/>
        </p:nvSpPr>
        <p:spPr>
          <a:xfrm>
            <a:off x="5813425" y="189547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6" name="Oval 85"/>
          <p:cNvSpPr/>
          <p:nvPr/>
        </p:nvSpPr>
        <p:spPr>
          <a:xfrm>
            <a:off x="5876925" y="255270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5" name="Oval 34"/>
          <p:cNvSpPr/>
          <p:nvPr/>
        </p:nvSpPr>
        <p:spPr>
          <a:xfrm>
            <a:off x="7639050"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7" name="Oval 36"/>
          <p:cNvSpPr/>
          <p:nvPr/>
        </p:nvSpPr>
        <p:spPr>
          <a:xfrm>
            <a:off x="7943850" y="239712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8" name="Oval 37"/>
          <p:cNvSpPr/>
          <p:nvPr/>
        </p:nvSpPr>
        <p:spPr>
          <a:xfrm>
            <a:off x="7931150"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9" name="Oval 38"/>
          <p:cNvSpPr/>
          <p:nvPr/>
        </p:nvSpPr>
        <p:spPr>
          <a:xfrm>
            <a:off x="7675563" y="2470150"/>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0" name="Oval 39"/>
          <p:cNvSpPr/>
          <p:nvPr/>
        </p:nvSpPr>
        <p:spPr>
          <a:xfrm>
            <a:off x="7785100" y="189547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5" name="Oval 44"/>
          <p:cNvSpPr/>
          <p:nvPr/>
        </p:nvSpPr>
        <p:spPr>
          <a:xfrm>
            <a:off x="3817938" y="2397125"/>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6" name="Oval 45"/>
          <p:cNvSpPr/>
          <p:nvPr/>
        </p:nvSpPr>
        <p:spPr>
          <a:xfrm>
            <a:off x="3805238" y="2078038"/>
            <a:ext cx="46037"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7" name="Oval 46"/>
          <p:cNvSpPr/>
          <p:nvPr/>
        </p:nvSpPr>
        <p:spPr>
          <a:xfrm>
            <a:off x="3549650" y="247015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8" name="Oval 47"/>
          <p:cNvSpPr/>
          <p:nvPr/>
        </p:nvSpPr>
        <p:spPr>
          <a:xfrm>
            <a:off x="3659188" y="1895475"/>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9" name="Oval 48"/>
          <p:cNvSpPr/>
          <p:nvPr/>
        </p:nvSpPr>
        <p:spPr>
          <a:xfrm>
            <a:off x="3722688" y="2552700"/>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2" name="Oval 51"/>
          <p:cNvSpPr/>
          <p:nvPr/>
        </p:nvSpPr>
        <p:spPr>
          <a:xfrm>
            <a:off x="1604963" y="2360613"/>
            <a:ext cx="46037"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3" name="Oval 52"/>
          <p:cNvSpPr/>
          <p:nvPr/>
        </p:nvSpPr>
        <p:spPr>
          <a:xfrm>
            <a:off x="1663700" y="247015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4" name="Oval 53"/>
          <p:cNvSpPr/>
          <p:nvPr/>
        </p:nvSpPr>
        <p:spPr>
          <a:xfrm>
            <a:off x="1651000" y="2151063"/>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6" name="Oval 55"/>
          <p:cNvSpPr/>
          <p:nvPr/>
        </p:nvSpPr>
        <p:spPr>
          <a:xfrm>
            <a:off x="1504950" y="196850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9" name="Rectangle 58"/>
          <p:cNvSpPr/>
          <p:nvPr/>
        </p:nvSpPr>
        <p:spPr>
          <a:xfrm>
            <a:off x="6872288" y="1384300"/>
            <a:ext cx="2044700" cy="1549400"/>
          </a:xfrm>
          <a:prstGeom prst="rect">
            <a:avLst/>
          </a:prstGeom>
          <a:noFill/>
          <a:ln w="857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0" name="Rectangle 59"/>
          <p:cNvSpPr/>
          <p:nvPr/>
        </p:nvSpPr>
        <p:spPr>
          <a:xfrm>
            <a:off x="2490788" y="1384300"/>
            <a:ext cx="2081212" cy="1549400"/>
          </a:xfrm>
          <a:prstGeom prst="rect">
            <a:avLst/>
          </a:prstGeom>
          <a:noFill/>
          <a:ln w="857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1" name="Rectangle 60"/>
          <p:cNvSpPr/>
          <p:nvPr/>
        </p:nvSpPr>
        <p:spPr>
          <a:xfrm>
            <a:off x="190500" y="1384300"/>
            <a:ext cx="2154238" cy="1549400"/>
          </a:xfrm>
          <a:prstGeom prst="rect">
            <a:avLst/>
          </a:prstGeom>
          <a:noFill/>
          <a:ln w="857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4" name="Oval 63"/>
          <p:cNvSpPr/>
          <p:nvPr/>
        </p:nvSpPr>
        <p:spPr>
          <a:xfrm>
            <a:off x="4462463" y="4013200"/>
            <a:ext cx="46037"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5" name="Oval 64"/>
          <p:cNvSpPr/>
          <p:nvPr/>
        </p:nvSpPr>
        <p:spPr>
          <a:xfrm>
            <a:off x="4572000" y="4405313"/>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6" name="Oval 65"/>
          <p:cNvSpPr/>
          <p:nvPr/>
        </p:nvSpPr>
        <p:spPr>
          <a:xfrm>
            <a:off x="4864100" y="4332288"/>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7" name="Oval 66"/>
          <p:cNvSpPr/>
          <p:nvPr/>
        </p:nvSpPr>
        <p:spPr>
          <a:xfrm>
            <a:off x="5073650" y="4259263"/>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8" name="Content Placeholder 90"/>
          <p:cNvSpPr txBox="1">
            <a:spLocks/>
          </p:cNvSpPr>
          <p:nvPr/>
        </p:nvSpPr>
        <p:spPr bwMode="auto">
          <a:xfrm>
            <a:off x="701675" y="6021388"/>
            <a:ext cx="7985125" cy="104775"/>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Arial" charset="0"/>
              <a:buNone/>
              <a:defRPr/>
            </a:pPr>
            <a:r>
              <a:rPr lang="en-US" sz="3200">
                <a:solidFill>
                  <a:prstClr val="black"/>
                </a:solidFill>
                <a:latin typeface="Calibri"/>
                <a:ea typeface="ＭＳ Ｐゴシック" charset="0"/>
              </a:rPr>
              <a:t>  </a:t>
            </a:r>
          </a:p>
        </p:txBody>
      </p:sp>
      <p:sp>
        <p:nvSpPr>
          <p:cNvPr id="69" name="Oval 68"/>
          <p:cNvSpPr/>
          <p:nvPr/>
        </p:nvSpPr>
        <p:spPr>
          <a:xfrm>
            <a:off x="5292725" y="4195763"/>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0" name="Oval 69"/>
          <p:cNvSpPr/>
          <p:nvPr/>
        </p:nvSpPr>
        <p:spPr>
          <a:xfrm>
            <a:off x="4316413" y="4487863"/>
            <a:ext cx="46037"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1" name="Oval 70"/>
          <p:cNvSpPr/>
          <p:nvPr/>
        </p:nvSpPr>
        <p:spPr>
          <a:xfrm>
            <a:off x="4937125" y="4879975"/>
            <a:ext cx="46038"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2" name="Oval 71"/>
          <p:cNvSpPr/>
          <p:nvPr/>
        </p:nvSpPr>
        <p:spPr>
          <a:xfrm>
            <a:off x="4937125" y="3538538"/>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4" name="Oval 73"/>
          <p:cNvSpPr/>
          <p:nvPr/>
        </p:nvSpPr>
        <p:spPr>
          <a:xfrm>
            <a:off x="4416425" y="4332288"/>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5" name="AutoShape 12"/>
          <p:cNvSpPr>
            <a:spLocks noChangeArrowheads="1"/>
          </p:cNvSpPr>
          <p:nvPr/>
        </p:nvSpPr>
        <p:spPr bwMode="auto">
          <a:xfrm rot="11675139">
            <a:off x="3475038" y="6097588"/>
            <a:ext cx="352425" cy="568325"/>
          </a:xfrm>
          <a:prstGeom prst="triangle">
            <a:avLst>
              <a:gd name="adj" fmla="val 50000"/>
            </a:avLst>
          </a:prstGeom>
          <a:solidFill>
            <a:schemeClr val="tx2">
              <a:lumMod val="60000"/>
              <a:lumOff val="4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76" name="AutoShape 14"/>
          <p:cNvSpPr>
            <a:spLocks noChangeArrowheads="1"/>
          </p:cNvSpPr>
          <p:nvPr/>
        </p:nvSpPr>
        <p:spPr bwMode="auto">
          <a:xfrm rot="9773837">
            <a:off x="5986463" y="5948363"/>
            <a:ext cx="376237" cy="547687"/>
          </a:xfrm>
          <a:prstGeom prst="triangle">
            <a:avLst>
              <a:gd name="adj" fmla="val 50000"/>
            </a:avLst>
          </a:prstGeom>
          <a:solidFill>
            <a:schemeClr val="tx2">
              <a:lumMod val="60000"/>
              <a:lumOff val="4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77" name="AutoShape 15"/>
          <p:cNvSpPr>
            <a:spLocks noChangeArrowheads="1"/>
          </p:cNvSpPr>
          <p:nvPr/>
        </p:nvSpPr>
        <p:spPr bwMode="auto">
          <a:xfrm rot="12771120">
            <a:off x="2459038" y="5778500"/>
            <a:ext cx="334962" cy="517525"/>
          </a:xfrm>
          <a:prstGeom prst="triangle">
            <a:avLst>
              <a:gd name="adj" fmla="val 50000"/>
            </a:avLst>
          </a:prstGeom>
          <a:solidFill>
            <a:schemeClr val="tx2">
              <a:lumMod val="60000"/>
              <a:lumOff val="4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grpSp>
        <p:nvGrpSpPr>
          <p:cNvPr id="25644" name="Group 109"/>
          <p:cNvGrpSpPr>
            <a:grpSpLocks/>
          </p:cNvGrpSpPr>
          <p:nvPr/>
        </p:nvGrpSpPr>
        <p:grpSpPr bwMode="auto">
          <a:xfrm>
            <a:off x="4316413" y="3538538"/>
            <a:ext cx="1022350" cy="1387475"/>
            <a:chOff x="4316409" y="3538539"/>
            <a:chExt cx="1022350" cy="1387475"/>
          </a:xfrm>
        </p:grpSpPr>
        <p:sp>
          <p:nvSpPr>
            <p:cNvPr id="111" name="Oval 110"/>
            <p:cNvSpPr/>
            <p:nvPr/>
          </p:nvSpPr>
          <p:spPr>
            <a:xfrm>
              <a:off x="4462459" y="4013201"/>
              <a:ext cx="46037"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2" name="Oval 111"/>
            <p:cNvSpPr/>
            <p:nvPr/>
          </p:nvSpPr>
          <p:spPr>
            <a:xfrm>
              <a:off x="4571996" y="4405314"/>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3" name="Oval 112"/>
            <p:cNvSpPr/>
            <p:nvPr/>
          </p:nvSpPr>
          <p:spPr>
            <a:xfrm>
              <a:off x="4864096" y="4332289"/>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4" name="Oval 113"/>
            <p:cNvSpPr/>
            <p:nvPr/>
          </p:nvSpPr>
          <p:spPr>
            <a:xfrm>
              <a:off x="5073646" y="4259264"/>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5" name="Oval 114"/>
            <p:cNvSpPr/>
            <p:nvPr/>
          </p:nvSpPr>
          <p:spPr>
            <a:xfrm>
              <a:off x="5292721" y="4195764"/>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6" name="Oval 115"/>
            <p:cNvSpPr/>
            <p:nvPr/>
          </p:nvSpPr>
          <p:spPr>
            <a:xfrm>
              <a:off x="4316409" y="4487864"/>
              <a:ext cx="46037"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7" name="Oval 116"/>
            <p:cNvSpPr/>
            <p:nvPr/>
          </p:nvSpPr>
          <p:spPr>
            <a:xfrm>
              <a:off x="4937121" y="4879976"/>
              <a:ext cx="46038"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8" name="Oval 117"/>
            <p:cNvSpPr/>
            <p:nvPr/>
          </p:nvSpPr>
          <p:spPr>
            <a:xfrm>
              <a:off x="4937121" y="3538539"/>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9" name="Oval 118"/>
            <p:cNvSpPr/>
            <p:nvPr/>
          </p:nvSpPr>
          <p:spPr>
            <a:xfrm>
              <a:off x="5183184" y="4341814"/>
              <a:ext cx="46037"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0" name="Oval 119"/>
            <p:cNvSpPr/>
            <p:nvPr/>
          </p:nvSpPr>
          <p:spPr>
            <a:xfrm>
              <a:off x="4416421" y="4332289"/>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sp>
        <p:nvSpPr>
          <p:cNvPr id="25645" name="TextBox 120"/>
          <p:cNvSpPr txBox="1">
            <a:spLocks noChangeArrowheads="1"/>
          </p:cNvSpPr>
          <p:nvPr/>
        </p:nvSpPr>
        <p:spPr bwMode="auto">
          <a:xfrm>
            <a:off x="774700" y="3355975"/>
            <a:ext cx="1862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smtClean="0">
                <a:solidFill>
                  <a:prstClr val="black"/>
                </a:solidFill>
              </a:rPr>
              <a:t>Set   X</a:t>
            </a:r>
            <a:r>
              <a:rPr lang="en-US" sz="3200" baseline="-25000" smtClean="0">
                <a:solidFill>
                  <a:prstClr val="black"/>
                </a:solidFill>
              </a:rPr>
              <a:t>1</a:t>
            </a:r>
          </a:p>
        </p:txBody>
      </p:sp>
      <p:cxnSp>
        <p:nvCxnSpPr>
          <p:cNvPr id="122" name="Straight Arrow Connector 121"/>
          <p:cNvCxnSpPr/>
          <p:nvPr/>
        </p:nvCxnSpPr>
        <p:spPr>
          <a:xfrm>
            <a:off x="2344738" y="3721100"/>
            <a:ext cx="2044700" cy="43815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5647" name="Group 122"/>
          <p:cNvGrpSpPr>
            <a:grpSpLocks/>
          </p:cNvGrpSpPr>
          <p:nvPr/>
        </p:nvGrpSpPr>
        <p:grpSpPr bwMode="auto">
          <a:xfrm>
            <a:off x="3910013" y="1785938"/>
            <a:ext cx="2232025" cy="4557712"/>
            <a:chOff x="3910013" y="1785938"/>
            <a:chExt cx="2232025" cy="4557712"/>
          </a:xfrm>
        </p:grpSpPr>
        <p:sp>
          <p:nvSpPr>
            <p:cNvPr id="124" name="Freeform 123"/>
            <p:cNvSpPr/>
            <p:nvPr/>
          </p:nvSpPr>
          <p:spPr>
            <a:xfrm>
              <a:off x="3910013" y="3298825"/>
              <a:ext cx="1793875" cy="3044825"/>
            </a:xfrm>
            <a:custGeom>
              <a:avLst/>
              <a:gdLst>
                <a:gd name="connsiteX0" fmla="*/ 833378 w 1794076"/>
                <a:gd name="connsiteY0" fmla="*/ 3044142 h 3044142"/>
                <a:gd name="connsiteX1" fmla="*/ 0 w 1794076"/>
                <a:gd name="connsiteY1" fmla="*/ 11574 h 3044142"/>
                <a:gd name="connsiteX2" fmla="*/ 1794076 w 1794076"/>
                <a:gd name="connsiteY2" fmla="*/ 0 h 3044142"/>
                <a:gd name="connsiteX3" fmla="*/ 833378 w 1794076"/>
                <a:gd name="connsiteY3" fmla="*/ 3044142 h 3044142"/>
              </a:gdLst>
              <a:ahLst/>
              <a:cxnLst>
                <a:cxn ang="0">
                  <a:pos x="connsiteX0" y="connsiteY0"/>
                </a:cxn>
                <a:cxn ang="0">
                  <a:pos x="connsiteX1" y="connsiteY1"/>
                </a:cxn>
                <a:cxn ang="0">
                  <a:pos x="connsiteX2" y="connsiteY2"/>
                </a:cxn>
                <a:cxn ang="0">
                  <a:pos x="connsiteX3" y="connsiteY3"/>
                </a:cxn>
              </a:cxnLst>
              <a:rect l="l" t="t" r="r" b="b"/>
              <a:pathLst>
                <a:path w="1794076" h="3044142">
                  <a:moveTo>
                    <a:pt x="833378" y="3044142"/>
                  </a:moveTo>
                  <a:lnTo>
                    <a:pt x="0" y="11574"/>
                  </a:lnTo>
                  <a:lnTo>
                    <a:pt x="1794076" y="0"/>
                  </a:lnTo>
                  <a:lnTo>
                    <a:pt x="833378" y="3044142"/>
                  </a:lnTo>
                  <a:close/>
                </a:path>
              </a:pathLst>
            </a:cu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5" name="Freeform 124"/>
            <p:cNvSpPr/>
            <p:nvPr/>
          </p:nvSpPr>
          <p:spPr>
            <a:xfrm>
              <a:off x="5549900" y="1785938"/>
              <a:ext cx="592138" cy="912812"/>
            </a:xfrm>
            <a:custGeom>
              <a:avLst/>
              <a:gdLst>
                <a:gd name="connsiteX0" fmla="*/ 381965 w 686764"/>
                <a:gd name="connsiteY0" fmla="*/ 0 h 991597"/>
                <a:gd name="connsiteX1" fmla="*/ 11575 w 686764"/>
                <a:gd name="connsiteY1" fmla="*/ 300942 h 991597"/>
                <a:gd name="connsiteX2" fmla="*/ 0 w 686764"/>
                <a:gd name="connsiteY2" fmla="*/ 775504 h 991597"/>
                <a:gd name="connsiteX3" fmla="*/ 682906 w 686764"/>
                <a:gd name="connsiteY3" fmla="*/ 752354 h 991597"/>
                <a:gd name="connsiteX4" fmla="*/ 659757 w 686764"/>
                <a:gd name="connsiteY4" fmla="*/ 289367 h 991597"/>
                <a:gd name="connsiteX5" fmla="*/ 381965 w 686764"/>
                <a:gd name="connsiteY5" fmla="*/ 0 h 991597"/>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381965 w 682906"/>
                <a:gd name="connsiteY5"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9 w 682910"/>
                <a:gd name="connsiteY0" fmla="*/ 0 h 919140"/>
                <a:gd name="connsiteX1" fmla="*/ 11579 w 682910"/>
                <a:gd name="connsiteY1" fmla="*/ 300942 h 919140"/>
                <a:gd name="connsiteX2" fmla="*/ 4 w 682910"/>
                <a:gd name="connsiteY2" fmla="*/ 775504 h 919140"/>
                <a:gd name="connsiteX3" fmla="*/ 117406 w 682910"/>
                <a:gd name="connsiteY3" fmla="*/ 919140 h 919140"/>
                <a:gd name="connsiteX4" fmla="*/ 682910 w 682910"/>
                <a:gd name="connsiteY4" fmla="*/ 752354 h 919140"/>
                <a:gd name="connsiteX5" fmla="*/ 659761 w 682910"/>
                <a:gd name="connsiteY5" fmla="*/ 289367 h 919140"/>
                <a:gd name="connsiteX6" fmla="*/ 657217 w 682910"/>
                <a:gd name="connsiteY6" fmla="*/ 290535 h 919140"/>
                <a:gd name="connsiteX7" fmla="*/ 381969 w 682910"/>
                <a:gd name="connsiteY7" fmla="*/ 0 h 919140"/>
                <a:gd name="connsiteX0" fmla="*/ 370390 w 671331"/>
                <a:gd name="connsiteY0" fmla="*/ 0 h 919140"/>
                <a:gd name="connsiteX1" fmla="*/ 0 w 671331"/>
                <a:gd name="connsiteY1" fmla="*/ 300942 h 919140"/>
                <a:gd name="connsiteX2" fmla="*/ 105827 w 671331"/>
                <a:gd name="connsiteY2" fmla="*/ 919140 h 919140"/>
                <a:gd name="connsiteX3" fmla="*/ 671331 w 671331"/>
                <a:gd name="connsiteY3" fmla="*/ 752354 h 919140"/>
                <a:gd name="connsiteX4" fmla="*/ 648182 w 671331"/>
                <a:gd name="connsiteY4" fmla="*/ 289367 h 919140"/>
                <a:gd name="connsiteX5" fmla="*/ 645638 w 671331"/>
                <a:gd name="connsiteY5" fmla="*/ 290535 h 919140"/>
                <a:gd name="connsiteX6" fmla="*/ 370390 w 671331"/>
                <a:gd name="connsiteY6" fmla="*/ 0 h 919140"/>
                <a:gd name="connsiteX0" fmla="*/ 289489 w 590430"/>
                <a:gd name="connsiteY0" fmla="*/ 0 h 919140"/>
                <a:gd name="connsiteX1" fmla="*/ 0 w 590430"/>
                <a:gd name="connsiteY1" fmla="*/ 300942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14287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88549 w 590430"/>
                <a:gd name="connsiteY4" fmla="*/ 890565 h 919140"/>
                <a:gd name="connsiteX5" fmla="*/ 567281 w 590430"/>
                <a:gd name="connsiteY5" fmla="*/ 289367 h 919140"/>
                <a:gd name="connsiteX6" fmla="*/ 564737 w 590430"/>
                <a:gd name="connsiteY6" fmla="*/ 214287 h 919140"/>
                <a:gd name="connsiteX7" fmla="*/ 289489 w 590430"/>
                <a:gd name="connsiteY7" fmla="*/ 0 h 919140"/>
                <a:gd name="connsiteX0" fmla="*/ 289489 w 664687"/>
                <a:gd name="connsiteY0" fmla="*/ 0 h 919140"/>
                <a:gd name="connsiteX1" fmla="*/ 0 w 664687"/>
                <a:gd name="connsiteY1" fmla="*/ 224694 h 919140"/>
                <a:gd name="connsiteX2" fmla="*/ 24926 w 664687"/>
                <a:gd name="connsiteY2" fmla="*/ 919140 h 919140"/>
                <a:gd name="connsiteX3" fmla="*/ 590430 w 664687"/>
                <a:gd name="connsiteY3" fmla="*/ 752354 h 919140"/>
                <a:gd name="connsiteX4" fmla="*/ 588549 w 664687"/>
                <a:gd name="connsiteY4" fmla="*/ 890565 h 919140"/>
                <a:gd name="connsiteX5" fmla="*/ 664687 w 664687"/>
                <a:gd name="connsiteY5" fmla="*/ 752498 h 919140"/>
                <a:gd name="connsiteX6" fmla="*/ 567281 w 664687"/>
                <a:gd name="connsiteY6" fmla="*/ 289367 h 919140"/>
                <a:gd name="connsiteX7" fmla="*/ 564737 w 664687"/>
                <a:gd name="connsiteY7" fmla="*/ 214287 h 919140"/>
                <a:gd name="connsiteX8" fmla="*/ 289489 w 664687"/>
                <a:gd name="connsiteY8" fmla="*/ 0 h 919140"/>
                <a:gd name="connsiteX0" fmla="*/ 289489 w 664687"/>
                <a:gd name="connsiteY0" fmla="*/ 0 h 919140"/>
                <a:gd name="connsiteX1" fmla="*/ 0 w 664687"/>
                <a:gd name="connsiteY1" fmla="*/ 224694 h 919140"/>
                <a:gd name="connsiteX2" fmla="*/ 24926 w 664687"/>
                <a:gd name="connsiteY2" fmla="*/ 919140 h 919140"/>
                <a:gd name="connsiteX3" fmla="*/ 588549 w 664687"/>
                <a:gd name="connsiteY3" fmla="*/ 890565 h 919140"/>
                <a:gd name="connsiteX4" fmla="*/ 664687 w 664687"/>
                <a:gd name="connsiteY4" fmla="*/ 752498 h 919140"/>
                <a:gd name="connsiteX5" fmla="*/ 567281 w 664687"/>
                <a:gd name="connsiteY5" fmla="*/ 289367 h 919140"/>
                <a:gd name="connsiteX6" fmla="*/ 564737 w 664687"/>
                <a:gd name="connsiteY6" fmla="*/ 214287 h 919140"/>
                <a:gd name="connsiteX7" fmla="*/ 289489 w 664687"/>
                <a:gd name="connsiteY7"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7281 w 588549"/>
                <a:gd name="connsiteY4" fmla="*/ 289367 h 919140"/>
                <a:gd name="connsiteX5" fmla="*/ 564737 w 588549"/>
                <a:gd name="connsiteY5" fmla="*/ 214287 h 919140"/>
                <a:gd name="connsiteX6" fmla="*/ 289489 w 588549"/>
                <a:gd name="connsiteY6"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4737 w 588549"/>
                <a:gd name="connsiteY4" fmla="*/ 214287 h 919140"/>
                <a:gd name="connsiteX5" fmla="*/ 289489 w 588549"/>
                <a:gd name="connsiteY5" fmla="*/ 0 h 919140"/>
                <a:gd name="connsiteX0" fmla="*/ 289489 w 588549"/>
                <a:gd name="connsiteY0" fmla="*/ 0 h 919140"/>
                <a:gd name="connsiteX1" fmla="*/ 0 w 588549"/>
                <a:gd name="connsiteY1" fmla="*/ 224694 h 919140"/>
                <a:gd name="connsiteX2" fmla="*/ 40005 w 588549"/>
                <a:gd name="connsiteY2" fmla="*/ 226241 h 919140"/>
                <a:gd name="connsiteX3" fmla="*/ 24926 w 588549"/>
                <a:gd name="connsiteY3" fmla="*/ 919140 h 919140"/>
                <a:gd name="connsiteX4" fmla="*/ 588549 w 588549"/>
                <a:gd name="connsiteY4" fmla="*/ 890565 h 919140"/>
                <a:gd name="connsiteX5" fmla="*/ 564737 w 588549"/>
                <a:gd name="connsiteY5" fmla="*/ 214287 h 919140"/>
                <a:gd name="connsiteX6" fmla="*/ 289489 w 588549"/>
                <a:gd name="connsiteY6" fmla="*/ 0 h 919140"/>
                <a:gd name="connsiteX0" fmla="*/ 264563 w 563623"/>
                <a:gd name="connsiteY0" fmla="*/ 0 h 919140"/>
                <a:gd name="connsiteX1" fmla="*/ 15079 w 563623"/>
                <a:gd name="connsiteY1" fmla="*/ 226241 h 919140"/>
                <a:gd name="connsiteX2" fmla="*/ 0 w 563623"/>
                <a:gd name="connsiteY2" fmla="*/ 919140 h 919140"/>
                <a:gd name="connsiteX3" fmla="*/ 563623 w 563623"/>
                <a:gd name="connsiteY3" fmla="*/ 890565 h 919140"/>
                <a:gd name="connsiteX4" fmla="*/ 539811 w 563623"/>
                <a:gd name="connsiteY4" fmla="*/ 214287 h 919140"/>
                <a:gd name="connsiteX5" fmla="*/ 264563 w 563623"/>
                <a:gd name="connsiteY5" fmla="*/ 0 h 919140"/>
                <a:gd name="connsiteX0" fmla="*/ 279647 w 578707"/>
                <a:gd name="connsiteY0" fmla="*/ 0 h 919140"/>
                <a:gd name="connsiteX1" fmla="*/ 30163 w 578707"/>
                <a:gd name="connsiteY1" fmla="*/ 226241 h 919140"/>
                <a:gd name="connsiteX2" fmla="*/ 0 w 578707"/>
                <a:gd name="connsiteY2" fmla="*/ 231004 h 919140"/>
                <a:gd name="connsiteX3" fmla="*/ 15084 w 578707"/>
                <a:gd name="connsiteY3" fmla="*/ 919140 h 919140"/>
                <a:gd name="connsiteX4" fmla="*/ 578707 w 578707"/>
                <a:gd name="connsiteY4" fmla="*/ 890565 h 919140"/>
                <a:gd name="connsiteX5" fmla="*/ 554895 w 578707"/>
                <a:gd name="connsiteY5" fmla="*/ 214287 h 919140"/>
                <a:gd name="connsiteX6" fmla="*/ 279647 w 578707"/>
                <a:gd name="connsiteY6"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7275 w 578707"/>
                <a:gd name="connsiteY4" fmla="*/ 228623 h 919140"/>
                <a:gd name="connsiteX5" fmla="*/ 554895 w 578707"/>
                <a:gd name="connsiteY5" fmla="*/ 214287 h 919140"/>
                <a:gd name="connsiteX6" fmla="*/ 279647 w 578707"/>
                <a:gd name="connsiteY6" fmla="*/ 0 h 919140"/>
                <a:gd name="connsiteX0" fmla="*/ 279647 w 557275"/>
                <a:gd name="connsiteY0" fmla="*/ 0 h 919140"/>
                <a:gd name="connsiteX1" fmla="*/ 0 w 557275"/>
                <a:gd name="connsiteY1" fmla="*/ 231004 h 919140"/>
                <a:gd name="connsiteX2" fmla="*/ 15084 w 557275"/>
                <a:gd name="connsiteY2" fmla="*/ 919140 h 919140"/>
                <a:gd name="connsiteX3" fmla="*/ 550069 w 557275"/>
                <a:gd name="connsiteY3" fmla="*/ 890565 h 919140"/>
                <a:gd name="connsiteX4" fmla="*/ 557275 w 557275"/>
                <a:gd name="connsiteY4" fmla="*/ 228623 h 919140"/>
                <a:gd name="connsiteX5" fmla="*/ 554895 w 557275"/>
                <a:gd name="connsiteY5" fmla="*/ 214287 h 919140"/>
                <a:gd name="connsiteX6" fmla="*/ 279647 w 557275"/>
                <a:gd name="connsiteY6" fmla="*/ 0 h 9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75" h="919140">
                  <a:moveTo>
                    <a:pt x="279647" y="0"/>
                  </a:moveTo>
                  <a:lnTo>
                    <a:pt x="0" y="231004"/>
                  </a:lnTo>
                  <a:lnTo>
                    <a:pt x="15084" y="919140"/>
                  </a:lnTo>
                  <a:lnTo>
                    <a:pt x="550069" y="890565"/>
                  </a:lnTo>
                  <a:lnTo>
                    <a:pt x="557275" y="228623"/>
                  </a:lnTo>
                  <a:lnTo>
                    <a:pt x="554895" y="214287"/>
                  </a:lnTo>
                  <a:lnTo>
                    <a:pt x="279647" y="0"/>
                  </a:lnTo>
                  <a:close/>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sp>
        <p:nvSpPr>
          <p:cNvPr id="25648" name="AutoShape 13"/>
          <p:cNvSpPr>
            <a:spLocks noChangeArrowheads="1"/>
          </p:cNvSpPr>
          <p:nvPr/>
        </p:nvSpPr>
        <p:spPr bwMode="auto">
          <a:xfrm rot="10800000">
            <a:off x="4498975" y="5802313"/>
            <a:ext cx="474663" cy="590550"/>
          </a:xfrm>
          <a:prstGeom prst="triangle">
            <a:avLst>
              <a:gd name="adj" fmla="val 50000"/>
            </a:avLst>
          </a:prstGeom>
          <a:solidFill>
            <a:srgbClr val="FF0000"/>
          </a:solidFill>
          <a:ln w="38100">
            <a:solidFill>
              <a:srgbClr val="FF3300"/>
            </a:solidFill>
            <a:miter lim="800000"/>
            <a:headEnd/>
            <a:tailEnd/>
          </a:ln>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sp>
        <p:nvSpPr>
          <p:cNvPr id="127" name="Oval 126"/>
          <p:cNvSpPr/>
          <p:nvPr/>
        </p:nvSpPr>
        <p:spPr>
          <a:xfrm>
            <a:off x="5740400" y="2297113"/>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8" name="Oval 127"/>
          <p:cNvSpPr/>
          <p:nvPr/>
        </p:nvSpPr>
        <p:spPr>
          <a:xfrm>
            <a:off x="5995988" y="2543175"/>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9" name="Oval 128"/>
          <p:cNvSpPr/>
          <p:nvPr/>
        </p:nvSpPr>
        <p:spPr>
          <a:xfrm>
            <a:off x="5813425" y="2005013"/>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22</a:t>
            </a:fld>
            <a:endParaRPr lang="en-US"/>
          </a:p>
        </p:txBody>
      </p:sp>
    </p:spTree>
    <p:extLst>
      <p:ext uri="{BB962C8B-B14F-4D97-AF65-F5344CB8AC3E}">
        <p14:creationId xmlns:p14="http://schemas.microsoft.com/office/powerpoint/2010/main" val="25580272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Freeform 123"/>
          <p:cNvSpPr/>
          <p:nvPr/>
        </p:nvSpPr>
        <p:spPr>
          <a:xfrm>
            <a:off x="3910013" y="3341688"/>
            <a:ext cx="1793875" cy="3044825"/>
          </a:xfrm>
          <a:custGeom>
            <a:avLst/>
            <a:gdLst>
              <a:gd name="connsiteX0" fmla="*/ 833378 w 1794076"/>
              <a:gd name="connsiteY0" fmla="*/ 3044142 h 3044142"/>
              <a:gd name="connsiteX1" fmla="*/ 0 w 1794076"/>
              <a:gd name="connsiteY1" fmla="*/ 11574 h 3044142"/>
              <a:gd name="connsiteX2" fmla="*/ 1794076 w 1794076"/>
              <a:gd name="connsiteY2" fmla="*/ 0 h 3044142"/>
              <a:gd name="connsiteX3" fmla="*/ 833378 w 1794076"/>
              <a:gd name="connsiteY3" fmla="*/ 3044142 h 3044142"/>
            </a:gdLst>
            <a:ahLst/>
            <a:cxnLst>
              <a:cxn ang="0">
                <a:pos x="connsiteX0" y="connsiteY0"/>
              </a:cxn>
              <a:cxn ang="0">
                <a:pos x="connsiteX1" y="connsiteY1"/>
              </a:cxn>
              <a:cxn ang="0">
                <a:pos x="connsiteX2" y="connsiteY2"/>
              </a:cxn>
              <a:cxn ang="0">
                <a:pos x="connsiteX3" y="connsiteY3"/>
              </a:cxn>
            </a:cxnLst>
            <a:rect l="l" t="t" r="r" b="b"/>
            <a:pathLst>
              <a:path w="1794076" h="3044142">
                <a:moveTo>
                  <a:pt x="833378" y="3044142"/>
                </a:moveTo>
                <a:lnTo>
                  <a:pt x="0" y="11574"/>
                </a:lnTo>
                <a:lnTo>
                  <a:pt x="1794076" y="0"/>
                </a:lnTo>
                <a:lnTo>
                  <a:pt x="833378" y="3044142"/>
                </a:lnTo>
                <a:close/>
              </a:path>
            </a:pathLst>
          </a:cu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6627" name="Rectangle 2"/>
          <p:cNvSpPr>
            <a:spLocks noGrp="1" noChangeArrowheads="1"/>
          </p:cNvSpPr>
          <p:nvPr>
            <p:ph type="title"/>
          </p:nvPr>
        </p:nvSpPr>
        <p:spPr/>
        <p:txBody>
          <a:bodyPr/>
          <a:lstStyle/>
          <a:p>
            <a:pPr eaLnBrk="1" hangingPunct="1"/>
            <a:r>
              <a:rPr lang="en-US">
                <a:latin typeface="Calibri" charset="0"/>
              </a:rPr>
              <a:t>RANSAC-based Plane Estimation</a:t>
            </a:r>
          </a:p>
        </p:txBody>
      </p:sp>
      <p:grpSp>
        <p:nvGrpSpPr>
          <p:cNvPr id="26628" name="Group 60"/>
          <p:cNvGrpSpPr>
            <a:grpSpLocks/>
          </p:cNvGrpSpPr>
          <p:nvPr/>
        </p:nvGrpSpPr>
        <p:grpSpPr bwMode="auto">
          <a:xfrm>
            <a:off x="219075" y="1384300"/>
            <a:ext cx="8734425" cy="1570038"/>
            <a:chOff x="968346" y="2881305"/>
            <a:chExt cx="6305551" cy="1039313"/>
          </a:xfrm>
        </p:grpSpPr>
        <p:pic>
          <p:nvPicPr>
            <p:cNvPr id="26687" name="Picture 17" descr="image006.jpg"/>
            <p:cNvPicPr>
              <a:picLocks noChangeAspect="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968346" y="2881305"/>
              <a:ext cx="1558926" cy="10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8" name="Picture 18" descr="image007.jpg"/>
            <p:cNvPicPr>
              <a:picLocks noChangeAspect="1"/>
            </p:cNvPicPr>
            <p:nvPr/>
          </p:nvPicPr>
          <p:blipFill>
            <a:blip r:embed="rId4">
              <a:lum bright="38000"/>
              <a:extLst>
                <a:ext uri="{28A0092B-C50C-407E-A947-70E740481C1C}">
                  <a14:useLocalDpi xmlns:a14="http://schemas.microsoft.com/office/drawing/2010/main" val="0"/>
                </a:ext>
              </a:extLst>
            </a:blip>
            <a:srcRect/>
            <a:stretch>
              <a:fillRect/>
            </a:stretch>
          </p:blipFill>
          <p:spPr bwMode="auto">
            <a:xfrm>
              <a:off x="2574918" y="2881305"/>
              <a:ext cx="1558926" cy="10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9" name="Picture 19" descr="image008.jpg"/>
            <p:cNvPicPr>
              <a:picLocks noChangeAspect="1"/>
            </p:cNvPicPr>
            <p:nvPr/>
          </p:nvPicPr>
          <p:blipFill>
            <a:blip r:embed="rId5">
              <a:lum bright="38000"/>
              <a:extLst>
                <a:ext uri="{28A0092B-C50C-407E-A947-70E740481C1C}">
                  <a14:useLocalDpi xmlns:a14="http://schemas.microsoft.com/office/drawing/2010/main" val="0"/>
                </a:ext>
              </a:extLst>
            </a:blip>
            <a:srcRect/>
            <a:stretch>
              <a:fillRect/>
            </a:stretch>
          </p:blipFill>
          <p:spPr bwMode="auto">
            <a:xfrm>
              <a:off x="4170357" y="2881305"/>
              <a:ext cx="1533481"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90" name="Picture 20" descr="image010.jpg"/>
            <p:cNvPicPr>
              <a:picLocks noChangeAspect="1"/>
            </p:cNvPicPr>
            <p:nvPr/>
          </p:nvPicPr>
          <p:blipFill>
            <a:blip r:embed="rId6">
              <a:lum bright="38000"/>
              <a:extLst>
                <a:ext uri="{28A0092B-C50C-407E-A947-70E740481C1C}">
                  <a14:useLocalDpi xmlns:a14="http://schemas.microsoft.com/office/drawing/2010/main" val="0"/>
                </a:ext>
              </a:extLst>
            </a:blip>
            <a:srcRect/>
            <a:stretch>
              <a:fillRect/>
            </a:stretch>
          </p:blipFill>
          <p:spPr bwMode="auto">
            <a:xfrm>
              <a:off x="5740416" y="2881305"/>
              <a:ext cx="1533481"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Rectangle 61"/>
          <p:cNvSpPr/>
          <p:nvPr/>
        </p:nvSpPr>
        <p:spPr>
          <a:xfrm>
            <a:off x="4681538" y="1366838"/>
            <a:ext cx="2044700" cy="1549400"/>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6630" name="Content Placeholder 90"/>
          <p:cNvSpPr>
            <a:spLocks noGrp="1"/>
          </p:cNvSpPr>
          <p:nvPr>
            <p:ph idx="1"/>
          </p:nvPr>
        </p:nvSpPr>
        <p:spPr>
          <a:xfrm>
            <a:off x="701675" y="6021388"/>
            <a:ext cx="7985125" cy="104775"/>
          </a:xfrm>
        </p:spPr>
        <p:txBody>
          <a:bodyPr/>
          <a:lstStyle/>
          <a:p>
            <a:pPr>
              <a:buFont typeface="Arial" charset="0"/>
              <a:buNone/>
            </a:pPr>
            <a:r>
              <a:rPr lang="en-US">
                <a:latin typeface="Calibri" charset="0"/>
              </a:rPr>
              <a:t>  </a:t>
            </a:r>
          </a:p>
        </p:txBody>
      </p:sp>
      <p:sp>
        <p:nvSpPr>
          <p:cNvPr id="78" name="Freeform 77"/>
          <p:cNvSpPr/>
          <p:nvPr/>
        </p:nvSpPr>
        <p:spPr>
          <a:xfrm>
            <a:off x="5549900" y="1785938"/>
            <a:ext cx="592138" cy="912812"/>
          </a:xfrm>
          <a:custGeom>
            <a:avLst/>
            <a:gdLst>
              <a:gd name="connsiteX0" fmla="*/ 381965 w 686764"/>
              <a:gd name="connsiteY0" fmla="*/ 0 h 991597"/>
              <a:gd name="connsiteX1" fmla="*/ 11575 w 686764"/>
              <a:gd name="connsiteY1" fmla="*/ 300942 h 991597"/>
              <a:gd name="connsiteX2" fmla="*/ 0 w 686764"/>
              <a:gd name="connsiteY2" fmla="*/ 775504 h 991597"/>
              <a:gd name="connsiteX3" fmla="*/ 682906 w 686764"/>
              <a:gd name="connsiteY3" fmla="*/ 752354 h 991597"/>
              <a:gd name="connsiteX4" fmla="*/ 659757 w 686764"/>
              <a:gd name="connsiteY4" fmla="*/ 289367 h 991597"/>
              <a:gd name="connsiteX5" fmla="*/ 381965 w 686764"/>
              <a:gd name="connsiteY5" fmla="*/ 0 h 991597"/>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381965 w 682906"/>
              <a:gd name="connsiteY5"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9 w 682910"/>
              <a:gd name="connsiteY0" fmla="*/ 0 h 919140"/>
              <a:gd name="connsiteX1" fmla="*/ 11579 w 682910"/>
              <a:gd name="connsiteY1" fmla="*/ 300942 h 919140"/>
              <a:gd name="connsiteX2" fmla="*/ 4 w 682910"/>
              <a:gd name="connsiteY2" fmla="*/ 775504 h 919140"/>
              <a:gd name="connsiteX3" fmla="*/ 117406 w 682910"/>
              <a:gd name="connsiteY3" fmla="*/ 919140 h 919140"/>
              <a:gd name="connsiteX4" fmla="*/ 682910 w 682910"/>
              <a:gd name="connsiteY4" fmla="*/ 752354 h 919140"/>
              <a:gd name="connsiteX5" fmla="*/ 659761 w 682910"/>
              <a:gd name="connsiteY5" fmla="*/ 289367 h 919140"/>
              <a:gd name="connsiteX6" fmla="*/ 657217 w 682910"/>
              <a:gd name="connsiteY6" fmla="*/ 290535 h 919140"/>
              <a:gd name="connsiteX7" fmla="*/ 381969 w 682910"/>
              <a:gd name="connsiteY7" fmla="*/ 0 h 919140"/>
              <a:gd name="connsiteX0" fmla="*/ 370390 w 671331"/>
              <a:gd name="connsiteY0" fmla="*/ 0 h 919140"/>
              <a:gd name="connsiteX1" fmla="*/ 0 w 671331"/>
              <a:gd name="connsiteY1" fmla="*/ 300942 h 919140"/>
              <a:gd name="connsiteX2" fmla="*/ 105827 w 671331"/>
              <a:gd name="connsiteY2" fmla="*/ 919140 h 919140"/>
              <a:gd name="connsiteX3" fmla="*/ 671331 w 671331"/>
              <a:gd name="connsiteY3" fmla="*/ 752354 h 919140"/>
              <a:gd name="connsiteX4" fmla="*/ 648182 w 671331"/>
              <a:gd name="connsiteY4" fmla="*/ 289367 h 919140"/>
              <a:gd name="connsiteX5" fmla="*/ 645638 w 671331"/>
              <a:gd name="connsiteY5" fmla="*/ 290535 h 919140"/>
              <a:gd name="connsiteX6" fmla="*/ 370390 w 671331"/>
              <a:gd name="connsiteY6" fmla="*/ 0 h 919140"/>
              <a:gd name="connsiteX0" fmla="*/ 289489 w 590430"/>
              <a:gd name="connsiteY0" fmla="*/ 0 h 919140"/>
              <a:gd name="connsiteX1" fmla="*/ 0 w 590430"/>
              <a:gd name="connsiteY1" fmla="*/ 300942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14287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88549 w 590430"/>
              <a:gd name="connsiteY4" fmla="*/ 890565 h 919140"/>
              <a:gd name="connsiteX5" fmla="*/ 567281 w 590430"/>
              <a:gd name="connsiteY5" fmla="*/ 289367 h 919140"/>
              <a:gd name="connsiteX6" fmla="*/ 564737 w 590430"/>
              <a:gd name="connsiteY6" fmla="*/ 214287 h 919140"/>
              <a:gd name="connsiteX7" fmla="*/ 289489 w 590430"/>
              <a:gd name="connsiteY7" fmla="*/ 0 h 919140"/>
              <a:gd name="connsiteX0" fmla="*/ 289489 w 664687"/>
              <a:gd name="connsiteY0" fmla="*/ 0 h 919140"/>
              <a:gd name="connsiteX1" fmla="*/ 0 w 664687"/>
              <a:gd name="connsiteY1" fmla="*/ 224694 h 919140"/>
              <a:gd name="connsiteX2" fmla="*/ 24926 w 664687"/>
              <a:gd name="connsiteY2" fmla="*/ 919140 h 919140"/>
              <a:gd name="connsiteX3" fmla="*/ 590430 w 664687"/>
              <a:gd name="connsiteY3" fmla="*/ 752354 h 919140"/>
              <a:gd name="connsiteX4" fmla="*/ 588549 w 664687"/>
              <a:gd name="connsiteY4" fmla="*/ 890565 h 919140"/>
              <a:gd name="connsiteX5" fmla="*/ 664687 w 664687"/>
              <a:gd name="connsiteY5" fmla="*/ 752498 h 919140"/>
              <a:gd name="connsiteX6" fmla="*/ 567281 w 664687"/>
              <a:gd name="connsiteY6" fmla="*/ 289367 h 919140"/>
              <a:gd name="connsiteX7" fmla="*/ 564737 w 664687"/>
              <a:gd name="connsiteY7" fmla="*/ 214287 h 919140"/>
              <a:gd name="connsiteX8" fmla="*/ 289489 w 664687"/>
              <a:gd name="connsiteY8" fmla="*/ 0 h 919140"/>
              <a:gd name="connsiteX0" fmla="*/ 289489 w 664687"/>
              <a:gd name="connsiteY0" fmla="*/ 0 h 919140"/>
              <a:gd name="connsiteX1" fmla="*/ 0 w 664687"/>
              <a:gd name="connsiteY1" fmla="*/ 224694 h 919140"/>
              <a:gd name="connsiteX2" fmla="*/ 24926 w 664687"/>
              <a:gd name="connsiteY2" fmla="*/ 919140 h 919140"/>
              <a:gd name="connsiteX3" fmla="*/ 588549 w 664687"/>
              <a:gd name="connsiteY3" fmla="*/ 890565 h 919140"/>
              <a:gd name="connsiteX4" fmla="*/ 664687 w 664687"/>
              <a:gd name="connsiteY4" fmla="*/ 752498 h 919140"/>
              <a:gd name="connsiteX5" fmla="*/ 567281 w 664687"/>
              <a:gd name="connsiteY5" fmla="*/ 289367 h 919140"/>
              <a:gd name="connsiteX6" fmla="*/ 564737 w 664687"/>
              <a:gd name="connsiteY6" fmla="*/ 214287 h 919140"/>
              <a:gd name="connsiteX7" fmla="*/ 289489 w 664687"/>
              <a:gd name="connsiteY7"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7281 w 588549"/>
              <a:gd name="connsiteY4" fmla="*/ 289367 h 919140"/>
              <a:gd name="connsiteX5" fmla="*/ 564737 w 588549"/>
              <a:gd name="connsiteY5" fmla="*/ 214287 h 919140"/>
              <a:gd name="connsiteX6" fmla="*/ 289489 w 588549"/>
              <a:gd name="connsiteY6"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4737 w 588549"/>
              <a:gd name="connsiteY4" fmla="*/ 214287 h 919140"/>
              <a:gd name="connsiteX5" fmla="*/ 289489 w 588549"/>
              <a:gd name="connsiteY5" fmla="*/ 0 h 919140"/>
              <a:gd name="connsiteX0" fmla="*/ 289489 w 588549"/>
              <a:gd name="connsiteY0" fmla="*/ 0 h 919140"/>
              <a:gd name="connsiteX1" fmla="*/ 0 w 588549"/>
              <a:gd name="connsiteY1" fmla="*/ 224694 h 919140"/>
              <a:gd name="connsiteX2" fmla="*/ 40005 w 588549"/>
              <a:gd name="connsiteY2" fmla="*/ 226241 h 919140"/>
              <a:gd name="connsiteX3" fmla="*/ 24926 w 588549"/>
              <a:gd name="connsiteY3" fmla="*/ 919140 h 919140"/>
              <a:gd name="connsiteX4" fmla="*/ 588549 w 588549"/>
              <a:gd name="connsiteY4" fmla="*/ 890565 h 919140"/>
              <a:gd name="connsiteX5" fmla="*/ 564737 w 588549"/>
              <a:gd name="connsiteY5" fmla="*/ 214287 h 919140"/>
              <a:gd name="connsiteX6" fmla="*/ 289489 w 588549"/>
              <a:gd name="connsiteY6" fmla="*/ 0 h 919140"/>
              <a:gd name="connsiteX0" fmla="*/ 264563 w 563623"/>
              <a:gd name="connsiteY0" fmla="*/ 0 h 919140"/>
              <a:gd name="connsiteX1" fmla="*/ 15079 w 563623"/>
              <a:gd name="connsiteY1" fmla="*/ 226241 h 919140"/>
              <a:gd name="connsiteX2" fmla="*/ 0 w 563623"/>
              <a:gd name="connsiteY2" fmla="*/ 919140 h 919140"/>
              <a:gd name="connsiteX3" fmla="*/ 563623 w 563623"/>
              <a:gd name="connsiteY3" fmla="*/ 890565 h 919140"/>
              <a:gd name="connsiteX4" fmla="*/ 539811 w 563623"/>
              <a:gd name="connsiteY4" fmla="*/ 214287 h 919140"/>
              <a:gd name="connsiteX5" fmla="*/ 264563 w 563623"/>
              <a:gd name="connsiteY5" fmla="*/ 0 h 919140"/>
              <a:gd name="connsiteX0" fmla="*/ 279647 w 578707"/>
              <a:gd name="connsiteY0" fmla="*/ 0 h 919140"/>
              <a:gd name="connsiteX1" fmla="*/ 30163 w 578707"/>
              <a:gd name="connsiteY1" fmla="*/ 226241 h 919140"/>
              <a:gd name="connsiteX2" fmla="*/ 0 w 578707"/>
              <a:gd name="connsiteY2" fmla="*/ 231004 h 919140"/>
              <a:gd name="connsiteX3" fmla="*/ 15084 w 578707"/>
              <a:gd name="connsiteY3" fmla="*/ 919140 h 919140"/>
              <a:gd name="connsiteX4" fmla="*/ 578707 w 578707"/>
              <a:gd name="connsiteY4" fmla="*/ 890565 h 919140"/>
              <a:gd name="connsiteX5" fmla="*/ 554895 w 578707"/>
              <a:gd name="connsiteY5" fmla="*/ 214287 h 919140"/>
              <a:gd name="connsiteX6" fmla="*/ 279647 w 578707"/>
              <a:gd name="connsiteY6"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7275 w 578707"/>
              <a:gd name="connsiteY4" fmla="*/ 228623 h 919140"/>
              <a:gd name="connsiteX5" fmla="*/ 554895 w 578707"/>
              <a:gd name="connsiteY5" fmla="*/ 214287 h 919140"/>
              <a:gd name="connsiteX6" fmla="*/ 279647 w 578707"/>
              <a:gd name="connsiteY6" fmla="*/ 0 h 919140"/>
              <a:gd name="connsiteX0" fmla="*/ 279647 w 557275"/>
              <a:gd name="connsiteY0" fmla="*/ 0 h 919140"/>
              <a:gd name="connsiteX1" fmla="*/ 0 w 557275"/>
              <a:gd name="connsiteY1" fmla="*/ 231004 h 919140"/>
              <a:gd name="connsiteX2" fmla="*/ 15084 w 557275"/>
              <a:gd name="connsiteY2" fmla="*/ 919140 h 919140"/>
              <a:gd name="connsiteX3" fmla="*/ 550069 w 557275"/>
              <a:gd name="connsiteY3" fmla="*/ 890565 h 919140"/>
              <a:gd name="connsiteX4" fmla="*/ 557275 w 557275"/>
              <a:gd name="connsiteY4" fmla="*/ 228623 h 919140"/>
              <a:gd name="connsiteX5" fmla="*/ 554895 w 557275"/>
              <a:gd name="connsiteY5" fmla="*/ 214287 h 919140"/>
              <a:gd name="connsiteX6" fmla="*/ 279647 w 557275"/>
              <a:gd name="connsiteY6" fmla="*/ 0 h 9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75" h="919140">
                <a:moveTo>
                  <a:pt x="279647" y="0"/>
                </a:moveTo>
                <a:lnTo>
                  <a:pt x="0" y="231004"/>
                </a:lnTo>
                <a:lnTo>
                  <a:pt x="15084" y="919140"/>
                </a:lnTo>
                <a:lnTo>
                  <a:pt x="550069" y="890565"/>
                </a:lnTo>
                <a:lnTo>
                  <a:pt x="557275" y="228623"/>
                </a:lnTo>
                <a:lnTo>
                  <a:pt x="554895" y="214287"/>
                </a:lnTo>
                <a:lnTo>
                  <a:pt x="279647" y="0"/>
                </a:lnTo>
                <a:close/>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0" name="Oval 79"/>
          <p:cNvSpPr/>
          <p:nvPr/>
        </p:nvSpPr>
        <p:spPr>
          <a:xfrm>
            <a:off x="5667375"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1" name="Oval 80"/>
          <p:cNvSpPr/>
          <p:nvPr/>
        </p:nvSpPr>
        <p:spPr>
          <a:xfrm>
            <a:off x="5913438" y="2287588"/>
            <a:ext cx="46037"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2" name="Oval 81"/>
          <p:cNvSpPr/>
          <p:nvPr/>
        </p:nvSpPr>
        <p:spPr>
          <a:xfrm>
            <a:off x="5972175" y="239712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3" name="Oval 82"/>
          <p:cNvSpPr/>
          <p:nvPr/>
        </p:nvSpPr>
        <p:spPr>
          <a:xfrm>
            <a:off x="5959475"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4" name="Oval 83"/>
          <p:cNvSpPr/>
          <p:nvPr/>
        </p:nvSpPr>
        <p:spPr>
          <a:xfrm>
            <a:off x="5703888" y="2470150"/>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5" name="Oval 84"/>
          <p:cNvSpPr/>
          <p:nvPr/>
        </p:nvSpPr>
        <p:spPr>
          <a:xfrm>
            <a:off x="5813425" y="189547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86" name="Oval 85"/>
          <p:cNvSpPr/>
          <p:nvPr/>
        </p:nvSpPr>
        <p:spPr>
          <a:xfrm>
            <a:off x="5876925" y="255270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5" name="Oval 34"/>
          <p:cNvSpPr/>
          <p:nvPr/>
        </p:nvSpPr>
        <p:spPr>
          <a:xfrm>
            <a:off x="7639050"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7" name="Oval 36"/>
          <p:cNvSpPr/>
          <p:nvPr/>
        </p:nvSpPr>
        <p:spPr>
          <a:xfrm>
            <a:off x="7943850" y="239712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8" name="Oval 37"/>
          <p:cNvSpPr/>
          <p:nvPr/>
        </p:nvSpPr>
        <p:spPr>
          <a:xfrm>
            <a:off x="7931150" y="2078038"/>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9" name="Oval 38"/>
          <p:cNvSpPr/>
          <p:nvPr/>
        </p:nvSpPr>
        <p:spPr>
          <a:xfrm>
            <a:off x="7675563" y="2470150"/>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0" name="Oval 39"/>
          <p:cNvSpPr/>
          <p:nvPr/>
        </p:nvSpPr>
        <p:spPr>
          <a:xfrm>
            <a:off x="7785100" y="1895475"/>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5" name="Oval 44"/>
          <p:cNvSpPr/>
          <p:nvPr/>
        </p:nvSpPr>
        <p:spPr>
          <a:xfrm>
            <a:off x="3817938" y="2397125"/>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6" name="Oval 45"/>
          <p:cNvSpPr/>
          <p:nvPr/>
        </p:nvSpPr>
        <p:spPr>
          <a:xfrm>
            <a:off x="3805238" y="2078038"/>
            <a:ext cx="46037"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7" name="Oval 46"/>
          <p:cNvSpPr/>
          <p:nvPr/>
        </p:nvSpPr>
        <p:spPr>
          <a:xfrm>
            <a:off x="3549650" y="247015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8" name="Oval 47"/>
          <p:cNvSpPr/>
          <p:nvPr/>
        </p:nvSpPr>
        <p:spPr>
          <a:xfrm>
            <a:off x="3659188" y="1895475"/>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9" name="Oval 48"/>
          <p:cNvSpPr/>
          <p:nvPr/>
        </p:nvSpPr>
        <p:spPr>
          <a:xfrm>
            <a:off x="3722688" y="2552700"/>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2" name="Oval 51"/>
          <p:cNvSpPr/>
          <p:nvPr/>
        </p:nvSpPr>
        <p:spPr>
          <a:xfrm>
            <a:off x="1604963" y="2360613"/>
            <a:ext cx="46037"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3" name="Oval 52"/>
          <p:cNvSpPr/>
          <p:nvPr/>
        </p:nvSpPr>
        <p:spPr>
          <a:xfrm>
            <a:off x="1663700" y="247015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4" name="Oval 53"/>
          <p:cNvSpPr/>
          <p:nvPr/>
        </p:nvSpPr>
        <p:spPr>
          <a:xfrm>
            <a:off x="1651000" y="2151063"/>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6" name="Oval 55"/>
          <p:cNvSpPr/>
          <p:nvPr/>
        </p:nvSpPr>
        <p:spPr>
          <a:xfrm>
            <a:off x="1504950" y="1968500"/>
            <a:ext cx="46038"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59" name="Rectangle 58"/>
          <p:cNvSpPr/>
          <p:nvPr/>
        </p:nvSpPr>
        <p:spPr>
          <a:xfrm>
            <a:off x="6872288" y="1384300"/>
            <a:ext cx="2044700" cy="1549400"/>
          </a:xfrm>
          <a:prstGeom prst="rect">
            <a:avLst/>
          </a:prstGeom>
          <a:noFill/>
          <a:ln w="857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0" name="Rectangle 59"/>
          <p:cNvSpPr/>
          <p:nvPr/>
        </p:nvSpPr>
        <p:spPr>
          <a:xfrm>
            <a:off x="2490788" y="1384300"/>
            <a:ext cx="2081212" cy="1549400"/>
          </a:xfrm>
          <a:prstGeom prst="rect">
            <a:avLst/>
          </a:prstGeom>
          <a:noFill/>
          <a:ln w="857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1" name="Rectangle 60"/>
          <p:cNvSpPr/>
          <p:nvPr/>
        </p:nvSpPr>
        <p:spPr>
          <a:xfrm>
            <a:off x="190500" y="1384300"/>
            <a:ext cx="2154238" cy="1549400"/>
          </a:xfrm>
          <a:prstGeom prst="rect">
            <a:avLst/>
          </a:prstGeom>
          <a:noFill/>
          <a:ln w="857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4" name="Oval 63"/>
          <p:cNvSpPr/>
          <p:nvPr/>
        </p:nvSpPr>
        <p:spPr>
          <a:xfrm>
            <a:off x="4462463" y="4013200"/>
            <a:ext cx="46037"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8" name="Content Placeholder 90"/>
          <p:cNvSpPr txBox="1">
            <a:spLocks/>
          </p:cNvSpPr>
          <p:nvPr/>
        </p:nvSpPr>
        <p:spPr bwMode="auto">
          <a:xfrm>
            <a:off x="701675" y="6021388"/>
            <a:ext cx="7985125" cy="104775"/>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Arial" charset="0"/>
              <a:buNone/>
              <a:defRPr/>
            </a:pPr>
            <a:r>
              <a:rPr lang="en-US" sz="3200">
                <a:solidFill>
                  <a:prstClr val="black"/>
                </a:solidFill>
                <a:latin typeface="Calibri"/>
                <a:ea typeface="ＭＳ Ｐゴシック" charset="0"/>
              </a:rPr>
              <a:t>  </a:t>
            </a:r>
          </a:p>
        </p:txBody>
      </p:sp>
      <p:sp>
        <p:nvSpPr>
          <p:cNvPr id="71" name="Oval 70"/>
          <p:cNvSpPr/>
          <p:nvPr/>
        </p:nvSpPr>
        <p:spPr>
          <a:xfrm>
            <a:off x="4900613" y="4879975"/>
            <a:ext cx="46037" cy="460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2" name="Oval 71"/>
          <p:cNvSpPr/>
          <p:nvPr/>
        </p:nvSpPr>
        <p:spPr>
          <a:xfrm>
            <a:off x="4937125" y="3538538"/>
            <a:ext cx="46038" cy="46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75" name="AutoShape 12"/>
          <p:cNvSpPr>
            <a:spLocks noChangeArrowheads="1"/>
          </p:cNvSpPr>
          <p:nvPr/>
        </p:nvSpPr>
        <p:spPr bwMode="auto">
          <a:xfrm rot="11675139">
            <a:off x="3475038" y="6097588"/>
            <a:ext cx="352425" cy="568325"/>
          </a:xfrm>
          <a:prstGeom prst="triangle">
            <a:avLst>
              <a:gd name="adj" fmla="val 50000"/>
            </a:avLst>
          </a:prstGeom>
          <a:solidFill>
            <a:schemeClr val="tx2">
              <a:lumMod val="60000"/>
              <a:lumOff val="4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76" name="AutoShape 14"/>
          <p:cNvSpPr>
            <a:spLocks noChangeArrowheads="1"/>
          </p:cNvSpPr>
          <p:nvPr/>
        </p:nvSpPr>
        <p:spPr bwMode="auto">
          <a:xfrm rot="9773837">
            <a:off x="5986463" y="5948363"/>
            <a:ext cx="376237" cy="547687"/>
          </a:xfrm>
          <a:prstGeom prst="triangle">
            <a:avLst>
              <a:gd name="adj" fmla="val 50000"/>
            </a:avLst>
          </a:prstGeom>
          <a:solidFill>
            <a:schemeClr val="tx2">
              <a:lumMod val="60000"/>
              <a:lumOff val="4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77" name="AutoShape 15"/>
          <p:cNvSpPr>
            <a:spLocks noChangeArrowheads="1"/>
          </p:cNvSpPr>
          <p:nvPr/>
        </p:nvSpPr>
        <p:spPr bwMode="auto">
          <a:xfrm rot="12771120">
            <a:off x="2459038" y="5778500"/>
            <a:ext cx="334962" cy="517525"/>
          </a:xfrm>
          <a:prstGeom prst="triangle">
            <a:avLst>
              <a:gd name="adj" fmla="val 50000"/>
            </a:avLst>
          </a:prstGeom>
          <a:solidFill>
            <a:schemeClr val="tx2">
              <a:lumMod val="60000"/>
              <a:lumOff val="40000"/>
            </a:schemeClr>
          </a:solidFill>
          <a:ln w="28575">
            <a:noFill/>
            <a:miter lim="800000"/>
            <a:headEnd/>
            <a:tailEnd/>
          </a:ln>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endParaRPr>
          </a:p>
        </p:txBody>
      </p:sp>
      <p:sp>
        <p:nvSpPr>
          <p:cNvPr id="111" name="Oval 110"/>
          <p:cNvSpPr/>
          <p:nvPr/>
        </p:nvSpPr>
        <p:spPr>
          <a:xfrm>
            <a:off x="4462463" y="4013200"/>
            <a:ext cx="46037"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2" name="Oval 111"/>
          <p:cNvSpPr/>
          <p:nvPr/>
        </p:nvSpPr>
        <p:spPr>
          <a:xfrm>
            <a:off x="4525963" y="4441825"/>
            <a:ext cx="46037"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3" name="Oval 112"/>
          <p:cNvSpPr/>
          <p:nvPr/>
        </p:nvSpPr>
        <p:spPr>
          <a:xfrm>
            <a:off x="4781550" y="4332288"/>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4" name="Oval 113"/>
          <p:cNvSpPr/>
          <p:nvPr/>
        </p:nvSpPr>
        <p:spPr>
          <a:xfrm>
            <a:off x="4900613" y="4295775"/>
            <a:ext cx="46037"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5" name="Oval 114"/>
          <p:cNvSpPr/>
          <p:nvPr/>
        </p:nvSpPr>
        <p:spPr>
          <a:xfrm>
            <a:off x="5292725" y="4195763"/>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6" name="Oval 115"/>
          <p:cNvSpPr/>
          <p:nvPr/>
        </p:nvSpPr>
        <p:spPr>
          <a:xfrm>
            <a:off x="4316413" y="4487863"/>
            <a:ext cx="46037"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7" name="Oval 116"/>
          <p:cNvSpPr/>
          <p:nvPr/>
        </p:nvSpPr>
        <p:spPr>
          <a:xfrm>
            <a:off x="4900613" y="4879975"/>
            <a:ext cx="46037"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8" name="Oval 117"/>
          <p:cNvSpPr/>
          <p:nvPr/>
        </p:nvSpPr>
        <p:spPr>
          <a:xfrm>
            <a:off x="4937125" y="3538538"/>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9" name="Oval 118"/>
          <p:cNvSpPr/>
          <p:nvPr/>
        </p:nvSpPr>
        <p:spPr>
          <a:xfrm>
            <a:off x="5037138" y="4268788"/>
            <a:ext cx="46037"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0" name="Oval 119"/>
          <p:cNvSpPr/>
          <p:nvPr/>
        </p:nvSpPr>
        <p:spPr>
          <a:xfrm>
            <a:off x="4645025" y="4405313"/>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6673" name="TextBox 120"/>
          <p:cNvSpPr txBox="1">
            <a:spLocks noChangeArrowheads="1"/>
          </p:cNvSpPr>
          <p:nvPr/>
        </p:nvSpPr>
        <p:spPr bwMode="auto">
          <a:xfrm>
            <a:off x="774700" y="3355975"/>
            <a:ext cx="1862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smtClean="0">
                <a:solidFill>
                  <a:prstClr val="black"/>
                </a:solidFill>
              </a:rPr>
              <a:t>Set   X</a:t>
            </a:r>
            <a:r>
              <a:rPr lang="en-US" sz="3200" baseline="-25000" smtClean="0">
                <a:solidFill>
                  <a:prstClr val="black"/>
                </a:solidFill>
              </a:rPr>
              <a:t>2</a:t>
            </a:r>
          </a:p>
        </p:txBody>
      </p:sp>
      <p:cxnSp>
        <p:nvCxnSpPr>
          <p:cNvPr id="122" name="Straight Arrow Connector 121"/>
          <p:cNvCxnSpPr/>
          <p:nvPr/>
        </p:nvCxnSpPr>
        <p:spPr>
          <a:xfrm>
            <a:off x="2344738" y="3721100"/>
            <a:ext cx="2044700" cy="43815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5" name="Freeform 124"/>
          <p:cNvSpPr/>
          <p:nvPr/>
        </p:nvSpPr>
        <p:spPr>
          <a:xfrm>
            <a:off x="5549900" y="1785938"/>
            <a:ext cx="592138" cy="912812"/>
          </a:xfrm>
          <a:custGeom>
            <a:avLst/>
            <a:gdLst>
              <a:gd name="connsiteX0" fmla="*/ 381965 w 686764"/>
              <a:gd name="connsiteY0" fmla="*/ 0 h 991597"/>
              <a:gd name="connsiteX1" fmla="*/ 11575 w 686764"/>
              <a:gd name="connsiteY1" fmla="*/ 300942 h 991597"/>
              <a:gd name="connsiteX2" fmla="*/ 0 w 686764"/>
              <a:gd name="connsiteY2" fmla="*/ 775504 h 991597"/>
              <a:gd name="connsiteX3" fmla="*/ 682906 w 686764"/>
              <a:gd name="connsiteY3" fmla="*/ 752354 h 991597"/>
              <a:gd name="connsiteX4" fmla="*/ 659757 w 686764"/>
              <a:gd name="connsiteY4" fmla="*/ 289367 h 991597"/>
              <a:gd name="connsiteX5" fmla="*/ 381965 w 686764"/>
              <a:gd name="connsiteY5" fmla="*/ 0 h 991597"/>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381965 w 682906"/>
              <a:gd name="connsiteY5"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5 w 682906"/>
              <a:gd name="connsiteY0" fmla="*/ 0 h 775504"/>
              <a:gd name="connsiteX1" fmla="*/ 11575 w 682906"/>
              <a:gd name="connsiteY1" fmla="*/ 300942 h 775504"/>
              <a:gd name="connsiteX2" fmla="*/ 0 w 682906"/>
              <a:gd name="connsiteY2" fmla="*/ 775504 h 775504"/>
              <a:gd name="connsiteX3" fmla="*/ 682906 w 682906"/>
              <a:gd name="connsiteY3" fmla="*/ 752354 h 775504"/>
              <a:gd name="connsiteX4" fmla="*/ 659757 w 682906"/>
              <a:gd name="connsiteY4" fmla="*/ 289367 h 775504"/>
              <a:gd name="connsiteX5" fmla="*/ 657213 w 682906"/>
              <a:gd name="connsiteY5" fmla="*/ 290535 h 775504"/>
              <a:gd name="connsiteX6" fmla="*/ 381965 w 682906"/>
              <a:gd name="connsiteY6" fmla="*/ 0 h 775504"/>
              <a:gd name="connsiteX0" fmla="*/ 381969 w 682910"/>
              <a:gd name="connsiteY0" fmla="*/ 0 h 919140"/>
              <a:gd name="connsiteX1" fmla="*/ 11579 w 682910"/>
              <a:gd name="connsiteY1" fmla="*/ 300942 h 919140"/>
              <a:gd name="connsiteX2" fmla="*/ 4 w 682910"/>
              <a:gd name="connsiteY2" fmla="*/ 775504 h 919140"/>
              <a:gd name="connsiteX3" fmla="*/ 117406 w 682910"/>
              <a:gd name="connsiteY3" fmla="*/ 919140 h 919140"/>
              <a:gd name="connsiteX4" fmla="*/ 682910 w 682910"/>
              <a:gd name="connsiteY4" fmla="*/ 752354 h 919140"/>
              <a:gd name="connsiteX5" fmla="*/ 659761 w 682910"/>
              <a:gd name="connsiteY5" fmla="*/ 289367 h 919140"/>
              <a:gd name="connsiteX6" fmla="*/ 657217 w 682910"/>
              <a:gd name="connsiteY6" fmla="*/ 290535 h 919140"/>
              <a:gd name="connsiteX7" fmla="*/ 381969 w 682910"/>
              <a:gd name="connsiteY7" fmla="*/ 0 h 919140"/>
              <a:gd name="connsiteX0" fmla="*/ 370390 w 671331"/>
              <a:gd name="connsiteY0" fmla="*/ 0 h 919140"/>
              <a:gd name="connsiteX1" fmla="*/ 0 w 671331"/>
              <a:gd name="connsiteY1" fmla="*/ 300942 h 919140"/>
              <a:gd name="connsiteX2" fmla="*/ 105827 w 671331"/>
              <a:gd name="connsiteY2" fmla="*/ 919140 h 919140"/>
              <a:gd name="connsiteX3" fmla="*/ 671331 w 671331"/>
              <a:gd name="connsiteY3" fmla="*/ 752354 h 919140"/>
              <a:gd name="connsiteX4" fmla="*/ 648182 w 671331"/>
              <a:gd name="connsiteY4" fmla="*/ 289367 h 919140"/>
              <a:gd name="connsiteX5" fmla="*/ 645638 w 671331"/>
              <a:gd name="connsiteY5" fmla="*/ 290535 h 919140"/>
              <a:gd name="connsiteX6" fmla="*/ 370390 w 671331"/>
              <a:gd name="connsiteY6" fmla="*/ 0 h 919140"/>
              <a:gd name="connsiteX0" fmla="*/ 289489 w 590430"/>
              <a:gd name="connsiteY0" fmla="*/ 0 h 919140"/>
              <a:gd name="connsiteX1" fmla="*/ 0 w 590430"/>
              <a:gd name="connsiteY1" fmla="*/ 300942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90535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67281 w 590430"/>
              <a:gd name="connsiteY4" fmla="*/ 289367 h 919140"/>
              <a:gd name="connsiteX5" fmla="*/ 564737 w 590430"/>
              <a:gd name="connsiteY5" fmla="*/ 214287 h 919140"/>
              <a:gd name="connsiteX6" fmla="*/ 289489 w 590430"/>
              <a:gd name="connsiteY6" fmla="*/ 0 h 919140"/>
              <a:gd name="connsiteX0" fmla="*/ 289489 w 590430"/>
              <a:gd name="connsiteY0" fmla="*/ 0 h 919140"/>
              <a:gd name="connsiteX1" fmla="*/ 0 w 590430"/>
              <a:gd name="connsiteY1" fmla="*/ 224694 h 919140"/>
              <a:gd name="connsiteX2" fmla="*/ 24926 w 590430"/>
              <a:gd name="connsiteY2" fmla="*/ 919140 h 919140"/>
              <a:gd name="connsiteX3" fmla="*/ 590430 w 590430"/>
              <a:gd name="connsiteY3" fmla="*/ 752354 h 919140"/>
              <a:gd name="connsiteX4" fmla="*/ 588549 w 590430"/>
              <a:gd name="connsiteY4" fmla="*/ 890565 h 919140"/>
              <a:gd name="connsiteX5" fmla="*/ 567281 w 590430"/>
              <a:gd name="connsiteY5" fmla="*/ 289367 h 919140"/>
              <a:gd name="connsiteX6" fmla="*/ 564737 w 590430"/>
              <a:gd name="connsiteY6" fmla="*/ 214287 h 919140"/>
              <a:gd name="connsiteX7" fmla="*/ 289489 w 590430"/>
              <a:gd name="connsiteY7" fmla="*/ 0 h 919140"/>
              <a:gd name="connsiteX0" fmla="*/ 289489 w 664687"/>
              <a:gd name="connsiteY0" fmla="*/ 0 h 919140"/>
              <a:gd name="connsiteX1" fmla="*/ 0 w 664687"/>
              <a:gd name="connsiteY1" fmla="*/ 224694 h 919140"/>
              <a:gd name="connsiteX2" fmla="*/ 24926 w 664687"/>
              <a:gd name="connsiteY2" fmla="*/ 919140 h 919140"/>
              <a:gd name="connsiteX3" fmla="*/ 590430 w 664687"/>
              <a:gd name="connsiteY3" fmla="*/ 752354 h 919140"/>
              <a:gd name="connsiteX4" fmla="*/ 588549 w 664687"/>
              <a:gd name="connsiteY4" fmla="*/ 890565 h 919140"/>
              <a:gd name="connsiteX5" fmla="*/ 664687 w 664687"/>
              <a:gd name="connsiteY5" fmla="*/ 752498 h 919140"/>
              <a:gd name="connsiteX6" fmla="*/ 567281 w 664687"/>
              <a:gd name="connsiteY6" fmla="*/ 289367 h 919140"/>
              <a:gd name="connsiteX7" fmla="*/ 564737 w 664687"/>
              <a:gd name="connsiteY7" fmla="*/ 214287 h 919140"/>
              <a:gd name="connsiteX8" fmla="*/ 289489 w 664687"/>
              <a:gd name="connsiteY8" fmla="*/ 0 h 919140"/>
              <a:gd name="connsiteX0" fmla="*/ 289489 w 664687"/>
              <a:gd name="connsiteY0" fmla="*/ 0 h 919140"/>
              <a:gd name="connsiteX1" fmla="*/ 0 w 664687"/>
              <a:gd name="connsiteY1" fmla="*/ 224694 h 919140"/>
              <a:gd name="connsiteX2" fmla="*/ 24926 w 664687"/>
              <a:gd name="connsiteY2" fmla="*/ 919140 h 919140"/>
              <a:gd name="connsiteX3" fmla="*/ 588549 w 664687"/>
              <a:gd name="connsiteY3" fmla="*/ 890565 h 919140"/>
              <a:gd name="connsiteX4" fmla="*/ 664687 w 664687"/>
              <a:gd name="connsiteY4" fmla="*/ 752498 h 919140"/>
              <a:gd name="connsiteX5" fmla="*/ 567281 w 664687"/>
              <a:gd name="connsiteY5" fmla="*/ 289367 h 919140"/>
              <a:gd name="connsiteX6" fmla="*/ 564737 w 664687"/>
              <a:gd name="connsiteY6" fmla="*/ 214287 h 919140"/>
              <a:gd name="connsiteX7" fmla="*/ 289489 w 664687"/>
              <a:gd name="connsiteY7"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7281 w 588549"/>
              <a:gd name="connsiteY4" fmla="*/ 289367 h 919140"/>
              <a:gd name="connsiteX5" fmla="*/ 564737 w 588549"/>
              <a:gd name="connsiteY5" fmla="*/ 214287 h 919140"/>
              <a:gd name="connsiteX6" fmla="*/ 289489 w 588549"/>
              <a:gd name="connsiteY6" fmla="*/ 0 h 919140"/>
              <a:gd name="connsiteX0" fmla="*/ 289489 w 588549"/>
              <a:gd name="connsiteY0" fmla="*/ 0 h 919140"/>
              <a:gd name="connsiteX1" fmla="*/ 0 w 588549"/>
              <a:gd name="connsiteY1" fmla="*/ 224694 h 919140"/>
              <a:gd name="connsiteX2" fmla="*/ 24926 w 588549"/>
              <a:gd name="connsiteY2" fmla="*/ 919140 h 919140"/>
              <a:gd name="connsiteX3" fmla="*/ 588549 w 588549"/>
              <a:gd name="connsiteY3" fmla="*/ 890565 h 919140"/>
              <a:gd name="connsiteX4" fmla="*/ 564737 w 588549"/>
              <a:gd name="connsiteY4" fmla="*/ 214287 h 919140"/>
              <a:gd name="connsiteX5" fmla="*/ 289489 w 588549"/>
              <a:gd name="connsiteY5" fmla="*/ 0 h 919140"/>
              <a:gd name="connsiteX0" fmla="*/ 289489 w 588549"/>
              <a:gd name="connsiteY0" fmla="*/ 0 h 919140"/>
              <a:gd name="connsiteX1" fmla="*/ 0 w 588549"/>
              <a:gd name="connsiteY1" fmla="*/ 224694 h 919140"/>
              <a:gd name="connsiteX2" fmla="*/ 40005 w 588549"/>
              <a:gd name="connsiteY2" fmla="*/ 226241 h 919140"/>
              <a:gd name="connsiteX3" fmla="*/ 24926 w 588549"/>
              <a:gd name="connsiteY3" fmla="*/ 919140 h 919140"/>
              <a:gd name="connsiteX4" fmla="*/ 588549 w 588549"/>
              <a:gd name="connsiteY4" fmla="*/ 890565 h 919140"/>
              <a:gd name="connsiteX5" fmla="*/ 564737 w 588549"/>
              <a:gd name="connsiteY5" fmla="*/ 214287 h 919140"/>
              <a:gd name="connsiteX6" fmla="*/ 289489 w 588549"/>
              <a:gd name="connsiteY6" fmla="*/ 0 h 919140"/>
              <a:gd name="connsiteX0" fmla="*/ 264563 w 563623"/>
              <a:gd name="connsiteY0" fmla="*/ 0 h 919140"/>
              <a:gd name="connsiteX1" fmla="*/ 15079 w 563623"/>
              <a:gd name="connsiteY1" fmla="*/ 226241 h 919140"/>
              <a:gd name="connsiteX2" fmla="*/ 0 w 563623"/>
              <a:gd name="connsiteY2" fmla="*/ 919140 h 919140"/>
              <a:gd name="connsiteX3" fmla="*/ 563623 w 563623"/>
              <a:gd name="connsiteY3" fmla="*/ 890565 h 919140"/>
              <a:gd name="connsiteX4" fmla="*/ 539811 w 563623"/>
              <a:gd name="connsiteY4" fmla="*/ 214287 h 919140"/>
              <a:gd name="connsiteX5" fmla="*/ 264563 w 563623"/>
              <a:gd name="connsiteY5" fmla="*/ 0 h 919140"/>
              <a:gd name="connsiteX0" fmla="*/ 279647 w 578707"/>
              <a:gd name="connsiteY0" fmla="*/ 0 h 919140"/>
              <a:gd name="connsiteX1" fmla="*/ 30163 w 578707"/>
              <a:gd name="connsiteY1" fmla="*/ 226241 h 919140"/>
              <a:gd name="connsiteX2" fmla="*/ 0 w 578707"/>
              <a:gd name="connsiteY2" fmla="*/ 231004 h 919140"/>
              <a:gd name="connsiteX3" fmla="*/ 15084 w 578707"/>
              <a:gd name="connsiteY3" fmla="*/ 919140 h 919140"/>
              <a:gd name="connsiteX4" fmla="*/ 578707 w 578707"/>
              <a:gd name="connsiteY4" fmla="*/ 890565 h 919140"/>
              <a:gd name="connsiteX5" fmla="*/ 554895 w 578707"/>
              <a:gd name="connsiteY5" fmla="*/ 214287 h 919140"/>
              <a:gd name="connsiteX6" fmla="*/ 279647 w 578707"/>
              <a:gd name="connsiteY6"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4895 w 578707"/>
              <a:gd name="connsiteY4" fmla="*/ 214287 h 919140"/>
              <a:gd name="connsiteX5" fmla="*/ 279647 w 578707"/>
              <a:gd name="connsiteY5" fmla="*/ 0 h 919140"/>
              <a:gd name="connsiteX0" fmla="*/ 279647 w 578707"/>
              <a:gd name="connsiteY0" fmla="*/ 0 h 919140"/>
              <a:gd name="connsiteX1" fmla="*/ 0 w 578707"/>
              <a:gd name="connsiteY1" fmla="*/ 231004 h 919140"/>
              <a:gd name="connsiteX2" fmla="*/ 15084 w 578707"/>
              <a:gd name="connsiteY2" fmla="*/ 919140 h 919140"/>
              <a:gd name="connsiteX3" fmla="*/ 578707 w 578707"/>
              <a:gd name="connsiteY3" fmla="*/ 890565 h 919140"/>
              <a:gd name="connsiteX4" fmla="*/ 557275 w 578707"/>
              <a:gd name="connsiteY4" fmla="*/ 228623 h 919140"/>
              <a:gd name="connsiteX5" fmla="*/ 554895 w 578707"/>
              <a:gd name="connsiteY5" fmla="*/ 214287 h 919140"/>
              <a:gd name="connsiteX6" fmla="*/ 279647 w 578707"/>
              <a:gd name="connsiteY6" fmla="*/ 0 h 919140"/>
              <a:gd name="connsiteX0" fmla="*/ 279647 w 557275"/>
              <a:gd name="connsiteY0" fmla="*/ 0 h 919140"/>
              <a:gd name="connsiteX1" fmla="*/ 0 w 557275"/>
              <a:gd name="connsiteY1" fmla="*/ 231004 h 919140"/>
              <a:gd name="connsiteX2" fmla="*/ 15084 w 557275"/>
              <a:gd name="connsiteY2" fmla="*/ 919140 h 919140"/>
              <a:gd name="connsiteX3" fmla="*/ 550069 w 557275"/>
              <a:gd name="connsiteY3" fmla="*/ 890565 h 919140"/>
              <a:gd name="connsiteX4" fmla="*/ 557275 w 557275"/>
              <a:gd name="connsiteY4" fmla="*/ 228623 h 919140"/>
              <a:gd name="connsiteX5" fmla="*/ 554895 w 557275"/>
              <a:gd name="connsiteY5" fmla="*/ 214287 h 919140"/>
              <a:gd name="connsiteX6" fmla="*/ 279647 w 557275"/>
              <a:gd name="connsiteY6" fmla="*/ 0 h 9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75" h="919140">
                <a:moveTo>
                  <a:pt x="279647" y="0"/>
                </a:moveTo>
                <a:lnTo>
                  <a:pt x="0" y="231004"/>
                </a:lnTo>
                <a:lnTo>
                  <a:pt x="15084" y="919140"/>
                </a:lnTo>
                <a:lnTo>
                  <a:pt x="550069" y="890565"/>
                </a:lnTo>
                <a:lnTo>
                  <a:pt x="557275" y="228623"/>
                </a:lnTo>
                <a:lnTo>
                  <a:pt x="554895" y="214287"/>
                </a:lnTo>
                <a:lnTo>
                  <a:pt x="279647" y="0"/>
                </a:lnTo>
                <a:close/>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6676" name="AutoShape 13"/>
          <p:cNvSpPr>
            <a:spLocks noChangeArrowheads="1"/>
          </p:cNvSpPr>
          <p:nvPr/>
        </p:nvSpPr>
        <p:spPr bwMode="auto">
          <a:xfrm rot="10800000">
            <a:off x="4498975" y="5802313"/>
            <a:ext cx="474663" cy="590550"/>
          </a:xfrm>
          <a:prstGeom prst="triangle">
            <a:avLst>
              <a:gd name="adj" fmla="val 50000"/>
            </a:avLst>
          </a:prstGeom>
          <a:solidFill>
            <a:srgbClr val="FF0000"/>
          </a:solidFill>
          <a:ln w="38100">
            <a:solidFill>
              <a:srgbClr val="FF3300"/>
            </a:solidFill>
            <a:miter lim="800000"/>
            <a:headEnd/>
            <a:tailEnd/>
          </a:ln>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sp>
        <p:nvSpPr>
          <p:cNvPr id="127" name="Oval 126"/>
          <p:cNvSpPr/>
          <p:nvPr/>
        </p:nvSpPr>
        <p:spPr>
          <a:xfrm>
            <a:off x="5740400" y="2297113"/>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8" name="Oval 127"/>
          <p:cNvSpPr/>
          <p:nvPr/>
        </p:nvSpPr>
        <p:spPr>
          <a:xfrm>
            <a:off x="5995988" y="2543175"/>
            <a:ext cx="46037" cy="46038"/>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9" name="Oval 128"/>
          <p:cNvSpPr/>
          <p:nvPr/>
        </p:nvSpPr>
        <p:spPr>
          <a:xfrm>
            <a:off x="5813425" y="2005013"/>
            <a:ext cx="46038" cy="46037"/>
          </a:xfrm>
          <a:prstGeom prst="ellipse">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7" name="Oval 96"/>
          <p:cNvSpPr/>
          <p:nvPr/>
        </p:nvSpPr>
        <p:spPr>
          <a:xfrm>
            <a:off x="4724400" y="3611563"/>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8" name="Oval 97"/>
          <p:cNvSpPr/>
          <p:nvPr/>
        </p:nvSpPr>
        <p:spPr>
          <a:xfrm>
            <a:off x="4718050" y="4478338"/>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9" name="Oval 98"/>
          <p:cNvSpPr/>
          <p:nvPr/>
        </p:nvSpPr>
        <p:spPr>
          <a:xfrm>
            <a:off x="5010150" y="4551363"/>
            <a:ext cx="46038"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00" name="Oval 99"/>
          <p:cNvSpPr/>
          <p:nvPr/>
        </p:nvSpPr>
        <p:spPr>
          <a:xfrm>
            <a:off x="5192713" y="4222750"/>
            <a:ext cx="46037"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01" name="Oval 100"/>
          <p:cNvSpPr/>
          <p:nvPr/>
        </p:nvSpPr>
        <p:spPr>
          <a:xfrm>
            <a:off x="5192713" y="4049713"/>
            <a:ext cx="46037" cy="46037"/>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02" name="Oval 101"/>
          <p:cNvSpPr/>
          <p:nvPr/>
        </p:nvSpPr>
        <p:spPr>
          <a:xfrm>
            <a:off x="4425950" y="4384675"/>
            <a:ext cx="46038" cy="46038"/>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cxnSp>
        <p:nvCxnSpPr>
          <p:cNvPr id="104" name="Straight Connector 103"/>
          <p:cNvCxnSpPr>
            <a:endCxn id="115" idx="1"/>
          </p:cNvCxnSpPr>
          <p:nvPr/>
        </p:nvCxnSpPr>
        <p:spPr>
          <a:xfrm flipV="1">
            <a:off x="4279900" y="4202113"/>
            <a:ext cx="1019175" cy="322262"/>
          </a:xfrm>
          <a:prstGeom prst="line">
            <a:avLst/>
          </a:prstGeom>
          <a:ln w="60325">
            <a:solidFill>
              <a:schemeClr val="tx1">
                <a:alpha val="41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E2F11F5A-99DF-3E4C-B251-A5EFB6C8EC08}" type="slidenum">
              <a:rPr lang="en-US" smtClean="0"/>
              <a:pPr/>
              <a:t>23</a:t>
            </a:fld>
            <a:endParaRPr lang="en-US"/>
          </a:p>
        </p:txBody>
      </p:sp>
    </p:spTree>
    <p:extLst>
      <p:ext uri="{BB962C8B-B14F-4D97-AF65-F5344CB8AC3E}">
        <p14:creationId xmlns:p14="http://schemas.microsoft.com/office/powerpoint/2010/main" val="2040068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12"/>
          </p:nvPr>
        </p:nvSpPr>
        <p:spPr>
          <a:xfrm>
            <a:off x="457200" y="6356350"/>
            <a:ext cx="2133600" cy="365125"/>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fld id="{1974AC84-B8E8-7043-82FE-765068EF5124}" type="slidenum">
              <a:rPr lang="en-US">
                <a:solidFill>
                  <a:srgbClr val="898989"/>
                </a:solidFill>
                <a:latin typeface="Calibri" charset="0"/>
              </a:rPr>
              <a:pPr algn="l" eaLnBrk="1" hangingPunct="1"/>
              <a:t>24</a:t>
            </a:fld>
            <a:endParaRPr lang="en-US">
              <a:solidFill>
                <a:srgbClr val="898989"/>
              </a:solidFill>
              <a:latin typeface="Calibri" charset="0"/>
            </a:endParaRPr>
          </a:p>
        </p:txBody>
      </p:sp>
      <p:sp>
        <p:nvSpPr>
          <p:cNvPr id="27651" name="Rectangle 2"/>
          <p:cNvSpPr>
            <a:spLocks noGrp="1" noChangeArrowheads="1"/>
          </p:cNvSpPr>
          <p:nvPr>
            <p:ph type="title"/>
          </p:nvPr>
        </p:nvSpPr>
        <p:spPr/>
        <p:txBody>
          <a:bodyPr/>
          <a:lstStyle/>
          <a:p>
            <a:pPr eaLnBrk="1" hangingPunct="1"/>
            <a:r>
              <a:rPr lang="en-US" sz="4000">
                <a:latin typeface="Calibri" charset="0"/>
              </a:rPr>
              <a:t>Vanishing Point Constraints</a:t>
            </a:r>
          </a:p>
        </p:txBody>
      </p:sp>
      <p:sp>
        <p:nvSpPr>
          <p:cNvPr id="27652" name="Rectangle 3"/>
          <p:cNvSpPr>
            <a:spLocks noGrp="1" noChangeArrowheads="1"/>
          </p:cNvSpPr>
          <p:nvPr>
            <p:ph type="body" idx="1"/>
          </p:nvPr>
        </p:nvSpPr>
        <p:spPr/>
        <p:txBody>
          <a:bodyPr/>
          <a:lstStyle/>
          <a:p>
            <a:pPr eaLnBrk="1" hangingPunct="1"/>
            <a:r>
              <a:rPr lang="en-US">
                <a:latin typeface="Calibri" charset="0"/>
              </a:rPr>
              <a:t>Snapping</a:t>
            </a:r>
          </a:p>
          <a:p>
            <a:pPr eaLnBrk="1" hangingPunct="1"/>
            <a:endParaRPr lang="en-US">
              <a:latin typeface="Calibri" charset="0"/>
            </a:endParaRPr>
          </a:p>
          <a:p>
            <a:pPr eaLnBrk="1" hangingPunct="1"/>
            <a:endParaRPr lang="en-US">
              <a:latin typeface="Calibri" charset="0"/>
            </a:endParaRPr>
          </a:p>
          <a:p>
            <a:pPr eaLnBrk="1" hangingPunct="1"/>
            <a:r>
              <a:rPr lang="en-US">
                <a:latin typeface="Calibri" charset="0"/>
              </a:rPr>
              <a:t>Plane Fitting </a:t>
            </a:r>
            <a:endParaRPr lang="en-US" b="1">
              <a:latin typeface="Calibri" charset="0"/>
            </a:endParaRPr>
          </a:p>
          <a:p>
            <a:pPr eaLnBrk="1" hangingPunct="1"/>
            <a:endParaRPr lang="en-US">
              <a:latin typeface="Calibri" charset="0"/>
            </a:endParaRPr>
          </a:p>
          <a:p>
            <a:pPr eaLnBrk="1" hangingPunct="1"/>
            <a:endParaRPr lang="en-US">
              <a:latin typeface="Calibri" charset="0"/>
            </a:endParaRPr>
          </a:p>
          <a:p>
            <a:pPr eaLnBrk="1" hangingPunct="1"/>
            <a:r>
              <a:rPr lang="en-US">
                <a:latin typeface="Calibri" charset="0"/>
              </a:rPr>
              <a:t>Ambiguity</a:t>
            </a:r>
          </a:p>
          <a:p>
            <a:pPr eaLnBrk="1" hangingPunct="1"/>
            <a:endParaRPr lang="en-US">
              <a:latin typeface="Calibri" charset="0"/>
            </a:endParaRPr>
          </a:p>
          <a:p>
            <a:pPr eaLnBrk="1" hangingPunct="1"/>
            <a:endParaRPr lang="en-US">
              <a:latin typeface="Calibri" charset="0"/>
            </a:endParaRPr>
          </a:p>
        </p:txBody>
      </p:sp>
      <p:pic>
        <p:nvPicPr>
          <p:cNvPr id="27653" name="Picture 4" descr="ss00"/>
          <p:cNvPicPr>
            <a:picLocks noChangeAspect="1" noChangeArrowheads="1"/>
          </p:cNvPicPr>
          <p:nvPr/>
        </p:nvPicPr>
        <p:blipFill>
          <a:blip r:embed="rId3">
            <a:lum bright="24000" contrast="-56000"/>
            <a:alphaModFix amt="44000"/>
            <a:extLst>
              <a:ext uri="{28A0092B-C50C-407E-A947-70E740481C1C}">
                <a14:useLocalDpi xmlns:a14="http://schemas.microsoft.com/office/drawing/2010/main" val="0"/>
              </a:ext>
            </a:extLst>
          </a:blip>
          <a:srcRect/>
          <a:stretch>
            <a:fillRect/>
          </a:stretch>
        </p:blipFill>
        <p:spPr bwMode="auto">
          <a:xfrm>
            <a:off x="6226175" y="1327150"/>
            <a:ext cx="2306638" cy="1731963"/>
          </a:xfrm>
          <a:prstGeom prst="rect">
            <a:avLst/>
          </a:prstGeom>
          <a:solidFill>
            <a:schemeClr val="tx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4" name="Picture 11" descr="ss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438" y="1338263"/>
            <a:ext cx="179863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Line 23"/>
          <p:cNvSpPr>
            <a:spLocks noChangeShapeType="1"/>
          </p:cNvSpPr>
          <p:nvPr/>
        </p:nvSpPr>
        <p:spPr bwMode="auto">
          <a:xfrm flipH="1" flipV="1">
            <a:off x="6983413" y="1311275"/>
            <a:ext cx="19050" cy="1724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sp>
        <p:nvSpPr>
          <p:cNvPr id="27656" name="Line 13"/>
          <p:cNvSpPr>
            <a:spLocks noChangeShapeType="1"/>
          </p:cNvSpPr>
          <p:nvPr/>
        </p:nvSpPr>
        <p:spPr bwMode="auto">
          <a:xfrm flipH="1">
            <a:off x="6762750" y="1976438"/>
            <a:ext cx="247650" cy="95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sp>
        <p:nvSpPr>
          <p:cNvPr id="27657" name="Line 15"/>
          <p:cNvSpPr>
            <a:spLocks noChangeShapeType="1"/>
          </p:cNvSpPr>
          <p:nvPr/>
        </p:nvSpPr>
        <p:spPr bwMode="auto">
          <a:xfrm flipV="1">
            <a:off x="6988175" y="1611313"/>
            <a:ext cx="381000" cy="6858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sp>
        <p:nvSpPr>
          <p:cNvPr id="27658" name="Line 12"/>
          <p:cNvSpPr>
            <a:spLocks noChangeShapeType="1"/>
          </p:cNvSpPr>
          <p:nvPr/>
        </p:nvSpPr>
        <p:spPr bwMode="auto">
          <a:xfrm flipH="1">
            <a:off x="6751638" y="1577975"/>
            <a:ext cx="631825" cy="41275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sp>
        <p:nvSpPr>
          <p:cNvPr id="27659" name="Line 14"/>
          <p:cNvSpPr>
            <a:spLocks noChangeShapeType="1"/>
          </p:cNvSpPr>
          <p:nvPr/>
        </p:nvSpPr>
        <p:spPr bwMode="auto">
          <a:xfrm flipV="1">
            <a:off x="6996113" y="1968500"/>
            <a:ext cx="0" cy="3333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endParaRPr>
          </a:p>
        </p:txBody>
      </p:sp>
      <p:grpSp>
        <p:nvGrpSpPr>
          <p:cNvPr id="27660" name="Group 36"/>
          <p:cNvGrpSpPr>
            <a:grpSpLocks/>
          </p:cNvGrpSpPr>
          <p:nvPr/>
        </p:nvGrpSpPr>
        <p:grpSpPr bwMode="auto">
          <a:xfrm>
            <a:off x="4170363" y="4816475"/>
            <a:ext cx="4578350" cy="1752600"/>
            <a:chOff x="4170363" y="4816475"/>
            <a:chExt cx="4578350" cy="1752600"/>
          </a:xfrm>
        </p:grpSpPr>
        <p:pic>
          <p:nvPicPr>
            <p:cNvPr id="27668" name="Picture 21" descr="amb1.JPG"/>
            <p:cNvPicPr>
              <a:picLocks noChangeAspect="1"/>
            </p:cNvPicPr>
            <p:nvPr/>
          </p:nvPicPr>
          <p:blipFill>
            <a:blip r:embed="rId5">
              <a:lum bright="-2000" contrast="38000"/>
              <a:extLst>
                <a:ext uri="{28A0092B-C50C-407E-A947-70E740481C1C}">
                  <a14:useLocalDpi xmlns:a14="http://schemas.microsoft.com/office/drawing/2010/main" val="0"/>
                </a:ext>
              </a:extLst>
            </a:blip>
            <a:srcRect/>
            <a:stretch>
              <a:fillRect/>
            </a:stretch>
          </p:blipFill>
          <p:spPr bwMode="auto">
            <a:xfrm>
              <a:off x="4170363" y="4832350"/>
              <a:ext cx="22733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22" descr="amb2.JPG"/>
            <p:cNvPicPr>
              <a:picLocks noChangeAspect="1"/>
            </p:cNvPicPr>
            <p:nvPr/>
          </p:nvPicPr>
          <p:blipFill>
            <a:blip r:embed="rId6">
              <a:lum bright="-4000" contrast="44000"/>
              <a:extLst>
                <a:ext uri="{28A0092B-C50C-407E-A947-70E740481C1C}">
                  <a14:useLocalDpi xmlns:a14="http://schemas.microsoft.com/office/drawing/2010/main" val="0"/>
                </a:ext>
              </a:extLst>
            </a:blip>
            <a:srcRect/>
            <a:stretch>
              <a:fillRect/>
            </a:stretch>
          </p:blipFill>
          <p:spPr bwMode="auto">
            <a:xfrm>
              <a:off x="6454775" y="4816475"/>
              <a:ext cx="22939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a:cxnSpLocks noChangeShapeType="1"/>
            </p:cNvCxnSpPr>
            <p:nvPr/>
          </p:nvCxnSpPr>
          <p:spPr bwMode="auto">
            <a:xfrm flipV="1">
              <a:off x="4703763" y="5613400"/>
              <a:ext cx="719137" cy="39688"/>
            </a:xfrm>
            <a:prstGeom prst="line">
              <a:avLst/>
            </a:prstGeom>
            <a:noFill/>
            <a:ln w="57150">
              <a:solidFill>
                <a:schemeClr val="tx1"/>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p:cNvCxnSpPr>
            <p:nvPr/>
          </p:nvCxnSpPr>
          <p:spPr bwMode="auto">
            <a:xfrm flipV="1">
              <a:off x="6978650" y="5613400"/>
              <a:ext cx="757238" cy="39688"/>
            </a:xfrm>
            <a:prstGeom prst="line">
              <a:avLst/>
            </a:prstGeom>
            <a:noFill/>
            <a:ln w="57150">
              <a:solidFill>
                <a:schemeClr val="tx1"/>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2" name="Straight Connector 21"/>
            <p:cNvCxnSpPr/>
            <p:nvPr/>
          </p:nvCxnSpPr>
          <p:spPr>
            <a:xfrm rot="10800000">
              <a:off x="5776913" y="4852988"/>
              <a:ext cx="657225" cy="1460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117475" y="4560888"/>
            <a:ext cx="8872538" cy="226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9" name="Rectangle 38"/>
          <p:cNvSpPr/>
          <p:nvPr/>
        </p:nvSpPr>
        <p:spPr>
          <a:xfrm>
            <a:off x="6434138" y="4706938"/>
            <a:ext cx="2598737" cy="2078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nvGrpSpPr>
          <p:cNvPr id="27663" name="Group 28"/>
          <p:cNvGrpSpPr>
            <a:grpSpLocks/>
          </p:cNvGrpSpPr>
          <p:nvPr/>
        </p:nvGrpSpPr>
        <p:grpSpPr bwMode="auto">
          <a:xfrm>
            <a:off x="3476625" y="3355975"/>
            <a:ext cx="5430838" cy="1244600"/>
            <a:chOff x="3476610" y="3355974"/>
            <a:chExt cx="5430853" cy="1244046"/>
          </a:xfrm>
        </p:grpSpPr>
        <p:sp>
          <p:nvSpPr>
            <p:cNvPr id="27664" name="Text Box 8"/>
            <p:cNvSpPr txBox="1">
              <a:spLocks noChangeArrowheads="1"/>
            </p:cNvSpPr>
            <p:nvPr/>
          </p:nvSpPr>
          <p:spPr bwMode="auto">
            <a:xfrm>
              <a:off x="3697288" y="4230688"/>
              <a:ext cx="521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i="1" smtClean="0">
                  <a:solidFill>
                    <a:prstClr val="black"/>
                  </a:solidFill>
                  <a:latin typeface="Comic Sans MS" charset="0"/>
                </a:rPr>
                <a:t>  2 VP, 1 pt            1 VP, 2 pts             3 pts</a:t>
              </a:r>
            </a:p>
          </p:txBody>
        </p:sp>
        <p:pic>
          <p:nvPicPr>
            <p:cNvPr id="27665"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6610" y="3355974"/>
              <a:ext cx="1701981" cy="9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7449" y="3362233"/>
              <a:ext cx="1641197" cy="90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8312" y="3355974"/>
              <a:ext cx="1606572" cy="90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07349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46088" y="1274763"/>
            <a:ext cx="8229600" cy="4525962"/>
          </a:xfrm>
        </p:spPr>
        <p:txBody>
          <a:bodyPr/>
          <a:lstStyle/>
          <a:p>
            <a:pPr marL="0" indent="0" eaLnBrk="1" hangingPunct="1">
              <a:spcBef>
                <a:spcPct val="50000"/>
              </a:spcBef>
              <a:buNone/>
            </a:pPr>
            <a:endParaRPr lang="en-US" sz="2800" dirty="0" smtClean="0">
              <a:latin typeface="Microsoft Sans Serif"/>
              <a:cs typeface="Microsoft Sans Serif"/>
            </a:endParaRPr>
          </a:p>
          <a:p>
            <a:pPr eaLnBrk="1" hangingPunct="1">
              <a:spcBef>
                <a:spcPct val="50000"/>
              </a:spcBef>
            </a:pPr>
            <a:r>
              <a:rPr lang="en-US" sz="2800" dirty="0" smtClean="0">
                <a:latin typeface="Microsoft Sans Serif"/>
                <a:cs typeface="Microsoft Sans Serif"/>
              </a:rPr>
              <a:t>Edit </a:t>
            </a:r>
            <a:r>
              <a:rPr lang="en-US" sz="2800" dirty="0" smtClean="0">
                <a:latin typeface="Microsoft Sans Serif"/>
                <a:cs typeface="Microsoft Sans Serif"/>
              </a:rPr>
              <a:t>Polygon</a:t>
            </a:r>
          </a:p>
          <a:p>
            <a:pPr eaLnBrk="1" hangingPunct="1">
              <a:spcBef>
                <a:spcPct val="50000"/>
              </a:spcBef>
            </a:pPr>
            <a:r>
              <a:rPr lang="en-US" sz="2800" dirty="0" smtClean="0">
                <a:latin typeface="Microsoft Sans Serif"/>
                <a:cs typeface="Microsoft Sans Serif"/>
              </a:rPr>
              <a:t>Weld Planes</a:t>
            </a:r>
          </a:p>
          <a:p>
            <a:pPr eaLnBrk="1" hangingPunct="1">
              <a:spcBef>
                <a:spcPct val="50000"/>
              </a:spcBef>
            </a:pPr>
            <a:r>
              <a:rPr lang="en-US" sz="2800" dirty="0" smtClean="0">
                <a:latin typeface="Microsoft Sans Serif"/>
                <a:cs typeface="Microsoft Sans Serif"/>
              </a:rPr>
              <a:t>Extrusions</a:t>
            </a:r>
            <a:endParaRPr lang="en-US" sz="2800" dirty="0" smtClean="0">
              <a:latin typeface="Microsoft Sans Serif"/>
              <a:cs typeface="Microsoft Sans Serif"/>
            </a:endParaRPr>
          </a:p>
          <a:p>
            <a:pPr eaLnBrk="1" hangingPunct="1">
              <a:spcBef>
                <a:spcPct val="50000"/>
              </a:spcBef>
            </a:pPr>
            <a:endParaRPr lang="en-US" dirty="0" smtClean="0">
              <a:latin typeface="Calibri" charset="0"/>
            </a:endParaRPr>
          </a:p>
          <a:p>
            <a:pPr eaLnBrk="1" hangingPunct="1">
              <a:spcBef>
                <a:spcPct val="50000"/>
              </a:spcBef>
            </a:pPr>
            <a:endParaRPr lang="en-US" dirty="0" smtClean="0">
              <a:latin typeface="Calibri" charset="0"/>
            </a:endParaRPr>
          </a:p>
          <a:p>
            <a:pPr eaLnBrk="1" hangingPunct="1">
              <a:spcBef>
                <a:spcPct val="50000"/>
              </a:spcBef>
            </a:pPr>
            <a:endParaRPr lang="en-US" dirty="0">
              <a:latin typeface="Calibri" charset="0"/>
            </a:endParaRPr>
          </a:p>
        </p:txBody>
      </p:sp>
      <p:sp>
        <p:nvSpPr>
          <p:cNvPr id="28677" name="Title 7"/>
          <p:cNvSpPr>
            <a:spLocks noGrp="1"/>
          </p:cNvSpPr>
          <p:nvPr>
            <p:ph type="title"/>
          </p:nvPr>
        </p:nvSpPr>
        <p:spPr>
          <a:xfrm>
            <a:off x="446088" y="252413"/>
            <a:ext cx="8229600" cy="1143000"/>
          </a:xfrm>
        </p:spPr>
        <p:txBody>
          <a:bodyPr/>
          <a:lstStyle/>
          <a:p>
            <a:r>
              <a:rPr lang="en-US">
                <a:latin typeface="Calibri" charset="0"/>
              </a:rPr>
              <a:t>Editing 3D Geometry</a:t>
            </a:r>
          </a:p>
        </p:txBody>
      </p:sp>
      <p:sp>
        <p:nvSpPr>
          <p:cNvPr id="6" name="Slide Number Placeholder 1"/>
          <p:cNvSpPr>
            <a:spLocks noGrp="1"/>
          </p:cNvSpPr>
          <p:nvPr>
            <p:ph type="sldNum" sz="quarter" idx="12"/>
          </p:nvPr>
        </p:nvSpPr>
        <p:spPr>
          <a:xfrm>
            <a:off x="6553200" y="6356350"/>
            <a:ext cx="2133600" cy="365125"/>
          </a:xfrm>
        </p:spPr>
        <p:txBody>
          <a:bodyPr/>
          <a:lstStyle/>
          <a:p>
            <a:fld id="{E2F11F5A-99DF-3E4C-B251-A5EFB6C8EC08}" type="slidenum">
              <a:rPr lang="en-US" smtClean="0"/>
              <a:pPr/>
              <a:t>25</a:t>
            </a:fld>
            <a:endParaRPr lang="en-US"/>
          </a:p>
        </p:txBody>
      </p:sp>
      <p:pic>
        <p:nvPicPr>
          <p:cNvPr id="2" name="clip_ext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7760" y="1558328"/>
            <a:ext cx="5918248" cy="4438687"/>
          </a:xfrm>
          <a:prstGeom prst="rect">
            <a:avLst/>
          </a:prstGeom>
        </p:spPr>
      </p:pic>
    </p:spTree>
    <p:extLst>
      <p:ext uri="{BB962C8B-B14F-4D97-AF65-F5344CB8AC3E}">
        <p14:creationId xmlns:p14="http://schemas.microsoft.com/office/powerpoint/2010/main" val="4286422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atin typeface="Calibri" charset="0"/>
              </a:rPr>
              <a:t>System Overview</a:t>
            </a:r>
          </a:p>
        </p:txBody>
      </p:sp>
      <p:sp>
        <p:nvSpPr>
          <p:cNvPr id="12291" name="Content Placeholder 2"/>
          <p:cNvSpPr>
            <a:spLocks noGrp="1"/>
          </p:cNvSpPr>
          <p:nvPr>
            <p:ph idx="1"/>
          </p:nvPr>
        </p:nvSpPr>
        <p:spPr/>
        <p:txBody>
          <a:bodyPr/>
          <a:lstStyle/>
          <a:p>
            <a:pPr eaLnBrk="1" hangingPunct="1">
              <a:defRPr/>
            </a:pPr>
            <a:endParaRPr lang="en-US" dirty="0" smtClean="0">
              <a:ea typeface="+mn-ea"/>
            </a:endParaRPr>
          </a:p>
          <a:p>
            <a:pPr eaLnBrk="1" hangingPunct="1">
              <a:defRPr/>
            </a:pPr>
            <a:endParaRPr lang="en-US" dirty="0" smtClean="0">
              <a:ea typeface="+mn-ea"/>
            </a:endParaRPr>
          </a:p>
          <a:p>
            <a:pPr eaLnBrk="1" hangingPunct="1">
              <a:defRPr/>
            </a:pPr>
            <a:endParaRPr lang="en-US" dirty="0" smtClean="0">
              <a:ea typeface="+mn-ea"/>
            </a:endParaRPr>
          </a:p>
          <a:p>
            <a:pPr eaLnBrk="1" hangingPunct="1">
              <a:defRPr/>
            </a:pPr>
            <a:endParaRPr lang="en-US" dirty="0" smtClean="0">
              <a:ea typeface="+mn-ea"/>
            </a:endParaRPr>
          </a:p>
          <a:p>
            <a:pPr eaLnBrk="1" hangingPunct="1">
              <a:buFont typeface="Arial" charset="0"/>
              <a:buNone/>
              <a:defRPr/>
            </a:pPr>
            <a:r>
              <a:rPr lang="en-US" sz="1800" b="1" dirty="0" smtClean="0">
                <a:ea typeface="+mn-ea"/>
              </a:rPr>
              <a:t>  </a:t>
            </a:r>
          </a:p>
          <a:p>
            <a:pPr eaLnBrk="1" hangingPunct="1">
              <a:buFont typeface="Arial" charset="0"/>
              <a:buNone/>
              <a:defRPr/>
            </a:pPr>
            <a:endParaRPr lang="en-US" sz="1800" b="1" dirty="0" smtClean="0">
              <a:ea typeface="+mn-ea"/>
            </a:endParaRPr>
          </a:p>
          <a:p>
            <a:pPr marL="571500" indent="-514350" eaLnBrk="1" hangingPunct="1">
              <a:buFont typeface="Arial" charset="0"/>
              <a:buNone/>
              <a:defRPr/>
            </a:pPr>
            <a:r>
              <a:rPr lang="en-US" sz="2800" dirty="0" smtClean="0">
                <a:ea typeface="+mn-ea"/>
              </a:rPr>
              <a:t>High-quality texture map composites via</a:t>
            </a:r>
          </a:p>
          <a:p>
            <a:pPr marL="571500" indent="-514350" eaLnBrk="1" hangingPunct="1">
              <a:buFont typeface="+mj-lt"/>
              <a:buAutoNum type="arabicPeriod"/>
              <a:defRPr/>
            </a:pPr>
            <a:r>
              <a:rPr lang="en-US" sz="2800" dirty="0" smtClean="0">
                <a:ea typeface="+mn-ea"/>
              </a:rPr>
              <a:t>Graph-cut optimization</a:t>
            </a:r>
          </a:p>
          <a:p>
            <a:pPr marL="571500" indent="-514350" eaLnBrk="1" hangingPunct="1">
              <a:buFont typeface="+mj-lt"/>
              <a:buAutoNum type="arabicPeriod"/>
              <a:defRPr/>
            </a:pPr>
            <a:r>
              <a:rPr lang="en-US" sz="2800" dirty="0" smtClean="0">
                <a:ea typeface="+mn-ea"/>
              </a:rPr>
              <a:t>Poisson blending</a:t>
            </a:r>
          </a:p>
          <a:p>
            <a:pPr marL="571500" indent="-514350" eaLnBrk="1" hangingPunct="1">
              <a:buFont typeface="+mj-lt"/>
              <a:buAutoNum type="arabicPeriod"/>
              <a:defRPr/>
            </a:pPr>
            <a:endParaRPr lang="en-US" dirty="0" smtClean="0">
              <a:ea typeface="+mn-ea"/>
            </a:endParaRPr>
          </a:p>
        </p:txBody>
      </p:sp>
      <p:sp>
        <p:nvSpPr>
          <p:cNvPr id="5" name="Right Arrow 4"/>
          <p:cNvSpPr/>
          <p:nvPr/>
        </p:nvSpPr>
        <p:spPr>
          <a:xfrm>
            <a:off x="2782888" y="2771775"/>
            <a:ext cx="438150" cy="219075"/>
          </a:xfrm>
          <a:prstGeom prst="rightArrow">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nvGrpSpPr>
          <p:cNvPr id="32773" name="Group 15"/>
          <p:cNvGrpSpPr>
            <a:grpSpLocks/>
          </p:cNvGrpSpPr>
          <p:nvPr/>
        </p:nvGrpSpPr>
        <p:grpSpPr bwMode="auto">
          <a:xfrm>
            <a:off x="366613" y="1566863"/>
            <a:ext cx="2373340" cy="2592387"/>
            <a:chOff x="501523" y="2625713"/>
            <a:chExt cx="2373312" cy="2592423"/>
          </a:xfrm>
        </p:grpSpPr>
        <p:sp>
          <p:nvSpPr>
            <p:cNvPr id="32784" name="TextBox 3"/>
            <p:cNvSpPr txBox="1">
              <a:spLocks noChangeArrowheads="1"/>
            </p:cNvSpPr>
            <p:nvPr/>
          </p:nvSpPr>
          <p:spPr bwMode="auto">
            <a:xfrm>
              <a:off x="501523" y="4378338"/>
              <a:ext cx="23733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200" dirty="0" smtClean="0">
                  <a:solidFill>
                    <a:prstClr val="black"/>
                  </a:solidFill>
                </a:rPr>
                <a:t>Automatic </a:t>
              </a:r>
            </a:p>
            <a:p>
              <a:pPr defTabSz="914400" eaLnBrk="1" fontAlgn="base" hangingPunct="1">
                <a:spcBef>
                  <a:spcPct val="0"/>
                </a:spcBef>
                <a:spcAft>
                  <a:spcPct val="0"/>
                </a:spcAft>
              </a:pPr>
              <a:r>
                <a:rPr lang="en-US" sz="2200" dirty="0" smtClean="0">
                  <a:solidFill>
                    <a:prstClr val="black"/>
                  </a:solidFill>
                </a:rPr>
                <a:t>Computer Vision</a:t>
              </a:r>
            </a:p>
          </p:txBody>
        </p:sp>
        <p:grpSp>
          <p:nvGrpSpPr>
            <p:cNvPr id="32785" name="Group 16"/>
            <p:cNvGrpSpPr>
              <a:grpSpLocks/>
            </p:cNvGrpSpPr>
            <p:nvPr/>
          </p:nvGrpSpPr>
          <p:grpSpPr bwMode="auto">
            <a:xfrm>
              <a:off x="507973" y="2625713"/>
              <a:ext cx="2311403" cy="2592423"/>
              <a:chOff x="519057" y="2625713"/>
              <a:chExt cx="2311403" cy="2592423"/>
            </a:xfrm>
          </p:grpSpPr>
          <p:pic>
            <p:nvPicPr>
              <p:cNvPr id="32786" name="Picture 6" descr="sf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58" y="2625714"/>
                <a:ext cx="2311402" cy="176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519057" y="2625713"/>
                <a:ext cx="2300260" cy="2592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grpSp>
        <p:nvGrpSpPr>
          <p:cNvPr id="32774" name="Group 16"/>
          <p:cNvGrpSpPr>
            <a:grpSpLocks/>
          </p:cNvGrpSpPr>
          <p:nvPr/>
        </p:nvGrpSpPr>
        <p:grpSpPr bwMode="auto">
          <a:xfrm>
            <a:off x="3221038" y="1566863"/>
            <a:ext cx="3176587" cy="2628900"/>
            <a:chOff x="3257576" y="2589201"/>
            <a:chExt cx="3176587" cy="2628936"/>
          </a:xfrm>
        </p:grpSpPr>
        <p:sp>
          <p:nvSpPr>
            <p:cNvPr id="32781" name="TextBox 4"/>
            <p:cNvSpPr txBox="1">
              <a:spLocks noChangeArrowheads="1"/>
            </p:cNvSpPr>
            <p:nvPr/>
          </p:nvSpPr>
          <p:spPr bwMode="auto">
            <a:xfrm>
              <a:off x="3257576" y="4341825"/>
              <a:ext cx="3176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smtClean="0">
                  <a:solidFill>
                    <a:prstClr val="black"/>
                  </a:solidFill>
                </a:rPr>
                <a:t>       Interactive </a:t>
              </a:r>
            </a:p>
            <a:p>
              <a:pPr defTabSz="914400" eaLnBrk="1" fontAlgn="base" hangingPunct="1">
                <a:spcBef>
                  <a:spcPct val="0"/>
                </a:spcBef>
                <a:spcAft>
                  <a:spcPct val="0"/>
                </a:spcAft>
              </a:pPr>
              <a:r>
                <a:rPr lang="en-US" sz="2200" smtClean="0">
                  <a:solidFill>
                    <a:prstClr val="black"/>
                  </a:solidFill>
                </a:rPr>
                <a:t>      3D Modeling</a:t>
              </a:r>
            </a:p>
          </p:txBody>
        </p:sp>
        <p:pic>
          <p:nvPicPr>
            <p:cNvPr id="32782" name="Picture 6" descr="marty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584" y="2589201"/>
              <a:ext cx="2337291" cy="171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403626" y="2625713"/>
              <a:ext cx="2336800" cy="2592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grpSp>
        <p:nvGrpSpPr>
          <p:cNvPr id="32775" name="Group 21"/>
          <p:cNvGrpSpPr>
            <a:grpSpLocks/>
          </p:cNvGrpSpPr>
          <p:nvPr/>
        </p:nvGrpSpPr>
        <p:grpSpPr bwMode="auto">
          <a:xfrm>
            <a:off x="5813425" y="1603375"/>
            <a:ext cx="3140075" cy="2592388"/>
            <a:chOff x="5813442" y="1603350"/>
            <a:chExt cx="3140118" cy="2592423"/>
          </a:xfrm>
        </p:grpSpPr>
        <p:sp>
          <p:nvSpPr>
            <p:cNvPr id="6" name="Right Arrow 5"/>
            <p:cNvSpPr/>
            <p:nvPr/>
          </p:nvSpPr>
          <p:spPr>
            <a:xfrm>
              <a:off x="5813442" y="2771766"/>
              <a:ext cx="438156" cy="219078"/>
            </a:xfrm>
            <a:prstGeom prst="rightArrow">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2778" name="TextBox 5"/>
            <p:cNvSpPr txBox="1">
              <a:spLocks noChangeArrowheads="1"/>
            </p:cNvSpPr>
            <p:nvPr/>
          </p:nvSpPr>
          <p:spPr bwMode="auto">
            <a:xfrm>
              <a:off x="6251598" y="3355974"/>
              <a:ext cx="27019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smtClean="0">
                  <a:solidFill>
                    <a:prstClr val="black"/>
                  </a:solidFill>
                </a:rPr>
                <a:t>   Semi-interactive</a:t>
              </a:r>
            </a:p>
            <a:p>
              <a:pPr defTabSz="914400" eaLnBrk="1" fontAlgn="base" hangingPunct="1">
                <a:spcBef>
                  <a:spcPct val="0"/>
                </a:spcBef>
                <a:spcAft>
                  <a:spcPct val="0"/>
                </a:spcAft>
              </a:pPr>
              <a:r>
                <a:rPr lang="en-US" sz="2200" smtClean="0">
                  <a:solidFill>
                    <a:prstClr val="black"/>
                  </a:solidFill>
                </a:rPr>
                <a:t> Texture Generation</a:t>
              </a:r>
            </a:p>
          </p:txBody>
        </p:sp>
        <p:pic>
          <p:nvPicPr>
            <p:cNvPr id="32779" name="Picture 5" descr="marty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37" y="1603350"/>
              <a:ext cx="2446371" cy="174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361138" y="1603350"/>
              <a:ext cx="2446370" cy="2592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sp>
        <p:nvSpPr>
          <p:cNvPr id="20" name="Rectangle 19"/>
          <p:cNvSpPr/>
          <p:nvPr/>
        </p:nvSpPr>
        <p:spPr>
          <a:xfrm>
            <a:off x="300038" y="1493838"/>
            <a:ext cx="5440362" cy="2921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26</a:t>
            </a:fld>
            <a:endParaRPr lang="en-US"/>
          </a:p>
        </p:txBody>
      </p:sp>
    </p:spTree>
    <p:extLst>
      <p:ext uri="{BB962C8B-B14F-4D97-AF65-F5344CB8AC3E}">
        <p14:creationId xmlns:p14="http://schemas.microsoft.com/office/powerpoint/2010/main" val="41104587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82600" y="325438"/>
            <a:ext cx="8229600" cy="1143000"/>
          </a:xfrm>
        </p:spPr>
        <p:txBody>
          <a:bodyPr/>
          <a:lstStyle/>
          <a:p>
            <a:pPr eaLnBrk="1" hangingPunct="1"/>
            <a:r>
              <a:rPr lang="en-US">
                <a:latin typeface="Calibri" charset="0"/>
              </a:rPr>
              <a:t>View Selection</a:t>
            </a:r>
          </a:p>
        </p:txBody>
      </p:sp>
      <p:sp>
        <p:nvSpPr>
          <p:cNvPr id="33795" name="Content Placeholder 2"/>
          <p:cNvSpPr>
            <a:spLocks noGrp="1"/>
          </p:cNvSpPr>
          <p:nvPr>
            <p:ph idx="1"/>
          </p:nvPr>
        </p:nvSpPr>
        <p:spPr>
          <a:xfrm>
            <a:off x="446088" y="1566863"/>
            <a:ext cx="8229600" cy="4525962"/>
          </a:xfrm>
        </p:spPr>
        <p:txBody>
          <a:bodyPr/>
          <a:lstStyle/>
          <a:p>
            <a:pPr eaLnBrk="1" hangingPunct="1">
              <a:buFont typeface="Arial" charset="0"/>
              <a:buNone/>
            </a:pPr>
            <a:r>
              <a:rPr lang="en-US">
                <a:latin typeface="Calibri" charset="0"/>
              </a:rPr>
              <a:t>  </a:t>
            </a:r>
          </a:p>
          <a:p>
            <a:pPr eaLnBrk="1" hangingPunct="1">
              <a:buFont typeface="Arial" charset="0"/>
              <a:buNone/>
            </a:pPr>
            <a:endParaRPr lang="en-US">
              <a:latin typeface="Calibri" charset="0"/>
            </a:endParaRPr>
          </a:p>
          <a:p>
            <a:pPr eaLnBrk="1" hangingPunct="1">
              <a:buFont typeface="Arial" charset="0"/>
              <a:buNone/>
            </a:pPr>
            <a:endParaRPr lang="en-US">
              <a:latin typeface="Calibri" charset="0"/>
            </a:endParaRPr>
          </a:p>
          <a:p>
            <a:pPr eaLnBrk="1" hangingPunct="1">
              <a:buFont typeface="Arial" charset="0"/>
              <a:buNone/>
            </a:pPr>
            <a:endParaRPr lang="en-US">
              <a:latin typeface="Calibri" charset="0"/>
            </a:endParaRPr>
          </a:p>
          <a:p>
            <a:pPr eaLnBrk="1" hangingPunct="1">
              <a:buFont typeface="Arial" charset="0"/>
              <a:buNone/>
            </a:pPr>
            <a:endParaRPr lang="en-US">
              <a:latin typeface="Calibri" charset="0"/>
            </a:endParaRPr>
          </a:p>
          <a:p>
            <a:pPr eaLnBrk="1" hangingPunct="1">
              <a:buFont typeface="Arial" charset="0"/>
              <a:buNone/>
            </a:pPr>
            <a:endParaRPr lang="en-US">
              <a:latin typeface="Calibri" charset="0"/>
            </a:endParaRPr>
          </a:p>
          <a:p>
            <a:pPr eaLnBrk="1" hangingPunct="1">
              <a:buFont typeface="Arial" charset="0"/>
              <a:buNone/>
            </a:pPr>
            <a:r>
              <a:rPr lang="en-US" sz="1200">
                <a:latin typeface="Calibri" charset="0"/>
              </a:rPr>
              <a:t>  </a:t>
            </a:r>
          </a:p>
          <a:p>
            <a:pPr eaLnBrk="1" hangingPunct="1"/>
            <a:r>
              <a:rPr lang="en-US" sz="2800">
                <a:latin typeface="Calibri" charset="0"/>
              </a:rPr>
              <a:t>Viewing Angle </a:t>
            </a:r>
          </a:p>
          <a:p>
            <a:pPr eaLnBrk="1" hangingPunct="1"/>
            <a:r>
              <a:rPr lang="en-US" sz="2800">
                <a:latin typeface="Calibri" charset="0"/>
              </a:rPr>
              <a:t>2D Feature Visibility of 3D Points on Plane</a:t>
            </a:r>
          </a:p>
        </p:txBody>
      </p:sp>
      <p:sp>
        <p:nvSpPr>
          <p:cNvPr id="33796" name="TextBox 7"/>
          <p:cNvSpPr txBox="1">
            <a:spLocks noChangeArrowheads="1"/>
          </p:cNvSpPr>
          <p:nvPr/>
        </p:nvSpPr>
        <p:spPr bwMode="auto">
          <a:xfrm>
            <a:off x="5667375" y="4962525"/>
            <a:ext cx="3140075" cy="461963"/>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400" dirty="0">
                <a:solidFill>
                  <a:prstClr val="black"/>
                </a:solidFill>
                <a:latin typeface="Calibri"/>
                <a:ea typeface="ＭＳ Ｐゴシック" charset="0"/>
              </a:rPr>
              <a:t>Selected Source Images</a:t>
            </a:r>
          </a:p>
        </p:txBody>
      </p:sp>
      <p:pic>
        <p:nvPicPr>
          <p:cNvPr id="33797" name="Picture 8" descr="3d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639888"/>
            <a:ext cx="49022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9"/>
          <p:cNvSpPr txBox="1">
            <a:spLocks noChangeArrowheads="1"/>
          </p:cNvSpPr>
          <p:nvPr/>
        </p:nvSpPr>
        <p:spPr bwMode="auto">
          <a:xfrm>
            <a:off x="336550" y="1201738"/>
            <a:ext cx="2555875" cy="461962"/>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400" dirty="0">
                <a:solidFill>
                  <a:prstClr val="black"/>
                </a:solidFill>
                <a:latin typeface="Calibri"/>
                <a:ea typeface="ＭＳ Ｐゴシック" charset="0"/>
              </a:rPr>
              <a:t>Target Plane</a:t>
            </a:r>
          </a:p>
        </p:txBody>
      </p:sp>
      <p:grpSp>
        <p:nvGrpSpPr>
          <p:cNvPr id="33799" name="Group 22"/>
          <p:cNvGrpSpPr>
            <a:grpSpLocks/>
          </p:cNvGrpSpPr>
          <p:nvPr/>
        </p:nvGrpSpPr>
        <p:grpSpPr bwMode="auto">
          <a:xfrm>
            <a:off x="5667375" y="1676400"/>
            <a:ext cx="3190875" cy="3213100"/>
            <a:chOff x="5751483" y="1493811"/>
            <a:chExt cx="3191010" cy="3213145"/>
          </a:xfrm>
        </p:grpSpPr>
        <p:pic>
          <p:nvPicPr>
            <p:cNvPr id="33801" name="Picture 16" descr="image0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9739" y="2584408"/>
              <a:ext cx="1540736" cy="102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7" descr="image00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1483" y="1493811"/>
              <a:ext cx="1558992" cy="10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8" descr="image00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3501" y="1493811"/>
              <a:ext cx="1558992" cy="10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9" descr="image00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83501" y="2589201"/>
              <a:ext cx="1533546" cy="10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20" descr="image010.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83501" y="3684591"/>
              <a:ext cx="1533546" cy="10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21" descr="image005.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76930" y="3684592"/>
              <a:ext cx="1533546" cy="10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8" name="Elbow Connector 17"/>
          <p:cNvCxnSpPr/>
          <p:nvPr/>
        </p:nvCxnSpPr>
        <p:spPr>
          <a:xfrm rot="16200000" flipH="1">
            <a:off x="1870075" y="1676400"/>
            <a:ext cx="1204913" cy="766763"/>
          </a:xfrm>
          <a:prstGeom prst="bentConnector3">
            <a:avLst>
              <a:gd name="adj1" fmla="val -1704"/>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E2F11F5A-99DF-3E4C-B251-A5EFB6C8EC08}" type="slidenum">
              <a:rPr lang="en-US" smtClean="0"/>
              <a:pPr/>
              <a:t>27</a:t>
            </a:fld>
            <a:endParaRPr lang="en-US"/>
          </a:p>
        </p:txBody>
      </p:sp>
    </p:spTree>
    <p:extLst>
      <p:ext uri="{BB962C8B-B14F-4D97-AF65-F5344CB8AC3E}">
        <p14:creationId xmlns:p14="http://schemas.microsoft.com/office/powerpoint/2010/main" val="40744293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409575" y="1385888"/>
            <a:ext cx="8229600" cy="5073650"/>
          </a:xfrm>
        </p:spPr>
        <p:txBody>
          <a:bodyPr/>
          <a:lstStyle/>
          <a:p>
            <a:pPr eaLnBrk="1" hangingPunct="1">
              <a:defRPr/>
            </a:pPr>
            <a:r>
              <a:rPr lang="en-US" sz="2400" dirty="0" smtClean="0">
                <a:ea typeface="+mn-ea"/>
              </a:rPr>
              <a:t>Find per pixel source images </a:t>
            </a:r>
          </a:p>
          <a:p>
            <a:pPr lvl="1" eaLnBrk="1" hangingPunct="1">
              <a:defRPr/>
            </a:pPr>
            <a:r>
              <a:rPr lang="en-US" sz="1800" dirty="0" smtClean="0">
                <a:ea typeface="+mn-ea"/>
              </a:rPr>
              <a:t>Estimate Visibility</a:t>
            </a:r>
          </a:p>
          <a:p>
            <a:pPr lvl="1" eaLnBrk="1" hangingPunct="1">
              <a:defRPr/>
            </a:pPr>
            <a:r>
              <a:rPr lang="en-US" sz="1800" dirty="0" smtClean="0">
                <a:ea typeface="+mn-ea"/>
              </a:rPr>
              <a:t>Project Images to Plane</a:t>
            </a:r>
          </a:p>
          <a:p>
            <a:pPr eaLnBrk="1" hangingPunct="1">
              <a:defRPr/>
            </a:pPr>
            <a:r>
              <a:rPr lang="en-US" sz="2400" dirty="0" smtClean="0">
                <a:ea typeface="+mn-ea"/>
              </a:rPr>
              <a:t>Image stitching + Blending</a:t>
            </a:r>
          </a:p>
          <a:p>
            <a:pPr eaLnBrk="1" hangingPunct="1">
              <a:defRPr/>
            </a:pPr>
            <a:endParaRPr lang="en-US" sz="2400" dirty="0" smtClean="0">
              <a:ea typeface="+mn-ea"/>
            </a:endParaRPr>
          </a:p>
          <a:p>
            <a:pPr eaLnBrk="1" hangingPunct="1">
              <a:buFont typeface="Arial" charset="0"/>
              <a:buNone/>
              <a:defRPr/>
            </a:pPr>
            <a:endParaRPr lang="en-US" sz="2400" dirty="0" smtClean="0">
              <a:ea typeface="+mn-ea"/>
            </a:endParaRPr>
          </a:p>
          <a:p>
            <a:pPr eaLnBrk="1" hangingPunct="1">
              <a:defRPr/>
            </a:pPr>
            <a:endParaRPr lang="en-US" sz="2400" dirty="0" smtClean="0">
              <a:ea typeface="+mn-ea"/>
            </a:endParaRPr>
          </a:p>
          <a:p>
            <a:pPr eaLnBrk="1" hangingPunct="1">
              <a:defRPr/>
            </a:pPr>
            <a:endParaRPr lang="en-US" sz="2400" dirty="0" smtClean="0">
              <a:ea typeface="+mn-ea"/>
            </a:endParaRPr>
          </a:p>
          <a:p>
            <a:pPr eaLnBrk="1" hangingPunct="1">
              <a:defRPr/>
            </a:pPr>
            <a:endParaRPr lang="en-US" sz="2400" dirty="0" smtClean="0">
              <a:ea typeface="+mn-ea"/>
            </a:endParaRPr>
          </a:p>
          <a:p>
            <a:pPr eaLnBrk="1" hangingPunct="1">
              <a:defRPr/>
            </a:pPr>
            <a:endParaRPr lang="en-US" sz="2400" dirty="0" smtClean="0">
              <a:ea typeface="+mn-ea"/>
            </a:endParaRPr>
          </a:p>
          <a:p>
            <a:pPr eaLnBrk="1" hangingPunct="1">
              <a:buFont typeface="Arial" charset="0"/>
              <a:buNone/>
              <a:defRPr/>
            </a:pPr>
            <a:endParaRPr lang="en-US" sz="2400" dirty="0" smtClean="0">
              <a:ea typeface="+mn-ea"/>
            </a:endParaRPr>
          </a:p>
          <a:p>
            <a:pPr eaLnBrk="1" hangingPunct="1">
              <a:buFont typeface="Arial" charset="0"/>
              <a:buNone/>
              <a:defRPr/>
            </a:pPr>
            <a:r>
              <a:rPr lang="en-US" sz="1050" dirty="0" smtClean="0">
                <a:ea typeface="+mn-ea"/>
              </a:rPr>
              <a:t>	 </a:t>
            </a:r>
          </a:p>
          <a:p>
            <a:pPr eaLnBrk="1" hangingPunct="1">
              <a:buFont typeface="Arial" charset="0"/>
              <a:buNone/>
              <a:defRPr/>
            </a:pPr>
            <a:r>
              <a:rPr lang="en-US" sz="2000" dirty="0" smtClean="0">
                <a:ea typeface="+mn-ea"/>
              </a:rPr>
              <a:t>         	        Graph-cut Optimization    	     	        Poisson blending</a:t>
            </a:r>
            <a:endParaRPr lang="en-US" sz="2800" dirty="0" smtClean="0">
              <a:ea typeface="+mn-ea"/>
            </a:endParaRPr>
          </a:p>
        </p:txBody>
      </p:sp>
      <p:sp>
        <p:nvSpPr>
          <p:cNvPr id="5" name="Title 1"/>
          <p:cNvSpPr>
            <a:spLocks noGrp="1"/>
          </p:cNvSpPr>
          <p:nvPr>
            <p:ph type="title"/>
          </p:nvPr>
        </p:nvSpPr>
        <p:spPr/>
        <p:txBody>
          <a:bodyPr/>
          <a:lstStyle/>
          <a:p>
            <a:pPr eaLnBrk="1" hangingPunct="1"/>
            <a:r>
              <a:rPr lang="en-US">
                <a:latin typeface="Calibri" charset="0"/>
              </a:rPr>
              <a:t>Texture-Map Generation</a:t>
            </a:r>
          </a:p>
        </p:txBody>
      </p:sp>
      <p:pic>
        <p:nvPicPr>
          <p:cNvPr id="34820" name="Picture 24" descr="label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 y="3324225"/>
            <a:ext cx="22542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1" name="Group 30"/>
          <p:cNvGrpSpPr>
            <a:grpSpLocks/>
          </p:cNvGrpSpPr>
          <p:nvPr/>
        </p:nvGrpSpPr>
        <p:grpSpPr bwMode="auto">
          <a:xfrm>
            <a:off x="5010150" y="1311275"/>
            <a:ext cx="3687763" cy="1679575"/>
            <a:chOff x="5010150" y="1311246"/>
            <a:chExt cx="3687763" cy="1679598"/>
          </a:xfrm>
        </p:grpSpPr>
        <p:grpSp>
          <p:nvGrpSpPr>
            <p:cNvPr id="34826" name="Group 17"/>
            <p:cNvGrpSpPr>
              <a:grpSpLocks/>
            </p:cNvGrpSpPr>
            <p:nvPr/>
          </p:nvGrpSpPr>
          <p:grpSpPr bwMode="auto">
            <a:xfrm>
              <a:off x="5010150" y="1311246"/>
              <a:ext cx="1527175" cy="998538"/>
              <a:chOff x="5119695" y="1274733"/>
              <a:chExt cx="1526652" cy="998537"/>
            </a:xfrm>
          </p:grpSpPr>
          <p:pic>
            <p:nvPicPr>
              <p:cNvPr id="2" name="Picture 5"/>
              <p:cNvPicPr>
                <a:picLocks noChangeAspect="1" noChangeArrowheads="1"/>
              </p:cNvPicPr>
              <p:nvPr/>
            </p:nvPicPr>
            <p:blipFill>
              <a:blip r:embed="rId4">
                <a:lum bright="16000" contrast="22000"/>
                <a:extLst>
                  <a:ext uri="{28A0092B-C50C-407E-A947-70E740481C1C}">
                    <a14:useLocalDpi xmlns:a14="http://schemas.microsoft.com/office/drawing/2010/main" val="0"/>
                  </a:ext>
                </a:extLst>
              </a:blip>
              <a:srcRect/>
              <a:stretch>
                <a:fillRect/>
              </a:stretch>
            </p:blipFill>
            <p:spPr bwMode="auto">
              <a:xfrm>
                <a:off x="5119695" y="1274733"/>
                <a:ext cx="1526652" cy="998537"/>
              </a:xfrm>
              <a:prstGeom prst="rect">
                <a:avLst/>
              </a:prstGeom>
              <a:noFill/>
              <a:ln>
                <a:noFill/>
              </a:ln>
              <a:effectLst>
                <a:outerShdw blurRad="63500" dist="63500" dir="13500000" algn="b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p:cNvSpPr/>
              <p:nvPr/>
            </p:nvSpPr>
            <p:spPr>
              <a:xfrm>
                <a:off x="5433912" y="1362047"/>
                <a:ext cx="422130" cy="739785"/>
              </a:xfrm>
              <a:custGeom>
                <a:avLst/>
                <a:gdLst>
                  <a:gd name="connsiteX0" fmla="*/ 422031 w 422031"/>
                  <a:gd name="connsiteY0" fmla="*/ 0 h 738554"/>
                  <a:gd name="connsiteX1" fmla="*/ 0 w 422031"/>
                  <a:gd name="connsiteY1" fmla="*/ 0 h 738554"/>
                  <a:gd name="connsiteX2" fmla="*/ 8792 w 422031"/>
                  <a:gd name="connsiteY2" fmla="*/ 738554 h 738554"/>
                  <a:gd name="connsiteX3" fmla="*/ 219808 w 422031"/>
                  <a:gd name="connsiteY3" fmla="*/ 668215 h 738554"/>
                  <a:gd name="connsiteX4" fmla="*/ 219808 w 422031"/>
                  <a:gd name="connsiteY4" fmla="*/ 395654 h 738554"/>
                  <a:gd name="connsiteX5" fmla="*/ 149469 w 422031"/>
                  <a:gd name="connsiteY5" fmla="*/ 404446 h 738554"/>
                  <a:gd name="connsiteX6" fmla="*/ 149469 w 422031"/>
                  <a:gd name="connsiteY6" fmla="*/ 369277 h 738554"/>
                  <a:gd name="connsiteX7" fmla="*/ 298939 w 422031"/>
                  <a:gd name="connsiteY7" fmla="*/ 228600 h 738554"/>
                  <a:gd name="connsiteX8" fmla="*/ 422031 w 422031"/>
                  <a:gd name="connsiteY8" fmla="*/ 228600 h 738554"/>
                  <a:gd name="connsiteX9" fmla="*/ 422031 w 422031"/>
                  <a:gd name="connsiteY9" fmla="*/ 0 h 7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031" h="738554">
                    <a:moveTo>
                      <a:pt x="422031" y="0"/>
                    </a:moveTo>
                    <a:lnTo>
                      <a:pt x="0" y="0"/>
                    </a:lnTo>
                    <a:lnTo>
                      <a:pt x="8792" y="738554"/>
                    </a:lnTo>
                    <a:lnTo>
                      <a:pt x="219808" y="668215"/>
                    </a:lnTo>
                    <a:lnTo>
                      <a:pt x="219808" y="395654"/>
                    </a:lnTo>
                    <a:lnTo>
                      <a:pt x="149469" y="404446"/>
                    </a:lnTo>
                    <a:lnTo>
                      <a:pt x="149469" y="369277"/>
                    </a:lnTo>
                    <a:lnTo>
                      <a:pt x="298939" y="228600"/>
                    </a:lnTo>
                    <a:lnTo>
                      <a:pt x="422031" y="228600"/>
                    </a:lnTo>
                    <a:lnTo>
                      <a:pt x="422031" y="0"/>
                    </a:lnTo>
                    <a:close/>
                  </a:path>
                </a:pathLst>
              </a:custGeom>
              <a:solidFill>
                <a:srgbClr val="10EE1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3" name="Rectangle 12"/>
              <p:cNvSpPr/>
              <p:nvPr/>
            </p:nvSpPr>
            <p:spPr>
              <a:xfrm>
                <a:off x="5192695" y="1347759"/>
                <a:ext cx="1387000" cy="83979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pic>
          <p:nvPicPr>
            <p:cNvPr id="3" name="Picture 6"/>
            <p:cNvPicPr>
              <a:picLocks noChangeAspect="1" noChangeArrowheads="1"/>
            </p:cNvPicPr>
            <p:nvPr/>
          </p:nvPicPr>
          <p:blipFill>
            <a:blip r:embed="rId5">
              <a:lum bright="14000" contrast="30000"/>
              <a:extLst>
                <a:ext uri="{28A0092B-C50C-407E-A947-70E740481C1C}">
                  <a14:useLocalDpi xmlns:a14="http://schemas.microsoft.com/office/drawing/2010/main" val="0"/>
                </a:ext>
              </a:extLst>
            </a:blip>
            <a:srcRect/>
            <a:stretch>
              <a:fillRect/>
            </a:stretch>
          </p:blipFill>
          <p:spPr bwMode="auto">
            <a:xfrm>
              <a:off x="5995988" y="1566834"/>
              <a:ext cx="1525587" cy="1022350"/>
            </a:xfrm>
            <a:prstGeom prst="rect">
              <a:avLst/>
            </a:prstGeom>
            <a:noFill/>
            <a:ln>
              <a:noFill/>
            </a:ln>
            <a:effectLst>
              <a:outerShdw blurRad="63500" dist="88900" dir="13500000" algn="b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bwMode="auto">
            <a:xfrm>
              <a:off x="6288088" y="1603350"/>
              <a:ext cx="366712" cy="690572"/>
            </a:xfrm>
            <a:custGeom>
              <a:avLst/>
              <a:gdLst>
                <a:gd name="connsiteX0" fmla="*/ 366713 w 366713"/>
                <a:gd name="connsiteY0" fmla="*/ 0 h 690563"/>
                <a:gd name="connsiteX1" fmla="*/ 0 w 366713"/>
                <a:gd name="connsiteY1" fmla="*/ 4763 h 690563"/>
                <a:gd name="connsiteX2" fmla="*/ 9525 w 366713"/>
                <a:gd name="connsiteY2" fmla="*/ 690563 h 690563"/>
                <a:gd name="connsiteX3" fmla="*/ 66675 w 366713"/>
                <a:gd name="connsiteY3" fmla="*/ 647700 h 690563"/>
                <a:gd name="connsiteX4" fmla="*/ 209550 w 366713"/>
                <a:gd name="connsiteY4" fmla="*/ 609600 h 690563"/>
                <a:gd name="connsiteX5" fmla="*/ 195263 w 366713"/>
                <a:gd name="connsiteY5" fmla="*/ 366713 h 690563"/>
                <a:gd name="connsiteX6" fmla="*/ 133350 w 366713"/>
                <a:gd name="connsiteY6" fmla="*/ 366713 h 690563"/>
                <a:gd name="connsiteX7" fmla="*/ 147638 w 366713"/>
                <a:gd name="connsiteY7" fmla="*/ 314325 h 690563"/>
                <a:gd name="connsiteX8" fmla="*/ 290513 w 366713"/>
                <a:gd name="connsiteY8" fmla="*/ 176213 h 690563"/>
                <a:gd name="connsiteX9" fmla="*/ 366713 w 366713"/>
                <a:gd name="connsiteY9" fmla="*/ 185738 h 690563"/>
                <a:gd name="connsiteX10" fmla="*/ 366713 w 366713"/>
                <a:gd name="connsiteY10" fmla="*/ 0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713" h="690563">
                  <a:moveTo>
                    <a:pt x="366713" y="0"/>
                  </a:moveTo>
                  <a:lnTo>
                    <a:pt x="0" y="4763"/>
                  </a:lnTo>
                  <a:lnTo>
                    <a:pt x="9525" y="690563"/>
                  </a:lnTo>
                  <a:cubicBezTo>
                    <a:pt x="69417" y="655625"/>
                    <a:pt x="66675" y="679279"/>
                    <a:pt x="66675" y="647700"/>
                  </a:cubicBezTo>
                  <a:cubicBezTo>
                    <a:pt x="211096" y="614002"/>
                    <a:pt x="209550" y="663267"/>
                    <a:pt x="209550" y="609600"/>
                  </a:cubicBezTo>
                  <a:lnTo>
                    <a:pt x="195263" y="366713"/>
                  </a:lnTo>
                  <a:lnTo>
                    <a:pt x="133350" y="366713"/>
                  </a:lnTo>
                  <a:lnTo>
                    <a:pt x="147638" y="314325"/>
                  </a:lnTo>
                  <a:cubicBezTo>
                    <a:pt x="286873" y="175090"/>
                    <a:pt x="220643" y="176213"/>
                    <a:pt x="290513" y="176213"/>
                  </a:cubicBezTo>
                  <a:lnTo>
                    <a:pt x="366713" y="185738"/>
                  </a:lnTo>
                  <a:lnTo>
                    <a:pt x="366713" y="0"/>
                  </a:lnTo>
                  <a:close/>
                </a:path>
              </a:pathLst>
            </a:custGeom>
            <a:solidFill>
              <a:srgbClr val="DD352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4" name="Rectangle 13"/>
            <p:cNvSpPr/>
            <p:nvPr/>
          </p:nvSpPr>
          <p:spPr bwMode="auto">
            <a:xfrm>
              <a:off x="6069013" y="1639864"/>
              <a:ext cx="1387475" cy="87631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pic>
          <p:nvPicPr>
            <p:cNvPr id="4" name="Picture 8"/>
            <p:cNvPicPr>
              <a:picLocks noChangeAspect="1" noChangeArrowheads="1"/>
            </p:cNvPicPr>
            <p:nvPr/>
          </p:nvPicPr>
          <p:blipFill>
            <a:blip r:embed="rId6">
              <a:lum bright="16000" contrast="22000"/>
              <a:extLst>
                <a:ext uri="{28A0092B-C50C-407E-A947-70E740481C1C}">
                  <a14:useLocalDpi xmlns:a14="http://schemas.microsoft.com/office/drawing/2010/main" val="0"/>
                </a:ext>
              </a:extLst>
            </a:blip>
            <a:srcRect/>
            <a:stretch>
              <a:fillRect/>
            </a:stretch>
          </p:blipFill>
          <p:spPr bwMode="auto">
            <a:xfrm>
              <a:off x="7200900" y="2041506"/>
              <a:ext cx="1497013" cy="949338"/>
            </a:xfrm>
            <a:prstGeom prst="rect">
              <a:avLst/>
            </a:prstGeom>
            <a:noFill/>
            <a:ln>
              <a:noFill/>
            </a:ln>
            <a:effectLst>
              <a:outerShdw blurRad="63500" dist="88900" dir="13500000" algn="b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1"/>
            <p:cNvSpPr/>
            <p:nvPr/>
          </p:nvSpPr>
          <p:spPr bwMode="auto">
            <a:xfrm>
              <a:off x="7639050" y="2078020"/>
              <a:ext cx="571500" cy="609608"/>
            </a:xfrm>
            <a:custGeom>
              <a:avLst/>
              <a:gdLst>
                <a:gd name="connsiteX0" fmla="*/ 0 w 571500"/>
                <a:gd name="connsiteY0" fmla="*/ 204787 h 609600"/>
                <a:gd name="connsiteX1" fmla="*/ 4762 w 571500"/>
                <a:gd name="connsiteY1" fmla="*/ 4762 h 609600"/>
                <a:gd name="connsiteX2" fmla="*/ 571500 w 571500"/>
                <a:gd name="connsiteY2" fmla="*/ 0 h 609600"/>
                <a:gd name="connsiteX3" fmla="*/ 557212 w 571500"/>
                <a:gd name="connsiteY3" fmla="*/ 609600 h 609600"/>
                <a:gd name="connsiteX4" fmla="*/ 485775 w 571500"/>
                <a:gd name="connsiteY4" fmla="*/ 600075 h 609600"/>
                <a:gd name="connsiteX5" fmla="*/ 481012 w 571500"/>
                <a:gd name="connsiteY5" fmla="*/ 314325 h 609600"/>
                <a:gd name="connsiteX6" fmla="*/ 509587 w 571500"/>
                <a:gd name="connsiteY6" fmla="*/ 314325 h 609600"/>
                <a:gd name="connsiteX7" fmla="*/ 509587 w 571500"/>
                <a:gd name="connsiteY7" fmla="*/ 266700 h 609600"/>
                <a:gd name="connsiteX8" fmla="*/ 190500 w 571500"/>
                <a:gd name="connsiteY8" fmla="*/ 57150 h 609600"/>
                <a:gd name="connsiteX9" fmla="*/ 0 w 571500"/>
                <a:gd name="connsiteY9" fmla="*/ 20478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609600">
                  <a:moveTo>
                    <a:pt x="0" y="204787"/>
                  </a:moveTo>
                  <a:lnTo>
                    <a:pt x="4762" y="4762"/>
                  </a:lnTo>
                  <a:lnTo>
                    <a:pt x="571500" y="0"/>
                  </a:lnTo>
                  <a:lnTo>
                    <a:pt x="557212" y="609600"/>
                  </a:lnTo>
                  <a:lnTo>
                    <a:pt x="485775" y="600075"/>
                  </a:lnTo>
                  <a:cubicBezTo>
                    <a:pt x="484187" y="504825"/>
                    <a:pt x="482600" y="409575"/>
                    <a:pt x="481012" y="314325"/>
                  </a:cubicBezTo>
                  <a:lnTo>
                    <a:pt x="509587" y="314325"/>
                  </a:lnTo>
                  <a:lnTo>
                    <a:pt x="509587" y="266700"/>
                  </a:lnTo>
                  <a:lnTo>
                    <a:pt x="190500" y="57150"/>
                  </a:lnTo>
                  <a:lnTo>
                    <a:pt x="0" y="204787"/>
                  </a:lnTo>
                  <a:close/>
                </a:path>
              </a:pathLst>
            </a:custGeom>
            <a:solidFill>
              <a:srgbClr val="ED1FD4">
                <a:alpha val="6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0" name="Rectangle 29"/>
            <p:cNvSpPr/>
            <p:nvPr/>
          </p:nvSpPr>
          <p:spPr bwMode="auto">
            <a:xfrm>
              <a:off x="7237413" y="2078020"/>
              <a:ext cx="1423987" cy="876312"/>
            </a:xfrm>
            <a:prstGeom prst="rect">
              <a:avLst/>
            </a:prstGeom>
            <a:noFill/>
            <a:ln w="79375">
              <a:solidFill>
                <a:srgbClr val="ED1F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5" name="Rectangle 14"/>
            <p:cNvSpPr/>
            <p:nvPr/>
          </p:nvSpPr>
          <p:spPr bwMode="auto">
            <a:xfrm>
              <a:off x="7273925" y="2114532"/>
              <a:ext cx="1350963" cy="80328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pic>
        <p:nvPicPr>
          <p:cNvPr id="34822" name="Picture 33" descr="pb.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3349625"/>
            <a:ext cx="22637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34" descr="ugc.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43288" y="3354388"/>
            <a:ext cx="22606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5703888" y="3063875"/>
            <a:ext cx="3367087" cy="368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2" name="Rectangle 31"/>
          <p:cNvSpPr/>
          <p:nvPr/>
        </p:nvSpPr>
        <p:spPr>
          <a:xfrm>
            <a:off x="300038" y="3173413"/>
            <a:ext cx="8653462" cy="346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6" name="Slide Number Placeholder 5"/>
          <p:cNvSpPr>
            <a:spLocks noGrp="1"/>
          </p:cNvSpPr>
          <p:nvPr>
            <p:ph type="sldNum" sz="quarter" idx="12"/>
          </p:nvPr>
        </p:nvSpPr>
        <p:spPr/>
        <p:txBody>
          <a:bodyPr/>
          <a:lstStyle/>
          <a:p>
            <a:fld id="{E2F11F5A-99DF-3E4C-B251-A5EFB6C8EC08}" type="slidenum">
              <a:rPr lang="en-US" smtClean="0"/>
              <a:pPr/>
              <a:t>28</a:t>
            </a:fld>
            <a:endParaRPr lang="en-US"/>
          </a:p>
        </p:txBody>
      </p:sp>
    </p:spTree>
    <p:extLst>
      <p:ext uri="{BB962C8B-B14F-4D97-AF65-F5344CB8AC3E}">
        <p14:creationId xmlns:p14="http://schemas.microsoft.com/office/powerpoint/2010/main" val="412697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4000">
                <a:latin typeface="Calibri" charset="0"/>
              </a:rPr>
              <a:t>MRF Optimization via Graph-Cuts</a:t>
            </a:r>
          </a:p>
        </p:txBody>
      </p:sp>
      <p:sp>
        <p:nvSpPr>
          <p:cNvPr id="35843" name="Content Placeholder 2"/>
          <p:cNvSpPr>
            <a:spLocks noGrp="1"/>
          </p:cNvSpPr>
          <p:nvPr>
            <p:ph idx="1"/>
          </p:nvPr>
        </p:nvSpPr>
        <p:spPr/>
        <p:txBody>
          <a:bodyPr/>
          <a:lstStyle/>
          <a:p>
            <a:pPr>
              <a:buFont typeface="Arial" charset="0"/>
              <a:buNone/>
            </a:pPr>
            <a:r>
              <a:rPr lang="en-US" sz="2000" i="1">
                <a:latin typeface="Calibri" charset="0"/>
              </a:rPr>
              <a:t> </a:t>
            </a:r>
          </a:p>
        </p:txBody>
      </p:sp>
      <p:sp>
        <p:nvSpPr>
          <p:cNvPr id="9" name="TextBox 8"/>
          <p:cNvSpPr txBox="1"/>
          <p:nvPr/>
        </p:nvSpPr>
        <p:spPr>
          <a:xfrm>
            <a:off x="336550" y="4487863"/>
            <a:ext cx="8470900" cy="7080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i="1" smtClean="0">
                <a:solidFill>
                  <a:prstClr val="black"/>
                </a:solidFill>
                <a:latin typeface="Calibri" charset="0"/>
              </a:rPr>
              <a:t>argmin</a:t>
            </a:r>
            <a:r>
              <a:rPr lang="en-US" sz="3200" smtClean="0">
                <a:solidFill>
                  <a:prstClr val="black"/>
                </a:solidFill>
                <a:latin typeface="Calibri" charset="0"/>
              </a:rPr>
              <a:t> E(L)  =  </a:t>
            </a:r>
            <a:r>
              <a:rPr lang="en-US" sz="4000" smtClean="0">
                <a:solidFill>
                  <a:prstClr val="black"/>
                </a:solidFill>
                <a:latin typeface="Calibri" charset="0"/>
              </a:rPr>
              <a:t>∑</a:t>
            </a:r>
            <a:r>
              <a:rPr lang="en-US" sz="3200" smtClean="0">
                <a:solidFill>
                  <a:prstClr val="black"/>
                </a:solidFill>
                <a:latin typeface="Calibri" charset="0"/>
              </a:rPr>
              <a:t>  D(p, L(p))  +  </a:t>
            </a:r>
            <a:r>
              <a:rPr lang="en-US" sz="4000" smtClean="0">
                <a:solidFill>
                  <a:prstClr val="black"/>
                </a:solidFill>
                <a:latin typeface="Calibri" charset="0"/>
              </a:rPr>
              <a:t>∑</a:t>
            </a:r>
            <a:r>
              <a:rPr lang="en-US" sz="3200" smtClean="0">
                <a:solidFill>
                  <a:prstClr val="black"/>
                </a:solidFill>
                <a:latin typeface="Calibri" charset="0"/>
              </a:rPr>
              <a:t> S(p, q, L(p), L(q))</a:t>
            </a:r>
          </a:p>
        </p:txBody>
      </p:sp>
      <p:sp>
        <p:nvSpPr>
          <p:cNvPr id="35845" name="TextBox 9"/>
          <p:cNvSpPr txBox="1">
            <a:spLocks noChangeArrowheads="1"/>
          </p:cNvSpPr>
          <p:nvPr/>
        </p:nvSpPr>
        <p:spPr bwMode="auto">
          <a:xfrm>
            <a:off x="2709863" y="5108575"/>
            <a:ext cx="255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p</a:t>
            </a:r>
          </a:p>
        </p:txBody>
      </p:sp>
      <p:sp>
        <p:nvSpPr>
          <p:cNvPr id="35846" name="TextBox 10"/>
          <p:cNvSpPr txBox="1">
            <a:spLocks noChangeArrowheads="1"/>
          </p:cNvSpPr>
          <p:nvPr/>
        </p:nvSpPr>
        <p:spPr bwMode="auto">
          <a:xfrm>
            <a:off x="5192713" y="5140325"/>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p, q</a:t>
            </a:r>
          </a:p>
        </p:txBody>
      </p:sp>
      <p:sp>
        <p:nvSpPr>
          <p:cNvPr id="17" name="Left Bracket 16"/>
          <p:cNvSpPr/>
          <p:nvPr/>
        </p:nvSpPr>
        <p:spPr>
          <a:xfrm rot="16200000">
            <a:off x="3586163" y="4706938"/>
            <a:ext cx="182562" cy="1935162"/>
          </a:xfrm>
          <a:prstGeom prst="leftBracket">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0"/>
              </a:spcBef>
              <a:spcAft>
                <a:spcPct val="0"/>
              </a:spcAft>
              <a:defRPr/>
            </a:pPr>
            <a:endParaRPr lang="en-US">
              <a:solidFill>
                <a:prstClr val="black"/>
              </a:solidFill>
              <a:latin typeface="Calibri"/>
            </a:endParaRPr>
          </a:p>
        </p:txBody>
      </p:sp>
      <p:sp>
        <p:nvSpPr>
          <p:cNvPr id="18" name="Left Bracket 17"/>
          <p:cNvSpPr/>
          <p:nvPr/>
        </p:nvSpPr>
        <p:spPr>
          <a:xfrm rot="16200000">
            <a:off x="6781007" y="4177506"/>
            <a:ext cx="182562" cy="2994025"/>
          </a:xfrm>
          <a:prstGeom prst="leftBracket">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0"/>
              </a:spcBef>
              <a:spcAft>
                <a:spcPct val="0"/>
              </a:spcAft>
              <a:defRPr/>
            </a:pPr>
            <a:endParaRPr lang="en-US">
              <a:solidFill>
                <a:prstClr val="black"/>
              </a:solidFill>
              <a:latin typeface="Calibri"/>
            </a:endParaRPr>
          </a:p>
        </p:txBody>
      </p:sp>
      <p:sp>
        <p:nvSpPr>
          <p:cNvPr id="35849" name="TextBox 18"/>
          <p:cNvSpPr txBox="1">
            <a:spLocks noChangeArrowheads="1"/>
          </p:cNvSpPr>
          <p:nvPr/>
        </p:nvSpPr>
        <p:spPr bwMode="auto">
          <a:xfrm>
            <a:off x="2782888" y="5875338"/>
            <a:ext cx="193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smtClean="0">
                <a:solidFill>
                  <a:prstClr val="black"/>
                </a:solidFill>
              </a:rPr>
              <a:t>Data Term </a:t>
            </a:r>
          </a:p>
        </p:txBody>
      </p:sp>
      <p:sp>
        <p:nvSpPr>
          <p:cNvPr id="35850" name="TextBox 19"/>
          <p:cNvSpPr txBox="1">
            <a:spLocks noChangeArrowheads="1"/>
          </p:cNvSpPr>
          <p:nvPr/>
        </p:nvSpPr>
        <p:spPr bwMode="auto">
          <a:xfrm>
            <a:off x="5375276" y="5875338"/>
            <a:ext cx="3213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dirty="0" smtClean="0">
                <a:solidFill>
                  <a:prstClr val="black"/>
                </a:solidFill>
              </a:rPr>
              <a:t>Smoothness Term</a:t>
            </a:r>
            <a:endParaRPr lang="en-US" sz="2400" dirty="0" smtClean="0">
              <a:solidFill>
                <a:prstClr val="black"/>
              </a:solidFill>
            </a:endParaRPr>
          </a:p>
        </p:txBody>
      </p:sp>
      <p:grpSp>
        <p:nvGrpSpPr>
          <p:cNvPr id="35851" name="Group 19"/>
          <p:cNvGrpSpPr>
            <a:grpSpLocks/>
          </p:cNvGrpSpPr>
          <p:nvPr/>
        </p:nvGrpSpPr>
        <p:grpSpPr bwMode="auto">
          <a:xfrm>
            <a:off x="2085975" y="1246188"/>
            <a:ext cx="6027738" cy="3119437"/>
            <a:chOff x="2085909" y="1245449"/>
            <a:chExt cx="6027800" cy="3119885"/>
          </a:xfrm>
        </p:grpSpPr>
        <p:sp>
          <p:nvSpPr>
            <p:cNvPr id="6" name="TextBox 5"/>
            <p:cNvSpPr txBox="1"/>
            <p:nvPr/>
          </p:nvSpPr>
          <p:spPr bwMode="auto">
            <a:xfrm>
              <a:off x="2125597" y="3879489"/>
              <a:ext cx="2555901" cy="462029"/>
            </a:xfrm>
            <a:prstGeom prst="rect">
              <a:avLst/>
            </a:prstGeom>
            <a:noFill/>
          </p:spPr>
          <p:txBody>
            <a:bodyPr>
              <a:spAutoFit/>
            </a:bodyPr>
            <a:lstStyle/>
            <a:p>
              <a:pPr defTabSz="914400" fontAlgn="base">
                <a:spcBef>
                  <a:spcPct val="0"/>
                </a:spcBef>
                <a:spcAft>
                  <a:spcPct val="0"/>
                </a:spcAft>
                <a:defRPr/>
              </a:pPr>
              <a:r>
                <a:rPr lang="en-US" sz="2400" dirty="0">
                  <a:solidFill>
                    <a:prstClr val="black"/>
                  </a:solidFill>
                  <a:latin typeface="Calibri"/>
                  <a:ea typeface="ＭＳ Ｐゴシック" charset="0"/>
                </a:rPr>
                <a:t>Label Image (L)</a:t>
              </a:r>
            </a:p>
          </p:txBody>
        </p:sp>
        <p:sp>
          <p:nvSpPr>
            <p:cNvPr id="7" name="TextBox 6"/>
            <p:cNvSpPr txBox="1"/>
            <p:nvPr/>
          </p:nvSpPr>
          <p:spPr bwMode="auto">
            <a:xfrm>
              <a:off x="4316370" y="3903306"/>
              <a:ext cx="3797339" cy="462028"/>
            </a:xfrm>
            <a:prstGeom prst="rect">
              <a:avLst/>
            </a:prstGeom>
            <a:noFill/>
          </p:spPr>
          <p:txBody>
            <a:bodyPr>
              <a:spAutoFit/>
            </a:bodyPr>
            <a:lstStyle/>
            <a:p>
              <a:pPr defTabSz="914400" fontAlgn="base">
                <a:spcBef>
                  <a:spcPct val="0"/>
                </a:spcBef>
                <a:spcAft>
                  <a:spcPct val="0"/>
                </a:spcAft>
                <a:defRPr/>
              </a:pPr>
              <a:r>
                <a:rPr lang="en-US" sz="2400" dirty="0">
                  <a:solidFill>
                    <a:prstClr val="black"/>
                  </a:solidFill>
                  <a:latin typeface="Calibri"/>
                  <a:ea typeface="ＭＳ Ｐゴシック" charset="0"/>
                </a:rPr>
                <a:t>	Composite</a:t>
              </a:r>
            </a:p>
          </p:txBody>
        </p:sp>
        <p:pic>
          <p:nvPicPr>
            <p:cNvPr id="35854" name="Picture 15" descr="label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09" y="1245449"/>
              <a:ext cx="2165555" cy="266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8" descr="ug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91" y="1274733"/>
              <a:ext cx="2171439" cy="2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fld id="{E2F11F5A-99DF-3E4C-B251-A5EFB6C8EC08}" type="slidenum">
              <a:rPr lang="en-US" smtClean="0"/>
              <a:pPr/>
              <a:t>29</a:t>
            </a:fld>
            <a:endParaRPr lang="en-US"/>
          </a:p>
        </p:txBody>
      </p:sp>
    </p:spTree>
    <p:extLst>
      <p:ext uri="{BB962C8B-B14F-4D97-AF65-F5344CB8AC3E}">
        <p14:creationId xmlns:p14="http://schemas.microsoft.com/office/powerpoint/2010/main" val="27776904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22250" y="142807"/>
            <a:ext cx="8683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4000" dirty="0" smtClean="0">
                <a:latin typeface="Calibri" charset="0"/>
              </a:rPr>
              <a:t>In the last class…</a:t>
            </a:r>
            <a:endParaRPr lang="en-US" sz="4000" dirty="0">
              <a:latin typeface="Calibri" charset="0"/>
            </a:endParaRPr>
          </a:p>
        </p:txBody>
      </p:sp>
      <p:grpSp>
        <p:nvGrpSpPr>
          <p:cNvPr id="2" name="Group 1"/>
          <p:cNvGrpSpPr/>
          <p:nvPr/>
        </p:nvGrpSpPr>
        <p:grpSpPr>
          <a:xfrm>
            <a:off x="142874" y="2628899"/>
            <a:ext cx="8881185" cy="2678922"/>
            <a:chOff x="222249" y="2628899"/>
            <a:chExt cx="8881185" cy="2678922"/>
          </a:xfrm>
        </p:grpSpPr>
        <p:pic>
          <p:nvPicPr>
            <p:cNvPr id="13" name="Picture 12"/>
            <p:cNvPicPr>
              <a:picLocks noChangeAspect="1"/>
            </p:cNvPicPr>
            <p:nvPr/>
          </p:nvPicPr>
          <p:blipFill>
            <a:blip r:embed="rId3"/>
            <a:stretch>
              <a:fillRect/>
            </a:stretch>
          </p:blipFill>
          <p:spPr>
            <a:xfrm>
              <a:off x="222249" y="2628899"/>
              <a:ext cx="8881185" cy="2283733"/>
            </a:xfrm>
            <a:prstGeom prst="rect">
              <a:avLst/>
            </a:prstGeom>
          </p:spPr>
        </p:pic>
        <p:sp>
          <p:nvSpPr>
            <p:cNvPr id="12" name="TextBox 11"/>
            <p:cNvSpPr txBox="1"/>
            <p:nvPr/>
          </p:nvSpPr>
          <p:spPr>
            <a:xfrm>
              <a:off x="3296868" y="4969267"/>
              <a:ext cx="2714625" cy="338554"/>
            </a:xfrm>
            <a:prstGeom prst="rect">
              <a:avLst/>
            </a:prstGeom>
            <a:noFill/>
          </p:spPr>
          <p:txBody>
            <a:bodyPr wrap="square" rtlCol="0">
              <a:spAutoFit/>
            </a:bodyPr>
            <a:lstStyle/>
            <a:p>
              <a:pPr algn="ctr" defTabSz="408115"/>
              <a:r>
                <a:rPr lang="en-US" sz="1600" dirty="0" err="1" smtClean="0">
                  <a:solidFill>
                    <a:prstClr val="black"/>
                  </a:solidFill>
                  <a:latin typeface="Microsoft Sans Serif"/>
                  <a:cs typeface="Microsoft Sans Serif"/>
                </a:rPr>
                <a:t>Sinha</a:t>
              </a:r>
              <a:r>
                <a:rPr lang="en-US" sz="1600" dirty="0" smtClean="0">
                  <a:solidFill>
                    <a:prstClr val="black"/>
                  </a:solidFill>
                  <a:latin typeface="Microsoft Sans Serif"/>
                  <a:cs typeface="Microsoft Sans Serif"/>
                </a:rPr>
                <a:t> et. al. (ICCV ‘09)</a:t>
              </a:r>
              <a:endParaRPr lang="en-US" sz="1600" dirty="0">
                <a:solidFill>
                  <a:prstClr val="black"/>
                </a:solidFill>
                <a:latin typeface="Microsoft Sans Serif"/>
                <a:cs typeface="Microsoft Sans Serif"/>
              </a:endParaRPr>
            </a:p>
          </p:txBody>
        </p:sp>
      </p:grpSp>
      <p:sp>
        <p:nvSpPr>
          <p:cNvPr id="15" name="Title 1"/>
          <p:cNvSpPr txBox="1">
            <a:spLocks/>
          </p:cNvSpPr>
          <p:nvPr/>
        </p:nvSpPr>
        <p:spPr bwMode="auto">
          <a:xfrm>
            <a:off x="222249" y="927032"/>
            <a:ext cx="8683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latin typeface="Microsoft Sans Serif"/>
                <a:cs typeface="Microsoft Sans Serif"/>
              </a:rPr>
              <a:t>Automatic 3D reconstruction algorithms</a:t>
            </a:r>
            <a:endParaRPr lang="en-US" sz="3200" dirty="0">
              <a:latin typeface="Microsoft Sans Serif"/>
              <a:cs typeface="Microsoft Sans Serif"/>
            </a:endParaRPr>
          </a:p>
        </p:txBody>
      </p:sp>
      <p:sp>
        <p:nvSpPr>
          <p:cNvPr id="17" name="Slide Number Placeholder 16"/>
          <p:cNvSpPr>
            <a:spLocks noGrp="1"/>
          </p:cNvSpPr>
          <p:nvPr>
            <p:ph type="sldNum" sz="quarter" idx="12"/>
          </p:nvPr>
        </p:nvSpPr>
        <p:spPr/>
        <p:txBody>
          <a:bodyPr/>
          <a:lstStyle/>
          <a:p>
            <a:fld id="{E2F11F5A-99DF-3E4C-B251-A5EFB6C8EC08}" type="slidenum">
              <a:rPr lang="en-US" smtClean="0"/>
              <a:pPr/>
              <a:t>3</a:t>
            </a:fld>
            <a:endParaRPr lang="en-US"/>
          </a:p>
        </p:txBody>
      </p:sp>
    </p:spTree>
    <p:extLst>
      <p:ext uri="{BB962C8B-B14F-4D97-AF65-F5344CB8AC3E}">
        <p14:creationId xmlns:p14="http://schemas.microsoft.com/office/powerpoint/2010/main" val="6788635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63525" y="3608388"/>
            <a:ext cx="8324850" cy="2866152"/>
            <a:chOff x="299979" y="2224071"/>
            <a:chExt cx="8324964" cy="2866104"/>
          </a:xfrm>
        </p:grpSpPr>
        <p:sp>
          <p:nvSpPr>
            <p:cNvPr id="19" name="TextBox 18"/>
            <p:cNvSpPr txBox="1"/>
            <p:nvPr/>
          </p:nvSpPr>
          <p:spPr>
            <a:xfrm>
              <a:off x="299979" y="2224071"/>
              <a:ext cx="1935190" cy="523866"/>
            </a:xfrm>
            <a:prstGeom prst="rect">
              <a:avLst/>
            </a:prstGeom>
            <a:noFill/>
          </p:spPr>
          <p:txBody>
            <a:bodyPr>
              <a:spAutoFit/>
            </a:bodyPr>
            <a:lstStyle/>
            <a:p>
              <a:pPr defTabSz="914400" fontAlgn="base">
                <a:spcBef>
                  <a:spcPct val="0"/>
                </a:spcBef>
                <a:spcAft>
                  <a:spcPct val="0"/>
                </a:spcAft>
                <a:defRPr/>
              </a:pPr>
              <a:r>
                <a:rPr lang="en-US" sz="2800" b="1" dirty="0">
                  <a:solidFill>
                    <a:prstClr val="black"/>
                  </a:solidFill>
                  <a:latin typeface="Calibri"/>
                  <a:ea typeface="ＭＳ Ｐゴシック" charset="0"/>
                </a:rPr>
                <a:t>Data Term </a:t>
              </a:r>
            </a:p>
          </p:txBody>
        </p:sp>
        <p:sp>
          <p:nvSpPr>
            <p:cNvPr id="22" name="TextBox 21"/>
            <p:cNvSpPr txBox="1"/>
            <p:nvPr/>
          </p:nvSpPr>
          <p:spPr>
            <a:xfrm>
              <a:off x="336493" y="2751112"/>
              <a:ext cx="8288450" cy="23390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400" dirty="0" smtClean="0">
                  <a:solidFill>
                    <a:prstClr val="black"/>
                  </a:solidFill>
                  <a:latin typeface="Calibri" charset="0"/>
                </a:rPr>
                <a:t> Prefer a frontal view                              D</a:t>
              </a:r>
              <a:r>
                <a:rPr lang="en-US" sz="2400" baseline="-25000" dirty="0" smtClean="0">
                  <a:solidFill>
                    <a:prstClr val="black"/>
                  </a:solidFill>
                  <a:latin typeface="Calibri" charset="0"/>
                </a:rPr>
                <a:t>1</a:t>
              </a:r>
              <a:r>
                <a:rPr lang="en-US" sz="2400" dirty="0" smtClean="0">
                  <a:solidFill>
                    <a:prstClr val="black"/>
                  </a:solidFill>
                  <a:latin typeface="Calibri" charset="0"/>
                </a:rPr>
                <a:t> = 1 – cos</a:t>
              </a:r>
              <a:r>
                <a:rPr lang="en-US" sz="2400" baseline="30000" dirty="0" smtClean="0">
                  <a:solidFill>
                    <a:prstClr val="black"/>
                  </a:solidFill>
                  <a:latin typeface="Calibri" charset="0"/>
                </a:rPr>
                <a:t>2 </a:t>
              </a:r>
              <a:r>
                <a:rPr lang="el-GR" sz="2400" dirty="0" smtClean="0">
                  <a:solidFill>
                    <a:prstClr val="black"/>
                  </a:solidFill>
                  <a:latin typeface="Calibri" charset="0"/>
                </a:rPr>
                <a:t>θ</a:t>
              </a:r>
              <a:endParaRPr lang="en-US" sz="2400" dirty="0" smtClean="0">
                <a:solidFill>
                  <a:prstClr val="black"/>
                </a:solidFill>
                <a:latin typeface="Calibri" charset="0"/>
              </a:endParaRPr>
            </a:p>
            <a:p>
              <a:pPr defTabSz="914400" eaLnBrk="1" fontAlgn="base" hangingPunct="1">
                <a:spcBef>
                  <a:spcPct val="0"/>
                </a:spcBef>
                <a:spcAft>
                  <a:spcPct val="0"/>
                </a:spcAft>
              </a:pPr>
              <a:r>
                <a:rPr lang="en-US" sz="1000" dirty="0" smtClean="0">
                  <a:solidFill>
                    <a:prstClr val="black"/>
                  </a:solidFill>
                  <a:latin typeface="Calibri" charset="0"/>
                </a:rPr>
                <a:t>     </a:t>
              </a:r>
              <a:endParaRPr lang="en-US" sz="1100" dirty="0" smtClean="0">
                <a:solidFill>
                  <a:prstClr val="black"/>
                </a:solidFill>
                <a:latin typeface="Calibri" charset="0"/>
              </a:endParaRPr>
            </a:p>
            <a:p>
              <a:pPr defTabSz="914400" eaLnBrk="1" fontAlgn="base" hangingPunct="1">
                <a:spcBef>
                  <a:spcPct val="0"/>
                </a:spcBef>
                <a:spcAft>
                  <a:spcPct val="0"/>
                </a:spcAft>
                <a:buFont typeface="Arial" charset="0"/>
                <a:buChar char="•"/>
              </a:pPr>
              <a:r>
                <a:rPr lang="en-US" sz="2400" dirty="0" smtClean="0">
                  <a:solidFill>
                    <a:prstClr val="black"/>
                  </a:solidFill>
                  <a:latin typeface="Calibri" charset="0"/>
                </a:rPr>
                <a:t> Prefer photo-consistent  pixels</a:t>
              </a:r>
              <a:r>
                <a:rPr lang="en-US" sz="2400" dirty="0" smtClean="0">
                  <a:solidFill>
                    <a:srgbClr val="000000"/>
                  </a:solidFill>
                  <a:latin typeface="Calibri" charset="0"/>
                </a:rPr>
                <a:t>            D</a:t>
              </a:r>
              <a:r>
                <a:rPr lang="en-US" sz="2400" baseline="-25000" dirty="0" smtClean="0">
                  <a:solidFill>
                    <a:srgbClr val="000000"/>
                  </a:solidFill>
                  <a:latin typeface="Calibri" charset="0"/>
                </a:rPr>
                <a:t>2</a:t>
              </a:r>
              <a:r>
                <a:rPr lang="en-US" sz="2400" dirty="0" smtClean="0">
                  <a:solidFill>
                    <a:srgbClr val="000000"/>
                  </a:solidFill>
                  <a:latin typeface="Calibri" charset="0"/>
                </a:rPr>
                <a:t> = </a:t>
              </a:r>
              <a:r>
                <a:rPr lang="en-US" sz="2800" dirty="0" smtClean="0">
                  <a:solidFill>
                    <a:srgbClr val="000000"/>
                  </a:solidFill>
                  <a:latin typeface="Calibri" charset="0"/>
                </a:rPr>
                <a:t>|</a:t>
              </a:r>
              <a:r>
                <a:rPr lang="en-US" sz="2400" dirty="0" smtClean="0">
                  <a:solidFill>
                    <a:srgbClr val="000000"/>
                  </a:solidFill>
                  <a:latin typeface="Calibri" charset="0"/>
                </a:rPr>
                <a:t>I</a:t>
              </a:r>
              <a:r>
                <a:rPr lang="en-US" sz="2400" baseline="-25000" dirty="0" smtClean="0">
                  <a:solidFill>
                    <a:srgbClr val="000000"/>
                  </a:solidFill>
                  <a:latin typeface="Calibri" charset="0"/>
                </a:rPr>
                <a:t>L(p)</a:t>
              </a:r>
              <a:r>
                <a:rPr lang="en-US" sz="2400" dirty="0" smtClean="0">
                  <a:solidFill>
                    <a:srgbClr val="000000"/>
                  </a:solidFill>
                  <a:latin typeface="Calibri" charset="0"/>
                </a:rPr>
                <a:t> – </a:t>
              </a:r>
              <a:r>
                <a:rPr lang="el-GR" sz="2400" dirty="0" smtClean="0">
                  <a:solidFill>
                    <a:srgbClr val="000000"/>
                  </a:solidFill>
                  <a:latin typeface="Calibri" charset="0"/>
                </a:rPr>
                <a:t>μ</a:t>
              </a:r>
              <a:r>
                <a:rPr lang="en-US" sz="2800" dirty="0" smtClean="0">
                  <a:solidFill>
                    <a:srgbClr val="000000"/>
                  </a:solidFill>
                  <a:latin typeface="Calibri" charset="0"/>
                </a:rPr>
                <a:t>|</a:t>
              </a:r>
              <a:r>
                <a:rPr lang="el-GR" sz="2400" dirty="0" smtClean="0">
                  <a:solidFill>
                    <a:srgbClr val="000000"/>
                  </a:solidFill>
                  <a:latin typeface="Calibri" charset="0"/>
                </a:rPr>
                <a:t> </a:t>
              </a:r>
              <a:r>
                <a:rPr lang="en-US" sz="2400" dirty="0" smtClean="0">
                  <a:solidFill>
                    <a:srgbClr val="000000"/>
                  </a:solidFill>
                  <a:latin typeface="Calibri" charset="0"/>
                </a:rPr>
                <a:t>  </a:t>
              </a:r>
              <a:r>
                <a:rPr lang="el-GR" sz="2400" dirty="0" smtClean="0">
                  <a:solidFill>
                    <a:srgbClr val="000000"/>
                  </a:solidFill>
                  <a:latin typeface="Calibri" charset="0"/>
                </a:rPr>
                <a:t>μ</a:t>
              </a:r>
              <a:r>
                <a:rPr lang="en-US" sz="2400" dirty="0" smtClean="0">
                  <a:solidFill>
                    <a:srgbClr val="000000"/>
                  </a:solidFill>
                  <a:latin typeface="Calibri" charset="0"/>
                </a:rPr>
                <a:t>: median</a:t>
              </a:r>
              <a:r>
                <a:rPr lang="en-US" sz="1100" dirty="0" smtClean="0">
                  <a:solidFill>
                    <a:prstClr val="black"/>
                  </a:solidFill>
                  <a:latin typeface="Calibri" charset="0"/>
                </a:rPr>
                <a:t>       </a:t>
              </a:r>
            </a:p>
            <a:p>
              <a:pPr defTabSz="914400" eaLnBrk="1" fontAlgn="base" hangingPunct="1">
                <a:spcBef>
                  <a:spcPct val="0"/>
                </a:spcBef>
                <a:spcAft>
                  <a:spcPct val="0"/>
                </a:spcAft>
              </a:pPr>
              <a:r>
                <a:rPr lang="en-US" sz="1000" dirty="0" smtClean="0">
                  <a:solidFill>
                    <a:prstClr val="black"/>
                  </a:solidFill>
                  <a:latin typeface="Calibri" charset="0"/>
                </a:rPr>
                <a:t> </a:t>
              </a:r>
            </a:p>
            <a:p>
              <a:pPr defTabSz="914400" eaLnBrk="1" fontAlgn="base" hangingPunct="1">
                <a:spcBef>
                  <a:spcPct val="0"/>
                </a:spcBef>
                <a:spcAft>
                  <a:spcPct val="0"/>
                </a:spcAft>
                <a:buFont typeface="Arial" charset="0"/>
                <a:buChar char="•"/>
              </a:pPr>
              <a:r>
                <a:rPr lang="en-US" sz="2400" dirty="0" smtClean="0">
                  <a:solidFill>
                    <a:prstClr val="black"/>
                  </a:solidFill>
                  <a:latin typeface="Calibri" charset="0"/>
                </a:rPr>
                <a:t> </a:t>
              </a:r>
              <a:r>
                <a:rPr lang="en-US" sz="2400" dirty="0" smtClean="0">
                  <a:solidFill>
                    <a:srgbClr val="000000"/>
                  </a:solidFill>
                  <a:latin typeface="Calibri" charset="0"/>
                </a:rPr>
                <a:t>User specified constraints  (brush </a:t>
              </a:r>
              <a:r>
                <a:rPr lang="en-US" sz="2400" dirty="0" smtClean="0">
                  <a:solidFill>
                    <a:srgbClr val="000000"/>
                  </a:solidFill>
                  <a:latin typeface="Calibri" charset="0"/>
                </a:rPr>
                <a:t>strokes)</a:t>
              </a:r>
            </a:p>
            <a:p>
              <a:pPr marL="1371600" lvl="3" indent="0" defTabSz="914400" eaLnBrk="1" fontAlgn="base" hangingPunct="1">
                <a:spcBef>
                  <a:spcPct val="0"/>
                </a:spcBef>
                <a:spcAft>
                  <a:spcPct val="0"/>
                </a:spcAft>
              </a:pPr>
              <a:endParaRPr lang="en-US" sz="1100" dirty="0" smtClean="0">
                <a:solidFill>
                  <a:srgbClr val="000000"/>
                </a:solidFill>
                <a:latin typeface="Calibri" charset="0"/>
              </a:endParaRPr>
            </a:p>
            <a:p>
              <a:pPr defTabSz="914400" eaLnBrk="1" fontAlgn="base" hangingPunct="1">
                <a:spcBef>
                  <a:spcPct val="0"/>
                </a:spcBef>
                <a:spcAft>
                  <a:spcPct val="0"/>
                </a:spcAft>
                <a:buFont typeface="Arial" charset="0"/>
                <a:buChar char="•"/>
              </a:pPr>
              <a:r>
                <a:rPr lang="en-US" sz="2400" dirty="0" smtClean="0">
                  <a:solidFill>
                    <a:srgbClr val="000000"/>
                  </a:solidFill>
                  <a:latin typeface="Calibri" charset="0"/>
                </a:rPr>
                <a:t> 3D point compatibility</a:t>
              </a:r>
              <a:endParaRPr lang="en-US" sz="2400" dirty="0" smtClean="0">
                <a:solidFill>
                  <a:prstClr val="black"/>
                </a:solidFill>
                <a:latin typeface="Calibri" charset="0"/>
              </a:endParaRPr>
            </a:p>
            <a:p>
              <a:pPr defTabSz="914400" eaLnBrk="1" fontAlgn="base" hangingPunct="1">
                <a:spcBef>
                  <a:spcPct val="0"/>
                </a:spcBef>
                <a:spcAft>
                  <a:spcPct val="0"/>
                </a:spcAft>
              </a:pPr>
              <a:r>
                <a:rPr lang="en-US" sz="1000" dirty="0" smtClean="0">
                  <a:solidFill>
                    <a:prstClr val="black"/>
                  </a:solidFill>
                  <a:latin typeface="Calibri" charset="0"/>
                </a:rPr>
                <a:t> </a:t>
              </a:r>
            </a:p>
          </p:txBody>
        </p:sp>
      </p:grpSp>
      <p:sp>
        <p:nvSpPr>
          <p:cNvPr id="36867" name="Content Placeholder 2"/>
          <p:cNvSpPr>
            <a:spLocks noGrp="1"/>
          </p:cNvSpPr>
          <p:nvPr>
            <p:ph idx="1"/>
          </p:nvPr>
        </p:nvSpPr>
        <p:spPr>
          <a:xfrm>
            <a:off x="409575" y="1822450"/>
            <a:ext cx="8229600" cy="4525963"/>
          </a:xfrm>
        </p:spPr>
        <p:txBody>
          <a:bodyPr/>
          <a:lstStyle/>
          <a:p>
            <a:pPr>
              <a:buFont typeface="Arial" charset="0"/>
              <a:buNone/>
            </a:pPr>
            <a:r>
              <a:rPr lang="en-US" sz="2000" i="1" dirty="0">
                <a:latin typeface="Calibri" charset="0"/>
              </a:rPr>
              <a:t> </a:t>
            </a:r>
            <a:endParaRPr lang="en-US" sz="2000" i="1" dirty="0" smtClean="0">
              <a:latin typeface="Calibri" charset="0"/>
            </a:endParaRPr>
          </a:p>
          <a:p>
            <a:pPr>
              <a:buFont typeface="Arial" charset="0"/>
              <a:buNone/>
            </a:pPr>
            <a:endParaRPr lang="en-US" sz="2000" i="1" dirty="0">
              <a:latin typeface="Calibri" charset="0"/>
            </a:endParaRPr>
          </a:p>
        </p:txBody>
      </p:sp>
      <p:sp>
        <p:nvSpPr>
          <p:cNvPr id="28" name="Rectangle 27"/>
          <p:cNvSpPr/>
          <p:nvPr/>
        </p:nvSpPr>
        <p:spPr>
          <a:xfrm>
            <a:off x="263525" y="2735263"/>
            <a:ext cx="8653463" cy="76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6869" name="Title 1"/>
          <p:cNvSpPr>
            <a:spLocks noGrp="1"/>
          </p:cNvSpPr>
          <p:nvPr>
            <p:ph type="title"/>
          </p:nvPr>
        </p:nvSpPr>
        <p:spPr/>
        <p:txBody>
          <a:bodyPr/>
          <a:lstStyle/>
          <a:p>
            <a:r>
              <a:rPr lang="en-US" sz="4000">
                <a:latin typeface="Calibri" charset="0"/>
              </a:rPr>
              <a:t>Energy Minimization via Graph-Cuts</a:t>
            </a:r>
          </a:p>
        </p:txBody>
      </p:sp>
      <p:sp>
        <p:nvSpPr>
          <p:cNvPr id="9" name="TextBox 8"/>
          <p:cNvSpPr txBox="1"/>
          <p:nvPr/>
        </p:nvSpPr>
        <p:spPr>
          <a:xfrm>
            <a:off x="300038" y="1335088"/>
            <a:ext cx="8470900" cy="7080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i="1" smtClean="0">
                <a:solidFill>
                  <a:prstClr val="black"/>
                </a:solidFill>
                <a:latin typeface="Calibri" charset="0"/>
              </a:rPr>
              <a:t>argmin</a:t>
            </a:r>
            <a:r>
              <a:rPr lang="en-US" sz="3200" smtClean="0">
                <a:solidFill>
                  <a:prstClr val="black"/>
                </a:solidFill>
                <a:latin typeface="Calibri" charset="0"/>
              </a:rPr>
              <a:t> E(L)  =  </a:t>
            </a:r>
            <a:r>
              <a:rPr lang="en-US" sz="4000" smtClean="0">
                <a:solidFill>
                  <a:prstClr val="black"/>
                </a:solidFill>
                <a:latin typeface="Calibri" charset="0"/>
              </a:rPr>
              <a:t>∑</a:t>
            </a:r>
            <a:r>
              <a:rPr lang="en-US" sz="3200" smtClean="0">
                <a:solidFill>
                  <a:prstClr val="black"/>
                </a:solidFill>
                <a:latin typeface="Calibri" charset="0"/>
              </a:rPr>
              <a:t>  D(p, L(p))  +  </a:t>
            </a:r>
            <a:r>
              <a:rPr lang="en-US" sz="4000" smtClean="0">
                <a:solidFill>
                  <a:prstClr val="black"/>
                </a:solidFill>
                <a:latin typeface="Calibri" charset="0"/>
              </a:rPr>
              <a:t>∑</a:t>
            </a:r>
            <a:r>
              <a:rPr lang="en-US" sz="3200" smtClean="0">
                <a:solidFill>
                  <a:prstClr val="black"/>
                </a:solidFill>
                <a:latin typeface="Calibri" charset="0"/>
              </a:rPr>
              <a:t> S(p, q, L(p), L(q))</a:t>
            </a:r>
          </a:p>
        </p:txBody>
      </p:sp>
      <p:sp>
        <p:nvSpPr>
          <p:cNvPr id="36871" name="TextBox 9"/>
          <p:cNvSpPr txBox="1">
            <a:spLocks noChangeArrowheads="1"/>
          </p:cNvSpPr>
          <p:nvPr/>
        </p:nvSpPr>
        <p:spPr bwMode="auto">
          <a:xfrm>
            <a:off x="2673350" y="1955800"/>
            <a:ext cx="255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p</a:t>
            </a:r>
          </a:p>
        </p:txBody>
      </p:sp>
      <p:sp>
        <p:nvSpPr>
          <p:cNvPr id="36872" name="TextBox 10"/>
          <p:cNvSpPr txBox="1">
            <a:spLocks noChangeArrowheads="1"/>
          </p:cNvSpPr>
          <p:nvPr/>
        </p:nvSpPr>
        <p:spPr bwMode="auto">
          <a:xfrm>
            <a:off x="5156200" y="1989138"/>
            <a:ext cx="62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p, q</a:t>
            </a:r>
          </a:p>
        </p:txBody>
      </p:sp>
      <p:grpSp>
        <p:nvGrpSpPr>
          <p:cNvPr id="36873" name="Group 26"/>
          <p:cNvGrpSpPr>
            <a:grpSpLocks/>
          </p:cNvGrpSpPr>
          <p:nvPr/>
        </p:nvGrpSpPr>
        <p:grpSpPr bwMode="auto">
          <a:xfrm>
            <a:off x="300038" y="2224088"/>
            <a:ext cx="8543925" cy="1473200"/>
            <a:chOff x="299979" y="4950508"/>
            <a:chExt cx="8544042" cy="1472558"/>
          </a:xfrm>
        </p:grpSpPr>
        <p:sp>
          <p:nvSpPr>
            <p:cNvPr id="20" name="TextBox 19"/>
            <p:cNvSpPr txBox="1"/>
            <p:nvPr/>
          </p:nvSpPr>
          <p:spPr>
            <a:xfrm>
              <a:off x="299979" y="4950508"/>
              <a:ext cx="2994066" cy="523647"/>
            </a:xfrm>
            <a:prstGeom prst="rect">
              <a:avLst/>
            </a:prstGeom>
            <a:noFill/>
          </p:spPr>
          <p:txBody>
            <a:bodyPr>
              <a:spAutoFit/>
            </a:bodyPr>
            <a:lstStyle/>
            <a:p>
              <a:pPr defTabSz="914400" fontAlgn="base">
                <a:spcBef>
                  <a:spcPct val="0"/>
                </a:spcBef>
                <a:spcAft>
                  <a:spcPct val="0"/>
                </a:spcAft>
                <a:defRPr/>
              </a:pPr>
              <a:r>
                <a:rPr lang="en-US" sz="2800" b="1" dirty="0" smtClean="0">
                  <a:solidFill>
                    <a:prstClr val="black"/>
                  </a:solidFill>
                  <a:latin typeface="Calibri"/>
                  <a:ea typeface="ＭＳ Ｐゴシック" charset="0"/>
                </a:rPr>
                <a:t>Smoothness Term</a:t>
              </a:r>
              <a:endParaRPr lang="en-US" sz="2400" b="1" dirty="0">
                <a:solidFill>
                  <a:prstClr val="black"/>
                </a:solidFill>
                <a:latin typeface="Calibri"/>
                <a:ea typeface="ＭＳ Ｐゴシック" charset="0"/>
              </a:endParaRPr>
            </a:p>
          </p:txBody>
        </p:sp>
        <p:sp>
          <p:nvSpPr>
            <p:cNvPr id="23" name="TextBox 22"/>
            <p:cNvSpPr txBox="1"/>
            <p:nvPr/>
          </p:nvSpPr>
          <p:spPr>
            <a:xfrm>
              <a:off x="482543" y="5423377"/>
              <a:ext cx="8361478" cy="999689"/>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dirty="0" smtClean="0">
                  <a:solidFill>
                    <a:prstClr val="black"/>
                  </a:solidFill>
                  <a:latin typeface="Calibri" charset="0"/>
                </a:rPr>
                <a:t>Pick seams across which color and gradients are matched</a:t>
              </a:r>
            </a:p>
            <a:p>
              <a:pPr defTabSz="914400" eaLnBrk="1" fontAlgn="base" hangingPunct="1">
                <a:spcBef>
                  <a:spcPct val="0"/>
                </a:spcBef>
                <a:spcAft>
                  <a:spcPct val="0"/>
                </a:spcAft>
              </a:pPr>
              <a:r>
                <a:rPr lang="en-US" sz="2400" dirty="0" smtClean="0">
                  <a:solidFill>
                    <a:prstClr val="black"/>
                  </a:solidFill>
                  <a:latin typeface="Calibri" charset="0"/>
                </a:rPr>
                <a:t>without strong edge bias  </a:t>
              </a:r>
              <a:r>
                <a:rPr lang="en-US" sz="2400" dirty="0" smtClean="0">
                  <a:solidFill>
                    <a:srgbClr val="2222FE"/>
                  </a:solidFill>
                  <a:latin typeface="Calibri" charset="0"/>
                </a:rPr>
                <a:t>(</a:t>
              </a:r>
              <a:r>
                <a:rPr lang="en-US" sz="2400" dirty="0" err="1" smtClean="0">
                  <a:solidFill>
                    <a:srgbClr val="2222FE"/>
                  </a:solidFill>
                  <a:latin typeface="Calibri" charset="0"/>
                </a:rPr>
                <a:t>Agrawala</a:t>
              </a:r>
              <a:r>
                <a:rPr lang="en-US" sz="2400" dirty="0">
                  <a:solidFill>
                    <a:srgbClr val="2222FE"/>
                  </a:solidFill>
                  <a:latin typeface="Calibri" charset="0"/>
                </a:rPr>
                <a:t> </a:t>
              </a:r>
              <a:r>
                <a:rPr lang="en-US" sz="2400" dirty="0" smtClean="0">
                  <a:solidFill>
                    <a:srgbClr val="2222FE"/>
                  </a:solidFill>
                  <a:latin typeface="Calibri" charset="0"/>
                </a:rPr>
                <a:t>‘04)</a:t>
              </a:r>
            </a:p>
            <a:p>
              <a:pPr defTabSz="914400" eaLnBrk="1" fontAlgn="base" hangingPunct="1">
                <a:spcBef>
                  <a:spcPct val="0"/>
                </a:spcBef>
                <a:spcAft>
                  <a:spcPct val="0"/>
                </a:spcAft>
              </a:pPr>
              <a:r>
                <a:rPr lang="en-US" sz="1100" dirty="0" smtClean="0">
                  <a:solidFill>
                    <a:prstClr val="black"/>
                  </a:solidFill>
                </a:rPr>
                <a:t> </a:t>
              </a:r>
            </a:p>
          </p:txBody>
        </p:sp>
      </p:grpSp>
      <p:sp>
        <p:nvSpPr>
          <p:cNvPr id="26" name="Slide Number Placeholder 2"/>
          <p:cNvSpPr>
            <a:spLocks noGrp="1"/>
          </p:cNvSpPr>
          <p:nvPr>
            <p:ph type="sldNum" sz="quarter" idx="12"/>
          </p:nvPr>
        </p:nvSpPr>
        <p:spPr>
          <a:xfrm>
            <a:off x="6553200" y="6356350"/>
            <a:ext cx="2133600" cy="365125"/>
          </a:xfrm>
        </p:spPr>
        <p:txBody>
          <a:bodyPr/>
          <a:lstStyle/>
          <a:p>
            <a:fld id="{E2F11F5A-99DF-3E4C-B251-A5EFB6C8EC08}" type="slidenum">
              <a:rPr lang="en-US" smtClean="0"/>
              <a:pPr/>
              <a:t>30</a:t>
            </a:fld>
            <a:endParaRPr lang="en-US"/>
          </a:p>
        </p:txBody>
      </p:sp>
      <p:sp>
        <p:nvSpPr>
          <p:cNvPr id="27" name="Rectangle 26"/>
          <p:cNvSpPr/>
          <p:nvPr/>
        </p:nvSpPr>
        <p:spPr>
          <a:xfrm>
            <a:off x="263525" y="5254625"/>
            <a:ext cx="8361363" cy="114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3" name="Rectangle 32"/>
          <p:cNvSpPr/>
          <p:nvPr/>
        </p:nvSpPr>
        <p:spPr>
          <a:xfrm>
            <a:off x="336550" y="4670425"/>
            <a:ext cx="8361363" cy="168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34" name="Rectangle 33"/>
          <p:cNvSpPr/>
          <p:nvPr/>
        </p:nvSpPr>
        <p:spPr>
          <a:xfrm>
            <a:off x="190500" y="4159250"/>
            <a:ext cx="8361363" cy="204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3650742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373063" y="1603375"/>
            <a:ext cx="8229600" cy="4525963"/>
          </a:xfrm>
        </p:spPr>
        <p:txBody>
          <a:bodyPr/>
          <a:lstStyle/>
          <a:p>
            <a:pPr eaLnBrk="1" hangingPunct="1">
              <a:buFont typeface="Arial" charset="0"/>
              <a:buNone/>
            </a:pPr>
            <a:r>
              <a:rPr lang="en-US">
                <a:latin typeface="Calibri" charset="0"/>
              </a:rPr>
              <a:t>  </a:t>
            </a:r>
          </a:p>
        </p:txBody>
      </p:sp>
      <p:pic>
        <p:nvPicPr>
          <p:cNvPr id="40963" name="Picture 2" descr="E:\ssinha\Research\2008\sinhaMSR.IBR\SIG08submission\latex\pngs\townhall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4013200"/>
            <a:ext cx="3068638" cy="21907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10" descr="E:\ssinha\Research\2008\sinhaMSR.IBR\SIG08submission\latex\pngs\smith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4013200"/>
            <a:ext cx="3113087" cy="21907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609600" y="69850"/>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dirty="0">
                <a:solidFill>
                  <a:prstClr val="black"/>
                </a:solidFill>
                <a:latin typeface="Calibri"/>
                <a:ea typeface="ＭＳ Ｐゴシック" charset="0"/>
              </a:rPr>
              <a:t>More Results</a:t>
            </a:r>
          </a:p>
        </p:txBody>
      </p:sp>
      <p:pic>
        <p:nvPicPr>
          <p:cNvPr id="409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5" y="1238250"/>
            <a:ext cx="30686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descr="gal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5563" y="1238250"/>
            <a:ext cx="30130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3"/>
          <p:cNvSpPr txBox="1">
            <a:spLocks noChangeArrowheads="1"/>
          </p:cNvSpPr>
          <p:nvPr/>
        </p:nvSpPr>
        <p:spPr bwMode="auto">
          <a:xfrm>
            <a:off x="993775" y="3392488"/>
            <a:ext cx="3213100" cy="369887"/>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dirty="0">
                <a:solidFill>
                  <a:prstClr val="black"/>
                </a:solidFill>
                <a:latin typeface="Calibri"/>
                <a:ea typeface="ＭＳ Ｐゴシック" charset="0"/>
              </a:rPr>
              <a:t>Shed  - 16 images    (10 minutes)</a:t>
            </a:r>
          </a:p>
        </p:txBody>
      </p:sp>
      <p:sp>
        <p:nvSpPr>
          <p:cNvPr id="10" name="TextBox 23"/>
          <p:cNvSpPr txBox="1">
            <a:spLocks noChangeArrowheads="1"/>
          </p:cNvSpPr>
          <p:nvPr/>
        </p:nvSpPr>
        <p:spPr bwMode="auto">
          <a:xfrm>
            <a:off x="774700" y="6203950"/>
            <a:ext cx="3614738" cy="369888"/>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latin typeface="Calibri" charset="0"/>
              </a:rPr>
              <a:t>Town Hall – 98 images  (30 minutes)</a:t>
            </a:r>
          </a:p>
        </p:txBody>
      </p:sp>
      <p:sp>
        <p:nvSpPr>
          <p:cNvPr id="11" name="TextBox 23"/>
          <p:cNvSpPr txBox="1">
            <a:spLocks noChangeArrowheads="1"/>
          </p:cNvSpPr>
          <p:nvPr/>
        </p:nvSpPr>
        <p:spPr bwMode="auto">
          <a:xfrm>
            <a:off x="5119688" y="3392488"/>
            <a:ext cx="3213100" cy="369887"/>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latin typeface="Calibri" charset="0"/>
              </a:rPr>
              <a:t>Art Gallery – 150 images  (2 hrs)</a:t>
            </a:r>
          </a:p>
        </p:txBody>
      </p:sp>
      <p:sp>
        <p:nvSpPr>
          <p:cNvPr id="12" name="TextBox 23"/>
          <p:cNvSpPr txBox="1">
            <a:spLocks noChangeArrowheads="1"/>
          </p:cNvSpPr>
          <p:nvPr/>
        </p:nvSpPr>
        <p:spPr bwMode="auto">
          <a:xfrm>
            <a:off x="5119688" y="6203950"/>
            <a:ext cx="3213100" cy="369888"/>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latin typeface="Calibri" charset="0"/>
              </a:rPr>
              <a:t>City Scene – 102 images  (2 hrs)</a:t>
            </a:r>
          </a:p>
        </p:txBody>
      </p:sp>
      <p:sp>
        <p:nvSpPr>
          <p:cNvPr id="2" name="Slide Number Placeholder 1"/>
          <p:cNvSpPr>
            <a:spLocks noGrp="1"/>
          </p:cNvSpPr>
          <p:nvPr>
            <p:ph type="sldNum" sz="quarter" idx="12"/>
          </p:nvPr>
        </p:nvSpPr>
        <p:spPr/>
        <p:txBody>
          <a:bodyPr/>
          <a:lstStyle/>
          <a:p>
            <a:fld id="{E2F11F5A-99DF-3E4C-B251-A5EFB6C8EC08}" type="slidenum">
              <a:rPr lang="en-US" smtClean="0"/>
              <a:pPr/>
              <a:t>31</a:t>
            </a:fld>
            <a:endParaRPr lang="en-US"/>
          </a:p>
        </p:txBody>
      </p:sp>
    </p:spTree>
    <p:extLst>
      <p:ext uri="{BB962C8B-B14F-4D97-AF65-F5344CB8AC3E}">
        <p14:creationId xmlns:p14="http://schemas.microsoft.com/office/powerpoint/2010/main" val="21178445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373063" y="1603375"/>
            <a:ext cx="8229600" cy="4525963"/>
          </a:xfrm>
        </p:spPr>
        <p:txBody>
          <a:bodyPr/>
          <a:lstStyle/>
          <a:p>
            <a:pPr eaLnBrk="1" hangingPunct="1">
              <a:buFont typeface="Arial" charset="0"/>
              <a:buNone/>
            </a:pPr>
            <a:r>
              <a:rPr lang="en-US">
                <a:latin typeface="Calibri" charset="0"/>
              </a:rPr>
              <a:t>  </a:t>
            </a:r>
          </a:p>
        </p:txBody>
      </p:sp>
      <p:sp>
        <p:nvSpPr>
          <p:cNvPr id="8" name="Title 1"/>
          <p:cNvSpPr txBox="1">
            <a:spLocks/>
          </p:cNvSpPr>
          <p:nvPr/>
        </p:nvSpPr>
        <p:spPr bwMode="auto">
          <a:xfrm>
            <a:off x="609600" y="69850"/>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dirty="0">
                <a:solidFill>
                  <a:prstClr val="black"/>
                </a:solidFill>
                <a:latin typeface="Calibri"/>
                <a:ea typeface="ＭＳ Ｐゴシック" charset="0"/>
              </a:rPr>
              <a:t>More Results</a:t>
            </a:r>
          </a:p>
        </p:txBody>
      </p:sp>
      <p:pic>
        <p:nvPicPr>
          <p:cNvPr id="41988" name="Picture 2" descr="E:\ssinha\Research\2008\sinhaMSR.IBR\SIG08submission\latex\pngs\smith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863" y="3976688"/>
            <a:ext cx="3136900" cy="22272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11" descr="E:\ssinha\Research\2008\sinhaMSR.IBR\SIG08submission\latex\pngs\townhall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538" y="4013200"/>
            <a:ext cx="3094037" cy="21907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5" y="1238250"/>
            <a:ext cx="30670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3" descr="gal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24450" y="1238250"/>
            <a:ext cx="3033713"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3"/>
          <p:cNvSpPr txBox="1">
            <a:spLocks noChangeArrowheads="1"/>
          </p:cNvSpPr>
          <p:nvPr/>
        </p:nvSpPr>
        <p:spPr bwMode="auto">
          <a:xfrm>
            <a:off x="993775" y="3392488"/>
            <a:ext cx="3213100" cy="369887"/>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dirty="0">
                <a:solidFill>
                  <a:prstClr val="black"/>
                </a:solidFill>
                <a:latin typeface="Calibri"/>
                <a:ea typeface="ＭＳ Ｐゴシック" charset="0"/>
              </a:rPr>
              <a:t>Shed  - 16 images    (10 minutes)</a:t>
            </a:r>
          </a:p>
        </p:txBody>
      </p:sp>
      <p:sp>
        <p:nvSpPr>
          <p:cNvPr id="10" name="TextBox 23"/>
          <p:cNvSpPr txBox="1">
            <a:spLocks noChangeArrowheads="1"/>
          </p:cNvSpPr>
          <p:nvPr/>
        </p:nvSpPr>
        <p:spPr bwMode="auto">
          <a:xfrm>
            <a:off x="774700" y="6203950"/>
            <a:ext cx="3614738" cy="369888"/>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latin typeface="Calibri" charset="0"/>
              </a:rPr>
              <a:t>Town Hall – 98 images  (30 minutes)</a:t>
            </a:r>
          </a:p>
        </p:txBody>
      </p:sp>
      <p:sp>
        <p:nvSpPr>
          <p:cNvPr id="11" name="TextBox 23"/>
          <p:cNvSpPr txBox="1">
            <a:spLocks noChangeArrowheads="1"/>
          </p:cNvSpPr>
          <p:nvPr/>
        </p:nvSpPr>
        <p:spPr bwMode="auto">
          <a:xfrm>
            <a:off x="5119688" y="3392488"/>
            <a:ext cx="3213100" cy="369887"/>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latin typeface="Calibri" charset="0"/>
              </a:rPr>
              <a:t>Art Gallery – 150 images  (2 hrs)</a:t>
            </a:r>
          </a:p>
        </p:txBody>
      </p:sp>
      <p:sp>
        <p:nvSpPr>
          <p:cNvPr id="12" name="TextBox 23"/>
          <p:cNvSpPr txBox="1">
            <a:spLocks noChangeArrowheads="1"/>
          </p:cNvSpPr>
          <p:nvPr/>
        </p:nvSpPr>
        <p:spPr bwMode="auto">
          <a:xfrm>
            <a:off x="5119688" y="6203950"/>
            <a:ext cx="3213100" cy="369888"/>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latin typeface="Calibri" charset="0"/>
              </a:rPr>
              <a:t>City Scene – 102 images  (2 hrs)</a:t>
            </a:r>
          </a:p>
        </p:txBody>
      </p:sp>
      <p:sp>
        <p:nvSpPr>
          <p:cNvPr id="2" name="Slide Number Placeholder 1"/>
          <p:cNvSpPr>
            <a:spLocks noGrp="1"/>
          </p:cNvSpPr>
          <p:nvPr>
            <p:ph type="sldNum" sz="quarter" idx="12"/>
          </p:nvPr>
        </p:nvSpPr>
        <p:spPr/>
        <p:txBody>
          <a:bodyPr/>
          <a:lstStyle/>
          <a:p>
            <a:fld id="{E2F11F5A-99DF-3E4C-B251-A5EFB6C8EC08}" type="slidenum">
              <a:rPr lang="en-US" smtClean="0"/>
              <a:pPr/>
              <a:t>32</a:t>
            </a:fld>
            <a:endParaRPr lang="en-US"/>
          </a:p>
        </p:txBody>
      </p:sp>
    </p:spTree>
    <p:extLst>
      <p:ext uri="{BB962C8B-B14F-4D97-AF65-F5344CB8AC3E}">
        <p14:creationId xmlns:p14="http://schemas.microsoft.com/office/powerpoint/2010/main" val="22954085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latin typeface="Calibri" charset="0"/>
              </a:rPr>
              <a:t>Interactive image based modeling</a:t>
            </a:r>
            <a:endParaRPr lang="en-US" dirty="0">
              <a:latin typeface="Calibri" charset="0"/>
            </a:endParaRPr>
          </a:p>
        </p:txBody>
      </p:sp>
      <p:sp>
        <p:nvSpPr>
          <p:cNvPr id="12291" name="Content Placeholder 2"/>
          <p:cNvSpPr>
            <a:spLocks noGrp="1"/>
          </p:cNvSpPr>
          <p:nvPr>
            <p:ph idx="1"/>
          </p:nvPr>
        </p:nvSpPr>
        <p:spPr>
          <a:xfrm>
            <a:off x="457200" y="1311275"/>
            <a:ext cx="8229600" cy="4705350"/>
          </a:xfrm>
        </p:spPr>
        <p:txBody>
          <a:bodyPr/>
          <a:lstStyle/>
          <a:p>
            <a:pPr eaLnBrk="1" hangingPunct="1"/>
            <a:r>
              <a:rPr lang="en-US" dirty="0" err="1" smtClean="0">
                <a:latin typeface="Calibri" charset="0"/>
              </a:rPr>
              <a:t>VideoTrace</a:t>
            </a:r>
            <a:r>
              <a:rPr lang="en-US" dirty="0" smtClean="0">
                <a:latin typeface="Calibri" charset="0"/>
              </a:rPr>
              <a:t> </a:t>
            </a:r>
          </a:p>
          <a:p>
            <a:pPr lvl="1" eaLnBrk="1" hangingPunct="1">
              <a:buFontTx/>
              <a:buChar char="-"/>
            </a:pPr>
            <a:r>
              <a:rPr lang="en-US" dirty="0" err="1" smtClean="0">
                <a:latin typeface="Calibri" charset="0"/>
              </a:rPr>
              <a:t>Hengel</a:t>
            </a:r>
            <a:r>
              <a:rPr lang="en-US" dirty="0" smtClean="0">
                <a:latin typeface="Calibri" charset="0"/>
              </a:rPr>
              <a:t> et. al. </a:t>
            </a:r>
            <a:r>
              <a:rPr lang="fr-FR" dirty="0" smtClean="0">
                <a:latin typeface="Calibri" charset="0"/>
              </a:rPr>
              <a:t>‘</a:t>
            </a:r>
            <a:r>
              <a:rPr lang="en-US" dirty="0" smtClean="0">
                <a:latin typeface="Calibri" charset="0"/>
              </a:rPr>
              <a:t>07</a:t>
            </a:r>
            <a:endParaRPr lang="en-US" dirty="0" smtClean="0">
              <a:latin typeface="Calibri" charset="0"/>
            </a:endParaRPr>
          </a:p>
          <a:p>
            <a:pPr marL="457200" lvl="1" indent="0" eaLnBrk="1" hangingPunct="1">
              <a:buNone/>
            </a:pPr>
            <a:endParaRPr lang="en-US" dirty="0">
              <a:latin typeface="Calibri" charset="0"/>
            </a:endParaRPr>
          </a:p>
        </p:txBody>
      </p:sp>
      <p:sp>
        <p:nvSpPr>
          <p:cNvPr id="7" name="Slide Number Placeholder 6"/>
          <p:cNvSpPr>
            <a:spLocks noGrp="1"/>
          </p:cNvSpPr>
          <p:nvPr>
            <p:ph type="sldNum" sz="quarter" idx="12"/>
          </p:nvPr>
        </p:nvSpPr>
        <p:spPr/>
        <p:txBody>
          <a:bodyPr/>
          <a:lstStyle/>
          <a:p>
            <a:fld id="{E2F11F5A-99DF-3E4C-B251-A5EFB6C8EC08}" type="slidenum">
              <a:rPr lang="en-US" smtClean="0"/>
              <a:pPr/>
              <a:t>33</a:t>
            </a:fld>
            <a:endParaRPr lang="en-US"/>
          </a:p>
        </p:txBody>
      </p:sp>
      <p:pic>
        <p:nvPicPr>
          <p:cNvPr id="2" name="videotrace_sm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1007" y="2460459"/>
            <a:ext cx="5550099" cy="4162574"/>
          </a:xfrm>
          <a:prstGeom prst="rect">
            <a:avLst/>
          </a:prstGeom>
        </p:spPr>
      </p:pic>
    </p:spTree>
    <p:extLst>
      <p:ext uri="{BB962C8B-B14F-4D97-AF65-F5344CB8AC3E}">
        <p14:creationId xmlns:p14="http://schemas.microsoft.com/office/powerpoint/2010/main" val="3570023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latin typeface="Calibri" charset="0"/>
              </a:rPr>
              <a:t>Interactive image based modeling</a:t>
            </a:r>
            <a:endParaRPr lang="en-US" dirty="0">
              <a:latin typeface="Calibri" charset="0"/>
            </a:endParaRPr>
          </a:p>
        </p:txBody>
      </p:sp>
      <p:sp>
        <p:nvSpPr>
          <p:cNvPr id="12291" name="Content Placeholder 2"/>
          <p:cNvSpPr>
            <a:spLocks noGrp="1"/>
          </p:cNvSpPr>
          <p:nvPr>
            <p:ph idx="1"/>
          </p:nvPr>
        </p:nvSpPr>
        <p:spPr>
          <a:xfrm>
            <a:off x="457200" y="1311275"/>
            <a:ext cx="8229600" cy="4705350"/>
          </a:xfrm>
        </p:spPr>
        <p:txBody>
          <a:bodyPr/>
          <a:lstStyle/>
          <a:p>
            <a:pPr eaLnBrk="1" hangingPunct="1"/>
            <a:r>
              <a:rPr lang="en-US" sz="2400" dirty="0" smtClean="0">
                <a:latin typeface="Microsoft Sans Serif"/>
                <a:cs typeface="Microsoft Sans Serif"/>
              </a:rPr>
              <a:t>Interactive 3D modeling via co-segmentation</a:t>
            </a:r>
          </a:p>
          <a:p>
            <a:pPr lvl="1" eaLnBrk="1" hangingPunct="1">
              <a:buFontTx/>
              <a:buChar char="-"/>
            </a:pPr>
            <a:r>
              <a:rPr lang="en-US" sz="2000" dirty="0" smtClean="0">
                <a:latin typeface="Calibri" charset="0"/>
              </a:rPr>
              <a:t>Kowdle et. al. </a:t>
            </a:r>
            <a:r>
              <a:rPr lang="fr-FR" sz="2000" dirty="0" smtClean="0">
                <a:latin typeface="Calibri" charset="0"/>
              </a:rPr>
              <a:t>‘</a:t>
            </a:r>
            <a:r>
              <a:rPr lang="en-US" sz="2000" dirty="0" smtClean="0">
                <a:latin typeface="Calibri" charset="0"/>
              </a:rPr>
              <a:t>10</a:t>
            </a:r>
            <a:endParaRPr lang="en-US" sz="2400" dirty="0" smtClean="0">
              <a:latin typeface="Calibri" charset="0"/>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34</a:t>
            </a:fld>
            <a:endParaRPr lang="en-US"/>
          </a:p>
        </p:txBody>
      </p:sp>
      <p:grpSp>
        <p:nvGrpSpPr>
          <p:cNvPr id="67" name="Group 66"/>
          <p:cNvGrpSpPr/>
          <p:nvPr/>
        </p:nvGrpSpPr>
        <p:grpSpPr>
          <a:xfrm>
            <a:off x="612524" y="2156612"/>
            <a:ext cx="7942496" cy="3151803"/>
            <a:chOff x="533400" y="1638833"/>
            <a:chExt cx="8182835" cy="3500354"/>
          </a:xfrm>
        </p:grpSpPr>
        <p:sp>
          <p:nvSpPr>
            <p:cNvPr id="68" name="AutoShape 41"/>
            <p:cNvSpPr>
              <a:spLocks noChangeArrowheads="1"/>
            </p:cNvSpPr>
            <p:nvPr/>
          </p:nvSpPr>
          <p:spPr bwMode="auto">
            <a:xfrm>
              <a:off x="6561817" y="3171680"/>
              <a:ext cx="355280" cy="179348"/>
            </a:xfrm>
            <a:prstGeom prst="rightArrow">
              <a:avLst>
                <a:gd name="adj1" fmla="val 50000"/>
                <a:gd name="adj2" fmla="val 99950"/>
              </a:avLst>
            </a:prstGeom>
            <a:solidFill>
              <a:schemeClr val="accent1"/>
            </a:solidFill>
            <a:ln w="9525">
              <a:solidFill>
                <a:schemeClr val="tx1"/>
              </a:solidFill>
              <a:miter lim="800000"/>
              <a:headEnd/>
              <a:tailEnd/>
            </a:ln>
          </p:spPr>
          <p:txBody>
            <a:bodyPr wrap="none" anchor="ctr"/>
            <a:lstStyle/>
            <a:p>
              <a:endParaRPr lang="en-US">
                <a:latin typeface="Microsoft Sans Serif"/>
                <a:cs typeface="Microsoft Sans Serif"/>
              </a:endParaRPr>
            </a:p>
          </p:txBody>
        </p:sp>
        <p:sp>
          <p:nvSpPr>
            <p:cNvPr id="69" name="AutoShape 41"/>
            <p:cNvSpPr>
              <a:spLocks noChangeArrowheads="1"/>
            </p:cNvSpPr>
            <p:nvPr/>
          </p:nvSpPr>
          <p:spPr bwMode="auto">
            <a:xfrm rot="20554470">
              <a:off x="2412373" y="2501048"/>
              <a:ext cx="334214" cy="143051"/>
            </a:xfrm>
            <a:prstGeom prst="rightArrow">
              <a:avLst>
                <a:gd name="adj1" fmla="val 50000"/>
                <a:gd name="adj2" fmla="val 100054"/>
              </a:avLst>
            </a:prstGeom>
            <a:solidFill>
              <a:schemeClr val="accent1"/>
            </a:solidFill>
            <a:ln w="9525">
              <a:solidFill>
                <a:schemeClr val="tx1"/>
              </a:solidFill>
              <a:miter lim="800000"/>
              <a:headEnd/>
              <a:tailEnd/>
            </a:ln>
          </p:spPr>
          <p:txBody>
            <a:bodyPr wrap="none" anchor="ctr"/>
            <a:lstStyle/>
            <a:p>
              <a:endParaRPr lang="en-US">
                <a:latin typeface="Microsoft Sans Serif"/>
                <a:cs typeface="Microsoft Sans Serif"/>
              </a:endParaRPr>
            </a:p>
          </p:txBody>
        </p:sp>
        <p:sp>
          <p:nvSpPr>
            <p:cNvPr id="70" name="AutoShape 41"/>
            <p:cNvSpPr>
              <a:spLocks noChangeArrowheads="1"/>
            </p:cNvSpPr>
            <p:nvPr/>
          </p:nvSpPr>
          <p:spPr bwMode="auto">
            <a:xfrm rot="1912391">
              <a:off x="2412432" y="3966727"/>
              <a:ext cx="336490" cy="148389"/>
            </a:xfrm>
            <a:prstGeom prst="rightArrow">
              <a:avLst>
                <a:gd name="adj1" fmla="val 50000"/>
                <a:gd name="adj2" fmla="val 100016"/>
              </a:avLst>
            </a:prstGeom>
            <a:solidFill>
              <a:schemeClr val="accent1"/>
            </a:solidFill>
            <a:ln w="9525">
              <a:solidFill>
                <a:schemeClr val="tx1"/>
              </a:solidFill>
              <a:miter lim="800000"/>
              <a:headEnd/>
              <a:tailEnd/>
            </a:ln>
          </p:spPr>
          <p:txBody>
            <a:bodyPr wrap="none" anchor="ctr"/>
            <a:lstStyle/>
            <a:p>
              <a:endParaRPr lang="en-US">
                <a:latin typeface="Microsoft Sans Serif"/>
                <a:cs typeface="Microsoft Sans Serif"/>
              </a:endParaRPr>
            </a:p>
          </p:txBody>
        </p:sp>
        <p:sp>
          <p:nvSpPr>
            <p:cNvPr id="71" name="AutoShape 41"/>
            <p:cNvSpPr>
              <a:spLocks noChangeArrowheads="1"/>
            </p:cNvSpPr>
            <p:nvPr/>
          </p:nvSpPr>
          <p:spPr bwMode="auto">
            <a:xfrm rot="20554470">
              <a:off x="4708030" y="4079313"/>
              <a:ext cx="334214" cy="143051"/>
            </a:xfrm>
            <a:prstGeom prst="rightArrow">
              <a:avLst>
                <a:gd name="adj1" fmla="val 50000"/>
                <a:gd name="adj2" fmla="val 100054"/>
              </a:avLst>
            </a:prstGeom>
            <a:solidFill>
              <a:schemeClr val="accent1"/>
            </a:solidFill>
            <a:ln w="9525">
              <a:solidFill>
                <a:schemeClr val="tx1"/>
              </a:solidFill>
              <a:miter lim="800000"/>
              <a:headEnd/>
              <a:tailEnd/>
            </a:ln>
          </p:spPr>
          <p:txBody>
            <a:bodyPr wrap="none" anchor="ctr"/>
            <a:lstStyle/>
            <a:p>
              <a:endParaRPr lang="en-US">
                <a:latin typeface="Microsoft Sans Serif"/>
                <a:cs typeface="Microsoft Sans Serif"/>
              </a:endParaRPr>
            </a:p>
          </p:txBody>
        </p:sp>
        <p:sp>
          <p:nvSpPr>
            <p:cNvPr id="72" name="AutoShape 41"/>
            <p:cNvSpPr>
              <a:spLocks noChangeArrowheads="1"/>
            </p:cNvSpPr>
            <p:nvPr/>
          </p:nvSpPr>
          <p:spPr bwMode="auto">
            <a:xfrm rot="1912391">
              <a:off x="4708090" y="2531939"/>
              <a:ext cx="336490" cy="148389"/>
            </a:xfrm>
            <a:prstGeom prst="rightArrow">
              <a:avLst>
                <a:gd name="adj1" fmla="val 50000"/>
                <a:gd name="adj2" fmla="val 100016"/>
              </a:avLst>
            </a:prstGeom>
            <a:solidFill>
              <a:schemeClr val="accent1"/>
            </a:solidFill>
            <a:ln w="9525">
              <a:solidFill>
                <a:schemeClr val="tx1"/>
              </a:solidFill>
              <a:miter lim="800000"/>
              <a:headEnd/>
              <a:tailEnd/>
            </a:ln>
          </p:spPr>
          <p:txBody>
            <a:bodyPr wrap="none" anchor="ctr"/>
            <a:lstStyle/>
            <a:p>
              <a:endParaRPr lang="en-US">
                <a:latin typeface="Microsoft Sans Serif"/>
                <a:cs typeface="Microsoft Sans Serif"/>
              </a:endParaRPr>
            </a:p>
          </p:txBody>
        </p:sp>
        <p:grpSp>
          <p:nvGrpSpPr>
            <p:cNvPr id="73" name="Group 72"/>
            <p:cNvGrpSpPr/>
            <p:nvPr/>
          </p:nvGrpSpPr>
          <p:grpSpPr>
            <a:xfrm>
              <a:off x="533400" y="1638833"/>
              <a:ext cx="8182835" cy="3500354"/>
              <a:chOff x="533400" y="1638833"/>
              <a:chExt cx="8182835" cy="3500354"/>
            </a:xfrm>
          </p:grpSpPr>
          <p:graphicFrame>
            <p:nvGraphicFramePr>
              <p:cNvPr id="74" name="Object 3"/>
              <p:cNvGraphicFramePr>
                <a:graphicFrameLocks noChangeAspect="1"/>
              </p:cNvGraphicFramePr>
              <p:nvPr>
                <p:extLst>
                  <p:ext uri="{D42A27DB-BD31-4B8C-83A1-F6EECF244321}">
                    <p14:modId xmlns:p14="http://schemas.microsoft.com/office/powerpoint/2010/main" val="154421591"/>
                  </p:ext>
                </p:extLst>
              </p:nvPr>
            </p:nvGraphicFramePr>
            <p:xfrm>
              <a:off x="605139" y="2741245"/>
              <a:ext cx="1721743" cy="1147829"/>
            </p:xfrm>
            <a:graphic>
              <a:graphicData uri="http://schemas.openxmlformats.org/presentationml/2006/ole">
                <mc:AlternateContent xmlns:mc="http://schemas.openxmlformats.org/markup-compatibility/2006">
                  <mc:Choice xmlns:v="urn:schemas-microsoft-com:vml" Requires="v">
                    <p:oleObj spid="_x0000_s1113" name="Acrobat Document" r:id="rId4" imgW="7823200" imgH="5219700" progId="">
                      <p:embed/>
                    </p:oleObj>
                  </mc:Choice>
                  <mc:Fallback>
                    <p:oleObj name="Acrobat Document" r:id="rId4" imgW="7823200" imgH="52197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39" y="2741245"/>
                            <a:ext cx="1721743" cy="114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5" name="TextBox 74"/>
              <p:cNvSpPr txBox="1"/>
              <p:nvPr/>
            </p:nvSpPr>
            <p:spPr>
              <a:xfrm>
                <a:off x="533400" y="3960813"/>
                <a:ext cx="1793483" cy="338554"/>
              </a:xfrm>
              <a:prstGeom prst="rect">
                <a:avLst/>
              </a:prstGeom>
              <a:noFill/>
            </p:spPr>
            <p:txBody>
              <a:bodyPr wrap="square" rtlCol="0">
                <a:spAutoFit/>
              </a:bodyPr>
              <a:lstStyle/>
              <a:p>
                <a:pPr algn="ctr"/>
                <a:r>
                  <a:rPr lang="en-US" sz="1600" dirty="0" smtClean="0">
                    <a:latin typeface="Microsoft Sans Serif"/>
                    <a:cs typeface="Microsoft Sans Serif"/>
                  </a:rPr>
                  <a:t>Input images</a:t>
                </a:r>
                <a:endParaRPr lang="en-US" sz="1600" dirty="0">
                  <a:latin typeface="Microsoft Sans Serif"/>
                  <a:cs typeface="Microsoft Sans Serif"/>
                </a:endParaRPr>
              </a:p>
            </p:txBody>
          </p:sp>
          <p:graphicFrame>
            <p:nvGraphicFramePr>
              <p:cNvPr id="76" name="Object 6"/>
              <p:cNvGraphicFramePr>
                <a:graphicFrameLocks noChangeAspect="1"/>
              </p:cNvGraphicFramePr>
              <p:nvPr/>
            </p:nvGraphicFramePr>
            <p:xfrm>
              <a:off x="2900797" y="1638833"/>
              <a:ext cx="1721174" cy="1147259"/>
            </p:xfrm>
            <a:graphic>
              <a:graphicData uri="http://schemas.openxmlformats.org/presentationml/2006/ole">
                <mc:AlternateContent xmlns:mc="http://schemas.openxmlformats.org/markup-compatibility/2006">
                  <mc:Choice xmlns:v="urn:schemas-microsoft-com:vml" Requires="v">
                    <p:oleObj spid="_x0000_s1114" name="Acrobat Document" r:id="rId6" imgW="7823200" imgH="5219700" progId="">
                      <p:embed/>
                    </p:oleObj>
                  </mc:Choice>
                  <mc:Fallback>
                    <p:oleObj name="Acrobat Document" r:id="rId6" imgW="7823200" imgH="52197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797" y="1638833"/>
                            <a:ext cx="1721174" cy="114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7" name="TextBox 76"/>
              <p:cNvSpPr txBox="1"/>
              <p:nvPr/>
            </p:nvSpPr>
            <p:spPr>
              <a:xfrm>
                <a:off x="2841279" y="2858401"/>
                <a:ext cx="1865222" cy="338554"/>
              </a:xfrm>
              <a:prstGeom prst="rect">
                <a:avLst/>
              </a:prstGeom>
              <a:noFill/>
            </p:spPr>
            <p:txBody>
              <a:bodyPr wrap="square" rtlCol="0">
                <a:spAutoFit/>
              </a:bodyPr>
              <a:lstStyle/>
              <a:p>
                <a:pPr algn="ctr"/>
                <a:r>
                  <a:rPr lang="en-US" sz="1600" dirty="0" smtClean="0">
                    <a:latin typeface="Microsoft Sans Serif"/>
                    <a:cs typeface="Microsoft Sans Serif"/>
                  </a:rPr>
                  <a:t>Co-segmentation</a:t>
                </a:r>
                <a:endParaRPr lang="en-US" sz="1600" dirty="0">
                  <a:latin typeface="Microsoft Sans Serif"/>
                  <a:cs typeface="Microsoft Sans Serif"/>
                </a:endParaRPr>
              </a:p>
            </p:txBody>
          </p:sp>
          <p:pic>
            <p:nvPicPr>
              <p:cNvPr id="78" name="Picture 56" descr="stone_poster.png"/>
              <p:cNvPicPr>
                <a:picLocks noChangeAspect="1"/>
              </p:cNvPicPr>
              <p:nvPr/>
            </p:nvPicPr>
            <p:blipFill>
              <a:blip r:embed="rId8" cstate="print"/>
              <a:srcRect/>
              <a:stretch>
                <a:fillRect/>
              </a:stretch>
            </p:blipFill>
            <p:spPr bwMode="auto">
              <a:xfrm>
                <a:off x="2757318" y="3891913"/>
                <a:ext cx="1913048" cy="983854"/>
              </a:xfrm>
              <a:prstGeom prst="rect">
                <a:avLst/>
              </a:prstGeom>
              <a:noFill/>
              <a:ln w="9525">
                <a:noFill/>
                <a:miter lim="800000"/>
                <a:headEnd/>
                <a:tailEnd/>
              </a:ln>
            </p:spPr>
          </p:pic>
          <p:sp>
            <p:nvSpPr>
              <p:cNvPr id="79" name="TextBox 78"/>
              <p:cNvSpPr txBox="1"/>
              <p:nvPr/>
            </p:nvSpPr>
            <p:spPr>
              <a:xfrm>
                <a:off x="2593087" y="4763193"/>
                <a:ext cx="2291725" cy="375994"/>
              </a:xfrm>
              <a:prstGeom prst="rect">
                <a:avLst/>
              </a:prstGeom>
              <a:noFill/>
            </p:spPr>
            <p:txBody>
              <a:bodyPr wrap="square" rtlCol="0">
                <a:spAutoFit/>
              </a:bodyPr>
              <a:lstStyle/>
              <a:p>
                <a:pPr algn="ctr"/>
                <a:r>
                  <a:rPr lang="en-US" sz="1600" dirty="0" smtClean="0">
                    <a:latin typeface="Microsoft Sans Serif"/>
                    <a:cs typeface="Microsoft Sans Serif"/>
                  </a:rPr>
                  <a:t>Structure from motion</a:t>
                </a:r>
                <a:endParaRPr lang="en-US" sz="1600" dirty="0">
                  <a:latin typeface="Microsoft Sans Serif"/>
                  <a:cs typeface="Microsoft Sans Serif"/>
                </a:endParaRPr>
              </a:p>
            </p:txBody>
          </p:sp>
          <p:graphicFrame>
            <p:nvGraphicFramePr>
              <p:cNvPr id="80" name="Object 12"/>
              <p:cNvGraphicFramePr>
                <a:graphicFrameLocks noChangeAspect="1"/>
              </p:cNvGraphicFramePr>
              <p:nvPr/>
            </p:nvGraphicFramePr>
            <p:xfrm>
              <a:off x="4909497" y="2741245"/>
              <a:ext cx="1638047" cy="1202487"/>
            </p:xfrm>
            <a:graphic>
              <a:graphicData uri="http://schemas.openxmlformats.org/presentationml/2006/ole">
                <mc:AlternateContent xmlns:mc="http://schemas.openxmlformats.org/markup-compatibility/2006">
                  <mc:Choice xmlns:v="urn:schemas-microsoft-com:vml" Requires="v">
                    <p:oleObj spid="_x0000_s1115" name="Acrobat Document" r:id="rId9" imgW="8407400" imgH="5334000" progId="">
                      <p:embed/>
                    </p:oleObj>
                  </mc:Choice>
                  <mc:Fallback>
                    <p:oleObj name="Acrobat Document" r:id="rId9" imgW="8407400" imgH="53340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9497" y="2741245"/>
                            <a:ext cx="1638047" cy="120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1" name="TextBox 80"/>
              <p:cNvSpPr txBox="1"/>
              <p:nvPr/>
            </p:nvSpPr>
            <p:spPr>
              <a:xfrm>
                <a:off x="4766019" y="3817334"/>
                <a:ext cx="1721743" cy="584775"/>
              </a:xfrm>
              <a:prstGeom prst="rect">
                <a:avLst/>
              </a:prstGeom>
              <a:noFill/>
            </p:spPr>
            <p:txBody>
              <a:bodyPr wrap="square" rtlCol="0">
                <a:spAutoFit/>
              </a:bodyPr>
              <a:lstStyle/>
              <a:p>
                <a:pPr algn="ctr"/>
                <a:r>
                  <a:rPr lang="en-US" sz="1600" dirty="0" smtClean="0">
                    <a:latin typeface="Microsoft Sans Serif"/>
                    <a:cs typeface="Microsoft Sans Serif"/>
                  </a:rPr>
                  <a:t>Shape from silhouette</a:t>
                </a:r>
                <a:endParaRPr lang="en-US" sz="1600" dirty="0">
                  <a:latin typeface="Microsoft Sans Serif"/>
                  <a:cs typeface="Microsoft Sans Serif"/>
                </a:endParaRPr>
              </a:p>
            </p:txBody>
          </p:sp>
          <p:graphicFrame>
            <p:nvGraphicFramePr>
              <p:cNvPr id="82" name="Object 4"/>
              <p:cNvGraphicFramePr>
                <a:graphicFrameLocks noChangeAspect="1"/>
              </p:cNvGraphicFramePr>
              <p:nvPr/>
            </p:nvGraphicFramePr>
            <p:xfrm>
              <a:off x="6918198" y="2382548"/>
              <a:ext cx="1798037" cy="1637637"/>
            </p:xfrm>
            <a:graphic>
              <a:graphicData uri="http://schemas.openxmlformats.org/presentationml/2006/ole">
                <mc:AlternateContent xmlns:mc="http://schemas.openxmlformats.org/markup-compatibility/2006">
                  <mc:Choice xmlns:v="urn:schemas-microsoft-com:vml" Requires="v">
                    <p:oleObj spid="_x0000_s1116" name="Acrobat Document" r:id="rId11" imgW="5562600" imgH="5067300" progId="">
                      <p:embed/>
                    </p:oleObj>
                  </mc:Choice>
                  <mc:Fallback>
                    <p:oleObj name="Acrobat Document" r:id="rId11" imgW="5562600" imgH="50673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8198" y="2382548"/>
                            <a:ext cx="1798037" cy="163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 name="TextBox 82"/>
              <p:cNvSpPr txBox="1"/>
              <p:nvPr/>
            </p:nvSpPr>
            <p:spPr>
              <a:xfrm>
                <a:off x="6989937" y="3960813"/>
                <a:ext cx="1721743" cy="584775"/>
              </a:xfrm>
              <a:prstGeom prst="rect">
                <a:avLst/>
              </a:prstGeom>
              <a:noFill/>
            </p:spPr>
            <p:txBody>
              <a:bodyPr wrap="square" rtlCol="0">
                <a:spAutoFit/>
              </a:bodyPr>
              <a:lstStyle/>
              <a:p>
                <a:pPr algn="ctr"/>
                <a:r>
                  <a:rPr lang="en-US" sz="1600" dirty="0" smtClean="0">
                    <a:latin typeface="Microsoft Sans Serif"/>
                    <a:cs typeface="Microsoft Sans Serif"/>
                  </a:rPr>
                  <a:t>Rendered 3D model</a:t>
                </a:r>
                <a:endParaRPr lang="en-US" sz="1600" dirty="0">
                  <a:latin typeface="Microsoft Sans Serif"/>
                  <a:cs typeface="Microsoft Sans Serif"/>
                </a:endParaRPr>
              </a:p>
            </p:txBody>
          </p:sp>
        </p:grpSp>
      </p:grpSp>
      <p:grpSp>
        <p:nvGrpSpPr>
          <p:cNvPr id="84" name="Group 83"/>
          <p:cNvGrpSpPr/>
          <p:nvPr/>
        </p:nvGrpSpPr>
        <p:grpSpPr>
          <a:xfrm>
            <a:off x="1298505" y="3536824"/>
            <a:ext cx="480753" cy="269816"/>
            <a:chOff x="1228419" y="3154746"/>
            <a:chExt cx="495300" cy="299654"/>
          </a:xfrm>
          <a:effectLst/>
        </p:grpSpPr>
        <p:sp>
          <p:nvSpPr>
            <p:cNvPr id="85" name="Freeform 84"/>
            <p:cNvSpPr/>
            <p:nvPr/>
          </p:nvSpPr>
          <p:spPr>
            <a:xfrm>
              <a:off x="1371600" y="3205429"/>
              <a:ext cx="189297" cy="198171"/>
            </a:xfrm>
            <a:custGeom>
              <a:avLst/>
              <a:gdLst>
                <a:gd name="connsiteX0" fmla="*/ 0 w 189297"/>
                <a:gd name="connsiteY0" fmla="*/ 198171 h 198171"/>
                <a:gd name="connsiteX1" fmla="*/ 25400 w 189297"/>
                <a:gd name="connsiteY1" fmla="*/ 147371 h 198171"/>
                <a:gd name="connsiteX2" fmla="*/ 67733 w 189297"/>
                <a:gd name="connsiteY2" fmla="*/ 164304 h 198171"/>
                <a:gd name="connsiteX3" fmla="*/ 127000 w 189297"/>
                <a:gd name="connsiteY3" fmla="*/ 189704 h 198171"/>
                <a:gd name="connsiteX4" fmla="*/ 152400 w 189297"/>
                <a:gd name="connsiteY4" fmla="*/ 181238 h 198171"/>
                <a:gd name="connsiteX5" fmla="*/ 186267 w 189297"/>
                <a:gd name="connsiteY5" fmla="*/ 54238 h 198171"/>
                <a:gd name="connsiteX6" fmla="*/ 152400 w 189297"/>
                <a:gd name="connsiteY6" fmla="*/ 45771 h 198171"/>
                <a:gd name="connsiteX7" fmla="*/ 127000 w 189297"/>
                <a:gd name="connsiteY7" fmla="*/ 37304 h 198171"/>
                <a:gd name="connsiteX8" fmla="*/ 76200 w 189297"/>
                <a:gd name="connsiteY8" fmla="*/ 45771 h 198171"/>
                <a:gd name="connsiteX9" fmla="*/ 59267 w 189297"/>
                <a:gd name="connsiteY9" fmla="*/ 71171 h 198171"/>
                <a:gd name="connsiteX10" fmla="*/ 50800 w 189297"/>
                <a:gd name="connsiteY10" fmla="*/ 96571 h 198171"/>
                <a:gd name="connsiteX11" fmla="*/ 42333 w 189297"/>
                <a:gd name="connsiteY11" fmla="*/ 113504 h 1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297" h="198171">
                  <a:moveTo>
                    <a:pt x="0" y="198171"/>
                  </a:moveTo>
                  <a:cubicBezTo>
                    <a:pt x="2568" y="190469"/>
                    <a:pt x="13912" y="149012"/>
                    <a:pt x="25400" y="147371"/>
                  </a:cubicBezTo>
                  <a:cubicBezTo>
                    <a:pt x="40445" y="145222"/>
                    <a:pt x="53503" y="158968"/>
                    <a:pt x="67733" y="164304"/>
                  </a:cubicBezTo>
                  <a:cubicBezTo>
                    <a:pt x="117563" y="182990"/>
                    <a:pt x="67535" y="159972"/>
                    <a:pt x="127000" y="189704"/>
                  </a:cubicBezTo>
                  <a:cubicBezTo>
                    <a:pt x="135467" y="186882"/>
                    <a:pt x="150011" y="189837"/>
                    <a:pt x="152400" y="181238"/>
                  </a:cubicBezTo>
                  <a:cubicBezTo>
                    <a:pt x="189297" y="48407"/>
                    <a:pt x="132029" y="0"/>
                    <a:pt x="186267" y="54238"/>
                  </a:cubicBezTo>
                  <a:cubicBezTo>
                    <a:pt x="155621" y="84883"/>
                    <a:pt x="182068" y="69506"/>
                    <a:pt x="152400" y="45771"/>
                  </a:cubicBezTo>
                  <a:cubicBezTo>
                    <a:pt x="145431" y="40196"/>
                    <a:pt x="135467" y="40126"/>
                    <a:pt x="127000" y="37304"/>
                  </a:cubicBezTo>
                  <a:cubicBezTo>
                    <a:pt x="110067" y="40126"/>
                    <a:pt x="91555" y="38094"/>
                    <a:pt x="76200" y="45771"/>
                  </a:cubicBezTo>
                  <a:cubicBezTo>
                    <a:pt x="67099" y="50322"/>
                    <a:pt x="63818" y="62070"/>
                    <a:pt x="59267" y="71171"/>
                  </a:cubicBezTo>
                  <a:cubicBezTo>
                    <a:pt x="55276" y="79153"/>
                    <a:pt x="54115" y="88285"/>
                    <a:pt x="50800" y="96571"/>
                  </a:cubicBezTo>
                  <a:cubicBezTo>
                    <a:pt x="48456" y="102430"/>
                    <a:pt x="45155" y="107860"/>
                    <a:pt x="42333" y="113504"/>
                  </a:cubicBezTo>
                </a:path>
              </a:pathLst>
            </a:custGeom>
            <a:ln w="25400">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Freeform 85"/>
            <p:cNvSpPr/>
            <p:nvPr/>
          </p:nvSpPr>
          <p:spPr>
            <a:xfrm>
              <a:off x="1228419" y="3166533"/>
              <a:ext cx="66981" cy="287867"/>
            </a:xfrm>
            <a:custGeom>
              <a:avLst/>
              <a:gdLst>
                <a:gd name="connsiteX0" fmla="*/ 58514 w 66981"/>
                <a:gd name="connsiteY0" fmla="*/ 0 h 287867"/>
                <a:gd name="connsiteX1" fmla="*/ 24648 w 66981"/>
                <a:gd name="connsiteY1" fmla="*/ 8467 h 287867"/>
                <a:gd name="connsiteX2" fmla="*/ 16181 w 66981"/>
                <a:gd name="connsiteY2" fmla="*/ 67734 h 287867"/>
                <a:gd name="connsiteX3" fmla="*/ 50048 w 66981"/>
                <a:gd name="connsiteY3" fmla="*/ 84667 h 287867"/>
                <a:gd name="connsiteX4" fmla="*/ 41581 w 66981"/>
                <a:gd name="connsiteY4" fmla="*/ 135467 h 287867"/>
                <a:gd name="connsiteX5" fmla="*/ 33114 w 66981"/>
                <a:gd name="connsiteY5" fmla="*/ 160867 h 287867"/>
                <a:gd name="connsiteX6" fmla="*/ 41581 w 66981"/>
                <a:gd name="connsiteY6" fmla="*/ 186267 h 287867"/>
                <a:gd name="connsiteX7" fmla="*/ 50048 w 66981"/>
                <a:gd name="connsiteY7" fmla="*/ 220134 h 287867"/>
                <a:gd name="connsiteX8" fmla="*/ 66981 w 66981"/>
                <a:gd name="connsiteY8" fmla="*/ 287867 h 2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81" h="287867">
                  <a:moveTo>
                    <a:pt x="58514" y="0"/>
                  </a:moveTo>
                  <a:cubicBezTo>
                    <a:pt x="47225" y="2822"/>
                    <a:pt x="35056" y="3263"/>
                    <a:pt x="24648" y="8467"/>
                  </a:cubicBezTo>
                  <a:cubicBezTo>
                    <a:pt x="948" y="20317"/>
                    <a:pt x="0" y="45081"/>
                    <a:pt x="16181" y="67734"/>
                  </a:cubicBezTo>
                  <a:cubicBezTo>
                    <a:pt x="23517" y="78004"/>
                    <a:pt x="38759" y="79023"/>
                    <a:pt x="50048" y="84667"/>
                  </a:cubicBezTo>
                  <a:cubicBezTo>
                    <a:pt x="47226" y="101600"/>
                    <a:pt x="45305" y="118709"/>
                    <a:pt x="41581" y="135467"/>
                  </a:cubicBezTo>
                  <a:cubicBezTo>
                    <a:pt x="39645" y="144179"/>
                    <a:pt x="33114" y="151942"/>
                    <a:pt x="33114" y="160867"/>
                  </a:cubicBezTo>
                  <a:cubicBezTo>
                    <a:pt x="33114" y="169792"/>
                    <a:pt x="39129" y="177686"/>
                    <a:pt x="41581" y="186267"/>
                  </a:cubicBezTo>
                  <a:cubicBezTo>
                    <a:pt x="44778" y="197456"/>
                    <a:pt x="47766" y="208724"/>
                    <a:pt x="50048" y="220134"/>
                  </a:cubicBezTo>
                  <a:cubicBezTo>
                    <a:pt x="62720" y="283496"/>
                    <a:pt x="49672" y="253250"/>
                    <a:pt x="66981" y="287867"/>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Freeform 86"/>
            <p:cNvSpPr/>
            <p:nvPr/>
          </p:nvSpPr>
          <p:spPr>
            <a:xfrm>
              <a:off x="1422400" y="3154746"/>
              <a:ext cx="301319" cy="282720"/>
            </a:xfrm>
            <a:custGeom>
              <a:avLst/>
              <a:gdLst>
                <a:gd name="connsiteX0" fmla="*/ 0 w 301319"/>
                <a:gd name="connsiteY0" fmla="*/ 0 h 262467"/>
                <a:gd name="connsiteX1" fmla="*/ 203200 w 301319"/>
                <a:gd name="connsiteY1" fmla="*/ 8467 h 262467"/>
                <a:gd name="connsiteX2" fmla="*/ 228600 w 301319"/>
                <a:gd name="connsiteY2" fmla="*/ 16934 h 262467"/>
                <a:gd name="connsiteX3" fmla="*/ 262467 w 301319"/>
                <a:gd name="connsiteY3" fmla="*/ 25400 h 262467"/>
                <a:gd name="connsiteX4" fmla="*/ 279400 w 301319"/>
                <a:gd name="connsiteY4" fmla="*/ 50800 h 262467"/>
                <a:gd name="connsiteX5" fmla="*/ 279400 w 301319"/>
                <a:gd name="connsiteY5" fmla="*/ 194734 h 262467"/>
                <a:gd name="connsiteX6" fmla="*/ 270934 w 301319"/>
                <a:gd name="connsiteY6" fmla="*/ 220134 h 262467"/>
                <a:gd name="connsiteX7" fmla="*/ 228600 w 301319"/>
                <a:gd name="connsiteY7" fmla="*/ 254000 h 262467"/>
                <a:gd name="connsiteX8" fmla="*/ 203200 w 301319"/>
                <a:gd name="connsiteY8" fmla="*/ 262467 h 2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319" h="262467">
                  <a:moveTo>
                    <a:pt x="0" y="0"/>
                  </a:moveTo>
                  <a:cubicBezTo>
                    <a:pt x="67733" y="2822"/>
                    <a:pt x="135593" y="3459"/>
                    <a:pt x="203200" y="8467"/>
                  </a:cubicBezTo>
                  <a:cubicBezTo>
                    <a:pt x="212100" y="9126"/>
                    <a:pt x="220019" y="14482"/>
                    <a:pt x="228600" y="16934"/>
                  </a:cubicBezTo>
                  <a:cubicBezTo>
                    <a:pt x="239789" y="20131"/>
                    <a:pt x="251178" y="22578"/>
                    <a:pt x="262467" y="25400"/>
                  </a:cubicBezTo>
                  <a:cubicBezTo>
                    <a:pt x="268111" y="33867"/>
                    <a:pt x="274849" y="41699"/>
                    <a:pt x="279400" y="50800"/>
                  </a:cubicBezTo>
                  <a:cubicBezTo>
                    <a:pt x="301319" y="94638"/>
                    <a:pt x="284397" y="152256"/>
                    <a:pt x="279400" y="194734"/>
                  </a:cubicBezTo>
                  <a:cubicBezTo>
                    <a:pt x="278357" y="203597"/>
                    <a:pt x="275526" y="212481"/>
                    <a:pt x="270934" y="220134"/>
                  </a:cubicBezTo>
                  <a:cubicBezTo>
                    <a:pt x="264185" y="231383"/>
                    <a:pt x="238487" y="249056"/>
                    <a:pt x="228600" y="254000"/>
                  </a:cubicBezTo>
                  <a:cubicBezTo>
                    <a:pt x="220618" y="257991"/>
                    <a:pt x="203200" y="262467"/>
                    <a:pt x="203200" y="262467"/>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 name="Group 2"/>
          <p:cNvGrpSpPr/>
          <p:nvPr/>
        </p:nvGrpSpPr>
        <p:grpSpPr>
          <a:xfrm>
            <a:off x="551089" y="5228817"/>
            <a:ext cx="7528029" cy="1480676"/>
            <a:chOff x="275549" y="5240799"/>
            <a:chExt cx="7528029" cy="1480676"/>
          </a:xfrm>
        </p:grpSpPr>
        <p:graphicFrame>
          <p:nvGraphicFramePr>
            <p:cNvPr id="88" name="Object 7"/>
            <p:cNvGraphicFramePr>
              <a:graphicFrameLocks noChangeAspect="1"/>
            </p:cNvGraphicFramePr>
            <p:nvPr>
              <p:extLst>
                <p:ext uri="{D42A27DB-BD31-4B8C-83A1-F6EECF244321}">
                  <p14:modId xmlns:p14="http://schemas.microsoft.com/office/powerpoint/2010/main" val="879413393"/>
                </p:ext>
              </p:extLst>
            </p:nvPr>
          </p:nvGraphicFramePr>
          <p:xfrm>
            <a:off x="4770876" y="5334098"/>
            <a:ext cx="1123452" cy="1322818"/>
          </p:xfrm>
          <a:graphic>
            <a:graphicData uri="http://schemas.openxmlformats.org/presentationml/2006/ole">
              <mc:AlternateContent xmlns:mc="http://schemas.openxmlformats.org/markup-compatibility/2006">
                <mc:Choice xmlns:v="urn:schemas-microsoft-com:vml" Requires="v">
                  <p:oleObj spid="_x0000_s1117" name="Acrobat Document" r:id="rId13" imgW="5308600" imgH="6248400" progId="">
                    <p:embed/>
                  </p:oleObj>
                </mc:Choice>
                <mc:Fallback>
                  <p:oleObj name="Acrobat Document" r:id="rId13" imgW="5308600" imgH="624840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0876" y="5334098"/>
                          <a:ext cx="1123452" cy="1322818"/>
                        </a:xfrm>
                        <a:prstGeom prst="rect">
                          <a:avLst/>
                        </a:prstGeom>
                        <a:noFill/>
                        <a:extLst/>
                      </p:spPr>
                    </p:pic>
                  </p:oleObj>
                </mc:Fallback>
              </mc:AlternateContent>
            </a:graphicData>
          </a:graphic>
        </p:graphicFrame>
        <p:graphicFrame>
          <p:nvGraphicFramePr>
            <p:cNvPr id="89" name="Object 8"/>
            <p:cNvGraphicFramePr>
              <a:graphicFrameLocks noChangeAspect="1"/>
            </p:cNvGraphicFramePr>
            <p:nvPr>
              <p:extLst>
                <p:ext uri="{D42A27DB-BD31-4B8C-83A1-F6EECF244321}">
                  <p14:modId xmlns:p14="http://schemas.microsoft.com/office/powerpoint/2010/main" val="34629872"/>
                </p:ext>
              </p:extLst>
            </p:nvPr>
          </p:nvGraphicFramePr>
          <p:xfrm>
            <a:off x="275549" y="5334098"/>
            <a:ext cx="1787366" cy="1351696"/>
          </p:xfrm>
          <a:graphic>
            <a:graphicData uri="http://schemas.openxmlformats.org/presentationml/2006/ole">
              <mc:AlternateContent xmlns:mc="http://schemas.openxmlformats.org/markup-compatibility/2006">
                <mc:Choice xmlns:v="urn:schemas-microsoft-com:vml" Requires="v">
                  <p:oleObj spid="_x0000_s1118" name="Acrobat Document" r:id="rId15" imgW="4076700" imgH="3086100" progId="">
                    <p:embed/>
                  </p:oleObj>
                </mc:Choice>
                <mc:Fallback>
                  <p:oleObj name="Acrobat Document" r:id="rId15" imgW="4076700" imgH="308610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5549" y="5334098"/>
                          <a:ext cx="1787366" cy="1351696"/>
                        </a:xfrm>
                        <a:prstGeom prst="rect">
                          <a:avLst/>
                        </a:prstGeom>
                        <a:noFill/>
                        <a:extLst/>
                      </p:spPr>
                    </p:pic>
                  </p:oleObj>
                </mc:Fallback>
              </mc:AlternateContent>
            </a:graphicData>
          </a:graphic>
        </p:graphicFrame>
        <p:graphicFrame>
          <p:nvGraphicFramePr>
            <p:cNvPr id="90" name="Object 12"/>
            <p:cNvGraphicFramePr>
              <a:graphicFrameLocks noChangeAspect="1"/>
            </p:cNvGraphicFramePr>
            <p:nvPr>
              <p:extLst>
                <p:ext uri="{D42A27DB-BD31-4B8C-83A1-F6EECF244321}">
                  <p14:modId xmlns:p14="http://schemas.microsoft.com/office/powerpoint/2010/main" val="2429897909"/>
                </p:ext>
              </p:extLst>
            </p:nvPr>
          </p:nvGraphicFramePr>
          <p:xfrm>
            <a:off x="2611717" y="5419626"/>
            <a:ext cx="1969292" cy="1269917"/>
          </p:xfrm>
          <a:graphic>
            <a:graphicData uri="http://schemas.openxmlformats.org/presentationml/2006/ole">
              <mc:AlternateContent xmlns:mc="http://schemas.openxmlformats.org/markup-compatibility/2006">
                <mc:Choice xmlns:v="urn:schemas-microsoft-com:vml" Requires="v">
                  <p:oleObj spid="_x0000_s1119" name="Acrobat Document" r:id="rId17" imgW="6807200" imgH="4394200" progId="">
                    <p:embed/>
                  </p:oleObj>
                </mc:Choice>
                <mc:Fallback>
                  <p:oleObj name="Acrobat Document" r:id="rId17" imgW="6807200" imgH="439420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11717" y="5419626"/>
                          <a:ext cx="1969292" cy="1269917"/>
                        </a:xfrm>
                        <a:prstGeom prst="rect">
                          <a:avLst/>
                        </a:prstGeom>
                        <a:noFill/>
                        <a:extLst/>
                      </p:spPr>
                    </p:pic>
                  </p:oleObj>
                </mc:Fallback>
              </mc:AlternateContent>
            </a:graphicData>
          </a:graphic>
        </p:graphicFrame>
        <p:graphicFrame>
          <p:nvGraphicFramePr>
            <p:cNvPr id="91" name="Object 13"/>
            <p:cNvGraphicFramePr>
              <a:graphicFrameLocks noChangeAspect="1"/>
            </p:cNvGraphicFramePr>
            <p:nvPr>
              <p:extLst>
                <p:ext uri="{D42A27DB-BD31-4B8C-83A1-F6EECF244321}">
                  <p14:modId xmlns:p14="http://schemas.microsoft.com/office/powerpoint/2010/main" val="1856550736"/>
                </p:ext>
              </p:extLst>
            </p:nvPr>
          </p:nvGraphicFramePr>
          <p:xfrm>
            <a:off x="6391999" y="5240799"/>
            <a:ext cx="1411579" cy="1480676"/>
          </p:xfrm>
          <a:graphic>
            <a:graphicData uri="http://schemas.openxmlformats.org/presentationml/2006/ole">
              <mc:AlternateContent xmlns:mc="http://schemas.openxmlformats.org/markup-compatibility/2006">
                <mc:Choice xmlns:v="urn:schemas-microsoft-com:vml" Requires="v">
                  <p:oleObj spid="_x0000_s1120" name="Acrobat Document" r:id="rId19" imgW="5461000" imgH="5727700" progId="">
                    <p:embed/>
                  </p:oleObj>
                </mc:Choice>
                <mc:Fallback>
                  <p:oleObj name="Acrobat Document" r:id="rId19" imgW="5461000" imgH="572770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91999" y="5240799"/>
                          <a:ext cx="1411579" cy="1480676"/>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1718557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latin typeface="Calibri" charset="0"/>
              </a:rPr>
              <a:t>Interactive image based modeling</a:t>
            </a:r>
            <a:endParaRPr lang="en-US" dirty="0">
              <a:latin typeface="Calibri" charset="0"/>
            </a:endParaRPr>
          </a:p>
        </p:txBody>
      </p:sp>
      <p:sp>
        <p:nvSpPr>
          <p:cNvPr id="12291" name="Content Placeholder 2"/>
          <p:cNvSpPr>
            <a:spLocks noGrp="1"/>
          </p:cNvSpPr>
          <p:nvPr>
            <p:ph idx="1"/>
          </p:nvPr>
        </p:nvSpPr>
        <p:spPr>
          <a:xfrm>
            <a:off x="457200" y="1311275"/>
            <a:ext cx="8229600" cy="4705350"/>
          </a:xfrm>
        </p:spPr>
        <p:txBody>
          <a:bodyPr/>
          <a:lstStyle/>
          <a:p>
            <a:pPr eaLnBrk="1" hangingPunct="1"/>
            <a:r>
              <a:rPr lang="en-US" sz="2400" dirty="0" smtClean="0">
                <a:latin typeface="Microsoft Sans Serif"/>
                <a:cs typeface="Microsoft Sans Serif"/>
              </a:rPr>
              <a:t>Interactive 3D modeling via co-segmentation</a:t>
            </a:r>
          </a:p>
          <a:p>
            <a:pPr lvl="1" eaLnBrk="1" hangingPunct="1">
              <a:buFontTx/>
              <a:buChar char="-"/>
            </a:pPr>
            <a:r>
              <a:rPr lang="en-US" sz="2000" dirty="0" smtClean="0">
                <a:latin typeface="Calibri" charset="0"/>
              </a:rPr>
              <a:t>Kowdle </a:t>
            </a:r>
            <a:r>
              <a:rPr lang="en-US" sz="2000" dirty="0" smtClean="0">
                <a:latin typeface="Calibri" charset="0"/>
              </a:rPr>
              <a:t>et. al. ‘11</a:t>
            </a:r>
          </a:p>
          <a:p>
            <a:pPr eaLnBrk="1" hangingPunct="1">
              <a:buFont typeface="Arial"/>
              <a:buChar char="•"/>
            </a:pPr>
            <a:endParaRPr lang="en-US" dirty="0" smtClean="0">
              <a:latin typeface="Calibri" charset="0"/>
            </a:endParaRPr>
          </a:p>
          <a:p>
            <a:pPr marL="457200" lvl="1" indent="0" eaLnBrk="1" hangingPunct="1">
              <a:buNone/>
            </a:pPr>
            <a:endParaRPr lang="en-US" dirty="0">
              <a:latin typeface="Calibri" charset="0"/>
            </a:endParaRPr>
          </a:p>
        </p:txBody>
      </p:sp>
      <p:grpSp>
        <p:nvGrpSpPr>
          <p:cNvPr id="5" name="Group 5"/>
          <p:cNvGrpSpPr>
            <a:grpSpLocks noChangeAspect="1"/>
          </p:cNvGrpSpPr>
          <p:nvPr/>
        </p:nvGrpSpPr>
        <p:grpSpPr>
          <a:xfrm>
            <a:off x="1813945" y="2478316"/>
            <a:ext cx="5448214" cy="4093194"/>
            <a:chOff x="0" y="23090"/>
            <a:chExt cx="25940324" cy="19488730"/>
          </a:xfrm>
        </p:grpSpPr>
        <p:pic>
          <p:nvPicPr>
            <p:cNvPr id="7" name="Picture 6" descr="0000.jpg"/>
            <p:cNvPicPr>
              <a:picLocks noChangeAspect="1"/>
            </p:cNvPicPr>
            <p:nvPr/>
          </p:nvPicPr>
          <p:blipFill>
            <a:blip r:embed="rId3" cstate="print"/>
            <a:stretch>
              <a:fillRect/>
            </a:stretch>
          </p:blipFill>
          <p:spPr>
            <a:xfrm>
              <a:off x="0" y="23090"/>
              <a:ext cx="6502400" cy="4889500"/>
            </a:xfrm>
            <a:prstGeom prst="rect">
              <a:avLst/>
            </a:prstGeom>
          </p:spPr>
        </p:pic>
        <p:pic>
          <p:nvPicPr>
            <p:cNvPr id="8" name="Picture 7" descr="0001.jpg"/>
            <p:cNvPicPr>
              <a:picLocks noChangeAspect="1"/>
            </p:cNvPicPr>
            <p:nvPr/>
          </p:nvPicPr>
          <p:blipFill>
            <a:blip r:embed="rId4" cstate="print"/>
            <a:stretch>
              <a:fillRect/>
            </a:stretch>
          </p:blipFill>
          <p:spPr>
            <a:xfrm>
              <a:off x="6479308" y="23090"/>
              <a:ext cx="6502400" cy="4889500"/>
            </a:xfrm>
            <a:prstGeom prst="rect">
              <a:avLst/>
            </a:prstGeom>
          </p:spPr>
        </p:pic>
        <p:pic>
          <p:nvPicPr>
            <p:cNvPr id="9" name="Picture 8" descr="0002.jpg"/>
            <p:cNvPicPr>
              <a:picLocks noChangeAspect="1"/>
            </p:cNvPicPr>
            <p:nvPr/>
          </p:nvPicPr>
          <p:blipFill>
            <a:blip r:embed="rId5" cstate="print"/>
            <a:stretch>
              <a:fillRect/>
            </a:stretch>
          </p:blipFill>
          <p:spPr>
            <a:xfrm>
              <a:off x="12958616" y="23090"/>
              <a:ext cx="6502400" cy="4889500"/>
            </a:xfrm>
            <a:prstGeom prst="rect">
              <a:avLst/>
            </a:prstGeom>
          </p:spPr>
        </p:pic>
        <p:pic>
          <p:nvPicPr>
            <p:cNvPr id="10" name="Picture 9" descr="0003.jpg"/>
            <p:cNvPicPr>
              <a:picLocks noChangeAspect="1"/>
            </p:cNvPicPr>
            <p:nvPr/>
          </p:nvPicPr>
          <p:blipFill>
            <a:blip r:embed="rId6" cstate="print"/>
            <a:stretch>
              <a:fillRect/>
            </a:stretch>
          </p:blipFill>
          <p:spPr>
            <a:xfrm>
              <a:off x="19437924" y="23090"/>
              <a:ext cx="6502400" cy="4889500"/>
            </a:xfrm>
            <a:prstGeom prst="rect">
              <a:avLst/>
            </a:prstGeom>
          </p:spPr>
        </p:pic>
        <p:pic>
          <p:nvPicPr>
            <p:cNvPr id="11" name="Picture 10" descr="0004.jpg"/>
            <p:cNvPicPr>
              <a:picLocks noChangeAspect="1"/>
            </p:cNvPicPr>
            <p:nvPr/>
          </p:nvPicPr>
          <p:blipFill>
            <a:blip r:embed="rId7" cstate="print"/>
            <a:stretch>
              <a:fillRect/>
            </a:stretch>
          </p:blipFill>
          <p:spPr>
            <a:xfrm>
              <a:off x="0" y="4889500"/>
              <a:ext cx="6502400" cy="4889500"/>
            </a:xfrm>
            <a:prstGeom prst="rect">
              <a:avLst/>
            </a:prstGeom>
          </p:spPr>
        </p:pic>
        <p:pic>
          <p:nvPicPr>
            <p:cNvPr id="12" name="Picture 11" descr="0005.jpg"/>
            <p:cNvPicPr>
              <a:picLocks noChangeAspect="1"/>
            </p:cNvPicPr>
            <p:nvPr/>
          </p:nvPicPr>
          <p:blipFill>
            <a:blip r:embed="rId8" cstate="print"/>
            <a:stretch>
              <a:fillRect/>
            </a:stretch>
          </p:blipFill>
          <p:spPr>
            <a:xfrm>
              <a:off x="6479308" y="4878388"/>
              <a:ext cx="6502400" cy="4889500"/>
            </a:xfrm>
            <a:prstGeom prst="rect">
              <a:avLst/>
            </a:prstGeom>
          </p:spPr>
        </p:pic>
        <p:pic>
          <p:nvPicPr>
            <p:cNvPr id="13" name="Picture 12" descr="0006.jpg"/>
            <p:cNvPicPr>
              <a:picLocks noChangeAspect="1"/>
            </p:cNvPicPr>
            <p:nvPr/>
          </p:nvPicPr>
          <p:blipFill>
            <a:blip r:embed="rId9" cstate="print"/>
            <a:stretch>
              <a:fillRect/>
            </a:stretch>
          </p:blipFill>
          <p:spPr>
            <a:xfrm>
              <a:off x="12958616" y="4889500"/>
              <a:ext cx="6502400" cy="4889500"/>
            </a:xfrm>
            <a:prstGeom prst="rect">
              <a:avLst/>
            </a:prstGeom>
          </p:spPr>
        </p:pic>
        <p:pic>
          <p:nvPicPr>
            <p:cNvPr id="14" name="Picture 13" descr="0007.jpg"/>
            <p:cNvPicPr>
              <a:picLocks noChangeAspect="1"/>
            </p:cNvPicPr>
            <p:nvPr/>
          </p:nvPicPr>
          <p:blipFill>
            <a:blip r:embed="rId10" cstate="print"/>
            <a:stretch>
              <a:fillRect/>
            </a:stretch>
          </p:blipFill>
          <p:spPr>
            <a:xfrm>
              <a:off x="19437924" y="4889500"/>
              <a:ext cx="6502400" cy="4889500"/>
            </a:xfrm>
            <a:prstGeom prst="rect">
              <a:avLst/>
            </a:prstGeom>
          </p:spPr>
        </p:pic>
        <p:pic>
          <p:nvPicPr>
            <p:cNvPr id="15" name="Picture 14" descr="0008.jpg"/>
            <p:cNvPicPr>
              <a:picLocks noChangeAspect="1"/>
            </p:cNvPicPr>
            <p:nvPr/>
          </p:nvPicPr>
          <p:blipFill>
            <a:blip r:embed="rId11" cstate="print"/>
            <a:stretch>
              <a:fillRect/>
            </a:stretch>
          </p:blipFill>
          <p:spPr>
            <a:xfrm>
              <a:off x="0" y="9755910"/>
              <a:ext cx="6502400" cy="4889500"/>
            </a:xfrm>
            <a:prstGeom prst="rect">
              <a:avLst/>
            </a:prstGeom>
          </p:spPr>
        </p:pic>
        <p:pic>
          <p:nvPicPr>
            <p:cNvPr id="16" name="Picture 15" descr="0010.jpg"/>
            <p:cNvPicPr>
              <a:picLocks noChangeAspect="1"/>
            </p:cNvPicPr>
            <p:nvPr/>
          </p:nvPicPr>
          <p:blipFill>
            <a:blip r:embed="rId12" cstate="print"/>
            <a:stretch>
              <a:fillRect/>
            </a:stretch>
          </p:blipFill>
          <p:spPr>
            <a:xfrm>
              <a:off x="12958616" y="9755910"/>
              <a:ext cx="6502400" cy="4889500"/>
            </a:xfrm>
            <a:prstGeom prst="rect">
              <a:avLst/>
            </a:prstGeom>
          </p:spPr>
        </p:pic>
        <p:pic>
          <p:nvPicPr>
            <p:cNvPr id="17" name="Picture 16" descr="0011.jpg"/>
            <p:cNvPicPr>
              <a:picLocks noChangeAspect="1"/>
            </p:cNvPicPr>
            <p:nvPr/>
          </p:nvPicPr>
          <p:blipFill>
            <a:blip r:embed="rId13" cstate="print"/>
            <a:stretch>
              <a:fillRect/>
            </a:stretch>
          </p:blipFill>
          <p:spPr>
            <a:xfrm>
              <a:off x="19437924" y="9755910"/>
              <a:ext cx="6502400" cy="4889500"/>
            </a:xfrm>
            <a:prstGeom prst="rect">
              <a:avLst/>
            </a:prstGeom>
          </p:spPr>
        </p:pic>
        <p:pic>
          <p:nvPicPr>
            <p:cNvPr id="18" name="Picture 17" descr="0012.jpg"/>
            <p:cNvPicPr>
              <a:picLocks noChangeAspect="1"/>
            </p:cNvPicPr>
            <p:nvPr/>
          </p:nvPicPr>
          <p:blipFill>
            <a:blip r:embed="rId14" cstate="print"/>
            <a:stretch>
              <a:fillRect/>
            </a:stretch>
          </p:blipFill>
          <p:spPr>
            <a:xfrm>
              <a:off x="0" y="14622320"/>
              <a:ext cx="6502400" cy="4889500"/>
            </a:xfrm>
            <a:prstGeom prst="rect">
              <a:avLst/>
            </a:prstGeom>
          </p:spPr>
        </p:pic>
        <p:pic>
          <p:nvPicPr>
            <p:cNvPr id="19" name="Picture 18" descr="0013.jpg"/>
            <p:cNvPicPr>
              <a:picLocks noChangeAspect="1"/>
            </p:cNvPicPr>
            <p:nvPr/>
          </p:nvPicPr>
          <p:blipFill>
            <a:blip r:embed="rId15" cstate="print"/>
            <a:stretch>
              <a:fillRect/>
            </a:stretch>
          </p:blipFill>
          <p:spPr>
            <a:xfrm>
              <a:off x="6479308" y="14622320"/>
              <a:ext cx="6502400" cy="4889500"/>
            </a:xfrm>
            <a:prstGeom prst="rect">
              <a:avLst/>
            </a:prstGeom>
          </p:spPr>
        </p:pic>
        <p:pic>
          <p:nvPicPr>
            <p:cNvPr id="20" name="Picture 19" descr="0014.jpg"/>
            <p:cNvPicPr>
              <a:picLocks noChangeAspect="1"/>
            </p:cNvPicPr>
            <p:nvPr/>
          </p:nvPicPr>
          <p:blipFill>
            <a:blip r:embed="rId16" cstate="print"/>
            <a:stretch>
              <a:fillRect/>
            </a:stretch>
          </p:blipFill>
          <p:spPr>
            <a:xfrm>
              <a:off x="12958616" y="14622320"/>
              <a:ext cx="6502400" cy="4889500"/>
            </a:xfrm>
            <a:prstGeom prst="rect">
              <a:avLst/>
            </a:prstGeom>
          </p:spPr>
        </p:pic>
        <p:pic>
          <p:nvPicPr>
            <p:cNvPr id="21" name="Picture 20" descr="0015.jpg"/>
            <p:cNvPicPr>
              <a:picLocks noChangeAspect="1"/>
            </p:cNvPicPr>
            <p:nvPr/>
          </p:nvPicPr>
          <p:blipFill>
            <a:blip r:embed="rId17" cstate="print"/>
            <a:stretch>
              <a:fillRect/>
            </a:stretch>
          </p:blipFill>
          <p:spPr>
            <a:xfrm>
              <a:off x="19437924" y="14622320"/>
              <a:ext cx="6502400" cy="4889500"/>
            </a:xfrm>
            <a:prstGeom prst="rect">
              <a:avLst/>
            </a:prstGeom>
          </p:spPr>
        </p:pic>
        <p:pic>
          <p:nvPicPr>
            <p:cNvPr id="22" name="Picture 21" descr="0009.jpg"/>
            <p:cNvPicPr>
              <a:picLocks noChangeAspect="1"/>
            </p:cNvPicPr>
            <p:nvPr/>
          </p:nvPicPr>
          <p:blipFill>
            <a:blip r:embed="rId18" cstate="print"/>
            <a:stretch>
              <a:fillRect/>
            </a:stretch>
          </p:blipFill>
          <p:spPr>
            <a:xfrm>
              <a:off x="6479308" y="9744798"/>
              <a:ext cx="6502400" cy="4889500"/>
            </a:xfrm>
            <a:prstGeom prst="rect">
              <a:avLst/>
            </a:prstGeom>
            <a:ln w="50800">
              <a:noFill/>
            </a:ln>
          </p:spPr>
        </p:pic>
      </p:grpSp>
      <p:pic>
        <p:nvPicPr>
          <p:cNvPr id="23" name="Picture 22" descr="0009.jpg"/>
          <p:cNvPicPr>
            <a:picLocks noChangeAspect="1"/>
          </p:cNvPicPr>
          <p:nvPr/>
        </p:nvPicPr>
        <p:blipFill>
          <a:blip r:embed="rId18" cstate="print"/>
          <a:stretch>
            <a:fillRect/>
          </a:stretch>
        </p:blipFill>
        <p:spPr>
          <a:xfrm>
            <a:off x="3179636" y="4510537"/>
            <a:ext cx="1365690" cy="1026935"/>
          </a:xfrm>
          <a:prstGeom prst="rect">
            <a:avLst/>
          </a:prstGeom>
          <a:ln w="50800">
            <a:solidFill>
              <a:srgbClr val="FFFF00"/>
            </a:solidFill>
          </a:ln>
        </p:spPr>
      </p:pic>
      <p:pic>
        <p:nvPicPr>
          <p:cNvPr id="24" name="Picture 12" descr="C:\Users\Adarsh\Documents\Research_Project\Weekly_updates\10_08\0009.jpg"/>
          <p:cNvPicPr>
            <a:picLocks noChangeAspect="1" noChangeArrowheads="1"/>
          </p:cNvPicPr>
          <p:nvPr/>
        </p:nvPicPr>
        <p:blipFill>
          <a:blip r:embed="rId18" cstate="print"/>
          <a:srcRect/>
          <a:stretch>
            <a:fillRect/>
          </a:stretch>
        </p:blipFill>
        <p:spPr bwMode="auto">
          <a:xfrm>
            <a:off x="1813945" y="2458376"/>
            <a:ext cx="5479125" cy="4093514"/>
          </a:xfrm>
          <a:prstGeom prst="rect">
            <a:avLst/>
          </a:prstGeom>
          <a:noFill/>
        </p:spPr>
      </p:pic>
      <p:pic>
        <p:nvPicPr>
          <p:cNvPr id="25" name="Picture 24" descr="Picture 26.png"/>
          <p:cNvPicPr>
            <a:picLocks noChangeAspect="1"/>
          </p:cNvPicPr>
          <p:nvPr/>
        </p:nvPicPr>
        <p:blipFill>
          <a:blip r:embed="rId19" cstate="print"/>
          <a:stretch>
            <a:fillRect/>
          </a:stretch>
        </p:blipFill>
        <p:spPr>
          <a:xfrm>
            <a:off x="1784953" y="2458376"/>
            <a:ext cx="5508118" cy="4113562"/>
          </a:xfrm>
          <a:prstGeom prst="rect">
            <a:avLst/>
          </a:prstGeom>
        </p:spPr>
      </p:pic>
      <p:grpSp>
        <p:nvGrpSpPr>
          <p:cNvPr id="26" name="Group 25"/>
          <p:cNvGrpSpPr>
            <a:grpSpLocks noChangeAspect="1"/>
          </p:cNvGrpSpPr>
          <p:nvPr/>
        </p:nvGrpSpPr>
        <p:grpSpPr>
          <a:xfrm>
            <a:off x="1781036" y="2470557"/>
            <a:ext cx="5512035" cy="4113562"/>
            <a:chOff x="-841208" y="0"/>
            <a:chExt cx="25940324" cy="19468092"/>
          </a:xfrm>
        </p:grpSpPr>
        <p:pic>
          <p:nvPicPr>
            <p:cNvPr id="27" name="Picture 26" descr="seg_10.jpg"/>
            <p:cNvPicPr>
              <a:picLocks noChangeAspect="1"/>
            </p:cNvPicPr>
            <p:nvPr/>
          </p:nvPicPr>
          <p:blipFill>
            <a:blip r:embed="rId20" cstate="print"/>
            <a:stretch>
              <a:fillRect/>
            </a:stretch>
          </p:blipFill>
          <p:spPr>
            <a:xfrm>
              <a:off x="5638099" y="9712182"/>
              <a:ext cx="6502400" cy="4889500"/>
            </a:xfrm>
            <a:prstGeom prst="rect">
              <a:avLst/>
            </a:prstGeom>
          </p:spPr>
        </p:pic>
        <p:grpSp>
          <p:nvGrpSpPr>
            <p:cNvPr id="28" name="Group 22"/>
            <p:cNvGrpSpPr/>
            <p:nvPr/>
          </p:nvGrpSpPr>
          <p:grpSpPr>
            <a:xfrm>
              <a:off x="-841208" y="0"/>
              <a:ext cx="25940324" cy="19468092"/>
              <a:chOff x="0" y="0"/>
              <a:chExt cx="25940324" cy="19468092"/>
            </a:xfrm>
          </p:grpSpPr>
          <p:pic>
            <p:nvPicPr>
              <p:cNvPr id="29" name="Picture 5" descr="C:\Users\Adarsh\Documents\Research_Project\Weekly_updates\10_08\seg_3 copy.jpg"/>
              <p:cNvPicPr>
                <a:picLocks noChangeAspect="1" noChangeArrowheads="1"/>
              </p:cNvPicPr>
              <p:nvPr/>
            </p:nvPicPr>
            <p:blipFill>
              <a:blip r:embed="rId21" cstate="print"/>
              <a:srcRect/>
              <a:stretch>
                <a:fillRect/>
              </a:stretch>
            </p:blipFill>
            <p:spPr bwMode="auto">
              <a:xfrm>
                <a:off x="12958615" y="0"/>
                <a:ext cx="6502401" cy="4889500"/>
              </a:xfrm>
              <a:prstGeom prst="rect">
                <a:avLst/>
              </a:prstGeom>
              <a:noFill/>
            </p:spPr>
          </p:pic>
          <p:pic>
            <p:nvPicPr>
              <p:cNvPr id="30" name="Picture 29" descr="seg_1.jpg"/>
              <p:cNvPicPr>
                <a:picLocks noChangeAspect="1"/>
              </p:cNvPicPr>
              <p:nvPr/>
            </p:nvPicPr>
            <p:blipFill>
              <a:blip r:embed="rId22" cstate="print"/>
              <a:stretch>
                <a:fillRect/>
              </a:stretch>
            </p:blipFill>
            <p:spPr>
              <a:xfrm>
                <a:off x="0" y="0"/>
                <a:ext cx="6502400" cy="4889500"/>
              </a:xfrm>
              <a:prstGeom prst="rect">
                <a:avLst/>
              </a:prstGeom>
            </p:spPr>
          </p:pic>
          <p:pic>
            <p:nvPicPr>
              <p:cNvPr id="31" name="Picture 30" descr="seg_2.jpg"/>
              <p:cNvPicPr>
                <a:picLocks noChangeAspect="1"/>
              </p:cNvPicPr>
              <p:nvPr/>
            </p:nvPicPr>
            <p:blipFill>
              <a:blip r:embed="rId23" cstate="print"/>
              <a:stretch>
                <a:fillRect/>
              </a:stretch>
            </p:blipFill>
            <p:spPr>
              <a:xfrm>
                <a:off x="6479308" y="0"/>
                <a:ext cx="6502400" cy="4889500"/>
              </a:xfrm>
              <a:prstGeom prst="rect">
                <a:avLst/>
              </a:prstGeom>
            </p:spPr>
          </p:pic>
          <p:pic>
            <p:nvPicPr>
              <p:cNvPr id="32" name="Picture 31" descr="seg_4.jpg"/>
              <p:cNvPicPr>
                <a:picLocks noChangeAspect="1"/>
              </p:cNvPicPr>
              <p:nvPr/>
            </p:nvPicPr>
            <p:blipFill>
              <a:blip r:embed="rId24" cstate="print"/>
              <a:stretch>
                <a:fillRect/>
              </a:stretch>
            </p:blipFill>
            <p:spPr>
              <a:xfrm>
                <a:off x="19437924" y="0"/>
                <a:ext cx="6502400" cy="4889500"/>
              </a:xfrm>
              <a:prstGeom prst="rect">
                <a:avLst/>
              </a:prstGeom>
            </p:spPr>
          </p:pic>
          <p:pic>
            <p:nvPicPr>
              <p:cNvPr id="33" name="Picture 32" descr="seg_5.jpg"/>
              <p:cNvPicPr>
                <a:picLocks noChangeAspect="1"/>
              </p:cNvPicPr>
              <p:nvPr/>
            </p:nvPicPr>
            <p:blipFill>
              <a:blip r:embed="rId25" cstate="print"/>
              <a:stretch>
                <a:fillRect/>
              </a:stretch>
            </p:blipFill>
            <p:spPr>
              <a:xfrm>
                <a:off x="0" y="4866410"/>
                <a:ext cx="6502400" cy="4889500"/>
              </a:xfrm>
              <a:prstGeom prst="rect">
                <a:avLst/>
              </a:prstGeom>
            </p:spPr>
          </p:pic>
          <p:pic>
            <p:nvPicPr>
              <p:cNvPr id="34" name="Picture 33" descr="seg_6.jpg"/>
              <p:cNvPicPr>
                <a:picLocks noChangeAspect="1"/>
              </p:cNvPicPr>
              <p:nvPr/>
            </p:nvPicPr>
            <p:blipFill>
              <a:blip r:embed="rId26" cstate="print"/>
              <a:stretch>
                <a:fillRect/>
              </a:stretch>
            </p:blipFill>
            <p:spPr>
              <a:xfrm>
                <a:off x="6479308" y="4845772"/>
                <a:ext cx="6502400" cy="4889500"/>
              </a:xfrm>
              <a:prstGeom prst="rect">
                <a:avLst/>
              </a:prstGeom>
            </p:spPr>
          </p:pic>
          <p:pic>
            <p:nvPicPr>
              <p:cNvPr id="35" name="Picture 34" descr="seg_7.jpg"/>
              <p:cNvPicPr>
                <a:picLocks noChangeAspect="1"/>
              </p:cNvPicPr>
              <p:nvPr/>
            </p:nvPicPr>
            <p:blipFill>
              <a:blip r:embed="rId27" cstate="print"/>
              <a:stretch>
                <a:fillRect/>
              </a:stretch>
            </p:blipFill>
            <p:spPr>
              <a:xfrm>
                <a:off x="12958616" y="4866410"/>
                <a:ext cx="6502400" cy="4889500"/>
              </a:xfrm>
              <a:prstGeom prst="rect">
                <a:avLst/>
              </a:prstGeom>
            </p:spPr>
          </p:pic>
          <p:pic>
            <p:nvPicPr>
              <p:cNvPr id="36" name="Picture 35" descr="seg_8.jpg"/>
              <p:cNvPicPr>
                <a:picLocks noChangeAspect="1"/>
              </p:cNvPicPr>
              <p:nvPr/>
            </p:nvPicPr>
            <p:blipFill>
              <a:blip r:embed="rId28" cstate="print"/>
              <a:stretch>
                <a:fillRect/>
              </a:stretch>
            </p:blipFill>
            <p:spPr>
              <a:xfrm>
                <a:off x="19437924" y="4866410"/>
                <a:ext cx="6502400" cy="4889500"/>
              </a:xfrm>
              <a:prstGeom prst="rect">
                <a:avLst/>
              </a:prstGeom>
            </p:spPr>
          </p:pic>
          <p:pic>
            <p:nvPicPr>
              <p:cNvPr id="37" name="Picture 36" descr="seg_9.jpg"/>
              <p:cNvPicPr>
                <a:picLocks noChangeAspect="1"/>
              </p:cNvPicPr>
              <p:nvPr/>
            </p:nvPicPr>
            <p:blipFill>
              <a:blip r:embed="rId29" cstate="print"/>
              <a:stretch>
                <a:fillRect/>
              </a:stretch>
            </p:blipFill>
            <p:spPr>
              <a:xfrm>
                <a:off x="0" y="9732820"/>
                <a:ext cx="6502400" cy="4889500"/>
              </a:xfrm>
              <a:prstGeom prst="rect">
                <a:avLst/>
              </a:prstGeom>
            </p:spPr>
          </p:pic>
          <p:pic>
            <p:nvPicPr>
              <p:cNvPr id="38" name="Picture 37" descr="seg_11.jpg"/>
              <p:cNvPicPr>
                <a:picLocks noChangeAspect="1"/>
              </p:cNvPicPr>
              <p:nvPr/>
            </p:nvPicPr>
            <p:blipFill>
              <a:blip r:embed="rId30" cstate="print"/>
              <a:stretch>
                <a:fillRect/>
              </a:stretch>
            </p:blipFill>
            <p:spPr>
              <a:xfrm>
                <a:off x="12958616" y="9732820"/>
                <a:ext cx="6502400" cy="4889500"/>
              </a:xfrm>
              <a:prstGeom prst="rect">
                <a:avLst/>
              </a:prstGeom>
            </p:spPr>
          </p:pic>
          <p:pic>
            <p:nvPicPr>
              <p:cNvPr id="39" name="Picture 38" descr="seg_12.jpg"/>
              <p:cNvPicPr>
                <a:picLocks noChangeAspect="1"/>
              </p:cNvPicPr>
              <p:nvPr/>
            </p:nvPicPr>
            <p:blipFill>
              <a:blip r:embed="rId31" cstate="print"/>
              <a:stretch>
                <a:fillRect/>
              </a:stretch>
            </p:blipFill>
            <p:spPr>
              <a:xfrm>
                <a:off x="19437924" y="9712182"/>
                <a:ext cx="6502400" cy="4889500"/>
              </a:xfrm>
              <a:prstGeom prst="rect">
                <a:avLst/>
              </a:prstGeom>
            </p:spPr>
          </p:pic>
          <p:pic>
            <p:nvPicPr>
              <p:cNvPr id="40" name="Picture 39" descr="seg_13.jpg"/>
              <p:cNvPicPr>
                <a:picLocks noChangeAspect="1"/>
              </p:cNvPicPr>
              <p:nvPr/>
            </p:nvPicPr>
            <p:blipFill>
              <a:blip r:embed="rId32" cstate="print"/>
              <a:stretch>
                <a:fillRect/>
              </a:stretch>
            </p:blipFill>
            <p:spPr>
              <a:xfrm>
                <a:off x="0" y="14578592"/>
                <a:ext cx="6502400" cy="4889500"/>
              </a:xfrm>
              <a:prstGeom prst="rect">
                <a:avLst/>
              </a:prstGeom>
            </p:spPr>
          </p:pic>
          <p:pic>
            <p:nvPicPr>
              <p:cNvPr id="41" name="Picture 40" descr="seg_14.jpg"/>
              <p:cNvPicPr>
                <a:picLocks noChangeAspect="1"/>
              </p:cNvPicPr>
              <p:nvPr/>
            </p:nvPicPr>
            <p:blipFill>
              <a:blip r:embed="rId33" cstate="print"/>
              <a:stretch>
                <a:fillRect/>
              </a:stretch>
            </p:blipFill>
            <p:spPr>
              <a:xfrm>
                <a:off x="6479308" y="14578592"/>
                <a:ext cx="6502400" cy="4889500"/>
              </a:xfrm>
              <a:prstGeom prst="rect">
                <a:avLst/>
              </a:prstGeom>
            </p:spPr>
          </p:pic>
          <p:pic>
            <p:nvPicPr>
              <p:cNvPr id="42" name="Picture 41" descr="seg_15.jpg"/>
              <p:cNvPicPr>
                <a:picLocks noChangeAspect="1"/>
              </p:cNvPicPr>
              <p:nvPr/>
            </p:nvPicPr>
            <p:blipFill>
              <a:blip r:embed="rId34" cstate="print"/>
              <a:stretch>
                <a:fillRect/>
              </a:stretch>
            </p:blipFill>
            <p:spPr>
              <a:xfrm>
                <a:off x="12958616" y="14576140"/>
                <a:ext cx="6502400" cy="4889500"/>
              </a:xfrm>
              <a:prstGeom prst="rect">
                <a:avLst/>
              </a:prstGeom>
            </p:spPr>
          </p:pic>
          <p:pic>
            <p:nvPicPr>
              <p:cNvPr id="43" name="Picture 2" descr="C:\Users\Adarsh\Documents\Research_Project\Weekly_updates\10_08\seg_16 copy.jpg"/>
              <p:cNvPicPr>
                <a:picLocks noChangeAspect="1" noChangeArrowheads="1"/>
              </p:cNvPicPr>
              <p:nvPr/>
            </p:nvPicPr>
            <p:blipFill>
              <a:blip r:embed="rId35" cstate="print"/>
              <a:srcRect/>
              <a:stretch>
                <a:fillRect/>
              </a:stretch>
            </p:blipFill>
            <p:spPr bwMode="auto">
              <a:xfrm>
                <a:off x="19437924" y="14578592"/>
                <a:ext cx="6502400" cy="4889500"/>
              </a:xfrm>
              <a:prstGeom prst="rect">
                <a:avLst/>
              </a:prstGeom>
              <a:noFill/>
            </p:spPr>
          </p:pic>
          <p:pic>
            <p:nvPicPr>
              <p:cNvPr id="44" name="Picture 6" descr="C:\Users\Adarsh\Documents\Research_Project\Weekly_updates\10_08\seg_4 copy.jpg"/>
              <p:cNvPicPr>
                <a:picLocks noChangeAspect="1" noChangeArrowheads="1"/>
              </p:cNvPicPr>
              <p:nvPr/>
            </p:nvPicPr>
            <p:blipFill>
              <a:blip r:embed="rId36" cstate="print"/>
              <a:srcRect/>
              <a:stretch>
                <a:fillRect/>
              </a:stretch>
            </p:blipFill>
            <p:spPr bwMode="auto">
              <a:xfrm>
                <a:off x="19461016" y="0"/>
                <a:ext cx="6479308" cy="4781097"/>
              </a:xfrm>
              <a:prstGeom prst="rect">
                <a:avLst/>
              </a:prstGeom>
              <a:noFill/>
            </p:spPr>
          </p:pic>
        </p:grpSp>
      </p:grpSp>
      <p:pic>
        <p:nvPicPr>
          <p:cNvPr id="45" name="Picture 44" descr="tree_e_new_small.pdf"/>
          <p:cNvPicPr>
            <a:picLocks noChangeAspect="1"/>
          </p:cNvPicPr>
          <p:nvPr/>
        </p:nvPicPr>
        <p:blipFill>
          <a:blip r:embed="rId37"/>
          <a:stretch>
            <a:fillRect/>
          </a:stretch>
        </p:blipFill>
        <p:spPr>
          <a:xfrm>
            <a:off x="1195526" y="2313216"/>
            <a:ext cx="6699600" cy="4115135"/>
          </a:xfrm>
          <a:prstGeom prst="rect">
            <a:avLst/>
          </a:prstGeom>
        </p:spPr>
      </p:pic>
      <p:sp>
        <p:nvSpPr>
          <p:cNvPr id="2" name="Slide Number Placeholder 1"/>
          <p:cNvSpPr>
            <a:spLocks noGrp="1"/>
          </p:cNvSpPr>
          <p:nvPr>
            <p:ph type="sldNum" sz="quarter" idx="12"/>
          </p:nvPr>
        </p:nvSpPr>
        <p:spPr/>
        <p:txBody>
          <a:bodyPr/>
          <a:lstStyle/>
          <a:p>
            <a:fld id="{E2F11F5A-99DF-3E4C-B251-A5EFB6C8EC08}" type="slidenum">
              <a:rPr lang="en-US" smtClean="0"/>
              <a:pPr/>
              <a:t>35</a:t>
            </a:fld>
            <a:endParaRPr lang="en-US"/>
          </a:p>
        </p:txBody>
      </p:sp>
    </p:spTree>
    <p:extLst>
      <p:ext uri="{BB962C8B-B14F-4D97-AF65-F5344CB8AC3E}">
        <p14:creationId xmlns:p14="http://schemas.microsoft.com/office/powerpoint/2010/main" val="3170612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xit" presetSubtype="0" fill="hold" nodeType="withEffect">
                                  <p:stCondLst>
                                    <p:cond delay="0"/>
                                  </p:stCondLst>
                                  <p:childTnLst>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23"/>
                                        </p:tgtEl>
                                      </p:cBhvr>
                                    </p:animEffect>
                                    <p:set>
                                      <p:cBhvr>
                                        <p:cTn id="23" dur="1" fill="hold">
                                          <p:stCondLst>
                                            <p:cond delay="9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latin typeface="Calibri" charset="0"/>
              </a:rPr>
              <a:t>Interactive sketch based </a:t>
            </a:r>
            <a:br>
              <a:rPr lang="en-US" dirty="0" smtClean="0">
                <a:latin typeface="Calibri" charset="0"/>
              </a:rPr>
            </a:br>
            <a:r>
              <a:rPr lang="en-US" dirty="0" smtClean="0">
                <a:latin typeface="Calibri" charset="0"/>
              </a:rPr>
              <a:t>3D modelers</a:t>
            </a:r>
            <a:endParaRPr lang="en-US" dirty="0">
              <a:latin typeface="Calibri" charset="0"/>
            </a:endParaRPr>
          </a:p>
        </p:txBody>
      </p:sp>
      <p:sp>
        <p:nvSpPr>
          <p:cNvPr id="12291" name="Content Placeholder 2"/>
          <p:cNvSpPr>
            <a:spLocks noGrp="1"/>
          </p:cNvSpPr>
          <p:nvPr>
            <p:ph idx="1"/>
          </p:nvPr>
        </p:nvSpPr>
        <p:spPr>
          <a:xfrm>
            <a:off x="457200" y="1311275"/>
            <a:ext cx="8229600" cy="4705350"/>
          </a:xfrm>
        </p:spPr>
        <p:txBody>
          <a:bodyPr/>
          <a:lstStyle/>
          <a:p>
            <a:pPr eaLnBrk="1" hangingPunct="1"/>
            <a:endParaRPr lang="en-US" dirty="0" smtClean="0">
              <a:solidFill>
                <a:srgbClr val="002060"/>
              </a:solidFill>
              <a:latin typeface="Calibri" charset="0"/>
            </a:endParaRPr>
          </a:p>
          <a:p>
            <a:pPr eaLnBrk="1" hangingPunct="1"/>
            <a:r>
              <a:rPr lang="en-US" dirty="0" smtClean="0">
                <a:solidFill>
                  <a:srgbClr val="002060"/>
                </a:solidFill>
                <a:latin typeface="Calibri" charset="0"/>
              </a:rPr>
              <a:t>Google </a:t>
            </a:r>
            <a:r>
              <a:rPr lang="en-US" dirty="0" err="1" smtClean="0">
                <a:solidFill>
                  <a:srgbClr val="002060"/>
                </a:solidFill>
                <a:latin typeface="Calibri" charset="0"/>
              </a:rPr>
              <a:t>Sketchup</a:t>
            </a:r>
            <a:endParaRPr lang="en-US" dirty="0" smtClean="0">
              <a:solidFill>
                <a:srgbClr val="002060"/>
              </a:solidFill>
              <a:latin typeface="Calibri" charset="0"/>
            </a:endParaRPr>
          </a:p>
          <a:p>
            <a:pPr eaLnBrk="1" hangingPunct="1"/>
            <a:r>
              <a:rPr lang="en-US" dirty="0" smtClean="0">
                <a:solidFill>
                  <a:srgbClr val="002060"/>
                </a:solidFill>
                <a:latin typeface="Calibri" charset="0"/>
              </a:rPr>
              <a:t>Igarashi – User interface research</a:t>
            </a:r>
          </a:p>
          <a:p>
            <a:pPr eaLnBrk="1" hangingPunct="1"/>
            <a:r>
              <a:rPr lang="en-US" dirty="0" smtClean="0">
                <a:latin typeface="Calibri" charset="0"/>
              </a:rPr>
              <a:t>…</a:t>
            </a:r>
          </a:p>
          <a:p>
            <a:pPr eaLnBrk="1" hangingPunct="1">
              <a:buFont typeface="Arial"/>
              <a:buChar char="•"/>
            </a:pPr>
            <a:endParaRPr lang="en-US" dirty="0" smtClean="0">
              <a:latin typeface="Calibri" charset="0"/>
            </a:endParaRPr>
          </a:p>
          <a:p>
            <a:pPr marL="457200" lvl="1" indent="0" eaLnBrk="1" hangingPunct="1">
              <a:buNone/>
            </a:pPr>
            <a:endParaRPr lang="en-US" dirty="0">
              <a:latin typeface="Calibri" charset="0"/>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36</a:t>
            </a:fld>
            <a:endParaRPr lang="en-US"/>
          </a:p>
        </p:txBody>
      </p:sp>
    </p:spTree>
    <p:extLst>
      <p:ext uri="{BB962C8B-B14F-4D97-AF65-F5344CB8AC3E}">
        <p14:creationId xmlns:p14="http://schemas.microsoft.com/office/powerpoint/2010/main" val="41480343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35026" y="1657743"/>
            <a:ext cx="2443386" cy="2077251"/>
          </a:xfrm>
          <a:prstGeom prst="rect">
            <a:avLst/>
          </a:prstGeom>
        </p:spPr>
      </p:pic>
      <p:grpSp>
        <p:nvGrpSpPr>
          <p:cNvPr id="4" name="Group 24"/>
          <p:cNvGrpSpPr/>
          <p:nvPr/>
        </p:nvGrpSpPr>
        <p:grpSpPr>
          <a:xfrm>
            <a:off x="3304107" y="4557307"/>
            <a:ext cx="2914225" cy="839244"/>
            <a:chOff x="3047493" y="1197894"/>
            <a:chExt cx="2914225" cy="839244"/>
          </a:xfrm>
        </p:grpSpPr>
        <p:sp>
          <p:nvSpPr>
            <p:cNvPr id="11" name="TextBox 10"/>
            <p:cNvSpPr txBox="1"/>
            <p:nvPr/>
          </p:nvSpPr>
          <p:spPr>
            <a:xfrm>
              <a:off x="3047493" y="1206141"/>
              <a:ext cx="2914225" cy="830997"/>
            </a:xfrm>
            <a:prstGeom prst="rect">
              <a:avLst/>
            </a:prstGeom>
            <a:noFill/>
            <a:effectLst/>
          </p:spPr>
          <p:txBody>
            <a:bodyPr wrap="square" rtlCol="0">
              <a:spAutoFit/>
            </a:bodyPr>
            <a:lstStyle/>
            <a:p>
              <a:pPr algn="ctr" defTabSz="408115"/>
              <a:r>
                <a:rPr lang="en-US" sz="2400" dirty="0" smtClean="0">
                  <a:solidFill>
                    <a:prstClr val="black"/>
                  </a:solidFill>
                  <a:latin typeface="Microsoft Sans Serif"/>
                  <a:cs typeface="Microsoft Sans Serif"/>
                </a:rPr>
                <a:t>3D </a:t>
              </a:r>
              <a:r>
                <a:rPr lang="en-US" sz="2400" dirty="0">
                  <a:solidFill>
                    <a:prstClr val="black"/>
                  </a:solidFill>
                  <a:latin typeface="Microsoft Sans Serif"/>
                  <a:cs typeface="Microsoft Sans Serif"/>
                </a:rPr>
                <a:t>reconstruction algorithm</a:t>
              </a:r>
            </a:p>
          </p:txBody>
        </p:sp>
        <p:sp>
          <p:nvSpPr>
            <p:cNvPr id="12" name="Rounded Rectangle 11"/>
            <p:cNvSpPr/>
            <p:nvPr/>
          </p:nvSpPr>
          <p:spPr>
            <a:xfrm>
              <a:off x="3047493" y="1197894"/>
              <a:ext cx="2914225" cy="83924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sp>
        <p:nvSpPr>
          <p:cNvPr id="9" name="Curved Left Arrow 8"/>
          <p:cNvSpPr/>
          <p:nvPr/>
        </p:nvSpPr>
        <p:spPr>
          <a:xfrm>
            <a:off x="6492206" y="2490817"/>
            <a:ext cx="923678" cy="2391847"/>
          </a:xfrm>
          <a:prstGeom prst="curvedLeftArrow">
            <a:avLst>
              <a:gd name="adj1" fmla="val 25000"/>
              <a:gd name="adj2" fmla="val 4413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10" name="Curved Left Arrow 9"/>
          <p:cNvSpPr/>
          <p:nvPr/>
        </p:nvSpPr>
        <p:spPr>
          <a:xfrm rot="10800000">
            <a:off x="1919947" y="2490818"/>
            <a:ext cx="923678" cy="2391845"/>
          </a:xfrm>
          <a:prstGeom prst="curvedLeftArrow">
            <a:avLst>
              <a:gd name="adj1" fmla="val 25000"/>
              <a:gd name="adj2" fmla="val 44135"/>
              <a:gd name="adj3" fmla="val 21429"/>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14" name="Title 1"/>
          <p:cNvSpPr txBox="1">
            <a:spLocks/>
          </p:cNvSpPr>
          <p:nvPr/>
        </p:nvSpPr>
        <p:spPr bwMode="auto">
          <a:xfrm>
            <a:off x="464584"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latin typeface="Microsoft Sans Serif"/>
                <a:cs typeface="Microsoft Sans Serif"/>
              </a:rPr>
              <a:t>Interactive 3D reconstruction</a:t>
            </a:r>
            <a:br>
              <a:rPr lang="en-US" sz="3600" dirty="0">
                <a:latin typeface="Microsoft Sans Serif"/>
                <a:cs typeface="Microsoft Sans Serif"/>
              </a:rPr>
            </a:br>
            <a:r>
              <a:rPr lang="en-US" sz="3600" dirty="0" smtClean="0">
                <a:solidFill>
                  <a:srgbClr val="0000FF"/>
                </a:solidFill>
                <a:latin typeface="Microsoft Sans Serif"/>
                <a:cs typeface="Microsoft Sans Serif"/>
              </a:rPr>
              <a:t>Human driving </a:t>
            </a:r>
            <a:r>
              <a:rPr lang="en-US" sz="3600" dirty="0">
                <a:solidFill>
                  <a:srgbClr val="0000FF"/>
                </a:solidFill>
                <a:latin typeface="Microsoft Sans Serif"/>
                <a:cs typeface="Microsoft Sans Serif"/>
              </a:rPr>
              <a:t>the show</a:t>
            </a:r>
          </a:p>
        </p:txBody>
      </p:sp>
    </p:spTree>
    <p:extLst>
      <p:ext uri="{BB962C8B-B14F-4D97-AF65-F5344CB8AC3E}">
        <p14:creationId xmlns:p14="http://schemas.microsoft.com/office/powerpoint/2010/main" val="13966285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35026" y="1657743"/>
            <a:ext cx="2443386" cy="2077251"/>
          </a:xfrm>
          <a:prstGeom prst="rect">
            <a:avLst/>
          </a:prstGeom>
        </p:spPr>
      </p:pic>
      <p:grpSp>
        <p:nvGrpSpPr>
          <p:cNvPr id="4" name="Group 24"/>
          <p:cNvGrpSpPr/>
          <p:nvPr/>
        </p:nvGrpSpPr>
        <p:grpSpPr>
          <a:xfrm>
            <a:off x="3304107" y="4557307"/>
            <a:ext cx="2914225" cy="839244"/>
            <a:chOff x="3047493" y="1197894"/>
            <a:chExt cx="2914225" cy="839244"/>
          </a:xfrm>
        </p:grpSpPr>
        <p:sp>
          <p:nvSpPr>
            <p:cNvPr id="11" name="TextBox 10"/>
            <p:cNvSpPr txBox="1"/>
            <p:nvPr/>
          </p:nvSpPr>
          <p:spPr>
            <a:xfrm>
              <a:off x="3047493" y="1206141"/>
              <a:ext cx="2914225" cy="830997"/>
            </a:xfrm>
            <a:prstGeom prst="rect">
              <a:avLst/>
            </a:prstGeom>
            <a:noFill/>
            <a:effectLst/>
          </p:spPr>
          <p:txBody>
            <a:bodyPr wrap="square" rtlCol="0">
              <a:spAutoFit/>
            </a:bodyPr>
            <a:lstStyle/>
            <a:p>
              <a:pPr algn="ctr" defTabSz="408115"/>
              <a:r>
                <a:rPr lang="en-US" sz="2400" dirty="0" smtClean="0">
                  <a:solidFill>
                    <a:prstClr val="black"/>
                  </a:solidFill>
                  <a:latin typeface="Microsoft Sans Serif"/>
                  <a:cs typeface="Microsoft Sans Serif"/>
                </a:rPr>
                <a:t>3D </a:t>
              </a:r>
              <a:r>
                <a:rPr lang="en-US" sz="2400" dirty="0">
                  <a:solidFill>
                    <a:prstClr val="black"/>
                  </a:solidFill>
                  <a:latin typeface="Microsoft Sans Serif"/>
                  <a:cs typeface="Microsoft Sans Serif"/>
                </a:rPr>
                <a:t>reconstruction algorithm</a:t>
              </a:r>
            </a:p>
          </p:txBody>
        </p:sp>
        <p:sp>
          <p:nvSpPr>
            <p:cNvPr id="12" name="Rounded Rectangle 11"/>
            <p:cNvSpPr/>
            <p:nvPr/>
          </p:nvSpPr>
          <p:spPr>
            <a:xfrm>
              <a:off x="3047493" y="1197894"/>
              <a:ext cx="2914225" cy="83924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sp>
        <p:nvSpPr>
          <p:cNvPr id="9" name="Curved Left Arrow 8"/>
          <p:cNvSpPr/>
          <p:nvPr/>
        </p:nvSpPr>
        <p:spPr>
          <a:xfrm>
            <a:off x="6492206" y="2490817"/>
            <a:ext cx="923678" cy="2391847"/>
          </a:xfrm>
          <a:prstGeom prst="curvedLeftArrow">
            <a:avLst>
              <a:gd name="adj1" fmla="val 25000"/>
              <a:gd name="adj2" fmla="val 4413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10" name="Curved Left Arrow 9"/>
          <p:cNvSpPr/>
          <p:nvPr/>
        </p:nvSpPr>
        <p:spPr>
          <a:xfrm rot="10800000">
            <a:off x="1919947" y="2490818"/>
            <a:ext cx="923678" cy="2391845"/>
          </a:xfrm>
          <a:prstGeom prst="curvedLeftArrow">
            <a:avLst>
              <a:gd name="adj1" fmla="val 25000"/>
              <a:gd name="adj2" fmla="val 44135"/>
              <a:gd name="adj3" fmla="val 21429"/>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14" name="Title 1"/>
          <p:cNvSpPr txBox="1">
            <a:spLocks/>
          </p:cNvSpPr>
          <p:nvPr/>
        </p:nvSpPr>
        <p:spPr bwMode="auto">
          <a:xfrm>
            <a:off x="464584"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latin typeface="Microsoft Sans Serif"/>
                <a:cs typeface="Microsoft Sans Serif"/>
              </a:rPr>
              <a:t>Interactive 3D reconstruction</a:t>
            </a:r>
            <a:br>
              <a:rPr lang="en-US" sz="3600" dirty="0">
                <a:latin typeface="Microsoft Sans Serif"/>
                <a:cs typeface="Microsoft Sans Serif"/>
              </a:rPr>
            </a:br>
            <a:r>
              <a:rPr lang="en-US" sz="3600" dirty="0">
                <a:solidFill>
                  <a:srgbClr val="0000FF"/>
                </a:solidFill>
                <a:latin typeface="Microsoft Sans Serif"/>
                <a:cs typeface="Microsoft Sans Serif"/>
              </a:rPr>
              <a:t>Algorithm driving the show</a:t>
            </a:r>
          </a:p>
        </p:txBody>
      </p:sp>
    </p:spTree>
    <p:extLst>
      <p:ext uri="{BB962C8B-B14F-4D97-AF65-F5344CB8AC3E}">
        <p14:creationId xmlns:p14="http://schemas.microsoft.com/office/powerpoint/2010/main" val="84663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42" presetClass="path" presetSubtype="0" accel="50000" decel="50000" fill="hold" nodeType="withEffect">
                                  <p:stCondLst>
                                    <p:cond delay="0"/>
                                  </p:stCondLst>
                                  <p:childTnLst>
                                    <p:animMotion origin="layout" path="M 0 0  L 0 0.33322  E" pathEditMode="relative" ptsTypes="">
                                      <p:cBhvr>
                                        <p:cTn id="9" dur="2000" fill="hold"/>
                                        <p:tgtEl>
                                          <p:spTgt spid="13"/>
                                        </p:tgtEl>
                                        <p:attrNameLst>
                                          <p:attrName>ppt_x</p:attrName>
                                          <p:attrName>ppt_y</p:attrName>
                                        </p:attrNameLst>
                                      </p:cBhvr>
                                    </p:animMotion>
                                  </p:childTnLst>
                                </p:cTn>
                              </p:par>
                              <p:par>
                                <p:cTn id="10" presetID="42" presetClass="path" presetSubtype="0" accel="50000" decel="50000" fill="hold" nodeType="withEffect">
                                  <p:stCondLst>
                                    <p:cond delay="0"/>
                                  </p:stCondLst>
                                  <p:childTnLst>
                                    <p:animMotion origin="layout" path="M -0.00052 0.00093 L -0.00104 -0.33125 " pathEditMode="relative" rAng="0" ptsTypes="AA">
                                      <p:cBhvr>
                                        <p:cTn id="11" dur="2000" fill="hold"/>
                                        <p:tgtEl>
                                          <p:spTgt spid="4"/>
                                        </p:tgtEl>
                                        <p:attrNameLst>
                                          <p:attrName>ppt_x</p:attrName>
                                          <p:attrName>ppt_y</p:attrName>
                                        </p:attrNameLst>
                                      </p:cBhvr>
                                      <p:rCtr x="-35" y="-1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6"/>
          <p:cNvGrpSpPr/>
          <p:nvPr/>
        </p:nvGrpSpPr>
        <p:grpSpPr>
          <a:xfrm>
            <a:off x="3544027" y="3113018"/>
            <a:ext cx="1954638" cy="2215739"/>
            <a:chOff x="3606447" y="2307495"/>
            <a:chExt cx="1954638" cy="2215739"/>
          </a:xfrm>
        </p:grpSpPr>
        <p:pic>
          <p:nvPicPr>
            <p:cNvPr id="13" name="Picture 12"/>
            <p:cNvPicPr>
              <a:picLocks noChangeAspect="1"/>
            </p:cNvPicPr>
            <p:nvPr/>
          </p:nvPicPr>
          <p:blipFill>
            <a:blip r:embed="rId3"/>
            <a:stretch>
              <a:fillRect/>
            </a:stretch>
          </p:blipFill>
          <p:spPr>
            <a:xfrm>
              <a:off x="3606447" y="2307495"/>
              <a:ext cx="1954638" cy="1661741"/>
            </a:xfrm>
            <a:prstGeom prst="rect">
              <a:avLst/>
            </a:prstGeom>
          </p:spPr>
        </p:pic>
        <p:sp>
          <p:nvSpPr>
            <p:cNvPr id="14" name="TextBox 5"/>
            <p:cNvSpPr txBox="1"/>
            <p:nvPr/>
          </p:nvSpPr>
          <p:spPr>
            <a:xfrm>
              <a:off x="3717665" y="3969236"/>
              <a:ext cx="1655896" cy="553998"/>
            </a:xfrm>
            <a:prstGeom prst="rect">
              <a:avLst/>
            </a:prstGeom>
            <a:noFill/>
            <a:effectLst/>
          </p:spPr>
          <p:txBody>
            <a:bodyPr wrap="square" rtlCol="0">
              <a:spAutoFit/>
            </a:bodyPr>
            <a:lstStyle/>
            <a:p>
              <a:pPr algn="ctr" defTabSz="408115"/>
              <a:r>
                <a:rPr lang="en-US" sz="1600" dirty="0">
                  <a:solidFill>
                    <a:prstClr val="black"/>
                  </a:solidFill>
                  <a:latin typeface="Microsoft Sans Serif"/>
                  <a:cs typeface="Microsoft Sans Serif"/>
                </a:rPr>
                <a:t>Human Oracle</a:t>
              </a:r>
            </a:p>
            <a:p>
              <a:pPr algn="ctr" defTabSz="408115"/>
              <a:r>
                <a:rPr lang="en-US" sz="1400" dirty="0">
                  <a:solidFill>
                    <a:prstClr val="black"/>
                  </a:solidFill>
                  <a:latin typeface="Microsoft Sans Serif"/>
                  <a:cs typeface="Microsoft Sans Serif"/>
                </a:rPr>
                <a:t>User interactions</a:t>
              </a:r>
            </a:p>
          </p:txBody>
        </p:sp>
      </p:grpSp>
      <p:sp>
        <p:nvSpPr>
          <p:cNvPr id="6" name="TextBox 5"/>
          <p:cNvSpPr txBox="1"/>
          <p:nvPr/>
        </p:nvSpPr>
        <p:spPr>
          <a:xfrm>
            <a:off x="295912" y="2743686"/>
            <a:ext cx="1858993" cy="830997"/>
          </a:xfrm>
          <a:prstGeom prst="rect">
            <a:avLst/>
          </a:prstGeom>
          <a:noFill/>
        </p:spPr>
        <p:txBody>
          <a:bodyPr wrap="square" rtlCol="0">
            <a:spAutoFit/>
          </a:bodyPr>
          <a:lstStyle/>
          <a:p>
            <a:pPr algn="ctr" defTabSz="408115"/>
            <a:r>
              <a:rPr lang="en-US" sz="1600" dirty="0">
                <a:solidFill>
                  <a:prstClr val="black"/>
                </a:solidFill>
                <a:latin typeface="Microsoft Sans Serif"/>
                <a:cs typeface="Microsoft Sans Serif"/>
              </a:rPr>
              <a:t>Incorporate user interactions </a:t>
            </a:r>
          </a:p>
          <a:p>
            <a:pPr algn="ctr" defTabSz="408115"/>
            <a:r>
              <a:rPr lang="en-US" sz="1600" dirty="0">
                <a:solidFill>
                  <a:prstClr val="black"/>
                </a:solidFill>
                <a:latin typeface="Microsoft Sans Serif"/>
                <a:cs typeface="Microsoft Sans Serif"/>
              </a:rPr>
              <a:t>into the algorithm</a:t>
            </a:r>
          </a:p>
        </p:txBody>
      </p:sp>
      <p:sp>
        <p:nvSpPr>
          <p:cNvPr id="7" name="TextBox 6"/>
          <p:cNvSpPr txBox="1"/>
          <p:nvPr/>
        </p:nvSpPr>
        <p:spPr>
          <a:xfrm>
            <a:off x="6699852" y="2743686"/>
            <a:ext cx="2110052" cy="830997"/>
          </a:xfrm>
          <a:prstGeom prst="rect">
            <a:avLst/>
          </a:prstGeom>
          <a:noFill/>
        </p:spPr>
        <p:txBody>
          <a:bodyPr wrap="square" rtlCol="0">
            <a:spAutoFit/>
          </a:bodyPr>
          <a:lstStyle/>
          <a:p>
            <a:pPr algn="ctr" defTabSz="408115"/>
            <a:r>
              <a:rPr lang="en-US" sz="1600" dirty="0">
                <a:solidFill>
                  <a:prstClr val="black"/>
                </a:solidFill>
                <a:latin typeface="Microsoft Sans Serif"/>
                <a:cs typeface="Microsoft Sans Serif"/>
              </a:rPr>
              <a:t>Quantify uncertainty </a:t>
            </a:r>
          </a:p>
          <a:p>
            <a:pPr algn="ctr" defTabSz="408115"/>
            <a:r>
              <a:rPr lang="en-US" sz="1600" dirty="0">
                <a:solidFill>
                  <a:prstClr val="black"/>
                </a:solidFill>
                <a:latin typeface="Microsoft Sans Serif"/>
                <a:cs typeface="Microsoft Sans Serif"/>
              </a:rPr>
              <a:t>and select most </a:t>
            </a:r>
          </a:p>
          <a:p>
            <a:pPr algn="ctr" defTabSz="408115"/>
            <a:r>
              <a:rPr lang="en-US" sz="1600" dirty="0">
                <a:solidFill>
                  <a:prstClr val="black"/>
                </a:solidFill>
                <a:latin typeface="Microsoft Sans Serif"/>
                <a:cs typeface="Microsoft Sans Serif"/>
              </a:rPr>
              <a:t>informative queries</a:t>
            </a:r>
          </a:p>
        </p:txBody>
      </p:sp>
      <p:grpSp>
        <p:nvGrpSpPr>
          <p:cNvPr id="4" name="Group 24"/>
          <p:cNvGrpSpPr/>
          <p:nvPr/>
        </p:nvGrpSpPr>
        <p:grpSpPr>
          <a:xfrm>
            <a:off x="3272474" y="1998598"/>
            <a:ext cx="2502209" cy="593023"/>
            <a:chOff x="3047493" y="1197894"/>
            <a:chExt cx="2502209" cy="593023"/>
          </a:xfrm>
        </p:grpSpPr>
        <p:sp>
          <p:nvSpPr>
            <p:cNvPr id="11" name="TextBox 10"/>
            <p:cNvSpPr txBox="1"/>
            <p:nvPr/>
          </p:nvSpPr>
          <p:spPr>
            <a:xfrm>
              <a:off x="3047494" y="1206141"/>
              <a:ext cx="2502208" cy="584776"/>
            </a:xfrm>
            <a:prstGeom prst="rect">
              <a:avLst/>
            </a:prstGeom>
            <a:noFill/>
            <a:effectLst/>
          </p:spPr>
          <p:txBody>
            <a:bodyPr wrap="square" rtlCol="0">
              <a:spAutoFit/>
            </a:bodyPr>
            <a:lstStyle/>
            <a:p>
              <a:pPr algn="ctr" defTabSz="408115"/>
              <a:r>
                <a:rPr lang="en-US" sz="1600" dirty="0">
                  <a:solidFill>
                    <a:prstClr val="black"/>
                  </a:solidFill>
                  <a:latin typeface="Microsoft Sans Serif"/>
                  <a:cs typeface="Microsoft Sans Serif"/>
                </a:rPr>
                <a:t>Automatic 3D reconstruction algorithm</a:t>
              </a:r>
            </a:p>
          </p:txBody>
        </p:sp>
        <p:sp>
          <p:nvSpPr>
            <p:cNvPr id="12" name="Rounded Rectangle 11"/>
            <p:cNvSpPr/>
            <p:nvPr/>
          </p:nvSpPr>
          <p:spPr>
            <a:xfrm>
              <a:off x="3047493" y="1197894"/>
              <a:ext cx="2488851" cy="593023"/>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sp>
        <p:nvSpPr>
          <p:cNvPr id="9" name="Curved Left Arrow 8"/>
          <p:cNvSpPr/>
          <p:nvPr/>
        </p:nvSpPr>
        <p:spPr>
          <a:xfrm>
            <a:off x="5888786" y="2163513"/>
            <a:ext cx="923678" cy="2089036"/>
          </a:xfrm>
          <a:prstGeom prst="curvedLeftArrow">
            <a:avLst>
              <a:gd name="adj1" fmla="val 25000"/>
              <a:gd name="adj2" fmla="val 4413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10" name="Curved Left Arrow 9"/>
          <p:cNvSpPr/>
          <p:nvPr/>
        </p:nvSpPr>
        <p:spPr>
          <a:xfrm rot="10800000">
            <a:off x="2249832" y="2073254"/>
            <a:ext cx="923678" cy="2055597"/>
          </a:xfrm>
          <a:prstGeom prst="curvedLeftArrow">
            <a:avLst>
              <a:gd name="adj1" fmla="val 25000"/>
              <a:gd name="adj2" fmla="val 4413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17" name="Slide Number Placeholder 16"/>
          <p:cNvSpPr>
            <a:spLocks noGrp="1"/>
          </p:cNvSpPr>
          <p:nvPr>
            <p:ph type="sldNum" sz="quarter" idx="12"/>
          </p:nvPr>
        </p:nvSpPr>
        <p:spPr/>
        <p:txBody>
          <a:bodyPr/>
          <a:lstStyle/>
          <a:p>
            <a:fld id="{B0B539FE-E9B0-C748-8D7A-5A93BB2C7DE2}" type="slidenum">
              <a:rPr lang="en-US" smtClean="0">
                <a:solidFill>
                  <a:prstClr val="black">
                    <a:tint val="75000"/>
                  </a:prstClr>
                </a:solidFill>
                <a:latin typeface="Microsoft Sans Serif"/>
                <a:cs typeface="Microsoft Sans Serif"/>
              </a:rPr>
              <a:pPr/>
              <a:t>39</a:t>
            </a:fld>
            <a:endParaRPr lang="en-US" dirty="0">
              <a:solidFill>
                <a:prstClr val="black">
                  <a:tint val="75000"/>
                </a:prstClr>
              </a:solidFill>
              <a:latin typeface="Microsoft Sans Serif"/>
              <a:cs typeface="Microsoft Sans Serif"/>
            </a:endParaRPr>
          </a:p>
        </p:txBody>
      </p:sp>
      <p:sp>
        <p:nvSpPr>
          <p:cNvPr id="18" name="Title 1"/>
          <p:cNvSpPr txBox="1">
            <a:spLocks/>
          </p:cNvSpPr>
          <p:nvPr/>
        </p:nvSpPr>
        <p:spPr bwMode="auto">
          <a:xfrm>
            <a:off x="464584"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latin typeface="Microsoft Sans Serif"/>
                <a:cs typeface="Microsoft Sans Serif"/>
              </a:rPr>
              <a:t>Interactive 3D reconstruction</a:t>
            </a:r>
            <a:br>
              <a:rPr lang="en-US" sz="3600" dirty="0">
                <a:latin typeface="Microsoft Sans Serif"/>
                <a:cs typeface="Microsoft Sans Serif"/>
              </a:rPr>
            </a:br>
            <a:r>
              <a:rPr lang="en-US" sz="3600" dirty="0">
                <a:solidFill>
                  <a:srgbClr val="0000FF"/>
                </a:solidFill>
                <a:latin typeface="Microsoft Sans Serif"/>
                <a:cs typeface="Microsoft Sans Serif"/>
              </a:rPr>
              <a:t>Algorithm driving the show</a:t>
            </a:r>
          </a:p>
        </p:txBody>
      </p:sp>
      <p:sp>
        <p:nvSpPr>
          <p:cNvPr id="8" name="Rectangle 7"/>
          <p:cNvSpPr/>
          <p:nvPr/>
        </p:nvSpPr>
        <p:spPr>
          <a:xfrm>
            <a:off x="2855023" y="6356350"/>
            <a:ext cx="3057683" cy="369332"/>
          </a:xfrm>
          <a:prstGeom prst="rect">
            <a:avLst/>
          </a:prstGeom>
        </p:spPr>
        <p:txBody>
          <a:bodyPr wrap="square">
            <a:spAutoFit/>
          </a:bodyPr>
          <a:lstStyle/>
          <a:p>
            <a:pPr lvl="1" algn="ctr"/>
            <a:r>
              <a:rPr lang="en-US" dirty="0" smtClean="0">
                <a:latin typeface="Calibri" charset="0"/>
              </a:rPr>
              <a:t>Kowdle </a:t>
            </a:r>
            <a:r>
              <a:rPr lang="en-US" dirty="0">
                <a:latin typeface="Calibri" charset="0"/>
              </a:rPr>
              <a:t>et. al. </a:t>
            </a:r>
            <a:r>
              <a:rPr lang="en-US" dirty="0" smtClean="0">
                <a:latin typeface="Calibri" charset="0"/>
              </a:rPr>
              <a:t>CVPR ‘</a:t>
            </a:r>
            <a:r>
              <a:rPr lang="en-US" dirty="0">
                <a:latin typeface="Calibri" charset="0"/>
              </a:rPr>
              <a:t>11</a:t>
            </a:r>
          </a:p>
        </p:txBody>
      </p:sp>
    </p:spTree>
    <p:extLst>
      <p:ext uri="{BB962C8B-B14F-4D97-AF65-F5344CB8AC3E}">
        <p14:creationId xmlns:p14="http://schemas.microsoft.com/office/powerpoint/2010/main" val="402321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0000.jpg"/>
          <p:cNvPicPr>
            <a:picLocks noChangeAspect="1"/>
          </p:cNvPicPr>
          <p:nvPr/>
        </p:nvPicPr>
        <p:blipFill>
          <a:blip r:embed="rId3"/>
          <a:stretch>
            <a:fillRect/>
          </a:stretch>
        </p:blipFill>
        <p:spPr>
          <a:xfrm>
            <a:off x="636046" y="1441037"/>
            <a:ext cx="2600960" cy="1950720"/>
          </a:xfrm>
          <a:prstGeom prst="rect">
            <a:avLst/>
          </a:prstGeom>
        </p:spPr>
      </p:pic>
      <p:pic>
        <p:nvPicPr>
          <p:cNvPr id="49" name="Picture 48" descr="0001.jpg"/>
          <p:cNvPicPr>
            <a:picLocks noChangeAspect="1"/>
          </p:cNvPicPr>
          <p:nvPr/>
        </p:nvPicPr>
        <p:blipFill>
          <a:blip r:embed="rId4"/>
          <a:stretch>
            <a:fillRect/>
          </a:stretch>
        </p:blipFill>
        <p:spPr>
          <a:xfrm>
            <a:off x="636046" y="3408145"/>
            <a:ext cx="2600960" cy="1950720"/>
          </a:xfrm>
          <a:prstGeom prst="rect">
            <a:avLst/>
          </a:prstGeom>
        </p:spPr>
      </p:pic>
      <p:pic>
        <p:nvPicPr>
          <p:cNvPr id="50" name="Picture 49" descr="0002.jpg"/>
          <p:cNvPicPr>
            <a:picLocks noChangeAspect="1"/>
          </p:cNvPicPr>
          <p:nvPr/>
        </p:nvPicPr>
        <p:blipFill>
          <a:blip r:embed="rId5"/>
          <a:stretch>
            <a:fillRect/>
          </a:stretch>
        </p:blipFill>
        <p:spPr>
          <a:xfrm>
            <a:off x="3253394" y="3408145"/>
            <a:ext cx="2600960" cy="1950720"/>
          </a:xfrm>
          <a:prstGeom prst="rect">
            <a:avLst/>
          </a:prstGeom>
        </p:spPr>
      </p:pic>
      <p:pic>
        <p:nvPicPr>
          <p:cNvPr id="51" name="Picture 50" descr="0003.jpg"/>
          <p:cNvPicPr>
            <a:picLocks noChangeAspect="1"/>
          </p:cNvPicPr>
          <p:nvPr/>
        </p:nvPicPr>
        <p:blipFill>
          <a:blip r:embed="rId6"/>
          <a:stretch>
            <a:fillRect/>
          </a:stretch>
        </p:blipFill>
        <p:spPr>
          <a:xfrm>
            <a:off x="3253394" y="1441037"/>
            <a:ext cx="2600960" cy="1950720"/>
          </a:xfrm>
          <a:prstGeom prst="rect">
            <a:avLst/>
          </a:prstGeom>
        </p:spPr>
      </p:pic>
      <p:pic>
        <p:nvPicPr>
          <p:cNvPr id="52" name="Picture 51" descr="0004.jpg"/>
          <p:cNvPicPr>
            <a:picLocks noChangeAspect="1"/>
          </p:cNvPicPr>
          <p:nvPr/>
        </p:nvPicPr>
        <p:blipFill>
          <a:blip r:embed="rId7"/>
          <a:stretch>
            <a:fillRect/>
          </a:stretch>
        </p:blipFill>
        <p:spPr>
          <a:xfrm>
            <a:off x="5877316" y="1441037"/>
            <a:ext cx="2600960" cy="1950720"/>
          </a:xfrm>
          <a:prstGeom prst="rect">
            <a:avLst/>
          </a:prstGeom>
        </p:spPr>
      </p:pic>
      <p:pic>
        <p:nvPicPr>
          <p:cNvPr id="53" name="Picture 52" descr="0005.jpg"/>
          <p:cNvPicPr>
            <a:picLocks noChangeAspect="1"/>
          </p:cNvPicPr>
          <p:nvPr/>
        </p:nvPicPr>
        <p:blipFill>
          <a:blip r:embed="rId8"/>
          <a:stretch>
            <a:fillRect/>
          </a:stretch>
        </p:blipFill>
        <p:spPr>
          <a:xfrm>
            <a:off x="5877316" y="3408145"/>
            <a:ext cx="2600960" cy="1950720"/>
          </a:xfrm>
          <a:prstGeom prst="rect">
            <a:avLst/>
          </a:prstGeom>
        </p:spPr>
      </p:pic>
      <p:sp>
        <p:nvSpPr>
          <p:cNvPr id="10" name="Slide Number Placeholder 9"/>
          <p:cNvSpPr>
            <a:spLocks noGrp="1"/>
          </p:cNvSpPr>
          <p:nvPr>
            <p:ph type="sldNum" sz="quarter" idx="12"/>
          </p:nvPr>
        </p:nvSpPr>
        <p:spPr/>
        <p:txBody>
          <a:bodyPr/>
          <a:lstStyle/>
          <a:p>
            <a:fld id="{B0B539FE-E9B0-C748-8D7A-5A93BB2C7DE2}"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10767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11"/>
            <a:ext cx="9144000" cy="1143000"/>
          </a:xfrm>
        </p:spPr>
        <p:txBody>
          <a:bodyPr>
            <a:noAutofit/>
          </a:bodyPr>
          <a:lstStyle/>
          <a:p>
            <a:pPr algn="ctr">
              <a:defRPr/>
            </a:pPr>
            <a:r>
              <a:rPr lang="en-US" sz="3200" dirty="0" smtClean="0">
                <a:solidFill>
                  <a:srgbClr val="464653"/>
                </a:solidFill>
                <a:latin typeface="Microsoft Sans Serif"/>
                <a:cs typeface="Microsoft Sans Serif"/>
              </a:rPr>
              <a:t>Automatic piecewise planar multi-view stereo</a:t>
            </a:r>
            <a:endParaRPr lang="en-US" sz="3200" dirty="0">
              <a:solidFill>
                <a:srgbClr val="464653"/>
              </a:solidFill>
              <a:latin typeface="Microsoft Sans Serif"/>
              <a:cs typeface="Microsoft Sans Serif"/>
            </a:endParaRPr>
          </a:p>
        </p:txBody>
      </p:sp>
      <p:sp>
        <p:nvSpPr>
          <p:cNvPr id="3" name="Slide Number Placeholder 2"/>
          <p:cNvSpPr>
            <a:spLocks noGrp="1"/>
          </p:cNvSpPr>
          <p:nvPr>
            <p:ph type="sldNum" sz="quarter" idx="12"/>
          </p:nvPr>
        </p:nvSpPr>
        <p:spPr/>
        <p:txBody>
          <a:bodyPr/>
          <a:lstStyle/>
          <a:p>
            <a:fld id="{7EC41C9A-A672-437B-AB54-DD4CBF43DD2D}" type="slidenum">
              <a:rPr lang="en-US" smtClean="0">
                <a:solidFill>
                  <a:srgbClr val="464653"/>
                </a:solidFill>
                <a:latin typeface="Microsoft Sans Serif"/>
                <a:cs typeface="Microsoft Sans Serif"/>
              </a:rPr>
              <a:pPr/>
              <a:t>40</a:t>
            </a:fld>
            <a:endParaRPr lang="en-US" dirty="0">
              <a:solidFill>
                <a:srgbClr val="464653"/>
              </a:solidFill>
              <a:latin typeface="Microsoft Sans Serif"/>
              <a:cs typeface="Microsoft Sans Serif"/>
            </a:endParaRPr>
          </a:p>
        </p:txBody>
      </p:sp>
      <p:pic>
        <p:nvPicPr>
          <p:cNvPr id="8" name="Picture 7" descr="Screen shot 2011-04-23 at 2.40.40 AM.png"/>
          <p:cNvPicPr>
            <a:picLocks noChangeAspect="1"/>
          </p:cNvPicPr>
          <p:nvPr/>
        </p:nvPicPr>
        <p:blipFill>
          <a:blip r:embed="rId3"/>
          <a:stretch>
            <a:fillRect/>
          </a:stretch>
        </p:blipFill>
        <p:spPr>
          <a:xfrm>
            <a:off x="218092" y="3787078"/>
            <a:ext cx="8682495" cy="2567879"/>
          </a:xfrm>
          <a:prstGeom prst="rect">
            <a:avLst/>
          </a:prstGeom>
        </p:spPr>
      </p:pic>
      <p:grpSp>
        <p:nvGrpSpPr>
          <p:cNvPr id="24" name="Group 23"/>
          <p:cNvGrpSpPr/>
          <p:nvPr/>
        </p:nvGrpSpPr>
        <p:grpSpPr>
          <a:xfrm>
            <a:off x="3930784" y="1448082"/>
            <a:ext cx="1843518" cy="1794030"/>
            <a:chOff x="4712194" y="4002809"/>
            <a:chExt cx="2215565" cy="2090340"/>
          </a:xfrm>
        </p:grpSpPr>
        <p:pic>
          <p:nvPicPr>
            <p:cNvPr id="25" name="Picture 24" descr="Screen shot 2011-04-23 at 2.44.39 AM.png"/>
            <p:cNvPicPr>
              <a:picLocks noChangeAspect="1"/>
            </p:cNvPicPr>
            <p:nvPr/>
          </p:nvPicPr>
          <p:blipFill>
            <a:blip r:embed="rId4"/>
            <a:stretch>
              <a:fillRect/>
            </a:stretch>
          </p:blipFill>
          <p:spPr>
            <a:xfrm>
              <a:off x="4712194" y="4002809"/>
              <a:ext cx="1814532" cy="2090340"/>
            </a:xfrm>
            <a:prstGeom prst="rect">
              <a:avLst/>
            </a:prstGeom>
          </p:spPr>
        </p:pic>
        <p:grpSp>
          <p:nvGrpSpPr>
            <p:cNvPr id="26" name="Group 14"/>
            <p:cNvGrpSpPr/>
            <p:nvPr/>
          </p:nvGrpSpPr>
          <p:grpSpPr>
            <a:xfrm>
              <a:off x="6525932" y="4169791"/>
              <a:ext cx="401827" cy="551590"/>
              <a:chOff x="6525932" y="4169791"/>
              <a:chExt cx="401827" cy="551590"/>
            </a:xfrm>
          </p:grpSpPr>
          <p:cxnSp>
            <p:nvCxnSpPr>
              <p:cNvPr id="27" name="Straight Connector 26"/>
              <p:cNvCxnSpPr/>
              <p:nvPr/>
            </p:nvCxnSpPr>
            <p:spPr>
              <a:xfrm rot="5400000">
                <a:off x="6250931" y="4444792"/>
                <a:ext cx="55159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527520" y="4425551"/>
                <a:ext cx="400239"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pic>
        <p:nvPicPr>
          <p:cNvPr id="30" name="Picture 29" descr="Screen shot 2011-04-23 at 2.47.12 AM.png"/>
          <p:cNvPicPr>
            <a:picLocks noChangeAspect="1"/>
          </p:cNvPicPr>
          <p:nvPr/>
        </p:nvPicPr>
        <p:blipFill>
          <a:blip r:embed="rId5"/>
          <a:stretch>
            <a:fillRect/>
          </a:stretch>
        </p:blipFill>
        <p:spPr>
          <a:xfrm>
            <a:off x="6106322" y="1392058"/>
            <a:ext cx="2640952" cy="510767"/>
          </a:xfrm>
          <a:prstGeom prst="rect">
            <a:avLst/>
          </a:prstGeom>
        </p:spPr>
      </p:pic>
      <p:pic>
        <p:nvPicPr>
          <p:cNvPr id="31" name="Picture 30" descr="Screen shot 2011-04-23 at 2.49.04 AM.png"/>
          <p:cNvPicPr>
            <a:picLocks noChangeAspect="1"/>
          </p:cNvPicPr>
          <p:nvPr/>
        </p:nvPicPr>
        <p:blipFill>
          <a:blip r:embed="rId6"/>
          <a:stretch>
            <a:fillRect/>
          </a:stretch>
        </p:blipFill>
        <p:spPr>
          <a:xfrm>
            <a:off x="5871642" y="1979793"/>
            <a:ext cx="3089420" cy="1395602"/>
          </a:xfrm>
          <a:prstGeom prst="rect">
            <a:avLst/>
          </a:prstGeom>
        </p:spPr>
      </p:pic>
      <p:pic>
        <p:nvPicPr>
          <p:cNvPr id="32" name="Picture 31" descr="Untitled.png"/>
          <p:cNvPicPr>
            <a:picLocks noChangeAspect="1"/>
          </p:cNvPicPr>
          <p:nvPr/>
        </p:nvPicPr>
        <p:blipFill>
          <a:blip r:embed="rId7"/>
          <a:stretch>
            <a:fillRect/>
          </a:stretch>
        </p:blipFill>
        <p:spPr>
          <a:xfrm>
            <a:off x="457200" y="2062725"/>
            <a:ext cx="3473584" cy="1543550"/>
          </a:xfrm>
          <a:prstGeom prst="rect">
            <a:avLst/>
          </a:prstGeom>
        </p:spPr>
      </p:pic>
      <p:grpSp>
        <p:nvGrpSpPr>
          <p:cNvPr id="37" name="Group 36"/>
          <p:cNvGrpSpPr/>
          <p:nvPr/>
        </p:nvGrpSpPr>
        <p:grpSpPr>
          <a:xfrm>
            <a:off x="457200" y="1355773"/>
            <a:ext cx="3473584" cy="760501"/>
            <a:chOff x="457200" y="1355773"/>
            <a:chExt cx="3473584" cy="760501"/>
          </a:xfrm>
        </p:grpSpPr>
        <p:pic>
          <p:nvPicPr>
            <p:cNvPr id="33" name="Picture 32" descr="Screen shot 2011-04-23 at 1.26.19 PM.png"/>
            <p:cNvPicPr>
              <a:picLocks noChangeAspect="1"/>
            </p:cNvPicPr>
            <p:nvPr/>
          </p:nvPicPr>
          <p:blipFill>
            <a:blip r:embed="rId8"/>
            <a:stretch>
              <a:fillRect/>
            </a:stretch>
          </p:blipFill>
          <p:spPr>
            <a:xfrm>
              <a:off x="457200" y="1355773"/>
              <a:ext cx="1133079" cy="760501"/>
            </a:xfrm>
            <a:prstGeom prst="rect">
              <a:avLst/>
            </a:prstGeom>
          </p:spPr>
        </p:pic>
        <p:pic>
          <p:nvPicPr>
            <p:cNvPr id="34" name="Picture 33" descr="Screen shot 2011-04-23 at 1.27.43 PM.png"/>
            <p:cNvPicPr>
              <a:picLocks noChangeAspect="1"/>
            </p:cNvPicPr>
            <p:nvPr/>
          </p:nvPicPr>
          <p:blipFill>
            <a:blip r:embed="rId9"/>
            <a:stretch>
              <a:fillRect/>
            </a:stretch>
          </p:blipFill>
          <p:spPr>
            <a:xfrm>
              <a:off x="2792997" y="1355773"/>
              <a:ext cx="1137787" cy="760500"/>
            </a:xfrm>
            <a:prstGeom prst="rect">
              <a:avLst/>
            </a:prstGeom>
          </p:spPr>
        </p:pic>
        <p:sp>
          <p:nvSpPr>
            <p:cNvPr id="35" name="TextBox 34"/>
            <p:cNvSpPr txBox="1"/>
            <p:nvPr/>
          </p:nvSpPr>
          <p:spPr>
            <a:xfrm>
              <a:off x="1626564" y="1513198"/>
              <a:ext cx="1122466" cy="338554"/>
            </a:xfrm>
            <a:prstGeom prst="rect">
              <a:avLst/>
            </a:prstGeom>
            <a:noFill/>
          </p:spPr>
          <p:txBody>
            <a:bodyPr wrap="square" rtlCol="0">
              <a:spAutoFit/>
            </a:bodyPr>
            <a:lstStyle/>
            <a:p>
              <a:pPr algn="ctr"/>
              <a:r>
                <a:rPr lang="en-US" sz="1600" dirty="0" smtClean="0">
                  <a:latin typeface="Microsoft Sans Serif"/>
                  <a:cs typeface="Microsoft Sans Serif"/>
                </a:rPr>
                <a:t>16 images</a:t>
              </a:r>
              <a:endParaRPr lang="en-US" sz="1200" dirty="0">
                <a:latin typeface="Microsoft Sans Serif"/>
                <a:cs typeface="Microsoft Sans Serif"/>
              </a:endParaRPr>
            </a:p>
          </p:txBody>
        </p:sp>
      </p:grpSp>
      <p:sp>
        <p:nvSpPr>
          <p:cNvPr id="20" name="TextBox 19"/>
          <p:cNvSpPr txBox="1"/>
          <p:nvPr/>
        </p:nvSpPr>
        <p:spPr>
          <a:xfrm>
            <a:off x="3094750" y="6354957"/>
            <a:ext cx="3011572" cy="307777"/>
          </a:xfrm>
          <a:prstGeom prst="rect">
            <a:avLst/>
          </a:prstGeom>
          <a:noFill/>
        </p:spPr>
        <p:txBody>
          <a:bodyPr wrap="square" rtlCol="0">
            <a:spAutoFit/>
          </a:bodyPr>
          <a:lstStyle/>
          <a:p>
            <a:pPr algn="ctr"/>
            <a:r>
              <a:rPr lang="en-US" sz="1400" dirty="0" err="1" smtClean="0">
                <a:latin typeface="Microsoft Sans Serif"/>
                <a:cs typeface="Microsoft Sans Serif"/>
              </a:rPr>
              <a:t>Sinha</a:t>
            </a:r>
            <a:r>
              <a:rPr lang="en-US" sz="1400" dirty="0" smtClean="0">
                <a:latin typeface="Microsoft Sans Serif"/>
                <a:cs typeface="Microsoft Sans Serif"/>
              </a:rPr>
              <a:t> et. al. ICCV ‘09</a:t>
            </a:r>
            <a:endParaRPr lang="en-US" sz="1100" dirty="0">
              <a:latin typeface="Microsoft Sans Serif"/>
              <a:cs typeface="Microsoft Sans Serif"/>
            </a:endParaRPr>
          </a:p>
        </p:txBody>
      </p:sp>
    </p:spTree>
    <p:extLst>
      <p:ext uri="{BB962C8B-B14F-4D97-AF65-F5344CB8AC3E}">
        <p14:creationId xmlns:p14="http://schemas.microsoft.com/office/powerpoint/2010/main" val="2680610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0000.jpg"/>
          <p:cNvPicPr>
            <a:picLocks noChangeAspect="1"/>
          </p:cNvPicPr>
          <p:nvPr/>
        </p:nvPicPr>
        <p:blipFill>
          <a:blip r:embed="rId3"/>
          <a:stretch>
            <a:fillRect/>
          </a:stretch>
        </p:blipFill>
        <p:spPr>
          <a:xfrm>
            <a:off x="636046" y="1441037"/>
            <a:ext cx="2600960" cy="1950720"/>
          </a:xfrm>
          <a:prstGeom prst="rect">
            <a:avLst/>
          </a:prstGeom>
        </p:spPr>
      </p:pic>
      <p:pic>
        <p:nvPicPr>
          <p:cNvPr id="49" name="Picture 48" descr="0001.jpg"/>
          <p:cNvPicPr>
            <a:picLocks noChangeAspect="1"/>
          </p:cNvPicPr>
          <p:nvPr/>
        </p:nvPicPr>
        <p:blipFill>
          <a:blip r:embed="rId4"/>
          <a:stretch>
            <a:fillRect/>
          </a:stretch>
        </p:blipFill>
        <p:spPr>
          <a:xfrm>
            <a:off x="636046" y="3408145"/>
            <a:ext cx="2600960" cy="1950720"/>
          </a:xfrm>
          <a:prstGeom prst="rect">
            <a:avLst/>
          </a:prstGeom>
        </p:spPr>
      </p:pic>
      <p:pic>
        <p:nvPicPr>
          <p:cNvPr id="50" name="Picture 49" descr="0002.jpg"/>
          <p:cNvPicPr>
            <a:picLocks noChangeAspect="1"/>
          </p:cNvPicPr>
          <p:nvPr/>
        </p:nvPicPr>
        <p:blipFill>
          <a:blip r:embed="rId5"/>
          <a:stretch>
            <a:fillRect/>
          </a:stretch>
        </p:blipFill>
        <p:spPr>
          <a:xfrm>
            <a:off x="3253394" y="3408145"/>
            <a:ext cx="2600960" cy="1950720"/>
          </a:xfrm>
          <a:prstGeom prst="rect">
            <a:avLst/>
          </a:prstGeom>
        </p:spPr>
      </p:pic>
      <p:pic>
        <p:nvPicPr>
          <p:cNvPr id="51" name="Picture 50" descr="0003.jpg"/>
          <p:cNvPicPr>
            <a:picLocks noChangeAspect="1"/>
          </p:cNvPicPr>
          <p:nvPr/>
        </p:nvPicPr>
        <p:blipFill>
          <a:blip r:embed="rId6"/>
          <a:stretch>
            <a:fillRect/>
          </a:stretch>
        </p:blipFill>
        <p:spPr>
          <a:xfrm>
            <a:off x="3253394" y="1441037"/>
            <a:ext cx="2600960" cy="1950720"/>
          </a:xfrm>
          <a:prstGeom prst="rect">
            <a:avLst/>
          </a:prstGeom>
        </p:spPr>
      </p:pic>
      <p:pic>
        <p:nvPicPr>
          <p:cNvPr id="52" name="Picture 51" descr="0004.jpg"/>
          <p:cNvPicPr>
            <a:picLocks noChangeAspect="1"/>
          </p:cNvPicPr>
          <p:nvPr/>
        </p:nvPicPr>
        <p:blipFill>
          <a:blip r:embed="rId7"/>
          <a:stretch>
            <a:fillRect/>
          </a:stretch>
        </p:blipFill>
        <p:spPr>
          <a:xfrm>
            <a:off x="5877316" y="1441037"/>
            <a:ext cx="2600960" cy="1950720"/>
          </a:xfrm>
          <a:prstGeom prst="rect">
            <a:avLst/>
          </a:prstGeom>
        </p:spPr>
      </p:pic>
      <p:pic>
        <p:nvPicPr>
          <p:cNvPr id="53" name="Picture 52" descr="0005.jpg"/>
          <p:cNvPicPr>
            <a:picLocks noChangeAspect="1"/>
          </p:cNvPicPr>
          <p:nvPr/>
        </p:nvPicPr>
        <p:blipFill>
          <a:blip r:embed="rId8"/>
          <a:stretch>
            <a:fillRect/>
          </a:stretch>
        </p:blipFill>
        <p:spPr>
          <a:xfrm>
            <a:off x="5877316" y="3408145"/>
            <a:ext cx="2600960" cy="1950720"/>
          </a:xfrm>
          <a:prstGeom prst="rect">
            <a:avLst/>
          </a:prstGeom>
        </p:spPr>
      </p:pic>
      <p:sp>
        <p:nvSpPr>
          <p:cNvPr id="10" name="Slide Number Placeholder 9"/>
          <p:cNvSpPr>
            <a:spLocks noGrp="1"/>
          </p:cNvSpPr>
          <p:nvPr>
            <p:ph type="sldNum" sz="quarter" idx="12"/>
          </p:nvPr>
        </p:nvSpPr>
        <p:spPr/>
        <p:txBody>
          <a:bodyPr/>
          <a:lstStyle/>
          <a:p>
            <a:fld id="{B0B539FE-E9B0-C748-8D7A-5A93BB2C7DE2}" type="slidenum">
              <a:rPr lang="en-US" smtClean="0">
                <a:solidFill>
                  <a:prstClr val="black">
                    <a:tint val="75000"/>
                  </a:prstClr>
                </a:solidFill>
                <a:latin typeface="Calibri"/>
              </a:rPr>
              <a:pPr/>
              <a:t>41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114489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660628" y="6007239"/>
            <a:ext cx="7876692" cy="640749"/>
          </a:xfrm>
          <a:prstGeom prst="rect">
            <a:avLst/>
          </a:prstGeom>
        </p:spPr>
        <p:txBody>
          <a:bodyPr vert="horz" lIns="91440" tIns="45720" rIns="91440" bIns="45720" rtlCol="0" anchor="ctr">
            <a:normAutofit lnSpcReduction="10000"/>
          </a:bodyPr>
          <a:lstStyle/>
          <a:p>
            <a:pPr algn="ctr">
              <a:spcBef>
                <a:spcPct val="0"/>
              </a:spcBef>
              <a:defRPr/>
            </a:pPr>
            <a:r>
              <a:rPr lang="en-US" sz="2000" dirty="0">
                <a:solidFill>
                  <a:prstClr val="black"/>
                </a:solidFill>
                <a:latin typeface="Microsoft Sans Serif"/>
                <a:cs typeface="Microsoft Sans Serif"/>
              </a:rPr>
              <a:t>Result of an automatic algorithm</a:t>
            </a:r>
          </a:p>
          <a:p>
            <a:pPr algn="ctr">
              <a:spcBef>
                <a:spcPct val="0"/>
              </a:spcBef>
              <a:defRPr/>
            </a:pPr>
            <a:r>
              <a:rPr lang="en-US" sz="1700" dirty="0">
                <a:solidFill>
                  <a:prstClr val="black"/>
                </a:solidFill>
                <a:latin typeface="Microsoft Sans Serif"/>
                <a:cs typeface="Microsoft Sans Serif"/>
              </a:rPr>
              <a:t>(Piecewise planar multi-view stereo)</a:t>
            </a:r>
          </a:p>
        </p:txBody>
      </p:sp>
      <p:pic>
        <p:nvPicPr>
          <p:cNvPr id="11" name="Picture 10" descr="Picture 10.png"/>
          <p:cNvPicPr>
            <a:picLocks noChangeAspect="1"/>
          </p:cNvPicPr>
          <p:nvPr/>
        </p:nvPicPr>
        <p:blipFill>
          <a:blip r:embed="rId5"/>
          <a:stretch>
            <a:fillRect/>
          </a:stretch>
        </p:blipFill>
        <p:spPr>
          <a:xfrm>
            <a:off x="5308644" y="3288785"/>
            <a:ext cx="3441142" cy="2418358"/>
          </a:xfrm>
          <a:prstGeom prst="rect">
            <a:avLst/>
          </a:prstGeom>
        </p:spPr>
      </p:pic>
      <p:pic>
        <p:nvPicPr>
          <p:cNvPr id="12" name="Picture 11" descr="Picture 13.png"/>
          <p:cNvPicPr>
            <a:picLocks noChangeAspect="1"/>
          </p:cNvPicPr>
          <p:nvPr/>
        </p:nvPicPr>
        <p:blipFill>
          <a:blip r:embed="rId6"/>
          <a:stretch>
            <a:fillRect/>
          </a:stretch>
        </p:blipFill>
        <p:spPr>
          <a:xfrm>
            <a:off x="5712222" y="439307"/>
            <a:ext cx="2358350" cy="2856562"/>
          </a:xfrm>
          <a:prstGeom prst="rect">
            <a:avLst/>
          </a:prstGeom>
        </p:spPr>
      </p:pic>
      <p:sp>
        <p:nvSpPr>
          <p:cNvPr id="6" name="Oval 5"/>
          <p:cNvSpPr/>
          <p:nvPr/>
        </p:nvSpPr>
        <p:spPr>
          <a:xfrm rot="20556143">
            <a:off x="6462683" y="1025580"/>
            <a:ext cx="1195833" cy="808157"/>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7" name="Oval 6"/>
          <p:cNvSpPr/>
          <p:nvPr/>
        </p:nvSpPr>
        <p:spPr>
          <a:xfrm rot="1254374">
            <a:off x="6452698" y="2314550"/>
            <a:ext cx="1114586" cy="673528"/>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8" name="Oval 7"/>
          <p:cNvSpPr/>
          <p:nvPr/>
        </p:nvSpPr>
        <p:spPr>
          <a:xfrm rot="1149146">
            <a:off x="7874380" y="3831181"/>
            <a:ext cx="794437" cy="62762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9" name="Oval 8"/>
          <p:cNvSpPr/>
          <p:nvPr/>
        </p:nvSpPr>
        <p:spPr>
          <a:xfrm>
            <a:off x="5712222" y="4571757"/>
            <a:ext cx="2697536" cy="62762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15" name="Title 1"/>
          <p:cNvSpPr txBox="1">
            <a:spLocks/>
          </p:cNvSpPr>
          <p:nvPr/>
        </p:nvSpPr>
        <p:spPr>
          <a:xfrm>
            <a:off x="1498927" y="306996"/>
            <a:ext cx="2446017" cy="358726"/>
          </a:xfrm>
          <a:prstGeom prst="rect">
            <a:avLst/>
          </a:prstGeom>
        </p:spPr>
        <p:txBody>
          <a:bodyPr vert="horz" lIns="91440" tIns="45720" rIns="91440" bIns="45720" rtlCol="0" anchor="ctr">
            <a:noAutofit/>
          </a:bodyPr>
          <a:lstStyle/>
          <a:p>
            <a:pPr algn="ctr">
              <a:spcBef>
                <a:spcPct val="0"/>
              </a:spcBef>
              <a:defRPr/>
            </a:pPr>
            <a:r>
              <a:rPr lang="en-US" sz="1600" dirty="0">
                <a:solidFill>
                  <a:prstClr val="black"/>
                </a:solidFill>
                <a:latin typeface="Microsoft Sans Serif"/>
                <a:cs typeface="Microsoft Sans Serif"/>
              </a:rPr>
              <a:t>Piecewise plane labeling</a:t>
            </a:r>
          </a:p>
        </p:txBody>
      </p:sp>
      <p:sp>
        <p:nvSpPr>
          <p:cNvPr id="16" name="Title 1"/>
          <p:cNvSpPr txBox="1">
            <a:spLocks/>
          </p:cNvSpPr>
          <p:nvPr/>
        </p:nvSpPr>
        <p:spPr>
          <a:xfrm>
            <a:off x="5935691" y="5424896"/>
            <a:ext cx="2134881" cy="521174"/>
          </a:xfrm>
          <a:prstGeom prst="rect">
            <a:avLst/>
          </a:prstGeom>
        </p:spPr>
        <p:txBody>
          <a:bodyPr vert="horz" lIns="91440" tIns="45720" rIns="91440" bIns="45720" rtlCol="0" anchor="ctr">
            <a:noAutofit/>
          </a:bodyPr>
          <a:lstStyle/>
          <a:p>
            <a:pPr algn="ctr">
              <a:spcBef>
                <a:spcPct val="0"/>
              </a:spcBef>
              <a:defRPr/>
            </a:pPr>
            <a:r>
              <a:rPr lang="en-US" sz="1600" dirty="0" smtClean="0">
                <a:solidFill>
                  <a:prstClr val="black"/>
                </a:solidFill>
                <a:latin typeface="Microsoft Sans Serif"/>
                <a:cs typeface="Microsoft Sans Serif"/>
              </a:rPr>
              <a:t>Novel 3D views, </a:t>
            </a:r>
            <a:endParaRPr lang="en-US" sz="1600" dirty="0">
              <a:solidFill>
                <a:prstClr val="black"/>
              </a:solidFill>
              <a:latin typeface="Microsoft Sans Serif"/>
              <a:cs typeface="Microsoft Sans Serif"/>
            </a:endParaRPr>
          </a:p>
          <a:p>
            <a:pPr algn="ctr">
              <a:spcBef>
                <a:spcPct val="0"/>
              </a:spcBef>
              <a:defRPr/>
            </a:pPr>
            <a:r>
              <a:rPr lang="en-US" sz="1600" dirty="0">
                <a:solidFill>
                  <a:prstClr val="black"/>
                </a:solidFill>
                <a:latin typeface="Microsoft Sans Serif"/>
                <a:cs typeface="Microsoft Sans Serif"/>
              </a:rPr>
              <a:t>errors in black circles</a:t>
            </a:r>
          </a:p>
        </p:txBody>
      </p:sp>
      <p:sp>
        <p:nvSpPr>
          <p:cNvPr id="17" name="Slide Number Placeholder 16"/>
          <p:cNvSpPr>
            <a:spLocks noGrp="1"/>
          </p:cNvSpPr>
          <p:nvPr>
            <p:ph type="sldNum" sz="quarter" idx="12"/>
          </p:nvPr>
        </p:nvSpPr>
        <p:spPr/>
        <p:txBody>
          <a:bodyPr/>
          <a:lstStyle/>
          <a:p>
            <a:fld id="{B0B539FE-E9B0-C748-8D7A-5A93BB2C7DE2}" type="slidenum">
              <a:rPr lang="en-US" smtClean="0">
                <a:solidFill>
                  <a:prstClr val="black">
                    <a:tint val="75000"/>
                  </a:prstClr>
                </a:solidFill>
                <a:latin typeface="Calibri"/>
              </a:rPr>
              <a:pPr/>
              <a:t>42</a:t>
            </a:fld>
            <a:endParaRPr lang="en-US" dirty="0">
              <a:solidFill>
                <a:prstClr val="black">
                  <a:tint val="75000"/>
                </a:prstClr>
              </a:solidFill>
              <a:latin typeface="Calibri"/>
            </a:endParaRPr>
          </a:p>
        </p:txBody>
      </p:sp>
      <p:pic>
        <p:nvPicPr>
          <p:cNvPr id="19" name="Active_learning_for_3D_talk_video_1.mov">
            <a:hlinkClick r:id="" action="ppaction://media"/>
          </p:cNvPr>
          <p:cNvPicPr/>
          <p:nvPr>
            <a:videoFile r:link="rId2"/>
            <p:extLst>
              <p:ext uri="{DAA4B4D4-6D71-4841-9C94-3DE7FCFB9230}">
                <p14:media xmlns:p14="http://schemas.microsoft.com/office/powerpoint/2010/main" r:link="rId1"/>
              </p:ext>
            </p:extLst>
          </p:nvPr>
        </p:nvPicPr>
        <p:blipFill>
          <a:blip r:embed="rId7"/>
          <a:stretch>
            <a:fillRect/>
          </a:stretch>
        </p:blipFill>
        <p:spPr>
          <a:xfrm>
            <a:off x="959250" y="3357903"/>
            <a:ext cx="3545821" cy="2659365"/>
          </a:xfrm>
          <a:prstGeom prst="rect">
            <a:avLst/>
          </a:prstGeom>
          <a:ln>
            <a:noFill/>
          </a:ln>
        </p:spPr>
      </p:pic>
      <p:pic>
        <p:nvPicPr>
          <p:cNvPr id="22" name="Picture 21" descr="seg_before_active_learning_0009_sofa.jpg"/>
          <p:cNvPicPr>
            <a:picLocks noChangeAspect="1"/>
          </p:cNvPicPr>
          <p:nvPr/>
        </p:nvPicPr>
        <p:blipFill>
          <a:blip r:embed="rId8"/>
          <a:stretch>
            <a:fillRect/>
          </a:stretch>
        </p:blipFill>
        <p:spPr>
          <a:xfrm>
            <a:off x="959251" y="686295"/>
            <a:ext cx="3545822" cy="2671608"/>
          </a:xfrm>
          <a:prstGeom prst="rect">
            <a:avLst/>
          </a:prstGeom>
        </p:spPr>
      </p:pic>
    </p:spTree>
    <p:extLst>
      <p:ext uri="{BB962C8B-B14F-4D97-AF65-F5344CB8AC3E}">
        <p14:creationId xmlns:p14="http://schemas.microsoft.com/office/powerpoint/2010/main" val="1371335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2032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19"/>
                                        </p:tgtEl>
                                      </p:cBhvr>
                                    </p:cmd>
                                  </p:childTnLst>
                                </p:cTn>
                              </p:par>
                            </p:childTnLst>
                          </p:cTn>
                        </p:par>
                      </p:childTnLst>
                    </p:cTn>
                  </p:par>
                </p:childTnLst>
              </p:cTn>
              <p:nextCondLst>
                <p:cond evt="onClick" delay="0">
                  <p:tgtEl>
                    <p:spTgt spid="19"/>
                  </p:tgtEl>
                </p:cond>
              </p:nextCondLst>
            </p:seq>
            <p:video>
              <p:cMediaNode vol="0">
                <p:cTn id="46" fill="hold" display="0">
                  <p:stCondLst>
                    <p:cond delay="indefinite"/>
                  </p:stCondLst>
                  <p:endCondLst>
                    <p:cond evt="onNext" delay="0">
                      <p:tgtEl>
                        <p:sldTgt/>
                      </p:tgtEl>
                    </p:cond>
                    <p:cond evt="onPrev" delay="0">
                      <p:tgtEl>
                        <p:sldTgt/>
                      </p:tgtEl>
                    </p:cond>
                  </p:endCondLst>
                </p:cTn>
                <p:tgtEl>
                  <p:spTgt spid="19"/>
                </p:tgtEl>
              </p:cMediaNode>
            </p:video>
          </p:childTnLst>
        </p:cTn>
      </p:par>
    </p:tnLst>
    <p:bldLst>
      <p:bldP spid="21" grpId="0"/>
      <p:bldP spid="6" grpId="0" animBg="1"/>
      <p:bldP spid="7" grpId="0" animBg="1"/>
      <p:bldP spid="8" grpId="0" animBg="1"/>
      <p:bldP spid="9" grpId="0" animBg="1"/>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0002.jpg"/>
          <p:cNvPicPr>
            <a:picLocks noChangeAspect="1"/>
          </p:cNvPicPr>
          <p:nvPr/>
        </p:nvPicPr>
        <p:blipFill>
          <a:blip r:embed="rId3"/>
          <a:stretch>
            <a:fillRect/>
          </a:stretch>
        </p:blipFill>
        <p:spPr>
          <a:xfrm>
            <a:off x="1138305" y="770716"/>
            <a:ext cx="7005889" cy="5254417"/>
          </a:xfrm>
          <a:prstGeom prst="rect">
            <a:avLst/>
          </a:prstGeom>
        </p:spPr>
      </p:pic>
      <p:pic>
        <p:nvPicPr>
          <p:cNvPr id="34" name="Picture 33" descr="seg_before_active_learning_0009_sofa.jpg"/>
          <p:cNvPicPr>
            <a:picLocks noChangeAspect="1"/>
          </p:cNvPicPr>
          <p:nvPr/>
        </p:nvPicPr>
        <p:blipFill>
          <a:blip r:embed="rId4"/>
          <a:stretch>
            <a:fillRect/>
          </a:stretch>
        </p:blipFill>
        <p:spPr>
          <a:xfrm>
            <a:off x="1135869" y="770715"/>
            <a:ext cx="7008325" cy="5254418"/>
          </a:xfrm>
          <a:prstGeom prst="rect">
            <a:avLst/>
          </a:prstGeom>
        </p:spPr>
      </p:pic>
      <p:pic>
        <p:nvPicPr>
          <p:cNvPr id="21" name="Picture 20" descr="conf_0002.jpg"/>
          <p:cNvPicPr>
            <a:picLocks noChangeAspect="1"/>
          </p:cNvPicPr>
          <p:nvPr/>
        </p:nvPicPr>
        <p:blipFill>
          <a:blip r:embed="rId5"/>
          <a:stretch>
            <a:fillRect/>
          </a:stretch>
        </p:blipFill>
        <p:spPr>
          <a:xfrm>
            <a:off x="1135869" y="770716"/>
            <a:ext cx="7005889" cy="5254417"/>
          </a:xfrm>
          <a:prstGeom prst="rect">
            <a:avLst/>
          </a:prstGeom>
        </p:spPr>
      </p:pic>
      <p:sp>
        <p:nvSpPr>
          <p:cNvPr id="22" name="Freeform 21"/>
          <p:cNvSpPr/>
          <p:nvPr/>
        </p:nvSpPr>
        <p:spPr>
          <a:xfrm>
            <a:off x="5722763" y="2434731"/>
            <a:ext cx="62821" cy="564472"/>
          </a:xfrm>
          <a:custGeom>
            <a:avLst/>
            <a:gdLst>
              <a:gd name="connsiteX0" fmla="*/ 0 w 66923"/>
              <a:gd name="connsiteY0" fmla="*/ 0 h 610242"/>
              <a:gd name="connsiteX1" fmla="*/ 16494 w 66923"/>
              <a:gd name="connsiteY1" fmla="*/ 49479 h 610242"/>
              <a:gd name="connsiteX2" fmla="*/ 24741 w 66923"/>
              <a:gd name="connsiteY2" fmla="*/ 74219 h 610242"/>
              <a:gd name="connsiteX3" fmla="*/ 32988 w 66923"/>
              <a:gd name="connsiteY3" fmla="*/ 197917 h 610242"/>
              <a:gd name="connsiteX4" fmla="*/ 41235 w 66923"/>
              <a:gd name="connsiteY4" fmla="*/ 239149 h 610242"/>
              <a:gd name="connsiteX5" fmla="*/ 49482 w 66923"/>
              <a:gd name="connsiteY5" fmla="*/ 329861 h 610242"/>
              <a:gd name="connsiteX6" fmla="*/ 65977 w 66923"/>
              <a:gd name="connsiteY6" fmla="*/ 610242 h 61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23" h="610242">
                <a:moveTo>
                  <a:pt x="0" y="0"/>
                </a:moveTo>
                <a:lnTo>
                  <a:pt x="16494" y="49479"/>
                </a:lnTo>
                <a:lnTo>
                  <a:pt x="24741" y="74219"/>
                </a:lnTo>
                <a:cubicBezTo>
                  <a:pt x="27490" y="115452"/>
                  <a:pt x="28876" y="156798"/>
                  <a:pt x="32988" y="197917"/>
                </a:cubicBezTo>
                <a:cubicBezTo>
                  <a:pt x="34383" y="211864"/>
                  <a:pt x="39496" y="225241"/>
                  <a:pt x="41235" y="239149"/>
                </a:cubicBezTo>
                <a:cubicBezTo>
                  <a:pt x="45001" y="269277"/>
                  <a:pt x="47211" y="299584"/>
                  <a:pt x="49482" y="329861"/>
                </a:cubicBezTo>
                <a:cubicBezTo>
                  <a:pt x="66923" y="562381"/>
                  <a:pt x="65977" y="492602"/>
                  <a:pt x="65977" y="610242"/>
                </a:cubicBezTo>
              </a:path>
            </a:pathLst>
          </a:custGeom>
          <a:ln w="31750">
            <a:solidFill>
              <a:srgbClr val="FFFF00"/>
            </a:solidFill>
          </a:ln>
          <a:effectLst>
            <a:glow rad="38100">
              <a:srgbClr val="FFFF00">
                <a:alpha val="75000"/>
              </a:srgb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23" name="Freeform 22"/>
          <p:cNvSpPr/>
          <p:nvPr/>
        </p:nvSpPr>
        <p:spPr>
          <a:xfrm>
            <a:off x="5112157" y="3730536"/>
            <a:ext cx="1478644" cy="251724"/>
          </a:xfrm>
          <a:custGeom>
            <a:avLst/>
            <a:gdLst>
              <a:gd name="connsiteX0" fmla="*/ 1575200 w 1575200"/>
              <a:gd name="connsiteY0" fmla="*/ 8247 h 272135"/>
              <a:gd name="connsiteX1" fmla="*/ 1542212 w 1575200"/>
              <a:gd name="connsiteY1" fmla="*/ 0 h 272135"/>
              <a:gd name="connsiteX2" fmla="*/ 1492729 w 1575200"/>
              <a:gd name="connsiteY2" fmla="*/ 8247 h 272135"/>
              <a:gd name="connsiteX3" fmla="*/ 1443246 w 1575200"/>
              <a:gd name="connsiteY3" fmla="*/ 24740 h 272135"/>
              <a:gd name="connsiteX4" fmla="*/ 1418505 w 1575200"/>
              <a:gd name="connsiteY4" fmla="*/ 32986 h 272135"/>
              <a:gd name="connsiteX5" fmla="*/ 1369022 w 1575200"/>
              <a:gd name="connsiteY5" fmla="*/ 49479 h 272135"/>
              <a:gd name="connsiteX6" fmla="*/ 1344281 w 1575200"/>
              <a:gd name="connsiteY6" fmla="*/ 57726 h 272135"/>
              <a:gd name="connsiteX7" fmla="*/ 1245315 w 1575200"/>
              <a:gd name="connsiteY7" fmla="*/ 74219 h 272135"/>
              <a:gd name="connsiteX8" fmla="*/ 1129856 w 1575200"/>
              <a:gd name="connsiteY8" fmla="*/ 82465 h 272135"/>
              <a:gd name="connsiteX9" fmla="*/ 1047384 w 1575200"/>
              <a:gd name="connsiteY9" fmla="*/ 90712 h 272135"/>
              <a:gd name="connsiteX10" fmla="*/ 940172 w 1575200"/>
              <a:gd name="connsiteY10" fmla="*/ 115451 h 272135"/>
              <a:gd name="connsiteX11" fmla="*/ 824712 w 1575200"/>
              <a:gd name="connsiteY11" fmla="*/ 131944 h 272135"/>
              <a:gd name="connsiteX12" fmla="*/ 766982 w 1575200"/>
              <a:gd name="connsiteY12" fmla="*/ 140191 h 272135"/>
              <a:gd name="connsiteX13" fmla="*/ 593793 w 1575200"/>
              <a:gd name="connsiteY13" fmla="*/ 156684 h 272135"/>
              <a:gd name="connsiteX14" fmla="*/ 511321 w 1575200"/>
              <a:gd name="connsiteY14" fmla="*/ 173177 h 272135"/>
              <a:gd name="connsiteX15" fmla="*/ 470086 w 1575200"/>
              <a:gd name="connsiteY15" fmla="*/ 181423 h 272135"/>
              <a:gd name="connsiteX16" fmla="*/ 437097 w 1575200"/>
              <a:gd name="connsiteY16" fmla="*/ 189670 h 272135"/>
              <a:gd name="connsiteX17" fmla="*/ 362873 w 1575200"/>
              <a:gd name="connsiteY17" fmla="*/ 197916 h 272135"/>
              <a:gd name="connsiteX18" fmla="*/ 346379 w 1575200"/>
              <a:gd name="connsiteY18" fmla="*/ 247396 h 272135"/>
              <a:gd name="connsiteX19" fmla="*/ 296896 w 1575200"/>
              <a:gd name="connsiteY19" fmla="*/ 263889 h 272135"/>
              <a:gd name="connsiteX20" fmla="*/ 272155 w 1575200"/>
              <a:gd name="connsiteY20" fmla="*/ 272135 h 272135"/>
              <a:gd name="connsiteX21" fmla="*/ 222672 w 1575200"/>
              <a:gd name="connsiteY21" fmla="*/ 247396 h 272135"/>
              <a:gd name="connsiteX22" fmla="*/ 189683 w 1575200"/>
              <a:gd name="connsiteY22" fmla="*/ 214409 h 272135"/>
              <a:gd name="connsiteX23" fmla="*/ 107212 w 1575200"/>
              <a:gd name="connsiteY23" fmla="*/ 230903 h 272135"/>
              <a:gd name="connsiteX24" fmla="*/ 41235 w 1575200"/>
              <a:gd name="connsiteY24" fmla="*/ 247396 h 272135"/>
              <a:gd name="connsiteX25" fmla="*/ 0 w 1575200"/>
              <a:gd name="connsiteY25" fmla="*/ 272135 h 2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5200" h="272135">
                <a:moveTo>
                  <a:pt x="1575200" y="8247"/>
                </a:moveTo>
                <a:cubicBezTo>
                  <a:pt x="1564204" y="5498"/>
                  <a:pt x="1553546" y="0"/>
                  <a:pt x="1542212" y="0"/>
                </a:cubicBezTo>
                <a:cubicBezTo>
                  <a:pt x="1525490" y="0"/>
                  <a:pt x="1508952" y="4192"/>
                  <a:pt x="1492729" y="8247"/>
                </a:cubicBezTo>
                <a:cubicBezTo>
                  <a:pt x="1475862" y="12464"/>
                  <a:pt x="1459740" y="19242"/>
                  <a:pt x="1443246" y="24740"/>
                </a:cubicBezTo>
                <a:lnTo>
                  <a:pt x="1418505" y="32986"/>
                </a:lnTo>
                <a:lnTo>
                  <a:pt x="1369022" y="49479"/>
                </a:lnTo>
                <a:cubicBezTo>
                  <a:pt x="1360775" y="52228"/>
                  <a:pt x="1352856" y="56297"/>
                  <a:pt x="1344281" y="57726"/>
                </a:cubicBezTo>
                <a:cubicBezTo>
                  <a:pt x="1311292" y="63224"/>
                  <a:pt x="1278538" y="70386"/>
                  <a:pt x="1245315" y="74219"/>
                </a:cubicBezTo>
                <a:cubicBezTo>
                  <a:pt x="1206985" y="78641"/>
                  <a:pt x="1168307" y="79261"/>
                  <a:pt x="1129856" y="82465"/>
                </a:cubicBezTo>
                <a:cubicBezTo>
                  <a:pt x="1102324" y="84759"/>
                  <a:pt x="1074798" y="87285"/>
                  <a:pt x="1047384" y="90712"/>
                </a:cubicBezTo>
                <a:cubicBezTo>
                  <a:pt x="932505" y="105071"/>
                  <a:pt x="1068624" y="90986"/>
                  <a:pt x="940172" y="115451"/>
                </a:cubicBezTo>
                <a:cubicBezTo>
                  <a:pt x="901981" y="122725"/>
                  <a:pt x="863199" y="126446"/>
                  <a:pt x="824712" y="131944"/>
                </a:cubicBezTo>
                <a:cubicBezTo>
                  <a:pt x="805469" y="134693"/>
                  <a:pt x="786363" y="138700"/>
                  <a:pt x="766982" y="140191"/>
                </a:cubicBezTo>
                <a:cubicBezTo>
                  <a:pt x="713900" y="144274"/>
                  <a:pt x="648200" y="147617"/>
                  <a:pt x="593793" y="156684"/>
                </a:cubicBezTo>
                <a:cubicBezTo>
                  <a:pt x="566139" y="161293"/>
                  <a:pt x="538812" y="167679"/>
                  <a:pt x="511321" y="173177"/>
                </a:cubicBezTo>
                <a:cubicBezTo>
                  <a:pt x="497576" y="175926"/>
                  <a:pt x="483685" y="178023"/>
                  <a:pt x="470086" y="181423"/>
                </a:cubicBezTo>
                <a:cubicBezTo>
                  <a:pt x="459090" y="184172"/>
                  <a:pt x="448300" y="187947"/>
                  <a:pt x="437097" y="189670"/>
                </a:cubicBezTo>
                <a:cubicBezTo>
                  <a:pt x="412493" y="193455"/>
                  <a:pt x="387614" y="195167"/>
                  <a:pt x="362873" y="197916"/>
                </a:cubicBezTo>
                <a:cubicBezTo>
                  <a:pt x="357375" y="214409"/>
                  <a:pt x="362873" y="241899"/>
                  <a:pt x="346379" y="247396"/>
                </a:cubicBezTo>
                <a:lnTo>
                  <a:pt x="296896" y="263889"/>
                </a:lnTo>
                <a:lnTo>
                  <a:pt x="272155" y="272135"/>
                </a:lnTo>
                <a:cubicBezTo>
                  <a:pt x="255856" y="266703"/>
                  <a:pt x="234300" y="261930"/>
                  <a:pt x="222672" y="247396"/>
                </a:cubicBezTo>
                <a:cubicBezTo>
                  <a:pt x="190683" y="207411"/>
                  <a:pt x="243666" y="232403"/>
                  <a:pt x="189683" y="214409"/>
                </a:cubicBezTo>
                <a:cubicBezTo>
                  <a:pt x="162193" y="219907"/>
                  <a:pt x="134579" y="224822"/>
                  <a:pt x="107212" y="230903"/>
                </a:cubicBezTo>
                <a:cubicBezTo>
                  <a:pt x="85083" y="235820"/>
                  <a:pt x="41235" y="247396"/>
                  <a:pt x="41235" y="247396"/>
                </a:cubicBezTo>
                <a:cubicBezTo>
                  <a:pt x="11379" y="267298"/>
                  <a:pt x="25359" y="259457"/>
                  <a:pt x="0" y="272135"/>
                </a:cubicBezTo>
              </a:path>
            </a:pathLst>
          </a:custGeom>
          <a:ln w="31750">
            <a:solidFill>
              <a:srgbClr val="FFFF00"/>
            </a:solidFill>
          </a:ln>
          <a:effectLst>
            <a:glow rad="38100">
              <a:srgbClr val="FFFF00">
                <a:alpha val="75000"/>
              </a:srgb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24" name="Rectangle 23"/>
          <p:cNvSpPr/>
          <p:nvPr/>
        </p:nvSpPr>
        <p:spPr>
          <a:xfrm rot="20937372">
            <a:off x="4979944" y="3476672"/>
            <a:ext cx="1683764" cy="717546"/>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27" name="Rectangle 26"/>
          <p:cNvSpPr/>
          <p:nvPr/>
        </p:nvSpPr>
        <p:spPr>
          <a:xfrm rot="21295851">
            <a:off x="5256613" y="2294248"/>
            <a:ext cx="997080" cy="759909"/>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28" name="Rectangle 27"/>
          <p:cNvSpPr/>
          <p:nvPr/>
        </p:nvSpPr>
        <p:spPr>
          <a:xfrm rot="15918733">
            <a:off x="1543108" y="2740848"/>
            <a:ext cx="1346070" cy="776633"/>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0" name="Freeform 29"/>
          <p:cNvSpPr/>
          <p:nvPr/>
        </p:nvSpPr>
        <p:spPr>
          <a:xfrm>
            <a:off x="2150218" y="2543091"/>
            <a:ext cx="194166" cy="1174711"/>
          </a:xfrm>
          <a:custGeom>
            <a:avLst/>
            <a:gdLst>
              <a:gd name="connsiteX0" fmla="*/ 0 w 206845"/>
              <a:gd name="connsiteY0" fmla="*/ 0 h 1269962"/>
              <a:gd name="connsiteX1" fmla="*/ 8247 w 206845"/>
              <a:gd name="connsiteY1" fmla="*/ 82465 h 1269962"/>
              <a:gd name="connsiteX2" fmla="*/ 32988 w 206845"/>
              <a:gd name="connsiteY2" fmla="*/ 140191 h 1269962"/>
              <a:gd name="connsiteX3" fmla="*/ 41236 w 206845"/>
              <a:gd name="connsiteY3" fmla="*/ 338107 h 1269962"/>
              <a:gd name="connsiteX4" fmla="*/ 49483 w 206845"/>
              <a:gd name="connsiteY4" fmla="*/ 362846 h 1269962"/>
              <a:gd name="connsiteX5" fmla="*/ 74224 w 206845"/>
              <a:gd name="connsiteY5" fmla="*/ 445311 h 1269962"/>
              <a:gd name="connsiteX6" fmla="*/ 82471 w 206845"/>
              <a:gd name="connsiteY6" fmla="*/ 470051 h 1269962"/>
              <a:gd name="connsiteX7" fmla="*/ 90718 w 206845"/>
              <a:gd name="connsiteY7" fmla="*/ 742186 h 1269962"/>
              <a:gd name="connsiteX8" fmla="*/ 98965 w 206845"/>
              <a:gd name="connsiteY8" fmla="*/ 766925 h 1269962"/>
              <a:gd name="connsiteX9" fmla="*/ 123707 w 206845"/>
              <a:gd name="connsiteY9" fmla="*/ 973088 h 1269962"/>
              <a:gd name="connsiteX10" fmla="*/ 131954 w 206845"/>
              <a:gd name="connsiteY10" fmla="*/ 1080292 h 1269962"/>
              <a:gd name="connsiteX11" fmla="*/ 164942 w 206845"/>
              <a:gd name="connsiteY11" fmla="*/ 1154511 h 1269962"/>
              <a:gd name="connsiteX12" fmla="*/ 173190 w 206845"/>
              <a:gd name="connsiteY12" fmla="*/ 1179250 h 1269962"/>
              <a:gd name="connsiteX13" fmla="*/ 189684 w 206845"/>
              <a:gd name="connsiteY13" fmla="*/ 1203990 h 1269962"/>
              <a:gd name="connsiteX14" fmla="*/ 197931 w 206845"/>
              <a:gd name="connsiteY14" fmla="*/ 1228729 h 1269962"/>
              <a:gd name="connsiteX15" fmla="*/ 206178 w 206845"/>
              <a:gd name="connsiteY15" fmla="*/ 1269962 h 126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845" h="1269962">
                <a:moveTo>
                  <a:pt x="0" y="0"/>
                </a:moveTo>
                <a:cubicBezTo>
                  <a:pt x="2749" y="27488"/>
                  <a:pt x="4046" y="55161"/>
                  <a:pt x="8247" y="82465"/>
                </a:cubicBezTo>
                <a:cubicBezTo>
                  <a:pt x="10944" y="99993"/>
                  <a:pt x="25953" y="126122"/>
                  <a:pt x="32988" y="140191"/>
                </a:cubicBezTo>
                <a:cubicBezTo>
                  <a:pt x="35737" y="206163"/>
                  <a:pt x="36358" y="272258"/>
                  <a:pt x="41236" y="338107"/>
                </a:cubicBezTo>
                <a:cubicBezTo>
                  <a:pt x="41878" y="346776"/>
                  <a:pt x="47095" y="354488"/>
                  <a:pt x="49483" y="362846"/>
                </a:cubicBezTo>
                <a:cubicBezTo>
                  <a:pt x="74413" y="450095"/>
                  <a:pt x="35023" y="327715"/>
                  <a:pt x="74224" y="445311"/>
                </a:cubicBezTo>
                <a:lnTo>
                  <a:pt x="82471" y="470051"/>
                </a:lnTo>
                <a:cubicBezTo>
                  <a:pt x="85220" y="560763"/>
                  <a:pt x="85684" y="651572"/>
                  <a:pt x="90718" y="742186"/>
                </a:cubicBezTo>
                <a:cubicBezTo>
                  <a:pt x="91200" y="750865"/>
                  <a:pt x="97736" y="758320"/>
                  <a:pt x="98965" y="766925"/>
                </a:cubicBezTo>
                <a:cubicBezTo>
                  <a:pt x="108754" y="835443"/>
                  <a:pt x="118398" y="904078"/>
                  <a:pt x="123707" y="973088"/>
                </a:cubicBezTo>
                <a:cubicBezTo>
                  <a:pt x="126456" y="1008823"/>
                  <a:pt x="126364" y="1044890"/>
                  <a:pt x="131954" y="1080292"/>
                </a:cubicBezTo>
                <a:cubicBezTo>
                  <a:pt x="141773" y="1142474"/>
                  <a:pt x="144397" y="1113424"/>
                  <a:pt x="164942" y="1154511"/>
                </a:cubicBezTo>
                <a:cubicBezTo>
                  <a:pt x="168830" y="1162286"/>
                  <a:pt x="169302" y="1171475"/>
                  <a:pt x="173190" y="1179250"/>
                </a:cubicBezTo>
                <a:cubicBezTo>
                  <a:pt x="177623" y="1188115"/>
                  <a:pt x="185251" y="1195125"/>
                  <a:pt x="189684" y="1203990"/>
                </a:cubicBezTo>
                <a:cubicBezTo>
                  <a:pt x="193572" y="1211765"/>
                  <a:pt x="195543" y="1220371"/>
                  <a:pt x="197931" y="1228729"/>
                </a:cubicBezTo>
                <a:cubicBezTo>
                  <a:pt x="206845" y="1259925"/>
                  <a:pt x="206178" y="1251462"/>
                  <a:pt x="206178" y="1269962"/>
                </a:cubicBezTo>
              </a:path>
            </a:pathLst>
          </a:custGeom>
          <a:ln w="31750">
            <a:solidFill>
              <a:srgbClr val="FFFF00"/>
            </a:solidFill>
          </a:ln>
          <a:effectLst>
            <a:glow rad="38100">
              <a:srgbClr val="FFFF00">
                <a:alpha val="75000"/>
              </a:srgb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2" name="Slide Number Placeholder 1"/>
          <p:cNvSpPr>
            <a:spLocks noGrp="1"/>
          </p:cNvSpPr>
          <p:nvPr>
            <p:ph type="sldNum" sz="quarter" idx="12"/>
          </p:nvPr>
        </p:nvSpPr>
        <p:spPr/>
        <p:txBody>
          <a:bodyPr/>
          <a:lstStyle/>
          <a:p>
            <a:fld id="{E2F11F5A-99DF-3E4C-B251-A5EFB6C8EC08}" type="slidenum">
              <a:rPr lang="en-US" smtClean="0"/>
              <a:pPr/>
              <a:t>43</a:t>
            </a:fld>
            <a:endParaRPr lang="en-US"/>
          </a:p>
        </p:txBody>
      </p:sp>
    </p:spTree>
    <p:extLst>
      <p:ext uri="{BB962C8B-B14F-4D97-AF65-F5344CB8AC3E}">
        <p14:creationId xmlns:p14="http://schemas.microsoft.com/office/powerpoint/2010/main" val="775148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P spid="28"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15"/>
          <p:cNvSpPr txBox="1">
            <a:spLocks/>
          </p:cNvSpPr>
          <p:nvPr/>
        </p:nvSpPr>
        <p:spPr>
          <a:xfrm>
            <a:off x="6553200" y="6356351"/>
            <a:ext cx="2133600" cy="365125"/>
          </a:xfrm>
          <a:prstGeom prst="rect">
            <a:avLst/>
          </a:prstGeom>
        </p:spPr>
        <p:txBody>
          <a:bodyPr vert="horz" lIns="81623" tIns="40812" rIns="81623" bIns="40812" rtlCol="0" anchor="ctr"/>
          <a:lstStyle/>
          <a:p>
            <a:pPr algn="r" defTabSz="408115">
              <a:defRPr/>
            </a:pPr>
            <a:fld id="{B0B539FE-E9B0-C748-8D7A-5A93BB2C7DE2}" type="slidenum">
              <a:rPr lang="en-US" sz="1100">
                <a:solidFill>
                  <a:prstClr val="black">
                    <a:tint val="75000"/>
                  </a:prstClr>
                </a:solidFill>
                <a:latin typeface="Microsoft Sans Serif"/>
                <a:cs typeface="Microsoft Sans Serif"/>
              </a:rPr>
              <a:pPr algn="r" defTabSz="408115">
                <a:defRPr/>
              </a:pPr>
              <a:t>44</a:t>
            </a:fld>
            <a:endParaRPr lang="en-US" sz="1100">
              <a:solidFill>
                <a:prstClr val="black">
                  <a:tint val="75000"/>
                </a:prstClr>
              </a:solidFill>
              <a:latin typeface="Microsoft Sans Serif"/>
              <a:cs typeface="Microsoft Sans Serif"/>
            </a:endParaRPr>
          </a:p>
        </p:txBody>
      </p:sp>
      <p:sp>
        <p:nvSpPr>
          <p:cNvPr id="46" name="Title 1"/>
          <p:cNvSpPr>
            <a:spLocks noGrp="1"/>
          </p:cNvSpPr>
          <p:nvPr>
            <p:ph type="title"/>
          </p:nvPr>
        </p:nvSpPr>
        <p:spPr>
          <a:xfrm>
            <a:off x="463675" y="117765"/>
            <a:ext cx="8229600" cy="1143000"/>
          </a:xfrm>
        </p:spPr>
        <p:txBody>
          <a:bodyPr vert="horz" lIns="81623" tIns="40812" rIns="81623" bIns="40812" rtlCol="0" anchor="ctr">
            <a:normAutofit/>
          </a:bodyPr>
          <a:lstStyle/>
          <a:p>
            <a:r>
              <a:rPr lang="en-US" sz="4000" dirty="0" smtClean="0">
                <a:latin typeface="Microsoft Sans Serif"/>
                <a:cs typeface="Microsoft Sans Serif"/>
              </a:rPr>
              <a:t>Putting the user in the loop</a:t>
            </a:r>
            <a:endParaRPr lang="en-US" sz="4000" dirty="0">
              <a:latin typeface="Microsoft Sans Serif"/>
              <a:cs typeface="Microsoft Sans Serif"/>
            </a:endParaRPr>
          </a:p>
        </p:txBody>
      </p:sp>
      <p:pic>
        <p:nvPicPr>
          <p:cNvPr id="32" name="Picture 31" descr="0002.jpg"/>
          <p:cNvPicPr>
            <a:picLocks noChangeAspect="1"/>
          </p:cNvPicPr>
          <p:nvPr/>
        </p:nvPicPr>
        <p:blipFill>
          <a:blip r:embed="rId3"/>
          <a:stretch>
            <a:fillRect/>
          </a:stretch>
        </p:blipFill>
        <p:spPr>
          <a:xfrm>
            <a:off x="128198" y="1312597"/>
            <a:ext cx="6419459" cy="4814595"/>
          </a:xfrm>
          <a:prstGeom prst="rect">
            <a:avLst/>
          </a:prstGeom>
        </p:spPr>
      </p:pic>
      <p:grpSp>
        <p:nvGrpSpPr>
          <p:cNvPr id="2" name="Group 54"/>
          <p:cNvGrpSpPr/>
          <p:nvPr/>
        </p:nvGrpSpPr>
        <p:grpSpPr>
          <a:xfrm>
            <a:off x="128198" y="1312597"/>
            <a:ext cx="6419459" cy="4814595"/>
            <a:chOff x="133741" y="1654960"/>
            <a:chExt cx="5604711" cy="4203534"/>
          </a:xfrm>
        </p:grpSpPr>
        <p:pic>
          <p:nvPicPr>
            <p:cNvPr id="21" name="Picture 20" descr="conf_0002.jpg"/>
            <p:cNvPicPr>
              <a:picLocks noChangeAspect="1"/>
            </p:cNvPicPr>
            <p:nvPr/>
          </p:nvPicPr>
          <p:blipFill>
            <a:blip r:embed="rId4"/>
            <a:stretch>
              <a:fillRect/>
            </a:stretch>
          </p:blipFill>
          <p:spPr>
            <a:xfrm>
              <a:off x="133741" y="1654960"/>
              <a:ext cx="5604711" cy="4203534"/>
            </a:xfrm>
            <a:prstGeom prst="rect">
              <a:avLst/>
            </a:prstGeom>
          </p:spPr>
        </p:pic>
        <p:grpSp>
          <p:nvGrpSpPr>
            <p:cNvPr id="3" name="Group 46"/>
            <p:cNvGrpSpPr/>
            <p:nvPr/>
          </p:nvGrpSpPr>
          <p:grpSpPr>
            <a:xfrm>
              <a:off x="3207053" y="3816716"/>
              <a:ext cx="1347011" cy="574037"/>
              <a:chOff x="4839527" y="3880428"/>
              <a:chExt cx="1347011" cy="574037"/>
            </a:xfrm>
          </p:grpSpPr>
          <p:sp>
            <p:nvSpPr>
              <p:cNvPr id="23" name="Freeform 22"/>
              <p:cNvSpPr/>
              <p:nvPr/>
            </p:nvSpPr>
            <p:spPr>
              <a:xfrm>
                <a:off x="4945296" y="4086528"/>
                <a:ext cx="1182915" cy="201379"/>
              </a:xfrm>
              <a:custGeom>
                <a:avLst/>
                <a:gdLst>
                  <a:gd name="connsiteX0" fmla="*/ 1575200 w 1575200"/>
                  <a:gd name="connsiteY0" fmla="*/ 8247 h 272135"/>
                  <a:gd name="connsiteX1" fmla="*/ 1542212 w 1575200"/>
                  <a:gd name="connsiteY1" fmla="*/ 0 h 272135"/>
                  <a:gd name="connsiteX2" fmla="*/ 1492729 w 1575200"/>
                  <a:gd name="connsiteY2" fmla="*/ 8247 h 272135"/>
                  <a:gd name="connsiteX3" fmla="*/ 1443246 w 1575200"/>
                  <a:gd name="connsiteY3" fmla="*/ 24740 h 272135"/>
                  <a:gd name="connsiteX4" fmla="*/ 1418505 w 1575200"/>
                  <a:gd name="connsiteY4" fmla="*/ 32986 h 272135"/>
                  <a:gd name="connsiteX5" fmla="*/ 1369022 w 1575200"/>
                  <a:gd name="connsiteY5" fmla="*/ 49479 h 272135"/>
                  <a:gd name="connsiteX6" fmla="*/ 1344281 w 1575200"/>
                  <a:gd name="connsiteY6" fmla="*/ 57726 h 272135"/>
                  <a:gd name="connsiteX7" fmla="*/ 1245315 w 1575200"/>
                  <a:gd name="connsiteY7" fmla="*/ 74219 h 272135"/>
                  <a:gd name="connsiteX8" fmla="*/ 1129856 w 1575200"/>
                  <a:gd name="connsiteY8" fmla="*/ 82465 h 272135"/>
                  <a:gd name="connsiteX9" fmla="*/ 1047384 w 1575200"/>
                  <a:gd name="connsiteY9" fmla="*/ 90712 h 272135"/>
                  <a:gd name="connsiteX10" fmla="*/ 940172 w 1575200"/>
                  <a:gd name="connsiteY10" fmla="*/ 115451 h 272135"/>
                  <a:gd name="connsiteX11" fmla="*/ 824712 w 1575200"/>
                  <a:gd name="connsiteY11" fmla="*/ 131944 h 272135"/>
                  <a:gd name="connsiteX12" fmla="*/ 766982 w 1575200"/>
                  <a:gd name="connsiteY12" fmla="*/ 140191 h 272135"/>
                  <a:gd name="connsiteX13" fmla="*/ 593793 w 1575200"/>
                  <a:gd name="connsiteY13" fmla="*/ 156684 h 272135"/>
                  <a:gd name="connsiteX14" fmla="*/ 511321 w 1575200"/>
                  <a:gd name="connsiteY14" fmla="*/ 173177 h 272135"/>
                  <a:gd name="connsiteX15" fmla="*/ 470086 w 1575200"/>
                  <a:gd name="connsiteY15" fmla="*/ 181423 h 272135"/>
                  <a:gd name="connsiteX16" fmla="*/ 437097 w 1575200"/>
                  <a:gd name="connsiteY16" fmla="*/ 189670 h 272135"/>
                  <a:gd name="connsiteX17" fmla="*/ 362873 w 1575200"/>
                  <a:gd name="connsiteY17" fmla="*/ 197916 h 272135"/>
                  <a:gd name="connsiteX18" fmla="*/ 346379 w 1575200"/>
                  <a:gd name="connsiteY18" fmla="*/ 247396 h 272135"/>
                  <a:gd name="connsiteX19" fmla="*/ 296896 w 1575200"/>
                  <a:gd name="connsiteY19" fmla="*/ 263889 h 272135"/>
                  <a:gd name="connsiteX20" fmla="*/ 272155 w 1575200"/>
                  <a:gd name="connsiteY20" fmla="*/ 272135 h 272135"/>
                  <a:gd name="connsiteX21" fmla="*/ 222672 w 1575200"/>
                  <a:gd name="connsiteY21" fmla="*/ 247396 h 272135"/>
                  <a:gd name="connsiteX22" fmla="*/ 189683 w 1575200"/>
                  <a:gd name="connsiteY22" fmla="*/ 214409 h 272135"/>
                  <a:gd name="connsiteX23" fmla="*/ 107212 w 1575200"/>
                  <a:gd name="connsiteY23" fmla="*/ 230903 h 272135"/>
                  <a:gd name="connsiteX24" fmla="*/ 41235 w 1575200"/>
                  <a:gd name="connsiteY24" fmla="*/ 247396 h 272135"/>
                  <a:gd name="connsiteX25" fmla="*/ 0 w 1575200"/>
                  <a:gd name="connsiteY25" fmla="*/ 272135 h 2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5200" h="272135">
                    <a:moveTo>
                      <a:pt x="1575200" y="8247"/>
                    </a:moveTo>
                    <a:cubicBezTo>
                      <a:pt x="1564204" y="5498"/>
                      <a:pt x="1553546" y="0"/>
                      <a:pt x="1542212" y="0"/>
                    </a:cubicBezTo>
                    <a:cubicBezTo>
                      <a:pt x="1525490" y="0"/>
                      <a:pt x="1508952" y="4192"/>
                      <a:pt x="1492729" y="8247"/>
                    </a:cubicBezTo>
                    <a:cubicBezTo>
                      <a:pt x="1475862" y="12464"/>
                      <a:pt x="1459740" y="19242"/>
                      <a:pt x="1443246" y="24740"/>
                    </a:cubicBezTo>
                    <a:lnTo>
                      <a:pt x="1418505" y="32986"/>
                    </a:lnTo>
                    <a:lnTo>
                      <a:pt x="1369022" y="49479"/>
                    </a:lnTo>
                    <a:cubicBezTo>
                      <a:pt x="1360775" y="52228"/>
                      <a:pt x="1352856" y="56297"/>
                      <a:pt x="1344281" y="57726"/>
                    </a:cubicBezTo>
                    <a:cubicBezTo>
                      <a:pt x="1311292" y="63224"/>
                      <a:pt x="1278538" y="70386"/>
                      <a:pt x="1245315" y="74219"/>
                    </a:cubicBezTo>
                    <a:cubicBezTo>
                      <a:pt x="1206985" y="78641"/>
                      <a:pt x="1168307" y="79261"/>
                      <a:pt x="1129856" y="82465"/>
                    </a:cubicBezTo>
                    <a:cubicBezTo>
                      <a:pt x="1102324" y="84759"/>
                      <a:pt x="1074798" y="87285"/>
                      <a:pt x="1047384" y="90712"/>
                    </a:cubicBezTo>
                    <a:cubicBezTo>
                      <a:pt x="932505" y="105071"/>
                      <a:pt x="1068624" y="90986"/>
                      <a:pt x="940172" y="115451"/>
                    </a:cubicBezTo>
                    <a:cubicBezTo>
                      <a:pt x="901981" y="122725"/>
                      <a:pt x="863199" y="126446"/>
                      <a:pt x="824712" y="131944"/>
                    </a:cubicBezTo>
                    <a:cubicBezTo>
                      <a:pt x="805469" y="134693"/>
                      <a:pt x="786363" y="138700"/>
                      <a:pt x="766982" y="140191"/>
                    </a:cubicBezTo>
                    <a:cubicBezTo>
                      <a:pt x="713900" y="144274"/>
                      <a:pt x="648200" y="147617"/>
                      <a:pt x="593793" y="156684"/>
                    </a:cubicBezTo>
                    <a:cubicBezTo>
                      <a:pt x="566139" y="161293"/>
                      <a:pt x="538812" y="167679"/>
                      <a:pt x="511321" y="173177"/>
                    </a:cubicBezTo>
                    <a:cubicBezTo>
                      <a:pt x="497576" y="175926"/>
                      <a:pt x="483685" y="178023"/>
                      <a:pt x="470086" y="181423"/>
                    </a:cubicBezTo>
                    <a:cubicBezTo>
                      <a:pt x="459090" y="184172"/>
                      <a:pt x="448300" y="187947"/>
                      <a:pt x="437097" y="189670"/>
                    </a:cubicBezTo>
                    <a:cubicBezTo>
                      <a:pt x="412493" y="193455"/>
                      <a:pt x="387614" y="195167"/>
                      <a:pt x="362873" y="197916"/>
                    </a:cubicBezTo>
                    <a:cubicBezTo>
                      <a:pt x="357375" y="214409"/>
                      <a:pt x="362873" y="241899"/>
                      <a:pt x="346379" y="247396"/>
                    </a:cubicBezTo>
                    <a:lnTo>
                      <a:pt x="296896" y="263889"/>
                    </a:lnTo>
                    <a:lnTo>
                      <a:pt x="272155" y="272135"/>
                    </a:lnTo>
                    <a:cubicBezTo>
                      <a:pt x="255856" y="266703"/>
                      <a:pt x="234300" y="261930"/>
                      <a:pt x="222672" y="247396"/>
                    </a:cubicBezTo>
                    <a:cubicBezTo>
                      <a:pt x="190683" y="207411"/>
                      <a:pt x="243666" y="232403"/>
                      <a:pt x="189683" y="214409"/>
                    </a:cubicBezTo>
                    <a:cubicBezTo>
                      <a:pt x="162193" y="219907"/>
                      <a:pt x="134579" y="224822"/>
                      <a:pt x="107212" y="230903"/>
                    </a:cubicBezTo>
                    <a:cubicBezTo>
                      <a:pt x="85083" y="235820"/>
                      <a:pt x="41235" y="247396"/>
                      <a:pt x="41235" y="247396"/>
                    </a:cubicBezTo>
                    <a:cubicBezTo>
                      <a:pt x="11379" y="267298"/>
                      <a:pt x="25359" y="259457"/>
                      <a:pt x="0" y="272135"/>
                    </a:cubicBezTo>
                  </a:path>
                </a:pathLst>
              </a:custGeom>
              <a:ln w="38100">
                <a:solidFill>
                  <a:srgbClr val="FFFF00"/>
                </a:solidFill>
              </a:ln>
              <a:effectLst>
                <a:glow rad="38100">
                  <a:srgbClr val="FFFF00">
                    <a:alpha val="75000"/>
                  </a:srgb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sp>
            <p:nvSpPr>
              <p:cNvPr id="24" name="Rectangle 23"/>
              <p:cNvSpPr/>
              <p:nvPr/>
            </p:nvSpPr>
            <p:spPr>
              <a:xfrm rot="20937372">
                <a:off x="4839527" y="3880428"/>
                <a:ext cx="1347011" cy="574037"/>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a:solidFill>
                    <a:prstClr val="white"/>
                  </a:solidFill>
                  <a:latin typeface="Microsoft Sans Serif"/>
                  <a:cs typeface="Microsoft Sans Serif"/>
                </a:endParaRPr>
              </a:p>
            </p:txBody>
          </p:sp>
        </p:grpSp>
        <p:grpSp>
          <p:nvGrpSpPr>
            <p:cNvPr id="4" name="Group 43"/>
            <p:cNvGrpSpPr/>
            <p:nvPr/>
          </p:nvGrpSpPr>
          <p:grpSpPr>
            <a:xfrm>
              <a:off x="3428387" y="2873786"/>
              <a:ext cx="797664" cy="607927"/>
              <a:chOff x="5164237" y="2937498"/>
              <a:chExt cx="797664" cy="607927"/>
            </a:xfrm>
          </p:grpSpPr>
          <p:sp>
            <p:nvSpPr>
              <p:cNvPr id="22" name="Freeform 21"/>
              <p:cNvSpPr/>
              <p:nvPr/>
            </p:nvSpPr>
            <p:spPr>
              <a:xfrm>
                <a:off x="5537157" y="3049884"/>
                <a:ext cx="50257" cy="451578"/>
              </a:xfrm>
              <a:custGeom>
                <a:avLst/>
                <a:gdLst>
                  <a:gd name="connsiteX0" fmla="*/ 0 w 66923"/>
                  <a:gd name="connsiteY0" fmla="*/ 0 h 610242"/>
                  <a:gd name="connsiteX1" fmla="*/ 16494 w 66923"/>
                  <a:gd name="connsiteY1" fmla="*/ 49479 h 610242"/>
                  <a:gd name="connsiteX2" fmla="*/ 24741 w 66923"/>
                  <a:gd name="connsiteY2" fmla="*/ 74219 h 610242"/>
                  <a:gd name="connsiteX3" fmla="*/ 32988 w 66923"/>
                  <a:gd name="connsiteY3" fmla="*/ 197917 h 610242"/>
                  <a:gd name="connsiteX4" fmla="*/ 41235 w 66923"/>
                  <a:gd name="connsiteY4" fmla="*/ 239149 h 610242"/>
                  <a:gd name="connsiteX5" fmla="*/ 49482 w 66923"/>
                  <a:gd name="connsiteY5" fmla="*/ 329861 h 610242"/>
                  <a:gd name="connsiteX6" fmla="*/ 65977 w 66923"/>
                  <a:gd name="connsiteY6" fmla="*/ 610242 h 61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23" h="610242">
                    <a:moveTo>
                      <a:pt x="0" y="0"/>
                    </a:moveTo>
                    <a:lnTo>
                      <a:pt x="16494" y="49479"/>
                    </a:lnTo>
                    <a:lnTo>
                      <a:pt x="24741" y="74219"/>
                    </a:lnTo>
                    <a:cubicBezTo>
                      <a:pt x="27490" y="115452"/>
                      <a:pt x="28876" y="156798"/>
                      <a:pt x="32988" y="197917"/>
                    </a:cubicBezTo>
                    <a:cubicBezTo>
                      <a:pt x="34383" y="211864"/>
                      <a:pt x="39496" y="225241"/>
                      <a:pt x="41235" y="239149"/>
                    </a:cubicBezTo>
                    <a:cubicBezTo>
                      <a:pt x="45001" y="269277"/>
                      <a:pt x="47211" y="299584"/>
                      <a:pt x="49482" y="329861"/>
                    </a:cubicBezTo>
                    <a:cubicBezTo>
                      <a:pt x="66923" y="562381"/>
                      <a:pt x="65977" y="492602"/>
                      <a:pt x="65977" y="610242"/>
                    </a:cubicBezTo>
                  </a:path>
                </a:pathLst>
              </a:custGeom>
              <a:ln w="38100">
                <a:solidFill>
                  <a:srgbClr val="FFFF00"/>
                </a:solidFill>
              </a:ln>
              <a:effectLst>
                <a:glow rad="38100">
                  <a:srgbClr val="FFFF00">
                    <a:alpha val="75000"/>
                  </a:srgb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sp>
            <p:nvSpPr>
              <p:cNvPr id="27" name="Rectangle 26"/>
              <p:cNvSpPr/>
              <p:nvPr/>
            </p:nvSpPr>
            <p:spPr>
              <a:xfrm rot="21295851">
                <a:off x="5164237" y="2937498"/>
                <a:ext cx="797664" cy="607927"/>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a:solidFill>
                    <a:prstClr val="white"/>
                  </a:solidFill>
                  <a:latin typeface="Microsoft Sans Serif"/>
                  <a:cs typeface="Microsoft Sans Serif"/>
                </a:endParaRPr>
              </a:p>
            </p:txBody>
          </p:sp>
        </p:grpSp>
        <p:grpSp>
          <p:nvGrpSpPr>
            <p:cNvPr id="5" name="Group 42"/>
            <p:cNvGrpSpPr/>
            <p:nvPr/>
          </p:nvGrpSpPr>
          <p:grpSpPr>
            <a:xfrm>
              <a:off x="685358" y="3003291"/>
              <a:ext cx="621306" cy="1076856"/>
              <a:chOff x="2421208" y="3067003"/>
              <a:chExt cx="621306" cy="1076856"/>
            </a:xfrm>
          </p:grpSpPr>
          <p:sp>
            <p:nvSpPr>
              <p:cNvPr id="28" name="Rectangle 27"/>
              <p:cNvSpPr/>
              <p:nvPr/>
            </p:nvSpPr>
            <p:spPr>
              <a:xfrm rot="15918733">
                <a:off x="2193433" y="3294778"/>
                <a:ext cx="1076856" cy="621306"/>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a:solidFill>
                    <a:prstClr val="white"/>
                  </a:solidFill>
                  <a:latin typeface="Microsoft Sans Serif"/>
                  <a:cs typeface="Microsoft Sans Serif"/>
                </a:endParaRPr>
              </a:p>
            </p:txBody>
          </p:sp>
          <p:sp>
            <p:nvSpPr>
              <p:cNvPr id="30" name="Freeform 29"/>
              <p:cNvSpPr/>
              <p:nvPr/>
            </p:nvSpPr>
            <p:spPr>
              <a:xfrm>
                <a:off x="2679121" y="3136572"/>
                <a:ext cx="155333" cy="939769"/>
              </a:xfrm>
              <a:custGeom>
                <a:avLst/>
                <a:gdLst>
                  <a:gd name="connsiteX0" fmla="*/ 0 w 206845"/>
                  <a:gd name="connsiteY0" fmla="*/ 0 h 1269962"/>
                  <a:gd name="connsiteX1" fmla="*/ 8247 w 206845"/>
                  <a:gd name="connsiteY1" fmla="*/ 82465 h 1269962"/>
                  <a:gd name="connsiteX2" fmla="*/ 32988 w 206845"/>
                  <a:gd name="connsiteY2" fmla="*/ 140191 h 1269962"/>
                  <a:gd name="connsiteX3" fmla="*/ 41236 w 206845"/>
                  <a:gd name="connsiteY3" fmla="*/ 338107 h 1269962"/>
                  <a:gd name="connsiteX4" fmla="*/ 49483 w 206845"/>
                  <a:gd name="connsiteY4" fmla="*/ 362846 h 1269962"/>
                  <a:gd name="connsiteX5" fmla="*/ 74224 w 206845"/>
                  <a:gd name="connsiteY5" fmla="*/ 445311 h 1269962"/>
                  <a:gd name="connsiteX6" fmla="*/ 82471 w 206845"/>
                  <a:gd name="connsiteY6" fmla="*/ 470051 h 1269962"/>
                  <a:gd name="connsiteX7" fmla="*/ 90718 w 206845"/>
                  <a:gd name="connsiteY7" fmla="*/ 742186 h 1269962"/>
                  <a:gd name="connsiteX8" fmla="*/ 98965 w 206845"/>
                  <a:gd name="connsiteY8" fmla="*/ 766925 h 1269962"/>
                  <a:gd name="connsiteX9" fmla="*/ 123707 w 206845"/>
                  <a:gd name="connsiteY9" fmla="*/ 973088 h 1269962"/>
                  <a:gd name="connsiteX10" fmla="*/ 131954 w 206845"/>
                  <a:gd name="connsiteY10" fmla="*/ 1080292 h 1269962"/>
                  <a:gd name="connsiteX11" fmla="*/ 164942 w 206845"/>
                  <a:gd name="connsiteY11" fmla="*/ 1154511 h 1269962"/>
                  <a:gd name="connsiteX12" fmla="*/ 173190 w 206845"/>
                  <a:gd name="connsiteY12" fmla="*/ 1179250 h 1269962"/>
                  <a:gd name="connsiteX13" fmla="*/ 189684 w 206845"/>
                  <a:gd name="connsiteY13" fmla="*/ 1203990 h 1269962"/>
                  <a:gd name="connsiteX14" fmla="*/ 197931 w 206845"/>
                  <a:gd name="connsiteY14" fmla="*/ 1228729 h 1269962"/>
                  <a:gd name="connsiteX15" fmla="*/ 206178 w 206845"/>
                  <a:gd name="connsiteY15" fmla="*/ 1269962 h 126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845" h="1269962">
                    <a:moveTo>
                      <a:pt x="0" y="0"/>
                    </a:moveTo>
                    <a:cubicBezTo>
                      <a:pt x="2749" y="27488"/>
                      <a:pt x="4046" y="55161"/>
                      <a:pt x="8247" y="82465"/>
                    </a:cubicBezTo>
                    <a:cubicBezTo>
                      <a:pt x="10944" y="99993"/>
                      <a:pt x="25953" y="126122"/>
                      <a:pt x="32988" y="140191"/>
                    </a:cubicBezTo>
                    <a:cubicBezTo>
                      <a:pt x="35737" y="206163"/>
                      <a:pt x="36358" y="272258"/>
                      <a:pt x="41236" y="338107"/>
                    </a:cubicBezTo>
                    <a:cubicBezTo>
                      <a:pt x="41878" y="346776"/>
                      <a:pt x="47095" y="354488"/>
                      <a:pt x="49483" y="362846"/>
                    </a:cubicBezTo>
                    <a:cubicBezTo>
                      <a:pt x="74413" y="450095"/>
                      <a:pt x="35023" y="327715"/>
                      <a:pt x="74224" y="445311"/>
                    </a:cubicBezTo>
                    <a:lnTo>
                      <a:pt x="82471" y="470051"/>
                    </a:lnTo>
                    <a:cubicBezTo>
                      <a:pt x="85220" y="560763"/>
                      <a:pt x="85684" y="651572"/>
                      <a:pt x="90718" y="742186"/>
                    </a:cubicBezTo>
                    <a:cubicBezTo>
                      <a:pt x="91200" y="750865"/>
                      <a:pt x="97736" y="758320"/>
                      <a:pt x="98965" y="766925"/>
                    </a:cubicBezTo>
                    <a:cubicBezTo>
                      <a:pt x="108754" y="835443"/>
                      <a:pt x="118398" y="904078"/>
                      <a:pt x="123707" y="973088"/>
                    </a:cubicBezTo>
                    <a:cubicBezTo>
                      <a:pt x="126456" y="1008823"/>
                      <a:pt x="126364" y="1044890"/>
                      <a:pt x="131954" y="1080292"/>
                    </a:cubicBezTo>
                    <a:cubicBezTo>
                      <a:pt x="141773" y="1142474"/>
                      <a:pt x="144397" y="1113424"/>
                      <a:pt x="164942" y="1154511"/>
                    </a:cubicBezTo>
                    <a:cubicBezTo>
                      <a:pt x="168830" y="1162286"/>
                      <a:pt x="169302" y="1171475"/>
                      <a:pt x="173190" y="1179250"/>
                    </a:cubicBezTo>
                    <a:cubicBezTo>
                      <a:pt x="177623" y="1188115"/>
                      <a:pt x="185251" y="1195125"/>
                      <a:pt x="189684" y="1203990"/>
                    </a:cubicBezTo>
                    <a:cubicBezTo>
                      <a:pt x="193572" y="1211765"/>
                      <a:pt x="195543" y="1220371"/>
                      <a:pt x="197931" y="1228729"/>
                    </a:cubicBezTo>
                    <a:cubicBezTo>
                      <a:pt x="206845" y="1259925"/>
                      <a:pt x="206178" y="1251462"/>
                      <a:pt x="206178" y="1269962"/>
                    </a:cubicBezTo>
                  </a:path>
                </a:pathLst>
              </a:custGeom>
              <a:ln w="38100">
                <a:solidFill>
                  <a:srgbClr val="FFFF00"/>
                </a:solidFill>
              </a:ln>
              <a:effectLst>
                <a:glow rad="38100">
                  <a:srgbClr val="FFFF00">
                    <a:alpha val="75000"/>
                  </a:srgb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grpSp>
      </p:grpSp>
      <p:grpSp>
        <p:nvGrpSpPr>
          <p:cNvPr id="6" name="Group 49"/>
          <p:cNvGrpSpPr/>
          <p:nvPr/>
        </p:nvGrpSpPr>
        <p:grpSpPr>
          <a:xfrm>
            <a:off x="3599584" y="3813090"/>
            <a:ext cx="1777199" cy="1415229"/>
            <a:chOff x="4797018" y="3901806"/>
            <a:chExt cx="1551640" cy="1235611"/>
          </a:xfrm>
        </p:grpSpPr>
        <p:sp>
          <p:nvSpPr>
            <p:cNvPr id="25" name="Freeform 24"/>
            <p:cNvSpPr/>
            <p:nvPr/>
          </p:nvSpPr>
          <p:spPr>
            <a:xfrm>
              <a:off x="5190116" y="4021153"/>
              <a:ext cx="143486" cy="424171"/>
            </a:xfrm>
            <a:custGeom>
              <a:avLst/>
              <a:gdLst>
                <a:gd name="connsiteX0" fmla="*/ 0 w 191069"/>
                <a:gd name="connsiteY0" fmla="*/ 0 h 573206"/>
                <a:gd name="connsiteX1" fmla="*/ 27296 w 191069"/>
                <a:gd name="connsiteY1" fmla="*/ 232012 h 573206"/>
                <a:gd name="connsiteX2" fmla="*/ 40944 w 191069"/>
                <a:gd name="connsiteY2" fmla="*/ 286603 h 573206"/>
                <a:gd name="connsiteX3" fmla="*/ 68239 w 191069"/>
                <a:gd name="connsiteY3" fmla="*/ 327546 h 573206"/>
                <a:gd name="connsiteX4" fmla="*/ 95535 w 191069"/>
                <a:gd name="connsiteY4" fmla="*/ 409433 h 573206"/>
                <a:gd name="connsiteX5" fmla="*/ 109183 w 191069"/>
                <a:gd name="connsiteY5" fmla="*/ 450376 h 573206"/>
                <a:gd name="connsiteX6" fmla="*/ 177421 w 191069"/>
                <a:gd name="connsiteY6" fmla="*/ 573206 h 573206"/>
                <a:gd name="connsiteX7" fmla="*/ 191069 w 191069"/>
                <a:gd name="connsiteY7" fmla="*/ 573206 h 5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069" h="573206">
                  <a:moveTo>
                    <a:pt x="0" y="0"/>
                  </a:moveTo>
                  <a:cubicBezTo>
                    <a:pt x="9523" y="104748"/>
                    <a:pt x="9039" y="140727"/>
                    <a:pt x="27296" y="232012"/>
                  </a:cubicBezTo>
                  <a:cubicBezTo>
                    <a:pt x="30975" y="250405"/>
                    <a:pt x="33555" y="269363"/>
                    <a:pt x="40944" y="286603"/>
                  </a:cubicBezTo>
                  <a:cubicBezTo>
                    <a:pt x="47405" y="301679"/>
                    <a:pt x="61577" y="312557"/>
                    <a:pt x="68239" y="327546"/>
                  </a:cubicBezTo>
                  <a:cubicBezTo>
                    <a:pt x="79924" y="353838"/>
                    <a:pt x="86436" y="382137"/>
                    <a:pt x="95535" y="409433"/>
                  </a:cubicBezTo>
                  <a:lnTo>
                    <a:pt x="109183" y="450376"/>
                  </a:lnTo>
                  <a:cubicBezTo>
                    <a:pt x="119485" y="481283"/>
                    <a:pt x="146132" y="573206"/>
                    <a:pt x="177421" y="573206"/>
                  </a:cubicBezTo>
                  <a:lnTo>
                    <a:pt x="191069" y="573206"/>
                  </a:lnTo>
                </a:path>
              </a:pathLst>
            </a:cu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sp>
          <p:nvSpPr>
            <p:cNvPr id="26" name="Freeform 25"/>
            <p:cNvSpPr/>
            <p:nvPr/>
          </p:nvSpPr>
          <p:spPr>
            <a:xfrm>
              <a:off x="5741808" y="3901806"/>
              <a:ext cx="154296" cy="393873"/>
            </a:xfrm>
            <a:custGeom>
              <a:avLst/>
              <a:gdLst>
                <a:gd name="connsiteX0" fmla="*/ 0 w 205465"/>
                <a:gd name="connsiteY0" fmla="*/ 0 h 532262"/>
                <a:gd name="connsiteX1" fmla="*/ 68239 w 205465"/>
                <a:gd name="connsiteY1" fmla="*/ 81886 h 532262"/>
                <a:gd name="connsiteX2" fmla="*/ 81887 w 205465"/>
                <a:gd name="connsiteY2" fmla="*/ 122830 h 532262"/>
                <a:gd name="connsiteX3" fmla="*/ 122830 w 205465"/>
                <a:gd name="connsiteY3" fmla="*/ 204716 h 532262"/>
                <a:gd name="connsiteX4" fmla="*/ 136478 w 205465"/>
                <a:gd name="connsiteY4" fmla="*/ 259307 h 532262"/>
                <a:gd name="connsiteX5" fmla="*/ 150126 w 205465"/>
                <a:gd name="connsiteY5" fmla="*/ 327546 h 532262"/>
                <a:gd name="connsiteX6" fmla="*/ 177421 w 205465"/>
                <a:gd name="connsiteY6" fmla="*/ 409433 h 532262"/>
                <a:gd name="connsiteX7" fmla="*/ 191069 w 205465"/>
                <a:gd name="connsiteY7" fmla="*/ 450376 h 532262"/>
                <a:gd name="connsiteX8" fmla="*/ 204717 w 205465"/>
                <a:gd name="connsiteY8" fmla="*/ 518615 h 532262"/>
                <a:gd name="connsiteX9" fmla="*/ 204717 w 205465"/>
                <a:gd name="connsiteY9" fmla="*/ 532262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65" h="532262">
                  <a:moveTo>
                    <a:pt x="0" y="0"/>
                  </a:moveTo>
                  <a:cubicBezTo>
                    <a:pt x="30185" y="30184"/>
                    <a:pt x="49238" y="43883"/>
                    <a:pt x="68239" y="81886"/>
                  </a:cubicBezTo>
                  <a:cubicBezTo>
                    <a:pt x="74673" y="94753"/>
                    <a:pt x="75453" y="109963"/>
                    <a:pt x="81887" y="122830"/>
                  </a:cubicBezTo>
                  <a:cubicBezTo>
                    <a:pt x="121762" y="202581"/>
                    <a:pt x="99960" y="124673"/>
                    <a:pt x="122830" y="204716"/>
                  </a:cubicBezTo>
                  <a:cubicBezTo>
                    <a:pt x="127983" y="222751"/>
                    <a:pt x="132409" y="240997"/>
                    <a:pt x="136478" y="259307"/>
                  </a:cubicBezTo>
                  <a:cubicBezTo>
                    <a:pt x="141510" y="281951"/>
                    <a:pt x="144023" y="305167"/>
                    <a:pt x="150126" y="327546"/>
                  </a:cubicBezTo>
                  <a:cubicBezTo>
                    <a:pt x="157696" y="355304"/>
                    <a:pt x="168323" y="382137"/>
                    <a:pt x="177421" y="409433"/>
                  </a:cubicBezTo>
                  <a:cubicBezTo>
                    <a:pt x="181970" y="423081"/>
                    <a:pt x="188248" y="436269"/>
                    <a:pt x="191069" y="450376"/>
                  </a:cubicBezTo>
                  <a:cubicBezTo>
                    <a:pt x="195618" y="473122"/>
                    <a:pt x="200903" y="495734"/>
                    <a:pt x="204717" y="518615"/>
                  </a:cubicBezTo>
                  <a:cubicBezTo>
                    <a:pt x="205465" y="523102"/>
                    <a:pt x="204717" y="527713"/>
                    <a:pt x="204717" y="532262"/>
                  </a:cubicBezTo>
                </a:path>
              </a:pathLst>
            </a:cu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sp>
          <p:nvSpPr>
            <p:cNvPr id="36" name="TextBox 35"/>
            <p:cNvSpPr txBox="1"/>
            <p:nvPr/>
          </p:nvSpPr>
          <p:spPr>
            <a:xfrm>
              <a:off x="4797018" y="4626860"/>
              <a:ext cx="1551640" cy="510557"/>
            </a:xfrm>
            <a:prstGeom prst="rect">
              <a:avLst/>
            </a:prstGeom>
            <a:noFill/>
          </p:spPr>
          <p:txBody>
            <a:bodyPr wrap="square" rtlCol="0">
              <a:spAutoFit/>
            </a:bodyPr>
            <a:lstStyle/>
            <a:p>
              <a:pPr algn="ctr" defTabSz="408115"/>
              <a:r>
                <a:rPr lang="en-US" sz="1600" b="1" dirty="0">
                  <a:solidFill>
                    <a:prstClr val="black"/>
                  </a:solidFill>
                  <a:effectLst>
                    <a:glow rad="101600">
                      <a:prstClr val="white">
                        <a:alpha val="75000"/>
                      </a:prstClr>
                    </a:glow>
                  </a:effectLst>
                  <a:latin typeface="Microsoft Sans Serif"/>
                  <a:cs typeface="Microsoft Sans Serif"/>
                </a:rPr>
                <a:t>Connected, </a:t>
              </a:r>
              <a:endParaRPr lang="en-US" sz="1600" b="1" dirty="0" smtClean="0">
                <a:solidFill>
                  <a:prstClr val="black"/>
                </a:solidFill>
                <a:effectLst>
                  <a:glow rad="101600">
                    <a:prstClr val="white">
                      <a:alpha val="75000"/>
                    </a:prstClr>
                  </a:glow>
                </a:effectLst>
                <a:latin typeface="Microsoft Sans Serif"/>
                <a:cs typeface="Microsoft Sans Serif"/>
              </a:endParaRPr>
            </a:p>
            <a:p>
              <a:pPr algn="ctr" defTabSz="408115"/>
              <a:r>
                <a:rPr lang="en-US" sz="1600" b="1" dirty="0" smtClean="0">
                  <a:solidFill>
                    <a:prstClr val="black"/>
                  </a:solidFill>
                  <a:effectLst>
                    <a:glow rad="101600">
                      <a:prstClr val="white">
                        <a:alpha val="75000"/>
                      </a:prstClr>
                    </a:glow>
                  </a:effectLst>
                  <a:latin typeface="Microsoft Sans Serif"/>
                  <a:cs typeface="Microsoft Sans Serif"/>
                </a:rPr>
                <a:t>Not </a:t>
              </a:r>
              <a:r>
                <a:rPr lang="en-US" sz="1600" b="1" dirty="0">
                  <a:solidFill>
                    <a:prstClr val="black"/>
                  </a:solidFill>
                  <a:effectLst>
                    <a:glow rad="101600">
                      <a:prstClr val="white">
                        <a:alpha val="75000"/>
                      </a:prstClr>
                    </a:glow>
                  </a:effectLst>
                  <a:latin typeface="Microsoft Sans Serif"/>
                  <a:cs typeface="Microsoft Sans Serif"/>
                </a:rPr>
                <a:t>Co-planar</a:t>
              </a:r>
            </a:p>
          </p:txBody>
        </p:sp>
      </p:grpSp>
      <p:grpSp>
        <p:nvGrpSpPr>
          <p:cNvPr id="7" name="Group 47"/>
          <p:cNvGrpSpPr/>
          <p:nvPr/>
        </p:nvGrpSpPr>
        <p:grpSpPr>
          <a:xfrm>
            <a:off x="263222" y="3395155"/>
            <a:ext cx="1908056" cy="1209635"/>
            <a:chOff x="1884102" y="3536915"/>
            <a:chExt cx="1665888" cy="1056110"/>
          </a:xfrm>
        </p:grpSpPr>
        <p:sp>
          <p:nvSpPr>
            <p:cNvPr id="31" name="Freeform 30"/>
            <p:cNvSpPr/>
            <p:nvPr/>
          </p:nvSpPr>
          <p:spPr>
            <a:xfrm rot="19707130">
              <a:off x="2375971" y="3536915"/>
              <a:ext cx="531541" cy="153686"/>
            </a:xfrm>
            <a:custGeom>
              <a:avLst/>
              <a:gdLst>
                <a:gd name="connsiteX0" fmla="*/ 0 w 580304"/>
                <a:gd name="connsiteY0" fmla="*/ 285969 h 285969"/>
                <a:gd name="connsiteX1" fmla="*/ 75692 w 580304"/>
                <a:gd name="connsiteY1" fmla="*/ 243915 h 285969"/>
                <a:gd name="connsiteX2" fmla="*/ 92512 w 580304"/>
                <a:gd name="connsiteY2" fmla="*/ 218682 h 285969"/>
                <a:gd name="connsiteX3" fmla="*/ 159794 w 580304"/>
                <a:gd name="connsiteY3" fmla="*/ 201860 h 285969"/>
                <a:gd name="connsiteX4" fmla="*/ 193435 w 580304"/>
                <a:gd name="connsiteY4" fmla="*/ 193450 h 285969"/>
                <a:gd name="connsiteX5" fmla="*/ 235486 w 580304"/>
                <a:gd name="connsiteY5" fmla="*/ 185039 h 285969"/>
                <a:gd name="connsiteX6" fmla="*/ 260716 w 580304"/>
                <a:gd name="connsiteY6" fmla="*/ 176628 h 285969"/>
                <a:gd name="connsiteX7" fmla="*/ 319588 w 580304"/>
                <a:gd name="connsiteY7" fmla="*/ 159806 h 285969"/>
                <a:gd name="connsiteX8" fmla="*/ 378459 w 580304"/>
                <a:gd name="connsiteY8" fmla="*/ 126163 h 285969"/>
                <a:gd name="connsiteX9" fmla="*/ 395280 w 580304"/>
                <a:gd name="connsiteY9" fmla="*/ 109341 h 285969"/>
                <a:gd name="connsiteX10" fmla="*/ 420510 w 580304"/>
                <a:gd name="connsiteY10" fmla="*/ 100930 h 285969"/>
                <a:gd name="connsiteX11" fmla="*/ 487792 w 580304"/>
                <a:gd name="connsiteY11" fmla="*/ 50465 h 285969"/>
                <a:gd name="connsiteX12" fmla="*/ 513023 w 580304"/>
                <a:gd name="connsiteY12" fmla="*/ 42054 h 285969"/>
                <a:gd name="connsiteX13" fmla="*/ 538253 w 580304"/>
                <a:gd name="connsiteY13" fmla="*/ 25233 h 285969"/>
                <a:gd name="connsiteX14" fmla="*/ 555074 w 580304"/>
                <a:gd name="connsiteY14" fmla="*/ 8411 h 285969"/>
                <a:gd name="connsiteX15" fmla="*/ 580304 w 580304"/>
                <a:gd name="connsiteY15" fmla="*/ 0 h 2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304" h="285969">
                  <a:moveTo>
                    <a:pt x="0" y="285969"/>
                  </a:moveTo>
                  <a:cubicBezTo>
                    <a:pt x="57837" y="247408"/>
                    <a:pt x="31283" y="258719"/>
                    <a:pt x="75692" y="243915"/>
                  </a:cubicBezTo>
                  <a:cubicBezTo>
                    <a:pt x="81299" y="235504"/>
                    <a:pt x="84619" y="224997"/>
                    <a:pt x="92512" y="218682"/>
                  </a:cubicBezTo>
                  <a:cubicBezTo>
                    <a:pt x="101182" y="211745"/>
                    <a:pt x="157619" y="202343"/>
                    <a:pt x="159794" y="201860"/>
                  </a:cubicBezTo>
                  <a:cubicBezTo>
                    <a:pt x="171077" y="199352"/>
                    <a:pt x="182152" y="195958"/>
                    <a:pt x="193435" y="193450"/>
                  </a:cubicBezTo>
                  <a:cubicBezTo>
                    <a:pt x="207389" y="190349"/>
                    <a:pt x="221618" y="188506"/>
                    <a:pt x="235486" y="185039"/>
                  </a:cubicBezTo>
                  <a:cubicBezTo>
                    <a:pt x="244086" y="182889"/>
                    <a:pt x="252192" y="179064"/>
                    <a:pt x="260716" y="176628"/>
                  </a:cubicBezTo>
                  <a:cubicBezTo>
                    <a:pt x="282055" y="170530"/>
                    <a:pt x="299423" y="168449"/>
                    <a:pt x="319588" y="159806"/>
                  </a:cubicBezTo>
                  <a:cubicBezTo>
                    <a:pt x="338181" y="151837"/>
                    <a:pt x="362217" y="139157"/>
                    <a:pt x="378459" y="126163"/>
                  </a:cubicBezTo>
                  <a:cubicBezTo>
                    <a:pt x="384651" y="121209"/>
                    <a:pt x="388480" y="113421"/>
                    <a:pt x="395280" y="109341"/>
                  </a:cubicBezTo>
                  <a:cubicBezTo>
                    <a:pt x="402882" y="104780"/>
                    <a:pt x="412100" y="103734"/>
                    <a:pt x="420510" y="100930"/>
                  </a:cubicBezTo>
                  <a:cubicBezTo>
                    <a:pt x="440435" y="81004"/>
                    <a:pt x="459263" y="59975"/>
                    <a:pt x="487792" y="50465"/>
                  </a:cubicBezTo>
                  <a:cubicBezTo>
                    <a:pt x="496202" y="47661"/>
                    <a:pt x="505094" y="46019"/>
                    <a:pt x="513023" y="42054"/>
                  </a:cubicBezTo>
                  <a:cubicBezTo>
                    <a:pt x="522064" y="37533"/>
                    <a:pt x="530360" y="31548"/>
                    <a:pt x="538253" y="25233"/>
                  </a:cubicBezTo>
                  <a:cubicBezTo>
                    <a:pt x="544445" y="20279"/>
                    <a:pt x="548274" y="12491"/>
                    <a:pt x="555074" y="8411"/>
                  </a:cubicBezTo>
                  <a:cubicBezTo>
                    <a:pt x="562676" y="3850"/>
                    <a:pt x="580304" y="0"/>
                    <a:pt x="580304" y="0"/>
                  </a:cubicBezTo>
                </a:path>
              </a:pathLst>
            </a:custGeom>
            <a:ln w="38100">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sp>
          <p:nvSpPr>
            <p:cNvPr id="37" name="TextBox 36"/>
            <p:cNvSpPr txBox="1"/>
            <p:nvPr/>
          </p:nvSpPr>
          <p:spPr>
            <a:xfrm>
              <a:off x="1884102" y="4254471"/>
              <a:ext cx="1665888" cy="338554"/>
            </a:xfrm>
            <a:prstGeom prst="rect">
              <a:avLst/>
            </a:prstGeom>
            <a:noFill/>
          </p:spPr>
          <p:txBody>
            <a:bodyPr wrap="square" rtlCol="0">
              <a:spAutoFit/>
            </a:bodyPr>
            <a:lstStyle/>
            <a:p>
              <a:pPr algn="ctr" defTabSz="408115"/>
              <a:r>
                <a:rPr lang="en-US" sz="1600" b="1" dirty="0">
                  <a:solidFill>
                    <a:prstClr val="white"/>
                  </a:solidFill>
                  <a:effectLst>
                    <a:glow rad="101600">
                      <a:srgbClr val="0000FF">
                        <a:alpha val="75000"/>
                      </a:srgbClr>
                    </a:glow>
                  </a:effectLst>
                  <a:latin typeface="Microsoft Sans Serif"/>
                  <a:cs typeface="Microsoft Sans Serif"/>
                </a:rPr>
                <a:t>Not Connected</a:t>
              </a:r>
            </a:p>
          </p:txBody>
        </p:sp>
      </p:grpSp>
      <p:grpSp>
        <p:nvGrpSpPr>
          <p:cNvPr id="8" name="Group 52"/>
          <p:cNvGrpSpPr/>
          <p:nvPr/>
        </p:nvGrpSpPr>
        <p:grpSpPr>
          <a:xfrm>
            <a:off x="3169580" y="1911716"/>
            <a:ext cx="1622085" cy="1398590"/>
            <a:chOff x="2781732" y="2178040"/>
            <a:chExt cx="1416212" cy="1221083"/>
          </a:xfrm>
        </p:grpSpPr>
        <p:sp>
          <p:nvSpPr>
            <p:cNvPr id="29" name="Freeform 28"/>
            <p:cNvSpPr/>
            <p:nvPr/>
          </p:nvSpPr>
          <p:spPr>
            <a:xfrm rot="15841362">
              <a:off x="3581490" y="2824324"/>
              <a:ext cx="486520" cy="663077"/>
            </a:xfrm>
            <a:custGeom>
              <a:avLst/>
              <a:gdLst>
                <a:gd name="connsiteX0" fmla="*/ 0 w 586853"/>
                <a:gd name="connsiteY0" fmla="*/ 832513 h 832513"/>
                <a:gd name="connsiteX1" fmla="*/ 81886 w 586853"/>
                <a:gd name="connsiteY1" fmla="*/ 750627 h 832513"/>
                <a:gd name="connsiteX2" fmla="*/ 95534 w 586853"/>
                <a:gd name="connsiteY2" fmla="*/ 709683 h 832513"/>
                <a:gd name="connsiteX3" fmla="*/ 150125 w 586853"/>
                <a:gd name="connsiteY3" fmla="*/ 627797 h 832513"/>
                <a:gd name="connsiteX4" fmla="*/ 177421 w 586853"/>
                <a:gd name="connsiteY4" fmla="*/ 586854 h 832513"/>
                <a:gd name="connsiteX5" fmla="*/ 191068 w 586853"/>
                <a:gd name="connsiteY5" fmla="*/ 545910 h 832513"/>
                <a:gd name="connsiteX6" fmla="*/ 245659 w 586853"/>
                <a:gd name="connsiteY6" fmla="*/ 464024 h 832513"/>
                <a:gd name="connsiteX7" fmla="*/ 259307 w 586853"/>
                <a:gd name="connsiteY7" fmla="*/ 423080 h 832513"/>
                <a:gd name="connsiteX8" fmla="*/ 313898 w 586853"/>
                <a:gd name="connsiteY8" fmla="*/ 341194 h 832513"/>
                <a:gd name="connsiteX9" fmla="*/ 341194 w 586853"/>
                <a:gd name="connsiteY9" fmla="*/ 300251 h 832513"/>
                <a:gd name="connsiteX10" fmla="*/ 382137 w 586853"/>
                <a:gd name="connsiteY10" fmla="*/ 259307 h 832513"/>
                <a:gd name="connsiteX11" fmla="*/ 395785 w 586853"/>
                <a:gd name="connsiteY11" fmla="*/ 218364 h 832513"/>
                <a:gd name="connsiteX12" fmla="*/ 436728 w 586853"/>
                <a:gd name="connsiteY12" fmla="*/ 204716 h 832513"/>
                <a:gd name="connsiteX13" fmla="*/ 504967 w 586853"/>
                <a:gd name="connsiteY13" fmla="*/ 95534 h 832513"/>
                <a:gd name="connsiteX14" fmla="*/ 518615 w 586853"/>
                <a:gd name="connsiteY14" fmla="*/ 54591 h 832513"/>
                <a:gd name="connsiteX15" fmla="*/ 559558 w 586853"/>
                <a:gd name="connsiteY15" fmla="*/ 27295 h 832513"/>
                <a:gd name="connsiteX16" fmla="*/ 586853 w 586853"/>
                <a:gd name="connsiteY16" fmla="*/ 0 h 83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853" h="832513">
                  <a:moveTo>
                    <a:pt x="0" y="832513"/>
                  </a:moveTo>
                  <a:cubicBezTo>
                    <a:pt x="27295" y="805218"/>
                    <a:pt x="69679" y="787248"/>
                    <a:pt x="81886" y="750627"/>
                  </a:cubicBezTo>
                  <a:cubicBezTo>
                    <a:pt x="86435" y="736979"/>
                    <a:pt x="88547" y="722259"/>
                    <a:pt x="95534" y="709683"/>
                  </a:cubicBezTo>
                  <a:cubicBezTo>
                    <a:pt x="111466" y="681006"/>
                    <a:pt x="131928" y="655092"/>
                    <a:pt x="150125" y="627797"/>
                  </a:cubicBezTo>
                  <a:lnTo>
                    <a:pt x="177421" y="586854"/>
                  </a:lnTo>
                  <a:cubicBezTo>
                    <a:pt x="181970" y="573206"/>
                    <a:pt x="184082" y="558486"/>
                    <a:pt x="191068" y="545910"/>
                  </a:cubicBezTo>
                  <a:cubicBezTo>
                    <a:pt x="206999" y="517233"/>
                    <a:pt x="235285" y="495146"/>
                    <a:pt x="245659" y="464024"/>
                  </a:cubicBezTo>
                  <a:cubicBezTo>
                    <a:pt x="250208" y="450376"/>
                    <a:pt x="252320" y="435656"/>
                    <a:pt x="259307" y="423080"/>
                  </a:cubicBezTo>
                  <a:cubicBezTo>
                    <a:pt x="275239" y="394403"/>
                    <a:pt x="295701" y="368489"/>
                    <a:pt x="313898" y="341194"/>
                  </a:cubicBezTo>
                  <a:cubicBezTo>
                    <a:pt x="322997" y="327546"/>
                    <a:pt x="329596" y="311850"/>
                    <a:pt x="341194" y="300251"/>
                  </a:cubicBezTo>
                  <a:lnTo>
                    <a:pt x="382137" y="259307"/>
                  </a:lnTo>
                  <a:cubicBezTo>
                    <a:pt x="386686" y="245659"/>
                    <a:pt x="385613" y="228536"/>
                    <a:pt x="395785" y="218364"/>
                  </a:cubicBezTo>
                  <a:cubicBezTo>
                    <a:pt x="405957" y="208192"/>
                    <a:pt x="428366" y="216422"/>
                    <a:pt x="436728" y="204716"/>
                  </a:cubicBezTo>
                  <a:cubicBezTo>
                    <a:pt x="540083" y="60020"/>
                    <a:pt x="399681" y="165726"/>
                    <a:pt x="504967" y="95534"/>
                  </a:cubicBezTo>
                  <a:cubicBezTo>
                    <a:pt x="509516" y="81886"/>
                    <a:pt x="509628" y="65825"/>
                    <a:pt x="518615" y="54591"/>
                  </a:cubicBezTo>
                  <a:cubicBezTo>
                    <a:pt x="528862" y="41783"/>
                    <a:pt x="546750" y="37542"/>
                    <a:pt x="559558" y="27295"/>
                  </a:cubicBezTo>
                  <a:cubicBezTo>
                    <a:pt x="569605" y="19257"/>
                    <a:pt x="577755" y="9098"/>
                    <a:pt x="586853" y="0"/>
                  </a:cubicBez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sp>
          <p:nvSpPr>
            <p:cNvPr id="52" name="TextBox 51"/>
            <p:cNvSpPr txBox="1"/>
            <p:nvPr/>
          </p:nvSpPr>
          <p:spPr>
            <a:xfrm>
              <a:off x="2781732" y="2178040"/>
              <a:ext cx="1416212" cy="510557"/>
            </a:xfrm>
            <a:prstGeom prst="rect">
              <a:avLst/>
            </a:prstGeom>
            <a:noFill/>
          </p:spPr>
          <p:txBody>
            <a:bodyPr wrap="square" rtlCol="0">
              <a:spAutoFit/>
            </a:bodyPr>
            <a:lstStyle/>
            <a:p>
              <a:pPr algn="ctr" defTabSz="408115"/>
              <a:r>
                <a:rPr lang="en-US" sz="1600" b="1" dirty="0">
                  <a:solidFill>
                    <a:srgbClr val="FFFFFF"/>
                  </a:solidFill>
                  <a:effectLst>
                    <a:glow rad="101600">
                      <a:srgbClr val="FF0000">
                        <a:alpha val="75000"/>
                      </a:srgbClr>
                    </a:glow>
                  </a:effectLst>
                  <a:latin typeface="Microsoft Sans Serif"/>
                  <a:cs typeface="Microsoft Sans Serif"/>
                </a:rPr>
                <a:t>Connected,</a:t>
              </a:r>
              <a:r>
                <a:rPr lang="en-US" sz="1600" b="1" dirty="0">
                  <a:solidFill>
                    <a:prstClr val="black"/>
                  </a:solidFill>
                  <a:effectLst>
                    <a:glow rad="101600">
                      <a:prstClr val="white">
                        <a:alpha val="75000"/>
                      </a:prstClr>
                    </a:glow>
                  </a:effectLst>
                  <a:latin typeface="Microsoft Sans Serif"/>
                  <a:cs typeface="Microsoft Sans Serif"/>
                </a:rPr>
                <a:t> </a:t>
              </a:r>
              <a:endParaRPr lang="en-US" sz="1600" b="1" dirty="0" smtClean="0">
                <a:solidFill>
                  <a:prstClr val="black"/>
                </a:solidFill>
                <a:effectLst>
                  <a:glow rad="101600">
                    <a:prstClr val="white">
                      <a:alpha val="75000"/>
                    </a:prstClr>
                  </a:glow>
                </a:effectLst>
                <a:latin typeface="Microsoft Sans Serif"/>
                <a:cs typeface="Microsoft Sans Serif"/>
              </a:endParaRPr>
            </a:p>
            <a:p>
              <a:pPr algn="ctr" defTabSz="408115"/>
              <a:r>
                <a:rPr lang="en-US" sz="1600" b="1" dirty="0" smtClean="0">
                  <a:solidFill>
                    <a:srgbClr val="FFFFFF"/>
                  </a:solidFill>
                  <a:effectLst>
                    <a:glow rad="101600">
                      <a:srgbClr val="FF0000">
                        <a:alpha val="75000"/>
                      </a:srgbClr>
                    </a:glow>
                  </a:effectLst>
                  <a:latin typeface="Microsoft Sans Serif"/>
                  <a:cs typeface="Microsoft Sans Serif"/>
                </a:rPr>
                <a:t>Co</a:t>
              </a:r>
              <a:r>
                <a:rPr lang="en-US" sz="1600" b="1" dirty="0">
                  <a:solidFill>
                    <a:srgbClr val="FFFFFF"/>
                  </a:solidFill>
                  <a:effectLst>
                    <a:glow rad="101600">
                      <a:srgbClr val="FF0000">
                        <a:alpha val="75000"/>
                      </a:srgbClr>
                    </a:glow>
                  </a:effectLst>
                  <a:latin typeface="Microsoft Sans Serif"/>
                  <a:cs typeface="Microsoft Sans Serif"/>
                </a:rPr>
                <a:t>-planar</a:t>
              </a:r>
            </a:p>
          </p:txBody>
        </p:sp>
      </p:grpSp>
      <p:grpSp>
        <p:nvGrpSpPr>
          <p:cNvPr id="40" name="Group 39"/>
          <p:cNvGrpSpPr/>
          <p:nvPr/>
        </p:nvGrpSpPr>
        <p:grpSpPr>
          <a:xfrm rot="236822">
            <a:off x="6888505" y="1118146"/>
            <a:ext cx="1903685" cy="1885078"/>
            <a:chOff x="6776220" y="1832364"/>
            <a:chExt cx="2041117" cy="1865898"/>
          </a:xfrm>
        </p:grpSpPr>
        <p:sp>
          <p:nvSpPr>
            <p:cNvPr id="35" name="Rectangle 34"/>
            <p:cNvSpPr/>
            <p:nvPr/>
          </p:nvSpPr>
          <p:spPr>
            <a:xfrm rot="20609571">
              <a:off x="6776220" y="1832364"/>
              <a:ext cx="2041117" cy="1865898"/>
            </a:xfrm>
            <a:prstGeom prst="rect">
              <a:avLst/>
            </a:prstGeom>
            <a:solidFill>
              <a:schemeClr val="tx2">
                <a:lumMod val="60000"/>
                <a:lumOff val="40000"/>
              </a:schemeClr>
            </a:solidFill>
            <a:ln>
              <a:noFill/>
            </a:ln>
            <a:scene3d>
              <a:camera prst="isometricOffAxis1Top">
                <a:rot lat="18075715" lon="18090000" rev="345855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39" name="Rectangle 38"/>
            <p:cNvSpPr/>
            <p:nvPr/>
          </p:nvSpPr>
          <p:spPr>
            <a:xfrm rot="20609571">
              <a:off x="7118617" y="2513690"/>
              <a:ext cx="792940" cy="988739"/>
            </a:xfrm>
            <a:prstGeom prst="rect">
              <a:avLst/>
            </a:prstGeom>
            <a:solidFill>
              <a:srgbClr val="00FFFF"/>
            </a:solidFill>
            <a:ln>
              <a:noFill/>
            </a:ln>
            <a:scene3d>
              <a:camera prst="isometricOffAxis1Top">
                <a:rot lat="18075715" lon="18090000" rev="345855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cxnSp>
          <p:nvCxnSpPr>
            <p:cNvPr id="12" name="Straight Connector 11"/>
            <p:cNvCxnSpPr/>
            <p:nvPr/>
          </p:nvCxnSpPr>
          <p:spPr>
            <a:xfrm rot="21363178">
              <a:off x="7568343" y="2796858"/>
              <a:ext cx="526180" cy="190142"/>
            </a:xfrm>
            <a:prstGeom prst="line">
              <a:avLst/>
            </a:prstGeom>
            <a:ln w="47625">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7606903" y="2678440"/>
              <a:ext cx="528082" cy="314370"/>
            </a:xfrm>
            <a:custGeom>
              <a:avLst/>
              <a:gdLst>
                <a:gd name="connsiteX0" fmla="*/ 0 w 528082"/>
                <a:gd name="connsiteY0" fmla="*/ 314370 h 314370"/>
                <a:gd name="connsiteX1" fmla="*/ 75440 w 528082"/>
                <a:gd name="connsiteY1" fmla="*/ 276646 h 314370"/>
                <a:gd name="connsiteX2" fmla="*/ 113160 w 528082"/>
                <a:gd name="connsiteY2" fmla="*/ 264071 h 314370"/>
                <a:gd name="connsiteX3" fmla="*/ 150880 w 528082"/>
                <a:gd name="connsiteY3" fmla="*/ 238921 h 314370"/>
                <a:gd name="connsiteX4" fmla="*/ 251468 w 528082"/>
                <a:gd name="connsiteY4" fmla="*/ 188622 h 314370"/>
                <a:gd name="connsiteX5" fmla="*/ 314335 w 528082"/>
                <a:gd name="connsiteY5" fmla="*/ 138323 h 314370"/>
                <a:gd name="connsiteX6" fmla="*/ 389775 w 528082"/>
                <a:gd name="connsiteY6" fmla="*/ 88023 h 314370"/>
                <a:gd name="connsiteX7" fmla="*/ 427495 w 528082"/>
                <a:gd name="connsiteY7" fmla="*/ 62874 h 314370"/>
                <a:gd name="connsiteX8" fmla="*/ 465215 w 528082"/>
                <a:gd name="connsiteY8" fmla="*/ 37724 h 314370"/>
                <a:gd name="connsiteX9" fmla="*/ 528082 w 528082"/>
                <a:gd name="connsiteY9" fmla="*/ 0 h 31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082" h="314370">
                  <a:moveTo>
                    <a:pt x="0" y="314370"/>
                  </a:moveTo>
                  <a:cubicBezTo>
                    <a:pt x="25147" y="301795"/>
                    <a:pt x="49748" y="288066"/>
                    <a:pt x="75440" y="276646"/>
                  </a:cubicBezTo>
                  <a:cubicBezTo>
                    <a:pt x="87551" y="271263"/>
                    <a:pt x="101306" y="269999"/>
                    <a:pt x="113160" y="264071"/>
                  </a:cubicBezTo>
                  <a:cubicBezTo>
                    <a:pt x="126676" y="257312"/>
                    <a:pt x="137614" y="246158"/>
                    <a:pt x="150880" y="238921"/>
                  </a:cubicBezTo>
                  <a:cubicBezTo>
                    <a:pt x="183789" y="220968"/>
                    <a:pt x="251468" y="188622"/>
                    <a:pt x="251468" y="188622"/>
                  </a:cubicBezTo>
                  <a:cubicBezTo>
                    <a:pt x="297932" y="118917"/>
                    <a:pt x="250028" y="174053"/>
                    <a:pt x="314335" y="138323"/>
                  </a:cubicBezTo>
                  <a:cubicBezTo>
                    <a:pt x="340755" y="123644"/>
                    <a:pt x="364628" y="104790"/>
                    <a:pt x="389775" y="88023"/>
                  </a:cubicBezTo>
                  <a:lnTo>
                    <a:pt x="427495" y="62874"/>
                  </a:lnTo>
                  <a:cubicBezTo>
                    <a:pt x="440068" y="54491"/>
                    <a:pt x="450879" y="42503"/>
                    <a:pt x="465215" y="37724"/>
                  </a:cubicBezTo>
                  <a:cubicBezTo>
                    <a:pt x="514181" y="21400"/>
                    <a:pt x="493564" y="34521"/>
                    <a:pt x="528082" y="0"/>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6713605" y="3323650"/>
            <a:ext cx="1683884" cy="1285594"/>
            <a:chOff x="6539693" y="3161732"/>
            <a:chExt cx="1683884" cy="1285594"/>
          </a:xfrm>
        </p:grpSpPr>
        <p:sp>
          <p:nvSpPr>
            <p:cNvPr id="44" name="Rectangle 43"/>
            <p:cNvSpPr/>
            <p:nvPr/>
          </p:nvSpPr>
          <p:spPr>
            <a:xfrm>
              <a:off x="6871001" y="3281503"/>
              <a:ext cx="1337808" cy="1165823"/>
            </a:xfrm>
            <a:prstGeom prst="rect">
              <a:avLst/>
            </a:prstGeom>
            <a:solidFill>
              <a:srgbClr val="008000"/>
            </a:solidFill>
            <a:ln>
              <a:solidFill>
                <a:srgbClr val="00FFFF"/>
              </a:solidFill>
            </a:ln>
            <a:effectLst/>
            <a:scene3d>
              <a:camera prst="orthographicFront">
                <a:rot lat="2592000" lon="15342000" rev="15620227"/>
              </a:camera>
              <a:lightRig rig="brightRoom" dir="t"/>
            </a:scene3d>
            <a:sp3d extrusionH="635000" contourW="12700">
              <a:contourClr>
                <a:srgbClr val="D0D0D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50" name="Rectangle 49"/>
            <p:cNvSpPr/>
            <p:nvPr/>
          </p:nvSpPr>
          <p:spPr>
            <a:xfrm>
              <a:off x="6539693" y="3305848"/>
              <a:ext cx="1082235" cy="718815"/>
            </a:xfrm>
            <a:prstGeom prst="rect">
              <a:avLst/>
            </a:prstGeom>
            <a:solidFill>
              <a:schemeClr val="bg1"/>
            </a:solidFill>
            <a:ln>
              <a:noFill/>
            </a:ln>
            <a:effectLst/>
            <a:scene3d>
              <a:camera prst="orthographicFront">
                <a:rot lat="840000" lon="2086757"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cxnSp>
          <p:nvCxnSpPr>
            <p:cNvPr id="51" name="Straight Connector 50"/>
            <p:cNvCxnSpPr/>
            <p:nvPr/>
          </p:nvCxnSpPr>
          <p:spPr>
            <a:xfrm flipV="1">
              <a:off x="7584210" y="3245805"/>
              <a:ext cx="639367" cy="131692"/>
            </a:xfrm>
            <a:prstGeom prst="line">
              <a:avLst/>
            </a:prstGeom>
            <a:ln w="41275">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53" name="Freeform 52"/>
            <p:cNvSpPr/>
            <p:nvPr/>
          </p:nvSpPr>
          <p:spPr>
            <a:xfrm>
              <a:off x="7621929" y="3174307"/>
              <a:ext cx="139300" cy="485188"/>
            </a:xfrm>
            <a:custGeom>
              <a:avLst/>
              <a:gdLst>
                <a:gd name="connsiteX0" fmla="*/ 0 w 83270"/>
                <a:gd name="connsiteY0" fmla="*/ 0 h 280597"/>
                <a:gd name="connsiteX1" fmla="*/ 14768 w 83270"/>
                <a:gd name="connsiteY1" fmla="*/ 22153 h 280597"/>
                <a:gd name="connsiteX2" fmla="*/ 29535 w 83270"/>
                <a:gd name="connsiteY2" fmla="*/ 95994 h 280597"/>
                <a:gd name="connsiteX3" fmla="*/ 36919 w 83270"/>
                <a:gd name="connsiteY3" fmla="*/ 125530 h 280597"/>
                <a:gd name="connsiteX4" fmla="*/ 44303 w 83270"/>
                <a:gd name="connsiteY4" fmla="*/ 214140 h 280597"/>
                <a:gd name="connsiteX5" fmla="*/ 59071 w 83270"/>
                <a:gd name="connsiteY5" fmla="*/ 258445 h 280597"/>
                <a:gd name="connsiteX6" fmla="*/ 81222 w 83270"/>
                <a:gd name="connsiteY6" fmla="*/ 280597 h 2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70" h="280597">
                  <a:moveTo>
                    <a:pt x="0" y="0"/>
                  </a:moveTo>
                  <a:cubicBezTo>
                    <a:pt x="4923" y="7384"/>
                    <a:pt x="12158" y="13671"/>
                    <a:pt x="14768" y="22153"/>
                  </a:cubicBezTo>
                  <a:cubicBezTo>
                    <a:pt x="22149" y="46144"/>
                    <a:pt x="23447" y="71642"/>
                    <a:pt x="29535" y="95994"/>
                  </a:cubicBezTo>
                  <a:lnTo>
                    <a:pt x="36919" y="125530"/>
                  </a:lnTo>
                  <a:cubicBezTo>
                    <a:pt x="39380" y="155067"/>
                    <a:pt x="39430" y="184904"/>
                    <a:pt x="44303" y="214140"/>
                  </a:cubicBezTo>
                  <a:cubicBezTo>
                    <a:pt x="46862" y="229495"/>
                    <a:pt x="46119" y="249810"/>
                    <a:pt x="59071" y="258445"/>
                  </a:cubicBezTo>
                  <a:cubicBezTo>
                    <a:pt x="83270" y="274578"/>
                    <a:pt x="81222" y="264339"/>
                    <a:pt x="81222" y="280597"/>
                  </a:cubicBezTo>
                </a:path>
              </a:pathLst>
            </a:custGeom>
            <a:ln w="41275">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dirty="0">
                <a:solidFill>
                  <a:prstClr val="black"/>
                </a:solidFill>
                <a:latin typeface="Calibri"/>
              </a:endParaRPr>
            </a:p>
          </p:txBody>
        </p:sp>
        <p:sp>
          <p:nvSpPr>
            <p:cNvPr id="54" name="Freeform 53"/>
            <p:cNvSpPr/>
            <p:nvPr/>
          </p:nvSpPr>
          <p:spPr>
            <a:xfrm>
              <a:off x="8002050" y="3161732"/>
              <a:ext cx="66454" cy="485188"/>
            </a:xfrm>
            <a:custGeom>
              <a:avLst/>
              <a:gdLst>
                <a:gd name="connsiteX0" fmla="*/ 0 w 66454"/>
                <a:gd name="connsiteY0" fmla="*/ 0 h 310133"/>
                <a:gd name="connsiteX1" fmla="*/ 29535 w 66454"/>
                <a:gd name="connsiteY1" fmla="*/ 44304 h 310133"/>
                <a:gd name="connsiteX2" fmla="*/ 36919 w 66454"/>
                <a:gd name="connsiteY2" fmla="*/ 95993 h 310133"/>
                <a:gd name="connsiteX3" fmla="*/ 44303 w 66454"/>
                <a:gd name="connsiteY3" fmla="*/ 251060 h 310133"/>
                <a:gd name="connsiteX4" fmla="*/ 59071 w 66454"/>
                <a:gd name="connsiteY4" fmla="*/ 273212 h 310133"/>
                <a:gd name="connsiteX5" fmla="*/ 66454 w 66454"/>
                <a:gd name="connsiteY5" fmla="*/ 310133 h 3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54" h="310133">
                  <a:moveTo>
                    <a:pt x="0" y="0"/>
                  </a:moveTo>
                  <a:cubicBezTo>
                    <a:pt x="9845" y="14768"/>
                    <a:pt x="23164" y="27738"/>
                    <a:pt x="29535" y="44304"/>
                  </a:cubicBezTo>
                  <a:cubicBezTo>
                    <a:pt x="35783" y="60549"/>
                    <a:pt x="35679" y="78633"/>
                    <a:pt x="36919" y="95993"/>
                  </a:cubicBezTo>
                  <a:cubicBezTo>
                    <a:pt x="40606" y="147609"/>
                    <a:pt x="37885" y="199712"/>
                    <a:pt x="44303" y="251060"/>
                  </a:cubicBezTo>
                  <a:cubicBezTo>
                    <a:pt x="45404" y="259866"/>
                    <a:pt x="54148" y="265828"/>
                    <a:pt x="59071" y="273212"/>
                  </a:cubicBezTo>
                  <a:lnTo>
                    <a:pt x="66454" y="310133"/>
                  </a:lnTo>
                </a:path>
              </a:pathLst>
            </a:custGeom>
            <a:ln w="41275">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dirty="0">
                <a:solidFill>
                  <a:prstClr val="black"/>
                </a:solidFill>
                <a:latin typeface="Calibri"/>
              </a:endParaRPr>
            </a:p>
          </p:txBody>
        </p:sp>
      </p:grpSp>
      <p:grpSp>
        <p:nvGrpSpPr>
          <p:cNvPr id="70" name="Group 69"/>
          <p:cNvGrpSpPr/>
          <p:nvPr/>
        </p:nvGrpSpPr>
        <p:grpSpPr>
          <a:xfrm>
            <a:off x="7092978" y="4612196"/>
            <a:ext cx="1537356" cy="1322400"/>
            <a:chOff x="7092978" y="4760144"/>
            <a:chExt cx="1537356" cy="1322400"/>
          </a:xfrm>
        </p:grpSpPr>
        <p:grpSp>
          <p:nvGrpSpPr>
            <p:cNvPr id="66" name="Group 65"/>
            <p:cNvGrpSpPr/>
            <p:nvPr/>
          </p:nvGrpSpPr>
          <p:grpSpPr>
            <a:xfrm>
              <a:off x="7092978" y="4760144"/>
              <a:ext cx="1537356" cy="1322400"/>
              <a:chOff x="7092978" y="4587772"/>
              <a:chExt cx="1537356" cy="1322400"/>
            </a:xfrm>
          </p:grpSpPr>
          <p:sp>
            <p:nvSpPr>
              <p:cNvPr id="43" name="Rectangle 42"/>
              <p:cNvSpPr/>
              <p:nvPr/>
            </p:nvSpPr>
            <p:spPr>
              <a:xfrm>
                <a:off x="7092978" y="4587772"/>
                <a:ext cx="1082984" cy="1322400"/>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7647856" y="4884533"/>
                <a:ext cx="982478" cy="687571"/>
              </a:xfrm>
              <a:prstGeom prst="rect">
                <a:avLst/>
              </a:prstGeom>
              <a:solidFill>
                <a:srgbClr val="00FFFF"/>
              </a:solidFill>
              <a:ln>
                <a:solidFill>
                  <a:srgbClr val="00FFFF"/>
                </a:solidFill>
              </a:ln>
              <a:effectLst>
                <a:outerShdw blurRad="317500" dir="5400000" sx="98000" sy="98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7636430" y="4884533"/>
                <a:ext cx="0" cy="687571"/>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69" name="Freeform 68"/>
            <p:cNvSpPr/>
            <p:nvPr/>
          </p:nvSpPr>
          <p:spPr>
            <a:xfrm rot="19707130">
              <a:off x="7314006" y="5330166"/>
              <a:ext cx="608810" cy="176027"/>
            </a:xfrm>
            <a:custGeom>
              <a:avLst/>
              <a:gdLst>
                <a:gd name="connsiteX0" fmla="*/ 0 w 580304"/>
                <a:gd name="connsiteY0" fmla="*/ 285969 h 285969"/>
                <a:gd name="connsiteX1" fmla="*/ 75692 w 580304"/>
                <a:gd name="connsiteY1" fmla="*/ 243915 h 285969"/>
                <a:gd name="connsiteX2" fmla="*/ 92512 w 580304"/>
                <a:gd name="connsiteY2" fmla="*/ 218682 h 285969"/>
                <a:gd name="connsiteX3" fmla="*/ 159794 w 580304"/>
                <a:gd name="connsiteY3" fmla="*/ 201860 h 285969"/>
                <a:gd name="connsiteX4" fmla="*/ 193435 w 580304"/>
                <a:gd name="connsiteY4" fmla="*/ 193450 h 285969"/>
                <a:gd name="connsiteX5" fmla="*/ 235486 w 580304"/>
                <a:gd name="connsiteY5" fmla="*/ 185039 h 285969"/>
                <a:gd name="connsiteX6" fmla="*/ 260716 w 580304"/>
                <a:gd name="connsiteY6" fmla="*/ 176628 h 285969"/>
                <a:gd name="connsiteX7" fmla="*/ 319588 w 580304"/>
                <a:gd name="connsiteY7" fmla="*/ 159806 h 285969"/>
                <a:gd name="connsiteX8" fmla="*/ 378459 w 580304"/>
                <a:gd name="connsiteY8" fmla="*/ 126163 h 285969"/>
                <a:gd name="connsiteX9" fmla="*/ 395280 w 580304"/>
                <a:gd name="connsiteY9" fmla="*/ 109341 h 285969"/>
                <a:gd name="connsiteX10" fmla="*/ 420510 w 580304"/>
                <a:gd name="connsiteY10" fmla="*/ 100930 h 285969"/>
                <a:gd name="connsiteX11" fmla="*/ 487792 w 580304"/>
                <a:gd name="connsiteY11" fmla="*/ 50465 h 285969"/>
                <a:gd name="connsiteX12" fmla="*/ 513023 w 580304"/>
                <a:gd name="connsiteY12" fmla="*/ 42054 h 285969"/>
                <a:gd name="connsiteX13" fmla="*/ 538253 w 580304"/>
                <a:gd name="connsiteY13" fmla="*/ 25233 h 285969"/>
                <a:gd name="connsiteX14" fmla="*/ 555074 w 580304"/>
                <a:gd name="connsiteY14" fmla="*/ 8411 h 285969"/>
                <a:gd name="connsiteX15" fmla="*/ 580304 w 580304"/>
                <a:gd name="connsiteY15" fmla="*/ 0 h 2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304" h="285969">
                  <a:moveTo>
                    <a:pt x="0" y="285969"/>
                  </a:moveTo>
                  <a:cubicBezTo>
                    <a:pt x="57837" y="247408"/>
                    <a:pt x="31283" y="258719"/>
                    <a:pt x="75692" y="243915"/>
                  </a:cubicBezTo>
                  <a:cubicBezTo>
                    <a:pt x="81299" y="235504"/>
                    <a:pt x="84619" y="224997"/>
                    <a:pt x="92512" y="218682"/>
                  </a:cubicBezTo>
                  <a:cubicBezTo>
                    <a:pt x="101182" y="211745"/>
                    <a:pt x="157619" y="202343"/>
                    <a:pt x="159794" y="201860"/>
                  </a:cubicBezTo>
                  <a:cubicBezTo>
                    <a:pt x="171077" y="199352"/>
                    <a:pt x="182152" y="195958"/>
                    <a:pt x="193435" y="193450"/>
                  </a:cubicBezTo>
                  <a:cubicBezTo>
                    <a:pt x="207389" y="190349"/>
                    <a:pt x="221618" y="188506"/>
                    <a:pt x="235486" y="185039"/>
                  </a:cubicBezTo>
                  <a:cubicBezTo>
                    <a:pt x="244086" y="182889"/>
                    <a:pt x="252192" y="179064"/>
                    <a:pt x="260716" y="176628"/>
                  </a:cubicBezTo>
                  <a:cubicBezTo>
                    <a:pt x="282055" y="170530"/>
                    <a:pt x="299423" y="168449"/>
                    <a:pt x="319588" y="159806"/>
                  </a:cubicBezTo>
                  <a:cubicBezTo>
                    <a:pt x="338181" y="151837"/>
                    <a:pt x="362217" y="139157"/>
                    <a:pt x="378459" y="126163"/>
                  </a:cubicBezTo>
                  <a:cubicBezTo>
                    <a:pt x="384651" y="121209"/>
                    <a:pt x="388480" y="113421"/>
                    <a:pt x="395280" y="109341"/>
                  </a:cubicBezTo>
                  <a:cubicBezTo>
                    <a:pt x="402882" y="104780"/>
                    <a:pt x="412100" y="103734"/>
                    <a:pt x="420510" y="100930"/>
                  </a:cubicBezTo>
                  <a:cubicBezTo>
                    <a:pt x="440435" y="81004"/>
                    <a:pt x="459263" y="59975"/>
                    <a:pt x="487792" y="50465"/>
                  </a:cubicBezTo>
                  <a:cubicBezTo>
                    <a:pt x="496202" y="47661"/>
                    <a:pt x="505094" y="46019"/>
                    <a:pt x="513023" y="42054"/>
                  </a:cubicBezTo>
                  <a:cubicBezTo>
                    <a:pt x="522064" y="37533"/>
                    <a:pt x="530360" y="31548"/>
                    <a:pt x="538253" y="25233"/>
                  </a:cubicBezTo>
                  <a:cubicBezTo>
                    <a:pt x="544445" y="20279"/>
                    <a:pt x="548274" y="12491"/>
                    <a:pt x="555074" y="8411"/>
                  </a:cubicBezTo>
                  <a:cubicBezTo>
                    <a:pt x="562676" y="3850"/>
                    <a:pt x="580304" y="0"/>
                    <a:pt x="580304" y="0"/>
                  </a:cubicBezTo>
                </a:path>
              </a:pathLst>
            </a:custGeom>
            <a:ln w="38100">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08115"/>
              <a:endParaRPr lang="en-US" sz="1600">
                <a:solidFill>
                  <a:prstClr val="black"/>
                </a:solidFill>
                <a:latin typeface="Microsoft Sans Serif"/>
                <a:cs typeface="Microsoft Sans Serif"/>
              </a:endParaRPr>
            </a:p>
          </p:txBody>
        </p:sp>
      </p:grpSp>
    </p:spTree>
    <p:extLst>
      <p:ext uri="{BB962C8B-B14F-4D97-AF65-F5344CB8AC3E}">
        <p14:creationId xmlns:p14="http://schemas.microsoft.com/office/powerpoint/2010/main" val="1014277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660628" y="5831702"/>
            <a:ext cx="7876692" cy="889774"/>
          </a:xfrm>
          <a:prstGeom prst="rect">
            <a:avLst/>
          </a:prstGeom>
        </p:spPr>
        <p:txBody>
          <a:bodyPr vert="horz" lIns="91440" tIns="45720" rIns="91440" bIns="45720" rtlCol="0" anchor="ctr">
            <a:normAutofit/>
          </a:bodyPr>
          <a:lstStyle/>
          <a:p>
            <a:pPr algn="ctr">
              <a:spcBef>
                <a:spcPct val="0"/>
              </a:spcBef>
              <a:defRPr/>
            </a:pPr>
            <a:r>
              <a:rPr lang="en-US" sz="2000" dirty="0" smtClean="0">
                <a:solidFill>
                  <a:srgbClr val="0000FF"/>
                </a:solidFill>
                <a:latin typeface="Microsoft Sans Serif"/>
                <a:cs typeface="Microsoft Sans Serif"/>
              </a:rPr>
              <a:t>Algorithm guides the user towards a better reconstruction</a:t>
            </a:r>
            <a:endParaRPr lang="en-US" sz="1700" dirty="0">
              <a:solidFill>
                <a:prstClr val="black"/>
              </a:solidFill>
              <a:latin typeface="Microsoft Sans Serif"/>
              <a:cs typeface="Microsoft Sans Serif"/>
            </a:endParaRPr>
          </a:p>
        </p:txBody>
      </p:sp>
      <p:sp>
        <p:nvSpPr>
          <p:cNvPr id="17" name="Slide Number Placeholder 16"/>
          <p:cNvSpPr>
            <a:spLocks noGrp="1"/>
          </p:cNvSpPr>
          <p:nvPr>
            <p:ph type="sldNum" sz="quarter" idx="12"/>
          </p:nvPr>
        </p:nvSpPr>
        <p:spPr/>
        <p:txBody>
          <a:bodyPr/>
          <a:lstStyle/>
          <a:p>
            <a:fld id="{B0B539FE-E9B0-C748-8D7A-5A93BB2C7DE2}"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grpSp>
        <p:nvGrpSpPr>
          <p:cNvPr id="2" name="Group 18"/>
          <p:cNvGrpSpPr/>
          <p:nvPr/>
        </p:nvGrpSpPr>
        <p:grpSpPr>
          <a:xfrm>
            <a:off x="5349827" y="632494"/>
            <a:ext cx="3334554" cy="4905119"/>
            <a:chOff x="5349827" y="631527"/>
            <a:chExt cx="3334554" cy="5119310"/>
          </a:xfrm>
        </p:grpSpPr>
        <p:grpSp>
          <p:nvGrpSpPr>
            <p:cNvPr id="3" name="Group 14"/>
            <p:cNvGrpSpPr/>
            <p:nvPr/>
          </p:nvGrpSpPr>
          <p:grpSpPr>
            <a:xfrm>
              <a:off x="5349827" y="631527"/>
              <a:ext cx="3254868" cy="5119310"/>
              <a:chOff x="5385403" y="503842"/>
              <a:chExt cx="3254868" cy="5119310"/>
            </a:xfrm>
          </p:grpSpPr>
          <p:pic>
            <p:nvPicPr>
              <p:cNvPr id="36" name="Picture 35" descr="Picture 9.png"/>
              <p:cNvPicPr>
                <a:picLocks noChangeAspect="1"/>
              </p:cNvPicPr>
              <p:nvPr/>
            </p:nvPicPr>
            <p:blipFill>
              <a:blip r:embed="rId5"/>
              <a:stretch>
                <a:fillRect/>
              </a:stretch>
            </p:blipFill>
            <p:spPr>
              <a:xfrm>
                <a:off x="5385403" y="3393757"/>
                <a:ext cx="3254868" cy="2229395"/>
              </a:xfrm>
              <a:prstGeom prst="rect">
                <a:avLst/>
              </a:prstGeom>
            </p:spPr>
          </p:pic>
          <p:pic>
            <p:nvPicPr>
              <p:cNvPr id="37" name="Picture 36" descr="Picture 12.png"/>
              <p:cNvPicPr>
                <a:picLocks noChangeAspect="1"/>
              </p:cNvPicPr>
              <p:nvPr/>
            </p:nvPicPr>
            <p:blipFill>
              <a:blip r:embed="rId6"/>
              <a:stretch>
                <a:fillRect/>
              </a:stretch>
            </p:blipFill>
            <p:spPr>
              <a:xfrm>
                <a:off x="5871142" y="503842"/>
                <a:ext cx="2134151" cy="2560651"/>
              </a:xfrm>
              <a:prstGeom prst="rect">
                <a:avLst/>
              </a:prstGeom>
            </p:spPr>
          </p:pic>
        </p:grpSp>
        <p:sp>
          <p:nvSpPr>
            <p:cNvPr id="32" name="Oval 31"/>
            <p:cNvSpPr/>
            <p:nvPr/>
          </p:nvSpPr>
          <p:spPr>
            <a:xfrm rot="20556143">
              <a:off x="6390426" y="1013937"/>
              <a:ext cx="1195833" cy="808157"/>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33" name="Oval 32"/>
            <p:cNvSpPr/>
            <p:nvPr/>
          </p:nvSpPr>
          <p:spPr>
            <a:xfrm rot="239307">
              <a:off x="6380216" y="2675829"/>
              <a:ext cx="1300108" cy="673528"/>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34" name="Oval 33"/>
            <p:cNvSpPr/>
            <p:nvPr/>
          </p:nvSpPr>
          <p:spPr>
            <a:xfrm>
              <a:off x="7998635" y="3856344"/>
              <a:ext cx="685746" cy="627625"/>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sp>
          <p:nvSpPr>
            <p:cNvPr id="35" name="Oval 34"/>
            <p:cNvSpPr/>
            <p:nvPr/>
          </p:nvSpPr>
          <p:spPr>
            <a:xfrm rot="21448203">
              <a:off x="5847608" y="4824648"/>
              <a:ext cx="2525601" cy="627625"/>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Calibri"/>
              </a:endParaRPr>
            </a:p>
          </p:txBody>
        </p:sp>
      </p:grpSp>
      <p:sp>
        <p:nvSpPr>
          <p:cNvPr id="38" name="Title 1"/>
          <p:cNvSpPr txBox="1">
            <a:spLocks/>
          </p:cNvSpPr>
          <p:nvPr/>
        </p:nvSpPr>
        <p:spPr>
          <a:xfrm>
            <a:off x="5418103" y="5287256"/>
            <a:ext cx="3186592" cy="671692"/>
          </a:xfrm>
          <a:prstGeom prst="rect">
            <a:avLst/>
          </a:prstGeom>
        </p:spPr>
        <p:txBody>
          <a:bodyPr vert="horz" lIns="91440" tIns="45720" rIns="91440" bIns="45720" rtlCol="0" anchor="ctr">
            <a:noAutofit/>
          </a:bodyPr>
          <a:lstStyle/>
          <a:p>
            <a:pPr algn="ctr">
              <a:spcBef>
                <a:spcPct val="0"/>
              </a:spcBef>
              <a:defRPr/>
            </a:pPr>
            <a:r>
              <a:rPr lang="en-US" sz="1600" dirty="0">
                <a:solidFill>
                  <a:prstClr val="black"/>
                </a:solidFill>
                <a:latin typeface="Microsoft Sans Serif"/>
                <a:cs typeface="Microsoft Sans Serif"/>
              </a:rPr>
              <a:t>Novel 3D views, </a:t>
            </a:r>
          </a:p>
          <a:p>
            <a:pPr algn="ctr">
              <a:spcBef>
                <a:spcPct val="0"/>
              </a:spcBef>
              <a:defRPr/>
            </a:pPr>
            <a:r>
              <a:rPr lang="en-US" sz="1600" dirty="0">
                <a:solidFill>
                  <a:prstClr val="black"/>
                </a:solidFill>
                <a:latin typeface="Microsoft Sans Serif"/>
                <a:cs typeface="Microsoft Sans Serif"/>
              </a:rPr>
              <a:t>errors corrected in yellow circles</a:t>
            </a:r>
          </a:p>
        </p:txBody>
      </p:sp>
      <p:sp>
        <p:nvSpPr>
          <p:cNvPr id="22" name="Title 1"/>
          <p:cNvSpPr txBox="1">
            <a:spLocks/>
          </p:cNvSpPr>
          <p:nvPr/>
        </p:nvSpPr>
        <p:spPr>
          <a:xfrm>
            <a:off x="1454623" y="364783"/>
            <a:ext cx="2460785" cy="358726"/>
          </a:xfrm>
          <a:prstGeom prst="rect">
            <a:avLst/>
          </a:prstGeom>
        </p:spPr>
        <p:txBody>
          <a:bodyPr vert="horz" lIns="91440" tIns="45720" rIns="91440" bIns="45720" rtlCol="0" anchor="ctr">
            <a:noAutofit/>
          </a:bodyPr>
          <a:lstStyle/>
          <a:p>
            <a:pPr algn="ctr">
              <a:spcBef>
                <a:spcPct val="0"/>
              </a:spcBef>
              <a:defRPr/>
            </a:pPr>
            <a:r>
              <a:rPr lang="en-US" sz="1600" dirty="0">
                <a:solidFill>
                  <a:prstClr val="black"/>
                </a:solidFill>
                <a:latin typeface="Microsoft Sans Serif"/>
                <a:cs typeface="Microsoft Sans Serif"/>
              </a:rPr>
              <a:t>Piecewise plane labeling</a:t>
            </a:r>
          </a:p>
        </p:txBody>
      </p:sp>
      <p:pic>
        <p:nvPicPr>
          <p:cNvPr id="24" name="Picture 23" descr="seg_0009_sofa_1_0.jpg"/>
          <p:cNvPicPr>
            <a:picLocks noChangeAspect="1"/>
          </p:cNvPicPr>
          <p:nvPr/>
        </p:nvPicPr>
        <p:blipFill>
          <a:blip r:embed="rId7"/>
          <a:stretch>
            <a:fillRect/>
          </a:stretch>
        </p:blipFill>
        <p:spPr>
          <a:xfrm>
            <a:off x="961237" y="718202"/>
            <a:ext cx="3545821" cy="2671608"/>
          </a:xfrm>
          <a:prstGeom prst="rect">
            <a:avLst/>
          </a:prstGeom>
        </p:spPr>
      </p:pic>
      <p:pic>
        <p:nvPicPr>
          <p:cNvPr id="25" name="Active_learning_for_3D_talk_video_2.mov">
            <a:hlinkClick r:id="" action="ppaction://media"/>
          </p:cNvPr>
          <p:cNvPicPr/>
          <p:nvPr>
            <a:videoFile r:link="rId2"/>
            <p:extLst>
              <p:ext uri="{DAA4B4D4-6D71-4841-9C94-3DE7FCFB9230}">
                <p14:media xmlns:p14="http://schemas.microsoft.com/office/powerpoint/2010/main" r:link="rId1"/>
              </p:ext>
            </p:extLst>
          </p:nvPr>
        </p:nvPicPr>
        <p:blipFill>
          <a:blip r:embed="rId8"/>
          <a:stretch>
            <a:fillRect/>
          </a:stretch>
        </p:blipFill>
        <p:spPr>
          <a:xfrm>
            <a:off x="963223" y="3389810"/>
            <a:ext cx="3545821" cy="2508161"/>
          </a:xfrm>
          <a:prstGeom prst="rect">
            <a:avLst/>
          </a:prstGeom>
        </p:spPr>
      </p:pic>
    </p:spTree>
    <p:extLst>
      <p:ext uri="{BB962C8B-B14F-4D97-AF65-F5344CB8AC3E}">
        <p14:creationId xmlns:p14="http://schemas.microsoft.com/office/powerpoint/2010/main" val="1973555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987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5"/>
                                        </p:tgtEl>
                                      </p:cBhvr>
                                    </p:cmd>
                                  </p:childTnLst>
                                </p:cTn>
                              </p:par>
                            </p:childTnLst>
                          </p:cTn>
                        </p:par>
                      </p:childTnLst>
                    </p:cTn>
                  </p:par>
                </p:childTnLst>
              </p:cTn>
              <p:nextCondLst>
                <p:cond evt="onClick" delay="0">
                  <p:tgtEl>
                    <p:spTgt spid="25"/>
                  </p:tgtEl>
                </p:cond>
              </p:nextCondLst>
            </p:seq>
            <p:video>
              <p:cMediaNode vol="0">
                <p:cTn id="31" fill="hold" display="0">
                  <p:stCondLst>
                    <p:cond delay="indefinite"/>
                  </p:stCondLst>
                  <p:endCondLst>
                    <p:cond evt="onNext" delay="0">
                      <p:tgtEl>
                        <p:sldTgt/>
                      </p:tgtEl>
                    </p:cond>
                    <p:cond evt="onPrev" delay="0">
                      <p:tgtEl>
                        <p:sldTgt/>
                      </p:tgtEl>
                    </p:cond>
                  </p:endCondLst>
                </p:cTn>
                <p:tgtEl>
                  <p:spTgt spid="25"/>
                </p:tgtEl>
              </p:cMediaNode>
            </p:video>
          </p:childTnLst>
        </p:cTn>
      </p:par>
    </p:tnLst>
    <p:bldLst>
      <p:bldP spid="21" grpId="0"/>
      <p:bldP spid="38"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Microsoft Sans Serif"/>
                <a:cs typeface="Microsoft Sans Serif"/>
              </a:rPr>
              <a:t>Summary</a:t>
            </a:r>
            <a:endParaRPr lang="en-US" sz="3600" dirty="0">
              <a:latin typeface="Microsoft Sans Serif"/>
              <a:cs typeface="Microsoft Sans Serif"/>
            </a:endParaRPr>
          </a:p>
        </p:txBody>
      </p:sp>
      <p:sp>
        <p:nvSpPr>
          <p:cNvPr id="3" name="Content Placeholder 2"/>
          <p:cNvSpPr>
            <a:spLocks noGrp="1"/>
          </p:cNvSpPr>
          <p:nvPr>
            <p:ph idx="1"/>
          </p:nvPr>
        </p:nvSpPr>
        <p:spPr>
          <a:xfrm>
            <a:off x="695749" y="1600201"/>
            <a:ext cx="7860361" cy="4756150"/>
          </a:xfrm>
        </p:spPr>
        <p:txBody>
          <a:bodyPr>
            <a:normAutofit/>
          </a:bodyPr>
          <a:lstStyle/>
          <a:p>
            <a:pPr algn="just"/>
            <a:r>
              <a:rPr lang="en-US" sz="2800" dirty="0" smtClean="0">
                <a:latin typeface="Microsoft Sans Serif"/>
                <a:cs typeface="Microsoft Sans Serif"/>
              </a:rPr>
              <a:t> Image based modeling</a:t>
            </a:r>
          </a:p>
          <a:p>
            <a:pPr lvl="1" algn="just"/>
            <a:r>
              <a:rPr lang="en-US" sz="2400" dirty="0" smtClean="0">
                <a:latin typeface="Microsoft Sans Serif"/>
                <a:cs typeface="Microsoft Sans Serif"/>
              </a:rPr>
              <a:t>Errors </a:t>
            </a:r>
            <a:r>
              <a:rPr lang="en-US" sz="2400" dirty="0" smtClean="0">
                <a:latin typeface="Microsoft Sans Serif"/>
                <a:cs typeface="Microsoft Sans Serif"/>
              </a:rPr>
              <a:t>made by the automatic algorithm can be fixed by incorporating the user intelligently into the system</a:t>
            </a:r>
          </a:p>
          <a:p>
            <a:pPr lvl="1" algn="just"/>
            <a:endParaRPr lang="en-US" sz="2400" dirty="0">
              <a:latin typeface="Microsoft Sans Serif"/>
              <a:cs typeface="Microsoft Sans Serif"/>
            </a:endParaRPr>
          </a:p>
          <a:p>
            <a:pPr algn="just"/>
            <a:r>
              <a:rPr lang="en-US" sz="2800" dirty="0" smtClean="0">
                <a:latin typeface="Microsoft Sans Serif"/>
                <a:cs typeface="Microsoft Sans Serif"/>
              </a:rPr>
              <a:t>Sketch based 3D modelers</a:t>
            </a:r>
            <a:endParaRPr lang="en-US" sz="2800" dirty="0" smtClean="0">
              <a:latin typeface="Microsoft Sans Serif"/>
              <a:cs typeface="Microsoft Sans Serif"/>
            </a:endParaRPr>
          </a:p>
          <a:p>
            <a:pPr lvl="1" algn="just"/>
            <a:r>
              <a:rPr lang="en-US" sz="2400" dirty="0" smtClean="0">
                <a:latin typeface="Microsoft Sans Serif"/>
                <a:cs typeface="Microsoft Sans Serif"/>
              </a:rPr>
              <a:t>Enables users to create synthetic 3D modeling via simple sketches</a:t>
            </a:r>
          </a:p>
        </p:txBody>
      </p:sp>
      <p:sp>
        <p:nvSpPr>
          <p:cNvPr id="4" name="Slide Number Placeholder 3"/>
          <p:cNvSpPr>
            <a:spLocks noGrp="1"/>
          </p:cNvSpPr>
          <p:nvPr>
            <p:ph type="sldNum" sz="quarter" idx="12"/>
          </p:nvPr>
        </p:nvSpPr>
        <p:spPr/>
        <p:txBody>
          <a:bodyPr/>
          <a:lstStyle/>
          <a:p>
            <a:fld id="{B0B539FE-E9B0-C748-8D7A-5A93BB2C7DE2}" type="slidenum">
              <a:rPr lang="en-US" smtClean="0">
                <a:solidFill>
                  <a:prstClr val="black">
                    <a:tint val="75000"/>
                  </a:prstClr>
                </a:solidFill>
                <a:latin typeface="Microsoft Sans Serif"/>
                <a:cs typeface="Microsoft Sans Serif"/>
              </a:rPr>
              <a:pPr/>
              <a:t>46</a:t>
            </a:fld>
            <a:endParaRPr lang="en-US" dirty="0">
              <a:solidFill>
                <a:prstClr val="black">
                  <a:tint val="75000"/>
                </a:prstClr>
              </a:solidFill>
              <a:latin typeface="Microsoft Sans Serif"/>
              <a:cs typeface="Microsoft Sans Serif"/>
            </a:endParaRPr>
          </a:p>
        </p:txBody>
      </p:sp>
      <p:sp>
        <p:nvSpPr>
          <p:cNvPr id="5" name="Rectangle 4"/>
          <p:cNvSpPr/>
          <p:nvPr/>
        </p:nvSpPr>
        <p:spPr>
          <a:xfrm>
            <a:off x="0" y="0"/>
            <a:ext cx="9144000" cy="274637"/>
          </a:xfrm>
          <a:prstGeom prst="rect">
            <a:avLst/>
          </a:prstGeom>
          <a:solidFill>
            <a:srgbClr val="A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Tree>
    <p:extLst>
      <p:ext uri="{BB962C8B-B14F-4D97-AF65-F5344CB8AC3E}">
        <p14:creationId xmlns:p14="http://schemas.microsoft.com/office/powerpoint/2010/main" val="1358036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Microsoft Sans Serif"/>
                <a:cs typeface="Microsoft Sans Serif"/>
              </a:rPr>
              <a:t>Future directions</a:t>
            </a:r>
            <a:endParaRPr lang="en-US" sz="3600" dirty="0">
              <a:latin typeface="Microsoft Sans Serif"/>
              <a:cs typeface="Microsoft Sans Serif"/>
            </a:endParaRPr>
          </a:p>
        </p:txBody>
      </p:sp>
      <p:sp>
        <p:nvSpPr>
          <p:cNvPr id="3" name="Content Placeholder 2"/>
          <p:cNvSpPr>
            <a:spLocks noGrp="1"/>
          </p:cNvSpPr>
          <p:nvPr>
            <p:ph idx="1"/>
          </p:nvPr>
        </p:nvSpPr>
        <p:spPr>
          <a:xfrm>
            <a:off x="695749" y="1600201"/>
            <a:ext cx="7860361" cy="4756150"/>
          </a:xfrm>
        </p:spPr>
        <p:txBody>
          <a:bodyPr>
            <a:normAutofit fontScale="70000" lnSpcReduction="20000"/>
          </a:bodyPr>
          <a:lstStyle/>
          <a:p>
            <a:pPr algn="just"/>
            <a:r>
              <a:rPr lang="en-US" sz="2800" dirty="0" smtClean="0">
                <a:latin typeface="Microsoft Sans Serif"/>
                <a:cs typeface="Microsoft Sans Serif"/>
              </a:rPr>
              <a:t>Moving beyond planar surfaces but the complexity low</a:t>
            </a:r>
          </a:p>
          <a:p>
            <a:pPr lvl="1" algn="just"/>
            <a:r>
              <a:rPr lang="en-US" sz="2600" dirty="0" smtClean="0">
                <a:latin typeface="Microsoft Sans Serif"/>
                <a:cs typeface="Microsoft Sans Serif"/>
              </a:rPr>
              <a:t>Planar proxies work well for image based rendering but not for obtaining a volumetric model</a:t>
            </a:r>
          </a:p>
          <a:p>
            <a:pPr lvl="1" algn="just"/>
            <a:r>
              <a:rPr lang="en-US" sz="2600" dirty="0" smtClean="0">
                <a:latin typeface="Microsoft Sans Serif"/>
                <a:cs typeface="Microsoft Sans Serif"/>
              </a:rPr>
              <a:t>Exploiting the output of say PMVS and then leveraging user input would be an interesting future direction</a:t>
            </a:r>
          </a:p>
          <a:p>
            <a:pPr lvl="1" algn="just"/>
            <a:endParaRPr lang="en-US" sz="2400" dirty="0" smtClean="0">
              <a:latin typeface="Microsoft Sans Serif"/>
              <a:cs typeface="Microsoft Sans Serif"/>
            </a:endParaRPr>
          </a:p>
          <a:p>
            <a:pPr algn="just"/>
            <a:r>
              <a:rPr lang="en-US" sz="2800" dirty="0">
                <a:latin typeface="Microsoft Sans Serif"/>
                <a:cs typeface="Microsoft Sans Serif"/>
              </a:rPr>
              <a:t>Image based modeling applications </a:t>
            </a:r>
            <a:r>
              <a:rPr lang="en-US" sz="2800" dirty="0" smtClean="0">
                <a:latin typeface="Microsoft Sans Serif"/>
                <a:cs typeface="Microsoft Sans Serif"/>
              </a:rPr>
              <a:t>should try </a:t>
            </a:r>
            <a:r>
              <a:rPr lang="en-US" sz="2800" dirty="0">
                <a:latin typeface="Microsoft Sans Serif"/>
                <a:cs typeface="Microsoft Sans Serif"/>
              </a:rPr>
              <a:t>to exploit the automatic computer vision algorithms as much as possible. </a:t>
            </a:r>
          </a:p>
          <a:p>
            <a:pPr lvl="1" algn="just"/>
            <a:r>
              <a:rPr lang="en-US" sz="2600" dirty="0">
                <a:latin typeface="Microsoft Sans Serif"/>
                <a:cs typeface="Microsoft Sans Serif"/>
              </a:rPr>
              <a:t>As the scene becomes more and more complicated, the effort of the user should not blow out of proportions</a:t>
            </a:r>
          </a:p>
          <a:p>
            <a:pPr algn="just"/>
            <a:endParaRPr lang="en-US" sz="2800" dirty="0" smtClean="0">
              <a:latin typeface="Microsoft Sans Serif"/>
              <a:cs typeface="Microsoft Sans Serif"/>
            </a:endParaRPr>
          </a:p>
          <a:p>
            <a:pPr algn="just"/>
            <a:r>
              <a:rPr lang="en-US" sz="2800" dirty="0" smtClean="0">
                <a:latin typeface="Microsoft Sans Serif"/>
                <a:cs typeface="Microsoft Sans Serif"/>
              </a:rPr>
              <a:t>Interactive 3D modelers like </a:t>
            </a:r>
            <a:r>
              <a:rPr lang="en-US" sz="2800" dirty="0" err="1" smtClean="0">
                <a:latin typeface="Microsoft Sans Serif"/>
                <a:cs typeface="Microsoft Sans Serif"/>
              </a:rPr>
              <a:t>sketchup</a:t>
            </a:r>
            <a:r>
              <a:rPr lang="en-US" sz="2800" dirty="0" smtClean="0">
                <a:latin typeface="Microsoft Sans Serif"/>
                <a:cs typeface="Microsoft Sans Serif"/>
              </a:rPr>
              <a:t> allow users to create synthetic data and with more functionality like texturing, lighting, primitives, etc. results will continue to improve</a:t>
            </a:r>
          </a:p>
          <a:p>
            <a:pPr lvl="1" algn="just"/>
            <a:r>
              <a:rPr lang="en-US" sz="2600" dirty="0" smtClean="0">
                <a:latin typeface="Microsoft Sans Serif"/>
                <a:cs typeface="Microsoft Sans Serif"/>
              </a:rPr>
              <a:t>These are however still hard for a naïve user which has to improve</a:t>
            </a:r>
          </a:p>
          <a:p>
            <a:pPr lvl="1" algn="just"/>
            <a:r>
              <a:rPr lang="en-US" sz="2600" dirty="0" smtClean="0">
                <a:latin typeface="Microsoft Sans Serif"/>
                <a:cs typeface="Microsoft Sans Serif"/>
              </a:rPr>
              <a:t>More semantics?</a:t>
            </a:r>
          </a:p>
          <a:p>
            <a:pPr lvl="1" algn="just"/>
            <a:r>
              <a:rPr lang="en-US" sz="2600" dirty="0" smtClean="0">
                <a:latin typeface="Microsoft Sans Serif"/>
                <a:cs typeface="Microsoft Sans Serif"/>
                <a:hlinkClick r:id="rId3"/>
              </a:rPr>
              <a:t>ShadowDraw</a:t>
            </a:r>
            <a:endParaRPr lang="en-US" sz="2600" dirty="0" smtClean="0">
              <a:latin typeface="Microsoft Sans Serif"/>
              <a:cs typeface="Microsoft Sans Serif"/>
            </a:endParaRPr>
          </a:p>
        </p:txBody>
      </p:sp>
      <p:sp>
        <p:nvSpPr>
          <p:cNvPr id="4" name="Slide Number Placeholder 3"/>
          <p:cNvSpPr>
            <a:spLocks noGrp="1"/>
          </p:cNvSpPr>
          <p:nvPr>
            <p:ph type="sldNum" sz="quarter" idx="12"/>
          </p:nvPr>
        </p:nvSpPr>
        <p:spPr/>
        <p:txBody>
          <a:bodyPr/>
          <a:lstStyle/>
          <a:p>
            <a:fld id="{B0B539FE-E9B0-C748-8D7A-5A93BB2C7DE2}" type="slidenum">
              <a:rPr lang="en-US" smtClean="0">
                <a:solidFill>
                  <a:prstClr val="black">
                    <a:tint val="75000"/>
                  </a:prstClr>
                </a:solidFill>
                <a:latin typeface="Microsoft Sans Serif"/>
                <a:cs typeface="Microsoft Sans Serif"/>
              </a:rPr>
              <a:pPr/>
              <a:t>47</a:t>
            </a:fld>
            <a:endParaRPr lang="en-US" dirty="0">
              <a:solidFill>
                <a:prstClr val="black">
                  <a:tint val="75000"/>
                </a:prstClr>
              </a:solidFill>
              <a:latin typeface="Microsoft Sans Serif"/>
              <a:cs typeface="Microsoft Sans Serif"/>
            </a:endParaRPr>
          </a:p>
        </p:txBody>
      </p:sp>
      <p:sp>
        <p:nvSpPr>
          <p:cNvPr id="5" name="Rectangle 4"/>
          <p:cNvSpPr/>
          <p:nvPr/>
        </p:nvSpPr>
        <p:spPr>
          <a:xfrm>
            <a:off x="0" y="0"/>
            <a:ext cx="9144000" cy="274637"/>
          </a:xfrm>
          <a:prstGeom prst="rect">
            <a:avLst/>
          </a:prstGeom>
          <a:solidFill>
            <a:srgbClr val="A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Tree>
    <p:extLst>
      <p:ext uri="{BB962C8B-B14F-4D97-AF65-F5344CB8AC3E}">
        <p14:creationId xmlns:p14="http://schemas.microsoft.com/office/powerpoint/2010/main" val="3869261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730364"/>
            <a:ext cx="8305800" cy="1155245"/>
          </a:xfrm>
          <a:prstGeom prst="rect">
            <a:avLst/>
          </a:prstGeom>
        </p:spPr>
        <p:txBody>
          <a:bodyPr>
            <a:noAutofit/>
          </a:bodyPr>
          <a:lstStyle/>
          <a:p>
            <a:pPr algn="ctr" defTabSz="914400">
              <a:spcBef>
                <a:spcPct val="0"/>
              </a:spcBef>
              <a:defRPr/>
            </a:pPr>
            <a:r>
              <a:rPr lang="en-US" sz="4400" dirty="0" smtClean="0">
                <a:solidFill>
                  <a:prstClr val="black"/>
                </a:solidFill>
                <a:latin typeface="Microsoft Sans Serif"/>
                <a:cs typeface="Microsoft Sans Serif"/>
              </a:rPr>
              <a:t>Thank you</a:t>
            </a:r>
            <a:endParaRPr lang="en-US" sz="4400" dirty="0">
              <a:solidFill>
                <a:prstClr val="black"/>
              </a:solidFill>
              <a:latin typeface="Microsoft Sans Serif"/>
              <a:cs typeface="Microsoft Sans Serif"/>
            </a:endParaRPr>
          </a:p>
        </p:txBody>
      </p:sp>
      <p:sp>
        <p:nvSpPr>
          <p:cNvPr id="4" name="Rectangle 3"/>
          <p:cNvSpPr/>
          <p:nvPr/>
        </p:nvSpPr>
        <p:spPr>
          <a:xfrm>
            <a:off x="0" y="0"/>
            <a:ext cx="9144000" cy="274637"/>
          </a:xfrm>
          <a:prstGeom prst="rect">
            <a:avLst/>
          </a:prstGeom>
          <a:solidFill>
            <a:srgbClr val="A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Gill Sans MT"/>
            </a:endParaRPr>
          </a:p>
        </p:txBody>
      </p:sp>
      <p:sp>
        <p:nvSpPr>
          <p:cNvPr id="7" name="Rectangle 6"/>
          <p:cNvSpPr/>
          <p:nvPr/>
        </p:nvSpPr>
        <p:spPr>
          <a:xfrm>
            <a:off x="0" y="6583363"/>
            <a:ext cx="9144000" cy="274637"/>
          </a:xfrm>
          <a:prstGeom prst="rect">
            <a:avLst/>
          </a:prstGeom>
          <a:solidFill>
            <a:srgbClr val="A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8" name="TextBox 7"/>
          <p:cNvSpPr txBox="1"/>
          <p:nvPr/>
        </p:nvSpPr>
        <p:spPr>
          <a:xfrm>
            <a:off x="10399059" y="6693647"/>
            <a:ext cx="184666" cy="338554"/>
          </a:xfrm>
          <a:prstGeom prst="rect">
            <a:avLst/>
          </a:prstGeom>
          <a:noFill/>
        </p:spPr>
        <p:txBody>
          <a:bodyPr wrap="none" rtlCol="0">
            <a:spAutoFit/>
          </a:bodyPr>
          <a:lstStyle/>
          <a:p>
            <a:pPr defTabSz="408115"/>
            <a:endParaRPr lang="en-US" sz="1600" dirty="0">
              <a:solidFill>
                <a:prstClr val="black"/>
              </a:solidFill>
              <a:latin typeface="Microsoft Sans Serif"/>
              <a:cs typeface="Microsoft Sans Serif"/>
            </a:endParaRPr>
          </a:p>
        </p:txBody>
      </p:sp>
      <p:pic>
        <p:nvPicPr>
          <p:cNvPr id="10" name="Picture 9"/>
          <p:cNvPicPr>
            <a:picLocks noChangeAspect="1"/>
          </p:cNvPicPr>
          <p:nvPr/>
        </p:nvPicPr>
        <p:blipFill>
          <a:blip r:embed="rId3"/>
          <a:stretch>
            <a:fillRect/>
          </a:stretch>
        </p:blipFill>
        <p:spPr>
          <a:xfrm>
            <a:off x="3025913" y="3699780"/>
            <a:ext cx="3176774" cy="2700743"/>
          </a:xfrm>
          <a:prstGeom prst="rect">
            <a:avLst/>
          </a:prstGeom>
        </p:spPr>
      </p:pic>
    </p:spTree>
    <p:extLst>
      <p:ext uri="{BB962C8B-B14F-4D97-AF65-F5344CB8AC3E}">
        <p14:creationId xmlns:p14="http://schemas.microsoft.com/office/powerpoint/2010/main" val="40004543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311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0001.jpg"/>
          <p:cNvPicPr>
            <a:picLocks noChangeAspect="1"/>
          </p:cNvPicPr>
          <p:nvPr/>
        </p:nvPicPr>
        <p:blipFill>
          <a:blip r:embed="rId3"/>
          <a:stretch>
            <a:fillRect/>
          </a:stretch>
        </p:blipFill>
        <p:spPr>
          <a:xfrm>
            <a:off x="4979746" y="695774"/>
            <a:ext cx="3470048" cy="2602536"/>
          </a:xfrm>
          <a:prstGeom prst="rect">
            <a:avLst/>
          </a:prstGeom>
        </p:spPr>
      </p:pic>
      <p:pic>
        <p:nvPicPr>
          <p:cNvPr id="46" name="Picture 45" descr="0002.jpg"/>
          <p:cNvPicPr>
            <a:picLocks noChangeAspect="1"/>
          </p:cNvPicPr>
          <p:nvPr/>
        </p:nvPicPr>
        <p:blipFill>
          <a:blip r:embed="rId4"/>
          <a:stretch>
            <a:fillRect/>
          </a:stretch>
        </p:blipFill>
        <p:spPr>
          <a:xfrm>
            <a:off x="640276" y="695774"/>
            <a:ext cx="3470048" cy="2602536"/>
          </a:xfrm>
          <a:prstGeom prst="rect">
            <a:avLst/>
          </a:prstGeom>
        </p:spPr>
      </p:pic>
      <p:sp>
        <p:nvSpPr>
          <p:cNvPr id="35" name="Slide Number Placeholder 34"/>
          <p:cNvSpPr>
            <a:spLocks noGrp="1"/>
          </p:cNvSpPr>
          <p:nvPr>
            <p:ph type="sldNum" sz="quarter" idx="12"/>
          </p:nvPr>
        </p:nvSpPr>
        <p:spPr/>
        <p:txBody>
          <a:bodyPr/>
          <a:lstStyle/>
          <a:p>
            <a:fld id="{B0B539FE-E9B0-C748-8D7A-5A93BB2C7DE2}"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cxnSp>
        <p:nvCxnSpPr>
          <p:cNvPr id="3" name="Straight Arrow Connector 2"/>
          <p:cNvCxnSpPr/>
          <p:nvPr/>
        </p:nvCxnSpPr>
        <p:spPr>
          <a:xfrm>
            <a:off x="2097870" y="989437"/>
            <a:ext cx="4300103" cy="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444056" y="1769079"/>
            <a:ext cx="4614583" cy="46517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444056" y="2239049"/>
            <a:ext cx="4478012"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110324" y="1581636"/>
            <a:ext cx="766977" cy="400110"/>
          </a:xfrm>
          <a:prstGeom prst="rect">
            <a:avLst/>
          </a:prstGeom>
          <a:noFill/>
        </p:spPr>
        <p:txBody>
          <a:bodyPr wrap="square" rtlCol="0">
            <a:spAutoFit/>
          </a:bodyPr>
          <a:lstStyle/>
          <a:p>
            <a:pPr algn="ctr" defTabSz="457200"/>
            <a:r>
              <a:rPr lang="en-US" sz="2000" b="1" dirty="0" smtClean="0">
                <a:solidFill>
                  <a:srgbClr val="FF0000"/>
                </a:solidFill>
                <a:latin typeface="Calibri"/>
              </a:rPr>
              <a:t>?</a:t>
            </a:r>
            <a:endParaRPr lang="en-US" sz="2000" b="1" dirty="0">
              <a:solidFill>
                <a:srgbClr val="FF0000"/>
              </a:solidFill>
              <a:latin typeface="Calibri"/>
            </a:endParaRPr>
          </a:p>
        </p:txBody>
      </p:sp>
      <p:sp>
        <p:nvSpPr>
          <p:cNvPr id="39" name="TextBox 38"/>
          <p:cNvSpPr txBox="1"/>
          <p:nvPr/>
        </p:nvSpPr>
        <p:spPr>
          <a:xfrm>
            <a:off x="4124758" y="2181056"/>
            <a:ext cx="766977" cy="400110"/>
          </a:xfrm>
          <a:prstGeom prst="rect">
            <a:avLst/>
          </a:prstGeom>
          <a:noFill/>
        </p:spPr>
        <p:txBody>
          <a:bodyPr wrap="square" rtlCol="0">
            <a:spAutoFit/>
          </a:bodyPr>
          <a:lstStyle/>
          <a:p>
            <a:pPr algn="ctr" defTabSz="457200"/>
            <a:r>
              <a:rPr lang="en-US" sz="2000" b="1" dirty="0" smtClean="0">
                <a:solidFill>
                  <a:srgbClr val="FF0000"/>
                </a:solidFill>
                <a:latin typeface="Calibri"/>
              </a:rPr>
              <a:t>?</a:t>
            </a:r>
            <a:endParaRPr lang="en-US" sz="2000" b="1" dirty="0">
              <a:solidFill>
                <a:srgbClr val="FF0000"/>
              </a:solidFill>
              <a:latin typeface="Calibri"/>
            </a:endParaRPr>
          </a:p>
        </p:txBody>
      </p:sp>
      <p:pic>
        <p:nvPicPr>
          <p:cNvPr id="54" name="Picture 53" descr="0002.jpg"/>
          <p:cNvPicPr>
            <a:picLocks noChangeAspect="1"/>
          </p:cNvPicPr>
          <p:nvPr/>
        </p:nvPicPr>
        <p:blipFill>
          <a:blip r:embed="rId5">
            <a:extLst>
              <a:ext uri="{BEBA8EAE-BF5A-486C-A8C5-ECC9F3942E4B}">
                <a14:imgProps xmlns:a14="http://schemas.microsoft.com/office/drawing/2010/main">
                  <a14:imgLayer r:embed="rId6">
                    <a14:imgEffect>
                      <a14:backgroundRemoval t="586" b="82682" l="98" r="100000">
                        <a14:foregroundMark x1="96338" y1="70573" x2="98975" y2="58398"/>
                        <a14:foregroundMark x1="9326" y1="46484" x2="8447" y2="52279"/>
                        <a14:foregroundMark x1="2100" y1="2214" x2="74023" y2="5664"/>
                        <a14:foregroundMark x1="97705" y1="75000" x2="97998" y2="58464"/>
                        <a14:foregroundMark x1="91650" y1="55729" x2="97119" y2="81901"/>
                        <a14:foregroundMark x1="15088" y1="53451" x2="11670" y2="48047"/>
                        <a14:backgroundMark x1="29639" y1="87630" x2="91504" y2="69792"/>
                        <a14:backgroundMark x1="26807" y1="87891" x2="32275" y2="93034"/>
                        <a14:backgroundMark x1="29053" y1="85156" x2="77490" y2="71094"/>
                        <a14:backgroundMark x1="24658" y1="36523" x2="85840" y2="53451"/>
                        <a14:backgroundMark x1="24072" y1="71549" x2="73438" y2="35352"/>
                        <a14:backgroundMark x1="27832" y1="77279" x2="96240" y2="59245"/>
                        <a14:backgroundMark x1="21484" y1="44206" x2="78613" y2="36133"/>
                        <a14:backgroundMark x1="73145" y1="28385" x2="81787" y2="36133"/>
                        <a14:backgroundMark x1="97412" y1="58464" x2="97998" y2="74609"/>
                        <a14:backgroundMark x1="57568" y1="56510" x2="99414" y2="59245"/>
                        <a14:backgroundMark x1="96240" y1="73828" x2="99707" y2="56120"/>
                      </a14:backgroundRemoval>
                    </a14:imgEffect>
                  </a14:imgLayer>
                </a14:imgProps>
              </a:ext>
            </a:extLst>
          </a:blip>
          <a:stretch>
            <a:fillRect/>
          </a:stretch>
        </p:blipFill>
        <p:spPr>
          <a:xfrm>
            <a:off x="636774" y="3578224"/>
            <a:ext cx="3462837" cy="2597129"/>
          </a:xfrm>
          <a:prstGeom prst="rect">
            <a:avLst/>
          </a:prstGeom>
        </p:spPr>
      </p:pic>
      <p:sp>
        <p:nvSpPr>
          <p:cNvPr id="55" name="Rectangle 54"/>
          <p:cNvSpPr/>
          <p:nvPr/>
        </p:nvSpPr>
        <p:spPr>
          <a:xfrm>
            <a:off x="3559697" y="4856111"/>
            <a:ext cx="539916" cy="919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latin typeface="Calibri"/>
            </a:endParaRPr>
          </a:p>
        </p:txBody>
      </p:sp>
      <p:pic>
        <p:nvPicPr>
          <p:cNvPr id="53" name="Picture 52" descr="0002.jpg"/>
          <p:cNvPicPr>
            <a:picLocks noChangeAspect="1"/>
          </p:cNvPicPr>
          <p:nvPr/>
        </p:nvPicPr>
        <p:blipFill>
          <a:blip r:embed="rId7">
            <a:extLst>
              <a:ext uri="{BEBA8EAE-BF5A-486C-A8C5-ECC9F3942E4B}">
                <a14:imgProps xmlns:a14="http://schemas.microsoft.com/office/drawing/2010/main">
                  <a14:imgLayer r:embed="rId8">
                    <a14:imgEffect>
                      <a14:backgroundRemoval t="65495" b="100000" l="0" r="100000">
                        <a14:foregroundMark x1="8691" y1="78841" x2="15967" y2="91081"/>
                        <a14:foregroundMark x1="29004" y1="94792" x2="94922" y2="84049"/>
                        <a14:foregroundMark x1="16797" y1="75130" x2="391" y2="92578"/>
                        <a14:backgroundMark x1="96875" y1="69596" x2="99365" y2="63997"/>
                      </a14:backgroundRemoval>
                    </a14:imgEffect>
                  </a14:imgLayer>
                </a14:imgProps>
              </a:ext>
            </a:extLst>
          </a:blip>
          <a:stretch>
            <a:fillRect/>
          </a:stretch>
        </p:blipFill>
        <p:spPr>
          <a:xfrm>
            <a:off x="636774" y="3507355"/>
            <a:ext cx="3462838" cy="2681692"/>
          </a:xfrm>
          <a:prstGeom prst="rect">
            <a:avLst/>
          </a:prstGeom>
        </p:spPr>
      </p:pic>
      <p:cxnSp>
        <p:nvCxnSpPr>
          <p:cNvPr id="34" name="Straight Arrow Connector 33"/>
          <p:cNvCxnSpPr/>
          <p:nvPr/>
        </p:nvCxnSpPr>
        <p:spPr>
          <a:xfrm>
            <a:off x="2367299" y="4856111"/>
            <a:ext cx="2897475" cy="0"/>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5530394" y="3502773"/>
            <a:ext cx="2610338" cy="2651759"/>
            <a:chOff x="5530394" y="3502773"/>
            <a:chExt cx="2610338" cy="2651759"/>
          </a:xfrm>
        </p:grpSpPr>
        <p:grpSp>
          <p:nvGrpSpPr>
            <p:cNvPr id="28" name="Group 27"/>
            <p:cNvGrpSpPr/>
            <p:nvPr/>
          </p:nvGrpSpPr>
          <p:grpSpPr>
            <a:xfrm>
              <a:off x="5530394" y="3502773"/>
              <a:ext cx="2610338" cy="2651759"/>
              <a:chOff x="2266962" y="3901994"/>
              <a:chExt cx="2942114" cy="2894932"/>
            </a:xfrm>
          </p:grpSpPr>
          <p:pic>
            <p:nvPicPr>
              <p:cNvPr id="40" name="Picture 39"/>
              <p:cNvPicPr>
                <a:picLocks noChangeAspect="1"/>
              </p:cNvPicPr>
              <p:nvPr/>
            </p:nvPicPr>
            <p:blipFill>
              <a:blip r:embed="rId9"/>
              <a:stretch>
                <a:fillRect/>
              </a:stretch>
            </p:blipFill>
            <p:spPr>
              <a:xfrm>
                <a:off x="2266962" y="5659131"/>
                <a:ext cx="1338342" cy="1137795"/>
              </a:xfrm>
              <a:prstGeom prst="rect">
                <a:avLst/>
              </a:prstGeom>
            </p:spPr>
          </p:pic>
          <p:pic>
            <p:nvPicPr>
              <p:cNvPr id="27" name="Picture 26"/>
              <p:cNvPicPr>
                <a:picLocks noChangeAspect="1"/>
              </p:cNvPicPr>
              <p:nvPr/>
            </p:nvPicPr>
            <p:blipFill>
              <a:blip r:embed="rId10"/>
              <a:stretch>
                <a:fillRect/>
              </a:stretch>
            </p:blipFill>
            <p:spPr>
              <a:xfrm flipH="1">
                <a:off x="2835549" y="3901994"/>
                <a:ext cx="2373527" cy="1866924"/>
              </a:xfrm>
              <a:prstGeom prst="rect">
                <a:avLst/>
              </a:prstGeom>
            </p:spPr>
          </p:pic>
          <p:pic>
            <p:nvPicPr>
              <p:cNvPr id="43" name="Picture 42" descr="0002.jpg"/>
              <p:cNvPicPr>
                <a:picLocks noChangeAspect="1"/>
              </p:cNvPicPr>
              <p:nvPr/>
            </p:nvPicPr>
            <p:blipFill>
              <a:blip r:embed="rId11">
                <a:extLst>
                  <a:ext uri="{BEBA8EAE-BF5A-486C-A8C5-ECC9F3942E4B}">
                    <a14:imgProps xmlns:a14="http://schemas.microsoft.com/office/drawing/2010/main">
                      <a14:imgLayer r:embed="rId12">
                        <a14:imgEffect>
                          <a14:backgroundRemoval t="9961" b="96289" l="9961" r="100000">
                            <a14:foregroundMark x1="96338" y1="70573" x2="98975" y2="58398"/>
                            <a14:backgroundMark x1="29639" y1="87630" x2="91504" y2="69792"/>
                            <a14:backgroundMark x1="26807" y1="87891" x2="32275" y2="93034"/>
                            <a14:backgroundMark x1="29053" y1="85156" x2="77490" y2="71094"/>
                          </a14:backgroundRemoval>
                        </a14:imgEffect>
                      </a14:imgLayer>
                    </a14:imgProps>
                  </a:ext>
                </a:extLst>
              </a:blip>
              <a:stretch>
                <a:fillRect/>
              </a:stretch>
            </p:blipFill>
            <p:spPr>
              <a:xfrm>
                <a:off x="3217017" y="4008698"/>
                <a:ext cx="1526945" cy="1145209"/>
              </a:xfrm>
              <a:prstGeom prst="rect">
                <a:avLst/>
              </a:prstGeom>
            </p:spPr>
          </p:pic>
        </p:grpSp>
        <p:sp>
          <p:nvSpPr>
            <p:cNvPr id="59" name="TextBox 58"/>
            <p:cNvSpPr txBox="1"/>
            <p:nvPr/>
          </p:nvSpPr>
          <p:spPr>
            <a:xfrm>
              <a:off x="6953941" y="4388147"/>
              <a:ext cx="443676" cy="369332"/>
            </a:xfrm>
            <a:prstGeom prst="rect">
              <a:avLst/>
            </a:prstGeom>
            <a:noFill/>
          </p:spPr>
          <p:txBody>
            <a:bodyPr wrap="none" rtlCol="0">
              <a:spAutoFit/>
            </a:bodyPr>
            <a:lstStyle/>
            <a:p>
              <a:pPr defTabSz="457200"/>
              <a:r>
                <a:rPr lang="en-US" sz="1800" dirty="0" smtClean="0">
                  <a:solidFill>
                    <a:prstClr val="black"/>
                  </a:solidFill>
                  <a:latin typeface="Calibri"/>
                </a:rPr>
                <a:t>3D</a:t>
              </a:r>
              <a:endParaRPr lang="en-US" sz="1800" dirty="0">
                <a:solidFill>
                  <a:prstClr val="black"/>
                </a:solidFill>
                <a:latin typeface="Calibri"/>
              </a:endParaRPr>
            </a:p>
          </p:txBody>
        </p:sp>
      </p:grpSp>
      <p:sp>
        <p:nvSpPr>
          <p:cNvPr id="4" name="TextBox 3"/>
          <p:cNvSpPr txBox="1"/>
          <p:nvPr/>
        </p:nvSpPr>
        <p:spPr>
          <a:xfrm>
            <a:off x="1918604" y="591124"/>
            <a:ext cx="402674" cy="646331"/>
          </a:xfrm>
          <a:prstGeom prst="rect">
            <a:avLst/>
          </a:prstGeom>
          <a:noFill/>
        </p:spPr>
        <p:txBody>
          <a:bodyPr wrap="none" rtlCol="0">
            <a:spAutoFit/>
          </a:bodyPr>
          <a:lstStyle/>
          <a:p>
            <a:r>
              <a:rPr lang="en-US" sz="3600" b="1" dirty="0" smtClean="0">
                <a:solidFill>
                  <a:srgbClr val="FFFF00"/>
                </a:solidFill>
              </a:rPr>
              <a:t>x</a:t>
            </a:r>
            <a:endParaRPr lang="en-US" sz="3600" b="1" dirty="0">
              <a:solidFill>
                <a:srgbClr val="FFFF00"/>
              </a:solidFill>
            </a:endParaRPr>
          </a:p>
        </p:txBody>
      </p:sp>
      <p:sp>
        <p:nvSpPr>
          <p:cNvPr id="24" name="TextBox 23"/>
          <p:cNvSpPr txBox="1"/>
          <p:nvPr/>
        </p:nvSpPr>
        <p:spPr>
          <a:xfrm>
            <a:off x="1293345" y="1871524"/>
            <a:ext cx="377026" cy="584776"/>
          </a:xfrm>
          <a:prstGeom prst="rect">
            <a:avLst/>
          </a:prstGeom>
          <a:noFill/>
        </p:spPr>
        <p:txBody>
          <a:bodyPr wrap="none" rtlCol="0">
            <a:spAutoFit/>
          </a:bodyPr>
          <a:lstStyle/>
          <a:p>
            <a:r>
              <a:rPr lang="en-US" sz="3200" b="1" dirty="0" smtClean="0">
                <a:solidFill>
                  <a:srgbClr val="FFFF00"/>
                </a:solidFill>
              </a:rPr>
              <a:t>x</a:t>
            </a:r>
            <a:endParaRPr lang="en-US" sz="3200" b="1" dirty="0">
              <a:solidFill>
                <a:srgbClr val="FFFF00"/>
              </a:solidFill>
            </a:endParaRPr>
          </a:p>
        </p:txBody>
      </p:sp>
      <p:grpSp>
        <p:nvGrpSpPr>
          <p:cNvPr id="5" name="Group 4"/>
          <p:cNvGrpSpPr/>
          <p:nvPr/>
        </p:nvGrpSpPr>
        <p:grpSpPr>
          <a:xfrm>
            <a:off x="627643" y="3502773"/>
            <a:ext cx="7911051" cy="3187549"/>
            <a:chOff x="784729" y="3507355"/>
            <a:chExt cx="7911051" cy="3187549"/>
          </a:xfrm>
        </p:grpSpPr>
        <p:grpSp>
          <p:nvGrpSpPr>
            <p:cNvPr id="2" name="Group 1"/>
            <p:cNvGrpSpPr/>
            <p:nvPr/>
          </p:nvGrpSpPr>
          <p:grpSpPr>
            <a:xfrm>
              <a:off x="784729" y="3507355"/>
              <a:ext cx="7911051" cy="2874365"/>
              <a:chOff x="-1948029" y="1470679"/>
              <a:chExt cx="2494351" cy="768370"/>
            </a:xfrm>
          </p:grpSpPr>
          <p:pic>
            <p:nvPicPr>
              <p:cNvPr id="29" name="Picture 28" descr="Picture 1.png"/>
              <p:cNvPicPr>
                <a:picLocks noChangeAspect="1"/>
              </p:cNvPicPr>
              <p:nvPr/>
            </p:nvPicPr>
            <p:blipFill>
              <a:blip r:embed="rId13"/>
              <a:stretch>
                <a:fillRect/>
              </a:stretch>
            </p:blipFill>
            <p:spPr>
              <a:xfrm>
                <a:off x="-1948029" y="1470679"/>
                <a:ext cx="1171664" cy="763576"/>
              </a:xfrm>
              <a:prstGeom prst="rect">
                <a:avLst/>
              </a:prstGeom>
            </p:spPr>
          </p:pic>
          <p:pic>
            <p:nvPicPr>
              <p:cNvPr id="30" name="Picture 29" descr="Picture 2.png"/>
              <p:cNvPicPr>
                <a:picLocks noChangeAspect="1"/>
              </p:cNvPicPr>
              <p:nvPr/>
            </p:nvPicPr>
            <p:blipFill>
              <a:blip r:embed="rId14"/>
              <a:stretch>
                <a:fillRect/>
              </a:stretch>
            </p:blipFill>
            <p:spPr>
              <a:xfrm>
                <a:off x="-625342" y="1475473"/>
                <a:ext cx="1171664" cy="763576"/>
              </a:xfrm>
              <a:prstGeom prst="rect">
                <a:avLst/>
              </a:prstGeom>
            </p:spPr>
          </p:pic>
        </p:grpSp>
        <p:sp>
          <p:nvSpPr>
            <p:cNvPr id="31" name="TextBox 30"/>
            <p:cNvSpPr txBox="1"/>
            <p:nvPr/>
          </p:nvSpPr>
          <p:spPr>
            <a:xfrm>
              <a:off x="3217493" y="6356350"/>
              <a:ext cx="2714625" cy="338554"/>
            </a:xfrm>
            <a:prstGeom prst="rect">
              <a:avLst/>
            </a:prstGeom>
            <a:noFill/>
          </p:spPr>
          <p:txBody>
            <a:bodyPr wrap="square" rtlCol="0">
              <a:spAutoFit/>
            </a:bodyPr>
            <a:lstStyle/>
            <a:p>
              <a:pPr algn="ctr" defTabSz="408115"/>
              <a:r>
                <a:rPr lang="en-US" sz="1600" dirty="0" smtClean="0">
                  <a:solidFill>
                    <a:prstClr val="black"/>
                  </a:solidFill>
                  <a:latin typeface="Microsoft Sans Serif"/>
                  <a:cs typeface="Microsoft Sans Serif"/>
                </a:rPr>
                <a:t>PMVS - Furukawa et. al.</a:t>
              </a:r>
              <a:endParaRPr lang="en-US" sz="1600" dirty="0">
                <a:solidFill>
                  <a:prstClr val="black"/>
                </a:solidFill>
                <a:latin typeface="Microsoft Sans Serif"/>
                <a:cs typeface="Microsoft Sans Serif"/>
              </a:endParaRPr>
            </a:p>
          </p:txBody>
        </p:sp>
      </p:grpSp>
    </p:spTree>
    <p:extLst>
      <p:ext uri="{BB962C8B-B14F-4D97-AF65-F5344CB8AC3E}">
        <p14:creationId xmlns:p14="http://schemas.microsoft.com/office/powerpoint/2010/main" val="3893865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xit" presetSubtype="0" fill="hold"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9" grpId="0"/>
      <p:bldP spid="4"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fld id="{B0B539FE-E9B0-C748-8D7A-5A93BB2C7DE2}" type="slidenum">
              <a:rPr lang="en-US" smtClean="0">
                <a:solidFill>
                  <a:prstClr val="black">
                    <a:tint val="75000"/>
                  </a:prstClr>
                </a:solidFill>
                <a:latin typeface="Microsoft Sans Serif"/>
                <a:cs typeface="Microsoft Sans Serif"/>
              </a:rPr>
              <a:pPr/>
              <a:t>50</a:t>
            </a:fld>
            <a:endParaRPr lang="en-US" dirty="0">
              <a:solidFill>
                <a:prstClr val="black">
                  <a:tint val="75000"/>
                </a:prstClr>
              </a:solidFill>
              <a:latin typeface="Microsoft Sans Serif"/>
              <a:cs typeface="Microsoft Sans Serif"/>
            </a:endParaRPr>
          </a:p>
        </p:txBody>
      </p:sp>
      <p:grpSp>
        <p:nvGrpSpPr>
          <p:cNvPr id="6" name="Group 5"/>
          <p:cNvGrpSpPr/>
          <p:nvPr/>
        </p:nvGrpSpPr>
        <p:grpSpPr>
          <a:xfrm>
            <a:off x="365282" y="753466"/>
            <a:ext cx="8321518" cy="2462013"/>
            <a:chOff x="365282" y="753466"/>
            <a:chExt cx="8321518" cy="2462013"/>
          </a:xfrm>
        </p:grpSpPr>
        <p:pic>
          <p:nvPicPr>
            <p:cNvPr id="24" name="Picture 23" descr="seg_L0004_before_act_learn_new_colors.jpg"/>
            <p:cNvPicPr>
              <a:picLocks noChangeAspect="1"/>
            </p:cNvPicPr>
            <p:nvPr/>
          </p:nvPicPr>
          <p:blipFill>
            <a:blip r:embed="rId3"/>
            <a:stretch>
              <a:fillRect/>
            </a:stretch>
          </p:blipFill>
          <p:spPr>
            <a:xfrm>
              <a:off x="365282" y="894614"/>
              <a:ext cx="2504999" cy="1878748"/>
            </a:xfrm>
            <a:prstGeom prst="rect">
              <a:avLst/>
            </a:prstGeom>
          </p:spPr>
        </p:pic>
        <p:sp>
          <p:nvSpPr>
            <p:cNvPr id="15" name="TextBox 14"/>
            <p:cNvSpPr txBox="1"/>
            <p:nvPr/>
          </p:nvSpPr>
          <p:spPr>
            <a:xfrm>
              <a:off x="3403696" y="2876925"/>
              <a:ext cx="2251815" cy="338554"/>
            </a:xfrm>
            <a:prstGeom prst="rect">
              <a:avLst/>
            </a:prstGeom>
            <a:noFill/>
          </p:spPr>
          <p:txBody>
            <a:bodyPr wrap="square" rtlCol="0">
              <a:spAutoFit/>
            </a:bodyPr>
            <a:lstStyle/>
            <a:p>
              <a:pPr algn="ctr" defTabSz="408115"/>
              <a:r>
                <a:rPr lang="en-US" sz="1600" dirty="0">
                  <a:solidFill>
                    <a:prstClr val="black"/>
                  </a:solidFill>
                  <a:latin typeface="Microsoft Sans Serif"/>
                  <a:cs typeface="Microsoft Sans Serif"/>
                </a:rPr>
                <a:t>Automatic algorithm</a:t>
              </a:r>
            </a:p>
          </p:txBody>
        </p:sp>
        <p:pic>
          <p:nvPicPr>
            <p:cNvPr id="31" name="Picture 30" descr="before_2.png"/>
            <p:cNvPicPr>
              <a:picLocks noChangeAspect="1"/>
            </p:cNvPicPr>
            <p:nvPr/>
          </p:nvPicPr>
          <p:blipFill>
            <a:blip r:embed="rId4"/>
            <a:stretch>
              <a:fillRect/>
            </a:stretch>
          </p:blipFill>
          <p:spPr>
            <a:xfrm>
              <a:off x="6649338" y="806589"/>
              <a:ext cx="2037462" cy="2070336"/>
            </a:xfrm>
            <a:prstGeom prst="rect">
              <a:avLst/>
            </a:prstGeom>
          </p:spPr>
        </p:pic>
        <p:pic>
          <p:nvPicPr>
            <p:cNvPr id="32" name="Picture 31" descr="before_1.png"/>
            <p:cNvPicPr>
              <a:picLocks noChangeAspect="1"/>
            </p:cNvPicPr>
            <p:nvPr/>
          </p:nvPicPr>
          <p:blipFill>
            <a:blip r:embed="rId5"/>
            <a:stretch>
              <a:fillRect/>
            </a:stretch>
          </p:blipFill>
          <p:spPr>
            <a:xfrm>
              <a:off x="3355046" y="753466"/>
              <a:ext cx="2730972" cy="1906721"/>
            </a:xfrm>
            <a:prstGeom prst="rect">
              <a:avLst/>
            </a:prstGeom>
          </p:spPr>
        </p:pic>
        <p:grpSp>
          <p:nvGrpSpPr>
            <p:cNvPr id="34" name="Group 3"/>
            <p:cNvGrpSpPr/>
            <p:nvPr/>
          </p:nvGrpSpPr>
          <p:grpSpPr>
            <a:xfrm>
              <a:off x="3712003" y="1032057"/>
              <a:ext cx="4201980" cy="1214522"/>
              <a:chOff x="9824084" y="1690122"/>
              <a:chExt cx="5734615" cy="1605442"/>
            </a:xfrm>
          </p:grpSpPr>
          <p:sp>
            <p:nvSpPr>
              <p:cNvPr id="37" name="Oval 36"/>
              <p:cNvSpPr/>
              <p:nvPr/>
            </p:nvSpPr>
            <p:spPr>
              <a:xfrm rot="20556143">
                <a:off x="9824084" y="1951543"/>
                <a:ext cx="2062757" cy="106979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41" name="Oval 40"/>
              <p:cNvSpPr/>
              <p:nvPr/>
            </p:nvSpPr>
            <p:spPr>
              <a:xfrm>
                <a:off x="14290286" y="1690122"/>
                <a:ext cx="1268413" cy="1605442"/>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grpSp>
      <p:grpSp>
        <p:nvGrpSpPr>
          <p:cNvPr id="7" name="Group 6"/>
          <p:cNvGrpSpPr/>
          <p:nvPr/>
        </p:nvGrpSpPr>
        <p:grpSpPr>
          <a:xfrm>
            <a:off x="597185" y="3417165"/>
            <a:ext cx="8159477" cy="2647570"/>
            <a:chOff x="365282" y="3417165"/>
            <a:chExt cx="8159477" cy="2647570"/>
          </a:xfrm>
        </p:grpSpPr>
        <p:sp>
          <p:nvSpPr>
            <p:cNvPr id="16" name="TextBox 15"/>
            <p:cNvSpPr txBox="1"/>
            <p:nvPr/>
          </p:nvSpPr>
          <p:spPr>
            <a:xfrm>
              <a:off x="2585402" y="5726181"/>
              <a:ext cx="3680014" cy="338554"/>
            </a:xfrm>
            <a:prstGeom prst="rect">
              <a:avLst/>
            </a:prstGeom>
            <a:noFill/>
          </p:spPr>
          <p:txBody>
            <a:bodyPr wrap="square" rtlCol="0">
              <a:spAutoFit/>
            </a:bodyPr>
            <a:lstStyle/>
            <a:p>
              <a:pPr algn="ctr" defTabSz="408115"/>
              <a:r>
                <a:rPr lang="en-US" sz="1600" dirty="0">
                  <a:solidFill>
                    <a:prstClr val="black"/>
                  </a:solidFill>
                  <a:latin typeface="Microsoft Sans Serif"/>
                  <a:cs typeface="Microsoft Sans Serif"/>
                </a:rPr>
                <a:t>Result of active-learning algorithm</a:t>
              </a:r>
            </a:p>
          </p:txBody>
        </p:sp>
        <p:pic>
          <p:nvPicPr>
            <p:cNvPr id="42" name="Picture 41" descr="seg_L0004_after_iter_5.jpg"/>
            <p:cNvPicPr>
              <a:picLocks noChangeAspect="1"/>
            </p:cNvPicPr>
            <p:nvPr/>
          </p:nvPicPr>
          <p:blipFill>
            <a:blip r:embed="rId6"/>
            <a:stretch>
              <a:fillRect/>
            </a:stretch>
          </p:blipFill>
          <p:spPr>
            <a:xfrm>
              <a:off x="365282" y="3617976"/>
              <a:ext cx="2501404" cy="1876053"/>
            </a:xfrm>
            <a:prstGeom prst="rect">
              <a:avLst/>
            </a:prstGeom>
          </p:spPr>
        </p:pic>
        <p:grpSp>
          <p:nvGrpSpPr>
            <p:cNvPr id="43" name="Group 15"/>
            <p:cNvGrpSpPr/>
            <p:nvPr/>
          </p:nvGrpSpPr>
          <p:grpSpPr>
            <a:xfrm>
              <a:off x="3531420" y="3417165"/>
              <a:ext cx="4993339" cy="2210237"/>
              <a:chOff x="3333896" y="3012342"/>
              <a:chExt cx="5182829" cy="2615061"/>
            </a:xfrm>
          </p:grpSpPr>
          <p:pic>
            <p:nvPicPr>
              <p:cNvPr id="44" name="Picture 43" descr="after_3.png"/>
              <p:cNvPicPr>
                <a:picLocks noChangeAspect="1"/>
              </p:cNvPicPr>
              <p:nvPr/>
            </p:nvPicPr>
            <p:blipFill>
              <a:blip r:embed="rId7"/>
              <a:stretch>
                <a:fillRect/>
              </a:stretch>
            </p:blipFill>
            <p:spPr>
              <a:xfrm>
                <a:off x="6086018" y="3503760"/>
                <a:ext cx="2430707" cy="2123643"/>
              </a:xfrm>
              <a:prstGeom prst="rect">
                <a:avLst/>
              </a:prstGeom>
            </p:spPr>
          </p:pic>
          <p:pic>
            <p:nvPicPr>
              <p:cNvPr id="45" name="Picture 44" descr="after_2.png"/>
              <p:cNvPicPr>
                <a:picLocks noChangeAspect="1"/>
              </p:cNvPicPr>
              <p:nvPr/>
            </p:nvPicPr>
            <p:blipFill>
              <a:blip r:embed="rId8"/>
              <a:stretch>
                <a:fillRect/>
              </a:stretch>
            </p:blipFill>
            <p:spPr>
              <a:xfrm>
                <a:off x="3333896" y="3012342"/>
                <a:ext cx="2286940" cy="2481687"/>
              </a:xfrm>
              <a:prstGeom prst="rect">
                <a:avLst/>
              </a:prstGeom>
            </p:spPr>
          </p:pic>
          <p:grpSp>
            <p:nvGrpSpPr>
              <p:cNvPr id="46" name="Group 18"/>
              <p:cNvGrpSpPr/>
              <p:nvPr/>
            </p:nvGrpSpPr>
            <p:grpSpPr>
              <a:xfrm>
                <a:off x="3398011" y="3429136"/>
                <a:ext cx="3655003" cy="2054502"/>
                <a:chOff x="3398011" y="3319480"/>
                <a:chExt cx="3655003" cy="2144213"/>
              </a:xfrm>
            </p:grpSpPr>
            <p:sp>
              <p:nvSpPr>
                <p:cNvPr id="47" name="Oval 46"/>
                <p:cNvSpPr/>
                <p:nvPr/>
              </p:nvSpPr>
              <p:spPr>
                <a:xfrm rot="20556143">
                  <a:off x="3398011" y="3319480"/>
                  <a:ext cx="1333023" cy="1196746"/>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48" name="Oval 47"/>
                <p:cNvSpPr/>
                <p:nvPr/>
              </p:nvSpPr>
              <p:spPr>
                <a:xfrm>
                  <a:off x="6141933" y="4483256"/>
                  <a:ext cx="911081" cy="980437"/>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grpSp>
      </p:grpSp>
    </p:spTree>
    <p:extLst>
      <p:ext uri="{BB962C8B-B14F-4D97-AF65-F5344CB8AC3E}">
        <p14:creationId xmlns:p14="http://schemas.microsoft.com/office/powerpoint/2010/main" val="66576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414921" y="3345652"/>
            <a:ext cx="8384950" cy="2486931"/>
            <a:chOff x="414921" y="3695974"/>
            <a:chExt cx="8384950" cy="2486931"/>
          </a:xfrm>
        </p:grpSpPr>
        <p:sp>
          <p:nvSpPr>
            <p:cNvPr id="16" name="TextBox 15"/>
            <p:cNvSpPr txBox="1"/>
            <p:nvPr/>
          </p:nvSpPr>
          <p:spPr>
            <a:xfrm>
              <a:off x="2761227" y="5844351"/>
              <a:ext cx="3680014" cy="338554"/>
            </a:xfrm>
            <a:prstGeom prst="rect">
              <a:avLst/>
            </a:prstGeom>
            <a:noFill/>
          </p:spPr>
          <p:txBody>
            <a:bodyPr wrap="square" rtlCol="0">
              <a:spAutoFit/>
            </a:bodyPr>
            <a:lstStyle/>
            <a:p>
              <a:pPr algn="ctr" defTabSz="408115"/>
              <a:r>
                <a:rPr lang="en-US" sz="1600" dirty="0">
                  <a:solidFill>
                    <a:prstClr val="black"/>
                  </a:solidFill>
                  <a:latin typeface="Microsoft Sans Serif"/>
                  <a:cs typeface="Microsoft Sans Serif"/>
                </a:rPr>
                <a:t>Result of active-learning algorithm</a:t>
              </a:r>
            </a:p>
          </p:txBody>
        </p:sp>
        <p:grpSp>
          <p:nvGrpSpPr>
            <p:cNvPr id="3" name="Group 28"/>
            <p:cNvGrpSpPr>
              <a:grpSpLocks noChangeAspect="1"/>
            </p:cNvGrpSpPr>
            <p:nvPr/>
          </p:nvGrpSpPr>
          <p:grpSpPr>
            <a:xfrm>
              <a:off x="414921" y="3695974"/>
              <a:ext cx="8384950" cy="2159388"/>
              <a:chOff x="296729" y="3059874"/>
              <a:chExt cx="4192475" cy="1079694"/>
            </a:xfrm>
          </p:grpSpPr>
          <p:pic>
            <p:nvPicPr>
              <p:cNvPr id="17" name="Picture 16" descr="Picture 8.png"/>
              <p:cNvPicPr>
                <a:picLocks noChangeAspect="1"/>
              </p:cNvPicPr>
              <p:nvPr/>
            </p:nvPicPr>
            <p:blipFill>
              <a:blip r:embed="rId3"/>
              <a:stretch>
                <a:fillRect/>
              </a:stretch>
            </p:blipFill>
            <p:spPr>
              <a:xfrm>
                <a:off x="3281916" y="3059874"/>
                <a:ext cx="1207288" cy="1079694"/>
              </a:xfrm>
              <a:prstGeom prst="rect">
                <a:avLst/>
              </a:prstGeom>
            </p:spPr>
          </p:pic>
          <p:pic>
            <p:nvPicPr>
              <p:cNvPr id="21" name="Picture 20" descr="Picture 12.png"/>
              <p:cNvPicPr>
                <a:picLocks noChangeAspect="1"/>
              </p:cNvPicPr>
              <p:nvPr/>
            </p:nvPicPr>
            <p:blipFill>
              <a:blip r:embed="rId4"/>
              <a:stretch>
                <a:fillRect/>
              </a:stretch>
            </p:blipFill>
            <p:spPr>
              <a:xfrm>
                <a:off x="1674414" y="3226976"/>
                <a:ext cx="1531401" cy="876665"/>
              </a:xfrm>
              <a:prstGeom prst="rect">
                <a:avLst/>
              </a:prstGeom>
            </p:spPr>
          </p:pic>
          <p:pic>
            <p:nvPicPr>
              <p:cNvPr id="25" name="Picture 24" descr="seg_0005.jpg"/>
              <p:cNvPicPr>
                <a:picLocks noChangeAspect="1"/>
              </p:cNvPicPr>
              <p:nvPr/>
            </p:nvPicPr>
            <p:blipFill>
              <a:blip r:embed="rId5"/>
              <a:stretch>
                <a:fillRect/>
              </a:stretch>
            </p:blipFill>
            <p:spPr>
              <a:xfrm>
                <a:off x="296729" y="3184195"/>
                <a:ext cx="1227680" cy="822450"/>
              </a:xfrm>
              <a:prstGeom prst="rect">
                <a:avLst/>
              </a:prstGeom>
            </p:spPr>
          </p:pic>
        </p:grpSp>
      </p:grpSp>
      <p:grpSp>
        <p:nvGrpSpPr>
          <p:cNvPr id="4" name="Group 31"/>
          <p:cNvGrpSpPr/>
          <p:nvPr/>
        </p:nvGrpSpPr>
        <p:grpSpPr>
          <a:xfrm>
            <a:off x="414921" y="762091"/>
            <a:ext cx="8497092" cy="2435426"/>
            <a:chOff x="414921" y="568173"/>
            <a:chExt cx="8497092" cy="2435426"/>
          </a:xfrm>
        </p:grpSpPr>
        <p:sp>
          <p:nvSpPr>
            <p:cNvPr id="15" name="TextBox 14"/>
            <p:cNvSpPr txBox="1"/>
            <p:nvPr/>
          </p:nvSpPr>
          <p:spPr>
            <a:xfrm>
              <a:off x="3531421" y="2665045"/>
              <a:ext cx="2251815" cy="338554"/>
            </a:xfrm>
            <a:prstGeom prst="rect">
              <a:avLst/>
            </a:prstGeom>
            <a:noFill/>
          </p:spPr>
          <p:txBody>
            <a:bodyPr wrap="square" rtlCol="0">
              <a:spAutoFit/>
            </a:bodyPr>
            <a:lstStyle/>
            <a:p>
              <a:pPr algn="ctr" defTabSz="408115"/>
              <a:r>
                <a:rPr lang="en-US" sz="1600" dirty="0">
                  <a:solidFill>
                    <a:prstClr val="black"/>
                  </a:solidFill>
                  <a:latin typeface="Microsoft Sans Serif"/>
                  <a:cs typeface="Microsoft Sans Serif"/>
                </a:rPr>
                <a:t>Automatic algorithm</a:t>
              </a:r>
            </a:p>
          </p:txBody>
        </p:sp>
        <p:grpSp>
          <p:nvGrpSpPr>
            <p:cNvPr id="5" name="Group 29"/>
            <p:cNvGrpSpPr>
              <a:grpSpLocks noChangeAspect="1"/>
            </p:cNvGrpSpPr>
            <p:nvPr/>
          </p:nvGrpSpPr>
          <p:grpSpPr>
            <a:xfrm>
              <a:off x="414921" y="568173"/>
              <a:ext cx="8497092" cy="2096872"/>
              <a:chOff x="277219" y="632386"/>
              <a:chExt cx="4248546" cy="1048436"/>
            </a:xfrm>
          </p:grpSpPr>
          <p:pic>
            <p:nvPicPr>
              <p:cNvPr id="26" name="Picture 25" descr="Picture 1_msr.png"/>
              <p:cNvPicPr>
                <a:picLocks noChangeAspect="1"/>
              </p:cNvPicPr>
              <p:nvPr/>
            </p:nvPicPr>
            <p:blipFill>
              <a:blip r:embed="rId6"/>
              <a:stretch>
                <a:fillRect/>
              </a:stretch>
            </p:blipFill>
            <p:spPr>
              <a:xfrm>
                <a:off x="1718799" y="687930"/>
                <a:ext cx="1246172" cy="992892"/>
              </a:xfrm>
              <a:prstGeom prst="rect">
                <a:avLst/>
              </a:prstGeom>
            </p:spPr>
          </p:pic>
          <p:pic>
            <p:nvPicPr>
              <p:cNvPr id="27" name="Picture 26" descr="Picture 2_msr.png"/>
              <p:cNvPicPr>
                <a:picLocks noChangeAspect="1"/>
              </p:cNvPicPr>
              <p:nvPr/>
            </p:nvPicPr>
            <p:blipFill>
              <a:blip r:embed="rId7"/>
              <a:stretch>
                <a:fillRect/>
              </a:stretch>
            </p:blipFill>
            <p:spPr>
              <a:xfrm>
                <a:off x="3116103" y="632386"/>
                <a:ext cx="1409662" cy="1048436"/>
              </a:xfrm>
              <a:prstGeom prst="rect">
                <a:avLst/>
              </a:prstGeom>
            </p:spPr>
          </p:pic>
          <p:pic>
            <p:nvPicPr>
              <p:cNvPr id="28" name="Picture 27" descr="seg_0005.jpg"/>
              <p:cNvPicPr>
                <a:picLocks noChangeAspect="1"/>
              </p:cNvPicPr>
              <p:nvPr/>
            </p:nvPicPr>
            <p:blipFill>
              <a:blip r:embed="rId8"/>
              <a:stretch>
                <a:fillRect/>
              </a:stretch>
            </p:blipFill>
            <p:spPr>
              <a:xfrm>
                <a:off x="277219" y="761376"/>
                <a:ext cx="1259223" cy="843580"/>
              </a:xfrm>
              <a:prstGeom prst="rect">
                <a:avLst/>
              </a:prstGeom>
            </p:spPr>
          </p:pic>
        </p:grpSp>
      </p:grpSp>
      <p:sp>
        <p:nvSpPr>
          <p:cNvPr id="18" name="Slide Number Placeholder 17"/>
          <p:cNvSpPr>
            <a:spLocks noGrp="1"/>
          </p:cNvSpPr>
          <p:nvPr>
            <p:ph type="sldNum" sz="quarter" idx="12"/>
          </p:nvPr>
        </p:nvSpPr>
        <p:spPr/>
        <p:txBody>
          <a:bodyPr/>
          <a:lstStyle/>
          <a:p>
            <a:fld id="{B0B539FE-E9B0-C748-8D7A-5A93BB2C7DE2}" type="slidenum">
              <a:rPr lang="en-US" smtClean="0">
                <a:solidFill>
                  <a:prstClr val="black">
                    <a:tint val="75000"/>
                  </a:prstClr>
                </a:solidFill>
                <a:latin typeface="Microsoft Sans Serif"/>
                <a:cs typeface="Microsoft Sans Serif"/>
              </a:rPr>
              <a:pPr/>
              <a:t>51</a:t>
            </a:fld>
            <a:endParaRPr lang="en-US" dirty="0">
              <a:solidFill>
                <a:prstClr val="black">
                  <a:tint val="75000"/>
                </a:prstClr>
              </a:solidFill>
              <a:latin typeface="Microsoft Sans Serif"/>
              <a:cs typeface="Microsoft Sans Serif"/>
            </a:endParaRPr>
          </a:p>
        </p:txBody>
      </p:sp>
      <p:sp>
        <p:nvSpPr>
          <p:cNvPr id="20" name="Oval 19"/>
          <p:cNvSpPr/>
          <p:nvPr/>
        </p:nvSpPr>
        <p:spPr>
          <a:xfrm>
            <a:off x="7648698" y="772907"/>
            <a:ext cx="1188483" cy="111549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0" name="Oval 29"/>
          <p:cNvSpPr/>
          <p:nvPr/>
        </p:nvSpPr>
        <p:spPr>
          <a:xfrm>
            <a:off x="7611388" y="3417952"/>
            <a:ext cx="1188483" cy="1115495"/>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3" name="Oval 32"/>
          <p:cNvSpPr/>
          <p:nvPr/>
        </p:nvSpPr>
        <p:spPr>
          <a:xfrm>
            <a:off x="1290788" y="1239488"/>
            <a:ext cx="731001" cy="602269"/>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5" name="Oval 34"/>
          <p:cNvSpPr/>
          <p:nvPr/>
        </p:nvSpPr>
        <p:spPr>
          <a:xfrm>
            <a:off x="3849680" y="1373184"/>
            <a:ext cx="945803" cy="602269"/>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6" name="Oval 35"/>
          <p:cNvSpPr/>
          <p:nvPr/>
        </p:nvSpPr>
        <p:spPr>
          <a:xfrm>
            <a:off x="6457950" y="1620691"/>
            <a:ext cx="945803" cy="602269"/>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8" name="Oval 37"/>
          <p:cNvSpPr/>
          <p:nvPr/>
        </p:nvSpPr>
        <p:spPr>
          <a:xfrm>
            <a:off x="3866389" y="3998026"/>
            <a:ext cx="945803" cy="602269"/>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9" name="Oval 38"/>
          <p:cNvSpPr/>
          <p:nvPr/>
        </p:nvSpPr>
        <p:spPr>
          <a:xfrm>
            <a:off x="1207243" y="3782442"/>
            <a:ext cx="731001" cy="602269"/>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40" name="Oval 39"/>
          <p:cNvSpPr/>
          <p:nvPr/>
        </p:nvSpPr>
        <p:spPr>
          <a:xfrm>
            <a:off x="6769731" y="4332584"/>
            <a:ext cx="945803" cy="602269"/>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Tree>
    <p:extLst>
      <p:ext uri="{BB962C8B-B14F-4D97-AF65-F5344CB8AC3E}">
        <p14:creationId xmlns:p14="http://schemas.microsoft.com/office/powerpoint/2010/main" val="1748176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P spid="33" grpId="0" animBg="1"/>
      <p:bldP spid="35" grpId="0" animBg="1"/>
      <p:bldP spid="36" grpId="0" animBg="1"/>
      <p:bldP spid="38" grpId="0" animBg="1"/>
      <p:bldP spid="39"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fld id="{B0B539FE-E9B0-C748-8D7A-5A93BB2C7DE2}" type="slidenum">
              <a:rPr lang="en-US" smtClean="0">
                <a:solidFill>
                  <a:prstClr val="black">
                    <a:tint val="75000"/>
                  </a:prstClr>
                </a:solidFill>
                <a:latin typeface="Microsoft Sans Serif"/>
                <a:cs typeface="Microsoft Sans Serif"/>
              </a:rPr>
              <a:pPr/>
              <a:t>52</a:t>
            </a:fld>
            <a:endParaRPr lang="en-US">
              <a:solidFill>
                <a:prstClr val="black">
                  <a:tint val="75000"/>
                </a:prstClr>
              </a:solidFill>
              <a:latin typeface="Microsoft Sans Serif"/>
              <a:cs typeface="Microsoft Sans Serif"/>
            </a:endParaRPr>
          </a:p>
        </p:txBody>
      </p:sp>
      <p:grpSp>
        <p:nvGrpSpPr>
          <p:cNvPr id="36" name="Group 35"/>
          <p:cNvGrpSpPr/>
          <p:nvPr/>
        </p:nvGrpSpPr>
        <p:grpSpPr>
          <a:xfrm>
            <a:off x="435661" y="534495"/>
            <a:ext cx="8327528" cy="2673690"/>
            <a:chOff x="435661" y="534495"/>
            <a:chExt cx="8327528" cy="2673690"/>
          </a:xfrm>
        </p:grpSpPr>
        <p:grpSp>
          <p:nvGrpSpPr>
            <p:cNvPr id="2" name="Group 34"/>
            <p:cNvGrpSpPr/>
            <p:nvPr/>
          </p:nvGrpSpPr>
          <p:grpSpPr>
            <a:xfrm>
              <a:off x="435661" y="534495"/>
              <a:ext cx="8327528" cy="2673690"/>
              <a:chOff x="611398" y="360687"/>
              <a:chExt cx="8327528" cy="2673690"/>
            </a:xfrm>
          </p:grpSpPr>
          <p:sp>
            <p:nvSpPr>
              <p:cNvPr id="15" name="TextBox 14"/>
              <p:cNvSpPr txBox="1"/>
              <p:nvPr/>
            </p:nvSpPr>
            <p:spPr>
              <a:xfrm>
                <a:off x="3565659" y="2665045"/>
                <a:ext cx="2391056" cy="369332"/>
              </a:xfrm>
              <a:prstGeom prst="rect">
                <a:avLst/>
              </a:prstGeom>
              <a:noFill/>
            </p:spPr>
            <p:txBody>
              <a:bodyPr wrap="square" rtlCol="0">
                <a:spAutoFit/>
              </a:bodyPr>
              <a:lstStyle/>
              <a:p>
                <a:pPr algn="ctr" defTabSz="408115"/>
                <a:r>
                  <a:rPr lang="en-US" dirty="0">
                    <a:solidFill>
                      <a:prstClr val="black"/>
                    </a:solidFill>
                    <a:latin typeface="Microsoft Sans Serif"/>
                    <a:cs typeface="Microsoft Sans Serif"/>
                  </a:rPr>
                  <a:t>Automatic algorithm</a:t>
                </a:r>
              </a:p>
            </p:txBody>
          </p:sp>
          <p:grpSp>
            <p:nvGrpSpPr>
              <p:cNvPr id="3" name="Group 33"/>
              <p:cNvGrpSpPr>
                <a:grpSpLocks noChangeAspect="1"/>
              </p:cNvGrpSpPr>
              <p:nvPr/>
            </p:nvGrpSpPr>
            <p:grpSpPr>
              <a:xfrm>
                <a:off x="611398" y="360687"/>
                <a:ext cx="8327528" cy="2107338"/>
                <a:chOff x="98502" y="651983"/>
                <a:chExt cx="4163764" cy="1053669"/>
              </a:xfrm>
            </p:grpSpPr>
            <p:pic>
              <p:nvPicPr>
                <p:cNvPr id="24" name="Picture 23" descr="seg_0005_before_dhruv.jpg"/>
                <p:cNvPicPr>
                  <a:picLocks noChangeAspect="1"/>
                </p:cNvPicPr>
                <p:nvPr/>
              </p:nvPicPr>
              <p:blipFill>
                <a:blip r:embed="rId3"/>
                <a:stretch>
                  <a:fillRect/>
                </a:stretch>
              </p:blipFill>
              <p:spPr>
                <a:xfrm>
                  <a:off x="98502" y="738887"/>
                  <a:ext cx="1259223" cy="946876"/>
                </a:xfrm>
                <a:prstGeom prst="rect">
                  <a:avLst/>
                </a:prstGeom>
              </p:spPr>
            </p:pic>
            <p:grpSp>
              <p:nvGrpSpPr>
                <p:cNvPr id="4" name="Group 65"/>
                <p:cNvGrpSpPr/>
                <p:nvPr/>
              </p:nvGrpSpPr>
              <p:grpSpPr>
                <a:xfrm>
                  <a:off x="1534662" y="651983"/>
                  <a:ext cx="2727604" cy="1053669"/>
                  <a:chOff x="1534662" y="2414031"/>
                  <a:chExt cx="2727604" cy="1053669"/>
                </a:xfrm>
              </p:grpSpPr>
              <p:pic>
                <p:nvPicPr>
                  <p:cNvPr id="20" name="Picture 19" descr="Picture 3d.png"/>
                  <p:cNvPicPr>
                    <a:picLocks noChangeAspect="1"/>
                  </p:cNvPicPr>
                  <p:nvPr/>
                </p:nvPicPr>
                <p:blipFill>
                  <a:blip r:embed="rId4"/>
                  <a:stretch>
                    <a:fillRect/>
                  </a:stretch>
                </p:blipFill>
                <p:spPr>
                  <a:xfrm>
                    <a:off x="2999073" y="2414031"/>
                    <a:ext cx="1263193" cy="1053669"/>
                  </a:xfrm>
                  <a:prstGeom prst="rect">
                    <a:avLst/>
                  </a:prstGeom>
                </p:spPr>
              </p:pic>
              <p:pic>
                <p:nvPicPr>
                  <p:cNvPr id="21" name="Picture 20" descr="Picture 1_dhruv.png"/>
                  <p:cNvPicPr>
                    <a:picLocks noChangeAspect="1"/>
                  </p:cNvPicPr>
                  <p:nvPr/>
                </p:nvPicPr>
                <p:blipFill>
                  <a:blip r:embed="rId5"/>
                  <a:stretch>
                    <a:fillRect/>
                  </a:stretch>
                </p:blipFill>
                <p:spPr>
                  <a:xfrm>
                    <a:off x="1534662" y="2500936"/>
                    <a:ext cx="1441038" cy="966764"/>
                  </a:xfrm>
                  <a:prstGeom prst="rect">
                    <a:avLst/>
                  </a:prstGeom>
                </p:spPr>
              </p:pic>
            </p:grpSp>
          </p:grpSp>
        </p:grpSp>
        <p:sp>
          <p:nvSpPr>
            <p:cNvPr id="22" name="Oval 21"/>
            <p:cNvSpPr/>
            <p:nvPr/>
          </p:nvSpPr>
          <p:spPr>
            <a:xfrm rot="20556143">
              <a:off x="3387179" y="1055223"/>
              <a:ext cx="1322565" cy="1079131"/>
            </a:xfrm>
            <a:prstGeom prst="ellipse">
              <a:avLst/>
            </a:prstGeom>
            <a:noFill/>
            <a:ln w="25400">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27" name="Oval 26"/>
            <p:cNvSpPr/>
            <p:nvPr/>
          </p:nvSpPr>
          <p:spPr>
            <a:xfrm rot="21345940">
              <a:off x="6448632" y="1490665"/>
              <a:ext cx="2279776" cy="1026432"/>
            </a:xfrm>
            <a:prstGeom prst="ellipse">
              <a:avLst/>
            </a:prstGeom>
            <a:noFill/>
            <a:ln w="25400">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29" name="Oval 28"/>
            <p:cNvSpPr/>
            <p:nvPr/>
          </p:nvSpPr>
          <p:spPr>
            <a:xfrm rot="934694">
              <a:off x="5278413" y="1099780"/>
              <a:ext cx="866552" cy="802483"/>
            </a:xfrm>
            <a:prstGeom prst="ellipse">
              <a:avLst/>
            </a:prstGeom>
            <a:noFill/>
            <a:ln w="25400">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grpSp>
        <p:nvGrpSpPr>
          <p:cNvPr id="35" name="Group 34"/>
          <p:cNvGrpSpPr/>
          <p:nvPr/>
        </p:nvGrpSpPr>
        <p:grpSpPr>
          <a:xfrm>
            <a:off x="435660" y="3534352"/>
            <a:ext cx="8503266" cy="2263084"/>
            <a:chOff x="435660" y="3449687"/>
            <a:chExt cx="8503266" cy="2263084"/>
          </a:xfrm>
        </p:grpSpPr>
        <p:grpSp>
          <p:nvGrpSpPr>
            <p:cNvPr id="5" name="Group 35"/>
            <p:cNvGrpSpPr/>
            <p:nvPr/>
          </p:nvGrpSpPr>
          <p:grpSpPr>
            <a:xfrm>
              <a:off x="435660" y="3449687"/>
              <a:ext cx="8503266" cy="2263084"/>
              <a:chOff x="611397" y="4109500"/>
              <a:chExt cx="8503266" cy="2263084"/>
            </a:xfrm>
          </p:grpSpPr>
          <p:sp>
            <p:nvSpPr>
              <p:cNvPr id="16" name="TextBox 15"/>
              <p:cNvSpPr txBox="1"/>
              <p:nvPr/>
            </p:nvSpPr>
            <p:spPr>
              <a:xfrm>
                <a:off x="3026231" y="6003252"/>
                <a:ext cx="3684282" cy="369332"/>
              </a:xfrm>
              <a:prstGeom prst="rect">
                <a:avLst/>
              </a:prstGeom>
              <a:noFill/>
            </p:spPr>
            <p:txBody>
              <a:bodyPr wrap="square" rtlCol="0">
                <a:spAutoFit/>
              </a:bodyPr>
              <a:lstStyle/>
              <a:p>
                <a:pPr algn="ctr" defTabSz="408115"/>
                <a:r>
                  <a:rPr lang="en-US" dirty="0">
                    <a:solidFill>
                      <a:prstClr val="black"/>
                    </a:solidFill>
                    <a:latin typeface="Microsoft Sans Serif"/>
                    <a:cs typeface="Microsoft Sans Serif"/>
                  </a:rPr>
                  <a:t>Result of active-learning algorithm</a:t>
                </a:r>
              </a:p>
            </p:txBody>
          </p:sp>
          <p:grpSp>
            <p:nvGrpSpPr>
              <p:cNvPr id="6" name="Group 32"/>
              <p:cNvGrpSpPr>
                <a:grpSpLocks noChangeAspect="1"/>
              </p:cNvGrpSpPr>
              <p:nvPr/>
            </p:nvGrpSpPr>
            <p:grpSpPr>
              <a:xfrm>
                <a:off x="611397" y="4109500"/>
                <a:ext cx="8503266" cy="1893752"/>
                <a:chOff x="4848596" y="738887"/>
                <a:chExt cx="4251633" cy="946876"/>
              </a:xfrm>
            </p:grpSpPr>
            <p:grpSp>
              <p:nvGrpSpPr>
                <p:cNvPr id="7" name="Group 19"/>
                <p:cNvGrpSpPr/>
                <p:nvPr/>
              </p:nvGrpSpPr>
              <p:grpSpPr>
                <a:xfrm>
                  <a:off x="6154363" y="776166"/>
                  <a:ext cx="2945866" cy="892206"/>
                  <a:chOff x="5763507" y="3328368"/>
                  <a:chExt cx="2945866" cy="892206"/>
                </a:xfrm>
              </p:grpSpPr>
              <p:pic>
                <p:nvPicPr>
                  <p:cNvPr id="25" name="Picture 24" descr="Picture 7.png"/>
                  <p:cNvPicPr>
                    <a:picLocks noChangeAspect="1"/>
                  </p:cNvPicPr>
                  <p:nvPr/>
                </p:nvPicPr>
                <p:blipFill>
                  <a:blip r:embed="rId6"/>
                  <a:stretch>
                    <a:fillRect/>
                  </a:stretch>
                </p:blipFill>
                <p:spPr>
                  <a:xfrm>
                    <a:off x="5763507" y="3328368"/>
                    <a:ext cx="1500671" cy="856278"/>
                  </a:xfrm>
                  <a:prstGeom prst="rect">
                    <a:avLst/>
                  </a:prstGeom>
                </p:spPr>
              </p:pic>
              <p:pic>
                <p:nvPicPr>
                  <p:cNvPr id="26" name="Picture 25" descr="Picture 8.png"/>
                  <p:cNvPicPr>
                    <a:picLocks noChangeAspect="1"/>
                  </p:cNvPicPr>
                  <p:nvPr/>
                </p:nvPicPr>
                <p:blipFill>
                  <a:blip r:embed="rId7"/>
                  <a:stretch>
                    <a:fillRect/>
                  </a:stretch>
                </p:blipFill>
                <p:spPr>
                  <a:xfrm>
                    <a:off x="7389908" y="3364296"/>
                    <a:ext cx="1319465" cy="856278"/>
                  </a:xfrm>
                  <a:prstGeom prst="rect">
                    <a:avLst/>
                  </a:prstGeom>
                </p:spPr>
              </p:pic>
            </p:grpSp>
            <p:pic>
              <p:nvPicPr>
                <p:cNvPr id="23" name="Picture 22" descr="seg_0005_after_dhruv.jpg"/>
                <p:cNvPicPr>
                  <a:picLocks noChangeAspect="1"/>
                </p:cNvPicPr>
                <p:nvPr/>
              </p:nvPicPr>
              <p:blipFill>
                <a:blip r:embed="rId8"/>
                <a:stretch>
                  <a:fillRect/>
                </a:stretch>
              </p:blipFill>
              <p:spPr>
                <a:xfrm>
                  <a:off x="4848596" y="738887"/>
                  <a:ext cx="1236096" cy="946876"/>
                </a:xfrm>
                <a:prstGeom prst="rect">
                  <a:avLst/>
                </a:prstGeom>
              </p:spPr>
            </p:pic>
          </p:grpSp>
        </p:grpSp>
        <p:sp>
          <p:nvSpPr>
            <p:cNvPr id="30" name="Oval 29"/>
            <p:cNvSpPr/>
            <p:nvPr/>
          </p:nvSpPr>
          <p:spPr>
            <a:xfrm rot="16200000">
              <a:off x="2902679" y="3740615"/>
              <a:ext cx="1438091" cy="1149061"/>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1" name="Oval 30"/>
            <p:cNvSpPr/>
            <p:nvPr/>
          </p:nvSpPr>
          <p:spPr>
            <a:xfrm>
              <a:off x="6282272" y="4072692"/>
              <a:ext cx="1403432" cy="1403017"/>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sp>
          <p:nvSpPr>
            <p:cNvPr id="32" name="Oval 31"/>
            <p:cNvSpPr/>
            <p:nvPr/>
          </p:nvSpPr>
          <p:spPr>
            <a:xfrm rot="16200000">
              <a:off x="5049011" y="3539534"/>
              <a:ext cx="1061033" cy="937105"/>
            </a:xfrm>
            <a:prstGeom prst="ellipse">
              <a:avLst/>
            </a:prstGeom>
            <a:noFill/>
            <a:ln w="25400">
              <a:solidFill>
                <a:srgbClr val="FFFF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sp>
        <p:nvSpPr>
          <p:cNvPr id="33" name="Oval 32"/>
          <p:cNvSpPr/>
          <p:nvPr/>
        </p:nvSpPr>
        <p:spPr>
          <a:xfrm>
            <a:off x="4724324" y="4593260"/>
            <a:ext cx="671680" cy="677407"/>
          </a:xfrm>
          <a:prstGeom prst="ellipse">
            <a:avLst/>
          </a:prstGeom>
          <a:noFill/>
          <a:ln w="22225">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a:solidFill>
                <a:prstClr val="white"/>
              </a:solidFill>
              <a:latin typeface="Microsoft Sans Serif"/>
              <a:cs typeface="Microsoft Sans Serif"/>
            </a:endParaRPr>
          </a:p>
        </p:txBody>
      </p:sp>
    </p:spTree>
    <p:extLst>
      <p:ext uri="{BB962C8B-B14F-4D97-AF65-F5344CB8AC3E}">
        <p14:creationId xmlns:p14="http://schemas.microsoft.com/office/powerpoint/2010/main" val="2612894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9527" y="2662565"/>
            <a:ext cx="3044098" cy="2587948"/>
          </a:xfrm>
          <a:prstGeom prst="rect">
            <a:avLst/>
          </a:prstGeom>
          <a:effectLst>
            <a:glow rad="101600">
              <a:srgbClr val="0000FF">
                <a:alpha val="75000"/>
              </a:srgbClr>
            </a:glow>
          </a:effectLst>
        </p:spPr>
      </p:pic>
      <p:sp>
        <p:nvSpPr>
          <p:cNvPr id="5" name="Title 1"/>
          <p:cNvSpPr txBox="1">
            <a:spLocks/>
          </p:cNvSpPr>
          <p:nvPr/>
        </p:nvSpPr>
        <p:spPr bwMode="auto">
          <a:xfrm>
            <a:off x="1206500" y="1424315"/>
            <a:ext cx="679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sz="3200" dirty="0">
                <a:solidFill>
                  <a:srgbClr val="0000FF"/>
                </a:solidFill>
                <a:latin typeface="Microsoft Sans Serif"/>
                <a:cs typeface="Microsoft Sans Serif"/>
              </a:rPr>
              <a:t>Putting the human in the loop</a:t>
            </a:r>
            <a:endParaRPr lang="en-US" sz="3200" dirty="0">
              <a:solidFill>
                <a:srgbClr val="0000FF"/>
              </a:solidFill>
              <a:latin typeface="Microsoft Sans Serif"/>
              <a:cs typeface="Microsoft Sans Serif"/>
            </a:endParaRPr>
          </a:p>
        </p:txBody>
      </p:sp>
      <p:sp>
        <p:nvSpPr>
          <p:cNvPr id="4" name="Rounded Rectangle 3"/>
          <p:cNvSpPr/>
          <p:nvPr/>
        </p:nvSpPr>
        <p:spPr>
          <a:xfrm>
            <a:off x="1206500" y="1424315"/>
            <a:ext cx="6794500" cy="4137093"/>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64584" y="274637"/>
            <a:ext cx="8229600" cy="1143000"/>
          </a:xfrm>
        </p:spPr>
        <p:txBody>
          <a:bodyPr>
            <a:noAutofit/>
          </a:bodyPr>
          <a:lstStyle/>
          <a:p>
            <a:r>
              <a:rPr lang="en-US" sz="4000" dirty="0" smtClean="0">
                <a:latin typeface="Microsoft Sans Serif"/>
                <a:cs typeface="Microsoft Sans Serif"/>
              </a:rPr>
              <a:t>Interactive 3D reconstruction</a:t>
            </a:r>
            <a:br>
              <a:rPr lang="en-US" sz="4000" dirty="0" smtClean="0">
                <a:latin typeface="Microsoft Sans Serif"/>
                <a:cs typeface="Microsoft Sans Serif"/>
              </a:rPr>
            </a:br>
            <a:endParaRPr lang="en-US" sz="4000" dirty="0">
              <a:solidFill>
                <a:srgbClr val="0000FF"/>
              </a:solidFill>
              <a:latin typeface="Microsoft Sans Serif"/>
              <a:cs typeface="Microsoft Sans Serif"/>
            </a:endParaRPr>
          </a:p>
        </p:txBody>
      </p:sp>
    </p:spTree>
    <p:extLst>
      <p:ext uri="{BB962C8B-B14F-4D97-AF65-F5344CB8AC3E}">
        <p14:creationId xmlns:p14="http://schemas.microsoft.com/office/powerpoint/2010/main" val="31235962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584" y="274637"/>
            <a:ext cx="8229600" cy="1143000"/>
          </a:xfrm>
        </p:spPr>
        <p:txBody>
          <a:bodyPr>
            <a:normAutofit fontScale="90000"/>
          </a:bodyPr>
          <a:lstStyle/>
          <a:p>
            <a:r>
              <a:rPr lang="en-US" sz="3600" dirty="0" smtClean="0">
                <a:latin typeface="Microsoft Sans Serif"/>
                <a:cs typeface="Microsoft Sans Serif"/>
              </a:rPr>
              <a:t>Interactive 3D reconstruction</a:t>
            </a:r>
            <a:br>
              <a:rPr lang="en-US" sz="3600" dirty="0" smtClean="0">
                <a:latin typeface="Microsoft Sans Serif"/>
                <a:cs typeface="Microsoft Sans Serif"/>
              </a:rPr>
            </a:br>
            <a:r>
              <a:rPr lang="en-US" sz="3600" dirty="0" smtClean="0">
                <a:solidFill>
                  <a:srgbClr val="0000FF"/>
                </a:solidFill>
                <a:latin typeface="Microsoft Sans Serif"/>
                <a:cs typeface="Microsoft Sans Serif"/>
              </a:rPr>
              <a:t>Humans driving the show</a:t>
            </a:r>
            <a:endParaRPr lang="en-US" sz="3600" dirty="0">
              <a:solidFill>
                <a:srgbClr val="0000FF"/>
              </a:solidFill>
              <a:latin typeface="Microsoft Sans Serif"/>
              <a:cs typeface="Microsoft Sans Serif"/>
            </a:endParaRPr>
          </a:p>
        </p:txBody>
      </p:sp>
      <p:pic>
        <p:nvPicPr>
          <p:cNvPr id="13" name="Picture 12"/>
          <p:cNvPicPr>
            <a:picLocks noChangeAspect="1"/>
          </p:cNvPicPr>
          <p:nvPr/>
        </p:nvPicPr>
        <p:blipFill>
          <a:blip r:embed="rId3"/>
          <a:stretch>
            <a:fillRect/>
          </a:stretch>
        </p:blipFill>
        <p:spPr>
          <a:xfrm>
            <a:off x="3413421" y="1657743"/>
            <a:ext cx="2443386" cy="2077251"/>
          </a:xfrm>
          <a:prstGeom prst="rect">
            <a:avLst/>
          </a:prstGeom>
        </p:spPr>
      </p:pic>
      <p:grpSp>
        <p:nvGrpSpPr>
          <p:cNvPr id="4" name="Group 24"/>
          <p:cNvGrpSpPr/>
          <p:nvPr/>
        </p:nvGrpSpPr>
        <p:grpSpPr>
          <a:xfrm>
            <a:off x="3304107" y="4557307"/>
            <a:ext cx="2914225" cy="839244"/>
            <a:chOff x="3047493" y="1197894"/>
            <a:chExt cx="2914225" cy="839244"/>
          </a:xfrm>
        </p:grpSpPr>
        <p:sp>
          <p:nvSpPr>
            <p:cNvPr id="11" name="TextBox 10"/>
            <p:cNvSpPr txBox="1"/>
            <p:nvPr/>
          </p:nvSpPr>
          <p:spPr>
            <a:xfrm>
              <a:off x="3047493" y="1206141"/>
              <a:ext cx="2914225" cy="830997"/>
            </a:xfrm>
            <a:prstGeom prst="rect">
              <a:avLst/>
            </a:prstGeom>
            <a:noFill/>
            <a:effectLst/>
          </p:spPr>
          <p:txBody>
            <a:bodyPr wrap="square" rtlCol="0">
              <a:spAutoFit/>
            </a:bodyPr>
            <a:lstStyle/>
            <a:p>
              <a:pPr algn="ctr" defTabSz="408115"/>
              <a:r>
                <a:rPr lang="en-US" sz="2400" dirty="0" smtClean="0">
                  <a:solidFill>
                    <a:prstClr val="black"/>
                  </a:solidFill>
                  <a:latin typeface="Microsoft Sans Serif"/>
                  <a:cs typeface="Microsoft Sans Serif"/>
                </a:rPr>
                <a:t>3D </a:t>
              </a:r>
              <a:r>
                <a:rPr lang="en-US" sz="2400" dirty="0">
                  <a:solidFill>
                    <a:prstClr val="black"/>
                  </a:solidFill>
                  <a:latin typeface="Microsoft Sans Serif"/>
                  <a:cs typeface="Microsoft Sans Serif"/>
                </a:rPr>
                <a:t>reconstruction algorithm</a:t>
              </a:r>
            </a:p>
          </p:txBody>
        </p:sp>
        <p:sp>
          <p:nvSpPr>
            <p:cNvPr id="12" name="Rounded Rectangle 11"/>
            <p:cNvSpPr/>
            <p:nvPr/>
          </p:nvSpPr>
          <p:spPr>
            <a:xfrm>
              <a:off x="3047493" y="1197894"/>
              <a:ext cx="2914225" cy="83924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en-US" sz="1600" dirty="0">
                <a:solidFill>
                  <a:prstClr val="white"/>
                </a:solidFill>
                <a:latin typeface="Microsoft Sans Serif"/>
                <a:cs typeface="Microsoft Sans Serif"/>
              </a:endParaRPr>
            </a:p>
          </p:txBody>
        </p:sp>
      </p:grpSp>
      <p:sp>
        <p:nvSpPr>
          <p:cNvPr id="9" name="Curved Left Arrow 8"/>
          <p:cNvSpPr/>
          <p:nvPr/>
        </p:nvSpPr>
        <p:spPr>
          <a:xfrm>
            <a:off x="6492206" y="2490817"/>
            <a:ext cx="923678" cy="2391847"/>
          </a:xfrm>
          <a:prstGeom prst="curvedLeftArrow">
            <a:avLst>
              <a:gd name="adj1" fmla="val 25000"/>
              <a:gd name="adj2" fmla="val 4413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
        <p:nvSpPr>
          <p:cNvPr id="10" name="Curved Left Arrow 9"/>
          <p:cNvSpPr/>
          <p:nvPr/>
        </p:nvSpPr>
        <p:spPr>
          <a:xfrm rot="10800000">
            <a:off x="1919947" y="2490818"/>
            <a:ext cx="923678" cy="2391845"/>
          </a:xfrm>
          <a:prstGeom prst="curvedLeftArrow">
            <a:avLst>
              <a:gd name="adj1" fmla="val 25000"/>
              <a:gd name="adj2" fmla="val 44135"/>
              <a:gd name="adj3" fmla="val 21429"/>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08115"/>
            <a:endParaRPr lang="en-US" sz="1600" dirty="0">
              <a:solidFill>
                <a:prstClr val="black"/>
              </a:solidFill>
              <a:latin typeface="Microsoft Sans Serif"/>
              <a:cs typeface="Microsoft Sans Serif"/>
            </a:endParaRPr>
          </a:p>
        </p:txBody>
      </p:sp>
    </p:spTree>
    <p:extLst>
      <p:ext uri="{BB962C8B-B14F-4D97-AF65-F5344CB8AC3E}">
        <p14:creationId xmlns:p14="http://schemas.microsoft.com/office/powerpoint/2010/main" val="1645561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latin typeface="Calibri" charset="0"/>
              </a:rPr>
              <a:t>Interactive image based modeling</a:t>
            </a:r>
            <a:endParaRPr lang="en-US" dirty="0">
              <a:latin typeface="Calibri" charset="0"/>
            </a:endParaRPr>
          </a:p>
        </p:txBody>
      </p:sp>
      <p:sp>
        <p:nvSpPr>
          <p:cNvPr id="12291" name="Content Placeholder 2"/>
          <p:cNvSpPr>
            <a:spLocks noGrp="1"/>
          </p:cNvSpPr>
          <p:nvPr>
            <p:ph idx="1"/>
          </p:nvPr>
        </p:nvSpPr>
        <p:spPr>
          <a:xfrm>
            <a:off x="457200" y="1311275"/>
            <a:ext cx="8229600" cy="4705350"/>
          </a:xfrm>
        </p:spPr>
        <p:txBody>
          <a:bodyPr/>
          <a:lstStyle/>
          <a:p>
            <a:pPr eaLnBrk="1" hangingPunct="1"/>
            <a:r>
              <a:rPr lang="en-US" dirty="0" smtClean="0">
                <a:latin typeface="Calibri" charset="0"/>
              </a:rPr>
              <a:t>Facade</a:t>
            </a:r>
            <a:r>
              <a:rPr lang="en-US" dirty="0" smtClean="0">
                <a:solidFill>
                  <a:srgbClr val="002060"/>
                </a:solidFill>
                <a:latin typeface="Calibri" charset="0"/>
              </a:rPr>
              <a:t> </a:t>
            </a:r>
            <a:endParaRPr lang="en-US" dirty="0">
              <a:solidFill>
                <a:srgbClr val="002060"/>
              </a:solidFill>
              <a:latin typeface="Calibri" charset="0"/>
            </a:endParaRPr>
          </a:p>
          <a:p>
            <a:pPr eaLnBrk="1" hangingPunct="1">
              <a:buFont typeface="Arial" charset="0"/>
              <a:buNone/>
            </a:pPr>
            <a:r>
              <a:rPr lang="en-US" sz="2800" dirty="0">
                <a:solidFill>
                  <a:srgbClr val="002060"/>
                </a:solidFill>
                <a:latin typeface="Calibri" charset="0"/>
              </a:rPr>
              <a:t>	</a:t>
            </a:r>
            <a:r>
              <a:rPr lang="en-US" sz="2800" dirty="0" err="1" smtClean="0">
                <a:solidFill>
                  <a:srgbClr val="002060"/>
                </a:solidFill>
                <a:latin typeface="Calibri" charset="0"/>
              </a:rPr>
              <a:t>Debevec</a:t>
            </a:r>
            <a:r>
              <a:rPr lang="en-US" sz="2800" dirty="0" smtClean="0">
                <a:solidFill>
                  <a:srgbClr val="002060"/>
                </a:solidFill>
                <a:latin typeface="Calibri" charset="0"/>
              </a:rPr>
              <a:t> ‘96           </a:t>
            </a:r>
            <a:endParaRPr lang="en-US" sz="2800" dirty="0">
              <a:solidFill>
                <a:srgbClr val="002060"/>
              </a:solidFill>
              <a:latin typeface="Calibri" charset="0"/>
            </a:endParaRPr>
          </a:p>
          <a:p>
            <a:pPr lvl="1" eaLnBrk="1" hangingPunct="1"/>
            <a:r>
              <a:rPr lang="en-US" dirty="0" err="1">
                <a:latin typeface="Calibri" charset="0"/>
              </a:rPr>
              <a:t>Canoma</a:t>
            </a:r>
            <a:endParaRPr lang="en-US" dirty="0">
              <a:latin typeface="Calibri" charset="0"/>
            </a:endParaRPr>
          </a:p>
          <a:p>
            <a:pPr lvl="1" eaLnBrk="1" hangingPunct="1">
              <a:buFont typeface="Arial" charset="0"/>
              <a:buNone/>
            </a:pPr>
            <a:r>
              <a:rPr lang="en-US" sz="1100" dirty="0">
                <a:latin typeface="Calibri" charset="0"/>
              </a:rPr>
              <a:t> </a:t>
            </a:r>
          </a:p>
          <a:p>
            <a:pPr eaLnBrk="1" hangingPunct="1"/>
            <a:r>
              <a:rPr lang="en-US" dirty="0">
                <a:latin typeface="Calibri" charset="0"/>
              </a:rPr>
              <a:t>Single-view </a:t>
            </a:r>
            <a:r>
              <a:rPr lang="en-US" dirty="0" smtClean="0">
                <a:latin typeface="Calibri" charset="0"/>
              </a:rPr>
              <a:t>metrology</a:t>
            </a:r>
            <a:endParaRPr lang="en-US" dirty="0">
              <a:latin typeface="Calibri" charset="0"/>
            </a:endParaRPr>
          </a:p>
          <a:p>
            <a:pPr lvl="1" eaLnBrk="1" hangingPunct="1"/>
            <a:r>
              <a:rPr lang="en-US" dirty="0" err="1" smtClean="0">
                <a:solidFill>
                  <a:srgbClr val="002060"/>
                </a:solidFill>
                <a:latin typeface="Calibri" charset="0"/>
              </a:rPr>
              <a:t>Criminisi</a:t>
            </a:r>
            <a:r>
              <a:rPr lang="en-US" dirty="0" smtClean="0">
                <a:solidFill>
                  <a:srgbClr val="002060"/>
                </a:solidFill>
                <a:latin typeface="Calibri" charset="0"/>
              </a:rPr>
              <a:t> ‘00</a:t>
            </a:r>
            <a:endParaRPr lang="en-US" dirty="0">
              <a:latin typeface="Calibri" charset="0"/>
            </a:endParaRPr>
          </a:p>
        </p:txBody>
      </p:sp>
      <p:sp>
        <p:nvSpPr>
          <p:cNvPr id="10" name="Slide Number Placeholder 9"/>
          <p:cNvSpPr>
            <a:spLocks noGrp="1"/>
          </p:cNvSpPr>
          <p:nvPr>
            <p:ph type="sldNum" sz="quarter" idx="12"/>
          </p:nvPr>
        </p:nvSpPr>
        <p:spPr/>
        <p:txBody>
          <a:bodyPr/>
          <a:lstStyle/>
          <a:p>
            <a:fld id="{E2F11F5A-99DF-3E4C-B251-A5EFB6C8EC08}" type="slidenum">
              <a:rPr lang="en-US" smtClean="0"/>
              <a:pPr/>
              <a:t>8</a:t>
            </a:fld>
            <a:endParaRPr lang="en-US"/>
          </a:p>
        </p:txBody>
      </p:sp>
      <p:sp>
        <p:nvSpPr>
          <p:cNvPr id="12" name="Rectangle 11"/>
          <p:cNvSpPr/>
          <p:nvPr/>
        </p:nvSpPr>
        <p:spPr>
          <a:xfrm>
            <a:off x="457200" y="3027363"/>
            <a:ext cx="4162425" cy="182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pic>
        <p:nvPicPr>
          <p:cNvPr id="9220" name="Picture 2" descr="http://athens.ict.usc.edu/Research/campanile-reconstruction-smal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76" y="1417638"/>
            <a:ext cx="4491038" cy="2346606"/>
          </a:xfrm>
          <a:prstGeom prst="rect">
            <a:avLst/>
          </a:prstGeom>
          <a:noFill/>
          <a:ln w="19050">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62485" y="1121073"/>
            <a:ext cx="5242736" cy="4619597"/>
            <a:chOff x="3181350" y="1417638"/>
            <a:chExt cx="5528378" cy="4943334"/>
          </a:xfrm>
        </p:grpSpPr>
        <p:grpSp>
          <p:nvGrpSpPr>
            <p:cNvPr id="8" name="Group 7"/>
            <p:cNvGrpSpPr/>
            <p:nvPr/>
          </p:nvGrpSpPr>
          <p:grpSpPr>
            <a:xfrm>
              <a:off x="3181350" y="1417638"/>
              <a:ext cx="5528378" cy="2422525"/>
              <a:chOff x="3181350" y="1417638"/>
              <a:chExt cx="5528378" cy="2422525"/>
            </a:xfrm>
          </p:grpSpPr>
          <p:pic>
            <p:nvPicPr>
              <p:cNvPr id="3" name="Picture 2"/>
              <p:cNvPicPr>
                <a:picLocks noChangeAspect="1"/>
              </p:cNvPicPr>
              <p:nvPr/>
            </p:nvPicPr>
            <p:blipFill>
              <a:blip r:embed="rId5"/>
              <a:stretch>
                <a:fillRect/>
              </a:stretch>
            </p:blipFill>
            <p:spPr>
              <a:xfrm>
                <a:off x="3181350" y="1657350"/>
                <a:ext cx="2781300" cy="1765300"/>
              </a:xfrm>
              <a:prstGeom prst="rect">
                <a:avLst/>
              </a:prstGeom>
            </p:spPr>
          </p:pic>
          <p:pic>
            <p:nvPicPr>
              <p:cNvPr id="4" name="Picture 3"/>
              <p:cNvPicPr>
                <a:picLocks noChangeAspect="1"/>
              </p:cNvPicPr>
              <p:nvPr/>
            </p:nvPicPr>
            <p:blipFill>
              <a:blip r:embed="rId6"/>
              <a:stretch>
                <a:fillRect/>
              </a:stretch>
            </p:blipFill>
            <p:spPr>
              <a:xfrm>
                <a:off x="6194425" y="1417638"/>
                <a:ext cx="2515303" cy="2422525"/>
              </a:xfrm>
              <a:prstGeom prst="rect">
                <a:avLst/>
              </a:prstGeom>
            </p:spPr>
          </p:pic>
        </p:grpSp>
        <p:pic>
          <p:nvPicPr>
            <p:cNvPr id="5" name="Picture 4"/>
            <p:cNvPicPr>
              <a:picLocks noChangeAspect="1"/>
            </p:cNvPicPr>
            <p:nvPr/>
          </p:nvPicPr>
          <p:blipFill>
            <a:blip r:embed="rId7"/>
            <a:stretch>
              <a:fillRect/>
            </a:stretch>
          </p:blipFill>
          <p:spPr>
            <a:xfrm>
              <a:off x="3181350" y="4224717"/>
              <a:ext cx="5528378" cy="2136255"/>
            </a:xfrm>
            <a:prstGeom prst="rect">
              <a:avLst/>
            </a:prstGeom>
          </p:spPr>
        </p:pic>
      </p:grpSp>
    </p:spTree>
    <p:extLst>
      <p:ext uri="{BB962C8B-B14F-4D97-AF65-F5344CB8AC3E}">
        <p14:creationId xmlns:p14="http://schemas.microsoft.com/office/powerpoint/2010/main" val="369627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220"/>
                                        </p:tgtEl>
                                      </p:cBhvr>
                                    </p:animEffect>
                                    <p:set>
                                      <p:cBhvr>
                                        <p:cTn id="7" dur="1" fill="hold">
                                          <p:stCondLst>
                                            <p:cond delay="499"/>
                                          </p:stCondLst>
                                        </p:cTn>
                                        <p:tgtEl>
                                          <p:spTgt spid="922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latin typeface="Calibri" charset="0"/>
              </a:rPr>
              <a:t>Interactive image based modeling</a:t>
            </a:r>
            <a:endParaRPr lang="en-US" dirty="0">
              <a:latin typeface="Calibri" charset="0"/>
            </a:endParaRPr>
          </a:p>
        </p:txBody>
      </p:sp>
      <p:sp>
        <p:nvSpPr>
          <p:cNvPr id="12291" name="Content Placeholder 2"/>
          <p:cNvSpPr>
            <a:spLocks noGrp="1"/>
          </p:cNvSpPr>
          <p:nvPr>
            <p:ph idx="1"/>
          </p:nvPr>
        </p:nvSpPr>
        <p:spPr>
          <a:xfrm>
            <a:off x="457200" y="1311275"/>
            <a:ext cx="8229600" cy="4705350"/>
          </a:xfrm>
        </p:spPr>
        <p:txBody>
          <a:bodyPr/>
          <a:lstStyle/>
          <a:p>
            <a:pPr eaLnBrk="1" hangingPunct="1"/>
            <a:r>
              <a:rPr lang="en-US" dirty="0" smtClean="0">
                <a:latin typeface="Calibri" charset="0"/>
              </a:rPr>
              <a:t>Single</a:t>
            </a:r>
            <a:r>
              <a:rPr lang="en-US" dirty="0">
                <a:latin typeface="Calibri" charset="0"/>
              </a:rPr>
              <a:t>-view </a:t>
            </a:r>
            <a:r>
              <a:rPr lang="en-US" dirty="0" smtClean="0">
                <a:latin typeface="Calibri" charset="0"/>
              </a:rPr>
              <a:t>modeling</a:t>
            </a:r>
            <a:endParaRPr lang="en-US" dirty="0">
              <a:latin typeface="Calibri" charset="0"/>
            </a:endParaRPr>
          </a:p>
          <a:p>
            <a:pPr lvl="1" eaLnBrk="1" hangingPunct="1"/>
            <a:r>
              <a:rPr lang="en-US" dirty="0" smtClean="0">
                <a:solidFill>
                  <a:srgbClr val="002060"/>
                </a:solidFill>
                <a:latin typeface="Calibri" charset="0"/>
              </a:rPr>
              <a:t>Oh et. al.‘</a:t>
            </a:r>
            <a:r>
              <a:rPr lang="en-US" dirty="0" smtClean="0">
                <a:solidFill>
                  <a:srgbClr val="002060"/>
                </a:solidFill>
                <a:latin typeface="Calibri" charset="0"/>
              </a:rPr>
              <a:t>00</a:t>
            </a:r>
            <a:endParaRPr lang="en-US" dirty="0">
              <a:latin typeface="Calibri" charset="0"/>
            </a:endParaRPr>
          </a:p>
        </p:txBody>
      </p:sp>
      <p:sp>
        <p:nvSpPr>
          <p:cNvPr id="10" name="Slide Number Placeholder 9"/>
          <p:cNvSpPr>
            <a:spLocks noGrp="1"/>
          </p:cNvSpPr>
          <p:nvPr>
            <p:ph type="sldNum" sz="quarter" idx="12"/>
          </p:nvPr>
        </p:nvSpPr>
        <p:spPr/>
        <p:txBody>
          <a:bodyPr/>
          <a:lstStyle/>
          <a:p>
            <a:fld id="{E2F11F5A-99DF-3E4C-B251-A5EFB6C8EC08}" type="slidenum">
              <a:rPr lang="en-US" smtClean="0"/>
              <a:pPr/>
              <a:t>9</a:t>
            </a:fld>
            <a:endParaRPr lang="en-US"/>
          </a:p>
        </p:txBody>
      </p:sp>
      <p:grpSp>
        <p:nvGrpSpPr>
          <p:cNvPr id="7" name="Group 6"/>
          <p:cNvGrpSpPr/>
          <p:nvPr/>
        </p:nvGrpSpPr>
        <p:grpSpPr>
          <a:xfrm>
            <a:off x="182037" y="2565399"/>
            <a:ext cx="8839961" cy="2718677"/>
            <a:chOff x="182037" y="2565399"/>
            <a:chExt cx="8839961" cy="2718677"/>
          </a:xfrm>
        </p:grpSpPr>
        <p:pic>
          <p:nvPicPr>
            <p:cNvPr id="6" name="Picture 5"/>
            <p:cNvPicPr>
              <a:picLocks noChangeAspect="1"/>
            </p:cNvPicPr>
            <p:nvPr/>
          </p:nvPicPr>
          <p:blipFill>
            <a:blip r:embed="rId3"/>
            <a:stretch>
              <a:fillRect/>
            </a:stretch>
          </p:blipFill>
          <p:spPr>
            <a:xfrm>
              <a:off x="4084401" y="2565399"/>
              <a:ext cx="4937597" cy="2718677"/>
            </a:xfrm>
            <a:prstGeom prst="rect">
              <a:avLst/>
            </a:prstGeom>
          </p:spPr>
        </p:pic>
        <p:pic>
          <p:nvPicPr>
            <p:cNvPr id="2" name="Picture 1"/>
            <p:cNvPicPr>
              <a:picLocks noChangeAspect="1"/>
            </p:cNvPicPr>
            <p:nvPr/>
          </p:nvPicPr>
          <p:blipFill>
            <a:blip r:embed="rId4"/>
            <a:stretch>
              <a:fillRect/>
            </a:stretch>
          </p:blipFill>
          <p:spPr>
            <a:xfrm>
              <a:off x="182037" y="3227279"/>
              <a:ext cx="4095149" cy="1443372"/>
            </a:xfrm>
            <a:prstGeom prst="rect">
              <a:avLst/>
            </a:prstGeom>
          </p:spPr>
        </p:pic>
      </p:grpSp>
    </p:spTree>
    <p:extLst>
      <p:ext uri="{BB962C8B-B14F-4D97-AF65-F5344CB8AC3E}">
        <p14:creationId xmlns:p14="http://schemas.microsoft.com/office/powerpoint/2010/main" val="341114733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23236</TotalTime>
  <Words>3074</Words>
  <Application>Microsoft Macintosh PowerPoint</Application>
  <PresentationFormat>On-screen Show (4:3)</PresentationFormat>
  <Paragraphs>503</Paragraphs>
  <Slides>52</Slides>
  <Notes>51</Notes>
  <HiddenSlides>0</HiddenSlides>
  <MMClips>6</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55" baseType="lpstr">
      <vt:lpstr>Origin</vt:lpstr>
      <vt:lpstr>Office Theme</vt:lpstr>
      <vt:lpstr>Acrobat Document</vt:lpstr>
      <vt:lpstr>PowerPoint Presentation</vt:lpstr>
      <vt:lpstr>PowerPoint Presentation</vt:lpstr>
      <vt:lpstr>PowerPoint Presentation</vt:lpstr>
      <vt:lpstr>PowerPoint Presentation</vt:lpstr>
      <vt:lpstr>PowerPoint Presentation</vt:lpstr>
      <vt:lpstr>Interactive 3D reconstruction </vt:lpstr>
      <vt:lpstr>Interactive 3D reconstruction Humans driving the show</vt:lpstr>
      <vt:lpstr>Interactive image based modeling</vt:lpstr>
      <vt:lpstr>Interactive image based modeling</vt:lpstr>
      <vt:lpstr>Interactive image based modeling</vt:lpstr>
      <vt:lpstr>Interactive image based modeling</vt:lpstr>
      <vt:lpstr>Interactive 3D architectural modeling from unordered photo collections</vt:lpstr>
      <vt:lpstr>System Overview</vt:lpstr>
      <vt:lpstr>Feature Matching + Structure from Motion</vt:lpstr>
      <vt:lpstr>Vanishing Point (VP) Detection</vt:lpstr>
      <vt:lpstr>Vanishing Point (VP) Detection</vt:lpstr>
      <vt:lpstr>Vanishing Point (VP) Detection</vt:lpstr>
      <vt:lpstr>Vanishing Point (VP) Detection</vt:lpstr>
      <vt:lpstr>System Overview</vt:lpstr>
      <vt:lpstr>Sketch based User Interface</vt:lpstr>
      <vt:lpstr>RANSAC-based Plane Estimation</vt:lpstr>
      <vt:lpstr>RANSAC-based Plane Estimation</vt:lpstr>
      <vt:lpstr>RANSAC-based Plane Estimation</vt:lpstr>
      <vt:lpstr>Vanishing Point Constraints</vt:lpstr>
      <vt:lpstr>Editing 3D Geometry</vt:lpstr>
      <vt:lpstr>System Overview</vt:lpstr>
      <vt:lpstr>View Selection</vt:lpstr>
      <vt:lpstr>Texture-Map Generation</vt:lpstr>
      <vt:lpstr>MRF Optimization via Graph-Cuts</vt:lpstr>
      <vt:lpstr>Energy Minimization via Graph-Cuts</vt:lpstr>
      <vt:lpstr>PowerPoint Presentation</vt:lpstr>
      <vt:lpstr>PowerPoint Presentation</vt:lpstr>
      <vt:lpstr>Interactive image based modeling</vt:lpstr>
      <vt:lpstr>Interactive image based modeling</vt:lpstr>
      <vt:lpstr>Interactive image based modeling</vt:lpstr>
      <vt:lpstr>Interactive sketch based  3D modelers</vt:lpstr>
      <vt:lpstr>PowerPoint Presentation</vt:lpstr>
      <vt:lpstr>PowerPoint Presentation</vt:lpstr>
      <vt:lpstr>PowerPoint Presentation</vt:lpstr>
      <vt:lpstr>Automatic piecewise planar multi-view stereo</vt:lpstr>
      <vt:lpstr>PowerPoint Presentation</vt:lpstr>
      <vt:lpstr>PowerPoint Presentation</vt:lpstr>
      <vt:lpstr>PowerPoint Presentation</vt:lpstr>
      <vt:lpstr>Putting the user in the loop</vt:lpstr>
      <vt:lpstr>PowerPoint Presentation</vt:lpstr>
      <vt:lpstr>Summary</vt:lpstr>
      <vt:lpstr>Future directions</vt:lpstr>
      <vt:lpstr>PowerPoint Presentation</vt:lpstr>
      <vt:lpstr>PowerPoint Presentation</vt:lpstr>
      <vt:lpstr>PowerPoint Presentation</vt:lpstr>
      <vt:lpstr>PowerPoint Presentation</vt:lpstr>
      <vt:lpstr>PowerPoint Presentation</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Adarsh Kowdle</dc:creator>
  <cp:lastModifiedBy>Adarsh Kowdle</cp:lastModifiedBy>
  <cp:revision>407</cp:revision>
  <dcterms:created xsi:type="dcterms:W3CDTF">2011-05-07T04:55:34Z</dcterms:created>
  <dcterms:modified xsi:type="dcterms:W3CDTF">2011-09-15T18:04:00Z</dcterms:modified>
</cp:coreProperties>
</file>