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notesSlides/notesSlide41.xml" ContentType="application/vnd.openxmlformats-officedocument.presentationml.notesSlide+xml"/>
  <Override PartName="/ppt/tags/tag85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207.xml" ContentType="application/vnd.openxmlformats-officedocument.presentationml.tags+xml"/>
  <Override PartName="/ppt/notesSlides/notesSlide29.xml" ContentType="application/vnd.openxmlformats-officedocument.presentationml.notesSlide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slides/slide35.xml" ContentType="application/vnd.openxmlformats-officedocument.presentationml.slide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notesSlides/notesSlide26.xml" ContentType="application/vnd.openxmlformats-officedocument.presentationml.notesSlide+xml"/>
  <Override PartName="/ppt/tags/tag866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notesSlides/notesSlide51.xml" ContentType="application/vnd.openxmlformats-officedocument.presentationml.notesSlide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notesSlides/notesSlide23.xml" ContentType="application/vnd.openxmlformats-officedocument.presentationml.notesSlide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notesSlides/notesSlide39.xml" ContentType="application/vnd.openxmlformats-officedocument.presentationml.notesSlide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notesSlides/notesSlide20.xml" ContentType="application/vnd.openxmlformats-officedocument.presentationml.notesSlide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notesSlides/notesSlide36.xml" ContentType="application/vnd.openxmlformats-officedocument.presentationml.notes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tags/tag769.xml" ContentType="application/vnd.openxmlformats-officedocument.presentationml.tags+xml"/>
  <Override PartName="/ppt/tags/tag908.xml" ContentType="application/vnd.openxmlformats-officedocument.presentationml.tags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747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tags/tag725.xml" ContentType="application/vnd.openxmlformats-officedocument.presentationml.tags+xml"/>
  <Override PartName="/ppt/tags/tag772.xml" ContentType="application/vnd.openxmlformats-officedocument.presentationml.tags+xml"/>
  <Override PartName="/ppt/tags/tag911.xml" ContentType="application/vnd.openxmlformats-officedocument.presentationml.tags+xml"/>
  <Override PartName="/ppt/slides/slide42.xml" ContentType="application/vnd.openxmlformats-officedocument.presentationml.slide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tags/tag848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notesSlides/notesSlide33.xml" ContentType="application/vnd.openxmlformats-officedocument.presentationml.notesSlide+xml"/>
  <Override PartName="/ppt/tags/tag826.xml" ContentType="application/vnd.openxmlformats-officedocument.presentationml.tags+xml"/>
  <Override PartName="/ppt/tags/tag873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tags/tag804.xml" ContentType="application/vnd.openxmlformats-officedocument.presentationml.tags+xml"/>
  <Override PartName="/ppt/tags/tag8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tags/tag766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notesSlides/notesSlide49.xml" ContentType="application/vnd.openxmlformats-officedocument.presentationml.notesSlide+xml"/>
  <Override PartName="/ppt/tags/tag905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notesSlides/notesSlide27.xml" ContentType="application/vnd.openxmlformats-officedocument.presentationml.notesSlide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892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notesSlides/notesSlide30.xml" ContentType="application/vnd.openxmlformats-officedocument.presentationml.notesSlide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notesSlides/notesSlide46.xml" ContentType="application/vnd.openxmlformats-officedocument.presentationml.notesSlide+xml"/>
  <Override PartName="/ppt/tags/tag902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notesSlides/notesSlide24.xml" ContentType="application/vnd.openxmlformats-officedocument.presentationml.notesSlide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918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notesSlides/notesSlide18.xml" ContentType="application/vnd.openxmlformats-officedocument.presentationml.notesSlide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Default Extension="wmf" ContentType="image/x-wmf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notesSlides/notesSlide43.xml" ContentType="application/vnd.openxmlformats-officedocument.presentationml.notesSlide+xml"/>
  <Override PartName="/ppt/tags/tag858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notesSlides/notesSlide21.xml" ContentType="application/vnd.openxmlformats-officedocument.presentationml.notesSlide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notesSlides/notesSlide37.xml" ContentType="application/vnd.openxmlformats-officedocument.presentationml.notesSlide+xml"/>
  <Override PartName="/ppt/tags/tag877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notesSlides/notesSlide15.xml" ContentType="application/vnd.openxmlformats-officedocument.presentationml.notesSlide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notesSlides/notesSlide34.xml" ContentType="application/vnd.openxmlformats-officedocument.presentationml.notesSlide+xml"/>
  <Override PartName="/ppt/tags/tag751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notesSlides/notesSlide28.xml" ContentType="application/vnd.openxmlformats-officedocument.presentationml.notesSlide+xml"/>
  <Override PartName="/ppt/tags/tag86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Default Extension="vml" ContentType="application/vnd.openxmlformats-officedocument.vmlDrawing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notesSlides/notesSlide31.xml" ContentType="application/vnd.openxmlformats-officedocument.presentationml.notesSlide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Default Extension="rels" ContentType="application/vnd.openxmlformats-package.relationships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notesSlides/notesSlide25.xml" ContentType="application/vnd.openxmlformats-officedocument.presentationml.notesSlide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slides/slide53.xml" ContentType="application/vnd.openxmlformats-officedocument.presentationml.slide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notesSlides/notesSlide44.xml" ContentType="application/vnd.openxmlformats-officedocument.presentationml.notesSlide+xml"/>
  <Override PartName="/ppt/tags/tag900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notesSlides/notesSlide38.xml" ContentType="application/vnd.openxmlformats-officedocument.presentationml.notesSlide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slides/slide44.xml" ContentType="application/vnd.openxmlformats-officedocument.presentationml.slide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notesSlides/notesSlide35.xml" ContentType="application/vnd.openxmlformats-officedocument.presentationml.notesSlide+xml"/>
  <Override PartName="/ppt/tags/tag87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notesSlides/notesSlide32.xml" ContentType="application/vnd.openxmlformats-officedocument.presentationml.notesSlide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notesSlides/notesSlide48.xml" ContentType="application/vnd.openxmlformats-officedocument.presentationml.notesSlide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notesSlides/notesSlide45.xml" ContentType="application/vnd.openxmlformats-officedocument.presentationml.notes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239.xml" ContentType="application/vnd.openxmlformats-officedocument.presentationml.tags+xml"/>
  <Default Extension="bin" ContentType="application/vnd.openxmlformats-officedocument.oleObject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slides/slide51.xml" ContentType="application/vnd.openxmlformats-officedocument.presentationml.slide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3"/>
  </p:notesMasterIdLst>
  <p:handoutMasterIdLst>
    <p:handoutMasterId r:id="rId64"/>
  </p:handoutMasterIdLst>
  <p:sldIdLst>
    <p:sldId id="1049" r:id="rId4"/>
    <p:sldId id="1309" r:id="rId5"/>
    <p:sldId id="1177" r:id="rId6"/>
    <p:sldId id="1178" r:id="rId7"/>
    <p:sldId id="1179" r:id="rId8"/>
    <p:sldId id="1180" r:id="rId9"/>
    <p:sldId id="1181" r:id="rId10"/>
    <p:sldId id="1182" r:id="rId11"/>
    <p:sldId id="1173" r:id="rId12"/>
    <p:sldId id="1174" r:id="rId13"/>
    <p:sldId id="1175" r:id="rId14"/>
    <p:sldId id="1308" r:id="rId15"/>
    <p:sldId id="1176" r:id="rId16"/>
    <p:sldId id="1184" r:id="rId17"/>
    <p:sldId id="1259" r:id="rId18"/>
    <p:sldId id="1232" r:id="rId19"/>
    <p:sldId id="1233" r:id="rId20"/>
    <p:sldId id="1234" r:id="rId21"/>
    <p:sldId id="1235" r:id="rId22"/>
    <p:sldId id="1236" r:id="rId23"/>
    <p:sldId id="1237" r:id="rId24"/>
    <p:sldId id="1238" r:id="rId25"/>
    <p:sldId id="1239" r:id="rId26"/>
    <p:sldId id="1240" r:id="rId27"/>
    <p:sldId id="1241" r:id="rId28"/>
    <p:sldId id="1242" r:id="rId29"/>
    <p:sldId id="1264" r:id="rId30"/>
    <p:sldId id="1260" r:id="rId31"/>
    <p:sldId id="1261" r:id="rId32"/>
    <p:sldId id="1262" r:id="rId33"/>
    <p:sldId id="1263" r:id="rId34"/>
    <p:sldId id="1265" r:id="rId35"/>
    <p:sldId id="1266" r:id="rId36"/>
    <p:sldId id="1267" r:id="rId37"/>
    <p:sldId id="1268" r:id="rId38"/>
    <p:sldId id="1269" r:id="rId39"/>
    <p:sldId id="1270" r:id="rId40"/>
    <p:sldId id="1271" r:id="rId41"/>
    <p:sldId id="1272" r:id="rId42"/>
    <p:sldId id="1273" r:id="rId43"/>
    <p:sldId id="1274" r:id="rId44"/>
    <p:sldId id="1275" r:id="rId45"/>
    <p:sldId id="1276" r:id="rId46"/>
    <p:sldId id="1293" r:id="rId47"/>
    <p:sldId id="1294" r:id="rId48"/>
    <p:sldId id="1295" r:id="rId49"/>
    <p:sldId id="1296" r:id="rId50"/>
    <p:sldId id="1297" r:id="rId51"/>
    <p:sldId id="1298" r:id="rId52"/>
    <p:sldId id="1299" r:id="rId53"/>
    <p:sldId id="1300" r:id="rId54"/>
    <p:sldId id="1301" r:id="rId55"/>
    <p:sldId id="1302" r:id="rId56"/>
    <p:sldId id="1303" r:id="rId57"/>
    <p:sldId id="1304" r:id="rId58"/>
    <p:sldId id="1305" r:id="rId59"/>
    <p:sldId id="1306" r:id="rId60"/>
    <p:sldId id="1307" r:id="rId61"/>
    <p:sldId id="1292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3333FF"/>
    <a:srgbClr val="FFFFFF"/>
    <a:srgbClr val="FF6699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0" autoAdjust="0"/>
    <p:restoredTop sz="94444" autoAdjust="0"/>
  </p:normalViewPr>
  <p:slideViewPr>
    <p:cSldViewPr snapToGrid="0">
      <p:cViewPr varScale="1">
        <p:scale>
          <a:sx n="88" d="100"/>
          <a:sy n="88" d="100"/>
        </p:scale>
        <p:origin x="-3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3" Type="http://schemas.openxmlformats.org/officeDocument/2006/relationships/slide" Target="slides/slide21.xml"/><Relationship Id="rId7" Type="http://schemas.openxmlformats.org/officeDocument/2006/relationships/slide" Target="slides/slide25.xml"/><Relationship Id="rId12" Type="http://schemas.openxmlformats.org/officeDocument/2006/relationships/slide" Target="slides/slide35.xml"/><Relationship Id="rId2" Type="http://schemas.openxmlformats.org/officeDocument/2006/relationships/slide" Target="slides/slide18.xml"/><Relationship Id="rId1" Type="http://schemas.openxmlformats.org/officeDocument/2006/relationships/slide" Target="slides/slide16.xml"/><Relationship Id="rId6" Type="http://schemas.openxmlformats.org/officeDocument/2006/relationships/slide" Target="slides/slide24.xml"/><Relationship Id="rId11" Type="http://schemas.openxmlformats.org/officeDocument/2006/relationships/slide" Target="slides/slide30.xml"/><Relationship Id="rId5" Type="http://schemas.openxmlformats.org/officeDocument/2006/relationships/slide" Target="slides/slide23.xml"/><Relationship Id="rId10" Type="http://schemas.openxmlformats.org/officeDocument/2006/relationships/slide" Target="slides/slide29.xml"/><Relationship Id="rId4" Type="http://schemas.openxmlformats.org/officeDocument/2006/relationships/slide" Target="slides/slide22.xml"/><Relationship Id="rId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A89DA-0E15-4625-B6BB-D95672D07F5F}" type="slidenum">
              <a:rPr lang="en-US"/>
              <a:pPr/>
              <a:t>3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67FC0-651A-0745-8A81-41D050EBAE4B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AB359-4FD6-46FF-B9DC-88CAFFCC98D3}" type="slidenum">
              <a:rPr lang="en-US"/>
              <a:pPr/>
              <a:t>14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10B5E-F254-468E-BE8B-BC64713D507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F01B7-8D78-4BC8-ADEF-AA9C2974A29F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Q1:  under certain lighting conditions, some surfaces have the same RGB color as skin</a:t>
            </a:r>
          </a:p>
          <a:p>
            <a:r>
              <a:rPr lang="en-US"/>
              <a:t>Q2:  ask class, see what they come up with.  We’ll talk about this in the next few slides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CB9DD-1F50-4F0C-AD1C-83813DB651F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5E47A-CC0A-432D-81E8-8B8C8A538E4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8CCF7-6169-4A8C-9F53-8EE1C37FFD61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05245-F547-4615-B827-3D8810002E5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546A4-0DA6-48D4-93D9-7AF2A5243BD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11CAB-70A6-4619-9DF0-07C8AEEF02B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32007-835B-4523-9571-89DDB9B3C028}" type="slidenum">
              <a:rPr lang="en-US"/>
              <a:pPr/>
              <a:t>4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CEBE9-9735-494B-B5CD-EE4665325F0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AF8AA-2CF4-48C4-84A5-76387C893F43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5C66A-0A53-4CCD-B479-A34E5D0AD34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D85D9-A315-47FF-9CF4-7CA71E75CE97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53245-FF34-4A66-8A86-42BC6C5F49C7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6C026-5645-4A9B-9065-65CBD370F91B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7DD6E-AC2D-4EB6-8070-98CFEADCA974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1A51-4827-4BDD-9A75-8FE9B67C38A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9019-C441-439C-A7B1-355FA8C0A6E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7C5D2-206B-4B38-9604-0F733EB6B704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D40DA-CA0E-49BA-8AC1-918E25E8B1AF}" type="slidenum">
              <a:rPr lang="en-US"/>
              <a:pPr/>
              <a:t>5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AF0F5-6A4F-4820-91EE-66D03B582BE3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15468-94A7-4380-AC33-3DF5159B914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D74F2-F930-48F0-B15D-21F00E562CA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E9358-5F73-48DD-84AA-365831574BDF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38B7B-53F6-4FF5-996D-3A82AF2F2931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89D5D-2319-497A-9951-FA85BF3E0755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3DCCE-A6C4-4999-BD9D-E8CEB4938095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25444-C325-4540-BC2D-F5FB54F8B65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A4A3C-076F-4790-ADAD-56CD5F894E84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FC616-031A-4613-A6FD-3CF71CB9316B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87" eaLnBrk="0" fontAlgn="base" hangingPunct="0">
              <a:spcBef>
                <a:spcPct val="0"/>
              </a:spcBef>
              <a:spcAft>
                <a:spcPct val="0"/>
              </a:spcAft>
            </a:pPr>
            <a:fld id="{88A0EDBC-4C45-4BDF-9168-123BD4E3603A}" type="slidenum">
              <a:rPr lang="de-CH" sz="1300" b="1" smtClean="0">
                <a:solidFill>
                  <a:srgbClr val="EEECE1"/>
                </a:solidFill>
                <a:latin typeface="Trebuchet MS" pitchFamily="34" charset="0"/>
              </a:rPr>
              <a:pPr algn="r" defTabSz="931887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de-CH" sz="1300" b="1" dirty="0" smtClean="0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CD0E0-8D7D-48D8-B99D-9401296D3BF6}" type="slidenum">
              <a:rPr lang="en-US"/>
              <a:pPr/>
              <a:t>6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E3C20-1F2C-4559-A794-49A9D2169792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91" tIns="49247" rIns="98491" bIns="49247" anchor="b"/>
          <a:lstStyle/>
          <a:p>
            <a:pPr algn="r" defTabSz="985443" fontAlgn="base">
              <a:spcBef>
                <a:spcPct val="0"/>
              </a:spcBef>
              <a:spcAft>
                <a:spcPct val="0"/>
              </a:spcAft>
            </a:pPr>
            <a:fld id="{4F4B6748-0DFF-4E9A-A76C-2CB2D03EACF6}" type="slidenum">
              <a:rPr lang="en-US" sz="1300" smtClean="0">
                <a:solidFill>
                  <a:srgbClr val="000000"/>
                </a:solidFill>
                <a:latin typeface="Arial" pitchFamily="34" charset="0"/>
              </a:rPr>
              <a:pPr algn="r" defTabSz="985443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3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8491" tIns="49247" rIns="98491" bIns="4924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46885-B45E-49DF-B682-DF7332A8BA3C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5730" name="Rectangle 7"/>
          <p:cNvSpPr txBox="1">
            <a:spLocks noGrp="1" noChangeArrowheads="1"/>
          </p:cNvSpPr>
          <p:nvPr/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91" tIns="49247" rIns="98491" bIns="49247" anchor="b"/>
          <a:lstStyle/>
          <a:p>
            <a:pPr algn="r" defTabSz="985443" fontAlgn="base">
              <a:spcBef>
                <a:spcPct val="0"/>
              </a:spcBef>
              <a:spcAft>
                <a:spcPct val="0"/>
              </a:spcAft>
            </a:pPr>
            <a:fld id="{E5776F93-4E0B-4DBB-9E28-7100AFFF164E}" type="slidenum">
              <a:rPr lang="en-US" sz="1300" smtClean="0">
                <a:solidFill>
                  <a:srgbClr val="000000"/>
                </a:solidFill>
                <a:latin typeface="Arial" pitchFamily="34" charset="0"/>
              </a:rPr>
              <a:pPr algn="r" defTabSz="985443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3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8491" tIns="49247" rIns="98491" bIns="4924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16C0B-2E91-4B45-B32D-EFAA206FC630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9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89827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9828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87" eaLnBrk="0" fontAlgn="base" hangingPunct="0">
              <a:spcBef>
                <a:spcPct val="0"/>
              </a:spcBef>
              <a:spcAft>
                <a:spcPct val="0"/>
              </a:spcAft>
            </a:pPr>
            <a:fld id="{A78B0A30-0768-4FEC-A8E5-FE5C9549CC21}" type="slidenum">
              <a:rPr lang="de-CH" sz="1300" b="1" smtClean="0">
                <a:solidFill>
                  <a:srgbClr val="EEECE1"/>
                </a:solidFill>
                <a:latin typeface="Trebuchet MS" pitchFamily="34" charset="0"/>
              </a:rPr>
              <a:pPr algn="r" defTabSz="931887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de-CH" sz="1300" b="1" dirty="0" smtClean="0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E4943-03F2-41EF-8246-4729D824DC63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1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91875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1876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87" eaLnBrk="0" fontAlgn="base" hangingPunct="0">
              <a:spcBef>
                <a:spcPct val="0"/>
              </a:spcBef>
              <a:spcAft>
                <a:spcPct val="0"/>
              </a:spcAft>
            </a:pPr>
            <a:fld id="{EA568322-B456-43C7-9BA4-5444F9CF0E20}" type="slidenum">
              <a:rPr lang="de-CH" sz="1300" b="1" smtClean="0">
                <a:solidFill>
                  <a:srgbClr val="EEECE1"/>
                </a:solidFill>
                <a:latin typeface="Trebuchet MS" pitchFamily="34" charset="0"/>
              </a:rPr>
              <a:pPr algn="r" defTabSz="931887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de-CH" sz="1300" b="1" dirty="0" smtClean="0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7B4A0-B56A-44B9-BD28-14AFF058E324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593923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24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87" eaLnBrk="0" fontAlgn="base" hangingPunct="0">
              <a:spcBef>
                <a:spcPct val="0"/>
              </a:spcBef>
              <a:spcAft>
                <a:spcPct val="0"/>
              </a:spcAft>
            </a:pPr>
            <a:fld id="{C3FC1615-0A6C-47EA-B4BE-C43F7A69C540}" type="slidenum">
              <a:rPr lang="de-CH" sz="1300" b="1" smtClean="0">
                <a:solidFill>
                  <a:srgbClr val="EEECE1"/>
                </a:solidFill>
                <a:latin typeface="Trebuchet MS" pitchFamily="34" charset="0"/>
              </a:rPr>
              <a:pPr algn="r" defTabSz="931887"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de-CH" sz="1300" b="1" dirty="0" smtClean="0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960C7-66E3-4C02-80AF-CAAD6C6BC845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91" tIns="49247" rIns="98491" bIns="49247" anchor="b"/>
          <a:lstStyle/>
          <a:p>
            <a:pPr algn="r" defTabSz="985443" fontAlgn="base">
              <a:spcBef>
                <a:spcPct val="0"/>
              </a:spcBef>
              <a:spcAft>
                <a:spcPct val="0"/>
              </a:spcAft>
            </a:pPr>
            <a:fld id="{D6691B03-D446-4173-9112-8EF3694A516B}" type="slidenum">
              <a:rPr lang="en-US" sz="1300" smtClean="0">
                <a:solidFill>
                  <a:srgbClr val="000000"/>
                </a:solidFill>
                <a:latin typeface="Arial" pitchFamily="34" charset="0"/>
              </a:rPr>
              <a:pPr algn="r" defTabSz="985443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3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8491" tIns="49247" rIns="98491" bIns="4924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A6CA0-F05F-43AB-A296-0390188A2E62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14403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04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87" eaLnBrk="0" fontAlgn="base" hangingPunct="0">
              <a:spcBef>
                <a:spcPct val="0"/>
              </a:spcBef>
              <a:spcAft>
                <a:spcPct val="0"/>
              </a:spcAft>
            </a:pPr>
            <a:fld id="{FB5457B4-E2E2-4EC8-9202-14140D5DA651}" type="slidenum">
              <a:rPr lang="de-CH" sz="1300" b="1" smtClean="0">
                <a:solidFill>
                  <a:srgbClr val="EEECE1"/>
                </a:solidFill>
                <a:latin typeface="Trebuchet MS" pitchFamily="34" charset="0"/>
              </a:rPr>
              <a:pPr algn="r" defTabSz="931887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de-CH" sz="1300" b="1" dirty="0" smtClean="0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69C6B-765B-48A5-97FB-CD26F8C37BE5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6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16451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6452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87" eaLnBrk="0" fontAlgn="base" hangingPunct="0">
              <a:spcBef>
                <a:spcPct val="0"/>
              </a:spcBef>
              <a:spcAft>
                <a:spcPct val="0"/>
              </a:spcAft>
            </a:pPr>
            <a:fld id="{3E877AEA-D278-41E2-A34A-AD614C1AF1D5}" type="slidenum">
              <a:rPr lang="de-CH" sz="1300" b="1" smtClean="0">
                <a:solidFill>
                  <a:srgbClr val="EEECE1"/>
                </a:solidFill>
                <a:latin typeface="Trebuchet MS" pitchFamily="34" charset="0"/>
              </a:rPr>
              <a:pPr algn="r" defTabSz="931887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de-CH" sz="1300" b="1" dirty="0" smtClean="0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B6668-F987-458B-82BD-BAFE0DF0D569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8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18499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8500" name="Slide Number Placeholder 3"/>
          <p:cNvSpPr txBox="1">
            <a:spLocks noGrp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87" eaLnBrk="0" fontAlgn="base" hangingPunct="0">
              <a:spcBef>
                <a:spcPct val="0"/>
              </a:spcBef>
              <a:spcAft>
                <a:spcPct val="0"/>
              </a:spcAft>
            </a:pPr>
            <a:fld id="{AA84FE18-EC3F-42CA-A611-BF759467AC40}" type="slidenum">
              <a:rPr lang="de-CH" sz="1300" b="1" smtClean="0">
                <a:solidFill>
                  <a:srgbClr val="EEECE1"/>
                </a:solidFill>
                <a:latin typeface="Trebuchet MS" pitchFamily="34" charset="0"/>
              </a:rPr>
              <a:pPr algn="r" defTabSz="931887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de-CH" sz="1300" b="1" dirty="0" smtClean="0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BDD46-D368-447A-8F31-8455BF024127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91" tIns="49247" rIns="98491" bIns="49247" anchor="b"/>
          <a:lstStyle/>
          <a:p>
            <a:pPr algn="r" defTabSz="985443" fontAlgn="base">
              <a:spcBef>
                <a:spcPct val="0"/>
              </a:spcBef>
              <a:spcAft>
                <a:spcPct val="0"/>
              </a:spcAft>
            </a:pPr>
            <a:fld id="{B3BA1E19-19E6-4950-ADAE-07124715A5DF}" type="slidenum">
              <a:rPr lang="en-US" sz="1300" smtClean="0">
                <a:solidFill>
                  <a:srgbClr val="000000"/>
                </a:solidFill>
                <a:latin typeface="Arial" pitchFamily="34" charset="0"/>
              </a:rPr>
              <a:pPr algn="r" defTabSz="985443"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3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8491" tIns="49247" rIns="98491" bIns="4924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74FD-578E-4FDD-873E-614123CBF157}" type="slidenum">
              <a:rPr lang="en-US"/>
              <a:pPr/>
              <a:t>7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09E33-A6BB-4432-9A17-A6D6F6BFFF8C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91" tIns="49247" rIns="98491" bIns="49247" anchor="b"/>
          <a:lstStyle/>
          <a:p>
            <a:pPr algn="r" defTabSz="985443" fontAlgn="base">
              <a:spcBef>
                <a:spcPct val="0"/>
              </a:spcBef>
              <a:spcAft>
                <a:spcPct val="0"/>
              </a:spcAft>
            </a:pPr>
            <a:fld id="{DBCD9071-22F2-4A7C-A7A7-D7F64C184E5D}" type="slidenum">
              <a:rPr lang="en-US" sz="1300" smtClean="0">
                <a:solidFill>
                  <a:srgbClr val="000000"/>
                </a:solidFill>
                <a:latin typeface="Arial" pitchFamily="34" charset="0"/>
              </a:rPr>
              <a:pPr algn="r" defTabSz="985443"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3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8491" tIns="49247" rIns="98491" bIns="4924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AD9D3-9934-4BEB-AC1B-C2E28DBF8C69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9EDA9-E580-4415-9F36-022DF15C6A8A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4BB1F-52E2-4216-9BC2-05DFC142D9DF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ln/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B71CE-CCB9-4764-88B2-EC49D871AB44}" type="slidenum">
              <a:rPr lang="en-US"/>
              <a:pPr/>
              <a:t>8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88B3F-5CBC-884A-A636-05CAAF3F7043}" type="slidenum">
              <a:rPr lang="en-US"/>
              <a:pPr/>
              <a:t>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65BC7-C980-9542-A5D4-DA330021C58A}" type="slidenum">
              <a:rPr lang="en-US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4ED19-A3D6-6D46-889A-2BBBDDD2A37A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BFD21-99A9-4CEF-A71E-F967962E8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01366-646D-4305-A708-2BCDF3EF45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67C54-F821-4213-8194-DB3D8B329F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5C95E-3FD9-4F9E-B37D-82EB962EB9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FF1DD-6B49-41D1-99FA-F61CD994B3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4296F-88CC-4BDA-BA86-574740735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E4D5A-E04D-4AD0-B6BD-893FBD2627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EB781-426F-4622-9C73-E51A6DBC8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FF25-463D-4F58-8996-DA2622609C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704CD-609D-44A5-8E28-7A06BE2356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BAC06-9BC1-4C7D-80A5-DF62711255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51EA10-C902-4DDE-8E52-29567FAA3A4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4120B-5B54-4745-877D-4F17EE51B16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4BF3B-7046-4A0B-A0F8-E1242160E1C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A1D166-3FED-4121-B5C0-FB55BF3E79F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0BBF7D-92A8-4DAF-971C-FCA55AC6EF2A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AFB561-3B6D-4ACA-B826-1BBA6973349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64C3BF-22DB-4D0C-AE6A-749B9EEF9AF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84C91-0CED-46D9-987C-CCBCFDFDD37B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845E5-9C66-4EAA-8801-63D03386EA05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1F81F-843D-44A3-96F9-E684023B206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21717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3627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36515-670C-4878-B93C-AF3D4E01750B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3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3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6E54B0-78B1-4E30-B23F-9E5543CAFF19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35" name="Line 1031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265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78C48E-05B0-4656-8A1E-1C192E7B87FA}" type="slidenum">
              <a:rPr lang="de-DE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mtClean="0"/>
          </a:p>
        </p:txBody>
      </p:sp>
      <p:sp>
        <p:nvSpPr>
          <p:cNvPr id="2265093" name="Rectangle 5"/>
          <p:cNvSpPr>
            <a:spLocks noChangeArrowheads="1"/>
          </p:cNvSpPr>
          <p:nvPr/>
        </p:nvSpPr>
        <p:spPr bwMode="auto">
          <a:xfrm>
            <a:off x="0" y="1588"/>
            <a:ext cx="381000" cy="68564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8627"/>
                  <a:invGamma/>
                </a:scheme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000" smtClean="0">
              <a:solidFill>
                <a:srgbClr val="FFFFFF"/>
              </a:solidFill>
            </a:endParaRPr>
          </a:p>
        </p:txBody>
      </p:sp>
      <p:sp>
        <p:nvSpPr>
          <p:cNvPr id="2265094" name="Rectangle 6"/>
          <p:cNvSpPr>
            <a:spLocks noChangeArrowheads="1"/>
          </p:cNvSpPr>
          <p:nvPr/>
        </p:nvSpPr>
        <p:spPr bwMode="auto">
          <a:xfrm rot="16200000">
            <a:off x="-3144837" y="3100387"/>
            <a:ext cx="6629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</a:rPr>
              <a:t>Perceptual and Sensory Augmented Computing</a:t>
            </a:r>
          </a:p>
        </p:txBody>
      </p:sp>
      <p:sp>
        <p:nvSpPr>
          <p:cNvPr id="22650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K. Grauman, B. Leibe</a:t>
            </a:r>
          </a:p>
        </p:txBody>
      </p:sp>
      <p:sp>
        <p:nvSpPr>
          <p:cNvPr id="2265097" name="Rectangle 9"/>
          <p:cNvSpPr>
            <a:spLocks noChangeArrowheads="1"/>
          </p:cNvSpPr>
          <p:nvPr/>
        </p:nvSpPr>
        <p:spPr bwMode="auto">
          <a:xfrm>
            <a:off x="0" y="1588"/>
            <a:ext cx="381000" cy="68849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8627"/>
                  <a:invGamma/>
                </a:scheme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000" smtClean="0">
              <a:solidFill>
                <a:srgbClr val="FFFFFF"/>
              </a:solidFill>
            </a:endParaRPr>
          </a:p>
        </p:txBody>
      </p:sp>
      <p:sp>
        <p:nvSpPr>
          <p:cNvPr id="2265098" name="Rectangle 10"/>
          <p:cNvSpPr>
            <a:spLocks noChangeArrowheads="1"/>
          </p:cNvSpPr>
          <p:nvPr/>
        </p:nvSpPr>
        <p:spPr bwMode="auto">
          <a:xfrm rot="16200000">
            <a:off x="-3144837" y="3106737"/>
            <a:ext cx="6629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ETH-Light" charset="0"/>
              </a:rPr>
              <a:t>Visual Object Recognition Tutorial</a:t>
            </a:r>
          </a:p>
        </p:txBody>
      </p:sp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0" y="1588"/>
            <a:ext cx="381000" cy="68849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8627"/>
                  <a:invGamma/>
                </a:scheme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000" smtClean="0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 rot="16200000">
            <a:off x="-3144837" y="3106737"/>
            <a:ext cx="6629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ETH-Light" charset="0"/>
              </a:rPr>
              <a:t>Visual Object Recognition Tutorial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SzPct val="50000"/>
        <a:buFont typeface="Wingdings" pitchFamily="2" charset="2"/>
        <a:buChar char="Ø"/>
        <a:defRPr kumimoji="1" sz="2000" b="1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kumimoji="1" sz="2400" b="1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notesSlide" Target="../notesSlides/notesSlide11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image" Target="../media/image10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image" Target="../media/image9.jpe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12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image" Target="../media/image8.jpeg"/><Relationship Id="rId30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16.png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tags" Target="../tags/tag113.xml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42" Type="http://schemas.openxmlformats.org/officeDocument/2006/relationships/tags" Target="../tags/tag116.xml"/><Relationship Id="rId47" Type="http://schemas.openxmlformats.org/officeDocument/2006/relationships/tags" Target="../tags/tag121.xml"/><Relationship Id="rId50" Type="http://schemas.openxmlformats.org/officeDocument/2006/relationships/tags" Target="../tags/tag124.xml"/><Relationship Id="rId55" Type="http://schemas.openxmlformats.org/officeDocument/2006/relationships/tags" Target="../tags/tag129.xml"/><Relationship Id="rId63" Type="http://schemas.openxmlformats.org/officeDocument/2006/relationships/tags" Target="../tags/tag137.xml"/><Relationship Id="rId68" Type="http://schemas.openxmlformats.org/officeDocument/2006/relationships/image" Target="../media/image17.png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9" Type="http://schemas.openxmlformats.org/officeDocument/2006/relationships/tags" Target="../tags/tag103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tags" Target="../tags/tag114.xml"/><Relationship Id="rId45" Type="http://schemas.openxmlformats.org/officeDocument/2006/relationships/tags" Target="../tags/tag119.xml"/><Relationship Id="rId53" Type="http://schemas.openxmlformats.org/officeDocument/2006/relationships/tags" Target="../tags/tag127.xml"/><Relationship Id="rId58" Type="http://schemas.openxmlformats.org/officeDocument/2006/relationships/tags" Target="../tags/tag132.xml"/><Relationship Id="rId66" Type="http://schemas.openxmlformats.org/officeDocument/2006/relationships/image" Target="../media/image15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49" Type="http://schemas.openxmlformats.org/officeDocument/2006/relationships/tags" Target="../tags/tag123.xml"/><Relationship Id="rId57" Type="http://schemas.openxmlformats.org/officeDocument/2006/relationships/tags" Target="../tags/tag131.xml"/><Relationship Id="rId61" Type="http://schemas.openxmlformats.org/officeDocument/2006/relationships/tags" Target="../tags/tag135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4" Type="http://schemas.openxmlformats.org/officeDocument/2006/relationships/tags" Target="../tags/tag118.xml"/><Relationship Id="rId52" Type="http://schemas.openxmlformats.org/officeDocument/2006/relationships/tags" Target="../tags/tag126.xml"/><Relationship Id="rId60" Type="http://schemas.openxmlformats.org/officeDocument/2006/relationships/tags" Target="../tags/tag134.xml"/><Relationship Id="rId65" Type="http://schemas.openxmlformats.org/officeDocument/2006/relationships/notesSlide" Target="../notesSlides/notesSlide1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43" Type="http://schemas.openxmlformats.org/officeDocument/2006/relationships/tags" Target="../tags/tag117.xml"/><Relationship Id="rId48" Type="http://schemas.openxmlformats.org/officeDocument/2006/relationships/tags" Target="../tags/tag122.xml"/><Relationship Id="rId56" Type="http://schemas.openxmlformats.org/officeDocument/2006/relationships/tags" Target="../tags/tag130.xml"/><Relationship Id="rId64" Type="http://schemas.openxmlformats.org/officeDocument/2006/relationships/slideLayout" Target="../slideLayouts/slideLayout13.xml"/><Relationship Id="rId8" Type="http://schemas.openxmlformats.org/officeDocument/2006/relationships/tags" Target="../tags/tag82.xml"/><Relationship Id="rId51" Type="http://schemas.openxmlformats.org/officeDocument/2006/relationships/tags" Target="../tags/tag125.xml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tags" Target="../tags/tag112.xml"/><Relationship Id="rId46" Type="http://schemas.openxmlformats.org/officeDocument/2006/relationships/tags" Target="../tags/tag120.xml"/><Relationship Id="rId59" Type="http://schemas.openxmlformats.org/officeDocument/2006/relationships/tags" Target="../tags/tag133.xml"/><Relationship Id="rId67" Type="http://schemas.openxmlformats.org/officeDocument/2006/relationships/image" Target="../media/image16.png"/><Relationship Id="rId20" Type="http://schemas.openxmlformats.org/officeDocument/2006/relationships/tags" Target="../tags/tag94.xml"/><Relationship Id="rId41" Type="http://schemas.openxmlformats.org/officeDocument/2006/relationships/tags" Target="../tags/tag115.xml"/><Relationship Id="rId54" Type="http://schemas.openxmlformats.org/officeDocument/2006/relationships/tags" Target="../tags/tag128.xml"/><Relationship Id="rId62" Type="http://schemas.openxmlformats.org/officeDocument/2006/relationships/tags" Target="../tags/tag13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tags" Target="../tags/tag187.xml"/><Relationship Id="rId55" Type="http://schemas.openxmlformats.org/officeDocument/2006/relationships/tags" Target="../tags/tag192.xml"/><Relationship Id="rId63" Type="http://schemas.openxmlformats.org/officeDocument/2006/relationships/image" Target="../media/image16.png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tags" Target="../tags/tag166.xml"/><Relationship Id="rId41" Type="http://schemas.openxmlformats.org/officeDocument/2006/relationships/tags" Target="../tags/tag178.xml"/><Relationship Id="rId54" Type="http://schemas.openxmlformats.org/officeDocument/2006/relationships/tags" Target="../tags/tag191.xml"/><Relationship Id="rId62" Type="http://schemas.openxmlformats.org/officeDocument/2006/relationships/image" Target="../media/image15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tags" Target="../tags/tag190.xml"/><Relationship Id="rId58" Type="http://schemas.openxmlformats.org/officeDocument/2006/relationships/tags" Target="../tags/tag195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57" Type="http://schemas.openxmlformats.org/officeDocument/2006/relationships/tags" Target="../tags/tag194.xml"/><Relationship Id="rId61" Type="http://schemas.openxmlformats.org/officeDocument/2006/relationships/notesSlide" Target="../notesSlides/notesSlide14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tags" Target="../tags/tag189.xml"/><Relationship Id="rId60" Type="http://schemas.openxmlformats.org/officeDocument/2006/relationships/slideLayout" Target="../slideLayouts/slideLayout13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56" Type="http://schemas.openxmlformats.org/officeDocument/2006/relationships/tags" Target="../tags/tag193.xml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59" Type="http://schemas.openxmlformats.org/officeDocument/2006/relationships/tags" Target="../tags/tag19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image" Target="../media/image20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image" Target="../media/image19.png"/><Relationship Id="rId2" Type="http://schemas.openxmlformats.org/officeDocument/2006/relationships/tags" Target="../tags/tag198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206.xml"/><Relationship Id="rId19" Type="http://schemas.openxmlformats.org/officeDocument/2006/relationships/image" Target="../media/image21.png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image" Target="../media/image26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image" Target="../media/image25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notesSlide" Target="../notesSlides/notesSlide16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image" Target="../media/image24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slideLayout" Target="../slideLayouts/slideLayout13.xml"/><Relationship Id="rId36" Type="http://schemas.openxmlformats.org/officeDocument/2006/relationships/image" Target="../media/image28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image" Target="../media/image23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image" Target="../media/image16.png"/><Relationship Id="rId35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tags" Target="../tags/tag275.xml"/><Relationship Id="rId21" Type="http://schemas.openxmlformats.org/officeDocument/2006/relationships/tags" Target="../tags/tag257.xml"/><Relationship Id="rId34" Type="http://schemas.openxmlformats.org/officeDocument/2006/relationships/tags" Target="../tags/tag270.xml"/><Relationship Id="rId42" Type="http://schemas.openxmlformats.org/officeDocument/2006/relationships/tags" Target="../tags/tag278.xml"/><Relationship Id="rId47" Type="http://schemas.openxmlformats.org/officeDocument/2006/relationships/tags" Target="../tags/tag283.xml"/><Relationship Id="rId50" Type="http://schemas.openxmlformats.org/officeDocument/2006/relationships/tags" Target="../tags/tag286.xml"/><Relationship Id="rId55" Type="http://schemas.openxmlformats.org/officeDocument/2006/relationships/tags" Target="../tags/tag291.xml"/><Relationship Id="rId63" Type="http://schemas.openxmlformats.org/officeDocument/2006/relationships/tags" Target="../tags/tag299.xml"/><Relationship Id="rId68" Type="http://schemas.openxmlformats.org/officeDocument/2006/relationships/tags" Target="../tags/tag304.xml"/><Relationship Id="rId76" Type="http://schemas.openxmlformats.org/officeDocument/2006/relationships/slideLayout" Target="../slideLayouts/slideLayout13.xml"/><Relationship Id="rId7" Type="http://schemas.openxmlformats.org/officeDocument/2006/relationships/tags" Target="../tags/tag243.xml"/><Relationship Id="rId71" Type="http://schemas.openxmlformats.org/officeDocument/2006/relationships/tags" Target="../tags/tag307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9" Type="http://schemas.openxmlformats.org/officeDocument/2006/relationships/tags" Target="../tags/tag265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tags" Target="../tags/tag268.xml"/><Relationship Id="rId37" Type="http://schemas.openxmlformats.org/officeDocument/2006/relationships/tags" Target="../tags/tag273.xml"/><Relationship Id="rId40" Type="http://schemas.openxmlformats.org/officeDocument/2006/relationships/tags" Target="../tags/tag276.xml"/><Relationship Id="rId45" Type="http://schemas.openxmlformats.org/officeDocument/2006/relationships/tags" Target="../tags/tag281.xml"/><Relationship Id="rId53" Type="http://schemas.openxmlformats.org/officeDocument/2006/relationships/tags" Target="../tags/tag289.xml"/><Relationship Id="rId58" Type="http://schemas.openxmlformats.org/officeDocument/2006/relationships/tags" Target="../tags/tag294.xml"/><Relationship Id="rId66" Type="http://schemas.openxmlformats.org/officeDocument/2006/relationships/tags" Target="../tags/tag302.xml"/><Relationship Id="rId74" Type="http://schemas.openxmlformats.org/officeDocument/2006/relationships/tags" Target="../tags/tag310.xml"/><Relationship Id="rId79" Type="http://schemas.openxmlformats.org/officeDocument/2006/relationships/image" Target="../media/image29.png"/><Relationship Id="rId5" Type="http://schemas.openxmlformats.org/officeDocument/2006/relationships/tags" Target="../tags/tag241.xml"/><Relationship Id="rId61" Type="http://schemas.openxmlformats.org/officeDocument/2006/relationships/tags" Target="../tags/tag297.xml"/><Relationship Id="rId82" Type="http://schemas.openxmlformats.org/officeDocument/2006/relationships/image" Target="../media/image31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4" Type="http://schemas.openxmlformats.org/officeDocument/2006/relationships/tags" Target="../tags/tag280.xml"/><Relationship Id="rId52" Type="http://schemas.openxmlformats.org/officeDocument/2006/relationships/tags" Target="../tags/tag288.xml"/><Relationship Id="rId60" Type="http://schemas.openxmlformats.org/officeDocument/2006/relationships/tags" Target="../tags/tag296.xml"/><Relationship Id="rId65" Type="http://schemas.openxmlformats.org/officeDocument/2006/relationships/tags" Target="../tags/tag301.xml"/><Relationship Id="rId73" Type="http://schemas.openxmlformats.org/officeDocument/2006/relationships/tags" Target="../tags/tag309.xml"/><Relationship Id="rId78" Type="http://schemas.openxmlformats.org/officeDocument/2006/relationships/image" Target="../media/image16.png"/><Relationship Id="rId81" Type="http://schemas.openxmlformats.org/officeDocument/2006/relationships/image" Target="../media/image30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tags" Target="../tags/tag271.xml"/><Relationship Id="rId43" Type="http://schemas.openxmlformats.org/officeDocument/2006/relationships/tags" Target="../tags/tag279.xml"/><Relationship Id="rId48" Type="http://schemas.openxmlformats.org/officeDocument/2006/relationships/tags" Target="../tags/tag284.xml"/><Relationship Id="rId56" Type="http://schemas.openxmlformats.org/officeDocument/2006/relationships/tags" Target="../tags/tag292.xml"/><Relationship Id="rId64" Type="http://schemas.openxmlformats.org/officeDocument/2006/relationships/tags" Target="../tags/tag300.xml"/><Relationship Id="rId69" Type="http://schemas.openxmlformats.org/officeDocument/2006/relationships/tags" Target="../tags/tag305.xml"/><Relationship Id="rId77" Type="http://schemas.openxmlformats.org/officeDocument/2006/relationships/notesSlide" Target="../notesSlides/notesSlide17.xml"/><Relationship Id="rId8" Type="http://schemas.openxmlformats.org/officeDocument/2006/relationships/tags" Target="../tags/tag244.xml"/><Relationship Id="rId51" Type="http://schemas.openxmlformats.org/officeDocument/2006/relationships/tags" Target="../tags/tag287.xml"/><Relationship Id="rId72" Type="http://schemas.openxmlformats.org/officeDocument/2006/relationships/tags" Target="../tags/tag308.xml"/><Relationship Id="rId80" Type="http://schemas.openxmlformats.org/officeDocument/2006/relationships/image" Target="../media/image15.png"/><Relationship Id="rId3" Type="http://schemas.openxmlformats.org/officeDocument/2006/relationships/tags" Target="../tags/tag239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tags" Target="../tags/tag269.xml"/><Relationship Id="rId38" Type="http://schemas.openxmlformats.org/officeDocument/2006/relationships/tags" Target="../tags/tag274.xml"/><Relationship Id="rId46" Type="http://schemas.openxmlformats.org/officeDocument/2006/relationships/tags" Target="../tags/tag282.xml"/><Relationship Id="rId59" Type="http://schemas.openxmlformats.org/officeDocument/2006/relationships/tags" Target="../tags/tag295.xml"/><Relationship Id="rId67" Type="http://schemas.openxmlformats.org/officeDocument/2006/relationships/tags" Target="../tags/tag303.xml"/><Relationship Id="rId20" Type="http://schemas.openxmlformats.org/officeDocument/2006/relationships/tags" Target="../tags/tag256.xml"/><Relationship Id="rId41" Type="http://schemas.openxmlformats.org/officeDocument/2006/relationships/tags" Target="../tags/tag277.xml"/><Relationship Id="rId54" Type="http://schemas.openxmlformats.org/officeDocument/2006/relationships/tags" Target="../tags/tag290.xml"/><Relationship Id="rId62" Type="http://schemas.openxmlformats.org/officeDocument/2006/relationships/tags" Target="../tags/tag298.xml"/><Relationship Id="rId70" Type="http://schemas.openxmlformats.org/officeDocument/2006/relationships/tags" Target="../tags/tag306.xml"/><Relationship Id="rId75" Type="http://schemas.openxmlformats.org/officeDocument/2006/relationships/tags" Target="../tags/tag311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36" Type="http://schemas.openxmlformats.org/officeDocument/2006/relationships/tags" Target="../tags/tag272.xml"/><Relationship Id="rId49" Type="http://schemas.openxmlformats.org/officeDocument/2006/relationships/tags" Target="../tags/tag285.xml"/><Relationship Id="rId57" Type="http://schemas.openxmlformats.org/officeDocument/2006/relationships/tags" Target="../tags/tag29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314.xml"/><Relationship Id="rId21" Type="http://schemas.openxmlformats.org/officeDocument/2006/relationships/image" Target="../media/image29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image" Target="../media/image16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10" Type="http://schemas.openxmlformats.org/officeDocument/2006/relationships/tags" Target="../tags/tag321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3" Type="http://schemas.openxmlformats.org/officeDocument/2006/relationships/tags" Target="../tags/tag331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image" Target="../media/image34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image" Target="../media/image33.png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tags" Target="../tags/tag373.xml"/><Relationship Id="rId39" Type="http://schemas.openxmlformats.org/officeDocument/2006/relationships/tags" Target="../tags/tag386.xml"/><Relationship Id="rId21" Type="http://schemas.openxmlformats.org/officeDocument/2006/relationships/tags" Target="../tags/tag368.xml"/><Relationship Id="rId34" Type="http://schemas.openxmlformats.org/officeDocument/2006/relationships/tags" Target="../tags/tag381.xml"/><Relationship Id="rId42" Type="http://schemas.openxmlformats.org/officeDocument/2006/relationships/tags" Target="../tags/tag389.xml"/><Relationship Id="rId47" Type="http://schemas.openxmlformats.org/officeDocument/2006/relationships/notesSlide" Target="../notesSlides/notesSlide20.xml"/><Relationship Id="rId50" Type="http://schemas.openxmlformats.org/officeDocument/2006/relationships/image" Target="../media/image27.png"/><Relationship Id="rId55" Type="http://schemas.openxmlformats.org/officeDocument/2006/relationships/image" Target="../media/image39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tags" Target="../tags/tag372.xml"/><Relationship Id="rId33" Type="http://schemas.openxmlformats.org/officeDocument/2006/relationships/tags" Target="../tags/tag380.xml"/><Relationship Id="rId38" Type="http://schemas.openxmlformats.org/officeDocument/2006/relationships/tags" Target="../tags/tag385.xml"/><Relationship Id="rId46" Type="http://schemas.openxmlformats.org/officeDocument/2006/relationships/slideLayout" Target="../slideLayouts/slideLayout13.xml"/><Relationship Id="rId59" Type="http://schemas.openxmlformats.org/officeDocument/2006/relationships/image" Target="../media/image43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29" Type="http://schemas.openxmlformats.org/officeDocument/2006/relationships/tags" Target="../tags/tag376.xml"/><Relationship Id="rId41" Type="http://schemas.openxmlformats.org/officeDocument/2006/relationships/tags" Target="../tags/tag388.xml"/><Relationship Id="rId54" Type="http://schemas.openxmlformats.org/officeDocument/2006/relationships/image" Target="../media/image38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tags" Target="../tags/tag371.xml"/><Relationship Id="rId32" Type="http://schemas.openxmlformats.org/officeDocument/2006/relationships/tags" Target="../tags/tag379.xml"/><Relationship Id="rId37" Type="http://schemas.openxmlformats.org/officeDocument/2006/relationships/tags" Target="../tags/tag384.xml"/><Relationship Id="rId40" Type="http://schemas.openxmlformats.org/officeDocument/2006/relationships/tags" Target="../tags/tag387.xml"/><Relationship Id="rId45" Type="http://schemas.openxmlformats.org/officeDocument/2006/relationships/tags" Target="../tags/tag392.xml"/><Relationship Id="rId53" Type="http://schemas.openxmlformats.org/officeDocument/2006/relationships/image" Target="../media/image37.png"/><Relationship Id="rId58" Type="http://schemas.openxmlformats.org/officeDocument/2006/relationships/image" Target="../media/image42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28" Type="http://schemas.openxmlformats.org/officeDocument/2006/relationships/tags" Target="../tags/tag375.xml"/><Relationship Id="rId36" Type="http://schemas.openxmlformats.org/officeDocument/2006/relationships/tags" Target="../tags/tag383.xml"/><Relationship Id="rId49" Type="http://schemas.openxmlformats.org/officeDocument/2006/relationships/image" Target="../media/image26.png"/><Relationship Id="rId57" Type="http://schemas.openxmlformats.org/officeDocument/2006/relationships/image" Target="../media/image41.png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tags" Target="../tags/tag378.xml"/><Relationship Id="rId44" Type="http://schemas.openxmlformats.org/officeDocument/2006/relationships/tags" Target="../tags/tag391.xml"/><Relationship Id="rId52" Type="http://schemas.openxmlformats.org/officeDocument/2006/relationships/image" Target="../media/image36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Relationship Id="rId27" Type="http://schemas.openxmlformats.org/officeDocument/2006/relationships/tags" Target="../tags/tag374.xml"/><Relationship Id="rId30" Type="http://schemas.openxmlformats.org/officeDocument/2006/relationships/tags" Target="../tags/tag377.xml"/><Relationship Id="rId35" Type="http://schemas.openxmlformats.org/officeDocument/2006/relationships/tags" Target="../tags/tag382.xml"/><Relationship Id="rId43" Type="http://schemas.openxmlformats.org/officeDocument/2006/relationships/tags" Target="../tags/tag390.xml"/><Relationship Id="rId48" Type="http://schemas.openxmlformats.org/officeDocument/2006/relationships/image" Target="../media/image16.png"/><Relationship Id="rId56" Type="http://schemas.openxmlformats.org/officeDocument/2006/relationships/image" Target="../media/image40.png"/><Relationship Id="rId8" Type="http://schemas.openxmlformats.org/officeDocument/2006/relationships/tags" Target="../tags/tag355.xml"/><Relationship Id="rId51" Type="http://schemas.openxmlformats.org/officeDocument/2006/relationships/image" Target="../media/image35.png"/><Relationship Id="rId3" Type="http://schemas.openxmlformats.org/officeDocument/2006/relationships/tags" Target="../tags/tag3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tags" Target="../tags/tag410.xml"/><Relationship Id="rId26" Type="http://schemas.openxmlformats.org/officeDocument/2006/relationships/notesSlide" Target="../notesSlides/notesSlide22.xml"/><Relationship Id="rId3" Type="http://schemas.openxmlformats.org/officeDocument/2006/relationships/tags" Target="../tags/tag395.xml"/><Relationship Id="rId21" Type="http://schemas.openxmlformats.org/officeDocument/2006/relationships/tags" Target="../tags/tag413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20" Type="http://schemas.openxmlformats.org/officeDocument/2006/relationships/tags" Target="../tags/tag412.xml"/><Relationship Id="rId1" Type="http://schemas.openxmlformats.org/officeDocument/2006/relationships/vmlDrawing" Target="../drawings/vmlDrawing2.v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24" Type="http://schemas.openxmlformats.org/officeDocument/2006/relationships/tags" Target="../tags/tag416.xml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23" Type="http://schemas.openxmlformats.org/officeDocument/2006/relationships/tags" Target="../tags/tag415.xml"/><Relationship Id="rId28" Type="http://schemas.openxmlformats.org/officeDocument/2006/relationships/hyperlink" Target="http://www-2.cs.cmu.edu/afs/cs.cmu.edu/user/hws/www/CVPR00.pdf" TargetMode="External"/><Relationship Id="rId10" Type="http://schemas.openxmlformats.org/officeDocument/2006/relationships/tags" Target="../tags/tag402.xml"/><Relationship Id="rId19" Type="http://schemas.openxmlformats.org/officeDocument/2006/relationships/tags" Target="../tags/tag411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Relationship Id="rId22" Type="http://schemas.openxmlformats.org/officeDocument/2006/relationships/tags" Target="../tags/tag414.xml"/><Relationship Id="rId27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tags" Target="../tags/tag429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419.xml"/><Relationship Id="rId21" Type="http://schemas.openxmlformats.org/officeDocument/2006/relationships/image" Target="../media/image48.jpeg"/><Relationship Id="rId7" Type="http://schemas.openxmlformats.org/officeDocument/2006/relationships/tags" Target="../tags/tag423.xml"/><Relationship Id="rId12" Type="http://schemas.openxmlformats.org/officeDocument/2006/relationships/tags" Target="../tags/tag428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0" Type="http://schemas.openxmlformats.org/officeDocument/2006/relationships/image" Target="../media/image47.jpe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10" Type="http://schemas.openxmlformats.org/officeDocument/2006/relationships/tags" Target="../tags/tag426.xml"/><Relationship Id="rId19" Type="http://schemas.openxmlformats.org/officeDocument/2006/relationships/image" Target="../media/image46.jpe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tags" Target="../tags/tag458.xml"/><Relationship Id="rId39" Type="http://schemas.openxmlformats.org/officeDocument/2006/relationships/tags" Target="../tags/tag471.xml"/><Relationship Id="rId21" Type="http://schemas.openxmlformats.org/officeDocument/2006/relationships/tags" Target="../tags/tag453.xml"/><Relationship Id="rId34" Type="http://schemas.openxmlformats.org/officeDocument/2006/relationships/tags" Target="../tags/tag466.xml"/><Relationship Id="rId42" Type="http://schemas.openxmlformats.org/officeDocument/2006/relationships/tags" Target="../tags/tag474.xml"/><Relationship Id="rId47" Type="http://schemas.openxmlformats.org/officeDocument/2006/relationships/tags" Target="../tags/tag479.xml"/><Relationship Id="rId50" Type="http://schemas.openxmlformats.org/officeDocument/2006/relationships/tags" Target="../tags/tag482.xml"/><Relationship Id="rId55" Type="http://schemas.openxmlformats.org/officeDocument/2006/relationships/tags" Target="../tags/tag487.xml"/><Relationship Id="rId63" Type="http://schemas.openxmlformats.org/officeDocument/2006/relationships/tags" Target="../tags/tag495.xml"/><Relationship Id="rId68" Type="http://schemas.openxmlformats.org/officeDocument/2006/relationships/tags" Target="../tags/tag500.xml"/><Relationship Id="rId76" Type="http://schemas.openxmlformats.org/officeDocument/2006/relationships/slideLayout" Target="../slideLayouts/slideLayout13.xml"/><Relationship Id="rId84" Type="http://schemas.openxmlformats.org/officeDocument/2006/relationships/image" Target="../media/image53.png"/><Relationship Id="rId7" Type="http://schemas.openxmlformats.org/officeDocument/2006/relationships/tags" Target="../tags/tag439.xml"/><Relationship Id="rId71" Type="http://schemas.openxmlformats.org/officeDocument/2006/relationships/tags" Target="../tags/tag503.xml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9" Type="http://schemas.openxmlformats.org/officeDocument/2006/relationships/tags" Target="../tags/tag461.xml"/><Relationship Id="rId11" Type="http://schemas.openxmlformats.org/officeDocument/2006/relationships/tags" Target="../tags/tag443.xml"/><Relationship Id="rId24" Type="http://schemas.openxmlformats.org/officeDocument/2006/relationships/tags" Target="../tags/tag456.xml"/><Relationship Id="rId32" Type="http://schemas.openxmlformats.org/officeDocument/2006/relationships/tags" Target="../tags/tag464.xml"/><Relationship Id="rId37" Type="http://schemas.openxmlformats.org/officeDocument/2006/relationships/tags" Target="../tags/tag469.xml"/><Relationship Id="rId40" Type="http://schemas.openxmlformats.org/officeDocument/2006/relationships/tags" Target="../tags/tag472.xml"/><Relationship Id="rId45" Type="http://schemas.openxmlformats.org/officeDocument/2006/relationships/tags" Target="../tags/tag477.xml"/><Relationship Id="rId53" Type="http://schemas.openxmlformats.org/officeDocument/2006/relationships/tags" Target="../tags/tag485.xml"/><Relationship Id="rId58" Type="http://schemas.openxmlformats.org/officeDocument/2006/relationships/tags" Target="../tags/tag490.xml"/><Relationship Id="rId66" Type="http://schemas.openxmlformats.org/officeDocument/2006/relationships/tags" Target="../tags/tag498.xml"/><Relationship Id="rId74" Type="http://schemas.openxmlformats.org/officeDocument/2006/relationships/tags" Target="../tags/tag506.xml"/><Relationship Id="rId79" Type="http://schemas.openxmlformats.org/officeDocument/2006/relationships/image" Target="../media/image16.png"/><Relationship Id="rId5" Type="http://schemas.openxmlformats.org/officeDocument/2006/relationships/tags" Target="../tags/tag437.xml"/><Relationship Id="rId61" Type="http://schemas.openxmlformats.org/officeDocument/2006/relationships/tags" Target="../tags/tag493.xml"/><Relationship Id="rId82" Type="http://schemas.openxmlformats.org/officeDocument/2006/relationships/image" Target="../media/image51.png"/><Relationship Id="rId19" Type="http://schemas.openxmlformats.org/officeDocument/2006/relationships/tags" Target="../tags/tag451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tags" Target="../tags/tag454.xml"/><Relationship Id="rId27" Type="http://schemas.openxmlformats.org/officeDocument/2006/relationships/tags" Target="../tags/tag459.xml"/><Relationship Id="rId30" Type="http://schemas.openxmlformats.org/officeDocument/2006/relationships/tags" Target="../tags/tag462.xml"/><Relationship Id="rId35" Type="http://schemas.openxmlformats.org/officeDocument/2006/relationships/tags" Target="../tags/tag467.xml"/><Relationship Id="rId43" Type="http://schemas.openxmlformats.org/officeDocument/2006/relationships/tags" Target="../tags/tag475.xml"/><Relationship Id="rId48" Type="http://schemas.openxmlformats.org/officeDocument/2006/relationships/tags" Target="../tags/tag480.xml"/><Relationship Id="rId56" Type="http://schemas.openxmlformats.org/officeDocument/2006/relationships/tags" Target="../tags/tag488.xml"/><Relationship Id="rId64" Type="http://schemas.openxmlformats.org/officeDocument/2006/relationships/tags" Target="../tags/tag496.xml"/><Relationship Id="rId69" Type="http://schemas.openxmlformats.org/officeDocument/2006/relationships/tags" Target="../tags/tag501.xml"/><Relationship Id="rId77" Type="http://schemas.openxmlformats.org/officeDocument/2006/relationships/notesSlide" Target="../notesSlides/notesSlide24.xml"/><Relationship Id="rId8" Type="http://schemas.openxmlformats.org/officeDocument/2006/relationships/tags" Target="../tags/tag440.xml"/><Relationship Id="rId51" Type="http://schemas.openxmlformats.org/officeDocument/2006/relationships/tags" Target="../tags/tag483.xml"/><Relationship Id="rId72" Type="http://schemas.openxmlformats.org/officeDocument/2006/relationships/tags" Target="../tags/tag504.xml"/><Relationship Id="rId80" Type="http://schemas.openxmlformats.org/officeDocument/2006/relationships/image" Target="../media/image49.png"/><Relationship Id="rId85" Type="http://schemas.openxmlformats.org/officeDocument/2006/relationships/image" Target="../media/image54.png"/><Relationship Id="rId3" Type="http://schemas.openxmlformats.org/officeDocument/2006/relationships/tags" Target="../tags/tag435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tags" Target="../tags/tag457.xml"/><Relationship Id="rId33" Type="http://schemas.openxmlformats.org/officeDocument/2006/relationships/tags" Target="../tags/tag465.xml"/><Relationship Id="rId38" Type="http://schemas.openxmlformats.org/officeDocument/2006/relationships/tags" Target="../tags/tag470.xml"/><Relationship Id="rId46" Type="http://schemas.openxmlformats.org/officeDocument/2006/relationships/tags" Target="../tags/tag478.xml"/><Relationship Id="rId59" Type="http://schemas.openxmlformats.org/officeDocument/2006/relationships/tags" Target="../tags/tag491.xml"/><Relationship Id="rId67" Type="http://schemas.openxmlformats.org/officeDocument/2006/relationships/tags" Target="../tags/tag499.xml"/><Relationship Id="rId20" Type="http://schemas.openxmlformats.org/officeDocument/2006/relationships/tags" Target="../tags/tag452.xml"/><Relationship Id="rId41" Type="http://schemas.openxmlformats.org/officeDocument/2006/relationships/tags" Target="../tags/tag473.xml"/><Relationship Id="rId54" Type="http://schemas.openxmlformats.org/officeDocument/2006/relationships/tags" Target="../tags/tag486.xml"/><Relationship Id="rId62" Type="http://schemas.openxmlformats.org/officeDocument/2006/relationships/tags" Target="../tags/tag494.xml"/><Relationship Id="rId70" Type="http://schemas.openxmlformats.org/officeDocument/2006/relationships/tags" Target="../tags/tag502.xml"/><Relationship Id="rId75" Type="http://schemas.openxmlformats.org/officeDocument/2006/relationships/tags" Target="../tags/tag507.xml"/><Relationship Id="rId83" Type="http://schemas.openxmlformats.org/officeDocument/2006/relationships/image" Target="../media/image52.png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36" Type="http://schemas.openxmlformats.org/officeDocument/2006/relationships/tags" Target="../tags/tag468.xml"/><Relationship Id="rId49" Type="http://schemas.openxmlformats.org/officeDocument/2006/relationships/tags" Target="../tags/tag481.xml"/><Relationship Id="rId57" Type="http://schemas.openxmlformats.org/officeDocument/2006/relationships/tags" Target="../tags/tag489.xml"/><Relationship Id="rId10" Type="http://schemas.openxmlformats.org/officeDocument/2006/relationships/tags" Target="../tags/tag442.xml"/><Relationship Id="rId31" Type="http://schemas.openxmlformats.org/officeDocument/2006/relationships/tags" Target="../tags/tag463.xml"/><Relationship Id="rId44" Type="http://schemas.openxmlformats.org/officeDocument/2006/relationships/tags" Target="../tags/tag476.xml"/><Relationship Id="rId52" Type="http://schemas.openxmlformats.org/officeDocument/2006/relationships/tags" Target="../tags/tag484.xml"/><Relationship Id="rId60" Type="http://schemas.openxmlformats.org/officeDocument/2006/relationships/tags" Target="../tags/tag492.xml"/><Relationship Id="rId65" Type="http://schemas.openxmlformats.org/officeDocument/2006/relationships/tags" Target="../tags/tag497.xml"/><Relationship Id="rId73" Type="http://schemas.openxmlformats.org/officeDocument/2006/relationships/tags" Target="../tags/tag505.xml"/><Relationship Id="rId78" Type="http://schemas.openxmlformats.org/officeDocument/2006/relationships/image" Target="../media/image15.png"/><Relationship Id="rId81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tags" Target="../tags/tag546.xml"/><Relationship Id="rId21" Type="http://schemas.openxmlformats.org/officeDocument/2006/relationships/tags" Target="../tags/tag528.xml"/><Relationship Id="rId34" Type="http://schemas.openxmlformats.org/officeDocument/2006/relationships/tags" Target="../tags/tag541.xml"/><Relationship Id="rId42" Type="http://schemas.openxmlformats.org/officeDocument/2006/relationships/tags" Target="../tags/tag549.xml"/><Relationship Id="rId47" Type="http://schemas.openxmlformats.org/officeDocument/2006/relationships/tags" Target="../tags/tag554.xml"/><Relationship Id="rId50" Type="http://schemas.openxmlformats.org/officeDocument/2006/relationships/tags" Target="../tags/tag557.xml"/><Relationship Id="rId55" Type="http://schemas.openxmlformats.org/officeDocument/2006/relationships/tags" Target="../tags/tag562.xml"/><Relationship Id="rId63" Type="http://schemas.openxmlformats.org/officeDocument/2006/relationships/tags" Target="../tags/tag570.xml"/><Relationship Id="rId68" Type="http://schemas.openxmlformats.org/officeDocument/2006/relationships/image" Target="../media/image49.png"/><Relationship Id="rId7" Type="http://schemas.openxmlformats.org/officeDocument/2006/relationships/tags" Target="../tags/tag514.xml"/><Relationship Id="rId71" Type="http://schemas.openxmlformats.org/officeDocument/2006/relationships/image" Target="../media/image53.png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9" Type="http://schemas.openxmlformats.org/officeDocument/2006/relationships/tags" Target="../tags/tag536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tags" Target="../tags/tag539.xml"/><Relationship Id="rId37" Type="http://schemas.openxmlformats.org/officeDocument/2006/relationships/tags" Target="../tags/tag544.xml"/><Relationship Id="rId40" Type="http://schemas.openxmlformats.org/officeDocument/2006/relationships/tags" Target="../tags/tag547.xml"/><Relationship Id="rId45" Type="http://schemas.openxmlformats.org/officeDocument/2006/relationships/tags" Target="../tags/tag552.xml"/><Relationship Id="rId53" Type="http://schemas.openxmlformats.org/officeDocument/2006/relationships/tags" Target="../tags/tag560.xml"/><Relationship Id="rId58" Type="http://schemas.openxmlformats.org/officeDocument/2006/relationships/tags" Target="../tags/tag565.xml"/><Relationship Id="rId66" Type="http://schemas.openxmlformats.org/officeDocument/2006/relationships/image" Target="../media/image15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tags" Target="../tags/tag543.xml"/><Relationship Id="rId49" Type="http://schemas.openxmlformats.org/officeDocument/2006/relationships/tags" Target="../tags/tag556.xml"/><Relationship Id="rId57" Type="http://schemas.openxmlformats.org/officeDocument/2006/relationships/tags" Target="../tags/tag564.xml"/><Relationship Id="rId61" Type="http://schemas.openxmlformats.org/officeDocument/2006/relationships/tags" Target="../tags/tag568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4" Type="http://schemas.openxmlformats.org/officeDocument/2006/relationships/tags" Target="../tags/tag551.xml"/><Relationship Id="rId52" Type="http://schemas.openxmlformats.org/officeDocument/2006/relationships/tags" Target="../tags/tag559.xml"/><Relationship Id="rId60" Type="http://schemas.openxmlformats.org/officeDocument/2006/relationships/tags" Target="../tags/tag567.xml"/><Relationship Id="rId65" Type="http://schemas.openxmlformats.org/officeDocument/2006/relationships/notesSlide" Target="../notesSlides/notesSlide25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43" Type="http://schemas.openxmlformats.org/officeDocument/2006/relationships/tags" Target="../tags/tag550.xml"/><Relationship Id="rId48" Type="http://schemas.openxmlformats.org/officeDocument/2006/relationships/tags" Target="../tags/tag555.xml"/><Relationship Id="rId56" Type="http://schemas.openxmlformats.org/officeDocument/2006/relationships/tags" Target="../tags/tag563.xml"/><Relationship Id="rId64" Type="http://schemas.openxmlformats.org/officeDocument/2006/relationships/slideLayout" Target="../slideLayouts/slideLayout13.xml"/><Relationship Id="rId69" Type="http://schemas.openxmlformats.org/officeDocument/2006/relationships/image" Target="../media/image51.png"/><Relationship Id="rId8" Type="http://schemas.openxmlformats.org/officeDocument/2006/relationships/tags" Target="../tags/tag515.xml"/><Relationship Id="rId51" Type="http://schemas.openxmlformats.org/officeDocument/2006/relationships/tags" Target="../tags/tag558.xml"/><Relationship Id="rId72" Type="http://schemas.openxmlformats.org/officeDocument/2006/relationships/image" Target="../media/image54.png"/><Relationship Id="rId3" Type="http://schemas.openxmlformats.org/officeDocument/2006/relationships/tags" Target="../tags/tag510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38" Type="http://schemas.openxmlformats.org/officeDocument/2006/relationships/tags" Target="../tags/tag545.xml"/><Relationship Id="rId46" Type="http://schemas.openxmlformats.org/officeDocument/2006/relationships/tags" Target="../tags/tag553.xml"/><Relationship Id="rId59" Type="http://schemas.openxmlformats.org/officeDocument/2006/relationships/tags" Target="../tags/tag566.xml"/><Relationship Id="rId67" Type="http://schemas.openxmlformats.org/officeDocument/2006/relationships/image" Target="../media/image16.png"/><Relationship Id="rId20" Type="http://schemas.openxmlformats.org/officeDocument/2006/relationships/tags" Target="../tags/tag527.xml"/><Relationship Id="rId41" Type="http://schemas.openxmlformats.org/officeDocument/2006/relationships/tags" Target="../tags/tag548.xml"/><Relationship Id="rId54" Type="http://schemas.openxmlformats.org/officeDocument/2006/relationships/tags" Target="../tags/tag561.xml"/><Relationship Id="rId62" Type="http://schemas.openxmlformats.org/officeDocument/2006/relationships/tags" Target="../tags/tag569.xml"/><Relationship Id="rId70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csail.mit.edu/torralba/shortCourseRLOC/index.html" TargetMode="External"/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583.xml"/><Relationship Id="rId18" Type="http://schemas.openxmlformats.org/officeDocument/2006/relationships/tags" Target="../tags/tag588.xml"/><Relationship Id="rId26" Type="http://schemas.openxmlformats.org/officeDocument/2006/relationships/tags" Target="../tags/tag596.xml"/><Relationship Id="rId39" Type="http://schemas.openxmlformats.org/officeDocument/2006/relationships/tags" Target="../tags/tag609.xml"/><Relationship Id="rId21" Type="http://schemas.openxmlformats.org/officeDocument/2006/relationships/tags" Target="../tags/tag591.xml"/><Relationship Id="rId34" Type="http://schemas.openxmlformats.org/officeDocument/2006/relationships/tags" Target="../tags/tag604.xml"/><Relationship Id="rId42" Type="http://schemas.openxmlformats.org/officeDocument/2006/relationships/tags" Target="../tags/tag612.xml"/><Relationship Id="rId47" Type="http://schemas.openxmlformats.org/officeDocument/2006/relationships/tags" Target="../tags/tag617.xml"/><Relationship Id="rId50" Type="http://schemas.openxmlformats.org/officeDocument/2006/relationships/tags" Target="../tags/tag620.xml"/><Relationship Id="rId55" Type="http://schemas.openxmlformats.org/officeDocument/2006/relationships/tags" Target="../tags/tag625.xml"/><Relationship Id="rId63" Type="http://schemas.openxmlformats.org/officeDocument/2006/relationships/tags" Target="../tags/tag633.xml"/><Relationship Id="rId68" Type="http://schemas.openxmlformats.org/officeDocument/2006/relationships/tags" Target="../tags/tag638.xml"/><Relationship Id="rId76" Type="http://schemas.openxmlformats.org/officeDocument/2006/relationships/image" Target="../media/image51.png"/><Relationship Id="rId7" Type="http://schemas.openxmlformats.org/officeDocument/2006/relationships/tags" Target="../tags/tag577.xml"/><Relationship Id="rId71" Type="http://schemas.openxmlformats.org/officeDocument/2006/relationships/slideLayout" Target="../slideLayouts/slideLayout13.xml"/><Relationship Id="rId2" Type="http://schemas.openxmlformats.org/officeDocument/2006/relationships/tags" Target="../tags/tag572.xml"/><Relationship Id="rId16" Type="http://schemas.openxmlformats.org/officeDocument/2006/relationships/tags" Target="../tags/tag586.xml"/><Relationship Id="rId29" Type="http://schemas.openxmlformats.org/officeDocument/2006/relationships/tags" Target="../tags/tag599.xml"/><Relationship Id="rId11" Type="http://schemas.openxmlformats.org/officeDocument/2006/relationships/tags" Target="../tags/tag581.xml"/><Relationship Id="rId24" Type="http://schemas.openxmlformats.org/officeDocument/2006/relationships/tags" Target="../tags/tag594.xml"/><Relationship Id="rId32" Type="http://schemas.openxmlformats.org/officeDocument/2006/relationships/tags" Target="../tags/tag602.xml"/><Relationship Id="rId37" Type="http://schemas.openxmlformats.org/officeDocument/2006/relationships/tags" Target="../tags/tag607.xml"/><Relationship Id="rId40" Type="http://schemas.openxmlformats.org/officeDocument/2006/relationships/tags" Target="../tags/tag610.xml"/><Relationship Id="rId45" Type="http://schemas.openxmlformats.org/officeDocument/2006/relationships/tags" Target="../tags/tag615.xml"/><Relationship Id="rId53" Type="http://schemas.openxmlformats.org/officeDocument/2006/relationships/tags" Target="../tags/tag623.xml"/><Relationship Id="rId58" Type="http://schemas.openxmlformats.org/officeDocument/2006/relationships/tags" Target="../tags/tag628.xml"/><Relationship Id="rId66" Type="http://schemas.openxmlformats.org/officeDocument/2006/relationships/tags" Target="../tags/tag636.xml"/><Relationship Id="rId74" Type="http://schemas.openxmlformats.org/officeDocument/2006/relationships/image" Target="../media/image16.png"/><Relationship Id="rId79" Type="http://schemas.openxmlformats.org/officeDocument/2006/relationships/image" Target="../media/image54.png"/><Relationship Id="rId5" Type="http://schemas.openxmlformats.org/officeDocument/2006/relationships/tags" Target="../tags/tag575.xml"/><Relationship Id="rId61" Type="http://schemas.openxmlformats.org/officeDocument/2006/relationships/tags" Target="../tags/tag631.xml"/><Relationship Id="rId82" Type="http://schemas.openxmlformats.org/officeDocument/2006/relationships/image" Target="../media/image57.png"/><Relationship Id="rId10" Type="http://schemas.openxmlformats.org/officeDocument/2006/relationships/tags" Target="../tags/tag580.xml"/><Relationship Id="rId19" Type="http://schemas.openxmlformats.org/officeDocument/2006/relationships/tags" Target="../tags/tag589.xml"/><Relationship Id="rId31" Type="http://schemas.openxmlformats.org/officeDocument/2006/relationships/tags" Target="../tags/tag601.xml"/><Relationship Id="rId44" Type="http://schemas.openxmlformats.org/officeDocument/2006/relationships/tags" Target="../tags/tag614.xml"/><Relationship Id="rId52" Type="http://schemas.openxmlformats.org/officeDocument/2006/relationships/tags" Target="../tags/tag622.xml"/><Relationship Id="rId60" Type="http://schemas.openxmlformats.org/officeDocument/2006/relationships/tags" Target="../tags/tag630.xml"/><Relationship Id="rId65" Type="http://schemas.openxmlformats.org/officeDocument/2006/relationships/tags" Target="../tags/tag635.xml"/><Relationship Id="rId73" Type="http://schemas.openxmlformats.org/officeDocument/2006/relationships/image" Target="../media/image15.png"/><Relationship Id="rId78" Type="http://schemas.openxmlformats.org/officeDocument/2006/relationships/image" Target="../media/image53.png"/><Relationship Id="rId81" Type="http://schemas.openxmlformats.org/officeDocument/2006/relationships/image" Target="../media/image56.png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tags" Target="../tags/tag592.xml"/><Relationship Id="rId27" Type="http://schemas.openxmlformats.org/officeDocument/2006/relationships/tags" Target="../tags/tag597.xml"/><Relationship Id="rId30" Type="http://schemas.openxmlformats.org/officeDocument/2006/relationships/tags" Target="../tags/tag600.xml"/><Relationship Id="rId35" Type="http://schemas.openxmlformats.org/officeDocument/2006/relationships/tags" Target="../tags/tag605.xml"/><Relationship Id="rId43" Type="http://schemas.openxmlformats.org/officeDocument/2006/relationships/tags" Target="../tags/tag613.xml"/><Relationship Id="rId48" Type="http://schemas.openxmlformats.org/officeDocument/2006/relationships/tags" Target="../tags/tag618.xml"/><Relationship Id="rId56" Type="http://schemas.openxmlformats.org/officeDocument/2006/relationships/tags" Target="../tags/tag626.xml"/><Relationship Id="rId64" Type="http://schemas.openxmlformats.org/officeDocument/2006/relationships/tags" Target="../tags/tag634.xml"/><Relationship Id="rId69" Type="http://schemas.openxmlformats.org/officeDocument/2006/relationships/tags" Target="../tags/tag639.xml"/><Relationship Id="rId77" Type="http://schemas.openxmlformats.org/officeDocument/2006/relationships/image" Target="../media/image52.png"/><Relationship Id="rId8" Type="http://schemas.openxmlformats.org/officeDocument/2006/relationships/tags" Target="../tags/tag578.xml"/><Relationship Id="rId51" Type="http://schemas.openxmlformats.org/officeDocument/2006/relationships/tags" Target="../tags/tag621.xml"/><Relationship Id="rId72" Type="http://schemas.openxmlformats.org/officeDocument/2006/relationships/notesSlide" Target="../notesSlides/notesSlide26.xml"/><Relationship Id="rId80" Type="http://schemas.openxmlformats.org/officeDocument/2006/relationships/image" Target="../media/image55.png"/><Relationship Id="rId3" Type="http://schemas.openxmlformats.org/officeDocument/2006/relationships/tags" Target="../tags/tag573.xml"/><Relationship Id="rId12" Type="http://schemas.openxmlformats.org/officeDocument/2006/relationships/tags" Target="../tags/tag582.xml"/><Relationship Id="rId17" Type="http://schemas.openxmlformats.org/officeDocument/2006/relationships/tags" Target="../tags/tag587.xml"/><Relationship Id="rId25" Type="http://schemas.openxmlformats.org/officeDocument/2006/relationships/tags" Target="../tags/tag595.xml"/><Relationship Id="rId33" Type="http://schemas.openxmlformats.org/officeDocument/2006/relationships/tags" Target="../tags/tag603.xml"/><Relationship Id="rId38" Type="http://schemas.openxmlformats.org/officeDocument/2006/relationships/tags" Target="../tags/tag608.xml"/><Relationship Id="rId46" Type="http://schemas.openxmlformats.org/officeDocument/2006/relationships/tags" Target="../tags/tag616.xml"/><Relationship Id="rId59" Type="http://schemas.openxmlformats.org/officeDocument/2006/relationships/tags" Target="../tags/tag629.xml"/><Relationship Id="rId67" Type="http://schemas.openxmlformats.org/officeDocument/2006/relationships/tags" Target="../tags/tag637.xml"/><Relationship Id="rId20" Type="http://schemas.openxmlformats.org/officeDocument/2006/relationships/tags" Target="../tags/tag590.xml"/><Relationship Id="rId41" Type="http://schemas.openxmlformats.org/officeDocument/2006/relationships/tags" Target="../tags/tag611.xml"/><Relationship Id="rId54" Type="http://schemas.openxmlformats.org/officeDocument/2006/relationships/tags" Target="../tags/tag624.xml"/><Relationship Id="rId62" Type="http://schemas.openxmlformats.org/officeDocument/2006/relationships/tags" Target="../tags/tag632.xml"/><Relationship Id="rId70" Type="http://schemas.openxmlformats.org/officeDocument/2006/relationships/tags" Target="../tags/tag640.xml"/><Relationship Id="rId75" Type="http://schemas.openxmlformats.org/officeDocument/2006/relationships/image" Target="../media/image49.png"/><Relationship Id="rId83" Type="http://schemas.openxmlformats.org/officeDocument/2006/relationships/image" Target="../media/image58.png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5" Type="http://schemas.openxmlformats.org/officeDocument/2006/relationships/tags" Target="../tags/tag585.xml"/><Relationship Id="rId23" Type="http://schemas.openxmlformats.org/officeDocument/2006/relationships/tags" Target="../tags/tag593.xml"/><Relationship Id="rId28" Type="http://schemas.openxmlformats.org/officeDocument/2006/relationships/tags" Target="../tags/tag598.xml"/><Relationship Id="rId36" Type="http://schemas.openxmlformats.org/officeDocument/2006/relationships/tags" Target="../tags/tag606.xml"/><Relationship Id="rId49" Type="http://schemas.openxmlformats.org/officeDocument/2006/relationships/tags" Target="../tags/tag619.xml"/><Relationship Id="rId57" Type="http://schemas.openxmlformats.org/officeDocument/2006/relationships/tags" Target="../tags/tag6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6" Type="http://schemas.openxmlformats.org/officeDocument/2006/relationships/image" Target="../media/image59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61.png"/><Relationship Id="rId3" Type="http://schemas.openxmlformats.org/officeDocument/2006/relationships/tags" Target="../tags/tag646.xml"/><Relationship Id="rId7" Type="http://schemas.openxmlformats.org/officeDocument/2006/relationships/tags" Target="../tags/tag650.xml"/><Relationship Id="rId12" Type="http://schemas.openxmlformats.org/officeDocument/2006/relationships/tags" Target="../tags/tag655.xml"/><Relationship Id="rId17" Type="http://schemas.openxmlformats.org/officeDocument/2006/relationships/image" Target="../media/image60.png"/><Relationship Id="rId2" Type="http://schemas.openxmlformats.org/officeDocument/2006/relationships/tags" Target="../tags/tag645.xml"/><Relationship Id="rId16" Type="http://schemas.openxmlformats.org/officeDocument/2006/relationships/image" Target="../media/image47.jpeg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5" Type="http://schemas.openxmlformats.org/officeDocument/2006/relationships/tags" Target="../tags/tag648.xml"/><Relationship Id="rId15" Type="http://schemas.openxmlformats.org/officeDocument/2006/relationships/image" Target="../media/image46.jpeg"/><Relationship Id="rId10" Type="http://schemas.openxmlformats.org/officeDocument/2006/relationships/tags" Target="../tags/tag653.xml"/><Relationship Id="rId19" Type="http://schemas.openxmlformats.org/officeDocument/2006/relationships/image" Target="../media/image62.png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image" Target="../media/image52.png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12" Type="http://schemas.openxmlformats.org/officeDocument/2006/relationships/image" Target="../media/image64.png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image" Target="../media/image63.png"/><Relationship Id="rId5" Type="http://schemas.openxmlformats.org/officeDocument/2006/relationships/tags" Target="../tags/tag660.xml"/><Relationship Id="rId15" Type="http://schemas.openxmlformats.org/officeDocument/2006/relationships/image" Target="../media/image65.png"/><Relationship Id="rId10" Type="http://schemas.openxmlformats.org/officeDocument/2006/relationships/notesSlide" Target="../notesSlides/notesSlide29.xml"/><Relationship Id="rId4" Type="http://schemas.openxmlformats.org/officeDocument/2006/relationships/tags" Target="../tags/tag659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9" Type="http://schemas.openxmlformats.org/officeDocument/2006/relationships/image" Target="../media/image75.png"/><Relationship Id="rId3" Type="http://schemas.openxmlformats.org/officeDocument/2006/relationships/tags" Target="../tags/tag666.xml"/><Relationship Id="rId21" Type="http://schemas.openxmlformats.org/officeDocument/2006/relationships/tags" Target="../tags/tag684.xml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7" Type="http://schemas.openxmlformats.org/officeDocument/2006/relationships/tags" Target="../tags/tag670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46" Type="http://schemas.openxmlformats.org/officeDocument/2006/relationships/image" Target="../media/image82.png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0" Type="http://schemas.openxmlformats.org/officeDocument/2006/relationships/tags" Target="../tags/tag683.xml"/><Relationship Id="rId29" Type="http://schemas.openxmlformats.org/officeDocument/2006/relationships/notesSlide" Target="../notesSlides/notesSlide30.xml"/><Relationship Id="rId41" Type="http://schemas.openxmlformats.org/officeDocument/2006/relationships/image" Target="../media/image77.png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slideLayout" Target="../slideLayouts/slideLayout13.xml"/><Relationship Id="rId36" Type="http://schemas.openxmlformats.org/officeDocument/2006/relationships/image" Target="../media/image72.png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image" Target="../media/image67.png"/><Relationship Id="rId44" Type="http://schemas.openxmlformats.org/officeDocument/2006/relationships/image" Target="../media/image80.png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43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693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95.xml"/><Relationship Id="rId4" Type="http://schemas.openxmlformats.org/officeDocument/2006/relationships/tags" Target="../tags/tag694.xml"/><Relationship Id="rId9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698.xml"/><Relationship Id="rId7" Type="http://schemas.openxmlformats.org/officeDocument/2006/relationships/tags" Target="../tags/tag702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tags" Target="../tags/tag706.xml"/><Relationship Id="rId5" Type="http://schemas.openxmlformats.org/officeDocument/2006/relationships/tags" Target="../tags/tag700.xml"/><Relationship Id="rId15" Type="http://schemas.openxmlformats.org/officeDocument/2006/relationships/image" Target="../media/image86.png"/><Relationship Id="rId10" Type="http://schemas.openxmlformats.org/officeDocument/2006/relationships/tags" Target="../tags/tag705.xml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notesSlide" Target="../notesSlides/notesSlide33.xml"/><Relationship Id="rId18" Type="http://schemas.openxmlformats.org/officeDocument/2006/relationships/image" Target="../media/image91.png"/><Relationship Id="rId3" Type="http://schemas.openxmlformats.org/officeDocument/2006/relationships/tags" Target="../tags/tag709.xml"/><Relationship Id="rId7" Type="http://schemas.openxmlformats.org/officeDocument/2006/relationships/tags" Target="../tags/tag713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90.png"/><Relationship Id="rId2" Type="http://schemas.openxmlformats.org/officeDocument/2006/relationships/tags" Target="../tags/tag708.xml"/><Relationship Id="rId16" Type="http://schemas.openxmlformats.org/officeDocument/2006/relationships/image" Target="../media/image89.png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5" Type="http://schemas.openxmlformats.org/officeDocument/2006/relationships/tags" Target="../tags/tag711.xml"/><Relationship Id="rId15" Type="http://schemas.openxmlformats.org/officeDocument/2006/relationships/image" Target="../media/image88.png"/><Relationship Id="rId10" Type="http://schemas.openxmlformats.org/officeDocument/2006/relationships/tags" Target="../tags/tag716.xml"/><Relationship Id="rId19" Type="http://schemas.openxmlformats.org/officeDocument/2006/relationships/image" Target="../media/image92.png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4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image" Target="../media/image93.jpeg"/><Relationship Id="rId18" Type="http://schemas.openxmlformats.org/officeDocument/2006/relationships/image" Target="../media/image98.jpeg"/><Relationship Id="rId3" Type="http://schemas.openxmlformats.org/officeDocument/2006/relationships/tags" Target="../tags/tag722.xml"/><Relationship Id="rId7" Type="http://schemas.openxmlformats.org/officeDocument/2006/relationships/tags" Target="../tags/tag726.xml"/><Relationship Id="rId12" Type="http://schemas.openxmlformats.org/officeDocument/2006/relationships/notesSlide" Target="../notesSlides/notesSlide35.xml"/><Relationship Id="rId17" Type="http://schemas.openxmlformats.org/officeDocument/2006/relationships/image" Target="../media/image97.jpeg"/><Relationship Id="rId2" Type="http://schemas.openxmlformats.org/officeDocument/2006/relationships/tags" Target="../tags/tag721.xml"/><Relationship Id="rId16" Type="http://schemas.openxmlformats.org/officeDocument/2006/relationships/image" Target="../media/image96.jpeg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24.xml"/><Relationship Id="rId15" Type="http://schemas.openxmlformats.org/officeDocument/2006/relationships/image" Target="../media/image95.jpeg"/><Relationship Id="rId10" Type="http://schemas.openxmlformats.org/officeDocument/2006/relationships/tags" Target="../tags/tag729.xml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4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734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5" Type="http://schemas.openxmlformats.org/officeDocument/2006/relationships/tags" Target="../tags/tag736.xml"/><Relationship Id="rId10" Type="http://schemas.openxmlformats.org/officeDocument/2006/relationships/image" Target="../media/image100.wmf"/><Relationship Id="rId4" Type="http://schemas.openxmlformats.org/officeDocument/2006/relationships/tags" Target="../tags/tag735.xml"/><Relationship Id="rId9" Type="http://schemas.openxmlformats.org/officeDocument/2006/relationships/image" Target="../media/image9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7" Type="http://schemas.openxmlformats.org/officeDocument/2006/relationships/image" Target="../media/image101.png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577/04sp/contents.html#DM" TargetMode="External"/><Relationship Id="rId2" Type="http://schemas.openxmlformats.org/officeDocument/2006/relationships/hyperlink" Target="http://www.vision.ee.ethz.ch/~bleibe/teaching/tutorial-aaai08/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13" Type="http://schemas.openxmlformats.org/officeDocument/2006/relationships/tags" Target="../tags/tag754.xml"/><Relationship Id="rId18" Type="http://schemas.openxmlformats.org/officeDocument/2006/relationships/notesSlide" Target="../notesSlides/notesSlide39.xml"/><Relationship Id="rId3" Type="http://schemas.openxmlformats.org/officeDocument/2006/relationships/tags" Target="../tags/tag744.xml"/><Relationship Id="rId21" Type="http://schemas.openxmlformats.org/officeDocument/2006/relationships/image" Target="../media/image104.png"/><Relationship Id="rId7" Type="http://schemas.openxmlformats.org/officeDocument/2006/relationships/tags" Target="../tags/tag748.xml"/><Relationship Id="rId12" Type="http://schemas.openxmlformats.org/officeDocument/2006/relationships/tags" Target="../tags/tag753.xml"/><Relationship Id="rId17" Type="http://schemas.openxmlformats.org/officeDocument/2006/relationships/slideLayout" Target="../slideLayouts/slideLayout29.xml"/><Relationship Id="rId2" Type="http://schemas.openxmlformats.org/officeDocument/2006/relationships/tags" Target="../tags/tag743.xml"/><Relationship Id="rId16" Type="http://schemas.openxmlformats.org/officeDocument/2006/relationships/tags" Target="../tags/tag757.xml"/><Relationship Id="rId20" Type="http://schemas.openxmlformats.org/officeDocument/2006/relationships/image" Target="../media/image103.png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5" Type="http://schemas.openxmlformats.org/officeDocument/2006/relationships/tags" Target="../tags/tag746.xml"/><Relationship Id="rId15" Type="http://schemas.openxmlformats.org/officeDocument/2006/relationships/tags" Target="../tags/tag756.xml"/><Relationship Id="rId10" Type="http://schemas.openxmlformats.org/officeDocument/2006/relationships/tags" Target="../tags/tag751.xml"/><Relationship Id="rId19" Type="http://schemas.openxmlformats.org/officeDocument/2006/relationships/image" Target="../media/image102.png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tags" Target="../tags/tag75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760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759.xml"/><Relationship Id="rId1" Type="http://schemas.openxmlformats.org/officeDocument/2006/relationships/tags" Target="../tags/tag758.x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762.xml"/><Relationship Id="rId4" Type="http://schemas.openxmlformats.org/officeDocument/2006/relationships/tags" Target="../tags/tag761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775.xml"/><Relationship Id="rId18" Type="http://schemas.openxmlformats.org/officeDocument/2006/relationships/tags" Target="../tags/tag780.xml"/><Relationship Id="rId26" Type="http://schemas.openxmlformats.org/officeDocument/2006/relationships/tags" Target="../tags/tag788.xml"/><Relationship Id="rId39" Type="http://schemas.openxmlformats.org/officeDocument/2006/relationships/tags" Target="../tags/tag801.xml"/><Relationship Id="rId21" Type="http://schemas.openxmlformats.org/officeDocument/2006/relationships/tags" Target="../tags/tag783.xml"/><Relationship Id="rId34" Type="http://schemas.openxmlformats.org/officeDocument/2006/relationships/tags" Target="../tags/tag796.xml"/><Relationship Id="rId42" Type="http://schemas.openxmlformats.org/officeDocument/2006/relationships/tags" Target="../tags/tag804.xml"/><Relationship Id="rId47" Type="http://schemas.openxmlformats.org/officeDocument/2006/relationships/tags" Target="../tags/tag809.xml"/><Relationship Id="rId50" Type="http://schemas.openxmlformats.org/officeDocument/2006/relationships/tags" Target="../tags/tag812.xml"/><Relationship Id="rId55" Type="http://schemas.openxmlformats.org/officeDocument/2006/relationships/tags" Target="../tags/tag817.xml"/><Relationship Id="rId63" Type="http://schemas.openxmlformats.org/officeDocument/2006/relationships/image" Target="../media/image105.png"/><Relationship Id="rId7" Type="http://schemas.openxmlformats.org/officeDocument/2006/relationships/tags" Target="../tags/tag769.xml"/><Relationship Id="rId2" Type="http://schemas.openxmlformats.org/officeDocument/2006/relationships/tags" Target="../tags/tag764.xml"/><Relationship Id="rId16" Type="http://schemas.openxmlformats.org/officeDocument/2006/relationships/tags" Target="../tags/tag778.xml"/><Relationship Id="rId20" Type="http://schemas.openxmlformats.org/officeDocument/2006/relationships/tags" Target="../tags/tag782.xml"/><Relationship Id="rId29" Type="http://schemas.openxmlformats.org/officeDocument/2006/relationships/tags" Target="../tags/tag791.xml"/><Relationship Id="rId41" Type="http://schemas.openxmlformats.org/officeDocument/2006/relationships/tags" Target="../tags/tag803.xml"/><Relationship Id="rId54" Type="http://schemas.openxmlformats.org/officeDocument/2006/relationships/tags" Target="../tags/tag816.xml"/><Relationship Id="rId62" Type="http://schemas.openxmlformats.org/officeDocument/2006/relationships/image" Target="../media/image106.png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24" Type="http://schemas.openxmlformats.org/officeDocument/2006/relationships/tags" Target="../tags/tag786.xml"/><Relationship Id="rId32" Type="http://schemas.openxmlformats.org/officeDocument/2006/relationships/tags" Target="../tags/tag794.xml"/><Relationship Id="rId37" Type="http://schemas.openxmlformats.org/officeDocument/2006/relationships/tags" Target="../tags/tag799.xml"/><Relationship Id="rId40" Type="http://schemas.openxmlformats.org/officeDocument/2006/relationships/tags" Target="../tags/tag802.xml"/><Relationship Id="rId45" Type="http://schemas.openxmlformats.org/officeDocument/2006/relationships/tags" Target="../tags/tag807.xml"/><Relationship Id="rId53" Type="http://schemas.openxmlformats.org/officeDocument/2006/relationships/tags" Target="../tags/tag815.xml"/><Relationship Id="rId58" Type="http://schemas.openxmlformats.org/officeDocument/2006/relationships/tags" Target="../tags/tag820.xml"/><Relationship Id="rId5" Type="http://schemas.openxmlformats.org/officeDocument/2006/relationships/tags" Target="../tags/tag767.xml"/><Relationship Id="rId15" Type="http://schemas.openxmlformats.org/officeDocument/2006/relationships/tags" Target="../tags/tag777.xml"/><Relationship Id="rId23" Type="http://schemas.openxmlformats.org/officeDocument/2006/relationships/tags" Target="../tags/tag785.xml"/><Relationship Id="rId28" Type="http://schemas.openxmlformats.org/officeDocument/2006/relationships/tags" Target="../tags/tag790.xml"/><Relationship Id="rId36" Type="http://schemas.openxmlformats.org/officeDocument/2006/relationships/tags" Target="../tags/tag798.xml"/><Relationship Id="rId49" Type="http://schemas.openxmlformats.org/officeDocument/2006/relationships/tags" Target="../tags/tag811.xml"/><Relationship Id="rId57" Type="http://schemas.openxmlformats.org/officeDocument/2006/relationships/tags" Target="../tags/tag819.xml"/><Relationship Id="rId61" Type="http://schemas.openxmlformats.org/officeDocument/2006/relationships/image" Target="../media/image102.png"/><Relationship Id="rId10" Type="http://schemas.openxmlformats.org/officeDocument/2006/relationships/tags" Target="../tags/tag772.xml"/><Relationship Id="rId19" Type="http://schemas.openxmlformats.org/officeDocument/2006/relationships/tags" Target="../tags/tag781.xml"/><Relationship Id="rId31" Type="http://schemas.openxmlformats.org/officeDocument/2006/relationships/tags" Target="../tags/tag793.xml"/><Relationship Id="rId44" Type="http://schemas.openxmlformats.org/officeDocument/2006/relationships/tags" Target="../tags/tag806.xml"/><Relationship Id="rId52" Type="http://schemas.openxmlformats.org/officeDocument/2006/relationships/tags" Target="../tags/tag814.xml"/><Relationship Id="rId60" Type="http://schemas.openxmlformats.org/officeDocument/2006/relationships/notesSlide" Target="../notesSlides/notesSlide41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tags" Target="../tags/tag776.xml"/><Relationship Id="rId22" Type="http://schemas.openxmlformats.org/officeDocument/2006/relationships/tags" Target="../tags/tag784.xml"/><Relationship Id="rId27" Type="http://schemas.openxmlformats.org/officeDocument/2006/relationships/tags" Target="../tags/tag789.xml"/><Relationship Id="rId30" Type="http://schemas.openxmlformats.org/officeDocument/2006/relationships/tags" Target="../tags/tag792.xml"/><Relationship Id="rId35" Type="http://schemas.openxmlformats.org/officeDocument/2006/relationships/tags" Target="../tags/tag797.xml"/><Relationship Id="rId43" Type="http://schemas.openxmlformats.org/officeDocument/2006/relationships/tags" Target="../tags/tag805.xml"/><Relationship Id="rId48" Type="http://schemas.openxmlformats.org/officeDocument/2006/relationships/tags" Target="../tags/tag810.xml"/><Relationship Id="rId56" Type="http://schemas.openxmlformats.org/officeDocument/2006/relationships/tags" Target="../tags/tag818.xml"/><Relationship Id="rId64" Type="http://schemas.openxmlformats.org/officeDocument/2006/relationships/image" Target="../media/image107.png"/><Relationship Id="rId8" Type="http://schemas.openxmlformats.org/officeDocument/2006/relationships/tags" Target="../tags/tag770.xml"/><Relationship Id="rId51" Type="http://schemas.openxmlformats.org/officeDocument/2006/relationships/tags" Target="../tags/tag813.xml"/><Relationship Id="rId3" Type="http://schemas.openxmlformats.org/officeDocument/2006/relationships/tags" Target="../tags/tag765.xml"/><Relationship Id="rId12" Type="http://schemas.openxmlformats.org/officeDocument/2006/relationships/tags" Target="../tags/tag774.xml"/><Relationship Id="rId17" Type="http://schemas.openxmlformats.org/officeDocument/2006/relationships/tags" Target="../tags/tag779.xml"/><Relationship Id="rId25" Type="http://schemas.openxmlformats.org/officeDocument/2006/relationships/tags" Target="../tags/tag787.xml"/><Relationship Id="rId33" Type="http://schemas.openxmlformats.org/officeDocument/2006/relationships/tags" Target="../tags/tag795.xml"/><Relationship Id="rId38" Type="http://schemas.openxmlformats.org/officeDocument/2006/relationships/tags" Target="../tags/tag800.xml"/><Relationship Id="rId46" Type="http://schemas.openxmlformats.org/officeDocument/2006/relationships/tags" Target="../tags/tag808.xml"/><Relationship Id="rId59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28.xml"/><Relationship Id="rId3" Type="http://schemas.openxmlformats.org/officeDocument/2006/relationships/tags" Target="../tags/tag823.xml"/><Relationship Id="rId7" Type="http://schemas.openxmlformats.org/officeDocument/2006/relationships/tags" Target="../tags/tag827.xml"/><Relationship Id="rId2" Type="http://schemas.openxmlformats.org/officeDocument/2006/relationships/tags" Target="../tags/tag822.xml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11" Type="http://schemas.openxmlformats.org/officeDocument/2006/relationships/image" Target="../media/image108.png"/><Relationship Id="rId5" Type="http://schemas.openxmlformats.org/officeDocument/2006/relationships/tags" Target="../tags/tag825.xml"/><Relationship Id="rId10" Type="http://schemas.openxmlformats.org/officeDocument/2006/relationships/notesSlide" Target="../notesSlides/notesSlide42.xml"/><Relationship Id="rId4" Type="http://schemas.openxmlformats.org/officeDocument/2006/relationships/tags" Target="../tags/tag824.xml"/><Relationship Id="rId9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831.xml"/><Relationship Id="rId7" Type="http://schemas.openxmlformats.org/officeDocument/2006/relationships/image" Target="../media/image108.png"/><Relationship Id="rId2" Type="http://schemas.openxmlformats.org/officeDocument/2006/relationships/tags" Target="../tags/tag830.xml"/><Relationship Id="rId1" Type="http://schemas.openxmlformats.org/officeDocument/2006/relationships/tags" Target="../tags/tag829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83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tags" Target="../tags/tag835.xml"/><Relationship Id="rId7" Type="http://schemas.openxmlformats.org/officeDocument/2006/relationships/tags" Target="../tags/tag839.xml"/><Relationship Id="rId2" Type="http://schemas.openxmlformats.org/officeDocument/2006/relationships/tags" Target="../tags/tag834.xml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5" Type="http://schemas.openxmlformats.org/officeDocument/2006/relationships/tags" Target="../tags/tag837.xml"/><Relationship Id="rId10" Type="http://schemas.openxmlformats.org/officeDocument/2006/relationships/image" Target="../media/image108.png"/><Relationship Id="rId4" Type="http://schemas.openxmlformats.org/officeDocument/2006/relationships/tags" Target="../tags/tag836.xml"/><Relationship Id="rId9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13" Type="http://schemas.openxmlformats.org/officeDocument/2006/relationships/tags" Target="../tags/tag852.xml"/><Relationship Id="rId18" Type="http://schemas.openxmlformats.org/officeDocument/2006/relationships/tags" Target="../tags/tag857.xml"/><Relationship Id="rId3" Type="http://schemas.openxmlformats.org/officeDocument/2006/relationships/tags" Target="../tags/tag842.xml"/><Relationship Id="rId21" Type="http://schemas.openxmlformats.org/officeDocument/2006/relationships/notesSlide" Target="../notesSlides/notesSlide45.xml"/><Relationship Id="rId7" Type="http://schemas.openxmlformats.org/officeDocument/2006/relationships/tags" Target="../tags/tag846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" Type="http://schemas.openxmlformats.org/officeDocument/2006/relationships/tags" Target="../tags/tag841.xml"/><Relationship Id="rId16" Type="http://schemas.openxmlformats.org/officeDocument/2006/relationships/tags" Target="../tags/tag855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5" Type="http://schemas.openxmlformats.org/officeDocument/2006/relationships/tags" Target="../tags/tag844.xml"/><Relationship Id="rId15" Type="http://schemas.openxmlformats.org/officeDocument/2006/relationships/tags" Target="../tags/tag854.xml"/><Relationship Id="rId23" Type="http://schemas.openxmlformats.org/officeDocument/2006/relationships/image" Target="../media/image108.png"/><Relationship Id="rId10" Type="http://schemas.openxmlformats.org/officeDocument/2006/relationships/tags" Target="../tags/tag849.xml"/><Relationship Id="rId19" Type="http://schemas.openxmlformats.org/officeDocument/2006/relationships/tags" Target="../tags/tag858.xml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tags" Target="../tags/tag853.xml"/><Relationship Id="rId22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tags" Target="../tags/tag861.xml"/><Relationship Id="rId7" Type="http://schemas.openxmlformats.org/officeDocument/2006/relationships/tags" Target="../tags/tag865.xml"/><Relationship Id="rId2" Type="http://schemas.openxmlformats.org/officeDocument/2006/relationships/tags" Target="../tags/tag860.xml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5" Type="http://schemas.openxmlformats.org/officeDocument/2006/relationships/tags" Target="../tags/tag863.xml"/><Relationship Id="rId10" Type="http://schemas.openxmlformats.org/officeDocument/2006/relationships/image" Target="../media/image110.png"/><Relationship Id="rId4" Type="http://schemas.openxmlformats.org/officeDocument/2006/relationships/tags" Target="../tags/tag862.xml"/><Relationship Id="rId9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873.xml"/><Relationship Id="rId13" Type="http://schemas.openxmlformats.org/officeDocument/2006/relationships/tags" Target="../tags/tag878.xml"/><Relationship Id="rId18" Type="http://schemas.openxmlformats.org/officeDocument/2006/relationships/tags" Target="../tags/tag883.xml"/><Relationship Id="rId26" Type="http://schemas.openxmlformats.org/officeDocument/2006/relationships/tags" Target="../tags/tag891.xml"/><Relationship Id="rId39" Type="http://schemas.openxmlformats.org/officeDocument/2006/relationships/image" Target="../media/image115.png"/><Relationship Id="rId3" Type="http://schemas.openxmlformats.org/officeDocument/2006/relationships/tags" Target="../tags/tag868.xml"/><Relationship Id="rId21" Type="http://schemas.openxmlformats.org/officeDocument/2006/relationships/tags" Target="../tags/tag886.xml"/><Relationship Id="rId34" Type="http://schemas.openxmlformats.org/officeDocument/2006/relationships/image" Target="../media/image107.png"/><Relationship Id="rId7" Type="http://schemas.openxmlformats.org/officeDocument/2006/relationships/tags" Target="../tags/tag872.xml"/><Relationship Id="rId12" Type="http://schemas.openxmlformats.org/officeDocument/2006/relationships/tags" Target="../tags/tag877.xml"/><Relationship Id="rId17" Type="http://schemas.openxmlformats.org/officeDocument/2006/relationships/tags" Target="../tags/tag882.xml"/><Relationship Id="rId25" Type="http://schemas.openxmlformats.org/officeDocument/2006/relationships/tags" Target="../tags/tag890.xml"/><Relationship Id="rId33" Type="http://schemas.openxmlformats.org/officeDocument/2006/relationships/notesSlide" Target="../notesSlides/notesSlide47.xml"/><Relationship Id="rId38" Type="http://schemas.openxmlformats.org/officeDocument/2006/relationships/image" Target="../media/image114.jpeg"/><Relationship Id="rId2" Type="http://schemas.openxmlformats.org/officeDocument/2006/relationships/tags" Target="../tags/tag867.xml"/><Relationship Id="rId16" Type="http://schemas.openxmlformats.org/officeDocument/2006/relationships/tags" Target="../tags/tag881.xml"/><Relationship Id="rId20" Type="http://schemas.openxmlformats.org/officeDocument/2006/relationships/tags" Target="../tags/tag885.xml"/><Relationship Id="rId29" Type="http://schemas.openxmlformats.org/officeDocument/2006/relationships/tags" Target="../tags/tag894.xml"/><Relationship Id="rId1" Type="http://schemas.openxmlformats.org/officeDocument/2006/relationships/tags" Target="../tags/tag866.xml"/><Relationship Id="rId6" Type="http://schemas.openxmlformats.org/officeDocument/2006/relationships/tags" Target="../tags/tag871.xml"/><Relationship Id="rId11" Type="http://schemas.openxmlformats.org/officeDocument/2006/relationships/tags" Target="../tags/tag876.xml"/><Relationship Id="rId24" Type="http://schemas.openxmlformats.org/officeDocument/2006/relationships/tags" Target="../tags/tag889.xml"/><Relationship Id="rId32" Type="http://schemas.openxmlformats.org/officeDocument/2006/relationships/slideLayout" Target="../slideLayouts/slideLayout29.xml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5" Type="http://schemas.openxmlformats.org/officeDocument/2006/relationships/tags" Target="../tags/tag870.xml"/><Relationship Id="rId15" Type="http://schemas.openxmlformats.org/officeDocument/2006/relationships/tags" Target="../tags/tag880.xml"/><Relationship Id="rId23" Type="http://schemas.openxmlformats.org/officeDocument/2006/relationships/tags" Target="../tags/tag888.xml"/><Relationship Id="rId28" Type="http://schemas.openxmlformats.org/officeDocument/2006/relationships/tags" Target="../tags/tag893.xml"/><Relationship Id="rId36" Type="http://schemas.openxmlformats.org/officeDocument/2006/relationships/image" Target="../media/image112.jpeg"/><Relationship Id="rId10" Type="http://schemas.openxmlformats.org/officeDocument/2006/relationships/tags" Target="../tags/tag875.xml"/><Relationship Id="rId19" Type="http://schemas.openxmlformats.org/officeDocument/2006/relationships/tags" Target="../tags/tag884.xml"/><Relationship Id="rId31" Type="http://schemas.openxmlformats.org/officeDocument/2006/relationships/tags" Target="../tags/tag896.xml"/><Relationship Id="rId4" Type="http://schemas.openxmlformats.org/officeDocument/2006/relationships/tags" Target="../tags/tag869.xml"/><Relationship Id="rId9" Type="http://schemas.openxmlformats.org/officeDocument/2006/relationships/tags" Target="../tags/tag874.xml"/><Relationship Id="rId14" Type="http://schemas.openxmlformats.org/officeDocument/2006/relationships/tags" Target="../tags/tag879.xml"/><Relationship Id="rId22" Type="http://schemas.openxmlformats.org/officeDocument/2006/relationships/tags" Target="../tags/tag887.xml"/><Relationship Id="rId27" Type="http://schemas.openxmlformats.org/officeDocument/2006/relationships/tags" Target="../tags/tag892.xml"/><Relationship Id="rId30" Type="http://schemas.openxmlformats.org/officeDocument/2006/relationships/tags" Target="../tags/tag895.xml"/><Relationship Id="rId35" Type="http://schemas.openxmlformats.org/officeDocument/2006/relationships/image" Target="../media/image11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3" Type="http://schemas.openxmlformats.org/officeDocument/2006/relationships/tags" Target="../tags/tag899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898.xml"/><Relationship Id="rId1" Type="http://schemas.openxmlformats.org/officeDocument/2006/relationships/tags" Target="../tags/tag897.xml"/><Relationship Id="rId6" Type="http://schemas.openxmlformats.org/officeDocument/2006/relationships/tags" Target="../tags/tag902.xml"/><Relationship Id="rId5" Type="http://schemas.openxmlformats.org/officeDocument/2006/relationships/tags" Target="../tags/tag901.xml"/><Relationship Id="rId4" Type="http://schemas.openxmlformats.org/officeDocument/2006/relationships/tags" Target="../tags/tag900.xml"/><Relationship Id="rId9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904.xml"/><Relationship Id="rId1" Type="http://schemas.openxmlformats.org/officeDocument/2006/relationships/tags" Target="../tags/tag903.xml"/><Relationship Id="rId5" Type="http://schemas.openxmlformats.org/officeDocument/2006/relationships/image" Target="../media/image116.png"/><Relationship Id="rId4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906.xml"/><Relationship Id="rId1" Type="http://schemas.openxmlformats.org/officeDocument/2006/relationships/tags" Target="../tags/tag905.xml"/><Relationship Id="rId5" Type="http://schemas.openxmlformats.org/officeDocument/2006/relationships/image" Target="../media/image118.png"/><Relationship Id="rId4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909.xml"/><Relationship Id="rId7" Type="http://schemas.openxmlformats.org/officeDocument/2006/relationships/image" Target="../media/image120.jpeg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6" Type="http://schemas.openxmlformats.org/officeDocument/2006/relationships/image" Target="../media/image119.jpeg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tags" Target="../tags/tag912.xml"/><Relationship Id="rId7" Type="http://schemas.openxmlformats.org/officeDocument/2006/relationships/image" Target="../media/image121.jpeg"/><Relationship Id="rId2" Type="http://schemas.openxmlformats.org/officeDocument/2006/relationships/tags" Target="../tags/tag911.xml"/><Relationship Id="rId1" Type="http://schemas.openxmlformats.org/officeDocument/2006/relationships/tags" Target="../tags/tag910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9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3.xml"/><Relationship Id="rId3" Type="http://schemas.openxmlformats.org/officeDocument/2006/relationships/tags" Target="../tags/tag916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915.xml"/><Relationship Id="rId1" Type="http://schemas.openxmlformats.org/officeDocument/2006/relationships/tags" Target="../tags/tag914.xml"/><Relationship Id="rId6" Type="http://schemas.openxmlformats.org/officeDocument/2006/relationships/tags" Target="../tags/tag919.xml"/><Relationship Id="rId11" Type="http://schemas.openxmlformats.org/officeDocument/2006/relationships/image" Target="../media/image125.jpeg"/><Relationship Id="rId5" Type="http://schemas.openxmlformats.org/officeDocument/2006/relationships/tags" Target="../tags/tag918.xml"/><Relationship Id="rId10" Type="http://schemas.openxmlformats.org/officeDocument/2006/relationships/image" Target="../media/image124.jpeg"/><Relationship Id="rId4" Type="http://schemas.openxmlformats.org/officeDocument/2006/relationships/tags" Target="../tags/tag917.xml"/><Relationship Id="rId9" Type="http://schemas.openxmlformats.org/officeDocument/2006/relationships/image" Target="../media/image12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.jpe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72" y="1741709"/>
            <a:ext cx="8679600" cy="146957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Object Detection and Recognition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28550" y="-88073"/>
            <a:ext cx="94725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CS6780: Advanced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Machine Learning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16629" y="2785665"/>
            <a:ext cx="3676045" cy="3930821"/>
            <a:chOff x="1752600" y="685800"/>
            <a:chExt cx="5772150" cy="6172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2" descr="IMG_3534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 t="8163" b="17346"/>
            <a:stretch>
              <a:fillRect/>
            </a:stretch>
          </p:blipFill>
          <p:spPr bwMode="auto">
            <a:xfrm>
              <a:off x="1752600" y="685800"/>
              <a:ext cx="5772150" cy="6172200"/>
            </a:xfrm>
            <a:prstGeom prst="rect">
              <a:avLst/>
            </a:prstGeom>
            <a:noFill/>
          </p:spPr>
        </p:pic>
        <p:sp>
          <p:nvSpPr>
            <p:cNvPr id="10" name="Text 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34001" y="1219201"/>
              <a:ext cx="1981200" cy="531600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mountain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953000" y="3276600"/>
              <a:ext cx="1828801" cy="531600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building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2667000"/>
              <a:ext cx="1143000" cy="531600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tree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86001" y="3733801"/>
              <a:ext cx="1447800" cy="531600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banner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38802" y="5638801"/>
              <a:ext cx="1524000" cy="531600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vendor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43201" y="6096001"/>
              <a:ext cx="1905000" cy="531600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people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1" y="4648202"/>
              <a:ext cx="2133601" cy="531600"/>
            </a:xfrm>
            <a:prstGeom prst="rect">
              <a:avLst/>
            </a:prstGeom>
            <a:solidFill>
              <a:srgbClr val="D600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FFFF00"/>
                  </a:solidFill>
                  <a:latin typeface="Arial" pitchFamily="34" charset="0"/>
                </a:rPr>
                <a:t>street lamp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Object recognition</a:t>
            </a:r>
            <a:br>
              <a:rPr lang="en-US" dirty="0"/>
            </a:br>
            <a:r>
              <a:rPr lang="en-US" dirty="0"/>
              <a:t>Is it </a:t>
            </a:r>
            <a:r>
              <a:rPr lang="en-US" dirty="0" smtClean="0"/>
              <a:t>really </a:t>
            </a:r>
            <a:r>
              <a:rPr lang="en-US" dirty="0"/>
              <a:t>so hard?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 l="33398" t="12192" r="39519" b="44617"/>
          <a:stretch>
            <a:fillRect/>
          </a:stretch>
        </p:blipFill>
        <p:spPr bwMode="auto">
          <a:xfrm>
            <a:off x="644525" y="165100"/>
            <a:ext cx="7445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525" y="1751013"/>
            <a:ext cx="4179888" cy="3451225"/>
            <a:chOff x="86" y="1103"/>
            <a:chExt cx="2633" cy="2174"/>
          </a:xfrm>
        </p:grpSpPr>
        <p:pic>
          <p:nvPicPr>
            <p:cNvPr id="57365" name="Picture 6" descr="indoor_02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" y="1328"/>
              <a:ext cx="2633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6" name="Rectangle 7"/>
            <p:cNvSpPr>
              <a:spLocks noChangeArrowheads="1"/>
            </p:cNvSpPr>
            <p:nvPr/>
          </p:nvSpPr>
          <p:spPr bwMode="auto">
            <a:xfrm>
              <a:off x="476" y="110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413" y="2116138"/>
            <a:ext cx="4224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97313" y="51450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ea typeface="Arial" charset="0"/>
                <a:cs typeface="Arial" charset="0"/>
              </a:rPr>
              <a:t>Pretty much garbage</a:t>
            </a:r>
          </a:p>
          <a:p>
            <a:pPr algn="ctr" eaLnBrk="1" hangingPunct="1"/>
            <a:r>
              <a:rPr lang="en-US">
                <a:ea typeface="Arial" charset="0"/>
                <a:cs typeface="Arial" charset="0"/>
              </a:rPr>
              <a:t>Simple template matching is not going to make it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95950" y="3009900"/>
            <a:ext cx="2657475" cy="1895475"/>
            <a:chOff x="3588" y="1896"/>
            <a:chExt cx="1674" cy="1194"/>
          </a:xfrm>
        </p:grpSpPr>
        <p:sp>
          <p:nvSpPr>
            <p:cNvPr id="57359" name="Rectangle 11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Rectangle 12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Rectangle 13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Rectangle 14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Rectangle 15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4" name="Rectangle 16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4588" y="2981325"/>
            <a:ext cx="2635250" cy="1895475"/>
            <a:chOff x="3588" y="1896"/>
            <a:chExt cx="1674" cy="1194"/>
          </a:xfrm>
        </p:grpSpPr>
        <p:sp>
          <p:nvSpPr>
            <p:cNvPr id="57353" name="Rectangle 18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Rectangle 19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Rectangle 20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Rectangle 21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Rectangle 22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Rectangle 23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Object recognition</a:t>
            </a:r>
            <a:br>
              <a:rPr lang="en-US" dirty="0"/>
            </a:br>
            <a:r>
              <a:rPr lang="en-US" dirty="0"/>
              <a:t>Is it really so hard?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 l="33398" t="12192" r="39519" b="44617"/>
          <a:stretch>
            <a:fillRect/>
          </a:stretch>
        </p:blipFill>
        <p:spPr bwMode="auto">
          <a:xfrm>
            <a:off x="644525" y="165100"/>
            <a:ext cx="7445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6525" y="1751013"/>
            <a:ext cx="4179888" cy="3451225"/>
            <a:chOff x="86" y="1103"/>
            <a:chExt cx="2633" cy="2174"/>
          </a:xfrm>
        </p:grpSpPr>
        <p:pic>
          <p:nvPicPr>
            <p:cNvPr id="59399" name="Picture 5" descr="indoor_02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" y="1328"/>
              <a:ext cx="2633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Rectangle 6"/>
            <p:cNvSpPr>
              <a:spLocks noChangeArrowheads="1"/>
            </p:cNvSpPr>
            <p:nvPr/>
          </p:nvSpPr>
          <p:spPr bwMode="auto">
            <a:xfrm>
              <a:off x="476" y="110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413" y="2116138"/>
            <a:ext cx="4224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314325" y="5465763"/>
            <a:ext cx="882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A “popular method is that of template matching, by point to point correlation of a model pattern with the image pattern. These techniques are inadequate for three-dimensional scene analysis for many reasons, such as occlusion, changes in viewing angle, and articulation of parts.” Nivatia &amp; Binford, 1977.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for object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techniques in detection in recognition have leveraged machine learning techniques in combination with lots of training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features to use?</a:t>
            </a:r>
          </a:p>
          <a:p>
            <a:pPr lvl="1"/>
            <a:r>
              <a:rPr lang="en-US" dirty="0" smtClean="0"/>
              <a:t>Which learning techniques?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 r="55646"/>
          <a:stretch>
            <a:fillRect/>
          </a:stretch>
        </p:blipFill>
        <p:spPr bwMode="auto">
          <a:xfrm>
            <a:off x="1828800" y="1219200"/>
            <a:ext cx="50196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52400" y="6411688"/>
            <a:ext cx="876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Brady, M. J., &amp; </a:t>
            </a:r>
            <a:r>
              <a:rPr lang="en-US" sz="1600" dirty="0" err="1"/>
              <a:t>Kersten</a:t>
            </a:r>
            <a:r>
              <a:rPr lang="en-US" sz="1600" dirty="0"/>
              <a:t>, D. (2003). Bootstrapped learning of novel objects. J Vis, 3(6), 413-422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00903" y="76200"/>
            <a:ext cx="61421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/>
              <a:t>And it can get a lot harder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Applications:  Assisted driving</a:t>
            </a:r>
          </a:p>
        </p:txBody>
      </p:sp>
      <p:pic>
        <p:nvPicPr>
          <p:cNvPr id="506883" name="Picture 3" descr="p1010172_b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/>
          <a:srcRect l="13000" t="10655" r="13000" b="14761"/>
          <a:stretch>
            <a:fillRect/>
          </a:stretch>
        </p:blipFill>
        <p:spPr bwMode="auto">
          <a:xfrm>
            <a:off x="381000" y="1295400"/>
            <a:ext cx="3429000" cy="259556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114800" y="990600"/>
            <a:ext cx="2566988" cy="2946400"/>
            <a:chOff x="2702" y="825"/>
            <a:chExt cx="3033" cy="348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02" y="825"/>
              <a:ext cx="3033" cy="3482"/>
              <a:chOff x="2702" y="825"/>
              <a:chExt cx="3033" cy="348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702" y="825"/>
                <a:ext cx="3033" cy="3482"/>
                <a:chOff x="2694" y="672"/>
                <a:chExt cx="3033" cy="3482"/>
              </a:xfrm>
            </p:grpSpPr>
            <p:pic>
              <p:nvPicPr>
                <p:cNvPr id="506887" name="Picture 7" descr="p1010172_ov"/>
                <p:cNvPicPr>
                  <a:picLocks noChangeAspect="1" noChangeArrowheads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28" cstate="print"/>
                <a:srcRect l="16000" t="2664" r="19000" b="1443"/>
                <a:stretch>
                  <a:fillRect/>
                </a:stretch>
              </p:blipFill>
              <p:spPr bwMode="auto">
                <a:xfrm>
                  <a:off x="2694" y="672"/>
                  <a:ext cx="3033" cy="3360"/>
                </a:xfrm>
                <a:prstGeom prst="rect">
                  <a:avLst/>
                </a:prstGeom>
                <a:noFill/>
              </p:spPr>
            </p:pic>
            <p:sp>
              <p:nvSpPr>
                <p:cNvPr id="506888" name="Text Box 8"/>
                <p:cNvSpPr txBox="1"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3962" y="3936"/>
                  <a:ext cx="625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600">
                      <a:latin typeface="Arial" pitchFamily="34" charset="0"/>
                    </a:rPr>
                    <a:t>meters</a:t>
                  </a:r>
                </a:p>
              </p:txBody>
            </p:sp>
            <p:sp>
              <p:nvSpPr>
                <p:cNvPr id="506889" name="Text Box 9"/>
                <p:cNvSpPr txBox="1"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rot="16200000">
                  <a:off x="2499" y="2149"/>
                  <a:ext cx="623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600">
                      <a:latin typeface="Arial" pitchFamily="34" charset="0"/>
                    </a:rPr>
                    <a:t>meters</a:t>
                  </a:r>
                </a:p>
              </p:txBody>
            </p:sp>
          </p:grpSp>
          <p:sp>
            <p:nvSpPr>
              <p:cNvPr id="506890" name="Oval 1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65" y="2709"/>
                <a:ext cx="40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891" name="Oval 1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908" y="2008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892" name="Oval 12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628" y="2709"/>
                <a:ext cx="40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893" name="Oval 13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606" y="2323"/>
                <a:ext cx="40" cy="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6894" name="Text Box 1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25" y="2161"/>
              <a:ext cx="38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600">
                  <a:latin typeface="Arial" pitchFamily="34" charset="0"/>
                </a:rPr>
                <a:t>Ped</a:t>
              </a:r>
            </a:p>
          </p:txBody>
        </p:sp>
        <p:sp>
          <p:nvSpPr>
            <p:cNvPr id="506895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360" y="2256"/>
              <a:ext cx="19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896" name="Line 1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360" y="2016"/>
              <a:ext cx="52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897" name="Text Box 1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59" y="2401"/>
              <a:ext cx="38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600">
                  <a:latin typeface="Arial" pitchFamily="34" charset="0"/>
                </a:rPr>
                <a:t>Ped</a:t>
              </a:r>
            </a:p>
          </p:txBody>
        </p:sp>
        <p:sp>
          <p:nvSpPr>
            <p:cNvPr id="506898" name="Line 1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704" y="2564"/>
              <a:ext cx="48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899" name="Line 1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608" y="2496"/>
              <a:ext cx="5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900" name="Text Box 2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072" y="2688"/>
              <a:ext cx="48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600">
                  <a:latin typeface="Arial" pitchFamily="34" charset="0"/>
                </a:rPr>
                <a:t>Car</a:t>
              </a:r>
            </a:p>
          </p:txBody>
        </p:sp>
        <p:sp>
          <p:nvSpPr>
            <p:cNvPr id="506901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3408" y="2784"/>
              <a:ext cx="144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6902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4267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Lane detection</a:t>
            </a:r>
          </a:p>
        </p:txBody>
      </p:sp>
      <p:pic>
        <p:nvPicPr>
          <p:cNvPr id="506903" name="Picture 2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858000" y="2133600"/>
            <a:ext cx="1800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6904" name="Picture 2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/>
          <a:srcRect l="50000" t="50334"/>
          <a:stretch>
            <a:fillRect/>
          </a:stretch>
        </p:blipFill>
        <p:spPr bwMode="auto">
          <a:xfrm>
            <a:off x="3124200" y="4953000"/>
            <a:ext cx="22860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6905" name="Picture 2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066800" y="4800600"/>
            <a:ext cx="18383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6906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8382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Pedestrian and car detection</a:t>
            </a:r>
          </a:p>
        </p:txBody>
      </p:sp>
      <p:sp>
        <p:nvSpPr>
          <p:cNvPr id="506907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4724400"/>
            <a:ext cx="28765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800">
                <a:latin typeface="Arial" pitchFamily="34" charset="0"/>
              </a:rPr>
              <a:t> Collision warning systems with adaptive cruise control, 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rial" pitchFamily="34" charset="0"/>
              </a:rPr>
              <a:t> Lane departure warning systems, 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rial" pitchFamily="34" charset="0"/>
              </a:rPr>
              <a:t> Rear object detection systems,</a:t>
            </a:r>
            <a:r>
              <a:rPr lang="en-US" sz="1800" b="1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628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these images contain faces?  Where?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30" y="1713228"/>
            <a:ext cx="2285998" cy="345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286" y="2032907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One simple method:  skin detection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19600"/>
            <a:ext cx="7772400" cy="1219200"/>
          </a:xfrm>
        </p:spPr>
        <p:txBody>
          <a:bodyPr/>
          <a:lstStyle/>
          <a:p>
            <a:r>
              <a:rPr lang="en-US" sz="2000"/>
              <a:t>Skin pixels have a distinctive range of colors</a:t>
            </a:r>
          </a:p>
          <a:p>
            <a:pPr lvl="1"/>
            <a:r>
              <a:rPr lang="en-US" sz="1800"/>
              <a:t>Corresponds to region(s) in RGB color space</a:t>
            </a:r>
          </a:p>
          <a:p>
            <a:pPr lvl="2"/>
            <a:r>
              <a:rPr lang="en-US" sz="1600"/>
              <a:t>for visualization, only R and G components are shown above 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1108" name="Line 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109" name="Line 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1112" name="Picture 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1114" name="Picture 10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16" name="Freeform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/>
            <a:ahLst/>
            <a:cxnLst>
              <a:cxn ang="0">
                <a:pos x="786" y="52"/>
              </a:cxn>
              <a:cxn ang="0">
                <a:pos x="673" y="0"/>
              </a:cxn>
              <a:cxn ang="0">
                <a:pos x="599" y="7"/>
              </a:cxn>
              <a:cxn ang="0">
                <a:pos x="554" y="22"/>
              </a:cxn>
              <a:cxn ang="0">
                <a:pos x="531" y="30"/>
              </a:cxn>
              <a:cxn ang="0">
                <a:pos x="419" y="134"/>
              </a:cxn>
              <a:cxn ang="0">
                <a:pos x="112" y="194"/>
              </a:cxn>
              <a:cxn ang="0">
                <a:pos x="23" y="336"/>
              </a:cxn>
              <a:cxn ang="0">
                <a:pos x="8" y="381"/>
              </a:cxn>
              <a:cxn ang="0">
                <a:pos x="0" y="404"/>
              </a:cxn>
              <a:cxn ang="0">
                <a:pos x="112" y="606"/>
              </a:cxn>
              <a:cxn ang="0">
                <a:pos x="224" y="576"/>
              </a:cxn>
              <a:cxn ang="0">
                <a:pos x="367" y="471"/>
              </a:cxn>
              <a:cxn ang="0">
                <a:pos x="599" y="508"/>
              </a:cxn>
              <a:cxn ang="0">
                <a:pos x="741" y="493"/>
              </a:cxn>
              <a:cxn ang="0">
                <a:pos x="786" y="478"/>
              </a:cxn>
              <a:cxn ang="0">
                <a:pos x="808" y="471"/>
              </a:cxn>
              <a:cxn ang="0">
                <a:pos x="853" y="448"/>
              </a:cxn>
              <a:cxn ang="0">
                <a:pos x="913" y="366"/>
              </a:cxn>
              <a:cxn ang="0">
                <a:pos x="905" y="306"/>
              </a:cxn>
              <a:cxn ang="0">
                <a:pos x="800" y="209"/>
              </a:cxn>
              <a:cxn ang="0">
                <a:pos x="778" y="157"/>
              </a:cxn>
              <a:cxn ang="0">
                <a:pos x="786" y="52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solidFill>
            <a:srgbClr val="FFCC66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111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32325" y="209708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skin</a:t>
            </a:r>
          </a:p>
        </p:txBody>
      </p:sp>
      <p:sp>
        <p:nvSpPr>
          <p:cNvPr id="43111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5410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Skin classifier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 pixel X = (R,G,B) is skin if it is in the skin region</a:t>
            </a:r>
          </a:p>
        </p:txBody>
      </p:sp>
      <p:sp>
        <p:nvSpPr>
          <p:cNvPr id="43112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6096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But how to find this region?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8" grpId="0"/>
      <p:bldP spid="4311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50" name="Freeform 2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/>
            <a:ahLst/>
            <a:cxnLst>
              <a:cxn ang="0">
                <a:pos x="786" y="52"/>
              </a:cxn>
              <a:cxn ang="0">
                <a:pos x="673" y="0"/>
              </a:cxn>
              <a:cxn ang="0">
                <a:pos x="599" y="7"/>
              </a:cxn>
              <a:cxn ang="0">
                <a:pos x="554" y="22"/>
              </a:cxn>
              <a:cxn ang="0">
                <a:pos x="531" y="30"/>
              </a:cxn>
              <a:cxn ang="0">
                <a:pos x="419" y="134"/>
              </a:cxn>
              <a:cxn ang="0">
                <a:pos x="112" y="194"/>
              </a:cxn>
              <a:cxn ang="0">
                <a:pos x="23" y="336"/>
              </a:cxn>
              <a:cxn ang="0">
                <a:pos x="8" y="381"/>
              </a:cxn>
              <a:cxn ang="0">
                <a:pos x="0" y="404"/>
              </a:cxn>
              <a:cxn ang="0">
                <a:pos x="112" y="606"/>
              </a:cxn>
              <a:cxn ang="0">
                <a:pos x="224" y="576"/>
              </a:cxn>
              <a:cxn ang="0">
                <a:pos x="367" y="471"/>
              </a:cxn>
              <a:cxn ang="0">
                <a:pos x="599" y="508"/>
              </a:cxn>
              <a:cxn ang="0">
                <a:pos x="741" y="493"/>
              </a:cxn>
              <a:cxn ang="0">
                <a:pos x="786" y="478"/>
              </a:cxn>
              <a:cxn ang="0">
                <a:pos x="808" y="471"/>
              </a:cxn>
              <a:cxn ang="0">
                <a:pos x="853" y="448"/>
              </a:cxn>
              <a:cxn ang="0">
                <a:pos x="913" y="366"/>
              </a:cxn>
              <a:cxn ang="0">
                <a:pos x="905" y="306"/>
              </a:cxn>
              <a:cxn ang="0">
                <a:pos x="800" y="209"/>
              </a:cxn>
              <a:cxn ang="0">
                <a:pos x="778" y="157"/>
              </a:cxn>
              <a:cxn ang="0">
                <a:pos x="786" y="52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Skin detection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4191000"/>
            <a:ext cx="8458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Learn</a:t>
            </a:r>
            <a:r>
              <a:rPr lang="en-US" sz="2000" dirty="0"/>
              <a:t> the skin region from examples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Manually label pixels in one or more “training images” as skin or not skin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Plot the training data in RGB space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skin pixels shown in orange, non-skin pixels shown in blue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some skin pixels may be outside the region, non-skin pixels inside.  </a:t>
            </a:r>
            <a:r>
              <a:rPr lang="en-US" sz="1600" dirty="0"/>
              <a:t>Why?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2133" name="Line 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34" name="Line 6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2135" name="Picture 7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2136" name="Picture 8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41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2145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5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343400" y="2057400"/>
            <a:ext cx="1066800" cy="533400"/>
            <a:chOff x="2736" y="1440"/>
            <a:chExt cx="672" cy="336"/>
          </a:xfrm>
        </p:grpSpPr>
        <p:sp>
          <p:nvSpPr>
            <p:cNvPr id="432142" name="Oval 1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3" name="Oval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216" y="144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4" name="Oval 1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76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7" name="Oval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7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8" name="Oval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9" name="Oval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20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2" name="Oval 2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3" name="Oval 2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4" name="Oval 2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73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657600" y="1371600"/>
            <a:ext cx="2286000" cy="2057400"/>
            <a:chOff x="2304" y="1008"/>
            <a:chExt cx="1440" cy="1296"/>
          </a:xfrm>
        </p:grpSpPr>
        <p:sp>
          <p:nvSpPr>
            <p:cNvPr id="432155" name="Oval 2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9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6" name="Oval 2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7" name="Oval 2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8" name="Oval 3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7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9" name="Oval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0" name="Oval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1" name="Oval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2" name="Oval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3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96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4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00" y="12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5" name="Oval 3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6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36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7" name="Oval 3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8" name="Oval 4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04" y="18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9" name="Oval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688" y="13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0" name="Oval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1" name="Oval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12" y="211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2" name="Oval 4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56" y="192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3" name="Oval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32" y="12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4" name="Oval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68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5" name="Oval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7" name="Oval 4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00" y="144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8" name="Oval 5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28" y="10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9" name="Oval 5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0" name="Oval 5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96" y="182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1" name="Oval 5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2" name="Oval 5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304" y="153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3" name="Oval 5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52" y="11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4" name="Oval 5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312" y="10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6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343400" y="1905000"/>
            <a:ext cx="990600" cy="762000"/>
            <a:chOff x="2736" y="1344"/>
            <a:chExt cx="624" cy="480"/>
          </a:xfrm>
        </p:grpSpPr>
        <p:sp>
          <p:nvSpPr>
            <p:cNvPr id="432188" name="Oval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36" y="17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9" name="Oval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0" name="Oval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12" y="134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962400" y="1905000"/>
            <a:ext cx="838200" cy="990600"/>
            <a:chOff x="2496" y="1344"/>
            <a:chExt cx="528" cy="624"/>
          </a:xfrm>
        </p:grpSpPr>
        <p:sp>
          <p:nvSpPr>
            <p:cNvPr id="432191" name="Oval 6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3" name="Oval 6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76" y="134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4" name="Oval 6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96" y="182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85800" y="2060575"/>
            <a:ext cx="7772400" cy="4416425"/>
            <a:chOff x="432" y="1298"/>
            <a:chExt cx="4896" cy="2782"/>
          </a:xfrm>
        </p:grpSpPr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432" y="1440"/>
              <a:ext cx="4896" cy="2640"/>
              <a:chOff x="432" y="1584"/>
              <a:chExt cx="4896" cy="2640"/>
            </a:xfrm>
          </p:grpSpPr>
          <p:sp>
            <p:nvSpPr>
              <p:cNvPr id="432139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32" y="3744"/>
                <a:ext cx="489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srgbClr val="000000"/>
                    </a:solidFill>
                  </a:rPr>
                  <a:t>Skin classifier</a:t>
                </a:r>
              </a:p>
              <a:p>
                <a:pPr marL="742950" lvl="1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mtClean="0">
                    <a:solidFill>
                      <a:srgbClr val="000000"/>
                    </a:solidFill>
                  </a:rPr>
                  <a:t>Given X = (R,G,B):  how to determine if it is skin or not?</a:t>
                </a:r>
              </a:p>
            </p:txBody>
          </p:sp>
          <p:sp>
            <p:nvSpPr>
              <p:cNvPr id="432197" name="Oval 6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72" y="1584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2199" name="Line 7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138" y="1374"/>
              <a:ext cx="72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32201" name="Picture 73" descr="Edittex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3878" y="1298"/>
              <a:ext cx="1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1" grpId="0" animBg="1"/>
      <p:bldP spid="4321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Freeform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/>
            <a:ahLst/>
            <a:cxnLst>
              <a:cxn ang="0">
                <a:pos x="786" y="52"/>
              </a:cxn>
              <a:cxn ang="0">
                <a:pos x="673" y="0"/>
              </a:cxn>
              <a:cxn ang="0">
                <a:pos x="599" y="7"/>
              </a:cxn>
              <a:cxn ang="0">
                <a:pos x="554" y="22"/>
              </a:cxn>
              <a:cxn ang="0">
                <a:pos x="531" y="30"/>
              </a:cxn>
              <a:cxn ang="0">
                <a:pos x="419" y="134"/>
              </a:cxn>
              <a:cxn ang="0">
                <a:pos x="112" y="194"/>
              </a:cxn>
              <a:cxn ang="0">
                <a:pos x="23" y="336"/>
              </a:cxn>
              <a:cxn ang="0">
                <a:pos x="8" y="381"/>
              </a:cxn>
              <a:cxn ang="0">
                <a:pos x="0" y="404"/>
              </a:cxn>
              <a:cxn ang="0">
                <a:pos x="112" y="606"/>
              </a:cxn>
              <a:cxn ang="0">
                <a:pos x="224" y="576"/>
              </a:cxn>
              <a:cxn ang="0">
                <a:pos x="367" y="471"/>
              </a:cxn>
              <a:cxn ang="0">
                <a:pos x="599" y="508"/>
              </a:cxn>
              <a:cxn ang="0">
                <a:pos x="741" y="493"/>
              </a:cxn>
              <a:cxn ang="0">
                <a:pos x="786" y="478"/>
              </a:cxn>
              <a:cxn ang="0">
                <a:pos x="808" y="471"/>
              </a:cxn>
              <a:cxn ang="0">
                <a:pos x="853" y="448"/>
              </a:cxn>
              <a:cxn ang="0">
                <a:pos x="913" y="366"/>
              </a:cxn>
              <a:cxn ang="0">
                <a:pos x="905" y="306"/>
              </a:cxn>
              <a:cxn ang="0">
                <a:pos x="800" y="209"/>
              </a:cxn>
              <a:cxn ang="0">
                <a:pos x="778" y="157"/>
              </a:cxn>
              <a:cxn ang="0">
                <a:pos x="786" y="52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Skin classification techniques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4182" name="Line 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83" name="Line 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4184" name="Picture 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4185" name="Picture 9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418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4187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43400" y="2057400"/>
            <a:ext cx="1066800" cy="533400"/>
            <a:chOff x="2736" y="1440"/>
            <a:chExt cx="672" cy="336"/>
          </a:xfrm>
        </p:grpSpPr>
        <p:sp>
          <p:nvSpPr>
            <p:cNvPr id="434189" name="Oval 1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0" name="Oval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216" y="144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1" name="Oval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76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2" name="Oval 1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7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3" name="Oval 1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4" name="Oval 18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5" name="Oval 1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6" name="Oval 2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7" name="Oval 2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73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57600" y="1371600"/>
            <a:ext cx="2286000" cy="2057400"/>
            <a:chOff x="2304" y="1008"/>
            <a:chExt cx="1440" cy="1296"/>
          </a:xfrm>
        </p:grpSpPr>
        <p:sp>
          <p:nvSpPr>
            <p:cNvPr id="434199" name="Oval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59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0" name="Oval 2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1" name="Oval 2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2" name="Oval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7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3" name="Oval 2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4" name="Oval 2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5" name="Oval 2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6" name="Oval 3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7" name="Oval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96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8" name="Oval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00" y="12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9" name="Oval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0" name="Oval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36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1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2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04" y="18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3" name="Oval 3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88" y="13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4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5" name="Oval 3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12" y="211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6" name="Oval 4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6" y="192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7" name="Oval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12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8" name="Oval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168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9" name="Oval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0" name="Oval 4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600" y="144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1" name="Oval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28" y="10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2" name="Oval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3" name="Oval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96" y="182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4" name="Oval 4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5" name="Oval 4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304" y="153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6" name="Oval 5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52" y="11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7" name="Oval 5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312" y="10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43400" y="1905000"/>
            <a:ext cx="990600" cy="762000"/>
            <a:chOff x="2736" y="1344"/>
            <a:chExt cx="624" cy="480"/>
          </a:xfrm>
        </p:grpSpPr>
        <p:sp>
          <p:nvSpPr>
            <p:cNvPr id="434229" name="Oval 5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736" y="17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0" name="Oval 5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1" name="Oval 5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134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962400" y="1905000"/>
            <a:ext cx="838200" cy="990600"/>
            <a:chOff x="2496" y="1344"/>
            <a:chExt cx="528" cy="624"/>
          </a:xfrm>
        </p:grpSpPr>
        <p:sp>
          <p:nvSpPr>
            <p:cNvPr id="434233" name="Oval 5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4" name="Oval 5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76" y="134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5" name="Oval 5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96" y="182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4237" name="Rectangle 6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39624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Skin classifier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Given X = (R,G,B):  how to determine if it is skin or not?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Nearest neighbor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find labeled pixel closest to X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choose the label for that pixel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Data modeling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fit a model (curve, surface, or volume) to each class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Probabilistic data modeling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fit a probability model to each class</a:t>
            </a:r>
          </a:p>
        </p:txBody>
      </p:sp>
      <p:sp>
        <p:nvSpPr>
          <p:cNvPr id="434238" name="Oval 6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4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4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4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4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4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4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Probability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r>
              <a:rPr lang="en-US" dirty="0"/>
              <a:t>Basic probability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dirty="0"/>
              <a:t>                                    or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Conditional probability:   </a:t>
            </a:r>
            <a:r>
              <a:rPr lang="en-US" b="1" dirty="0"/>
              <a:t>P(X | Y)</a:t>
            </a:r>
          </a:p>
          <a:p>
            <a:pPr lvl="2"/>
            <a:r>
              <a:rPr lang="en-US" dirty="0"/>
              <a:t>probability of </a:t>
            </a:r>
            <a:r>
              <a:rPr lang="en-US" b="1" dirty="0"/>
              <a:t>X</a:t>
            </a:r>
            <a:r>
              <a:rPr lang="en-US" dirty="0"/>
              <a:t> given that we already know </a:t>
            </a:r>
            <a:r>
              <a:rPr lang="en-US" b="1" dirty="0"/>
              <a:t>Y</a:t>
            </a:r>
          </a:p>
        </p:txBody>
      </p:sp>
      <p:sp>
        <p:nvSpPr>
          <p:cNvPr id="43520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63825" y="39624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520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1787525" y="30861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5264" name="Freeform 6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24200" y="2946400"/>
            <a:ext cx="1981200" cy="10287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144" y="640"/>
              </a:cxn>
              <a:cxn ang="0">
                <a:pos x="336" y="592"/>
              </a:cxn>
              <a:cxn ang="0">
                <a:pos x="480" y="448"/>
              </a:cxn>
              <a:cxn ang="0">
                <a:pos x="576" y="160"/>
              </a:cxn>
              <a:cxn ang="0">
                <a:pos x="720" y="16"/>
              </a:cxn>
              <a:cxn ang="0">
                <a:pos x="864" y="64"/>
              </a:cxn>
              <a:cxn ang="0">
                <a:pos x="912" y="208"/>
              </a:cxn>
              <a:cxn ang="0">
                <a:pos x="1008" y="352"/>
              </a:cxn>
              <a:cxn ang="0">
                <a:pos x="1152" y="544"/>
              </a:cxn>
              <a:cxn ang="0">
                <a:pos x="1296" y="592"/>
              </a:cxn>
              <a:cxn ang="0">
                <a:pos x="1392" y="640"/>
              </a:cxn>
              <a:cxn ang="0">
                <a:pos x="1536" y="640"/>
              </a:cxn>
            </a:cxnLst>
            <a:rect l="0" t="0" r="r" b="b"/>
            <a:pathLst>
              <a:path w="1536" h="648">
                <a:moveTo>
                  <a:pt x="0" y="640"/>
                </a:moveTo>
                <a:cubicBezTo>
                  <a:pt x="44" y="644"/>
                  <a:pt x="88" y="648"/>
                  <a:pt x="144" y="640"/>
                </a:cubicBezTo>
                <a:cubicBezTo>
                  <a:pt x="200" y="632"/>
                  <a:pt x="280" y="624"/>
                  <a:pt x="336" y="592"/>
                </a:cubicBezTo>
                <a:cubicBezTo>
                  <a:pt x="392" y="560"/>
                  <a:pt x="440" y="520"/>
                  <a:pt x="480" y="448"/>
                </a:cubicBezTo>
                <a:cubicBezTo>
                  <a:pt x="520" y="376"/>
                  <a:pt x="536" y="232"/>
                  <a:pt x="576" y="160"/>
                </a:cubicBezTo>
                <a:cubicBezTo>
                  <a:pt x="616" y="88"/>
                  <a:pt x="672" y="32"/>
                  <a:pt x="720" y="16"/>
                </a:cubicBezTo>
                <a:cubicBezTo>
                  <a:pt x="768" y="0"/>
                  <a:pt x="832" y="32"/>
                  <a:pt x="864" y="64"/>
                </a:cubicBezTo>
                <a:cubicBezTo>
                  <a:pt x="896" y="96"/>
                  <a:pt x="888" y="160"/>
                  <a:pt x="912" y="208"/>
                </a:cubicBezTo>
                <a:cubicBezTo>
                  <a:pt x="936" y="256"/>
                  <a:pt x="968" y="296"/>
                  <a:pt x="1008" y="352"/>
                </a:cubicBezTo>
                <a:cubicBezTo>
                  <a:pt x="1048" y="408"/>
                  <a:pt x="1104" y="504"/>
                  <a:pt x="1152" y="544"/>
                </a:cubicBezTo>
                <a:cubicBezTo>
                  <a:pt x="1200" y="584"/>
                  <a:pt x="1256" y="576"/>
                  <a:pt x="1296" y="592"/>
                </a:cubicBezTo>
                <a:cubicBezTo>
                  <a:pt x="1336" y="608"/>
                  <a:pt x="1352" y="632"/>
                  <a:pt x="1392" y="640"/>
                </a:cubicBezTo>
                <a:cubicBezTo>
                  <a:pt x="1432" y="648"/>
                  <a:pt x="1484" y="644"/>
                  <a:pt x="1536" y="64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35265" name="Picture 65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41925" y="4049713"/>
            <a:ext cx="2555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5266" name="Picture 66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52600" y="2322513"/>
            <a:ext cx="7381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5268" name="Picture 68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1313" y="4341813"/>
            <a:ext cx="1590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5272" name="Picture 72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36700" y="4921250"/>
            <a:ext cx="2044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52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47850" y="54102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continuous 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35276" name="Text Box 7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48250" y="54102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discrete 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</a:p>
        </p:txBody>
      </p:sp>
      <p:pic>
        <p:nvPicPr>
          <p:cNvPr id="435277" name="Picture 77" descr="Edittex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52988" y="5016500"/>
            <a:ext cx="14827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5279" name="Text Box 7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51325" y="2170113"/>
            <a:ext cx="46164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called a PDF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probability distribution/density function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a 2D PDF is a surface, 3D PDF is a volume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5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5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6" grpId="0" animBg="1"/>
      <p:bldP spid="435207" grpId="0" animBg="1"/>
      <p:bldP spid="435264" grpId="0" animBg="1"/>
      <p:bldP spid="435275" grpId="0"/>
      <p:bldP spid="435276" grpId="0"/>
      <p:bldP spid="4352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this image?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773" y="1992085"/>
            <a:ext cx="3848100" cy="38401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917373" y="5802085"/>
            <a:ext cx="3392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/>
              <a:t>Source: “80 million tiny images” by Torralba,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Probabilistic skin classification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3352800"/>
            <a:ext cx="7772400" cy="3200400"/>
          </a:xfrm>
        </p:spPr>
        <p:txBody>
          <a:bodyPr/>
          <a:lstStyle/>
          <a:p>
            <a:r>
              <a:rPr lang="en-US" sz="2000" dirty="0" smtClean="0"/>
              <a:t>Modeling uncertainty</a:t>
            </a:r>
            <a:endParaRPr lang="en-US" sz="2000" dirty="0"/>
          </a:p>
          <a:p>
            <a:pPr lvl="1"/>
            <a:r>
              <a:rPr lang="en-US" sz="1800" dirty="0"/>
              <a:t>Each pixel has a probability of being skin or not skin</a:t>
            </a:r>
          </a:p>
          <a:p>
            <a:pPr lvl="2"/>
            <a:r>
              <a:rPr lang="en-US" sz="1600" dirty="0"/>
              <a:t> </a:t>
            </a:r>
          </a:p>
        </p:txBody>
      </p:sp>
      <p:sp>
        <p:nvSpPr>
          <p:cNvPr id="4372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09913" y="2887663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72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2233613" y="2011363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725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70288" y="1871663"/>
            <a:ext cx="1981200" cy="10287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144" y="640"/>
              </a:cxn>
              <a:cxn ang="0">
                <a:pos x="336" y="592"/>
              </a:cxn>
              <a:cxn ang="0">
                <a:pos x="480" y="448"/>
              </a:cxn>
              <a:cxn ang="0">
                <a:pos x="576" y="160"/>
              </a:cxn>
              <a:cxn ang="0">
                <a:pos x="720" y="16"/>
              </a:cxn>
              <a:cxn ang="0">
                <a:pos x="864" y="64"/>
              </a:cxn>
              <a:cxn ang="0">
                <a:pos x="912" y="208"/>
              </a:cxn>
              <a:cxn ang="0">
                <a:pos x="1008" y="352"/>
              </a:cxn>
              <a:cxn ang="0">
                <a:pos x="1152" y="544"/>
              </a:cxn>
              <a:cxn ang="0">
                <a:pos x="1296" y="592"/>
              </a:cxn>
              <a:cxn ang="0">
                <a:pos x="1392" y="640"/>
              </a:cxn>
              <a:cxn ang="0">
                <a:pos x="1536" y="640"/>
              </a:cxn>
            </a:cxnLst>
            <a:rect l="0" t="0" r="r" b="b"/>
            <a:pathLst>
              <a:path w="1536" h="648">
                <a:moveTo>
                  <a:pt x="0" y="640"/>
                </a:moveTo>
                <a:cubicBezTo>
                  <a:pt x="44" y="644"/>
                  <a:pt x="88" y="648"/>
                  <a:pt x="144" y="640"/>
                </a:cubicBezTo>
                <a:cubicBezTo>
                  <a:pt x="200" y="632"/>
                  <a:pt x="280" y="624"/>
                  <a:pt x="336" y="592"/>
                </a:cubicBezTo>
                <a:cubicBezTo>
                  <a:pt x="392" y="560"/>
                  <a:pt x="440" y="520"/>
                  <a:pt x="480" y="448"/>
                </a:cubicBezTo>
                <a:cubicBezTo>
                  <a:pt x="520" y="376"/>
                  <a:pt x="536" y="232"/>
                  <a:pt x="576" y="160"/>
                </a:cubicBezTo>
                <a:cubicBezTo>
                  <a:pt x="616" y="88"/>
                  <a:pt x="672" y="32"/>
                  <a:pt x="720" y="16"/>
                </a:cubicBezTo>
                <a:cubicBezTo>
                  <a:pt x="768" y="0"/>
                  <a:pt x="832" y="32"/>
                  <a:pt x="864" y="64"/>
                </a:cubicBezTo>
                <a:cubicBezTo>
                  <a:pt x="896" y="96"/>
                  <a:pt x="888" y="160"/>
                  <a:pt x="912" y="208"/>
                </a:cubicBezTo>
                <a:cubicBezTo>
                  <a:pt x="936" y="256"/>
                  <a:pt x="968" y="296"/>
                  <a:pt x="1008" y="352"/>
                </a:cubicBezTo>
                <a:cubicBezTo>
                  <a:pt x="1048" y="408"/>
                  <a:pt x="1104" y="504"/>
                  <a:pt x="1152" y="544"/>
                </a:cubicBezTo>
                <a:cubicBezTo>
                  <a:pt x="1200" y="584"/>
                  <a:pt x="1256" y="576"/>
                  <a:pt x="1296" y="592"/>
                </a:cubicBezTo>
                <a:cubicBezTo>
                  <a:pt x="1336" y="608"/>
                  <a:pt x="1352" y="632"/>
                  <a:pt x="1392" y="640"/>
                </a:cubicBezTo>
                <a:cubicBezTo>
                  <a:pt x="1432" y="648"/>
                  <a:pt x="1484" y="644"/>
                  <a:pt x="1536" y="64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7267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648200" y="15240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37274" name="Picture 26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710238" y="2971800"/>
            <a:ext cx="2111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7275" name="Picture 2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630738" y="1423988"/>
            <a:ext cx="1143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7279" name="Picture 31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001838" y="4114800"/>
            <a:ext cx="3390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600200" y="1887538"/>
            <a:ext cx="4289425" cy="979487"/>
            <a:chOff x="1008" y="1189"/>
            <a:chExt cx="2702" cy="617"/>
          </a:xfrm>
        </p:grpSpPr>
        <p:sp>
          <p:nvSpPr>
            <p:cNvPr id="437271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920" y="1248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37276" name="Picture 28" descr="Edittex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008" y="1234"/>
              <a:ext cx="88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7281" name="Freeform 3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967" y="1189"/>
              <a:ext cx="1743" cy="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" y="30"/>
                </a:cxn>
                <a:cxn ang="0">
                  <a:pos x="434" y="105"/>
                </a:cxn>
                <a:cxn ang="0">
                  <a:pos x="479" y="120"/>
                </a:cxn>
                <a:cxn ang="0">
                  <a:pos x="524" y="150"/>
                </a:cxn>
                <a:cxn ang="0">
                  <a:pos x="546" y="165"/>
                </a:cxn>
                <a:cxn ang="0">
                  <a:pos x="666" y="322"/>
                </a:cxn>
                <a:cxn ang="0">
                  <a:pos x="696" y="389"/>
                </a:cxn>
                <a:cxn ang="0">
                  <a:pos x="763" y="442"/>
                </a:cxn>
                <a:cxn ang="0">
                  <a:pos x="823" y="561"/>
                </a:cxn>
                <a:cxn ang="0">
                  <a:pos x="943" y="614"/>
                </a:cxn>
                <a:cxn ang="0">
                  <a:pos x="1063" y="599"/>
                </a:cxn>
                <a:cxn ang="0">
                  <a:pos x="1078" y="554"/>
                </a:cxn>
                <a:cxn ang="0">
                  <a:pos x="1145" y="315"/>
                </a:cxn>
                <a:cxn ang="0">
                  <a:pos x="1212" y="225"/>
                </a:cxn>
                <a:cxn ang="0">
                  <a:pos x="1257" y="202"/>
                </a:cxn>
                <a:cxn ang="0">
                  <a:pos x="1332" y="135"/>
                </a:cxn>
                <a:cxn ang="0">
                  <a:pos x="1362" y="120"/>
                </a:cxn>
                <a:cxn ang="0">
                  <a:pos x="1414" y="83"/>
                </a:cxn>
                <a:cxn ang="0">
                  <a:pos x="1594" y="38"/>
                </a:cxn>
                <a:cxn ang="0">
                  <a:pos x="1743" y="45"/>
                </a:cxn>
              </a:cxnLst>
              <a:rect l="0" t="0" r="r" b="b"/>
              <a:pathLst>
                <a:path w="1743" h="617">
                  <a:moveTo>
                    <a:pt x="0" y="0"/>
                  </a:moveTo>
                  <a:cubicBezTo>
                    <a:pt x="107" y="14"/>
                    <a:pt x="215" y="20"/>
                    <a:pt x="322" y="30"/>
                  </a:cubicBezTo>
                  <a:cubicBezTo>
                    <a:pt x="365" y="46"/>
                    <a:pt x="396" y="80"/>
                    <a:pt x="434" y="105"/>
                  </a:cubicBezTo>
                  <a:cubicBezTo>
                    <a:pt x="447" y="114"/>
                    <a:pt x="479" y="120"/>
                    <a:pt x="479" y="120"/>
                  </a:cubicBezTo>
                  <a:cubicBezTo>
                    <a:pt x="494" y="130"/>
                    <a:pt x="509" y="140"/>
                    <a:pt x="524" y="150"/>
                  </a:cubicBezTo>
                  <a:cubicBezTo>
                    <a:pt x="531" y="155"/>
                    <a:pt x="546" y="165"/>
                    <a:pt x="546" y="165"/>
                  </a:cubicBezTo>
                  <a:cubicBezTo>
                    <a:pt x="583" y="220"/>
                    <a:pt x="624" y="271"/>
                    <a:pt x="666" y="322"/>
                  </a:cubicBezTo>
                  <a:cubicBezTo>
                    <a:pt x="680" y="339"/>
                    <a:pt x="682" y="375"/>
                    <a:pt x="696" y="389"/>
                  </a:cubicBezTo>
                  <a:cubicBezTo>
                    <a:pt x="787" y="480"/>
                    <a:pt x="707" y="374"/>
                    <a:pt x="763" y="442"/>
                  </a:cubicBezTo>
                  <a:cubicBezTo>
                    <a:pt x="791" y="476"/>
                    <a:pt x="788" y="531"/>
                    <a:pt x="823" y="561"/>
                  </a:cubicBezTo>
                  <a:cubicBezTo>
                    <a:pt x="859" y="592"/>
                    <a:pt x="899" y="602"/>
                    <a:pt x="943" y="614"/>
                  </a:cubicBezTo>
                  <a:cubicBezTo>
                    <a:pt x="983" y="609"/>
                    <a:pt x="1027" y="617"/>
                    <a:pt x="1063" y="599"/>
                  </a:cubicBezTo>
                  <a:cubicBezTo>
                    <a:pt x="1077" y="592"/>
                    <a:pt x="1073" y="569"/>
                    <a:pt x="1078" y="554"/>
                  </a:cubicBezTo>
                  <a:cubicBezTo>
                    <a:pt x="1088" y="477"/>
                    <a:pt x="1100" y="380"/>
                    <a:pt x="1145" y="315"/>
                  </a:cubicBezTo>
                  <a:cubicBezTo>
                    <a:pt x="1154" y="284"/>
                    <a:pt x="1180" y="236"/>
                    <a:pt x="1212" y="225"/>
                  </a:cubicBezTo>
                  <a:cubicBezTo>
                    <a:pt x="1236" y="217"/>
                    <a:pt x="1237" y="219"/>
                    <a:pt x="1257" y="202"/>
                  </a:cubicBezTo>
                  <a:cubicBezTo>
                    <a:pt x="1282" y="181"/>
                    <a:pt x="1305" y="154"/>
                    <a:pt x="1332" y="135"/>
                  </a:cubicBezTo>
                  <a:cubicBezTo>
                    <a:pt x="1341" y="129"/>
                    <a:pt x="1353" y="126"/>
                    <a:pt x="1362" y="120"/>
                  </a:cubicBezTo>
                  <a:cubicBezTo>
                    <a:pt x="1380" y="109"/>
                    <a:pt x="1397" y="95"/>
                    <a:pt x="1414" y="83"/>
                  </a:cubicBezTo>
                  <a:cubicBezTo>
                    <a:pt x="1452" y="56"/>
                    <a:pt x="1543" y="50"/>
                    <a:pt x="1594" y="38"/>
                  </a:cubicBezTo>
                  <a:cubicBezTo>
                    <a:pt x="1644" y="40"/>
                    <a:pt x="1743" y="45"/>
                    <a:pt x="1743" y="45"/>
                  </a:cubicBezTo>
                </a:path>
              </a:pathLst>
            </a:custGeom>
            <a:noFill/>
            <a:ln w="19050" cmpd="sng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7282" name="Rectangle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449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Skin classifier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Given X = (R,G,B):  how to determine if it is skin or not?</a:t>
            </a:r>
          </a:p>
        </p:txBody>
      </p:sp>
      <p:grpSp>
        <p:nvGrpSpPr>
          <p:cNvPr id="3" name="Group 4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114800" y="1828800"/>
            <a:ext cx="274638" cy="1425575"/>
            <a:chOff x="2592" y="1152"/>
            <a:chExt cx="173" cy="898"/>
          </a:xfrm>
        </p:grpSpPr>
        <p:sp>
          <p:nvSpPr>
            <p:cNvPr id="437283" name="Line 3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660" y="1152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37286" name="Picture 38" descr="Edittex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2592" y="1920"/>
              <a:ext cx="1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43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797425" y="1828800"/>
            <a:ext cx="285750" cy="1423988"/>
            <a:chOff x="3022" y="1152"/>
            <a:chExt cx="180" cy="897"/>
          </a:xfrm>
        </p:grpSpPr>
        <p:sp>
          <p:nvSpPr>
            <p:cNvPr id="437284" name="Line 3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079" y="1152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37288" name="Picture 40" descr="Edittex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022" y="1919"/>
              <a:ext cx="18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4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85800" y="5181600"/>
            <a:ext cx="7772400" cy="762000"/>
            <a:chOff x="432" y="3264"/>
            <a:chExt cx="4896" cy="480"/>
          </a:xfrm>
        </p:grpSpPr>
        <p:sp>
          <p:nvSpPr>
            <p:cNvPr id="437293" name="Rectangle 4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2" y="3264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mtClean="0">
                  <a:solidFill>
                    <a:srgbClr val="000000"/>
                  </a:solidFill>
                </a:rPr>
                <a:t>Choose interpretation of highest probability</a:t>
              </a:r>
            </a:p>
            <a:p>
              <a:pPr marL="1143000" lvl="2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sz="1600" smtClean="0">
                  <a:solidFill>
                    <a:srgbClr val="000000"/>
                  </a:solidFill>
                </a:rPr>
                <a:t> set X to be a skin pixel if and only if </a:t>
              </a:r>
            </a:p>
          </p:txBody>
        </p:sp>
        <p:pic>
          <p:nvPicPr>
            <p:cNvPr id="437294" name="Picture 46" descr="Edittex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3308" y="3516"/>
              <a:ext cx="9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5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85800" y="5867400"/>
            <a:ext cx="7772400" cy="762000"/>
            <a:chOff x="432" y="3696"/>
            <a:chExt cx="4896" cy="480"/>
          </a:xfrm>
        </p:grpSpPr>
        <p:sp>
          <p:nvSpPr>
            <p:cNvPr id="437296" name="Rectangle 4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2" y="3696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Where do we get                    and                        ? </a:t>
              </a:r>
            </a:p>
          </p:txBody>
        </p:sp>
        <p:pic>
          <p:nvPicPr>
            <p:cNvPr id="437297" name="Picture 49" descr="Edittex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776" y="3765"/>
              <a:ext cx="72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7299" name="Picture 51" descr="Edittex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928" y="3765"/>
              <a:ext cx="88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Learning conditional PDF’s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r>
              <a:rPr lang="en-US" sz="2000" dirty="0"/>
              <a:t>We can calculate </a:t>
            </a:r>
            <a:r>
              <a:rPr lang="en-US" sz="2000" b="1" dirty="0"/>
              <a:t>P(R | skin) </a:t>
            </a:r>
            <a:r>
              <a:rPr lang="en-US" sz="2000" dirty="0"/>
              <a:t>from a set of training images</a:t>
            </a:r>
          </a:p>
          <a:p>
            <a:pPr lvl="1"/>
            <a:r>
              <a:rPr lang="en-US" sz="1800" dirty="0"/>
              <a:t>It is simply a histogram over the pixels in the training images</a:t>
            </a:r>
          </a:p>
          <a:p>
            <a:pPr lvl="2"/>
            <a:r>
              <a:rPr lang="en-US" sz="1600" dirty="0"/>
              <a:t>each bin </a:t>
            </a:r>
            <a:r>
              <a:rPr lang="en-US" sz="1600" dirty="0" err="1"/>
              <a:t>R</a:t>
            </a:r>
            <a:r>
              <a:rPr lang="en-US" sz="1600" baseline="-25000" dirty="0" err="1"/>
              <a:t>i</a:t>
            </a:r>
            <a:r>
              <a:rPr lang="en-US" sz="1600" dirty="0"/>
              <a:t> contains the proportion of skin pixels with color </a:t>
            </a:r>
            <a:r>
              <a:rPr lang="en-US" sz="1600" dirty="0" err="1"/>
              <a:t>R</a:t>
            </a:r>
            <a:r>
              <a:rPr lang="en-US" sz="1600" baseline="-25000" dirty="0" err="1"/>
              <a:t>i</a:t>
            </a:r>
            <a:r>
              <a:rPr lang="en-US" sz="1600" dirty="0"/>
              <a:t> </a:t>
            </a:r>
          </a:p>
        </p:txBody>
      </p:sp>
      <p:sp>
        <p:nvSpPr>
          <p:cNvPr id="4382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09913" y="2887663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2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2233613" y="2011363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278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70288" y="1871663"/>
            <a:ext cx="1981200" cy="10287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144" y="640"/>
              </a:cxn>
              <a:cxn ang="0">
                <a:pos x="336" y="592"/>
              </a:cxn>
              <a:cxn ang="0">
                <a:pos x="480" y="448"/>
              </a:cxn>
              <a:cxn ang="0">
                <a:pos x="576" y="160"/>
              </a:cxn>
              <a:cxn ang="0">
                <a:pos x="720" y="16"/>
              </a:cxn>
              <a:cxn ang="0">
                <a:pos x="864" y="64"/>
              </a:cxn>
              <a:cxn ang="0">
                <a:pos x="912" y="208"/>
              </a:cxn>
              <a:cxn ang="0">
                <a:pos x="1008" y="352"/>
              </a:cxn>
              <a:cxn ang="0">
                <a:pos x="1152" y="544"/>
              </a:cxn>
              <a:cxn ang="0">
                <a:pos x="1296" y="592"/>
              </a:cxn>
              <a:cxn ang="0">
                <a:pos x="1392" y="640"/>
              </a:cxn>
              <a:cxn ang="0">
                <a:pos x="1536" y="640"/>
              </a:cxn>
            </a:cxnLst>
            <a:rect l="0" t="0" r="r" b="b"/>
            <a:pathLst>
              <a:path w="1536" h="648">
                <a:moveTo>
                  <a:pt x="0" y="640"/>
                </a:moveTo>
                <a:cubicBezTo>
                  <a:pt x="44" y="644"/>
                  <a:pt x="88" y="648"/>
                  <a:pt x="144" y="640"/>
                </a:cubicBezTo>
                <a:cubicBezTo>
                  <a:pt x="200" y="632"/>
                  <a:pt x="280" y="624"/>
                  <a:pt x="336" y="592"/>
                </a:cubicBezTo>
                <a:cubicBezTo>
                  <a:pt x="392" y="560"/>
                  <a:pt x="440" y="520"/>
                  <a:pt x="480" y="448"/>
                </a:cubicBezTo>
                <a:cubicBezTo>
                  <a:pt x="520" y="376"/>
                  <a:pt x="536" y="232"/>
                  <a:pt x="576" y="160"/>
                </a:cubicBezTo>
                <a:cubicBezTo>
                  <a:pt x="616" y="88"/>
                  <a:pt x="672" y="32"/>
                  <a:pt x="720" y="16"/>
                </a:cubicBezTo>
                <a:cubicBezTo>
                  <a:pt x="768" y="0"/>
                  <a:pt x="832" y="32"/>
                  <a:pt x="864" y="64"/>
                </a:cubicBezTo>
                <a:cubicBezTo>
                  <a:pt x="896" y="96"/>
                  <a:pt x="888" y="160"/>
                  <a:pt x="912" y="208"/>
                </a:cubicBezTo>
                <a:cubicBezTo>
                  <a:pt x="936" y="256"/>
                  <a:pt x="968" y="296"/>
                  <a:pt x="1008" y="352"/>
                </a:cubicBezTo>
                <a:cubicBezTo>
                  <a:pt x="1048" y="408"/>
                  <a:pt x="1104" y="504"/>
                  <a:pt x="1152" y="544"/>
                </a:cubicBezTo>
                <a:cubicBezTo>
                  <a:pt x="1200" y="584"/>
                  <a:pt x="1256" y="576"/>
                  <a:pt x="1296" y="592"/>
                </a:cubicBezTo>
                <a:cubicBezTo>
                  <a:pt x="1336" y="608"/>
                  <a:pt x="1352" y="632"/>
                  <a:pt x="1392" y="640"/>
                </a:cubicBezTo>
                <a:cubicBezTo>
                  <a:pt x="1432" y="648"/>
                  <a:pt x="1484" y="644"/>
                  <a:pt x="1536" y="64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2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648200" y="15240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38280" name="Picture 8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5710238" y="2971800"/>
            <a:ext cx="2111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8299" name="Rectangle 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2667000"/>
            <a:ext cx="228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300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1981200"/>
            <a:ext cx="228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301" name="Rectangle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95800" y="1905000"/>
            <a:ext cx="228600" cy="99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302" name="Rectangle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2362200"/>
            <a:ext cx="2286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303" name="Rectangle 3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53000" y="2743200"/>
            <a:ext cx="2286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304" name="Rectangle 3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81600" y="2819400"/>
            <a:ext cx="228600" cy="7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305" name="Rectangle 3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0" y="2819400"/>
            <a:ext cx="228600" cy="7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38311" name="Picture 39" descr="Edittex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3906838" y="1292225"/>
            <a:ext cx="36877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8314" name="Rectangl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441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This doesn’t work as well in higher-dimensional spaces.</a:t>
            </a:r>
          </a:p>
        </p:txBody>
      </p:sp>
      <p:grpSp>
        <p:nvGrpSpPr>
          <p:cNvPr id="2" name="Group 10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219200" y="4876800"/>
            <a:ext cx="1828800" cy="1828800"/>
            <a:chOff x="768" y="3072"/>
            <a:chExt cx="1152" cy="1152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879" y="3072"/>
              <a:ext cx="1041" cy="1041"/>
              <a:chOff x="2064" y="336"/>
              <a:chExt cx="2016" cy="2016"/>
            </a:xfrm>
          </p:grpSpPr>
          <p:sp>
            <p:nvSpPr>
              <p:cNvPr id="438317" name="Line 4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064" y="2352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18" name="Line 4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1056" y="1344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438319" name="Picture 47" descr="Edittex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768" y="3128"/>
              <a:ext cx="8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8320" name="Picture 48" descr="Edittex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1840" y="4146"/>
              <a:ext cx="7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8321" name="Oval 4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99" y="3578"/>
              <a:ext cx="28" cy="2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8322" name="Oval 5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74" y="3663"/>
              <a:ext cx="28" cy="2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1218" y="3466"/>
              <a:ext cx="394" cy="197"/>
              <a:chOff x="2736" y="1440"/>
              <a:chExt cx="672" cy="336"/>
            </a:xfrm>
          </p:grpSpPr>
          <p:sp>
            <p:nvSpPr>
              <p:cNvPr id="438324" name="Oval 52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120" y="172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25" name="Oval 53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216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26" name="Oval 54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976" y="153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27" name="Oval 5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28" name="Oval 5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832" y="158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29" name="Oval 57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120" y="153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0" name="Oval 58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1" name="Oval 59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312" y="153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2" name="Oval 60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736" y="168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965" y="3213"/>
              <a:ext cx="844" cy="759"/>
              <a:chOff x="2304" y="1008"/>
              <a:chExt cx="1440" cy="1296"/>
            </a:xfrm>
          </p:grpSpPr>
          <p:sp>
            <p:nvSpPr>
              <p:cNvPr id="438334" name="Oval 6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592" y="1968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5" name="Oval 6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688" y="206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6" name="Oval 6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880" y="201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7" name="Oval 6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072" y="1968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8" name="Oval 6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024" y="216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39" name="Oval 6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496" y="225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0" name="Oval 6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784" y="225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1" name="Oval 6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448" y="201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2" name="Oval 7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3" name="Oval 7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00" y="129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4" name="Oval 7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928" y="2208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5" name="Oval 7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736" y="110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6" name="Oval 7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304" y="2208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7" name="Oval 7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04" y="1872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8" name="Oval 7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688" y="1392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49" name="Oval 7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312" y="225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0" name="Oval 78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2" y="2112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1" name="Oval 79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456" y="192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2" name="Oval 80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832" y="1248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3" name="Oval 81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168" y="110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4" name="Oval 82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552" y="225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5" name="Oval 83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00" y="144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6" name="Oval 8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928" y="1008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7" name="Oval 85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00" y="206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8" name="Oval 86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696" y="182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59" name="Oval 8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696" y="1632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60" name="Oval 8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304" y="153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61" name="Oval 89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552" y="1152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62" name="Oval 90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312" y="105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1218" y="3410"/>
              <a:ext cx="366" cy="281"/>
              <a:chOff x="2736" y="1344"/>
              <a:chExt cx="624" cy="480"/>
            </a:xfrm>
          </p:grpSpPr>
          <p:sp>
            <p:nvSpPr>
              <p:cNvPr id="438364" name="Oval 9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736" y="177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65" name="Oval 9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264" y="1728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66" name="Oval 9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2" y="134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1077" y="3410"/>
              <a:ext cx="310" cy="365"/>
              <a:chOff x="2496" y="1344"/>
              <a:chExt cx="528" cy="624"/>
            </a:xfrm>
          </p:grpSpPr>
          <p:sp>
            <p:nvSpPr>
              <p:cNvPr id="438368" name="Oval 9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976" y="192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69" name="Oval 9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976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370" name="Oval 9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496" y="18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110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3429000" y="4876800"/>
            <a:ext cx="5715000" cy="1482725"/>
            <a:chOff x="2160" y="3072"/>
            <a:chExt cx="3600" cy="934"/>
          </a:xfrm>
        </p:grpSpPr>
        <p:sp>
          <p:nvSpPr>
            <p:cNvPr id="438373" name="Rectangle 10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160" y="3072"/>
              <a:ext cx="3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Approach:  fit parametric PDF functions </a:t>
              </a:r>
            </a:p>
            <a:p>
              <a:pPr marL="742950" lvl="1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mtClean="0">
                  <a:solidFill>
                    <a:srgbClr val="000000"/>
                  </a:solidFill>
                </a:rPr>
                <a:t>common choice is rotated Gaussian </a:t>
              </a:r>
            </a:p>
            <a:p>
              <a:pPr marL="1143000" lvl="2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sz="1600" smtClean="0">
                  <a:solidFill>
                    <a:srgbClr val="000000"/>
                  </a:solidFill>
                </a:rPr>
                <a:t>center </a:t>
              </a:r>
            </a:p>
            <a:p>
              <a:pPr marL="1143000" lvl="2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sz="1600" smtClean="0">
                  <a:solidFill>
                    <a:srgbClr val="000000"/>
                  </a:solidFill>
                </a:rPr>
                <a:t>covariance</a:t>
              </a:r>
            </a:p>
            <a:p>
              <a:pPr marL="1143000" lvl="2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sz="1600" smtClean="0">
                <a:solidFill>
                  <a:srgbClr val="000000"/>
                </a:solidFill>
              </a:endParaRPr>
            </a:p>
            <a:p>
              <a:pPr marL="1600200" lvl="3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Char char="»"/>
              </a:pPr>
              <a:r>
                <a:rPr lang="en-US" sz="1400" smtClean="0">
                  <a:solidFill>
                    <a:srgbClr val="000000"/>
                  </a:solidFill>
                </a:rPr>
                <a:t>orientation, size defined by eigenvecs, eigenvals</a:t>
              </a:r>
            </a:p>
          </p:txBody>
        </p:sp>
        <p:pic>
          <p:nvPicPr>
            <p:cNvPr id="438378" name="Picture 106" descr="Edittex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3360" y="3533"/>
              <a:ext cx="44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8380" name="Picture 108" descr="Edittex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2" cstate="print"/>
            <a:srcRect/>
            <a:stretch>
              <a:fillRect/>
            </a:stretch>
          </p:blipFill>
          <p:spPr bwMode="auto">
            <a:xfrm>
              <a:off x="3600" y="3696"/>
              <a:ext cx="145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114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-1955555">
            <a:off x="1828800" y="5486400"/>
            <a:ext cx="762000" cy="457200"/>
            <a:chOff x="1200" y="3504"/>
            <a:chExt cx="480" cy="288"/>
          </a:xfrm>
        </p:grpSpPr>
        <p:sp>
          <p:nvSpPr>
            <p:cNvPr id="438383" name="Oval 1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00" y="3504"/>
              <a:ext cx="480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8384" name="Line 11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200" y="36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8385" name="Line 11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40" y="35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Learning conditional PDF’s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r>
              <a:rPr lang="en-US" sz="2000" dirty="0"/>
              <a:t>We can calculate </a:t>
            </a:r>
            <a:r>
              <a:rPr lang="en-US" sz="2000" b="1" dirty="0"/>
              <a:t>P(R | skin) </a:t>
            </a:r>
            <a:r>
              <a:rPr lang="en-US" sz="2000" dirty="0"/>
              <a:t>from a set of training images</a:t>
            </a:r>
          </a:p>
          <a:p>
            <a:pPr lvl="1"/>
            <a:r>
              <a:rPr lang="en-US" sz="1800" dirty="0"/>
              <a:t>It is simply a histogram over the pixels in the training images</a:t>
            </a:r>
          </a:p>
          <a:p>
            <a:pPr lvl="2"/>
            <a:r>
              <a:rPr lang="en-US" sz="1600" dirty="0"/>
              <a:t>each bin </a:t>
            </a:r>
            <a:r>
              <a:rPr lang="en-US" sz="1600" dirty="0" err="1"/>
              <a:t>R</a:t>
            </a:r>
            <a:r>
              <a:rPr lang="en-US" sz="1600" baseline="-25000" dirty="0" err="1"/>
              <a:t>i</a:t>
            </a:r>
            <a:r>
              <a:rPr lang="en-US" sz="1600" dirty="0"/>
              <a:t> contains the proportion of skin pixels with color </a:t>
            </a:r>
            <a:r>
              <a:rPr lang="en-US" sz="1600" dirty="0" err="1"/>
              <a:t>R</a:t>
            </a:r>
            <a:r>
              <a:rPr lang="en-US" sz="1600" baseline="-25000" dirty="0" err="1"/>
              <a:t>i</a:t>
            </a:r>
            <a:r>
              <a:rPr lang="en-US" sz="1600" dirty="0"/>
              <a:t> </a:t>
            </a:r>
          </a:p>
        </p:txBody>
      </p:sp>
      <p:sp>
        <p:nvSpPr>
          <p:cNvPr id="46797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09913" y="2887663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7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-5400000">
            <a:off x="2233613" y="2011363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7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70288" y="1871663"/>
            <a:ext cx="1981200" cy="10287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144" y="640"/>
              </a:cxn>
              <a:cxn ang="0">
                <a:pos x="336" y="592"/>
              </a:cxn>
              <a:cxn ang="0">
                <a:pos x="480" y="448"/>
              </a:cxn>
              <a:cxn ang="0">
                <a:pos x="576" y="160"/>
              </a:cxn>
              <a:cxn ang="0">
                <a:pos x="720" y="16"/>
              </a:cxn>
              <a:cxn ang="0">
                <a:pos x="864" y="64"/>
              </a:cxn>
              <a:cxn ang="0">
                <a:pos x="912" y="208"/>
              </a:cxn>
              <a:cxn ang="0">
                <a:pos x="1008" y="352"/>
              </a:cxn>
              <a:cxn ang="0">
                <a:pos x="1152" y="544"/>
              </a:cxn>
              <a:cxn ang="0">
                <a:pos x="1296" y="592"/>
              </a:cxn>
              <a:cxn ang="0">
                <a:pos x="1392" y="640"/>
              </a:cxn>
              <a:cxn ang="0">
                <a:pos x="1536" y="640"/>
              </a:cxn>
            </a:cxnLst>
            <a:rect l="0" t="0" r="r" b="b"/>
            <a:pathLst>
              <a:path w="1536" h="648">
                <a:moveTo>
                  <a:pt x="0" y="640"/>
                </a:moveTo>
                <a:cubicBezTo>
                  <a:pt x="44" y="644"/>
                  <a:pt x="88" y="648"/>
                  <a:pt x="144" y="640"/>
                </a:cubicBezTo>
                <a:cubicBezTo>
                  <a:pt x="200" y="632"/>
                  <a:pt x="280" y="624"/>
                  <a:pt x="336" y="592"/>
                </a:cubicBezTo>
                <a:cubicBezTo>
                  <a:pt x="392" y="560"/>
                  <a:pt x="440" y="520"/>
                  <a:pt x="480" y="448"/>
                </a:cubicBezTo>
                <a:cubicBezTo>
                  <a:pt x="520" y="376"/>
                  <a:pt x="536" y="232"/>
                  <a:pt x="576" y="160"/>
                </a:cubicBezTo>
                <a:cubicBezTo>
                  <a:pt x="616" y="88"/>
                  <a:pt x="672" y="32"/>
                  <a:pt x="720" y="16"/>
                </a:cubicBezTo>
                <a:cubicBezTo>
                  <a:pt x="768" y="0"/>
                  <a:pt x="832" y="32"/>
                  <a:pt x="864" y="64"/>
                </a:cubicBezTo>
                <a:cubicBezTo>
                  <a:pt x="896" y="96"/>
                  <a:pt x="888" y="160"/>
                  <a:pt x="912" y="208"/>
                </a:cubicBezTo>
                <a:cubicBezTo>
                  <a:pt x="936" y="256"/>
                  <a:pt x="968" y="296"/>
                  <a:pt x="1008" y="352"/>
                </a:cubicBezTo>
                <a:cubicBezTo>
                  <a:pt x="1048" y="408"/>
                  <a:pt x="1104" y="504"/>
                  <a:pt x="1152" y="544"/>
                </a:cubicBezTo>
                <a:cubicBezTo>
                  <a:pt x="1200" y="584"/>
                  <a:pt x="1256" y="576"/>
                  <a:pt x="1296" y="592"/>
                </a:cubicBezTo>
                <a:cubicBezTo>
                  <a:pt x="1336" y="608"/>
                  <a:pt x="1352" y="632"/>
                  <a:pt x="1392" y="640"/>
                </a:cubicBezTo>
                <a:cubicBezTo>
                  <a:pt x="1432" y="648"/>
                  <a:pt x="1484" y="644"/>
                  <a:pt x="1536" y="64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7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648200" y="15240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7976" name="Picture 8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0238" y="2971800"/>
            <a:ext cx="2111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797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2667000"/>
            <a:ext cx="228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7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1981200"/>
            <a:ext cx="228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7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95800" y="1905000"/>
            <a:ext cx="228600" cy="99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8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2362200"/>
            <a:ext cx="2286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8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53000" y="2743200"/>
            <a:ext cx="2286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8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81600" y="2819400"/>
            <a:ext cx="228600" cy="7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83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0" y="2819400"/>
            <a:ext cx="228600" cy="7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7984" name="Picture 16" descr="Edittex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06838" y="1292225"/>
            <a:ext cx="36877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798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434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But this isn’t quite what we want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Why not?  How to determine if a pixel is skin?</a:t>
            </a:r>
          </a:p>
        </p:txBody>
      </p:sp>
      <p:sp>
        <p:nvSpPr>
          <p:cNvPr id="467986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" y="5029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We want </a:t>
            </a:r>
            <a:r>
              <a:rPr lang="en-US" b="1" dirty="0" smtClean="0">
                <a:solidFill>
                  <a:srgbClr val="000000"/>
                </a:solidFill>
              </a:rPr>
              <a:t>P(skin | R)</a:t>
            </a:r>
            <a:r>
              <a:rPr lang="en-US" dirty="0" smtClean="0">
                <a:solidFill>
                  <a:srgbClr val="000000"/>
                </a:solidFill>
              </a:rPr>
              <a:t>, not </a:t>
            </a:r>
            <a:r>
              <a:rPr lang="en-US" b="1" dirty="0" smtClean="0">
                <a:solidFill>
                  <a:srgbClr val="000000"/>
                </a:solidFill>
              </a:rPr>
              <a:t>P(R | skin)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How can we get it?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85" grpId="0" build="p" autoUpdateAnimBg="0"/>
      <p:bldP spid="46798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323" name="Picture 2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57400" y="3124200"/>
            <a:ext cx="4648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Bayes rule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2057400"/>
            <a:ext cx="7772400" cy="457200"/>
          </a:xfrm>
        </p:spPr>
        <p:txBody>
          <a:bodyPr/>
          <a:lstStyle/>
          <a:p>
            <a:r>
              <a:rPr lang="en-US" sz="2000"/>
              <a:t>In terms of our problem:</a:t>
            </a:r>
          </a:p>
        </p:txBody>
      </p:sp>
      <p:pic>
        <p:nvPicPr>
          <p:cNvPr id="43930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03500" y="1271588"/>
            <a:ext cx="34925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86200" y="2286000"/>
            <a:ext cx="1776413" cy="838200"/>
            <a:chOff x="2448" y="1440"/>
            <a:chExt cx="1119" cy="528"/>
          </a:xfrm>
        </p:grpSpPr>
        <p:sp>
          <p:nvSpPr>
            <p:cNvPr id="439307" name="Text Box 1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48" y="1440"/>
              <a:ext cx="11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what we measure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(</a:t>
              </a:r>
              <a:r>
                <a:rPr lang="en-US" sz="1600" b="1" smtClean="0">
                  <a:solidFill>
                    <a:srgbClr val="000000"/>
                  </a:solidFill>
                </a:rPr>
                <a:t>likelihood</a:t>
              </a:r>
              <a:r>
                <a:rPr lang="en-US" sz="160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39308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976" y="1776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799138" y="2286000"/>
            <a:ext cx="1874837" cy="838200"/>
            <a:chOff x="3653" y="1440"/>
            <a:chExt cx="1181" cy="528"/>
          </a:xfrm>
        </p:grpSpPr>
        <p:sp>
          <p:nvSpPr>
            <p:cNvPr id="439310" name="Text Box 1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53" y="1440"/>
              <a:ext cx="11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domain knowledge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(</a:t>
              </a:r>
              <a:r>
                <a:rPr lang="en-US" sz="1600" b="1" smtClean="0">
                  <a:solidFill>
                    <a:srgbClr val="000000"/>
                  </a:solidFill>
                </a:rPr>
                <a:t>prior</a:t>
              </a:r>
              <a:r>
                <a:rPr lang="en-US" sz="160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39311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888" y="1776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981200" y="3657600"/>
            <a:ext cx="1414463" cy="990600"/>
            <a:chOff x="1248" y="2304"/>
            <a:chExt cx="891" cy="624"/>
          </a:xfrm>
        </p:grpSpPr>
        <p:sp>
          <p:nvSpPr>
            <p:cNvPr id="439306" name="Text Box 1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48" y="2562"/>
              <a:ext cx="89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what we want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(</a:t>
              </a:r>
              <a:r>
                <a:rPr lang="en-US" sz="1600" b="1" smtClean="0">
                  <a:solidFill>
                    <a:srgbClr val="000000"/>
                  </a:solidFill>
                </a:rPr>
                <a:t>posterior</a:t>
              </a:r>
              <a:r>
                <a:rPr lang="en-US" sz="160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39305" name="Line 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680" y="2304"/>
              <a:ext cx="4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67338" y="3886200"/>
            <a:ext cx="1971675" cy="593725"/>
            <a:chOff x="3381" y="2448"/>
            <a:chExt cx="1242" cy="374"/>
          </a:xfrm>
        </p:grpSpPr>
        <p:sp>
          <p:nvSpPr>
            <p:cNvPr id="439312" name="Text Box 1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81" y="2610"/>
              <a:ext cx="12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normalization</a:t>
              </a:r>
              <a:r>
                <a:rPr lang="en-US" sz="1600" smtClean="0">
                  <a:solidFill>
                    <a:srgbClr val="000000"/>
                  </a:solidFill>
                </a:rPr>
                <a:t> term</a:t>
              </a:r>
            </a:p>
          </p:txBody>
        </p:sp>
        <p:sp>
          <p:nvSpPr>
            <p:cNvPr id="439313" name="Line 1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3408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9314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4800600"/>
            <a:ext cx="792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 prior:  </a:t>
            </a:r>
            <a:r>
              <a:rPr lang="en-US" sz="2000" b="1" dirty="0" smtClean="0">
                <a:solidFill>
                  <a:srgbClr val="000000"/>
                </a:solidFill>
              </a:rPr>
              <a:t>P(skin)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Could use domain knowledge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b="1" dirty="0" smtClean="0">
                <a:solidFill>
                  <a:srgbClr val="000000"/>
                </a:solidFill>
              </a:rPr>
              <a:t>P(skin) </a:t>
            </a:r>
            <a:r>
              <a:rPr lang="en-US" sz="1600" dirty="0" smtClean="0">
                <a:solidFill>
                  <a:srgbClr val="000000"/>
                </a:solidFill>
              </a:rPr>
              <a:t>may be larger if we know the image contains a person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for a portrait, </a:t>
            </a:r>
            <a:r>
              <a:rPr lang="en-US" sz="1600" b="1" dirty="0" smtClean="0">
                <a:solidFill>
                  <a:srgbClr val="000000"/>
                </a:solidFill>
              </a:rPr>
              <a:t>P(skin) </a:t>
            </a:r>
            <a:r>
              <a:rPr lang="en-US" sz="1600" dirty="0" smtClean="0">
                <a:solidFill>
                  <a:srgbClr val="000000"/>
                </a:solidFill>
              </a:rPr>
              <a:t>may be higher for pixels in the center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Could learn the prior from the training set.  How?</a:t>
            </a:r>
          </a:p>
        </p:txBody>
      </p:sp>
      <p:sp>
        <p:nvSpPr>
          <p:cNvPr id="439315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6400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b="1" dirty="0" smtClean="0">
                <a:solidFill>
                  <a:srgbClr val="000000"/>
                </a:solidFill>
              </a:rPr>
              <a:t>P(skin)</a:t>
            </a:r>
            <a:r>
              <a:rPr lang="en-US" sz="1600" dirty="0" smtClean="0">
                <a:solidFill>
                  <a:srgbClr val="000000"/>
                </a:solidFill>
              </a:rPr>
              <a:t> could be the proportion of skin pixels in training set</a:t>
            </a:r>
          </a:p>
        </p:txBody>
      </p:sp>
      <p:pic>
        <p:nvPicPr>
          <p:cNvPr id="439324" name="Picture 28" descr="Edittex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18000" y="4525963"/>
            <a:ext cx="4521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9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9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9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/>
      <p:bldP spid="439314" grpId="0" build="p" autoUpdateAnimBg="0"/>
      <p:bldP spid="4393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6" name="Line 7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371600" y="1981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Bayesian estimation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2510" y="4169224"/>
            <a:ext cx="8077200" cy="1143000"/>
          </a:xfrm>
        </p:spPr>
        <p:txBody>
          <a:bodyPr/>
          <a:lstStyle/>
          <a:p>
            <a:r>
              <a:rPr lang="en-US" sz="2000"/>
              <a:t>Bayesian estimation</a:t>
            </a:r>
          </a:p>
          <a:p>
            <a:pPr lvl="1"/>
            <a:r>
              <a:rPr lang="en-US" sz="1800"/>
              <a:t>Goal is to choose the label (skin or ~skin) that maximizes the posterior</a:t>
            </a:r>
          </a:p>
          <a:p>
            <a:pPr lvl="2"/>
            <a:r>
              <a:rPr lang="en-US" sz="1600"/>
              <a:t>this is called </a:t>
            </a:r>
            <a:r>
              <a:rPr lang="en-US" sz="1600" b="1"/>
              <a:t>Maximum A Posteriori (MAP) estimation</a:t>
            </a:r>
          </a:p>
        </p:txBody>
      </p:sp>
      <p:sp>
        <p:nvSpPr>
          <p:cNvPr id="44032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2887663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2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-5400000">
            <a:off x="419100" y="2011363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26" name="Freeform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55775" y="1871663"/>
            <a:ext cx="1981200" cy="10287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144" y="640"/>
              </a:cxn>
              <a:cxn ang="0">
                <a:pos x="336" y="592"/>
              </a:cxn>
              <a:cxn ang="0">
                <a:pos x="480" y="448"/>
              </a:cxn>
              <a:cxn ang="0">
                <a:pos x="576" y="160"/>
              </a:cxn>
              <a:cxn ang="0">
                <a:pos x="720" y="16"/>
              </a:cxn>
              <a:cxn ang="0">
                <a:pos x="864" y="64"/>
              </a:cxn>
              <a:cxn ang="0">
                <a:pos x="912" y="208"/>
              </a:cxn>
              <a:cxn ang="0">
                <a:pos x="1008" y="352"/>
              </a:cxn>
              <a:cxn ang="0">
                <a:pos x="1152" y="544"/>
              </a:cxn>
              <a:cxn ang="0">
                <a:pos x="1296" y="592"/>
              </a:cxn>
              <a:cxn ang="0">
                <a:pos x="1392" y="640"/>
              </a:cxn>
              <a:cxn ang="0">
                <a:pos x="1536" y="640"/>
              </a:cxn>
            </a:cxnLst>
            <a:rect l="0" t="0" r="r" b="b"/>
            <a:pathLst>
              <a:path w="1536" h="648">
                <a:moveTo>
                  <a:pt x="0" y="640"/>
                </a:moveTo>
                <a:cubicBezTo>
                  <a:pt x="44" y="644"/>
                  <a:pt x="88" y="648"/>
                  <a:pt x="144" y="640"/>
                </a:cubicBezTo>
                <a:cubicBezTo>
                  <a:pt x="200" y="632"/>
                  <a:pt x="280" y="624"/>
                  <a:pt x="336" y="592"/>
                </a:cubicBezTo>
                <a:cubicBezTo>
                  <a:pt x="392" y="560"/>
                  <a:pt x="440" y="520"/>
                  <a:pt x="480" y="448"/>
                </a:cubicBezTo>
                <a:cubicBezTo>
                  <a:pt x="520" y="376"/>
                  <a:pt x="536" y="232"/>
                  <a:pt x="576" y="160"/>
                </a:cubicBezTo>
                <a:cubicBezTo>
                  <a:pt x="616" y="88"/>
                  <a:pt x="672" y="32"/>
                  <a:pt x="720" y="16"/>
                </a:cubicBezTo>
                <a:cubicBezTo>
                  <a:pt x="768" y="0"/>
                  <a:pt x="832" y="32"/>
                  <a:pt x="864" y="64"/>
                </a:cubicBezTo>
                <a:cubicBezTo>
                  <a:pt x="896" y="96"/>
                  <a:pt x="888" y="160"/>
                  <a:pt x="912" y="208"/>
                </a:cubicBezTo>
                <a:cubicBezTo>
                  <a:pt x="936" y="256"/>
                  <a:pt x="968" y="296"/>
                  <a:pt x="1008" y="352"/>
                </a:cubicBezTo>
                <a:cubicBezTo>
                  <a:pt x="1048" y="408"/>
                  <a:pt x="1104" y="504"/>
                  <a:pt x="1152" y="544"/>
                </a:cubicBezTo>
                <a:cubicBezTo>
                  <a:pt x="1200" y="584"/>
                  <a:pt x="1256" y="576"/>
                  <a:pt x="1296" y="592"/>
                </a:cubicBezTo>
                <a:cubicBezTo>
                  <a:pt x="1336" y="608"/>
                  <a:pt x="1352" y="632"/>
                  <a:pt x="1392" y="640"/>
                </a:cubicBezTo>
                <a:cubicBezTo>
                  <a:pt x="1432" y="648"/>
                  <a:pt x="1484" y="644"/>
                  <a:pt x="1536" y="64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27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833688" y="15240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0328" name="Picture 8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3895725" y="2971800"/>
            <a:ext cx="2111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32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308100" y="1887538"/>
            <a:ext cx="2767013" cy="979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2" y="30"/>
              </a:cxn>
              <a:cxn ang="0">
                <a:pos x="434" y="105"/>
              </a:cxn>
              <a:cxn ang="0">
                <a:pos x="479" y="120"/>
              </a:cxn>
              <a:cxn ang="0">
                <a:pos x="524" y="150"/>
              </a:cxn>
              <a:cxn ang="0">
                <a:pos x="546" y="165"/>
              </a:cxn>
              <a:cxn ang="0">
                <a:pos x="666" y="322"/>
              </a:cxn>
              <a:cxn ang="0">
                <a:pos x="696" y="389"/>
              </a:cxn>
              <a:cxn ang="0">
                <a:pos x="763" y="442"/>
              </a:cxn>
              <a:cxn ang="0">
                <a:pos x="823" y="561"/>
              </a:cxn>
              <a:cxn ang="0">
                <a:pos x="943" y="614"/>
              </a:cxn>
              <a:cxn ang="0">
                <a:pos x="1063" y="599"/>
              </a:cxn>
              <a:cxn ang="0">
                <a:pos x="1078" y="554"/>
              </a:cxn>
              <a:cxn ang="0">
                <a:pos x="1145" y="315"/>
              </a:cxn>
              <a:cxn ang="0">
                <a:pos x="1212" y="225"/>
              </a:cxn>
              <a:cxn ang="0">
                <a:pos x="1257" y="202"/>
              </a:cxn>
              <a:cxn ang="0">
                <a:pos x="1332" y="135"/>
              </a:cxn>
              <a:cxn ang="0">
                <a:pos x="1362" y="120"/>
              </a:cxn>
              <a:cxn ang="0">
                <a:pos x="1414" y="83"/>
              </a:cxn>
              <a:cxn ang="0">
                <a:pos x="1594" y="38"/>
              </a:cxn>
              <a:cxn ang="0">
                <a:pos x="1743" y="45"/>
              </a:cxn>
            </a:cxnLst>
            <a:rect l="0" t="0" r="r" b="b"/>
            <a:pathLst>
              <a:path w="1743" h="617">
                <a:moveTo>
                  <a:pt x="0" y="0"/>
                </a:moveTo>
                <a:cubicBezTo>
                  <a:pt x="107" y="14"/>
                  <a:pt x="215" y="20"/>
                  <a:pt x="322" y="30"/>
                </a:cubicBezTo>
                <a:cubicBezTo>
                  <a:pt x="365" y="46"/>
                  <a:pt x="396" y="80"/>
                  <a:pt x="434" y="105"/>
                </a:cubicBezTo>
                <a:cubicBezTo>
                  <a:pt x="447" y="114"/>
                  <a:pt x="479" y="120"/>
                  <a:pt x="479" y="120"/>
                </a:cubicBezTo>
                <a:cubicBezTo>
                  <a:pt x="494" y="130"/>
                  <a:pt x="509" y="140"/>
                  <a:pt x="524" y="150"/>
                </a:cubicBezTo>
                <a:cubicBezTo>
                  <a:pt x="531" y="155"/>
                  <a:pt x="546" y="165"/>
                  <a:pt x="546" y="165"/>
                </a:cubicBezTo>
                <a:cubicBezTo>
                  <a:pt x="583" y="220"/>
                  <a:pt x="624" y="271"/>
                  <a:pt x="666" y="322"/>
                </a:cubicBezTo>
                <a:cubicBezTo>
                  <a:pt x="680" y="339"/>
                  <a:pt x="682" y="375"/>
                  <a:pt x="696" y="389"/>
                </a:cubicBezTo>
                <a:cubicBezTo>
                  <a:pt x="787" y="480"/>
                  <a:pt x="707" y="374"/>
                  <a:pt x="763" y="442"/>
                </a:cubicBezTo>
                <a:cubicBezTo>
                  <a:pt x="791" y="476"/>
                  <a:pt x="788" y="531"/>
                  <a:pt x="823" y="561"/>
                </a:cubicBezTo>
                <a:cubicBezTo>
                  <a:pt x="859" y="592"/>
                  <a:pt x="899" y="602"/>
                  <a:pt x="943" y="614"/>
                </a:cubicBezTo>
                <a:cubicBezTo>
                  <a:pt x="983" y="609"/>
                  <a:pt x="1027" y="617"/>
                  <a:pt x="1063" y="599"/>
                </a:cubicBezTo>
                <a:cubicBezTo>
                  <a:pt x="1077" y="592"/>
                  <a:pt x="1073" y="569"/>
                  <a:pt x="1078" y="554"/>
                </a:cubicBezTo>
                <a:cubicBezTo>
                  <a:pt x="1088" y="477"/>
                  <a:pt x="1100" y="380"/>
                  <a:pt x="1145" y="315"/>
                </a:cubicBezTo>
                <a:cubicBezTo>
                  <a:pt x="1154" y="284"/>
                  <a:pt x="1180" y="236"/>
                  <a:pt x="1212" y="225"/>
                </a:cubicBezTo>
                <a:cubicBezTo>
                  <a:pt x="1236" y="217"/>
                  <a:pt x="1237" y="219"/>
                  <a:pt x="1257" y="202"/>
                </a:cubicBezTo>
                <a:cubicBezTo>
                  <a:pt x="1282" y="181"/>
                  <a:pt x="1305" y="154"/>
                  <a:pt x="1332" y="135"/>
                </a:cubicBezTo>
                <a:cubicBezTo>
                  <a:pt x="1341" y="129"/>
                  <a:pt x="1353" y="126"/>
                  <a:pt x="1362" y="120"/>
                </a:cubicBezTo>
                <a:cubicBezTo>
                  <a:pt x="1380" y="109"/>
                  <a:pt x="1397" y="95"/>
                  <a:pt x="1414" y="83"/>
                </a:cubicBezTo>
                <a:cubicBezTo>
                  <a:pt x="1452" y="56"/>
                  <a:pt x="1543" y="50"/>
                  <a:pt x="1594" y="38"/>
                </a:cubicBezTo>
                <a:cubicBezTo>
                  <a:pt x="1644" y="40"/>
                  <a:pt x="1743" y="45"/>
                  <a:pt x="1743" y="45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300288" y="1828800"/>
            <a:ext cx="274637" cy="1425575"/>
            <a:chOff x="2592" y="1152"/>
            <a:chExt cx="173" cy="898"/>
          </a:xfrm>
        </p:grpSpPr>
        <p:sp>
          <p:nvSpPr>
            <p:cNvPr id="440334" name="Line 1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660" y="1152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40335" name="Picture 15" descr="Edittex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2592" y="1920"/>
              <a:ext cx="1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982913" y="1828800"/>
            <a:ext cx="285750" cy="1423988"/>
            <a:chOff x="3022" y="1152"/>
            <a:chExt cx="180" cy="897"/>
          </a:xfrm>
        </p:grpSpPr>
        <p:sp>
          <p:nvSpPr>
            <p:cNvPr id="440337" name="Line 1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079" y="1152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40338" name="Picture 18" descr="Edittex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3022" y="1919"/>
              <a:ext cx="18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354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953000" y="28956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5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5400000">
            <a:off x="4076700" y="20193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9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029200" y="1752600"/>
            <a:ext cx="2365375" cy="1155700"/>
            <a:chOff x="3168" y="1104"/>
            <a:chExt cx="1490" cy="728"/>
          </a:xfrm>
        </p:grpSpPr>
        <p:pic>
          <p:nvPicPr>
            <p:cNvPr id="440410" name="Picture 90" descr="Edittex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3168" y="1104"/>
              <a:ext cx="122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3410" y="1296"/>
              <a:ext cx="1248" cy="536"/>
              <a:chOff x="3410" y="912"/>
              <a:chExt cx="1248" cy="920"/>
            </a:xfrm>
          </p:grpSpPr>
          <p:sp>
            <p:nvSpPr>
              <p:cNvPr id="440356" name="Freeform 36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410" y="960"/>
                <a:ext cx="1248" cy="872"/>
              </a:xfrm>
              <a:custGeom>
                <a:avLst/>
                <a:gdLst/>
                <a:ahLst/>
                <a:cxnLst>
                  <a:cxn ang="0">
                    <a:pos x="0" y="640"/>
                  </a:cxn>
                  <a:cxn ang="0">
                    <a:pos x="144" y="640"/>
                  </a:cxn>
                  <a:cxn ang="0">
                    <a:pos x="336" y="592"/>
                  </a:cxn>
                  <a:cxn ang="0">
                    <a:pos x="480" y="448"/>
                  </a:cxn>
                  <a:cxn ang="0">
                    <a:pos x="576" y="160"/>
                  </a:cxn>
                  <a:cxn ang="0">
                    <a:pos x="720" y="16"/>
                  </a:cxn>
                  <a:cxn ang="0">
                    <a:pos x="864" y="64"/>
                  </a:cxn>
                  <a:cxn ang="0">
                    <a:pos x="912" y="208"/>
                  </a:cxn>
                  <a:cxn ang="0">
                    <a:pos x="1008" y="352"/>
                  </a:cxn>
                  <a:cxn ang="0">
                    <a:pos x="1152" y="544"/>
                  </a:cxn>
                  <a:cxn ang="0">
                    <a:pos x="1296" y="592"/>
                  </a:cxn>
                  <a:cxn ang="0">
                    <a:pos x="1392" y="640"/>
                  </a:cxn>
                  <a:cxn ang="0">
                    <a:pos x="1536" y="640"/>
                  </a:cxn>
                </a:cxnLst>
                <a:rect l="0" t="0" r="r" b="b"/>
                <a:pathLst>
                  <a:path w="1536" h="648">
                    <a:moveTo>
                      <a:pt x="0" y="640"/>
                    </a:moveTo>
                    <a:cubicBezTo>
                      <a:pt x="44" y="644"/>
                      <a:pt x="88" y="648"/>
                      <a:pt x="144" y="640"/>
                    </a:cubicBezTo>
                    <a:cubicBezTo>
                      <a:pt x="200" y="632"/>
                      <a:pt x="280" y="624"/>
                      <a:pt x="336" y="592"/>
                    </a:cubicBezTo>
                    <a:cubicBezTo>
                      <a:pt x="392" y="560"/>
                      <a:pt x="440" y="520"/>
                      <a:pt x="480" y="448"/>
                    </a:cubicBezTo>
                    <a:cubicBezTo>
                      <a:pt x="520" y="376"/>
                      <a:pt x="536" y="232"/>
                      <a:pt x="576" y="160"/>
                    </a:cubicBezTo>
                    <a:cubicBezTo>
                      <a:pt x="616" y="88"/>
                      <a:pt x="672" y="32"/>
                      <a:pt x="720" y="16"/>
                    </a:cubicBezTo>
                    <a:cubicBezTo>
                      <a:pt x="768" y="0"/>
                      <a:pt x="832" y="32"/>
                      <a:pt x="864" y="64"/>
                    </a:cubicBezTo>
                    <a:cubicBezTo>
                      <a:pt x="896" y="96"/>
                      <a:pt x="888" y="160"/>
                      <a:pt x="912" y="208"/>
                    </a:cubicBezTo>
                    <a:cubicBezTo>
                      <a:pt x="936" y="256"/>
                      <a:pt x="968" y="296"/>
                      <a:pt x="1008" y="352"/>
                    </a:cubicBezTo>
                    <a:cubicBezTo>
                      <a:pt x="1048" y="408"/>
                      <a:pt x="1104" y="504"/>
                      <a:pt x="1152" y="544"/>
                    </a:cubicBezTo>
                    <a:cubicBezTo>
                      <a:pt x="1200" y="584"/>
                      <a:pt x="1256" y="576"/>
                      <a:pt x="1296" y="592"/>
                    </a:cubicBezTo>
                    <a:cubicBezTo>
                      <a:pt x="1336" y="608"/>
                      <a:pt x="1352" y="632"/>
                      <a:pt x="1392" y="640"/>
                    </a:cubicBezTo>
                    <a:cubicBezTo>
                      <a:pt x="1432" y="648"/>
                      <a:pt x="1484" y="644"/>
                      <a:pt x="1536" y="64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357" name="Line 37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744" y="912"/>
                <a:ext cx="144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440358" name="Picture 38" descr="Edittex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553325" y="297973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6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867400" y="1836738"/>
            <a:ext cx="1200150" cy="1425575"/>
            <a:chOff x="3696" y="1157"/>
            <a:chExt cx="756" cy="898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696" y="1157"/>
              <a:ext cx="173" cy="898"/>
              <a:chOff x="2592" y="1152"/>
              <a:chExt cx="173" cy="898"/>
            </a:xfrm>
          </p:grpSpPr>
          <p:sp>
            <p:nvSpPr>
              <p:cNvPr id="440362" name="Line 4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660" y="1152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40363" name="Picture 43" descr="Edittex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49" cstate="print"/>
              <a:srcRect/>
              <a:stretch>
                <a:fillRect/>
              </a:stretch>
            </p:blipFill>
            <p:spPr bwMode="auto">
              <a:xfrm>
                <a:off x="2592" y="1920"/>
                <a:ext cx="173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272" y="1157"/>
              <a:ext cx="180" cy="897"/>
              <a:chOff x="3022" y="1152"/>
              <a:chExt cx="180" cy="897"/>
            </a:xfrm>
          </p:grpSpPr>
          <p:sp>
            <p:nvSpPr>
              <p:cNvPr id="44036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79" y="1152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40366" name="Picture 46" descr="Edittex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3022" y="1919"/>
                <a:ext cx="180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40370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33600" y="3352800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likelihood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440371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40413" y="3352800"/>
            <a:ext cx="259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posterior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unnormalized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40373" name="Text Box 5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22568" y="5152340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0.5</a:t>
            </a:r>
          </a:p>
        </p:txBody>
      </p:sp>
      <p:pic>
        <p:nvPicPr>
          <p:cNvPr id="440377" name="Picture 57" descr="Edittex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239000" y="1676400"/>
            <a:ext cx="18002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83" name="Rectangle 6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2510" y="5159824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Suppose the prior is uniform:  </a:t>
            </a:r>
            <a:r>
              <a:rPr lang="en-US" b="1" dirty="0" smtClean="0">
                <a:solidFill>
                  <a:srgbClr val="000000"/>
                </a:solidFill>
              </a:rPr>
              <a:t>P(skin)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b="1" dirty="0" smtClean="0">
                <a:solidFill>
                  <a:srgbClr val="000000"/>
                </a:solidFill>
              </a:rPr>
              <a:t>P(~skin) 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440384" name="Line 6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170710" y="4397824"/>
            <a:ext cx="990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85" name="Text Box 6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48323" y="4126362"/>
            <a:ext cx="3890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= minimize probability of misclassification</a:t>
            </a:r>
          </a:p>
        </p:txBody>
      </p:sp>
      <p:pic>
        <p:nvPicPr>
          <p:cNvPr id="440392" name="Picture 72" descr="Edittex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809875" y="1428750"/>
            <a:ext cx="1143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5" name="Picture 75" descr="Edittex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241300" y="2135188"/>
            <a:ext cx="12065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4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2510" y="5464624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in this case                                           ,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maximizing the posterior is equivalent to maximizing the likelihood</a:t>
            </a:r>
          </a:p>
          <a:p>
            <a:pPr marL="1600200" lvl="3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»"/>
            </a:pPr>
            <a:r>
              <a:rPr lang="en-US" sz="1400" dirty="0" smtClean="0">
                <a:solidFill>
                  <a:srgbClr val="000000"/>
                </a:solidFill>
              </a:rPr>
              <a:t>                                                   if and only if  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this is called </a:t>
            </a:r>
            <a:r>
              <a:rPr lang="en-US" sz="1600" b="1" dirty="0" smtClean="0">
                <a:solidFill>
                  <a:srgbClr val="000000"/>
                </a:solidFill>
              </a:rPr>
              <a:t>Maximum Likelihood (ML) estimation</a:t>
            </a:r>
          </a:p>
        </p:txBody>
      </p:sp>
      <p:pic>
        <p:nvPicPr>
          <p:cNvPr id="440401" name="Picture 81" descr="Edittex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914873" y="5566224"/>
            <a:ext cx="22558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3" name="Picture 83" descr="Edittex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492973" y="5566224"/>
            <a:ext cx="274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5" name="Picture 85" descr="Edittex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206848" y="6099624"/>
            <a:ext cx="2354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7" name="Picture 87" descr="Edittex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780310" y="6099624"/>
            <a:ext cx="2413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4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3895725" y="2174875"/>
            <a:ext cx="3836988" cy="700088"/>
            <a:chOff x="2454" y="1370"/>
            <a:chExt cx="2417" cy="441"/>
          </a:xfrm>
        </p:grpSpPr>
        <p:sp>
          <p:nvSpPr>
            <p:cNvPr id="440399" name="Line 7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312" y="14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0360" name="Freeform 40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128" y="1680"/>
              <a:ext cx="1743" cy="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" y="30"/>
                </a:cxn>
                <a:cxn ang="0">
                  <a:pos x="434" y="105"/>
                </a:cxn>
                <a:cxn ang="0">
                  <a:pos x="479" y="120"/>
                </a:cxn>
                <a:cxn ang="0">
                  <a:pos x="524" y="150"/>
                </a:cxn>
                <a:cxn ang="0">
                  <a:pos x="546" y="165"/>
                </a:cxn>
                <a:cxn ang="0">
                  <a:pos x="666" y="322"/>
                </a:cxn>
                <a:cxn ang="0">
                  <a:pos x="696" y="389"/>
                </a:cxn>
                <a:cxn ang="0">
                  <a:pos x="763" y="442"/>
                </a:cxn>
                <a:cxn ang="0">
                  <a:pos x="823" y="561"/>
                </a:cxn>
                <a:cxn ang="0">
                  <a:pos x="943" y="614"/>
                </a:cxn>
                <a:cxn ang="0">
                  <a:pos x="1063" y="599"/>
                </a:cxn>
                <a:cxn ang="0">
                  <a:pos x="1078" y="554"/>
                </a:cxn>
                <a:cxn ang="0">
                  <a:pos x="1145" y="315"/>
                </a:cxn>
                <a:cxn ang="0">
                  <a:pos x="1212" y="225"/>
                </a:cxn>
                <a:cxn ang="0">
                  <a:pos x="1257" y="202"/>
                </a:cxn>
                <a:cxn ang="0">
                  <a:pos x="1332" y="135"/>
                </a:cxn>
                <a:cxn ang="0">
                  <a:pos x="1362" y="120"/>
                </a:cxn>
                <a:cxn ang="0">
                  <a:pos x="1414" y="83"/>
                </a:cxn>
                <a:cxn ang="0">
                  <a:pos x="1594" y="38"/>
                </a:cxn>
                <a:cxn ang="0">
                  <a:pos x="1743" y="45"/>
                </a:cxn>
              </a:cxnLst>
              <a:rect l="0" t="0" r="r" b="b"/>
              <a:pathLst>
                <a:path w="1743" h="617">
                  <a:moveTo>
                    <a:pt x="0" y="0"/>
                  </a:moveTo>
                  <a:cubicBezTo>
                    <a:pt x="107" y="14"/>
                    <a:pt x="215" y="20"/>
                    <a:pt x="322" y="30"/>
                  </a:cubicBezTo>
                  <a:cubicBezTo>
                    <a:pt x="365" y="46"/>
                    <a:pt x="396" y="80"/>
                    <a:pt x="434" y="105"/>
                  </a:cubicBezTo>
                  <a:cubicBezTo>
                    <a:pt x="447" y="114"/>
                    <a:pt x="479" y="120"/>
                    <a:pt x="479" y="120"/>
                  </a:cubicBezTo>
                  <a:cubicBezTo>
                    <a:pt x="494" y="130"/>
                    <a:pt x="509" y="140"/>
                    <a:pt x="524" y="150"/>
                  </a:cubicBezTo>
                  <a:cubicBezTo>
                    <a:pt x="531" y="155"/>
                    <a:pt x="546" y="165"/>
                    <a:pt x="546" y="165"/>
                  </a:cubicBezTo>
                  <a:cubicBezTo>
                    <a:pt x="583" y="220"/>
                    <a:pt x="624" y="271"/>
                    <a:pt x="666" y="322"/>
                  </a:cubicBezTo>
                  <a:cubicBezTo>
                    <a:pt x="680" y="339"/>
                    <a:pt x="682" y="375"/>
                    <a:pt x="696" y="389"/>
                  </a:cubicBezTo>
                  <a:cubicBezTo>
                    <a:pt x="787" y="480"/>
                    <a:pt x="707" y="374"/>
                    <a:pt x="763" y="442"/>
                  </a:cubicBezTo>
                  <a:cubicBezTo>
                    <a:pt x="791" y="476"/>
                    <a:pt x="788" y="531"/>
                    <a:pt x="823" y="561"/>
                  </a:cubicBezTo>
                  <a:cubicBezTo>
                    <a:pt x="859" y="592"/>
                    <a:pt x="899" y="602"/>
                    <a:pt x="943" y="614"/>
                  </a:cubicBezTo>
                  <a:cubicBezTo>
                    <a:pt x="983" y="609"/>
                    <a:pt x="1027" y="617"/>
                    <a:pt x="1063" y="599"/>
                  </a:cubicBezTo>
                  <a:cubicBezTo>
                    <a:pt x="1077" y="592"/>
                    <a:pt x="1073" y="569"/>
                    <a:pt x="1078" y="554"/>
                  </a:cubicBezTo>
                  <a:cubicBezTo>
                    <a:pt x="1088" y="477"/>
                    <a:pt x="1100" y="380"/>
                    <a:pt x="1145" y="315"/>
                  </a:cubicBezTo>
                  <a:cubicBezTo>
                    <a:pt x="1154" y="284"/>
                    <a:pt x="1180" y="236"/>
                    <a:pt x="1212" y="225"/>
                  </a:cubicBezTo>
                  <a:cubicBezTo>
                    <a:pt x="1236" y="217"/>
                    <a:pt x="1237" y="219"/>
                    <a:pt x="1257" y="202"/>
                  </a:cubicBezTo>
                  <a:cubicBezTo>
                    <a:pt x="1282" y="181"/>
                    <a:pt x="1305" y="154"/>
                    <a:pt x="1332" y="135"/>
                  </a:cubicBezTo>
                  <a:cubicBezTo>
                    <a:pt x="1341" y="129"/>
                    <a:pt x="1353" y="126"/>
                    <a:pt x="1362" y="120"/>
                  </a:cubicBezTo>
                  <a:cubicBezTo>
                    <a:pt x="1380" y="109"/>
                    <a:pt x="1397" y="95"/>
                    <a:pt x="1414" y="83"/>
                  </a:cubicBezTo>
                  <a:cubicBezTo>
                    <a:pt x="1452" y="56"/>
                    <a:pt x="1543" y="50"/>
                    <a:pt x="1594" y="38"/>
                  </a:cubicBezTo>
                  <a:cubicBezTo>
                    <a:pt x="1644" y="40"/>
                    <a:pt x="1743" y="45"/>
                    <a:pt x="1743" y="45"/>
                  </a:cubicBezTo>
                </a:path>
              </a:pathLst>
            </a:custGeom>
            <a:noFill/>
            <a:ln w="19050" cmpd="sng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40412" name="Picture 92" descr="Edittex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2454" y="1370"/>
              <a:ext cx="123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0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0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0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4" grpId="0" animBg="1"/>
      <p:bldP spid="440355" grpId="0" animBg="1"/>
      <p:bldP spid="440371" grpId="0"/>
      <p:bldP spid="440373" grpId="0" build="p" autoUpdateAnimBg="0"/>
      <p:bldP spid="440383" grpId="0" build="p" autoUpdateAnimBg="0"/>
      <p:bldP spid="440384" grpId="0" animBg="1"/>
      <p:bldP spid="4403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Skin detection results</a:t>
            </a:r>
          </a:p>
        </p:txBody>
      </p:sp>
      <p:graphicFrame>
        <p:nvGraphicFramePr>
          <p:cNvPr id="441348" name="Object 4"/>
          <p:cNvGraphicFramePr>
            <a:graphicFrameLocks noChangeAspect="1"/>
          </p:cNvGraphicFramePr>
          <p:nvPr/>
        </p:nvGraphicFramePr>
        <p:xfrm>
          <a:off x="1981200" y="914400"/>
          <a:ext cx="5538788" cy="5715000"/>
        </p:xfrm>
        <a:graphic>
          <a:graphicData uri="http://schemas.openxmlformats.org/presentationml/2006/ole">
            <p:oleObj spid="_x0000_s12290" name="Photo Editor Photo" r:id="rId5" imgW="3580952" imgH="3696216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z="2000"/>
              <a:t>This same procedure applies in more general circumstances</a:t>
            </a:r>
          </a:p>
          <a:p>
            <a:pPr lvl="1"/>
            <a:r>
              <a:rPr lang="en-US" sz="1800"/>
              <a:t>More than two classes</a:t>
            </a:r>
          </a:p>
          <a:p>
            <a:pPr lvl="1"/>
            <a:r>
              <a:rPr lang="en-US" sz="1800"/>
              <a:t>More than one dimension</a:t>
            </a:r>
          </a:p>
          <a:p>
            <a:endParaRPr lang="en-US" sz="2000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General classification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410075" y="1447800"/>
            <a:ext cx="4200525" cy="5257800"/>
            <a:chOff x="2778" y="912"/>
            <a:chExt cx="2646" cy="3312"/>
          </a:xfrm>
        </p:grpSpPr>
        <p:graphicFrame>
          <p:nvGraphicFramePr>
            <p:cNvPr id="442372" name="Object 4"/>
            <p:cNvGraphicFramePr>
              <a:graphicFrameLocks noChangeAspect="1"/>
            </p:cNvGraphicFramePr>
            <p:nvPr/>
          </p:nvGraphicFramePr>
          <p:xfrm>
            <a:off x="2778" y="912"/>
            <a:ext cx="2646" cy="3156"/>
          </p:xfrm>
          <a:graphic>
            <a:graphicData uri="http://schemas.openxmlformats.org/presentationml/2006/ole">
              <p:oleObj spid="_x0000_s13314" name="Photo Editor Photo" r:id="rId27" imgW="4200000" imgH="5009524" progId="">
                <p:embed/>
              </p:oleObj>
            </a:graphicData>
          </a:graphic>
        </p:graphicFrame>
        <p:sp>
          <p:nvSpPr>
            <p:cNvPr id="442373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60" y="4032"/>
              <a:ext cx="17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</a:rPr>
                <a:t>H. Schneiderman and T.Kanade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85800" y="2322513"/>
            <a:ext cx="3581400" cy="1258887"/>
            <a:chOff x="432" y="1415"/>
            <a:chExt cx="2256" cy="793"/>
          </a:xfrm>
        </p:grpSpPr>
        <p:sp>
          <p:nvSpPr>
            <p:cNvPr id="442375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32" y="1968"/>
              <a:ext cx="2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76" name="Line 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432" y="1424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77" name="Freeform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32" y="1506"/>
              <a:ext cx="1426" cy="437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240" y="184"/>
                </a:cxn>
                <a:cxn ang="0">
                  <a:pos x="480" y="40"/>
                </a:cxn>
                <a:cxn ang="0">
                  <a:pos x="912" y="424"/>
                </a:cxn>
                <a:cxn ang="0">
                  <a:pos x="1344" y="568"/>
                </a:cxn>
                <a:cxn ang="0">
                  <a:pos x="1872" y="40"/>
                </a:cxn>
                <a:cxn ang="0">
                  <a:pos x="2640" y="808"/>
                </a:cxn>
              </a:cxnLst>
              <a:rect l="0" t="0" r="r" b="b"/>
              <a:pathLst>
                <a:path w="2640" h="808">
                  <a:moveTo>
                    <a:pt x="0" y="424"/>
                  </a:moveTo>
                  <a:cubicBezTo>
                    <a:pt x="80" y="336"/>
                    <a:pt x="160" y="248"/>
                    <a:pt x="240" y="184"/>
                  </a:cubicBezTo>
                  <a:cubicBezTo>
                    <a:pt x="320" y="120"/>
                    <a:pt x="368" y="0"/>
                    <a:pt x="480" y="40"/>
                  </a:cubicBezTo>
                  <a:cubicBezTo>
                    <a:pt x="592" y="80"/>
                    <a:pt x="768" y="336"/>
                    <a:pt x="912" y="424"/>
                  </a:cubicBezTo>
                  <a:cubicBezTo>
                    <a:pt x="1056" y="512"/>
                    <a:pt x="1184" y="632"/>
                    <a:pt x="1344" y="568"/>
                  </a:cubicBezTo>
                  <a:cubicBezTo>
                    <a:pt x="1504" y="504"/>
                    <a:pt x="1656" y="0"/>
                    <a:pt x="1872" y="40"/>
                  </a:cubicBezTo>
                  <a:cubicBezTo>
                    <a:pt x="2088" y="80"/>
                    <a:pt x="2364" y="444"/>
                    <a:pt x="2640" y="80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78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84" y="1597"/>
              <a:ext cx="2204" cy="346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720" y="448"/>
                </a:cxn>
                <a:cxn ang="0">
                  <a:pos x="1152" y="208"/>
                </a:cxn>
                <a:cxn ang="0">
                  <a:pos x="1728" y="304"/>
                </a:cxn>
                <a:cxn ang="0">
                  <a:pos x="2400" y="16"/>
                </a:cxn>
                <a:cxn ang="0">
                  <a:pos x="2976" y="208"/>
                </a:cxn>
                <a:cxn ang="0">
                  <a:pos x="3504" y="544"/>
                </a:cxn>
                <a:cxn ang="0">
                  <a:pos x="4080" y="640"/>
                </a:cxn>
              </a:cxnLst>
              <a:rect l="0" t="0" r="r" b="b"/>
              <a:pathLst>
                <a:path w="4080" h="640">
                  <a:moveTo>
                    <a:pt x="0" y="592"/>
                  </a:moveTo>
                  <a:cubicBezTo>
                    <a:pt x="264" y="552"/>
                    <a:pt x="528" y="512"/>
                    <a:pt x="720" y="448"/>
                  </a:cubicBezTo>
                  <a:cubicBezTo>
                    <a:pt x="912" y="384"/>
                    <a:pt x="984" y="232"/>
                    <a:pt x="1152" y="208"/>
                  </a:cubicBezTo>
                  <a:cubicBezTo>
                    <a:pt x="1320" y="184"/>
                    <a:pt x="1520" y="336"/>
                    <a:pt x="1728" y="304"/>
                  </a:cubicBezTo>
                  <a:cubicBezTo>
                    <a:pt x="1936" y="272"/>
                    <a:pt x="2192" y="32"/>
                    <a:pt x="2400" y="16"/>
                  </a:cubicBezTo>
                  <a:cubicBezTo>
                    <a:pt x="2608" y="0"/>
                    <a:pt x="2792" y="120"/>
                    <a:pt x="2976" y="208"/>
                  </a:cubicBezTo>
                  <a:cubicBezTo>
                    <a:pt x="3160" y="296"/>
                    <a:pt x="3320" y="472"/>
                    <a:pt x="3504" y="544"/>
                  </a:cubicBezTo>
                  <a:cubicBezTo>
                    <a:pt x="3688" y="616"/>
                    <a:pt x="3884" y="628"/>
                    <a:pt x="4080" y="64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79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391" y="1415"/>
              <a:ext cx="1141" cy="553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480" y="976"/>
                </a:cxn>
                <a:cxn ang="0">
                  <a:pos x="1008" y="736"/>
                </a:cxn>
                <a:cxn ang="0">
                  <a:pos x="1296" y="64"/>
                </a:cxn>
                <a:cxn ang="0">
                  <a:pos x="1536" y="352"/>
                </a:cxn>
                <a:cxn ang="0">
                  <a:pos x="1680" y="880"/>
                </a:cxn>
                <a:cxn ang="0">
                  <a:pos x="2112" y="1024"/>
                </a:cxn>
              </a:cxnLst>
              <a:rect l="0" t="0" r="r" b="b"/>
              <a:pathLst>
                <a:path w="2112" h="1024">
                  <a:moveTo>
                    <a:pt x="0" y="1024"/>
                  </a:moveTo>
                  <a:cubicBezTo>
                    <a:pt x="156" y="1024"/>
                    <a:pt x="312" y="1024"/>
                    <a:pt x="480" y="976"/>
                  </a:cubicBezTo>
                  <a:cubicBezTo>
                    <a:pt x="648" y="928"/>
                    <a:pt x="872" y="888"/>
                    <a:pt x="1008" y="736"/>
                  </a:cubicBezTo>
                  <a:cubicBezTo>
                    <a:pt x="1144" y="584"/>
                    <a:pt x="1208" y="128"/>
                    <a:pt x="1296" y="64"/>
                  </a:cubicBezTo>
                  <a:cubicBezTo>
                    <a:pt x="1384" y="0"/>
                    <a:pt x="1472" y="216"/>
                    <a:pt x="1536" y="352"/>
                  </a:cubicBezTo>
                  <a:cubicBezTo>
                    <a:pt x="1600" y="488"/>
                    <a:pt x="1584" y="768"/>
                    <a:pt x="1680" y="880"/>
                  </a:cubicBezTo>
                  <a:cubicBezTo>
                    <a:pt x="1776" y="992"/>
                    <a:pt x="1944" y="1008"/>
                    <a:pt x="2112" y="1024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0" name="Line 1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983" y="1560"/>
              <a:ext cx="0" cy="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1" name="Line 1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236" y="1547"/>
              <a:ext cx="0" cy="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2" name="Line 1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638" y="1560"/>
              <a:ext cx="0" cy="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3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001" y="1560"/>
              <a:ext cx="0" cy="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4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67" y="1586"/>
              <a:ext cx="0" cy="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5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32" y="2046"/>
              <a:ext cx="54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6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236" y="2046"/>
              <a:ext cx="38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7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977" y="2098"/>
              <a:ext cx="25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651" y="2098"/>
              <a:ext cx="337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8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273" y="2098"/>
              <a:ext cx="337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239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988" y="2150"/>
              <a:ext cx="259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42401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4114800"/>
            <a:ext cx="373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Example:  face detection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Here, X is an image region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smtClean="0">
                <a:solidFill>
                  <a:srgbClr val="000000"/>
                </a:solidFill>
              </a:rPr>
              <a:t>dimension = # pixels 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smtClean="0">
                <a:solidFill>
                  <a:srgbClr val="000000"/>
                </a:solidFill>
              </a:rPr>
              <a:t>each face can be thought</a:t>
            </a:r>
            <a:br>
              <a:rPr lang="en-US" sz="1600" smtClean="0">
                <a:solidFill>
                  <a:srgbClr val="000000"/>
                </a:solidFill>
              </a:rPr>
            </a:br>
            <a:r>
              <a:rPr lang="en-US" sz="1600" smtClean="0">
                <a:solidFill>
                  <a:srgbClr val="000000"/>
                </a:solidFill>
              </a:rPr>
              <a:t>of as a point in a high</a:t>
            </a:r>
            <a:br>
              <a:rPr lang="en-US" sz="1600" smtClean="0">
                <a:solidFill>
                  <a:srgbClr val="000000"/>
                </a:solidFill>
              </a:rPr>
            </a:br>
            <a:r>
              <a:rPr lang="en-US" sz="1600" smtClean="0">
                <a:solidFill>
                  <a:srgbClr val="000000"/>
                </a:solidFill>
              </a:rPr>
              <a:t>dimensional space</a:t>
            </a:r>
          </a:p>
        </p:txBody>
      </p:sp>
      <p:sp>
        <p:nvSpPr>
          <p:cNvPr id="442403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6018213"/>
            <a:ext cx="4191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</a:rPr>
              <a:t>H. Schneiderman, T. Kanade. "A Statistical Method for 3D Object Detection Applied to Faces and Cars". IEEE Conference on Computer Vision and Pattern Recognition (CVPR 2000)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Times New Roman" pitchFamily="18" charset="0"/>
                <a:hlinkClick r:id="rId28"/>
              </a:rPr>
              <a:t>http://www-2.cs.cmu.edu/afs/cs.cmu.edu/user/hws/www/CVPR00.pdf</a:t>
            </a:r>
            <a:r>
              <a:rPr lang="en-US" sz="10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2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01" grpId="0" build="p" autoUpdateAnimBg="0"/>
      <p:bldP spid="4424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space of faces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5181600"/>
            <a:ext cx="7772400" cy="1295400"/>
          </a:xfrm>
        </p:spPr>
        <p:txBody>
          <a:bodyPr/>
          <a:lstStyle/>
          <a:p>
            <a:r>
              <a:rPr lang="en-US" sz="2000" dirty="0"/>
              <a:t>An image is a point in a high dimensional space</a:t>
            </a:r>
          </a:p>
          <a:p>
            <a:pPr lvl="1"/>
            <a:r>
              <a:rPr lang="en-US" sz="1800" dirty="0"/>
              <a:t>An N x M </a:t>
            </a:r>
            <a:r>
              <a:rPr lang="en-US" sz="1800" dirty="0" smtClean="0"/>
              <a:t>intensity image </a:t>
            </a:r>
            <a:r>
              <a:rPr lang="en-US" sz="1800" dirty="0"/>
              <a:t>is a point in R</a:t>
            </a:r>
            <a:r>
              <a:rPr lang="en-US" sz="1800" baseline="30000" dirty="0"/>
              <a:t>NM</a:t>
            </a:r>
          </a:p>
          <a:p>
            <a:pPr lvl="1"/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851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676400" y="2362200"/>
            <a:ext cx="28194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851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676400" y="1752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851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676400" y="48006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85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76400" y="2514600"/>
            <a:ext cx="762000" cy="2286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852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76400" y="3657600"/>
            <a:ext cx="1905000" cy="1143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8525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8535" name="Picture 23" descr="bush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</p:spPr>
      </p:pic>
      <p:pic>
        <p:nvPicPr>
          <p:cNvPr id="448536" name="Picture 24" descr="ape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37" name="Picture 25" descr="bush-ap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</p:spPr>
      </p:pic>
      <p:grpSp>
        <p:nvGrpSpPr>
          <p:cNvPr id="2" name="Group 2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0" y="3367088"/>
            <a:ext cx="2514600" cy="595312"/>
            <a:chOff x="2880" y="2624"/>
            <a:chExt cx="1584" cy="375"/>
          </a:xfrm>
        </p:grpSpPr>
        <p:sp>
          <p:nvSpPr>
            <p:cNvPr id="448526" name="Text Box 1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96" y="2626"/>
              <a:ext cx="2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2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852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80" y="2624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000000"/>
                  </a:solidFill>
                </a:rPr>
                <a:t>=</a:t>
              </a:r>
            </a:p>
          </p:txBody>
        </p:sp>
        <p:pic>
          <p:nvPicPr>
            <p:cNvPr id="448538" name="Picture 26" descr="bush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168" y="2636"/>
              <a:ext cx="449" cy="363"/>
            </a:xfrm>
            <a:prstGeom prst="rect">
              <a:avLst/>
            </a:prstGeom>
            <a:noFill/>
          </p:spPr>
        </p:pic>
        <p:pic>
          <p:nvPicPr>
            <p:cNvPr id="448539" name="Picture 27" descr="bush-ape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015" y="2636"/>
              <a:ext cx="449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Linear subspaces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191000"/>
            <a:ext cx="7772400" cy="762000"/>
          </a:xfrm>
        </p:spPr>
        <p:txBody>
          <a:bodyPr/>
          <a:lstStyle/>
          <a:p>
            <a:r>
              <a:rPr lang="en-US" sz="2000"/>
              <a:t>Classification can be expensive</a:t>
            </a:r>
          </a:p>
          <a:p>
            <a:pPr lvl="1"/>
            <a:r>
              <a:rPr lang="en-US" sz="1800"/>
              <a:t>Must either search (e.g., nearest neighbors) or store large PDF’s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443398" name="Line 6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399" name="Line 7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43400" name="Picture 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066800" y="114300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3401" name="Picture 9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3971925" y="390048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3402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03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05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06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07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08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09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0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1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3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5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6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7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8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19" name="Oval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0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1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2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3" name="Oval 3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4" name="Oval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5" name="Oval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6" name="Oval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7" name="Oval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8" name="Oval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29" name="Oval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0" name="Oval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1" name="Oval 3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2" name="Oval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3" name="Oval 4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4" name="Oval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5" name="Oval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6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7" name="Oval 4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38" name="Oval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41" name="Oval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43" name="Oval 5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45" name="Oval 5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46" name="Oval 5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47" name="Oval 5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49" name="Oval 5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50" name="Oval 5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51" name="Oval 5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52" name="Oval 6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85800" y="4876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Suppose the data points are arranged as above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Idea—fit a line, classifier measures distance to line</a:t>
            </a:r>
          </a:p>
        </p:txBody>
      </p:sp>
      <p:pic>
        <p:nvPicPr>
          <p:cNvPr id="443462" name="Picture 70" descr="Edittex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2133600" y="1050925"/>
            <a:ext cx="6037263" cy="1387475"/>
            <a:chOff x="1728" y="662"/>
            <a:chExt cx="3803" cy="874"/>
          </a:xfrm>
        </p:grpSpPr>
        <p:sp>
          <p:nvSpPr>
            <p:cNvPr id="443460" name="Line 68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1728" y="1440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43469" name="Picture 77" descr="Edittex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3360" y="946"/>
              <a:ext cx="217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3470" name="Text Box 78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292" y="662"/>
              <a:ext cx="19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convert </a:t>
              </a:r>
              <a:r>
                <a:rPr lang="en-US" sz="1600" b="1" smtClean="0">
                  <a:solidFill>
                    <a:srgbClr val="000000"/>
                  </a:solidFill>
                </a:rPr>
                <a:t>x</a:t>
              </a:r>
              <a:r>
                <a:rPr lang="en-US" sz="1600" smtClean="0">
                  <a:solidFill>
                    <a:srgbClr val="000000"/>
                  </a:solidFill>
                </a:rPr>
                <a:t> into </a:t>
              </a:r>
              <a:r>
                <a:rPr lang="en-US" sz="1600" b="1" smtClean="0">
                  <a:solidFill>
                    <a:srgbClr val="000000"/>
                  </a:solidFill>
                </a:rPr>
                <a:t>v</a:t>
              </a:r>
              <a:r>
                <a:rPr lang="en-US" sz="1600" b="1" baseline="-25000" smtClean="0">
                  <a:solidFill>
                    <a:srgbClr val="000000"/>
                  </a:solidFill>
                </a:rPr>
                <a:t>1</a:t>
              </a:r>
              <a:r>
                <a:rPr lang="en-US" sz="1600" smtClean="0">
                  <a:solidFill>
                    <a:srgbClr val="000000"/>
                  </a:solidFill>
                </a:rPr>
                <a:t>, </a:t>
              </a:r>
              <a:r>
                <a:rPr lang="en-US" sz="1600" b="1" smtClean="0">
                  <a:solidFill>
                    <a:srgbClr val="000000"/>
                  </a:solidFill>
                </a:rPr>
                <a:t>v</a:t>
              </a:r>
              <a:r>
                <a:rPr lang="en-US" sz="1600" b="1" baseline="-25000" smtClean="0">
                  <a:solidFill>
                    <a:srgbClr val="000000"/>
                  </a:solidFill>
                </a:rPr>
                <a:t>2</a:t>
              </a:r>
              <a:r>
                <a:rPr lang="en-US" sz="1600" smtClean="0">
                  <a:solidFill>
                    <a:srgbClr val="000000"/>
                  </a:solidFill>
                </a:rPr>
                <a:t> coordinates</a:t>
              </a:r>
            </a:p>
          </p:txBody>
        </p:sp>
      </p:grpSp>
      <p:grpSp>
        <p:nvGrpSpPr>
          <p:cNvPr id="4" name="Group 87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443476" name="Line 84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77" name="Line 85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09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6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443459" name="Picture 67" descr="Edittex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82" cstate="print"/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3454" name="Line 6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455" name="Line 6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43457" name="Picture 65" descr="Edittex"/>
              <p:cNvPicPr>
                <a:picLocks noChangeAspect="1" noChangeArrowheads="1"/>
              </p:cNvPicPr>
              <p:nvPr>
                <p:custDataLst>
                  <p:tags r:id="rId67"/>
                </p:custDataLst>
              </p:nvPr>
            </p:nvPicPr>
            <p:blipFill>
              <a:blip r:embed="rId83" cstate="print"/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3467" name="Picture 75" descr="Edittex"/>
              <p:cNvPicPr>
                <a:picLocks noChangeAspect="1" noChangeArrowheads="1"/>
              </p:cNvPicPr>
              <p:nvPr>
                <p:custDataLst>
                  <p:tags r:id="rId68"/>
                </p:custDataLst>
              </p:nvPr>
            </p:nvPicPr>
            <p:blipFill>
              <a:blip r:embed="rId84" cstate="print"/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43497" name="Picture 105" descr="Edittex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85" cstate="print"/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15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3810000" y="1828800"/>
            <a:ext cx="5197475" cy="1524000"/>
            <a:chOff x="2400" y="1152"/>
            <a:chExt cx="3274" cy="960"/>
          </a:xfrm>
        </p:grpSpPr>
        <p:sp>
          <p:nvSpPr>
            <p:cNvPr id="443439" name="Oval 4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40" name="Oval 4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42" name="Oval 5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74" name="Text Box 8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918" y="1152"/>
              <a:ext cx="27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What does the </a:t>
              </a:r>
              <a:r>
                <a:rPr lang="en-US" sz="1600" b="1" smtClean="0">
                  <a:solidFill>
                    <a:srgbClr val="000000"/>
                  </a:solidFill>
                </a:rPr>
                <a:t>v</a:t>
              </a:r>
              <a:r>
                <a:rPr lang="en-US" sz="1600" b="1" baseline="-25000" smtClean="0">
                  <a:solidFill>
                    <a:srgbClr val="000000"/>
                  </a:solidFill>
                </a:rPr>
                <a:t>2</a:t>
              </a:r>
              <a:r>
                <a:rPr lang="en-US" sz="1600" smtClean="0">
                  <a:solidFill>
                    <a:srgbClr val="000000"/>
                  </a:solidFill>
                </a:rPr>
                <a:t> coordinate measure?</a:t>
              </a:r>
            </a:p>
          </p:txBody>
        </p:sp>
        <p:sp>
          <p:nvSpPr>
            <p:cNvPr id="443475" name="Text Box 83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13" y="1632"/>
              <a:ext cx="2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What does the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600" dirty="0" smtClean="0">
                  <a:solidFill>
                    <a:srgbClr val="000000"/>
                  </a:solidFill>
                </a:rPr>
                <a:t> coordinate measure?</a:t>
              </a:r>
            </a:p>
          </p:txBody>
        </p:sp>
        <p:sp>
          <p:nvSpPr>
            <p:cNvPr id="443502" name="Text Box 110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928" y="1306"/>
              <a:ext cx="27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400" smtClean="0">
                  <a:solidFill>
                    <a:srgbClr val="000000"/>
                  </a:solidFill>
                </a:rPr>
                <a:t> distance to line</a:t>
              </a:r>
            </a:p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400" smtClean="0">
                  <a:solidFill>
                    <a:srgbClr val="000000"/>
                  </a:solidFill>
                </a:rPr>
                <a:t> use it for classification—near 0 for orange pts</a:t>
              </a:r>
            </a:p>
          </p:txBody>
        </p:sp>
        <p:sp>
          <p:nvSpPr>
            <p:cNvPr id="443505" name="Text Box 113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928" y="1786"/>
              <a:ext cx="27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400" dirty="0" smtClean="0">
                  <a:solidFill>
                    <a:srgbClr val="000000"/>
                  </a:solidFill>
                </a:rPr>
                <a:t> position along line</a:t>
              </a:r>
            </a:p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400" dirty="0" smtClean="0">
                  <a:solidFill>
                    <a:srgbClr val="000000"/>
                  </a:solidFill>
                </a:rPr>
                <a:t> use it to specify which orange point it is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Dimensionality reduction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445445" name="Line 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446" name="Line 6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45447" name="Picture 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1066800" y="114300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5448" name="Picture 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3971925" y="390048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5449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0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1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2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3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4" name="Oval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5" name="Oval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6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7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8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59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0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1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2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3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4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5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6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7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8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69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0" name="Oval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1" name="Oval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2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3" name="Oval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4" name="Oval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5" name="Oval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6" name="Oval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7" name="Oval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8" name="Oval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79" name="Oval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0" name="Oval 4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1" name="Oval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2" name="Oval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3" name="Oval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4" name="Oval 4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5" name="Oval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6" name="Oval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7" name="Oval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8" name="Oval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89" name="Oval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90" name="Oval 5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91" name="Oval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92" name="Oval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93" name="Oval 5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94" name="Oval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5495" name="Oval 5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5497" name="Picture 57" descr="Edittex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67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445509" name="Picture 69" descr="Edittex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69" cstate="print"/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5510" name="Line 7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511" name="Line 7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45512" name="Picture 72" descr="Edittex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70" cstate="print"/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5513" name="Picture 73" descr="Edittex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71" cstate="print"/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45514" name="Picture 74" descr="Edittex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5516" name="Text Box 7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625975" y="3305175"/>
            <a:ext cx="22557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How to find </a:t>
            </a:r>
            <a:r>
              <a:rPr lang="en-US" sz="1600" b="1" dirty="0" smtClean="0">
                <a:solidFill>
                  <a:srgbClr val="000000"/>
                </a:solidFill>
              </a:rPr>
              <a:t>v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b="1" dirty="0" smtClean="0">
                <a:solidFill>
                  <a:srgbClr val="000000"/>
                </a:solidFill>
              </a:rPr>
              <a:t>v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2 </a:t>
            </a:r>
            <a:r>
              <a:rPr lang="en-US" sz="16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45518" name="Rectangle 7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Dimensionality reduction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We can represent the orange points with </a:t>
            </a:r>
            <a:r>
              <a:rPr lang="en-US" i="1" smtClean="0">
                <a:solidFill>
                  <a:srgbClr val="000000"/>
                </a:solidFill>
              </a:rPr>
              <a:t>only</a:t>
            </a:r>
            <a:r>
              <a:rPr lang="en-US" smtClean="0">
                <a:solidFill>
                  <a:srgbClr val="000000"/>
                </a:solidFill>
              </a:rPr>
              <a:t> their </a:t>
            </a: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 coordinates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smtClean="0">
                <a:solidFill>
                  <a:srgbClr val="000000"/>
                </a:solidFill>
              </a:rPr>
              <a:t>since </a:t>
            </a:r>
            <a:r>
              <a:rPr lang="en-US" sz="1600" b="1" smtClean="0">
                <a:solidFill>
                  <a:srgbClr val="000000"/>
                </a:solidFill>
              </a:rPr>
              <a:t>v</a:t>
            </a:r>
            <a:r>
              <a:rPr lang="en-US" sz="1600" b="1" baseline="-25000" smtClean="0">
                <a:solidFill>
                  <a:srgbClr val="000000"/>
                </a:solidFill>
              </a:rPr>
              <a:t>2</a:t>
            </a:r>
            <a:r>
              <a:rPr lang="en-US" sz="1600" smtClean="0">
                <a:solidFill>
                  <a:srgbClr val="000000"/>
                </a:solidFill>
              </a:rPr>
              <a:t> coordinates are all essentially 0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This makes it much cheaper to store and compare points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A bigger deal for higher dimensional problems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51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8690" name="Picture 2" descr="IMG_353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t="8163" b="17346"/>
          <a:stretch>
            <a:fillRect/>
          </a:stretch>
        </p:blipFill>
        <p:spPr bwMode="auto">
          <a:xfrm>
            <a:off x="3295650" y="685800"/>
            <a:ext cx="5772150" cy="6172200"/>
          </a:xfrm>
          <a:prstGeom prst="rect">
            <a:avLst/>
          </a:prstGeom>
          <a:noFill/>
        </p:spPr>
      </p:pic>
      <p:sp>
        <p:nvSpPr>
          <p:cNvPr id="49869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Arial" pitchFamily="34" charset="0"/>
              </a:rPr>
              <a:t>What do we mean by “object recognition”?</a:t>
            </a:r>
          </a:p>
        </p:txBody>
      </p:sp>
      <p:sp>
        <p:nvSpPr>
          <p:cNvPr id="49869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81063"/>
            <a:ext cx="3276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latin typeface="Arial" pitchFamily="34" charset="0"/>
              </a:rPr>
              <a:t>Next </a:t>
            </a:r>
            <a:r>
              <a:rPr lang="en-US" sz="1800" dirty="0" smtClean="0">
                <a:latin typeface="Arial" pitchFamily="34" charset="0"/>
              </a:rPr>
              <a:t>12 </a:t>
            </a:r>
            <a:r>
              <a:rPr lang="en-US" sz="1800" dirty="0">
                <a:latin typeface="Arial" pitchFamily="34" charset="0"/>
              </a:rPr>
              <a:t>slides adapted from </a:t>
            </a:r>
          </a:p>
          <a:p>
            <a:pPr eaLnBrk="1" hangingPunct="1"/>
            <a:r>
              <a:rPr lang="en-US" sz="1800" dirty="0">
                <a:latin typeface="Arial" pitchFamily="34" charset="0"/>
              </a:rPr>
              <a:t>Li, Fergus, &amp; </a:t>
            </a:r>
            <a:r>
              <a:rPr lang="en-US" sz="1800" dirty="0" err="1">
                <a:latin typeface="Arial" pitchFamily="34" charset="0"/>
              </a:rPr>
              <a:t>Torralba’s</a:t>
            </a:r>
            <a:r>
              <a:rPr lang="en-US" sz="1800" dirty="0">
                <a:latin typeface="Arial" pitchFamily="34" charset="0"/>
              </a:rPr>
              <a:t> excellent </a:t>
            </a:r>
            <a:r>
              <a:rPr lang="en-US" sz="1800" dirty="0">
                <a:latin typeface="Arial" pitchFamily="34" charset="0"/>
                <a:hlinkClick r:id="rId8"/>
              </a:rPr>
              <a:t>short course </a:t>
            </a:r>
            <a:r>
              <a:rPr lang="en-US" sz="1800" dirty="0">
                <a:latin typeface="Arial" pitchFamily="34" charset="0"/>
              </a:rPr>
              <a:t>on category and object recognition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Linear subspaces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444421" name="Line 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22" name="Line 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44423" name="Picture 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1066800" y="114300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424" name="Picture 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3971925" y="3900488"/>
            <a:ext cx="2111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4425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2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27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28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29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0" name="Oval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1" name="Oval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2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3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4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5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6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7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8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39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0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1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2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3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4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5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6" name="Oval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7" name="Oval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8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49" name="Oval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0" name="Oval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1" name="Oval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2" name="Oval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3" name="Oval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4" name="Oval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5" name="Oval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6" name="Oval 4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7" name="Oval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8" name="Oval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59" name="Oval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0" name="Oval 4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1" name="Oval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2" name="Oval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3" name="Oval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4" name="Oval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5" name="Oval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6" name="Oval 5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7" name="Oval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8" name="Oval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69" name="Oval 5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70" name="Oval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71" name="Oval 5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44473" name="Picture 57" descr="Edittex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8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444475" name="Picture 59" descr="Edittex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4476" name="Line 60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77" name="Line 61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44478" name="Picture 62" descr="Edittex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4479" name="Picture 63" descr="Edittex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4481" name="Line 6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4483" name="Text Box 6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Consider the variation along direction </a:t>
            </a:r>
            <a:r>
              <a:rPr lang="en-US" sz="1600" b="1" smtClean="0">
                <a:solidFill>
                  <a:srgbClr val="000000"/>
                </a:solidFill>
              </a:rPr>
              <a:t>v</a:t>
            </a:r>
            <a:r>
              <a:rPr lang="en-US" sz="1600" smtClean="0">
                <a:solidFill>
                  <a:srgbClr val="000000"/>
                </a:solidFill>
              </a:rPr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What unit vector </a:t>
            </a:r>
            <a:r>
              <a:rPr lang="en-US" sz="1600" b="1" smtClean="0">
                <a:solidFill>
                  <a:srgbClr val="000000"/>
                </a:solidFill>
              </a:rPr>
              <a:t>v</a:t>
            </a:r>
            <a:r>
              <a:rPr lang="en-US" sz="1600" smtClean="0">
                <a:solidFill>
                  <a:srgbClr val="000000"/>
                </a:solidFill>
              </a:rPr>
              <a:t> minimizes </a:t>
            </a:r>
            <a:r>
              <a:rPr lang="en-US" sz="1600" i="1" smtClean="0">
                <a:solidFill>
                  <a:srgbClr val="000000"/>
                </a:solidFill>
              </a:rPr>
              <a:t>var</a:t>
            </a:r>
            <a:r>
              <a:rPr lang="en-US" sz="1600" smtClean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444490" name="Picture 74" descr="Edittex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4506" name="Text Box 9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What unit vector </a:t>
            </a:r>
            <a:r>
              <a:rPr lang="en-US" sz="1600" b="1" smtClean="0">
                <a:solidFill>
                  <a:srgbClr val="000000"/>
                </a:solidFill>
              </a:rPr>
              <a:t>v</a:t>
            </a:r>
            <a:r>
              <a:rPr lang="en-US" sz="1600" smtClean="0">
                <a:solidFill>
                  <a:srgbClr val="000000"/>
                </a:solidFill>
              </a:rPr>
              <a:t> maximizes </a:t>
            </a:r>
            <a:r>
              <a:rPr lang="en-US" sz="1600" i="1" smtClean="0">
                <a:solidFill>
                  <a:srgbClr val="000000"/>
                </a:solidFill>
              </a:rPr>
              <a:t>var</a:t>
            </a:r>
            <a:r>
              <a:rPr lang="en-US" sz="160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Solution:	</a:t>
            </a:r>
            <a:r>
              <a:rPr lang="en-US" sz="1600" b="1" smtClean="0">
                <a:solidFill>
                  <a:srgbClr val="000000"/>
                </a:solidFill>
              </a:rPr>
              <a:t>v</a:t>
            </a:r>
            <a:r>
              <a:rPr lang="en-US" sz="1600" b="1" baseline="-25000" smtClean="0">
                <a:solidFill>
                  <a:srgbClr val="000000"/>
                </a:solidFill>
              </a:rPr>
              <a:t>1</a:t>
            </a:r>
            <a:r>
              <a:rPr lang="en-US" sz="1600" smtClean="0">
                <a:solidFill>
                  <a:srgbClr val="000000"/>
                </a:solidFill>
              </a:rPr>
              <a:t> is eigenvector of </a:t>
            </a:r>
            <a:r>
              <a:rPr lang="en-US" sz="1600" b="1" smtClean="0">
                <a:solidFill>
                  <a:srgbClr val="000000"/>
                </a:solidFill>
              </a:rPr>
              <a:t>A</a:t>
            </a:r>
            <a:r>
              <a:rPr lang="en-US" sz="1600" smtClean="0">
                <a:solidFill>
                  <a:srgbClr val="000000"/>
                </a:solidFill>
              </a:rPr>
              <a:t> with </a:t>
            </a:r>
            <a:r>
              <a:rPr lang="en-US" sz="1600" i="1" smtClean="0">
                <a:solidFill>
                  <a:srgbClr val="000000"/>
                </a:solidFill>
              </a:rPr>
              <a:t>largest</a:t>
            </a:r>
            <a:r>
              <a:rPr lang="en-US" sz="1600" smtClean="0">
                <a:solidFill>
                  <a:srgbClr val="000000"/>
                </a:solidFill>
              </a:rPr>
              <a:t> eigenvalue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              	v</a:t>
            </a:r>
            <a:r>
              <a:rPr lang="en-US" sz="1600" b="1" baseline="-25000" smtClean="0">
                <a:solidFill>
                  <a:srgbClr val="000000"/>
                </a:solidFill>
              </a:rPr>
              <a:t>2</a:t>
            </a:r>
            <a:r>
              <a:rPr lang="en-US" sz="1600" smtClean="0">
                <a:solidFill>
                  <a:srgbClr val="000000"/>
                </a:solidFill>
              </a:rPr>
              <a:t> is eigenvector of </a:t>
            </a:r>
            <a:r>
              <a:rPr lang="en-US" sz="1600" b="1" smtClean="0">
                <a:solidFill>
                  <a:srgbClr val="000000"/>
                </a:solidFill>
              </a:rPr>
              <a:t>A</a:t>
            </a:r>
            <a:r>
              <a:rPr lang="en-US" sz="1600" smtClean="0">
                <a:solidFill>
                  <a:srgbClr val="000000"/>
                </a:solidFill>
              </a:rPr>
              <a:t> with </a:t>
            </a:r>
            <a:r>
              <a:rPr lang="en-US" sz="1600" i="1" smtClean="0">
                <a:solidFill>
                  <a:srgbClr val="000000"/>
                </a:solidFill>
              </a:rPr>
              <a:t>smallest</a:t>
            </a:r>
            <a:r>
              <a:rPr lang="en-US" sz="1600" smtClean="0">
                <a:solidFill>
                  <a:srgbClr val="00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4520" name="Picture 104" descr="Edittex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83" cstate="print"/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4887684" y="41910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build="p" autoUpdateAnimBg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Principal component analysis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/>
              <a:t>Suppose each data point is N-dimensional</a:t>
            </a:r>
          </a:p>
          <a:p>
            <a:pPr lvl="1"/>
            <a:r>
              <a:rPr lang="en-US" sz="1800" dirty="0"/>
              <a:t>Same procedure applies: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eigenvectors of </a:t>
            </a:r>
            <a:r>
              <a:rPr lang="en-US" sz="1800" b="1" dirty="0"/>
              <a:t>A</a:t>
            </a:r>
            <a:r>
              <a:rPr lang="en-US" sz="1800" dirty="0"/>
              <a:t> define a new coordinate system</a:t>
            </a:r>
          </a:p>
          <a:p>
            <a:pPr lvl="2"/>
            <a:r>
              <a:rPr lang="en-US" sz="1600" dirty="0"/>
              <a:t>eigenvector with largest </a:t>
            </a:r>
            <a:r>
              <a:rPr lang="en-US" sz="1600" dirty="0" err="1"/>
              <a:t>eigenvalue</a:t>
            </a:r>
            <a:r>
              <a:rPr lang="en-US" sz="1600" dirty="0"/>
              <a:t> captures the most variation among training vectors </a:t>
            </a:r>
            <a:r>
              <a:rPr lang="en-US" sz="1600" b="1" dirty="0"/>
              <a:t>x</a:t>
            </a:r>
            <a:endParaRPr lang="en-US" sz="1600" dirty="0"/>
          </a:p>
          <a:p>
            <a:pPr lvl="2"/>
            <a:r>
              <a:rPr lang="en-US" sz="1600" dirty="0"/>
              <a:t>eigenvector with smallest </a:t>
            </a:r>
            <a:r>
              <a:rPr lang="en-US" sz="1600" dirty="0" err="1"/>
              <a:t>eigenvalue</a:t>
            </a:r>
            <a:r>
              <a:rPr lang="en-US" sz="1600" dirty="0"/>
              <a:t> has least variation</a:t>
            </a:r>
          </a:p>
          <a:p>
            <a:pPr lvl="1"/>
            <a:r>
              <a:rPr lang="en-US" sz="1800" dirty="0"/>
              <a:t>We can compress the data by only using the top few eigenvectors</a:t>
            </a:r>
          </a:p>
          <a:p>
            <a:pPr lvl="2"/>
            <a:r>
              <a:rPr lang="en-US" sz="1600" dirty="0"/>
              <a:t>corresponds to choosing a “linear subspace”</a:t>
            </a:r>
          </a:p>
          <a:p>
            <a:pPr lvl="3"/>
            <a:r>
              <a:rPr lang="en-US" sz="1400" dirty="0"/>
              <a:t>represent points on a line, plane, or “hyper-plane”</a:t>
            </a:r>
          </a:p>
          <a:p>
            <a:pPr lvl="2"/>
            <a:r>
              <a:rPr lang="en-US" sz="1600" dirty="0"/>
              <a:t>these eigenvectors are known as the </a:t>
            </a:r>
            <a:r>
              <a:rPr lang="en-US" sz="1600" b="1" i="1" dirty="0"/>
              <a:t>principal components</a:t>
            </a:r>
          </a:p>
        </p:txBody>
      </p:sp>
      <p:pic>
        <p:nvPicPr>
          <p:cNvPr id="446471" name="Picture 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5213" y="1762125"/>
            <a:ext cx="462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6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6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6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76400" y="2362200"/>
            <a:ext cx="28194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1602" name="AutoShap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4690768">
            <a:off x="1544638" y="1600200"/>
            <a:ext cx="3276600" cy="2514600"/>
          </a:xfrm>
          <a:prstGeom prst="parallelogram">
            <a:avLst>
              <a:gd name="adj" fmla="val 39091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Dimensionality reduction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9530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set of faces is a “subspace” of the set of images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Suppose it is K dimensional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We can find the best subspace using PCA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is like fitting a “hyper-plane” to the set of faces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spanned by vectors </a:t>
            </a:r>
            <a:r>
              <a:rPr lang="en-US" sz="1600" b="1" dirty="0"/>
              <a:t>v</a:t>
            </a:r>
            <a:r>
              <a:rPr lang="en-US" sz="1600" b="1" baseline="-25000" dirty="0"/>
              <a:t>1</a:t>
            </a:r>
            <a:r>
              <a:rPr lang="en-US" sz="1600" b="1" dirty="0"/>
              <a:t>, v</a:t>
            </a:r>
            <a:r>
              <a:rPr lang="en-US" sz="1600" b="1" baseline="-25000" dirty="0"/>
              <a:t>2</a:t>
            </a:r>
            <a:r>
              <a:rPr lang="en-US" sz="1600" b="1" dirty="0"/>
              <a:t>, ..., </a:t>
            </a:r>
            <a:r>
              <a:rPr lang="en-US" sz="1600" b="1" dirty="0" err="1"/>
              <a:t>v</a:t>
            </a:r>
            <a:r>
              <a:rPr lang="en-US" sz="1600" b="1" baseline="-25000" dirty="0" err="1"/>
              <a:t>K</a:t>
            </a:r>
            <a:endParaRPr lang="en-US" sz="1600" b="1" dirty="0"/>
          </a:p>
          <a:p>
            <a:pPr lvl="2">
              <a:lnSpc>
                <a:spcPct val="90000"/>
              </a:lnSpc>
            </a:pPr>
            <a:r>
              <a:rPr lang="en-US" sz="1600" dirty="0"/>
              <a:t>any face </a:t>
            </a:r>
            <a:endParaRPr lang="en-US" sz="1600" b="1" baseline="-25000" dirty="0"/>
          </a:p>
        </p:txBody>
      </p:sp>
      <p:sp>
        <p:nvSpPr>
          <p:cNvPr id="4515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676400" y="1752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1590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76400" y="48006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159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76400" y="2514600"/>
            <a:ext cx="762000" cy="2286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159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676400" y="3657600"/>
            <a:ext cx="1905000" cy="1143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1593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51594" name="Picture 10" descr="bush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</p:spPr>
      </p:pic>
      <p:pic>
        <p:nvPicPr>
          <p:cNvPr id="451595" name="Picture 11" descr="ap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13" name="Picture 29" descr="Edittex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75514" y="1817913"/>
            <a:ext cx="696686" cy="69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00259" y="2819401"/>
            <a:ext cx="522514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Eigenfaces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PCA extracts the eigenvectors of </a:t>
            </a:r>
            <a:r>
              <a:rPr lang="en-US" b="1"/>
              <a:t>A</a:t>
            </a:r>
            <a:endParaRPr lang="en-US"/>
          </a:p>
          <a:p>
            <a:pPr lvl="1"/>
            <a:r>
              <a:rPr lang="en-US"/>
              <a:t>Gives a set of vectors </a:t>
            </a:r>
            <a:r>
              <a:rPr lang="en-US" b="1"/>
              <a:t>v</a:t>
            </a:r>
            <a:r>
              <a:rPr lang="en-US" b="1" baseline="-25000"/>
              <a:t>1</a:t>
            </a:r>
            <a:r>
              <a:rPr lang="en-US"/>
              <a:t>, </a:t>
            </a:r>
            <a:r>
              <a:rPr lang="en-US" b="1"/>
              <a:t>v</a:t>
            </a:r>
            <a:r>
              <a:rPr lang="en-US" b="1" baseline="-25000"/>
              <a:t>2</a:t>
            </a:r>
            <a:r>
              <a:rPr lang="en-US"/>
              <a:t>, </a:t>
            </a:r>
            <a:r>
              <a:rPr lang="en-US" b="1"/>
              <a:t>v</a:t>
            </a:r>
            <a:r>
              <a:rPr lang="en-US" b="1" baseline="-25000"/>
              <a:t>3</a:t>
            </a:r>
            <a:r>
              <a:rPr lang="en-US"/>
              <a:t>, ...</a:t>
            </a:r>
          </a:p>
          <a:p>
            <a:pPr lvl="1"/>
            <a:r>
              <a:rPr lang="en-US"/>
              <a:t>Each one of these vectors is a direction in face space</a:t>
            </a:r>
          </a:p>
          <a:p>
            <a:pPr lvl="2"/>
            <a:r>
              <a:rPr lang="en-US"/>
              <a:t>what do these look like?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68538" y="2514600"/>
            <a:ext cx="4437062" cy="4114800"/>
            <a:chOff x="1429" y="1584"/>
            <a:chExt cx="2795" cy="2592"/>
          </a:xfrm>
        </p:grpSpPr>
        <p:pic>
          <p:nvPicPr>
            <p:cNvPr id="452612" name="Picture 4" descr="db_eigfacessmall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32" y="1584"/>
              <a:ext cx="2592" cy="2592"/>
            </a:xfrm>
            <a:prstGeom prst="rect">
              <a:avLst/>
            </a:prstGeom>
            <a:noFill/>
          </p:spPr>
        </p:pic>
        <p:pic>
          <p:nvPicPr>
            <p:cNvPr id="452614" name="Picture 6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29" y="1765"/>
              <a:ext cx="1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2617" name="Picture 9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04" y="1632"/>
              <a:ext cx="1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2619" name="Picture 11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880" y="1629"/>
              <a:ext cx="1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2621" name="Picture 13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04" y="1629"/>
              <a:ext cx="19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Projecting onto the eigenfaces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The eigenfaces </a:t>
            </a:r>
            <a:r>
              <a:rPr lang="en-US" sz="2000" b="1"/>
              <a:t>v</a:t>
            </a:r>
            <a:r>
              <a:rPr lang="en-US" sz="2000" b="1" baseline="-25000"/>
              <a:t>1</a:t>
            </a:r>
            <a:r>
              <a:rPr lang="en-US" sz="2000"/>
              <a:t>, ..., </a:t>
            </a:r>
            <a:r>
              <a:rPr lang="en-US" sz="2000" b="1"/>
              <a:t>v</a:t>
            </a:r>
            <a:r>
              <a:rPr lang="en-US" sz="2000" b="1" baseline="-25000"/>
              <a:t>K</a:t>
            </a:r>
            <a:r>
              <a:rPr lang="en-US" sz="2000"/>
              <a:t> span the space of faces</a:t>
            </a:r>
          </a:p>
          <a:p>
            <a:pPr lvl="1"/>
            <a:r>
              <a:rPr lang="en-US" sz="1800"/>
              <a:t>A face is converted to eigenface coordinates by</a:t>
            </a:r>
          </a:p>
        </p:txBody>
      </p:sp>
      <p:pic>
        <p:nvPicPr>
          <p:cNvPr id="455688" name="Picture 8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600" y="3505200"/>
            <a:ext cx="7189788" cy="1871663"/>
            <a:chOff x="144" y="2208"/>
            <a:chExt cx="4529" cy="1179"/>
          </a:xfrm>
        </p:grpSpPr>
        <p:pic>
          <p:nvPicPr>
            <p:cNvPr id="455689" name="Picture 9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152" y="2324"/>
              <a:ext cx="3521" cy="852"/>
            </a:xfrm>
            <a:prstGeom prst="rect">
              <a:avLst/>
            </a:prstGeom>
            <a:noFill/>
          </p:spPr>
        </p:pic>
        <p:sp>
          <p:nvSpPr>
            <p:cNvPr id="455692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68" y="2727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55693" name="Picture 13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/>
            <a:srcRect l="37048" t="16777" r="27962" b="20271"/>
            <a:stretch>
              <a:fillRect/>
            </a:stretch>
          </p:blipFill>
          <p:spPr bwMode="auto">
            <a:xfrm>
              <a:off x="144" y="2208"/>
              <a:ext cx="527" cy="1001"/>
            </a:xfrm>
            <a:prstGeom prst="rect">
              <a:avLst/>
            </a:prstGeom>
            <a:noFill/>
          </p:spPr>
        </p:pic>
        <p:pic>
          <p:nvPicPr>
            <p:cNvPr id="455696" name="Picture 16" descr="Edittex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36" y="3278"/>
              <a:ext cx="12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00" name="Picture 20" descr="Edittex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210" y="3249"/>
              <a:ext cx="3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08" name="Picture 28" descr="Edittex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680" y="3249"/>
              <a:ext cx="3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09" name="Picture 29" descr="Edittex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2109" y="3249"/>
              <a:ext cx="3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10" name="Picture 30" descr="Edittex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2541" y="3249"/>
              <a:ext cx="3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11" name="Picture 31" descr="Edittex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2973" y="3249"/>
              <a:ext cx="3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12" name="Picture 32" descr="Edittex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3415" y="3249"/>
              <a:ext cx="3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13" name="Picture 33" descr="Edittex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3892" y="3249"/>
              <a:ext cx="33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5714" name="Picture 34" descr="Edittex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4317" y="3249"/>
              <a:ext cx="3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5718" name="AutoShape 38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-5400000">
            <a:off x="2819400" y="1601788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55720" name="Picture 40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5721" name="AutoShape 41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-5400000">
            <a:off x="4343400" y="1601788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5723" name="AutoShape 43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-5400000">
            <a:off x="6324600" y="1601788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55725" name="Picture 45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5726" name="Picture 46" descr="Edittex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858000" y="3048000"/>
            <a:ext cx="2130425" cy="2044700"/>
            <a:chOff x="4320" y="1920"/>
            <a:chExt cx="1342" cy="1288"/>
          </a:xfrm>
        </p:grpSpPr>
        <p:pic>
          <p:nvPicPr>
            <p:cNvPr id="455690" name="Picture 10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/>
            <a:srcRect l="92639" t="19998" r="2151" b="52223"/>
            <a:stretch>
              <a:fillRect/>
            </a:stretch>
          </p:blipFill>
          <p:spPr bwMode="auto">
            <a:xfrm>
              <a:off x="5167" y="2208"/>
              <a:ext cx="495" cy="1000"/>
            </a:xfrm>
            <a:prstGeom prst="rect">
              <a:avLst/>
            </a:prstGeom>
            <a:noFill/>
          </p:spPr>
        </p:pic>
        <p:sp>
          <p:nvSpPr>
            <p:cNvPr id="455691" name="Line 1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793" y="2751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5729" name="Line 4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920"/>
              <a:ext cx="76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55732" name="Picture 52" descr="Edittex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371600" y="2890838"/>
            <a:ext cx="52816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8305800" cy="838200"/>
          </a:xfrm>
        </p:spPr>
        <p:txBody>
          <a:bodyPr/>
          <a:lstStyle/>
          <a:p>
            <a:r>
              <a:rPr lang="en-US" dirty="0" smtClean="0"/>
              <a:t>Detection and recognition </a:t>
            </a:r>
            <a:r>
              <a:rPr lang="en-US" dirty="0"/>
              <a:t>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914400"/>
            <a:ext cx="7772400" cy="3962400"/>
          </a:xfrm>
        </p:spPr>
        <p:txBody>
          <a:bodyPr/>
          <a:lstStyle/>
          <a:p>
            <a:pPr marL="457200" indent="-457200"/>
            <a:r>
              <a:rPr lang="en-US" sz="2000" dirty="0"/>
              <a:t>Algorithm</a:t>
            </a:r>
          </a:p>
          <a:p>
            <a:pPr marL="838200" lvl="1" indent="-381000">
              <a:buFontTx/>
              <a:buAutoNum type="arabicPeriod"/>
            </a:pPr>
            <a:r>
              <a:rPr lang="en-US" sz="1800" dirty="0"/>
              <a:t>Process the image database (set of images with labels)</a:t>
            </a:r>
          </a:p>
          <a:p>
            <a:pPr marL="1257300" lvl="2" indent="-342900">
              <a:buFontTx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57300" lvl="2" indent="-342900">
              <a:buFontTx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38200" lvl="1" indent="-381000">
              <a:buFontTx/>
              <a:buAutoNum type="arabicPeriod"/>
            </a:pPr>
            <a:r>
              <a:rPr lang="en-US" sz="1800" dirty="0"/>
              <a:t>Given a new image (to be recognized) </a:t>
            </a:r>
            <a:r>
              <a:rPr lang="en-US" sz="1800" b="1" dirty="0"/>
              <a:t>x</a:t>
            </a:r>
            <a:r>
              <a:rPr lang="en-US" sz="1800" dirty="0"/>
              <a:t>, calculate K coefficients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38200" lvl="1" indent="-381000">
              <a:buFontTx/>
              <a:buAutoNum type="arabicPeriod"/>
            </a:pPr>
            <a:r>
              <a:rPr lang="en-US" sz="1800" dirty="0"/>
              <a:t>Detect if x is a face</a:t>
            </a:r>
          </a:p>
          <a:p>
            <a:pPr marL="838200" lvl="1" indent="-381000">
              <a:buFontTx/>
              <a:buAutoNum type="arabicPeriod"/>
            </a:pPr>
            <a:endParaRPr lang="en-US" sz="1800" dirty="0"/>
          </a:p>
          <a:p>
            <a:pPr marL="838200" lvl="1" indent="-381000">
              <a:buFontTx/>
              <a:buAutoNum type="arabicPeriod"/>
            </a:pPr>
            <a:endParaRPr lang="en-US" dirty="0"/>
          </a:p>
          <a:p>
            <a:pPr marL="838200" lvl="1" indent="-381000">
              <a:buFontTx/>
              <a:buAutoNum type="arabicPeriod"/>
            </a:pPr>
            <a:r>
              <a:rPr lang="en-US" sz="1800" dirty="0"/>
              <a:t>If it is a face, who is it?</a:t>
            </a:r>
          </a:p>
        </p:txBody>
      </p:sp>
      <p:pic>
        <p:nvPicPr>
          <p:cNvPr id="456709" name="Picture 5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6719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449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Find closest labeled face in database</a:t>
            </a:r>
          </a:p>
          <a:p>
            <a:pPr marL="1676400" lvl="3" indent="-3048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smtClean="0">
                <a:solidFill>
                  <a:srgbClr val="000000"/>
                </a:solidFill>
              </a:rPr>
              <a:t>nearest-neighbor in K-dimensional space</a:t>
            </a:r>
          </a:p>
        </p:txBody>
      </p:sp>
      <p:pic>
        <p:nvPicPr>
          <p:cNvPr id="456724" name="Picture 20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6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6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Choosing the dimension K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16225" y="1066800"/>
            <a:ext cx="3262313" cy="2549525"/>
            <a:chOff x="3194" y="922"/>
            <a:chExt cx="2055" cy="160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194" y="922"/>
              <a:ext cx="1932" cy="1429"/>
              <a:chOff x="3194" y="922"/>
              <a:chExt cx="1932" cy="1429"/>
            </a:xfrm>
          </p:grpSpPr>
          <p:pic>
            <p:nvPicPr>
              <p:cNvPr id="472072" name="Picture 8" descr="baback1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4" cstate="print"/>
              <a:srcRect l="51051" b="7906"/>
              <a:stretch>
                <a:fillRect/>
              </a:stretch>
            </p:blipFill>
            <p:spPr bwMode="auto">
              <a:xfrm>
                <a:off x="3194" y="922"/>
                <a:ext cx="1932" cy="1429"/>
              </a:xfrm>
              <a:prstGeom prst="rect">
                <a:avLst/>
              </a:prstGeom>
              <a:noFill/>
            </p:spPr>
          </p:pic>
          <p:sp>
            <p:nvSpPr>
              <p:cNvPr id="472073" name="Rectangle 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24" y="1136"/>
                <a:ext cx="144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074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440" y="1136"/>
                <a:ext cx="144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72075" name="Text Box 1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83" y="2310"/>
              <a:ext cx="206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 smtClean="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472076" name="Text Box 1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43" y="2310"/>
              <a:ext cx="306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 i="1" smtClean="0">
                  <a:solidFill>
                    <a:srgbClr val="000000"/>
                  </a:solidFill>
                  <a:latin typeface="Times New Roman" pitchFamily="18" charset="0"/>
                </a:rPr>
                <a:t>NM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55" y="2310"/>
              <a:ext cx="286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 i="1" smtClean="0">
                  <a:solidFill>
                    <a:srgbClr val="000000"/>
                  </a:solidFill>
                  <a:latin typeface="Times New Roman" pitchFamily="18" charset="0"/>
                </a:rPr>
                <a:t>i </a:t>
              </a:r>
              <a:r>
                <a:rPr lang="en-US" sz="1600" smtClean="0">
                  <a:solidFill>
                    <a:srgbClr val="000000"/>
                  </a:solidFill>
                  <a:latin typeface="Times New Roman" pitchFamily="18" charset="0"/>
                </a:rPr>
                <a:t>= </a:t>
              </a:r>
            </a:p>
          </p:txBody>
        </p:sp>
      </p:grpSp>
      <p:sp>
        <p:nvSpPr>
          <p:cNvPr id="472079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330325"/>
            <a:ext cx="1262063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1600" smtClean="0">
                <a:solidFill>
                  <a:srgbClr val="000000"/>
                </a:solidFill>
              </a:rPr>
              <a:t>eigenvalues</a:t>
            </a:r>
          </a:p>
        </p:txBody>
      </p:sp>
      <p:sp>
        <p:nvSpPr>
          <p:cNvPr id="472081" name="Rectangle 17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3733800"/>
            <a:ext cx="7772400" cy="2438400"/>
          </a:xfrm>
        </p:spPr>
        <p:txBody>
          <a:bodyPr/>
          <a:lstStyle/>
          <a:p>
            <a:r>
              <a:rPr lang="en-US"/>
              <a:t>How many eigenfaces to use?</a:t>
            </a:r>
          </a:p>
          <a:p>
            <a:r>
              <a:rPr lang="en-US"/>
              <a:t>Look at the decay of the eigenvalues</a:t>
            </a:r>
          </a:p>
          <a:p>
            <a:pPr lvl="1"/>
            <a:r>
              <a:rPr lang="en-US"/>
              <a:t>the eigenvalue tells you the amount of variance “in the direction” of that eigenface</a:t>
            </a:r>
          </a:p>
          <a:p>
            <a:pPr lvl="1"/>
            <a:r>
              <a:rPr lang="en-US"/>
              <a:t>ignore eigenfaces with low variance</a:t>
            </a:r>
          </a:p>
        </p:txBody>
      </p:sp>
      <p:pic>
        <p:nvPicPr>
          <p:cNvPr id="47208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Issues:  metrics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What’s the best way to compare images?</a:t>
            </a:r>
          </a:p>
          <a:p>
            <a:pPr lvl="1"/>
            <a:r>
              <a:rPr lang="en-US"/>
              <a:t>need to define appropriate features</a:t>
            </a:r>
          </a:p>
          <a:p>
            <a:pPr lvl="1"/>
            <a:r>
              <a:rPr lang="en-US"/>
              <a:t>depends on goal of recognition task</a:t>
            </a:r>
          </a:p>
        </p:txBody>
      </p:sp>
      <p:pic>
        <p:nvPicPr>
          <p:cNvPr id="475140" name="Picture 4" descr="matierb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2863850"/>
            <a:ext cx="3505200" cy="2470150"/>
          </a:xfrm>
          <a:prstGeom prst="rect">
            <a:avLst/>
          </a:prstGeom>
          <a:noFill/>
        </p:spPr>
      </p:pic>
      <p:sp>
        <p:nvSpPr>
          <p:cNvPr id="4751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5424488"/>
            <a:ext cx="3048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exact matching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complex features work well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(SIFT, MOPS, etc.)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24400" y="3228975"/>
            <a:ext cx="3124200" cy="1952625"/>
            <a:chOff x="768" y="2928"/>
            <a:chExt cx="1536" cy="960"/>
          </a:xfrm>
        </p:grpSpPr>
        <p:pic>
          <p:nvPicPr>
            <p:cNvPr id="475143" name="Picture 7" descr="query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68" y="3437"/>
              <a:ext cx="480" cy="451"/>
            </a:xfrm>
            <a:prstGeom prst="rect">
              <a:avLst/>
            </a:prstGeom>
            <a:noFill/>
          </p:spPr>
        </p:pic>
        <p:pic>
          <p:nvPicPr>
            <p:cNvPr id="475144" name="Picture 8" descr="query-f0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6" y="2928"/>
              <a:ext cx="480" cy="480"/>
            </a:xfrm>
            <a:prstGeom prst="rect">
              <a:avLst/>
            </a:prstGeom>
            <a:noFill/>
          </p:spPr>
        </p:pic>
        <p:pic>
          <p:nvPicPr>
            <p:cNvPr id="475145" name="Picture 9" descr="query-f1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24" y="2928"/>
              <a:ext cx="480" cy="480"/>
            </a:xfrm>
            <a:prstGeom prst="rect">
              <a:avLst/>
            </a:prstGeom>
            <a:noFill/>
          </p:spPr>
        </p:pic>
        <p:pic>
          <p:nvPicPr>
            <p:cNvPr id="475146" name="Picture 10" descr="query-i0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296" y="3408"/>
              <a:ext cx="480" cy="480"/>
            </a:xfrm>
            <a:prstGeom prst="rect">
              <a:avLst/>
            </a:prstGeom>
            <a:noFill/>
          </p:spPr>
        </p:pic>
        <p:pic>
          <p:nvPicPr>
            <p:cNvPr id="475147" name="Picture 11" descr="query-i1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824" y="3408"/>
              <a:ext cx="480" cy="480"/>
            </a:xfrm>
            <a:prstGeom prst="rect">
              <a:avLst/>
            </a:prstGeom>
            <a:noFill/>
          </p:spPr>
        </p:pic>
      </p:grpSp>
      <p:sp>
        <p:nvSpPr>
          <p:cNvPr id="475148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5410200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classification/detection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simple features work well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(Viola/Jones, etc.)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Metrics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Lots more feature types that we haven’t mentioned</a:t>
            </a:r>
          </a:p>
          <a:p>
            <a:pPr lvl="1"/>
            <a:r>
              <a:rPr lang="en-US"/>
              <a:t>moments, statistics</a:t>
            </a:r>
          </a:p>
          <a:p>
            <a:pPr lvl="2"/>
            <a:r>
              <a:rPr lang="en-US"/>
              <a:t>metrics:  Earth mover’s distance, ...</a:t>
            </a:r>
          </a:p>
          <a:p>
            <a:pPr lvl="1"/>
            <a:r>
              <a:rPr lang="en-US"/>
              <a:t>edges, curves </a:t>
            </a:r>
          </a:p>
          <a:p>
            <a:pPr lvl="2"/>
            <a:r>
              <a:rPr lang="en-US"/>
              <a:t>metrics:  Hausdorff, shape context, ...</a:t>
            </a:r>
          </a:p>
          <a:p>
            <a:pPr lvl="1"/>
            <a:r>
              <a:rPr lang="en-US"/>
              <a:t>3D:  surfaces, spin images</a:t>
            </a:r>
          </a:p>
          <a:p>
            <a:pPr lvl="2"/>
            <a:r>
              <a:rPr lang="en-US"/>
              <a:t>metrics:  chamfer (ICP)</a:t>
            </a:r>
          </a:p>
          <a:p>
            <a:pPr lvl="1"/>
            <a:r>
              <a:rPr lang="en-US"/>
              <a:t>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Issues:  feature selection</a:t>
            </a:r>
          </a:p>
        </p:txBody>
      </p:sp>
      <p:pic>
        <p:nvPicPr>
          <p:cNvPr id="478213" name="Picture 5" descr="adaptiveNMS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1912938"/>
            <a:ext cx="3656013" cy="2735262"/>
          </a:xfrm>
          <a:prstGeom prst="rect">
            <a:avLst/>
          </a:prstGeom>
          <a:noFill/>
        </p:spPr>
      </p:pic>
      <p:pic>
        <p:nvPicPr>
          <p:cNvPr id="478214" name="Picture 6" descr="adaptiveNMS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388" y="1911350"/>
            <a:ext cx="3654425" cy="2747963"/>
          </a:xfrm>
          <a:prstGeom prst="rect">
            <a:avLst/>
          </a:prstGeom>
          <a:noFill/>
        </p:spPr>
      </p:pic>
      <p:pic>
        <p:nvPicPr>
          <p:cNvPr id="478215" name="Picture 7" descr="adaptiveNMS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6913" y="1920875"/>
            <a:ext cx="3656012" cy="2735263"/>
          </a:xfrm>
          <a:prstGeom prst="rect">
            <a:avLst/>
          </a:prstGeom>
          <a:noFill/>
        </p:spPr>
      </p:pic>
      <p:pic>
        <p:nvPicPr>
          <p:cNvPr id="478216" name="Picture 8" descr="adaptiveNMS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6913" y="1905000"/>
            <a:ext cx="3656012" cy="2741613"/>
          </a:xfrm>
          <a:prstGeom prst="rect">
            <a:avLst/>
          </a:prstGeom>
          <a:noFill/>
        </p:spPr>
      </p:pic>
      <p:pic>
        <p:nvPicPr>
          <p:cNvPr id="478217" name="Picture 9" descr="adaptiveNMS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6913" y="1920875"/>
            <a:ext cx="3646487" cy="2740025"/>
          </a:xfrm>
          <a:prstGeom prst="rect">
            <a:avLst/>
          </a:prstGeom>
          <a:noFill/>
        </p:spPr>
      </p:pic>
      <p:sp>
        <p:nvSpPr>
          <p:cNvPr id="47821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4953000"/>
            <a:ext cx="3657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If all you have is one image:</a:t>
            </a:r>
            <a:br>
              <a:rPr lang="en-US" sz="1400" smtClean="0">
                <a:solidFill>
                  <a:srgbClr val="000000"/>
                </a:solidFill>
              </a:rPr>
            </a:br>
            <a:r>
              <a:rPr lang="en-US" sz="1400" smtClean="0">
                <a:solidFill>
                  <a:srgbClr val="000000"/>
                </a:solidFill>
              </a:rPr>
              <a:t>non-maximum suppression, etc.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572000" y="1524000"/>
            <a:ext cx="3657600" cy="3946525"/>
            <a:chOff x="2880" y="960"/>
            <a:chExt cx="2304" cy="2486"/>
          </a:xfrm>
        </p:grpSpPr>
        <p:pic>
          <p:nvPicPr>
            <p:cNvPr id="478218" name="Picture 10" descr="training_faces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20" y="960"/>
              <a:ext cx="1968" cy="1968"/>
            </a:xfrm>
            <a:prstGeom prst="rect">
              <a:avLst/>
            </a:prstGeom>
            <a:noFill/>
          </p:spPr>
        </p:pic>
        <p:sp>
          <p:nvSpPr>
            <p:cNvPr id="478220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80" y="3120"/>
              <a:ext cx="23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</a:rPr>
                <a:t>If you have a training set of images:</a:t>
              </a:r>
              <a:br>
                <a:rPr lang="en-US" sz="1400" smtClean="0">
                  <a:solidFill>
                    <a:srgbClr val="000000"/>
                  </a:solidFill>
                </a:rPr>
              </a:br>
              <a:r>
                <a:rPr lang="en-US" sz="1400" smtClean="0">
                  <a:solidFill>
                    <a:srgbClr val="000000"/>
                  </a:solidFill>
                </a:rPr>
                <a:t>AdaBoost, etc.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1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0"/>
            <a:ext cx="567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Arial" pitchFamily="34" charset="0"/>
              </a:rPr>
              <a:t>Verification: is that a lamp?</a:t>
            </a:r>
          </a:p>
        </p:txBody>
      </p:sp>
      <p:pic>
        <p:nvPicPr>
          <p:cNvPr id="499715" name="Picture 3" descr="IMG_353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8163" b="17346"/>
          <a:stretch>
            <a:fillRect/>
          </a:stretch>
        </p:blipFill>
        <p:spPr bwMode="auto">
          <a:xfrm>
            <a:off x="1752600" y="685800"/>
            <a:ext cx="5772150" cy="6172200"/>
          </a:xfrm>
          <a:prstGeom prst="rect">
            <a:avLst/>
          </a:prstGeom>
          <a:noFill/>
        </p:spPr>
      </p:pic>
      <p:sp>
        <p:nvSpPr>
          <p:cNvPr id="499716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4038600"/>
            <a:ext cx="1447800" cy="2590800"/>
          </a:xfrm>
          <a:prstGeom prst="ellipse">
            <a:avLst/>
          </a:prstGeom>
          <a:solidFill>
            <a:srgbClr val="FF99CC">
              <a:alpha val="35001"/>
            </a:srgbClr>
          </a:solidFill>
          <a:ln w="1016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Issues:  data modeling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Generative methods</a:t>
            </a:r>
          </a:p>
          <a:p>
            <a:pPr lvl="1"/>
            <a:r>
              <a:rPr lang="en-US" dirty="0"/>
              <a:t>model the “shape” of each class</a:t>
            </a:r>
          </a:p>
          <a:p>
            <a:pPr lvl="2"/>
            <a:r>
              <a:rPr lang="en-US" dirty="0"/>
              <a:t>histograms, PCA, mixtures of Gaussians</a:t>
            </a:r>
          </a:p>
          <a:p>
            <a:pPr lvl="2"/>
            <a:r>
              <a:rPr lang="en-US" dirty="0"/>
              <a:t>graphical models (HMM’s, belief networks, etc.)</a:t>
            </a:r>
          </a:p>
          <a:p>
            <a:pPr lvl="2"/>
            <a:r>
              <a:rPr lang="en-US" dirty="0"/>
              <a:t>...</a:t>
            </a:r>
          </a:p>
          <a:p>
            <a:pPr lvl="2"/>
            <a:endParaRPr lang="en-US" dirty="0"/>
          </a:p>
          <a:p>
            <a:r>
              <a:rPr lang="en-US" dirty="0"/>
              <a:t>Discriminative methods</a:t>
            </a:r>
          </a:p>
          <a:p>
            <a:pPr lvl="1"/>
            <a:r>
              <a:rPr lang="en-US" dirty="0"/>
              <a:t>model boundaries between classes</a:t>
            </a:r>
          </a:p>
          <a:p>
            <a:pPr lvl="2"/>
            <a:r>
              <a:rPr lang="en-US" dirty="0" err="1"/>
              <a:t>perceptrons</a:t>
            </a:r>
            <a:r>
              <a:rPr lang="en-US" dirty="0"/>
              <a:t>, neural networks</a:t>
            </a:r>
          </a:p>
          <a:p>
            <a:pPr lvl="2"/>
            <a:r>
              <a:rPr lang="en-US" dirty="0"/>
              <a:t>support vector machines (SVM’s)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Generative vs. Discriminative </a:t>
            </a:r>
          </a:p>
        </p:txBody>
      </p:sp>
      <p:pic>
        <p:nvPicPr>
          <p:cNvPr id="477187" name="Picture 3" descr="class-densit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900" y="1844675"/>
            <a:ext cx="4092575" cy="3425825"/>
          </a:xfrm>
          <a:prstGeom prst="rect">
            <a:avLst/>
          </a:prstGeom>
          <a:noFill/>
        </p:spPr>
      </p:pic>
      <p:pic>
        <p:nvPicPr>
          <p:cNvPr id="477188" name="Picture 4" descr="class-prob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1388" y="1881188"/>
            <a:ext cx="4243387" cy="3378200"/>
          </a:xfrm>
          <a:prstGeom prst="rect">
            <a:avLst/>
          </a:prstGeom>
          <a:noFill/>
        </p:spPr>
      </p:pic>
      <p:sp>
        <p:nvSpPr>
          <p:cNvPr id="4771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5256213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Generative Approach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model individual classes, priors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64150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from Chris Bishop</a:t>
            </a:r>
          </a:p>
        </p:txBody>
      </p:sp>
      <p:sp>
        <p:nvSpPr>
          <p:cNvPr id="47719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52578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Discriminative Approach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model posterior directly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Issues:  dimensionality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What if your space isn’t </a:t>
            </a:r>
            <a:r>
              <a:rPr lang="en-US" i="1"/>
              <a:t>flat</a:t>
            </a:r>
            <a:r>
              <a:rPr lang="en-US"/>
              <a:t>?</a:t>
            </a:r>
          </a:p>
          <a:p>
            <a:pPr lvl="1"/>
            <a:r>
              <a:rPr lang="en-US"/>
              <a:t>PCA may not help</a:t>
            </a:r>
          </a:p>
        </p:txBody>
      </p:sp>
      <p:pic>
        <p:nvPicPr>
          <p:cNvPr id="48026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905000"/>
            <a:ext cx="7010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02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469265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Nonlinear methods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LLE, MDS, etc.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Issues:  speed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study:  Viola Jones face detector</a:t>
            </a:r>
          </a:p>
          <a:p>
            <a:r>
              <a:rPr lang="en-US" dirty="0" smtClean="0"/>
              <a:t>Exploits two key strategies:</a:t>
            </a:r>
          </a:p>
          <a:p>
            <a:pPr lvl="1"/>
            <a:r>
              <a:rPr lang="en-US" dirty="0" smtClean="0"/>
              <a:t>simple, super-efficient features</a:t>
            </a:r>
          </a:p>
          <a:p>
            <a:pPr lvl="1"/>
            <a:r>
              <a:rPr lang="en-US" dirty="0" smtClean="0"/>
              <a:t>pruning (cascaded classifiers)</a:t>
            </a:r>
          </a:p>
          <a:p>
            <a:endParaRPr lang="en-US" smtClean="0"/>
          </a:p>
          <a:p>
            <a:r>
              <a:rPr lang="en-US" smtClean="0"/>
              <a:t>Next </a:t>
            </a:r>
            <a:r>
              <a:rPr lang="en-US" dirty="0" smtClean="0"/>
              <a:t>few slides adapted </a:t>
            </a:r>
            <a:r>
              <a:rPr lang="en-US" dirty="0" err="1" smtClean="0"/>
              <a:t>Grauman</a:t>
            </a:r>
            <a:r>
              <a:rPr lang="en-US" dirty="0" smtClean="0"/>
              <a:t> &amp; </a:t>
            </a:r>
            <a:r>
              <a:rPr lang="en-US" dirty="0" err="1" smtClean="0"/>
              <a:t>Liebe’s</a:t>
            </a:r>
            <a:r>
              <a:rPr lang="en-US" dirty="0" smtClean="0"/>
              <a:t> tutorial </a:t>
            </a:r>
          </a:p>
          <a:p>
            <a:pPr lvl="1"/>
            <a:r>
              <a:rPr lang="en-US" sz="1400" dirty="0" smtClean="0">
                <a:hlinkClick r:id="rId2"/>
              </a:rPr>
              <a:t>http://www.vision.ee.ethz.ch/~bleibe/teaching/tutorial-aaai08/</a:t>
            </a:r>
            <a:r>
              <a:rPr lang="en-US" sz="1400" dirty="0" smtClean="0"/>
              <a:t> </a:t>
            </a:r>
          </a:p>
          <a:p>
            <a:r>
              <a:rPr lang="en-US" dirty="0" smtClean="0"/>
              <a:t>Also see Paul Viola’s talk (video)</a:t>
            </a:r>
            <a:endParaRPr lang="en-US" sz="1600" dirty="0" smtClean="0"/>
          </a:p>
          <a:p>
            <a:pPr lvl="1"/>
            <a:r>
              <a:rPr lang="en-US" sz="1400" dirty="0" smtClean="0">
                <a:hlinkClick r:id="rId3"/>
              </a:rPr>
              <a:t>http://www.cs.washington.edu/education/courses/577/04sp/contents.html#DM</a:t>
            </a:r>
            <a:r>
              <a:rPr lang="en-US" sz="1400" dirty="0" smtClean="0"/>
              <a:t>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580611" name="Slide Number Placeholder 2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0749842-042F-48AA-B021-ED9696C07050}" type="slidenum">
              <a:rPr lang="de-DE" sz="14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4775" y="1528763"/>
            <a:ext cx="48561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Feature output is difference between adjacent regions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Viola &amp; Jones, CVPR 2001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/>
          <a:srcRect l="59290" t="65999" r="15630" b="9259"/>
          <a:stretch>
            <a:fillRect/>
          </a:stretch>
        </p:blipFill>
        <p:spPr bwMode="auto">
          <a:xfrm>
            <a:off x="6616700" y="3575050"/>
            <a:ext cx="2336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/>
          <a:srcRect l="59290" t="39304" r="15630" b="35954"/>
          <a:stretch>
            <a:fillRect/>
          </a:stretch>
        </p:blipFill>
        <p:spPr bwMode="auto">
          <a:xfrm>
            <a:off x="3878263" y="3611563"/>
            <a:ext cx="23542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/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lvl="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Efficiently computable with integral image: any sum can be computed in constant time</a:t>
            </a:r>
          </a:p>
          <a:p>
            <a:pPr marL="57150" lvl="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Avoid scaling images </a:t>
            </a:r>
            <a:r>
              <a:rPr lang="en-US" sz="2100" b="1" smtClean="0">
                <a:solidFill>
                  <a:srgbClr val="000000"/>
                </a:solidFill>
                <a:sym typeface="Wingdings" pitchFamily="2" charset="2"/>
              </a:rPr>
              <a:t> scale features directly for same cost</a:t>
            </a: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“Rectangular” filters</a:t>
            </a:r>
          </a:p>
        </p:txBody>
      </p:sp>
      <p:sp>
        <p:nvSpPr>
          <p:cNvPr id="16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73638" y="3136900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Value at (x,y) is sum of pixels above and to the left of (x,y)</a:t>
            </a:r>
          </a:p>
        </p:txBody>
      </p:sp>
      <p:sp>
        <p:nvSpPr>
          <p:cNvPr id="17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010150" y="4159250"/>
            <a:ext cx="401638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62463" y="5437188"/>
            <a:ext cx="21542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Integral image</a:t>
            </a:r>
          </a:p>
        </p:txBody>
      </p:sp>
      <p:pic>
        <p:nvPicPr>
          <p:cNvPr id="19" name="Picture 1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 cstate="print"/>
          <a:srcRect l="11226" t="65300" r="42879" b="20520"/>
          <a:stretch>
            <a:fillRect/>
          </a:stretch>
        </p:blipFill>
        <p:spPr bwMode="auto">
          <a:xfrm>
            <a:off x="6288088" y="5473700"/>
            <a:ext cx="2855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>
            <p:custDataLst>
              <p:tags r:id="rId16"/>
            </p:custDataLst>
          </p:nvPr>
        </p:nvSpPr>
        <p:spPr bwMode="auto">
          <a:xfrm>
            <a:off x="7383463" y="4268788"/>
            <a:ext cx="766762" cy="438150"/>
          </a:xfrm>
          <a:prstGeom prst="rect">
            <a:avLst/>
          </a:prstGeom>
          <a:solidFill>
            <a:schemeClr val="accent4"/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7" grpId="0" animBg="1"/>
      <p:bldP spid="20" grpId="0" animBg="1"/>
      <p:bldP spid="2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Large library of filters</a:t>
            </a:r>
          </a:p>
        </p:txBody>
      </p:sp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26238" y="1311275"/>
            <a:ext cx="24177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Considering all possible filter parameters: position, scale, and type: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180,000+ possible features associated with each 24 x 24 window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Use AdaBoost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Viola &amp; Jones, CVPR 2001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cxnSp>
        <p:nvCxnSpPr>
          <p:cNvPr id="61" name="Straight Arrow Connector 60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1906588" y="4941888"/>
            <a:ext cx="1533525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sp>
        <p:nvSpPr>
          <p:cNvPr id="584707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381000"/>
            <a:ext cx="7948613" cy="609600"/>
          </a:xfrm>
        </p:spPr>
        <p:txBody>
          <a:bodyPr/>
          <a:lstStyle/>
          <a:p>
            <a:r>
              <a:rPr lang="en-US"/>
              <a:t>AdaBoost for feature+classifier selection</a:t>
            </a:r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01675" y="1092200"/>
            <a:ext cx="7772400" cy="1095375"/>
          </a:xfrm>
        </p:spPr>
        <p:txBody>
          <a:bodyPr/>
          <a:lstStyle/>
          <a:p>
            <a:r>
              <a:rPr lang="en-US" sz="2100"/>
              <a:t>Want to select the single rectangle feature and threshold that best separates </a:t>
            </a:r>
            <a:r>
              <a:rPr lang="en-US" sz="2100">
                <a:solidFill>
                  <a:srgbClr val="FF0000"/>
                </a:solidFill>
              </a:rPr>
              <a:t>positive</a:t>
            </a:r>
            <a:r>
              <a:rPr lang="en-US" sz="2100"/>
              <a:t> (faces) and </a:t>
            </a:r>
            <a:r>
              <a:rPr lang="en-US" sz="2100">
                <a:solidFill>
                  <a:schemeClr val="bg1"/>
                </a:solidFill>
              </a:rPr>
              <a:t>negative</a:t>
            </a:r>
            <a:r>
              <a:rPr lang="en-US" sz="2100"/>
              <a:t> (non-faces) training examples, in terms of </a:t>
            </a:r>
            <a:r>
              <a:rPr lang="en-US" sz="2100" i="1"/>
              <a:t>weighted</a:t>
            </a:r>
            <a:r>
              <a:rPr lang="en-US" sz="2100"/>
              <a:t> error.</a:t>
            </a:r>
          </a:p>
        </p:txBody>
      </p:sp>
      <p:pic>
        <p:nvPicPr>
          <p:cNvPr id="13517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/>
          <a:srcRect l="16476" t="76900" r="54482" b="13509"/>
          <a:stretch>
            <a:fillRect/>
          </a:stretch>
        </p:blipFill>
        <p:spPr bwMode="auto">
          <a:xfrm>
            <a:off x="5046663" y="3298825"/>
            <a:ext cx="36004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413" y="5160963"/>
            <a:ext cx="23733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Outputs of a possible rectangle feature on faces and non-faces.</a:t>
            </a:r>
          </a:p>
        </p:txBody>
      </p:sp>
      <p:sp>
        <p:nvSpPr>
          <p:cNvPr id="58471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751388" y="5037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517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378700" y="3957638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584713" name="Straight Arrow Connector 18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143000" y="5727700"/>
            <a:ext cx="2133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896015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/>
          <a:srcRect l="34917" t="78464" r="60167" b="17628"/>
          <a:stretch>
            <a:fillRect/>
          </a:stretch>
        </p:blipFill>
        <p:spPr bwMode="auto">
          <a:xfrm>
            <a:off x="2381250" y="4759325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82600" y="2824163"/>
            <a:ext cx="4052888" cy="600075"/>
            <a:chOff x="482544" y="2735253"/>
            <a:chExt cx="4052942" cy="600698"/>
          </a:xfrm>
        </p:grpSpPr>
        <p:pic>
          <p:nvPicPr>
            <p:cNvPr id="584720" name="Picture 4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16" name="Picture 4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17" name="Picture 4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18" name="Picture 4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19" name="Picture 4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21" name="Picture 4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2" cstate="print"/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22" name="Picture 4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23" name="Picture 4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24" name="Picture 4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25" name="Picture 4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3" cstate="print"/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4726" name="Straight Arrow Connector 54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oup 6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19113" y="3481388"/>
            <a:ext cx="3979862" cy="547687"/>
            <a:chOff x="519057" y="3392487"/>
            <a:chExt cx="3979917" cy="547695"/>
          </a:xfrm>
        </p:grpSpPr>
        <p:pic>
          <p:nvPicPr>
            <p:cNvPr id="584728" name="Picture 4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3" cstate="print"/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29" name="Picture 4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0" name="Picture 4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1" name="Picture 4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2" name="Picture 4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3" name="Picture 4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4" name="Picture 4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2" cstate="print"/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5" name="Picture 4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6" name="Picture 4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37" name="Picture 4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4738" name="Straight Arrow Connector 55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4" name="Group 6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19113" y="4102100"/>
            <a:ext cx="4016375" cy="1570038"/>
            <a:chOff x="519057" y="4013208"/>
            <a:chExt cx="4016431" cy="1570058"/>
          </a:xfrm>
        </p:grpSpPr>
        <p:pic>
          <p:nvPicPr>
            <p:cNvPr id="584740" name="Picture 4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/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741" name="Text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smtClean="0">
                  <a:solidFill>
                    <a:srgbClr val="000000"/>
                  </a:solidFill>
                </a:rPr>
                <a:t>…</a:t>
              </a:r>
            </a:p>
          </p:txBody>
        </p:sp>
        <p:pic>
          <p:nvPicPr>
            <p:cNvPr id="584742" name="Picture 4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43" name="Picture 4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44" name="Picture 4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45" name="Picture 4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46" name="Picture 4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 cstate="print"/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47" name="Picture 4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/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48" name="Picture 4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49" name="Picture 4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750" name="Picture 4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/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4751" name="Straight Arrow Connector 56"/>
            <p:cNvCxnSpPr>
              <a:cxnSpLocks noChangeShapeType="1"/>
            </p:cNvCxnSpPr>
            <p:nvPr>
              <p:custDataLst>
                <p:tags r:id="rId36"/>
              </p:custDataLst>
            </p:nvPr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5" name="Group 6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85925" y="2495550"/>
            <a:ext cx="415925" cy="2562225"/>
            <a:chOff x="1686679" y="2406636"/>
            <a:chExt cx="415133" cy="2561430"/>
          </a:xfrm>
        </p:grpSpPr>
        <p:cxnSp>
          <p:nvCxnSpPr>
            <p:cNvPr id="584753" name="Straight Connector 13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443669" y="3723468"/>
              <a:ext cx="2487608" cy="1588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</p:spPr>
        </p:cxnSp>
        <p:pic>
          <p:nvPicPr>
            <p:cNvPr id="584754" name="Picture 50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/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/>
          <a:srcRect l="29482" r="60495" b="90565"/>
          <a:stretch>
            <a:fillRect/>
          </a:stretch>
        </p:blipFill>
        <p:spPr bwMode="auto">
          <a:xfrm>
            <a:off x="5353050" y="3189288"/>
            <a:ext cx="401638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1" name="Picture 5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/>
          <a:srcRect l="34917" t="78839" r="63316" b="17628"/>
          <a:stretch>
            <a:fillRect/>
          </a:stretch>
        </p:blipFill>
        <p:spPr bwMode="auto">
          <a:xfrm>
            <a:off x="665163" y="2459038"/>
            <a:ext cx="2190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08338" y="2495550"/>
            <a:ext cx="414337" cy="1042988"/>
            <a:chOff x="1688269" y="2406636"/>
            <a:chExt cx="413543" cy="1042974"/>
          </a:xfrm>
        </p:grpSpPr>
        <p:cxnSp>
          <p:nvCxnSpPr>
            <p:cNvPr id="584758" name="Straight Connector 13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</p:spPr>
        </p:cxnSp>
        <p:pic>
          <p:nvPicPr>
            <p:cNvPr id="584759" name="Picture 55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/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Text Box 5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2000" y="2552700"/>
            <a:ext cx="4235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Resulting weak classifier:</a:t>
            </a:r>
          </a:p>
        </p:txBody>
      </p:sp>
      <p:sp>
        <p:nvSpPr>
          <p:cNvPr id="76" name="Rectangle 7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7013" y="2406650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46663" y="4560888"/>
            <a:ext cx="4235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For next round, reweight the examples according to errors, choose another filter/threshold combo.</a:t>
            </a:r>
          </a:p>
        </p:txBody>
      </p:sp>
      <p:sp>
        <p:nvSpPr>
          <p:cNvPr id="584763" name="TextBox 8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Viola &amp; Jones, CVPR 2001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7552 4.44444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6" grpId="0"/>
      <p:bldP spid="135178" grpId="0" animBg="1"/>
      <p:bldP spid="75" grpId="0"/>
      <p:bldP spid="75" grpId="1"/>
      <p:bldP spid="76" grpId="0" animBg="1"/>
      <p:bldP spid="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58880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88803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447EA53-1B7D-45A3-B631-4E7C20157489}" type="slidenum">
              <a:rPr lang="de-DE" sz="14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588804" name="Footer Placeholder 4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K. Grauman, B. Leibe</a:t>
            </a:r>
          </a:p>
        </p:txBody>
      </p:sp>
      <p:pic>
        <p:nvPicPr>
          <p:cNvPr id="58880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 l="31102" t="39386" r="43803" b="38367"/>
          <a:stretch>
            <a:fillRect/>
          </a:stretch>
        </p:blipFill>
        <p:spPr bwMode="auto">
          <a:xfrm>
            <a:off x="452438" y="1128713"/>
            <a:ext cx="397351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6088" y="6276975"/>
            <a:ext cx="6119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Figure adapted from Freund and Schapire</a:t>
            </a: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54563" y="1530350"/>
            <a:ext cx="35782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Consider a 2-d feature space with </a:t>
            </a:r>
            <a:r>
              <a:rPr lang="en-US" sz="2100" b="1" smtClean="0">
                <a:solidFill>
                  <a:srgbClr val="FF0000"/>
                </a:solidFill>
              </a:rPr>
              <a:t>positive</a:t>
            </a:r>
            <a:r>
              <a:rPr lang="en-US" sz="2100" b="1" smtClean="0">
                <a:solidFill>
                  <a:srgbClr val="000000"/>
                </a:solidFill>
              </a:rPr>
              <a:t> and </a:t>
            </a:r>
            <a:r>
              <a:rPr lang="en-US" sz="2100" b="1" smtClean="0">
                <a:solidFill>
                  <a:srgbClr val="000099"/>
                </a:solidFill>
              </a:rPr>
              <a:t>negative</a:t>
            </a:r>
            <a:r>
              <a:rPr lang="en-US" sz="2100" b="1" smtClean="0">
                <a:solidFill>
                  <a:srgbClr val="000000"/>
                </a:solidFill>
              </a:rPr>
              <a:t> examples.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Each weak classifier splits the training examples with at least 50% accuracy.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Examples misclassified by a previous weak learner are given more emphasis at future rounds.</a:t>
            </a:r>
          </a:p>
        </p:txBody>
      </p:sp>
      <p:cxnSp>
        <p:nvCxnSpPr>
          <p:cNvPr id="588808" name="Straight Arrow Connector 14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235200" y="3319463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cxnSp>
        <p:nvCxnSpPr>
          <p:cNvPr id="588809" name="Straight Arrow Connector 1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5400000" flipH="1" flipV="1">
            <a:off x="1266825" y="2351088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59085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085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CCCCE1B-DBAD-4E73-8B24-A38844A8B7C3}" type="slidenum">
              <a:rPr lang="de-DE" sz="14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590852" name="Footer Placeholder 4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K. Grauman, B. Leibe</a:t>
            </a:r>
          </a:p>
        </p:txBody>
      </p:sp>
      <p:pic>
        <p:nvPicPr>
          <p:cNvPr id="59085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 l="31102" t="39386" r="17517" b="36481"/>
          <a:stretch>
            <a:fillRect/>
          </a:stretch>
        </p:blipFill>
        <p:spPr bwMode="auto">
          <a:xfrm>
            <a:off x="452438" y="1128713"/>
            <a:ext cx="81359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59289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2899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2900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4726263-9697-487F-94C9-E87782266979}" type="slidenum">
              <a:rPr lang="de-DE" sz="14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592901" name="Footer Placeholder 4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K. Grauman, B. Leibe</a:t>
            </a:r>
          </a:p>
        </p:txBody>
      </p:sp>
      <p:pic>
        <p:nvPicPr>
          <p:cNvPr id="59290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 l="31102" t="39386" r="17517" b="12282"/>
          <a:stretch>
            <a:fillRect/>
          </a:stretch>
        </p:blipFill>
        <p:spPr bwMode="auto">
          <a:xfrm>
            <a:off x="452438" y="1128713"/>
            <a:ext cx="81359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0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77975" y="4414838"/>
            <a:ext cx="2957513" cy="1497012"/>
          </a:xfrm>
          <a:prstGeom prst="rect">
            <a:avLst/>
          </a:prstGeom>
          <a:solidFill>
            <a:schemeClr val="tx1"/>
          </a:solidFill>
          <a:ln w="12700" cap="sq" algn="ctr">
            <a:noFill/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592904" name="Text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1213" y="4560888"/>
            <a:ext cx="31400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Final classifier is combination of the weak classifiers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3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0"/>
            <a:ext cx="594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Arial" pitchFamily="34" charset="0"/>
              </a:rPr>
              <a:t>Detection: are there people?</a:t>
            </a:r>
          </a:p>
        </p:txBody>
      </p:sp>
      <p:pic>
        <p:nvPicPr>
          <p:cNvPr id="500739" name="Picture 3" descr="IMG_353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t="8163" b="17346"/>
          <a:stretch>
            <a:fillRect/>
          </a:stretch>
        </p:blipFill>
        <p:spPr bwMode="auto">
          <a:xfrm>
            <a:off x="1752600" y="685800"/>
            <a:ext cx="5772150" cy="6172200"/>
          </a:xfrm>
          <a:prstGeom prst="rect">
            <a:avLst/>
          </a:prstGeom>
          <a:noFill/>
        </p:spPr>
      </p:pic>
      <p:sp>
        <p:nvSpPr>
          <p:cNvPr id="500740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257800"/>
            <a:ext cx="1447800" cy="1600200"/>
          </a:xfrm>
          <a:prstGeom prst="ellipse">
            <a:avLst/>
          </a:prstGeom>
          <a:solidFill>
            <a:srgbClr val="FF99CC">
              <a:alpha val="35001"/>
            </a:srgbClr>
          </a:solidFill>
          <a:ln w="1016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41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1400" y="5943600"/>
            <a:ext cx="1676400" cy="1066800"/>
          </a:xfrm>
          <a:prstGeom prst="ellipse">
            <a:avLst/>
          </a:prstGeom>
          <a:solidFill>
            <a:srgbClr val="FF99CC">
              <a:alpha val="35001"/>
            </a:srgbClr>
          </a:solidFill>
          <a:ln w="1016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608513" y="106363"/>
            <a:ext cx="4535487" cy="609600"/>
          </a:xfrm>
        </p:spPr>
        <p:txBody>
          <a:bodyPr/>
          <a:lstStyle/>
          <a:p>
            <a:r>
              <a:rPr lang="en-US" sz="2800"/>
              <a:t>AdaBoost Algorithm</a:t>
            </a:r>
          </a:p>
        </p:txBody>
      </p:sp>
      <p:pic>
        <p:nvPicPr>
          <p:cNvPr id="59494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/>
          <a:srcRect l="20468" t="13940" r="45868" b="3635"/>
          <a:stretch>
            <a:fillRect/>
          </a:stretch>
        </p:blipFill>
        <p:spPr bwMode="auto">
          <a:xfrm>
            <a:off x="0" y="0"/>
            <a:ext cx="45688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8050" y="657225"/>
            <a:ext cx="1871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Start with uniform weights on training examples</a:t>
            </a:r>
          </a:p>
        </p:txBody>
      </p:sp>
      <p:sp>
        <p:nvSpPr>
          <p:cNvPr id="5949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427538" y="10890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5888" y="2816225"/>
            <a:ext cx="1949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Evaluate </a:t>
            </a:r>
            <a:r>
              <a:rPr lang="en-US" i="1" smtClean="0">
                <a:solidFill>
                  <a:srgbClr val="000000"/>
                </a:solidFill>
              </a:rPr>
              <a:t>weighted</a:t>
            </a:r>
            <a:r>
              <a:rPr lang="en-US" smtClean="0">
                <a:solidFill>
                  <a:srgbClr val="000000"/>
                </a:solidFill>
              </a:rPr>
              <a:t> error for each feature, pick best.</a:t>
            </a:r>
          </a:p>
        </p:txBody>
      </p:sp>
      <p:sp>
        <p:nvSpPr>
          <p:cNvPr id="5949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5051425" y="31051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32400" y="4244975"/>
            <a:ext cx="4122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Re-weight the examples: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Incorrectly classified -&gt; more weight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Correctly classified -&gt; less weight</a:t>
            </a:r>
          </a:p>
        </p:txBody>
      </p:sp>
      <p:sp>
        <p:nvSpPr>
          <p:cNvPr id="5949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087938" y="46164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3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16463" y="5661025"/>
            <a:ext cx="41227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Final classifier is combination of the weak ones, weighted according to error they had.</a:t>
            </a:r>
          </a:p>
        </p:txBody>
      </p:sp>
      <p:sp>
        <p:nvSpPr>
          <p:cNvPr id="1331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498975" y="6021388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4956" name="Text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53175" y="6496050"/>
            <a:ext cx="307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Freund &amp; Schapire 1995</a:t>
            </a:r>
          </a:p>
        </p:txBody>
      </p:sp>
      <p:sp>
        <p:nvSpPr>
          <p:cNvPr id="14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462463" y="1125538"/>
            <a:ext cx="1444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086350" y="3141663"/>
            <a:ext cx="144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122863" y="4652963"/>
            <a:ext cx="1444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533900" y="6057900"/>
            <a:ext cx="2524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94961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 l="42401" t="42026" r="44916" b="38367"/>
          <a:stretch>
            <a:fillRect/>
          </a:stretch>
        </p:blipFill>
        <p:spPr bwMode="auto">
          <a:xfrm>
            <a:off x="7018338" y="873125"/>
            <a:ext cx="1158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962" name="Text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81825" y="1895475"/>
            <a:ext cx="19351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{x</a:t>
            </a:r>
            <a:r>
              <a:rPr lang="en-US" sz="2100" b="1" baseline="-25000" smtClean="0">
                <a:solidFill>
                  <a:srgbClr val="000000"/>
                </a:solidFill>
              </a:rPr>
              <a:t>1</a:t>
            </a:r>
            <a:r>
              <a:rPr lang="en-US" sz="2100" b="1" smtClean="0">
                <a:solidFill>
                  <a:srgbClr val="000000"/>
                </a:solidFill>
              </a:rPr>
              <a:t>,…x</a:t>
            </a:r>
            <a:r>
              <a:rPr lang="en-US" sz="2100" b="1" baseline="-25000" smtClean="0">
                <a:solidFill>
                  <a:srgbClr val="000000"/>
                </a:solidFill>
              </a:rPr>
              <a:t>n</a:t>
            </a:r>
            <a:r>
              <a:rPr lang="en-US" sz="2100" b="1" smtClean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19" name="Right Brace 18"/>
          <p:cNvSpPr/>
          <p:nvPr>
            <p:custDataLst>
              <p:tags r:id="rId18"/>
            </p:custDataLst>
          </p:nvPr>
        </p:nvSpPr>
        <p:spPr bwMode="auto">
          <a:xfrm>
            <a:off x="4097338" y="1493838"/>
            <a:ext cx="803275" cy="3760787"/>
          </a:xfrm>
          <a:prstGeom prst="rightBrace">
            <a:avLst>
              <a:gd name="adj1" fmla="val 8333"/>
              <a:gd name="adj2" fmla="val 23127"/>
            </a:avLst>
          </a:prstGeom>
          <a:noFill/>
          <a:ln w="12700" cap="sq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54563" y="2182813"/>
            <a:ext cx="194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For T rounds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6" grpId="0"/>
      <p:bldP spid="133128" grpId="0"/>
      <p:bldP spid="133130" grpId="0"/>
      <p:bldP spid="13313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 l="33144" t="41142" r="23689" b="19350"/>
          <a:stretch>
            <a:fillRect/>
          </a:stretch>
        </p:blipFill>
        <p:spPr bwMode="auto">
          <a:xfrm>
            <a:off x="5411788" y="2114550"/>
            <a:ext cx="3327400" cy="1862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1337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Cascading classifiers for detection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219200"/>
            <a:ext cx="5027613" cy="4495800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/>
              <a:t>For efficiency, apply less accurate but faster classifiers first to immediately discard windows that clearly appear to be negative; e.g.,</a:t>
            </a:r>
          </a:p>
          <a:p>
            <a:pPr marL="519113" lvl="1" indent="-292100">
              <a:spcAft>
                <a:spcPts val="600"/>
              </a:spcAft>
            </a:pPr>
            <a:r>
              <a:rPr lang="en-US"/>
              <a:t>Filter for promising regions with an initial inexpensive classifier</a:t>
            </a:r>
          </a:p>
          <a:p>
            <a:pPr marL="519113" lvl="1" indent="-292100">
              <a:spcAft>
                <a:spcPts val="600"/>
              </a:spcAft>
            </a:pPr>
            <a:r>
              <a:rPr lang="en-US"/>
              <a:t>Build a chain of classifiers, choosing cheap ones with low false negative rates early in the chain</a:t>
            </a:r>
          </a:p>
          <a:p>
            <a:pPr marL="519113" lvl="1" indent="-292100"/>
            <a:endParaRPr lang="en-US"/>
          </a:p>
        </p:txBody>
      </p:sp>
      <p:sp>
        <p:nvSpPr>
          <p:cNvPr id="613381" name="Slide Number Placeholder 2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D4BD7CE-6D9D-4B41-B005-6CB6767A6966}" type="slidenum">
              <a:rPr lang="de-DE" sz="14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613382" name="Foot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K. Grauman, B. Leibe</a:t>
            </a:r>
          </a:p>
        </p:txBody>
      </p:sp>
      <p:sp>
        <p:nvSpPr>
          <p:cNvPr id="613383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2600" y="5791200"/>
            <a:ext cx="5184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Fleuret &amp; Geman, IJCV 2001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Rowley et al., PAMI 1998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Viola &amp; Jones, CVPR 2001</a:t>
            </a:r>
          </a:p>
        </p:txBody>
      </p:sp>
      <p:sp>
        <p:nvSpPr>
          <p:cNvPr id="613384" name="Text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42038" y="6532563"/>
            <a:ext cx="27384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Figure from Viola &amp; Jones CVPR 2001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72" name="Rectangle 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9863" y="3063875"/>
            <a:ext cx="2373312" cy="16065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615427" name="Rectangle 6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5625" y="1201738"/>
            <a:ext cx="1752600" cy="3505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615428" name="Title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Viola-Jones Face Detector: Summary</a:t>
            </a:r>
          </a:p>
        </p:txBody>
      </p:sp>
      <p:sp>
        <p:nvSpPr>
          <p:cNvPr id="615429" name="Content Placeholder 6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457200" y="4760913"/>
            <a:ext cx="8686800" cy="1954212"/>
          </a:xfrm>
        </p:spPr>
        <p:txBody>
          <a:bodyPr/>
          <a:lstStyle/>
          <a:p>
            <a:r>
              <a:rPr lang="en-US" sz="2100"/>
              <a:t>Train with 5K positives, 350M negatives</a:t>
            </a:r>
          </a:p>
          <a:p>
            <a:r>
              <a:rPr lang="en-US" sz="2100"/>
              <a:t>Real-time detector using 38 layer cascade</a:t>
            </a:r>
          </a:p>
          <a:p>
            <a:r>
              <a:rPr lang="en-US" sz="2100"/>
              <a:t>6061 features in final layer</a:t>
            </a:r>
          </a:p>
          <a:p>
            <a:r>
              <a:rPr lang="en-US" sz="1800"/>
              <a:t>[Implementation available in OpenCV: http://www.intel.com/technology/computing/opencv/]</a:t>
            </a:r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endParaRPr lang="en-US" sz="2100"/>
          </a:p>
        </p:txBody>
      </p:sp>
      <p:sp>
        <p:nvSpPr>
          <p:cNvPr id="615430" name="Slide Number Placeholder 2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9B15E05-D882-41C2-A062-F85677E8340B}" type="slidenum">
              <a:rPr lang="de-DE" sz="14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de-DE" sz="1400" smtClean="0">
              <a:solidFill>
                <a:srgbClr val="000000"/>
              </a:solidFill>
            </a:endParaRPr>
          </a:p>
        </p:txBody>
      </p:sp>
      <p:pic>
        <p:nvPicPr>
          <p:cNvPr id="61543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38188" y="1311275"/>
            <a:ext cx="1420812" cy="1393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17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38188" y="2954338"/>
            <a:ext cx="1423987" cy="1447800"/>
            <a:chOff x="3330558" y="1384272"/>
            <a:chExt cx="4538043" cy="3870378"/>
          </a:xfrm>
        </p:grpSpPr>
        <p:pic>
          <p:nvPicPr>
            <p:cNvPr id="615434" name="Picture 12" descr="untitled.b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grayscl/>
            </a:blip>
            <a:srcRect t="1443" r="33049" b="7195"/>
            <a:stretch>
              <a:fillRect/>
            </a:stretch>
          </p:blipFill>
          <p:spPr bwMode="auto">
            <a:xfrm>
              <a:off x="3330558" y="1384272"/>
              <a:ext cx="4538043" cy="387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35" name="Picture 13" descr="untitled.b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grayscl/>
            </a:blip>
            <a:srcRect l="38692" t="1443" r="53766" b="85777"/>
            <a:stretch>
              <a:fillRect/>
            </a:stretch>
          </p:blipFill>
          <p:spPr bwMode="auto">
            <a:xfrm rot="5400000">
              <a:off x="3345641" y="2866223"/>
              <a:ext cx="511182" cy="54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36" name="Picture 14" descr="untitled.b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grayscl/>
            </a:blip>
            <a:srcRect l="38692" t="1443" r="53766" b="85777"/>
            <a:stretch>
              <a:fillRect/>
            </a:stretch>
          </p:blipFill>
          <p:spPr bwMode="auto">
            <a:xfrm>
              <a:off x="3805227" y="3282948"/>
              <a:ext cx="511182" cy="54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37" name="Picture 15" descr="untitled.b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grayscl/>
            </a:blip>
            <a:srcRect l="38692" t="1443" r="53766" b="85777"/>
            <a:stretch>
              <a:fillRect/>
            </a:stretch>
          </p:blipFill>
          <p:spPr bwMode="auto">
            <a:xfrm rot="-5400000">
              <a:off x="4294346" y="2851771"/>
              <a:ext cx="489753" cy="51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38" name="Picture 17" descr="untitled.b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grayscl/>
            </a:blip>
            <a:srcRect l="49559" t="24715" r="42899" b="64079"/>
            <a:stretch>
              <a:fillRect/>
            </a:stretch>
          </p:blipFill>
          <p:spPr bwMode="auto">
            <a:xfrm>
              <a:off x="6689754" y="1895454"/>
              <a:ext cx="511182" cy="474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39" name="Picture 18" descr="untitled.bmp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grayscl/>
            </a:blip>
            <a:srcRect l="49559" t="24715" r="42899" b="64079"/>
            <a:stretch>
              <a:fillRect/>
            </a:stretch>
          </p:blipFill>
          <p:spPr bwMode="auto">
            <a:xfrm>
              <a:off x="7200936" y="1420785"/>
              <a:ext cx="511182" cy="474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40" name="Isosceles Triangle 1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403584" y="2479662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 smtClean="0">
                <a:solidFill>
                  <a:srgbClr val="000000"/>
                </a:solidFill>
              </a:endParaRPr>
            </a:p>
          </p:txBody>
        </p:sp>
        <p:sp>
          <p:nvSpPr>
            <p:cNvPr id="615441" name="Isosceles Triangle 2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827591" y="1968480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 smtClean="0">
                <a:solidFill>
                  <a:srgbClr val="000000"/>
                </a:solidFill>
              </a:endParaRPr>
            </a:p>
          </p:txBody>
        </p:sp>
        <p:sp>
          <p:nvSpPr>
            <p:cNvPr id="615442" name="Isosceles Triangle 2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448312" y="4278894"/>
              <a:ext cx="219078" cy="8297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 smtClean="0">
                <a:solidFill>
                  <a:srgbClr val="000000"/>
                </a:solidFill>
              </a:endParaRPr>
            </a:p>
          </p:txBody>
        </p:sp>
        <p:sp>
          <p:nvSpPr>
            <p:cNvPr id="615443" name="Isosceles Triangle 2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799293" y="4341825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444" name="Text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39825" y="2662238"/>
            <a:ext cx="723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Faces</a:t>
            </a:r>
          </a:p>
        </p:txBody>
      </p:sp>
      <p:sp>
        <p:nvSpPr>
          <p:cNvPr id="615445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6313" y="4357688"/>
            <a:ext cx="1287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Non-faces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54275" y="1490663"/>
            <a:ext cx="28114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Train cascade of classifiers with AdaBoost</a:t>
            </a:r>
          </a:p>
        </p:txBody>
      </p:sp>
      <p:sp>
        <p:nvSpPr>
          <p:cNvPr id="25" name="Rounded 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36838" y="1311275"/>
            <a:ext cx="2446337" cy="131445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/>
          <a:srcRect l="19662" t="38298" r="24236" b="16170"/>
          <a:stretch>
            <a:fillRect/>
          </a:stretch>
        </p:blipFill>
        <p:spPr bwMode="auto">
          <a:xfrm>
            <a:off x="3001963" y="3100388"/>
            <a:ext cx="1716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ight Arrow 67"/>
          <p:cNvSpPr/>
          <p:nvPr>
            <p:custDataLst>
              <p:tags r:id="rId13"/>
            </p:custDataLst>
          </p:nvPr>
        </p:nvSpPr>
        <p:spPr bwMode="auto">
          <a:xfrm>
            <a:off x="2198688" y="1530350"/>
            <a:ext cx="438150" cy="8302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70" name="Right Arrow 69"/>
          <p:cNvSpPr/>
          <p:nvPr>
            <p:custDataLst>
              <p:tags r:id="rId14"/>
            </p:custDataLst>
          </p:nvPr>
        </p:nvSpPr>
        <p:spPr bwMode="auto">
          <a:xfrm rot="5400000">
            <a:off x="3549651" y="2430462"/>
            <a:ext cx="438150" cy="8286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19400" y="4159250"/>
            <a:ext cx="2154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Selected features, thresholds, and weights</a:t>
            </a:r>
          </a:p>
        </p:txBody>
      </p:sp>
      <p:pic>
        <p:nvPicPr>
          <p:cNvPr id="74" name="Picture 2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/>
          <a:srcRect l="57187" t="42818" r="24835" b="40144"/>
          <a:stretch>
            <a:fillRect/>
          </a:stretch>
        </p:blipFill>
        <p:spPr bwMode="auto">
          <a:xfrm>
            <a:off x="5849938" y="1165225"/>
            <a:ext cx="22637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86450" y="2771775"/>
            <a:ext cx="2154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New image</a:t>
            </a:r>
          </a:p>
        </p:txBody>
      </p:sp>
      <p:sp>
        <p:nvSpPr>
          <p:cNvPr id="78" name="Rectangle 7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86450" y="1238250"/>
            <a:ext cx="365125" cy="417513"/>
          </a:xfrm>
          <a:prstGeom prst="rect">
            <a:avLst/>
          </a:prstGeom>
          <a:noFill/>
          <a:ln w="38100" cap="sq" algn="ctr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smtClean="0">
              <a:solidFill>
                <a:srgbClr val="000000"/>
              </a:solidFill>
            </a:endParaRPr>
          </a:p>
        </p:txBody>
      </p:sp>
      <p:grpSp>
        <p:nvGrpSpPr>
          <p:cNvPr id="3" name="Group 79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083175" y="1566863"/>
            <a:ext cx="766763" cy="2405062"/>
            <a:chOff x="5083182" y="1566450"/>
            <a:chExt cx="766773" cy="2405781"/>
          </a:xfrm>
        </p:grpSpPr>
        <p:sp>
          <p:nvSpPr>
            <p:cNvPr id="77" name="Up Arrow 76"/>
            <p:cNvSpPr/>
            <p:nvPr>
              <p:custDataLst>
                <p:tags r:id="rId20"/>
              </p:custDataLst>
            </p:nvPr>
          </p:nvSpPr>
          <p:spPr bwMode="auto">
            <a:xfrm rot="1715709">
              <a:off x="5083182" y="1634732"/>
              <a:ext cx="766773" cy="2337499"/>
            </a:xfrm>
            <a:prstGeom prst="upArrow">
              <a:avLst/>
            </a:prstGeom>
            <a:solidFill>
              <a:schemeClr val="tx1">
                <a:lumMod val="65000"/>
              </a:schemeClr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 smtClean="0">
                <a:solidFill>
                  <a:srgbClr val="000000"/>
                </a:solidFill>
              </a:endParaRPr>
            </a:p>
          </p:txBody>
        </p:sp>
        <p:sp>
          <p:nvSpPr>
            <p:cNvPr id="615457" name="TextBox 7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3602014">
              <a:off x="4449764" y="2369452"/>
              <a:ext cx="2190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Apply to each subwindow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8 -0.00254 0.18976 -0.00508 0.18872 -0.00277 C 0.18768 -0.00046 0.00278 0.0081 -0.00607 0.01365 C -0.01493 0.0192 0.11164 0.0273 0.13507 0.03008 " pathEditMode="relative" ptsTypes="aaaA">
                                      <p:cBhvr>
                                        <p:cTn id="4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/>
      <p:bldP spid="25" grpId="0" animBg="1"/>
      <p:bldP spid="68" grpId="0" animBg="1"/>
      <p:bldP spid="70" grpId="0" animBg="1"/>
      <p:bldP spid="71" grpId="0"/>
      <p:bldP spid="75" grpId="0"/>
      <p:bldP spid="78" grpId="0" animBg="1"/>
      <p:bldP spid="78" grpId="1" animBg="1"/>
      <p:bldP spid="78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617474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Viola-Jones Face Detector: Results</a:t>
            </a:r>
          </a:p>
        </p:txBody>
      </p:sp>
      <p:sp>
        <p:nvSpPr>
          <p:cNvPr id="617475" name="Slide Number Placeholder 2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BE92915-EC2A-47F5-BDC2-257289BE44DC}" type="slidenum">
              <a:rPr lang="de-DE" sz="14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de-DE" sz="1400" smtClean="0">
              <a:solidFill>
                <a:srgbClr val="000000"/>
              </a:solidFill>
            </a:endParaRPr>
          </a:p>
        </p:txBody>
      </p:sp>
      <p:sp>
        <p:nvSpPr>
          <p:cNvPr id="617476" name="Foot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smtClean="0">
                <a:solidFill>
                  <a:srgbClr val="000000"/>
                </a:solidFill>
              </a:rPr>
              <a:t>K. Grauman, B. Leibe</a:t>
            </a:r>
          </a:p>
        </p:txBody>
      </p:sp>
      <p:pic>
        <p:nvPicPr>
          <p:cNvPr id="61747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 l="30113" t="40346" r="16528" b="32726"/>
          <a:stretch>
            <a:fillRect/>
          </a:stretch>
        </p:blipFill>
        <p:spPr bwMode="auto">
          <a:xfrm>
            <a:off x="957263" y="1676400"/>
            <a:ext cx="44958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78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03888" y="2078038"/>
            <a:ext cx="2994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First two features selected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 l="30113" t="66565" r="16528" b="5891"/>
          <a:stretch>
            <a:fillRect/>
          </a:stretch>
        </p:blipFill>
        <p:spPr bwMode="auto">
          <a:xfrm>
            <a:off x="993775" y="3063875"/>
            <a:ext cx="449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smtClean="0">
                <a:solidFill>
                  <a:srgbClr val="000099"/>
                </a:solidFill>
              </a:rPr>
              <a:t>Viola-Jones Face Detector: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smtClean="0">
                <a:solidFill>
                  <a:srgbClr val="000099"/>
                </a:solidFill>
              </a:rPr>
              <a:t>Viola-Jones Face Detector: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623618" name="Picture 3" descr="thr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625" y="1238250"/>
            <a:ext cx="49149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619" name="Picture 4" descr="brez-ou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4350" y="12319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smtClean="0">
                <a:solidFill>
                  <a:srgbClr val="000099"/>
                </a:solidFill>
              </a:rPr>
              <a:t>Viola-Jones Face Detector: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Detecting profile faces?</a:t>
            </a:r>
          </a:p>
        </p:txBody>
      </p:sp>
      <p:pic>
        <p:nvPicPr>
          <p:cNvPr id="44035" name="Picture 4" descr="featur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b="20667"/>
          <a:stretch>
            <a:fillRect/>
          </a:stretch>
        </p:blipFill>
        <p:spPr bwMode="auto">
          <a:xfrm>
            <a:off x="4572000" y="2260600"/>
            <a:ext cx="3733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1238250"/>
            <a:ext cx="748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smtClean="0">
                <a:solidFill>
                  <a:srgbClr val="000000"/>
                </a:solidFill>
              </a:rPr>
              <a:t>Detecting profile faces requires training separate detector with profile examples.</a:t>
            </a:r>
          </a:p>
        </p:txBody>
      </p:sp>
      <p:pic>
        <p:nvPicPr>
          <p:cNvPr id="44037" name="Picture 3" descr="exampl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 r="45978" b="3342"/>
          <a:stretch>
            <a:fillRect/>
          </a:stretch>
        </p:blipFill>
        <p:spPr bwMode="auto">
          <a:xfrm>
            <a:off x="957263" y="2187575"/>
            <a:ext cx="3268662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188" y="1384300"/>
            <a:ext cx="4125912" cy="2606675"/>
            <a:chOff x="1322343" y="3611565"/>
            <a:chExt cx="4125969" cy="2606675"/>
          </a:xfrm>
        </p:grpSpPr>
        <p:pic>
          <p:nvPicPr>
            <p:cNvPr id="627715" name="Picture 3" descr="fdr-out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5369" y="3684591"/>
              <a:ext cx="4052943" cy="243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716" name="Picture 4" descr="fdr-right-out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 r="63158"/>
            <a:stretch>
              <a:fillRect/>
            </a:stretch>
          </p:blipFill>
          <p:spPr bwMode="auto">
            <a:xfrm>
              <a:off x="1322343" y="3611565"/>
              <a:ext cx="1600200" cy="260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7717" name="Picture 5" descr="oly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9225" y="1493838"/>
            <a:ext cx="303053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771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53200"/>
            <a:ext cx="3352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  <a:latin typeface="Arial" pitchFamily="34" charset="0"/>
              </a:rPr>
              <a:t>Paul Viola, ICCV tutorial</a:t>
            </a:r>
          </a:p>
        </p:txBody>
      </p:sp>
      <p:sp>
        <p:nvSpPr>
          <p:cNvPr id="62771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smtClean="0">
                <a:solidFill>
                  <a:srgbClr val="000099"/>
                </a:solidFill>
              </a:rPr>
              <a:t>Viola-Jones Face Detector: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6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0"/>
            <a:ext cx="742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Arial" pitchFamily="34" charset="0"/>
              </a:rPr>
              <a:t>Identification: is that Potala Palace?</a:t>
            </a:r>
          </a:p>
        </p:txBody>
      </p:sp>
      <p:pic>
        <p:nvPicPr>
          <p:cNvPr id="501763" name="Picture 3" descr="IMG_353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 t="8163" b="17346"/>
          <a:stretch>
            <a:fillRect/>
          </a:stretch>
        </p:blipFill>
        <p:spPr bwMode="auto">
          <a:xfrm>
            <a:off x="1752600" y="685800"/>
            <a:ext cx="5772150" cy="6172200"/>
          </a:xfrm>
          <a:prstGeom prst="rect">
            <a:avLst/>
          </a:prstGeom>
          <a:noFill/>
        </p:spPr>
      </p:pic>
      <p:sp>
        <p:nvSpPr>
          <p:cNvPr id="50176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1447800"/>
            <a:ext cx="4267200" cy="1600200"/>
          </a:xfrm>
          <a:prstGeom prst="ellipse">
            <a:avLst/>
          </a:prstGeom>
          <a:solidFill>
            <a:srgbClr val="FF99CC">
              <a:alpha val="35001"/>
            </a:srgbClr>
          </a:solidFill>
          <a:ln w="1016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5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2786" name="Picture 2" descr="IMG_353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 t="8163" b="17346"/>
          <a:stretch>
            <a:fillRect/>
          </a:stretch>
        </p:blipFill>
        <p:spPr bwMode="auto">
          <a:xfrm>
            <a:off x="1752600" y="685800"/>
            <a:ext cx="5772150" cy="6172200"/>
          </a:xfrm>
          <a:prstGeom prst="rect">
            <a:avLst/>
          </a:prstGeom>
          <a:noFill/>
        </p:spPr>
      </p:pic>
      <p:sp>
        <p:nvSpPr>
          <p:cNvPr id="5027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0"/>
            <a:ext cx="447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Arial" pitchFamily="34" charset="0"/>
              </a:rPr>
              <a:t>Object categorization</a:t>
            </a:r>
          </a:p>
        </p:txBody>
      </p:sp>
      <p:sp>
        <p:nvSpPr>
          <p:cNvPr id="50278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0" y="1219200"/>
            <a:ext cx="19812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mountain</a:t>
            </a:r>
          </a:p>
        </p:txBody>
      </p:sp>
      <p:sp>
        <p:nvSpPr>
          <p:cNvPr id="5027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3276600"/>
            <a:ext cx="18288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building</a:t>
            </a:r>
          </a:p>
        </p:txBody>
      </p:sp>
      <p:sp>
        <p:nvSpPr>
          <p:cNvPr id="5027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2667000"/>
            <a:ext cx="11430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tree</a:t>
            </a:r>
          </a:p>
        </p:txBody>
      </p:sp>
      <p:sp>
        <p:nvSpPr>
          <p:cNvPr id="5027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0" y="3733800"/>
            <a:ext cx="14478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banner</a:t>
            </a:r>
          </a:p>
        </p:txBody>
      </p:sp>
      <p:sp>
        <p:nvSpPr>
          <p:cNvPr id="502792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5638800"/>
            <a:ext cx="15240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vendor</a:t>
            </a:r>
          </a:p>
        </p:txBody>
      </p:sp>
      <p:sp>
        <p:nvSpPr>
          <p:cNvPr id="50279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43200" y="6096000"/>
            <a:ext cx="19050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people</a:t>
            </a:r>
          </a:p>
        </p:txBody>
      </p:sp>
      <p:sp>
        <p:nvSpPr>
          <p:cNvPr id="502794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48200" y="4648200"/>
            <a:ext cx="2133600" cy="519113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street lamp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762000"/>
            <a:ext cx="800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3810" name="Picture 2" descr="IMG_353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t="8163" b="17346"/>
          <a:stretch>
            <a:fillRect/>
          </a:stretch>
        </p:blipFill>
        <p:spPr bwMode="auto">
          <a:xfrm>
            <a:off x="1752600" y="685800"/>
            <a:ext cx="5772150" cy="6172200"/>
          </a:xfrm>
          <a:prstGeom prst="rect">
            <a:avLst/>
          </a:prstGeom>
          <a:noFill/>
        </p:spPr>
      </p:pic>
      <p:sp>
        <p:nvSpPr>
          <p:cNvPr id="5038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0"/>
            <a:ext cx="694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Arial" pitchFamily="34" charset="0"/>
              </a:rPr>
              <a:t>Scene and context categorization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0" y="990600"/>
            <a:ext cx="2057400" cy="154463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outdoor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city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Object recognition</a:t>
            </a:r>
            <a:br>
              <a:rPr lang="en-US" dirty="0"/>
            </a:br>
            <a:r>
              <a:rPr lang="en-US" dirty="0"/>
              <a:t>Is it really so hard?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850" y="2408238"/>
            <a:ext cx="1593850" cy="2597150"/>
            <a:chOff x="262" y="1190"/>
            <a:chExt cx="1004" cy="1636"/>
          </a:xfrm>
        </p:grpSpPr>
        <p:pic>
          <p:nvPicPr>
            <p:cNvPr id="5530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3398" t="12192" r="39519" b="44617"/>
            <a:stretch>
              <a:fillRect/>
            </a:stretch>
          </p:blipFill>
          <p:spPr bwMode="auto">
            <a:xfrm>
              <a:off x="359" y="1499"/>
              <a:ext cx="82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8" name="Text Box 5"/>
            <p:cNvSpPr txBox="1">
              <a:spLocks noChangeArrowheads="1"/>
            </p:cNvSpPr>
            <p:nvPr/>
          </p:nvSpPr>
          <p:spPr bwMode="auto">
            <a:xfrm>
              <a:off x="262" y="1190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This is a chair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1666875"/>
            <a:ext cx="3462338" cy="3829050"/>
            <a:chOff x="1988" y="823"/>
            <a:chExt cx="2181" cy="2412"/>
          </a:xfrm>
        </p:grpSpPr>
        <p:pic>
          <p:nvPicPr>
            <p:cNvPr id="5530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8" y="1045"/>
              <a:ext cx="218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2148" y="82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450" y="2001838"/>
            <a:ext cx="351155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918325" y="26590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78025" y="20113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688013" y="1641475"/>
            <a:ext cx="343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Output of normalized correlation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125 -4.07407E-6 L 0.3125 0.02871 L 0.0033 0.02871 L 0.0033 0.05903 L 0.3125 0.05903 L 0.3125 0.08797 L 0.00677 0.08797 L 0.00677 0.11505 L 0.31128 0.11505 L 0.31128 0.14399 L 0.00555 0.14399 L 0.00555 0.17732 L 0.31128 0.17732 L 0.31128 0.21204 L 0.00677 0.21204 L 0.00677 0.24838 L 0.3125 0.24838 L 0.31024 0.29098 L 0.00903 0.29098 L 0.00903 0.33334 L 0.3125 0.33473 L 0.3125 0.3757 L 0.01024 0.37431 " pathEditMode="relative" ptsTypes="AAAAAAAAAAAAAAAAAAAAAAAA">
                                      <p:cBhvr>
                                        <p:cTn id="2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7" grpId="1" animBg="1"/>
      <p:bldP spid="92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94.375"/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0 \leq P(X) \leq 1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98.625"/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int_{-\infty}^{\infty}  P(X) dX = 1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40.75"/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 P(X)  = 1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64.375"/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skin} | R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55.5"/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sim\mbox{skin} | R) = 1 - P(\mbox{skin} | R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057.5"/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skin} | R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55.5"/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sim\mbox{skin} | R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38.25"/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_1 &lt; X \leq R_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76.125"/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_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3.625"/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_1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0"/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sim\mbox{skin}|R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38.25"/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 | \mbox{skin}) =\tiny  \frac{\#\mbox{skin pixels with color R}}{\# \mbox{skin pixels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47.5"/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c} = \overline{X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8.625"/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X (X - \overline{X})(X - \overline{X})^T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 | \mbox{skin}) =\tiny  \frac{\#\mbox{skin pixels with color R}}{\# \mbox{skin pixels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47.5"/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skin} | R) = \frac{P(R | \mbox{skin}) ~P(\mbox{skin})}{P(R)}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2"/>
  <p:tag name="BOXFONT" val="10"/>
  <p:tag name="BOXWRAP" val="False"/>
  <p:tag name="WORKAROUNDTRANSPARENCYBUG" val="False"/>
  <p:tag name="BITMAPFORMAT" val="bmpmono"/>
  <p:tag name="DEBUGINTERACTIVE" val="True"/>
  <p:tag name="ORIGWIDTH" val="308"/>
  <p:tag name="PICTUREFILESIZE" val="525566"/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Y | X) P(X)}{P(Y)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03.625"/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) = P(R | \mbox{skin}) P(\mbox{skin}) + P(R | \sim \mbox{skin}) P(\sim\mbox{skin})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bmpmono"/>
  <p:tag name="DEBUGINTERACTIVE" val="True"/>
  <p:tag name="ORIGWIDTH" val="492"/>
  <p:tag name="PICTUREFILESIZE" val="359862"/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\mbox{skin}) &amp; = &amp; 0.75 \\&#10;P(\sim \mbox{skin}) &amp; = &amp; 0.25&#10;\end{eqnarray*}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1.875"/>
  <p:tag name="PICTUREFILESIZE" val="21262"/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 | \mbox{skin}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55.5"/>
  <p:tag name="PICTUREFILESIZE" val="4586"/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 | \sim \mbox{skin}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60.75"/>
  <p:tag name="PICTUREFILESIZE" val="5630"/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skin} | R)  = c P(R | \mbox{skin}) 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865.75"/>
  <p:tag name="PICTUREFILESIZE" val="10850"/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sim\mbox{skin} | R)  = c P(R |\sim \mbox{skin}) 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53"/>
  <p:tag name="PICTUREFILESIZE" val="12938"/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skin} | R)  &gt;  P(\sim\mbox{skin} | R) 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903.625"/>
  <p:tag name="PICTUREFILESIZE" val="11198"/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 | \mbox{skin})  &gt;  P(R | \sim\mbox{skin}) 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926.125"/>
  <p:tag name="PICTUREFILESIZE" val="11546"/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 | \sim \mbox{skin})  P(\sim \mbox{skin}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bmpmono"/>
  <p:tag name="DEBUGINTERACTIVE" val="True"/>
  <p:tag name="ORIGWIDTH" val="218.875"/>
  <p:tag name="PICTUREFILESIZE" val="10154"/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_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3.625"/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_1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0"/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R | \mbox{skin}) P(\mbox{skin}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bmpmono"/>
  <p:tag name="DEBUGINTERACTIVE" val="True"/>
  <p:tag name="ORIGWIDTH" val="169"/>
  <p:tag name="PICTUREFILESIZE" val="7718"/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_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3.625"/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_1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0"/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 \approx \overline{\bf x} +  a_1{\bf v_1} + a_2{\bf v_2} + \ldots + a_k{\bf v_k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18.625"/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verline{x}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1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2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3$&#10;\end{document}&#10;"/>
  <p:tag name="EXTERNALNAME" val="Edittex"/>
  <p:tag name="BLEND" val="False"/>
  <p:tag name="TRANSPARENT" val="False"/>
  <p:tag name="BITMAPFORMAT" val="bmpmono"/>
  <p:tag name="DEBUGINTERACTIVE" val="True"/>
  <p:tag name="ORIGWIDTH" val="74.75"/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\bf x}) \cdot v_1, ~(x - \overline{\bf x}) \cdot v_2, \ldots, ~(x - \overline{\bf x}) \cdot v_K  \right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732.5"/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1&#10;\]&#10;\end{document}&#10;"/>
  <p:tag name="EXTERNALNAME" val="Edittex"/>
  <p:tag name="BLEND" val="False"/>
  <p:tag name="TRANSPARENT" val="False"/>
  <p:tag name="BITMAPFORMAT" val="bmp16m"/>
  <p:tag name="DEBUGINTERACTIVE" val="True"/>
  <p:tag name="ORIGWIDTH" val="74.75"/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2&#10;\]&#10;\end{document}&#10;"/>
  <p:tag name="EXTERNALNAME" val="Edittex"/>
  <p:tag name="BLEND" val="False"/>
  <p:tag name="TRANSPARENT" val="False"/>
  <p:tag name="BITMAPFORMAT" val="bmp16m"/>
  <p:tag name="DEBUGINTERACTIVE" val="True"/>
  <p:tag name="ORIGWIDTH" val="78.25"/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K&#10;\]&#10;\end{document}&#10;"/>
  <p:tag name="EXTERNALNAME" val="Edittex"/>
  <p:tag name="BLEND" val="False"/>
  <p:tag name="TRANSPARENT" val="False"/>
  <p:tag name="BITMAPFORMAT" val="bmp16m"/>
  <p:tag name="DEBUGINTERACTIVE" val="True"/>
  <p:tag name="ORIGWIDTH" val="97.25"/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 \approx \overline{\bf x} +&#10;a_1 {\bf v_1} +  a_2 {\bf v_2} + \ldots + a_K {\bf v_K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55.5"/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1 \bf v_1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2 \bf v_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3 \bf v_3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4 \bf v_4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5 \bf v_5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6 \bf v_6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7 \bf v_7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_8 \bf v_8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 \rightarrow&#10;(a_1, a_2, \ldots, a_K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11.875"/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|{\bf x} - &#10;(\overline{\bf x} + a_1 {\bf v_1} +  a_2 {\bf v_2} + \ldots + a_K {\bf v_K}) \| &lt; \mbox{\tiny threshold}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ALLOWFONTSUBSTITUTION" val="False"/>
  <p:tag name="BITMAPFORMAT" val="bmpmono"/>
  <p:tag name="ORIGWIDTH" val="464"/>
  <p:tag name="PICTUREFILESIZE" val="338862"/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eqnarray}&#10;\lambda_i&#10;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mono"/>
  <p:tag name="DEBUGINTERACTIVE" val="True"/>
  <p:tag name="ORIGWIDTH" val="18"/>
  <p:tag name="PICTUREFILESIZE" val="1479"/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67.5"/>
  <p:tag name="PICTUREFILESIZE" val="758"/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rnt">
  <a:themeElements>
    <a:clrScheme name="">
      <a:dk1>
        <a:srgbClr val="000000"/>
      </a:dk1>
      <a:lt1>
        <a:srgbClr val="FFFFFF"/>
      </a:lt1>
      <a:dk2>
        <a:srgbClr val="000099"/>
      </a:dk2>
      <a:lt2>
        <a:srgbClr val="FFCC00"/>
      </a:lt2>
      <a:accent1>
        <a:srgbClr val="0066FF"/>
      </a:accent1>
      <a:accent2>
        <a:srgbClr val="33CCCC"/>
      </a:accent2>
      <a:accent3>
        <a:srgbClr val="AAAACA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1_ber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ern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rn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rn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rn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rn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rn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rn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21377</TotalTime>
  <Words>2459</Words>
  <Application>Microsoft Office PowerPoint</Application>
  <PresentationFormat>On-screen Show (4:3)</PresentationFormat>
  <Paragraphs>482</Paragraphs>
  <Slides>59</Slides>
  <Notes>53</Notes>
  <HiddenSlides>7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Office Theme</vt:lpstr>
      <vt:lpstr>mosaic</vt:lpstr>
      <vt:lpstr>1_bernt</vt:lpstr>
      <vt:lpstr>Photo Editor Photo</vt:lpstr>
      <vt:lpstr>Object Detection and Recognition</vt:lpstr>
      <vt:lpstr>What is in this image?</vt:lpstr>
      <vt:lpstr>Slide 3</vt:lpstr>
      <vt:lpstr>Slide 4</vt:lpstr>
      <vt:lpstr>Slide 5</vt:lpstr>
      <vt:lpstr>Slide 6</vt:lpstr>
      <vt:lpstr>Slide 7</vt:lpstr>
      <vt:lpstr>Slide 8</vt:lpstr>
      <vt:lpstr>Object recognition Is it really so hard?</vt:lpstr>
      <vt:lpstr>Object recognition Is it really so hard?</vt:lpstr>
      <vt:lpstr>Object recognition Is it really so hard?</vt:lpstr>
      <vt:lpstr>Machine learning for object recognition</vt:lpstr>
      <vt:lpstr>Slide 13</vt:lpstr>
      <vt:lpstr>Applications:  Assisted driving</vt:lpstr>
      <vt:lpstr>Face detection</vt:lpstr>
      <vt:lpstr>One simple method:  skin detection</vt:lpstr>
      <vt:lpstr>Skin detection</vt:lpstr>
      <vt:lpstr>Skin classification techniques</vt:lpstr>
      <vt:lpstr>Probability</vt:lpstr>
      <vt:lpstr>Probabilistic skin classification</vt:lpstr>
      <vt:lpstr>Learning conditional PDF’s</vt:lpstr>
      <vt:lpstr>Learning conditional PDF’s</vt:lpstr>
      <vt:lpstr>Bayes rule</vt:lpstr>
      <vt:lpstr>Bayesian estimation</vt:lpstr>
      <vt:lpstr>Skin detection results</vt:lpstr>
      <vt:lpstr>General classification</vt:lpstr>
      <vt:lpstr>The space of faces</vt:lpstr>
      <vt:lpstr>Linear subspaces</vt:lpstr>
      <vt:lpstr>Dimensionality reduction</vt:lpstr>
      <vt:lpstr>Linear subspaces</vt:lpstr>
      <vt:lpstr>Principal component analysis</vt:lpstr>
      <vt:lpstr>Dimensionality reduction</vt:lpstr>
      <vt:lpstr>Eigenfaces</vt:lpstr>
      <vt:lpstr>Projecting onto the eigenfaces</vt:lpstr>
      <vt:lpstr>Detection and recognition with eigenfaces</vt:lpstr>
      <vt:lpstr>Choosing the dimension K</vt:lpstr>
      <vt:lpstr>Issues:  metrics</vt:lpstr>
      <vt:lpstr>Metrics</vt:lpstr>
      <vt:lpstr>Issues:  feature selection</vt:lpstr>
      <vt:lpstr>Issues:  data modeling</vt:lpstr>
      <vt:lpstr>Generative vs. Discriminative </vt:lpstr>
      <vt:lpstr>Issues:  dimensionality</vt:lpstr>
      <vt:lpstr>Issues:  speed</vt:lpstr>
      <vt:lpstr>Feature extraction</vt:lpstr>
      <vt:lpstr>Large library of filters</vt:lpstr>
      <vt:lpstr>AdaBoost for feature+classifier selection</vt:lpstr>
      <vt:lpstr>AdaBoost: Intuition</vt:lpstr>
      <vt:lpstr>AdaBoost: Intuition</vt:lpstr>
      <vt:lpstr>AdaBoost: Intuition</vt:lpstr>
      <vt:lpstr>AdaBoost Algorithm</vt:lpstr>
      <vt:lpstr>Cascading classifiers for detection</vt:lpstr>
      <vt:lpstr>Viola-Jones Face Detector: Summary</vt:lpstr>
      <vt:lpstr>Viola-Jones Face Detector: Results</vt:lpstr>
      <vt:lpstr>Slide 54</vt:lpstr>
      <vt:lpstr>Slide 55</vt:lpstr>
      <vt:lpstr>Slide 56</vt:lpstr>
      <vt:lpstr>Detecting profile faces?</vt:lpstr>
      <vt:lpstr>Slide 58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1090</cp:revision>
  <dcterms:created xsi:type="dcterms:W3CDTF">2009-08-25T02:47:59Z</dcterms:created>
  <dcterms:modified xsi:type="dcterms:W3CDTF">2010-10-14T20:39:23Z</dcterms:modified>
</cp:coreProperties>
</file>