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9" r:id="rId3"/>
    <p:sldId id="263" r:id="rId4"/>
    <p:sldId id="261" r:id="rId5"/>
    <p:sldId id="262" r:id="rId6"/>
  </p:sldIdLst>
  <p:sldSz cx="9144000" cy="6858000" type="screen4x3"/>
  <p:notesSz cx="6985000" cy="9282113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b="1" u="sng" kern="1200">
        <a:solidFill>
          <a:srgbClr val="063DE8"/>
        </a:solidFill>
        <a:latin typeface="Arial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b="1" u="sng" kern="1200">
        <a:solidFill>
          <a:srgbClr val="063DE8"/>
        </a:solidFill>
        <a:latin typeface="Arial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b="1" u="sng" kern="1200">
        <a:solidFill>
          <a:srgbClr val="063DE8"/>
        </a:solidFill>
        <a:latin typeface="Arial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b="1" u="sng" kern="1200">
        <a:solidFill>
          <a:srgbClr val="063DE8"/>
        </a:solidFill>
        <a:latin typeface="Arial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b="1" u="sng" kern="1200">
        <a:solidFill>
          <a:srgbClr val="063DE8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b="1" u="sng" kern="1200">
        <a:solidFill>
          <a:srgbClr val="063DE8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b="1" u="sng" kern="1200">
        <a:solidFill>
          <a:srgbClr val="063DE8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b="1" u="sng" kern="1200">
        <a:solidFill>
          <a:srgbClr val="063DE8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b="1" u="sng" kern="1200">
        <a:solidFill>
          <a:srgbClr val="063DE8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E8A72"/>
    <a:srgbClr val="FE9B03"/>
    <a:srgbClr val="FFC063"/>
    <a:srgbClr val="002081"/>
    <a:srgbClr val="001F7E"/>
    <a:srgbClr val="9EBAFE"/>
    <a:srgbClr val="00279F"/>
    <a:srgbClr val="063DE8"/>
    <a:srgbClr val="FFFD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58"/>
    <p:restoredTop sz="94660"/>
  </p:normalViewPr>
  <p:slideViewPr>
    <p:cSldViewPr>
      <p:cViewPr varScale="1">
        <p:scale>
          <a:sx n="67" d="100"/>
          <a:sy n="67" d="100"/>
        </p:scale>
        <p:origin x="89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3" d="100"/>
          <a:sy n="43" d="100"/>
        </p:scale>
        <p:origin x="-739" y="-59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l">
              <a:defRPr sz="1000" b="0" i="1" u="none" smtClean="0">
                <a:solidFill>
                  <a:srgbClr val="FE9B03"/>
                </a:solidFill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7638" y="-1588"/>
            <a:ext cx="302736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 u="none" smtClean="0">
                <a:solidFill>
                  <a:srgbClr val="FE9B03"/>
                </a:solidFill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6975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l">
              <a:defRPr sz="1000" b="0" i="1" u="none" smtClean="0">
                <a:solidFill>
                  <a:srgbClr val="FE9B03"/>
                </a:solidFill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7638" y="8816975"/>
            <a:ext cx="302736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 u="none">
                <a:solidFill>
                  <a:srgbClr val="FE9B03"/>
                </a:solidFill>
                <a:latin typeface="Times New Roman" charset="0"/>
              </a:defRPr>
            </a:lvl1pPr>
          </a:lstStyle>
          <a:p>
            <a:fld id="{3E54B3B9-580B-8240-A431-5A7E4BF902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069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588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l">
              <a:defRPr sz="1000" b="0" i="1" u="none" smtClean="0">
                <a:solidFill>
                  <a:schemeClr val="tx1"/>
                </a:solidFill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7638" y="-1588"/>
            <a:ext cx="302736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 u="none" smtClean="0">
                <a:solidFill>
                  <a:schemeClr val="tx1"/>
                </a:solidFill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6975"/>
            <a:ext cx="302736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l">
              <a:defRPr sz="1000" b="0" i="1" u="none" smtClean="0">
                <a:solidFill>
                  <a:schemeClr val="tx1"/>
                </a:solidFill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7638" y="8816975"/>
            <a:ext cx="302736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 u="none"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BD78F321-A391-C143-AF6D-0AFF5FF58BA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8688" y="4406900"/>
            <a:ext cx="5126037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7287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701675"/>
            <a:ext cx="4625975" cy="3467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1342445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03288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0850" algn="l" defTabSz="903288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03288" algn="l" defTabSz="903288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54138" algn="l" defTabSz="903288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04988" algn="l" defTabSz="903288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 u="sng">
                <a:solidFill>
                  <a:srgbClr val="063DE8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 sz="2400" b="1" u="sng">
                <a:solidFill>
                  <a:srgbClr val="063DE8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 u="sng">
                <a:solidFill>
                  <a:srgbClr val="063DE8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 u="sng">
                <a:solidFill>
                  <a:srgbClr val="063DE8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 u="sng">
                <a:solidFill>
                  <a:srgbClr val="063DE8"/>
                </a:solidFill>
                <a:latin typeface="Arial" charset="0"/>
                <a:ea typeface="ＭＳ Ｐゴシック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rgbClr val="063DE8"/>
                </a:solidFill>
                <a:latin typeface="Arial" charset="0"/>
                <a:ea typeface="ＭＳ Ｐゴシック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rgbClr val="063DE8"/>
                </a:solidFill>
                <a:latin typeface="Arial" charset="0"/>
                <a:ea typeface="ＭＳ Ｐゴシック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rgbClr val="063DE8"/>
                </a:solidFill>
                <a:latin typeface="Arial" charset="0"/>
                <a:ea typeface="ＭＳ Ｐゴシック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 u="sng">
                <a:solidFill>
                  <a:srgbClr val="063DE8"/>
                </a:solidFill>
                <a:latin typeface="Arial" charset="0"/>
                <a:ea typeface="ＭＳ Ｐゴシック" charset="0"/>
              </a:defRPr>
            </a:lvl9pPr>
          </a:lstStyle>
          <a:p>
            <a:fld id="{798E273A-B367-CB45-8C6A-EF0F60102868}" type="slidenum">
              <a:rPr lang="en-US" sz="1000" b="0" u="none">
                <a:solidFill>
                  <a:schemeClr val="tx1"/>
                </a:solidFill>
                <a:latin typeface="Times New Roman" charset="0"/>
              </a:rPr>
              <a:pPr/>
              <a:t>1</a:t>
            </a:fld>
            <a:endParaRPr lang="en-US" sz="1000" b="0" u="none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98307" name="Rectangle 2"/>
          <p:cNvSpPr>
            <a:spLocks noChangeArrowheads="1"/>
          </p:cNvSpPr>
          <p:nvPr/>
        </p:nvSpPr>
        <p:spPr bwMode="auto">
          <a:xfrm>
            <a:off x="3957638" y="-1588"/>
            <a:ext cx="3027362" cy="463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08" name="Rectangle 3"/>
          <p:cNvSpPr>
            <a:spLocks noChangeArrowheads="1"/>
          </p:cNvSpPr>
          <p:nvPr/>
        </p:nvSpPr>
        <p:spPr bwMode="auto">
          <a:xfrm>
            <a:off x="3957638" y="8815388"/>
            <a:ext cx="3027362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sz="1000" b="0" i="1" u="none">
                <a:solidFill>
                  <a:schemeClr val="tx1"/>
                </a:solidFill>
                <a:latin typeface="Times New Roman" charset="0"/>
              </a:rPr>
              <a:t>1</a:t>
            </a:r>
          </a:p>
        </p:txBody>
      </p:sp>
      <p:sp>
        <p:nvSpPr>
          <p:cNvPr id="98309" name="Rectangle 4"/>
          <p:cNvSpPr>
            <a:spLocks noChangeArrowheads="1"/>
          </p:cNvSpPr>
          <p:nvPr/>
        </p:nvSpPr>
        <p:spPr bwMode="auto">
          <a:xfrm>
            <a:off x="0" y="8815388"/>
            <a:ext cx="30257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0" name="Rectangle 5"/>
          <p:cNvSpPr>
            <a:spLocks noChangeArrowheads="1"/>
          </p:cNvSpPr>
          <p:nvPr/>
        </p:nvSpPr>
        <p:spPr bwMode="auto">
          <a:xfrm>
            <a:off x="0" y="-1588"/>
            <a:ext cx="3025775" cy="463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1" name="Rectangle 6"/>
          <p:cNvSpPr>
            <a:spLocks noChangeArrowheads="1"/>
          </p:cNvSpPr>
          <p:nvPr/>
        </p:nvSpPr>
        <p:spPr bwMode="auto">
          <a:xfrm>
            <a:off x="3957638" y="-1588"/>
            <a:ext cx="3027362" cy="463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2" name="Rectangle 7"/>
          <p:cNvSpPr>
            <a:spLocks noChangeArrowheads="1"/>
          </p:cNvSpPr>
          <p:nvPr/>
        </p:nvSpPr>
        <p:spPr bwMode="auto">
          <a:xfrm>
            <a:off x="3957638" y="8815388"/>
            <a:ext cx="3027362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/>
            <a:r>
              <a:rPr lang="en-US" sz="1000" b="0" i="1" u="none">
                <a:solidFill>
                  <a:schemeClr val="tx1"/>
                </a:solidFill>
                <a:latin typeface="Times New Roman" charset="0"/>
              </a:rPr>
              <a:t>1</a:t>
            </a:r>
          </a:p>
        </p:txBody>
      </p:sp>
      <p:sp>
        <p:nvSpPr>
          <p:cNvPr id="98313" name="Rectangle 8"/>
          <p:cNvSpPr>
            <a:spLocks noChangeArrowheads="1"/>
          </p:cNvSpPr>
          <p:nvPr/>
        </p:nvSpPr>
        <p:spPr bwMode="auto">
          <a:xfrm>
            <a:off x="0" y="8815388"/>
            <a:ext cx="30257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4" name="Rectangle 9"/>
          <p:cNvSpPr>
            <a:spLocks noChangeArrowheads="1"/>
          </p:cNvSpPr>
          <p:nvPr/>
        </p:nvSpPr>
        <p:spPr bwMode="auto">
          <a:xfrm>
            <a:off x="0" y="-1588"/>
            <a:ext cx="3025775" cy="463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5" name="Rectangle 10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16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701675"/>
            <a:ext cx="4622800" cy="3467100"/>
          </a:xfrm>
          <a:ln cap="flat"/>
        </p:spPr>
      </p:sp>
    </p:spTree>
    <p:extLst>
      <p:ext uri="{BB962C8B-B14F-4D97-AF65-F5344CB8AC3E}">
        <p14:creationId xmlns:p14="http://schemas.microsoft.com/office/powerpoint/2010/main" val="1719938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2E285E-B996-3941-8573-E7E17EFF6D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026591"/>
      </p:ext>
    </p:extLst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E51524-622A-354B-8ADB-F69B34F2621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22197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91275" y="230188"/>
            <a:ext cx="1797050" cy="5726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6950" y="230188"/>
            <a:ext cx="5241925" cy="5726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B25999-0732-E540-A017-2F16BC53A4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431431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8E49A5-115C-6448-8D68-AB92D3CA7B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647049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995E8B-6E1D-8F49-82D9-F92D9DC1CDA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939747"/>
      </p:ext>
    </p:extLst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0" y="18415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3600" y="1841500"/>
            <a:ext cx="3505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0E85EF-EA13-AC47-877D-663B0E214E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94596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A95486-C1D1-F745-8135-80A6F2A8D0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356236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E3F2DB-4AC9-0842-95B3-475740F02D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628093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69A35A-E137-434A-BA85-CE467CCA12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541755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871820-7E77-3A4D-8407-92ECFA009F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335831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D46610-AA90-F743-8FB6-6997DCB11A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140001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 b="0" u="none" smtClean="0">
                <a:solidFill>
                  <a:schemeClr val="tx1"/>
                </a:solidFill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b="0" u="none" smtClean="0">
                <a:solidFill>
                  <a:schemeClr val="tx1"/>
                </a:solidFill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b="0" u="none"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FCC0BC97-B3F8-E047-BC8C-56290298274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0" y="1227138"/>
            <a:ext cx="9131300" cy="0"/>
          </a:xfrm>
          <a:prstGeom prst="line">
            <a:avLst/>
          </a:prstGeom>
          <a:noFill/>
          <a:ln w="25400">
            <a:solidFill>
              <a:srgbClr val="001F7E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96950" y="230188"/>
            <a:ext cx="7191375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18900000" algn="ctr" rotWithShape="0">
              <a:schemeClr val="tx1"/>
            </a:outerShdw>
          </a:effec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Slide Title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16000" y="1841500"/>
            <a:ext cx="7162800" cy="4114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>
    <p:wipe dir="r"/>
  </p:transition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Arial" charset="0"/>
          <a:ea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Arial" charset="0"/>
          <a:ea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Arial" charset="0"/>
          <a:ea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Arial" charset="0"/>
          <a:ea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Arial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Arial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Arial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hlink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2400" b="1">
          <a:solidFill>
            <a:srgbClr val="063DE8"/>
          </a:solidFill>
          <a:latin typeface="+mn-lt"/>
          <a:ea typeface="ＭＳ Ｐゴシック" charset="0"/>
          <a:cs typeface="+mn-cs"/>
        </a:defRPr>
      </a:lvl1pPr>
      <a:lvl2pPr marL="917575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rgbClr val="063DE8"/>
          </a:solidFill>
          <a:latin typeface="+mn-lt"/>
          <a:ea typeface="ＭＳ Ｐゴシック" charset="0"/>
        </a:defRPr>
      </a:lvl2pPr>
      <a:lvl3pPr marL="1260475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b="1">
          <a:solidFill>
            <a:srgbClr val="063DE8"/>
          </a:solidFill>
          <a:latin typeface="+mn-lt"/>
          <a:ea typeface="ＭＳ Ｐゴシック" charset="0"/>
        </a:defRPr>
      </a:lvl3pPr>
      <a:lvl4pPr marL="1546225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+"/>
        <a:defRPr sz="1600" b="1">
          <a:solidFill>
            <a:srgbClr val="063DE8"/>
          </a:solidFill>
          <a:latin typeface="+mn-lt"/>
          <a:ea typeface="ＭＳ Ｐゴシック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600" b="1">
          <a:solidFill>
            <a:srgbClr val="063DE8"/>
          </a:solidFill>
          <a:latin typeface="+mn-lt"/>
          <a:ea typeface="ＭＳ Ｐゴシック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600" b="1">
          <a:solidFill>
            <a:srgbClr val="063DE8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600" b="1">
          <a:solidFill>
            <a:srgbClr val="063DE8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600" b="1">
          <a:solidFill>
            <a:srgbClr val="063DE8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1600" b="1">
          <a:solidFill>
            <a:srgbClr val="063DE8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1063625" y="2281238"/>
            <a:ext cx="72056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FFFFFF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title"/>
          </p:nvPr>
        </p:nvSpPr>
        <p:spPr>
          <a:xfrm>
            <a:off x="475456" y="1773238"/>
            <a:ext cx="8382000" cy="2781300"/>
          </a:xfrm>
        </p:spPr>
        <p:txBody>
          <a:bodyPr/>
          <a:lstStyle/>
          <a:p>
            <a:r>
              <a:rPr lang="en-US" dirty="0">
                <a:latin typeface="Times New Roman" charset="0"/>
              </a:rPr>
              <a:t>CS6700 Advanced AI</a:t>
            </a:r>
            <a:br>
              <a:rPr lang="en-US" dirty="0">
                <a:latin typeface="Times New Roman" charset="0"/>
              </a:rPr>
            </a:br>
            <a:r>
              <a:rPr lang="en-US" dirty="0">
                <a:latin typeface="Times New Roman" charset="0"/>
              </a:rPr>
              <a:t/>
            </a:r>
            <a:br>
              <a:rPr lang="en-US" dirty="0">
                <a:latin typeface="Times New Roman" charset="0"/>
              </a:rPr>
            </a:br>
            <a:r>
              <a:rPr lang="en-US" dirty="0" smtClean="0">
                <a:latin typeface="Times New Roman" charset="0"/>
              </a:rPr>
              <a:t>Prof. Carla Gomes</a:t>
            </a:r>
            <a:br>
              <a:rPr lang="en-US" dirty="0" smtClean="0">
                <a:latin typeface="Times New Roman" charset="0"/>
              </a:rPr>
            </a:br>
            <a:r>
              <a:rPr lang="en-US" dirty="0" smtClean="0">
                <a:latin typeface="Times New Roman" charset="0"/>
              </a:rPr>
              <a:t>Prof. Bart Selman</a:t>
            </a:r>
            <a:endParaRPr lang="en-US" dirty="0">
              <a:solidFill>
                <a:srgbClr val="063DE8"/>
              </a:solidFill>
              <a:latin typeface="Times New Roman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6950" y="-152400"/>
            <a:ext cx="7191375" cy="901700"/>
          </a:xfrm>
        </p:spPr>
        <p:txBody>
          <a:bodyPr/>
          <a:lstStyle/>
          <a:p>
            <a:r>
              <a:rPr lang="en-US" dirty="0" smtClean="0"/>
              <a:t>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2604" y="990600"/>
            <a:ext cx="8230395" cy="5257800"/>
          </a:xfrm>
        </p:spPr>
        <p:txBody>
          <a:bodyPr/>
          <a:lstStyle/>
          <a:p>
            <a:r>
              <a:rPr lang="en-US" dirty="0" smtClean="0"/>
              <a:t>Very open-ended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Go for BIG ideas! (No such thing as “failure.” 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Empirically driven building on foundational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  insights.)</a:t>
            </a:r>
          </a:p>
          <a:p>
            <a:r>
              <a:rPr lang="en-US" dirty="0" smtClean="0"/>
              <a:t>	</a:t>
            </a:r>
          </a:p>
          <a:p>
            <a:r>
              <a:rPr lang="en-US" dirty="0" smtClean="0"/>
              <a:t>E.g. </a:t>
            </a:r>
          </a:p>
          <a:p>
            <a:r>
              <a:rPr lang="en-US" dirty="0"/>
              <a:t> </a:t>
            </a:r>
            <a:r>
              <a:rPr lang="en-US" dirty="0" smtClean="0"/>
              <a:t>   Can you evolve a language from scratch?</a:t>
            </a:r>
          </a:p>
          <a:p>
            <a:r>
              <a:rPr lang="en-US" dirty="0"/>
              <a:t> </a:t>
            </a:r>
            <a:r>
              <a:rPr lang="en-US" dirty="0" smtClean="0"/>
              <a:t>   Can you learn from “reading”? (E.g. game play from text on discussion boards)</a:t>
            </a:r>
          </a:p>
          <a:p>
            <a:r>
              <a:rPr lang="en-US" dirty="0"/>
              <a:t> </a:t>
            </a:r>
            <a:r>
              <a:rPr lang="en-US" dirty="0" smtClean="0"/>
              <a:t>   Mechanical Turk --- Human-computing hybrids</a:t>
            </a:r>
          </a:p>
          <a:p>
            <a:r>
              <a:rPr lang="en-US" dirty="0"/>
              <a:t> </a:t>
            </a:r>
            <a:r>
              <a:rPr lang="en-US" dirty="0" smtClean="0"/>
              <a:t>   Mine info from twitter feeds</a:t>
            </a:r>
          </a:p>
          <a:p>
            <a:r>
              <a:rPr lang="en-US" dirty="0"/>
              <a:t> </a:t>
            </a:r>
            <a:r>
              <a:rPr lang="en-US" dirty="0" smtClean="0"/>
              <a:t>   Boost game play via “mimicry”</a:t>
            </a:r>
          </a:p>
          <a:p>
            <a:r>
              <a:rPr lang="en-US" dirty="0"/>
              <a:t> </a:t>
            </a:r>
            <a:r>
              <a:rPr lang="en-US" dirty="0" smtClean="0"/>
              <a:t>       </a:t>
            </a:r>
          </a:p>
          <a:p>
            <a:r>
              <a:rPr lang="en-US" dirty="0" smtClean="0"/>
              <a:t>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17458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6950" y="-152400"/>
            <a:ext cx="7191375" cy="901700"/>
          </a:xfrm>
        </p:spPr>
        <p:txBody>
          <a:bodyPr/>
          <a:lstStyle/>
          <a:p>
            <a:r>
              <a:rPr lang="en-US" dirty="0" smtClean="0"/>
              <a:t>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405" y="749300"/>
            <a:ext cx="8272464" cy="62484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Cont.</a:t>
            </a:r>
          </a:p>
          <a:p>
            <a:r>
              <a:rPr lang="en-US" dirty="0" smtClean="0"/>
              <a:t>    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Deep learning: still many “mysteries”</a:t>
            </a:r>
          </a:p>
          <a:p>
            <a:r>
              <a:rPr lang="en-US" dirty="0"/>
              <a:t> </a:t>
            </a:r>
            <a:r>
              <a:rPr lang="en-US" dirty="0" smtClean="0"/>
              <a:t>       E.g. Google’s </a:t>
            </a:r>
            <a:r>
              <a:rPr lang="en-US" dirty="0" err="1" smtClean="0"/>
              <a:t>alphaGo</a:t>
            </a:r>
            <a:r>
              <a:rPr lang="en-US" dirty="0" smtClean="0"/>
              <a:t> example of successful reinforcement learning using deep nets </a:t>
            </a:r>
            <a:r>
              <a:rPr lang="en-US" dirty="0" smtClean="0">
                <a:solidFill>
                  <a:srgbClr val="FF0000"/>
                </a:solidFill>
              </a:rPr>
              <a:t>but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what about deep learning chess through self-play? 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  Student project 4701 last semester: works reasonably but hits a limit; end game: can’t figure out it needs to checkmate the opponent! Can we explain this? Fix this?</a:t>
            </a:r>
          </a:p>
          <a:p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  </a:t>
            </a:r>
            <a:r>
              <a:rPr lang="en-US" dirty="0" smtClean="0">
                <a:solidFill>
                  <a:srgbClr val="FF0000"/>
                </a:solidFill>
              </a:rPr>
              <a:t>Scientific discovery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--- in discrete math and materials science. (Slides: “Non-Human Intelligence”)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</a:p>
          <a:p>
            <a:r>
              <a:rPr lang="en-US" dirty="0" smtClean="0"/>
              <a:t>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82406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Left-Right Arrow 20"/>
          <p:cNvSpPr/>
          <p:nvPr/>
        </p:nvSpPr>
        <p:spPr>
          <a:xfrm rot="3396879">
            <a:off x="4896604" y="3017338"/>
            <a:ext cx="2206752" cy="50594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-Right Arrow 19"/>
          <p:cNvSpPr/>
          <p:nvPr/>
        </p:nvSpPr>
        <p:spPr>
          <a:xfrm rot="18719798">
            <a:off x="1491364" y="2949627"/>
            <a:ext cx="2206752" cy="484632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52400"/>
            <a:ext cx="2743200" cy="1752600"/>
          </a:xfrm>
        </p:spPr>
        <p:txBody>
          <a:bodyPr/>
          <a:lstStyle/>
          <a:p>
            <a:r>
              <a:rPr lang="en-US" sz="2400" dirty="0" smtClean="0">
                <a:solidFill>
                  <a:srgbClr val="FF0000"/>
                </a:solidFill>
              </a:rPr>
              <a:t>AI Knowledge-</a:t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Data-</a:t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Inference </a:t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 smtClean="0">
                <a:solidFill>
                  <a:srgbClr val="FF0000"/>
                </a:solidFill>
              </a:rPr>
              <a:t>Triangle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048000" y="0"/>
            <a:ext cx="2590800" cy="2057400"/>
          </a:xfrm>
          <a:prstGeom prst="ellipse">
            <a:avLst/>
          </a:prstGeom>
          <a:solidFill>
            <a:schemeClr val="accent3">
              <a:lumMod val="85000"/>
              <a:alpha val="7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Knowledge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Intensive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943600" y="4800600"/>
            <a:ext cx="2590800" cy="2057400"/>
          </a:xfrm>
          <a:prstGeom prst="ellipse">
            <a:avLst/>
          </a:prstGeom>
          <a:solidFill>
            <a:schemeClr val="accent3">
              <a:lumMod val="85000"/>
              <a:alpha val="7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Data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Intensive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04800" y="4800600"/>
            <a:ext cx="2590800" cy="2057400"/>
          </a:xfrm>
          <a:prstGeom prst="ellipse">
            <a:avLst/>
          </a:prstGeom>
          <a:solidFill>
            <a:schemeClr val="accent3">
              <a:lumMod val="85000"/>
              <a:alpha val="7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Inference/Search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Intensive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52800" y="1447800"/>
            <a:ext cx="22109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660066"/>
                </a:solidFill>
              </a:rPr>
              <a:t>Common Sense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53000" y="3352800"/>
            <a:ext cx="1366604" cy="461665"/>
          </a:xfrm>
          <a:prstGeom prst="rect">
            <a:avLst/>
          </a:prstGeom>
          <a:solidFill>
            <a:srgbClr val="FE8A72"/>
          </a:solidFill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accent2"/>
                </a:solidFill>
              </a:rPr>
              <a:t>Watson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48400" y="4343400"/>
            <a:ext cx="27092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Google Search (IR)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05400" y="2891135"/>
            <a:ext cx="33709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Google’s </a:t>
            </a:r>
            <a:r>
              <a:rPr lang="en-US" b="1" dirty="0" err="1" smtClean="0">
                <a:solidFill>
                  <a:schemeClr val="accent2"/>
                </a:solidFill>
              </a:rPr>
              <a:t>Knowl</a:t>
            </a:r>
            <a:r>
              <a:rPr lang="en-US" b="1" dirty="0" smtClean="0">
                <a:solidFill>
                  <a:schemeClr val="accent2"/>
                </a:solidFill>
              </a:rPr>
              <a:t>. Graph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05600" y="3886200"/>
            <a:ext cx="663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accent2"/>
                </a:solidFill>
              </a:rPr>
              <a:t>Siri</a:t>
            </a:r>
            <a:endParaRPr lang="en-US" b="1" dirty="0" smtClean="0">
              <a:solidFill>
                <a:schemeClr val="accent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0" y="3576935"/>
            <a:ext cx="17289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Verification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105400" y="1143000"/>
            <a:ext cx="8344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660066"/>
                </a:solidFill>
              </a:rPr>
              <a:t>NLU</a:t>
            </a:r>
            <a:endParaRPr lang="en-US" b="1" dirty="0">
              <a:solidFill>
                <a:srgbClr val="660066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876800" y="1828800"/>
            <a:ext cx="24277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660066"/>
                </a:solidFill>
              </a:rPr>
              <a:t>Computer Vision</a:t>
            </a:r>
            <a:endParaRPr lang="en-US" b="1" dirty="0">
              <a:solidFill>
                <a:srgbClr val="660066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8434" y="4343400"/>
            <a:ext cx="1765902" cy="461665"/>
          </a:xfrm>
          <a:prstGeom prst="rect">
            <a:avLst/>
          </a:prstGeom>
          <a:solidFill>
            <a:srgbClr val="FE8A72"/>
          </a:solidFill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664D"/>
                </a:solidFill>
              </a:rPr>
              <a:t>Deep Blue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3962400"/>
            <a:ext cx="21743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00664D"/>
                </a:solidFill>
              </a:rPr>
              <a:t>Robbin’s</a:t>
            </a:r>
            <a:r>
              <a:rPr lang="en-US" b="1" dirty="0" smtClean="0">
                <a:solidFill>
                  <a:srgbClr val="00664D"/>
                </a:solidFill>
              </a:rPr>
              <a:t> Conj.</a:t>
            </a:r>
          </a:p>
        </p:txBody>
      </p:sp>
      <p:sp>
        <p:nvSpPr>
          <p:cNvPr id="22" name="Left-Right Arrow 21"/>
          <p:cNvSpPr/>
          <p:nvPr/>
        </p:nvSpPr>
        <p:spPr>
          <a:xfrm rot="10800000">
            <a:off x="3355848" y="5631108"/>
            <a:ext cx="2206752" cy="541091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 rot="3224928">
            <a:off x="3689138" y="3574698"/>
            <a:ext cx="2621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Machine Learning</a:t>
            </a:r>
            <a:endParaRPr lang="en-US" b="1" dirty="0"/>
          </a:p>
        </p:txBody>
      </p:sp>
      <p:sp>
        <p:nvSpPr>
          <p:cNvPr id="24" name="Rectangle 23"/>
          <p:cNvSpPr/>
          <p:nvPr/>
        </p:nvSpPr>
        <p:spPr>
          <a:xfrm>
            <a:off x="3722755" y="4876800"/>
            <a:ext cx="20684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Semantic Web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4712172" y="2286000"/>
            <a:ext cx="20143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20+ </a:t>
            </a:r>
            <a:r>
              <a:rPr lang="en-US" b="1" i="1" dirty="0" err="1" smtClean="0">
                <a:solidFill>
                  <a:srgbClr val="FF0000"/>
                </a:solidFill>
              </a:rPr>
              <a:t>yr</a:t>
            </a:r>
            <a:r>
              <a:rPr lang="en-US" b="1" i="1" dirty="0" smtClean="0">
                <a:solidFill>
                  <a:srgbClr val="FF0000"/>
                </a:solidFill>
              </a:rPr>
              <a:t> GAP!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010400" y="3505200"/>
            <a:ext cx="21055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Google Transl.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81000" y="4338935"/>
            <a:ext cx="17859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664D"/>
                </a:solidFill>
              </a:rPr>
              <a:t>4-color </a:t>
            </a:r>
            <a:r>
              <a:rPr lang="en-US" b="1" dirty="0" err="1" smtClean="0">
                <a:solidFill>
                  <a:srgbClr val="00664D"/>
                </a:solidFill>
              </a:rPr>
              <a:t>thm</a:t>
            </a:r>
            <a:r>
              <a:rPr lang="en-US" b="1" dirty="0" smtClean="0">
                <a:solidFill>
                  <a:srgbClr val="00664D"/>
                </a:solidFill>
              </a:rPr>
              <a:t>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210694" y="3733800"/>
            <a:ext cx="1201445" cy="461665"/>
          </a:xfrm>
          <a:prstGeom prst="rect">
            <a:avLst/>
          </a:prstGeom>
          <a:solidFill>
            <a:srgbClr val="FE8A72"/>
          </a:solidFill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rgbClr val="00664D"/>
                </a:solidFill>
              </a:rPr>
              <a:t>Dr</a:t>
            </a:r>
            <a:r>
              <a:rPr lang="en-US" i="1" dirty="0" smtClean="0">
                <a:solidFill>
                  <a:srgbClr val="00664D"/>
                </a:solidFill>
              </a:rPr>
              <a:t>. Fill</a:t>
            </a:r>
            <a:endParaRPr lang="en-US" b="1" i="1" dirty="0" smtClean="0">
              <a:solidFill>
                <a:srgbClr val="00664D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57517" y="3048000"/>
            <a:ext cx="1150349" cy="461665"/>
          </a:xfrm>
          <a:prstGeom prst="rect">
            <a:avLst/>
          </a:prstGeom>
          <a:solidFill>
            <a:srgbClr val="FE8A72"/>
          </a:solidFill>
        </p:spPr>
        <p:txBody>
          <a:bodyPr wrap="none">
            <a:spAutoFit/>
          </a:bodyPr>
          <a:lstStyle/>
          <a:p>
            <a:r>
              <a:rPr lang="en-US" i="1" dirty="0" err="1" smtClean="0">
                <a:solidFill>
                  <a:srgbClr val="00664D"/>
                </a:solidFill>
              </a:rPr>
              <a:t>Iamus</a:t>
            </a:r>
            <a:endParaRPr lang="en-US" i="1" dirty="0">
              <a:solidFill>
                <a:srgbClr val="00664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71797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92 -0.03079 -0.01858 -0.06135 0.01198 -0.04931 C 0.04236 -0.03727 0.18316 0.07199 0.18316 0.07199 L 0.18316 0.07199 L 0.19375 0.07708 L 0.19375 0.07708 C 0.1934 0.0787 0.19253 0.08541 0.19236 0.08588 C 0.19219 0.08657 0.19236 0.08078 0.19236 0.08078 " pathEditMode="relative" ptsTypes="AAAAAAAA">
                                      <p:cBhvr>
                                        <p:cTn id="10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2483 0.12431 C 0.26649 0.14769 0.25816 0.14398 0.24983 0.14005 " pathEditMode="relative" ptsTypes="AAA">
                                      <p:cBhvr>
                                        <p:cTn id="1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/>
      <p:bldP spid="12" grpId="0"/>
      <p:bldP spid="13" grpId="0"/>
      <p:bldP spid="14" grpId="0"/>
      <p:bldP spid="15" grpId="0"/>
      <p:bldP spid="15" grpId="1"/>
      <p:bldP spid="16" grpId="0"/>
      <p:bldP spid="16" grpId="1"/>
      <p:bldP spid="17" grpId="0" animBg="1"/>
      <p:bldP spid="18" grpId="0"/>
      <p:bldP spid="23" grpId="0"/>
      <p:bldP spid="24" grpId="0"/>
      <p:bldP spid="26" grpId="0"/>
      <p:bldP spid="27" grpId="0"/>
      <p:bldP spid="28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6950" y="-152400"/>
            <a:ext cx="7191375" cy="901700"/>
          </a:xfrm>
        </p:spPr>
        <p:txBody>
          <a:bodyPr/>
          <a:lstStyle/>
          <a:p>
            <a:r>
              <a:rPr lang="en-US" dirty="0" smtClean="0"/>
              <a:t>Knowledge or Data?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0" y="533400"/>
            <a:ext cx="8128000" cy="6248400"/>
          </a:xfrm>
        </p:spPr>
        <p:txBody>
          <a:bodyPr/>
          <a:lstStyle/>
          <a:p>
            <a:r>
              <a:rPr lang="en-US" dirty="0" smtClean="0"/>
              <a:t>Last 5 </a:t>
            </a:r>
            <a:r>
              <a:rPr lang="en-US" dirty="0" err="1" smtClean="0"/>
              <a:t>yrs</a:t>
            </a:r>
            <a:r>
              <a:rPr lang="en-US" dirty="0" smtClean="0"/>
              <a:t>: New direction.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Combine a few general principles / rules (i.e.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knowledge) with training (ML) on a large expert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data set to tune hundreds of model parameters.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 Obtain world-expert performance using inference.</a:t>
            </a:r>
          </a:p>
          <a:p>
            <a:r>
              <a:rPr lang="en-US" dirty="0" smtClean="0"/>
              <a:t>Examples:</a:t>
            </a:r>
          </a:p>
          <a:p>
            <a:r>
              <a:rPr lang="en-US" dirty="0" smtClean="0"/>
              <a:t>	</a:t>
            </a:r>
            <a:r>
              <a:rPr lang="en-US" dirty="0" smtClean="0">
                <a:solidFill>
                  <a:srgbClr val="008000"/>
                </a:solidFill>
              </a:rPr>
              <a:t>--- IBM’s Watson / Jeopardy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	--- Dr. Fill / NYT crosswords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	--- </a:t>
            </a:r>
            <a:r>
              <a:rPr lang="en-US" dirty="0" err="1" smtClean="0">
                <a:solidFill>
                  <a:srgbClr val="008000"/>
                </a:solidFill>
              </a:rPr>
              <a:t>Iamus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 smtClean="0">
                <a:solidFill>
                  <a:srgbClr val="008000"/>
                </a:solidFill>
              </a:rPr>
              <a:t>/ Classical music composition</a:t>
            </a:r>
          </a:p>
          <a:p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 smtClean="0">
                <a:solidFill>
                  <a:srgbClr val="008000"/>
                </a:solidFill>
              </a:rPr>
              <a:t>   --- Google’s </a:t>
            </a:r>
            <a:r>
              <a:rPr lang="en-US" dirty="0" err="1" smtClean="0">
                <a:solidFill>
                  <a:srgbClr val="008000"/>
                </a:solidFill>
              </a:rPr>
              <a:t>alphaGo</a:t>
            </a:r>
            <a:r>
              <a:rPr lang="en-US" dirty="0" smtClean="0">
                <a:solidFill>
                  <a:srgbClr val="008000"/>
                </a:solidFill>
              </a:rPr>
              <a:t> (deep learning)</a:t>
            </a:r>
          </a:p>
          <a:p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 smtClean="0">
                <a:solidFill>
                  <a:srgbClr val="008000"/>
                </a:solidFill>
              </a:rPr>
              <a:t>   --- computer vision (deep learning)</a:t>
            </a:r>
          </a:p>
          <a:p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 smtClean="0">
                <a:solidFill>
                  <a:srgbClr val="008000"/>
                </a:solidFill>
              </a:rPr>
              <a:t>   --- language translation (deep learning)</a:t>
            </a:r>
          </a:p>
          <a:p>
            <a:r>
              <a:rPr lang="en-US" dirty="0" smtClean="0"/>
              <a:t>Performance: (several) Top 50 or better in the world!</a:t>
            </a:r>
          </a:p>
          <a:p>
            <a:r>
              <a:rPr lang="en-US" dirty="0" smtClean="0"/>
              <a:t>	Is this the key to human expert intelligence?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6986067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TAS Slides(WB)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ITAS Slides(WB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sng" strike="noStrike" cap="none" normalizeH="0" baseline="0" smtClean="0">
            <a:ln>
              <a:noFill/>
            </a:ln>
            <a:solidFill>
              <a:srgbClr val="063DE8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sng" strike="noStrike" cap="none" normalizeH="0" baseline="0" smtClean="0">
            <a:ln>
              <a:noFill/>
            </a:ln>
            <a:solidFill>
              <a:srgbClr val="063DE8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TAS Slides(WB)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AS Slides(WB)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TAS Slides(WB)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AS Slides(WB)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AS Slides(WB)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AS Slides(WB)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TAS Slides(WB)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Bosco:Desktop Folder:ITAS Slides(WB).ppt</Template>
  <TotalTime>1490421201</TotalTime>
  <Pages>45</Pages>
  <Words>222</Words>
  <Application>Microsoft Macintosh PowerPoint</Application>
  <PresentationFormat>On-screen Show (4:3)</PresentationFormat>
  <Paragraphs>68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ＭＳ Ｐゴシック</vt:lpstr>
      <vt:lpstr>Times New Roman</vt:lpstr>
      <vt:lpstr>Arial</vt:lpstr>
      <vt:lpstr>ITAS Slides(WB)</vt:lpstr>
      <vt:lpstr>CS6700 Advanced AI  Prof. Carla Gomes Prof. Bart Selman</vt:lpstr>
      <vt:lpstr>Projects</vt:lpstr>
      <vt:lpstr>Projects</vt:lpstr>
      <vt:lpstr>AI Knowledge- Data- Inference  Triangle</vt:lpstr>
      <vt:lpstr>Knowledge or Data?</vt:lpstr>
    </vt:vector>
  </TitlesOfParts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Integration of Artificial Intelligence   and Operations Research for Combinatorial Problems  New World Vistas </dc:title>
  <dc:subject/>
  <dc:creator>Karen Alguire</dc:creator>
  <cp:keywords/>
  <dc:description>updated 4/16/96</dc:description>
  <cp:lastModifiedBy>Bart Selman</cp:lastModifiedBy>
  <cp:revision>223</cp:revision>
  <cp:lastPrinted>1997-07-25T21:18:14Z</cp:lastPrinted>
  <dcterms:created xsi:type="dcterms:W3CDTF">1997-06-05T18:05:21Z</dcterms:created>
  <dcterms:modified xsi:type="dcterms:W3CDTF">2017-01-25T20:19:09Z</dcterms:modified>
</cp:coreProperties>
</file>