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bin" ContentType="application/vnd.openxmlformats-officedocument.presentationml.printerSettings"/>
  <Default Extension="rels" ContentType="application/vnd.openxmlformats-package.relationships+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>
  <p:sldMasterIdLst>
    <p:sldMasterId id="2147483648" r:id="rId1"/>
  </p:sldMasterIdLst>
  <p:notesMasterIdLst>
    <p:notesMasterId r:id="rId6"/>
  </p:notesMasterIdLst>
  <p:handoutMasterIdLst>
    <p:handoutMasterId r:id="rId7"/>
  </p:handoutMasterIdLst>
  <p:sldIdLst>
    <p:sldId id="256" r:id="rId2"/>
    <p:sldId id="259" r:id="rId3"/>
    <p:sldId id="261" r:id="rId4"/>
    <p:sldId id="262" r:id="rId5"/>
  </p:sldIdLst>
  <p:sldSz cx="9144000" cy="6858000" type="screen4x3"/>
  <p:notesSz cx="6985000" cy="9282113"/>
  <p:defaultTextStyle>
    <a:defPPr>
      <a:defRPr lang="en-US"/>
    </a:defPPr>
    <a:lvl1pPr algn="ctr" rtl="0" eaLnBrk="0" fontAlgn="base" hangingPunct="0">
      <a:spcBef>
        <a:spcPct val="0"/>
      </a:spcBef>
      <a:spcAft>
        <a:spcPct val="0"/>
      </a:spcAft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1pPr>
    <a:lvl2pPr marL="457200" algn="ctr" rtl="0" eaLnBrk="0" fontAlgn="base" hangingPunct="0">
      <a:spcBef>
        <a:spcPct val="0"/>
      </a:spcBef>
      <a:spcAft>
        <a:spcPct val="0"/>
      </a:spcAft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2pPr>
    <a:lvl3pPr marL="914400" algn="ctr" rtl="0" eaLnBrk="0" fontAlgn="base" hangingPunct="0">
      <a:spcBef>
        <a:spcPct val="0"/>
      </a:spcBef>
      <a:spcAft>
        <a:spcPct val="0"/>
      </a:spcAft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3pPr>
    <a:lvl4pPr marL="1371600" algn="ctr" rtl="0" eaLnBrk="0" fontAlgn="base" hangingPunct="0">
      <a:spcBef>
        <a:spcPct val="0"/>
      </a:spcBef>
      <a:spcAft>
        <a:spcPct val="0"/>
      </a:spcAft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4pPr>
    <a:lvl5pPr marL="1828800" algn="ctr" rtl="0" eaLnBrk="0" fontAlgn="base" hangingPunct="0">
      <a:spcBef>
        <a:spcPct val="0"/>
      </a:spcBef>
      <a:spcAft>
        <a:spcPct val="0"/>
      </a:spcAft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5pPr>
    <a:lvl6pPr marL="2286000" algn="l" defTabSz="457200" rtl="0" eaLnBrk="1" latinLnBrk="0" hangingPunct="1"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6pPr>
    <a:lvl7pPr marL="2743200" algn="l" defTabSz="457200" rtl="0" eaLnBrk="1" latinLnBrk="0" hangingPunct="1"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7pPr>
    <a:lvl8pPr marL="3200400" algn="l" defTabSz="457200" rtl="0" eaLnBrk="1" latinLnBrk="0" hangingPunct="1"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8pPr>
    <a:lvl9pPr marL="3657600" algn="l" defTabSz="457200" rtl="0" eaLnBrk="1" latinLnBrk="0" hangingPunct="1">
      <a:defRPr sz="2400" b="1" u="sng" kern="1200">
        <a:solidFill>
          <a:srgbClr val="063DE8"/>
        </a:solidFill>
        <a:latin typeface="Arial" charset="0"/>
        <a:ea typeface="ＭＳ Ｐゴシック" charset="0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chemeClr val="tx1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FE8A72"/>
    <a:srgbClr val="FE9B03"/>
    <a:srgbClr val="FFC063"/>
    <a:srgbClr val="002081"/>
    <a:srgbClr val="001F7E"/>
    <a:srgbClr val="9EBAFE"/>
    <a:srgbClr val="00279F"/>
    <a:srgbClr val="063DE8"/>
    <a:srgbClr val="FFFDF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620"/>
    <p:restoredTop sz="94660"/>
  </p:normalViewPr>
  <p:slideViewPr>
    <p:cSldViewPr>
      <p:cViewPr varScale="1">
        <p:scale>
          <a:sx n="56" d="100"/>
          <a:sy n="56" d="100"/>
        </p:scale>
        <p:origin x="-1536" y="-10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43" d="100"/>
          <a:sy n="43" d="100"/>
        </p:scale>
        <p:origin x="-739" y="-59"/>
      </p:cViewPr>
      <p:guideLst>
        <p:guide orient="horz" pos="2160"/>
        <p:guide pos="2880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11" Type="http://schemas.openxmlformats.org/officeDocument/2006/relationships/theme" Target="theme/theme1.xml"/><Relationship Id="rId12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6" Type="http://schemas.openxmlformats.org/officeDocument/2006/relationships/notesMaster" Target="notesMasters/notesMaster1.xml"/><Relationship Id="rId7" Type="http://schemas.openxmlformats.org/officeDocument/2006/relationships/handoutMaster" Target="handoutMasters/handoutMaster1.xml"/><Relationship Id="rId8" Type="http://schemas.openxmlformats.org/officeDocument/2006/relationships/printerSettings" Target="printerSettings/printerSettings1.bin"/><Relationship Id="rId9" Type="http://schemas.openxmlformats.org/officeDocument/2006/relationships/presProps" Target="presProps.xml"/><Relationship Id="rId10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-1588"/>
            <a:ext cx="3027363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t" anchorCtr="0" compatLnSpc="1">
            <a:prstTxWarp prst="textNoShape">
              <a:avLst/>
            </a:prstTxWarp>
          </a:bodyPr>
          <a:lstStyle>
            <a:lvl1pPr algn="l">
              <a:defRPr sz="1000" b="0" i="1" u="none" smtClean="0">
                <a:solidFill>
                  <a:srgbClr val="FE9B03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5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957638" y="-1588"/>
            <a:ext cx="3027362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t" anchorCtr="0" compatLnSpc="1">
            <a:prstTxWarp prst="textNoShape">
              <a:avLst/>
            </a:prstTxWarp>
          </a:bodyPr>
          <a:lstStyle>
            <a:lvl1pPr algn="r">
              <a:defRPr sz="1000" b="0" i="1" u="none" smtClean="0">
                <a:solidFill>
                  <a:srgbClr val="FE9B03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6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8816975"/>
            <a:ext cx="3027363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b" anchorCtr="0" compatLnSpc="1">
            <a:prstTxWarp prst="textNoShape">
              <a:avLst/>
            </a:prstTxWarp>
          </a:bodyPr>
          <a:lstStyle>
            <a:lvl1pPr algn="l">
              <a:defRPr sz="1000" b="0" i="1" u="none" smtClean="0">
                <a:solidFill>
                  <a:srgbClr val="FE9B03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077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957638" y="8816975"/>
            <a:ext cx="3027362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b" anchorCtr="0" compatLnSpc="1">
            <a:prstTxWarp prst="textNoShape">
              <a:avLst/>
            </a:prstTxWarp>
          </a:bodyPr>
          <a:lstStyle>
            <a:lvl1pPr algn="r">
              <a:defRPr sz="1000" b="0" i="1" u="none">
                <a:solidFill>
                  <a:srgbClr val="FE9B03"/>
                </a:solidFill>
                <a:latin typeface="Times New Roman" charset="0"/>
              </a:defRPr>
            </a:lvl1pPr>
          </a:lstStyle>
          <a:p>
            <a:fld id="{3E54B3B9-580B-8240-A431-5A7E4BF90275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9606952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0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-1588"/>
            <a:ext cx="3027363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t" anchorCtr="0" compatLnSpc="1">
            <a:prstTxWarp prst="textNoShape">
              <a:avLst/>
            </a:prstTxWarp>
          </a:bodyPr>
          <a:lstStyle>
            <a:lvl1pPr algn="l">
              <a:defRPr sz="1000" b="0" i="1" u="none" smtClean="0">
                <a:solidFill>
                  <a:schemeClr val="tx1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051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957638" y="-1588"/>
            <a:ext cx="3027362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t" anchorCtr="0" compatLnSpc="1">
            <a:prstTxWarp prst="textNoShape">
              <a:avLst/>
            </a:prstTxWarp>
          </a:bodyPr>
          <a:lstStyle>
            <a:lvl1pPr algn="r">
              <a:defRPr sz="1000" b="0" i="1" u="none" smtClean="0">
                <a:solidFill>
                  <a:schemeClr val="tx1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052" name="Rectangle 4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8816975"/>
            <a:ext cx="3027363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b" anchorCtr="0" compatLnSpc="1">
            <a:prstTxWarp prst="textNoShape">
              <a:avLst/>
            </a:prstTxWarp>
          </a:bodyPr>
          <a:lstStyle>
            <a:lvl1pPr algn="l">
              <a:defRPr sz="1000" b="0" i="1" u="none" smtClean="0">
                <a:solidFill>
                  <a:schemeClr val="tx1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2053" name="Rectangle 5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957638" y="8816975"/>
            <a:ext cx="3027362" cy="465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19050" tIns="0" rIns="19050" bIns="0" numCol="1" anchor="b" anchorCtr="0" compatLnSpc="1">
            <a:prstTxWarp prst="textNoShape">
              <a:avLst/>
            </a:prstTxWarp>
          </a:bodyPr>
          <a:lstStyle>
            <a:lvl1pPr algn="r">
              <a:defRPr sz="1000" b="0" i="1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fld id="{BD78F321-A391-C143-AF6D-0AFF5FF58BAD}" type="slidenum">
              <a:rPr lang="en-US"/>
              <a:pPr/>
              <a:t>‹#›</a:t>
            </a:fld>
            <a:endParaRPr lang="en-US"/>
          </a:p>
        </p:txBody>
      </p:sp>
      <p:sp>
        <p:nvSpPr>
          <p:cNvPr id="2054" name="Rectangle 6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928688" y="4406900"/>
            <a:ext cx="5126037" cy="4176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0488" tIns="44450" rIns="90488" bIns="4445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</a:p>
        </p:txBody>
      </p:sp>
      <p:sp>
        <p:nvSpPr>
          <p:cNvPr id="97287" name="Rectangle 7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1179513" y="701675"/>
            <a:ext cx="4625975" cy="3467100"/>
          </a:xfrm>
          <a:prstGeom prst="rect">
            <a:avLst/>
          </a:prstGeom>
          <a:noFill/>
          <a:ln w="12700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FAA26D3D-D897-4be2-8F04-BA451C77F1D7}">
              <ma14:placeholderFlag xmlns:ma14="http://schemas.microsoft.com/office/mac/drawingml/2011/main" val="1"/>
            </a:ext>
          </a:extLst>
        </p:spPr>
      </p:sp>
    </p:spTree>
    <p:extLst>
      <p:ext uri="{BB962C8B-B14F-4D97-AF65-F5344CB8AC3E}">
        <p14:creationId xmlns:p14="http://schemas.microsoft.com/office/powerpoint/2010/main" val="2134244500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defTabSz="903288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1pPr>
    <a:lvl2pPr marL="450850" algn="l" defTabSz="903288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2pPr>
    <a:lvl3pPr marL="903288" algn="l" defTabSz="903288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3pPr>
    <a:lvl4pPr marL="1354138" algn="l" defTabSz="903288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4pPr>
    <a:lvl5pPr marL="1804988" algn="l" defTabSz="903288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Times New Roman" charset="0"/>
        <a:ea typeface="ＭＳ Ｐゴシック" charset="0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Rectangle 5"/>
          <p:cNvSpPr>
            <a:spLocks noGrp="1" noChangeArrowheads="1"/>
          </p:cNvSpPr>
          <p:nvPr>
            <p:ph type="sldNum" sz="quarter" idx="5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1pPr>
            <a:lvl2pPr marL="742950" indent="-28575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2pPr>
            <a:lvl3pPr marL="11430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3pPr>
            <a:lvl4pPr marL="16002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4pPr>
            <a:lvl5pPr marL="2057400" indent="-228600"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5pPr>
            <a:lvl6pPr marL="25146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6pPr>
            <a:lvl7pPr marL="29718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7pPr>
            <a:lvl8pPr marL="34290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8pPr>
            <a:lvl9pPr marL="3886200" indent="-228600" algn="ctr" eaLnBrk="0" fontAlgn="base" hangingPunct="0">
              <a:spcBef>
                <a:spcPct val="0"/>
              </a:spcBef>
              <a:spcAft>
                <a:spcPct val="0"/>
              </a:spcAft>
              <a:defRPr sz="2400" b="1" u="sng">
                <a:solidFill>
                  <a:srgbClr val="063DE8"/>
                </a:solidFill>
                <a:latin typeface="Arial" charset="0"/>
                <a:ea typeface="ＭＳ Ｐゴシック" charset="0"/>
              </a:defRPr>
            </a:lvl9pPr>
          </a:lstStyle>
          <a:p>
            <a:fld id="{798E273A-B367-CB45-8C6A-EF0F60102868}" type="slidenum">
              <a:rPr lang="en-US" sz="1000" b="0" u="none">
                <a:solidFill>
                  <a:schemeClr val="tx1"/>
                </a:solidFill>
                <a:latin typeface="Times New Roman" charset="0"/>
              </a:rPr>
              <a:pPr/>
              <a:t>1</a:t>
            </a:fld>
            <a:endParaRPr lang="en-US" sz="1000" b="0" u="none">
              <a:solidFill>
                <a:schemeClr val="tx1"/>
              </a:solidFill>
              <a:latin typeface="Times New Roman" charset="0"/>
            </a:endParaRPr>
          </a:p>
        </p:txBody>
      </p:sp>
      <p:sp>
        <p:nvSpPr>
          <p:cNvPr id="98307" name="Rectangle 2"/>
          <p:cNvSpPr>
            <a:spLocks noChangeArrowheads="1"/>
          </p:cNvSpPr>
          <p:nvPr/>
        </p:nvSpPr>
        <p:spPr bwMode="auto">
          <a:xfrm>
            <a:off x="3957638" y="-1588"/>
            <a:ext cx="3027362" cy="4635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08" name="Rectangle 3"/>
          <p:cNvSpPr>
            <a:spLocks noChangeArrowheads="1"/>
          </p:cNvSpPr>
          <p:nvPr/>
        </p:nvSpPr>
        <p:spPr bwMode="auto">
          <a:xfrm>
            <a:off x="3957638" y="8815388"/>
            <a:ext cx="3027362" cy="466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/>
          <a:p>
            <a:pPr algn="r"/>
            <a:r>
              <a:rPr lang="en-US" sz="1000" b="0" i="1" u="none">
                <a:solidFill>
                  <a:schemeClr val="tx1"/>
                </a:solidFill>
                <a:latin typeface="Times New Roman" charset="0"/>
              </a:rPr>
              <a:t>1</a:t>
            </a:r>
          </a:p>
        </p:txBody>
      </p:sp>
      <p:sp>
        <p:nvSpPr>
          <p:cNvPr id="98309" name="Rectangle 4"/>
          <p:cNvSpPr>
            <a:spLocks noChangeArrowheads="1"/>
          </p:cNvSpPr>
          <p:nvPr/>
        </p:nvSpPr>
        <p:spPr bwMode="auto">
          <a:xfrm>
            <a:off x="0" y="8815388"/>
            <a:ext cx="3025775" cy="466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10" name="Rectangle 5"/>
          <p:cNvSpPr>
            <a:spLocks noChangeArrowheads="1"/>
          </p:cNvSpPr>
          <p:nvPr/>
        </p:nvSpPr>
        <p:spPr bwMode="auto">
          <a:xfrm>
            <a:off x="0" y="-1588"/>
            <a:ext cx="3025775" cy="4635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11" name="Rectangle 6"/>
          <p:cNvSpPr>
            <a:spLocks noChangeArrowheads="1"/>
          </p:cNvSpPr>
          <p:nvPr/>
        </p:nvSpPr>
        <p:spPr bwMode="auto">
          <a:xfrm>
            <a:off x="3957638" y="-1588"/>
            <a:ext cx="3027362" cy="4635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12" name="Rectangle 7"/>
          <p:cNvSpPr>
            <a:spLocks noChangeArrowheads="1"/>
          </p:cNvSpPr>
          <p:nvPr/>
        </p:nvSpPr>
        <p:spPr bwMode="auto">
          <a:xfrm>
            <a:off x="3957638" y="8815388"/>
            <a:ext cx="3027362" cy="466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lIns="19050" tIns="0" rIns="19050" bIns="0" anchor="b"/>
          <a:lstStyle/>
          <a:p>
            <a:pPr algn="r"/>
            <a:r>
              <a:rPr lang="en-US" sz="1000" b="0" i="1" u="none">
                <a:solidFill>
                  <a:schemeClr val="tx1"/>
                </a:solidFill>
                <a:latin typeface="Times New Roman" charset="0"/>
              </a:rPr>
              <a:t>1</a:t>
            </a:r>
          </a:p>
        </p:txBody>
      </p:sp>
      <p:sp>
        <p:nvSpPr>
          <p:cNvPr id="98313" name="Rectangle 8"/>
          <p:cNvSpPr>
            <a:spLocks noChangeArrowheads="1"/>
          </p:cNvSpPr>
          <p:nvPr/>
        </p:nvSpPr>
        <p:spPr bwMode="auto">
          <a:xfrm>
            <a:off x="0" y="8815388"/>
            <a:ext cx="3025775" cy="4667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14" name="Rectangle 9"/>
          <p:cNvSpPr>
            <a:spLocks noChangeArrowheads="1"/>
          </p:cNvSpPr>
          <p:nvPr/>
        </p:nvSpPr>
        <p:spPr bwMode="auto">
          <a:xfrm>
            <a:off x="0" y="-1588"/>
            <a:ext cx="3025775" cy="46355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98315" name="Rectangle 10"/>
          <p:cNvSpPr>
            <a:spLocks noGrp="1" noChangeArrowheads="1"/>
          </p:cNvSpPr>
          <p:nvPr>
            <p:ph type="body" idx="1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/>
          <a:lstStyle/>
          <a:p>
            <a:endParaRPr lang="en-US"/>
          </a:p>
        </p:txBody>
      </p:sp>
      <p:sp>
        <p:nvSpPr>
          <p:cNvPr id="98316" name="Rectangle 11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81100" y="701675"/>
            <a:ext cx="4622800" cy="3467100"/>
          </a:xfrm>
          <a:ln cap="flat"/>
        </p:spPr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22E285E-B996-3941-8573-E7E17EFF6DF9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302659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F8E49A5-115C-6448-8D68-AB92D3CA7B5B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67647049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8A995E8B-6E1D-8F49-82D9-F92D9DC1CDA7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7793974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160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73600" y="1841500"/>
            <a:ext cx="3505200" cy="41148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A0E85EF-EA13-AC47-877D-663B0E214E9D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56294596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7A95486-C1D1-F745-8135-80A6F2A8D075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56356236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2E3F2DB-4AC9-0842-95B3-475740F02D7B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52628093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C69A35A-E137-434A-BA85-CE467CCA12A6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4541755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D6871820-7E77-3A4D-8407-92ECFA009FDF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8333583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ED46610-AA90-F743-8FB6-6997DCB11A68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7140001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CE51524-622A-354B-8ADB-F69B34F26212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322197"/>
      </p:ext>
    </p:extLst>
  </p:cSld>
  <p:clrMapOvr>
    <a:masterClrMapping/>
  </p:clrMapOvr>
  <p:transition xmlns:p14="http://schemas.microsoft.com/office/powerpoint/2010/main">
    <p:wipe dir="r"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391275" y="230188"/>
            <a:ext cx="1797050" cy="572611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996950" y="230188"/>
            <a:ext cx="5241925" cy="572611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Rectangle 2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Rectangle 3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4B25999-0732-E540-A017-2F16BC53A4E0}" type="slidenum">
              <a:rPr lang="en-US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79431431"/>
      </p:ext>
    </p:extLst>
  </p:cSld>
  <p:clrMapOvr>
    <a:masterClrMapping/>
  </p:clrMapOvr>
  <p:transition xmlns:p14="http://schemas.microsoft.com/office/powerpoint/2010/main">
    <p:wipe dir="r"/>
  </p:transition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l">
              <a:defRPr sz="1400" b="0" u="none" smtClean="0">
                <a:solidFill>
                  <a:schemeClr val="tx1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>
              <a:defRPr sz="1400" b="0" u="none" smtClean="0">
                <a:solidFill>
                  <a:schemeClr val="tx1"/>
                </a:solidFill>
                <a:latin typeface="Times New Roman" charset="0"/>
                <a:ea typeface="+mn-ea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8400"/>
            <a:ext cx="1905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2075" tIns="46038" rIns="92075" bIns="46038" numCol="1" anchor="ctr" anchorCtr="0" compatLnSpc="1">
            <a:prstTxWarp prst="textNoShape">
              <a:avLst/>
            </a:prstTxWarp>
          </a:bodyPr>
          <a:lstStyle>
            <a:lvl1pPr algn="r">
              <a:defRPr sz="1400" b="0" u="none">
                <a:solidFill>
                  <a:schemeClr val="tx1"/>
                </a:solidFill>
                <a:latin typeface="Times New Roman" charset="0"/>
              </a:defRPr>
            </a:lvl1pPr>
          </a:lstStyle>
          <a:p>
            <a:fld id="{FCC0BC97-B3F8-E047-BC8C-562902982742}" type="slidenum">
              <a:rPr lang="en-US"/>
              <a:pPr/>
              <a:t>‹#›</a:t>
            </a:fld>
            <a:endParaRPr lang="en-US"/>
          </a:p>
        </p:txBody>
      </p:sp>
      <p:sp>
        <p:nvSpPr>
          <p:cNvPr id="1029" name="Line 5"/>
          <p:cNvSpPr>
            <a:spLocks noChangeShapeType="1"/>
          </p:cNvSpPr>
          <p:nvPr/>
        </p:nvSpPr>
        <p:spPr bwMode="auto">
          <a:xfrm>
            <a:off x="0" y="1227138"/>
            <a:ext cx="9131300" cy="0"/>
          </a:xfrm>
          <a:prstGeom prst="line">
            <a:avLst/>
          </a:prstGeom>
          <a:noFill/>
          <a:ln w="25400">
            <a:solidFill>
              <a:srgbClr val="001F7E"/>
            </a:solidFill>
            <a:round/>
            <a:headEnd type="none" w="sm" len="sm"/>
            <a:tailEnd type="none" w="sm" len="sm"/>
          </a:ln>
          <a:effectLst/>
        </p:spPr>
        <p:txBody>
          <a:bodyPr/>
          <a:lstStyle/>
          <a:p>
            <a:pPr>
              <a:defRPr/>
            </a:pPr>
            <a:endParaRPr lang="en-US">
              <a:ea typeface="+mn-ea"/>
            </a:endParaRPr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title"/>
          </p:nvPr>
        </p:nvSpPr>
        <p:spPr bwMode="auto">
          <a:xfrm>
            <a:off x="996950" y="230188"/>
            <a:ext cx="7191375" cy="901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17961" dir="18900000" algn="ctr" rotWithShape="0">
              <a:schemeClr val="tx1"/>
            </a:outerShdw>
          </a:effectLst>
        </p:spPr>
        <p:txBody>
          <a:bodyPr vert="horz" wrap="square" lIns="92075" tIns="46038" rIns="92075" bIns="46038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Slide Title</a:t>
            </a:r>
          </a:p>
        </p:txBody>
      </p:sp>
      <p:sp>
        <p:nvSpPr>
          <p:cNvPr id="2055" name="Rectangle 7"/>
          <p:cNvSpPr>
            <a:spLocks noGrp="1" noChangeArrowheads="1"/>
          </p:cNvSpPr>
          <p:nvPr>
            <p:ph type="body" idx="1"/>
          </p:nvPr>
        </p:nvSpPr>
        <p:spPr bwMode="auto">
          <a:xfrm>
            <a:off x="1016000" y="1841500"/>
            <a:ext cx="71628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FAA26D3D-D897-4be2-8F04-BA451C77F1D7}">
              <ma14:placeholderFlag xmlns:ma14="http://schemas.microsoft.com/office/mac/drawingml/2011/main" val="1"/>
            </a:ext>
          </a:extLst>
        </p:spPr>
        <p:txBody>
          <a:bodyPr vert="horz" wrap="square" lIns="92075" tIns="46038" rIns="92075" bIns="46038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Body Text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58" r:id="rId2"/>
    <p:sldLayoutId id="2147483657" r:id="rId3"/>
    <p:sldLayoutId id="2147483656" r:id="rId4"/>
    <p:sldLayoutId id="2147483655" r:id="rId5"/>
    <p:sldLayoutId id="2147483654" r:id="rId6"/>
    <p:sldLayoutId id="2147483653" r:id="rId7"/>
    <p:sldLayoutId id="2147483652" r:id="rId8"/>
    <p:sldLayoutId id="2147483651" r:id="rId9"/>
    <p:sldLayoutId id="2147483650" r:id="rId10"/>
    <p:sldLayoutId id="2147483649" r:id="rId11"/>
  </p:sldLayoutIdLst>
  <p:transition xmlns:p14="http://schemas.microsoft.com/office/powerpoint/2010/main">
    <p:wipe dir="r"/>
  </p:transition>
  <p:txStyles>
    <p:titleStyle>
      <a:lvl1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+mj-lt"/>
          <a:ea typeface="ＭＳ Ｐゴシック" charset="0"/>
          <a:cs typeface="+mj-cs"/>
        </a:defRPr>
      </a:lvl1pPr>
      <a:lvl2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2pPr>
      <a:lvl3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3pPr>
      <a:lvl4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4pPr>
      <a:lvl5pPr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  <a:ea typeface="ＭＳ Ｐゴシック" charset="0"/>
        </a:defRPr>
      </a:lvl5pPr>
      <a:lvl6pPr marL="4572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6pPr>
      <a:lvl7pPr marL="9144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7pPr>
      <a:lvl8pPr marL="13716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8pPr>
      <a:lvl9pPr marL="1828800" algn="ctr" rtl="0" eaLnBrk="0" fontAlgn="base" hangingPunct="0">
        <a:lnSpc>
          <a:spcPct val="90000"/>
        </a:lnSpc>
        <a:spcBef>
          <a:spcPct val="0"/>
        </a:spcBef>
        <a:spcAft>
          <a:spcPct val="0"/>
        </a:spcAft>
        <a:defRPr sz="3600" b="1">
          <a:solidFill>
            <a:schemeClr val="hlink"/>
          </a:solidFill>
          <a:latin typeface="Arial" charset="0"/>
        </a:defRPr>
      </a:lvl9pPr>
    </p:titleStyle>
    <p:bodyStyle>
      <a:lvl1pPr marL="342900" indent="-3429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2400" b="1">
          <a:solidFill>
            <a:srgbClr val="063DE8"/>
          </a:solidFill>
          <a:latin typeface="+mn-lt"/>
          <a:ea typeface="ＭＳ Ｐゴシック" charset="0"/>
          <a:cs typeface="+mn-cs"/>
        </a:defRPr>
      </a:lvl1pPr>
      <a:lvl2pPr marL="9175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•"/>
        <a:defRPr sz="2400" b="1">
          <a:solidFill>
            <a:srgbClr val="063DE8"/>
          </a:solidFill>
          <a:latin typeface="+mn-lt"/>
          <a:ea typeface="ＭＳ Ｐゴシック" charset="0"/>
        </a:defRPr>
      </a:lvl2pPr>
      <a:lvl3pPr marL="1260475" indent="-22860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–"/>
        <a:defRPr b="1">
          <a:solidFill>
            <a:srgbClr val="063DE8"/>
          </a:solidFill>
          <a:latin typeface="+mn-lt"/>
          <a:ea typeface="ＭＳ Ｐゴシック" charset="0"/>
        </a:defRPr>
      </a:lvl3pPr>
      <a:lvl4pPr marL="1546225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buSzPct val="100000"/>
        <a:buChar char="+"/>
        <a:defRPr sz="1600" b="1">
          <a:solidFill>
            <a:srgbClr val="063DE8"/>
          </a:solidFill>
          <a:latin typeface="+mn-lt"/>
          <a:ea typeface="ＭＳ Ｐゴシック" charset="0"/>
        </a:defRPr>
      </a:lvl4pPr>
      <a:lvl5pPr marL="20002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  <a:ea typeface="ＭＳ Ｐゴシック" charset="0"/>
        </a:defRPr>
      </a:lvl5pPr>
      <a:lvl6pPr marL="24574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6pPr>
      <a:lvl7pPr marL="29146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7pPr>
      <a:lvl8pPr marL="33718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8pPr>
      <a:lvl9pPr marL="3829050" indent="-171450" algn="l" rtl="0" eaLnBrk="0" fontAlgn="base" hangingPunct="0">
        <a:lnSpc>
          <a:spcPct val="90000"/>
        </a:lnSpc>
        <a:spcBef>
          <a:spcPct val="30000"/>
        </a:spcBef>
        <a:spcAft>
          <a:spcPct val="0"/>
        </a:spcAft>
        <a:defRPr sz="1600" b="1">
          <a:solidFill>
            <a:srgbClr val="063DE8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Rectangle 2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3075" name="Rectangle 3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3076" name="Rectangle 4"/>
          <p:cNvSpPr>
            <a:spLocks noChangeArrowheads="1"/>
          </p:cNvSpPr>
          <p:nvPr/>
        </p:nvSpPr>
        <p:spPr bwMode="auto">
          <a:xfrm>
            <a:off x="685800" y="6248400"/>
            <a:ext cx="19050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3077" name="Rectangle 5"/>
          <p:cNvSpPr>
            <a:spLocks noChangeArrowheads="1"/>
          </p:cNvSpPr>
          <p:nvPr/>
        </p:nvSpPr>
        <p:spPr bwMode="auto">
          <a:xfrm>
            <a:off x="3124200" y="6248400"/>
            <a:ext cx="2895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en-US"/>
          </a:p>
        </p:txBody>
      </p:sp>
      <p:sp>
        <p:nvSpPr>
          <p:cNvPr id="4103" name="Rectangle 7"/>
          <p:cNvSpPr>
            <a:spLocks noChangeArrowheads="1"/>
          </p:cNvSpPr>
          <p:nvPr/>
        </p:nvSpPr>
        <p:spPr bwMode="auto">
          <a:xfrm>
            <a:off x="1063625" y="2281238"/>
            <a:ext cx="7205663" cy="579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17961" dir="2700000" algn="ctr" rotWithShape="0">
              <a:srgbClr val="FFFFFF"/>
            </a:outerShdw>
          </a:effectLst>
        </p:spPr>
        <p:txBody>
          <a:bodyPr wrap="none" anchor="ctr"/>
          <a:lstStyle/>
          <a:p>
            <a:pPr>
              <a:defRPr/>
            </a:pPr>
            <a:endParaRPr lang="en-US">
              <a:ea typeface="+mn-ea"/>
            </a:endParaRPr>
          </a:p>
        </p:txBody>
      </p:sp>
      <p:sp>
        <p:nvSpPr>
          <p:cNvPr id="4104" name="Rectangle 8"/>
          <p:cNvSpPr>
            <a:spLocks noGrp="1" noChangeArrowheads="1"/>
          </p:cNvSpPr>
          <p:nvPr>
            <p:ph type="title"/>
          </p:nvPr>
        </p:nvSpPr>
        <p:spPr>
          <a:xfrm>
            <a:off x="457200" y="1828800"/>
            <a:ext cx="8382000" cy="2781300"/>
          </a:xfrm>
        </p:spPr>
        <p:txBody>
          <a:bodyPr/>
          <a:lstStyle/>
          <a:p>
            <a:r>
              <a:rPr lang="en-US">
                <a:latin typeface="Times New Roman" charset="0"/>
              </a:rPr>
              <a:t>CS6700 Advanced AI</a:t>
            </a:r>
            <a:br>
              <a:rPr lang="en-US">
                <a:latin typeface="Times New Roman" charset="0"/>
              </a:rPr>
            </a:br>
            <a:r>
              <a:rPr lang="en-US">
                <a:latin typeface="Times New Roman" charset="0"/>
              </a:rPr>
              <a:t/>
            </a:r>
            <a:br>
              <a:rPr lang="en-US">
                <a:latin typeface="Times New Roman" charset="0"/>
              </a:rPr>
            </a:br>
            <a:r>
              <a:rPr lang="en-US">
                <a:solidFill>
                  <a:srgbClr val="063DE8"/>
                </a:solidFill>
                <a:latin typeface="Times New Roman" charset="0"/>
              </a:rPr>
              <a:t>Bart Selman</a:t>
            </a:r>
          </a:p>
        </p:txBody>
      </p:sp>
    </p:spTree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Projects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16000" y="1524000"/>
            <a:ext cx="7518400" cy="4102100"/>
          </a:xfrm>
        </p:spPr>
        <p:txBody>
          <a:bodyPr/>
          <a:lstStyle/>
          <a:p>
            <a:r>
              <a:rPr lang="en-US" dirty="0" smtClean="0"/>
              <a:t>Very open-ended</a:t>
            </a:r>
          </a:p>
          <a:p>
            <a:r>
              <a:rPr lang="en-US" dirty="0" smtClean="0">
                <a:solidFill>
                  <a:srgbClr val="FF0000"/>
                </a:solidFill>
              </a:rPr>
              <a:t>Go for BIG ideas! (No such thing as “failure.”)</a:t>
            </a:r>
          </a:p>
          <a:p>
            <a:r>
              <a:rPr lang="en-US" dirty="0" smtClean="0"/>
              <a:t>	E.g. </a:t>
            </a:r>
          </a:p>
          <a:p>
            <a:r>
              <a:rPr lang="en-US" dirty="0"/>
              <a:t> </a:t>
            </a:r>
            <a:r>
              <a:rPr lang="en-US" dirty="0" smtClean="0"/>
              <a:t>   Can you evolve a language from scratch?</a:t>
            </a:r>
          </a:p>
          <a:p>
            <a:r>
              <a:rPr lang="en-US" dirty="0"/>
              <a:t> </a:t>
            </a:r>
            <a:r>
              <a:rPr lang="en-US" dirty="0" smtClean="0"/>
              <a:t>   Can you learn from “reading”? (E.g. game play from text on discussion boards)</a:t>
            </a:r>
          </a:p>
          <a:p>
            <a:r>
              <a:rPr lang="en-US" dirty="0"/>
              <a:t> </a:t>
            </a:r>
            <a:r>
              <a:rPr lang="en-US" dirty="0" smtClean="0"/>
              <a:t>   Mechanical Turk --- Human-computing hybrids</a:t>
            </a:r>
          </a:p>
          <a:p>
            <a:r>
              <a:rPr lang="en-US" dirty="0"/>
              <a:t> </a:t>
            </a:r>
            <a:r>
              <a:rPr lang="en-US" dirty="0" smtClean="0"/>
              <a:t>   Mine info from twitter feeds</a:t>
            </a:r>
          </a:p>
          <a:p>
            <a:r>
              <a:rPr lang="en-US" dirty="0"/>
              <a:t> </a:t>
            </a:r>
            <a:r>
              <a:rPr lang="en-US" dirty="0" smtClean="0"/>
              <a:t>   Boost game play via “mimicry”</a:t>
            </a:r>
          </a:p>
          <a:p>
            <a:r>
              <a:rPr lang="en-US" dirty="0" smtClean="0"/>
              <a:t>     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000174586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" name="Left-Right Arrow 20"/>
          <p:cNvSpPr/>
          <p:nvPr/>
        </p:nvSpPr>
        <p:spPr>
          <a:xfrm rot="3396879">
            <a:off x="4896604" y="3017338"/>
            <a:ext cx="2206752" cy="505942"/>
          </a:xfrm>
          <a:prstGeom prst="left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Left-Right Arrow 19"/>
          <p:cNvSpPr/>
          <p:nvPr/>
        </p:nvSpPr>
        <p:spPr>
          <a:xfrm rot="18719798">
            <a:off x="1491364" y="2949627"/>
            <a:ext cx="2206752" cy="484632"/>
          </a:xfrm>
          <a:prstGeom prst="left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0" y="152400"/>
            <a:ext cx="2743200" cy="1752600"/>
          </a:xfrm>
        </p:spPr>
        <p:txBody>
          <a:bodyPr/>
          <a:lstStyle/>
          <a:p>
            <a:r>
              <a:rPr lang="en-US" sz="2400" dirty="0" smtClean="0">
                <a:solidFill>
                  <a:srgbClr val="FF0000"/>
                </a:solidFill>
              </a:rPr>
              <a:t>AI Knowledge-</a:t>
            </a:r>
            <a:br>
              <a:rPr lang="en-US" sz="2400" dirty="0" smtClean="0">
                <a:solidFill>
                  <a:srgbClr val="FF0000"/>
                </a:solidFill>
              </a:rPr>
            </a:br>
            <a:r>
              <a:rPr lang="en-US" sz="2400" dirty="0" smtClean="0">
                <a:solidFill>
                  <a:srgbClr val="FF0000"/>
                </a:solidFill>
              </a:rPr>
              <a:t>Data-</a:t>
            </a:r>
            <a:br>
              <a:rPr lang="en-US" sz="2400" dirty="0" smtClean="0">
                <a:solidFill>
                  <a:srgbClr val="FF0000"/>
                </a:solidFill>
              </a:rPr>
            </a:br>
            <a:r>
              <a:rPr lang="en-US" sz="2400" dirty="0" smtClean="0">
                <a:solidFill>
                  <a:srgbClr val="FF0000"/>
                </a:solidFill>
              </a:rPr>
              <a:t>Inference </a:t>
            </a:r>
            <a:br>
              <a:rPr lang="en-US" sz="2400" dirty="0" smtClean="0">
                <a:solidFill>
                  <a:srgbClr val="FF0000"/>
                </a:solidFill>
              </a:rPr>
            </a:br>
            <a:r>
              <a:rPr lang="en-US" sz="2400" dirty="0" smtClean="0">
                <a:solidFill>
                  <a:srgbClr val="FF0000"/>
                </a:solidFill>
              </a:rPr>
              <a:t>Triangle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4" name="Oval 3"/>
          <p:cNvSpPr/>
          <p:nvPr/>
        </p:nvSpPr>
        <p:spPr>
          <a:xfrm>
            <a:off x="3048000" y="0"/>
            <a:ext cx="2590800" cy="2057400"/>
          </a:xfrm>
          <a:prstGeom prst="ellipse">
            <a:avLst/>
          </a:prstGeom>
          <a:solidFill>
            <a:schemeClr val="accent3">
              <a:lumMod val="85000"/>
              <a:alpha val="7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Knowledge</a:t>
            </a:r>
          </a:p>
          <a:p>
            <a:pPr algn="ctr"/>
            <a:r>
              <a:rPr lang="en-US" b="1" dirty="0" smtClean="0">
                <a:solidFill>
                  <a:srgbClr val="FF0000"/>
                </a:solidFill>
              </a:rPr>
              <a:t>Intensive</a:t>
            </a:r>
            <a:endParaRPr lang="en-US" b="1" dirty="0">
              <a:solidFill>
                <a:srgbClr val="FF0000"/>
              </a:solidFill>
            </a:endParaRPr>
          </a:p>
        </p:txBody>
      </p:sp>
      <p:sp>
        <p:nvSpPr>
          <p:cNvPr id="7" name="Oval 6"/>
          <p:cNvSpPr/>
          <p:nvPr/>
        </p:nvSpPr>
        <p:spPr>
          <a:xfrm>
            <a:off x="5943600" y="4800600"/>
            <a:ext cx="2590800" cy="2057400"/>
          </a:xfrm>
          <a:prstGeom prst="ellipse">
            <a:avLst/>
          </a:prstGeom>
          <a:solidFill>
            <a:schemeClr val="accent3">
              <a:lumMod val="85000"/>
              <a:alpha val="7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Data</a:t>
            </a:r>
          </a:p>
          <a:p>
            <a:pPr algn="ctr"/>
            <a:r>
              <a:rPr lang="en-US" b="1" dirty="0" smtClean="0">
                <a:solidFill>
                  <a:srgbClr val="FF0000"/>
                </a:solidFill>
              </a:rPr>
              <a:t>Intensive</a:t>
            </a:r>
            <a:endParaRPr lang="en-US" b="1" dirty="0">
              <a:solidFill>
                <a:srgbClr val="FF0000"/>
              </a:solidFill>
            </a:endParaRPr>
          </a:p>
        </p:txBody>
      </p:sp>
      <p:sp>
        <p:nvSpPr>
          <p:cNvPr id="8" name="Oval 7"/>
          <p:cNvSpPr/>
          <p:nvPr/>
        </p:nvSpPr>
        <p:spPr>
          <a:xfrm>
            <a:off x="304800" y="4800600"/>
            <a:ext cx="2590800" cy="2057400"/>
          </a:xfrm>
          <a:prstGeom prst="ellipse">
            <a:avLst/>
          </a:prstGeom>
          <a:solidFill>
            <a:schemeClr val="accent3">
              <a:lumMod val="85000"/>
              <a:alpha val="70000"/>
            </a:schemeClr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b="1" dirty="0" smtClean="0">
                <a:solidFill>
                  <a:srgbClr val="FF0000"/>
                </a:solidFill>
              </a:rPr>
              <a:t>Inference/Search</a:t>
            </a:r>
          </a:p>
          <a:p>
            <a:pPr algn="ctr"/>
            <a:r>
              <a:rPr lang="en-US" b="1" dirty="0" smtClean="0">
                <a:solidFill>
                  <a:srgbClr val="FF0000"/>
                </a:solidFill>
              </a:rPr>
              <a:t>Intensive</a:t>
            </a:r>
            <a:endParaRPr lang="en-US" b="1" dirty="0">
              <a:solidFill>
                <a:srgbClr val="FF0000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3352800" y="1447800"/>
            <a:ext cx="221091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rgbClr val="660066"/>
                </a:solidFill>
              </a:rPr>
              <a:t>Common Sense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4953000" y="3352800"/>
            <a:ext cx="1366604" cy="461665"/>
          </a:xfrm>
          <a:prstGeom prst="rect">
            <a:avLst/>
          </a:prstGeom>
          <a:solidFill>
            <a:srgbClr val="FE8A72"/>
          </a:solidFill>
        </p:spPr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chemeClr val="accent2"/>
                </a:solidFill>
              </a:rPr>
              <a:t>Watson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248400" y="4343400"/>
            <a:ext cx="270924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chemeClr val="accent2"/>
                </a:solidFill>
              </a:rPr>
              <a:t>Google Search (IR)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5105400" y="2891135"/>
            <a:ext cx="3370935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chemeClr val="accent2"/>
                </a:solidFill>
              </a:rPr>
              <a:t>Google’s </a:t>
            </a:r>
            <a:r>
              <a:rPr lang="en-US" b="1" dirty="0" err="1" smtClean="0">
                <a:solidFill>
                  <a:schemeClr val="accent2"/>
                </a:solidFill>
              </a:rPr>
              <a:t>Knowl</a:t>
            </a:r>
            <a:r>
              <a:rPr lang="en-US" b="1" dirty="0" smtClean="0">
                <a:solidFill>
                  <a:schemeClr val="accent2"/>
                </a:solidFill>
              </a:rPr>
              <a:t>. Graph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6705600" y="3886200"/>
            <a:ext cx="66346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err="1" smtClean="0">
                <a:solidFill>
                  <a:schemeClr val="accent2"/>
                </a:solidFill>
              </a:rPr>
              <a:t>Siri</a:t>
            </a:r>
            <a:endParaRPr lang="en-US" b="1" dirty="0" smtClean="0">
              <a:solidFill>
                <a:schemeClr val="accent2"/>
              </a:solidFill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1524000" y="3576935"/>
            <a:ext cx="172895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>
                <a:solidFill>
                  <a:schemeClr val="accent1">
                    <a:lumMod val="50000"/>
                  </a:schemeClr>
                </a:solidFill>
              </a:rPr>
              <a:t>Verification</a:t>
            </a:r>
            <a:endParaRPr lang="en-US" b="1" dirty="0">
              <a:solidFill>
                <a:schemeClr val="accent1">
                  <a:lumMod val="50000"/>
                </a:schemeClr>
              </a:solidFill>
            </a:endParaRPr>
          </a:p>
        </p:txBody>
      </p:sp>
      <p:sp>
        <p:nvSpPr>
          <p:cNvPr id="15" name="Rectangle 14"/>
          <p:cNvSpPr/>
          <p:nvPr/>
        </p:nvSpPr>
        <p:spPr>
          <a:xfrm>
            <a:off x="5105400" y="1143000"/>
            <a:ext cx="834483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>
                <a:solidFill>
                  <a:srgbClr val="660066"/>
                </a:solidFill>
              </a:rPr>
              <a:t>NLU</a:t>
            </a:r>
            <a:endParaRPr lang="en-US" b="1" dirty="0">
              <a:solidFill>
                <a:srgbClr val="660066"/>
              </a:solidFill>
            </a:endParaRPr>
          </a:p>
        </p:txBody>
      </p:sp>
      <p:sp>
        <p:nvSpPr>
          <p:cNvPr id="16" name="Rectangle 15"/>
          <p:cNvSpPr/>
          <p:nvPr/>
        </p:nvSpPr>
        <p:spPr>
          <a:xfrm>
            <a:off x="4876800" y="1828800"/>
            <a:ext cx="2427768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>
                <a:solidFill>
                  <a:srgbClr val="660066"/>
                </a:solidFill>
              </a:rPr>
              <a:t>Computer Vision</a:t>
            </a:r>
            <a:endParaRPr lang="en-US" b="1" dirty="0">
              <a:solidFill>
                <a:srgbClr val="660066"/>
              </a:solidFill>
            </a:endParaRPr>
          </a:p>
        </p:txBody>
      </p:sp>
      <p:sp>
        <p:nvSpPr>
          <p:cNvPr id="17" name="TextBox 16"/>
          <p:cNvSpPr txBox="1"/>
          <p:nvPr/>
        </p:nvSpPr>
        <p:spPr>
          <a:xfrm>
            <a:off x="2468434" y="4343400"/>
            <a:ext cx="1765902" cy="461665"/>
          </a:xfrm>
          <a:prstGeom prst="rect">
            <a:avLst/>
          </a:prstGeom>
          <a:solidFill>
            <a:srgbClr val="FE8A72"/>
          </a:solidFill>
        </p:spPr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rgbClr val="00664D"/>
                </a:solidFill>
              </a:rPr>
              <a:t>Deep Blue</a:t>
            </a:r>
          </a:p>
        </p:txBody>
      </p:sp>
      <p:sp>
        <p:nvSpPr>
          <p:cNvPr id="18" name="TextBox 17"/>
          <p:cNvSpPr txBox="1"/>
          <p:nvPr/>
        </p:nvSpPr>
        <p:spPr>
          <a:xfrm>
            <a:off x="457200" y="3962400"/>
            <a:ext cx="2174393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err="1" smtClean="0">
                <a:solidFill>
                  <a:srgbClr val="00664D"/>
                </a:solidFill>
              </a:rPr>
              <a:t>Robbin’s</a:t>
            </a:r>
            <a:r>
              <a:rPr lang="en-US" b="1" dirty="0" smtClean="0">
                <a:solidFill>
                  <a:srgbClr val="00664D"/>
                </a:solidFill>
              </a:rPr>
              <a:t> Conj.</a:t>
            </a:r>
          </a:p>
        </p:txBody>
      </p:sp>
      <p:sp>
        <p:nvSpPr>
          <p:cNvPr id="22" name="Left-Right Arrow 21"/>
          <p:cNvSpPr/>
          <p:nvPr/>
        </p:nvSpPr>
        <p:spPr>
          <a:xfrm rot="10800000">
            <a:off x="3355848" y="5631108"/>
            <a:ext cx="2206752" cy="541091"/>
          </a:xfrm>
          <a:prstGeom prst="leftRight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angle 22"/>
          <p:cNvSpPr/>
          <p:nvPr/>
        </p:nvSpPr>
        <p:spPr>
          <a:xfrm rot="3224928">
            <a:off x="3689138" y="3574698"/>
            <a:ext cx="2621230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/>
              <a:t>Machine Learning</a:t>
            </a:r>
            <a:endParaRPr lang="en-US" b="1" dirty="0"/>
          </a:p>
        </p:txBody>
      </p:sp>
      <p:sp>
        <p:nvSpPr>
          <p:cNvPr id="24" name="Rectangle 23"/>
          <p:cNvSpPr/>
          <p:nvPr/>
        </p:nvSpPr>
        <p:spPr>
          <a:xfrm>
            <a:off x="3722755" y="4876800"/>
            <a:ext cx="206844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>
                <a:solidFill>
                  <a:schemeClr val="accent2"/>
                </a:solidFill>
              </a:rPr>
              <a:t>Semantic Web</a:t>
            </a:r>
            <a:endParaRPr lang="en-US" dirty="0"/>
          </a:p>
        </p:txBody>
      </p:sp>
      <p:sp>
        <p:nvSpPr>
          <p:cNvPr id="25" name="Rectangle 24"/>
          <p:cNvSpPr/>
          <p:nvPr/>
        </p:nvSpPr>
        <p:spPr>
          <a:xfrm>
            <a:off x="4712172" y="2286000"/>
            <a:ext cx="2014318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i="1" dirty="0" smtClean="0">
                <a:solidFill>
                  <a:srgbClr val="FF0000"/>
                </a:solidFill>
              </a:rPr>
              <a:t>20+ </a:t>
            </a:r>
            <a:r>
              <a:rPr lang="en-US" b="1" i="1" dirty="0" err="1" smtClean="0">
                <a:solidFill>
                  <a:srgbClr val="FF0000"/>
                </a:solidFill>
              </a:rPr>
              <a:t>yr</a:t>
            </a:r>
            <a:r>
              <a:rPr lang="en-US" b="1" i="1" dirty="0" smtClean="0">
                <a:solidFill>
                  <a:srgbClr val="FF0000"/>
                </a:solidFill>
              </a:rPr>
              <a:t> GAP!</a:t>
            </a:r>
            <a:endParaRPr lang="en-US" i="1" dirty="0">
              <a:solidFill>
                <a:srgbClr val="FF0000"/>
              </a:solidFill>
            </a:endParaRPr>
          </a:p>
        </p:txBody>
      </p:sp>
      <p:sp>
        <p:nvSpPr>
          <p:cNvPr id="26" name="Rectangle 25"/>
          <p:cNvSpPr/>
          <p:nvPr/>
        </p:nvSpPr>
        <p:spPr>
          <a:xfrm>
            <a:off x="7010400" y="3505200"/>
            <a:ext cx="2105564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b="1" dirty="0" smtClean="0">
                <a:solidFill>
                  <a:schemeClr val="accent2"/>
                </a:solidFill>
              </a:rPr>
              <a:t>Google Transl.</a:t>
            </a:r>
            <a:endParaRPr lang="en-US" b="1" dirty="0">
              <a:solidFill>
                <a:schemeClr val="accent2"/>
              </a:solidFill>
            </a:endParaRPr>
          </a:p>
        </p:txBody>
      </p:sp>
      <p:sp>
        <p:nvSpPr>
          <p:cNvPr id="27" name="TextBox 26"/>
          <p:cNvSpPr txBox="1"/>
          <p:nvPr/>
        </p:nvSpPr>
        <p:spPr>
          <a:xfrm>
            <a:off x="381000" y="4338935"/>
            <a:ext cx="178591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>
                <a:solidFill>
                  <a:srgbClr val="00664D"/>
                </a:solidFill>
              </a:rPr>
              <a:t>4-color </a:t>
            </a:r>
            <a:r>
              <a:rPr lang="en-US" b="1" dirty="0" err="1" smtClean="0">
                <a:solidFill>
                  <a:srgbClr val="00664D"/>
                </a:solidFill>
              </a:rPr>
              <a:t>thm</a:t>
            </a:r>
            <a:r>
              <a:rPr lang="en-US" b="1" dirty="0" smtClean="0">
                <a:solidFill>
                  <a:srgbClr val="00664D"/>
                </a:solidFill>
              </a:rPr>
              <a:t>.</a:t>
            </a:r>
          </a:p>
        </p:txBody>
      </p:sp>
      <p:sp>
        <p:nvSpPr>
          <p:cNvPr id="28" name="TextBox 27"/>
          <p:cNvSpPr txBox="1"/>
          <p:nvPr/>
        </p:nvSpPr>
        <p:spPr>
          <a:xfrm>
            <a:off x="3210694" y="3733800"/>
            <a:ext cx="1201445" cy="461665"/>
          </a:xfrm>
          <a:prstGeom prst="rect">
            <a:avLst/>
          </a:prstGeom>
          <a:solidFill>
            <a:srgbClr val="FE8A72"/>
          </a:solidFill>
        </p:spPr>
        <p:txBody>
          <a:bodyPr wrap="none" rtlCol="0">
            <a:spAutoFit/>
          </a:bodyPr>
          <a:lstStyle/>
          <a:p>
            <a:r>
              <a:rPr lang="en-US" b="1" i="1" dirty="0" smtClean="0">
                <a:solidFill>
                  <a:srgbClr val="00664D"/>
                </a:solidFill>
              </a:rPr>
              <a:t>Dr</a:t>
            </a:r>
            <a:r>
              <a:rPr lang="en-US" i="1" dirty="0" smtClean="0">
                <a:solidFill>
                  <a:srgbClr val="00664D"/>
                </a:solidFill>
              </a:rPr>
              <a:t>. Fill</a:t>
            </a:r>
            <a:endParaRPr lang="en-US" b="1" i="1" dirty="0" smtClean="0">
              <a:solidFill>
                <a:srgbClr val="00664D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2857517" y="3048000"/>
            <a:ext cx="1150349" cy="461665"/>
          </a:xfrm>
          <a:prstGeom prst="rect">
            <a:avLst/>
          </a:prstGeom>
          <a:solidFill>
            <a:srgbClr val="FE8A72"/>
          </a:solidFill>
        </p:spPr>
        <p:txBody>
          <a:bodyPr wrap="none">
            <a:spAutoFit/>
          </a:bodyPr>
          <a:lstStyle/>
          <a:p>
            <a:r>
              <a:rPr lang="en-US" i="1" dirty="0" err="1" smtClean="0">
                <a:solidFill>
                  <a:srgbClr val="00664D"/>
                </a:solidFill>
              </a:rPr>
              <a:t>Iamus</a:t>
            </a:r>
            <a:endParaRPr lang="en-US" i="1" dirty="0">
              <a:solidFill>
                <a:srgbClr val="00664D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02717976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9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0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1" fill="hold">
                      <p:stCondLst>
                        <p:cond delay="indefinite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5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6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1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2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6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6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9" fill="hold">
                      <p:stCondLst>
                        <p:cond delay="indefinite"/>
                      </p:stCondLst>
                      <p:childTnLst>
                        <p:par>
                          <p:cTn id="70" fill="hold">
                            <p:stCondLst>
                              <p:cond delay="0"/>
                            </p:stCondLst>
                            <p:childTnLst>
                              <p:par>
                                <p:cTn id="71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3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74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9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0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8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7" fill="hold">
                      <p:stCondLst>
                        <p:cond delay="indefinite"/>
                      </p:stCondLst>
                      <p:childTnLst>
                        <p:par>
                          <p:cTn id="88" fill="hold">
                            <p:stCondLst>
                              <p:cond delay="0"/>
                            </p:stCondLst>
                            <p:childTnLst>
                              <p:par>
                                <p:cTn id="89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97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98" dur="5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9" fill="hold">
                      <p:stCondLst>
                        <p:cond delay="indefinite"/>
                      </p:stCondLst>
                      <p:childTnLst>
                        <p:par>
                          <p:cTn id="100" fill="hold">
                            <p:stCondLst>
                              <p:cond delay="0"/>
                            </p:stCondLst>
                            <p:childTnLst>
                              <p:par>
                                <p:cTn id="101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03" dur="500" fill="hold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04" dur="500" fill="hold"/>
                                        <p:tgtEl>
                                          <p:spTgt spid="2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 animBg="1"/>
      <p:bldP spid="11" grpId="0"/>
      <p:bldP spid="12" grpId="0"/>
      <p:bldP spid="13" grpId="0"/>
      <p:bldP spid="14" grpId="0"/>
      <p:bldP spid="15" grpId="0"/>
      <p:bldP spid="16" grpId="0"/>
      <p:bldP spid="17" grpId="0" animBg="1"/>
      <p:bldP spid="18" grpId="0"/>
      <p:bldP spid="23" grpId="0"/>
      <p:bldP spid="24" grpId="0"/>
      <p:bldP spid="26" grpId="0"/>
      <p:bldP spid="27" grpId="0"/>
      <p:bldP spid="28" grpId="0" animBg="1"/>
      <p:bldP spid="3" grpId="0" animBg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96950" y="-152400"/>
            <a:ext cx="7191375" cy="901700"/>
          </a:xfrm>
        </p:spPr>
        <p:txBody>
          <a:bodyPr/>
          <a:lstStyle/>
          <a:p>
            <a:r>
              <a:rPr lang="en-US" dirty="0" smtClean="0"/>
              <a:t>Knowledge or Data?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16000" y="533400"/>
            <a:ext cx="7975600" cy="5791200"/>
          </a:xfrm>
        </p:spPr>
        <p:txBody>
          <a:bodyPr/>
          <a:lstStyle/>
          <a:p>
            <a:r>
              <a:rPr lang="en-US" dirty="0" smtClean="0"/>
              <a:t>Last 5 </a:t>
            </a:r>
            <a:r>
              <a:rPr lang="en-US" dirty="0" err="1" smtClean="0"/>
              <a:t>yrs</a:t>
            </a:r>
            <a:r>
              <a:rPr lang="en-US" dirty="0" smtClean="0"/>
              <a:t>: New direction.</a:t>
            </a:r>
          </a:p>
          <a:p>
            <a:endParaRPr lang="en-US" dirty="0"/>
          </a:p>
          <a:p>
            <a:r>
              <a:rPr lang="en-US" dirty="0" smtClean="0">
                <a:solidFill>
                  <a:srgbClr val="FF0000"/>
                </a:solidFill>
              </a:rPr>
              <a:t>Combine a few general principles / rules (i.e.</a:t>
            </a:r>
          </a:p>
          <a:p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    knowledge) with training (ML) on a large expert</a:t>
            </a:r>
          </a:p>
          <a:p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    data set to tune hundreds of model parameters.</a:t>
            </a:r>
          </a:p>
          <a:p>
            <a:r>
              <a:rPr lang="en-US" dirty="0">
                <a:solidFill>
                  <a:srgbClr val="FF0000"/>
                </a:solidFill>
              </a:rPr>
              <a:t> </a:t>
            </a:r>
            <a:r>
              <a:rPr lang="en-US" dirty="0" smtClean="0">
                <a:solidFill>
                  <a:srgbClr val="FF0000"/>
                </a:solidFill>
              </a:rPr>
              <a:t>    Obtain world-expert performance using inference.</a:t>
            </a:r>
          </a:p>
          <a:p>
            <a:r>
              <a:rPr lang="en-US" dirty="0" smtClean="0"/>
              <a:t>Examples:</a:t>
            </a:r>
          </a:p>
          <a:p>
            <a:r>
              <a:rPr lang="en-US" dirty="0" smtClean="0"/>
              <a:t>	</a:t>
            </a:r>
            <a:r>
              <a:rPr lang="en-US" dirty="0" smtClean="0">
                <a:solidFill>
                  <a:srgbClr val="008000"/>
                </a:solidFill>
              </a:rPr>
              <a:t>--- IBM’s Watson / Jeopardy</a:t>
            </a:r>
          </a:p>
          <a:p>
            <a:r>
              <a:rPr lang="en-US" dirty="0" smtClean="0">
                <a:solidFill>
                  <a:srgbClr val="008000"/>
                </a:solidFill>
              </a:rPr>
              <a:t>	--- Dr. Fill / NYT crosswords</a:t>
            </a:r>
          </a:p>
          <a:p>
            <a:r>
              <a:rPr lang="en-US" dirty="0" smtClean="0">
                <a:solidFill>
                  <a:srgbClr val="008000"/>
                </a:solidFill>
              </a:rPr>
              <a:t>	--- </a:t>
            </a:r>
            <a:r>
              <a:rPr lang="en-US" dirty="0" err="1" smtClean="0">
                <a:solidFill>
                  <a:srgbClr val="008000"/>
                </a:solidFill>
              </a:rPr>
              <a:t>Iamus</a:t>
            </a:r>
            <a:r>
              <a:rPr lang="en-US" dirty="0">
                <a:solidFill>
                  <a:srgbClr val="008000"/>
                </a:solidFill>
              </a:rPr>
              <a:t> </a:t>
            </a:r>
            <a:r>
              <a:rPr lang="en-US" dirty="0" smtClean="0">
                <a:solidFill>
                  <a:srgbClr val="008000"/>
                </a:solidFill>
              </a:rPr>
              <a:t>/ Classical music composition</a:t>
            </a:r>
          </a:p>
          <a:p>
            <a:r>
              <a:rPr lang="en-US" dirty="0" smtClean="0"/>
              <a:t>Performance: Top 50 or better in the world!</a:t>
            </a:r>
          </a:p>
          <a:p>
            <a:r>
              <a:rPr lang="en-US" dirty="0" smtClean="0"/>
              <a:t>	Is this the key to human expert intelligence?</a:t>
            </a:r>
          </a:p>
          <a:p>
            <a:r>
              <a:rPr lang="en-US" smtClean="0"/>
              <a:t>Discussion </a:t>
            </a:r>
            <a:r>
              <a:rPr lang="en-US" dirty="0" smtClean="0"/>
              <a:t>/ readings topic.</a:t>
            </a:r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869860676"/>
      </p:ext>
    </p:extLst>
  </p:cSld>
  <p:clrMapOvr>
    <a:masterClrMapping/>
  </p:clrMapOvr>
  <p:transition xmlns:p14="http://schemas.microsoft.com/office/powerpoint/2010/main">
    <p:wipe dir="r"/>
  </p:transition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 fill="hold"/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7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51" dur="5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52" dur="500" fill="hold"/>
                                        <p:tgtEl>
                                          <p:spTgt spid="3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theme/theme1.xml><?xml version="1.0" encoding="utf-8"?>
<a:theme xmlns:a="http://schemas.openxmlformats.org/drawingml/2006/main" name="ITAS Slides(WB)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ITAS Slides(WB)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12700" cap="flat" cmpd="sng" algn="ctr">
          <a:solidFill>
            <a:schemeClr val="tx1"/>
          </a:solidFill>
          <a:prstDash val="solid"/>
          <a:round/>
          <a:headEnd type="none" w="sm" len="sm"/>
          <a:tailEnd type="none" w="sm" len="sm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ctr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US" sz="2400" b="1" i="0" u="sng" strike="noStrike" cap="none" normalizeH="0" baseline="0" smtClean="0">
            <a:ln>
              <a:noFill/>
            </a:ln>
            <a:solidFill>
              <a:srgbClr val="063DE8"/>
            </a:solidFill>
            <a:effectLst/>
            <a:latin typeface="Arial" charset="0"/>
          </a:defRPr>
        </a:defPPr>
      </a:lstStyle>
    </a:lnDef>
  </a:objectDefaults>
  <a:extraClrSchemeLst>
    <a:extraClrScheme>
      <a:clrScheme name="ITAS Slides(WB) 1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00CC99"/>
        </a:accent1>
        <a:accent2>
          <a:srgbClr val="3333CC"/>
        </a:accent2>
        <a:accent3>
          <a:srgbClr val="FFFFFF"/>
        </a:accent3>
        <a:accent4>
          <a:srgbClr val="000000"/>
        </a:accent4>
        <a:accent5>
          <a:srgbClr val="AAE2CA"/>
        </a:accent5>
        <a:accent6>
          <a:srgbClr val="2D2DB9"/>
        </a:accent6>
        <a:hlink>
          <a:srgbClr val="CCCCFF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2">
        <a:dk1>
          <a:srgbClr val="000000"/>
        </a:dk1>
        <a:lt1>
          <a:srgbClr val="FFFFFF"/>
        </a:lt1>
        <a:dk2>
          <a:srgbClr val="0000FF"/>
        </a:dk2>
        <a:lt2>
          <a:srgbClr val="FFFF00"/>
        </a:lt2>
        <a:accent1>
          <a:srgbClr val="FF9900"/>
        </a:accent1>
        <a:accent2>
          <a:srgbClr val="00FFFF"/>
        </a:accent2>
        <a:accent3>
          <a:srgbClr val="AAAAFF"/>
        </a:accent3>
        <a:accent4>
          <a:srgbClr val="DADADA"/>
        </a:accent4>
        <a:accent5>
          <a:srgbClr val="FFCAAA"/>
        </a:accent5>
        <a:accent6>
          <a:srgbClr val="00E7E7"/>
        </a:accent6>
        <a:hlink>
          <a:srgbClr val="FF0033"/>
        </a:hlink>
        <a:folHlink>
          <a:srgbClr val="969696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ITAS Slides(WB) 3">
        <a:dk1>
          <a:srgbClr val="000000"/>
        </a:dk1>
        <a:lt1>
          <a:srgbClr val="FFFFCC"/>
        </a:lt1>
        <a:dk2>
          <a:srgbClr val="999933"/>
        </a:dk2>
        <a:lt2>
          <a:srgbClr val="808000"/>
        </a:lt2>
        <a:accent1>
          <a:srgbClr val="339933"/>
        </a:accent1>
        <a:accent2>
          <a:srgbClr val="800000"/>
        </a:accent2>
        <a:accent3>
          <a:srgbClr val="FFFFE2"/>
        </a:accent3>
        <a:accent4>
          <a:srgbClr val="000000"/>
        </a:accent4>
        <a:accent5>
          <a:srgbClr val="ADCAAD"/>
        </a:accent5>
        <a:accent6>
          <a:srgbClr val="730000"/>
        </a:accent6>
        <a:hlink>
          <a:srgbClr val="0033CC"/>
        </a:hlink>
        <a:folHlink>
          <a:srgbClr val="FFCC66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4">
        <a:dk1>
          <a:srgbClr val="000000"/>
        </a:dk1>
        <a:lt1>
          <a:srgbClr val="FFFFFF"/>
        </a:lt1>
        <a:dk2>
          <a:srgbClr val="000000"/>
        </a:dk2>
        <a:lt2>
          <a:srgbClr val="393939"/>
        </a:lt2>
        <a:accent1>
          <a:srgbClr val="CBCBCB"/>
        </a:accent1>
        <a:accent2>
          <a:srgbClr val="868686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797979"/>
        </a:accent6>
        <a:hlink>
          <a:srgbClr val="4D4D4D"/>
        </a:hlink>
        <a:folHlink>
          <a:srgbClr val="EAEAEA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5">
        <a:dk1>
          <a:srgbClr val="000000"/>
        </a:dk1>
        <a:lt1>
          <a:srgbClr val="FFFFFF"/>
        </a:lt1>
        <a:dk2>
          <a:srgbClr val="000000"/>
        </a:dk2>
        <a:lt2>
          <a:srgbClr val="9F9F9F"/>
        </a:lt2>
        <a:accent1>
          <a:srgbClr val="FFCC66"/>
        </a:accent1>
        <a:accent2>
          <a:srgbClr val="0000FF"/>
        </a:accent2>
        <a:accent3>
          <a:srgbClr val="FFFFFF"/>
        </a:accent3>
        <a:accent4>
          <a:srgbClr val="000000"/>
        </a:accent4>
        <a:accent5>
          <a:srgbClr val="FFE2B8"/>
        </a:accent5>
        <a:accent6>
          <a:srgbClr val="0000E7"/>
        </a:accent6>
        <a:hlink>
          <a:srgbClr val="CC00CC"/>
        </a:hlink>
        <a:folHlink>
          <a:srgbClr val="C0C0C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6">
        <a:dk1>
          <a:srgbClr val="000000"/>
        </a:dk1>
        <a:lt1>
          <a:srgbClr val="FFFFFF"/>
        </a:lt1>
        <a:dk2>
          <a:srgbClr val="000000"/>
        </a:dk2>
        <a:lt2>
          <a:srgbClr val="868686"/>
        </a:lt2>
        <a:accent1>
          <a:srgbClr val="CBCBCB"/>
        </a:accent1>
        <a:accent2>
          <a:srgbClr val="0066FF"/>
        </a:accent2>
        <a:accent3>
          <a:srgbClr val="FFFFFF"/>
        </a:accent3>
        <a:accent4>
          <a:srgbClr val="000000"/>
        </a:accent4>
        <a:accent5>
          <a:srgbClr val="E2E2E2"/>
        </a:accent5>
        <a:accent6>
          <a:srgbClr val="005CE7"/>
        </a:accent6>
        <a:hlink>
          <a:srgbClr val="FF0033"/>
        </a:hlink>
        <a:folHlink>
          <a:srgbClr val="00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ITAS Slides(WB) 7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3399FF"/>
        </a:accent1>
        <a:accent2>
          <a:srgbClr val="99FFCC"/>
        </a:accent2>
        <a:accent3>
          <a:srgbClr val="FFFFFF"/>
        </a:accent3>
        <a:accent4>
          <a:srgbClr val="000000"/>
        </a:accent4>
        <a:accent5>
          <a:srgbClr val="ADCAFF"/>
        </a:accent5>
        <a:accent6>
          <a:srgbClr val="8AE7B9"/>
        </a:accent6>
        <a:hlink>
          <a:srgbClr val="CC00CC"/>
        </a:hlink>
        <a:folHlink>
          <a:srgbClr val="B2B2B2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919191"/>
      </a:lt2>
      <a:accent1>
        <a:srgbClr val="618FFD"/>
      </a:accent1>
      <a:accent2>
        <a:srgbClr val="00AE00"/>
      </a:accent2>
      <a:accent3>
        <a:srgbClr val="FFFFFF"/>
      </a:accent3>
      <a:accent4>
        <a:srgbClr val="000000"/>
      </a:accent4>
      <a:accent5>
        <a:srgbClr val="B7C6FE"/>
      </a:accent5>
      <a:accent6>
        <a:srgbClr val="009D00"/>
      </a:accent6>
      <a:hlink>
        <a:srgbClr val="FC0128"/>
      </a:hlink>
      <a:folHlink>
        <a:srgbClr val="CECECE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Bosco:Desktop Folder:ITAS Slides(WB).ppt</Template>
  <TotalTime>1490421184</TotalTime>
  <Pages>45</Pages>
  <Words>134</Words>
  <Application>Microsoft Macintosh PowerPoint</Application>
  <PresentationFormat>On-screen Show (4:3)</PresentationFormat>
  <Paragraphs>52</Paragraphs>
  <Slides>4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4</vt:i4>
      </vt:variant>
    </vt:vector>
  </HeadingPairs>
  <TitlesOfParts>
    <vt:vector size="5" baseType="lpstr">
      <vt:lpstr>ITAS Slides(WB)</vt:lpstr>
      <vt:lpstr>CS6700 Advanced AI  Bart Selman</vt:lpstr>
      <vt:lpstr>Projects</vt:lpstr>
      <vt:lpstr>AI Knowledge- Data- Inference  Triangle</vt:lpstr>
      <vt:lpstr>Knowledge or Data?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Integration of Artificial Intelligence   and Operations Research for Combinatorial Problems  New World Vistas </dc:title>
  <dc:subject/>
  <dc:creator>Karen Alguire</dc:creator>
  <cp:keywords/>
  <dc:description>updated 4/16/96</dc:description>
  <cp:lastModifiedBy>Jonathan</cp:lastModifiedBy>
  <cp:revision>216</cp:revision>
  <cp:lastPrinted>1997-07-25T21:18:14Z</cp:lastPrinted>
  <dcterms:created xsi:type="dcterms:W3CDTF">1997-06-05T18:05:21Z</dcterms:created>
  <dcterms:modified xsi:type="dcterms:W3CDTF">2016-04-15T06:05:08Z</dcterms:modified>
</cp:coreProperties>
</file>