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2" r:id="rId3"/>
    <p:sldId id="310" r:id="rId4"/>
    <p:sldId id="313" r:id="rId5"/>
    <p:sldId id="314" r:id="rId6"/>
    <p:sldId id="315" r:id="rId7"/>
    <p:sldId id="316" r:id="rId8"/>
    <p:sldId id="317" r:id="rId9"/>
    <p:sldId id="332" r:id="rId10"/>
    <p:sldId id="311" r:id="rId11"/>
    <p:sldId id="369" r:id="rId12"/>
    <p:sldId id="370" r:id="rId13"/>
    <p:sldId id="371" r:id="rId14"/>
    <p:sldId id="319" r:id="rId15"/>
    <p:sldId id="320" r:id="rId16"/>
    <p:sldId id="321" r:id="rId17"/>
    <p:sldId id="384" r:id="rId18"/>
    <p:sldId id="385" r:id="rId19"/>
    <p:sldId id="386" r:id="rId20"/>
    <p:sldId id="375" r:id="rId21"/>
    <p:sldId id="377" r:id="rId22"/>
    <p:sldId id="339" r:id="rId23"/>
    <p:sldId id="340" r:id="rId24"/>
    <p:sldId id="344" r:id="rId25"/>
    <p:sldId id="346" r:id="rId26"/>
    <p:sldId id="381" r:id="rId27"/>
    <p:sldId id="347" r:id="rId28"/>
    <p:sldId id="348" r:id="rId29"/>
    <p:sldId id="366" r:id="rId30"/>
    <p:sldId id="349" r:id="rId31"/>
    <p:sldId id="350" r:id="rId32"/>
    <p:sldId id="351" r:id="rId33"/>
    <p:sldId id="352" r:id="rId34"/>
    <p:sldId id="354" r:id="rId35"/>
    <p:sldId id="355" r:id="rId36"/>
    <p:sldId id="356" r:id="rId37"/>
    <p:sldId id="357" r:id="rId38"/>
    <p:sldId id="358" r:id="rId39"/>
    <p:sldId id="380" r:id="rId40"/>
    <p:sldId id="379" r:id="rId41"/>
    <p:sldId id="378" r:id="rId42"/>
    <p:sldId id="323" r:id="rId43"/>
    <p:sldId id="373" r:id="rId44"/>
    <p:sldId id="324" r:id="rId45"/>
    <p:sldId id="327" r:id="rId46"/>
    <p:sldId id="328" r:id="rId47"/>
    <p:sldId id="329" r:id="rId48"/>
    <p:sldId id="382" r:id="rId49"/>
    <p:sldId id="374" r:id="rId50"/>
    <p:sldId id="383" r:id="rId51"/>
    <p:sldId id="364" r:id="rId52"/>
  </p:sldIdLst>
  <p:sldSz cx="9144000" cy="6858000" type="screen4x3"/>
  <p:notesSz cx="698500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9B03"/>
    <a:srgbClr val="FFC063"/>
    <a:srgbClr val="002081"/>
    <a:srgbClr val="001F7E"/>
    <a:srgbClr val="9EBAFE"/>
    <a:srgbClr val="00279F"/>
    <a:srgbClr val="063DE8"/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84"/>
    </p:cViewPr>
  </p:sorterViewPr>
  <p:notesViewPr>
    <p:cSldViewPr>
      <p:cViewPr varScale="1">
        <p:scale>
          <a:sx n="43" d="100"/>
          <a:sy n="43" d="100"/>
        </p:scale>
        <p:origin x="-739" y="-59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rgbClr val="FE9B0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u="none">
                <a:solidFill>
                  <a:srgbClr val="FE9B0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rgbClr val="FE9B0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u="none" smtClean="0">
                <a:solidFill>
                  <a:srgbClr val="FE9B0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558B10C-E210-284E-A17C-9296837E8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4CDFBFC-D664-9146-A9BD-DC5B977BD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06900"/>
            <a:ext cx="51260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1675"/>
            <a:ext cx="4625975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02511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0850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032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413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49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fld id="{93B3FD56-0037-B644-B1C1-2B9590980286}" type="slidenum">
              <a:rPr lang="en-US" sz="1000" b="0" u="none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1000" b="0" u="non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7638" y="8815388"/>
            <a:ext cx="30273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 u="none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815388"/>
            <a:ext cx="302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-1588"/>
            <a:ext cx="302577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57638" y="8815388"/>
            <a:ext cx="30273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 u="none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8815388"/>
            <a:ext cx="302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588"/>
            <a:ext cx="302577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2800" cy="34671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22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13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45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79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417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0387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96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79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88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48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7001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D96E3AD-7809-384A-B73F-4C249EF65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3625" y="2281238"/>
            <a:ext cx="7205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2057400"/>
            <a:ext cx="63246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+mj-ea"/>
                <a:cs typeface="+mj-cs"/>
              </a:rPr>
              <a:t>Intelligent Machines: 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From Turing to 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Deep Blue to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Watson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and Beyond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/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solidFill>
                  <a:srgbClr val="063DE8"/>
                </a:solidFill>
                <a:latin typeface="Times New Roman" charset="0"/>
                <a:ea typeface="+mj-ea"/>
                <a:cs typeface="+mj-cs"/>
              </a:rPr>
              <a:t>Bart Selman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Conclusion</a:t>
            </a:r>
          </a:p>
          <a:p>
            <a:pPr lvl="1"/>
            <a:r>
              <a:rPr lang="en-US" sz="2000">
                <a:latin typeface="Arial" charset="0"/>
              </a:rPr>
              <a:t>In near future we can have computers with as many processing elements as our brain, but: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  far fewer interconnections (wires or synapses)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  much faster updates.</a:t>
            </a:r>
          </a:p>
          <a:p>
            <a:pPr marL="0" indent="0"/>
            <a:endParaRPr lang="en-US" sz="200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Fundamentally different hardware may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require fundamentally different algorithms!</a:t>
            </a:r>
          </a:p>
          <a:p>
            <a:pPr lvl="1"/>
            <a:r>
              <a:rPr lang="en-US" sz="2000">
                <a:latin typeface="Arial" charset="0"/>
              </a:rPr>
              <a:t> Very much an open question.</a:t>
            </a:r>
          </a:p>
          <a:p>
            <a:pPr lvl="1"/>
            <a:r>
              <a:rPr lang="en-US" sz="2000">
                <a:latin typeface="Arial" charset="0"/>
              </a:rPr>
              <a:t> Neural net research.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Neuron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593850"/>
            <a:ext cx="6261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Artificial Neural Network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7651" name="Picture 4" descr="f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91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29200" y="14478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Output Unit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Input Units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16000" y="9906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An artificial neural network is an abstraction (well, really, a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drastic simplification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 of a real neural network.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Start out with random connection weights on the links between units. Then train from input examples and environment, by changing network weights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endParaRPr lang="en-US" dirty="0" smtClean="0">
              <a:latin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</a:rPr>
              <a:t>Recent breakthrough: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Deep Learning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(one of the reading / discussion topics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automatic discovery of “deep” features)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Historical Perspective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Obtaining an understanding of the human mind is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one of the final frontiers of modern science.</a:t>
            </a:r>
          </a:p>
          <a:p>
            <a:pPr marL="0" indent="0"/>
            <a:endParaRPr lang="en-US" sz="200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i="1">
                <a:solidFill>
                  <a:schemeClr val="hlink"/>
                </a:solidFill>
                <a:latin typeface="Arial" charset="0"/>
              </a:rPr>
              <a:t>Founders:</a:t>
            </a:r>
          </a:p>
          <a:p>
            <a:pPr marL="0" indent="0"/>
            <a:r>
              <a:rPr lang="en-US" sz="2000">
                <a:latin typeface="Arial" charset="0"/>
              </a:rPr>
              <a:t>George Boole, Gottlob Frege, and Alfred Tarski</a:t>
            </a:r>
          </a:p>
          <a:p>
            <a:pPr lvl="1"/>
            <a:r>
              <a:rPr lang="en-US" sz="2000">
                <a:solidFill>
                  <a:schemeClr val="accent2"/>
                </a:solidFill>
                <a:latin typeface="Arial" charset="0"/>
              </a:rPr>
              <a:t> formalizing the laws of human thought</a:t>
            </a:r>
          </a:p>
          <a:p>
            <a:pPr marL="0" indent="0"/>
            <a:r>
              <a:rPr lang="en-US" sz="2000">
                <a:latin typeface="Arial" charset="0"/>
              </a:rPr>
              <a:t>Alan Turing, John von Neumann, and Claude Shannon</a:t>
            </a:r>
          </a:p>
          <a:p>
            <a:pPr lvl="1"/>
            <a:r>
              <a:rPr lang="en-US" sz="2000">
                <a:solidFill>
                  <a:schemeClr val="accent2"/>
                </a:solidFill>
                <a:latin typeface="Arial" charset="0"/>
              </a:rPr>
              <a:t> thinking as computation</a:t>
            </a:r>
          </a:p>
          <a:p>
            <a:pPr marL="0" indent="0"/>
            <a:r>
              <a:rPr lang="en-US" sz="2000">
                <a:latin typeface="Arial" charset="0"/>
              </a:rPr>
              <a:t>John McCarthy, Marvin Minsky, </a:t>
            </a:r>
          </a:p>
          <a:p>
            <a:pPr marL="0" indent="0"/>
            <a:r>
              <a:rPr lang="en-US" sz="2000">
                <a:latin typeface="Arial" charset="0"/>
              </a:rPr>
              <a:t>          Herbert Simon, and Allen Newell</a:t>
            </a:r>
          </a:p>
          <a:p>
            <a:pPr lvl="1"/>
            <a:r>
              <a:rPr lang="en-US" sz="2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the start of the field of AI  (1959)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Early success: Deep Blue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229600" cy="4800600"/>
          </a:xfrm>
          <a:noFill/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May, '97 --- Deep Blue vs. Kasparov. First match won against</a:t>
            </a:r>
          </a:p>
          <a:p>
            <a:pPr marL="0" indent="0"/>
            <a:r>
              <a:rPr lang="en-US" sz="2000">
                <a:latin typeface="Arial" charset="0"/>
              </a:rPr>
              <a:t>          world-champion. ``intelligent  creative'' play.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200 million board positions per second!</a:t>
            </a:r>
          </a:p>
          <a:p>
            <a:pPr lvl="1">
              <a:buFontTx/>
              <a:buNone/>
            </a:pPr>
            <a:endParaRPr lang="en-US" sz="2000">
              <a:latin typeface="Arial" charset="0"/>
            </a:endParaRP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Kasparov: </a:t>
            </a:r>
            <a:r>
              <a:rPr lang="ja-JP" altLang="en-US" sz="20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000">
                <a:solidFill>
                  <a:schemeClr val="accent2"/>
                </a:solidFill>
                <a:latin typeface="Arial" charset="0"/>
              </a:rPr>
              <a:t>I could feel --- I could smell --- a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 new kind of intelligence across the table.</a:t>
            </a:r>
            <a:r>
              <a:rPr lang="ja-JP" altLang="en-US" sz="2000">
                <a:solidFill>
                  <a:schemeClr val="accent2"/>
                </a:solidFill>
                <a:latin typeface="Arial" charset="0"/>
              </a:rPr>
              <a:t>”</a:t>
            </a:r>
            <a:endParaRPr lang="en-US" altLang="ja-JP" sz="2000">
              <a:solidFill>
                <a:schemeClr val="accent2"/>
              </a:solidFill>
              <a:latin typeface="Arial" charset="0"/>
            </a:endParaRP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... still understood 99.9 of Deep Blue's moves.</a:t>
            </a:r>
          </a:p>
          <a:p>
            <a:pPr marL="0" indent="0"/>
            <a:r>
              <a:rPr lang="en-US" i="1">
                <a:solidFill>
                  <a:schemeClr val="hlink"/>
                </a:solidFill>
                <a:latin typeface="Arial" charset="0"/>
              </a:rPr>
              <a:t>Intriguing issue: How does human cognition deal </a:t>
            </a:r>
          </a:p>
          <a:p>
            <a:pPr marL="0" indent="0"/>
            <a:r>
              <a:rPr lang="en-US" i="1">
                <a:solidFill>
                  <a:schemeClr val="hlink"/>
                </a:solidFill>
                <a:latin typeface="Arial" charset="0"/>
              </a:rPr>
              <a:t>with the search space explosion of chess?</a:t>
            </a:r>
          </a:p>
          <a:p>
            <a:pPr marL="0" indent="0"/>
            <a:r>
              <a:rPr lang="en-US" i="1">
                <a:solidFill>
                  <a:srgbClr val="001F7E"/>
                </a:solidFill>
                <a:latin typeface="Arial" charset="0"/>
              </a:rPr>
              <a:t>Or how can humans compete with computers at</a:t>
            </a:r>
          </a:p>
          <a:p>
            <a:pPr marL="0" indent="0"/>
            <a:r>
              <a:rPr lang="en-US" i="1">
                <a:solidFill>
                  <a:srgbClr val="001F7E"/>
                </a:solidFill>
                <a:latin typeface="Arial" charset="0"/>
              </a:rPr>
              <a:t>all?? (What does human cognition do?)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5397" y="5791200"/>
            <a:ext cx="7749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 smtClean="0">
                <a:solidFill>
                  <a:schemeClr val="hlink"/>
                </a:solidFill>
              </a:rPr>
              <a:t>Example of reaching top 10 world performers.</a:t>
            </a:r>
          </a:p>
          <a:p>
            <a:r>
              <a:rPr lang="en-US" u="none" dirty="0" smtClean="0">
                <a:solidFill>
                  <a:schemeClr val="hlink"/>
                </a:solidFill>
              </a:rPr>
              <a:t>Accelerating trend: Stanley (?), Watson, and Dr. Fill.</a:t>
            </a:r>
            <a:endParaRPr lang="en-US" u="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Deep Blue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sz="2000" dirty="0">
                <a:latin typeface="Arial" charset="0"/>
              </a:rPr>
              <a:t>An outgrowth of work started by early pioneers, such as,</a:t>
            </a:r>
          </a:p>
          <a:p>
            <a:pPr marL="0" indent="0"/>
            <a:r>
              <a:rPr lang="en-US" sz="2000" dirty="0">
                <a:latin typeface="Arial" charset="0"/>
              </a:rPr>
              <a:t>      Shannon and McCarthy.</a:t>
            </a:r>
          </a:p>
          <a:p>
            <a:pPr marL="0" indent="0"/>
            <a:r>
              <a:rPr lang="en-US" sz="2000" dirty="0">
                <a:latin typeface="Arial" charset="0"/>
              </a:rPr>
              <a:t>Matches expert level performance, while doing (most likely)</a:t>
            </a:r>
          </a:p>
          <a:p>
            <a:pPr marL="0" indent="0"/>
            <a:r>
              <a:rPr lang="en-US" sz="2000" dirty="0">
                <a:latin typeface="Arial" charset="0"/>
              </a:rPr>
              <a:t>      something very different from the human expert.</a:t>
            </a:r>
          </a:p>
          <a:p>
            <a:pPr marL="0" indent="0"/>
            <a:r>
              <a:rPr lang="en-US" sz="2000" dirty="0">
                <a:latin typeface="Arial" charset="0"/>
              </a:rPr>
              <a:t>Dominant direction in current research on intelligent </a:t>
            </a:r>
          </a:p>
          <a:p>
            <a:pPr marL="0" indent="0"/>
            <a:r>
              <a:rPr lang="en-US" sz="2000" dirty="0">
                <a:latin typeface="Arial" charset="0"/>
              </a:rPr>
              <a:t>      machines: we're interested in overall performance.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 far, attempts at incorporating more expert specific chess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   </a:t>
            </a:r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knowledge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to prune the search have 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failed.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What’s the problem?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[Room for a project! Can machine learn from watching millions of expert-level chess games?]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Game Tree Search: the Essence of Deep Blue</a:t>
            </a:r>
          </a:p>
        </p:txBody>
      </p:sp>
      <p:pic>
        <p:nvPicPr>
          <p:cNvPr id="38915" name="Picture 4" descr="fig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4895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849687" y="3581400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What if we can</a:t>
            </a:r>
            <a:r>
              <a:rPr lang="ja-JP" altLang="en-US" dirty="0"/>
              <a:t>’</a:t>
            </a:r>
            <a:r>
              <a:rPr lang="en-US" altLang="ja-JP" dirty="0"/>
              <a:t>t reach bottom?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190" y="5562600"/>
            <a:ext cx="7248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u="none" dirty="0" smtClean="0"/>
              <a:t>Aside: Recent new randomized sampling search</a:t>
            </a:r>
          </a:p>
          <a:p>
            <a:pPr algn="l"/>
            <a:r>
              <a:rPr lang="en-US" u="none" dirty="0" smtClean="0"/>
              <a:t>for Go. (</a:t>
            </a:r>
            <a:r>
              <a:rPr lang="en-US" u="none" dirty="0" err="1" smtClean="0"/>
              <a:t>MoGo</a:t>
            </a:r>
            <a:r>
              <a:rPr lang="en-US" u="none" dirty="0"/>
              <a:t>,</a:t>
            </a:r>
            <a:r>
              <a:rPr lang="en-US" u="none" dirty="0" smtClean="0"/>
              <a:t> 2008)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692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Combinatorics of Chess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595438"/>
            <a:ext cx="8123238" cy="41148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Opening book</a:t>
            </a:r>
            <a:endParaRPr lang="en-US">
              <a:latin typeface="Arial" charset="0"/>
            </a:endParaRP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Endgame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>
                <a:latin typeface="Arial" charset="0"/>
              </a:rPr>
              <a:t>database of all 5 piece endgames exists; database of all 6 piece games being built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Middle game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branching factor of 30 to 40</a:t>
            </a:r>
          </a:p>
          <a:p>
            <a:pPr lvl="1"/>
            <a:r>
              <a:rPr lang="en-US">
                <a:latin typeface="Arial" charset="0"/>
              </a:rPr>
              <a:t>1000</a:t>
            </a:r>
            <a:r>
              <a:rPr lang="en-US" baseline="30000">
                <a:latin typeface="Arial" charset="0"/>
              </a:rPr>
              <a:t>(d/2)</a:t>
            </a:r>
            <a:r>
              <a:rPr lang="en-US">
                <a:latin typeface="Arial" charset="0"/>
              </a:rPr>
              <a:t> positions</a:t>
            </a:r>
          </a:p>
          <a:p>
            <a:pPr lvl="2"/>
            <a:r>
              <a:rPr lang="en-US">
                <a:latin typeface="Arial" charset="0"/>
              </a:rPr>
              <a:t>1 move by each player = 1,000</a:t>
            </a:r>
          </a:p>
          <a:p>
            <a:pPr lvl="2"/>
            <a:r>
              <a:rPr lang="en-US">
                <a:latin typeface="Arial" charset="0"/>
              </a:rPr>
              <a:t>2 moves by each player = 1,000,000</a:t>
            </a:r>
          </a:p>
          <a:p>
            <a:pPr lvl="2"/>
            <a:r>
              <a:rPr lang="en-US">
                <a:latin typeface="Arial" charset="0"/>
              </a:rPr>
              <a:t>3 moves by each player = 1,000,000,000</a:t>
            </a:r>
          </a:p>
        </p:txBody>
      </p:sp>
    </p:spTree>
    <p:extLst>
      <p:ext uri="{BB962C8B-B14F-4D97-AF65-F5344CB8AC3E}">
        <p14:creationId xmlns:p14="http://schemas.microsoft.com/office/powerpoint/2010/main" val="15285932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0188"/>
            <a:ext cx="8208962" cy="9017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Positions with Smart Pruning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1689100"/>
            <a:ext cx="7162800" cy="41148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Search Depth	Positions</a:t>
            </a: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2	60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4	2,000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6	60,000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8	2,000,000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10   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(&lt;1 second DB)</a:t>
            </a:r>
            <a:r>
              <a:rPr lang="en-US">
                <a:latin typeface="Arial" charset="0"/>
              </a:rPr>
              <a:t>	60,000,000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12	2,000,000,000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14   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(5 minutes DB)</a:t>
            </a:r>
            <a:r>
              <a:rPr lang="en-US">
                <a:latin typeface="Arial" charset="0"/>
              </a:rPr>
              <a:t>	60,000,000,000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16	2,000,000,000,000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15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How many lines of play does a grand master consider?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506538" y="6288088"/>
            <a:ext cx="527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hlink"/>
                </a:solidFill>
              </a:rPr>
              <a:t>Around 5 to 7 (principal variations)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133600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Strong player: &gt;= 10K boards</a:t>
            </a:r>
          </a:p>
          <a:p>
            <a:r>
              <a:rPr lang="en-US" u="none"/>
              <a:t>Grandmaster: &gt;= 100K boards</a:t>
            </a:r>
          </a:p>
        </p:txBody>
      </p:sp>
    </p:spTree>
    <p:extLst>
      <p:ext uri="{BB962C8B-B14F-4D97-AF65-F5344CB8AC3E}">
        <p14:creationId xmlns:p14="http://schemas.microsoft.com/office/powerpoint/2010/main" val="25853845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Today's Lecture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What is Artificial Intelligence (AI)?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the components of intelligence</a:t>
            </a:r>
          </a:p>
          <a:p>
            <a:pPr lvl="1"/>
            <a:r>
              <a:rPr lang="en-US" dirty="0">
                <a:latin typeface="Arial" charset="0"/>
              </a:rPr>
              <a:t>historical </a:t>
            </a:r>
            <a:r>
              <a:rPr lang="en-US" dirty="0" smtClean="0">
                <a:latin typeface="Arial" charset="0"/>
              </a:rPr>
              <a:t>perspective</a:t>
            </a:r>
          </a:p>
          <a:p>
            <a:pPr marL="688975" lvl="1" indent="0">
              <a:buNone/>
            </a:pPr>
            <a:r>
              <a:rPr lang="en-US" dirty="0" smtClean="0">
                <a:latin typeface="Arial" charset="0"/>
              </a:rPr>
              <a:t>[in part from CS-4700 intro]</a:t>
            </a:r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current frontier</a:t>
            </a:r>
          </a:p>
          <a:p>
            <a:pPr lvl="1"/>
            <a:r>
              <a:rPr lang="en-US" dirty="0">
                <a:latin typeface="Arial" charset="0"/>
              </a:rPr>
              <a:t>recent achievements</a:t>
            </a:r>
          </a:p>
          <a:p>
            <a:pPr marL="0" indent="0"/>
            <a:endParaRPr lang="en-US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Challenges ahead:</a:t>
            </a:r>
          </a:p>
          <a:p>
            <a:pPr lvl="1"/>
            <a:r>
              <a:rPr lang="en-US" dirty="0">
                <a:latin typeface="Arial" charset="0"/>
              </a:rPr>
              <a:t>what makes AI problems hard?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2300"/>
            <a:ext cx="7191375" cy="9017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Why is it so difficult to use real expert chess knowledge?</a:t>
            </a:r>
            <a:br>
              <a:rPr lang="en-US" sz="3200" dirty="0" smtClean="0">
                <a:latin typeface="Arial" charset="0"/>
              </a:rPr>
            </a:br>
            <a:endParaRPr lang="en-US" sz="3200" dirty="0">
              <a:latin typeface="Arial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ja-JP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Example: consider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tic-tac-toe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smtClean="0">
                <a:latin typeface="Arial" charset="0"/>
                <a:sym typeface="Wingdings"/>
              </a:rPr>
              <a:t></a:t>
            </a: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What next for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Black</a:t>
            </a:r>
            <a:r>
              <a:rPr lang="en-US" dirty="0">
                <a:latin typeface="Arial" charset="0"/>
              </a:rPr>
              <a:t>?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Suggested strategy: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1) If there is a winning move, make it.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2) If opponent can win at a square by next 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    move, play that move. (</a:t>
            </a:r>
            <a:r>
              <a:rPr lang="ja-JP" altLang="en-US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</a:rPr>
              <a:t>block</a:t>
            </a:r>
            <a:r>
              <a:rPr lang="ja-JP" altLang="en-US" dirty="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3) Taking central square is better than others.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4) Taking corners is better than on edges.</a:t>
            </a:r>
          </a:p>
        </p:txBody>
      </p:sp>
      <p:pic>
        <p:nvPicPr>
          <p:cNvPr id="33795" name="Picture 4" descr="FIG-TIC-TAC-TOE-NEW-SI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1250" cy="912813"/>
          </a:xfrm>
        </p:spPr>
        <p:txBody>
          <a:bodyPr/>
          <a:lstStyle/>
          <a:p>
            <a:r>
              <a:rPr lang="en-US">
                <a:latin typeface="Arial" charset="0"/>
              </a:rPr>
              <a:t>Strategy looks pretty good… right?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But: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20836" name="Picture 4" descr="FIG-TIC-TAC-TOE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528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057400" y="5638800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>
                <a:solidFill>
                  <a:schemeClr val="hlink"/>
                </a:solidFill>
              </a:rPr>
              <a:t>The problem: Interesting play involves the exceptions to the general rules!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8001000" y="5715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>
                <a:sym typeface="Wingdings" charset="0"/>
              </a:rPr>
              <a:t></a:t>
            </a:r>
            <a:endParaRPr lang="en-US" u="none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04800" y="3733801"/>
            <a:ext cx="54102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u="none" dirty="0" smtClean="0">
                <a:solidFill>
                  <a:schemeClr val="accent2"/>
                </a:solidFill>
              </a:rPr>
              <a:t>Black’s strategy:</a:t>
            </a:r>
          </a:p>
          <a:p>
            <a:pPr algn="l"/>
            <a:r>
              <a:rPr lang="en-US" sz="1800" u="none" dirty="0" smtClean="0">
                <a:solidFill>
                  <a:schemeClr val="accent2"/>
                </a:solidFill>
              </a:rPr>
              <a:t>1</a:t>
            </a:r>
            <a:r>
              <a:rPr lang="en-US" sz="1800" u="none" dirty="0">
                <a:solidFill>
                  <a:schemeClr val="accent2"/>
                </a:solidFill>
              </a:rPr>
              <a:t>) If there is a winning move, make it.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2) If opponent can win at a square by next 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    move, play that move. (</a:t>
            </a:r>
            <a:r>
              <a:rPr lang="ja-JP" altLang="en-US" sz="1800" u="none" dirty="0">
                <a:solidFill>
                  <a:schemeClr val="accent2"/>
                </a:solidFill>
              </a:rPr>
              <a:t>“</a:t>
            </a:r>
            <a:r>
              <a:rPr lang="en-US" altLang="ja-JP" sz="1800" u="none" dirty="0">
                <a:solidFill>
                  <a:schemeClr val="accent2"/>
                </a:solidFill>
              </a:rPr>
              <a:t>block</a:t>
            </a:r>
            <a:r>
              <a:rPr lang="ja-JP" altLang="en-US" sz="1800" u="none" dirty="0">
                <a:solidFill>
                  <a:schemeClr val="accent2"/>
                </a:solidFill>
              </a:rPr>
              <a:t>”</a:t>
            </a:r>
            <a:r>
              <a:rPr lang="en-US" altLang="ja-JP" sz="1800" u="none" dirty="0">
                <a:solidFill>
                  <a:schemeClr val="accent2"/>
                </a:solidFill>
              </a:rPr>
              <a:t>)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3) Taking central square is better than others.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4) Taking corners is better than on edges.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  <p:bldP spid="120837" grpId="0" autoUpdateAnimBg="0"/>
      <p:bldP spid="12083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On Game 2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(Game 2 - Deep Blue took an early lead.  Kasparov resigned, but it turned out he could have forced a draw by perpetual check.)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solidFill>
                  <a:schemeClr val="accent2"/>
                </a:solidFill>
                <a:latin typeface="Arial" charset="0"/>
              </a:rPr>
              <a:t>This was real chess.  This was a game any human grandmaster would have been proud of.</a:t>
            </a:r>
          </a:p>
          <a:p>
            <a:pPr marL="0" indent="0"/>
            <a:r>
              <a:rPr lang="en-US">
                <a:latin typeface="Arial" charset="0"/>
              </a:rPr>
              <a:t>		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Joel Benjamin 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		grandmaster, member Deep Blue team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Kasparov on Deep Blue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1996: Kasparov Beats Deep Blue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I could feel --- I could smell --- a new kind of intelligence across the table.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1997: Deep Blue Beats Kasparov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Deep Blue hasn't proven anything.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endParaRPr lang="en-US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230188"/>
            <a:ext cx="6819900" cy="9017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Formal Complexity of Chess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647825"/>
            <a:ext cx="7531100" cy="4652963"/>
          </a:xfrm>
          <a:noFill/>
        </p:spPr>
        <p:txBody>
          <a:bodyPr/>
          <a:lstStyle/>
          <a:p>
            <a:pPr marL="0" indent="0"/>
            <a:endParaRPr lang="en-US" sz="28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Problem: standard complexity theory tells us nothing about finite games!</a:t>
            </a:r>
          </a:p>
          <a:p>
            <a:pPr lvl="1"/>
            <a:r>
              <a:rPr lang="en-US">
                <a:latin typeface="Arial" charset="0"/>
              </a:rPr>
              <a:t>Generalizing chess to NxN board:  optimal play is PSPACE-hard</a:t>
            </a:r>
          </a:p>
          <a:p>
            <a:pPr lvl="1"/>
            <a:r>
              <a:rPr lang="en-US">
                <a:latin typeface="Arial" charset="0"/>
              </a:rPr>
              <a:t>What is the smallest Boolean circuit that plays optimally on a standard 8x8 board?</a:t>
            </a:r>
          </a:p>
          <a:p>
            <a:pPr marL="0" indent="0"/>
            <a:endParaRPr lang="en-US">
              <a:latin typeface="Arial" charset="0"/>
            </a:endParaRPr>
          </a:p>
          <a:p>
            <a:pPr lvl="1">
              <a:buFontTx/>
              <a:buNone/>
            </a:pPr>
            <a:r>
              <a:rPr lang="en-US" sz="2000">
                <a:solidFill>
                  <a:schemeClr val="hlink"/>
                </a:solidFill>
                <a:latin typeface="Arial" charset="0"/>
              </a:rPr>
              <a:t>Fisher:  the smallest circuit for a particular 128 bit function would require more gates than there are atoms in the universe.</a:t>
            </a:r>
          </a:p>
          <a:p>
            <a:pPr marL="0" indent="0"/>
            <a:endParaRPr lang="en-US" sz="2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594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How hard is chess (formal complexity)?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Game Tree Search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How to search a game tree was independently invented by Shannon (1950) and Turing (1951).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Technique: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MiniMax search</a:t>
            </a:r>
            <a:r>
              <a:rPr lang="en-US">
                <a:latin typeface="Arial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Evaluation function combines material &amp; position.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Pruning "bad" nodes</a:t>
            </a:r>
            <a:r>
              <a:rPr lang="en-US">
                <a:latin typeface="Arial" charset="0"/>
              </a:rPr>
              <a:t>: doesn't work in practice (why not??)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Extend "unstable" nodes</a:t>
            </a:r>
            <a:r>
              <a:rPr lang="en-US">
                <a:latin typeface="Arial" charset="0"/>
              </a:rPr>
              <a:t> (e.g. after captures): works well in practice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 descr="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7912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Note on Minimax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841500"/>
            <a:ext cx="7747000" cy="40259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Minimax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obviously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correct – but is it?? The</a:t>
            </a: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 deeper we search, the better one plays… Right?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>
                <a:latin typeface="Arial" charset="0"/>
              </a:rPr>
              <a:t>Nau (1982) discovered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pathological</a:t>
            </a:r>
            <a:r>
              <a:rPr lang="en-US">
                <a:latin typeface="Arial" charset="0"/>
              </a:rPr>
              <a:t> game trees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Games where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Arial" charset="0"/>
              </a:rPr>
              <a:t>evaluation function grows more accurate as it nears the leaves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but performance is worse the deeper you search!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Clustering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Monte Carlo simulations showed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clustering</a:t>
            </a:r>
            <a:r>
              <a:rPr lang="en-US">
                <a:latin typeface="Arial" charset="0"/>
              </a:rPr>
              <a:t> is important</a:t>
            </a:r>
          </a:p>
          <a:p>
            <a:pPr lvl="1"/>
            <a:r>
              <a:rPr lang="en-US">
                <a:latin typeface="Arial" charset="0"/>
              </a:rPr>
              <a:t>if winning or losing terminal leaves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tend to be clustered</a:t>
            </a:r>
            <a:r>
              <a:rPr lang="en-US">
                <a:latin typeface="Arial" charset="0"/>
              </a:rPr>
              <a:t>, pathologies do not occur</a:t>
            </a:r>
          </a:p>
          <a:p>
            <a:pPr lvl="1"/>
            <a:r>
              <a:rPr lang="en-US">
                <a:latin typeface="Arial" charset="0"/>
              </a:rPr>
              <a:t>in chess: a position is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strong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or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weak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, rarely completely ambiguous!</a:t>
            </a:r>
          </a:p>
          <a:p>
            <a:pPr lvl="1"/>
            <a:endParaRPr lang="en-US">
              <a:latin typeface="Arial" charset="0"/>
            </a:endParaRP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But still no completely satisfactory theoretical understanding of why minimax works so well!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230188"/>
            <a:ext cx="7219950" cy="9017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History of Search Innovations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841500"/>
            <a:ext cx="7856537" cy="4114800"/>
          </a:xfrm>
          <a:noFill/>
        </p:spPr>
        <p:txBody>
          <a:bodyPr/>
          <a:lstStyle/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Shannon, Turing	Minimax search	1950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Kotok/McCarthy	Alpha-beta pruning	1966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MacHack	Transposition tables	1967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Chess 3.0+	Iterative-deepening	1975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Belle	Special hardware	1978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Cray Blitz	Parallel search	1983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Hitech	Parallel evaluation	1985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Deep Blue	ALL OF THE ABOVE	1997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What is Intelligence?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Intelligence:</a:t>
            </a:r>
            <a:endParaRPr lang="en-US">
              <a:latin typeface="Arial" charset="0"/>
            </a:endParaRPr>
          </a:p>
          <a:p>
            <a:pPr lvl="1"/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the capacity to learn and solve problems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lvl="2">
              <a:buFontTx/>
              <a:buNone/>
            </a:pPr>
            <a:r>
              <a:rPr lang="en-US">
                <a:latin typeface="Arial" charset="0"/>
              </a:rPr>
              <a:t>(Webster dictionary) </a:t>
            </a:r>
          </a:p>
          <a:p>
            <a:pPr lvl="1"/>
            <a:r>
              <a:rPr lang="en-US">
                <a:latin typeface="Arial" charset="0"/>
              </a:rPr>
              <a:t>the ability to act rationally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Artificial Intelligence:</a:t>
            </a:r>
          </a:p>
          <a:p>
            <a:pPr lvl="1"/>
            <a:r>
              <a:rPr lang="en-US">
                <a:latin typeface="Arial" charset="0"/>
              </a:rPr>
              <a:t>build and understand intelligent entities</a:t>
            </a:r>
          </a:p>
          <a:p>
            <a:pPr lvl="1"/>
            <a:r>
              <a:rPr lang="en-US">
                <a:latin typeface="Arial" charset="0"/>
              </a:rPr>
              <a:t>synergy between:</a:t>
            </a:r>
          </a:p>
          <a:p>
            <a:pPr lvl="2"/>
            <a:r>
              <a:rPr lang="en-US" sz="2000">
                <a:latin typeface="Arial" charset="0"/>
              </a:rPr>
              <a:t>philosophy, psychology, and cognitive science</a:t>
            </a:r>
          </a:p>
          <a:p>
            <a:pPr lvl="2"/>
            <a:r>
              <a:rPr lang="en-US" sz="2000">
                <a:latin typeface="Arial" charset="0"/>
              </a:rPr>
              <a:t>computer science and engineering</a:t>
            </a:r>
          </a:p>
          <a:p>
            <a:pPr lvl="2"/>
            <a:r>
              <a:rPr lang="en-US" sz="2000">
                <a:latin typeface="Arial" charset="0"/>
              </a:rPr>
              <a:t>mathematics and physics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Evaluation Functions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Primary way knowledge of chess is encoded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material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position</a:t>
            </a:r>
            <a:endParaRPr lang="en-US">
              <a:latin typeface="Arial" charset="0"/>
            </a:endParaRPr>
          </a:p>
          <a:p>
            <a:pPr lvl="2"/>
            <a:r>
              <a:rPr lang="en-US">
                <a:latin typeface="Arial" charset="0"/>
              </a:rPr>
              <a:t>doubled pawns</a:t>
            </a:r>
          </a:p>
          <a:p>
            <a:pPr lvl="2"/>
            <a:r>
              <a:rPr lang="en-US">
                <a:latin typeface="Arial" charset="0"/>
              </a:rPr>
              <a:t>how constrained position is</a:t>
            </a:r>
          </a:p>
          <a:p>
            <a:pPr marL="0" indent="0"/>
            <a:r>
              <a:rPr lang="en-US">
                <a:latin typeface="Arial" charset="0"/>
              </a:rPr>
              <a:t>Must execute quickly - constant time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parallel evaluation</a:t>
            </a:r>
            <a:r>
              <a:rPr lang="en-US">
                <a:latin typeface="Arial" charset="0"/>
              </a:rPr>
              <a:t>: allows more complex functions</a:t>
            </a:r>
          </a:p>
          <a:p>
            <a:pPr lvl="2"/>
            <a:r>
              <a:rPr lang="en-US">
                <a:latin typeface="Arial" charset="0"/>
              </a:rPr>
              <a:t>tactics:  patterns to recognitize weak positions</a:t>
            </a:r>
          </a:p>
          <a:p>
            <a:pPr lvl="2"/>
            <a:r>
              <a:rPr lang="en-US">
                <a:latin typeface="Arial" charset="0"/>
              </a:rPr>
              <a:t>arbitrarily complicated domain knowledge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Learning better evaluation functions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371600"/>
            <a:ext cx="7289800" cy="5016500"/>
          </a:xfrm>
          <a:noFill/>
        </p:spPr>
        <p:txBody>
          <a:bodyPr/>
          <a:lstStyle/>
          <a:p>
            <a:pPr lvl="1"/>
            <a:r>
              <a:rPr lang="en-US">
                <a:latin typeface="Arial" charset="0"/>
              </a:rPr>
              <a:t>Deep Blue learns by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tuning weights</a:t>
            </a:r>
            <a:r>
              <a:rPr lang="en-US">
                <a:latin typeface="Arial" charset="0"/>
              </a:rPr>
              <a:t> in its board evaluation function</a:t>
            </a:r>
          </a:p>
          <a:p>
            <a:pPr lvl="2">
              <a:buFontTx/>
              <a:buNone/>
            </a:pPr>
            <a:endParaRPr lang="en-US">
              <a:latin typeface="Arial" charset="0"/>
            </a:endParaRPr>
          </a:p>
          <a:p>
            <a:pPr lvl="4"/>
            <a:r>
              <a:rPr lang="en-US" sz="2000">
                <a:solidFill>
                  <a:schemeClr val="hlink"/>
                </a:solidFill>
                <a:latin typeface="Arial" charset="0"/>
              </a:rPr>
              <a:t>f(p) = w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(p) + w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(p) + ... + w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(p)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Tune weights to find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best least-squares fit</a:t>
            </a:r>
            <a:r>
              <a:rPr lang="en-US">
                <a:latin typeface="Arial" charset="0"/>
              </a:rPr>
              <a:t> with respect to moves actually choosen by grandmasters in 1000+ games.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" charset="0"/>
              </a:rPr>
              <a:t>The key difference between 1996 and 1997 match!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>
                <a:latin typeface="Arial" charset="0"/>
              </a:rPr>
              <a:t>Note that Kasparov also trained on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      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computer chess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play.</a:t>
            </a:r>
          </a:p>
          <a:p>
            <a:pPr lvl="1">
              <a:buFontTx/>
              <a:buNone/>
            </a:pPr>
            <a:r>
              <a:rPr lang="en-US" i="1">
                <a:solidFill>
                  <a:srgbClr val="FF0000"/>
                </a:solidFill>
                <a:latin typeface="Arial" charset="0"/>
              </a:rPr>
              <a:t>Open question: Do we even need search?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Transposition Tables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Introduced by Greenblat's Mac Hack (1966)</a:t>
            </a:r>
          </a:p>
          <a:p>
            <a:pPr marL="0" indent="0"/>
            <a:r>
              <a:rPr lang="en-US">
                <a:latin typeface="Arial" charset="0"/>
              </a:rPr>
              <a:t>Basic idea: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cacheing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once a board  is evaluated, save in a hash table, avoid re-evaluating.</a:t>
            </a:r>
          </a:p>
          <a:p>
            <a:pPr lvl="1"/>
            <a:r>
              <a:rPr lang="en-US">
                <a:latin typeface="Arial" charset="0"/>
              </a:rPr>
              <a:t>called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transposition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tables, because different 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orderings</a:t>
            </a:r>
            <a:r>
              <a:rPr lang="en-US" altLang="ja-JP">
                <a:latin typeface="Arial" charset="0"/>
              </a:rPr>
              <a:t> (transpositions) of the same set of moves can lead to the same board.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Transposition Tables as Learning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Is a form of root learning (memorization).</a:t>
            </a:r>
          </a:p>
          <a:p>
            <a:pPr marL="0" indent="0"/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positions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generalize</a:t>
            </a:r>
            <a:r>
              <a:rPr lang="en-US">
                <a:latin typeface="Arial" charset="0"/>
              </a:rPr>
              <a:t> sequences of moves</a:t>
            </a:r>
          </a:p>
          <a:p>
            <a:pPr lvl="1"/>
            <a:r>
              <a:rPr lang="en-US">
                <a:latin typeface="Arial" charset="0"/>
              </a:rPr>
              <a:t>learning on-the-fly </a:t>
            </a:r>
          </a:p>
          <a:p>
            <a:pPr lvl="1"/>
            <a:r>
              <a:rPr lang="en-US">
                <a:latin typeface="Arial" charset="0"/>
              </a:rPr>
              <a:t>don't repeat blunders: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can't beat the computer twice in a row using same moves!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Deep Blue ---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huge transposition tables</a:t>
            </a:r>
            <a:r>
              <a:rPr lang="en-US">
                <a:latin typeface="Arial" charset="0"/>
              </a:rPr>
              <a:t> (100,000,000+), must be carefully managed.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Special-Purpose and Parallel Hardware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Belle (Thompson 1978)</a:t>
            </a:r>
          </a:p>
          <a:p>
            <a:pPr marL="0" indent="0"/>
            <a:r>
              <a:rPr lang="en-US">
                <a:latin typeface="Arial" charset="0"/>
              </a:rPr>
              <a:t>Cray Blitz (1993)</a:t>
            </a:r>
          </a:p>
          <a:p>
            <a:pPr marL="0" indent="0"/>
            <a:r>
              <a:rPr lang="en-US">
                <a:latin typeface="Arial" charset="0"/>
              </a:rPr>
              <a:t>Hitech (1985)</a:t>
            </a:r>
          </a:p>
          <a:p>
            <a:pPr marL="0" indent="0"/>
            <a:r>
              <a:rPr lang="en-US">
                <a:latin typeface="Arial" charset="0"/>
              </a:rPr>
              <a:t>Deep Blue (1987-1996)</a:t>
            </a:r>
          </a:p>
          <a:p>
            <a:pPr lvl="1"/>
            <a:r>
              <a:rPr lang="en-US">
                <a:latin typeface="Arial" charset="0"/>
              </a:rPr>
              <a:t>Parallel evaluation: allows more complicated evaluation functions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Hardest part: coordinating parallel search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Deep Blue never quite plays the same game, because of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noise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 in its hardware!</a:t>
            </a:r>
            <a:endParaRPr lang="en-US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Deep Blue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Hardware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32 general processors</a:t>
            </a:r>
          </a:p>
          <a:p>
            <a:pPr lvl="1"/>
            <a:r>
              <a:rPr lang="en-US">
                <a:latin typeface="Arial" charset="0"/>
              </a:rPr>
              <a:t>220 VSLI chess chips</a:t>
            </a:r>
          </a:p>
          <a:p>
            <a:pPr marL="0" indent="0"/>
            <a:r>
              <a:rPr lang="en-US">
                <a:latin typeface="Arial" charset="0"/>
              </a:rPr>
              <a:t>Overall: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200,000,000 positions per second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5 minutes = depth 14</a:t>
            </a:r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Selective extensions - search deeper at unstable positions</a:t>
            </a:r>
          </a:p>
          <a:p>
            <a:pPr lvl="1"/>
            <a:r>
              <a:rPr lang="en-US">
                <a:latin typeface="Arial" charset="0"/>
              </a:rPr>
              <a:t>down to depth 25 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Evolution of Deep Blue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From 1987 to 1996</a:t>
            </a:r>
          </a:p>
          <a:p>
            <a:pPr lvl="1"/>
            <a:r>
              <a:rPr lang="en-US">
                <a:latin typeface="Arial" charset="0"/>
              </a:rPr>
              <a:t>faster chess processors</a:t>
            </a:r>
          </a:p>
          <a:p>
            <a:pPr lvl="1"/>
            <a:r>
              <a:rPr lang="en-US">
                <a:latin typeface="Arial" charset="0"/>
              </a:rPr>
              <a:t>port to IBM base machine from Sun</a:t>
            </a:r>
          </a:p>
          <a:p>
            <a:pPr lvl="2"/>
            <a:r>
              <a:rPr lang="en-US">
                <a:latin typeface="Arial" charset="0"/>
              </a:rPr>
              <a:t>Deep Blue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non-Chess hardware is actually quite slow, in integer performance!</a:t>
            </a:r>
          </a:p>
          <a:p>
            <a:pPr lvl="1"/>
            <a:r>
              <a:rPr lang="en-US">
                <a:latin typeface="Arial" charset="0"/>
              </a:rPr>
              <a:t>bigger opening and endgame books</a:t>
            </a:r>
          </a:p>
          <a:p>
            <a:pPr lvl="1"/>
            <a:r>
              <a:rPr lang="en-US">
                <a:latin typeface="Arial" charset="0"/>
              </a:rPr>
              <a:t>1996 differed little from 1997 - fixed bugs and tuned evaluation function!</a:t>
            </a:r>
          </a:p>
          <a:p>
            <a:pPr lvl="2"/>
            <a:r>
              <a:rPr lang="en-US">
                <a:solidFill>
                  <a:schemeClr val="hlink"/>
                </a:solidFill>
                <a:latin typeface="Arial" charset="0"/>
              </a:rPr>
              <a:t>After its loss in 1996, people underestimated its strength!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841500"/>
            <a:ext cx="7289800" cy="4406900"/>
          </a:xfrm>
        </p:spPr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57347" name="Picture 4" descr="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7912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Tactics into Strategy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As Deep Blue goes deeper and deeper into a position, it displays elements of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strategic understanding</a:t>
            </a:r>
            <a:r>
              <a:rPr lang="en-US">
                <a:latin typeface="Arial" charset="0"/>
              </a:rPr>
              <a:t>. Somewhere out there mere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tactics translate into strategy</a:t>
            </a:r>
            <a:r>
              <a:rPr lang="en-US">
                <a:latin typeface="Arial" charset="0"/>
              </a:rPr>
              <a:t>.  This is the closet thing I've ever seen to computer intelligence. It's a very weird form of intelligence, but you can feel it. It feels like thinking.</a:t>
            </a:r>
          </a:p>
          <a:p>
            <a:pPr lvl="1"/>
            <a:r>
              <a:rPr lang="en-US" sz="1800">
                <a:solidFill>
                  <a:schemeClr val="hlink"/>
                </a:solidFill>
                <a:latin typeface="Arial" charset="0"/>
              </a:rPr>
              <a:t>Frederick Friedel (grandmaster), Newsday, May 9, 1997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One criticism of chess --- it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complete</a:t>
            </a:r>
          </a:p>
          <a:p>
            <a:r>
              <a:rPr lang="en-US">
                <a:latin typeface="Arial" charset="0"/>
              </a:rPr>
              <a:t>Information game, in a very well-defined</a:t>
            </a:r>
          </a:p>
          <a:p>
            <a:r>
              <a:rPr lang="en-US">
                <a:latin typeface="Arial" charset="0"/>
              </a:rPr>
              <a:t>world…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Not hard to extend!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203325" y="430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572000" y="35814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>
                <a:solidFill>
                  <a:schemeClr val="hlink"/>
                </a:solidFill>
              </a:rPr>
              <a:t>Kriegspiel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7244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philosophy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foundational issues (can a machine think?), issues of</a:t>
            </a:r>
          </a:p>
          <a:p>
            <a:pPr marL="0" indent="0"/>
            <a:r>
              <a:rPr lang="en-US" sz="2000">
                <a:latin typeface="Arial" charset="0"/>
              </a:rPr>
              <a:t> knowledge and believe, mutual knowledge</a:t>
            </a:r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psychology and cognitive science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problem solving skills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computer science and engineering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complexity theory, algorithms, logic and inference,</a:t>
            </a:r>
          </a:p>
          <a:p>
            <a:pPr marL="0" indent="0"/>
            <a:r>
              <a:rPr lang="en-US" sz="2000">
                <a:latin typeface="Arial" charset="0"/>
              </a:rPr>
              <a:t> programming languages, and system building.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mathematics and physics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statistical modeling, continuous mathematics, Markov</a:t>
            </a:r>
          </a:p>
          <a:p>
            <a:pPr marL="0" indent="0"/>
            <a:r>
              <a:rPr lang="en-US" sz="2000">
                <a:latin typeface="Arial" charset="0"/>
              </a:rPr>
              <a:t> models, statistical physics, and complex systems.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5648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743200" y="152400"/>
            <a:ext cx="642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Let</a:t>
            </a:r>
            <a:r>
              <a:rPr lang="ja-JP" altLang="en-US" u="none"/>
              <a:t>’</a:t>
            </a:r>
            <a:r>
              <a:rPr lang="en-US" altLang="ja-JP" u="none"/>
              <a:t>s make things a bit more challenging…</a:t>
            </a:r>
          </a:p>
          <a:p>
            <a:r>
              <a:rPr lang="en-US" u="none">
                <a:solidFill>
                  <a:srgbClr val="FF0000"/>
                </a:solidFill>
              </a:rPr>
              <a:t>Kriegspiel --- you can</a:t>
            </a:r>
            <a:r>
              <a:rPr lang="ja-JP" altLang="en-US" u="none">
                <a:solidFill>
                  <a:srgbClr val="FF0000"/>
                </a:solidFill>
              </a:rPr>
              <a:t>’</a:t>
            </a:r>
            <a:r>
              <a:rPr lang="en-US" altLang="ja-JP" u="none">
                <a:solidFill>
                  <a:srgbClr val="FF0000"/>
                </a:solidFill>
              </a:rPr>
              <a:t>t see your opponent!</a:t>
            </a:r>
            <a:endParaRPr lang="en-US" u="none">
              <a:solidFill>
                <a:srgbClr val="FF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2209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u="none"/>
              <a:t>Incomplete /</a:t>
            </a:r>
          </a:p>
          <a:p>
            <a:pPr algn="l"/>
            <a:r>
              <a:rPr lang="en-US" sz="2000" u="none"/>
              <a:t>uncertain information</a:t>
            </a:r>
          </a:p>
          <a:p>
            <a:pPr algn="l"/>
            <a:r>
              <a:rPr lang="en-US" sz="2000" u="none"/>
              <a:t>inherent in</a:t>
            </a:r>
          </a:p>
          <a:p>
            <a:pPr algn="l"/>
            <a:r>
              <a:rPr lang="en-US" sz="2000" u="none"/>
              <a:t>the game.</a:t>
            </a:r>
          </a:p>
          <a:p>
            <a:pPr algn="l"/>
            <a:endParaRPr lang="en-US" sz="2000" u="none"/>
          </a:p>
          <a:p>
            <a:pPr algn="l"/>
            <a:r>
              <a:rPr lang="en-US" sz="2000" u="none"/>
              <a:t>Use probabilistic</a:t>
            </a:r>
          </a:p>
          <a:p>
            <a:pPr algn="l"/>
            <a:r>
              <a:rPr lang="en-US" sz="2000" u="none"/>
              <a:t>reasoning techniques, e.g., </a:t>
            </a:r>
          </a:p>
          <a:p>
            <a:pPr algn="l"/>
            <a:r>
              <a:rPr lang="en-US" sz="2000" u="none"/>
              <a:t>Graphical models,  or Markov Logic.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914400" y="1524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3600" u="none">
                <a:solidFill>
                  <a:schemeClr val="hlink"/>
                </a:solidFill>
              </a:rPr>
              <a:t>Automated reasoning --- the path</a:t>
            </a:r>
          </a:p>
        </p:txBody>
      </p:sp>
      <p:pic>
        <p:nvPicPr>
          <p:cNvPr id="61442" name="Picture 3">
            <a:hlinkClick r:id="rId3" action="ppaction://hlinksldjump" highlightClick="1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4213" y="3503613"/>
            <a:ext cx="877887" cy="619125"/>
          </a:xfrm>
        </p:spPr>
      </p:pic>
      <p:pic>
        <p:nvPicPr>
          <p:cNvPr id="61443" name="Picture 4" descr="vlsi"/>
          <p:cNvPicPr>
            <a:picLocks noChangeAspect="1" noChangeArrowheads="1"/>
          </p:cNvPicPr>
          <p:nvPr/>
        </p:nvPicPr>
        <p:blipFill>
          <a:blip r:embed="rId5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4878" r="32457" b="47263"/>
          <a:stretch>
            <a:fillRect/>
          </a:stretch>
        </p:blipFill>
        <p:spPr bwMode="auto">
          <a:xfrm>
            <a:off x="54102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367088" y="52546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100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 200 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083050" y="464502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10K 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50K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7143750" y="1520825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1M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5M</a:t>
            </a: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57150" y="49498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Seconds until heat death of sun</a:t>
            </a:r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1114425" y="55594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>
            <a:off x="1504950" y="5254625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 flipV="1">
            <a:off x="1504950" y="4797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1047750" y="47974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7050088" y="6265863"/>
            <a:ext cx="148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tx1"/>
                </a:solidFill>
              </a:rPr>
              <a:t>Rules (Constraints)</a:t>
            </a:r>
          </a:p>
        </p:txBody>
      </p:sp>
      <p:pic>
        <p:nvPicPr>
          <p:cNvPr id="61453" name="Picture 14" descr="ch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/>
          <a:stretch>
            <a:fillRect/>
          </a:stretch>
        </p:blipFill>
        <p:spPr bwMode="auto">
          <a:xfrm>
            <a:off x="3803650" y="3806825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54" name="Object 1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79750" y="4529138"/>
          <a:ext cx="9794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Photo Editor Photo" r:id="rId7" imgW="1200318" imgH="952633" progId="MSPhotoEd.3">
                  <p:embed/>
                </p:oleObj>
              </mc:Choice>
              <mc:Fallback>
                <p:oleObj name="Photo Editor Photo" r:id="rId7" imgW="1200318" imgH="952633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4529138"/>
                        <a:ext cx="9794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55" name="Picture 16" descr="mechan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5026025"/>
            <a:ext cx="9858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Line 17"/>
          <p:cNvSpPr>
            <a:spLocks noChangeShapeType="1"/>
          </p:cNvSpPr>
          <p:nvPr/>
        </p:nvSpPr>
        <p:spPr bwMode="auto">
          <a:xfrm rot="5400000" flipV="1">
            <a:off x="4438650" y="3159125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4919663" y="395922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20K 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100K</a:t>
            </a:r>
          </a:p>
        </p:txBody>
      </p:sp>
      <p:sp>
        <p:nvSpPr>
          <p:cNvPr id="61458" name="Text Box 19"/>
          <p:cNvSpPr txBox="1">
            <a:spLocks noChangeArrowheads="1"/>
          </p:cNvSpPr>
          <p:nvPr/>
        </p:nvSpPr>
        <p:spPr bwMode="auto">
          <a:xfrm>
            <a:off x="6456363" y="2481263"/>
            <a:ext cx="565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0.5M 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1M</a:t>
            </a:r>
          </a:p>
          <a:p>
            <a:pPr eaLnBrk="1" hangingPunct="1"/>
            <a:endParaRPr lang="en-US" sz="1200" u="none">
              <a:solidFill>
                <a:schemeClr val="tx1"/>
              </a:solidFill>
            </a:endParaRPr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7121525" y="5929313"/>
            <a:ext cx="113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u="none">
                <a:solidFill>
                  <a:schemeClr val="tx1"/>
                </a:solidFill>
              </a:rPr>
              <a:t> </a:t>
            </a:r>
            <a:r>
              <a:rPr lang="en-US" sz="1600" u="none">
                <a:solidFill>
                  <a:schemeClr val="accent2"/>
                </a:solidFill>
              </a:rPr>
              <a:t>Variables</a:t>
            </a:r>
            <a:endParaRPr lang="en-US" sz="1400" u="none">
              <a:solidFill>
                <a:schemeClr val="tx1"/>
              </a:solidFill>
            </a:endParaRPr>
          </a:p>
        </p:txBody>
      </p:sp>
      <p:sp>
        <p:nvSpPr>
          <p:cNvPr id="61460" name="Line 21"/>
          <p:cNvSpPr>
            <a:spLocks noChangeShapeType="1"/>
          </p:cNvSpPr>
          <p:nvPr/>
        </p:nvSpPr>
        <p:spPr bwMode="auto">
          <a:xfrm flipV="1">
            <a:off x="1733550" y="15970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Text Box 22"/>
          <p:cNvSpPr txBox="1">
            <a:spLocks noChangeArrowheads="1"/>
          </p:cNvSpPr>
          <p:nvPr/>
        </p:nvSpPr>
        <p:spPr bwMode="auto">
          <a:xfrm>
            <a:off x="1724025" y="53308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30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2" name="Text Box 23"/>
          <p:cNvSpPr txBox="1">
            <a:spLocks noChangeArrowheads="1"/>
          </p:cNvSpPr>
          <p:nvPr/>
        </p:nvSpPr>
        <p:spPr bwMode="auto">
          <a:xfrm>
            <a:off x="1766888" y="1749425"/>
            <a:ext cx="79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301,020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3" name="Text Box 24"/>
          <p:cNvSpPr txBox="1">
            <a:spLocks noChangeArrowheads="1"/>
          </p:cNvSpPr>
          <p:nvPr/>
        </p:nvSpPr>
        <p:spPr bwMode="auto">
          <a:xfrm>
            <a:off x="1752600" y="2587625"/>
            <a:ext cx="79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150,500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1724025" y="3654425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6020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5" name="Text Box 26"/>
          <p:cNvSpPr txBox="1">
            <a:spLocks noChangeArrowheads="1"/>
          </p:cNvSpPr>
          <p:nvPr/>
        </p:nvSpPr>
        <p:spPr bwMode="auto">
          <a:xfrm>
            <a:off x="1724025" y="4492625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3010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6" name="Text Box 27"/>
          <p:cNvSpPr txBox="1">
            <a:spLocks noChangeArrowheads="1"/>
          </p:cNvSpPr>
          <p:nvPr/>
        </p:nvSpPr>
        <p:spPr bwMode="auto">
          <a:xfrm rot="-5400000">
            <a:off x="541337" y="2624138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none">
                <a:solidFill>
                  <a:schemeClr val="tx1"/>
                </a:solidFill>
              </a:rPr>
              <a:t> Case complexity </a:t>
            </a:r>
          </a:p>
        </p:txBody>
      </p:sp>
      <p:sp>
        <p:nvSpPr>
          <p:cNvPr id="61467" name="Text Box 28"/>
          <p:cNvSpPr txBox="1">
            <a:spLocks noChangeArrowheads="1"/>
          </p:cNvSpPr>
          <p:nvPr/>
        </p:nvSpPr>
        <p:spPr bwMode="auto">
          <a:xfrm>
            <a:off x="3790950" y="526415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Car repair diagnosis</a:t>
            </a:r>
          </a:p>
        </p:txBody>
      </p:sp>
      <p:sp>
        <p:nvSpPr>
          <p:cNvPr id="61468" name="Text Box 29"/>
          <p:cNvSpPr txBox="1">
            <a:spLocks noChangeArrowheads="1"/>
          </p:cNvSpPr>
          <p:nvPr/>
        </p:nvSpPr>
        <p:spPr bwMode="auto">
          <a:xfrm>
            <a:off x="4629150" y="4645025"/>
            <a:ext cx="2049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Deep space mission control</a:t>
            </a:r>
          </a:p>
        </p:txBody>
      </p:sp>
      <p:sp>
        <p:nvSpPr>
          <p:cNvPr id="61469" name="Text Box 30"/>
          <p:cNvSpPr txBox="1">
            <a:spLocks noChangeArrowheads="1"/>
          </p:cNvSpPr>
          <p:nvPr/>
        </p:nvSpPr>
        <p:spPr bwMode="auto">
          <a:xfrm>
            <a:off x="5337175" y="3959225"/>
            <a:ext cx="2752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Chess (20 steps deep) &amp; Kriegspiel (!)</a:t>
            </a:r>
          </a:p>
        </p:txBody>
      </p:sp>
      <p:sp>
        <p:nvSpPr>
          <p:cNvPr id="61470" name="Text Box 31"/>
          <p:cNvSpPr txBox="1">
            <a:spLocks noChangeArrowheads="1"/>
          </p:cNvSpPr>
          <p:nvPr/>
        </p:nvSpPr>
        <p:spPr bwMode="auto">
          <a:xfrm>
            <a:off x="6923088" y="2481263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VLSI</a:t>
            </a:r>
          </a:p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Verification</a:t>
            </a:r>
          </a:p>
        </p:txBody>
      </p:sp>
      <p:sp>
        <p:nvSpPr>
          <p:cNvPr id="61471" name="Text Box 32"/>
          <p:cNvSpPr txBox="1">
            <a:spLocks noChangeArrowheads="1"/>
          </p:cNvSpPr>
          <p:nvPr/>
        </p:nvSpPr>
        <p:spPr bwMode="auto">
          <a:xfrm>
            <a:off x="7462838" y="1554163"/>
            <a:ext cx="16478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Multi-agent systems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combining: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reasoning,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uncertainty &amp;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61472" name="Text Box 33"/>
          <p:cNvSpPr txBox="1">
            <a:spLocks noChangeArrowheads="1"/>
          </p:cNvSpPr>
          <p:nvPr/>
        </p:nvSpPr>
        <p:spPr bwMode="auto">
          <a:xfrm>
            <a:off x="5407025" y="3349625"/>
            <a:ext cx="58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100K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 450K</a:t>
            </a:r>
          </a:p>
        </p:txBody>
      </p:sp>
      <p:sp>
        <p:nvSpPr>
          <p:cNvPr id="61473" name="Text Box 34"/>
          <p:cNvSpPr txBox="1">
            <a:spLocks noChangeArrowheads="1"/>
          </p:cNvSpPr>
          <p:nvPr/>
        </p:nvSpPr>
        <p:spPr bwMode="auto">
          <a:xfrm>
            <a:off x="5845175" y="3349625"/>
            <a:ext cx="129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Military Logistics</a:t>
            </a:r>
          </a:p>
        </p:txBody>
      </p:sp>
      <p:sp>
        <p:nvSpPr>
          <p:cNvPr id="61474" name="Text Box 35"/>
          <p:cNvSpPr txBox="1">
            <a:spLocks noChangeArrowheads="1"/>
          </p:cNvSpPr>
          <p:nvPr/>
        </p:nvSpPr>
        <p:spPr bwMode="auto">
          <a:xfrm>
            <a:off x="57150" y="5524500"/>
            <a:ext cx="1295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Protein folding</a:t>
            </a:r>
          </a:p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Calculation (petaflop-year)</a:t>
            </a:r>
          </a:p>
        </p:txBody>
      </p:sp>
      <p:sp>
        <p:nvSpPr>
          <p:cNvPr id="61475" name="Line 36"/>
          <p:cNvSpPr>
            <a:spLocks noChangeShapeType="1"/>
          </p:cNvSpPr>
          <p:nvPr/>
        </p:nvSpPr>
        <p:spPr bwMode="auto">
          <a:xfrm>
            <a:off x="1114425" y="53308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Text Box 37"/>
          <p:cNvSpPr txBox="1">
            <a:spLocks noChangeArrowheads="1"/>
          </p:cNvSpPr>
          <p:nvPr/>
        </p:nvSpPr>
        <p:spPr bwMode="auto">
          <a:xfrm>
            <a:off x="57150" y="45593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No. of atoms</a:t>
            </a:r>
          </a:p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On earth</a:t>
            </a:r>
          </a:p>
        </p:txBody>
      </p:sp>
      <p:sp>
        <p:nvSpPr>
          <p:cNvPr id="61477" name="Rectangle 38"/>
          <p:cNvSpPr>
            <a:spLocks noChangeArrowheads="1"/>
          </p:cNvSpPr>
          <p:nvPr/>
        </p:nvSpPr>
        <p:spPr bwMode="auto">
          <a:xfrm>
            <a:off x="742950" y="4756150"/>
            <a:ext cx="46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200" u="none">
                <a:solidFill>
                  <a:schemeClr val="tx1"/>
                </a:solidFill>
              </a:rPr>
              <a:t>10</a:t>
            </a:r>
            <a:r>
              <a:rPr lang="en-US" sz="1200" u="none" baseline="3000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61478" name="Line 39"/>
          <p:cNvSpPr>
            <a:spLocks noChangeShapeType="1"/>
          </p:cNvSpPr>
          <p:nvPr/>
        </p:nvSpPr>
        <p:spPr bwMode="auto">
          <a:xfrm>
            <a:off x="5838825" y="56959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9" name="Line 40"/>
          <p:cNvSpPr>
            <a:spLocks noChangeShapeType="1"/>
          </p:cNvSpPr>
          <p:nvPr/>
        </p:nvSpPr>
        <p:spPr bwMode="auto">
          <a:xfrm>
            <a:off x="4354513" y="56848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0" name="Line 41"/>
          <p:cNvSpPr>
            <a:spLocks noChangeShapeType="1"/>
          </p:cNvSpPr>
          <p:nvPr/>
        </p:nvSpPr>
        <p:spPr bwMode="auto">
          <a:xfrm>
            <a:off x="3562350" y="5713413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Line 42"/>
          <p:cNvSpPr>
            <a:spLocks noChangeShapeType="1"/>
          </p:cNvSpPr>
          <p:nvPr/>
        </p:nvSpPr>
        <p:spPr bwMode="auto">
          <a:xfrm>
            <a:off x="5178425" y="5711825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2" name="Line 43"/>
          <p:cNvSpPr>
            <a:spLocks noChangeShapeType="1"/>
          </p:cNvSpPr>
          <p:nvPr/>
        </p:nvSpPr>
        <p:spPr bwMode="auto">
          <a:xfrm>
            <a:off x="6923088" y="56848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3" name="Text Box 44"/>
          <p:cNvSpPr txBox="1">
            <a:spLocks noChangeArrowheads="1"/>
          </p:cNvSpPr>
          <p:nvPr/>
        </p:nvSpPr>
        <p:spPr bwMode="auto">
          <a:xfrm>
            <a:off x="3125788" y="5991225"/>
            <a:ext cx="436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1484" name="Text Box 45"/>
          <p:cNvSpPr txBox="1">
            <a:spLocks noChangeArrowheads="1"/>
          </p:cNvSpPr>
          <p:nvPr/>
        </p:nvSpPr>
        <p:spPr bwMode="auto">
          <a:xfrm>
            <a:off x="4129088" y="5991225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10K</a:t>
            </a:r>
          </a:p>
        </p:txBody>
      </p:sp>
      <p:sp>
        <p:nvSpPr>
          <p:cNvPr id="61485" name="Text Box 46"/>
          <p:cNvSpPr txBox="1">
            <a:spLocks noChangeArrowheads="1"/>
          </p:cNvSpPr>
          <p:nvPr/>
        </p:nvSpPr>
        <p:spPr bwMode="auto">
          <a:xfrm>
            <a:off x="4953000" y="5991225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20K</a:t>
            </a:r>
          </a:p>
        </p:txBody>
      </p:sp>
      <p:sp>
        <p:nvSpPr>
          <p:cNvPr id="61486" name="Text Box 47"/>
          <p:cNvSpPr txBox="1">
            <a:spLocks noChangeArrowheads="1"/>
          </p:cNvSpPr>
          <p:nvPr/>
        </p:nvSpPr>
        <p:spPr bwMode="auto">
          <a:xfrm>
            <a:off x="5603875" y="5991225"/>
            <a:ext cx="538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100K</a:t>
            </a:r>
          </a:p>
        </p:txBody>
      </p:sp>
      <p:sp>
        <p:nvSpPr>
          <p:cNvPr id="61487" name="Text Box 48"/>
          <p:cNvSpPr txBox="1">
            <a:spLocks noChangeArrowheads="1"/>
          </p:cNvSpPr>
          <p:nvPr/>
        </p:nvSpPr>
        <p:spPr bwMode="auto">
          <a:xfrm>
            <a:off x="6726238" y="5991225"/>
            <a:ext cx="395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1M</a:t>
            </a:r>
          </a:p>
        </p:txBody>
      </p:sp>
      <p:grpSp>
        <p:nvGrpSpPr>
          <p:cNvPr id="61488" name="Group 49"/>
          <p:cNvGrpSpPr>
            <a:grpSpLocks/>
          </p:cNvGrpSpPr>
          <p:nvPr/>
        </p:nvGrpSpPr>
        <p:grpSpPr bwMode="auto">
          <a:xfrm>
            <a:off x="2854325" y="1143000"/>
            <a:ext cx="2384425" cy="2600325"/>
            <a:chOff x="1920" y="858"/>
            <a:chExt cx="1502" cy="1638"/>
          </a:xfrm>
        </p:grpSpPr>
        <p:sp>
          <p:nvSpPr>
            <p:cNvPr id="61496" name="Text Box 50"/>
            <p:cNvSpPr txBox="1">
              <a:spLocks noChangeArrowheads="1"/>
            </p:cNvSpPr>
            <p:nvPr/>
          </p:nvSpPr>
          <p:spPr bwMode="auto">
            <a:xfrm rot="-1111987">
              <a:off x="2036" y="2016"/>
              <a:ext cx="7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FF9900"/>
                  </a:solidFill>
                </a:rPr>
                <a:t>Exponential</a:t>
              </a:r>
            </a:p>
          </p:txBody>
        </p:sp>
        <p:sp>
          <p:nvSpPr>
            <p:cNvPr id="61497" name="Line 51"/>
            <p:cNvSpPr>
              <a:spLocks noChangeShapeType="1"/>
            </p:cNvSpPr>
            <p:nvPr/>
          </p:nvSpPr>
          <p:spPr bwMode="auto">
            <a:xfrm flipH="1">
              <a:off x="3080" y="1152"/>
              <a:ext cx="136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Line 52"/>
            <p:cNvSpPr>
              <a:spLocks noChangeShapeType="1"/>
            </p:cNvSpPr>
            <p:nvPr/>
          </p:nvSpPr>
          <p:spPr bwMode="auto">
            <a:xfrm flipV="1">
              <a:off x="3080" y="858"/>
              <a:ext cx="242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9" name="Line 53"/>
            <p:cNvSpPr>
              <a:spLocks noChangeShapeType="1"/>
            </p:cNvSpPr>
            <p:nvPr/>
          </p:nvSpPr>
          <p:spPr bwMode="auto">
            <a:xfrm rot="5400000" flipH="1">
              <a:off x="3341" y="1129"/>
              <a:ext cx="5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Line 54"/>
            <p:cNvSpPr>
              <a:spLocks noChangeShapeType="1"/>
            </p:cNvSpPr>
            <p:nvPr/>
          </p:nvSpPr>
          <p:spPr bwMode="auto">
            <a:xfrm>
              <a:off x="3322" y="858"/>
              <a:ext cx="10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Text Box 55"/>
            <p:cNvSpPr txBox="1">
              <a:spLocks noChangeArrowheads="1"/>
            </p:cNvSpPr>
            <p:nvPr/>
          </p:nvSpPr>
          <p:spPr bwMode="auto">
            <a:xfrm rot="-2957502">
              <a:off x="2669" y="1661"/>
              <a:ext cx="6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u="none">
                  <a:solidFill>
                    <a:srgbClr val="FF9900"/>
                  </a:solidFill>
                </a:rPr>
                <a:t>Complexity</a:t>
              </a:r>
            </a:p>
          </p:txBody>
        </p:sp>
        <p:sp>
          <p:nvSpPr>
            <p:cNvPr id="61502" name="Arc 56"/>
            <p:cNvSpPr>
              <a:spLocks/>
            </p:cNvSpPr>
            <p:nvPr/>
          </p:nvSpPr>
          <p:spPr bwMode="auto">
            <a:xfrm flipV="1">
              <a:off x="1920" y="1160"/>
              <a:ext cx="1377" cy="1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Arc 57"/>
            <p:cNvSpPr>
              <a:spLocks/>
            </p:cNvSpPr>
            <p:nvPr/>
          </p:nvSpPr>
          <p:spPr bwMode="auto">
            <a:xfrm flipV="1">
              <a:off x="2147" y="1105"/>
              <a:ext cx="1068" cy="816"/>
            </a:xfrm>
            <a:custGeom>
              <a:avLst/>
              <a:gdLst>
                <a:gd name="T0" fmla="*/ 0 w 21579"/>
                <a:gd name="T1" fmla="*/ 0 h 21600"/>
                <a:gd name="T2" fmla="*/ 0 w 21579"/>
                <a:gd name="T3" fmla="*/ 0 h 21600"/>
                <a:gd name="T4" fmla="*/ 0 w 215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9"/>
                <a:gd name="T10" fmla="*/ 0 h 21600"/>
                <a:gd name="T11" fmla="*/ 21579 w 215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9" h="21600" fill="none" extrusionOk="0">
                  <a:moveTo>
                    <a:pt x="-1" y="0"/>
                  </a:moveTo>
                  <a:cubicBezTo>
                    <a:pt x="11559" y="0"/>
                    <a:pt x="21069" y="9100"/>
                    <a:pt x="21579" y="20647"/>
                  </a:cubicBezTo>
                </a:path>
                <a:path w="21579" h="21600" stroke="0" extrusionOk="0">
                  <a:moveTo>
                    <a:pt x="-1" y="0"/>
                  </a:moveTo>
                  <a:cubicBezTo>
                    <a:pt x="11559" y="0"/>
                    <a:pt x="21069" y="9100"/>
                    <a:pt x="21579" y="2064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9" name="Text Box 58"/>
          <p:cNvSpPr txBox="1">
            <a:spLocks noChangeArrowheads="1"/>
          </p:cNvSpPr>
          <p:nvPr/>
        </p:nvSpPr>
        <p:spPr bwMode="auto">
          <a:xfrm>
            <a:off x="57150" y="56848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1490" name="Text Box 59"/>
          <p:cNvSpPr txBox="1">
            <a:spLocks noChangeArrowheads="1"/>
          </p:cNvSpPr>
          <p:nvPr/>
        </p:nvSpPr>
        <p:spPr bwMode="auto">
          <a:xfrm>
            <a:off x="57150" y="5538788"/>
            <a:ext cx="1603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1491" name="Text Box 60"/>
          <p:cNvSpPr txBox="1">
            <a:spLocks noChangeArrowheads="1"/>
          </p:cNvSpPr>
          <p:nvPr/>
        </p:nvSpPr>
        <p:spPr bwMode="auto">
          <a:xfrm>
            <a:off x="57150" y="5864225"/>
            <a:ext cx="1603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1492" name="Text Box 61"/>
          <p:cNvSpPr txBox="1">
            <a:spLocks noChangeArrowheads="1"/>
          </p:cNvSpPr>
          <p:nvPr/>
        </p:nvSpPr>
        <p:spPr bwMode="auto">
          <a:xfrm>
            <a:off x="2946400" y="62468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US" sz="2000" b="0" u="none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61493" name="Picture 62" descr="Agents%20trailer%20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219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4" name="Text Box 63"/>
          <p:cNvSpPr txBox="1">
            <a:spLocks noChangeArrowheads="1"/>
          </p:cNvSpPr>
          <p:nvPr/>
        </p:nvSpPr>
        <p:spPr bwMode="auto">
          <a:xfrm>
            <a:off x="690563" y="6324600"/>
            <a:ext cx="439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u="none">
                <a:solidFill>
                  <a:schemeClr val="hlink"/>
                </a:solidFill>
              </a:rPr>
              <a:t>$25M Darpa research program --- 2004-2009</a:t>
            </a:r>
          </a:p>
        </p:txBody>
      </p:sp>
      <p:pic>
        <p:nvPicPr>
          <p:cNvPr id="61495" name="Picture 64" descr="Kriegspie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AI Examples, cont.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46482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 (Nov., '96)  a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creative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 proof by computer</a:t>
            </a:r>
          </a:p>
          <a:p>
            <a:pPr lvl="1"/>
            <a:r>
              <a:rPr lang="en-US">
                <a:solidFill>
                  <a:srgbClr val="00279F"/>
                </a:solidFill>
                <a:latin typeface="Arial" charset="0"/>
              </a:rPr>
              <a:t>  </a:t>
            </a:r>
            <a:r>
              <a:rPr lang="en-US">
                <a:latin typeface="Arial" charset="0"/>
              </a:rPr>
              <a:t>60 year open problem.</a:t>
            </a:r>
          </a:p>
          <a:p>
            <a:pPr lvl="1"/>
            <a:r>
              <a:rPr lang="en-US">
                <a:latin typeface="Arial" charset="0"/>
              </a:rPr>
              <a:t>  Robbins' problem in finite algebra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.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Qualitative difference from previous results.</a:t>
            </a:r>
          </a:p>
          <a:p>
            <a:pPr lvl="1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E.g. compare with computer proof of four 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    color  theorem.</a:t>
            </a:r>
          </a:p>
          <a:p>
            <a:pPr marL="0" indent="0"/>
            <a:r>
              <a:rPr lang="en-US">
                <a:latin typeface="Arial" charset="0"/>
              </a:rPr>
              <a:t>http://www.mcs.anl.gov/home/mccune/ar/robbins</a:t>
            </a: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>
                <a:latin typeface="Arial" charset="0"/>
              </a:rPr>
              <a:t>Does technique generalize?</a:t>
            </a:r>
          </a:p>
          <a:p>
            <a:pPr lvl="1"/>
            <a:r>
              <a:rPr lang="en-US">
                <a:latin typeface="Arial" charset="0"/>
              </a:rPr>
              <a:t>  Our own expert: Prof. Constable.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634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9652000" cy="5545138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NASA: Autonomous Intelligent Systems.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Engine control next generation spacecrafts.</a:t>
            </a:r>
          </a:p>
          <a:p>
            <a:pPr marL="0" indent="0"/>
            <a:r>
              <a:rPr lang="en-US" sz="2000">
                <a:latin typeface="Arial" charset="0"/>
              </a:rPr>
              <a:t> Automatic planning and execution model.</a:t>
            </a:r>
          </a:p>
          <a:p>
            <a:pPr marL="0" indent="0"/>
            <a:r>
              <a:rPr lang="en-US" sz="2000">
                <a:latin typeface="Arial" charset="0"/>
              </a:rPr>
              <a:t> Fast real-time, on-line performance.</a:t>
            </a:r>
          </a:p>
          <a:p>
            <a:pPr marL="0" indent="0"/>
            <a:r>
              <a:rPr lang="en-US" sz="2000">
                <a:latin typeface="Arial" charset="0"/>
              </a:rPr>
              <a:t> Compiled into 2,000 variable logical reasoning problem.</a:t>
            </a:r>
          </a:p>
          <a:p>
            <a:pPr marL="0" indent="0"/>
            <a:endParaRPr lang="en-US" sz="2000">
              <a:latin typeface="Arial" charset="0"/>
            </a:endParaRPr>
          </a:p>
          <a:p>
            <a:pPr marL="0" indent="0"/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Contrast:</a:t>
            </a:r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current approach customized software with</a:t>
            </a:r>
          </a:p>
          <a:p>
            <a:pPr marL="0" indent="0"/>
            <a:r>
              <a:rPr lang="en-US" sz="2000">
                <a:latin typeface="Arial" charset="0"/>
              </a:rPr>
              <a:t>  ground control team. (E.g., Mars mission 50 million.)</a:t>
            </a:r>
          </a:p>
          <a:p>
            <a:pPr marL="0" indent="0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4343400"/>
          </a:xfrm>
          <a:noFill/>
        </p:spPr>
        <p:txBody>
          <a:bodyPr/>
          <a:lstStyle/>
          <a:p>
            <a:pPr marL="0" indent="0"/>
            <a:r>
              <a:rPr lang="en-US" sz="2800">
                <a:solidFill>
                  <a:schemeClr val="hlink"/>
                </a:solidFill>
                <a:latin typeface="Arial" charset="0"/>
              </a:rPr>
              <a:t>Machine Learning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In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95, TD-Gammon.</a:t>
            </a: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  </a:t>
            </a:r>
            <a:r>
              <a:rPr lang="en-US">
                <a:latin typeface="Arial" charset="0"/>
              </a:rPr>
              <a:t>World-champion level play by Neural Network</a:t>
            </a: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  </a:t>
            </a:r>
            <a:r>
              <a:rPr lang="en-US">
                <a:latin typeface="Arial" charset="0"/>
              </a:rPr>
              <a:t>that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learned from scratch </a:t>
            </a:r>
            <a:r>
              <a:rPr lang="en-US">
                <a:latin typeface="Arial" charset="0"/>
              </a:rPr>
              <a:t>by playing millions and</a:t>
            </a:r>
          </a:p>
          <a:p>
            <a:pPr marL="0" indent="0"/>
            <a:r>
              <a:rPr lang="en-US">
                <a:latin typeface="Arial" charset="0"/>
              </a:rPr>
              <a:t>   millions  of games against itself! (about 4 months</a:t>
            </a:r>
          </a:p>
          <a:p>
            <a:pPr marL="0" indent="0"/>
            <a:r>
              <a:rPr lang="en-US">
                <a:latin typeface="Arial" charset="0"/>
              </a:rPr>
              <a:t>   of training.)</a:t>
            </a:r>
          </a:p>
          <a:p>
            <a:pPr marL="0" indent="0"/>
            <a:endParaRPr lang="en-US" i="1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i="1">
                <a:solidFill>
                  <a:schemeClr val="hlink"/>
                </a:solidFill>
                <a:latin typeface="Arial" charset="0"/>
              </a:rPr>
              <a:t>Has changed human play.</a:t>
            </a:r>
          </a:p>
          <a:p>
            <a:pPr marL="0" indent="0"/>
            <a:endParaRPr lang="en-US" i="1">
              <a:solidFill>
                <a:srgbClr val="00279F"/>
              </a:solidFill>
              <a:latin typeface="Arial" charset="0"/>
            </a:endParaRPr>
          </a:p>
          <a:p>
            <a:pPr marL="0" indent="0"/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63650" y="5715000"/>
            <a:ext cx="6827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>
                <a:solidFill>
                  <a:schemeClr val="accent2"/>
                </a:solidFill>
              </a:rPr>
              <a:t>Key open question: Why does this NOT work </a:t>
            </a:r>
          </a:p>
          <a:p>
            <a:r>
              <a:rPr lang="en-US" i="1" u="none">
                <a:solidFill>
                  <a:schemeClr val="accent2"/>
                </a:solidFill>
              </a:rPr>
              <a:t>for, e.g., chess??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Challenges ahead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4953000"/>
          </a:xfrm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Note that the examples we discussed so far all</a:t>
            </a:r>
          </a:p>
          <a:p>
            <a:pPr marL="0" indent="0"/>
            <a:r>
              <a:rPr lang="en-US">
                <a:latin typeface="Arial" charset="0"/>
              </a:rPr>
              <a:t>involve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quite specific tasks.</a:t>
            </a:r>
          </a:p>
          <a:p>
            <a:pPr marL="0" indent="0"/>
            <a:endParaRPr lang="en-US">
              <a:solidFill>
                <a:srgbClr val="00279F"/>
              </a:solidFill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The systems lack a level of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generality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and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adaptability.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They can't easily (if at all)</a:t>
            </a:r>
          </a:p>
          <a:p>
            <a:pPr marL="0" indent="0"/>
            <a:r>
              <a:rPr lang="en-US">
                <a:latin typeface="Arial" charset="0"/>
              </a:rPr>
              <a:t>switch context.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Current work on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intelligent agents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endParaRPr lang="en-US" altLang="ja-JP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--- integrates various functions (planning,         reasoning, learning etc.) in one module</a:t>
            </a:r>
          </a:p>
          <a:p>
            <a:pPr marL="0" indent="0"/>
            <a:r>
              <a:rPr lang="en-US">
                <a:latin typeface="Arial" charset="0"/>
              </a:rPr>
              <a:t> --- goal: to build more flexible / general systems.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Key Issue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4419600"/>
          </a:xfrm>
          <a:noFill/>
        </p:spPr>
        <p:txBody>
          <a:bodyPr/>
          <a:lstStyle/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The knowledge-acquisition bottleneck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         </a:t>
            </a:r>
            <a:r>
              <a:rPr lang="en-US" sz="2000" dirty="0">
                <a:latin typeface="Arial" charset="0"/>
              </a:rPr>
              <a:t>Lack of general commonsense knowledge.</a:t>
            </a:r>
          </a:p>
          <a:p>
            <a:pPr marL="0" indent="0"/>
            <a:r>
              <a:rPr lang="en-US" sz="2000" dirty="0">
                <a:latin typeface="Arial" charset="0"/>
              </a:rPr>
              <a:t>          CYC project (Doug </a:t>
            </a:r>
            <a:r>
              <a:rPr lang="en-US" sz="2000" dirty="0" err="1">
                <a:latin typeface="Arial" charset="0"/>
              </a:rPr>
              <a:t>Lenat</a:t>
            </a:r>
            <a:r>
              <a:rPr lang="en-US" sz="2000" dirty="0">
                <a:latin typeface="Arial" charset="0"/>
              </a:rPr>
              <a:t> et al.).</a:t>
            </a:r>
          </a:p>
          <a:p>
            <a:pPr marL="0" indent="0"/>
            <a:r>
              <a:rPr lang="en-US" sz="2000" dirty="0">
                <a:latin typeface="Arial" charset="0"/>
              </a:rPr>
              <a:t>          Attempt to encode millions of facts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0" indent="0"/>
            <a:r>
              <a:rPr lang="en-US" sz="2000" dirty="0" smtClean="0">
                <a:latin typeface="Arial" charset="0"/>
              </a:rPr>
              <a:t>New: Wolfram’s Alpha knowledge engine</a:t>
            </a:r>
          </a:p>
          <a:p>
            <a:pPr marL="0" indent="0"/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    Google’s knowledge graph</a:t>
            </a:r>
            <a:endParaRPr lang="en-US" sz="2000" dirty="0">
              <a:latin typeface="Arial" charset="0"/>
            </a:endParaRP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Reasoning, planning, learning can compensate</a:t>
            </a:r>
          </a:p>
          <a:p>
            <a:pPr marL="0" indent="0"/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to some extent for lack of background knowledge</a:t>
            </a:r>
          </a:p>
          <a:p>
            <a:pPr marL="0" indent="0"/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by deriving information from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first principles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marL="0" indent="0"/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But, presumably, there is a limit to how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  far one can take this.      (open question)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289800" cy="44831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Current key direction in knowledge based systems:</a:t>
            </a:r>
          </a:p>
          <a:p>
            <a:pPr>
              <a:lnSpc>
                <a:spcPct val="7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Combine logical (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strict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) inference with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probabilistic / Bayesian (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soft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) reasoning.</a:t>
            </a:r>
          </a:p>
          <a:p>
            <a:pPr>
              <a:lnSpc>
                <a:spcPct val="70000"/>
              </a:lnSpc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E.g. 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Markov Logic</a:t>
            </a:r>
            <a:r>
              <a:rPr lang="en-US" sz="2000" dirty="0">
                <a:latin typeface="Arial" charset="0"/>
              </a:rPr>
              <a:t>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dirty="0" err="1">
                <a:latin typeface="Arial" charset="0"/>
              </a:rPr>
              <a:t>Domingos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2008)</a:t>
            </a: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Probabilistic knowledge can be acquired via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learning from (noisy/incomplete) data. Great for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handling ambiguities!</a:t>
            </a:r>
          </a:p>
          <a:p>
            <a:pPr>
              <a:lnSpc>
                <a:spcPct val="7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Logical relations represent hard constraints.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E.g., when reasoning about bibliographic reference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data, and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author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 has to be a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person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 and cannot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be a location.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/>
            </a:r>
            <a:br>
              <a:rPr lang="en-US" sz="3200">
                <a:latin typeface="Arial" charset="0"/>
              </a:rPr>
            </a:br>
            <a:endParaRPr lang="en-US" sz="3200">
              <a:latin typeface="Arial" charset="0"/>
            </a:endParaRPr>
          </a:p>
        </p:txBody>
      </p:sp>
      <p:pic>
        <p:nvPicPr>
          <p:cNvPr id="706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94800" cy="5638800"/>
          </a:xfrm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38200" y="609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ym typeface="Wingdings" charset="0"/>
              </a:rPr>
              <a:t></a:t>
            </a:r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551738" y="613568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ym typeface="Wingdings" charset="0"/>
              </a:rPr>
              <a:t></a:t>
            </a:r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641188" y="6288088"/>
            <a:ext cx="3556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hlink"/>
                </a:solidFill>
                <a:sym typeface="Wingdings" charset="0"/>
              </a:rPr>
              <a:t> But recent progress!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7848600" y="45720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What's involved in Intelligence?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A) Ability to interact with the real world</a:t>
            </a:r>
          </a:p>
          <a:p>
            <a:pPr lvl="1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to perceive, understand, and act</a:t>
            </a:r>
          </a:p>
          <a:p>
            <a:pPr lvl="1"/>
            <a:r>
              <a:rPr lang="en-US">
                <a:latin typeface="Arial" charset="0"/>
              </a:rPr>
              <a:t> speech recognition and understanding</a:t>
            </a:r>
          </a:p>
          <a:p>
            <a:pPr lvl="1"/>
            <a:r>
              <a:rPr lang="en-US">
                <a:latin typeface="Arial" charset="0"/>
              </a:rPr>
              <a:t> image understanding (computer vision)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B) Reasoning and Planning</a:t>
            </a:r>
          </a:p>
          <a:p>
            <a:pPr lvl="1"/>
            <a:r>
              <a:rPr lang="en-US">
                <a:latin typeface="Arial" charset="0"/>
              </a:rPr>
              <a:t>modelling the external world</a:t>
            </a:r>
          </a:p>
          <a:p>
            <a:pPr lvl="1"/>
            <a:r>
              <a:rPr lang="en-US">
                <a:latin typeface="Arial" charset="0"/>
              </a:rPr>
              <a:t>problem solving, planning, and decision making</a:t>
            </a:r>
          </a:p>
          <a:p>
            <a:pPr lvl="1"/>
            <a:r>
              <a:rPr lang="en-US" i="1">
                <a:latin typeface="Arial" charset="0"/>
              </a:rPr>
              <a:t>ability to deal with unexpected problems, uncertainties</a:t>
            </a:r>
            <a:r>
              <a:rPr lang="en-US">
                <a:latin typeface="Arial" charset="0"/>
              </a:rPr>
              <a:t>    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-152400"/>
            <a:ext cx="7191375" cy="901700"/>
          </a:xfrm>
        </p:spPr>
        <p:txBody>
          <a:bodyPr/>
          <a:lstStyle/>
          <a:p>
            <a:r>
              <a:rPr lang="en-US" dirty="0" smtClean="0"/>
              <a:t>Knowledge or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533400"/>
            <a:ext cx="7975600" cy="5791200"/>
          </a:xfrm>
        </p:spPr>
        <p:txBody>
          <a:bodyPr/>
          <a:lstStyle/>
          <a:p>
            <a:r>
              <a:rPr lang="en-US" dirty="0" smtClean="0"/>
              <a:t>Last 5 </a:t>
            </a:r>
            <a:r>
              <a:rPr lang="en-US" dirty="0" err="1" smtClean="0"/>
              <a:t>yrs</a:t>
            </a:r>
            <a:r>
              <a:rPr lang="en-US" dirty="0" smtClean="0"/>
              <a:t>: New direction.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Combine a few general principles / rules (i.e.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knowledge) with training on a large expert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data set to tune hundreds of model parameters.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Obtain world-expert performance.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--- IBM’s Watson / Jeopardy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--- Dr. Fill / NYT crosswords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--- </a:t>
            </a:r>
            <a:r>
              <a:rPr lang="en-US" dirty="0" err="1" smtClean="0">
                <a:solidFill>
                  <a:srgbClr val="008000"/>
                </a:solidFill>
              </a:rPr>
              <a:t>Iamus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/ Classical music composition</a:t>
            </a:r>
          </a:p>
          <a:p>
            <a:r>
              <a:rPr lang="en-US" dirty="0" smtClean="0"/>
              <a:t>Performance: Top 50 or better in the world!</a:t>
            </a:r>
          </a:p>
          <a:p>
            <a:r>
              <a:rPr lang="en-US" dirty="0" smtClean="0"/>
              <a:t>	Is this the key to human expert intelligence?</a:t>
            </a:r>
          </a:p>
          <a:p>
            <a:r>
              <a:rPr lang="en-US" dirty="0" smtClean="0"/>
              <a:t>	Discussion / readings topic.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38431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162800" cy="4114800"/>
          </a:xfrm>
        </p:spPr>
        <p:txBody>
          <a:bodyPr/>
          <a:lstStyle/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END INTRO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696200" cy="36576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C) Learning and Adaptation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    We are continuously learning and adapting.</a:t>
            </a:r>
          </a:p>
          <a:p>
            <a:pPr lvl="1"/>
            <a:r>
              <a:rPr lang="en-US" dirty="0">
                <a:latin typeface="Arial" charset="0"/>
              </a:rPr>
              <a:t>We want systems that adapt to us!</a:t>
            </a:r>
          </a:p>
          <a:p>
            <a:pPr marL="0" indent="0"/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Different Approaches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I   Building exact models of human cognition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    </a:t>
            </a:r>
            <a:r>
              <a:rPr lang="en-US" dirty="0">
                <a:latin typeface="Arial" charset="0"/>
              </a:rPr>
              <a:t>view from psychology and cognitive science</a:t>
            </a:r>
          </a:p>
          <a:p>
            <a:pPr lvl="1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II   Developing methods to match or exceed human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    performance in certain domains, possibly by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    very different means.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xamples: 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    Deep Blue (‘97), Stanley (‘05)</a:t>
            </a:r>
          </a:p>
          <a:p>
            <a:pPr lvl="1">
              <a:buFontTx/>
              <a:buNone/>
            </a:pPr>
            <a:r>
              <a:rPr lang="en-US" dirty="0" smtClean="0">
                <a:latin typeface="Arial" charset="0"/>
              </a:rPr>
              <a:t>          Watson (</a:t>
            </a:r>
            <a:r>
              <a:rPr lang="fr-FR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11) , and Dr. Fill (‘11).</a:t>
            </a: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 dirty="0">
                <a:latin typeface="Arial" charset="0"/>
              </a:rPr>
              <a:t>Our focus is on II (most recent progress)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New goal: Reach top 100 performers in the world.</a:t>
            </a:r>
            <a:endParaRPr lang="en-US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Issue: The Hardware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brain</a:t>
            </a:r>
          </a:p>
          <a:p>
            <a:pPr lvl="1"/>
            <a:r>
              <a:rPr lang="en-US" sz="2000" dirty="0">
                <a:latin typeface="Arial" charset="0"/>
              </a:rPr>
              <a:t>a neuron, or nerve cell, is the basic information</a:t>
            </a:r>
          </a:p>
          <a:p>
            <a:pPr lvl="1"/>
            <a:r>
              <a:rPr lang="en-US" sz="2000" dirty="0">
                <a:latin typeface="Arial" charset="0"/>
              </a:rPr>
              <a:t>processing unit (10^11 )</a:t>
            </a:r>
          </a:p>
          <a:p>
            <a:pPr lvl="1"/>
            <a:r>
              <a:rPr lang="en-US" sz="2000" dirty="0">
                <a:latin typeface="Arial" charset="0"/>
              </a:rPr>
              <a:t>many more synapses (10^14) connect the neurons</a:t>
            </a:r>
          </a:p>
          <a:p>
            <a:pPr lvl="1"/>
            <a:r>
              <a:rPr lang="en-US" sz="2000" dirty="0">
                <a:latin typeface="Arial" charset="0"/>
              </a:rPr>
              <a:t>cycle time: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10^(-3) seconds (1 millisecond)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How complex can we make computers?</a:t>
            </a:r>
          </a:p>
          <a:p>
            <a:pPr lvl="1"/>
            <a:r>
              <a:rPr lang="en-US" sz="2000" dirty="0">
                <a:latin typeface="Arial" charset="0"/>
              </a:rPr>
              <a:t>10</a:t>
            </a:r>
            <a:r>
              <a:rPr lang="en-US" sz="2000" dirty="0" smtClean="0">
                <a:latin typeface="Arial" charset="0"/>
              </a:rPr>
              <a:t>^9 </a:t>
            </a:r>
            <a:r>
              <a:rPr lang="en-US" sz="2000" dirty="0">
                <a:latin typeface="Arial" charset="0"/>
              </a:rPr>
              <a:t>or more transistors per CPU</a:t>
            </a:r>
          </a:p>
          <a:p>
            <a:pPr lvl="1"/>
            <a:r>
              <a:rPr lang="en-US" sz="2000" dirty="0" smtClean="0">
                <a:latin typeface="Arial" charset="0"/>
              </a:rPr>
              <a:t>Ten of thousands of cores, 10</a:t>
            </a:r>
            <a:r>
              <a:rPr lang="en-US" sz="2000" dirty="0">
                <a:latin typeface="Arial" charset="0"/>
              </a:rPr>
              <a:t>^10 bits of RAM</a:t>
            </a:r>
          </a:p>
          <a:p>
            <a:pPr lvl="1"/>
            <a:r>
              <a:rPr lang="en-US" sz="2000" dirty="0">
                <a:latin typeface="Arial" charset="0"/>
              </a:rPr>
              <a:t>cycle times: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order of  10^(-9)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seconds</a:t>
            </a:r>
          </a:p>
          <a:p>
            <a:pPr marL="688975" lvl="1" indent="0">
              <a:buNone/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Numbers are getting close! Hardware will surpass human brain within next 20 yrs.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Computer vs. Brain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4579" name="Picture 1028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48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/>
              <a:t>approx. </a:t>
            </a:r>
            <a:r>
              <a:rPr lang="en-US" u="none" dirty="0" smtClean="0"/>
              <a:t>2025</a:t>
            </a:r>
            <a:endParaRPr lang="en-US" u="non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7100" y="2514600"/>
            <a:ext cx="1898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none"/>
              <a:t>Current:</a:t>
            </a:r>
          </a:p>
          <a:p>
            <a:r>
              <a:rPr lang="en-US" sz="1800" u="none"/>
              <a:t>Nvidia: tesla</a:t>
            </a:r>
          </a:p>
          <a:p>
            <a:r>
              <a:rPr lang="en-US" sz="1800" u="none"/>
              <a:t>personal super-</a:t>
            </a:r>
          </a:p>
          <a:p>
            <a:r>
              <a:rPr lang="en-US" sz="1800" u="none"/>
              <a:t>computer</a:t>
            </a:r>
          </a:p>
          <a:p>
            <a:r>
              <a:rPr lang="en-US" sz="1800" u="none"/>
              <a:t>1000 cores</a:t>
            </a:r>
          </a:p>
          <a:p>
            <a:r>
              <a:rPr lang="en-US" sz="1800" u="none"/>
              <a:t>4 teraflop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theme/theme1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Bosco:Desktop Folder:ITAS Slides(WB).ppt</Template>
  <TotalTime>1490421368</TotalTime>
  <Pages>45</Pages>
  <Words>2753</Words>
  <Application>Microsoft Macintosh PowerPoint</Application>
  <PresentationFormat>On-screen Show (4:3)</PresentationFormat>
  <Paragraphs>466</Paragraphs>
  <Slides>51</Slides>
  <Notes>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ITAS Slides(WB)</vt:lpstr>
      <vt:lpstr>Photo Editor Photo</vt:lpstr>
      <vt:lpstr>Intelligent Machines:  From Turing to  Deep Blue to Watson and Beyond  Bart Selman</vt:lpstr>
      <vt:lpstr>Today's Lecture</vt:lpstr>
      <vt:lpstr>What is Intelligence?</vt:lpstr>
      <vt:lpstr>PowerPoint Presentation</vt:lpstr>
      <vt:lpstr>What's involved in Intelligence?</vt:lpstr>
      <vt:lpstr>PowerPoint Presentation</vt:lpstr>
      <vt:lpstr>Different Approaches</vt:lpstr>
      <vt:lpstr>Issue: The Hardware</vt:lpstr>
      <vt:lpstr>Computer vs. Brain</vt:lpstr>
      <vt:lpstr>PowerPoint Presentation</vt:lpstr>
      <vt:lpstr>A Neuron</vt:lpstr>
      <vt:lpstr>An Artificial Neural Network</vt:lpstr>
      <vt:lpstr>PowerPoint Presentation</vt:lpstr>
      <vt:lpstr>Historical Perspective</vt:lpstr>
      <vt:lpstr>Early success: Deep Blue </vt:lpstr>
      <vt:lpstr>Deep Blue</vt:lpstr>
      <vt:lpstr>Game Tree Search: the Essence of Deep Blue</vt:lpstr>
      <vt:lpstr>Combinatorics of Chess</vt:lpstr>
      <vt:lpstr>Positions with Smart Pruning</vt:lpstr>
      <vt:lpstr>Why is it so difficult to use real expert chess knowledge? </vt:lpstr>
      <vt:lpstr>Strategy looks pretty good… right? </vt:lpstr>
      <vt:lpstr>On Game 2</vt:lpstr>
      <vt:lpstr>Kasparov on Deep Blue</vt:lpstr>
      <vt:lpstr>Formal Complexity of Chess</vt:lpstr>
      <vt:lpstr>Game Tree Search</vt:lpstr>
      <vt:lpstr>PowerPoint Presentation</vt:lpstr>
      <vt:lpstr>A Note on Minimax</vt:lpstr>
      <vt:lpstr>Clustering</vt:lpstr>
      <vt:lpstr>History of Search Innovations</vt:lpstr>
      <vt:lpstr>Evaluation Functions</vt:lpstr>
      <vt:lpstr>Learning better evaluation functions</vt:lpstr>
      <vt:lpstr>Transposition Tables</vt:lpstr>
      <vt:lpstr>Transposition Tables as Learning</vt:lpstr>
      <vt:lpstr>Special-Purpose and Parallel Hardware</vt:lpstr>
      <vt:lpstr>Deep Blue</vt:lpstr>
      <vt:lpstr>Evolution of Deep Blue</vt:lpstr>
      <vt:lpstr>PowerPoint Presentation</vt:lpstr>
      <vt:lpstr>Tactics into Strategy</vt:lpstr>
      <vt:lpstr>PowerPoint Presentation</vt:lpstr>
      <vt:lpstr>PowerPoint Presentation</vt:lpstr>
      <vt:lpstr>PowerPoint Presentation</vt:lpstr>
      <vt:lpstr>AI Examples, cont.</vt:lpstr>
      <vt:lpstr>PowerPoint Presentation</vt:lpstr>
      <vt:lpstr>PowerPoint Presentation</vt:lpstr>
      <vt:lpstr>PowerPoint Presentation</vt:lpstr>
      <vt:lpstr>Challenges ahead</vt:lpstr>
      <vt:lpstr>A Key Issue</vt:lpstr>
      <vt:lpstr>PowerPoint Presentation</vt:lpstr>
      <vt:lpstr> </vt:lpstr>
      <vt:lpstr>Knowledge or Data?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Artificial Intelligence   and Operations Research for Combinatorial Problems  New World Vistas </dc:title>
  <dc:subject/>
  <dc:creator>Karen Alguire</dc:creator>
  <cp:keywords/>
  <dc:description>updated 4/16/96</dc:description>
  <cp:lastModifiedBy>Jonathan</cp:lastModifiedBy>
  <cp:revision>233</cp:revision>
  <cp:lastPrinted>1997-07-25T21:18:14Z</cp:lastPrinted>
  <dcterms:created xsi:type="dcterms:W3CDTF">1997-06-05T18:05:21Z</dcterms:created>
  <dcterms:modified xsi:type="dcterms:W3CDTF">2016-04-15T06:10:27Z</dcterms:modified>
</cp:coreProperties>
</file>