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985000" cy="92821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8A72"/>
    <a:srgbClr val="FE9B03"/>
    <a:srgbClr val="FFC063"/>
    <a:srgbClr val="002081"/>
    <a:srgbClr val="001F7E"/>
    <a:srgbClr val="9EBAFE"/>
    <a:srgbClr val="00279F"/>
    <a:srgbClr val="063DE8"/>
    <a:srgbClr val="FF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739" y="-59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 u="none" smtClean="0">
                <a:solidFill>
                  <a:srgbClr val="FE9B03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-1588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 u="none" smtClean="0">
                <a:solidFill>
                  <a:srgbClr val="FE9B03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 u="none" smtClean="0">
                <a:solidFill>
                  <a:srgbClr val="FE9B03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6975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 u="none">
                <a:solidFill>
                  <a:srgbClr val="FE9B03"/>
                </a:solidFill>
                <a:latin typeface="Times New Roman" charset="0"/>
              </a:defRPr>
            </a:lvl1pPr>
          </a:lstStyle>
          <a:p>
            <a:fld id="{3E54B3B9-580B-8240-A431-5A7E4BF90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6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 u="none" smtClean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-1588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 u="none" smtClean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 u="none" smtClean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6975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D78F321-A391-C143-AF6D-0AFF5FF58B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406900"/>
            <a:ext cx="51260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701675"/>
            <a:ext cx="4625975" cy="346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134244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0850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0328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5413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0498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fld id="{798E273A-B367-CB45-8C6A-EF0F60102868}" type="slidenum">
              <a:rPr lang="en-US" sz="1000" b="0" u="none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sz="1000" b="0" u="none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957638" y="-1588"/>
            <a:ext cx="3027362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957638" y="8815388"/>
            <a:ext cx="30273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b="0" i="1" u="none">
                <a:solidFill>
                  <a:schemeClr val="tx1"/>
                </a:solidFill>
                <a:latin typeface="Times New Roman" charset="0"/>
              </a:rPr>
              <a:t>1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8815388"/>
            <a:ext cx="302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-1588"/>
            <a:ext cx="3025775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Rectangle 6"/>
          <p:cNvSpPr>
            <a:spLocks noChangeArrowheads="1"/>
          </p:cNvSpPr>
          <p:nvPr/>
        </p:nvSpPr>
        <p:spPr bwMode="auto">
          <a:xfrm>
            <a:off x="3957638" y="-1588"/>
            <a:ext cx="3027362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7"/>
          <p:cNvSpPr>
            <a:spLocks noChangeArrowheads="1"/>
          </p:cNvSpPr>
          <p:nvPr/>
        </p:nvSpPr>
        <p:spPr bwMode="auto">
          <a:xfrm>
            <a:off x="3957638" y="8815388"/>
            <a:ext cx="30273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b="0" i="1" u="none">
                <a:solidFill>
                  <a:schemeClr val="tx1"/>
                </a:solidFill>
                <a:latin typeface="Times New Roman" charset="0"/>
              </a:rPr>
              <a:t>1</a:t>
            </a:r>
          </a:p>
        </p:txBody>
      </p:sp>
      <p:sp>
        <p:nvSpPr>
          <p:cNvPr id="98313" name="Rectangle 8"/>
          <p:cNvSpPr>
            <a:spLocks noChangeArrowheads="1"/>
          </p:cNvSpPr>
          <p:nvPr/>
        </p:nvSpPr>
        <p:spPr bwMode="auto">
          <a:xfrm>
            <a:off x="0" y="8815388"/>
            <a:ext cx="302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9"/>
          <p:cNvSpPr>
            <a:spLocks noChangeArrowheads="1"/>
          </p:cNvSpPr>
          <p:nvPr/>
        </p:nvSpPr>
        <p:spPr bwMode="auto">
          <a:xfrm>
            <a:off x="0" y="-1588"/>
            <a:ext cx="3025775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1675"/>
            <a:ext cx="4622800" cy="34671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E285E-B996-3941-8573-E7E17EFF6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2659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51524-622A-354B-8ADB-F69B34F26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219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25999-0732-E540-A017-2F16BC53A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3143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E49A5-115C-6448-8D68-AB92D3CA7B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4704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95E8B-6E1D-8F49-82D9-F92D9DC1C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3974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E85EF-EA13-AC47-877D-663B0E214E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459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95486-C1D1-F745-8135-80A6F2A8D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623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3F2DB-4AC9-0842-95B3-475740F02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80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9A35A-E137-434A-BA85-CE467CCA1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4175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71820-7E77-3A4D-8407-92ECFA009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3583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46610-AA90-F743-8FB6-6997DCB11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0001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 smtClean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 smtClean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FCC0BC97-B3F8-E047-BC8C-5629029827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xmlns:p14="http://schemas.microsoft.com/office/powerpoint/2010/main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+mn-cs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63625" y="2281238"/>
            <a:ext cx="7205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382000" cy="27813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CS6700 Advanced AI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/>
            </a:r>
            <a:br>
              <a:rPr lang="en-US">
                <a:latin typeface="Times New Roman" charset="0"/>
              </a:rPr>
            </a:br>
            <a:r>
              <a:rPr lang="en-US">
                <a:solidFill>
                  <a:srgbClr val="063DE8"/>
                </a:solidFill>
                <a:latin typeface="Times New Roman" charset="0"/>
              </a:rPr>
              <a:t>Bart Selman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0"/>
            <a:ext cx="7191375" cy="901700"/>
          </a:xfrm>
          <a:noFill/>
          <a:ln/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Admin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hlink"/>
                </a:solidFill>
                <a:latin typeface="Arial" charset="0"/>
              </a:rPr>
              <a:t>Project oriented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course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Projects </a:t>
            </a:r>
            <a:r>
              <a:rPr lang="en-US" dirty="0">
                <a:latin typeface="Arial" charset="0"/>
              </a:rPr>
              <a:t>--- research style or implementation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                    style with experimental component.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                    1 or 2 students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                    70% grade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Readings: Class presentation and discussion 20%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               (group of 2 or 3 is assigned 1 or 2 papers)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Participation </a:t>
            </a:r>
            <a:r>
              <a:rPr lang="en-US" dirty="0">
                <a:latin typeface="Arial" charset="0"/>
              </a:rPr>
              <a:t>--- 10%</a:t>
            </a:r>
          </a:p>
          <a:p>
            <a:pPr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hlink"/>
                </a:solidFill>
                <a:latin typeface="Arial" charset="0"/>
              </a:rPr>
              <a:t>Weekly lecture on </a:t>
            </a:r>
            <a:r>
              <a:rPr lang="en-US" dirty="0" err="1">
                <a:solidFill>
                  <a:schemeClr val="hlink"/>
                </a:solidFill>
                <a:latin typeface="Arial" charset="0"/>
              </a:rPr>
              <a:t>Wedn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. at 3: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35pm</a:t>
            </a:r>
            <a:endParaRPr lang="en-US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24000"/>
            <a:ext cx="7518400" cy="4102100"/>
          </a:xfrm>
        </p:spPr>
        <p:txBody>
          <a:bodyPr/>
          <a:lstStyle/>
          <a:p>
            <a:r>
              <a:rPr lang="en-US" dirty="0" smtClean="0"/>
              <a:t>Very open-ended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 for BIG ideas! (No such thing as “failure.”)</a:t>
            </a:r>
          </a:p>
          <a:p>
            <a:r>
              <a:rPr lang="en-US" dirty="0" smtClean="0"/>
              <a:t>	E.g. </a:t>
            </a:r>
          </a:p>
          <a:p>
            <a:r>
              <a:rPr lang="en-US" dirty="0"/>
              <a:t> </a:t>
            </a:r>
            <a:r>
              <a:rPr lang="en-US" dirty="0" smtClean="0"/>
              <a:t>   Can you evolve a language from scratch?</a:t>
            </a:r>
          </a:p>
          <a:p>
            <a:r>
              <a:rPr lang="en-US" dirty="0"/>
              <a:t> </a:t>
            </a:r>
            <a:r>
              <a:rPr lang="en-US" dirty="0" smtClean="0"/>
              <a:t>   Can you learn from “reading”? (E.g. game play from text on discussion boards)</a:t>
            </a:r>
          </a:p>
          <a:p>
            <a:r>
              <a:rPr lang="en-US" dirty="0"/>
              <a:t> </a:t>
            </a:r>
            <a:r>
              <a:rPr lang="en-US" dirty="0" smtClean="0"/>
              <a:t>   Mechanical Turk --- Human-computing hybrids</a:t>
            </a:r>
          </a:p>
          <a:p>
            <a:r>
              <a:rPr lang="en-US" dirty="0"/>
              <a:t> </a:t>
            </a:r>
            <a:r>
              <a:rPr lang="en-US" dirty="0" smtClean="0"/>
              <a:t>   Mine info from twitter feeds</a:t>
            </a:r>
          </a:p>
          <a:p>
            <a:r>
              <a:rPr lang="en-US" dirty="0"/>
              <a:t> </a:t>
            </a:r>
            <a:r>
              <a:rPr lang="en-US" dirty="0" smtClean="0"/>
              <a:t>   Boost game play via “mimicry”</a:t>
            </a:r>
          </a:p>
          <a:p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7458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Topics list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239000" cy="5410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AI --- general intro</a:t>
            </a:r>
          </a:p>
          <a:p>
            <a:pPr>
              <a:lnSpc>
                <a:spcPct val="70000"/>
              </a:lnSpc>
            </a:pP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Knowledge-based approaches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     --- inference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     --- problem hardness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     --- connections to statistical physics</a:t>
            </a:r>
          </a:p>
          <a:p>
            <a:pPr>
              <a:lnSpc>
                <a:spcPct val="70000"/>
              </a:lnSpc>
            </a:pP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Statistical and probabilistic inference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     --- connections to graphical models / Bayes nets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     --- Markov Logic</a:t>
            </a:r>
          </a:p>
          <a:p>
            <a:pPr>
              <a:lnSpc>
                <a:spcPct val="70000"/>
              </a:lnSpc>
            </a:pP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Multi-agent systems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     --- combinatorial auctions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     --- multi-agent reasoning</a:t>
            </a:r>
          </a:p>
          <a:p>
            <a:pPr>
              <a:lnSpc>
                <a:spcPct val="70000"/>
              </a:lnSpc>
            </a:pP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Planning</a:t>
            </a:r>
          </a:p>
          <a:p>
            <a:pPr>
              <a:lnSpc>
                <a:spcPct val="70000"/>
              </a:lnSpc>
            </a:pP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But, also, to get you thinking about future challenges / 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        directions for AI.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7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7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67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67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2400"/>
            <a:ext cx="2667000" cy="3160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Discussion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00200"/>
            <a:ext cx="7670800" cy="4178300"/>
          </a:xfrm>
        </p:spPr>
        <p:txBody>
          <a:bodyPr/>
          <a:lstStyle/>
          <a:p>
            <a:r>
              <a:rPr lang="en-US" dirty="0" smtClean="0"/>
              <a:t>Examples topics:</a:t>
            </a:r>
          </a:p>
          <a:p>
            <a:endParaRPr lang="en-US" dirty="0" smtClean="0"/>
          </a:p>
          <a:p>
            <a:r>
              <a:rPr lang="en-US" dirty="0" smtClean="0"/>
              <a:t>	AI: Science or Engineering?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i="1" dirty="0" smtClean="0"/>
              <a:t>IBM’s Watson (world-level Jeopardy)</a:t>
            </a:r>
          </a:p>
          <a:p>
            <a:endParaRPr lang="en-US" i="1" dirty="0" smtClean="0"/>
          </a:p>
          <a:p>
            <a:r>
              <a:rPr lang="en-US" dirty="0" smtClean="0"/>
              <a:t>	</a:t>
            </a:r>
            <a:r>
              <a:rPr lang="en-US" i="1" dirty="0" smtClean="0"/>
              <a:t>Dr. Fill (world-level NYT crossword s</a:t>
            </a:r>
            <a:r>
              <a:rPr lang="en-US" dirty="0" smtClean="0"/>
              <a:t>olver)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err="1" smtClean="0"/>
              <a:t>Iamus</a:t>
            </a:r>
            <a:r>
              <a:rPr lang="en-US" i="1" dirty="0" smtClean="0"/>
              <a:t> (world-level classical music composition)</a:t>
            </a:r>
          </a:p>
          <a:p>
            <a:endParaRPr lang="en-US" dirty="0" smtClean="0"/>
          </a:p>
          <a:p>
            <a:r>
              <a:rPr lang="en-US" dirty="0" smtClean="0"/>
              <a:t>	Deep Learning (automatic structure discovery)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19200"/>
            <a:ext cx="2743200" cy="15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48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ft-Right Arrow 20"/>
          <p:cNvSpPr/>
          <p:nvPr/>
        </p:nvSpPr>
        <p:spPr>
          <a:xfrm rot="3396879">
            <a:off x="4896604" y="3017338"/>
            <a:ext cx="2206752" cy="50594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8719798">
            <a:off x="1491364" y="2949627"/>
            <a:ext cx="22067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52400"/>
            <a:ext cx="2743200" cy="17526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AI Knowledge-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Data-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Inference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Triangle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0"/>
            <a:ext cx="2590800" cy="2057400"/>
          </a:xfrm>
          <a:prstGeom prst="ellipse">
            <a:avLst/>
          </a:prstGeom>
          <a:solidFill>
            <a:schemeClr val="accent3">
              <a:lumMod val="8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Knowledge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Intensive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43600" y="4800600"/>
            <a:ext cx="2590800" cy="2057400"/>
          </a:xfrm>
          <a:prstGeom prst="ellipse">
            <a:avLst/>
          </a:prstGeom>
          <a:solidFill>
            <a:schemeClr val="accent3">
              <a:lumMod val="8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Data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Intensive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4800600"/>
            <a:ext cx="2590800" cy="2057400"/>
          </a:xfrm>
          <a:prstGeom prst="ellipse">
            <a:avLst/>
          </a:prstGeom>
          <a:solidFill>
            <a:schemeClr val="accent3">
              <a:lumMod val="8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Inference/Search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Intensive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447800"/>
            <a:ext cx="2210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Common Sense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3352800"/>
            <a:ext cx="1366604" cy="461665"/>
          </a:xfrm>
          <a:prstGeom prst="rect">
            <a:avLst/>
          </a:prstGeom>
          <a:solidFill>
            <a:srgbClr val="FE8A72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Watson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4343400"/>
            <a:ext cx="2709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Google Search (IR)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2891135"/>
            <a:ext cx="3370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Google’s </a:t>
            </a:r>
            <a:r>
              <a:rPr lang="en-US" b="1" dirty="0" err="1" smtClean="0">
                <a:solidFill>
                  <a:schemeClr val="accent2"/>
                </a:solidFill>
              </a:rPr>
              <a:t>Knowl</a:t>
            </a:r>
            <a:r>
              <a:rPr lang="en-US" b="1" dirty="0" smtClean="0">
                <a:solidFill>
                  <a:schemeClr val="accent2"/>
                </a:solidFill>
              </a:rPr>
              <a:t>. Graph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3886200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Siri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3576935"/>
            <a:ext cx="172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Verification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1143000"/>
            <a:ext cx="83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NLU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828800"/>
            <a:ext cx="2427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Computer Vision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8434" y="4343400"/>
            <a:ext cx="1765902" cy="461665"/>
          </a:xfrm>
          <a:prstGeom prst="rect">
            <a:avLst/>
          </a:prstGeom>
          <a:solidFill>
            <a:srgbClr val="FE8A72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64D"/>
                </a:solidFill>
              </a:rPr>
              <a:t>Deep Blue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3962400"/>
            <a:ext cx="217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64D"/>
                </a:solidFill>
              </a:rPr>
              <a:t>Robbin’s</a:t>
            </a:r>
            <a:r>
              <a:rPr lang="en-US" b="1" dirty="0" smtClean="0">
                <a:solidFill>
                  <a:srgbClr val="00664D"/>
                </a:solidFill>
              </a:rPr>
              <a:t> Conj.</a:t>
            </a:r>
          </a:p>
        </p:txBody>
      </p:sp>
      <p:sp>
        <p:nvSpPr>
          <p:cNvPr id="22" name="Left-Right Arrow 21"/>
          <p:cNvSpPr/>
          <p:nvPr/>
        </p:nvSpPr>
        <p:spPr>
          <a:xfrm rot="10800000">
            <a:off x="3355848" y="5631108"/>
            <a:ext cx="2206752" cy="54109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3224928">
            <a:off x="3689138" y="3574698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Machine Learning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3722755" y="4876800"/>
            <a:ext cx="2068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Semantic Web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12172" y="2286000"/>
            <a:ext cx="2014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20+ </a:t>
            </a:r>
            <a:r>
              <a:rPr lang="en-US" b="1" i="1" dirty="0" err="1" smtClean="0">
                <a:solidFill>
                  <a:srgbClr val="FF0000"/>
                </a:solidFill>
              </a:rPr>
              <a:t>yr</a:t>
            </a:r>
            <a:r>
              <a:rPr lang="en-US" b="1" i="1" dirty="0" smtClean="0">
                <a:solidFill>
                  <a:srgbClr val="FF0000"/>
                </a:solidFill>
              </a:rPr>
              <a:t> GAP!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0400" y="3505200"/>
            <a:ext cx="2105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Google Transl.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4338935"/>
            <a:ext cx="178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4D"/>
                </a:solidFill>
              </a:rPr>
              <a:t>4-color </a:t>
            </a:r>
            <a:r>
              <a:rPr lang="en-US" b="1" dirty="0" err="1" smtClean="0">
                <a:solidFill>
                  <a:srgbClr val="00664D"/>
                </a:solidFill>
              </a:rPr>
              <a:t>thm</a:t>
            </a:r>
            <a:r>
              <a:rPr lang="en-US" b="1" dirty="0" smtClean="0">
                <a:solidFill>
                  <a:srgbClr val="00664D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10694" y="3733800"/>
            <a:ext cx="1201445" cy="461665"/>
          </a:xfrm>
          <a:prstGeom prst="rect">
            <a:avLst/>
          </a:prstGeom>
          <a:solidFill>
            <a:srgbClr val="FE8A72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64D"/>
                </a:solidFill>
              </a:rPr>
              <a:t>Dr</a:t>
            </a:r>
            <a:r>
              <a:rPr lang="en-US" i="1" dirty="0" smtClean="0">
                <a:solidFill>
                  <a:srgbClr val="00664D"/>
                </a:solidFill>
              </a:rPr>
              <a:t>. Fill</a:t>
            </a:r>
            <a:endParaRPr lang="en-US" b="1" i="1" dirty="0" smtClean="0">
              <a:solidFill>
                <a:srgbClr val="0066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17" y="3048000"/>
            <a:ext cx="1150349" cy="461665"/>
          </a:xfrm>
          <a:prstGeom prst="rect">
            <a:avLst/>
          </a:prstGeom>
          <a:solidFill>
            <a:srgbClr val="FE8A72"/>
          </a:solidFill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664D"/>
                </a:solidFill>
              </a:rPr>
              <a:t>Iamus</a:t>
            </a:r>
            <a:endParaRPr lang="en-US" i="1" dirty="0">
              <a:solidFill>
                <a:srgbClr val="006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1797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23" grpId="0"/>
      <p:bldP spid="24" grpId="0"/>
      <p:bldP spid="26" grpId="0"/>
      <p:bldP spid="27" grpId="0"/>
      <p:bldP spid="2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-152400"/>
            <a:ext cx="7191375" cy="901700"/>
          </a:xfrm>
        </p:spPr>
        <p:txBody>
          <a:bodyPr/>
          <a:lstStyle/>
          <a:p>
            <a:r>
              <a:rPr lang="en-US" dirty="0" smtClean="0"/>
              <a:t>Knowledge or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533400"/>
            <a:ext cx="7975600" cy="5791200"/>
          </a:xfrm>
        </p:spPr>
        <p:txBody>
          <a:bodyPr/>
          <a:lstStyle/>
          <a:p>
            <a:r>
              <a:rPr lang="en-US" dirty="0" smtClean="0"/>
              <a:t>Last 5 </a:t>
            </a:r>
            <a:r>
              <a:rPr lang="en-US" dirty="0" err="1" smtClean="0"/>
              <a:t>yrs</a:t>
            </a:r>
            <a:r>
              <a:rPr lang="en-US" dirty="0" smtClean="0"/>
              <a:t>: New direction.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Combine a few general principles / rules (i.e.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knowledge) with training (ML) on a large expert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data set to tune hundreds of model parameters.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Obtain world-expert performance using inference.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--- IBM’s Watson / Jeopardy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--- Dr. Fill / NYT crosswords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--- </a:t>
            </a:r>
            <a:r>
              <a:rPr lang="en-US" dirty="0" err="1" smtClean="0">
                <a:solidFill>
                  <a:srgbClr val="008000"/>
                </a:solidFill>
              </a:rPr>
              <a:t>Iamus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/ Classical music composition</a:t>
            </a:r>
          </a:p>
          <a:p>
            <a:r>
              <a:rPr lang="en-US" dirty="0" smtClean="0"/>
              <a:t>Performance: Top 50 or better in the world!</a:t>
            </a:r>
          </a:p>
          <a:p>
            <a:r>
              <a:rPr lang="en-US" dirty="0" smtClean="0"/>
              <a:t>	Is this the key to human expert intelligence?</a:t>
            </a:r>
          </a:p>
          <a:p>
            <a:r>
              <a:rPr lang="en-US" smtClean="0"/>
              <a:t>Discussion </a:t>
            </a:r>
            <a:r>
              <a:rPr lang="en-US" dirty="0" smtClean="0"/>
              <a:t>/ readings topic.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986067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Bosco:Desktop Folder:ITAS Slides(WB).ppt</Template>
  <TotalTime>1490421183</TotalTime>
  <Pages>45</Pages>
  <Words>294</Words>
  <Application>Microsoft Macintosh PowerPoint</Application>
  <PresentationFormat>On-screen Show (4:3)</PresentationFormat>
  <Paragraphs>99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ITAS Slides(WB)</vt:lpstr>
      <vt:lpstr>CS6700 Advanced AI  Bart Selman</vt:lpstr>
      <vt:lpstr>Admin</vt:lpstr>
      <vt:lpstr>Projects</vt:lpstr>
      <vt:lpstr>Topics list</vt:lpstr>
      <vt:lpstr>In Class Discussion Papers</vt:lpstr>
      <vt:lpstr>AI Knowledge- Data- Inference  Triangle</vt:lpstr>
      <vt:lpstr>Knowledge or Data?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Artificial Intelligence   and Operations Research for Combinatorial Problems  New World Vistas </dc:title>
  <dc:subject/>
  <dc:creator>Karen Alguire</dc:creator>
  <cp:keywords/>
  <dc:description>updated 4/16/96</dc:description>
  <cp:lastModifiedBy>Bart Selman</cp:lastModifiedBy>
  <cp:revision>214</cp:revision>
  <cp:lastPrinted>1997-07-25T21:18:14Z</cp:lastPrinted>
  <dcterms:created xsi:type="dcterms:W3CDTF">1997-06-05T18:05:21Z</dcterms:created>
  <dcterms:modified xsi:type="dcterms:W3CDTF">2013-01-23T19:45:21Z</dcterms:modified>
</cp:coreProperties>
</file>