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86" r:id="rId2"/>
    <p:sldId id="1519" r:id="rId3"/>
    <p:sldId id="1520" r:id="rId4"/>
    <p:sldId id="1521" r:id="rId5"/>
    <p:sldId id="1523" r:id="rId6"/>
    <p:sldId id="1522" r:id="rId7"/>
    <p:sldId id="293" r:id="rId8"/>
    <p:sldId id="289" r:id="rId9"/>
    <p:sldId id="290" r:id="rId10"/>
    <p:sldId id="291" r:id="rId11"/>
    <p:sldId id="292" r:id="rId12"/>
    <p:sldId id="294" r:id="rId13"/>
    <p:sldId id="1500" r:id="rId14"/>
    <p:sldId id="1497" r:id="rId15"/>
    <p:sldId id="273" r:id="rId16"/>
    <p:sldId id="1501" r:id="rId17"/>
    <p:sldId id="1502" r:id="rId18"/>
    <p:sldId id="1503" r:id="rId19"/>
    <p:sldId id="275" r:id="rId20"/>
    <p:sldId id="287" r:id="rId21"/>
    <p:sldId id="1504" r:id="rId22"/>
    <p:sldId id="1505" r:id="rId23"/>
    <p:sldId id="280" r:id="rId24"/>
    <p:sldId id="1506" r:id="rId25"/>
    <p:sldId id="1507" r:id="rId26"/>
    <p:sldId id="1508" r:id="rId27"/>
    <p:sldId id="1509" r:id="rId28"/>
    <p:sldId id="1513" r:id="rId29"/>
    <p:sldId id="340" r:id="rId30"/>
    <p:sldId id="1515" r:id="rId31"/>
    <p:sldId id="597" r:id="rId32"/>
    <p:sldId id="266" r:id="rId33"/>
    <p:sldId id="1516" r:id="rId34"/>
    <p:sldId id="1517" r:id="rId35"/>
    <p:sldId id="1518" r:id="rId36"/>
    <p:sldId id="313" r:id="rId37"/>
    <p:sldId id="314" r:id="rId38"/>
    <p:sldId id="316" r:id="rId39"/>
    <p:sldId id="342" r:id="rId40"/>
    <p:sldId id="317" r:id="rId41"/>
    <p:sldId id="31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82"/>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F95AD-41C5-5546-B2F9-A270C21EFB87}" type="datetimeFigureOut">
              <a:rPr lang="en-US" smtClean="0"/>
              <a:t>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25A6-0970-1E4E-81C5-0A5DCD2FCA78}" type="slidenum">
              <a:rPr lang="en-US" smtClean="0"/>
              <a:t>‹#›</a:t>
            </a:fld>
            <a:endParaRPr lang="en-US"/>
          </a:p>
        </p:txBody>
      </p:sp>
    </p:spTree>
    <p:extLst>
      <p:ext uri="{BB962C8B-B14F-4D97-AF65-F5344CB8AC3E}">
        <p14:creationId xmlns:p14="http://schemas.microsoft.com/office/powerpoint/2010/main" val="26187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led to a fairly straightforward approach to learning representations in an unsupervised manner: we collected a large number of </a:t>
            </a:r>
            <a:r>
              <a:rPr lang="en-US" baseline="0" dirty="0" err="1"/>
              <a:t>uncurated</a:t>
            </a:r>
            <a:r>
              <a:rPr lang="en-US" baseline="0" dirty="0"/>
              <a:t> videos, we used motion grouping to segment out the foreground in each frame, and then we trained a </a:t>
            </a:r>
            <a:r>
              <a:rPr lang="en-US" baseline="0" dirty="0" err="1"/>
              <a:t>ConvNet</a:t>
            </a:r>
            <a:r>
              <a:rPr lang="en-US" baseline="0" dirty="0"/>
              <a:t> to predict this foreground segmentation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smtClean="0"/>
              <a:t>7</a:t>
            </a:fld>
            <a:endParaRPr lang="en-US"/>
          </a:p>
        </p:txBody>
      </p:sp>
    </p:spTree>
    <p:extLst>
      <p:ext uri="{BB962C8B-B14F-4D97-AF65-F5344CB8AC3E}">
        <p14:creationId xmlns:p14="http://schemas.microsoft.com/office/powerpoint/2010/main" val="321170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evidence from human psychology that this is a really important</a:t>
            </a:r>
            <a:r>
              <a:rPr lang="en-US" baseline="0" dirty="0"/>
              <a:t> cue. For example, if you show really young infants this static display on the left, then they cannot distinguish between the two options on the right. In other words, they are unable to decide if the two halves of the rod form a single unified object, or whether they are indeed two rods.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8</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383664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if you show infants</a:t>
            </a:r>
            <a:r>
              <a:rPr lang="en-US" baseline="0" dirty="0"/>
              <a:t> this moving display</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9</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353989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a:t>
            </a:r>
            <a:r>
              <a:rPr lang="en-US" baseline="0" dirty="0"/>
              <a:t> they do perceive the rod as connected. This suggests that very young infants are unable to perceive any sort of depth ordering in the static image, but when objects move, they actually use the fact that things that move together form part of a single object.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10</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377026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a:t>
            </a:r>
            <a:r>
              <a:rPr lang="en-US" baseline="0" dirty="0"/>
              <a:t> similar effect was found in adults and older children who had recently recovered from blindness. In particular, they had trouble grouping correctly overlapping, static shapes, but they had no trouble when the objects moved.</a:t>
            </a:r>
          </a:p>
          <a:p>
            <a:endParaRPr lang="en-US" baseline="0" dirty="0"/>
          </a:p>
          <a:p>
            <a:r>
              <a:rPr lang="en-US" baseline="0" dirty="0"/>
              <a:t>What’s more, their ability to recognize objects was also correlated with if the object moved, that is, if it was a motile object. All of this suggests that motion-based grouping appears early on, and basically bootstraps the other forms of grouping, and even recognition.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11</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03765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277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0" fontAlgn="base" latinLnBrk="0" hangingPunct="0">
              <a:lnSpc>
                <a:spcPct val="100000"/>
              </a:lnSpc>
              <a:spcBef>
                <a:spcPts val="0"/>
              </a:spcBef>
              <a:spcAft>
                <a:spcPct val="0"/>
              </a:spcAft>
              <a:buClrTx/>
              <a:buSzTx/>
              <a:buFontTx/>
              <a:buNone/>
              <a:tabLst/>
              <a:defRPr/>
            </a:pPr>
            <a:endParaRPr lang="en-US" b="1" dirty="0"/>
          </a:p>
        </p:txBody>
      </p:sp>
    </p:spTree>
    <p:extLst>
      <p:ext uri="{BB962C8B-B14F-4D97-AF65-F5344CB8AC3E}">
        <p14:creationId xmlns:p14="http://schemas.microsoft.com/office/powerpoint/2010/main" val="323739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problem setup. We’ll first get to train</a:t>
            </a:r>
            <a:r>
              <a:rPr lang="en-US" baseline="0" dirty="0"/>
              <a:t> our model on a large labeled dataset containing a set of “base” classes. Then we’ll get to see some “novel classes”, which have only a few training examples. Our task is to update our model so that it can now distinguish among all the classes in the combined set.</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23</a:t>
            </a:fld>
            <a:endParaRPr lang="en-US"/>
          </a:p>
        </p:txBody>
      </p:sp>
    </p:spTree>
    <p:extLst>
      <p:ext uri="{BB962C8B-B14F-4D97-AF65-F5344CB8AC3E}">
        <p14:creationId xmlns:p14="http://schemas.microsoft.com/office/powerpoint/2010/main" val="42078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93C2-2A07-B544-8E60-3F14543CA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CDCAEF-76A4-B847-8041-A9BCB7032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E84A78-7A20-214B-A35A-CF9A4CFE1535}"/>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5" name="Footer Placeholder 4">
            <a:extLst>
              <a:ext uri="{FF2B5EF4-FFF2-40B4-BE49-F238E27FC236}">
                <a16:creationId xmlns:a16="http://schemas.microsoft.com/office/drawing/2014/main" id="{717E77E9-813F-C249-AEE6-B18ADCC2F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EA528-A410-3C48-8CB8-D561421DA021}"/>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197241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0CF4-79C7-EB4C-9031-72ABB0ED82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346E91-0B5F-B34C-AAA3-B8902F7A24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62A9E-C970-F445-BA84-13C5938AC510}"/>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5" name="Footer Placeholder 4">
            <a:extLst>
              <a:ext uri="{FF2B5EF4-FFF2-40B4-BE49-F238E27FC236}">
                <a16:creationId xmlns:a16="http://schemas.microsoft.com/office/drawing/2014/main" id="{4F66BEEB-05E0-554C-8D85-F25554D4B5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BDDD4-5597-004A-BF1D-82A7ABB53CB5}"/>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55718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98338F-5D05-D747-9D8A-C180475B00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47E348-2FBF-7D46-BBFF-9A27297EDF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614DE-AB95-5E43-AC3E-8C6C64B26597}"/>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5" name="Footer Placeholder 4">
            <a:extLst>
              <a:ext uri="{FF2B5EF4-FFF2-40B4-BE49-F238E27FC236}">
                <a16:creationId xmlns:a16="http://schemas.microsoft.com/office/drawing/2014/main" id="{DF99B8B7-3F00-BE47-AE04-5D94C58B1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8E482-9F2A-D446-A6D3-D0DE6ECE3B9E}"/>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228553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600201"/>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8" y="6333134"/>
            <a:ext cx="731599" cy="524699"/>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6311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E39C-CA72-9949-856C-D050826BA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E1641-1111-6B49-A1F4-137EAB94E0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50AD9-9287-B147-83EF-EB68D5A5CB88}"/>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5" name="Footer Placeholder 4">
            <a:extLst>
              <a:ext uri="{FF2B5EF4-FFF2-40B4-BE49-F238E27FC236}">
                <a16:creationId xmlns:a16="http://schemas.microsoft.com/office/drawing/2014/main" id="{DEDA8679-DBA3-174A-BA1B-65BB1C2C1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EF8F3-3E2A-9246-AA6F-9B272C8339C4}"/>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1244580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D577-F197-1D47-A889-FF4AFA06ED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D67FF2-4085-AB45-9C17-D234402777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FA5384-D8CD-DA41-A5B5-8A63AFDAE3A1}"/>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5" name="Footer Placeholder 4">
            <a:extLst>
              <a:ext uri="{FF2B5EF4-FFF2-40B4-BE49-F238E27FC236}">
                <a16:creationId xmlns:a16="http://schemas.microsoft.com/office/drawing/2014/main" id="{CCC9125C-7CB1-7843-94A3-2542823C6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7333F-C848-3746-A14C-0D030400880A}"/>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326044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F979-A7A1-D04A-94D1-3E585D7653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305FF-A0BA-E143-982F-EDEABAA3BB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E3A71-4B9E-8842-B439-F2CD4F1AE3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7EF06-0E16-6141-BCCA-32ABC3E58811}"/>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6" name="Footer Placeholder 5">
            <a:extLst>
              <a:ext uri="{FF2B5EF4-FFF2-40B4-BE49-F238E27FC236}">
                <a16:creationId xmlns:a16="http://schemas.microsoft.com/office/drawing/2014/main" id="{011D1653-C7F8-9D47-9261-B3C2306036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9C5DE-8A39-B74B-8FCF-6A6164289770}"/>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3263197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8535-05A9-C74A-8CB0-3ADFA77A53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8BE795-2202-CA4E-AE97-DA9684019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E886EF-BBCF-7D4E-B4F0-55BE827810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D47C93-625E-554B-94E0-0A973698E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627FFE-1D34-654B-9C10-B768255D09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EE534-8DE9-0E4C-9E52-92405086DE64}"/>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8" name="Footer Placeholder 7">
            <a:extLst>
              <a:ext uri="{FF2B5EF4-FFF2-40B4-BE49-F238E27FC236}">
                <a16:creationId xmlns:a16="http://schemas.microsoft.com/office/drawing/2014/main" id="{793B89A3-62DB-2F46-B8D0-CAD71C869C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F0A1A7-E63A-ED4E-8959-1631D942B8B1}"/>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324274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117D-D626-F94E-A62A-DA29507290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069110-D961-814A-8DD8-48B77DD1F767}"/>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4" name="Footer Placeholder 3">
            <a:extLst>
              <a:ext uri="{FF2B5EF4-FFF2-40B4-BE49-F238E27FC236}">
                <a16:creationId xmlns:a16="http://schemas.microsoft.com/office/drawing/2014/main" id="{17BD9365-60CA-9848-9212-7A56C148CD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41A8F4-9C83-7E44-88A9-CB1D4A9B0C51}"/>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2591049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A7A56-295B-5746-B758-4692B4E684D0}"/>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3" name="Footer Placeholder 2">
            <a:extLst>
              <a:ext uri="{FF2B5EF4-FFF2-40B4-BE49-F238E27FC236}">
                <a16:creationId xmlns:a16="http://schemas.microsoft.com/office/drawing/2014/main" id="{BDD81EF5-9B4C-1248-BD00-F1DD945AA7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C6A863-DDB6-E445-BF5C-B8DD4DBB8FDD}"/>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160908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C5E4-1904-1248-BA68-F476E17980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F83CF3-C6DA-0745-B1D9-905368169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8A9263-C9F7-8A41-8D79-21C90036D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8ADC71-CAF8-C645-AB41-9970644F1C0C}"/>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6" name="Footer Placeholder 5">
            <a:extLst>
              <a:ext uri="{FF2B5EF4-FFF2-40B4-BE49-F238E27FC236}">
                <a16:creationId xmlns:a16="http://schemas.microsoft.com/office/drawing/2014/main" id="{48DF91C2-2206-0B44-96E1-5A6588292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1D998-A27C-EA43-B914-B2705CC26DE0}"/>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191082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59A0-7B92-F44D-9536-83B87A2B5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2541E9-AFEC-1243-B9F4-2C3F652E0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8469F-B113-894E-BF6C-62B14BB16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F68F74-C67C-6D49-A7A6-1E9824296A85}"/>
              </a:ext>
            </a:extLst>
          </p:cNvPr>
          <p:cNvSpPr>
            <a:spLocks noGrp="1"/>
          </p:cNvSpPr>
          <p:nvPr>
            <p:ph type="dt" sz="half" idx="10"/>
          </p:nvPr>
        </p:nvSpPr>
        <p:spPr/>
        <p:txBody>
          <a:bodyPr/>
          <a:lstStyle/>
          <a:p>
            <a:fld id="{6906A88F-5CF0-294A-89F4-0DED73589862}" type="datetimeFigureOut">
              <a:rPr lang="en-US" smtClean="0"/>
              <a:t>11/20/19</a:t>
            </a:fld>
            <a:endParaRPr lang="en-US"/>
          </a:p>
        </p:txBody>
      </p:sp>
      <p:sp>
        <p:nvSpPr>
          <p:cNvPr id="6" name="Footer Placeholder 5">
            <a:extLst>
              <a:ext uri="{FF2B5EF4-FFF2-40B4-BE49-F238E27FC236}">
                <a16:creationId xmlns:a16="http://schemas.microsoft.com/office/drawing/2014/main" id="{CCB64AA2-9C53-EC4D-AC60-C0E054E7E7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BDA75-4445-284B-A036-3C591C6EEF55}"/>
              </a:ext>
            </a:extLst>
          </p:cNvPr>
          <p:cNvSpPr>
            <a:spLocks noGrp="1"/>
          </p:cNvSpPr>
          <p:nvPr>
            <p:ph type="sldNum" sz="quarter" idx="12"/>
          </p:nvPr>
        </p:nvSpPr>
        <p:spPr/>
        <p:txBody>
          <a:bodyPr/>
          <a:lstStyle/>
          <a:p>
            <a:fld id="{4C236C29-37E4-3041-864C-21CD2D16B609}" type="slidenum">
              <a:rPr lang="en-US" smtClean="0"/>
              <a:t>‹#›</a:t>
            </a:fld>
            <a:endParaRPr lang="en-US"/>
          </a:p>
        </p:txBody>
      </p:sp>
    </p:spTree>
    <p:extLst>
      <p:ext uri="{BB962C8B-B14F-4D97-AF65-F5344CB8AC3E}">
        <p14:creationId xmlns:p14="http://schemas.microsoft.com/office/powerpoint/2010/main" val="1172359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5120DE-AE19-CC4B-96E3-5E0766C28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F24175-9BA6-184D-95DC-B40FA6739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8B63B-F90D-5943-BA49-F30B88B96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6A88F-5CF0-294A-89F4-0DED73589862}" type="datetimeFigureOut">
              <a:rPr lang="en-US" smtClean="0"/>
              <a:t>11/20/19</a:t>
            </a:fld>
            <a:endParaRPr lang="en-US"/>
          </a:p>
        </p:txBody>
      </p:sp>
      <p:sp>
        <p:nvSpPr>
          <p:cNvPr id="5" name="Footer Placeholder 4">
            <a:extLst>
              <a:ext uri="{FF2B5EF4-FFF2-40B4-BE49-F238E27FC236}">
                <a16:creationId xmlns:a16="http://schemas.microsoft.com/office/drawing/2014/main" id="{488D71CF-D6B4-2C46-8D88-CB0B3E8705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4B4878-BF4E-BE44-B52A-777423146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36C29-37E4-3041-864C-21CD2D16B609}" type="slidenum">
              <a:rPr lang="en-US" smtClean="0"/>
              <a:t>‹#›</a:t>
            </a:fld>
            <a:endParaRPr lang="en-US"/>
          </a:p>
        </p:txBody>
      </p:sp>
    </p:spTree>
    <p:extLst>
      <p:ext uri="{BB962C8B-B14F-4D97-AF65-F5344CB8AC3E}">
        <p14:creationId xmlns:p14="http://schemas.microsoft.com/office/powerpoint/2010/main" val="142241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4.tiff"/><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gif"/><Relationship Id="rId3" Type="http://schemas.openxmlformats.org/officeDocument/2006/relationships/notesSlide" Target="../notesSlides/notesSlide7.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microsoft.com/office/2007/relationships/hdphoto" Target="../media/hdphoto2.wdp"/><Relationship Id="rId10" Type="http://schemas.openxmlformats.org/officeDocument/2006/relationships/image" Target="../media/image31.png"/><Relationship Id="rId19" Type="http://schemas.openxmlformats.org/officeDocument/2006/relationships/image" Target="NULL"/><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tiff"/><Relationship Id="rId4" Type="http://schemas.openxmlformats.org/officeDocument/2006/relationships/image" Target="../media/image5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2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tiff"/><Relationship Id="rId7" Type="http://schemas.openxmlformats.org/officeDocument/2006/relationships/image" Target="../media/image74.tiff"/><Relationship Id="rId2" Type="http://schemas.openxmlformats.org/officeDocument/2006/relationships/image" Target="../media/image69.tiff"/><Relationship Id="rId1" Type="http://schemas.openxmlformats.org/officeDocument/2006/relationships/slideLayout" Target="../slideLayouts/slideLayout7.xml"/><Relationship Id="rId6" Type="http://schemas.openxmlformats.org/officeDocument/2006/relationships/image" Target="../media/image73.tiff"/><Relationship Id="rId5" Type="http://schemas.openxmlformats.org/officeDocument/2006/relationships/image" Target="../media/image72.tiff"/><Relationship Id="rId4" Type="http://schemas.openxmlformats.org/officeDocument/2006/relationships/image" Target="../media/image71.tiff"/></Relationships>
</file>

<file path=ppt/slides/_rels/slide31.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2.xml"/><Relationship Id="rId6" Type="http://schemas.openxmlformats.org/officeDocument/2006/relationships/image" Target="../media/image79.tiff"/><Relationship Id="rId5" Type="http://schemas.openxmlformats.org/officeDocument/2006/relationships/image" Target="../media/image78.tiff"/><Relationship Id="rId4" Type="http://schemas.openxmlformats.org/officeDocument/2006/relationships/image" Target="../media/image77.tiff"/></Relationships>
</file>

<file path=ppt/slides/_rels/slide32.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6.xml"/><Relationship Id="rId5" Type="http://schemas.openxmlformats.org/officeDocument/2006/relationships/image" Target="../media/image83.tiff"/><Relationship Id="rId4" Type="http://schemas.openxmlformats.org/officeDocument/2006/relationships/image" Target="../media/image82.tiff"/></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2.xml"/><Relationship Id="rId5" Type="http://schemas.openxmlformats.org/officeDocument/2006/relationships/image" Target="../media/image89.tiff"/><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113.png"/><Relationship Id="rId2" Type="http://schemas.openxmlformats.org/officeDocument/2006/relationships/image" Target="../media/image90.emf"/><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emf"/><Relationship Id="rId4" Type="http://schemas.openxmlformats.org/officeDocument/2006/relationships/image" Target="../media/image92.tiff"/></Relationships>
</file>

<file path=ppt/slides/_rels/slide3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94.png"/><Relationship Id="rId4" Type="http://schemas.openxmlformats.org/officeDocument/2006/relationships/image" Target="../media/image92.tiff"/></Relationships>
</file>

<file path=ppt/slides/_rels/slide3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94.png"/><Relationship Id="rId4" Type="http://schemas.openxmlformats.org/officeDocument/2006/relationships/image" Target="../media/image92.tif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5E03-7C81-0A46-A606-7B0F516B7D7B}"/>
              </a:ext>
            </a:extLst>
          </p:cNvPr>
          <p:cNvSpPr>
            <a:spLocks noGrp="1"/>
          </p:cNvSpPr>
          <p:nvPr>
            <p:ph type="title"/>
          </p:nvPr>
        </p:nvSpPr>
        <p:spPr/>
        <p:txBody>
          <a:bodyPr/>
          <a:lstStyle/>
          <a:p>
            <a:r>
              <a:rPr lang="en-US" dirty="0"/>
              <a:t>Learning perception independent of goals: self-supervised learning</a:t>
            </a:r>
          </a:p>
        </p:txBody>
      </p:sp>
      <p:sp>
        <p:nvSpPr>
          <p:cNvPr id="3" name="Content Placeholder 2">
            <a:extLst>
              <a:ext uri="{FF2B5EF4-FFF2-40B4-BE49-F238E27FC236}">
                <a16:creationId xmlns:a16="http://schemas.microsoft.com/office/drawing/2014/main" id="{100082E7-6B0F-2F4B-8F9A-C68730F33C4E}"/>
              </a:ext>
            </a:extLst>
          </p:cNvPr>
          <p:cNvSpPr>
            <a:spLocks noGrp="1"/>
          </p:cNvSpPr>
          <p:nvPr>
            <p:ph idx="1"/>
          </p:nvPr>
        </p:nvSpPr>
        <p:spPr/>
        <p:txBody>
          <a:bodyPr/>
          <a:lstStyle/>
          <a:p>
            <a:r>
              <a:rPr lang="en-US" dirty="0"/>
              <a:t>An embodied agent can’t depend on labels</a:t>
            </a:r>
          </a:p>
          <a:p>
            <a:r>
              <a:rPr lang="en-US" dirty="0"/>
              <a:t>Reinforcement learning goals are inevitably tied to particular goals / tasks</a:t>
            </a:r>
          </a:p>
          <a:p>
            <a:r>
              <a:rPr lang="en-US" dirty="0"/>
              <a:t>Need another way to build good feature representation.</a:t>
            </a:r>
          </a:p>
          <a:p>
            <a:endParaRPr lang="en-US" dirty="0"/>
          </a:p>
          <a:p>
            <a:pPr lvl="1"/>
            <a:endParaRPr lang="en-US" dirty="0"/>
          </a:p>
        </p:txBody>
      </p:sp>
    </p:spTree>
    <p:extLst>
      <p:ext uri="{BB962C8B-B14F-4D97-AF65-F5344CB8AC3E}">
        <p14:creationId xmlns:p14="http://schemas.microsoft.com/office/powerpoint/2010/main" val="1968241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3" y="3871491"/>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2" name="Title 1"/>
          <p:cNvSpPr>
            <a:spLocks noGrp="1"/>
          </p:cNvSpPr>
          <p:nvPr>
            <p:ph type="title"/>
          </p:nvPr>
        </p:nvSpPr>
        <p:spPr/>
        <p:txBody>
          <a:bodyPr/>
          <a:lstStyle/>
          <a:p>
            <a:r>
              <a:rPr lang="en-US" dirty="0"/>
              <a:t>What do humans do?</a:t>
            </a:r>
          </a:p>
        </p:txBody>
      </p:sp>
      <p:sp>
        <p:nvSpPr>
          <p:cNvPr id="3" name="Rectangle 2"/>
          <p:cNvSpPr/>
          <p:nvPr/>
        </p:nvSpPr>
        <p:spPr>
          <a:xfrm>
            <a:off x="2259497" y="3379305"/>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5" name="Right Arrow 4"/>
          <p:cNvSpPr/>
          <p:nvPr/>
        </p:nvSpPr>
        <p:spPr>
          <a:xfrm rot="19778010">
            <a:off x="5658679" y="3399183"/>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6" name="Right Arrow 5"/>
          <p:cNvSpPr/>
          <p:nvPr/>
        </p:nvSpPr>
        <p:spPr>
          <a:xfrm rot="2115326">
            <a:off x="5592418" y="4088297"/>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2" name="Rectangle 11"/>
          <p:cNvSpPr/>
          <p:nvPr/>
        </p:nvSpPr>
        <p:spPr>
          <a:xfrm rot="3655406">
            <a:off x="6652057" y="2420323"/>
            <a:ext cx="1888212" cy="206920"/>
          </a:xfrm>
          <a:prstGeom prst="rect">
            <a:avLst/>
          </a:prstGeom>
          <a:solidFill>
            <a:schemeClr val="tx1"/>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3" name="Rectangle 12"/>
          <p:cNvSpPr/>
          <p:nvPr/>
        </p:nvSpPr>
        <p:spPr>
          <a:xfrm rot="3655406">
            <a:off x="7313268" y="5007459"/>
            <a:ext cx="696379" cy="2154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4" name="Rectangle 13"/>
          <p:cNvSpPr/>
          <p:nvPr/>
        </p:nvSpPr>
        <p:spPr>
          <a:xfrm rot="3655406">
            <a:off x="7835981" y="6060965"/>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0" name="TextBox 9"/>
          <p:cNvSpPr txBox="1"/>
          <p:nvPr/>
        </p:nvSpPr>
        <p:spPr>
          <a:xfrm>
            <a:off x="1524001" y="6042993"/>
            <a:ext cx="5903843" cy="646331"/>
          </a:xfrm>
          <a:prstGeom prst="rect">
            <a:avLst/>
          </a:prstGeom>
          <a:noFill/>
        </p:spPr>
        <p:txBody>
          <a:bodyPr wrap="square" rtlCol="0">
            <a:spAutoFit/>
          </a:bodyPr>
          <a:lstStyle/>
          <a:p>
            <a:pPr defTabSz="914377"/>
            <a:r>
              <a:rPr lang="en-US" dirty="0">
                <a:solidFill>
                  <a:prstClr val="black"/>
                </a:solidFill>
              </a:rPr>
              <a:t>Elizabeth </a:t>
            </a:r>
            <a:r>
              <a:rPr lang="en-US" dirty="0" err="1">
                <a:solidFill>
                  <a:prstClr val="black"/>
                </a:solidFill>
              </a:rPr>
              <a:t>Spielke</a:t>
            </a:r>
            <a:r>
              <a:rPr lang="en-US" dirty="0">
                <a:solidFill>
                  <a:prstClr val="black"/>
                </a:solidFill>
              </a:rPr>
              <a:t>. Principles of Object Perception. In Cognitive Science, 1990.</a:t>
            </a:r>
          </a:p>
        </p:txBody>
      </p:sp>
    </p:spTree>
    <p:extLst>
      <p:ext uri="{BB962C8B-B14F-4D97-AF65-F5344CB8AC3E}">
        <p14:creationId xmlns:p14="http://schemas.microsoft.com/office/powerpoint/2010/main" val="74193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humans do?</a:t>
            </a:r>
          </a:p>
        </p:txBody>
      </p:sp>
      <p:grpSp>
        <p:nvGrpSpPr>
          <p:cNvPr id="6" name="Group 5"/>
          <p:cNvGrpSpPr/>
          <p:nvPr/>
        </p:nvGrpSpPr>
        <p:grpSpPr>
          <a:xfrm>
            <a:off x="4086641" y="1974023"/>
            <a:ext cx="2826543" cy="4686300"/>
            <a:chOff x="2562640" y="1974022"/>
            <a:chExt cx="2826542" cy="468630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640" y="1974022"/>
              <a:ext cx="1739900" cy="46863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5484" y="2406374"/>
              <a:ext cx="977900" cy="264160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02540" y="5029200"/>
              <a:ext cx="1086642" cy="1610139"/>
            </a:xfrm>
            <a:prstGeom prst="rect">
              <a:avLst/>
            </a:prstGeom>
          </p:spPr>
        </p:pic>
      </p:gr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5491" y="1953039"/>
            <a:ext cx="1143000" cy="1600200"/>
          </a:xfrm>
          <a:prstGeom prst="rect">
            <a:avLst/>
          </a:prstGeom>
        </p:spPr>
      </p:pic>
      <p:sp>
        <p:nvSpPr>
          <p:cNvPr id="8" name="Right Brace 7"/>
          <p:cNvSpPr/>
          <p:nvPr/>
        </p:nvSpPr>
        <p:spPr>
          <a:xfrm>
            <a:off x="7765775" y="2584173"/>
            <a:ext cx="318052" cy="89452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914377"/>
            <a:endParaRPr lang="en-US">
              <a:solidFill>
                <a:prstClr val="black"/>
              </a:solidFill>
            </a:endParaRPr>
          </a:p>
        </p:txBody>
      </p:sp>
      <p:sp>
        <p:nvSpPr>
          <p:cNvPr id="9" name="TextBox 8"/>
          <p:cNvSpPr txBox="1"/>
          <p:nvPr/>
        </p:nvSpPr>
        <p:spPr>
          <a:xfrm>
            <a:off x="8242852" y="2782958"/>
            <a:ext cx="1987827" cy="646331"/>
          </a:xfrm>
          <a:prstGeom prst="rect">
            <a:avLst/>
          </a:prstGeom>
          <a:noFill/>
        </p:spPr>
        <p:txBody>
          <a:bodyPr wrap="square" rtlCol="0">
            <a:spAutoFit/>
          </a:bodyPr>
          <a:lstStyle/>
          <a:p>
            <a:pPr defTabSz="914377"/>
            <a:r>
              <a:rPr lang="en-US" dirty="0">
                <a:solidFill>
                  <a:prstClr val="black"/>
                </a:solidFill>
              </a:rPr>
              <a:t>Patients recovering from blindness</a:t>
            </a:r>
          </a:p>
        </p:txBody>
      </p:sp>
      <p:sp>
        <p:nvSpPr>
          <p:cNvPr id="10" name="TextBox 9"/>
          <p:cNvSpPr txBox="1"/>
          <p:nvPr/>
        </p:nvSpPr>
        <p:spPr>
          <a:xfrm>
            <a:off x="1524001" y="5657672"/>
            <a:ext cx="3061252" cy="1200329"/>
          </a:xfrm>
          <a:prstGeom prst="rect">
            <a:avLst/>
          </a:prstGeom>
          <a:noFill/>
        </p:spPr>
        <p:txBody>
          <a:bodyPr wrap="square" rtlCol="0">
            <a:spAutoFit/>
          </a:bodyPr>
          <a:lstStyle/>
          <a:p>
            <a:pPr defTabSz="914377"/>
            <a:r>
              <a:rPr lang="en-US" dirty="0" err="1">
                <a:solidFill>
                  <a:prstClr val="black"/>
                </a:solidFill>
              </a:rPr>
              <a:t>Ostrovsky</a:t>
            </a:r>
            <a:r>
              <a:rPr lang="en-US" dirty="0">
                <a:solidFill>
                  <a:prstClr val="black"/>
                </a:solidFill>
              </a:rPr>
              <a:t> et al. Visual Parsing After Recovery From Blindness. In </a:t>
            </a:r>
            <a:r>
              <a:rPr lang="en-US" i="1" dirty="0">
                <a:solidFill>
                  <a:prstClr val="black"/>
                </a:solidFill>
              </a:rPr>
              <a:t>Psychological Science</a:t>
            </a:r>
            <a:r>
              <a:rPr lang="en-US" dirty="0">
                <a:solidFill>
                  <a:prstClr val="black"/>
                </a:solidFill>
              </a:rPr>
              <a:t>, 2009.</a:t>
            </a:r>
          </a:p>
        </p:txBody>
      </p:sp>
    </p:spTree>
    <p:extLst>
      <p:ext uri="{BB962C8B-B14F-4D97-AF65-F5344CB8AC3E}">
        <p14:creationId xmlns:p14="http://schemas.microsoft.com/office/powerpoint/2010/main" val="604336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36FC8-7BA3-884B-A37D-9AA828723220}"/>
              </a:ext>
            </a:extLst>
          </p:cNvPr>
          <p:cNvSpPr>
            <a:spLocks noGrp="1"/>
          </p:cNvSpPr>
          <p:nvPr>
            <p:ph type="title"/>
          </p:nvPr>
        </p:nvSpPr>
        <p:spPr/>
        <p:txBody>
          <a:bodyPr/>
          <a:lstStyle/>
          <a:p>
            <a:r>
              <a:rPr lang="en-US" dirty="0"/>
              <a:t>The kitten carousel</a:t>
            </a:r>
          </a:p>
        </p:txBody>
      </p:sp>
      <p:sp>
        <p:nvSpPr>
          <p:cNvPr id="3" name="Content Placeholder 2">
            <a:extLst>
              <a:ext uri="{FF2B5EF4-FFF2-40B4-BE49-F238E27FC236}">
                <a16:creationId xmlns:a16="http://schemas.microsoft.com/office/drawing/2014/main" id="{F0A7F4A7-B29F-9846-B6DA-2AD23FB01003}"/>
              </a:ext>
            </a:extLst>
          </p:cNvPr>
          <p:cNvSpPr>
            <a:spLocks noGrp="1"/>
          </p:cNvSpPr>
          <p:nvPr>
            <p:ph idx="1"/>
          </p:nvPr>
        </p:nvSpPr>
        <p:spPr>
          <a:xfrm>
            <a:off x="838200" y="1825625"/>
            <a:ext cx="5519738" cy="4351338"/>
          </a:xfrm>
        </p:spPr>
        <p:txBody>
          <a:bodyPr/>
          <a:lstStyle/>
          <a:p>
            <a:r>
              <a:rPr lang="en-US" dirty="0"/>
              <a:t>Both kittens see same visual input</a:t>
            </a:r>
          </a:p>
          <a:p>
            <a:r>
              <a:rPr lang="en-US" dirty="0"/>
              <a:t>Active kitten learns well, passive kitten does not. Why?</a:t>
            </a:r>
          </a:p>
          <a:p>
            <a:pPr lvl="1"/>
            <a:r>
              <a:rPr lang="en-US" dirty="0"/>
              <a:t>Knowledge of motion?</a:t>
            </a:r>
          </a:p>
          <a:p>
            <a:pPr lvl="1"/>
            <a:r>
              <a:rPr lang="en-US" dirty="0"/>
              <a:t>Actively choosing action?</a:t>
            </a:r>
          </a:p>
          <a:p>
            <a:pPr lvl="1"/>
            <a:r>
              <a:rPr lang="en-US" dirty="0"/>
              <a:t>Paid more attention?</a:t>
            </a:r>
          </a:p>
        </p:txBody>
      </p:sp>
      <p:pic>
        <p:nvPicPr>
          <p:cNvPr id="4" name="Picture 3">
            <a:extLst>
              <a:ext uri="{FF2B5EF4-FFF2-40B4-BE49-F238E27FC236}">
                <a16:creationId xmlns:a16="http://schemas.microsoft.com/office/drawing/2014/main" id="{B843B880-AB09-4340-9165-EF5BF2FFD744}"/>
              </a:ext>
            </a:extLst>
          </p:cNvPr>
          <p:cNvPicPr>
            <a:picLocks noChangeAspect="1"/>
          </p:cNvPicPr>
          <p:nvPr/>
        </p:nvPicPr>
        <p:blipFill>
          <a:blip r:embed="rId2"/>
          <a:stretch>
            <a:fillRect/>
          </a:stretch>
        </p:blipFill>
        <p:spPr>
          <a:xfrm>
            <a:off x="6673848" y="2371725"/>
            <a:ext cx="5183947" cy="3805238"/>
          </a:xfrm>
          <a:prstGeom prst="rect">
            <a:avLst/>
          </a:prstGeom>
        </p:spPr>
      </p:pic>
      <p:sp>
        <p:nvSpPr>
          <p:cNvPr id="5" name="Rectangle 4">
            <a:extLst>
              <a:ext uri="{FF2B5EF4-FFF2-40B4-BE49-F238E27FC236}">
                <a16:creationId xmlns:a16="http://schemas.microsoft.com/office/drawing/2014/main" id="{4BD7BAAF-C0C8-C446-8018-1F74B62C73FA}"/>
              </a:ext>
            </a:extLst>
          </p:cNvPr>
          <p:cNvSpPr/>
          <p:nvPr/>
        </p:nvSpPr>
        <p:spPr>
          <a:xfrm>
            <a:off x="0" y="4771936"/>
            <a:ext cx="6096000" cy="1200329"/>
          </a:xfrm>
          <a:prstGeom prst="rect">
            <a:avLst/>
          </a:prstGeom>
        </p:spPr>
        <p:txBody>
          <a:bodyPr>
            <a:spAutoFit/>
          </a:bodyPr>
          <a:lstStyle/>
          <a:p>
            <a:r>
              <a:rPr lang="en-US" dirty="0"/>
              <a:t>Held, R. and Hein A. (1963). Movement-produced stimulation in the development of visually guided behavior. </a:t>
            </a:r>
            <a:r>
              <a:rPr lang="en-US" dirty="0" err="1"/>
              <a:t>Jouranal</a:t>
            </a:r>
            <a:r>
              <a:rPr lang="en-US" dirty="0"/>
              <a:t> of Comparative and Physiological Psychology</a:t>
            </a:r>
            <a:br>
              <a:rPr lang="en-US" dirty="0"/>
            </a:br>
            <a:r>
              <a:rPr lang="en-US" dirty="0"/>
              <a:t>56(5): 872-876.</a:t>
            </a:r>
          </a:p>
        </p:txBody>
      </p:sp>
      <p:sp>
        <p:nvSpPr>
          <p:cNvPr id="6" name="Rectangle 5">
            <a:extLst>
              <a:ext uri="{FF2B5EF4-FFF2-40B4-BE49-F238E27FC236}">
                <a16:creationId xmlns:a16="http://schemas.microsoft.com/office/drawing/2014/main" id="{A22E846C-F8A3-F942-8B28-BDD1D4DE1362}"/>
              </a:ext>
            </a:extLst>
          </p:cNvPr>
          <p:cNvSpPr/>
          <p:nvPr/>
        </p:nvSpPr>
        <p:spPr>
          <a:xfrm>
            <a:off x="0" y="5934670"/>
            <a:ext cx="6096000" cy="923330"/>
          </a:xfrm>
          <a:prstGeom prst="rect">
            <a:avLst/>
          </a:prstGeom>
        </p:spPr>
        <p:txBody>
          <a:bodyPr>
            <a:spAutoFit/>
          </a:bodyPr>
          <a:lstStyle/>
          <a:p>
            <a:r>
              <a:rPr lang="en-US" b="0" i="0" dirty="0">
                <a:solidFill>
                  <a:srgbClr val="222222"/>
                </a:solidFill>
                <a:effectLst/>
                <a:latin typeface="Arial" panose="020B0604020202020204" pitchFamily="34" charset="0"/>
              </a:rPr>
              <a:t>Walk, Richard D., Jane D. Shepherd, and David R. Miller. "Attention and the depth perception of kittens." </a:t>
            </a:r>
            <a:r>
              <a:rPr lang="en-US" b="0" i="1" dirty="0">
                <a:solidFill>
                  <a:srgbClr val="222222"/>
                </a:solidFill>
                <a:effectLst/>
                <a:latin typeface="Arial" panose="020B0604020202020204" pitchFamily="34" charset="0"/>
              </a:rPr>
              <a:t>Bulletin of the </a:t>
            </a:r>
            <a:r>
              <a:rPr lang="en-US" b="0" i="1" dirty="0" err="1">
                <a:solidFill>
                  <a:srgbClr val="222222"/>
                </a:solidFill>
                <a:effectLst/>
                <a:latin typeface="Arial" panose="020B0604020202020204" pitchFamily="34" charset="0"/>
              </a:rPr>
              <a:t>Psychonomic</a:t>
            </a:r>
            <a:r>
              <a:rPr lang="en-US" b="0" i="1" dirty="0">
                <a:solidFill>
                  <a:srgbClr val="222222"/>
                </a:solidFill>
                <a:effectLst/>
                <a:latin typeface="Arial" panose="020B0604020202020204" pitchFamily="34" charset="0"/>
              </a:rPr>
              <a:t> Society</a:t>
            </a:r>
            <a:r>
              <a:rPr lang="en-US" b="0" i="0" dirty="0">
                <a:solidFill>
                  <a:srgbClr val="222222"/>
                </a:solidFill>
                <a:effectLst/>
                <a:latin typeface="Arial" panose="020B0604020202020204" pitchFamily="34" charset="0"/>
              </a:rPr>
              <a:t> 26.3 (1988): 248-251.</a:t>
            </a:r>
            <a:endParaRPr lang="en-US" dirty="0"/>
          </a:p>
        </p:txBody>
      </p:sp>
    </p:spTree>
    <p:extLst>
      <p:ext uri="{BB962C8B-B14F-4D97-AF65-F5344CB8AC3E}">
        <p14:creationId xmlns:p14="http://schemas.microsoft.com/office/powerpoint/2010/main" val="3224079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13</a:t>
            </a:fld>
            <a:endParaRPr lang="en"/>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4727" y="943539"/>
            <a:ext cx="8229600" cy="2302328"/>
          </a:xfrm>
          <a:prstGeom prst="rect">
            <a:avLst/>
          </a:prstGeom>
          <a:ln w="63500">
            <a:solidFill>
              <a:srgbClr val="FF0000"/>
            </a:solidFill>
          </a:ln>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10497" y="3836287"/>
            <a:ext cx="8233830" cy="2302328"/>
          </a:xfrm>
          <a:prstGeom prst="rect">
            <a:avLst/>
          </a:prstGeom>
          <a:ln w="63500">
            <a:solidFill>
              <a:srgbClr val="FF0000"/>
            </a:solidFill>
          </a:ln>
        </p:spPr>
      </p:pic>
      <p:grpSp>
        <p:nvGrpSpPr>
          <p:cNvPr id="8" name="Group 7"/>
          <p:cNvGrpSpPr/>
          <p:nvPr/>
        </p:nvGrpSpPr>
        <p:grpSpPr>
          <a:xfrm>
            <a:off x="3164614" y="4882238"/>
            <a:ext cx="5862774" cy="1786132"/>
            <a:chOff x="1640614" y="4882238"/>
            <a:chExt cx="5862774" cy="1786132"/>
          </a:xfrm>
        </p:grpSpPr>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3954325" y="5761141"/>
              <a:ext cx="1235352" cy="579105"/>
            </a:xfrm>
            <a:prstGeom prst="rect">
              <a:avLst/>
            </a:prstGeom>
          </p:spPr>
        </p:pic>
        <p:cxnSp>
          <p:nvCxnSpPr>
            <p:cNvPr id="10" name="Straight Connector 9"/>
            <p:cNvCxnSpPr/>
            <p:nvPr/>
          </p:nvCxnSpPr>
          <p:spPr>
            <a:xfrm rot="-3000000" flipV="1">
              <a:off x="3170784" y="3352068"/>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3000000" flipV="1">
              <a:off x="5973218" y="3352069"/>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586949">
            <a:off x="6469416" y="4166498"/>
            <a:ext cx="5862774" cy="1786132"/>
            <a:chOff x="1640614" y="4882238"/>
            <a:chExt cx="5862774" cy="1786132"/>
          </a:xfrm>
        </p:grpSpPr>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3954325" y="5761141"/>
              <a:ext cx="1235352" cy="579105"/>
            </a:xfrm>
            <a:prstGeom prst="rect">
              <a:avLst/>
            </a:prstGeom>
          </p:spPr>
        </p:pic>
        <p:cxnSp>
          <p:nvCxnSpPr>
            <p:cNvPr id="14" name="Straight Connector 13"/>
            <p:cNvCxnSpPr/>
            <p:nvPr/>
          </p:nvCxnSpPr>
          <p:spPr>
            <a:xfrm rot="-3000000" flipV="1">
              <a:off x="3170784" y="3352068"/>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000000" flipV="1">
              <a:off x="5973218" y="3352069"/>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6" name="Curved Up Arrow 15"/>
          <p:cNvSpPr/>
          <p:nvPr/>
        </p:nvSpPr>
        <p:spPr>
          <a:xfrm rot="20167482">
            <a:off x="6761605" y="5259056"/>
            <a:ext cx="2432827" cy="1059809"/>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18" name="Title 1"/>
              <p:cNvSpPr>
                <a:spLocks noGrp="1"/>
              </p:cNvSpPr>
              <p:nvPr>
                <p:ph type="title"/>
              </p:nvPr>
            </p:nvSpPr>
            <p:spPr>
              <a:xfrm>
                <a:off x="1842294" y="0"/>
                <a:ext cx="8507413" cy="827584"/>
              </a:xfrm>
            </p:spPr>
            <p:txBody>
              <a:bodyPr>
                <a:normAutofit fontScale="90000"/>
              </a:bodyPr>
              <a:lstStyle/>
              <a:p>
                <a:pPr lvl="0"/>
                <a:r>
                  <a:rPr lang="en-US" dirty="0">
                    <a:solidFill>
                      <a:srgbClr val="0000FF"/>
                    </a:solidFill>
                  </a:rPr>
                  <a:t>Ego-motion</a:t>
                </a:r>
                <a:r>
                  <a:rPr lang="en-US" dirty="0">
                    <a:solidFill>
                      <a:sysClr val="windowText" lastClr="000000"/>
                    </a:solidFill>
                  </a:rPr>
                  <a:t> </a:t>
                </a:r>
                <a14:m>
                  <m:oMath xmlns:m="http://schemas.openxmlformats.org/officeDocument/2006/math">
                    <m:r>
                      <a:rPr lang="en" i="1">
                        <a:latin typeface="Cambria Math" charset="0"/>
                        <a:ea typeface="Cambria Math" charset="0"/>
                        <a:cs typeface="Cambria Math" charset="0"/>
                      </a:rPr>
                      <m:t>↔</m:t>
                    </m:r>
                  </m:oMath>
                </a14:m>
                <a:r>
                  <a:rPr lang="en-US" dirty="0">
                    <a:solidFill>
                      <a:sysClr val="windowText" lastClr="000000"/>
                    </a:solidFill>
                  </a:rPr>
                  <a:t> </a:t>
                </a:r>
                <a:r>
                  <a:rPr lang="en-US" dirty="0">
                    <a:solidFill>
                      <a:srgbClr val="008000"/>
                    </a:solidFill>
                  </a:rPr>
                  <a:t>vision</a:t>
                </a:r>
                <a:r>
                  <a:rPr lang="en-US" dirty="0">
                    <a:solidFill>
                      <a:schemeClr val="tx1"/>
                    </a:solidFill>
                  </a:rPr>
                  <a:t>: view prediction</a:t>
                </a:r>
              </a:p>
            </p:txBody>
          </p:sp>
        </mc:Choice>
        <mc:Fallback xmlns="">
          <p:sp>
            <p:nvSpPr>
              <p:cNvPr id="18" name="Title 1"/>
              <p:cNvSpPr>
                <a:spLocks noGrp="1" noRot="1" noChangeAspect="1" noMove="1" noResize="1" noEditPoints="1" noAdjustHandles="1" noChangeArrowheads="1" noChangeShapeType="1" noTextEdit="1"/>
              </p:cNvSpPr>
              <p:nvPr>
                <p:ph type="title"/>
              </p:nvPr>
            </p:nvSpPr>
            <p:spPr>
              <a:xfrm>
                <a:off x="1842294" y="0"/>
                <a:ext cx="8507413" cy="827584"/>
              </a:xfrm>
              <a:blipFill>
                <a:blip r:embed="rId7"/>
                <a:stretch>
                  <a:fillRect l="-2385" t="-1538" b="-27692"/>
                </a:stretch>
              </a:blipFill>
            </p:spPr>
            <p:txBody>
              <a:bodyPr/>
              <a:lstStyle/>
              <a:p>
                <a:r>
                  <a:rPr lang="en-US">
                    <a:noFill/>
                  </a:rPr>
                  <a:t> </a:t>
                </a:r>
              </a:p>
            </p:txBody>
          </p:sp>
        </mc:Fallback>
      </mc:AlternateContent>
      <p:grpSp>
        <p:nvGrpSpPr>
          <p:cNvPr id="20" name="Group 19"/>
          <p:cNvGrpSpPr/>
          <p:nvPr/>
        </p:nvGrpSpPr>
        <p:grpSpPr>
          <a:xfrm>
            <a:off x="3164613" y="4882238"/>
            <a:ext cx="5862774" cy="1786132"/>
            <a:chOff x="1640614" y="4882238"/>
            <a:chExt cx="5862774" cy="1786132"/>
          </a:xfrm>
        </p:grpSpPr>
        <p:pic>
          <p:nvPicPr>
            <p:cNvPr id="21" name="Picture 20"/>
            <p:cNvPicPr>
              <a:picLocks noChangeAspect="1"/>
            </p:cNvPicPr>
            <p:nvPr/>
          </p:nvPicPr>
          <p:blipFill>
            <a:blip r:embed="rId6" cstate="email">
              <a:alphaModFix amt="25000"/>
              <a:extLst>
                <a:ext uri="{28A0092B-C50C-407E-A947-70E740481C1C}">
                  <a14:useLocalDpi xmlns:a14="http://schemas.microsoft.com/office/drawing/2010/main"/>
                </a:ext>
              </a:extLst>
            </a:blip>
            <a:stretch>
              <a:fillRect/>
            </a:stretch>
          </p:blipFill>
          <p:spPr>
            <a:xfrm rot="16200000">
              <a:off x="3954325" y="5761141"/>
              <a:ext cx="1235352" cy="579105"/>
            </a:xfrm>
            <a:prstGeom prst="rect">
              <a:avLst/>
            </a:prstGeom>
          </p:spPr>
        </p:pic>
        <p:cxnSp>
          <p:nvCxnSpPr>
            <p:cNvPr id="22" name="Straight Connector 21"/>
            <p:cNvCxnSpPr/>
            <p:nvPr/>
          </p:nvCxnSpPr>
          <p:spPr>
            <a:xfrm rot="-3000000" flipV="1">
              <a:off x="3170784" y="3352068"/>
              <a:ext cx="0" cy="3060340"/>
            </a:xfrm>
            <a:prstGeom prst="line">
              <a:avLst/>
            </a:prstGeom>
            <a:ln w="38100">
              <a:solidFill>
                <a:srgbClr val="FF0000">
                  <a:alpha val="2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3000000" flipV="1">
              <a:off x="5973218" y="3352069"/>
              <a:ext cx="0" cy="3060340"/>
            </a:xfrm>
            <a:prstGeom prst="line">
              <a:avLst/>
            </a:prstGeom>
            <a:ln w="38100">
              <a:solidFill>
                <a:srgbClr val="FF0000">
                  <a:alpha val="25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842293" y="3306533"/>
            <a:ext cx="2084032" cy="492443"/>
          </a:xfrm>
          <a:prstGeom prst="rect">
            <a:avLst/>
          </a:prstGeom>
          <a:noFill/>
        </p:spPr>
        <p:txBody>
          <a:bodyPr wrap="none" rtlCol="0">
            <a:spAutoFit/>
          </a:bodyPr>
          <a:lstStyle/>
          <a:p>
            <a:r>
              <a:rPr lang="en-US" sz="2600" b="1" dirty="0"/>
              <a:t>After moving:</a:t>
            </a:r>
          </a:p>
        </p:txBody>
      </p:sp>
      <p:sp>
        <p:nvSpPr>
          <p:cNvPr id="3" name="Rectangle 2"/>
          <p:cNvSpPr/>
          <p:nvPr/>
        </p:nvSpPr>
        <p:spPr>
          <a:xfrm>
            <a:off x="6050619" y="2676847"/>
            <a:ext cx="1762837" cy="216024"/>
          </a:xfrm>
          <a:prstGeom prst="rect">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6" name="Rectangle 25"/>
          <p:cNvSpPr/>
          <p:nvPr/>
        </p:nvSpPr>
        <p:spPr>
          <a:xfrm rot="5400000">
            <a:off x="6547411" y="2629648"/>
            <a:ext cx="986635" cy="252028"/>
          </a:xfrm>
          <a:prstGeom prst="rect">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7" name="Rectangle 26"/>
          <p:cNvSpPr/>
          <p:nvPr/>
        </p:nvSpPr>
        <p:spPr>
          <a:xfrm rot="5400000">
            <a:off x="7802368" y="979930"/>
            <a:ext cx="2149186" cy="2388912"/>
          </a:xfrm>
          <a:prstGeom prst="rect">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 name="Trapezoid 16"/>
          <p:cNvSpPr/>
          <p:nvPr/>
        </p:nvSpPr>
        <p:spPr>
          <a:xfrm rot="6300000">
            <a:off x="3162560" y="1003368"/>
            <a:ext cx="486497" cy="2868623"/>
          </a:xfrm>
          <a:prstGeom prst="trapezoid">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2010498" y="934467"/>
            <a:ext cx="4040121" cy="2311400"/>
          </a:xfrm>
          <a:custGeom>
            <a:avLst/>
            <a:gdLst>
              <a:gd name="connsiteX0" fmla="*/ 0 w 4051300"/>
              <a:gd name="connsiteY0" fmla="*/ 25400 h 2311400"/>
              <a:gd name="connsiteX1" fmla="*/ 2260600 w 4051300"/>
              <a:gd name="connsiteY1" fmla="*/ 0 h 2311400"/>
              <a:gd name="connsiteX2" fmla="*/ 4051300 w 4051300"/>
              <a:gd name="connsiteY2" fmla="*/ 1612900 h 2311400"/>
              <a:gd name="connsiteX3" fmla="*/ 4038600 w 4051300"/>
              <a:gd name="connsiteY3" fmla="*/ 2286000 h 2311400"/>
              <a:gd name="connsiteX4" fmla="*/ 0 w 4051300"/>
              <a:gd name="connsiteY4" fmla="*/ 2311400 h 2311400"/>
              <a:gd name="connsiteX5" fmla="*/ 0 w 4051300"/>
              <a:gd name="connsiteY5" fmla="*/ 254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300" h="2311400">
                <a:moveTo>
                  <a:pt x="0" y="25400"/>
                </a:moveTo>
                <a:lnTo>
                  <a:pt x="2260600" y="0"/>
                </a:lnTo>
                <a:lnTo>
                  <a:pt x="4051300" y="1612900"/>
                </a:lnTo>
                <a:lnTo>
                  <a:pt x="4038600" y="2286000"/>
                </a:lnTo>
                <a:lnTo>
                  <a:pt x="0" y="2311400"/>
                </a:lnTo>
                <a:lnTo>
                  <a:pt x="0" y="25400"/>
                </a:lnTo>
                <a:close/>
              </a:path>
            </a:pathLst>
          </a:cu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B51C4E-8B31-B441-8EB3-83A76EC87A6A}"/>
              </a:ext>
            </a:extLst>
          </p:cNvPr>
          <p:cNvSpPr txBox="1"/>
          <p:nvPr/>
        </p:nvSpPr>
        <p:spPr>
          <a:xfrm>
            <a:off x="8669396" y="6333134"/>
            <a:ext cx="3471261" cy="369332"/>
          </a:xfrm>
          <a:prstGeom prst="rect">
            <a:avLst/>
          </a:prstGeom>
          <a:noFill/>
        </p:spPr>
        <p:txBody>
          <a:bodyPr wrap="square" rtlCol="0">
            <a:spAutoFit/>
          </a:bodyPr>
          <a:lstStyle/>
          <a:p>
            <a:r>
              <a:rPr lang="en-US" dirty="0"/>
              <a:t>Slide credit: Dinesh </a:t>
            </a:r>
            <a:r>
              <a:rPr lang="en-US" dirty="0" err="1"/>
              <a:t>Jayaraman</a:t>
            </a:r>
            <a:endParaRPr lang="en-US" dirty="0"/>
          </a:p>
        </p:txBody>
      </p:sp>
    </p:spTree>
    <p:custDataLst>
      <p:tags r:id="rId1"/>
    </p:custDataLst>
    <p:extLst>
      <p:ext uri="{BB962C8B-B14F-4D97-AF65-F5344CB8AC3E}">
        <p14:creationId xmlns:p14="http://schemas.microsoft.com/office/powerpoint/2010/main" val="430739494"/>
      </p:ext>
    </p:extLst>
  </p:cSld>
  <p:clrMapOvr>
    <a:masterClrMapping/>
  </p:clrMapOvr>
  <mc:AlternateContent xmlns:mc="http://schemas.openxmlformats.org/markup-compatibility/2006" xmlns:p14="http://schemas.microsoft.com/office/powerpoint/2010/main">
    <mc:Choice Requires="p14">
      <p:transition spd="slow" p14:dur="2000" advTm="32908"/>
    </mc:Choice>
    <mc:Fallback xmlns="">
      <p:transition spd="slow" advTm="32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 presetClass="entr" presetSubtype="0" fill="hold" nodeType="withEffect">
                                  <p:stCondLst>
                                    <p:cond delay="500"/>
                                  </p:stCondLst>
                                  <p:childTnLst>
                                    <p:set>
                                      <p:cBhvr>
                                        <p:cTn id="17" dur="1" fill="hold">
                                          <p:stCondLst>
                                            <p:cond delay="0"/>
                                          </p:stCondLst>
                                        </p:cTn>
                                        <p:tgtEl>
                                          <p:spTgt spid="20"/>
                                        </p:tgtEl>
                                        <p:attrNameLst>
                                          <p:attrName>style.visibility</p:attrName>
                                        </p:attrNameLst>
                                      </p:cBhvr>
                                      <p:to>
                                        <p:strVal val="visible"/>
                                      </p:to>
                                    </p:set>
                                  </p:childTnLst>
                                </p:cTn>
                              </p:par>
                              <p:par>
                                <p:cTn id="18" presetID="10" presetClass="exit" presetSubtype="0" fill="hold" nodeType="withEffect">
                                  <p:stCondLst>
                                    <p:cond delay="50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 grpId="0"/>
      <p:bldP spid="3" grpId="0" animBg="1"/>
      <p:bldP spid="3" grpId="1" animBg="1"/>
      <p:bldP spid="26" grpId="0" animBg="1"/>
      <p:bldP spid="26" grpId="1" animBg="1"/>
      <p:bldP spid="27" grpId="0" animBg="1"/>
      <p:bldP spid="27" grpId="1" animBg="1"/>
      <p:bldP spid="17" grpId="0" animBg="1"/>
      <p:bldP spid="17" grpId="1"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7" name="Group 6"/>
          <p:cNvGrpSpPr/>
          <p:nvPr/>
        </p:nvGrpSpPr>
        <p:grpSpPr>
          <a:xfrm>
            <a:off x="5720842" y="2096853"/>
            <a:ext cx="4947667" cy="4464497"/>
            <a:chOff x="3707904" y="1592796"/>
            <a:chExt cx="4947667" cy="4464497"/>
          </a:xfrm>
        </p:grpSpPr>
        <p:grpSp>
          <p:nvGrpSpPr>
            <p:cNvPr id="31" name="Group 30"/>
            <p:cNvGrpSpPr/>
            <p:nvPr/>
          </p:nvGrpSpPr>
          <p:grpSpPr>
            <a:xfrm>
              <a:off x="3707904" y="1592796"/>
              <a:ext cx="4947667" cy="4464497"/>
              <a:chOff x="3707904" y="1592796"/>
              <a:chExt cx="4947667" cy="4464497"/>
            </a:xfrm>
          </p:grpSpPr>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07904" y="1592796"/>
                <a:ext cx="4947667" cy="4464497"/>
              </a:xfrm>
              <a:prstGeom prst="rect">
                <a:avLst/>
              </a:prstGeom>
            </p:spPr>
          </p:pic>
          <p:pic>
            <p:nvPicPr>
              <p:cNvPr id="33" name="Picture 32"/>
              <p:cNvPicPr>
                <a:picLocks/>
              </p:cNvPicPr>
              <p:nvPr/>
            </p:nvPicPr>
            <p:blipFill>
              <a:blip r:embed="rId5" cstate="email">
                <a:extLst>
                  <a:ext uri="{28A0092B-C50C-407E-A947-70E740481C1C}">
                    <a14:useLocalDpi xmlns:a14="http://schemas.microsoft.com/office/drawing/2010/main"/>
                  </a:ext>
                </a:extLst>
              </a:blip>
              <a:stretch>
                <a:fillRect/>
              </a:stretch>
            </p:blipFill>
            <p:spPr>
              <a:xfrm>
                <a:off x="4752020" y="2607328"/>
                <a:ext cx="684076" cy="677655"/>
              </a:xfrm>
              <a:prstGeom prst="rect">
                <a:avLst/>
              </a:prstGeom>
            </p:spPr>
          </p:pic>
          <p:pic>
            <p:nvPicPr>
              <p:cNvPr id="34" name="Picture 33"/>
              <p:cNvPicPr>
                <a:picLocks/>
              </p:cNvPicPr>
              <p:nvPr/>
            </p:nvPicPr>
            <p:blipFill>
              <a:blip r:embed="rId6" cstate="email">
                <a:extLst>
                  <a:ext uri="{28A0092B-C50C-407E-A947-70E740481C1C}">
                    <a14:useLocalDpi xmlns:a14="http://schemas.microsoft.com/office/drawing/2010/main"/>
                  </a:ext>
                </a:extLst>
              </a:blip>
              <a:stretch>
                <a:fillRect/>
              </a:stretch>
            </p:blipFill>
            <p:spPr>
              <a:xfrm>
                <a:off x="3876678" y="3104964"/>
                <a:ext cx="659318" cy="648072"/>
              </a:xfrm>
              <a:prstGeom prst="rect">
                <a:avLst/>
              </a:prstGeom>
            </p:spPr>
          </p:pic>
          <p:pic>
            <p:nvPicPr>
              <p:cNvPr id="35" name="Picture 34"/>
              <p:cNvPicPr>
                <a:picLocks/>
              </p:cNvPicPr>
              <p:nvPr/>
            </p:nvPicPr>
            <p:blipFill>
              <a:blip r:embed="rId7" cstate="email">
                <a:extLst>
                  <a:ext uri="{28A0092B-C50C-407E-A947-70E740481C1C}">
                    <a14:useLocalDpi xmlns:a14="http://schemas.microsoft.com/office/drawing/2010/main"/>
                  </a:ext>
                </a:extLst>
              </a:blip>
              <a:stretch>
                <a:fillRect/>
              </a:stretch>
            </p:blipFill>
            <p:spPr>
              <a:xfrm>
                <a:off x="5652120" y="3032956"/>
                <a:ext cx="648072" cy="684076"/>
              </a:xfrm>
              <a:prstGeom prst="rect">
                <a:avLst/>
              </a:prstGeom>
            </p:spPr>
          </p:pic>
          <p:pic>
            <p:nvPicPr>
              <p:cNvPr id="36" name="Picture 3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52020" y="1736812"/>
                <a:ext cx="684076" cy="676987"/>
              </a:xfrm>
              <a:prstGeom prst="rect">
                <a:avLst/>
              </a:prstGeom>
            </p:spPr>
          </p:pic>
        </p:grpSp>
        <p:pic>
          <p:nvPicPr>
            <p:cNvPr id="2" name="Picture 1"/>
            <p:cNvPicPr>
              <a:picLocks/>
            </p:cNvPicPr>
            <p:nvPr/>
          </p:nvPicPr>
          <p:blipFill>
            <a:blip r:embed="rId9" cstate="email">
              <a:extLst>
                <a:ext uri="{28A0092B-C50C-407E-A947-70E740481C1C}">
                  <a14:useLocalDpi xmlns:a14="http://schemas.microsoft.com/office/drawing/2010/main"/>
                </a:ext>
              </a:extLst>
            </a:blip>
            <a:stretch>
              <a:fillRect/>
            </a:stretch>
          </p:blipFill>
          <p:spPr>
            <a:xfrm>
              <a:off x="6516217" y="4692752"/>
              <a:ext cx="684076" cy="644460"/>
            </a:xfrm>
            <a:prstGeom prst="rect">
              <a:avLst/>
            </a:prstGeom>
          </p:spPr>
        </p:pic>
        <p:pic>
          <p:nvPicPr>
            <p:cNvPr id="3" name="Picture 2"/>
            <p:cNvPicPr>
              <a:picLocks/>
            </p:cNvPicPr>
            <p:nvPr/>
          </p:nvPicPr>
          <p:blipFill>
            <a:blip r:embed="rId10" cstate="email">
              <a:extLst>
                <a:ext uri="{28A0092B-C50C-407E-A947-70E740481C1C}">
                  <a14:useLocalDpi xmlns:a14="http://schemas.microsoft.com/office/drawing/2010/main"/>
                </a:ext>
              </a:extLst>
            </a:blip>
            <a:stretch>
              <a:fillRect/>
            </a:stretch>
          </p:blipFill>
          <p:spPr>
            <a:xfrm>
              <a:off x="6491601" y="3810194"/>
              <a:ext cx="725822" cy="654445"/>
            </a:xfrm>
            <a:prstGeom prst="rect">
              <a:avLst/>
            </a:prstGeom>
          </p:spPr>
        </p:pic>
        <p:pic>
          <p:nvPicPr>
            <p:cNvPr id="4" name="Picture 3"/>
            <p:cNvPicPr>
              <a:picLocks/>
            </p:cNvPicPr>
            <p:nvPr/>
          </p:nvPicPr>
          <p:blipFill>
            <a:blip r:embed="rId11" cstate="email">
              <a:extLst>
                <a:ext uri="{28A0092B-C50C-407E-A947-70E740481C1C}">
                  <a14:useLocalDpi xmlns:a14="http://schemas.microsoft.com/office/drawing/2010/main"/>
                </a:ext>
              </a:extLst>
            </a:blip>
            <a:stretch>
              <a:fillRect/>
            </a:stretch>
          </p:blipFill>
          <p:spPr>
            <a:xfrm>
              <a:off x="5616117" y="5166467"/>
              <a:ext cx="696503" cy="662713"/>
            </a:xfrm>
            <a:prstGeom prst="rect">
              <a:avLst/>
            </a:prstGeom>
          </p:spPr>
        </p:pic>
        <p:pic>
          <p:nvPicPr>
            <p:cNvPr id="6" name="Picture 5"/>
            <p:cNvPicPr>
              <a:picLocks/>
            </p:cNvPicPr>
            <p:nvPr/>
          </p:nvPicPr>
          <p:blipFill>
            <a:blip r:embed="rId12" cstate="email">
              <a:extLst>
                <a:ext uri="{28A0092B-C50C-407E-A947-70E740481C1C}">
                  <a14:useLocalDpi xmlns:a14="http://schemas.microsoft.com/office/drawing/2010/main"/>
                </a:ext>
              </a:extLst>
            </a:blip>
            <a:stretch>
              <a:fillRect/>
            </a:stretch>
          </p:blipFill>
          <p:spPr>
            <a:xfrm>
              <a:off x="7400855" y="5125352"/>
              <a:ext cx="699537" cy="703827"/>
            </a:xfrm>
            <a:prstGeom prst="rect">
              <a:avLst/>
            </a:prstGeom>
          </p:spPr>
        </p:pic>
      </p:grpSp>
      <p:sp>
        <p:nvSpPr>
          <p:cNvPr id="8" name="TextBox 7"/>
          <p:cNvSpPr txBox="1"/>
          <p:nvPr/>
        </p:nvSpPr>
        <p:spPr>
          <a:xfrm>
            <a:off x="5758915" y="1070402"/>
            <a:ext cx="4467768" cy="954107"/>
          </a:xfrm>
          <a:prstGeom prst="rect">
            <a:avLst/>
          </a:prstGeom>
          <a:noFill/>
        </p:spPr>
        <p:txBody>
          <a:bodyPr wrap="square" rtlCol="0">
            <a:spAutoFit/>
          </a:bodyPr>
          <a:lstStyle/>
          <a:p>
            <a:pPr algn="ctr"/>
            <a:r>
              <a:rPr lang="en-US" sz="2800" b="1" dirty="0">
                <a:solidFill>
                  <a:srgbClr val="0000FF"/>
                </a:solidFill>
              </a:rPr>
              <a:t>Equivariant embedding </a:t>
            </a:r>
            <a:r>
              <a:rPr lang="en-US" sz="2800" dirty="0"/>
              <a:t>organized by ego-motions</a:t>
            </a:r>
          </a:p>
        </p:txBody>
      </p:sp>
      <p:sp>
        <p:nvSpPr>
          <p:cNvPr id="11" name="Rectangle 10"/>
          <p:cNvSpPr/>
          <p:nvPr/>
        </p:nvSpPr>
        <p:spPr>
          <a:xfrm>
            <a:off x="5900861" y="2541770"/>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888640" y="2537082"/>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146017" y="3363818"/>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645113" y="4215045"/>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96552" y="4314251"/>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24897" y="5248458"/>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435783" y="4288596"/>
            <a:ext cx="2677546" cy="204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43271" y="3537012"/>
            <a:ext cx="921687" cy="751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449033" y="3405892"/>
            <a:ext cx="998298" cy="90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11480" y="2235351"/>
            <a:ext cx="881117" cy="91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52436" y="4310197"/>
            <a:ext cx="4284476" cy="1815882"/>
          </a:xfrm>
          <a:prstGeom prst="rect">
            <a:avLst/>
          </a:prstGeom>
          <a:noFill/>
        </p:spPr>
        <p:txBody>
          <a:bodyPr wrap="square" rtlCol="0">
            <a:spAutoFit/>
          </a:bodyPr>
          <a:lstStyle/>
          <a:p>
            <a:pPr algn="ctr"/>
            <a:r>
              <a:rPr lang="en-US" sz="2800" dirty="0">
                <a:solidFill>
                  <a:srgbClr val="FF0000"/>
                </a:solidFill>
              </a:rPr>
              <a:t>Pairs of frames related by similar ego-motion should be related by same feature transformation</a:t>
            </a:r>
          </a:p>
        </p:txBody>
      </p:sp>
      <p:sp>
        <p:nvSpPr>
          <p:cNvPr id="5" name="Rectangle 4"/>
          <p:cNvSpPr/>
          <p:nvPr/>
        </p:nvSpPr>
        <p:spPr>
          <a:xfrm>
            <a:off x="6692950" y="3111385"/>
            <a:ext cx="799647" cy="727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idx="12"/>
          </p:nvPr>
        </p:nvSpPr>
        <p:spPr/>
        <p:txBody>
          <a:bodyPr/>
          <a:lstStyle/>
          <a:p>
            <a:fld id="{00000000-1234-1234-1234-123412341234}" type="slidenum">
              <a:rPr lang="en" smtClean="0"/>
              <a:pPr/>
              <a:t>14</a:t>
            </a:fld>
            <a:endParaRPr lang="en"/>
          </a:p>
        </p:txBody>
      </p:sp>
      <p:sp>
        <p:nvSpPr>
          <p:cNvPr id="14" name="Rectangle 13"/>
          <p:cNvSpPr/>
          <p:nvPr/>
        </p:nvSpPr>
        <p:spPr>
          <a:xfrm>
            <a:off x="9230361" y="2325479"/>
            <a:ext cx="1135239" cy="972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9144780" y="2257274"/>
            <a:ext cx="1245297" cy="400110"/>
          </a:xfrm>
          <a:prstGeom prst="rect">
            <a:avLst/>
          </a:prstGeom>
          <a:noFill/>
        </p:spPr>
        <p:txBody>
          <a:bodyPr wrap="square" rtlCol="0">
            <a:spAutoFit/>
          </a:bodyPr>
          <a:lstStyle/>
          <a:p>
            <a:r>
              <a:rPr lang="en-US" sz="2000" b="1" dirty="0">
                <a:solidFill>
                  <a:srgbClr val="0000FF"/>
                </a:solidFill>
              </a:rPr>
              <a:t>left turn</a:t>
            </a:r>
          </a:p>
        </p:txBody>
      </p:sp>
      <p:sp>
        <p:nvSpPr>
          <p:cNvPr id="42" name="TextBox 41"/>
          <p:cNvSpPr txBox="1"/>
          <p:nvPr/>
        </p:nvSpPr>
        <p:spPr>
          <a:xfrm>
            <a:off x="9149202" y="2608884"/>
            <a:ext cx="1196994" cy="400110"/>
          </a:xfrm>
          <a:prstGeom prst="rect">
            <a:avLst/>
          </a:prstGeom>
          <a:noFill/>
        </p:spPr>
        <p:txBody>
          <a:bodyPr wrap="none" rtlCol="0">
            <a:spAutoFit/>
          </a:bodyPr>
          <a:lstStyle/>
          <a:p>
            <a:r>
              <a:rPr lang="en-US" sz="2000" b="1" dirty="0"/>
              <a:t>right turn</a:t>
            </a:r>
          </a:p>
        </p:txBody>
      </p:sp>
      <p:sp>
        <p:nvSpPr>
          <p:cNvPr id="43" name="TextBox 42"/>
          <p:cNvSpPr txBox="1"/>
          <p:nvPr/>
        </p:nvSpPr>
        <p:spPr>
          <a:xfrm>
            <a:off x="9158643" y="2916749"/>
            <a:ext cx="1033937" cy="400110"/>
          </a:xfrm>
          <a:prstGeom prst="rect">
            <a:avLst/>
          </a:prstGeom>
          <a:noFill/>
        </p:spPr>
        <p:txBody>
          <a:bodyPr wrap="none" rtlCol="0">
            <a:spAutoFit/>
          </a:bodyPr>
          <a:lstStyle/>
          <a:p>
            <a:r>
              <a:rPr lang="en-US" sz="2000" b="1" dirty="0">
                <a:solidFill>
                  <a:srgbClr val="FF0000"/>
                </a:solidFill>
              </a:rPr>
              <a:t>forward</a:t>
            </a:r>
          </a:p>
        </p:txBody>
      </p:sp>
      <p:sp>
        <p:nvSpPr>
          <p:cNvPr id="44" name="Rectangle 43"/>
          <p:cNvSpPr/>
          <p:nvPr/>
        </p:nvSpPr>
        <p:spPr>
          <a:xfrm>
            <a:off x="8676383" y="2227093"/>
            <a:ext cx="1835413" cy="1147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p:cNvSpPr/>
          <p:nvPr/>
        </p:nvSpPr>
        <p:spPr>
          <a:xfrm>
            <a:off x="4635090" y="2636913"/>
            <a:ext cx="234066" cy="3032329"/>
          </a:xfrm>
          <a:prstGeom prst="righ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ight Arrow 37"/>
          <p:cNvSpPr/>
          <p:nvPr/>
        </p:nvSpPr>
        <p:spPr>
          <a:xfrm>
            <a:off x="4766615" y="3667768"/>
            <a:ext cx="1222336" cy="100811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a:t>
            </a:r>
          </a:p>
        </p:txBody>
      </p:sp>
      <p:sp>
        <p:nvSpPr>
          <p:cNvPr id="52" name="Shape 59"/>
          <p:cNvSpPr txBox="1">
            <a:spLocks noGrp="1"/>
          </p:cNvSpPr>
          <p:nvPr>
            <p:ph type="title"/>
          </p:nvPr>
        </p:nvSpPr>
        <p:spPr>
          <a:xfrm>
            <a:off x="1775520" y="120440"/>
            <a:ext cx="8604956" cy="857400"/>
          </a:xfrm>
          <a:prstGeom prst="rect">
            <a:avLst/>
          </a:prstGeom>
        </p:spPr>
        <p:txBody>
          <a:bodyPr vert="horz" lIns="91425" tIns="91425" rIns="91425" bIns="91425" rtlCol="0" anchor="b" anchorCtr="0">
            <a:noAutofit/>
          </a:bodyPr>
          <a:lstStyle/>
          <a:p>
            <a:r>
              <a:rPr lang="en" sz="3400" dirty="0"/>
              <a:t>Approach idea: </a:t>
            </a:r>
            <a:r>
              <a:rPr lang="en-US" sz="3400" dirty="0"/>
              <a:t>E</a:t>
            </a:r>
            <a:r>
              <a:rPr lang="en" sz="3400" dirty="0"/>
              <a:t>go</a:t>
            </a:r>
            <a:r>
              <a:rPr lang="en-US" sz="3400" dirty="0"/>
              <a:t>-</a:t>
            </a:r>
            <a:r>
              <a:rPr lang="en" sz="3400" dirty="0"/>
              <a:t>motion equivariance</a:t>
            </a:r>
          </a:p>
        </p:txBody>
      </p:sp>
      <p:grpSp>
        <p:nvGrpSpPr>
          <p:cNvPr id="27" name="Group 26"/>
          <p:cNvGrpSpPr/>
          <p:nvPr/>
        </p:nvGrpSpPr>
        <p:grpSpPr>
          <a:xfrm>
            <a:off x="1548452" y="2787538"/>
            <a:ext cx="3086639" cy="4483942"/>
            <a:chOff x="65285" y="2118870"/>
            <a:chExt cx="3086639" cy="4483942"/>
          </a:xfrm>
        </p:grpSpPr>
        <p:pic>
          <p:nvPicPr>
            <p:cNvPr id="39" name="Picture 3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4158" y="2118870"/>
              <a:ext cx="3047766" cy="4357060"/>
            </a:xfrm>
            <a:prstGeom prst="rect">
              <a:avLst/>
            </a:prstGeom>
          </p:spPr>
        </p:pic>
        <p:sp>
          <p:nvSpPr>
            <p:cNvPr id="15" name="Rectangle 14"/>
            <p:cNvSpPr/>
            <p:nvPr/>
          </p:nvSpPr>
          <p:spPr>
            <a:xfrm>
              <a:off x="104158" y="4826072"/>
              <a:ext cx="3047766" cy="1776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65285" y="3147776"/>
              <a:ext cx="3076940" cy="1860261"/>
              <a:chOff x="65285" y="3147776"/>
              <a:chExt cx="3076940" cy="1860261"/>
            </a:xfrm>
          </p:grpSpPr>
          <p:sp>
            <p:nvSpPr>
              <p:cNvPr id="45" name="Rectangle 44"/>
              <p:cNvSpPr/>
              <p:nvPr/>
            </p:nvSpPr>
            <p:spPr>
              <a:xfrm>
                <a:off x="94459" y="3147777"/>
                <a:ext cx="3047766" cy="24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4" cstate="email">
                <a:duotone>
                  <a:prstClr val="black"/>
                  <a:schemeClr val="accent6">
                    <a:tint val="45000"/>
                    <a:satMod val="400000"/>
                  </a:schemeClr>
                </a:duotone>
                <a:extLst>
                  <a:ext uri="{BEBA8EAE-BF5A-486C-A8C5-ECC9F3942E4B}">
                    <a14:imgProps xmlns:a14="http://schemas.microsoft.com/office/drawing/2010/main">
                      <a14:imgLayer r:embed="rId15">
                        <a14:imgEffect>
                          <a14:colorTemperature colorTemp="11200"/>
                        </a14:imgEffect>
                      </a14:imgLayer>
                    </a14:imgProps>
                  </a:ext>
                  <a:ext uri="{28A0092B-C50C-407E-A947-70E740481C1C}">
                    <a14:useLocalDpi xmlns:a14="http://schemas.microsoft.com/office/drawing/2010/main"/>
                  </a:ext>
                </a:extLst>
              </a:blip>
              <a:stretch>
                <a:fillRect/>
              </a:stretch>
            </p:blipFill>
            <p:spPr>
              <a:xfrm>
                <a:off x="2352460" y="3250703"/>
                <a:ext cx="769978" cy="738976"/>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438367" y="4577150"/>
                    <a:ext cx="2582032" cy="430887"/>
                  </a:xfrm>
                  <a:prstGeom prst="rect">
                    <a:avLst/>
                  </a:prstGeom>
                  <a:solidFill>
                    <a:schemeClr val="bg1"/>
                  </a:solidFill>
                </p:spPr>
                <p:txBody>
                  <a:bodyPr wrap="square" rtlCol="0">
                    <a:spAutoFit/>
                  </a:bodyPr>
                  <a:lstStyle/>
                  <a:p>
                    <a:pPr algn="ctr"/>
                    <a:r>
                      <a:rPr lang="en-US" sz="2200" dirty="0"/>
                      <a:t>time </a:t>
                    </a:r>
                    <a14:m>
                      <m:oMath xmlns:m="http://schemas.openxmlformats.org/officeDocument/2006/math">
                        <m:r>
                          <a:rPr lang="en-US" sz="2200" i="1">
                            <a:latin typeface="Cambria Math" panose="02040503050406030204" pitchFamily="18" charset="0"/>
                            <a:ea typeface="Cambria Math" panose="02040503050406030204" pitchFamily="18" charset="0"/>
                          </a:rPr>
                          <m:t>→</m:t>
                        </m:r>
                      </m:oMath>
                    </a14:m>
                    <a:endParaRPr lang="en-US" sz="2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38367" y="4577150"/>
                    <a:ext cx="2582032" cy="430887"/>
                  </a:xfrm>
                  <a:prstGeom prst="rect">
                    <a:avLst/>
                  </a:prstGeom>
                  <a:blipFill>
                    <a:blip r:embed="rId19"/>
                    <a:stretch>
                      <a:fillRect t="-8451" b="-28169"/>
                    </a:stretch>
                  </a:blipFill>
                </p:spPr>
                <p:txBody>
                  <a:bodyPr/>
                  <a:lstStyle/>
                  <a:p>
                    <a:r>
                      <a:rPr lang="en-US">
                        <a:noFill/>
                      </a:rPr>
                      <a:t> </a:t>
                    </a:r>
                  </a:p>
                </p:txBody>
              </p:sp>
            </mc:Fallback>
          </mc:AlternateContent>
          <p:sp>
            <p:nvSpPr>
              <p:cNvPr id="47" name="TextBox 46"/>
              <p:cNvSpPr txBox="1"/>
              <p:nvPr/>
            </p:nvSpPr>
            <p:spPr>
              <a:xfrm rot="16200000">
                <a:off x="-632282" y="3845343"/>
                <a:ext cx="1795244" cy="400110"/>
              </a:xfrm>
              <a:prstGeom prst="rect">
                <a:avLst/>
              </a:prstGeom>
              <a:solidFill>
                <a:schemeClr val="bg1"/>
              </a:solidFill>
            </p:spPr>
            <p:txBody>
              <a:bodyPr wrap="square" rtlCol="0">
                <a:spAutoFit/>
              </a:bodyPr>
              <a:lstStyle/>
              <a:p>
                <a:pPr algn="ctr"/>
                <a:r>
                  <a:rPr lang="en-US" sz="2000" dirty="0"/>
                  <a:t>motor signal</a:t>
                </a:r>
              </a:p>
            </p:txBody>
          </p:sp>
        </p:grpSp>
      </p:grpSp>
      <p:sp>
        <p:nvSpPr>
          <p:cNvPr id="37" name="TextBox 36"/>
          <p:cNvSpPr txBox="1"/>
          <p:nvPr/>
        </p:nvSpPr>
        <p:spPr>
          <a:xfrm>
            <a:off x="1298599" y="1130209"/>
            <a:ext cx="3507137" cy="1384995"/>
          </a:xfrm>
          <a:prstGeom prst="rect">
            <a:avLst/>
          </a:prstGeom>
          <a:noFill/>
        </p:spPr>
        <p:txBody>
          <a:bodyPr wrap="square" rtlCol="0">
            <a:spAutoFit/>
          </a:bodyPr>
          <a:lstStyle/>
          <a:p>
            <a:pPr algn="ctr"/>
            <a:r>
              <a:rPr lang="en-US" sz="2800" b="1" dirty="0">
                <a:solidFill>
                  <a:srgbClr val="0000FF"/>
                </a:solidFill>
              </a:rPr>
              <a:t>Training data</a:t>
            </a:r>
          </a:p>
          <a:p>
            <a:pPr algn="ctr"/>
            <a:r>
              <a:rPr lang="en-US" sz="2800" dirty="0"/>
              <a:t>Unlabeled video + </a:t>
            </a:r>
          </a:p>
          <a:p>
            <a:pPr algn="ctr"/>
            <a:r>
              <a:rPr lang="en-US" sz="2800" dirty="0"/>
              <a:t>motor signals</a:t>
            </a:r>
          </a:p>
        </p:txBody>
      </p:sp>
      <p:sp>
        <p:nvSpPr>
          <p:cNvPr id="48" name="TextBox 47">
            <a:extLst>
              <a:ext uri="{FF2B5EF4-FFF2-40B4-BE49-F238E27FC236}">
                <a16:creationId xmlns:a16="http://schemas.microsoft.com/office/drawing/2014/main" id="{02B2DA3D-B42F-2046-A2E4-00516AF9B55D}"/>
              </a:ext>
            </a:extLst>
          </p:cNvPr>
          <p:cNvSpPr txBox="1"/>
          <p:nvPr/>
        </p:nvSpPr>
        <p:spPr>
          <a:xfrm>
            <a:off x="8669396" y="6333134"/>
            <a:ext cx="3471261" cy="369332"/>
          </a:xfrm>
          <a:prstGeom prst="rect">
            <a:avLst/>
          </a:prstGeom>
          <a:noFill/>
        </p:spPr>
        <p:txBody>
          <a:bodyPr wrap="square" rtlCol="0">
            <a:spAutoFit/>
          </a:bodyPr>
          <a:lstStyle/>
          <a:p>
            <a:r>
              <a:rPr lang="en-US" dirty="0"/>
              <a:t>Slide credit: Dinesh </a:t>
            </a:r>
            <a:r>
              <a:rPr lang="en-US" dirty="0" err="1"/>
              <a:t>Jayaraman</a:t>
            </a:r>
            <a:endParaRPr lang="en-US" dirty="0"/>
          </a:p>
        </p:txBody>
      </p:sp>
    </p:spTree>
    <p:custDataLst>
      <p:tags r:id="rId1"/>
    </p:custDataLst>
    <p:extLst>
      <p:ext uri="{BB962C8B-B14F-4D97-AF65-F5344CB8AC3E}">
        <p14:creationId xmlns:p14="http://schemas.microsoft.com/office/powerpoint/2010/main" val="2368620735"/>
      </p:ext>
    </p:extLst>
  </p:cSld>
  <p:clrMapOvr>
    <a:masterClrMapping/>
  </p:clrMapOvr>
  <p:transition spd="slow" advTm="71159">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1" grpId="0" animBg="1"/>
      <p:bldP spid="22" grpId="0" animBg="1"/>
      <p:bldP spid="24" grpId="0" animBg="1"/>
      <p:bldP spid="25" grpId="0" animBg="1"/>
      <p:bldP spid="26" grpId="0" animBg="1"/>
      <p:bldP spid="12" grpId="0" animBg="1"/>
      <p:bldP spid="28" grpId="0" animBg="1"/>
      <p:bldP spid="29" grpId="0" animBg="1"/>
      <p:bldP spid="13" grpId="0"/>
      <p:bldP spid="13" grpId="1"/>
      <p:bldP spid="5" grpId="0" animBg="1"/>
      <p:bldP spid="44" grpId="0" animBg="1"/>
      <p:bldP spid="20" grpId="0" animBg="1"/>
      <p:bldP spid="38"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supervision by reconstructing hidden data</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73500" y="4332286"/>
            <a:ext cx="3309367" cy="1236097"/>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7541" y="1844291"/>
            <a:ext cx="3066774" cy="1305309"/>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4287" y="2336799"/>
            <a:ext cx="3096010" cy="3604117"/>
          </a:xfrm>
          <a:prstGeom prst="rect">
            <a:avLst/>
          </a:prstGeom>
        </p:spPr>
      </p:pic>
      <p:sp>
        <p:nvSpPr>
          <p:cNvPr id="3" name="TextBox 2"/>
          <p:cNvSpPr txBox="1"/>
          <p:nvPr/>
        </p:nvSpPr>
        <p:spPr>
          <a:xfrm>
            <a:off x="7537541" y="3285067"/>
            <a:ext cx="2927259" cy="369332"/>
          </a:xfrm>
          <a:prstGeom prst="rect">
            <a:avLst/>
          </a:prstGeom>
          <a:noFill/>
        </p:spPr>
        <p:txBody>
          <a:bodyPr wrap="square" rtlCol="0">
            <a:spAutoFit/>
          </a:bodyPr>
          <a:lstStyle/>
          <a:p>
            <a:r>
              <a:rPr lang="en-US" dirty="0" err="1"/>
              <a:t>Doersch</a:t>
            </a:r>
            <a:r>
              <a:rPr lang="en-US" dirty="0"/>
              <a:t> et al, ICCV 2015</a:t>
            </a:r>
          </a:p>
        </p:txBody>
      </p:sp>
      <p:sp>
        <p:nvSpPr>
          <p:cNvPr id="7" name="TextBox 6"/>
          <p:cNvSpPr txBox="1"/>
          <p:nvPr/>
        </p:nvSpPr>
        <p:spPr>
          <a:xfrm>
            <a:off x="7710923" y="5791198"/>
            <a:ext cx="2927259" cy="369332"/>
          </a:xfrm>
          <a:prstGeom prst="rect">
            <a:avLst/>
          </a:prstGeom>
          <a:noFill/>
        </p:spPr>
        <p:txBody>
          <a:bodyPr wrap="square" rtlCol="0">
            <a:spAutoFit/>
          </a:bodyPr>
          <a:lstStyle/>
          <a:p>
            <a:r>
              <a:rPr lang="en-US" dirty="0"/>
              <a:t>Zhang et al, ECCV 2016</a:t>
            </a:r>
          </a:p>
        </p:txBody>
      </p:sp>
      <p:sp>
        <p:nvSpPr>
          <p:cNvPr id="8" name="TextBox 7"/>
          <p:cNvSpPr txBox="1"/>
          <p:nvPr/>
        </p:nvSpPr>
        <p:spPr>
          <a:xfrm>
            <a:off x="2001010" y="5940916"/>
            <a:ext cx="2927259" cy="369332"/>
          </a:xfrm>
          <a:prstGeom prst="rect">
            <a:avLst/>
          </a:prstGeom>
          <a:noFill/>
        </p:spPr>
        <p:txBody>
          <a:bodyPr wrap="square" rtlCol="0">
            <a:spAutoFit/>
          </a:bodyPr>
          <a:lstStyle/>
          <a:p>
            <a:r>
              <a:rPr lang="en-US" dirty="0"/>
              <a:t>Pathak et al</a:t>
            </a:r>
            <a:r>
              <a:rPr lang="en-US"/>
              <a:t>, CVPR </a:t>
            </a:r>
            <a:r>
              <a:rPr lang="en-US" dirty="0"/>
              <a:t>2016</a:t>
            </a:r>
          </a:p>
        </p:txBody>
      </p:sp>
    </p:spTree>
    <p:extLst>
      <p:ext uri="{BB962C8B-B14F-4D97-AF65-F5344CB8AC3E}">
        <p14:creationId xmlns:p14="http://schemas.microsoft.com/office/powerpoint/2010/main" val="2363999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supervision by using external information</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497" y="3612092"/>
            <a:ext cx="3317180" cy="1848379"/>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1554477"/>
            <a:ext cx="3955774" cy="1154856"/>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86415" y="1554477"/>
            <a:ext cx="2872410" cy="2057615"/>
          </a:xfrm>
          <a:prstGeom prst="rect">
            <a:avLst/>
          </a:prstGeom>
        </p:spPr>
      </p:pic>
      <p:pic>
        <p:nvPicPr>
          <p:cNvPr id="7" name="header-vi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06734" y="4143564"/>
            <a:ext cx="3378199" cy="1901635"/>
          </a:xfrm>
          <a:prstGeom prst="rect">
            <a:avLst/>
          </a:prstGeom>
        </p:spPr>
      </p:pic>
      <p:sp>
        <p:nvSpPr>
          <p:cNvPr id="8" name="TextBox 7"/>
          <p:cNvSpPr txBox="1"/>
          <p:nvPr/>
        </p:nvSpPr>
        <p:spPr>
          <a:xfrm>
            <a:off x="7306734" y="3612092"/>
            <a:ext cx="2927259" cy="369332"/>
          </a:xfrm>
          <a:prstGeom prst="rect">
            <a:avLst/>
          </a:prstGeom>
          <a:noFill/>
        </p:spPr>
        <p:txBody>
          <a:bodyPr wrap="square" rtlCol="0">
            <a:spAutoFit/>
          </a:bodyPr>
          <a:lstStyle/>
          <a:p>
            <a:r>
              <a:rPr lang="en-US" dirty="0"/>
              <a:t>Pathak et al</a:t>
            </a:r>
            <a:r>
              <a:rPr lang="en-US"/>
              <a:t>, CVPR 2017</a:t>
            </a:r>
            <a:endParaRPr lang="en-US" dirty="0"/>
          </a:p>
        </p:txBody>
      </p:sp>
      <p:sp>
        <p:nvSpPr>
          <p:cNvPr id="9" name="TextBox 8"/>
          <p:cNvSpPr txBox="1"/>
          <p:nvPr/>
        </p:nvSpPr>
        <p:spPr>
          <a:xfrm>
            <a:off x="7306734" y="6066663"/>
            <a:ext cx="2927259" cy="369332"/>
          </a:xfrm>
          <a:prstGeom prst="rect">
            <a:avLst/>
          </a:prstGeom>
          <a:noFill/>
        </p:spPr>
        <p:txBody>
          <a:bodyPr wrap="square" rtlCol="0">
            <a:spAutoFit/>
          </a:bodyPr>
          <a:lstStyle/>
          <a:p>
            <a:r>
              <a:rPr lang="en-US"/>
              <a:t>Owens </a:t>
            </a:r>
            <a:r>
              <a:rPr lang="en-US" dirty="0"/>
              <a:t>et al, </a:t>
            </a:r>
            <a:r>
              <a:rPr lang="en-US"/>
              <a:t>CVPR 2016</a:t>
            </a:r>
            <a:endParaRPr lang="en-US" dirty="0"/>
          </a:p>
        </p:txBody>
      </p:sp>
      <p:sp>
        <p:nvSpPr>
          <p:cNvPr id="10" name="TextBox 9"/>
          <p:cNvSpPr txBox="1"/>
          <p:nvPr/>
        </p:nvSpPr>
        <p:spPr>
          <a:xfrm>
            <a:off x="1547418" y="5463400"/>
            <a:ext cx="2927259" cy="923330"/>
          </a:xfrm>
          <a:prstGeom prst="rect">
            <a:avLst/>
          </a:prstGeom>
          <a:noFill/>
        </p:spPr>
        <p:txBody>
          <a:bodyPr wrap="square" rtlCol="0">
            <a:spAutoFit/>
          </a:bodyPr>
          <a:lstStyle/>
          <a:p>
            <a:r>
              <a:rPr lang="en-US" dirty="0"/>
              <a:t>Agrawal et al, ICCV 2015.</a:t>
            </a:r>
            <a:br>
              <a:rPr lang="en-US" dirty="0"/>
            </a:br>
            <a:r>
              <a:rPr lang="en-US" dirty="0" err="1"/>
              <a:t>Jayaraman</a:t>
            </a:r>
            <a:r>
              <a:rPr lang="en-US" dirty="0"/>
              <a:t> and </a:t>
            </a:r>
            <a:r>
              <a:rPr lang="en-US" dirty="0" err="1"/>
              <a:t>Grauman</a:t>
            </a:r>
            <a:r>
              <a:rPr lang="en-US" dirty="0"/>
              <a:t>, ICCV 2015.</a:t>
            </a:r>
          </a:p>
        </p:txBody>
      </p:sp>
      <p:sp>
        <p:nvSpPr>
          <p:cNvPr id="11" name="TextBox 10"/>
          <p:cNvSpPr txBox="1"/>
          <p:nvPr/>
        </p:nvSpPr>
        <p:spPr>
          <a:xfrm>
            <a:off x="1547418" y="2732460"/>
            <a:ext cx="2927259" cy="369332"/>
          </a:xfrm>
          <a:prstGeom prst="rect">
            <a:avLst/>
          </a:prstGeom>
          <a:noFill/>
        </p:spPr>
        <p:txBody>
          <a:bodyPr wrap="square" rtlCol="0">
            <a:spAutoFit/>
          </a:bodyPr>
          <a:lstStyle/>
          <a:p>
            <a:r>
              <a:rPr lang="en-US" dirty="0"/>
              <a:t>Wang et al, ICCV 2015</a:t>
            </a:r>
          </a:p>
        </p:txBody>
      </p:sp>
    </p:spTree>
    <p:extLst>
      <p:ext uri="{BB962C8B-B14F-4D97-AF65-F5344CB8AC3E}">
        <p14:creationId xmlns:p14="http://schemas.microsoft.com/office/powerpoint/2010/main" val="2880846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unreasonable effectiveness of ImageNet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100" y="5700750"/>
            <a:ext cx="10058400" cy="609223"/>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6100" y="1690688"/>
            <a:ext cx="5359400" cy="35052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690688"/>
            <a:ext cx="5300133" cy="3381755"/>
          </a:xfrm>
          <a:prstGeom prst="rect">
            <a:avLst/>
          </a:prstGeom>
        </p:spPr>
      </p:pic>
    </p:spTree>
    <p:extLst>
      <p:ext uri="{BB962C8B-B14F-4D97-AF65-F5344CB8AC3E}">
        <p14:creationId xmlns:p14="http://schemas.microsoft.com/office/powerpoint/2010/main" val="1668838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unreasonable effectiveness of ImageNet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8683" y="1690688"/>
            <a:ext cx="4932734" cy="321997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 y="1690688"/>
            <a:ext cx="5753100" cy="37084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 y="5700750"/>
            <a:ext cx="10058400" cy="609223"/>
          </a:xfrm>
          <a:prstGeom prst="rect">
            <a:avLst/>
          </a:prstGeom>
        </p:spPr>
      </p:pic>
    </p:spTree>
    <p:extLst>
      <p:ext uri="{BB962C8B-B14F-4D97-AF65-F5344CB8AC3E}">
        <p14:creationId xmlns:p14="http://schemas.microsoft.com/office/powerpoint/2010/main" val="407268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ImageNet so good?</a:t>
            </a:r>
          </a:p>
        </p:txBody>
      </p:sp>
      <p:sp>
        <p:nvSpPr>
          <p:cNvPr id="3" name="Content Placeholder 2"/>
          <p:cNvSpPr>
            <a:spLocks noGrp="1"/>
          </p:cNvSpPr>
          <p:nvPr>
            <p:ph idx="1"/>
          </p:nvPr>
        </p:nvSpPr>
        <p:spPr/>
        <p:txBody>
          <a:bodyPr/>
          <a:lstStyle/>
          <a:p>
            <a:r>
              <a:rPr lang="en-US" dirty="0"/>
              <a:t>Classification?</a:t>
            </a:r>
          </a:p>
          <a:p>
            <a:r>
              <a:rPr lang="en-US" dirty="0"/>
              <a:t>Curated images?</a:t>
            </a:r>
          </a:p>
          <a:p>
            <a:r>
              <a:rPr lang="en-US" dirty="0"/>
              <a:t>Many diverse classes?</a:t>
            </a:r>
          </a:p>
          <a:p>
            <a:r>
              <a:rPr lang="en-US" dirty="0"/>
              <a:t>Related to target tasks?</a:t>
            </a:r>
          </a:p>
        </p:txBody>
      </p:sp>
    </p:spTree>
    <p:extLst>
      <p:ext uri="{BB962C8B-B14F-4D97-AF65-F5344CB8AC3E}">
        <p14:creationId xmlns:p14="http://schemas.microsoft.com/office/powerpoint/2010/main" val="427197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1505-9588-8849-9F72-CD2D62326306}"/>
              </a:ext>
            </a:extLst>
          </p:cNvPr>
          <p:cNvSpPr>
            <a:spLocks noGrp="1"/>
          </p:cNvSpPr>
          <p:nvPr>
            <p:ph type="title"/>
          </p:nvPr>
        </p:nvSpPr>
        <p:spPr/>
        <p:txBody>
          <a:bodyPr/>
          <a:lstStyle/>
          <a:p>
            <a:r>
              <a:rPr lang="en-US" dirty="0"/>
              <a:t>Pretext task</a:t>
            </a:r>
          </a:p>
        </p:txBody>
      </p:sp>
      <p:sp>
        <p:nvSpPr>
          <p:cNvPr id="3" name="Content Placeholder 2">
            <a:extLst>
              <a:ext uri="{FF2B5EF4-FFF2-40B4-BE49-F238E27FC236}">
                <a16:creationId xmlns:a16="http://schemas.microsoft.com/office/drawing/2014/main" id="{D64EEA45-DCE3-7644-B7AF-6FE04F4CB392}"/>
              </a:ext>
            </a:extLst>
          </p:cNvPr>
          <p:cNvSpPr>
            <a:spLocks noGrp="1"/>
          </p:cNvSpPr>
          <p:nvPr>
            <p:ph idx="1"/>
          </p:nvPr>
        </p:nvSpPr>
        <p:spPr/>
        <p:txBody>
          <a:bodyPr/>
          <a:lstStyle/>
          <a:p>
            <a:r>
              <a:rPr lang="en-US" dirty="0"/>
              <a:t>Labels are unavailable</a:t>
            </a:r>
          </a:p>
          <a:p>
            <a:r>
              <a:rPr lang="en-US" dirty="0"/>
              <a:t>Idea: create your own labels from data</a:t>
            </a:r>
          </a:p>
          <a:p>
            <a:r>
              <a:rPr lang="en-US" dirty="0"/>
              <a:t>“Pretext” task</a:t>
            </a:r>
          </a:p>
          <a:p>
            <a:r>
              <a:rPr lang="en-US" dirty="0"/>
              <a:t>Hope: Solving the task leads to good feature representations</a:t>
            </a:r>
          </a:p>
          <a:p>
            <a:endParaRPr lang="en-US" dirty="0"/>
          </a:p>
        </p:txBody>
      </p:sp>
    </p:spTree>
    <p:extLst>
      <p:ext uri="{BB962C8B-B14F-4D97-AF65-F5344CB8AC3E}">
        <p14:creationId xmlns:p14="http://schemas.microsoft.com/office/powerpoint/2010/main" val="3616589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BEB2-649C-274F-957D-93AB77404F96}"/>
              </a:ext>
            </a:extLst>
          </p:cNvPr>
          <p:cNvSpPr>
            <a:spLocks noGrp="1"/>
          </p:cNvSpPr>
          <p:nvPr>
            <p:ph type="title"/>
          </p:nvPr>
        </p:nvSpPr>
        <p:spPr/>
        <p:txBody>
          <a:bodyPr/>
          <a:lstStyle/>
          <a:p>
            <a:r>
              <a:rPr lang="en-US" dirty="0"/>
              <a:t>Lessons from human cognition</a:t>
            </a:r>
          </a:p>
        </p:txBody>
      </p:sp>
      <p:sp>
        <p:nvSpPr>
          <p:cNvPr id="3" name="Content Placeholder 2">
            <a:extLst>
              <a:ext uri="{FF2B5EF4-FFF2-40B4-BE49-F238E27FC236}">
                <a16:creationId xmlns:a16="http://schemas.microsoft.com/office/drawing/2014/main" id="{A160C762-2BF5-0541-BDED-94A7EDBB7733}"/>
              </a:ext>
            </a:extLst>
          </p:cNvPr>
          <p:cNvSpPr>
            <a:spLocks noGrp="1"/>
          </p:cNvSpPr>
          <p:nvPr>
            <p:ph idx="1"/>
          </p:nvPr>
        </p:nvSpPr>
        <p:spPr/>
        <p:txBody>
          <a:bodyPr>
            <a:normAutofit lnSpcReduction="10000"/>
          </a:bodyPr>
          <a:lstStyle/>
          <a:p>
            <a:r>
              <a:rPr lang="en-US" dirty="0"/>
              <a:t>Babies experience of the world is profoundly </a:t>
            </a:r>
            <a:r>
              <a:rPr lang="en-US" b="1" dirty="0"/>
              <a:t>multi-modal</a:t>
            </a:r>
          </a:p>
          <a:p>
            <a:r>
              <a:rPr lang="en-US" dirty="0"/>
              <a:t>Babies develop </a:t>
            </a:r>
            <a:r>
              <a:rPr lang="en-US" b="1" dirty="0"/>
              <a:t>incrementally</a:t>
            </a:r>
            <a:r>
              <a:rPr lang="en-US" dirty="0"/>
              <a:t>, and they are not smart at the start.</a:t>
            </a:r>
          </a:p>
          <a:p>
            <a:r>
              <a:rPr lang="en-US" dirty="0"/>
              <a:t>Babies live in a </a:t>
            </a:r>
            <a:r>
              <a:rPr lang="en-US" b="1" dirty="0"/>
              <a:t>physical world</a:t>
            </a:r>
            <a:r>
              <a:rPr lang="en-US" dirty="0"/>
              <a:t>, full of rich regularities that organize perception, action, and ultimately thought.</a:t>
            </a:r>
          </a:p>
          <a:p>
            <a:r>
              <a:rPr lang="en-US" dirty="0"/>
              <a:t>Babies </a:t>
            </a:r>
            <a:r>
              <a:rPr lang="en-US" b="1" dirty="0"/>
              <a:t>explore</a:t>
            </a:r>
            <a:r>
              <a:rPr lang="en-US" dirty="0"/>
              <a:t> – they move and act in highly variable and playful ways that are not goal-oriented and are seemingly random.</a:t>
            </a:r>
          </a:p>
          <a:p>
            <a:r>
              <a:rPr lang="en-US" dirty="0"/>
              <a:t>Babies act and learn in a </a:t>
            </a:r>
            <a:r>
              <a:rPr lang="en-US" b="1" dirty="0"/>
              <a:t>social world </a:t>
            </a:r>
            <a:r>
              <a:rPr lang="en-US" dirty="0"/>
              <a:t>in which more mature partners guide learning and add supporting structures to that learning</a:t>
            </a:r>
          </a:p>
          <a:p>
            <a:r>
              <a:rPr lang="en-US" dirty="0"/>
              <a:t>Babies learn a </a:t>
            </a:r>
            <a:r>
              <a:rPr lang="en-US" b="1" dirty="0"/>
              <a:t>language</a:t>
            </a:r>
            <a:r>
              <a:rPr lang="en-US" dirty="0"/>
              <a:t>, a shared communicative system that is symbolic.</a:t>
            </a:r>
          </a:p>
        </p:txBody>
      </p:sp>
      <p:sp>
        <p:nvSpPr>
          <p:cNvPr id="4" name="Rectangle 3">
            <a:extLst>
              <a:ext uri="{FF2B5EF4-FFF2-40B4-BE49-F238E27FC236}">
                <a16:creationId xmlns:a16="http://schemas.microsoft.com/office/drawing/2014/main" id="{93D5C1AB-5B79-0547-BFF3-D3F99CCB0CE4}"/>
              </a:ext>
            </a:extLst>
          </p:cNvPr>
          <p:cNvSpPr/>
          <p:nvPr/>
        </p:nvSpPr>
        <p:spPr>
          <a:xfrm>
            <a:off x="0" y="6211669"/>
            <a:ext cx="12192000" cy="646331"/>
          </a:xfrm>
          <a:prstGeom prst="rect">
            <a:avLst/>
          </a:prstGeom>
        </p:spPr>
        <p:txBody>
          <a:bodyPr wrap="square">
            <a:spAutoFit/>
          </a:bodyPr>
          <a:lstStyle/>
          <a:p>
            <a:r>
              <a:rPr lang="en-US" dirty="0"/>
              <a:t>Smith, Linda, and Michael Gasser. "The development of embodied cognition: Six lessons from babies." </a:t>
            </a:r>
            <a:r>
              <a:rPr lang="en-US" i="1" dirty="0"/>
              <a:t>Artificial life</a:t>
            </a:r>
            <a:r>
              <a:rPr lang="en-US" dirty="0"/>
              <a:t> 11.1-2 (2005): 13-29.</a:t>
            </a:r>
          </a:p>
        </p:txBody>
      </p:sp>
    </p:spTree>
    <p:extLst>
      <p:ext uri="{BB962C8B-B14F-4D97-AF65-F5344CB8AC3E}">
        <p14:creationId xmlns:p14="http://schemas.microsoft.com/office/powerpoint/2010/main" val="3476081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 supervision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 y="1511300"/>
            <a:ext cx="5410200" cy="4140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2633" y="1324913"/>
            <a:ext cx="5610147" cy="5160554"/>
          </a:xfrm>
          <a:prstGeom prst="rect">
            <a:avLst/>
          </a:prstGeom>
        </p:spPr>
      </p:pic>
      <p:sp>
        <p:nvSpPr>
          <p:cNvPr id="3" name="Rectangle 2"/>
          <p:cNvSpPr/>
          <p:nvPr/>
        </p:nvSpPr>
        <p:spPr>
          <a:xfrm>
            <a:off x="156632" y="6211669"/>
            <a:ext cx="9647767" cy="646331"/>
          </a:xfrm>
          <a:prstGeom prst="rect">
            <a:avLst/>
          </a:prstGeom>
        </p:spPr>
        <p:txBody>
          <a:bodyPr wrap="square">
            <a:spAutoFit/>
          </a:bodyPr>
          <a:lstStyle/>
          <a:p>
            <a:r>
              <a:rPr lang="en-US" dirty="0">
                <a:solidFill>
                  <a:srgbClr val="333332"/>
                </a:solidFill>
                <a:latin typeface="PT Serif" charset="0"/>
              </a:rPr>
              <a:t>A. </a:t>
            </a:r>
            <a:r>
              <a:rPr lang="en-US" dirty="0" err="1">
                <a:solidFill>
                  <a:srgbClr val="333332"/>
                </a:solidFill>
                <a:latin typeface="PT Serif" charset="0"/>
              </a:rPr>
              <a:t>Joulin</a:t>
            </a:r>
            <a:r>
              <a:rPr lang="en-US" dirty="0">
                <a:solidFill>
                  <a:srgbClr val="333332"/>
                </a:solidFill>
                <a:latin typeface="PT Serif" charset="0"/>
              </a:rPr>
              <a:t>*, L.J.P. van der </a:t>
            </a:r>
            <a:r>
              <a:rPr lang="en-US" dirty="0" err="1">
                <a:solidFill>
                  <a:srgbClr val="333332"/>
                </a:solidFill>
                <a:latin typeface="PT Serif" charset="0"/>
              </a:rPr>
              <a:t>Maaten</a:t>
            </a:r>
            <a:r>
              <a:rPr lang="en-US" dirty="0">
                <a:solidFill>
                  <a:srgbClr val="333332"/>
                </a:solidFill>
                <a:latin typeface="PT Serif" charset="0"/>
              </a:rPr>
              <a:t>*, A. </a:t>
            </a:r>
            <a:r>
              <a:rPr lang="en-US" dirty="0" err="1">
                <a:solidFill>
                  <a:srgbClr val="333332"/>
                </a:solidFill>
                <a:latin typeface="PT Serif" charset="0"/>
              </a:rPr>
              <a:t>Jabri</a:t>
            </a:r>
            <a:r>
              <a:rPr lang="en-US" dirty="0">
                <a:solidFill>
                  <a:srgbClr val="333332"/>
                </a:solidFill>
                <a:latin typeface="PT Serif" charset="0"/>
              </a:rPr>
              <a:t>, and N. </a:t>
            </a:r>
            <a:r>
              <a:rPr lang="en-US" dirty="0" err="1">
                <a:solidFill>
                  <a:srgbClr val="333332"/>
                </a:solidFill>
                <a:latin typeface="PT Serif" charset="0"/>
              </a:rPr>
              <a:t>Vasilache</a:t>
            </a:r>
            <a:r>
              <a:rPr lang="en-US" dirty="0">
                <a:solidFill>
                  <a:srgbClr val="333332"/>
                </a:solidFill>
                <a:latin typeface="PT Serif" charset="0"/>
              </a:rPr>
              <a:t> (*both authors contributed equally). </a:t>
            </a:r>
            <a:r>
              <a:rPr lang="en-US" b="1" dirty="0">
                <a:solidFill>
                  <a:srgbClr val="333332"/>
                </a:solidFill>
                <a:latin typeface="PT Serif" charset="0"/>
              </a:rPr>
              <a:t>Learning Visual Features from Large Weakly Supervised Data</a:t>
            </a:r>
            <a:r>
              <a:rPr lang="en-US" dirty="0">
                <a:solidFill>
                  <a:srgbClr val="333332"/>
                </a:solidFill>
                <a:latin typeface="PT Serif" charset="0"/>
              </a:rPr>
              <a:t>. In </a:t>
            </a:r>
            <a:r>
              <a:rPr lang="en-US" i="1" dirty="0">
                <a:solidFill>
                  <a:srgbClr val="333332"/>
                </a:solidFill>
                <a:latin typeface="PT Serif" charset="0"/>
              </a:rPr>
              <a:t>ECCV, 2016.</a:t>
            </a:r>
            <a:endParaRPr lang="en-US" dirty="0"/>
          </a:p>
        </p:txBody>
      </p:sp>
    </p:spTree>
    <p:extLst>
      <p:ext uri="{BB962C8B-B14F-4D97-AF65-F5344CB8AC3E}">
        <p14:creationId xmlns:p14="http://schemas.microsoft.com/office/powerpoint/2010/main" val="403432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Beating supervised learning with tons and tons of data</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690688"/>
            <a:ext cx="10058400" cy="4826880"/>
          </a:xfrm>
          <a:prstGeom prst="rect">
            <a:avLst/>
          </a:prstGeom>
        </p:spPr>
      </p:pic>
      <p:sp>
        <p:nvSpPr>
          <p:cNvPr id="3" name="Rectangle 2"/>
          <p:cNvSpPr/>
          <p:nvPr/>
        </p:nvSpPr>
        <p:spPr>
          <a:xfrm>
            <a:off x="0" y="6211669"/>
            <a:ext cx="12192000" cy="646331"/>
          </a:xfrm>
          <a:prstGeom prst="rect">
            <a:avLst/>
          </a:prstGeom>
        </p:spPr>
        <p:txBody>
          <a:bodyPr wrap="square">
            <a:spAutoFit/>
          </a:bodyPr>
          <a:lstStyle/>
          <a:p>
            <a:r>
              <a:rPr lang="en-US" dirty="0"/>
              <a:t>Revisiting Unreasonable Effectiveness of Data in Deep Learning Era. Chen Sun, </a:t>
            </a:r>
            <a:r>
              <a:rPr lang="en-US" dirty="0" err="1"/>
              <a:t>Abhinav</a:t>
            </a:r>
            <a:r>
              <a:rPr lang="en-US" dirty="0"/>
              <a:t> Srivastava, Saurabh Singh, </a:t>
            </a:r>
            <a:r>
              <a:rPr lang="en-US" dirty="0" err="1"/>
              <a:t>Abhinav</a:t>
            </a:r>
            <a:r>
              <a:rPr lang="en-US" dirty="0"/>
              <a:t> Gupta. In </a:t>
            </a:r>
            <a:r>
              <a:rPr lang="en-US" i="1" dirty="0"/>
              <a:t>ICCV, </a:t>
            </a:r>
            <a:r>
              <a:rPr lang="en-US" dirty="0"/>
              <a:t>2017.</a:t>
            </a:r>
          </a:p>
        </p:txBody>
      </p:sp>
    </p:spTree>
    <p:extLst>
      <p:ext uri="{BB962C8B-B14F-4D97-AF65-F5344CB8AC3E}">
        <p14:creationId xmlns:p14="http://schemas.microsoft.com/office/powerpoint/2010/main" val="232022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phases of supervision</a:t>
            </a:r>
          </a:p>
        </p:txBody>
      </p:sp>
      <p:grpSp>
        <p:nvGrpSpPr>
          <p:cNvPr id="57" name="Group 56"/>
          <p:cNvGrpSpPr/>
          <p:nvPr/>
        </p:nvGrpSpPr>
        <p:grpSpPr>
          <a:xfrm>
            <a:off x="2085912" y="2338939"/>
            <a:ext cx="7953438" cy="2546381"/>
            <a:chOff x="154827" y="516128"/>
            <a:chExt cx="12598256" cy="3501631"/>
          </a:xfrm>
        </p:grpSpPr>
        <p:sp>
          <p:nvSpPr>
            <p:cNvPr id="7" name="Parallelogram 6"/>
            <p:cNvSpPr/>
            <p:nvPr/>
          </p:nvSpPr>
          <p:spPr>
            <a:xfrm flipV="1">
              <a:off x="3837300" y="1945308"/>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arallelogram 7"/>
            <p:cNvSpPr/>
            <p:nvPr/>
          </p:nvSpPr>
          <p:spPr>
            <a:xfrm flipV="1">
              <a:off x="3837300" y="1866851"/>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arallelogram 8"/>
            <p:cNvSpPr/>
            <p:nvPr/>
          </p:nvSpPr>
          <p:spPr>
            <a:xfrm flipV="1">
              <a:off x="3837300" y="1788394"/>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Parallelogram 9"/>
            <p:cNvSpPr/>
            <p:nvPr/>
          </p:nvSpPr>
          <p:spPr>
            <a:xfrm flipV="1">
              <a:off x="3837300" y="1709937"/>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arallelogram 10"/>
            <p:cNvSpPr/>
            <p:nvPr/>
          </p:nvSpPr>
          <p:spPr>
            <a:xfrm flipV="1">
              <a:off x="3837300" y="1631480"/>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Parallelogram 11"/>
            <p:cNvSpPr/>
            <p:nvPr/>
          </p:nvSpPr>
          <p:spPr>
            <a:xfrm flipV="1">
              <a:off x="3837300" y="1553023"/>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Parallelogram 12"/>
            <p:cNvSpPr/>
            <p:nvPr/>
          </p:nvSpPr>
          <p:spPr>
            <a:xfrm flipV="1">
              <a:off x="3837300" y="1474566"/>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arallelogram 13"/>
            <p:cNvSpPr/>
            <p:nvPr/>
          </p:nvSpPr>
          <p:spPr>
            <a:xfrm flipV="1">
              <a:off x="1831421" y="1948312"/>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arallelogram 14"/>
            <p:cNvSpPr/>
            <p:nvPr/>
          </p:nvSpPr>
          <p:spPr>
            <a:xfrm flipV="1">
              <a:off x="1831421" y="1869855"/>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arallelogram 15"/>
            <p:cNvSpPr/>
            <p:nvPr/>
          </p:nvSpPr>
          <p:spPr>
            <a:xfrm flipV="1">
              <a:off x="1831421" y="1791398"/>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Parallelogram 16"/>
            <p:cNvSpPr/>
            <p:nvPr/>
          </p:nvSpPr>
          <p:spPr>
            <a:xfrm flipV="1">
              <a:off x="1831421" y="1712941"/>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Parallelogram 17"/>
            <p:cNvSpPr/>
            <p:nvPr/>
          </p:nvSpPr>
          <p:spPr>
            <a:xfrm flipV="1">
              <a:off x="1831421" y="1634484"/>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Parallelogram 18"/>
            <p:cNvSpPr/>
            <p:nvPr/>
          </p:nvSpPr>
          <p:spPr>
            <a:xfrm flipV="1">
              <a:off x="1831421" y="1556027"/>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Parallelogram 19"/>
            <p:cNvSpPr/>
            <p:nvPr/>
          </p:nvSpPr>
          <p:spPr>
            <a:xfrm flipV="1">
              <a:off x="1831421" y="1477570"/>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Parallelogram 20"/>
            <p:cNvSpPr/>
            <p:nvPr/>
          </p:nvSpPr>
          <p:spPr>
            <a:xfrm flipV="1">
              <a:off x="199072" y="1945308"/>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Parallelogram 21"/>
            <p:cNvSpPr/>
            <p:nvPr/>
          </p:nvSpPr>
          <p:spPr>
            <a:xfrm flipV="1">
              <a:off x="199072" y="1866851"/>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Parallelogram 22"/>
            <p:cNvSpPr/>
            <p:nvPr/>
          </p:nvSpPr>
          <p:spPr>
            <a:xfrm flipV="1">
              <a:off x="199072" y="1788394"/>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Parallelogram 23"/>
            <p:cNvSpPr/>
            <p:nvPr/>
          </p:nvSpPr>
          <p:spPr>
            <a:xfrm flipV="1">
              <a:off x="199072" y="1709937"/>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Parallelogram 24"/>
            <p:cNvSpPr/>
            <p:nvPr/>
          </p:nvSpPr>
          <p:spPr>
            <a:xfrm flipV="1">
              <a:off x="199072" y="1631480"/>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Parallelogram 25"/>
            <p:cNvSpPr/>
            <p:nvPr/>
          </p:nvSpPr>
          <p:spPr>
            <a:xfrm flipV="1">
              <a:off x="199072" y="1553023"/>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Parallelogram 26"/>
            <p:cNvSpPr/>
            <p:nvPr/>
          </p:nvSpPr>
          <p:spPr>
            <a:xfrm flipV="1">
              <a:off x="199072" y="1474566"/>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p:cNvSpPr/>
            <p:nvPr/>
          </p:nvSpPr>
          <p:spPr>
            <a:xfrm>
              <a:off x="3341283" y="1594976"/>
              <a:ext cx="91440" cy="95535"/>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ounded Rectangle 28"/>
            <p:cNvSpPr/>
            <p:nvPr/>
          </p:nvSpPr>
          <p:spPr>
            <a:xfrm>
              <a:off x="154827" y="3222306"/>
              <a:ext cx="2961564" cy="696036"/>
            </a:xfrm>
            <a:prstGeom prst="roundRect">
              <a:avLst/>
            </a:prstGeom>
            <a:solidFill>
              <a:schemeClr val="accent6">
                <a:lumMod val="40000"/>
                <a:lumOff val="60000"/>
              </a:schemeClr>
            </a:solidFill>
            <a:ln>
              <a:solidFill>
                <a:schemeClr val="accent6">
                  <a:lumMod val="60000"/>
                  <a:lumOff val="40000"/>
                </a:schemeClr>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Representation learning</a:t>
              </a:r>
            </a:p>
          </p:txBody>
        </p:sp>
        <p:sp>
          <p:nvSpPr>
            <p:cNvPr id="30" name="Rounded Rectangle 29"/>
            <p:cNvSpPr/>
            <p:nvPr/>
          </p:nvSpPr>
          <p:spPr>
            <a:xfrm>
              <a:off x="6037188" y="3199985"/>
              <a:ext cx="2310543" cy="696036"/>
            </a:xfrm>
            <a:prstGeom prst="roundRect">
              <a:avLst/>
            </a:prstGeom>
            <a:solidFill>
              <a:schemeClr val="accent6">
                <a:lumMod val="40000"/>
                <a:lumOff val="60000"/>
              </a:schemeClr>
            </a:solidFill>
            <a:ln>
              <a:solidFill>
                <a:schemeClr val="accent6">
                  <a:lumMod val="60000"/>
                  <a:lumOff val="40000"/>
                </a:schemeClr>
              </a:solidFill>
            </a:ln>
            <a:effectLst>
              <a:glow rad="2032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Finetuning</a:t>
              </a:r>
              <a:endParaRPr lang="en-US" sz="1400" dirty="0">
                <a:solidFill>
                  <a:schemeClr val="tx1"/>
                </a:solidFill>
              </a:endParaRPr>
            </a:p>
          </p:txBody>
        </p:sp>
        <p:sp>
          <p:nvSpPr>
            <p:cNvPr id="31" name="Trapezoid 30"/>
            <p:cNvSpPr/>
            <p:nvPr/>
          </p:nvSpPr>
          <p:spPr>
            <a:xfrm rot="5400000">
              <a:off x="4027219" y="2813799"/>
              <a:ext cx="993648" cy="1414272"/>
            </a:xfrm>
            <a:prstGeom prst="trapezoid">
              <a:avLst/>
            </a:prstGeom>
            <a:solidFill>
              <a:schemeClr val="accent1">
                <a:lumMod val="40000"/>
                <a:lumOff val="60000"/>
              </a:schemeClr>
            </a:solidFill>
            <a:ln>
              <a:solidFill>
                <a:schemeClr val="accent5">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scene3d>
                <a:camera prst="orthographicFront">
                  <a:rot lat="0" lon="0" rev="0"/>
                </a:camera>
                <a:lightRig rig="threePt" dir="t"/>
              </a:scene3d>
            </a:bodyPr>
            <a:lstStyle/>
            <a:p>
              <a:pPr algn="r"/>
              <a:endParaRPr lang="en-US" sz="1200" dirty="0"/>
            </a:p>
          </p:txBody>
        </p:sp>
        <p:sp>
          <p:nvSpPr>
            <p:cNvPr id="33" name="Rounded Rectangle 32"/>
            <p:cNvSpPr/>
            <p:nvPr/>
          </p:nvSpPr>
          <p:spPr>
            <a:xfrm>
              <a:off x="11067293" y="3192821"/>
              <a:ext cx="1685790" cy="696036"/>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Evaluation</a:t>
              </a:r>
            </a:p>
          </p:txBody>
        </p:sp>
        <p:sp>
          <p:nvSpPr>
            <p:cNvPr id="34" name="TextBox 33"/>
            <p:cNvSpPr txBox="1"/>
            <p:nvPr/>
          </p:nvSpPr>
          <p:spPr>
            <a:xfrm>
              <a:off x="3812082" y="3317203"/>
              <a:ext cx="1390055" cy="423237"/>
            </a:xfrm>
            <a:prstGeom prst="rect">
              <a:avLst/>
            </a:prstGeom>
            <a:noFill/>
          </p:spPr>
          <p:txBody>
            <a:bodyPr wrap="square" rtlCol="0">
              <a:spAutoFit/>
            </a:bodyPr>
            <a:lstStyle/>
            <a:p>
              <a:pPr algn="ctr"/>
              <a:r>
                <a:rPr lang="en-US" sz="1400" dirty="0"/>
                <a:t>Model</a:t>
              </a:r>
            </a:p>
          </p:txBody>
        </p:sp>
        <p:pic>
          <p:nvPicPr>
            <p:cNvPr id="35" name="Picture 34"/>
            <p:cNvPicPr>
              <a:picLocks noChangeAspect="1"/>
            </p:cNvPicPr>
            <p:nvPr/>
          </p:nvPicPr>
          <p:blipFill>
            <a:blip r:embed="rId3"/>
            <a:stretch>
              <a:fillRect/>
            </a:stretch>
          </p:blipFill>
          <p:spPr>
            <a:xfrm>
              <a:off x="323545" y="1110084"/>
              <a:ext cx="1297539" cy="1028390"/>
            </a:xfrm>
            <a:prstGeom prst="rect">
              <a:avLst/>
            </a:prstGeom>
            <a:scene3d>
              <a:camera prst="orthographicFront">
                <a:rot lat="3000000" lon="2400000" rev="1980000"/>
              </a:camera>
              <a:lightRig rig="threePt" dir="t"/>
            </a:scene3d>
          </p:spPr>
        </p:pic>
        <p:pic>
          <p:nvPicPr>
            <p:cNvPr id="36" name="Picture 3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55406" y="1114825"/>
              <a:ext cx="1330673" cy="1007036"/>
            </a:xfrm>
            <a:prstGeom prst="rect">
              <a:avLst/>
            </a:prstGeom>
            <a:scene3d>
              <a:camera prst="orthographicFront">
                <a:rot lat="3000000" lon="2400000" rev="1980000"/>
              </a:camera>
              <a:lightRig rig="threePt" dir="t"/>
            </a:scene3d>
          </p:spPr>
        </p:pic>
        <p:pic>
          <p:nvPicPr>
            <p:cNvPr id="37" name="Picture 36"/>
            <p:cNvPicPr>
              <a:picLocks noChangeAspect="1"/>
            </p:cNvPicPr>
            <p:nvPr/>
          </p:nvPicPr>
          <p:blipFill>
            <a:blip r:embed="rId5"/>
            <a:stretch>
              <a:fillRect/>
            </a:stretch>
          </p:blipFill>
          <p:spPr>
            <a:xfrm>
              <a:off x="3936366" y="1099962"/>
              <a:ext cx="1378966" cy="1048634"/>
            </a:xfrm>
            <a:prstGeom prst="rect">
              <a:avLst/>
            </a:prstGeom>
            <a:effectLst/>
            <a:scene3d>
              <a:camera prst="orthographicFront">
                <a:rot lat="3000000" lon="2400000" rev="1980000"/>
              </a:camera>
              <a:lightRig rig="threePt" dir="t"/>
            </a:scene3d>
          </p:spPr>
        </p:pic>
        <p:sp>
          <p:nvSpPr>
            <p:cNvPr id="41" name="TextBox 40"/>
            <p:cNvSpPr txBox="1"/>
            <p:nvPr/>
          </p:nvSpPr>
          <p:spPr>
            <a:xfrm>
              <a:off x="608461" y="539369"/>
              <a:ext cx="4014761" cy="423237"/>
            </a:xfrm>
            <a:prstGeom prst="rect">
              <a:avLst/>
            </a:prstGeom>
            <a:noFill/>
          </p:spPr>
          <p:txBody>
            <a:bodyPr wrap="square" rtlCol="0">
              <a:spAutoFit/>
            </a:bodyPr>
            <a:lstStyle/>
            <a:p>
              <a:pPr algn="ctr"/>
              <a:r>
                <a:rPr lang="en-US" sz="1400" dirty="0"/>
                <a:t>Base task (ImageNet)</a:t>
              </a:r>
            </a:p>
          </p:txBody>
        </p:sp>
        <p:sp>
          <p:nvSpPr>
            <p:cNvPr id="42" name="TextBox 41"/>
            <p:cNvSpPr txBox="1"/>
            <p:nvPr/>
          </p:nvSpPr>
          <p:spPr>
            <a:xfrm>
              <a:off x="6148932" y="516128"/>
              <a:ext cx="3497370" cy="423237"/>
            </a:xfrm>
            <a:prstGeom prst="rect">
              <a:avLst/>
            </a:prstGeom>
            <a:noFill/>
          </p:spPr>
          <p:txBody>
            <a:bodyPr wrap="square" rtlCol="0">
              <a:spAutoFit/>
            </a:bodyPr>
            <a:lstStyle/>
            <a:p>
              <a:pPr algn="ctr"/>
              <a:r>
                <a:rPr lang="en-US" sz="1400" dirty="0"/>
                <a:t>New task</a:t>
              </a:r>
            </a:p>
          </p:txBody>
        </p:sp>
        <p:cxnSp>
          <p:nvCxnSpPr>
            <p:cNvPr id="44" name="Straight Arrow Connector 43"/>
            <p:cNvCxnSpPr/>
            <p:nvPr/>
          </p:nvCxnSpPr>
          <p:spPr>
            <a:xfrm flipH="1">
              <a:off x="966209" y="2547233"/>
              <a:ext cx="12209" cy="570135"/>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492433" y="1594976"/>
              <a:ext cx="91440" cy="95535"/>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p:cNvSpPr/>
            <p:nvPr/>
          </p:nvSpPr>
          <p:spPr>
            <a:xfrm>
              <a:off x="3643583" y="1594976"/>
              <a:ext cx="91440" cy="95535"/>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Arrow Connector 49"/>
            <p:cNvCxnSpPr/>
            <p:nvPr/>
          </p:nvCxnSpPr>
          <p:spPr>
            <a:xfrm>
              <a:off x="3167357" y="3540044"/>
              <a:ext cx="598584"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897618" y="2138646"/>
              <a:ext cx="1" cy="1005588"/>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282145" y="3537748"/>
              <a:ext cx="704077"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398697" y="3537748"/>
              <a:ext cx="704077"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0416086" y="3537748"/>
              <a:ext cx="600240"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8" descr="2008_003461_cl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5807" y="2606932"/>
            <a:ext cx="1156453" cy="787782"/>
          </a:xfrm>
          <a:prstGeom prst="rect">
            <a:avLst/>
          </a:prstGeom>
        </p:spPr>
      </p:pic>
      <p:sp>
        <p:nvSpPr>
          <p:cNvPr id="63" name="Trapezoid 62"/>
          <p:cNvSpPr/>
          <p:nvPr/>
        </p:nvSpPr>
        <p:spPr>
          <a:xfrm rot="5400000">
            <a:off x="7842239" y="4077607"/>
            <a:ext cx="722579" cy="892848"/>
          </a:xfrm>
          <a:prstGeom prst="trapezoid">
            <a:avLst/>
          </a:prstGeom>
          <a:solidFill>
            <a:schemeClr val="accent1">
              <a:lumMod val="40000"/>
              <a:lumOff val="60000"/>
            </a:schemeClr>
          </a:solidFill>
          <a:ln>
            <a:solidFill>
              <a:schemeClr val="accent5">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scene3d>
              <a:camera prst="orthographicFront">
                <a:rot lat="0" lon="0" rev="0"/>
              </a:camera>
              <a:lightRig rig="threePt" dir="t"/>
            </a:scene3d>
          </a:bodyPr>
          <a:lstStyle/>
          <a:p>
            <a:pPr algn="r"/>
            <a:endParaRPr lang="en-US" sz="1200" dirty="0"/>
          </a:p>
        </p:txBody>
      </p:sp>
      <p:sp>
        <p:nvSpPr>
          <p:cNvPr id="64" name="TextBox 63"/>
          <p:cNvSpPr txBox="1"/>
          <p:nvPr/>
        </p:nvSpPr>
        <p:spPr>
          <a:xfrm>
            <a:off x="7664175" y="4230557"/>
            <a:ext cx="877559" cy="523220"/>
          </a:xfrm>
          <a:prstGeom prst="rect">
            <a:avLst/>
          </a:prstGeom>
          <a:noFill/>
        </p:spPr>
        <p:txBody>
          <a:bodyPr wrap="square" rtlCol="0">
            <a:spAutoFit/>
          </a:bodyPr>
          <a:lstStyle/>
          <a:p>
            <a:pPr algn="ctr"/>
            <a:r>
              <a:rPr lang="en-US" sz="1400"/>
              <a:t>New</a:t>
            </a:r>
          </a:p>
          <a:p>
            <a:pPr algn="ctr"/>
            <a:r>
              <a:rPr lang="en-US" sz="1400" dirty="0"/>
              <a:t>Model</a:t>
            </a:r>
          </a:p>
        </p:txBody>
      </p:sp>
    </p:spTree>
    <p:extLst>
      <p:ext uri="{BB962C8B-B14F-4D97-AF65-F5344CB8AC3E}">
        <p14:creationId xmlns:p14="http://schemas.microsoft.com/office/powerpoint/2010/main" val="1205337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forms of reduced supervision</a:t>
            </a:r>
          </a:p>
        </p:txBody>
      </p:sp>
      <p:sp>
        <p:nvSpPr>
          <p:cNvPr id="3" name="Content Placeholder 2"/>
          <p:cNvSpPr>
            <a:spLocks noGrp="1"/>
          </p:cNvSpPr>
          <p:nvPr>
            <p:ph idx="1"/>
          </p:nvPr>
        </p:nvSpPr>
        <p:spPr/>
        <p:txBody>
          <a:bodyPr/>
          <a:lstStyle/>
          <a:p>
            <a:r>
              <a:rPr lang="en-US" dirty="0"/>
              <a:t>Weakly supervised</a:t>
            </a:r>
          </a:p>
          <a:p>
            <a:pPr lvl="1"/>
            <a:r>
              <a:rPr lang="en-US" dirty="0"/>
              <a:t>Use less rich annotation / noisy annotation</a:t>
            </a:r>
          </a:p>
          <a:p>
            <a:r>
              <a:rPr lang="en-US" dirty="0"/>
              <a:t>Semi supervised</a:t>
            </a:r>
          </a:p>
          <a:p>
            <a:pPr lvl="1"/>
            <a:r>
              <a:rPr lang="en-US" dirty="0"/>
              <a:t>Use a few labeled images and a bank of unlabeled images</a:t>
            </a:r>
          </a:p>
          <a:p>
            <a:r>
              <a:rPr lang="en-US" dirty="0"/>
              <a:t>Few-shot</a:t>
            </a:r>
          </a:p>
          <a:p>
            <a:pPr lvl="1"/>
            <a:r>
              <a:rPr lang="en-US" dirty="0"/>
              <a:t>Use a few labeled images</a:t>
            </a:r>
          </a:p>
          <a:p>
            <a:r>
              <a:rPr lang="en-US" dirty="0"/>
              <a:t>Zero-shot</a:t>
            </a:r>
          </a:p>
          <a:p>
            <a:pPr lvl="1"/>
            <a:r>
              <a:rPr lang="en-US" dirty="0"/>
              <a:t>Use no labeled images but side-information</a:t>
            </a:r>
          </a:p>
        </p:txBody>
      </p:sp>
    </p:spTree>
    <p:extLst>
      <p:ext uri="{BB962C8B-B14F-4D97-AF65-F5344CB8AC3E}">
        <p14:creationId xmlns:p14="http://schemas.microsoft.com/office/powerpoint/2010/main" val="701544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 supervision for detection</a:t>
            </a:r>
          </a:p>
        </p:txBody>
      </p:sp>
      <p:sp>
        <p:nvSpPr>
          <p:cNvPr id="3" name="Content Placeholder 2"/>
          <p:cNvSpPr>
            <a:spLocks noGrp="1"/>
          </p:cNvSpPr>
          <p:nvPr>
            <p:ph idx="1"/>
          </p:nvPr>
        </p:nvSpPr>
        <p:spPr/>
        <p:txBody>
          <a:bodyPr/>
          <a:lstStyle/>
          <a:p>
            <a:r>
              <a:rPr lang="en-US" dirty="0"/>
              <a:t>Can we learn object detection / semantic segmentation with only image level labels?</a:t>
            </a:r>
          </a:p>
          <a:p>
            <a:r>
              <a:rPr lang="en-US" dirty="0"/>
              <a:t>Idea: image label = “cat” =&gt; somewhere in the image there is a cat</a:t>
            </a:r>
          </a:p>
        </p:txBody>
      </p:sp>
    </p:spTree>
    <p:extLst>
      <p:ext uri="{BB962C8B-B14F-4D97-AF65-F5344CB8AC3E}">
        <p14:creationId xmlns:p14="http://schemas.microsoft.com/office/powerpoint/2010/main" val="2997253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41533" y="220309"/>
            <a:ext cx="5012267" cy="6683023"/>
          </a:xfrm>
          <a:prstGeom prst="rect">
            <a:avLst/>
          </a:prstGeom>
        </p:spPr>
      </p:pic>
      <p:sp>
        <p:nvSpPr>
          <p:cNvPr id="2" name="Title 1"/>
          <p:cNvSpPr>
            <a:spLocks noGrp="1"/>
          </p:cNvSpPr>
          <p:nvPr>
            <p:ph type="title"/>
          </p:nvPr>
        </p:nvSpPr>
        <p:spPr/>
        <p:txBody>
          <a:bodyPr/>
          <a:lstStyle/>
          <a:p>
            <a:r>
              <a:rPr lang="en-US" dirty="0"/>
              <a:t>Multiple instance learning</a:t>
            </a:r>
          </a:p>
        </p:txBody>
      </p:sp>
      <p:pic>
        <p:nvPicPr>
          <p:cNvPr id="4" name="Picture 3"/>
          <p:cNvPicPr>
            <a:picLocks noChangeAspect="1"/>
          </p:cNvPicPr>
          <p:nvPr/>
        </p:nvPicPr>
        <p:blipFill>
          <a:blip r:embed="rId3"/>
          <a:stretch>
            <a:fillRect/>
          </a:stretch>
        </p:blipFill>
        <p:spPr>
          <a:xfrm>
            <a:off x="440266" y="1690688"/>
            <a:ext cx="4989689" cy="374226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560732" y="2346809"/>
            <a:ext cx="2573867" cy="13716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364133" y="4374531"/>
            <a:ext cx="1016000" cy="62653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381519" y="4007398"/>
            <a:ext cx="1730024" cy="1501757"/>
          </a:xfrm>
          <a:prstGeom prst="rect">
            <a:avLst/>
          </a:prstGeom>
        </p:spPr>
      </p:pic>
      <p:sp>
        <p:nvSpPr>
          <p:cNvPr id="9" name="Right Arrow 8"/>
          <p:cNvSpPr/>
          <p:nvPr/>
        </p:nvSpPr>
        <p:spPr>
          <a:xfrm>
            <a:off x="5774267" y="3561820"/>
            <a:ext cx="897466" cy="445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905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instance learning</a:t>
            </a:r>
          </a:p>
        </p:txBody>
      </p:sp>
      <p:sp>
        <p:nvSpPr>
          <p:cNvPr id="6" name="Content Placeholder 5"/>
          <p:cNvSpPr>
            <a:spLocks noGrp="1"/>
          </p:cNvSpPr>
          <p:nvPr>
            <p:ph idx="1"/>
          </p:nvPr>
        </p:nvSpPr>
        <p:spPr/>
        <p:txBody>
          <a:bodyPr/>
          <a:lstStyle/>
          <a:p>
            <a:r>
              <a:rPr lang="en-US" dirty="0"/>
              <a:t>Bag is negative if all instances are negative</a:t>
            </a:r>
          </a:p>
          <a:p>
            <a:r>
              <a:rPr lang="en-US" dirty="0"/>
              <a:t>Bag is positive if one or more instances are positive</a:t>
            </a:r>
          </a:p>
        </p:txBody>
      </p:sp>
      <p:pic>
        <p:nvPicPr>
          <p:cNvPr id="5" name="Picture 4"/>
          <p:cNvPicPr>
            <a:picLocks noChangeAspect="1"/>
          </p:cNvPicPr>
          <p:nvPr/>
        </p:nvPicPr>
        <p:blipFill>
          <a:blip r:embed="rId2"/>
          <a:stretch>
            <a:fillRect/>
          </a:stretch>
        </p:blipFill>
        <p:spPr>
          <a:xfrm>
            <a:off x="6826250" y="4001294"/>
            <a:ext cx="4025900" cy="1041400"/>
          </a:xfrm>
          <a:prstGeom prst="rect">
            <a:avLst/>
          </a:prstGeom>
        </p:spPr>
      </p:pic>
      <p:pic>
        <p:nvPicPr>
          <p:cNvPr id="7" name="Picture 6"/>
          <p:cNvPicPr>
            <a:picLocks noChangeAspect="1"/>
          </p:cNvPicPr>
          <p:nvPr/>
        </p:nvPicPr>
        <p:blipFill>
          <a:blip r:embed="rId3"/>
          <a:stretch>
            <a:fillRect/>
          </a:stretch>
        </p:blipFill>
        <p:spPr>
          <a:xfrm>
            <a:off x="2065867" y="4236244"/>
            <a:ext cx="2438400" cy="571500"/>
          </a:xfrm>
          <a:prstGeom prst="rect">
            <a:avLst/>
          </a:prstGeom>
        </p:spPr>
      </p:pic>
    </p:spTree>
    <p:extLst>
      <p:ext uri="{BB962C8B-B14F-4D97-AF65-F5344CB8AC3E}">
        <p14:creationId xmlns:p14="http://schemas.microsoft.com/office/powerpoint/2010/main" val="1806321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F6CD-54DC-5549-A026-5FABE61D1B5B}"/>
              </a:ext>
            </a:extLst>
          </p:cNvPr>
          <p:cNvSpPr>
            <a:spLocks noGrp="1"/>
          </p:cNvSpPr>
          <p:nvPr>
            <p:ph type="title"/>
          </p:nvPr>
        </p:nvSpPr>
        <p:spPr/>
        <p:txBody>
          <a:bodyPr/>
          <a:lstStyle/>
          <a:p>
            <a:r>
              <a:rPr lang="en-US" dirty="0"/>
              <a:t>Few-shot learning</a:t>
            </a:r>
          </a:p>
        </p:txBody>
      </p:sp>
      <p:pic>
        <p:nvPicPr>
          <p:cNvPr id="5" name="Content Placeholder 4">
            <a:extLst>
              <a:ext uri="{FF2B5EF4-FFF2-40B4-BE49-F238E27FC236}">
                <a16:creationId xmlns:a16="http://schemas.microsoft.com/office/drawing/2014/main" id="{0219BD37-936D-0045-9792-B9433D8BEF62}"/>
              </a:ext>
            </a:extLst>
          </p:cNvPr>
          <p:cNvPicPr>
            <a:picLocks noGrp="1" noChangeAspect="1"/>
          </p:cNvPicPr>
          <p:nvPr>
            <p:ph idx="1"/>
          </p:nvPr>
        </p:nvPicPr>
        <p:blipFill>
          <a:blip r:embed="rId2"/>
          <a:stretch>
            <a:fillRect/>
          </a:stretch>
        </p:blipFill>
        <p:spPr>
          <a:xfrm>
            <a:off x="838200" y="2277089"/>
            <a:ext cx="10515600" cy="2876909"/>
          </a:xfrm>
        </p:spPr>
      </p:pic>
    </p:spTree>
    <p:extLst>
      <p:ext uri="{BB962C8B-B14F-4D97-AF65-F5344CB8AC3E}">
        <p14:creationId xmlns:p14="http://schemas.microsoft.com/office/powerpoint/2010/main" val="3854168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challenge: Intra-class variation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2650" y="1809583"/>
            <a:ext cx="2735036" cy="182107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524" y="1809582"/>
            <a:ext cx="3242819" cy="216187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41907" y="4216536"/>
            <a:ext cx="2088578" cy="1487578"/>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8978" y="4755644"/>
            <a:ext cx="2598365" cy="173224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4440" y="4216536"/>
            <a:ext cx="2375275" cy="2434716"/>
          </a:xfrm>
          <a:prstGeom prst="rect">
            <a:avLst/>
          </a:prstGeom>
        </p:spPr>
      </p:pic>
    </p:spTree>
    <p:extLst>
      <p:ext uri="{BB962C8B-B14F-4D97-AF65-F5344CB8AC3E}">
        <p14:creationId xmlns:p14="http://schemas.microsoft.com/office/powerpoint/2010/main" val="411556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8673-03AC-C84E-9CEF-FEAB0277699F}"/>
              </a:ext>
            </a:extLst>
          </p:cNvPr>
          <p:cNvSpPr>
            <a:spLocks noGrp="1"/>
          </p:cNvSpPr>
          <p:nvPr>
            <p:ph type="title"/>
          </p:nvPr>
        </p:nvSpPr>
        <p:spPr/>
        <p:txBody>
          <a:bodyPr/>
          <a:lstStyle/>
          <a:p>
            <a:r>
              <a:rPr lang="en-US" dirty="0"/>
              <a:t>Pretext tasks</a:t>
            </a:r>
          </a:p>
        </p:txBody>
      </p:sp>
      <p:sp>
        <p:nvSpPr>
          <p:cNvPr id="3" name="Content Placeholder 2">
            <a:extLst>
              <a:ext uri="{FF2B5EF4-FFF2-40B4-BE49-F238E27FC236}">
                <a16:creationId xmlns:a16="http://schemas.microsoft.com/office/drawing/2014/main" id="{6F10E976-7173-A546-9C89-CC4FAAF53766}"/>
              </a:ext>
            </a:extLst>
          </p:cNvPr>
          <p:cNvSpPr>
            <a:spLocks noGrp="1"/>
          </p:cNvSpPr>
          <p:nvPr>
            <p:ph idx="1"/>
          </p:nvPr>
        </p:nvSpPr>
        <p:spPr/>
        <p:txBody>
          <a:bodyPr/>
          <a:lstStyle/>
          <a:p>
            <a:r>
              <a:rPr lang="en-US" dirty="0"/>
              <a:t>Transform input, task network with predicting transformation</a:t>
            </a:r>
          </a:p>
        </p:txBody>
      </p:sp>
      <p:pic>
        <p:nvPicPr>
          <p:cNvPr id="4" name="Picture 3">
            <a:extLst>
              <a:ext uri="{FF2B5EF4-FFF2-40B4-BE49-F238E27FC236}">
                <a16:creationId xmlns:a16="http://schemas.microsoft.com/office/drawing/2014/main" id="{DE91A91A-1C06-2D4F-85E2-870C964AFB6A}"/>
              </a:ext>
            </a:extLst>
          </p:cNvPr>
          <p:cNvPicPr>
            <a:picLocks noChangeAspect="1"/>
          </p:cNvPicPr>
          <p:nvPr/>
        </p:nvPicPr>
        <p:blipFill>
          <a:blip r:embed="rId2"/>
          <a:stretch>
            <a:fillRect/>
          </a:stretch>
        </p:blipFill>
        <p:spPr>
          <a:xfrm rot="1806866">
            <a:off x="838200" y="2614651"/>
            <a:ext cx="1679033" cy="2250250"/>
          </a:xfrm>
          <a:prstGeom prst="rect">
            <a:avLst/>
          </a:prstGeom>
        </p:spPr>
      </p:pic>
      <p:sp>
        <p:nvSpPr>
          <p:cNvPr id="5" name="TextBox 4">
            <a:extLst>
              <a:ext uri="{FF2B5EF4-FFF2-40B4-BE49-F238E27FC236}">
                <a16:creationId xmlns:a16="http://schemas.microsoft.com/office/drawing/2014/main" id="{81188A76-9304-8A43-8541-C5263A48B164}"/>
              </a:ext>
            </a:extLst>
          </p:cNvPr>
          <p:cNvSpPr txBox="1"/>
          <p:nvPr/>
        </p:nvSpPr>
        <p:spPr>
          <a:xfrm>
            <a:off x="4577146" y="3976319"/>
            <a:ext cx="1349297" cy="369332"/>
          </a:xfrm>
          <a:prstGeom prst="rect">
            <a:avLst/>
          </a:prstGeom>
          <a:noFill/>
        </p:spPr>
        <p:txBody>
          <a:bodyPr wrap="square" rtlCol="0">
            <a:spAutoFit/>
          </a:bodyPr>
          <a:lstStyle/>
          <a:p>
            <a:r>
              <a:rPr lang="en-US" dirty="0"/>
              <a:t>30</a:t>
            </a:r>
            <a:r>
              <a:rPr lang="en-US" baseline="30000" dirty="0"/>
              <a:t>o</a:t>
            </a:r>
          </a:p>
        </p:txBody>
      </p:sp>
      <p:sp>
        <p:nvSpPr>
          <p:cNvPr id="6" name="Trapezoid 5">
            <a:extLst>
              <a:ext uri="{FF2B5EF4-FFF2-40B4-BE49-F238E27FC236}">
                <a16:creationId xmlns:a16="http://schemas.microsoft.com/office/drawing/2014/main" id="{6CEFBAFE-FCA7-124D-A9CB-7D0F97D31DAE}"/>
              </a:ext>
            </a:extLst>
          </p:cNvPr>
          <p:cNvSpPr/>
          <p:nvPr/>
        </p:nvSpPr>
        <p:spPr>
          <a:xfrm rot="5400000">
            <a:off x="3289610" y="3769112"/>
            <a:ext cx="880946" cy="79173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A0566EE-163F-1D4C-9160-1100A09C911D}"/>
              </a:ext>
            </a:extLst>
          </p:cNvPr>
          <p:cNvCxnSpPr>
            <a:stCxn id="4" idx="3"/>
            <a:endCxn id="6" idx="2"/>
          </p:cNvCxnSpPr>
          <p:nvPr/>
        </p:nvCxnSpPr>
        <p:spPr>
          <a:xfrm>
            <a:off x="2403919" y="4160985"/>
            <a:ext cx="930296" cy="3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979B6C5-CDEE-104C-A47D-E86B9EA966AA}"/>
              </a:ext>
            </a:extLst>
          </p:cNvPr>
          <p:cNvCxnSpPr>
            <a:cxnSpLocks/>
            <a:stCxn id="6" idx="0"/>
            <a:endCxn id="5" idx="1"/>
          </p:cNvCxnSpPr>
          <p:nvPr/>
        </p:nvCxnSpPr>
        <p:spPr>
          <a:xfrm flipV="1">
            <a:off x="4125952" y="4160985"/>
            <a:ext cx="451194" cy="3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424F944-257D-FD44-8C68-E7802701D049}"/>
              </a:ext>
            </a:extLst>
          </p:cNvPr>
          <p:cNvPicPr>
            <a:picLocks noChangeAspect="1"/>
          </p:cNvPicPr>
          <p:nvPr/>
        </p:nvPicPr>
        <p:blipFill rotWithShape="1">
          <a:blip r:embed="rId2"/>
          <a:srcRect r="50000" b="58443"/>
          <a:stretch/>
        </p:blipFill>
        <p:spPr>
          <a:xfrm>
            <a:off x="5465939" y="2800143"/>
            <a:ext cx="615950" cy="686110"/>
          </a:xfrm>
          <a:prstGeom prst="rect">
            <a:avLst/>
          </a:prstGeom>
        </p:spPr>
      </p:pic>
      <p:pic>
        <p:nvPicPr>
          <p:cNvPr id="14" name="Picture 13">
            <a:extLst>
              <a:ext uri="{FF2B5EF4-FFF2-40B4-BE49-F238E27FC236}">
                <a16:creationId xmlns:a16="http://schemas.microsoft.com/office/drawing/2014/main" id="{EA2D0513-78A3-254B-94E3-956CE29E2A36}"/>
              </a:ext>
            </a:extLst>
          </p:cNvPr>
          <p:cNvPicPr>
            <a:picLocks noChangeAspect="1"/>
          </p:cNvPicPr>
          <p:nvPr/>
        </p:nvPicPr>
        <p:blipFill rotWithShape="1">
          <a:blip r:embed="rId2"/>
          <a:srcRect l="50000" b="58443"/>
          <a:stretch/>
        </p:blipFill>
        <p:spPr>
          <a:xfrm>
            <a:off x="6301073" y="3550792"/>
            <a:ext cx="615951" cy="686110"/>
          </a:xfrm>
          <a:prstGeom prst="rect">
            <a:avLst/>
          </a:prstGeom>
        </p:spPr>
      </p:pic>
      <p:pic>
        <p:nvPicPr>
          <p:cNvPr id="15" name="Picture 14">
            <a:extLst>
              <a:ext uri="{FF2B5EF4-FFF2-40B4-BE49-F238E27FC236}">
                <a16:creationId xmlns:a16="http://schemas.microsoft.com/office/drawing/2014/main" id="{DCD9432A-FAB4-6548-9DD0-ABE9DE90A539}"/>
              </a:ext>
            </a:extLst>
          </p:cNvPr>
          <p:cNvPicPr>
            <a:picLocks noChangeAspect="1"/>
          </p:cNvPicPr>
          <p:nvPr/>
        </p:nvPicPr>
        <p:blipFill rotWithShape="1">
          <a:blip r:embed="rId2"/>
          <a:srcRect t="46643" r="50000" b="19624"/>
          <a:stretch/>
        </p:blipFill>
        <p:spPr>
          <a:xfrm>
            <a:off x="6213395" y="2858913"/>
            <a:ext cx="615951" cy="556942"/>
          </a:xfrm>
          <a:prstGeom prst="rect">
            <a:avLst/>
          </a:prstGeom>
        </p:spPr>
      </p:pic>
      <p:pic>
        <p:nvPicPr>
          <p:cNvPr id="16" name="Picture 15">
            <a:extLst>
              <a:ext uri="{FF2B5EF4-FFF2-40B4-BE49-F238E27FC236}">
                <a16:creationId xmlns:a16="http://schemas.microsoft.com/office/drawing/2014/main" id="{3913DD05-AD9B-4D4E-BF3F-399DB1046EE8}"/>
              </a:ext>
            </a:extLst>
          </p:cNvPr>
          <p:cNvPicPr>
            <a:picLocks noChangeAspect="1"/>
          </p:cNvPicPr>
          <p:nvPr/>
        </p:nvPicPr>
        <p:blipFill rotWithShape="1">
          <a:blip r:embed="rId2"/>
          <a:srcRect l="50000" t="34567" b="32738"/>
          <a:stretch/>
        </p:blipFill>
        <p:spPr>
          <a:xfrm>
            <a:off x="5541904" y="3592216"/>
            <a:ext cx="615951" cy="539795"/>
          </a:xfrm>
          <a:prstGeom prst="rect">
            <a:avLst/>
          </a:prstGeom>
        </p:spPr>
      </p:pic>
      <p:sp>
        <p:nvSpPr>
          <p:cNvPr id="17" name="Trapezoid 16">
            <a:extLst>
              <a:ext uri="{FF2B5EF4-FFF2-40B4-BE49-F238E27FC236}">
                <a16:creationId xmlns:a16="http://schemas.microsoft.com/office/drawing/2014/main" id="{D60B5D75-9E33-9A46-9EF7-C6C4FBB4455D}"/>
              </a:ext>
            </a:extLst>
          </p:cNvPr>
          <p:cNvSpPr/>
          <p:nvPr/>
        </p:nvSpPr>
        <p:spPr>
          <a:xfrm rot="5400000">
            <a:off x="7583740" y="3170277"/>
            <a:ext cx="880946" cy="79173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E24D6E5B-AED9-FD4E-8516-6F609B123BB4}"/>
              </a:ext>
            </a:extLst>
          </p:cNvPr>
          <p:cNvCxnSpPr>
            <a:cxnSpLocks/>
          </p:cNvCxnSpPr>
          <p:nvPr/>
        </p:nvCxnSpPr>
        <p:spPr>
          <a:xfrm>
            <a:off x="6917024" y="3566145"/>
            <a:ext cx="6567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7BA7365D-C03D-A548-9D18-3F3664D0605B}"/>
              </a:ext>
            </a:extLst>
          </p:cNvPr>
          <p:cNvGraphicFramePr>
            <a:graphicFrameLocks noGrp="1"/>
          </p:cNvGraphicFramePr>
          <p:nvPr>
            <p:extLst>
              <p:ext uri="{D42A27DB-BD31-4B8C-83A1-F6EECF244321}">
                <p14:modId xmlns:p14="http://schemas.microsoft.com/office/powerpoint/2010/main" val="333873618"/>
              </p:ext>
            </p:extLst>
          </p:nvPr>
        </p:nvGraphicFramePr>
        <p:xfrm>
          <a:off x="8898522" y="3179952"/>
          <a:ext cx="1919250" cy="741680"/>
        </p:xfrm>
        <a:graphic>
          <a:graphicData uri="http://schemas.openxmlformats.org/drawingml/2006/table">
            <a:tbl>
              <a:tblPr firstRow="1" bandRow="1">
                <a:tableStyleId>{5940675A-B579-460E-94D1-54222C63F5DA}</a:tableStyleId>
              </a:tblPr>
              <a:tblGrid>
                <a:gridCol w="959625">
                  <a:extLst>
                    <a:ext uri="{9D8B030D-6E8A-4147-A177-3AD203B41FA5}">
                      <a16:colId xmlns:a16="http://schemas.microsoft.com/office/drawing/2014/main" val="2338504926"/>
                    </a:ext>
                  </a:extLst>
                </a:gridCol>
                <a:gridCol w="959625">
                  <a:extLst>
                    <a:ext uri="{9D8B030D-6E8A-4147-A177-3AD203B41FA5}">
                      <a16:colId xmlns:a16="http://schemas.microsoft.com/office/drawing/2014/main" val="2325226157"/>
                    </a:ext>
                  </a:extLst>
                </a:gridCol>
              </a:tblGrid>
              <a:tr h="370840">
                <a:tc>
                  <a:txBody>
                    <a:bodyPr/>
                    <a:lstStyle/>
                    <a:p>
                      <a:r>
                        <a:rPr lang="en-US" dirty="0"/>
                        <a:t>1</a:t>
                      </a:r>
                    </a:p>
                  </a:txBody>
                  <a:tcPr/>
                </a:tc>
                <a:tc>
                  <a:txBody>
                    <a:bodyPr/>
                    <a:lstStyle/>
                    <a:p>
                      <a:r>
                        <a:rPr lang="en-US" dirty="0"/>
                        <a:t>3</a:t>
                      </a:r>
                    </a:p>
                  </a:txBody>
                  <a:tcPr/>
                </a:tc>
                <a:extLst>
                  <a:ext uri="{0D108BD9-81ED-4DB2-BD59-A6C34878D82A}">
                    <a16:rowId xmlns:a16="http://schemas.microsoft.com/office/drawing/2014/main" val="2239960177"/>
                  </a:ext>
                </a:extLst>
              </a:tr>
              <a:tr h="370840">
                <a:tc>
                  <a:txBody>
                    <a:bodyPr/>
                    <a:lstStyle/>
                    <a:p>
                      <a:r>
                        <a:rPr lang="en-US" dirty="0"/>
                        <a:t>4</a:t>
                      </a:r>
                    </a:p>
                  </a:txBody>
                  <a:tcPr/>
                </a:tc>
                <a:tc>
                  <a:txBody>
                    <a:bodyPr/>
                    <a:lstStyle/>
                    <a:p>
                      <a:r>
                        <a:rPr lang="en-US" dirty="0"/>
                        <a:t>2</a:t>
                      </a:r>
                    </a:p>
                  </a:txBody>
                  <a:tcPr/>
                </a:tc>
                <a:extLst>
                  <a:ext uri="{0D108BD9-81ED-4DB2-BD59-A6C34878D82A}">
                    <a16:rowId xmlns:a16="http://schemas.microsoft.com/office/drawing/2014/main" val="2181408405"/>
                  </a:ext>
                </a:extLst>
              </a:tr>
            </a:tbl>
          </a:graphicData>
        </a:graphic>
      </p:graphicFrame>
      <p:cxnSp>
        <p:nvCxnSpPr>
          <p:cNvPr id="23" name="Straight Arrow Connector 22">
            <a:extLst>
              <a:ext uri="{FF2B5EF4-FFF2-40B4-BE49-F238E27FC236}">
                <a16:creationId xmlns:a16="http://schemas.microsoft.com/office/drawing/2014/main" id="{C5EA3DDB-3932-114C-AB4F-31B89D9BDE3B}"/>
              </a:ext>
            </a:extLst>
          </p:cNvPr>
          <p:cNvCxnSpPr>
            <a:cxnSpLocks/>
            <a:endCxn id="22" idx="1"/>
          </p:cNvCxnSpPr>
          <p:nvPr/>
        </p:nvCxnSpPr>
        <p:spPr>
          <a:xfrm flipV="1">
            <a:off x="8420082" y="3550792"/>
            <a:ext cx="478440" cy="15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37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62845" y="659476"/>
            <a:ext cx="3789490" cy="5055524"/>
          </a:xfrm>
          <a:prstGeom prst="rect">
            <a:avLst/>
          </a:prstGeom>
        </p:spPr>
      </p:pic>
      <p:sp>
        <p:nvSpPr>
          <p:cNvPr id="6" name="TextBox 5"/>
          <p:cNvSpPr txBox="1"/>
          <p:nvPr/>
        </p:nvSpPr>
        <p:spPr>
          <a:xfrm>
            <a:off x="956797" y="6043863"/>
            <a:ext cx="5309937" cy="523220"/>
          </a:xfrm>
          <a:prstGeom prst="rect">
            <a:avLst/>
          </a:prstGeom>
          <a:noFill/>
        </p:spPr>
        <p:txBody>
          <a:bodyPr wrap="square" rtlCol="0">
            <a:spAutoFit/>
          </a:bodyPr>
          <a:lstStyle/>
          <a:p>
            <a:pPr algn="ctr"/>
            <a:r>
              <a:rPr lang="en-US" sz="2800" dirty="0"/>
              <a:t>Philippine Tarsier</a:t>
            </a:r>
          </a:p>
        </p:txBody>
      </p:sp>
      <p:pic>
        <p:nvPicPr>
          <p:cNvPr id="4" name="Picture 3">
            <a:extLst>
              <a:ext uri="{FF2B5EF4-FFF2-40B4-BE49-F238E27FC236}">
                <a16:creationId xmlns:a16="http://schemas.microsoft.com/office/drawing/2014/main" id="{188A004A-F50C-7441-8286-FDCE507C4DC3}"/>
              </a:ext>
            </a:extLst>
          </p:cNvPr>
          <p:cNvPicPr>
            <a:picLocks noChangeAspect="1"/>
          </p:cNvPicPr>
          <p:nvPr/>
        </p:nvPicPr>
        <p:blipFill>
          <a:blip r:embed="rId3"/>
          <a:stretch>
            <a:fillRect/>
          </a:stretch>
        </p:blipFill>
        <p:spPr>
          <a:xfrm>
            <a:off x="6170484" y="906223"/>
            <a:ext cx="2908204" cy="1553246"/>
          </a:xfrm>
          <a:prstGeom prst="rect">
            <a:avLst/>
          </a:prstGeom>
        </p:spPr>
      </p:pic>
      <p:pic>
        <p:nvPicPr>
          <p:cNvPr id="7" name="Picture 6">
            <a:extLst>
              <a:ext uri="{FF2B5EF4-FFF2-40B4-BE49-F238E27FC236}">
                <a16:creationId xmlns:a16="http://schemas.microsoft.com/office/drawing/2014/main" id="{3B661ABC-3A6B-784B-91B6-73834107E7B5}"/>
              </a:ext>
            </a:extLst>
          </p:cNvPr>
          <p:cNvPicPr>
            <a:picLocks noChangeAspect="1"/>
          </p:cNvPicPr>
          <p:nvPr/>
        </p:nvPicPr>
        <p:blipFill>
          <a:blip r:embed="rId4"/>
          <a:stretch>
            <a:fillRect/>
          </a:stretch>
        </p:blipFill>
        <p:spPr>
          <a:xfrm>
            <a:off x="8182047" y="3400524"/>
            <a:ext cx="2088478" cy="2459015"/>
          </a:xfrm>
          <a:prstGeom prst="rect">
            <a:avLst/>
          </a:prstGeom>
        </p:spPr>
      </p:pic>
      <p:pic>
        <p:nvPicPr>
          <p:cNvPr id="8" name="Picture 7">
            <a:extLst>
              <a:ext uri="{FF2B5EF4-FFF2-40B4-BE49-F238E27FC236}">
                <a16:creationId xmlns:a16="http://schemas.microsoft.com/office/drawing/2014/main" id="{4B5B3676-B3BF-4C4B-9655-7092D6A96B35}"/>
              </a:ext>
            </a:extLst>
          </p:cNvPr>
          <p:cNvPicPr>
            <a:picLocks noChangeAspect="1"/>
          </p:cNvPicPr>
          <p:nvPr/>
        </p:nvPicPr>
        <p:blipFill>
          <a:blip r:embed="rId5"/>
          <a:stretch>
            <a:fillRect/>
          </a:stretch>
        </p:blipFill>
        <p:spPr>
          <a:xfrm>
            <a:off x="5741307" y="3803295"/>
            <a:ext cx="2275126" cy="1400077"/>
          </a:xfrm>
          <a:prstGeom prst="rect">
            <a:avLst/>
          </a:prstGeom>
        </p:spPr>
      </p:pic>
      <p:sp>
        <p:nvSpPr>
          <p:cNvPr id="2" name="TextBox 1">
            <a:extLst>
              <a:ext uri="{FF2B5EF4-FFF2-40B4-BE49-F238E27FC236}">
                <a16:creationId xmlns:a16="http://schemas.microsoft.com/office/drawing/2014/main" id="{88C19543-DCA4-1E41-94A5-103DEE55985D}"/>
              </a:ext>
            </a:extLst>
          </p:cNvPr>
          <p:cNvSpPr txBox="1"/>
          <p:nvPr/>
        </p:nvSpPr>
        <p:spPr>
          <a:xfrm>
            <a:off x="6150429" y="2459469"/>
            <a:ext cx="2895600" cy="369332"/>
          </a:xfrm>
          <a:prstGeom prst="rect">
            <a:avLst/>
          </a:prstGeom>
          <a:noFill/>
        </p:spPr>
        <p:txBody>
          <a:bodyPr wrap="square" rtlCol="0">
            <a:spAutoFit/>
          </a:bodyPr>
          <a:lstStyle/>
          <a:p>
            <a:r>
              <a:rPr lang="en-US" dirty="0"/>
              <a:t>Philippine Tarsier</a:t>
            </a:r>
          </a:p>
        </p:txBody>
      </p:sp>
      <p:sp>
        <p:nvSpPr>
          <p:cNvPr id="9" name="TextBox 8">
            <a:extLst>
              <a:ext uri="{FF2B5EF4-FFF2-40B4-BE49-F238E27FC236}">
                <a16:creationId xmlns:a16="http://schemas.microsoft.com/office/drawing/2014/main" id="{7029EFD2-E877-D247-B213-DF593090235F}"/>
              </a:ext>
            </a:extLst>
          </p:cNvPr>
          <p:cNvSpPr txBox="1"/>
          <p:nvPr/>
        </p:nvSpPr>
        <p:spPr>
          <a:xfrm>
            <a:off x="5638801" y="5161716"/>
            <a:ext cx="2895600" cy="369332"/>
          </a:xfrm>
          <a:prstGeom prst="rect">
            <a:avLst/>
          </a:prstGeom>
          <a:noFill/>
        </p:spPr>
        <p:txBody>
          <a:bodyPr wrap="square" rtlCol="0">
            <a:spAutoFit/>
          </a:bodyPr>
          <a:lstStyle/>
          <a:p>
            <a:r>
              <a:rPr lang="en-US" dirty="0"/>
              <a:t>Mouse lemur</a:t>
            </a:r>
          </a:p>
        </p:txBody>
      </p:sp>
      <p:sp>
        <p:nvSpPr>
          <p:cNvPr id="10" name="TextBox 9">
            <a:extLst>
              <a:ext uri="{FF2B5EF4-FFF2-40B4-BE49-F238E27FC236}">
                <a16:creationId xmlns:a16="http://schemas.microsoft.com/office/drawing/2014/main" id="{4042427B-E756-1C4E-BF0A-8FC3799E229F}"/>
              </a:ext>
            </a:extLst>
          </p:cNvPr>
          <p:cNvSpPr txBox="1"/>
          <p:nvPr/>
        </p:nvSpPr>
        <p:spPr>
          <a:xfrm>
            <a:off x="8182047" y="5859538"/>
            <a:ext cx="2895600" cy="369332"/>
          </a:xfrm>
          <a:prstGeom prst="rect">
            <a:avLst/>
          </a:prstGeom>
          <a:noFill/>
        </p:spPr>
        <p:txBody>
          <a:bodyPr wrap="square" rtlCol="0">
            <a:spAutoFit/>
          </a:bodyPr>
          <a:lstStyle/>
          <a:p>
            <a:r>
              <a:rPr lang="en-US" dirty="0"/>
              <a:t>Beaver</a:t>
            </a:r>
          </a:p>
        </p:txBody>
      </p:sp>
      <p:pic>
        <p:nvPicPr>
          <p:cNvPr id="3" name="Picture 2">
            <a:extLst>
              <a:ext uri="{FF2B5EF4-FFF2-40B4-BE49-F238E27FC236}">
                <a16:creationId xmlns:a16="http://schemas.microsoft.com/office/drawing/2014/main" id="{045F8674-0A1A-3D4A-BE29-C290783E3955}"/>
              </a:ext>
            </a:extLst>
          </p:cNvPr>
          <p:cNvPicPr>
            <a:picLocks noChangeAspect="1"/>
          </p:cNvPicPr>
          <p:nvPr/>
        </p:nvPicPr>
        <p:blipFill>
          <a:blip r:embed="rId6"/>
          <a:stretch>
            <a:fillRect/>
          </a:stretch>
        </p:blipFill>
        <p:spPr>
          <a:xfrm>
            <a:off x="6753728" y="892355"/>
            <a:ext cx="1689002" cy="1567115"/>
          </a:xfrm>
          <a:prstGeom prst="rect">
            <a:avLst/>
          </a:prstGeom>
          <a:solidFill>
            <a:schemeClr val="bg1">
              <a:alpha val="58000"/>
            </a:schemeClr>
          </a:solidFill>
        </p:spPr>
      </p:pic>
      <p:pic>
        <p:nvPicPr>
          <p:cNvPr id="13" name="Picture 12">
            <a:extLst>
              <a:ext uri="{FF2B5EF4-FFF2-40B4-BE49-F238E27FC236}">
                <a16:creationId xmlns:a16="http://schemas.microsoft.com/office/drawing/2014/main" id="{2E139F89-180B-314E-9B86-9BB00316639C}"/>
              </a:ext>
            </a:extLst>
          </p:cNvPr>
          <p:cNvPicPr>
            <a:picLocks noChangeAspect="1"/>
          </p:cNvPicPr>
          <p:nvPr/>
        </p:nvPicPr>
        <p:blipFill>
          <a:blip r:embed="rId7"/>
          <a:stretch>
            <a:fillRect/>
          </a:stretch>
        </p:blipFill>
        <p:spPr>
          <a:xfrm>
            <a:off x="6200682" y="3765167"/>
            <a:ext cx="1256032" cy="1438205"/>
          </a:xfrm>
          <a:prstGeom prst="rect">
            <a:avLst/>
          </a:prstGeom>
          <a:solidFill>
            <a:schemeClr val="bg1">
              <a:alpha val="65000"/>
            </a:schemeClr>
          </a:solidFill>
        </p:spPr>
      </p:pic>
      <p:pic>
        <p:nvPicPr>
          <p:cNvPr id="14" name="Picture 13">
            <a:extLst>
              <a:ext uri="{FF2B5EF4-FFF2-40B4-BE49-F238E27FC236}">
                <a16:creationId xmlns:a16="http://schemas.microsoft.com/office/drawing/2014/main" id="{FBA75011-CFD6-7746-B465-506A23CAA8C9}"/>
              </a:ext>
            </a:extLst>
          </p:cNvPr>
          <p:cNvPicPr>
            <a:picLocks noChangeAspect="1"/>
          </p:cNvPicPr>
          <p:nvPr/>
        </p:nvPicPr>
        <p:blipFill>
          <a:blip r:embed="rId7"/>
          <a:stretch>
            <a:fillRect/>
          </a:stretch>
        </p:blipFill>
        <p:spPr>
          <a:xfrm>
            <a:off x="8598270" y="3867606"/>
            <a:ext cx="1256032" cy="1438205"/>
          </a:xfrm>
          <a:prstGeom prst="rect">
            <a:avLst/>
          </a:prstGeom>
          <a:solidFill>
            <a:schemeClr val="bg1">
              <a:alpha val="65000"/>
            </a:schemeClr>
          </a:solidFill>
        </p:spPr>
      </p:pic>
      <p:sp>
        <p:nvSpPr>
          <p:cNvPr id="15" name="TextBox 14">
            <a:extLst>
              <a:ext uri="{FF2B5EF4-FFF2-40B4-BE49-F238E27FC236}">
                <a16:creationId xmlns:a16="http://schemas.microsoft.com/office/drawing/2014/main" id="{FE35C0BD-6038-ED4D-8E2F-44F93F75BC15}"/>
              </a:ext>
            </a:extLst>
          </p:cNvPr>
          <p:cNvSpPr txBox="1"/>
          <p:nvPr/>
        </p:nvSpPr>
        <p:spPr>
          <a:xfrm>
            <a:off x="2458455" y="290144"/>
            <a:ext cx="2024743" cy="369332"/>
          </a:xfrm>
          <a:prstGeom prst="rect">
            <a:avLst/>
          </a:prstGeom>
          <a:noFill/>
        </p:spPr>
        <p:txBody>
          <a:bodyPr wrap="square" rtlCol="0">
            <a:spAutoFit/>
          </a:bodyPr>
          <a:lstStyle/>
          <a:p>
            <a:pPr algn="ctr"/>
            <a:r>
              <a:rPr lang="en-US" dirty="0"/>
              <a:t>“Train set”</a:t>
            </a:r>
          </a:p>
        </p:txBody>
      </p:sp>
      <p:sp>
        <p:nvSpPr>
          <p:cNvPr id="16" name="TextBox 15">
            <a:extLst>
              <a:ext uri="{FF2B5EF4-FFF2-40B4-BE49-F238E27FC236}">
                <a16:creationId xmlns:a16="http://schemas.microsoft.com/office/drawing/2014/main" id="{1785D92E-83CF-294D-96FA-E312B0122500}"/>
              </a:ext>
            </a:extLst>
          </p:cNvPr>
          <p:cNvSpPr txBox="1"/>
          <p:nvPr/>
        </p:nvSpPr>
        <p:spPr>
          <a:xfrm>
            <a:off x="6532279" y="290411"/>
            <a:ext cx="2024743" cy="369332"/>
          </a:xfrm>
          <a:prstGeom prst="rect">
            <a:avLst/>
          </a:prstGeom>
          <a:noFill/>
        </p:spPr>
        <p:txBody>
          <a:bodyPr wrap="square" rtlCol="0">
            <a:spAutoFit/>
          </a:bodyPr>
          <a:lstStyle/>
          <a:p>
            <a:pPr algn="ctr"/>
            <a:r>
              <a:rPr lang="en-US" dirty="0"/>
              <a:t>“Test set”</a:t>
            </a:r>
          </a:p>
        </p:txBody>
      </p:sp>
    </p:spTree>
    <p:extLst>
      <p:ext uri="{BB962C8B-B14F-4D97-AF65-F5344CB8AC3E}">
        <p14:creationId xmlns:p14="http://schemas.microsoft.com/office/powerpoint/2010/main" val="306866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cue: shared modes of variation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6689" y="3016187"/>
            <a:ext cx="2935592" cy="19583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0695" y="1840307"/>
            <a:ext cx="2239766" cy="125986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0190" y="1900719"/>
            <a:ext cx="2098792" cy="131506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0696" y="4458985"/>
            <a:ext cx="2242335" cy="148975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0190" y="5090934"/>
            <a:ext cx="2363056" cy="1173379"/>
          </a:xfrm>
          <a:prstGeom prst="rect">
            <a:avLst/>
          </a:prstGeom>
        </p:spPr>
      </p:pic>
      <p:cxnSp>
        <p:nvCxnSpPr>
          <p:cNvPr id="10" name="Straight Arrow Connector 9"/>
          <p:cNvCxnSpPr/>
          <p:nvPr/>
        </p:nvCxnSpPr>
        <p:spPr>
          <a:xfrm flipV="1">
            <a:off x="6630257" y="2578813"/>
            <a:ext cx="1070439" cy="6369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7" idx="1"/>
          </p:cNvCxnSpPr>
          <p:nvPr/>
        </p:nvCxnSpPr>
        <p:spPr>
          <a:xfrm>
            <a:off x="6630257" y="4119937"/>
            <a:ext cx="1070439" cy="10839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3"/>
          </p:cNvCxnSpPr>
          <p:nvPr/>
        </p:nvCxnSpPr>
        <p:spPr>
          <a:xfrm flipH="1">
            <a:off x="4073247" y="4304873"/>
            <a:ext cx="1324111" cy="13727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6" idx="3"/>
          </p:cNvCxnSpPr>
          <p:nvPr/>
        </p:nvCxnSpPr>
        <p:spPr>
          <a:xfrm flipH="1" flipV="1">
            <a:off x="3808983" y="2558253"/>
            <a:ext cx="1588375" cy="6575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618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8254632" y="4649901"/>
            <a:ext cx="1619250" cy="1619250"/>
          </a:xfrm>
          <a:prstGeom prst="rect">
            <a:avLst/>
          </a:prstGeom>
        </p:spPr>
      </p:pic>
      <p:sp>
        <p:nvSpPr>
          <p:cNvPr id="15" name="Cloud Callout 14"/>
          <p:cNvSpPr/>
          <p:nvPr/>
        </p:nvSpPr>
        <p:spPr>
          <a:xfrm flipH="1">
            <a:off x="6208547" y="1844218"/>
            <a:ext cx="3345666" cy="2394488"/>
          </a:xfrm>
          <a:prstGeom prst="cloudCallout">
            <a:avLst>
              <a:gd name="adj1" fmla="val -24668"/>
              <a:gd name="adj2" fmla="val 7605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p:nvPicPr>
        <p:blipFill>
          <a:blip r:embed="rId3"/>
          <a:stretch>
            <a:fillRect/>
          </a:stretch>
        </p:blipFill>
        <p:spPr>
          <a:xfrm>
            <a:off x="6549864" y="2022742"/>
            <a:ext cx="1778453" cy="1263638"/>
          </a:xfrm>
          <a:prstGeom prst="ellipse">
            <a:avLst/>
          </a:prstGeom>
          <a:ln>
            <a:noFill/>
          </a:ln>
          <a:effectLst>
            <a:softEdge rad="112500"/>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7672" y="4649902"/>
            <a:ext cx="1224847" cy="183268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6070" y="2920920"/>
            <a:ext cx="1864494" cy="1196262"/>
          </a:xfrm>
          <a:prstGeom prst="ellipse">
            <a:avLst/>
          </a:prstGeom>
          <a:ln>
            <a:noFill/>
          </a:ln>
          <a:effectLst>
            <a:softEdge rad="112500"/>
          </a:effectLst>
        </p:spPr>
      </p:pic>
      <p:pic>
        <p:nvPicPr>
          <p:cNvPr id="8" name="Picture 7"/>
          <p:cNvPicPr>
            <a:picLocks noChangeAspect="1"/>
          </p:cNvPicPr>
          <p:nvPr/>
        </p:nvPicPr>
        <p:blipFill>
          <a:blip r:embed="rId2"/>
          <a:stretch>
            <a:fillRect/>
          </a:stretch>
        </p:blipFill>
        <p:spPr>
          <a:xfrm flipH="1">
            <a:off x="2770843" y="4649901"/>
            <a:ext cx="1614714" cy="1619250"/>
          </a:xfrm>
          <a:prstGeom prst="rect">
            <a:avLst/>
          </a:prstGeom>
        </p:spPr>
      </p:pic>
      <p:sp>
        <p:nvSpPr>
          <p:cNvPr id="10" name="Cloud Callout 9"/>
          <p:cNvSpPr/>
          <p:nvPr/>
        </p:nvSpPr>
        <p:spPr>
          <a:xfrm>
            <a:off x="2804559" y="2030199"/>
            <a:ext cx="3284268" cy="2086985"/>
          </a:xfrm>
          <a:prstGeom prst="cloudCallout">
            <a:avLst>
              <a:gd name="adj1" fmla="val -24668"/>
              <a:gd name="adj2" fmla="val 7605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Bird, grey color, long beak, long legs, black markings on head,</a:t>
            </a:r>
            <a:r>
              <a:rPr lang="mr-IN" dirty="0">
                <a:solidFill>
                  <a:schemeClr val="tx1"/>
                </a:solidFill>
              </a:rPr>
              <a:t>…</a:t>
            </a:r>
            <a:r>
              <a:rPr lang="en-US" sz="1350" dirty="0"/>
              <a:t> </a:t>
            </a:r>
          </a:p>
        </p:txBody>
      </p:sp>
      <p:sp>
        <p:nvSpPr>
          <p:cNvPr id="3" name="Title 2"/>
          <p:cNvSpPr>
            <a:spLocks noGrp="1"/>
          </p:cNvSpPr>
          <p:nvPr>
            <p:ph type="title"/>
          </p:nvPr>
        </p:nvSpPr>
        <p:spPr/>
        <p:txBody>
          <a:bodyPr/>
          <a:lstStyle/>
          <a:p>
            <a:r>
              <a:rPr lang="en-US" dirty="0"/>
              <a:t>How do humans do this?</a:t>
            </a:r>
          </a:p>
        </p:txBody>
      </p:sp>
      <p:sp>
        <p:nvSpPr>
          <p:cNvPr id="4" name="TextBox 3"/>
          <p:cNvSpPr txBox="1"/>
          <p:nvPr/>
        </p:nvSpPr>
        <p:spPr>
          <a:xfrm>
            <a:off x="1524000" y="6269152"/>
            <a:ext cx="3966210" cy="369332"/>
          </a:xfrm>
          <a:prstGeom prst="rect">
            <a:avLst/>
          </a:prstGeom>
          <a:noFill/>
        </p:spPr>
        <p:txBody>
          <a:bodyPr wrap="square" rtlCol="0">
            <a:spAutoFit/>
          </a:bodyPr>
          <a:lstStyle/>
          <a:p>
            <a:pPr algn="ctr"/>
            <a:r>
              <a:rPr lang="en-US" dirty="0"/>
              <a:t>More invariant representations</a:t>
            </a:r>
          </a:p>
        </p:txBody>
      </p:sp>
      <p:sp>
        <p:nvSpPr>
          <p:cNvPr id="12" name="TextBox 11"/>
          <p:cNvSpPr txBox="1"/>
          <p:nvPr/>
        </p:nvSpPr>
        <p:spPr>
          <a:xfrm>
            <a:off x="7570470" y="6245593"/>
            <a:ext cx="3097530" cy="646331"/>
          </a:xfrm>
          <a:prstGeom prst="rect">
            <a:avLst/>
          </a:prstGeom>
          <a:noFill/>
        </p:spPr>
        <p:txBody>
          <a:bodyPr wrap="square" rtlCol="0">
            <a:spAutoFit/>
          </a:bodyPr>
          <a:lstStyle/>
          <a:p>
            <a:pPr algn="ctr"/>
            <a:r>
              <a:rPr lang="en-US" dirty="0"/>
              <a:t>Inductive biases during learning</a:t>
            </a:r>
          </a:p>
        </p:txBody>
      </p:sp>
    </p:spTree>
    <p:extLst>
      <p:ext uri="{BB962C8B-B14F-4D97-AF65-F5344CB8AC3E}">
        <p14:creationId xmlns:p14="http://schemas.microsoft.com/office/powerpoint/2010/main" val="39857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4"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B6C2-32AF-C44A-9E33-0F724E1ACA8B}"/>
              </a:ext>
            </a:extLst>
          </p:cNvPr>
          <p:cNvSpPr>
            <a:spLocks noGrp="1"/>
          </p:cNvSpPr>
          <p:nvPr>
            <p:ph type="title"/>
          </p:nvPr>
        </p:nvSpPr>
        <p:spPr/>
        <p:txBody>
          <a:bodyPr/>
          <a:lstStyle/>
          <a:p>
            <a:r>
              <a:rPr lang="en-US" dirty="0"/>
              <a:t>Better representations: metric learning</a:t>
            </a:r>
          </a:p>
        </p:txBody>
      </p:sp>
      <p:pic>
        <p:nvPicPr>
          <p:cNvPr id="4" name="Picture 3">
            <a:extLst>
              <a:ext uri="{FF2B5EF4-FFF2-40B4-BE49-F238E27FC236}">
                <a16:creationId xmlns:a16="http://schemas.microsoft.com/office/drawing/2014/main" id="{0C6128DD-06FA-F04E-9560-23A8E1FCFB53}"/>
              </a:ext>
            </a:extLst>
          </p:cNvPr>
          <p:cNvPicPr>
            <a:picLocks noChangeAspect="1"/>
          </p:cNvPicPr>
          <p:nvPr/>
        </p:nvPicPr>
        <p:blipFill>
          <a:blip r:embed="rId2"/>
          <a:stretch>
            <a:fillRect/>
          </a:stretch>
        </p:blipFill>
        <p:spPr>
          <a:xfrm>
            <a:off x="431800" y="1438275"/>
            <a:ext cx="5842000" cy="4381500"/>
          </a:xfrm>
          <a:prstGeom prst="rect">
            <a:avLst/>
          </a:prstGeom>
        </p:spPr>
      </p:pic>
      <p:pic>
        <p:nvPicPr>
          <p:cNvPr id="6" name="Picture 5">
            <a:extLst>
              <a:ext uri="{FF2B5EF4-FFF2-40B4-BE49-F238E27FC236}">
                <a16:creationId xmlns:a16="http://schemas.microsoft.com/office/drawing/2014/main" id="{86DABAEC-E5A6-EF47-A59B-48484ABBFEB4}"/>
              </a:ext>
            </a:extLst>
          </p:cNvPr>
          <p:cNvPicPr>
            <a:picLocks noChangeAspect="1"/>
          </p:cNvPicPr>
          <p:nvPr/>
        </p:nvPicPr>
        <p:blipFill>
          <a:blip r:embed="rId3"/>
          <a:stretch>
            <a:fillRect/>
          </a:stretch>
        </p:blipFill>
        <p:spPr>
          <a:xfrm>
            <a:off x="5918200" y="1438275"/>
            <a:ext cx="5842000" cy="4381500"/>
          </a:xfrm>
          <a:prstGeom prst="rect">
            <a:avLst/>
          </a:prstGeom>
        </p:spPr>
      </p:pic>
      <p:cxnSp>
        <p:nvCxnSpPr>
          <p:cNvPr id="11" name="Straight Connector 10">
            <a:extLst>
              <a:ext uri="{FF2B5EF4-FFF2-40B4-BE49-F238E27FC236}">
                <a16:creationId xmlns:a16="http://schemas.microsoft.com/office/drawing/2014/main" id="{4D112F49-E60C-A544-A18F-E358F02DA1BF}"/>
              </a:ext>
            </a:extLst>
          </p:cNvPr>
          <p:cNvCxnSpPr/>
          <p:nvPr/>
        </p:nvCxnSpPr>
        <p:spPr>
          <a:xfrm>
            <a:off x="3192463" y="1587818"/>
            <a:ext cx="0" cy="4231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AD62C2-CC0A-D741-B43E-90D032034409}"/>
              </a:ext>
            </a:extLst>
          </p:cNvPr>
          <p:cNvCxnSpPr/>
          <p:nvPr/>
        </p:nvCxnSpPr>
        <p:spPr>
          <a:xfrm>
            <a:off x="8956993" y="1513046"/>
            <a:ext cx="0" cy="4231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D99891-4ACC-3242-92CC-7AA27048BBD7}"/>
              </a:ext>
            </a:extLst>
          </p:cNvPr>
          <p:cNvSpPr txBox="1"/>
          <p:nvPr/>
        </p:nvSpPr>
        <p:spPr>
          <a:xfrm>
            <a:off x="5239385" y="6094095"/>
            <a:ext cx="2068830" cy="369332"/>
          </a:xfrm>
          <a:prstGeom prst="rect">
            <a:avLst/>
          </a:prstGeom>
          <a:noFill/>
        </p:spPr>
        <p:txBody>
          <a:bodyPr wrap="square" rtlCol="0">
            <a:spAutoFit/>
          </a:bodyPr>
          <a:lstStyle/>
          <a:p>
            <a:r>
              <a:rPr lang="en-US" dirty="0"/>
              <a:t>True class boundary</a:t>
            </a:r>
          </a:p>
        </p:txBody>
      </p:sp>
      <p:cxnSp>
        <p:nvCxnSpPr>
          <p:cNvPr id="15" name="Straight Arrow Connector 14">
            <a:extLst>
              <a:ext uri="{FF2B5EF4-FFF2-40B4-BE49-F238E27FC236}">
                <a16:creationId xmlns:a16="http://schemas.microsoft.com/office/drawing/2014/main" id="{2A640D4F-0F1E-8D40-B353-66C761AE9178}"/>
              </a:ext>
            </a:extLst>
          </p:cNvPr>
          <p:cNvCxnSpPr>
            <a:stCxn id="13" idx="0"/>
          </p:cNvCxnSpPr>
          <p:nvPr/>
        </p:nvCxnSpPr>
        <p:spPr>
          <a:xfrm flipV="1">
            <a:off x="6273800" y="4940618"/>
            <a:ext cx="2565400" cy="115347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C7DDE17-3470-8640-80D8-B06DA19EB7E8}"/>
              </a:ext>
            </a:extLst>
          </p:cNvPr>
          <p:cNvCxnSpPr>
            <a:cxnSpLocks/>
            <a:stCxn id="13" idx="0"/>
          </p:cNvCxnSpPr>
          <p:nvPr/>
        </p:nvCxnSpPr>
        <p:spPr>
          <a:xfrm flipH="1" flipV="1">
            <a:off x="3252947" y="4940618"/>
            <a:ext cx="3020853" cy="115347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89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B6C2-32AF-C44A-9E33-0F724E1ACA8B}"/>
              </a:ext>
            </a:extLst>
          </p:cNvPr>
          <p:cNvSpPr>
            <a:spLocks noGrp="1"/>
          </p:cNvSpPr>
          <p:nvPr>
            <p:ph type="title"/>
          </p:nvPr>
        </p:nvSpPr>
        <p:spPr/>
        <p:txBody>
          <a:bodyPr/>
          <a:lstStyle/>
          <a:p>
            <a:r>
              <a:rPr lang="en-US" dirty="0"/>
              <a:t>Better representations: metric learning</a:t>
            </a:r>
          </a:p>
        </p:txBody>
      </p:sp>
      <p:pic>
        <p:nvPicPr>
          <p:cNvPr id="4" name="Picture 3">
            <a:extLst>
              <a:ext uri="{FF2B5EF4-FFF2-40B4-BE49-F238E27FC236}">
                <a16:creationId xmlns:a16="http://schemas.microsoft.com/office/drawing/2014/main" id="{0C6128DD-06FA-F04E-9560-23A8E1FCFB53}"/>
              </a:ext>
            </a:extLst>
          </p:cNvPr>
          <p:cNvPicPr>
            <a:picLocks noChangeAspect="1"/>
          </p:cNvPicPr>
          <p:nvPr/>
        </p:nvPicPr>
        <p:blipFill>
          <a:blip r:embed="rId2"/>
          <a:stretch>
            <a:fillRect/>
          </a:stretch>
        </p:blipFill>
        <p:spPr>
          <a:xfrm>
            <a:off x="431800" y="1438275"/>
            <a:ext cx="5842000" cy="4381500"/>
          </a:xfrm>
          <a:prstGeom prst="rect">
            <a:avLst/>
          </a:prstGeom>
        </p:spPr>
      </p:pic>
      <p:pic>
        <p:nvPicPr>
          <p:cNvPr id="6" name="Picture 5">
            <a:extLst>
              <a:ext uri="{FF2B5EF4-FFF2-40B4-BE49-F238E27FC236}">
                <a16:creationId xmlns:a16="http://schemas.microsoft.com/office/drawing/2014/main" id="{86DABAEC-E5A6-EF47-A59B-48484ABBFEB4}"/>
              </a:ext>
            </a:extLst>
          </p:cNvPr>
          <p:cNvPicPr>
            <a:picLocks noChangeAspect="1"/>
          </p:cNvPicPr>
          <p:nvPr/>
        </p:nvPicPr>
        <p:blipFill>
          <a:blip r:embed="rId3"/>
          <a:stretch>
            <a:fillRect/>
          </a:stretch>
        </p:blipFill>
        <p:spPr>
          <a:xfrm>
            <a:off x="5918200" y="1438275"/>
            <a:ext cx="5842000" cy="4381500"/>
          </a:xfrm>
          <a:prstGeom prst="rect">
            <a:avLst/>
          </a:prstGeom>
        </p:spPr>
      </p:pic>
      <p:sp>
        <p:nvSpPr>
          <p:cNvPr id="8" name="Oval 7">
            <a:extLst>
              <a:ext uri="{FF2B5EF4-FFF2-40B4-BE49-F238E27FC236}">
                <a16:creationId xmlns:a16="http://schemas.microsoft.com/office/drawing/2014/main" id="{4AC1201D-43DE-BC48-AE59-498F8305E840}"/>
              </a:ext>
            </a:extLst>
          </p:cNvPr>
          <p:cNvSpPr/>
          <p:nvPr/>
        </p:nvSpPr>
        <p:spPr>
          <a:xfrm>
            <a:off x="2511743" y="1587818"/>
            <a:ext cx="25717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3E6AF64-5A6B-CC41-916E-70D142DD3C1B}"/>
              </a:ext>
            </a:extLst>
          </p:cNvPr>
          <p:cNvSpPr/>
          <p:nvPr/>
        </p:nvSpPr>
        <p:spPr>
          <a:xfrm>
            <a:off x="4961573" y="4940618"/>
            <a:ext cx="257175" cy="2524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3AD62C2-CC0A-D741-B43E-90D032034409}"/>
              </a:ext>
            </a:extLst>
          </p:cNvPr>
          <p:cNvCxnSpPr>
            <a:cxnSpLocks/>
          </p:cNvCxnSpPr>
          <p:nvPr/>
        </p:nvCxnSpPr>
        <p:spPr>
          <a:xfrm flipH="1">
            <a:off x="7298691" y="1690688"/>
            <a:ext cx="3392806" cy="3566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36B2DBF-1201-1943-B981-F704FFE84AFD}"/>
              </a:ext>
            </a:extLst>
          </p:cNvPr>
          <p:cNvSpPr/>
          <p:nvPr/>
        </p:nvSpPr>
        <p:spPr>
          <a:xfrm>
            <a:off x="7921943" y="2637632"/>
            <a:ext cx="25717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A25000-3CAC-9F4F-AC7B-9BF8D2D2BFED}"/>
              </a:ext>
            </a:extLst>
          </p:cNvPr>
          <p:cNvSpPr/>
          <p:nvPr/>
        </p:nvSpPr>
        <p:spPr>
          <a:xfrm>
            <a:off x="9734869" y="3972878"/>
            <a:ext cx="257175" cy="2524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4A9571B-2D53-584B-9EC2-AD3E0752F404}"/>
              </a:ext>
            </a:extLst>
          </p:cNvPr>
          <p:cNvCxnSpPr>
            <a:cxnSpLocks/>
          </p:cNvCxnSpPr>
          <p:nvPr/>
        </p:nvCxnSpPr>
        <p:spPr>
          <a:xfrm flipH="1">
            <a:off x="1626553" y="2103120"/>
            <a:ext cx="4291647" cy="2754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DC76A8-BCBF-2541-BBAC-8DB9F0A2054C}"/>
              </a:ext>
            </a:extLst>
          </p:cNvPr>
          <p:cNvSpPr txBox="1"/>
          <p:nvPr/>
        </p:nvSpPr>
        <p:spPr>
          <a:xfrm>
            <a:off x="4103370" y="5920740"/>
            <a:ext cx="4250373" cy="369332"/>
          </a:xfrm>
          <a:prstGeom prst="rect">
            <a:avLst/>
          </a:prstGeom>
          <a:noFill/>
        </p:spPr>
        <p:txBody>
          <a:bodyPr wrap="square" rtlCol="0">
            <a:spAutoFit/>
          </a:bodyPr>
          <a:lstStyle/>
          <a:p>
            <a:pPr algn="ctr"/>
            <a:r>
              <a:rPr lang="en-US" dirty="0"/>
              <a:t>“One-shot” class boundary</a:t>
            </a:r>
          </a:p>
        </p:txBody>
      </p:sp>
      <p:cxnSp>
        <p:nvCxnSpPr>
          <p:cNvPr id="17" name="Straight Arrow Connector 16">
            <a:extLst>
              <a:ext uri="{FF2B5EF4-FFF2-40B4-BE49-F238E27FC236}">
                <a16:creationId xmlns:a16="http://schemas.microsoft.com/office/drawing/2014/main" id="{C0AC777D-7D83-9944-8DBE-2BA605F1901A}"/>
              </a:ext>
            </a:extLst>
          </p:cNvPr>
          <p:cNvCxnSpPr>
            <a:cxnSpLocks/>
            <a:stCxn id="10" idx="0"/>
          </p:cNvCxnSpPr>
          <p:nvPr/>
        </p:nvCxnSpPr>
        <p:spPr>
          <a:xfrm flipH="1" flipV="1">
            <a:off x="2768918" y="4095751"/>
            <a:ext cx="3459639" cy="182498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042A995-558D-9F4A-BCAA-B84389D1F5D9}"/>
              </a:ext>
            </a:extLst>
          </p:cNvPr>
          <p:cNvCxnSpPr>
            <a:cxnSpLocks/>
            <a:stCxn id="10" idx="0"/>
          </p:cNvCxnSpPr>
          <p:nvPr/>
        </p:nvCxnSpPr>
        <p:spPr>
          <a:xfrm flipV="1">
            <a:off x="6228557" y="4225290"/>
            <a:ext cx="2018586" cy="16954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38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E210-5A3D-D546-B251-FB1398B92C13}"/>
              </a:ext>
            </a:extLst>
          </p:cNvPr>
          <p:cNvSpPr>
            <a:spLocks noGrp="1"/>
          </p:cNvSpPr>
          <p:nvPr>
            <p:ph type="title"/>
          </p:nvPr>
        </p:nvSpPr>
        <p:spPr/>
        <p:txBody>
          <a:bodyPr/>
          <a:lstStyle/>
          <a:p>
            <a:r>
              <a:rPr lang="en-US" dirty="0"/>
              <a:t>Metric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03D0CF-DAE4-3647-BB5E-B1C8523987FD}"/>
                  </a:ext>
                </a:extLst>
              </p:cNvPr>
              <p:cNvSpPr>
                <a:spLocks noGrp="1"/>
              </p:cNvSpPr>
              <p:nvPr>
                <p:ph idx="1"/>
              </p:nvPr>
            </p:nvSpPr>
            <p:spPr/>
            <p:txBody>
              <a:bodyPr/>
              <a:lstStyle/>
              <a:p>
                <a:r>
                  <a:rPr lang="en-US" dirty="0"/>
                  <a:t>Pull same-class pairs closer and different-class pairs apart</a:t>
                </a:r>
              </a:p>
              <a:p>
                <a:r>
                  <a:rPr lang="en-US" dirty="0"/>
                  <a:t>Contrastive loss (</a:t>
                </a:r>
                <a:r>
                  <a:rPr lang="en-US" dirty="0" err="1"/>
                  <a:t>DrLIM</a:t>
                </a:r>
                <a:r>
                  <a:rPr lang="en-US" dirty="0"/>
                  <a:t>)</a:t>
                </a:r>
              </a:p>
              <a:p>
                <a:pPr lvl="1"/>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e>
                        </m:d>
                      </m:e>
                      <m:sup>
                        <m:r>
                          <a:rPr lang="en-US" b="0" i="1" smtClean="0">
                            <a:latin typeface="Cambria Math" panose="02040503050406030204" pitchFamily="18" charset="0"/>
                          </a:rPr>
                          <m:t>2</m:t>
                        </m:r>
                      </m:sup>
                    </m:sSup>
                    <m:r>
                      <a:rPr lang="en-US" b="0" i="1" smtClean="0">
                        <a:latin typeface="Cambria Math" panose="02040503050406030204" pitchFamily="18" charset="0"/>
                      </a:rPr>
                      <m:t>  </m:t>
                    </m:r>
                    <m:r>
                      <a:rPr lang="en-US" b="0" i="1" smtClean="0">
                        <a:latin typeface="Cambria Math" panose="02040503050406030204" pitchFamily="18" charset="0"/>
                      </a:rPr>
                      <m:t>𝑖𝑓</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oMath>
                </a14:m>
                <a:endParaRPr lang="en-US" b="0" dirty="0"/>
              </a:p>
              <a:p>
                <a:pPr lvl="1"/>
                <a14:m>
                  <m:oMath xmlns:m="http://schemas.openxmlformats.org/officeDocument/2006/math">
                    <m:r>
                      <a:rPr lang="en-US" b="0" i="1" smtClean="0">
                        <a:latin typeface="Cambria Math" panose="02040503050406030204" pitchFamily="18" charset="0"/>
                      </a:rPr>
                      <m:t>= </m:t>
                    </m:r>
                    <m:r>
                      <m:rPr>
                        <m:sty m:val="p"/>
                      </m:rPr>
                      <a:rPr lang="en-US" b="0" i="1" smtClean="0">
                        <a:latin typeface="Cambria Math" panose="02040503050406030204" pitchFamily="18" charset="0"/>
                      </a:rPr>
                      <m:t>max</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e>
                            </m:d>
                          </m:e>
                        </m:d>
                      </m:e>
                      <m:sup>
                        <m:r>
                          <a:rPr lang="en-US" b="0" i="1" smtClean="0">
                            <a:latin typeface="Cambria Math" panose="02040503050406030204" pitchFamily="18" charset="0"/>
                          </a:rPr>
                          <m:t>2</m:t>
                        </m:r>
                      </m:sup>
                    </m:sSup>
                    <m:r>
                      <a:rPr lang="en-US" b="0" i="1" smtClean="0">
                        <a:latin typeface="Cambria Math" panose="02040503050406030204" pitchFamily="18" charset="0"/>
                      </a:rPr>
                      <m:t> </m:t>
                    </m:r>
                    <m:r>
                      <a:rPr lang="en-US" b="0" i="1" smtClean="0">
                        <a:latin typeface="Cambria Math" panose="02040503050406030204" pitchFamily="18" charset="0"/>
                      </a:rPr>
                      <m:t>𝑖𝑓</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endParaRPr lang="en-US" dirty="0"/>
              </a:p>
              <a:p>
                <a:r>
                  <a:rPr lang="en-US" dirty="0"/>
                  <a:t>Triplet loss</a:t>
                </a:r>
              </a:p>
              <a:p>
                <a:pPr lvl="1"/>
                <a:r>
                  <a:rPr lang="en-US" dirty="0"/>
                  <a:t> </a:t>
                </a:r>
                <a14:m>
                  <m:oMath xmlns:m="http://schemas.openxmlformats.org/officeDocument/2006/math">
                    <m:r>
                      <a:rPr lang="en-US" b="0" i="1" smtClean="0">
                        <a:latin typeface="Cambria Math" panose="02040503050406030204" pitchFamily="18" charset="0"/>
                      </a:rPr>
                      <m:t>=</m:t>
                    </m:r>
                    <m:r>
                      <m:rPr>
                        <m:sty m:val="p"/>
                      </m:rPr>
                      <a:rPr lang="en-US" b="0" i="1" smtClean="0">
                        <a:latin typeface="Cambria Math" panose="02040503050406030204" pitchFamily="18" charset="0"/>
                      </a:rPr>
                      <m:t>max</m:t>
                    </m:r>
                    <m:r>
                      <a:rPr lang="en-US" b="0" i="1" smtClean="0">
                        <a:latin typeface="Cambria Math" panose="02040503050406030204" pitchFamily="18" charset="0"/>
                      </a:rPr>
                      <m:t>(</m:t>
                    </m:r>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m:t>
                            </m:r>
                          </m:sub>
                        </m:sSub>
                      </m:e>
                    </m:d>
                    <m:r>
                      <a:rPr lang="en-US" b="0" i="1" smtClean="0">
                        <a:latin typeface="Cambria Math" panose="02040503050406030204" pitchFamily="18" charset="0"/>
                      </a:rPr>
                      <m:t>−</m:t>
                    </m:r>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m:t>
                            </m:r>
                          </m:sub>
                        </m:sSub>
                      </m:e>
                    </m:d>
                    <m:r>
                      <a:rPr lang="en-US" b="0" i="1" smtClean="0">
                        <a:latin typeface="Cambria Math" panose="02040503050406030204" pitchFamily="18" charset="0"/>
                      </a:rPr>
                      <m:t>+</m:t>
                    </m:r>
                    <m:r>
                      <a:rPr lang="en-US" b="0" i="1" smtClean="0">
                        <a:latin typeface="Cambria Math" panose="02040503050406030204" pitchFamily="18" charset="0"/>
                      </a:rPr>
                      <m:t>𝛾</m:t>
                    </m:r>
                    <m:r>
                      <a:rPr lang="en-US" b="0" i="1" smtClean="0">
                        <a:latin typeface="Cambria Math" panose="02040503050406030204" pitchFamily="18" charset="0"/>
                      </a:rPr>
                      <m:t>,0)</m:t>
                    </m:r>
                  </m:oMath>
                </a14:m>
                <a:endParaRPr lang="en-US" dirty="0"/>
              </a:p>
            </p:txBody>
          </p:sp>
        </mc:Choice>
        <mc:Fallback xmlns="">
          <p:sp>
            <p:nvSpPr>
              <p:cNvPr id="3" name="Content Placeholder 2">
                <a:extLst>
                  <a:ext uri="{FF2B5EF4-FFF2-40B4-BE49-F238E27FC236}">
                    <a16:creationId xmlns:a16="http://schemas.microsoft.com/office/drawing/2014/main" id="{1003D0CF-DAE4-3647-BB5E-B1C8523987FD}"/>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749270B-8836-014B-B21F-C6F90195383C}"/>
              </a:ext>
            </a:extLst>
          </p:cNvPr>
          <p:cNvSpPr/>
          <p:nvPr/>
        </p:nvSpPr>
        <p:spPr>
          <a:xfrm>
            <a:off x="104776" y="5988734"/>
            <a:ext cx="12087224" cy="646331"/>
          </a:xfrm>
          <a:prstGeom prst="rect">
            <a:avLst/>
          </a:prstGeom>
        </p:spPr>
        <p:txBody>
          <a:bodyPr wrap="square">
            <a:spAutoFit/>
          </a:bodyPr>
          <a:lstStyle/>
          <a:p>
            <a:r>
              <a:rPr lang="en-US" b="0" i="0" u="none" strike="noStrike" dirty="0">
                <a:effectLst/>
                <a:latin typeface="Arial" panose="020B0604020202020204" pitchFamily="34" charset="0"/>
              </a:rPr>
              <a:t>Dimensionality reduction by learning an invariant mapping.</a:t>
            </a:r>
            <a:r>
              <a:rPr lang="en-US" b="0" i="0" dirty="0">
                <a:effectLst/>
                <a:latin typeface="Arial" panose="020B0604020202020204" pitchFamily="34" charset="0"/>
              </a:rPr>
              <a:t>  </a:t>
            </a:r>
            <a:r>
              <a:rPr lang="en-US" b="0" i="1" dirty="0" err="1">
                <a:effectLst/>
                <a:latin typeface="Arial" panose="020B0604020202020204" pitchFamily="34" charset="0"/>
              </a:rPr>
              <a:t>Raia</a:t>
            </a:r>
            <a:r>
              <a:rPr lang="en-US" b="0" i="1" dirty="0">
                <a:effectLst/>
                <a:latin typeface="Arial" panose="020B0604020202020204" pitchFamily="34" charset="0"/>
              </a:rPr>
              <a:t> Hadsell, </a:t>
            </a:r>
            <a:r>
              <a:rPr lang="en-US" b="0" i="1" dirty="0" err="1">
                <a:effectLst/>
                <a:latin typeface="Arial" panose="020B0604020202020204" pitchFamily="34" charset="0"/>
              </a:rPr>
              <a:t>Sumit</a:t>
            </a:r>
            <a:r>
              <a:rPr lang="en-US" b="0" i="1" dirty="0">
                <a:effectLst/>
                <a:latin typeface="Arial" panose="020B0604020202020204" pitchFamily="34" charset="0"/>
              </a:rPr>
              <a:t> Chopra, Yann </a:t>
            </a:r>
            <a:r>
              <a:rPr lang="en-US" b="0" i="1" dirty="0" err="1">
                <a:effectLst/>
                <a:latin typeface="Arial" panose="020B0604020202020204" pitchFamily="34" charset="0"/>
              </a:rPr>
              <a:t>LeCun</a:t>
            </a:r>
            <a:r>
              <a:rPr lang="en-US" b="0" i="1" dirty="0">
                <a:effectLst/>
                <a:latin typeface="Arial" panose="020B0604020202020204" pitchFamily="34" charset="0"/>
              </a:rPr>
              <a:t>.</a:t>
            </a:r>
            <a:br>
              <a:rPr lang="en-US" b="0" i="0" dirty="0">
                <a:effectLst/>
                <a:latin typeface="Arial" panose="020B0604020202020204" pitchFamily="34" charset="0"/>
              </a:rPr>
            </a:br>
            <a:r>
              <a:rPr lang="en-US" b="1" i="0" dirty="0">
                <a:effectLst/>
                <a:latin typeface="Arial" panose="020B0604020202020204" pitchFamily="34" charset="0"/>
              </a:rPr>
              <a:t>Computer Vision and Pattern Recognition (CVPR), 2006</a:t>
            </a:r>
            <a:endParaRPr lang="en-US" b="0" i="0" dirty="0">
              <a:effectLst/>
              <a:latin typeface="Arial" panose="020B0604020202020204" pitchFamily="34" charset="0"/>
            </a:endParaRPr>
          </a:p>
        </p:txBody>
      </p:sp>
    </p:spTree>
    <p:extLst>
      <p:ext uri="{BB962C8B-B14F-4D97-AF65-F5344CB8AC3E}">
        <p14:creationId xmlns:p14="http://schemas.microsoft.com/office/powerpoint/2010/main" val="119451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Meta-learning</a:t>
            </a:r>
          </a:p>
        </p:txBody>
      </p:sp>
      <p:sp>
        <p:nvSpPr>
          <p:cNvPr id="3" name="Content Placeholder 2"/>
          <p:cNvSpPr>
            <a:spLocks noGrp="1"/>
          </p:cNvSpPr>
          <p:nvPr>
            <p:ph idx="1"/>
          </p:nvPr>
        </p:nvSpPr>
        <p:spPr/>
        <p:txBody>
          <a:bodyPr/>
          <a:lstStyle/>
          <a:p>
            <a:r>
              <a:rPr lang="en-US" dirty="0"/>
              <a:t>Given:</a:t>
            </a:r>
          </a:p>
          <a:p>
            <a:endParaRPr lang="en-US" dirty="0"/>
          </a:p>
          <a:p>
            <a:endParaRPr lang="en-US" dirty="0"/>
          </a:p>
          <a:p>
            <a:endParaRPr lang="en-US" dirty="0"/>
          </a:p>
          <a:p>
            <a:r>
              <a:rPr lang="en-US" dirty="0"/>
              <a:t>Produce:</a:t>
            </a:r>
          </a:p>
          <a:p>
            <a:endParaRPr lang="en-US" dirty="0"/>
          </a:p>
          <a:p>
            <a:endParaRPr lang="en-US" dirty="0"/>
          </a:p>
          <a:p>
            <a:r>
              <a:rPr lang="en-US" dirty="0"/>
              <a:t>Idea: Make this a learnable function!</a:t>
            </a:r>
          </a:p>
        </p:txBody>
      </p:sp>
      <p:sp>
        <p:nvSpPr>
          <p:cNvPr id="5" name="Parallelogram 4"/>
          <p:cNvSpPr/>
          <p:nvPr/>
        </p:nvSpPr>
        <p:spPr>
          <a:xfrm flipV="1">
            <a:off x="5774606" y="3041010"/>
            <a:ext cx="931133" cy="366200"/>
          </a:xfrm>
          <a:prstGeom prst="parallelogram">
            <a:avLst>
              <a:gd name="adj" fmla="val 66140"/>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Parallelogram 5"/>
          <p:cNvSpPr/>
          <p:nvPr/>
        </p:nvSpPr>
        <p:spPr>
          <a:xfrm flipV="1">
            <a:off x="4663627" y="3039254"/>
            <a:ext cx="872286" cy="366200"/>
          </a:xfrm>
          <a:prstGeom prst="parallelogram">
            <a:avLst>
              <a:gd name="adj" fmla="val 66140"/>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Parallelogram 6"/>
          <p:cNvSpPr/>
          <p:nvPr/>
        </p:nvSpPr>
        <p:spPr>
          <a:xfrm flipV="1">
            <a:off x="3814466" y="3039254"/>
            <a:ext cx="990428" cy="366200"/>
          </a:xfrm>
          <a:prstGeom prst="parallelogram">
            <a:avLst>
              <a:gd name="adj" fmla="val 66140"/>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2533" y="4001295"/>
            <a:ext cx="764759" cy="1163663"/>
          </a:xfrm>
          <a:prstGeom prst="rect">
            <a:avLst/>
          </a:prstGeom>
        </p:spPr>
      </p:pic>
      <p:pic>
        <p:nvPicPr>
          <p:cNvPr id="39" name="Picture 38"/>
          <p:cNvPicPr>
            <a:picLocks noChangeAspect="1"/>
          </p:cNvPicPr>
          <p:nvPr/>
        </p:nvPicPr>
        <p:blipFill rotWithShape="1">
          <a:blip r:embed="rId3" cstate="screen">
            <a:extLst>
              <a:ext uri="{28A0092B-C50C-407E-A947-70E740481C1C}">
                <a14:useLocalDpi xmlns:a14="http://schemas.microsoft.com/office/drawing/2010/main"/>
              </a:ext>
            </a:extLst>
          </a:blip>
          <a:srcRect t="-47916" r="-2053"/>
          <a:stretch/>
        </p:blipFill>
        <p:spPr>
          <a:xfrm>
            <a:off x="3826313" y="2395162"/>
            <a:ext cx="849907" cy="1243188"/>
          </a:xfrm>
          <a:prstGeom prst="rect">
            <a:avLst/>
          </a:prstGeom>
          <a:ln>
            <a:noFill/>
          </a:ln>
          <a:effectLst>
            <a:softEdge rad="0"/>
          </a:effectLst>
          <a:scene3d>
            <a:camera prst="orthographicFront">
              <a:rot lat="3000000" lon="2400000" rev="1980000"/>
            </a:camera>
            <a:lightRig rig="threePt" dir="t"/>
          </a:scene3d>
        </p:spPr>
      </p:pic>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974" y="2810250"/>
            <a:ext cx="736349" cy="702705"/>
          </a:xfrm>
          <a:prstGeom prst="rect">
            <a:avLst/>
          </a:prstGeom>
          <a:scene3d>
            <a:camera prst="orthographicFront">
              <a:rot lat="3000000" lon="2400000" rev="1980000"/>
            </a:camera>
            <a:lightRig rig="threePt" dir="t"/>
          </a:scene3d>
        </p:spPr>
      </p:pic>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0161" y="2762699"/>
            <a:ext cx="786730" cy="783759"/>
          </a:xfrm>
          <a:prstGeom prst="rect">
            <a:avLst/>
          </a:prstGeom>
          <a:scene3d>
            <a:camera prst="orthographicFront">
              <a:rot lat="3000000" lon="2400000" rev="1980000"/>
            </a:camera>
            <a:lightRig rig="threePt" dir="t"/>
          </a:scene3d>
        </p:spPr>
      </p:pic>
      <p:sp>
        <p:nvSpPr>
          <p:cNvPr id="43" name="TextBox 42"/>
          <p:cNvSpPr txBox="1"/>
          <p:nvPr/>
        </p:nvSpPr>
        <p:spPr>
          <a:xfrm>
            <a:off x="4059541" y="2350471"/>
            <a:ext cx="2207934" cy="523220"/>
          </a:xfrm>
          <a:prstGeom prst="rect">
            <a:avLst/>
          </a:prstGeom>
          <a:noFill/>
        </p:spPr>
        <p:txBody>
          <a:bodyPr wrap="square" rtlCol="0">
            <a:spAutoFit/>
          </a:bodyPr>
          <a:lstStyle/>
          <a:p>
            <a:pPr algn="ctr"/>
            <a:r>
              <a:rPr lang="en-US" sz="1400"/>
              <a:t>Small training set</a:t>
            </a:r>
            <a:endParaRPr lang="en-US" sz="1400" dirty="0"/>
          </a:p>
          <a:p>
            <a:pPr algn="ctr"/>
            <a:r>
              <a:rPr lang="en-US" sz="1400" dirty="0"/>
              <a:t>(few training examples)</a:t>
            </a:r>
          </a:p>
        </p:txBody>
      </p:sp>
      <p:sp>
        <p:nvSpPr>
          <p:cNvPr id="48" name="Oval 47"/>
          <p:cNvSpPr/>
          <p:nvPr/>
        </p:nvSpPr>
        <p:spPr>
          <a:xfrm>
            <a:off x="5479490" y="3056138"/>
            <a:ext cx="57727" cy="69473"/>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5574913" y="3056138"/>
            <a:ext cx="57727" cy="69473"/>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5670336" y="3056138"/>
            <a:ext cx="57727" cy="69473"/>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48647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Meta-learning</a:t>
            </a:r>
          </a:p>
        </p:txBody>
      </p:sp>
      <p:grpSp>
        <p:nvGrpSpPr>
          <p:cNvPr id="15" name="Group 14"/>
          <p:cNvGrpSpPr/>
          <p:nvPr/>
        </p:nvGrpSpPr>
        <p:grpSpPr>
          <a:xfrm>
            <a:off x="2739390" y="1690689"/>
            <a:ext cx="937260" cy="777240"/>
            <a:chOff x="1238250" y="2571750"/>
            <a:chExt cx="937260" cy="777240"/>
          </a:xfrm>
          <a:solidFill>
            <a:schemeClr val="bg2">
              <a:lumMod val="75000"/>
            </a:schemeClr>
          </a:solidFill>
        </p:grpSpPr>
        <p:sp>
          <p:nvSpPr>
            <p:cNvPr id="4" name="Parallelogram 3"/>
            <p:cNvSpPr/>
            <p:nvPr/>
          </p:nvSpPr>
          <p:spPr>
            <a:xfrm flipH="1">
              <a:off x="1238250" y="315468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H="1">
              <a:off x="1238250" y="308991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flipH="1">
              <a:off x="1238250" y="302514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flipH="1">
              <a:off x="1238250" y="296037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flipH="1">
              <a:off x="1238250" y="289560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flipH="1">
              <a:off x="1238250" y="283083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flipH="1">
              <a:off x="1238250" y="276606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flipH="1">
              <a:off x="1238250" y="270129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flipH="1">
              <a:off x="1238250" y="263652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flipH="1">
              <a:off x="1238250" y="257175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2"/>
          <a:stretch>
            <a:fillRect/>
          </a:stretch>
        </p:blipFill>
        <p:spPr>
          <a:xfrm>
            <a:off x="2829560" y="2532700"/>
            <a:ext cx="763270" cy="294273"/>
          </a:xfrm>
          <a:prstGeom prst="rect">
            <a:avLst/>
          </a:prstGeom>
        </p:spPr>
      </p:pic>
      <p:pic>
        <p:nvPicPr>
          <p:cNvPr id="28" name="Picture 27"/>
          <p:cNvPicPr>
            <a:picLocks noChangeAspect="1"/>
          </p:cNvPicPr>
          <p:nvPr/>
        </p:nvPicPr>
        <p:blipFill>
          <a:blip r:embed="rId3"/>
          <a:stretch>
            <a:fillRect/>
          </a:stretch>
        </p:blipFill>
        <p:spPr>
          <a:xfrm>
            <a:off x="2829560" y="5211130"/>
            <a:ext cx="638810" cy="305103"/>
          </a:xfrm>
          <a:prstGeom prst="rect">
            <a:avLst/>
          </a:prstGeom>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9335" y="4183835"/>
            <a:ext cx="1477370" cy="947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rapezoid 30"/>
          <p:cNvSpPr/>
          <p:nvPr/>
        </p:nvSpPr>
        <p:spPr>
          <a:xfrm rot="5400000">
            <a:off x="5647848" y="2500791"/>
            <a:ext cx="939643" cy="100822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901690" y="2719252"/>
            <a:ext cx="422910" cy="584775"/>
          </a:xfrm>
          <a:prstGeom prst="rect">
            <a:avLst/>
          </a:prstGeom>
          <a:noFill/>
        </p:spPr>
        <p:txBody>
          <a:bodyPr wrap="square" rtlCol="0" anchor="ctr">
            <a:spAutoFit/>
          </a:bodyPr>
          <a:lstStyle/>
          <a:p>
            <a:pPr algn="ctr"/>
            <a:r>
              <a:rPr lang="en-US" sz="3200" i="1" dirty="0">
                <a:solidFill>
                  <a:schemeClr val="bg1"/>
                </a:solidFill>
              </a:rPr>
              <a:t>h</a:t>
            </a:r>
          </a:p>
        </p:txBody>
      </p:sp>
      <p:pic>
        <p:nvPicPr>
          <p:cNvPr id="33" name="Picture 32"/>
          <p:cNvPicPr>
            <a:picLocks noChangeAspect="1"/>
          </p:cNvPicPr>
          <p:nvPr/>
        </p:nvPicPr>
        <p:blipFill>
          <a:blip r:embed="rId5"/>
          <a:stretch>
            <a:fillRect/>
          </a:stretch>
        </p:blipFill>
        <p:spPr>
          <a:xfrm>
            <a:off x="5247006" y="4542438"/>
            <a:ext cx="1626235" cy="669627"/>
          </a:xfrm>
          <a:prstGeom prst="rect">
            <a:avLst/>
          </a:prstGeom>
          <a:ln>
            <a:noFill/>
          </a:ln>
        </p:spPr>
      </p:pic>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5854" y="2284823"/>
            <a:ext cx="871489" cy="1440156"/>
          </a:xfrm>
          <a:prstGeom prst="rect">
            <a:avLst/>
          </a:prstGeom>
        </p:spPr>
      </p:pic>
      <p:cxnSp>
        <p:nvCxnSpPr>
          <p:cNvPr id="35" name="Straight Arrow Connector 34"/>
          <p:cNvCxnSpPr>
            <a:stCxn id="31" idx="0"/>
            <a:endCxn id="34" idx="1"/>
          </p:cNvCxnSpPr>
          <p:nvPr/>
        </p:nvCxnSpPr>
        <p:spPr>
          <a:xfrm flipV="1">
            <a:off x="6621779" y="3004902"/>
            <a:ext cx="221407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8835853" y="1826899"/>
                <a:ext cx="32720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charset="0"/>
                            </a:rPr>
                            <m:t>𝑝</m:t>
                          </m:r>
                        </m:e>
                      </m:acc>
                    </m:oMath>
                  </m:oMathPara>
                </a14:m>
                <a:endParaRPr lang="en-US" sz="3200" dirty="0"/>
              </a:p>
            </p:txBody>
          </p:sp>
        </mc:Choice>
        <mc:Fallback xmlns="">
          <p:sp>
            <p:nvSpPr>
              <p:cNvPr id="36" name="TextBox 35"/>
              <p:cNvSpPr txBox="1">
                <a:spLocks noRot="1" noChangeAspect="1" noMove="1" noResize="1" noEditPoints="1" noAdjustHandles="1" noChangeArrowheads="1" noChangeShapeType="1" noTextEdit="1"/>
              </p:cNvSpPr>
              <p:nvPr/>
            </p:nvSpPr>
            <p:spPr>
              <a:xfrm>
                <a:off x="8835853" y="1826899"/>
                <a:ext cx="327204" cy="492443"/>
              </a:xfrm>
              <a:prstGeom prst="rect">
                <a:avLst/>
              </a:prstGeom>
              <a:blipFill>
                <a:blip r:embed="rId7"/>
                <a:stretch>
                  <a:fillRect l="-30769" t="-23077" r="-23077" b="-23077"/>
                </a:stretch>
              </a:blipFill>
            </p:spPr>
            <p:txBody>
              <a:bodyPr/>
              <a:lstStyle/>
              <a:p>
                <a:r>
                  <a:rPr lang="en-US">
                    <a:noFill/>
                  </a:rPr>
                  <a:t> </a:t>
                </a:r>
              </a:p>
            </p:txBody>
          </p:sp>
        </mc:Fallback>
      </mc:AlternateContent>
      <p:cxnSp>
        <p:nvCxnSpPr>
          <p:cNvPr id="43" name="Straight Arrow Connector 42"/>
          <p:cNvCxnSpPr>
            <a:endCxn id="31" idx="2"/>
          </p:cNvCxnSpPr>
          <p:nvPr/>
        </p:nvCxnSpPr>
        <p:spPr>
          <a:xfrm>
            <a:off x="3676651" y="2111694"/>
            <a:ext cx="1936909" cy="8932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0" idx="3"/>
            <a:endCxn id="31" idx="2"/>
          </p:cNvCxnSpPr>
          <p:nvPr/>
        </p:nvCxnSpPr>
        <p:spPr>
          <a:xfrm flipV="1">
            <a:off x="3946705" y="3004902"/>
            <a:ext cx="1666854" cy="16528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058410" y="3821420"/>
            <a:ext cx="2003425" cy="19350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48" idx="1"/>
            <a:endCxn id="31" idx="3"/>
          </p:cNvCxnSpPr>
          <p:nvPr/>
        </p:nvCxnSpPr>
        <p:spPr>
          <a:xfrm flipV="1">
            <a:off x="5351805" y="3357269"/>
            <a:ext cx="765865" cy="747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8" idx="7"/>
            <a:endCxn id="31" idx="3"/>
          </p:cNvCxnSpPr>
          <p:nvPr/>
        </p:nvCxnSpPr>
        <p:spPr>
          <a:xfrm flipH="1" flipV="1">
            <a:off x="6117669" y="3357269"/>
            <a:ext cx="650770" cy="747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132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Meta-learning</a:t>
            </a:r>
          </a:p>
        </p:txBody>
      </p:sp>
      <p:grpSp>
        <p:nvGrpSpPr>
          <p:cNvPr id="15" name="Group 14"/>
          <p:cNvGrpSpPr/>
          <p:nvPr/>
        </p:nvGrpSpPr>
        <p:grpSpPr>
          <a:xfrm>
            <a:off x="2739390" y="1690689"/>
            <a:ext cx="937260" cy="777240"/>
            <a:chOff x="1238250" y="2571750"/>
            <a:chExt cx="937260" cy="777240"/>
          </a:xfrm>
          <a:solidFill>
            <a:schemeClr val="bg2">
              <a:lumMod val="75000"/>
            </a:schemeClr>
          </a:solidFill>
        </p:grpSpPr>
        <p:sp>
          <p:nvSpPr>
            <p:cNvPr id="4" name="Parallelogram 3"/>
            <p:cNvSpPr/>
            <p:nvPr/>
          </p:nvSpPr>
          <p:spPr>
            <a:xfrm flipH="1">
              <a:off x="1238250" y="315468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H="1">
              <a:off x="1238250" y="308991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flipH="1">
              <a:off x="1238250" y="302514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flipH="1">
              <a:off x="1238250" y="296037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flipH="1">
              <a:off x="1238250" y="289560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flipH="1">
              <a:off x="1238250" y="283083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flipH="1">
              <a:off x="1238250" y="276606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flipH="1">
              <a:off x="1238250" y="270129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flipH="1">
              <a:off x="1238250" y="263652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flipH="1">
              <a:off x="1238250" y="257175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2"/>
          <a:stretch>
            <a:fillRect/>
          </a:stretch>
        </p:blipFill>
        <p:spPr>
          <a:xfrm>
            <a:off x="2829560" y="2532700"/>
            <a:ext cx="763270" cy="294273"/>
          </a:xfrm>
          <a:prstGeom prst="rect">
            <a:avLst/>
          </a:prstGeom>
        </p:spPr>
      </p:pic>
      <p:pic>
        <p:nvPicPr>
          <p:cNvPr id="28" name="Picture 27"/>
          <p:cNvPicPr>
            <a:picLocks noChangeAspect="1"/>
          </p:cNvPicPr>
          <p:nvPr/>
        </p:nvPicPr>
        <p:blipFill>
          <a:blip r:embed="rId3"/>
          <a:stretch>
            <a:fillRect/>
          </a:stretch>
        </p:blipFill>
        <p:spPr>
          <a:xfrm>
            <a:off x="2829560" y="5211130"/>
            <a:ext cx="638810" cy="305103"/>
          </a:xfrm>
          <a:prstGeom prst="rect">
            <a:avLst/>
          </a:prstGeom>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9335" y="4183835"/>
            <a:ext cx="1477370" cy="947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rapezoid 30"/>
          <p:cNvSpPr/>
          <p:nvPr/>
        </p:nvSpPr>
        <p:spPr>
          <a:xfrm rot="5400000">
            <a:off x="5647848" y="2500791"/>
            <a:ext cx="939643" cy="100822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901690" y="2719252"/>
            <a:ext cx="422910" cy="584775"/>
          </a:xfrm>
          <a:prstGeom prst="rect">
            <a:avLst/>
          </a:prstGeom>
          <a:noFill/>
        </p:spPr>
        <p:txBody>
          <a:bodyPr wrap="square" rtlCol="0" anchor="ctr">
            <a:spAutoFit/>
          </a:bodyPr>
          <a:lstStyle/>
          <a:p>
            <a:pPr algn="ctr"/>
            <a:r>
              <a:rPr lang="en-US" sz="3200" i="1" dirty="0">
                <a:solidFill>
                  <a:schemeClr val="bg1"/>
                </a:solidFill>
              </a:rPr>
              <a:t>h</a:t>
            </a:r>
          </a:p>
        </p:txBody>
      </p:sp>
      <p:pic>
        <p:nvPicPr>
          <p:cNvPr id="34" name="Pictur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5854" y="2284823"/>
            <a:ext cx="871489" cy="1440156"/>
          </a:xfrm>
          <a:prstGeom prst="rect">
            <a:avLst/>
          </a:prstGeom>
        </p:spPr>
      </p:pic>
      <p:cxnSp>
        <p:nvCxnSpPr>
          <p:cNvPr id="35" name="Straight Arrow Connector 34"/>
          <p:cNvCxnSpPr>
            <a:stCxn id="31" idx="0"/>
            <a:endCxn id="34" idx="1"/>
          </p:cNvCxnSpPr>
          <p:nvPr/>
        </p:nvCxnSpPr>
        <p:spPr>
          <a:xfrm flipV="1">
            <a:off x="6621779" y="3004902"/>
            <a:ext cx="221407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8835853" y="1826899"/>
                <a:ext cx="32720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charset="0"/>
                            </a:rPr>
                            <m:t>𝑝</m:t>
                          </m:r>
                        </m:e>
                      </m:acc>
                    </m:oMath>
                  </m:oMathPara>
                </a14:m>
                <a:endParaRPr lang="en-US" sz="3200" dirty="0"/>
              </a:p>
            </p:txBody>
          </p:sp>
        </mc:Choice>
        <mc:Fallback xmlns="">
          <p:sp>
            <p:nvSpPr>
              <p:cNvPr id="36" name="TextBox 35"/>
              <p:cNvSpPr txBox="1">
                <a:spLocks noRot="1" noChangeAspect="1" noMove="1" noResize="1" noEditPoints="1" noAdjustHandles="1" noChangeArrowheads="1" noChangeShapeType="1" noTextEdit="1"/>
              </p:cNvSpPr>
              <p:nvPr/>
            </p:nvSpPr>
            <p:spPr>
              <a:xfrm>
                <a:off x="8835853" y="1826899"/>
                <a:ext cx="327204" cy="492443"/>
              </a:xfrm>
              <a:prstGeom prst="rect">
                <a:avLst/>
              </a:prstGeom>
              <a:blipFill>
                <a:blip r:embed="rId6"/>
                <a:stretch>
                  <a:fillRect l="-30769" t="-23077" r="-23077" b="-23077"/>
                </a:stretch>
              </a:blipFill>
            </p:spPr>
            <p:txBody>
              <a:bodyPr/>
              <a:lstStyle/>
              <a:p>
                <a:r>
                  <a:rPr lang="en-US">
                    <a:noFill/>
                  </a:rPr>
                  <a:t> </a:t>
                </a:r>
              </a:p>
            </p:txBody>
          </p:sp>
        </mc:Fallback>
      </mc:AlternateContent>
      <p:cxnSp>
        <p:nvCxnSpPr>
          <p:cNvPr id="43" name="Straight Arrow Connector 42"/>
          <p:cNvCxnSpPr>
            <a:endCxn id="31" idx="2"/>
          </p:cNvCxnSpPr>
          <p:nvPr/>
        </p:nvCxnSpPr>
        <p:spPr>
          <a:xfrm>
            <a:off x="3676651" y="2111694"/>
            <a:ext cx="1936909" cy="8932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0" idx="3"/>
            <a:endCxn id="31" idx="2"/>
          </p:cNvCxnSpPr>
          <p:nvPr/>
        </p:nvCxnSpPr>
        <p:spPr>
          <a:xfrm flipV="1">
            <a:off x="3946705" y="3004902"/>
            <a:ext cx="1666854" cy="16528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5695951" y="3831339"/>
            <a:ext cx="834389" cy="74295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bg1"/>
                </a:solidFill>
              </a:rPr>
              <a:t>w</a:t>
            </a:r>
          </a:p>
        </p:txBody>
      </p:sp>
      <p:cxnSp>
        <p:nvCxnSpPr>
          <p:cNvPr id="17" name="Straight Arrow Connector 16"/>
          <p:cNvCxnSpPr>
            <a:stCxn id="3" idx="0"/>
            <a:endCxn id="31" idx="3"/>
          </p:cNvCxnSpPr>
          <p:nvPr/>
        </p:nvCxnSpPr>
        <p:spPr>
          <a:xfrm flipV="1">
            <a:off x="6113145" y="3357269"/>
            <a:ext cx="4524" cy="474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621779" y="2826972"/>
            <a:ext cx="2214074"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973485" y="3455625"/>
            <a:ext cx="8216" cy="37571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572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Meta-learning: training</a:t>
            </a:r>
          </a:p>
        </p:txBody>
      </p:sp>
      <p:grpSp>
        <p:nvGrpSpPr>
          <p:cNvPr id="15" name="Group 14"/>
          <p:cNvGrpSpPr/>
          <p:nvPr/>
        </p:nvGrpSpPr>
        <p:grpSpPr>
          <a:xfrm>
            <a:off x="5400382" y="1757832"/>
            <a:ext cx="937260" cy="582930"/>
            <a:chOff x="1238250" y="2571750"/>
            <a:chExt cx="937260" cy="582930"/>
          </a:xfrm>
          <a:solidFill>
            <a:schemeClr val="bg2">
              <a:lumMod val="75000"/>
            </a:schemeClr>
          </a:solidFill>
        </p:grpSpPr>
        <p:sp>
          <p:nvSpPr>
            <p:cNvPr id="8" name="Parallelogram 7"/>
            <p:cNvSpPr/>
            <p:nvPr/>
          </p:nvSpPr>
          <p:spPr>
            <a:xfrm flipH="1">
              <a:off x="1238250" y="296037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flipH="1">
              <a:off x="1238250" y="289560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flipH="1">
              <a:off x="1238250" y="283083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flipH="1">
              <a:off x="1238250" y="276606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flipH="1">
              <a:off x="1238250" y="270129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flipH="1">
              <a:off x="1238250" y="263652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flipH="1">
              <a:off x="1238250" y="257175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2"/>
          <a:stretch>
            <a:fillRect/>
          </a:stretch>
        </p:blipFill>
        <p:spPr>
          <a:xfrm>
            <a:off x="5490552" y="2532700"/>
            <a:ext cx="763270" cy="294273"/>
          </a:xfrm>
          <a:prstGeom prst="rect">
            <a:avLst/>
          </a:prstGeom>
        </p:spPr>
      </p:pic>
      <p:pic>
        <p:nvPicPr>
          <p:cNvPr id="28" name="Picture 27"/>
          <p:cNvPicPr>
            <a:picLocks noChangeAspect="1"/>
          </p:cNvPicPr>
          <p:nvPr/>
        </p:nvPicPr>
        <p:blipFill>
          <a:blip r:embed="rId3"/>
          <a:stretch>
            <a:fillRect/>
          </a:stretch>
        </p:blipFill>
        <p:spPr>
          <a:xfrm>
            <a:off x="5549607" y="6500953"/>
            <a:ext cx="638810" cy="305103"/>
          </a:xfrm>
          <a:prstGeom prst="rect">
            <a:avLst/>
          </a:prstGeom>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0327" y="4183835"/>
            <a:ext cx="1477370" cy="947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rapezoid 30"/>
          <p:cNvSpPr/>
          <p:nvPr/>
        </p:nvSpPr>
        <p:spPr>
          <a:xfrm rot="5400000">
            <a:off x="7733553" y="2498411"/>
            <a:ext cx="939643" cy="100822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955132" y="2710134"/>
            <a:ext cx="422910" cy="584775"/>
          </a:xfrm>
          <a:prstGeom prst="rect">
            <a:avLst/>
          </a:prstGeom>
          <a:noFill/>
        </p:spPr>
        <p:txBody>
          <a:bodyPr wrap="square" rtlCol="0" anchor="ctr">
            <a:spAutoFit/>
          </a:bodyPr>
          <a:lstStyle/>
          <a:p>
            <a:pPr algn="ctr"/>
            <a:r>
              <a:rPr lang="en-US" sz="3200" i="1" dirty="0">
                <a:solidFill>
                  <a:schemeClr val="bg1"/>
                </a:solidFill>
              </a:rPr>
              <a:t>h</a:t>
            </a:r>
          </a:p>
        </p:txBody>
      </p:sp>
      <p:pic>
        <p:nvPicPr>
          <p:cNvPr id="34" name="Pictur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99558" y="2295635"/>
            <a:ext cx="871489" cy="1440156"/>
          </a:xfrm>
          <a:prstGeom prst="rect">
            <a:avLst/>
          </a:prstGeom>
        </p:spPr>
      </p:pic>
      <p:cxnSp>
        <p:nvCxnSpPr>
          <p:cNvPr id="35" name="Straight Arrow Connector 34"/>
          <p:cNvCxnSpPr>
            <a:stCxn id="31" idx="0"/>
            <a:endCxn id="34" idx="1"/>
          </p:cNvCxnSpPr>
          <p:nvPr/>
        </p:nvCxnSpPr>
        <p:spPr>
          <a:xfrm>
            <a:off x="8707485" y="3002523"/>
            <a:ext cx="492073" cy="13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9199557" y="1778041"/>
                <a:ext cx="32720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charset="0"/>
                            </a:rPr>
                            <m:t>𝑝</m:t>
                          </m:r>
                        </m:e>
                      </m:acc>
                    </m:oMath>
                  </m:oMathPara>
                </a14:m>
                <a:endParaRPr lang="en-US" sz="3200" dirty="0"/>
              </a:p>
            </p:txBody>
          </p:sp>
        </mc:Choice>
        <mc:Fallback xmlns="">
          <p:sp>
            <p:nvSpPr>
              <p:cNvPr id="36" name="TextBox 35"/>
              <p:cNvSpPr txBox="1">
                <a:spLocks noRot="1" noChangeAspect="1" noMove="1" noResize="1" noEditPoints="1" noAdjustHandles="1" noChangeArrowheads="1" noChangeShapeType="1" noTextEdit="1"/>
              </p:cNvSpPr>
              <p:nvPr/>
            </p:nvSpPr>
            <p:spPr>
              <a:xfrm>
                <a:off x="9199557" y="1778041"/>
                <a:ext cx="327204" cy="492443"/>
              </a:xfrm>
              <a:prstGeom prst="rect">
                <a:avLst/>
              </a:prstGeom>
              <a:blipFill>
                <a:blip r:embed="rId6"/>
                <a:stretch>
                  <a:fillRect l="-25926" t="-17500" r="-25926" b="-22500"/>
                </a:stretch>
              </a:blipFill>
            </p:spPr>
            <p:txBody>
              <a:bodyPr/>
              <a:lstStyle/>
              <a:p>
                <a:r>
                  <a:rPr lang="en-US">
                    <a:noFill/>
                  </a:rPr>
                  <a:t> </a:t>
                </a:r>
              </a:p>
            </p:txBody>
          </p:sp>
        </mc:Fallback>
      </mc:AlternateContent>
      <p:cxnSp>
        <p:nvCxnSpPr>
          <p:cNvPr id="43" name="Straight Arrow Connector 42"/>
          <p:cNvCxnSpPr>
            <a:endCxn id="31" idx="2"/>
          </p:cNvCxnSpPr>
          <p:nvPr/>
        </p:nvCxnSpPr>
        <p:spPr>
          <a:xfrm>
            <a:off x="6398624" y="2096840"/>
            <a:ext cx="1300640" cy="9056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0" idx="3"/>
            <a:endCxn id="31" idx="2"/>
          </p:cNvCxnSpPr>
          <p:nvPr/>
        </p:nvCxnSpPr>
        <p:spPr>
          <a:xfrm flipV="1">
            <a:off x="6607698" y="3002522"/>
            <a:ext cx="1091567" cy="16552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7781131" y="3825338"/>
            <a:ext cx="834389" cy="74295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bg1"/>
                </a:solidFill>
              </a:rPr>
              <a:t>w</a:t>
            </a:r>
          </a:p>
        </p:txBody>
      </p:sp>
      <p:cxnSp>
        <p:nvCxnSpPr>
          <p:cNvPr id="17" name="Straight Arrow Connector 16"/>
          <p:cNvCxnSpPr>
            <a:stCxn id="3" idx="0"/>
            <a:endCxn id="31" idx="3"/>
          </p:cNvCxnSpPr>
          <p:nvPr/>
        </p:nvCxnSpPr>
        <p:spPr>
          <a:xfrm flipV="1">
            <a:off x="8198326" y="3354888"/>
            <a:ext cx="5049" cy="4704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707485" y="2875429"/>
            <a:ext cx="492073" cy="10744"/>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56678" y="3436282"/>
            <a:ext cx="8216" cy="37571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874634" y="4052033"/>
            <a:ext cx="937260" cy="777240"/>
            <a:chOff x="1238250" y="2571750"/>
            <a:chExt cx="937260" cy="777240"/>
          </a:xfrm>
          <a:solidFill>
            <a:schemeClr val="bg2">
              <a:lumMod val="75000"/>
            </a:schemeClr>
          </a:solidFill>
        </p:grpSpPr>
        <p:sp>
          <p:nvSpPr>
            <p:cNvPr id="38" name="Parallelogram 37"/>
            <p:cNvSpPr/>
            <p:nvPr/>
          </p:nvSpPr>
          <p:spPr>
            <a:xfrm flipH="1">
              <a:off x="1238250" y="315468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p:cNvSpPr/>
            <p:nvPr/>
          </p:nvSpPr>
          <p:spPr>
            <a:xfrm flipH="1">
              <a:off x="1238250" y="308991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p:cNvSpPr/>
            <p:nvPr/>
          </p:nvSpPr>
          <p:spPr>
            <a:xfrm flipH="1">
              <a:off x="1238250" y="302514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p:cNvSpPr/>
            <p:nvPr/>
          </p:nvSpPr>
          <p:spPr>
            <a:xfrm flipH="1">
              <a:off x="1238250" y="296037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p:cNvSpPr/>
            <p:nvPr/>
          </p:nvSpPr>
          <p:spPr>
            <a:xfrm flipH="1">
              <a:off x="1238250" y="289560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44"/>
            <p:cNvSpPr/>
            <p:nvPr/>
          </p:nvSpPr>
          <p:spPr>
            <a:xfrm flipH="1">
              <a:off x="1238250" y="283083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45"/>
            <p:cNvSpPr/>
            <p:nvPr/>
          </p:nvSpPr>
          <p:spPr>
            <a:xfrm flipH="1">
              <a:off x="1238250" y="276606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allelogram 46"/>
            <p:cNvSpPr/>
            <p:nvPr/>
          </p:nvSpPr>
          <p:spPr>
            <a:xfrm flipH="1">
              <a:off x="1238250" y="270129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arallelogram 47"/>
            <p:cNvSpPr/>
            <p:nvPr/>
          </p:nvSpPr>
          <p:spPr>
            <a:xfrm flipH="1">
              <a:off x="1238250" y="263652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p:cNvSpPr/>
            <p:nvPr/>
          </p:nvSpPr>
          <p:spPr>
            <a:xfrm flipH="1">
              <a:off x="1238250" y="257175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1874634" y="3404333"/>
            <a:ext cx="937260" cy="777240"/>
            <a:chOff x="1238250" y="2571750"/>
            <a:chExt cx="937260" cy="777240"/>
          </a:xfrm>
          <a:solidFill>
            <a:schemeClr val="bg2">
              <a:lumMod val="75000"/>
            </a:schemeClr>
          </a:solidFill>
        </p:grpSpPr>
        <p:sp>
          <p:nvSpPr>
            <p:cNvPr id="51" name="Parallelogram 50"/>
            <p:cNvSpPr/>
            <p:nvPr/>
          </p:nvSpPr>
          <p:spPr>
            <a:xfrm flipH="1">
              <a:off x="1238250" y="315468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arallelogram 51"/>
            <p:cNvSpPr/>
            <p:nvPr/>
          </p:nvSpPr>
          <p:spPr>
            <a:xfrm flipH="1">
              <a:off x="1238250" y="308991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arallelogram 52"/>
            <p:cNvSpPr/>
            <p:nvPr/>
          </p:nvSpPr>
          <p:spPr>
            <a:xfrm flipH="1">
              <a:off x="1238250" y="302514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arallelogram 53"/>
            <p:cNvSpPr/>
            <p:nvPr/>
          </p:nvSpPr>
          <p:spPr>
            <a:xfrm flipH="1">
              <a:off x="1238250" y="296037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arallelogram 54"/>
            <p:cNvSpPr/>
            <p:nvPr/>
          </p:nvSpPr>
          <p:spPr>
            <a:xfrm flipH="1">
              <a:off x="1238250" y="289560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arallelogram 55"/>
            <p:cNvSpPr/>
            <p:nvPr/>
          </p:nvSpPr>
          <p:spPr>
            <a:xfrm flipH="1">
              <a:off x="1238250" y="283083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arallelogram 56"/>
            <p:cNvSpPr/>
            <p:nvPr/>
          </p:nvSpPr>
          <p:spPr>
            <a:xfrm flipH="1">
              <a:off x="1238250" y="276606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arallelogram 57"/>
            <p:cNvSpPr/>
            <p:nvPr/>
          </p:nvSpPr>
          <p:spPr>
            <a:xfrm flipH="1">
              <a:off x="1238250" y="270129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arallelogram 58"/>
            <p:cNvSpPr/>
            <p:nvPr/>
          </p:nvSpPr>
          <p:spPr>
            <a:xfrm flipH="1">
              <a:off x="1238250" y="263652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arallelogram 59"/>
            <p:cNvSpPr/>
            <p:nvPr/>
          </p:nvSpPr>
          <p:spPr>
            <a:xfrm flipH="1">
              <a:off x="1238250" y="257175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1874633" y="2756633"/>
            <a:ext cx="937260" cy="777240"/>
            <a:chOff x="1238250" y="2571750"/>
            <a:chExt cx="937260" cy="777240"/>
          </a:xfrm>
          <a:solidFill>
            <a:schemeClr val="bg2">
              <a:lumMod val="75000"/>
            </a:schemeClr>
          </a:solidFill>
        </p:grpSpPr>
        <p:sp>
          <p:nvSpPr>
            <p:cNvPr id="62" name="Parallelogram 61"/>
            <p:cNvSpPr/>
            <p:nvPr/>
          </p:nvSpPr>
          <p:spPr>
            <a:xfrm flipH="1">
              <a:off x="1238250" y="315468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arallelogram 62"/>
            <p:cNvSpPr/>
            <p:nvPr/>
          </p:nvSpPr>
          <p:spPr>
            <a:xfrm flipH="1">
              <a:off x="1238250" y="308991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elogram 63"/>
            <p:cNvSpPr/>
            <p:nvPr/>
          </p:nvSpPr>
          <p:spPr>
            <a:xfrm flipH="1">
              <a:off x="1238250" y="302514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arallelogram 64"/>
            <p:cNvSpPr/>
            <p:nvPr/>
          </p:nvSpPr>
          <p:spPr>
            <a:xfrm flipH="1">
              <a:off x="1238250" y="296037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arallelogram 65"/>
            <p:cNvSpPr/>
            <p:nvPr/>
          </p:nvSpPr>
          <p:spPr>
            <a:xfrm flipH="1">
              <a:off x="1238250" y="289560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arallelogram 66"/>
            <p:cNvSpPr/>
            <p:nvPr/>
          </p:nvSpPr>
          <p:spPr>
            <a:xfrm flipH="1">
              <a:off x="1238250" y="283083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arallelogram 67"/>
            <p:cNvSpPr/>
            <p:nvPr/>
          </p:nvSpPr>
          <p:spPr>
            <a:xfrm flipH="1">
              <a:off x="1238250" y="276606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arallelogram 68"/>
            <p:cNvSpPr/>
            <p:nvPr/>
          </p:nvSpPr>
          <p:spPr>
            <a:xfrm flipH="1">
              <a:off x="1238250" y="270129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arallelogram 69"/>
            <p:cNvSpPr/>
            <p:nvPr/>
          </p:nvSpPr>
          <p:spPr>
            <a:xfrm flipH="1">
              <a:off x="1238250" y="263652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arallelogram 70"/>
            <p:cNvSpPr/>
            <p:nvPr/>
          </p:nvSpPr>
          <p:spPr>
            <a:xfrm flipH="1">
              <a:off x="1238250" y="257175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991162" y="4838637"/>
            <a:ext cx="659243" cy="461665"/>
          </a:xfrm>
          <a:prstGeom prst="rect">
            <a:avLst/>
          </a:prstGeom>
          <a:noFill/>
        </p:spPr>
        <p:txBody>
          <a:bodyPr wrap="square" rtlCol="0">
            <a:spAutoFit/>
          </a:bodyPr>
          <a:lstStyle/>
          <a:p>
            <a:pPr algn="ctr"/>
            <a:r>
              <a:rPr lang="en-US" sz="2400" i="1" dirty="0"/>
              <a:t>D</a:t>
            </a:r>
          </a:p>
        </p:txBody>
      </p:sp>
      <p:sp>
        <p:nvSpPr>
          <p:cNvPr id="21" name="Curved Down Arrow 20"/>
          <p:cNvSpPr/>
          <p:nvPr/>
        </p:nvSpPr>
        <p:spPr>
          <a:xfrm rot="20101958">
            <a:off x="2612926" y="1405122"/>
            <a:ext cx="2817126" cy="101736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Up Arrow 21"/>
          <p:cNvSpPr/>
          <p:nvPr/>
        </p:nvSpPr>
        <p:spPr>
          <a:xfrm rot="1867010">
            <a:off x="2537633" y="5443666"/>
            <a:ext cx="2706391" cy="75172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2" name="Group 71"/>
          <p:cNvGrpSpPr/>
          <p:nvPr/>
        </p:nvGrpSpPr>
        <p:grpSpPr>
          <a:xfrm>
            <a:off x="5400382" y="5819529"/>
            <a:ext cx="937260" cy="582930"/>
            <a:chOff x="1238250" y="2571750"/>
            <a:chExt cx="937260" cy="582930"/>
          </a:xfrm>
          <a:solidFill>
            <a:schemeClr val="bg2">
              <a:lumMod val="75000"/>
            </a:schemeClr>
          </a:solidFill>
        </p:grpSpPr>
        <p:sp>
          <p:nvSpPr>
            <p:cNvPr id="73" name="Parallelogram 72"/>
            <p:cNvSpPr/>
            <p:nvPr/>
          </p:nvSpPr>
          <p:spPr>
            <a:xfrm flipH="1">
              <a:off x="1238250" y="296037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arallelogram 73"/>
            <p:cNvSpPr/>
            <p:nvPr/>
          </p:nvSpPr>
          <p:spPr>
            <a:xfrm flipH="1">
              <a:off x="1238250" y="289560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arallelogram 74"/>
            <p:cNvSpPr/>
            <p:nvPr/>
          </p:nvSpPr>
          <p:spPr>
            <a:xfrm flipH="1">
              <a:off x="1238250" y="283083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arallelogram 75"/>
            <p:cNvSpPr/>
            <p:nvPr/>
          </p:nvSpPr>
          <p:spPr>
            <a:xfrm flipH="1">
              <a:off x="1238250" y="276606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arallelogram 76"/>
            <p:cNvSpPr/>
            <p:nvPr/>
          </p:nvSpPr>
          <p:spPr>
            <a:xfrm flipH="1">
              <a:off x="1238250" y="270129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arallelogram 77"/>
            <p:cNvSpPr/>
            <p:nvPr/>
          </p:nvSpPr>
          <p:spPr>
            <a:xfrm flipH="1">
              <a:off x="1238250" y="263652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arallelogram 78"/>
            <p:cNvSpPr/>
            <p:nvPr/>
          </p:nvSpPr>
          <p:spPr>
            <a:xfrm flipH="1">
              <a:off x="1238250" y="2571750"/>
              <a:ext cx="937260" cy="194310"/>
            </a:xfrm>
            <a:prstGeom prst="parallelogram">
              <a:avLst>
                <a:gd name="adj" fmla="val 11234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Up Arrow 83"/>
          <p:cNvSpPr/>
          <p:nvPr/>
        </p:nvSpPr>
        <p:spPr>
          <a:xfrm>
            <a:off x="5756953" y="5244622"/>
            <a:ext cx="267128" cy="3958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Bent-Up Arrow 84"/>
          <p:cNvSpPr/>
          <p:nvPr/>
        </p:nvSpPr>
        <p:spPr>
          <a:xfrm>
            <a:off x="6494465" y="3002523"/>
            <a:ext cx="4089115" cy="3165436"/>
          </a:xfrm>
          <a:prstGeom prst="bentUpArrow">
            <a:avLst>
              <a:gd name="adj1" fmla="val 4370"/>
              <a:gd name="adj2" fmla="val 6432"/>
              <a:gd name="adj3" fmla="val 58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10111980" y="2567775"/>
            <a:ext cx="512533" cy="523220"/>
          </a:xfrm>
          <a:prstGeom prst="rect">
            <a:avLst/>
          </a:prstGeom>
          <a:noFill/>
        </p:spPr>
        <p:txBody>
          <a:bodyPr wrap="square" rtlCol="0">
            <a:spAutoFit/>
          </a:bodyPr>
          <a:lstStyle/>
          <a:p>
            <a:pPr algn="ctr"/>
            <a:r>
              <a:rPr lang="en-US" sz="2800" dirty="0"/>
              <a:t>L</a:t>
            </a:r>
          </a:p>
        </p:txBody>
      </p:sp>
      <p:sp>
        <p:nvSpPr>
          <p:cNvPr id="87" name="TextBox 86"/>
          <p:cNvSpPr txBox="1"/>
          <p:nvPr/>
        </p:nvSpPr>
        <p:spPr>
          <a:xfrm>
            <a:off x="5907021" y="5341350"/>
            <a:ext cx="904176" cy="369332"/>
          </a:xfrm>
          <a:prstGeom prst="rect">
            <a:avLst/>
          </a:prstGeom>
          <a:noFill/>
        </p:spPr>
        <p:txBody>
          <a:bodyPr wrap="square" rtlCol="0">
            <a:spAutoFit/>
          </a:bodyPr>
          <a:lstStyle/>
          <a:p>
            <a:r>
              <a:rPr lang="en-US"/>
              <a:t>Image</a:t>
            </a:r>
          </a:p>
        </p:txBody>
      </p:sp>
      <p:sp>
        <p:nvSpPr>
          <p:cNvPr id="88" name="TextBox 87"/>
          <p:cNvSpPr txBox="1"/>
          <p:nvPr/>
        </p:nvSpPr>
        <p:spPr>
          <a:xfrm>
            <a:off x="6453531" y="6099643"/>
            <a:ext cx="904176" cy="369332"/>
          </a:xfrm>
          <a:prstGeom prst="rect">
            <a:avLst/>
          </a:prstGeom>
          <a:noFill/>
        </p:spPr>
        <p:txBody>
          <a:bodyPr wrap="square" rtlCol="0">
            <a:spAutoFit/>
          </a:bodyPr>
          <a:lstStyle/>
          <a:p>
            <a:r>
              <a:rPr lang="en-US" dirty="0"/>
              <a:t>Label</a:t>
            </a:r>
          </a:p>
        </p:txBody>
      </p:sp>
    </p:spTree>
    <p:extLst>
      <p:ext uri="{BB962C8B-B14F-4D97-AF65-F5344CB8AC3E}">
        <p14:creationId xmlns:p14="http://schemas.microsoft.com/office/powerpoint/2010/main" val="197680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6" grpId="0"/>
      <p:bldP spid="3" grpId="0" animBg="1"/>
      <p:bldP spid="21" grpId="0" animBg="1"/>
      <p:bldP spid="22" grpId="0" animBg="1"/>
      <p:bldP spid="84" grpId="0" animBg="1"/>
      <p:bldP spid="85" grpId="0" animBg="1"/>
      <p:bldP spid="86" grpId="0"/>
      <p:bldP spid="87" grpId="0"/>
      <p:bldP spid="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2EED-73C3-AE42-8FAE-C5ABA25017B5}"/>
              </a:ext>
            </a:extLst>
          </p:cNvPr>
          <p:cNvSpPr>
            <a:spLocks noGrp="1"/>
          </p:cNvSpPr>
          <p:nvPr>
            <p:ph type="title"/>
          </p:nvPr>
        </p:nvSpPr>
        <p:spPr>
          <a:ln>
            <a:noFill/>
          </a:ln>
        </p:spPr>
        <p:txBody>
          <a:bodyPr/>
          <a:lstStyle/>
          <a:p>
            <a:r>
              <a:rPr lang="en-US" dirty="0"/>
              <a:t>Pretext tasks</a:t>
            </a:r>
          </a:p>
        </p:txBody>
      </p:sp>
      <p:sp>
        <p:nvSpPr>
          <p:cNvPr id="3" name="Content Placeholder 2">
            <a:extLst>
              <a:ext uri="{FF2B5EF4-FFF2-40B4-BE49-F238E27FC236}">
                <a16:creationId xmlns:a16="http://schemas.microsoft.com/office/drawing/2014/main" id="{11F03579-0130-1248-A846-BE46A76371AC}"/>
              </a:ext>
            </a:extLst>
          </p:cNvPr>
          <p:cNvSpPr>
            <a:spLocks noGrp="1"/>
          </p:cNvSpPr>
          <p:nvPr>
            <p:ph idx="1"/>
          </p:nvPr>
        </p:nvSpPr>
        <p:spPr/>
        <p:txBody>
          <a:bodyPr/>
          <a:lstStyle/>
          <a:p>
            <a:r>
              <a:rPr lang="en-US" dirty="0"/>
              <a:t>Remove data, then task network with predicting it</a:t>
            </a:r>
          </a:p>
        </p:txBody>
      </p:sp>
      <p:pic>
        <p:nvPicPr>
          <p:cNvPr id="5" name="Picture 4">
            <a:extLst>
              <a:ext uri="{FF2B5EF4-FFF2-40B4-BE49-F238E27FC236}">
                <a16:creationId xmlns:a16="http://schemas.microsoft.com/office/drawing/2014/main" id="{D9FFE692-4C60-A846-9BD3-F9902FF2D44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58232" y="3006182"/>
            <a:ext cx="1962794" cy="2034169"/>
          </a:xfrm>
          <a:prstGeom prst="rect">
            <a:avLst/>
          </a:prstGeom>
        </p:spPr>
      </p:pic>
      <p:pic>
        <p:nvPicPr>
          <p:cNvPr id="6" name="Picture 5">
            <a:extLst>
              <a:ext uri="{FF2B5EF4-FFF2-40B4-BE49-F238E27FC236}">
                <a16:creationId xmlns:a16="http://schemas.microsoft.com/office/drawing/2014/main" id="{5E41A58D-26FE-5140-89ED-8765D849D820}"/>
              </a:ext>
            </a:extLst>
          </p:cNvPr>
          <p:cNvPicPr>
            <a:picLocks noChangeAspect="1"/>
          </p:cNvPicPr>
          <p:nvPr/>
        </p:nvPicPr>
        <p:blipFill>
          <a:blip r:embed="rId4"/>
          <a:stretch>
            <a:fillRect/>
          </a:stretch>
        </p:blipFill>
        <p:spPr>
          <a:xfrm>
            <a:off x="3542312" y="3006181"/>
            <a:ext cx="1962795" cy="2034170"/>
          </a:xfrm>
          <a:prstGeom prst="rect">
            <a:avLst/>
          </a:prstGeom>
        </p:spPr>
      </p:pic>
      <p:pic>
        <p:nvPicPr>
          <p:cNvPr id="7" name="Picture 6">
            <a:extLst>
              <a:ext uri="{FF2B5EF4-FFF2-40B4-BE49-F238E27FC236}">
                <a16:creationId xmlns:a16="http://schemas.microsoft.com/office/drawing/2014/main" id="{5EC56414-FE9B-8144-8184-7D4DB9C365F1}"/>
              </a:ext>
            </a:extLst>
          </p:cNvPr>
          <p:cNvPicPr>
            <a:picLocks noChangeAspect="1"/>
          </p:cNvPicPr>
          <p:nvPr/>
        </p:nvPicPr>
        <p:blipFill>
          <a:blip r:embed="rId4"/>
          <a:stretch>
            <a:fillRect/>
          </a:stretch>
        </p:blipFill>
        <p:spPr>
          <a:xfrm>
            <a:off x="6426393" y="3006179"/>
            <a:ext cx="1962795" cy="2034170"/>
          </a:xfrm>
          <a:prstGeom prst="rect">
            <a:avLst/>
          </a:prstGeom>
        </p:spPr>
      </p:pic>
      <p:pic>
        <p:nvPicPr>
          <p:cNvPr id="8" name="Picture 7">
            <a:extLst>
              <a:ext uri="{FF2B5EF4-FFF2-40B4-BE49-F238E27FC236}">
                <a16:creationId xmlns:a16="http://schemas.microsoft.com/office/drawing/2014/main" id="{5032F217-01E8-6349-8219-7A53AB20E2BF}"/>
              </a:ext>
            </a:extLst>
          </p:cNvPr>
          <p:cNvPicPr>
            <a:picLocks noChangeAspect="1"/>
          </p:cNvPicPr>
          <p:nvPr/>
        </p:nvPicPr>
        <p:blipFill>
          <a:blip r:embed="rId4"/>
          <a:stretch>
            <a:fillRect/>
          </a:stretch>
        </p:blipFill>
        <p:spPr>
          <a:xfrm>
            <a:off x="9688066" y="3006179"/>
            <a:ext cx="1962795" cy="2034170"/>
          </a:xfrm>
          <a:prstGeom prst="rect">
            <a:avLst/>
          </a:prstGeom>
        </p:spPr>
      </p:pic>
      <p:sp>
        <p:nvSpPr>
          <p:cNvPr id="9" name="Rectangle 8">
            <a:extLst>
              <a:ext uri="{FF2B5EF4-FFF2-40B4-BE49-F238E27FC236}">
                <a16:creationId xmlns:a16="http://schemas.microsoft.com/office/drawing/2014/main" id="{E28A578A-AE70-5D4A-A29C-90047E3FE462}"/>
              </a:ext>
            </a:extLst>
          </p:cNvPr>
          <p:cNvSpPr/>
          <p:nvPr/>
        </p:nvSpPr>
        <p:spPr>
          <a:xfrm>
            <a:off x="7259444" y="3791415"/>
            <a:ext cx="758283" cy="6802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D6953887-229A-7746-B200-2ADD621D4C3A}"/>
              </a:ext>
            </a:extLst>
          </p:cNvPr>
          <p:cNvSpPr/>
          <p:nvPr/>
        </p:nvSpPr>
        <p:spPr>
          <a:xfrm rot="5400000">
            <a:off x="2829991" y="3735658"/>
            <a:ext cx="880946" cy="79173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FBF5736-43A8-3144-8566-A05A724FB982}"/>
              </a:ext>
            </a:extLst>
          </p:cNvPr>
          <p:cNvCxnSpPr>
            <a:endCxn id="10" idx="2"/>
          </p:cNvCxnSpPr>
          <p:nvPr/>
        </p:nvCxnSpPr>
        <p:spPr>
          <a:xfrm>
            <a:off x="2373688" y="4131527"/>
            <a:ext cx="5009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0F798B9-CF99-4649-8FE1-9FC519B79527}"/>
              </a:ext>
            </a:extLst>
          </p:cNvPr>
          <p:cNvCxnSpPr/>
          <p:nvPr/>
        </p:nvCxnSpPr>
        <p:spPr>
          <a:xfrm>
            <a:off x="3666333" y="4133385"/>
            <a:ext cx="5009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rapezoid 13">
            <a:extLst>
              <a:ext uri="{FF2B5EF4-FFF2-40B4-BE49-F238E27FC236}">
                <a16:creationId xmlns:a16="http://schemas.microsoft.com/office/drawing/2014/main" id="{C337C78F-5EA3-B841-ABCE-5F45391C965E}"/>
              </a:ext>
            </a:extLst>
          </p:cNvPr>
          <p:cNvSpPr/>
          <p:nvPr/>
        </p:nvSpPr>
        <p:spPr>
          <a:xfrm rot="5400000">
            <a:off x="8806174" y="3627395"/>
            <a:ext cx="880946" cy="79173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A6808B0D-26DE-174B-9CBF-F7749144365B}"/>
              </a:ext>
            </a:extLst>
          </p:cNvPr>
          <p:cNvCxnSpPr/>
          <p:nvPr/>
        </p:nvCxnSpPr>
        <p:spPr>
          <a:xfrm>
            <a:off x="8349870" y="4023263"/>
            <a:ext cx="5009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09BAED-A018-8845-9519-02E790C1C9F0}"/>
              </a:ext>
            </a:extLst>
          </p:cNvPr>
          <p:cNvCxnSpPr/>
          <p:nvPr/>
        </p:nvCxnSpPr>
        <p:spPr>
          <a:xfrm>
            <a:off x="9642516" y="4039521"/>
            <a:ext cx="5009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74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army of meta-learners</a:t>
            </a:r>
          </a:p>
        </p:txBody>
      </p:sp>
      <p:sp>
        <p:nvSpPr>
          <p:cNvPr id="3" name="Content Placeholder 2"/>
          <p:cNvSpPr>
            <a:spLocks noGrp="1"/>
          </p:cNvSpPr>
          <p:nvPr>
            <p:ph idx="1"/>
          </p:nvPr>
        </p:nvSpPr>
        <p:spPr/>
        <p:txBody>
          <a:bodyPr>
            <a:normAutofit/>
          </a:bodyPr>
          <a:lstStyle/>
          <a:p>
            <a:r>
              <a:rPr lang="en-US" sz="1800" dirty="0" err="1"/>
              <a:t>Vinyals</a:t>
            </a:r>
            <a:r>
              <a:rPr lang="en-US" sz="1800" dirty="0"/>
              <a:t>, Oriol, et al. "Matching networks for one shot learning." </a:t>
            </a:r>
            <a:r>
              <a:rPr lang="en-US" sz="1800" i="1" dirty="0"/>
              <a:t>NIPS</a:t>
            </a:r>
            <a:r>
              <a:rPr lang="en-US" sz="1800" dirty="0"/>
              <a:t>. 2016.</a:t>
            </a:r>
          </a:p>
          <a:p>
            <a:r>
              <a:rPr lang="en-US" sz="1800" dirty="0"/>
              <a:t>Ravi, </a:t>
            </a:r>
            <a:r>
              <a:rPr lang="en-US" sz="1800" dirty="0" err="1"/>
              <a:t>Sachin</a:t>
            </a:r>
            <a:r>
              <a:rPr lang="en-US" sz="1800" dirty="0"/>
              <a:t>, and Hugo </a:t>
            </a:r>
            <a:r>
              <a:rPr lang="en-US" sz="1800" dirty="0" err="1"/>
              <a:t>Larochelle</a:t>
            </a:r>
            <a:r>
              <a:rPr lang="en-US" sz="1800" dirty="0"/>
              <a:t>. "Optimization as a model for few-shot learning." </a:t>
            </a:r>
            <a:r>
              <a:rPr lang="en-US" sz="1800" i="1" dirty="0"/>
              <a:t>ICLR, </a:t>
            </a:r>
            <a:r>
              <a:rPr lang="en-US" sz="1800" dirty="0"/>
              <a:t>2017.</a:t>
            </a:r>
          </a:p>
          <a:p>
            <a:r>
              <a:rPr lang="en-US" sz="1800" dirty="0"/>
              <a:t>Snell, Jake, Kevin </a:t>
            </a:r>
            <a:r>
              <a:rPr lang="en-US" sz="1800" dirty="0" err="1"/>
              <a:t>Swersky</a:t>
            </a:r>
            <a:r>
              <a:rPr lang="en-US" sz="1800" dirty="0"/>
              <a:t>, and Richard </a:t>
            </a:r>
            <a:r>
              <a:rPr lang="en-US" sz="1800" dirty="0" err="1"/>
              <a:t>Zemel</a:t>
            </a:r>
            <a:r>
              <a:rPr lang="en-US" sz="1800" dirty="0"/>
              <a:t>. "Prototypical networks for few-shot learning." </a:t>
            </a:r>
            <a:r>
              <a:rPr lang="en-US" sz="1800" i="1" dirty="0"/>
              <a:t>NIPS</a:t>
            </a:r>
            <a:r>
              <a:rPr lang="en-US" sz="1800" dirty="0"/>
              <a:t>. 2017.</a:t>
            </a:r>
          </a:p>
          <a:p>
            <a:r>
              <a:rPr lang="en-US" sz="1800" dirty="0"/>
              <a:t>Finn, Chelsea, Pieter </a:t>
            </a:r>
            <a:r>
              <a:rPr lang="en-US" sz="1800" dirty="0" err="1"/>
              <a:t>Abbeel</a:t>
            </a:r>
            <a:r>
              <a:rPr lang="en-US" sz="1800" dirty="0"/>
              <a:t>, and Sergey Levine. "Model-agnostic meta-learning for fast adaptation of deep networks." </a:t>
            </a:r>
            <a:r>
              <a:rPr lang="en-US" sz="1800" i="1" dirty="0"/>
              <a:t>ICML. </a:t>
            </a:r>
            <a:r>
              <a:rPr lang="en-US" sz="1800" dirty="0"/>
              <a:t>2017.</a:t>
            </a:r>
          </a:p>
          <a:p>
            <a:endParaRPr lang="en-US" dirty="0"/>
          </a:p>
        </p:txBody>
      </p:sp>
    </p:spTree>
    <p:extLst>
      <p:ext uri="{BB962C8B-B14F-4D97-AF65-F5344CB8AC3E}">
        <p14:creationId xmlns:p14="http://schemas.microsoft.com/office/powerpoint/2010/main" val="134845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Meta-learning: Prototypical Networks</a:t>
            </a:r>
          </a:p>
        </p:txBody>
      </p:sp>
      <p:grpSp>
        <p:nvGrpSpPr>
          <p:cNvPr id="4" name="Group 3"/>
          <p:cNvGrpSpPr/>
          <p:nvPr/>
        </p:nvGrpSpPr>
        <p:grpSpPr>
          <a:xfrm>
            <a:off x="2602230" y="3782379"/>
            <a:ext cx="937260" cy="777240"/>
            <a:chOff x="1238250" y="2571750"/>
            <a:chExt cx="937260" cy="777240"/>
          </a:xfrm>
          <a:solidFill>
            <a:schemeClr val="bg2">
              <a:lumMod val="75000"/>
            </a:schemeClr>
          </a:solidFill>
        </p:grpSpPr>
        <p:sp>
          <p:nvSpPr>
            <p:cNvPr id="5" name="Parallelogram 4"/>
            <p:cNvSpPr/>
            <p:nvPr/>
          </p:nvSpPr>
          <p:spPr>
            <a:xfrm flipH="1">
              <a:off x="1238250" y="3154680"/>
              <a:ext cx="937260" cy="194310"/>
            </a:xfrm>
            <a:prstGeom prst="parallelogram">
              <a:avLst>
                <a:gd name="adj" fmla="val 11234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H="1">
              <a:off x="1238250" y="3089910"/>
              <a:ext cx="937260" cy="194310"/>
            </a:xfrm>
            <a:prstGeom prst="parallelogram">
              <a:avLst>
                <a:gd name="adj" fmla="val 11234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flipH="1">
              <a:off x="1238250" y="3025140"/>
              <a:ext cx="937260" cy="194310"/>
            </a:xfrm>
            <a:prstGeom prst="parallelogram">
              <a:avLst>
                <a:gd name="adj" fmla="val 11234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flipH="1">
              <a:off x="1238250" y="2960370"/>
              <a:ext cx="937260" cy="194310"/>
            </a:xfrm>
            <a:prstGeom prst="parallelogram">
              <a:avLst>
                <a:gd name="adj" fmla="val 11234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flipH="1">
              <a:off x="1238250" y="2895600"/>
              <a:ext cx="937260" cy="194310"/>
            </a:xfrm>
            <a:prstGeom prst="parallelogram">
              <a:avLst>
                <a:gd name="adj" fmla="val 11234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flipH="1">
              <a:off x="1238250" y="2830830"/>
              <a:ext cx="937260" cy="194310"/>
            </a:xfrm>
            <a:prstGeom prst="parallelogram">
              <a:avLst>
                <a:gd name="adj" fmla="val 11234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flipH="1">
              <a:off x="1238250" y="2766060"/>
              <a:ext cx="937260" cy="194310"/>
            </a:xfrm>
            <a:prstGeom prst="parallelogram">
              <a:avLst>
                <a:gd name="adj" fmla="val 11234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flipH="1">
              <a:off x="1238250" y="2701290"/>
              <a:ext cx="937260" cy="194310"/>
            </a:xfrm>
            <a:prstGeom prst="parallelogram">
              <a:avLst>
                <a:gd name="adj" fmla="val 1123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flipH="1">
              <a:off x="1238250" y="2636520"/>
              <a:ext cx="937260" cy="194310"/>
            </a:xfrm>
            <a:prstGeom prst="parallelogram">
              <a:avLst>
                <a:gd name="adj" fmla="val 1123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flipH="1">
              <a:off x="1238250" y="2571750"/>
              <a:ext cx="937260" cy="194310"/>
            </a:xfrm>
            <a:prstGeom prst="parallelogram">
              <a:avLst>
                <a:gd name="adj" fmla="val 1123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389120" y="2347914"/>
            <a:ext cx="937260" cy="323850"/>
            <a:chOff x="1238250" y="2571750"/>
            <a:chExt cx="937260" cy="323850"/>
          </a:xfrm>
          <a:solidFill>
            <a:schemeClr val="bg2">
              <a:lumMod val="75000"/>
            </a:schemeClr>
          </a:solidFill>
        </p:grpSpPr>
        <p:sp>
          <p:nvSpPr>
            <p:cNvPr id="23" name="Parallelogram 22"/>
            <p:cNvSpPr/>
            <p:nvPr/>
          </p:nvSpPr>
          <p:spPr>
            <a:xfrm flipH="1">
              <a:off x="1238250" y="2701290"/>
              <a:ext cx="937260" cy="194310"/>
            </a:xfrm>
            <a:prstGeom prst="parallelogram">
              <a:avLst>
                <a:gd name="adj" fmla="val 1123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p:nvSpPr>
          <p:spPr>
            <a:xfrm flipH="1">
              <a:off x="1238250" y="2636520"/>
              <a:ext cx="937260" cy="194310"/>
            </a:xfrm>
            <a:prstGeom prst="parallelogram">
              <a:avLst>
                <a:gd name="adj" fmla="val 1123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p:nvSpPr>
          <p:spPr>
            <a:xfrm flipH="1">
              <a:off x="1238250" y="2571750"/>
              <a:ext cx="937260" cy="194310"/>
            </a:xfrm>
            <a:prstGeom prst="parallelogram">
              <a:avLst>
                <a:gd name="adj" fmla="val 1123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389120" y="3944304"/>
            <a:ext cx="937260" cy="323850"/>
            <a:chOff x="1238250" y="2766060"/>
            <a:chExt cx="937260" cy="323850"/>
          </a:xfrm>
          <a:solidFill>
            <a:schemeClr val="bg2">
              <a:lumMod val="75000"/>
            </a:schemeClr>
          </a:solidFill>
        </p:grpSpPr>
        <p:sp>
          <p:nvSpPr>
            <p:cNvPr id="31" name="Parallelogram 30"/>
            <p:cNvSpPr/>
            <p:nvPr/>
          </p:nvSpPr>
          <p:spPr>
            <a:xfrm flipH="1">
              <a:off x="1238250" y="2895600"/>
              <a:ext cx="937260" cy="194310"/>
            </a:xfrm>
            <a:prstGeom prst="parallelogram">
              <a:avLst>
                <a:gd name="adj" fmla="val 11234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p:nvSpPr>
          <p:spPr>
            <a:xfrm flipH="1">
              <a:off x="1238250" y="2830830"/>
              <a:ext cx="937260" cy="194310"/>
            </a:xfrm>
            <a:prstGeom prst="parallelogram">
              <a:avLst>
                <a:gd name="adj" fmla="val 11234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p:nvSpPr>
          <p:spPr>
            <a:xfrm flipH="1">
              <a:off x="1238250" y="2766060"/>
              <a:ext cx="937260" cy="194310"/>
            </a:xfrm>
            <a:prstGeom prst="parallelogram">
              <a:avLst>
                <a:gd name="adj" fmla="val 11234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4389120" y="5488305"/>
            <a:ext cx="937260" cy="323850"/>
            <a:chOff x="1238250" y="3025140"/>
            <a:chExt cx="937260" cy="323850"/>
          </a:xfrm>
          <a:solidFill>
            <a:schemeClr val="bg2">
              <a:lumMod val="75000"/>
            </a:schemeClr>
          </a:solidFill>
        </p:grpSpPr>
        <p:sp>
          <p:nvSpPr>
            <p:cNvPr id="38" name="Parallelogram 37"/>
            <p:cNvSpPr/>
            <p:nvPr/>
          </p:nvSpPr>
          <p:spPr>
            <a:xfrm flipH="1">
              <a:off x="1238250" y="3154680"/>
              <a:ext cx="937260" cy="194310"/>
            </a:xfrm>
            <a:prstGeom prst="parallelogram">
              <a:avLst>
                <a:gd name="adj" fmla="val 11234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p:cNvSpPr/>
            <p:nvPr/>
          </p:nvSpPr>
          <p:spPr>
            <a:xfrm flipH="1">
              <a:off x="1238250" y="3089910"/>
              <a:ext cx="937260" cy="194310"/>
            </a:xfrm>
            <a:prstGeom prst="parallelogram">
              <a:avLst>
                <a:gd name="adj" fmla="val 11234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p:cNvSpPr/>
            <p:nvPr/>
          </p:nvSpPr>
          <p:spPr>
            <a:xfrm flipH="1">
              <a:off x="1238250" y="3025140"/>
              <a:ext cx="937260" cy="194310"/>
            </a:xfrm>
            <a:prstGeom prst="parallelogram">
              <a:avLst>
                <a:gd name="adj" fmla="val 11234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24900" y="6028778"/>
            <a:ext cx="1085850" cy="696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 name="Oval 51"/>
          <p:cNvSpPr/>
          <p:nvPr/>
        </p:nvSpPr>
        <p:spPr>
          <a:xfrm>
            <a:off x="8262681" y="2854241"/>
            <a:ext cx="91440" cy="9715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075919" y="3343143"/>
            <a:ext cx="91440" cy="9715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593504" y="3084297"/>
            <a:ext cx="91440" cy="9715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983891" y="3707765"/>
            <a:ext cx="91440" cy="9715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748390" y="4196668"/>
            <a:ext cx="91440" cy="9715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702670" y="3351874"/>
            <a:ext cx="91440" cy="9715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657745" y="4166746"/>
            <a:ext cx="91440" cy="97155"/>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749185" y="4590307"/>
            <a:ext cx="91440" cy="97155"/>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8231600" y="4266457"/>
            <a:ext cx="91440" cy="97155"/>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7-Point Star 61"/>
          <p:cNvSpPr/>
          <p:nvPr/>
        </p:nvSpPr>
        <p:spPr>
          <a:xfrm>
            <a:off x="7702670" y="3704398"/>
            <a:ext cx="199702" cy="192621"/>
          </a:xfrm>
          <a:prstGeom prst="star7">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7-Point Star 62"/>
          <p:cNvSpPr/>
          <p:nvPr/>
        </p:nvSpPr>
        <p:spPr>
          <a:xfrm>
            <a:off x="8488667" y="4333769"/>
            <a:ext cx="199702" cy="192621"/>
          </a:xfrm>
          <a:prstGeom prst="star7">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7-Point Star 63"/>
          <p:cNvSpPr/>
          <p:nvPr/>
        </p:nvSpPr>
        <p:spPr>
          <a:xfrm>
            <a:off x="8233135" y="3036563"/>
            <a:ext cx="199702" cy="192621"/>
          </a:xfrm>
          <a:prstGeom prst="star7">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8749186" y="3322641"/>
            <a:ext cx="205093" cy="1943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620969" y="3271744"/>
            <a:ext cx="836762" cy="296104"/>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rved Down Arrow 66"/>
          <p:cNvSpPr/>
          <p:nvPr/>
        </p:nvSpPr>
        <p:spPr>
          <a:xfrm rot="718925">
            <a:off x="5705661" y="1877715"/>
            <a:ext cx="2605615" cy="719446"/>
          </a:xfrm>
          <a:prstGeom prst="curved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ight Arrow 67"/>
          <p:cNvSpPr/>
          <p:nvPr/>
        </p:nvSpPr>
        <p:spPr>
          <a:xfrm rot="20770454">
            <a:off x="5761334" y="3849023"/>
            <a:ext cx="1602769" cy="226654"/>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rved Up Arrow 68"/>
          <p:cNvSpPr/>
          <p:nvPr/>
        </p:nvSpPr>
        <p:spPr>
          <a:xfrm rot="19950164">
            <a:off x="5804406" y="5107408"/>
            <a:ext cx="2829303" cy="91419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Up Arrow 69"/>
          <p:cNvSpPr/>
          <p:nvPr/>
        </p:nvSpPr>
        <p:spPr>
          <a:xfrm rot="20992114">
            <a:off x="8985120" y="3589867"/>
            <a:ext cx="313547" cy="2211956"/>
          </a:xfrm>
          <a:prstGeom prst="upArrow">
            <a:avLst/>
          </a:prstGeom>
          <a:solidFill>
            <a:srgbClr val="CA00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p:cNvPicPr>
            <a:picLocks noChangeAspect="1"/>
          </p:cNvPicPr>
          <p:nvPr/>
        </p:nvPicPr>
        <p:blipFill>
          <a:blip r:embed="rId3"/>
          <a:stretch>
            <a:fillRect/>
          </a:stretch>
        </p:blipFill>
        <p:spPr>
          <a:xfrm>
            <a:off x="7113966" y="1440623"/>
            <a:ext cx="254000" cy="419100"/>
          </a:xfrm>
          <a:prstGeom prst="rect">
            <a:avLst/>
          </a:prstGeom>
        </p:spPr>
      </p:pic>
      <p:pic>
        <p:nvPicPr>
          <p:cNvPr id="72" name="Picture 71"/>
          <p:cNvPicPr>
            <a:picLocks noChangeAspect="1"/>
          </p:cNvPicPr>
          <p:nvPr/>
        </p:nvPicPr>
        <p:blipFill>
          <a:blip r:embed="rId3"/>
          <a:stretch>
            <a:fillRect/>
          </a:stretch>
        </p:blipFill>
        <p:spPr>
          <a:xfrm>
            <a:off x="6609146" y="3412332"/>
            <a:ext cx="254000" cy="419100"/>
          </a:xfrm>
          <a:prstGeom prst="rect">
            <a:avLst/>
          </a:prstGeom>
        </p:spPr>
      </p:pic>
      <p:pic>
        <p:nvPicPr>
          <p:cNvPr id="73" name="Picture 72"/>
          <p:cNvPicPr>
            <a:picLocks noChangeAspect="1"/>
          </p:cNvPicPr>
          <p:nvPr/>
        </p:nvPicPr>
        <p:blipFill>
          <a:blip r:embed="rId3"/>
          <a:stretch>
            <a:fillRect/>
          </a:stretch>
        </p:blipFill>
        <p:spPr>
          <a:xfrm>
            <a:off x="6951366" y="5650230"/>
            <a:ext cx="254000" cy="419100"/>
          </a:xfrm>
          <a:prstGeom prst="rect">
            <a:avLst/>
          </a:prstGeom>
        </p:spPr>
      </p:pic>
    </p:spTree>
    <p:extLst>
      <p:ext uri="{BB962C8B-B14F-4D97-AF65-F5344CB8AC3E}">
        <p14:creationId xmlns:p14="http://schemas.microsoft.com/office/powerpoint/2010/main" val="158341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5487-B294-AF47-A5EA-A02BA9F7C2E3}"/>
              </a:ext>
            </a:extLst>
          </p:cNvPr>
          <p:cNvSpPr>
            <a:spLocks noGrp="1"/>
          </p:cNvSpPr>
          <p:nvPr>
            <p:ph type="title"/>
          </p:nvPr>
        </p:nvSpPr>
        <p:spPr/>
        <p:txBody>
          <a:bodyPr/>
          <a:lstStyle/>
          <a:p>
            <a:r>
              <a:rPr lang="en-US" dirty="0"/>
              <a:t>Pretext tasks</a:t>
            </a:r>
          </a:p>
        </p:txBody>
      </p:sp>
      <p:sp>
        <p:nvSpPr>
          <p:cNvPr id="3" name="Content Placeholder 2">
            <a:extLst>
              <a:ext uri="{FF2B5EF4-FFF2-40B4-BE49-F238E27FC236}">
                <a16:creationId xmlns:a16="http://schemas.microsoft.com/office/drawing/2014/main" id="{31E71A26-FCD8-A842-9981-408EB18ACCC5}"/>
              </a:ext>
            </a:extLst>
          </p:cNvPr>
          <p:cNvSpPr>
            <a:spLocks noGrp="1"/>
          </p:cNvSpPr>
          <p:nvPr>
            <p:ph idx="1"/>
          </p:nvPr>
        </p:nvSpPr>
        <p:spPr/>
        <p:txBody>
          <a:bodyPr/>
          <a:lstStyle/>
          <a:p>
            <a:r>
              <a:rPr lang="en-US" dirty="0"/>
              <a:t>Clustering</a:t>
            </a:r>
          </a:p>
        </p:txBody>
      </p:sp>
      <p:sp>
        <p:nvSpPr>
          <p:cNvPr id="4" name="Can 3">
            <a:extLst>
              <a:ext uri="{FF2B5EF4-FFF2-40B4-BE49-F238E27FC236}">
                <a16:creationId xmlns:a16="http://schemas.microsoft.com/office/drawing/2014/main" id="{C1411A68-2016-6049-846C-17723730E3C5}"/>
              </a:ext>
            </a:extLst>
          </p:cNvPr>
          <p:cNvSpPr/>
          <p:nvPr/>
        </p:nvSpPr>
        <p:spPr>
          <a:xfrm>
            <a:off x="2475571" y="3323063"/>
            <a:ext cx="1081668" cy="158347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4233A18B-1FBD-D747-8081-82964D2A7CB2}"/>
              </a:ext>
            </a:extLst>
          </p:cNvPr>
          <p:cNvSpPr/>
          <p:nvPr/>
        </p:nvSpPr>
        <p:spPr>
          <a:xfrm>
            <a:off x="7058722" y="3485550"/>
            <a:ext cx="1137424" cy="103148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Up Arrow 6">
            <a:extLst>
              <a:ext uri="{FF2B5EF4-FFF2-40B4-BE49-F238E27FC236}">
                <a16:creationId xmlns:a16="http://schemas.microsoft.com/office/drawing/2014/main" id="{E369BE7F-8E16-7B4E-AB81-AC717A7E3889}"/>
              </a:ext>
            </a:extLst>
          </p:cNvPr>
          <p:cNvSpPr/>
          <p:nvPr/>
        </p:nvSpPr>
        <p:spPr>
          <a:xfrm>
            <a:off x="3813717" y="5084956"/>
            <a:ext cx="3523785" cy="109200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Up Arrow 7">
            <a:extLst>
              <a:ext uri="{FF2B5EF4-FFF2-40B4-BE49-F238E27FC236}">
                <a16:creationId xmlns:a16="http://schemas.microsoft.com/office/drawing/2014/main" id="{E9D04ADF-4282-1C4D-8F54-480469AB0008}"/>
              </a:ext>
            </a:extLst>
          </p:cNvPr>
          <p:cNvSpPr/>
          <p:nvPr/>
        </p:nvSpPr>
        <p:spPr>
          <a:xfrm rot="10800000">
            <a:off x="3813716" y="2258606"/>
            <a:ext cx="3523785" cy="109200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308725A7-FFFA-A24C-B88F-CBCC9E4341BD}"/>
              </a:ext>
            </a:extLst>
          </p:cNvPr>
          <p:cNvSpPr txBox="1"/>
          <p:nvPr/>
        </p:nvSpPr>
        <p:spPr>
          <a:xfrm>
            <a:off x="4460488" y="6176963"/>
            <a:ext cx="2598234" cy="646331"/>
          </a:xfrm>
          <a:prstGeom prst="rect">
            <a:avLst/>
          </a:prstGeom>
          <a:noFill/>
        </p:spPr>
        <p:txBody>
          <a:bodyPr wrap="square" rtlCol="0">
            <a:spAutoFit/>
          </a:bodyPr>
          <a:lstStyle/>
          <a:p>
            <a:r>
              <a:rPr lang="en-US" dirty="0"/>
              <a:t>Use pseudo-labels to produce representation</a:t>
            </a:r>
          </a:p>
        </p:txBody>
      </p:sp>
      <p:sp>
        <p:nvSpPr>
          <p:cNvPr id="10" name="TextBox 9">
            <a:extLst>
              <a:ext uri="{FF2B5EF4-FFF2-40B4-BE49-F238E27FC236}">
                <a16:creationId xmlns:a16="http://schemas.microsoft.com/office/drawing/2014/main" id="{9ED6F0E3-C98F-0C47-8A11-C2AE4DD4CE36}"/>
              </a:ext>
            </a:extLst>
          </p:cNvPr>
          <p:cNvSpPr txBox="1"/>
          <p:nvPr/>
        </p:nvSpPr>
        <p:spPr>
          <a:xfrm>
            <a:off x="4460488" y="1565637"/>
            <a:ext cx="2598234" cy="646331"/>
          </a:xfrm>
          <a:prstGeom prst="rect">
            <a:avLst/>
          </a:prstGeom>
          <a:noFill/>
        </p:spPr>
        <p:txBody>
          <a:bodyPr wrap="square" rtlCol="0">
            <a:spAutoFit/>
          </a:bodyPr>
          <a:lstStyle/>
          <a:p>
            <a:r>
              <a:rPr lang="en-US" dirty="0"/>
              <a:t>Use representation to cluster dataset</a:t>
            </a:r>
          </a:p>
        </p:txBody>
      </p:sp>
    </p:spTree>
    <p:extLst>
      <p:ext uri="{BB962C8B-B14F-4D97-AF65-F5344CB8AC3E}">
        <p14:creationId xmlns:p14="http://schemas.microsoft.com/office/powerpoint/2010/main" val="1098335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8CBB-F301-934F-B0F9-B1E9BBD0B82F}"/>
              </a:ext>
            </a:extLst>
          </p:cNvPr>
          <p:cNvSpPr>
            <a:spLocks noGrp="1"/>
          </p:cNvSpPr>
          <p:nvPr>
            <p:ph type="title"/>
          </p:nvPr>
        </p:nvSpPr>
        <p:spPr/>
        <p:txBody>
          <a:bodyPr/>
          <a:lstStyle/>
          <a:p>
            <a:r>
              <a:rPr lang="en-US" dirty="0"/>
              <a:t>Pretext tasks</a:t>
            </a:r>
          </a:p>
        </p:txBody>
      </p:sp>
      <p:sp>
        <p:nvSpPr>
          <p:cNvPr id="3" name="Content Placeholder 2">
            <a:extLst>
              <a:ext uri="{FF2B5EF4-FFF2-40B4-BE49-F238E27FC236}">
                <a16:creationId xmlns:a16="http://schemas.microsoft.com/office/drawing/2014/main" id="{241E57ED-CEFF-AC47-87A8-D5E00EF92C1F}"/>
              </a:ext>
            </a:extLst>
          </p:cNvPr>
          <p:cNvSpPr>
            <a:spLocks noGrp="1"/>
          </p:cNvSpPr>
          <p:nvPr>
            <p:ph idx="1"/>
          </p:nvPr>
        </p:nvSpPr>
        <p:spPr/>
        <p:txBody>
          <a:bodyPr/>
          <a:lstStyle/>
          <a:p>
            <a:r>
              <a:rPr lang="en-US" dirty="0"/>
              <a:t>Use some source with additional data</a:t>
            </a:r>
          </a:p>
          <a:p>
            <a:r>
              <a:rPr lang="en-US" dirty="0"/>
              <a:t>E.g. videos</a:t>
            </a:r>
          </a:p>
        </p:txBody>
      </p:sp>
      <p:pic>
        <p:nvPicPr>
          <p:cNvPr id="4" name="Picture 3">
            <a:extLst>
              <a:ext uri="{FF2B5EF4-FFF2-40B4-BE49-F238E27FC236}">
                <a16:creationId xmlns:a16="http://schemas.microsoft.com/office/drawing/2014/main" id="{CA209971-1528-4940-8CF2-B058A7EC94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76034" y="2759927"/>
            <a:ext cx="6350000" cy="3568700"/>
          </a:xfrm>
          <a:prstGeom prst="rect">
            <a:avLst/>
          </a:prstGeom>
        </p:spPr>
      </p:pic>
    </p:spTree>
    <p:extLst>
      <p:ext uri="{BB962C8B-B14F-4D97-AF65-F5344CB8AC3E}">
        <p14:creationId xmlns:p14="http://schemas.microsoft.com/office/powerpoint/2010/main" val="383040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7813" y="231188"/>
            <a:ext cx="2413612" cy="5283140"/>
            <a:chOff x="23812" y="1245605"/>
            <a:chExt cx="2413612" cy="5283141"/>
          </a:xfrm>
        </p:grpSpPr>
        <p:sp>
          <p:nvSpPr>
            <p:cNvPr id="28" name="TextBox 27"/>
            <p:cNvSpPr txBox="1"/>
            <p:nvPr/>
          </p:nvSpPr>
          <p:spPr>
            <a:xfrm>
              <a:off x="23812"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1. Collect videos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84" y="2628203"/>
              <a:ext cx="1748453" cy="131134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374" y="1245605"/>
              <a:ext cx="1747462" cy="1310018"/>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123" y="4376605"/>
              <a:ext cx="1746714" cy="1084480"/>
            </a:xfrm>
            <a:prstGeom prst="rect">
              <a:avLst/>
            </a:prstGeom>
          </p:spPr>
        </p:pic>
        <p:grpSp>
          <p:nvGrpSpPr>
            <p:cNvPr id="10" name="Group 9"/>
            <p:cNvGrpSpPr/>
            <p:nvPr/>
          </p:nvGrpSpPr>
          <p:grpSpPr>
            <a:xfrm>
              <a:off x="1230618" y="3994132"/>
              <a:ext cx="55984" cy="311584"/>
              <a:chOff x="2233965" y="5953410"/>
              <a:chExt cx="91440" cy="508920"/>
            </a:xfrm>
          </p:grpSpPr>
          <p:sp>
            <p:nvSpPr>
              <p:cNvPr id="6" name="Oval 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3" name="Oval 202"/>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4" name="Oval 203"/>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grpSp>
      </p:grpSp>
      <p:grpSp>
        <p:nvGrpSpPr>
          <p:cNvPr id="7" name="Group 6"/>
          <p:cNvGrpSpPr/>
          <p:nvPr/>
        </p:nvGrpSpPr>
        <p:grpSpPr>
          <a:xfrm>
            <a:off x="4702859" y="243354"/>
            <a:ext cx="2413612" cy="5270974"/>
            <a:chOff x="3178858" y="1257772"/>
            <a:chExt cx="2413612" cy="5270974"/>
          </a:xfrm>
        </p:grpSpPr>
        <p:sp>
          <p:nvSpPr>
            <p:cNvPr id="29" name="TextBox 28"/>
            <p:cNvSpPr txBox="1"/>
            <p:nvPr/>
          </p:nvSpPr>
          <p:spPr>
            <a:xfrm>
              <a:off x="3178858"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2. Segment using motion</a:t>
              </a:r>
            </a:p>
          </p:txBody>
        </p:sp>
        <p:pic>
          <p:nvPicPr>
            <p:cNvPr id="37" name="Picture 3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2332" y="2640370"/>
              <a:ext cx="1746691" cy="1310017"/>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2332" y="1257772"/>
              <a:ext cx="1746691" cy="1310018"/>
            </a:xfrm>
            <a:prstGeom prst="rect">
              <a:avLst/>
            </a:prstGeom>
          </p:spPr>
        </p:pic>
        <p:pic>
          <p:nvPicPr>
            <p:cNvPr id="41" name="Picture 4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12308" y="4388772"/>
              <a:ext cx="1746714" cy="1084480"/>
            </a:xfrm>
            <a:prstGeom prst="rect">
              <a:avLst/>
            </a:prstGeom>
          </p:spPr>
        </p:pic>
        <p:grpSp>
          <p:nvGrpSpPr>
            <p:cNvPr id="205" name="Group 204"/>
            <p:cNvGrpSpPr/>
            <p:nvPr/>
          </p:nvGrpSpPr>
          <p:grpSpPr>
            <a:xfrm>
              <a:off x="4329681" y="4006298"/>
              <a:ext cx="55984" cy="311584"/>
              <a:chOff x="2233965" y="5953410"/>
              <a:chExt cx="91440" cy="508920"/>
            </a:xfrm>
          </p:grpSpPr>
          <p:sp>
            <p:nvSpPr>
              <p:cNvPr id="206" name="Oval 20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7" name="Oval 206"/>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8" name="Oval 207"/>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grpSp>
      </p:grpSp>
      <p:grpSp>
        <p:nvGrpSpPr>
          <p:cNvPr id="12" name="Group 11"/>
          <p:cNvGrpSpPr/>
          <p:nvPr/>
        </p:nvGrpSpPr>
        <p:grpSpPr>
          <a:xfrm>
            <a:off x="7874669" y="243355"/>
            <a:ext cx="2545731" cy="5281443"/>
            <a:chOff x="6350669" y="1257772"/>
            <a:chExt cx="2545731" cy="5281443"/>
          </a:xfrm>
        </p:grpSpPr>
        <p:pic>
          <p:nvPicPr>
            <p:cNvPr id="43" name="Picture 42"/>
            <p:cNvPicPr>
              <a:picLocks/>
            </p:cNvPicPr>
            <p:nvPr/>
          </p:nvPicPr>
          <p:blipFill>
            <a:blip r:embed="rId9" cstate="email">
              <a:extLst>
                <a:ext uri="{28A0092B-C50C-407E-A947-70E740481C1C}">
                  <a14:useLocalDpi xmlns:a14="http://schemas.microsoft.com/office/drawing/2010/main"/>
                </a:ext>
              </a:extLst>
            </a:blip>
            <a:stretch>
              <a:fillRect/>
            </a:stretch>
          </p:blipFill>
          <p:spPr>
            <a:xfrm>
              <a:off x="6554706" y="1257772"/>
              <a:ext cx="1270829" cy="951722"/>
            </a:xfrm>
            <a:prstGeom prst="rect">
              <a:avLst/>
            </a:prstGeom>
            <a:ln w="47625">
              <a:solidFill>
                <a:schemeClr val="accent4"/>
              </a:solidFill>
            </a:ln>
          </p:spPr>
        </p:pic>
        <p:pic>
          <p:nvPicPr>
            <p:cNvPr id="42" name="Picture 4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50670" y="1703398"/>
              <a:ext cx="1268196" cy="951147"/>
            </a:xfrm>
            <a:prstGeom prst="rect">
              <a:avLst/>
            </a:prstGeom>
            <a:ln w="47625">
              <a:solidFill>
                <a:schemeClr val="accent4"/>
              </a:solidFill>
            </a:ln>
          </p:spPr>
        </p:pic>
        <p:sp>
          <p:nvSpPr>
            <p:cNvPr id="24" name="Down Arrow 23"/>
            <p:cNvSpPr/>
            <p:nvPr/>
          </p:nvSpPr>
          <p:spPr>
            <a:xfrm>
              <a:off x="7827539" y="3711906"/>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30" name="TextBox 29"/>
            <p:cNvSpPr txBox="1"/>
            <p:nvPr/>
          </p:nvSpPr>
          <p:spPr>
            <a:xfrm>
              <a:off x="6350669" y="5461997"/>
              <a:ext cx="2545731" cy="1077218"/>
            </a:xfrm>
            <a:prstGeom prst="rect">
              <a:avLst/>
            </a:prstGeom>
            <a:noFill/>
          </p:spPr>
          <p:txBody>
            <a:bodyPr wrap="square" rtlCol="0">
              <a:spAutoFit/>
            </a:bodyPr>
            <a:lstStyle/>
            <a:p>
              <a:pPr algn="ctr"/>
              <a:r>
                <a:rPr lang="en-US" sz="3200" dirty="0">
                  <a:ea typeface="Times New Roman" charset="0"/>
                  <a:cs typeface="Times New Roman" charset="0"/>
                </a:rPr>
                <a:t>3. Train </a:t>
              </a:r>
              <a:r>
                <a:rPr lang="en-US" sz="3200" dirty="0" err="1">
                  <a:ea typeface="Times New Roman" charset="0"/>
                  <a:cs typeface="Times New Roman" charset="0"/>
                </a:rPr>
                <a:t>ConvNet</a:t>
              </a:r>
              <a:endParaRPr lang="en-US" sz="3200" dirty="0">
                <a:ea typeface="Times New Roman" charset="0"/>
                <a:cs typeface="Times New Roman" charset="0"/>
              </a:endParaRPr>
            </a:p>
          </p:txBody>
        </p:sp>
        <p:pic>
          <p:nvPicPr>
            <p:cNvPr id="44" name="Picture 4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54661" y="1578700"/>
              <a:ext cx="1270829" cy="953122"/>
            </a:xfrm>
            <a:prstGeom prst="rect">
              <a:avLst/>
            </a:prstGeom>
            <a:ln w="47625">
              <a:solidFill>
                <a:schemeClr val="accent4"/>
              </a:solidFill>
            </a:ln>
          </p:spPr>
        </p:pic>
        <p:sp>
          <p:nvSpPr>
            <p:cNvPr id="2" name="Cube 1"/>
            <p:cNvSpPr/>
            <p:nvPr/>
          </p:nvSpPr>
          <p:spPr>
            <a:xfrm>
              <a:off x="6805233" y="2765061"/>
              <a:ext cx="384888" cy="1125772"/>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1" name="Cube 30"/>
            <p:cNvSpPr/>
            <p:nvPr/>
          </p:nvSpPr>
          <p:spPr>
            <a:xfrm>
              <a:off x="6916498" y="2946667"/>
              <a:ext cx="413257" cy="799041"/>
            </a:xfrm>
            <a:prstGeom prst="cube">
              <a:avLst>
                <a:gd name="adj" fmla="val 582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2" name="Cube 31"/>
            <p:cNvSpPr/>
            <p:nvPr/>
          </p:nvSpPr>
          <p:spPr>
            <a:xfrm>
              <a:off x="7190121" y="3104404"/>
              <a:ext cx="376464" cy="483566"/>
            </a:xfrm>
            <a:prstGeom prst="cube">
              <a:avLst>
                <a:gd name="adj" fmla="val 307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4" name="Cube 33"/>
            <p:cNvSpPr/>
            <p:nvPr/>
          </p:nvSpPr>
          <p:spPr>
            <a:xfrm>
              <a:off x="7512747" y="3302911"/>
              <a:ext cx="301217" cy="90650"/>
            </a:xfrm>
            <a:prstGeom prst="cube">
              <a:avLst>
                <a:gd name="adj" fmla="val 981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5" name="Cube 34"/>
            <p:cNvSpPr/>
            <p:nvPr/>
          </p:nvSpPr>
          <p:spPr>
            <a:xfrm>
              <a:off x="7841236" y="2979994"/>
              <a:ext cx="227772" cy="666217"/>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6" name="Down Arrow 35"/>
            <p:cNvSpPr/>
            <p:nvPr/>
          </p:nvSpPr>
          <p:spPr>
            <a:xfrm>
              <a:off x="6890357" y="2721684"/>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pic>
          <p:nvPicPr>
            <p:cNvPr id="38" name="Picture 37"/>
            <p:cNvPicPr>
              <a:picLocks/>
            </p:cNvPicPr>
            <p:nvPr/>
          </p:nvPicPr>
          <p:blipFill>
            <a:blip r:embed="rId12" cstate="email">
              <a:extLst>
                <a:ext uri="{28A0092B-C50C-407E-A947-70E740481C1C}">
                  <a14:useLocalDpi xmlns:a14="http://schemas.microsoft.com/office/drawing/2010/main"/>
                </a:ext>
              </a:extLst>
            </a:blip>
            <a:stretch>
              <a:fillRect/>
            </a:stretch>
          </p:blipFill>
          <p:spPr>
            <a:xfrm>
              <a:off x="6554706" y="3995311"/>
              <a:ext cx="1234493" cy="1000045"/>
            </a:xfrm>
            <a:prstGeom prst="rect">
              <a:avLst/>
            </a:prstGeom>
            <a:ln w="47625">
              <a:solidFill>
                <a:schemeClr val="accent4"/>
              </a:solidFill>
            </a:ln>
          </p:spPr>
        </p:pic>
        <p:pic>
          <p:nvPicPr>
            <p:cNvPr id="39" name="Picture 3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50669" y="4443271"/>
              <a:ext cx="1268197" cy="951148"/>
            </a:xfrm>
            <a:prstGeom prst="rect">
              <a:avLst/>
            </a:prstGeom>
            <a:ln w="47625">
              <a:solidFill>
                <a:schemeClr val="accent4"/>
              </a:solidFill>
            </a:ln>
          </p:spPr>
        </p:pic>
        <p:pic>
          <p:nvPicPr>
            <p:cNvPr id="48" name="Picture 4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554661" y="4261011"/>
              <a:ext cx="1270829" cy="953122"/>
            </a:xfrm>
            <a:prstGeom prst="rect">
              <a:avLst/>
            </a:prstGeom>
            <a:ln w="47625">
              <a:solidFill>
                <a:schemeClr val="accent4"/>
              </a:solidFill>
            </a:ln>
          </p:spPr>
        </p:pic>
      </p:grpSp>
      <p:sp>
        <p:nvSpPr>
          <p:cNvPr id="8" name="Rectangle 7">
            <a:extLst>
              <a:ext uri="{FF2B5EF4-FFF2-40B4-BE49-F238E27FC236}">
                <a16:creationId xmlns:a16="http://schemas.microsoft.com/office/drawing/2014/main" id="{E8ED948B-C91E-3C4B-88E4-F411980ECC9A}"/>
              </a:ext>
            </a:extLst>
          </p:cNvPr>
          <p:cNvSpPr/>
          <p:nvPr/>
        </p:nvSpPr>
        <p:spPr>
          <a:xfrm>
            <a:off x="3008645" y="5988442"/>
            <a:ext cx="6096000" cy="646331"/>
          </a:xfrm>
          <a:prstGeom prst="rect">
            <a:avLst/>
          </a:prstGeom>
        </p:spPr>
        <p:txBody>
          <a:bodyPr>
            <a:spAutoFit/>
          </a:bodyPr>
          <a:lstStyle/>
          <a:p>
            <a:r>
              <a:rPr lang="en-US" b="0" i="0" dirty="0">
                <a:solidFill>
                  <a:srgbClr val="222222"/>
                </a:solidFill>
                <a:effectLst/>
                <a:latin typeface="Arial" panose="020B0604020202020204" pitchFamily="34" charset="0"/>
              </a:rPr>
              <a:t>Pathak, Deepak, et al. "Learning Features by Watching Objects Move." </a:t>
            </a:r>
            <a:r>
              <a:rPr lang="en-US" b="0" i="1" dirty="0">
                <a:solidFill>
                  <a:srgbClr val="222222"/>
                </a:solidFill>
                <a:effectLst/>
                <a:latin typeface="Arial" panose="020B0604020202020204" pitchFamily="34" charset="0"/>
              </a:rPr>
              <a:t>CVPR</a:t>
            </a:r>
            <a:r>
              <a:rPr lang="en-US" b="0" i="0" dirty="0">
                <a:solidFill>
                  <a:srgbClr val="222222"/>
                </a:solidFill>
                <a:effectLst/>
                <a:latin typeface="Arial" panose="020B0604020202020204" pitchFamily="34" charset="0"/>
              </a:rPr>
              <a:t>. Vol. 1. No. 2. 2017.</a:t>
            </a:r>
            <a:endParaRPr lang="en-US" dirty="0"/>
          </a:p>
        </p:txBody>
      </p:sp>
    </p:spTree>
    <p:extLst>
      <p:ext uri="{BB962C8B-B14F-4D97-AF65-F5344CB8AC3E}">
        <p14:creationId xmlns:p14="http://schemas.microsoft.com/office/powerpoint/2010/main" val="2427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3" y="3871491"/>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2" name="Title 1"/>
          <p:cNvSpPr>
            <a:spLocks noGrp="1"/>
          </p:cNvSpPr>
          <p:nvPr>
            <p:ph type="title"/>
          </p:nvPr>
        </p:nvSpPr>
        <p:spPr/>
        <p:txBody>
          <a:bodyPr/>
          <a:lstStyle/>
          <a:p>
            <a:r>
              <a:rPr lang="en-US" dirty="0"/>
              <a:t>What do humans do?</a:t>
            </a:r>
          </a:p>
        </p:txBody>
      </p:sp>
      <p:sp>
        <p:nvSpPr>
          <p:cNvPr id="3" name="Rectangle 2"/>
          <p:cNvSpPr/>
          <p:nvPr/>
        </p:nvSpPr>
        <p:spPr>
          <a:xfrm>
            <a:off x="2259497" y="3379305"/>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5" name="Right Arrow 4"/>
          <p:cNvSpPr/>
          <p:nvPr/>
        </p:nvSpPr>
        <p:spPr>
          <a:xfrm rot="19778010">
            <a:off x="5658679" y="3399183"/>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6" name="Right Arrow 5"/>
          <p:cNvSpPr/>
          <p:nvPr/>
        </p:nvSpPr>
        <p:spPr>
          <a:xfrm rot="2115326">
            <a:off x="5592418" y="4088297"/>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2" name="Rectangle 11"/>
          <p:cNvSpPr/>
          <p:nvPr/>
        </p:nvSpPr>
        <p:spPr>
          <a:xfrm rot="3655406">
            <a:off x="6652057" y="2420323"/>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3" name="Rectangle 12"/>
          <p:cNvSpPr/>
          <p:nvPr/>
        </p:nvSpPr>
        <p:spPr>
          <a:xfrm rot="3655406">
            <a:off x="7313268" y="5007459"/>
            <a:ext cx="696379" cy="2154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4" name="Rectangle 13"/>
          <p:cNvSpPr/>
          <p:nvPr/>
        </p:nvSpPr>
        <p:spPr>
          <a:xfrm rot="3655406">
            <a:off x="7835981" y="6060965"/>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5" name="TextBox 14"/>
          <p:cNvSpPr txBox="1"/>
          <p:nvPr/>
        </p:nvSpPr>
        <p:spPr>
          <a:xfrm>
            <a:off x="1524001" y="6042993"/>
            <a:ext cx="5903843" cy="646331"/>
          </a:xfrm>
          <a:prstGeom prst="rect">
            <a:avLst/>
          </a:prstGeom>
          <a:noFill/>
        </p:spPr>
        <p:txBody>
          <a:bodyPr wrap="square" rtlCol="0">
            <a:spAutoFit/>
          </a:bodyPr>
          <a:lstStyle/>
          <a:p>
            <a:pPr defTabSz="914377"/>
            <a:r>
              <a:rPr lang="en-US" dirty="0">
                <a:solidFill>
                  <a:prstClr val="black"/>
                </a:solidFill>
              </a:rPr>
              <a:t>Elizabeth </a:t>
            </a:r>
            <a:r>
              <a:rPr lang="en-US" dirty="0" err="1">
                <a:solidFill>
                  <a:prstClr val="black"/>
                </a:solidFill>
              </a:rPr>
              <a:t>Spielke</a:t>
            </a:r>
            <a:r>
              <a:rPr lang="en-US" dirty="0">
                <a:solidFill>
                  <a:prstClr val="black"/>
                </a:solidFill>
              </a:rPr>
              <a:t>. Principles of Object Perception. In Cognitive Science, 1990.</a:t>
            </a:r>
          </a:p>
        </p:txBody>
      </p:sp>
    </p:spTree>
    <p:extLst>
      <p:ext uri="{BB962C8B-B14F-4D97-AF65-F5344CB8AC3E}">
        <p14:creationId xmlns:p14="http://schemas.microsoft.com/office/powerpoint/2010/main" val="272345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3" y="3871491"/>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2" name="Title 1"/>
          <p:cNvSpPr>
            <a:spLocks noGrp="1"/>
          </p:cNvSpPr>
          <p:nvPr>
            <p:ph type="title"/>
          </p:nvPr>
        </p:nvSpPr>
        <p:spPr/>
        <p:txBody>
          <a:bodyPr/>
          <a:lstStyle/>
          <a:p>
            <a:r>
              <a:rPr lang="en-US" dirty="0"/>
              <a:t>What do humans do?</a:t>
            </a:r>
          </a:p>
        </p:txBody>
      </p:sp>
      <p:sp>
        <p:nvSpPr>
          <p:cNvPr id="3" name="Rectangle 2"/>
          <p:cNvSpPr/>
          <p:nvPr/>
        </p:nvSpPr>
        <p:spPr>
          <a:xfrm>
            <a:off x="2259497" y="3379305"/>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5" name="Right Arrow 4"/>
          <p:cNvSpPr/>
          <p:nvPr/>
        </p:nvSpPr>
        <p:spPr>
          <a:xfrm rot="19778010">
            <a:off x="5658679" y="3399183"/>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6" name="Right Arrow 5"/>
          <p:cNvSpPr/>
          <p:nvPr/>
        </p:nvSpPr>
        <p:spPr>
          <a:xfrm rot="2115326">
            <a:off x="5592418" y="4088297"/>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2" name="Rectangle 11"/>
          <p:cNvSpPr/>
          <p:nvPr/>
        </p:nvSpPr>
        <p:spPr>
          <a:xfrm rot="3655406">
            <a:off x="6652057" y="2420323"/>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3" name="Rectangle 12"/>
          <p:cNvSpPr/>
          <p:nvPr/>
        </p:nvSpPr>
        <p:spPr>
          <a:xfrm rot="3655406">
            <a:off x="7313268" y="5007459"/>
            <a:ext cx="696379" cy="2154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4" name="Rectangle 13"/>
          <p:cNvSpPr/>
          <p:nvPr/>
        </p:nvSpPr>
        <p:spPr>
          <a:xfrm rot="3655406">
            <a:off x="7835981" y="6060965"/>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0" name="TextBox 9"/>
          <p:cNvSpPr txBox="1"/>
          <p:nvPr/>
        </p:nvSpPr>
        <p:spPr>
          <a:xfrm>
            <a:off x="1524001" y="6042993"/>
            <a:ext cx="5903843" cy="646331"/>
          </a:xfrm>
          <a:prstGeom prst="rect">
            <a:avLst/>
          </a:prstGeom>
          <a:noFill/>
        </p:spPr>
        <p:txBody>
          <a:bodyPr wrap="square" rtlCol="0">
            <a:spAutoFit/>
          </a:bodyPr>
          <a:lstStyle/>
          <a:p>
            <a:pPr defTabSz="914377"/>
            <a:r>
              <a:rPr lang="en-US" dirty="0">
                <a:solidFill>
                  <a:prstClr val="black"/>
                </a:solidFill>
              </a:rPr>
              <a:t>Elizabeth </a:t>
            </a:r>
            <a:r>
              <a:rPr lang="en-US" dirty="0" err="1">
                <a:solidFill>
                  <a:prstClr val="black"/>
                </a:solidFill>
              </a:rPr>
              <a:t>Spielke</a:t>
            </a:r>
            <a:r>
              <a:rPr lang="en-US" dirty="0">
                <a:solidFill>
                  <a:prstClr val="black"/>
                </a:solidFill>
              </a:rPr>
              <a:t>. Principles of Object Perception. In Cognitive Science, 1990.</a:t>
            </a:r>
          </a:p>
        </p:txBody>
      </p:sp>
    </p:spTree>
    <p:extLst>
      <p:ext uri="{BB962C8B-B14F-4D97-AF65-F5344CB8AC3E}">
        <p14:creationId xmlns:p14="http://schemas.microsoft.com/office/powerpoint/2010/main" val="32772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11111E-6 -3.7037E-6 L 0.14774 -3.7037E-6 L -0.13229 -0.00301 L 0.15017 -3.7037E-6 L -0.13038 -0.00301 L 0.15243 -3.7037E-6 C 0.05955 -0.00115 0.09288 0.00371 0.00017 0.00278 " pathEditMode="relative" rAng="0" ptsTypes="AAAAAAA">
                                      <p:cBhvr>
                                        <p:cTn id="6" dur="3000" fill="hold"/>
                                        <p:tgtEl>
                                          <p:spTgt spid="4"/>
                                        </p:tgtEl>
                                        <p:attrNameLst>
                                          <p:attrName>ppt_x</p:attrName>
                                          <p:attrName>ppt_y</p:attrName>
                                        </p:attrNameLst>
                                      </p:cBhvr>
                                      <p:rCtr x="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4.5|6.1|6.5|0.9|4.9"/>
</p:tagLst>
</file>

<file path=ppt/tags/tag2.xml><?xml version="1.0" encoding="utf-8"?>
<p:tagLst xmlns:a="http://schemas.openxmlformats.org/drawingml/2006/main" xmlns:r="http://schemas.openxmlformats.org/officeDocument/2006/relationships" xmlns:p="http://schemas.openxmlformats.org/presentationml/2006/main">
  <p:tag name="TIMING" val="|5.9|8.6|7.5|4|3.7|1.4|3.2|2.1|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6064</TotalTime>
  <Words>1302</Words>
  <Application>Microsoft Macintosh PowerPoint</Application>
  <PresentationFormat>Widescreen</PresentationFormat>
  <Paragraphs>188</Paragraphs>
  <Slides>41</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Cambria Math</vt:lpstr>
      <vt:lpstr>PT Serif</vt:lpstr>
      <vt:lpstr>Office Theme</vt:lpstr>
      <vt:lpstr>Learning perception independent of goals: self-supervised learning</vt:lpstr>
      <vt:lpstr>Pretext task</vt:lpstr>
      <vt:lpstr>Pretext tasks</vt:lpstr>
      <vt:lpstr>Pretext tasks</vt:lpstr>
      <vt:lpstr>Pretext tasks</vt:lpstr>
      <vt:lpstr>Pretext tasks</vt:lpstr>
      <vt:lpstr>PowerPoint Presentation</vt:lpstr>
      <vt:lpstr>What do humans do?</vt:lpstr>
      <vt:lpstr>What do humans do?</vt:lpstr>
      <vt:lpstr>What do humans do?</vt:lpstr>
      <vt:lpstr>What do humans do?</vt:lpstr>
      <vt:lpstr>The kitten carousel</vt:lpstr>
      <vt:lpstr>Ego-motion ↔ vision: view prediction</vt:lpstr>
      <vt:lpstr>Approach idea: Ego-motion equivariance</vt:lpstr>
      <vt:lpstr>Self supervision by reconstructing hidden data</vt:lpstr>
      <vt:lpstr>Self supervision by using external information</vt:lpstr>
      <vt:lpstr>The unreasonable effectiveness of ImageNet</vt:lpstr>
      <vt:lpstr>The unreasonable effectiveness of ImageNet</vt:lpstr>
      <vt:lpstr>Why is ImageNet so good?</vt:lpstr>
      <vt:lpstr>Lessons from human cognition</vt:lpstr>
      <vt:lpstr>Weak supervision</vt:lpstr>
      <vt:lpstr>Beating supervised learning with tons and tons of data</vt:lpstr>
      <vt:lpstr>Two phases of supervision</vt:lpstr>
      <vt:lpstr>Different forms of reduced supervision</vt:lpstr>
      <vt:lpstr>Weak supervision for detection</vt:lpstr>
      <vt:lpstr>Multiple instance learning</vt:lpstr>
      <vt:lpstr>Multiple instance learning</vt:lpstr>
      <vt:lpstr>Few-shot learning</vt:lpstr>
      <vt:lpstr>The challenge: Intra-class variation</vt:lpstr>
      <vt:lpstr>PowerPoint Presentation</vt:lpstr>
      <vt:lpstr>Key cue: shared modes of variation</vt:lpstr>
      <vt:lpstr>How do humans do this?</vt:lpstr>
      <vt:lpstr>Better representations: metric learning</vt:lpstr>
      <vt:lpstr>Better representations: metric learning</vt:lpstr>
      <vt:lpstr>Metric learning</vt:lpstr>
      <vt:lpstr>Meta-learning</vt:lpstr>
      <vt:lpstr>Meta-learning</vt:lpstr>
      <vt:lpstr>Meta-learning</vt:lpstr>
      <vt:lpstr>Meta-learning: training</vt:lpstr>
      <vt:lpstr>An army of meta-learners</vt:lpstr>
      <vt:lpstr>Meta-learning: Prototypical Networks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Bharath Hariharan</dc:creator>
  <cp:keywords/>
  <dc:description/>
  <cp:lastModifiedBy>Bharath Hariharan</cp:lastModifiedBy>
  <cp:revision>17</cp:revision>
  <dcterms:created xsi:type="dcterms:W3CDTF">2018-11-26T15:16:12Z</dcterms:created>
  <dcterms:modified xsi:type="dcterms:W3CDTF">2019-11-25T00:28:24Z</dcterms:modified>
  <cp:category/>
</cp:coreProperties>
</file>