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5" r:id="rId6"/>
    <p:sldId id="262" r:id="rId7"/>
    <p:sldId id="263" r:id="rId8"/>
    <p:sldId id="1505" r:id="rId9"/>
    <p:sldId id="1507" r:id="rId10"/>
    <p:sldId id="1504" r:id="rId11"/>
    <p:sldId id="1508" r:id="rId12"/>
    <p:sldId id="264" r:id="rId13"/>
    <p:sldId id="266" r:id="rId14"/>
    <p:sldId id="1509" r:id="rId15"/>
    <p:sldId id="1510" r:id="rId16"/>
    <p:sldId id="1511" r:id="rId17"/>
    <p:sldId id="1512" r:id="rId18"/>
    <p:sldId id="267" r:id="rId19"/>
    <p:sldId id="268" r:id="rId20"/>
    <p:sldId id="269" r:id="rId21"/>
    <p:sldId id="270" r:id="rId22"/>
    <p:sldId id="274" r:id="rId23"/>
    <p:sldId id="276" r:id="rId24"/>
    <p:sldId id="277" r:id="rId25"/>
    <p:sldId id="278" r:id="rId26"/>
    <p:sldId id="282" r:id="rId27"/>
    <p:sldId id="283" r:id="rId28"/>
    <p:sldId id="279" r:id="rId29"/>
    <p:sldId id="281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61CF-3D4B-C84A-90F8-85795E0E6339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0D1F-A4F6-2C4A-83F1-2A65978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FCC1-28CE-FD46-A274-E2C47463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ECF35-C5A9-654F-9176-8A28D878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C166-71D2-274F-877C-C4549C2D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7484-76CF-9E48-903D-49E5DAA7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9111-6F31-4C46-8EF7-ED9E0862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C143-1C9E-604F-A268-1EF4AB88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C2F2-3DA7-D84E-B396-A35DAC0B2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BE9D-50FB-1842-9E80-B9C424F5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902C-F473-674A-A7B2-EFD8E153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40B2-708C-0349-84CF-274921B5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8BB63-4953-5049-B039-805753CA5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F9043-C3E7-2840-9627-233137748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6EB4-C6AC-F34D-AC93-1C38C922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14125-5A8A-8740-8C98-A866BC3A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9A9E-D1DA-024C-B5FA-A7BFD284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E0F1-9826-784E-AA40-7A05A221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17F-63F1-2A4B-AD3B-A32C00E2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92065-8F70-A94F-A0C0-200C04AC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9D74E-6F2A-104F-B653-41B1EF1E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7329-13D0-E34C-976B-7D1F3BA8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25A2-642B-284A-8357-60B502DD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8F318-6319-3849-AD3F-FB0051D7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1C92-D9B3-B741-B4F5-DEB1CF0F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C549-1B5D-994A-A51B-94659090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4992-BC66-1D40-A69C-C7AEF2E0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389A-3CED-C74C-A70F-C7C3300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1B30-8F15-054C-9F4E-86AE743FF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15A65-9B19-CD44-B8BA-FB3DA60B9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D36AC-F8A6-774C-B605-62CD2A5C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3B90C-6222-154B-BA81-9862C95E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FEEF0-D80E-2B4C-BC08-8E711BB1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BBE7-3D72-5943-97F3-DC9F4E66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E9425-075A-DE44-B7ED-48E0B39C4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E1B3-7CDC-4048-9D64-A76649AAA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39B10-0CD9-614F-A735-624DEDB37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21530-FDDD-634D-99CC-BF15A9331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A16D2-10A9-3A47-96D5-A9B8036A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46A54-9CD5-7B47-9E06-5175C84A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459B5-BEAA-1044-AAF7-098CF6B6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E749-58A4-4341-A2A2-72A97B8F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DDE45-9573-A048-B5AE-DF1B7328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326B-C27D-F84D-B483-B82E3CE5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2FC8F-F56C-874A-99F5-B24DF921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1FC7C-1AF6-9D49-9A43-2BB64595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6E305-714B-4944-814A-FEBE9724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4630-6859-234A-B79D-CC2C663D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FCE3-6976-B14B-B1DF-0D3A6E5F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F84A-23AA-1440-A6EB-2B256C4F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5260D-FD98-F743-A30A-D46455A2C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28385-9224-034D-BB5F-9AFC95F8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D23A2-BC29-A741-85FD-63EDB969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5175A-AE57-CC47-B952-AC7A7950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999A-9E2B-E54C-A566-9CA0E562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F3582-5200-484F-8886-6F2FEB9A8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94426-F11B-C541-8545-B7816CB0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35225-171E-2B4A-9A16-16E8F25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C16D4-8368-834C-AF15-F7CA8C8A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980F5-A508-B047-AFC8-525BE8CC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AFDDA-333A-0748-A24C-9C9286B3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24E12-5B0F-8140-AC11-E215FA042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321C-CA75-624D-A3B4-CB1863F8E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EF84-1F5B-E941-BD19-5663E92A4DB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A8AF0-CDC2-9D4D-AD5D-9572CCAF1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403D-22DD-7741-AC89-CBC1A5A7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176D-CD59-6C42-8DEB-D47E5695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Embodied cognition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E071-84F1-FE46-9C4C-D830C67A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7E2C3-08EB-3C41-8E9F-0FFFC323C0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MDPs: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known, what is unknown?</a:t>
                </a:r>
              </a:p>
              <a:p>
                <a:r>
                  <a:rPr lang="en-US" dirty="0"/>
                  <a:t>Case 1: S, A, T, R known, only policy unknown</a:t>
                </a:r>
              </a:p>
              <a:p>
                <a:pPr lvl="1"/>
                <a:r>
                  <a:rPr lang="en-US" dirty="0"/>
                  <a:t>T, R: </a:t>
                </a:r>
                <a:r>
                  <a:rPr lang="en-US" i="1" dirty="0"/>
                  <a:t>model dynamics</a:t>
                </a:r>
              </a:p>
              <a:p>
                <a:pPr lvl="1"/>
                <a:r>
                  <a:rPr lang="en-US" dirty="0"/>
                  <a:t>Example: self-driving in an empty city with a map</a:t>
                </a:r>
              </a:p>
              <a:p>
                <a:r>
                  <a:rPr lang="en-US" dirty="0"/>
                  <a:t>Problem becomes one of </a:t>
                </a:r>
                <a:r>
                  <a:rPr lang="en-US" i="1" dirty="0"/>
                  <a:t>planning </a:t>
                </a:r>
                <a:r>
                  <a:rPr lang="en-US" dirty="0"/>
                  <a:t>or </a:t>
                </a:r>
                <a:r>
                  <a:rPr lang="en-US" i="1" dirty="0"/>
                  <a:t>optimal control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7E2C3-08EB-3C41-8E9F-0FFFC323C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16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D07E-64CE-5943-8318-24E29247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F0A4F-7852-BC4D-8167-2F7A0438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states are discrete</a:t>
            </a:r>
          </a:p>
          <a:p>
            <a:pPr lvl="1"/>
            <a:r>
              <a:rPr lang="en-US" dirty="0"/>
              <a:t>Algorithms from AI : </a:t>
            </a:r>
            <a:r>
              <a:rPr lang="en-US" i="1" dirty="0"/>
              <a:t>search</a:t>
            </a:r>
          </a:p>
          <a:p>
            <a:r>
              <a:rPr lang="en-US" dirty="0"/>
              <a:t>If states are continuous</a:t>
            </a:r>
          </a:p>
          <a:p>
            <a:pPr lvl="1"/>
            <a:r>
              <a:rPr lang="en-US" dirty="0"/>
              <a:t>Algorithms from control theory : </a:t>
            </a:r>
            <a:r>
              <a:rPr lang="en-US" i="1" dirty="0"/>
              <a:t>optimization</a:t>
            </a:r>
          </a:p>
          <a:p>
            <a:r>
              <a:rPr lang="en-US" dirty="0"/>
              <a:t>Why is this hard?</a:t>
            </a:r>
          </a:p>
          <a:p>
            <a:pPr lvl="1"/>
            <a:r>
              <a:rPr lang="en-US" dirty="0"/>
              <a:t>Large space of states, most not good</a:t>
            </a:r>
          </a:p>
          <a:p>
            <a:pPr lvl="1"/>
            <a:r>
              <a:rPr lang="en-US" dirty="0"/>
              <a:t>Stochasticity, e.g., wheels might slip</a:t>
            </a:r>
          </a:p>
          <a:p>
            <a:r>
              <a:rPr lang="en-US" dirty="0"/>
              <a:t>What to do when we don’t know model dynamics?</a:t>
            </a:r>
          </a:p>
          <a:p>
            <a:pPr lvl="1"/>
            <a:r>
              <a:rPr lang="en-US" dirty="0"/>
              <a:t>Learn dynamics! (</a:t>
            </a:r>
            <a:r>
              <a:rPr lang="en-US" i="1" dirty="0"/>
              <a:t>System identification </a:t>
            </a:r>
            <a:r>
              <a:rPr lang="en-US" dirty="0"/>
              <a:t>in control theory)</a:t>
            </a:r>
          </a:p>
          <a:p>
            <a:pPr lvl="1"/>
            <a:r>
              <a:rPr lang="en-US" dirty="0"/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09423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7F97-3F89-6646-9C62-9C68ADF7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00C17A-9079-C040-A0FB-ADA95672F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What return will I get if I start from state s and follow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thereafter?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is the optimal policy</a:t>
                </a:r>
              </a:p>
              <a:p>
                <a:r>
                  <a:rPr lang="en-US" dirty="0"/>
                  <a:t>Action-value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return will I get if I start from state s, take action a and follow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thereafter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00C17A-9079-C040-A0FB-ADA95672F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58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6C5-01F4-524D-8F29-68211CF5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6517BA-4CCF-3348-AB35-A6D63C87F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6517BA-4CCF-3348-AB35-A6D63C87F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0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BDC8-1742-AF40-A3C8-9AC83F59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RL algorithms I: Policy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FA823-BB47-8A4B-91D4-1DDE80D135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a random policy</a:t>
                </a:r>
              </a:p>
              <a:p>
                <a:r>
                  <a:rPr lang="en-US" dirty="0"/>
                  <a:t>Repeat: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Policy evaluation: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Policy improvement: update policy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 deterministic policies may not explore all states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-greedy: with small probability choose random action instead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FA823-BB47-8A4B-91D4-1DDE80D135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60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4B7C-3711-0847-A1FB-456769BE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evaluation: (Q-) value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01E5-5CF9-0045-A4AD-1C9291CF8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know T and R, policy evaluation is “easy”</a:t>
                </a:r>
              </a:p>
              <a:p>
                <a:r>
                  <a:rPr lang="en-US" dirty="0"/>
                  <a:t>Convert bellman equation into recurrence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Can be done “in the head”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01E5-5CF9-0045-A4AD-1C9291CF8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65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0E5D-3981-4D4D-B268-D01EFA31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evaluation: </a:t>
            </a:r>
            <a:r>
              <a:rPr lang="en-US" dirty="0" err="1"/>
              <a:t>sarsa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7FE9B-5C6A-4245-9358-E8768D344C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don’t know T and R, have to deal with samples and try out in the world</a:t>
                </a:r>
              </a:p>
              <a:p>
                <a:r>
                  <a:rPr lang="en-US" dirty="0"/>
                  <a:t>Try current policy to get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Convert Bellman equation into an update</a:t>
                </a:r>
              </a:p>
              <a:p>
                <a:r>
                  <a:rPr lang="en-US" dirty="0"/>
                  <a:t>Bellman equation: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,⋅)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⋅)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Sample update: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7FE9B-5C6A-4245-9358-E8768D344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0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5834-5BEF-4F45-A750-63333F2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RL algorithms II: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907A-AFC2-AD41-881E-266EA7F7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iteration can be slow</a:t>
            </a:r>
          </a:p>
          <a:p>
            <a:r>
              <a:rPr lang="en-US" dirty="0"/>
              <a:t>Can update policy without waiting for full evaluation</a:t>
            </a:r>
          </a:p>
          <a:p>
            <a:r>
              <a:rPr lang="en-US" dirty="0"/>
              <a:t>Alternative: learn Q* directly</a:t>
            </a:r>
          </a:p>
          <a:p>
            <a:r>
              <a:rPr lang="en-US" dirty="0"/>
              <a:t>Act using some random policy, but use observations to find Q*</a:t>
            </a:r>
          </a:p>
        </p:txBody>
      </p:sp>
    </p:spTree>
    <p:extLst>
      <p:ext uri="{BB962C8B-B14F-4D97-AF65-F5344CB8AC3E}">
        <p14:creationId xmlns:p14="http://schemas.microsoft.com/office/powerpoint/2010/main" val="33182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45F0-CC12-BA46-8EF7-B34E0F0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92245-BF55-3648-9610-26D8DDC4C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iteration, agent is in state s, takes action a, receives reward r and reaches state s’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This converges to Q</a:t>
                </a:r>
                <a:r>
                  <a:rPr lang="en-US" baseline="30000" dirty="0"/>
                  <a:t>*</a:t>
                </a:r>
              </a:p>
              <a:p>
                <a:r>
                  <a:rPr lang="en-US" dirty="0"/>
                  <a:t>How do we get the policy from Q*?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92245-BF55-3648-9610-26D8DDC4C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64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9315-DC06-CA41-BC19-96548A57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RL algorithms III: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2472B-F741-704E-8B68-C466D8B3B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about directly optimizing the policy instead of going through Q?</a:t>
                </a:r>
              </a:p>
              <a:p>
                <a:r>
                  <a:rPr lang="en-US" dirty="0"/>
                  <a:t>Pipeline: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to choose action</a:t>
                </a:r>
              </a:p>
              <a:p>
                <a:pPr lvl="1"/>
                <a:r>
                  <a:rPr lang="en-US" dirty="0"/>
                  <a:t>Get reward</a:t>
                </a:r>
              </a:p>
              <a:p>
                <a:pPr lvl="1"/>
                <a:r>
                  <a:rPr lang="en-US" dirty="0"/>
                  <a:t>Take step along gradient to produce better policy</a:t>
                </a:r>
              </a:p>
              <a:p>
                <a:r>
                  <a:rPr lang="en-US" dirty="0"/>
                  <a:t>Problem: choosing action is a non-differentiable function of the policy</a:t>
                </a:r>
              </a:p>
              <a:p>
                <a:r>
                  <a:rPr lang="en-US" dirty="0"/>
                  <a:t>How do we get the gradient?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2472B-F741-704E-8B68-C466D8B3B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1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759E-F9AA-4147-9FCB-18FFBAA7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E878-2897-904B-A429-9BF5F901F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dataset of isolated, labeled images</a:t>
            </a:r>
          </a:p>
          <a:p>
            <a:r>
              <a:rPr lang="en-US" dirty="0"/>
              <a:t>Where do the images come from?</a:t>
            </a:r>
          </a:p>
          <a:p>
            <a:r>
              <a:rPr lang="en-US" dirty="0"/>
              <a:t>What do we do with the labels?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74683-E5DF-214C-BD1F-0BB0978D0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3" y="4165599"/>
            <a:ext cx="2077155" cy="155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B504A-460D-BB4E-A9C5-77B49758D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494" y="4163480"/>
            <a:ext cx="2079980" cy="1559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F6669-A077-4C4A-A66F-3C2F06758C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740" y="4120955"/>
            <a:ext cx="2203451" cy="160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F1E33-A6B1-FE49-86DE-44FC6AF4C01A}"/>
              </a:ext>
            </a:extLst>
          </p:cNvPr>
          <p:cNvSpPr txBox="1"/>
          <p:nvPr/>
        </p:nvSpPr>
        <p:spPr>
          <a:xfrm>
            <a:off x="2610558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1),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B2080-81E9-1747-BE16-A05CAE8807DB}"/>
              </a:ext>
            </a:extLst>
          </p:cNvPr>
          <p:cNvSpPr txBox="1"/>
          <p:nvPr/>
        </p:nvSpPr>
        <p:spPr>
          <a:xfrm>
            <a:off x="6231474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1),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B5F5B-73FF-FB43-A693-F95FFBBF2163}"/>
              </a:ext>
            </a:extLst>
          </p:cNvPr>
          <p:cNvSpPr txBox="1"/>
          <p:nvPr/>
        </p:nvSpPr>
        <p:spPr>
          <a:xfrm>
            <a:off x="9883781" y="4568267"/>
            <a:ext cx="187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0) , </a:t>
            </a:r>
            <a:r>
              <a:rPr lang="mr-IN" sz="4000" dirty="0"/>
              <a:t>…</a:t>
            </a:r>
            <a:r>
              <a:rPr lang="en-US" sz="4000" dirty="0"/>
              <a:t>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6E92C-E6E5-E143-96C1-CABAB72CEB35}"/>
              </a:ext>
            </a:extLst>
          </p:cNvPr>
          <p:cNvSpPr txBox="1"/>
          <p:nvPr/>
        </p:nvSpPr>
        <p:spPr>
          <a:xfrm>
            <a:off x="-465664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{(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FADE4-1E92-F141-B8B8-7D2420FD8056}"/>
              </a:ext>
            </a:extLst>
          </p:cNvPr>
          <p:cNvSpPr txBox="1"/>
          <p:nvPr/>
        </p:nvSpPr>
        <p:spPr>
          <a:xfrm>
            <a:off x="3152427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/>
              <a:t>(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03DC6-407A-5449-821B-65836EEA3B88}"/>
              </a:ext>
            </a:extLst>
          </p:cNvPr>
          <p:cNvSpPr txBox="1"/>
          <p:nvPr/>
        </p:nvSpPr>
        <p:spPr>
          <a:xfrm>
            <a:off x="6666447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/>
              <a:t>(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271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A5C4-E902-8343-8167-96F425DC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62215-D1FA-3F47-9554-3EF68104A6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agent takes a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goes through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Probability of sequence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r>
                  <a:rPr lang="en-US" dirty="0"/>
                  <a:t>Total return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A single run gives a sample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estimate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with samples?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62215-D1FA-3F47-9554-3EF68104A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844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4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2360-D37A-2743-B0F8-C6EEA1F8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ED904A-0E25-0C46-8796-66762E69A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Identity: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Thus to get gradient, simply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 for every run and average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ED904A-0E25-0C46-8796-66762E69A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play Atari games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472" y="1690688"/>
            <a:ext cx="7673945" cy="4341403"/>
          </a:xfrm>
        </p:spPr>
      </p:pic>
      <p:sp>
        <p:nvSpPr>
          <p:cNvPr id="5" name="Rectangle 4"/>
          <p:cNvSpPr/>
          <p:nvPr/>
        </p:nvSpPr>
        <p:spPr>
          <a:xfrm>
            <a:off x="0" y="635016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67" dirty="0" err="1"/>
              <a:t>Mnih</a:t>
            </a:r>
            <a:r>
              <a:rPr lang="en-US" sz="1867" dirty="0"/>
              <a:t>, </a:t>
            </a:r>
            <a:r>
              <a:rPr lang="en-US" sz="1867" dirty="0" err="1"/>
              <a:t>Volodymyr</a:t>
            </a:r>
            <a:r>
              <a:rPr lang="en-US" sz="1867" dirty="0"/>
              <a:t>, et al. "Human-level control through deep reinforcement learning." Nature518.7540 (2015): 529-533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12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do robotic tasks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15" y="2816942"/>
            <a:ext cx="10875372" cy="2035277"/>
          </a:xfrm>
        </p:spPr>
      </p:pic>
      <p:sp>
        <p:nvSpPr>
          <p:cNvPr id="5" name="Rectangle 4"/>
          <p:cNvSpPr/>
          <p:nvPr/>
        </p:nvSpPr>
        <p:spPr>
          <a:xfrm>
            <a:off x="0" y="6277467"/>
            <a:ext cx="121920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67" dirty="0"/>
              <a:t>End-to-End Training of Deep </a:t>
            </a:r>
            <a:r>
              <a:rPr lang="en-US" sz="1867" dirty="0" err="1"/>
              <a:t>Visuomotor</a:t>
            </a:r>
            <a:r>
              <a:rPr lang="en-US" sz="1867" dirty="0"/>
              <a:t> Policies. S. Levine, C. Finn, T. Darrell, P. </a:t>
            </a:r>
            <a:r>
              <a:rPr lang="en-US" sz="1867" dirty="0" err="1"/>
              <a:t>Abbeel</a:t>
            </a:r>
            <a:r>
              <a:rPr lang="en-US" sz="1867" dirty="0"/>
              <a:t>. In </a:t>
            </a:r>
            <a:r>
              <a:rPr lang="en-US" sz="1867" i="1" dirty="0"/>
              <a:t>JMLR, </a:t>
            </a:r>
            <a:r>
              <a:rPr lang="en-US" sz="1867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86446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and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learns a </a:t>
            </a:r>
            <a:r>
              <a:rPr lang="en-US" i="1" dirty="0"/>
              <a:t>policy</a:t>
            </a:r>
          </a:p>
          <a:p>
            <a:r>
              <a:rPr lang="en-US" dirty="0"/>
              <a:t>Policies are specific to </a:t>
            </a:r>
            <a:r>
              <a:rPr lang="en-US" i="1" dirty="0"/>
              <a:t>goals</a:t>
            </a:r>
            <a:endParaRPr lang="en-US" dirty="0"/>
          </a:p>
          <a:p>
            <a:r>
              <a:rPr lang="en-US" dirty="0"/>
              <a:t>Reinforcement learning = learning to play a particular game</a:t>
            </a:r>
          </a:p>
          <a:p>
            <a:r>
              <a:rPr lang="en-US" dirty="0"/>
              <a:t>Separate model for each game</a:t>
            </a:r>
          </a:p>
          <a:p>
            <a:pPr lvl="1"/>
            <a:r>
              <a:rPr lang="en-US" dirty="0"/>
              <a:t>“Close this bottle”</a:t>
            </a:r>
          </a:p>
          <a:p>
            <a:pPr lvl="1"/>
            <a:r>
              <a:rPr lang="en-US" dirty="0"/>
              <a:t>“Peel this banana”</a:t>
            </a:r>
          </a:p>
          <a:p>
            <a:r>
              <a:rPr lang="en-US" dirty="0"/>
              <a:t>General model?</a:t>
            </a:r>
          </a:p>
        </p:txBody>
      </p:sp>
    </p:spTree>
    <p:extLst>
      <p:ext uri="{BB962C8B-B14F-4D97-AF65-F5344CB8AC3E}">
        <p14:creationId xmlns:p14="http://schemas.microsoft.com/office/powerpoint/2010/main" val="153861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input and target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56" y="1690689"/>
            <a:ext cx="6973688" cy="3694395"/>
          </a:xfrm>
        </p:spPr>
      </p:pic>
      <p:sp>
        <p:nvSpPr>
          <p:cNvPr id="5" name="Rectangle 4"/>
          <p:cNvSpPr/>
          <p:nvPr/>
        </p:nvSpPr>
        <p:spPr>
          <a:xfrm>
            <a:off x="0" y="6030725"/>
            <a:ext cx="121920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67" dirty="0"/>
              <a:t>Target-driven Visual Navigation in Indoor Scenes using Deep Reinforcement Learning. Y. Zhu, R. </a:t>
            </a:r>
            <a:r>
              <a:rPr lang="en-US" sz="1867" dirty="0" err="1"/>
              <a:t>Mottaghi</a:t>
            </a:r>
            <a:r>
              <a:rPr lang="en-US" sz="1867" dirty="0"/>
              <a:t>, E. </a:t>
            </a:r>
            <a:r>
              <a:rPr lang="en-US" sz="1867" dirty="0" err="1"/>
              <a:t>Kolve</a:t>
            </a:r>
            <a:r>
              <a:rPr lang="en-US" sz="1867" dirty="0"/>
              <a:t>, J. J. Lim, A. Gupta, L. </a:t>
            </a:r>
            <a:r>
              <a:rPr lang="en-US" sz="1867" dirty="0" err="1"/>
              <a:t>Fei-fei</a:t>
            </a:r>
            <a:r>
              <a:rPr lang="en-US" sz="1867" dirty="0"/>
              <a:t>, A. </a:t>
            </a:r>
            <a:r>
              <a:rPr lang="en-US" sz="1867" dirty="0" err="1"/>
              <a:t>Farhadi</a:t>
            </a:r>
            <a:r>
              <a:rPr lang="en-US" sz="1867" dirty="0"/>
              <a:t>. In </a:t>
            </a:r>
            <a:r>
              <a:rPr lang="en-US" sz="1867" i="1" dirty="0"/>
              <a:t>ICRA, </a:t>
            </a:r>
            <a:r>
              <a:rPr lang="en-US" sz="1867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3706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B5EA-A26E-864F-8342-57DE5D6D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8CD5-81BD-AE4B-B9B8-CCF2F7CC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Assumption: image conveys the entire state</a:t>
            </a:r>
          </a:p>
          <a:p>
            <a:r>
              <a:rPr lang="en-US" dirty="0"/>
              <a:t>True for Atari, not true for real </a:t>
            </a:r>
            <a:r>
              <a:rPr lang="en-US" dirty="0" err="1"/>
              <a:t>worls</a:t>
            </a:r>
            <a:endParaRPr lang="en-US" dirty="0"/>
          </a:p>
          <a:p>
            <a:r>
              <a:rPr lang="en-US" dirty="0"/>
              <a:t>Simple idea: let neural network maintain state internally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05BCD-FCC5-4B4E-AB2D-755A9976B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150" y="1191306"/>
            <a:ext cx="2025650" cy="407760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D086852-AA23-7144-89DC-0EFDF984C2BC}"/>
              </a:ext>
            </a:extLst>
          </p:cNvPr>
          <p:cNvSpPr/>
          <p:nvPr/>
        </p:nvSpPr>
        <p:spPr>
          <a:xfrm>
            <a:off x="10129838" y="957263"/>
            <a:ext cx="1200150" cy="1057275"/>
          </a:xfrm>
          <a:custGeom>
            <a:avLst/>
            <a:gdLst>
              <a:gd name="connsiteX0" fmla="*/ 0 w 1200150"/>
              <a:gd name="connsiteY0" fmla="*/ 400050 h 1057275"/>
              <a:gd name="connsiteX1" fmla="*/ 114300 w 1200150"/>
              <a:gd name="connsiteY1" fmla="*/ 1057275 h 1057275"/>
              <a:gd name="connsiteX2" fmla="*/ 1071562 w 1200150"/>
              <a:gd name="connsiteY2" fmla="*/ 985837 h 1057275"/>
              <a:gd name="connsiteX3" fmla="*/ 1200150 w 1200150"/>
              <a:gd name="connsiteY3" fmla="*/ 142875 h 1057275"/>
              <a:gd name="connsiteX4" fmla="*/ 185737 w 1200150"/>
              <a:gd name="connsiteY4" fmla="*/ 0 h 1057275"/>
              <a:gd name="connsiteX5" fmla="*/ 0 w 1200150"/>
              <a:gd name="connsiteY5" fmla="*/ 40005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150" h="1057275">
                <a:moveTo>
                  <a:pt x="0" y="400050"/>
                </a:moveTo>
                <a:lnTo>
                  <a:pt x="114300" y="1057275"/>
                </a:lnTo>
                <a:lnTo>
                  <a:pt x="1071562" y="985837"/>
                </a:lnTo>
                <a:lnTo>
                  <a:pt x="1200150" y="142875"/>
                </a:lnTo>
                <a:lnTo>
                  <a:pt x="185737" y="0"/>
                </a:lnTo>
                <a:lnTo>
                  <a:pt x="0" y="400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250B2-D5F7-6147-92E8-2C69B7BCD04F}"/>
              </a:ext>
            </a:extLst>
          </p:cNvPr>
          <p:cNvSpPr/>
          <p:nvPr/>
        </p:nvSpPr>
        <p:spPr>
          <a:xfrm>
            <a:off x="0" y="631666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Mirowski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Piotr, et al. "Learning to Navigate in Cities Without a Map."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arXiv:1804.00168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43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1F9E-CF83-B047-83AA-EE251314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domain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5960-3075-744D-9FFB-88218896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37162" cy="4351338"/>
          </a:xfrm>
        </p:spPr>
        <p:txBody>
          <a:bodyPr/>
          <a:lstStyle/>
          <a:p>
            <a:r>
              <a:rPr lang="en-US" dirty="0"/>
              <a:t>Should we rely on learning entirely?</a:t>
            </a:r>
          </a:p>
          <a:p>
            <a:r>
              <a:rPr lang="en-US" dirty="0"/>
              <a:t>E.g. for navigation, maintain a map of the environment and of agent’s state within it</a:t>
            </a:r>
          </a:p>
          <a:p>
            <a:r>
              <a:rPr lang="en-US" dirty="0"/>
              <a:t>Classical solution: SLAM (Simultaneous localization and mapping)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7D83F-C95A-994F-B12F-7F138274D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362" y="1690688"/>
            <a:ext cx="6116638" cy="3758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3C908F-A3F1-FA47-8293-F6A1A9BAD211}"/>
              </a:ext>
            </a:extLst>
          </p:cNvPr>
          <p:cNvSpPr/>
          <p:nvPr/>
        </p:nvSpPr>
        <p:spPr>
          <a:xfrm>
            <a:off x="-10319" y="6211669"/>
            <a:ext cx="1221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Gupta, Saurabh, et al. "Cognitive mapping and planning for visual navigation."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arXiv:1702.03920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Reflex agents</a:t>
            </a:r>
          </a:p>
          <a:p>
            <a:pPr lvl="1"/>
            <a:r>
              <a:rPr lang="en-US" dirty="0"/>
              <a:t>Map states to actions</a:t>
            </a:r>
          </a:p>
          <a:p>
            <a:pPr lvl="1"/>
            <a:r>
              <a:rPr lang="en-US" dirty="0"/>
              <a:t>Are feedforward</a:t>
            </a:r>
          </a:p>
          <a:p>
            <a:pPr lvl="1"/>
            <a:r>
              <a:rPr lang="en-US" dirty="0"/>
              <a:t>Cannot explore / back-track </a:t>
            </a:r>
            <a:r>
              <a:rPr lang="en-US" i="1" dirty="0"/>
              <a:t>unless state records history</a:t>
            </a:r>
            <a:endParaRPr lang="en-US" dirty="0"/>
          </a:p>
          <a:p>
            <a:pPr lvl="1"/>
            <a:r>
              <a:rPr lang="en-US" dirty="0"/>
              <a:t>Have to be trained on each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4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20304" cy="4351339"/>
          </a:xfrm>
        </p:spPr>
        <p:txBody>
          <a:bodyPr/>
          <a:lstStyle/>
          <a:p>
            <a:r>
              <a:rPr lang="en-US" dirty="0"/>
              <a:t>If we can predict consequences of actions, we can plan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504" y="1825625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1FB7-B358-354B-A8F5-5643EAB6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Embodied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0E0D-5670-224B-8BC9-DD1CBA1F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1190" cy="4351338"/>
          </a:xfrm>
        </p:spPr>
        <p:txBody>
          <a:bodyPr/>
          <a:lstStyle/>
          <a:p>
            <a:r>
              <a:rPr lang="en-US" dirty="0"/>
              <a:t>Agents that perceive and act in the world</a:t>
            </a:r>
          </a:p>
          <a:p>
            <a:r>
              <a:rPr lang="en-US" dirty="0"/>
              <a:t>Input images come from the physical world</a:t>
            </a:r>
          </a:p>
          <a:p>
            <a:r>
              <a:rPr lang="en-US" dirty="0"/>
              <a:t>“Recognition” is used to 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D9104-57BE-6042-9CCE-938B4B6BFA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887" y="1690688"/>
            <a:ext cx="3765470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1955-6A7A-EF47-B53B-6043C03D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RL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C5AF8-8D49-4B44-A1B1-998DDFA1F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Learn </a:t>
                </a:r>
                <a:r>
                  <a:rPr lang="en-US" dirty="0"/>
                  <a:t>a ”forward model” of how states evolve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we can optimize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offline for reaching the goal</a:t>
                </a:r>
              </a:p>
              <a:p>
                <a:r>
                  <a:rPr lang="en-US" dirty="0"/>
                  <a:t>Open-loop planning:</a:t>
                </a:r>
              </a:p>
              <a:p>
                <a:pPr lvl="1"/>
                <a:r>
                  <a:rPr lang="en-US" dirty="0"/>
                  <a:t>Take the first action, see where we land</a:t>
                </a:r>
              </a:p>
              <a:p>
                <a:pPr lvl="1"/>
                <a:r>
                  <a:rPr lang="en-US" dirty="0"/>
                  <a:t>Re-optimize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C5AF8-8D49-4B44-A1B1-998DDFA1F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78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F1B8-C546-8D44-9694-2D78AA8C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0670-3D36-1F4D-914E-069DCB03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1225" cy="4351338"/>
          </a:xfrm>
        </p:spPr>
        <p:txBody>
          <a:bodyPr/>
          <a:lstStyle/>
          <a:p>
            <a:r>
              <a:rPr lang="en-US" dirty="0"/>
              <a:t>Predicting image pixels is hard</a:t>
            </a:r>
          </a:p>
          <a:p>
            <a:r>
              <a:rPr lang="en-US" dirty="0"/>
              <a:t>Can also have inverse model: given s and s’, what action takes me from s to s’?</a:t>
            </a:r>
          </a:p>
          <a:p>
            <a:r>
              <a:rPr lang="en-US" dirty="0"/>
              <a:t>Use inverse model to find an initial action, perform action, then re-evaluate.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584CD-623D-6D4D-BCA4-1771BF0C0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37" y="2084922"/>
            <a:ext cx="5376863" cy="2809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1F2A55-94E6-B84B-ACCF-D0A8CB6FE83A}"/>
              </a:ext>
            </a:extLst>
          </p:cNvPr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Agrawal,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Pulkit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"Learning to poke by poking: Experiential learning of intuitive physics."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Advances in Neural Information Processing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3046-9811-AC4A-910A-3B88F431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Embodied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54EC-C321-6E41-9F0C-AC5FEFC2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 now depends on action: state of agent or state of the world</a:t>
            </a:r>
          </a:p>
          <a:p>
            <a:pPr lvl="1"/>
            <a:r>
              <a:rPr lang="en-US" dirty="0"/>
              <a:t>No more collections of isolated images</a:t>
            </a:r>
          </a:p>
          <a:p>
            <a:r>
              <a:rPr lang="en-US" dirty="0"/>
              <a:t>Feedback to agent comes through consequences of actions</a:t>
            </a:r>
          </a:p>
          <a:p>
            <a:pPr lvl="1"/>
            <a:r>
              <a:rPr lang="en-US" dirty="0"/>
              <a:t>No well-defined labels</a:t>
            </a:r>
          </a:p>
          <a:p>
            <a:r>
              <a:rPr lang="en-US" dirty="0"/>
              <a:t>Three problems:</a:t>
            </a:r>
          </a:p>
          <a:p>
            <a:pPr lvl="1"/>
            <a:r>
              <a:rPr lang="en-US" dirty="0"/>
              <a:t>Learning to act to achieve goals, with perception in the loop</a:t>
            </a:r>
          </a:p>
          <a:p>
            <a:pPr lvl="1"/>
            <a:r>
              <a:rPr lang="en-US" dirty="0"/>
              <a:t>Self-supervised learning: learning perception from action</a:t>
            </a:r>
          </a:p>
          <a:p>
            <a:pPr lvl="1"/>
            <a:r>
              <a:rPr lang="en-US" dirty="0"/>
              <a:t>Active perception: learning to act for perception</a:t>
            </a:r>
          </a:p>
        </p:txBody>
      </p:sp>
    </p:spTree>
    <p:extLst>
      <p:ext uri="{BB962C8B-B14F-4D97-AF65-F5344CB8AC3E}">
        <p14:creationId xmlns:p14="http://schemas.microsoft.com/office/powerpoint/2010/main" val="23000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74D7A-E4A1-F34A-A27C-940ACF3D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act to achieve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54B2-765D-AD41-9602-5E3701231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8BDA-C404-BB4C-88B3-6DA19DEE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A0AE7-8899-5B46-A0FA-86D411BD6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769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Agent acting in an environment</a:t>
            </a:r>
          </a:p>
          <a:p>
            <a:r>
              <a:rPr lang="en-US" dirty="0"/>
              <a:t>Environment has </a:t>
            </a:r>
            <a:r>
              <a:rPr lang="en-US" b="1" dirty="0"/>
              <a:t>states</a:t>
            </a:r>
            <a:r>
              <a:rPr lang="en-US" dirty="0"/>
              <a:t> that are known to agent</a:t>
            </a:r>
          </a:p>
          <a:p>
            <a:r>
              <a:rPr lang="en-US" dirty="0"/>
              <a:t>Agent takes </a:t>
            </a:r>
            <a:r>
              <a:rPr lang="en-US" b="1" dirty="0"/>
              <a:t>actions</a:t>
            </a:r>
          </a:p>
          <a:p>
            <a:r>
              <a:rPr lang="en-US" dirty="0"/>
              <a:t>Action + random stuff leads to a </a:t>
            </a:r>
            <a:r>
              <a:rPr lang="en-US" b="1" dirty="0"/>
              <a:t>state transition</a:t>
            </a:r>
            <a:endParaRPr lang="en-US" dirty="0"/>
          </a:p>
          <a:p>
            <a:r>
              <a:rPr lang="en-US" dirty="0"/>
              <a:t>Environment gives agent </a:t>
            </a:r>
            <a:r>
              <a:rPr lang="en-US" b="1" dirty="0"/>
              <a:t>reward</a:t>
            </a:r>
          </a:p>
          <a:p>
            <a:r>
              <a:rPr lang="en-US" dirty="0"/>
              <a:t>Agent’s goal: maximize </a:t>
            </a:r>
            <a:r>
              <a:rPr lang="en-US" b="1" dirty="0"/>
              <a:t>return </a:t>
            </a:r>
            <a:r>
              <a:rPr lang="en-US" dirty="0"/>
              <a:t>= total reward over time</a:t>
            </a:r>
          </a:p>
          <a:p>
            <a:r>
              <a:rPr lang="en-US" dirty="0"/>
              <a:t>Agent’s </a:t>
            </a:r>
            <a:r>
              <a:rPr lang="en-US" b="1" dirty="0"/>
              <a:t>policy: </a:t>
            </a:r>
            <a:r>
              <a:rPr lang="en-US" dirty="0"/>
              <a:t>mapping from states to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BAEB9-AEB1-9148-AE89-E39FB68DC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37" y="931862"/>
            <a:ext cx="2319338" cy="231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50F4B-F96E-7641-9427-27685C5EAE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62" y="3817937"/>
            <a:ext cx="2043113" cy="1961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DBFDD-98F4-2143-81B0-E3D21A803CBC}"/>
              </a:ext>
            </a:extLst>
          </p:cNvPr>
          <p:cNvSpPr txBox="1"/>
          <p:nvPr/>
        </p:nvSpPr>
        <p:spPr>
          <a:xfrm>
            <a:off x="8063864" y="4506243"/>
            <a:ext cx="2460308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D0E7B-9DC3-9B42-87E1-0E78C88A787D}"/>
              </a:ext>
            </a:extLst>
          </p:cNvPr>
          <p:cNvSpPr txBox="1"/>
          <p:nvPr/>
        </p:nvSpPr>
        <p:spPr>
          <a:xfrm>
            <a:off x="7996237" y="1733434"/>
            <a:ext cx="2460308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Agent</a:t>
            </a: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E702E607-1183-2349-B744-6384DE4E1FAE}"/>
              </a:ext>
            </a:extLst>
          </p:cNvPr>
          <p:cNvSpPr/>
          <p:nvPr/>
        </p:nvSpPr>
        <p:spPr>
          <a:xfrm rot="16200000" flipH="1">
            <a:off x="7309483" y="2853514"/>
            <a:ext cx="1508761" cy="1571625"/>
          </a:xfrm>
          <a:prstGeom prst="circular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E5729-7404-124E-8F06-A391D9409683}"/>
                  </a:ext>
                </a:extLst>
              </p:cNvPr>
              <p:cNvSpPr txBox="1"/>
              <p:nvPr/>
            </p:nvSpPr>
            <p:spPr>
              <a:xfrm>
                <a:off x="6371273" y="2559856"/>
                <a:ext cx="1483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E5729-7404-124E-8F06-A391D940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73" y="2559856"/>
                <a:ext cx="1483994" cy="1077218"/>
              </a:xfrm>
              <a:prstGeom prst="rect">
                <a:avLst/>
              </a:prstGeom>
              <a:blipFill>
                <a:blip r:embed="rId4"/>
                <a:stretch>
                  <a:fillRect l="-2542" t="-7059" r="-762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ircular Arrow 9">
            <a:extLst>
              <a:ext uri="{FF2B5EF4-FFF2-40B4-BE49-F238E27FC236}">
                <a16:creationId xmlns:a16="http://schemas.microsoft.com/office/drawing/2014/main" id="{13054B9E-226E-4346-833E-6F19AD976193}"/>
              </a:ext>
            </a:extLst>
          </p:cNvPr>
          <p:cNvSpPr/>
          <p:nvPr/>
        </p:nvSpPr>
        <p:spPr>
          <a:xfrm rot="5400000" flipH="1">
            <a:off x="9576432" y="2626413"/>
            <a:ext cx="1508761" cy="1571625"/>
          </a:xfrm>
          <a:prstGeom prst="circular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CFD2171B-D13D-2D4C-B8E2-86AE481E9B28}"/>
              </a:ext>
            </a:extLst>
          </p:cNvPr>
          <p:cNvSpPr/>
          <p:nvPr/>
        </p:nvSpPr>
        <p:spPr>
          <a:xfrm rot="5400000" flipH="1">
            <a:off x="10256518" y="2655729"/>
            <a:ext cx="1508761" cy="1571625"/>
          </a:xfrm>
          <a:prstGeom prst="circular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67EC77-1239-8B48-AEF0-B882951A5F2D}"/>
                  </a:ext>
                </a:extLst>
              </p:cNvPr>
              <p:cNvSpPr txBox="1"/>
              <p:nvPr/>
            </p:nvSpPr>
            <p:spPr>
              <a:xfrm>
                <a:off x="9511667" y="3041971"/>
                <a:ext cx="1483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67EC77-1239-8B48-AEF0-B882951A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667" y="3041971"/>
                <a:ext cx="1483994" cy="584775"/>
              </a:xfrm>
              <a:prstGeom prst="rect">
                <a:avLst/>
              </a:prstGeom>
              <a:blipFill>
                <a:blip r:embed="rId5"/>
                <a:stretch>
                  <a:fillRect l="-8475" t="-1521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8CFEE-33FD-2C43-89F3-2F3BD1A23C81}"/>
                  </a:ext>
                </a:extLst>
              </p:cNvPr>
              <p:cNvSpPr txBox="1"/>
              <p:nvPr/>
            </p:nvSpPr>
            <p:spPr>
              <a:xfrm>
                <a:off x="10567989" y="4039692"/>
                <a:ext cx="1483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8CFEE-33FD-2C43-89F3-2F3BD1A23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989" y="4039692"/>
                <a:ext cx="1483994" cy="1077218"/>
              </a:xfrm>
              <a:prstGeom prst="rect">
                <a:avLst/>
              </a:prstGeom>
              <a:blipFill>
                <a:blip r:embed="rId6"/>
                <a:stretch>
                  <a:fillRect l="-7627" t="-5814" r="-1440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8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8BDA-C404-BB4C-88B3-6DA19DEE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EA0AE7-8899-5B46-A0FA-86D411BD6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4" y="1825625"/>
                <a:ext cx="649604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Set of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Reward function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(with discount)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Must learn </a:t>
                </a:r>
                <a:r>
                  <a:rPr lang="en-US" b="1" dirty="0"/>
                  <a:t>policy: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EA0AE7-8899-5B46-A0FA-86D411BD6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4" y="1825625"/>
                <a:ext cx="6496046" cy="5032375"/>
              </a:xfrm>
              <a:blipFill>
                <a:blip r:embed="rId2"/>
                <a:stretch>
                  <a:fillRect l="-1563" t="-2273" r="-78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E2BAEB9-AEB1-9148-AE89-E39FB68DC0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37" y="931862"/>
            <a:ext cx="2319338" cy="231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50F4B-F96E-7641-9427-27685C5EA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62" y="3817937"/>
            <a:ext cx="2043113" cy="1961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DBFDD-98F4-2143-81B0-E3D21A803CBC}"/>
              </a:ext>
            </a:extLst>
          </p:cNvPr>
          <p:cNvSpPr txBox="1"/>
          <p:nvPr/>
        </p:nvSpPr>
        <p:spPr>
          <a:xfrm>
            <a:off x="8063864" y="4506243"/>
            <a:ext cx="2460308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D0E7B-9DC3-9B42-87E1-0E78C88A787D}"/>
              </a:ext>
            </a:extLst>
          </p:cNvPr>
          <p:cNvSpPr txBox="1"/>
          <p:nvPr/>
        </p:nvSpPr>
        <p:spPr>
          <a:xfrm>
            <a:off x="7996237" y="1733434"/>
            <a:ext cx="2460308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Agent</a:t>
            </a: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E702E607-1183-2349-B744-6384DE4E1FAE}"/>
              </a:ext>
            </a:extLst>
          </p:cNvPr>
          <p:cNvSpPr/>
          <p:nvPr/>
        </p:nvSpPr>
        <p:spPr>
          <a:xfrm rot="16200000" flipH="1">
            <a:off x="7309483" y="2853514"/>
            <a:ext cx="1508761" cy="1571625"/>
          </a:xfrm>
          <a:prstGeom prst="circular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E5729-7404-124E-8F06-A391D9409683}"/>
                  </a:ext>
                </a:extLst>
              </p:cNvPr>
              <p:cNvSpPr txBox="1"/>
              <p:nvPr/>
            </p:nvSpPr>
            <p:spPr>
              <a:xfrm>
                <a:off x="6371273" y="2559856"/>
                <a:ext cx="1483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E5729-7404-124E-8F06-A391D940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73" y="2559856"/>
                <a:ext cx="1483994" cy="1077218"/>
              </a:xfrm>
              <a:prstGeom prst="rect">
                <a:avLst/>
              </a:prstGeom>
              <a:blipFill>
                <a:blip r:embed="rId5"/>
                <a:stretch>
                  <a:fillRect l="-2542" t="-7059" r="-762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ircular Arrow 9">
            <a:extLst>
              <a:ext uri="{FF2B5EF4-FFF2-40B4-BE49-F238E27FC236}">
                <a16:creationId xmlns:a16="http://schemas.microsoft.com/office/drawing/2014/main" id="{13054B9E-226E-4346-833E-6F19AD976193}"/>
              </a:ext>
            </a:extLst>
          </p:cNvPr>
          <p:cNvSpPr/>
          <p:nvPr/>
        </p:nvSpPr>
        <p:spPr>
          <a:xfrm rot="5400000" flipH="1">
            <a:off x="9576432" y="2626413"/>
            <a:ext cx="1508761" cy="1571625"/>
          </a:xfrm>
          <a:prstGeom prst="circular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CFD2171B-D13D-2D4C-B8E2-86AE481E9B28}"/>
              </a:ext>
            </a:extLst>
          </p:cNvPr>
          <p:cNvSpPr/>
          <p:nvPr/>
        </p:nvSpPr>
        <p:spPr>
          <a:xfrm rot="5400000" flipH="1">
            <a:off x="10256518" y="2655729"/>
            <a:ext cx="1508761" cy="1571625"/>
          </a:xfrm>
          <a:prstGeom prst="circular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67EC77-1239-8B48-AEF0-B882951A5F2D}"/>
                  </a:ext>
                </a:extLst>
              </p:cNvPr>
              <p:cNvSpPr txBox="1"/>
              <p:nvPr/>
            </p:nvSpPr>
            <p:spPr>
              <a:xfrm>
                <a:off x="9511667" y="3041971"/>
                <a:ext cx="1483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67EC77-1239-8B48-AEF0-B882951A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667" y="3041971"/>
                <a:ext cx="1483994" cy="584775"/>
              </a:xfrm>
              <a:prstGeom prst="rect">
                <a:avLst/>
              </a:prstGeom>
              <a:blipFill>
                <a:blip r:embed="rId6"/>
                <a:stretch>
                  <a:fillRect l="-8475" t="-1521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8CFEE-33FD-2C43-89F3-2F3BD1A23C81}"/>
                  </a:ext>
                </a:extLst>
              </p:cNvPr>
              <p:cNvSpPr txBox="1"/>
              <p:nvPr/>
            </p:nvSpPr>
            <p:spPr>
              <a:xfrm>
                <a:off x="10567989" y="4039692"/>
                <a:ext cx="1483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8CFEE-33FD-2C43-89F3-2F3BD1A23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989" y="4039692"/>
                <a:ext cx="1483994" cy="1077218"/>
              </a:xfrm>
              <a:prstGeom prst="rect">
                <a:avLst/>
              </a:prstGeom>
              <a:blipFill>
                <a:blip r:embed="rId7"/>
                <a:stretch>
                  <a:fillRect l="-7627" t="-5814" r="-1440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9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B936-5980-D94E-8699-EFF55EA6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F157-D608-1D4A-8462-7742A06F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Stochasticity</a:t>
            </a:r>
          </a:p>
          <a:p>
            <a:pPr lvl="1"/>
            <a:r>
              <a:rPr lang="en-US" dirty="0"/>
              <a:t>T and R are non-deterministic</a:t>
            </a:r>
          </a:p>
          <a:p>
            <a:r>
              <a:rPr lang="en-US" dirty="0"/>
              <a:t>Unknown dynamics</a:t>
            </a:r>
          </a:p>
          <a:p>
            <a:pPr lvl="1"/>
            <a:r>
              <a:rPr lang="en-US" dirty="0"/>
              <a:t>T and R are unknown: don’t know which action will lead to which state</a:t>
            </a:r>
          </a:p>
          <a:p>
            <a:r>
              <a:rPr lang="en-US" dirty="0"/>
              <a:t>Partial feedback</a:t>
            </a:r>
          </a:p>
          <a:p>
            <a:pPr lvl="1"/>
            <a:r>
              <a:rPr lang="en-US" dirty="0"/>
              <a:t>Only get to see consequences of action taken</a:t>
            </a:r>
          </a:p>
          <a:p>
            <a:r>
              <a:rPr lang="en-US" dirty="0"/>
              <a:t>Long term consequences</a:t>
            </a:r>
          </a:p>
          <a:p>
            <a:pPr lvl="1"/>
            <a:r>
              <a:rPr lang="en-US" dirty="0"/>
              <a:t>Actions can influence rewards several time steps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BD01-5BED-6942-9943-590667F8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762A-9BDA-464D-A5B4-6633405A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Stochasticity</a:t>
            </a:r>
          </a:p>
          <a:p>
            <a:pPr lvl="1"/>
            <a:r>
              <a:rPr lang="en-US" dirty="0"/>
              <a:t>Pressing gas pedal does not always cause acceleration</a:t>
            </a:r>
          </a:p>
          <a:p>
            <a:pPr lvl="1"/>
            <a:r>
              <a:rPr lang="en-US" dirty="0"/>
              <a:t>Weather</a:t>
            </a:r>
          </a:p>
          <a:p>
            <a:r>
              <a:rPr lang="en-US" dirty="0"/>
              <a:t>Unknown dynamics</a:t>
            </a:r>
          </a:p>
          <a:p>
            <a:pPr lvl="1"/>
            <a:r>
              <a:rPr lang="en-US" dirty="0"/>
              <a:t>Do not know where roads lead</a:t>
            </a:r>
          </a:p>
          <a:p>
            <a:pPr lvl="1"/>
            <a:r>
              <a:rPr lang="en-US" dirty="0"/>
              <a:t>Do not know what other cars might do</a:t>
            </a:r>
          </a:p>
          <a:p>
            <a:r>
              <a:rPr lang="en-US" dirty="0"/>
              <a:t>Long term consequences</a:t>
            </a:r>
          </a:p>
          <a:p>
            <a:pPr lvl="1"/>
            <a:r>
              <a:rPr lang="en-US" dirty="0"/>
              <a:t>E.g., may only realize later that took a wrong turn earlier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2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21304</TotalTime>
  <Words>1431</Words>
  <Application>Microsoft Macintosh PowerPoint</Application>
  <PresentationFormat>Widescreen</PresentationFormat>
  <Paragraphs>196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Embodied cognition</vt:lpstr>
      <vt:lpstr>Recognition today</vt:lpstr>
      <vt:lpstr>Embodied agents</vt:lpstr>
      <vt:lpstr>Embodied cognition</vt:lpstr>
      <vt:lpstr>Learning to act to achieve goals</vt:lpstr>
      <vt:lpstr>Markov decision processes</vt:lpstr>
      <vt:lpstr>Markov decision processes</vt:lpstr>
      <vt:lpstr>Why is this hard?</vt:lpstr>
      <vt:lpstr>Example: self-driving cars</vt:lpstr>
      <vt:lpstr>Model-based control</vt:lpstr>
      <vt:lpstr>Model-based control</vt:lpstr>
      <vt:lpstr>Markov decision processes</vt:lpstr>
      <vt:lpstr>Bellman equations</vt:lpstr>
      <vt:lpstr>Basic RL algorithms I: Policy iteration</vt:lpstr>
      <vt:lpstr>Policy evaluation: (Q-) value iteration</vt:lpstr>
      <vt:lpstr>Policy evaluation: sarsa</vt:lpstr>
      <vt:lpstr>Basic RL algorithms II: Q-learning</vt:lpstr>
      <vt:lpstr>Q-learning</vt:lpstr>
      <vt:lpstr>Basic RL algorithms III: Policy gradient</vt:lpstr>
      <vt:lpstr>REINFORCE</vt:lpstr>
      <vt:lpstr>REINFORCE</vt:lpstr>
      <vt:lpstr>Learning to play Atari games</vt:lpstr>
      <vt:lpstr>Learning to do robotic tasks</vt:lpstr>
      <vt:lpstr>Reinforcement learning and generalization</vt:lpstr>
      <vt:lpstr>Conditioning on input and target</vt:lpstr>
      <vt:lpstr>Partial observations</vt:lpstr>
      <vt:lpstr>Incorporating domain knowledge</vt:lpstr>
      <vt:lpstr>Reflex agents</vt:lpstr>
      <vt:lpstr>Planning</vt:lpstr>
      <vt:lpstr>Model-based RL</vt:lpstr>
      <vt:lpstr>Inverse model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Embodied cognition</dc:title>
  <dc:subject/>
  <dc:creator>Bharath Hariharan</dc:creator>
  <cp:keywords/>
  <dc:description/>
  <cp:lastModifiedBy>Bharath Hariharan</cp:lastModifiedBy>
  <cp:revision>43</cp:revision>
  <dcterms:created xsi:type="dcterms:W3CDTF">2018-11-18T17:19:25Z</dcterms:created>
  <dcterms:modified xsi:type="dcterms:W3CDTF">2019-11-24T23:56:11Z</dcterms:modified>
  <cp:category/>
</cp:coreProperties>
</file>