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7" r:id="rId2"/>
    <p:sldId id="258" r:id="rId3"/>
    <p:sldId id="259" r:id="rId4"/>
    <p:sldId id="260" r:id="rId5"/>
    <p:sldId id="261" r:id="rId6"/>
    <p:sldId id="262" r:id="rId7"/>
    <p:sldId id="263" r:id="rId8"/>
    <p:sldId id="264" r:id="rId9"/>
    <p:sldId id="265" r:id="rId10"/>
    <p:sldId id="276" r:id="rId11"/>
    <p:sldId id="281" r:id="rId12"/>
    <p:sldId id="282" r:id="rId13"/>
    <p:sldId id="283" r:id="rId14"/>
    <p:sldId id="284" r:id="rId15"/>
    <p:sldId id="285" r:id="rId16"/>
    <p:sldId id="286" r:id="rId17"/>
    <p:sldId id="287" r:id="rId18"/>
    <p:sldId id="288" r:id="rId19"/>
    <p:sldId id="266" r:id="rId20"/>
    <p:sldId id="289" r:id="rId21"/>
    <p:sldId id="267" r:id="rId22"/>
    <p:sldId id="268" r:id="rId23"/>
    <p:sldId id="269" r:id="rId24"/>
    <p:sldId id="270" r:id="rId25"/>
    <p:sldId id="271" r:id="rId26"/>
    <p:sldId id="272" r:id="rId27"/>
    <p:sldId id="273" r:id="rId28"/>
    <p:sldId id="275" r:id="rId29"/>
    <p:sldId id="278" r:id="rId30"/>
    <p:sldId id="290" r:id="rId31"/>
    <p:sldId id="277" r:id="rId32"/>
    <p:sldId id="279" r:id="rId33"/>
    <p:sldId id="274" r:id="rId34"/>
    <p:sldId id="280" r:id="rId35"/>
    <p:sldId id="291" r:id="rId36"/>
    <p:sldId id="292" r:id="rId37"/>
    <p:sldId id="293" r:id="rId38"/>
    <p:sldId id="294" r:id="rId39"/>
    <p:sldId id="295" r:id="rId40"/>
    <p:sldId id="296" r:id="rId41"/>
    <p:sldId id="297" r:id="rId42"/>
    <p:sldId id="298" r:id="rId43"/>
    <p:sldId id="304" r:id="rId44"/>
    <p:sldId id="305" r:id="rId45"/>
    <p:sldId id="306" r:id="rId46"/>
    <p:sldId id="307" r:id="rId47"/>
    <p:sldId id="309" r:id="rId48"/>
    <p:sldId id="312" r:id="rId49"/>
    <p:sldId id="313" r:id="rId50"/>
    <p:sldId id="315" r:id="rId51"/>
    <p:sldId id="316" r:id="rId52"/>
    <p:sldId id="317" r:id="rId53"/>
    <p:sldId id="318" r:id="rId54"/>
    <p:sldId id="319" r:id="rId55"/>
    <p:sldId id="322" r:id="rId56"/>
    <p:sldId id="323" r:id="rId57"/>
    <p:sldId id="324" r:id="rId58"/>
    <p:sldId id="325" r:id="rId59"/>
    <p:sldId id="326" r:id="rId60"/>
    <p:sldId id="327" r:id="rId61"/>
    <p:sldId id="308" r:id="rId62"/>
    <p:sldId id="320" r:id="rId63"/>
    <p:sldId id="321" r:id="rId64"/>
    <p:sldId id="328" r:id="rId6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45"/>
    <p:restoredTop sz="94697"/>
  </p:normalViewPr>
  <p:slideViewPr>
    <p:cSldViewPr snapToGrid="0" snapToObjects="1">
      <p:cViewPr varScale="1">
        <p:scale>
          <a:sx n="115" d="100"/>
          <a:sy n="115" d="100"/>
        </p:scale>
        <p:origin x="472"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6446145049943"/>
          <c:y val="6.50792423656745E-2"/>
          <c:w val="0.72337178311153605"/>
          <c:h val="0.798742348934253"/>
        </c:manualLayout>
      </c:layout>
      <c:scatterChart>
        <c:scatterStyle val="lineMarker"/>
        <c:varyColors val="0"/>
        <c:ser>
          <c:idx val="0"/>
          <c:order val="0"/>
          <c:tx>
            <c:strRef>
              <c:f>Sheet1!$G$1</c:f>
              <c:strCache>
                <c:ptCount val="1"/>
                <c:pt idx="0">
                  <c:v>CIDEr</c:v>
                </c:pt>
              </c:strCache>
            </c:strRef>
          </c:tx>
          <c:spPr>
            <a:ln w="25400" cap="rnd">
              <a:noFill/>
              <a:round/>
            </a:ln>
            <a:effectLst/>
          </c:spPr>
          <c:marker>
            <c:symbol val="circle"/>
            <c:size val="5"/>
            <c:spPr>
              <a:solidFill>
                <a:schemeClr val="accent1"/>
              </a:solidFill>
              <a:ln w="50800">
                <a:solidFill>
                  <a:schemeClr val="accent1"/>
                </a:solidFill>
              </a:ln>
              <a:effectLst/>
            </c:spPr>
          </c:marker>
          <c:xVal>
            <c:numRef>
              <c:f>Sheet1!$B$2:$B$17</c:f>
              <c:numCache>
                <c:formatCode>General</c:formatCode>
                <c:ptCount val="16"/>
                <c:pt idx="0">
                  <c:v>0.63800000000000001</c:v>
                </c:pt>
                <c:pt idx="1">
                  <c:v>0.27300000000000002</c:v>
                </c:pt>
                <c:pt idx="2">
                  <c:v>0.26800000000000002</c:v>
                </c:pt>
                <c:pt idx="3">
                  <c:v>0.26200000000000001</c:v>
                </c:pt>
                <c:pt idx="4">
                  <c:v>0.25</c:v>
                </c:pt>
                <c:pt idx="5">
                  <c:v>0.246</c:v>
                </c:pt>
                <c:pt idx="6">
                  <c:v>0.223</c:v>
                </c:pt>
                <c:pt idx="7">
                  <c:v>0.216</c:v>
                </c:pt>
                <c:pt idx="8">
                  <c:v>0.20200000000000001</c:v>
                </c:pt>
                <c:pt idx="9">
                  <c:v>0.19400000000000001</c:v>
                </c:pt>
                <c:pt idx="10">
                  <c:v>0.19</c:v>
                </c:pt>
                <c:pt idx="11">
                  <c:v>0.16800000000000001</c:v>
                </c:pt>
                <c:pt idx="12">
                  <c:v>0.16700000000000001</c:v>
                </c:pt>
                <c:pt idx="13">
                  <c:v>0.16600000000000001</c:v>
                </c:pt>
                <c:pt idx="14">
                  <c:v>0.154</c:v>
                </c:pt>
                <c:pt idx="15">
                  <c:v>0.1</c:v>
                </c:pt>
              </c:numCache>
            </c:numRef>
          </c:xVal>
          <c:yVal>
            <c:numRef>
              <c:f>Sheet1!$G$2:$G$17</c:f>
              <c:numCache>
                <c:formatCode>General</c:formatCode>
                <c:ptCount val="16"/>
                <c:pt idx="0">
                  <c:v>0.91</c:v>
                </c:pt>
                <c:pt idx="1">
                  <c:v>0.94599999999999995</c:v>
                </c:pt>
                <c:pt idx="2">
                  <c:v>0.92500000000000004</c:v>
                </c:pt>
                <c:pt idx="3">
                  <c:v>0.878</c:v>
                </c:pt>
                <c:pt idx="4">
                  <c:v>0.93700000000000006</c:v>
                </c:pt>
                <c:pt idx="5">
                  <c:v>0.89100000000000001</c:v>
                </c:pt>
                <c:pt idx="6">
                  <c:v>0.93500000000000005</c:v>
                </c:pt>
                <c:pt idx="7">
                  <c:v>0.91600000000000004</c:v>
                </c:pt>
                <c:pt idx="8">
                  <c:v>0.85599999999999998</c:v>
                </c:pt>
                <c:pt idx="9">
                  <c:v>0.53600000000000003</c:v>
                </c:pt>
                <c:pt idx="10">
                  <c:v>0.89600000000000002</c:v>
                </c:pt>
                <c:pt idx="11">
                  <c:v>0.69</c:v>
                </c:pt>
                <c:pt idx="12">
                  <c:v>0.752</c:v>
                </c:pt>
                <c:pt idx="13">
                  <c:v>0.69199999999999995</c:v>
                </c:pt>
                <c:pt idx="14">
                  <c:v>0.71599999999999997</c:v>
                </c:pt>
                <c:pt idx="15">
                  <c:v>0.68200000000000005</c:v>
                </c:pt>
              </c:numCache>
            </c:numRef>
          </c:yVal>
          <c:smooth val="0"/>
          <c:extLst>
            <c:ext xmlns:c16="http://schemas.microsoft.com/office/drawing/2014/chart" uri="{C3380CC4-5D6E-409C-BE32-E72D297353CC}">
              <c16:uniqueId val="{00000000-2479-824B-9400-0D260ACD715A}"/>
            </c:ext>
          </c:extLst>
        </c:ser>
        <c:ser>
          <c:idx val="1"/>
          <c:order val="1"/>
          <c:tx>
            <c:strRef>
              <c:f>Sheet1!$H$1</c:f>
              <c:strCache>
                <c:ptCount val="1"/>
                <c:pt idx="0">
                  <c:v>METEOR</c:v>
                </c:pt>
              </c:strCache>
            </c:strRef>
          </c:tx>
          <c:spPr>
            <a:ln w="25400" cap="rnd">
              <a:noFill/>
              <a:round/>
            </a:ln>
            <a:effectLst/>
          </c:spPr>
          <c:marker>
            <c:symbol val="circle"/>
            <c:size val="5"/>
            <c:spPr>
              <a:solidFill>
                <a:schemeClr val="accent2"/>
              </a:solidFill>
              <a:ln w="50800">
                <a:solidFill>
                  <a:schemeClr val="accent2"/>
                </a:solidFill>
              </a:ln>
              <a:effectLst/>
            </c:spPr>
          </c:marker>
          <c:xVal>
            <c:numRef>
              <c:f>Sheet1!$B$2:$B$17</c:f>
              <c:numCache>
                <c:formatCode>General</c:formatCode>
                <c:ptCount val="16"/>
                <c:pt idx="0">
                  <c:v>0.63800000000000001</c:v>
                </c:pt>
                <c:pt idx="1">
                  <c:v>0.27300000000000002</c:v>
                </c:pt>
                <c:pt idx="2">
                  <c:v>0.26800000000000002</c:v>
                </c:pt>
                <c:pt idx="3">
                  <c:v>0.26200000000000001</c:v>
                </c:pt>
                <c:pt idx="4">
                  <c:v>0.25</c:v>
                </c:pt>
                <c:pt idx="5">
                  <c:v>0.246</c:v>
                </c:pt>
                <c:pt idx="6">
                  <c:v>0.223</c:v>
                </c:pt>
                <c:pt idx="7">
                  <c:v>0.216</c:v>
                </c:pt>
                <c:pt idx="8">
                  <c:v>0.20200000000000001</c:v>
                </c:pt>
                <c:pt idx="9">
                  <c:v>0.19400000000000001</c:v>
                </c:pt>
                <c:pt idx="10">
                  <c:v>0.19</c:v>
                </c:pt>
                <c:pt idx="11">
                  <c:v>0.16800000000000001</c:v>
                </c:pt>
                <c:pt idx="12">
                  <c:v>0.16700000000000001</c:v>
                </c:pt>
                <c:pt idx="13">
                  <c:v>0.16600000000000001</c:v>
                </c:pt>
                <c:pt idx="14">
                  <c:v>0.154</c:v>
                </c:pt>
                <c:pt idx="15">
                  <c:v>0.1</c:v>
                </c:pt>
              </c:numCache>
            </c:numRef>
          </c:xVal>
          <c:yVal>
            <c:numRef>
              <c:f>Sheet1!$H$2:$H$17</c:f>
              <c:numCache>
                <c:formatCode>General</c:formatCode>
                <c:ptCount val="16"/>
                <c:pt idx="0">
                  <c:v>0.33500000000000002</c:v>
                </c:pt>
                <c:pt idx="1">
                  <c:v>0.34599999999999997</c:v>
                </c:pt>
                <c:pt idx="2">
                  <c:v>0.33100000000000002</c:v>
                </c:pt>
                <c:pt idx="3">
                  <c:v>0.32300000000000001</c:v>
                </c:pt>
                <c:pt idx="4">
                  <c:v>0.33900000000000002</c:v>
                </c:pt>
                <c:pt idx="5">
                  <c:v>0.32200000000000001</c:v>
                </c:pt>
                <c:pt idx="6">
                  <c:v>0.32500000000000001</c:v>
                </c:pt>
                <c:pt idx="7">
                  <c:v>0.318</c:v>
                </c:pt>
                <c:pt idx="8">
                  <c:v>0.318</c:v>
                </c:pt>
                <c:pt idx="9">
                  <c:v>0.252</c:v>
                </c:pt>
                <c:pt idx="10">
                  <c:v>0.32</c:v>
                </c:pt>
                <c:pt idx="11">
                  <c:v>0.28399999999999997</c:v>
                </c:pt>
                <c:pt idx="12">
                  <c:v>0.29399999999999998</c:v>
                </c:pt>
                <c:pt idx="13">
                  <c:v>0.28000000000000003</c:v>
                </c:pt>
                <c:pt idx="14">
                  <c:v>0.28799999999999998</c:v>
                </c:pt>
                <c:pt idx="15">
                  <c:v>0.27300000000000002</c:v>
                </c:pt>
              </c:numCache>
            </c:numRef>
          </c:yVal>
          <c:smooth val="0"/>
          <c:extLst>
            <c:ext xmlns:c16="http://schemas.microsoft.com/office/drawing/2014/chart" uri="{C3380CC4-5D6E-409C-BE32-E72D297353CC}">
              <c16:uniqueId val="{00000001-2479-824B-9400-0D260ACD715A}"/>
            </c:ext>
          </c:extLst>
        </c:ser>
        <c:ser>
          <c:idx val="5"/>
          <c:order val="2"/>
          <c:tx>
            <c:strRef>
              <c:f>Sheet1!$M$1</c:f>
              <c:strCache>
                <c:ptCount val="1"/>
                <c:pt idx="0">
                  <c:v>BLEU 4</c:v>
                </c:pt>
              </c:strCache>
            </c:strRef>
          </c:tx>
          <c:spPr>
            <a:ln w="25400" cap="rnd">
              <a:noFill/>
              <a:round/>
            </a:ln>
            <a:effectLst/>
          </c:spPr>
          <c:marker>
            <c:symbol val="circle"/>
            <c:size val="5"/>
            <c:spPr>
              <a:solidFill>
                <a:schemeClr val="accent6"/>
              </a:solidFill>
              <a:ln w="50800">
                <a:solidFill>
                  <a:schemeClr val="accent6"/>
                </a:solidFill>
              </a:ln>
              <a:effectLst/>
            </c:spPr>
          </c:marker>
          <c:xVal>
            <c:numRef>
              <c:f>Sheet1!$B$2:$B$17</c:f>
              <c:numCache>
                <c:formatCode>General</c:formatCode>
                <c:ptCount val="16"/>
                <c:pt idx="0">
                  <c:v>0.63800000000000001</c:v>
                </c:pt>
                <c:pt idx="1">
                  <c:v>0.27300000000000002</c:v>
                </c:pt>
                <c:pt idx="2">
                  <c:v>0.26800000000000002</c:v>
                </c:pt>
                <c:pt idx="3">
                  <c:v>0.26200000000000001</c:v>
                </c:pt>
                <c:pt idx="4">
                  <c:v>0.25</c:v>
                </c:pt>
                <c:pt idx="5">
                  <c:v>0.246</c:v>
                </c:pt>
                <c:pt idx="6">
                  <c:v>0.223</c:v>
                </c:pt>
                <c:pt idx="7">
                  <c:v>0.216</c:v>
                </c:pt>
                <c:pt idx="8">
                  <c:v>0.20200000000000001</c:v>
                </c:pt>
                <c:pt idx="9">
                  <c:v>0.19400000000000001</c:v>
                </c:pt>
                <c:pt idx="10">
                  <c:v>0.19</c:v>
                </c:pt>
                <c:pt idx="11">
                  <c:v>0.16800000000000001</c:v>
                </c:pt>
                <c:pt idx="12">
                  <c:v>0.16700000000000001</c:v>
                </c:pt>
                <c:pt idx="13">
                  <c:v>0.16600000000000001</c:v>
                </c:pt>
                <c:pt idx="14">
                  <c:v>0.154</c:v>
                </c:pt>
                <c:pt idx="15">
                  <c:v>0.1</c:v>
                </c:pt>
              </c:numCache>
            </c:numRef>
          </c:xVal>
          <c:yVal>
            <c:numRef>
              <c:f>Sheet1!$M$2:$M$17</c:f>
              <c:numCache>
                <c:formatCode>General</c:formatCode>
                <c:ptCount val="16"/>
                <c:pt idx="0">
                  <c:v>0.47099999999999997</c:v>
                </c:pt>
                <c:pt idx="1">
                  <c:v>0.58699999999999997</c:v>
                </c:pt>
                <c:pt idx="2">
                  <c:v>0.56699999999999995</c:v>
                </c:pt>
                <c:pt idx="3">
                  <c:v>0.52300000000000002</c:v>
                </c:pt>
                <c:pt idx="4">
                  <c:v>0.60099999999999998</c:v>
                </c:pt>
                <c:pt idx="5">
                  <c:v>0.53400000000000003</c:v>
                </c:pt>
                <c:pt idx="6">
                  <c:v>0.57499999999999996</c:v>
                </c:pt>
                <c:pt idx="7">
                  <c:v>0.54200000000000004</c:v>
                </c:pt>
                <c:pt idx="8">
                  <c:v>0.55400000000000005</c:v>
                </c:pt>
                <c:pt idx="9">
                  <c:v>0.27800000000000002</c:v>
                </c:pt>
                <c:pt idx="10">
                  <c:v>0.57799999999999996</c:v>
                </c:pt>
                <c:pt idx="11">
                  <c:v>0.432</c:v>
                </c:pt>
                <c:pt idx="12">
                  <c:v>0.51700000000000002</c:v>
                </c:pt>
                <c:pt idx="13">
                  <c:v>0.44600000000000001</c:v>
                </c:pt>
                <c:pt idx="14">
                  <c:v>0.47799999999999998</c:v>
                </c:pt>
                <c:pt idx="15">
                  <c:v>0.49299999999999999</c:v>
                </c:pt>
              </c:numCache>
            </c:numRef>
          </c:yVal>
          <c:smooth val="0"/>
          <c:extLst>
            <c:ext xmlns:c16="http://schemas.microsoft.com/office/drawing/2014/chart" uri="{C3380CC4-5D6E-409C-BE32-E72D297353CC}">
              <c16:uniqueId val="{00000002-2479-824B-9400-0D260ACD715A}"/>
            </c:ext>
          </c:extLst>
        </c:ser>
        <c:dLbls>
          <c:showLegendKey val="0"/>
          <c:showVal val="0"/>
          <c:showCatName val="0"/>
          <c:showSerName val="0"/>
          <c:showPercent val="0"/>
          <c:showBubbleSize val="0"/>
        </c:dLbls>
        <c:axId val="-257428672"/>
        <c:axId val="-562330672"/>
      </c:scatterChart>
      <c:valAx>
        <c:axId val="-257428672"/>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r>
                  <a:rPr lang="en-US" sz="2000"/>
                  <a:t>Human Judgement</a:t>
                </a:r>
              </a:p>
            </c:rich>
          </c:tx>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562330672"/>
        <c:crosses val="autoZero"/>
        <c:crossBetween val="midCat"/>
      </c:valAx>
      <c:valAx>
        <c:axId val="-56233067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r>
                  <a:rPr lang="en-US" sz="2000"/>
                  <a:t>Automatic Metrics</a:t>
                </a:r>
              </a:p>
            </c:rich>
          </c:tx>
          <c:layout>
            <c:manualLayout>
              <c:xMode val="edge"/>
              <c:yMode val="edge"/>
              <c:x val="2.02330677014473E-3"/>
              <c:y val="0.34520017899755501"/>
            </c:manualLayout>
          </c:layout>
          <c:overlay val="0"/>
          <c:spPr>
            <a:noFill/>
            <a:ln>
              <a:noFill/>
            </a:ln>
            <a:effectLst/>
          </c:spPr>
          <c:txPr>
            <a:bodyPr rot="-54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257428672"/>
        <c:crosses val="autoZero"/>
        <c:crossBetween val="midCat"/>
      </c:valAx>
      <c:spPr>
        <a:noFill/>
        <a:ln>
          <a:noFill/>
        </a:ln>
        <a:effectLst/>
      </c:spPr>
    </c:plotArea>
    <c:legend>
      <c:legendPos val="r"/>
      <c:layout>
        <c:manualLayout>
          <c:xMode val="edge"/>
          <c:yMode val="edge"/>
          <c:x val="0.85017139412602005"/>
          <c:y val="0.372728694958743"/>
          <c:w val="0.14982860587398"/>
          <c:h val="0.164863323279024"/>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1400"/>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6446145049943"/>
          <c:y val="6.50792423656745E-2"/>
          <c:w val="0.72337178311153605"/>
          <c:h val="0.798742348934253"/>
        </c:manualLayout>
      </c:layout>
      <c:scatterChart>
        <c:scatterStyle val="lineMarker"/>
        <c:varyColors val="0"/>
        <c:ser>
          <c:idx val="0"/>
          <c:order val="0"/>
          <c:tx>
            <c:strRef>
              <c:f>Sheet1!$G$1</c:f>
              <c:strCache>
                <c:ptCount val="1"/>
                <c:pt idx="0">
                  <c:v>CIDEr</c:v>
                </c:pt>
              </c:strCache>
            </c:strRef>
          </c:tx>
          <c:spPr>
            <a:ln w="25400" cap="rnd">
              <a:noFill/>
              <a:round/>
            </a:ln>
            <a:effectLst/>
          </c:spPr>
          <c:marker>
            <c:symbol val="circle"/>
            <c:size val="5"/>
            <c:spPr>
              <a:solidFill>
                <a:schemeClr val="accent1"/>
              </a:solidFill>
              <a:ln w="50800">
                <a:solidFill>
                  <a:schemeClr val="accent1"/>
                </a:solidFill>
              </a:ln>
              <a:effectLst/>
            </c:spPr>
          </c:marker>
          <c:xVal>
            <c:numRef>
              <c:f>Sheet1!$B$2:$B$17</c:f>
              <c:numCache>
                <c:formatCode>General</c:formatCode>
                <c:ptCount val="16"/>
                <c:pt idx="0">
                  <c:v>0.63800000000000001</c:v>
                </c:pt>
                <c:pt idx="1">
                  <c:v>0.27300000000000002</c:v>
                </c:pt>
                <c:pt idx="2">
                  <c:v>0.26800000000000002</c:v>
                </c:pt>
                <c:pt idx="3">
                  <c:v>0.26200000000000001</c:v>
                </c:pt>
                <c:pt idx="4">
                  <c:v>0.25</c:v>
                </c:pt>
                <c:pt idx="5">
                  <c:v>0.246</c:v>
                </c:pt>
                <c:pt idx="6">
                  <c:v>0.223</c:v>
                </c:pt>
                <c:pt idx="7">
                  <c:v>0.216</c:v>
                </c:pt>
                <c:pt idx="8">
                  <c:v>0.20200000000000001</c:v>
                </c:pt>
                <c:pt idx="9">
                  <c:v>0.19400000000000001</c:v>
                </c:pt>
                <c:pt idx="10">
                  <c:v>0.19</c:v>
                </c:pt>
                <c:pt idx="11">
                  <c:v>0.16800000000000001</c:v>
                </c:pt>
                <c:pt idx="12">
                  <c:v>0.16700000000000001</c:v>
                </c:pt>
                <c:pt idx="13">
                  <c:v>0.16600000000000001</c:v>
                </c:pt>
                <c:pt idx="14">
                  <c:v>0.154</c:v>
                </c:pt>
                <c:pt idx="15">
                  <c:v>0.1</c:v>
                </c:pt>
              </c:numCache>
            </c:numRef>
          </c:xVal>
          <c:yVal>
            <c:numRef>
              <c:f>Sheet1!$G$2:$G$17</c:f>
              <c:numCache>
                <c:formatCode>General</c:formatCode>
                <c:ptCount val="16"/>
                <c:pt idx="0">
                  <c:v>0.91</c:v>
                </c:pt>
                <c:pt idx="1">
                  <c:v>0.94599999999999995</c:v>
                </c:pt>
                <c:pt idx="2">
                  <c:v>0.92500000000000004</c:v>
                </c:pt>
                <c:pt idx="3">
                  <c:v>0.878</c:v>
                </c:pt>
                <c:pt idx="4">
                  <c:v>0.93700000000000006</c:v>
                </c:pt>
                <c:pt idx="5">
                  <c:v>0.89100000000000001</c:v>
                </c:pt>
                <c:pt idx="6">
                  <c:v>0.93500000000000005</c:v>
                </c:pt>
                <c:pt idx="7">
                  <c:v>0.91600000000000004</c:v>
                </c:pt>
                <c:pt idx="8">
                  <c:v>0.85599999999999998</c:v>
                </c:pt>
                <c:pt idx="9">
                  <c:v>0.53600000000000003</c:v>
                </c:pt>
                <c:pt idx="10">
                  <c:v>0.89600000000000002</c:v>
                </c:pt>
                <c:pt idx="11">
                  <c:v>0.69</c:v>
                </c:pt>
                <c:pt idx="12">
                  <c:v>0.752</c:v>
                </c:pt>
                <c:pt idx="13">
                  <c:v>0.69199999999999995</c:v>
                </c:pt>
                <c:pt idx="14">
                  <c:v>0.71599999999999997</c:v>
                </c:pt>
                <c:pt idx="15">
                  <c:v>0.68200000000000005</c:v>
                </c:pt>
              </c:numCache>
            </c:numRef>
          </c:yVal>
          <c:smooth val="0"/>
          <c:extLst>
            <c:ext xmlns:c16="http://schemas.microsoft.com/office/drawing/2014/chart" uri="{C3380CC4-5D6E-409C-BE32-E72D297353CC}">
              <c16:uniqueId val="{00000000-E75E-3C44-8C28-9E7E896C326A}"/>
            </c:ext>
          </c:extLst>
        </c:ser>
        <c:ser>
          <c:idx val="1"/>
          <c:order val="1"/>
          <c:tx>
            <c:strRef>
              <c:f>Sheet1!$H$1</c:f>
              <c:strCache>
                <c:ptCount val="1"/>
                <c:pt idx="0">
                  <c:v>METEOR</c:v>
                </c:pt>
              </c:strCache>
            </c:strRef>
          </c:tx>
          <c:spPr>
            <a:ln w="25400" cap="rnd">
              <a:noFill/>
              <a:round/>
            </a:ln>
            <a:effectLst/>
          </c:spPr>
          <c:marker>
            <c:symbol val="circle"/>
            <c:size val="5"/>
            <c:spPr>
              <a:solidFill>
                <a:schemeClr val="accent2"/>
              </a:solidFill>
              <a:ln w="50800">
                <a:solidFill>
                  <a:schemeClr val="accent2"/>
                </a:solidFill>
              </a:ln>
              <a:effectLst/>
            </c:spPr>
          </c:marker>
          <c:xVal>
            <c:numRef>
              <c:f>Sheet1!$B$2:$B$17</c:f>
              <c:numCache>
                <c:formatCode>General</c:formatCode>
                <c:ptCount val="16"/>
                <c:pt idx="0">
                  <c:v>0.63800000000000001</c:v>
                </c:pt>
                <c:pt idx="1">
                  <c:v>0.27300000000000002</c:v>
                </c:pt>
                <c:pt idx="2">
                  <c:v>0.26800000000000002</c:v>
                </c:pt>
                <c:pt idx="3">
                  <c:v>0.26200000000000001</c:v>
                </c:pt>
                <c:pt idx="4">
                  <c:v>0.25</c:v>
                </c:pt>
                <c:pt idx="5">
                  <c:v>0.246</c:v>
                </c:pt>
                <c:pt idx="6">
                  <c:v>0.223</c:v>
                </c:pt>
                <c:pt idx="7">
                  <c:v>0.216</c:v>
                </c:pt>
                <c:pt idx="8">
                  <c:v>0.20200000000000001</c:v>
                </c:pt>
                <c:pt idx="9">
                  <c:v>0.19400000000000001</c:v>
                </c:pt>
                <c:pt idx="10">
                  <c:v>0.19</c:v>
                </c:pt>
                <c:pt idx="11">
                  <c:v>0.16800000000000001</c:v>
                </c:pt>
                <c:pt idx="12">
                  <c:v>0.16700000000000001</c:v>
                </c:pt>
                <c:pt idx="13">
                  <c:v>0.16600000000000001</c:v>
                </c:pt>
                <c:pt idx="14">
                  <c:v>0.154</c:v>
                </c:pt>
                <c:pt idx="15">
                  <c:v>0.1</c:v>
                </c:pt>
              </c:numCache>
            </c:numRef>
          </c:xVal>
          <c:yVal>
            <c:numRef>
              <c:f>Sheet1!$H$2:$H$17</c:f>
              <c:numCache>
                <c:formatCode>General</c:formatCode>
                <c:ptCount val="16"/>
                <c:pt idx="0">
                  <c:v>0.33500000000000002</c:v>
                </c:pt>
                <c:pt idx="1">
                  <c:v>0.34599999999999997</c:v>
                </c:pt>
                <c:pt idx="2">
                  <c:v>0.33100000000000002</c:v>
                </c:pt>
                <c:pt idx="3">
                  <c:v>0.32300000000000001</c:v>
                </c:pt>
                <c:pt idx="4">
                  <c:v>0.33900000000000002</c:v>
                </c:pt>
                <c:pt idx="5">
                  <c:v>0.32200000000000001</c:v>
                </c:pt>
                <c:pt idx="6">
                  <c:v>0.32500000000000001</c:v>
                </c:pt>
                <c:pt idx="7">
                  <c:v>0.318</c:v>
                </c:pt>
                <c:pt idx="8">
                  <c:v>0.318</c:v>
                </c:pt>
                <c:pt idx="9">
                  <c:v>0.252</c:v>
                </c:pt>
                <c:pt idx="10">
                  <c:v>0.32</c:v>
                </c:pt>
                <c:pt idx="11">
                  <c:v>0.28399999999999997</c:v>
                </c:pt>
                <c:pt idx="12">
                  <c:v>0.29399999999999998</c:v>
                </c:pt>
                <c:pt idx="13">
                  <c:v>0.28000000000000003</c:v>
                </c:pt>
                <c:pt idx="14">
                  <c:v>0.28799999999999998</c:v>
                </c:pt>
                <c:pt idx="15">
                  <c:v>0.27300000000000002</c:v>
                </c:pt>
              </c:numCache>
            </c:numRef>
          </c:yVal>
          <c:smooth val="0"/>
          <c:extLst>
            <c:ext xmlns:c16="http://schemas.microsoft.com/office/drawing/2014/chart" uri="{C3380CC4-5D6E-409C-BE32-E72D297353CC}">
              <c16:uniqueId val="{00000001-E75E-3C44-8C28-9E7E896C326A}"/>
            </c:ext>
          </c:extLst>
        </c:ser>
        <c:ser>
          <c:idx val="5"/>
          <c:order val="2"/>
          <c:tx>
            <c:strRef>
              <c:f>Sheet1!$M$1</c:f>
              <c:strCache>
                <c:ptCount val="1"/>
                <c:pt idx="0">
                  <c:v>BLEU 4</c:v>
                </c:pt>
              </c:strCache>
            </c:strRef>
          </c:tx>
          <c:spPr>
            <a:ln w="25400" cap="rnd">
              <a:noFill/>
              <a:round/>
            </a:ln>
            <a:effectLst/>
          </c:spPr>
          <c:marker>
            <c:symbol val="circle"/>
            <c:size val="5"/>
            <c:spPr>
              <a:solidFill>
                <a:schemeClr val="accent6"/>
              </a:solidFill>
              <a:ln w="50800">
                <a:solidFill>
                  <a:schemeClr val="accent6"/>
                </a:solidFill>
              </a:ln>
              <a:effectLst/>
            </c:spPr>
          </c:marker>
          <c:xVal>
            <c:numRef>
              <c:f>Sheet1!$B$2:$B$17</c:f>
              <c:numCache>
                <c:formatCode>General</c:formatCode>
                <c:ptCount val="16"/>
                <c:pt idx="0">
                  <c:v>0.63800000000000001</c:v>
                </c:pt>
                <c:pt idx="1">
                  <c:v>0.27300000000000002</c:v>
                </c:pt>
                <c:pt idx="2">
                  <c:v>0.26800000000000002</c:v>
                </c:pt>
                <c:pt idx="3">
                  <c:v>0.26200000000000001</c:v>
                </c:pt>
                <c:pt idx="4">
                  <c:v>0.25</c:v>
                </c:pt>
                <c:pt idx="5">
                  <c:v>0.246</c:v>
                </c:pt>
                <c:pt idx="6">
                  <c:v>0.223</c:v>
                </c:pt>
                <c:pt idx="7">
                  <c:v>0.216</c:v>
                </c:pt>
                <c:pt idx="8">
                  <c:v>0.20200000000000001</c:v>
                </c:pt>
                <c:pt idx="9">
                  <c:v>0.19400000000000001</c:v>
                </c:pt>
                <c:pt idx="10">
                  <c:v>0.19</c:v>
                </c:pt>
                <c:pt idx="11">
                  <c:v>0.16800000000000001</c:v>
                </c:pt>
                <c:pt idx="12">
                  <c:v>0.16700000000000001</c:v>
                </c:pt>
                <c:pt idx="13">
                  <c:v>0.16600000000000001</c:v>
                </c:pt>
                <c:pt idx="14">
                  <c:v>0.154</c:v>
                </c:pt>
                <c:pt idx="15">
                  <c:v>0.1</c:v>
                </c:pt>
              </c:numCache>
            </c:numRef>
          </c:xVal>
          <c:yVal>
            <c:numRef>
              <c:f>Sheet1!$M$2:$M$17</c:f>
              <c:numCache>
                <c:formatCode>General</c:formatCode>
                <c:ptCount val="16"/>
                <c:pt idx="0">
                  <c:v>0.47099999999999997</c:v>
                </c:pt>
                <c:pt idx="1">
                  <c:v>0.58699999999999997</c:v>
                </c:pt>
                <c:pt idx="2">
                  <c:v>0.56699999999999995</c:v>
                </c:pt>
                <c:pt idx="3">
                  <c:v>0.52300000000000002</c:v>
                </c:pt>
                <c:pt idx="4">
                  <c:v>0.60099999999999998</c:v>
                </c:pt>
                <c:pt idx="5">
                  <c:v>0.53400000000000003</c:v>
                </c:pt>
                <c:pt idx="6">
                  <c:v>0.57499999999999996</c:v>
                </c:pt>
                <c:pt idx="7">
                  <c:v>0.54200000000000004</c:v>
                </c:pt>
                <c:pt idx="8">
                  <c:v>0.55400000000000005</c:v>
                </c:pt>
                <c:pt idx="9">
                  <c:v>0.27800000000000002</c:v>
                </c:pt>
                <c:pt idx="10">
                  <c:v>0.57799999999999996</c:v>
                </c:pt>
                <c:pt idx="11">
                  <c:v>0.432</c:v>
                </c:pt>
                <c:pt idx="12">
                  <c:v>0.51700000000000002</c:v>
                </c:pt>
                <c:pt idx="13">
                  <c:v>0.44600000000000001</c:v>
                </c:pt>
                <c:pt idx="14">
                  <c:v>0.47799999999999998</c:v>
                </c:pt>
                <c:pt idx="15">
                  <c:v>0.49299999999999999</c:v>
                </c:pt>
              </c:numCache>
            </c:numRef>
          </c:yVal>
          <c:smooth val="0"/>
          <c:extLst>
            <c:ext xmlns:c16="http://schemas.microsoft.com/office/drawing/2014/chart" uri="{C3380CC4-5D6E-409C-BE32-E72D297353CC}">
              <c16:uniqueId val="{00000002-E75E-3C44-8C28-9E7E896C326A}"/>
            </c:ext>
          </c:extLst>
        </c:ser>
        <c:dLbls>
          <c:showLegendKey val="0"/>
          <c:showVal val="0"/>
          <c:showCatName val="0"/>
          <c:showSerName val="0"/>
          <c:showPercent val="0"/>
          <c:showBubbleSize val="0"/>
        </c:dLbls>
        <c:axId val="-529105984"/>
        <c:axId val="-529102864"/>
      </c:scatterChart>
      <c:valAx>
        <c:axId val="-529105984"/>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r>
                  <a:rPr lang="en-US" sz="2000"/>
                  <a:t>Human Judgement</a:t>
                </a:r>
              </a:p>
            </c:rich>
          </c:tx>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529102864"/>
        <c:crosses val="autoZero"/>
        <c:crossBetween val="midCat"/>
      </c:valAx>
      <c:valAx>
        <c:axId val="-52910286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r>
                  <a:rPr lang="en-US" sz="2000"/>
                  <a:t>Automatic Metrics</a:t>
                </a:r>
              </a:p>
            </c:rich>
          </c:tx>
          <c:layout>
            <c:manualLayout>
              <c:xMode val="edge"/>
              <c:yMode val="edge"/>
              <c:x val="2.02330677014473E-3"/>
              <c:y val="0.34520017899755501"/>
            </c:manualLayout>
          </c:layout>
          <c:overlay val="0"/>
          <c:spPr>
            <a:noFill/>
            <a:ln>
              <a:noFill/>
            </a:ln>
            <a:effectLst/>
          </c:spPr>
          <c:txPr>
            <a:bodyPr rot="-54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529105984"/>
        <c:crosses val="autoZero"/>
        <c:crossBetween val="midCat"/>
      </c:valAx>
      <c:spPr>
        <a:noFill/>
        <a:ln>
          <a:noFill/>
        </a:ln>
        <a:effectLst/>
      </c:spPr>
    </c:plotArea>
    <c:legend>
      <c:legendPos val="r"/>
      <c:layout>
        <c:manualLayout>
          <c:xMode val="edge"/>
          <c:yMode val="edge"/>
          <c:x val="0.85017139412602005"/>
          <c:y val="0.372728694958743"/>
          <c:w val="0.14982860587398"/>
          <c:h val="0.164863323279024"/>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1400"/>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Acc</c:v>
                </c:pt>
              </c:strCache>
            </c:strRef>
          </c:tx>
          <c:spPr>
            <a:solidFill>
              <a:schemeClr val="accent1"/>
            </a:solidFill>
            <a:ln>
              <a:noFill/>
            </a:ln>
            <a:effectLst/>
          </c:spPr>
          <c:invertIfNegative val="0"/>
          <c:cat>
            <c:strRef>
              <c:f>Sheet1!$A$2:$A$5</c:f>
              <c:strCache>
                <c:ptCount val="4"/>
                <c:pt idx="0">
                  <c:v>LSTM + CNN</c:v>
                </c:pt>
                <c:pt idx="1">
                  <c:v>Bi-attention</c:v>
                </c:pt>
                <c:pt idx="2">
                  <c:v>Baseline</c:v>
                </c:pt>
                <c:pt idx="3">
                  <c:v>Humans</c:v>
                </c:pt>
              </c:strCache>
            </c:strRef>
          </c:cat>
          <c:val>
            <c:numRef>
              <c:f>Sheet1!$B$2:$B$5</c:f>
              <c:numCache>
                <c:formatCode>General</c:formatCode>
                <c:ptCount val="4"/>
                <c:pt idx="0">
                  <c:v>63.1</c:v>
                </c:pt>
                <c:pt idx="1">
                  <c:v>66.099999999999994</c:v>
                </c:pt>
                <c:pt idx="2">
                  <c:v>65.2</c:v>
                </c:pt>
                <c:pt idx="3">
                  <c:v>83.3</c:v>
                </c:pt>
              </c:numCache>
            </c:numRef>
          </c:val>
          <c:extLst>
            <c:ext xmlns:c16="http://schemas.microsoft.com/office/drawing/2014/chart" uri="{C3380CC4-5D6E-409C-BE32-E72D297353CC}">
              <c16:uniqueId val="{00000000-C4A5-354C-BDF0-0CB17E1A73E3}"/>
            </c:ext>
          </c:extLst>
        </c:ser>
        <c:dLbls>
          <c:showLegendKey val="0"/>
          <c:showVal val="0"/>
          <c:showCatName val="0"/>
          <c:showSerName val="0"/>
          <c:showPercent val="0"/>
          <c:showBubbleSize val="0"/>
        </c:dLbls>
        <c:gapWidth val="219"/>
        <c:overlap val="-27"/>
        <c:axId val="-630157120"/>
        <c:axId val="-629718816"/>
      </c:barChart>
      <c:catAx>
        <c:axId val="-6301571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629718816"/>
        <c:crosses val="autoZero"/>
        <c:auto val="1"/>
        <c:lblAlgn val="ctr"/>
        <c:lblOffset val="100"/>
        <c:noMultiLvlLbl val="0"/>
      </c:catAx>
      <c:valAx>
        <c:axId val="-629718816"/>
        <c:scaling>
          <c:orientation val="minMax"/>
          <c:max val="90"/>
          <c:min val="5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3015712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6261E-6849-2F44-910A-86C9F348A5F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BD2388D-BA82-1C41-B09D-96794EBAC47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66A471E-8249-8E42-8748-8B86A425A7F8}"/>
              </a:ext>
            </a:extLst>
          </p:cNvPr>
          <p:cNvSpPr>
            <a:spLocks noGrp="1"/>
          </p:cNvSpPr>
          <p:nvPr>
            <p:ph type="dt" sz="half" idx="10"/>
          </p:nvPr>
        </p:nvSpPr>
        <p:spPr/>
        <p:txBody>
          <a:bodyPr/>
          <a:lstStyle/>
          <a:p>
            <a:fld id="{D2BEAF48-DEA8-FD49-AFB7-951C077D43B8}" type="datetimeFigureOut">
              <a:rPr lang="en-US" smtClean="0"/>
              <a:t>11/18/19</a:t>
            </a:fld>
            <a:endParaRPr lang="en-US"/>
          </a:p>
        </p:txBody>
      </p:sp>
      <p:sp>
        <p:nvSpPr>
          <p:cNvPr id="5" name="Footer Placeholder 4">
            <a:extLst>
              <a:ext uri="{FF2B5EF4-FFF2-40B4-BE49-F238E27FC236}">
                <a16:creationId xmlns:a16="http://schemas.microsoft.com/office/drawing/2014/main" id="{245F1EDA-2DEC-DE4B-B382-F118367D3F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B697135-E2DF-104C-8BBE-029FA5C17428}"/>
              </a:ext>
            </a:extLst>
          </p:cNvPr>
          <p:cNvSpPr>
            <a:spLocks noGrp="1"/>
          </p:cNvSpPr>
          <p:nvPr>
            <p:ph type="sldNum" sz="quarter" idx="12"/>
          </p:nvPr>
        </p:nvSpPr>
        <p:spPr/>
        <p:txBody>
          <a:bodyPr/>
          <a:lstStyle/>
          <a:p>
            <a:fld id="{81C3C5CA-5BC2-F14A-87C8-65F3082F2411}" type="slidenum">
              <a:rPr lang="en-US" smtClean="0"/>
              <a:t>‹#›</a:t>
            </a:fld>
            <a:endParaRPr lang="en-US"/>
          </a:p>
        </p:txBody>
      </p:sp>
    </p:spTree>
    <p:extLst>
      <p:ext uri="{BB962C8B-B14F-4D97-AF65-F5344CB8AC3E}">
        <p14:creationId xmlns:p14="http://schemas.microsoft.com/office/powerpoint/2010/main" val="28160658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BDB74D-F6F9-F44B-B865-B9BAA2A4A37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EA6F590-210F-1546-94DB-F300F0BF9155}"/>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FBA851-FBE4-7C44-B2E1-860B89F210D9}"/>
              </a:ext>
            </a:extLst>
          </p:cNvPr>
          <p:cNvSpPr>
            <a:spLocks noGrp="1"/>
          </p:cNvSpPr>
          <p:nvPr>
            <p:ph type="dt" sz="half" idx="10"/>
          </p:nvPr>
        </p:nvSpPr>
        <p:spPr/>
        <p:txBody>
          <a:bodyPr/>
          <a:lstStyle/>
          <a:p>
            <a:fld id="{D2BEAF48-DEA8-FD49-AFB7-951C077D43B8}" type="datetimeFigureOut">
              <a:rPr lang="en-US" smtClean="0"/>
              <a:t>11/18/19</a:t>
            </a:fld>
            <a:endParaRPr lang="en-US"/>
          </a:p>
        </p:txBody>
      </p:sp>
      <p:sp>
        <p:nvSpPr>
          <p:cNvPr id="5" name="Footer Placeholder 4">
            <a:extLst>
              <a:ext uri="{FF2B5EF4-FFF2-40B4-BE49-F238E27FC236}">
                <a16:creationId xmlns:a16="http://schemas.microsoft.com/office/drawing/2014/main" id="{B09DBB81-DBC4-9C48-A4F4-6C150B5B9A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54942D-7A71-E44D-B222-A8A0AE25C85B}"/>
              </a:ext>
            </a:extLst>
          </p:cNvPr>
          <p:cNvSpPr>
            <a:spLocks noGrp="1"/>
          </p:cNvSpPr>
          <p:nvPr>
            <p:ph type="sldNum" sz="quarter" idx="12"/>
          </p:nvPr>
        </p:nvSpPr>
        <p:spPr/>
        <p:txBody>
          <a:bodyPr/>
          <a:lstStyle/>
          <a:p>
            <a:fld id="{81C3C5CA-5BC2-F14A-87C8-65F3082F2411}" type="slidenum">
              <a:rPr lang="en-US" smtClean="0"/>
              <a:t>‹#›</a:t>
            </a:fld>
            <a:endParaRPr lang="en-US"/>
          </a:p>
        </p:txBody>
      </p:sp>
    </p:spTree>
    <p:extLst>
      <p:ext uri="{BB962C8B-B14F-4D97-AF65-F5344CB8AC3E}">
        <p14:creationId xmlns:p14="http://schemas.microsoft.com/office/powerpoint/2010/main" val="25382825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9B05FC6-E0B5-754A-8F9B-F5B7A67B464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5BAA314-89D8-C645-BE5B-77B4826585A7}"/>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4F4E6C-CEFF-414E-BECF-8FF9C61833E2}"/>
              </a:ext>
            </a:extLst>
          </p:cNvPr>
          <p:cNvSpPr>
            <a:spLocks noGrp="1"/>
          </p:cNvSpPr>
          <p:nvPr>
            <p:ph type="dt" sz="half" idx="10"/>
          </p:nvPr>
        </p:nvSpPr>
        <p:spPr/>
        <p:txBody>
          <a:bodyPr/>
          <a:lstStyle/>
          <a:p>
            <a:fld id="{D2BEAF48-DEA8-FD49-AFB7-951C077D43B8}" type="datetimeFigureOut">
              <a:rPr lang="en-US" smtClean="0"/>
              <a:t>11/18/19</a:t>
            </a:fld>
            <a:endParaRPr lang="en-US"/>
          </a:p>
        </p:txBody>
      </p:sp>
      <p:sp>
        <p:nvSpPr>
          <p:cNvPr id="5" name="Footer Placeholder 4">
            <a:extLst>
              <a:ext uri="{FF2B5EF4-FFF2-40B4-BE49-F238E27FC236}">
                <a16:creationId xmlns:a16="http://schemas.microsoft.com/office/drawing/2014/main" id="{5E542DC7-96B7-EE45-9A4B-49D8669F64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4FBE00-2AF6-B546-BEBC-0B3B977D94BD}"/>
              </a:ext>
            </a:extLst>
          </p:cNvPr>
          <p:cNvSpPr>
            <a:spLocks noGrp="1"/>
          </p:cNvSpPr>
          <p:nvPr>
            <p:ph type="sldNum" sz="quarter" idx="12"/>
          </p:nvPr>
        </p:nvSpPr>
        <p:spPr/>
        <p:txBody>
          <a:bodyPr/>
          <a:lstStyle/>
          <a:p>
            <a:fld id="{81C3C5CA-5BC2-F14A-87C8-65F3082F2411}" type="slidenum">
              <a:rPr lang="en-US" smtClean="0"/>
              <a:t>‹#›</a:t>
            </a:fld>
            <a:endParaRPr lang="en-US"/>
          </a:p>
        </p:txBody>
      </p:sp>
    </p:spTree>
    <p:extLst>
      <p:ext uri="{BB962C8B-B14F-4D97-AF65-F5344CB8AC3E}">
        <p14:creationId xmlns:p14="http://schemas.microsoft.com/office/powerpoint/2010/main" val="29068502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596BCD-5907-2A4C-8B66-90EFE2EEF4B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8BC5C8A-D142-504E-B726-241F0437D5D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2BB16DE-9440-C049-83CA-D938130D7FC8}"/>
              </a:ext>
            </a:extLst>
          </p:cNvPr>
          <p:cNvSpPr>
            <a:spLocks noGrp="1"/>
          </p:cNvSpPr>
          <p:nvPr>
            <p:ph type="dt" sz="half" idx="10"/>
          </p:nvPr>
        </p:nvSpPr>
        <p:spPr/>
        <p:txBody>
          <a:bodyPr/>
          <a:lstStyle/>
          <a:p>
            <a:fld id="{D2BEAF48-DEA8-FD49-AFB7-951C077D43B8}" type="datetimeFigureOut">
              <a:rPr lang="en-US" smtClean="0"/>
              <a:t>11/18/19</a:t>
            </a:fld>
            <a:endParaRPr lang="en-US"/>
          </a:p>
        </p:txBody>
      </p:sp>
      <p:sp>
        <p:nvSpPr>
          <p:cNvPr id="5" name="Footer Placeholder 4">
            <a:extLst>
              <a:ext uri="{FF2B5EF4-FFF2-40B4-BE49-F238E27FC236}">
                <a16:creationId xmlns:a16="http://schemas.microsoft.com/office/drawing/2014/main" id="{7CDD4A49-3038-8A4D-8881-F3963A42D2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CB1C56-E007-7649-9E7A-24BB54155866}"/>
              </a:ext>
            </a:extLst>
          </p:cNvPr>
          <p:cNvSpPr>
            <a:spLocks noGrp="1"/>
          </p:cNvSpPr>
          <p:nvPr>
            <p:ph type="sldNum" sz="quarter" idx="12"/>
          </p:nvPr>
        </p:nvSpPr>
        <p:spPr/>
        <p:txBody>
          <a:bodyPr/>
          <a:lstStyle/>
          <a:p>
            <a:fld id="{81C3C5CA-5BC2-F14A-87C8-65F3082F2411}" type="slidenum">
              <a:rPr lang="en-US" smtClean="0"/>
              <a:t>‹#›</a:t>
            </a:fld>
            <a:endParaRPr lang="en-US"/>
          </a:p>
        </p:txBody>
      </p:sp>
    </p:spTree>
    <p:extLst>
      <p:ext uri="{BB962C8B-B14F-4D97-AF65-F5344CB8AC3E}">
        <p14:creationId xmlns:p14="http://schemas.microsoft.com/office/powerpoint/2010/main" val="31637101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65EE3B-FAB2-B74C-A6FA-DE6AB3EC311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275182B-3B5A-7049-BE62-7FD0CA3A325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D1850159-BFF6-2C4E-A0CB-3672563A0AFC}"/>
              </a:ext>
            </a:extLst>
          </p:cNvPr>
          <p:cNvSpPr>
            <a:spLocks noGrp="1"/>
          </p:cNvSpPr>
          <p:nvPr>
            <p:ph type="dt" sz="half" idx="10"/>
          </p:nvPr>
        </p:nvSpPr>
        <p:spPr/>
        <p:txBody>
          <a:bodyPr/>
          <a:lstStyle/>
          <a:p>
            <a:fld id="{D2BEAF48-DEA8-FD49-AFB7-951C077D43B8}" type="datetimeFigureOut">
              <a:rPr lang="en-US" smtClean="0"/>
              <a:t>11/18/19</a:t>
            </a:fld>
            <a:endParaRPr lang="en-US"/>
          </a:p>
        </p:txBody>
      </p:sp>
      <p:sp>
        <p:nvSpPr>
          <p:cNvPr id="5" name="Footer Placeholder 4">
            <a:extLst>
              <a:ext uri="{FF2B5EF4-FFF2-40B4-BE49-F238E27FC236}">
                <a16:creationId xmlns:a16="http://schemas.microsoft.com/office/drawing/2014/main" id="{0E5CBC58-B3C5-0648-BD57-F1D8FF5975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4047FE-0B4F-464F-BEF7-CB471625CEA4}"/>
              </a:ext>
            </a:extLst>
          </p:cNvPr>
          <p:cNvSpPr>
            <a:spLocks noGrp="1"/>
          </p:cNvSpPr>
          <p:nvPr>
            <p:ph type="sldNum" sz="quarter" idx="12"/>
          </p:nvPr>
        </p:nvSpPr>
        <p:spPr/>
        <p:txBody>
          <a:bodyPr/>
          <a:lstStyle/>
          <a:p>
            <a:fld id="{81C3C5CA-5BC2-F14A-87C8-65F3082F2411}" type="slidenum">
              <a:rPr lang="en-US" smtClean="0"/>
              <a:t>‹#›</a:t>
            </a:fld>
            <a:endParaRPr lang="en-US"/>
          </a:p>
        </p:txBody>
      </p:sp>
    </p:spTree>
    <p:extLst>
      <p:ext uri="{BB962C8B-B14F-4D97-AF65-F5344CB8AC3E}">
        <p14:creationId xmlns:p14="http://schemas.microsoft.com/office/powerpoint/2010/main" val="11503588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4D735-D80F-0641-850F-9091351A807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B30798-C4F1-1047-B5E3-C226D6664F8E}"/>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968802A-42D3-6847-9EEE-76ACF03AB43B}"/>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861AC19-DD56-A848-909C-514B7EB68378}"/>
              </a:ext>
            </a:extLst>
          </p:cNvPr>
          <p:cNvSpPr>
            <a:spLocks noGrp="1"/>
          </p:cNvSpPr>
          <p:nvPr>
            <p:ph type="dt" sz="half" idx="10"/>
          </p:nvPr>
        </p:nvSpPr>
        <p:spPr/>
        <p:txBody>
          <a:bodyPr/>
          <a:lstStyle/>
          <a:p>
            <a:fld id="{D2BEAF48-DEA8-FD49-AFB7-951C077D43B8}" type="datetimeFigureOut">
              <a:rPr lang="en-US" smtClean="0"/>
              <a:t>11/18/19</a:t>
            </a:fld>
            <a:endParaRPr lang="en-US"/>
          </a:p>
        </p:txBody>
      </p:sp>
      <p:sp>
        <p:nvSpPr>
          <p:cNvPr id="6" name="Footer Placeholder 5">
            <a:extLst>
              <a:ext uri="{FF2B5EF4-FFF2-40B4-BE49-F238E27FC236}">
                <a16:creationId xmlns:a16="http://schemas.microsoft.com/office/drawing/2014/main" id="{8E35F81F-8D55-B84F-B2D3-F1614A523CC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E2CB6EE-69D8-D943-BA88-5FE96966C347}"/>
              </a:ext>
            </a:extLst>
          </p:cNvPr>
          <p:cNvSpPr>
            <a:spLocks noGrp="1"/>
          </p:cNvSpPr>
          <p:nvPr>
            <p:ph type="sldNum" sz="quarter" idx="12"/>
          </p:nvPr>
        </p:nvSpPr>
        <p:spPr/>
        <p:txBody>
          <a:bodyPr/>
          <a:lstStyle/>
          <a:p>
            <a:fld id="{81C3C5CA-5BC2-F14A-87C8-65F3082F2411}" type="slidenum">
              <a:rPr lang="en-US" smtClean="0"/>
              <a:t>‹#›</a:t>
            </a:fld>
            <a:endParaRPr lang="en-US"/>
          </a:p>
        </p:txBody>
      </p:sp>
    </p:spTree>
    <p:extLst>
      <p:ext uri="{BB962C8B-B14F-4D97-AF65-F5344CB8AC3E}">
        <p14:creationId xmlns:p14="http://schemas.microsoft.com/office/powerpoint/2010/main" val="10557300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4F480A-443C-1946-9D3E-B9FB8AE4D09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EE7CFBB-BE0E-F242-A551-A7C7D9F9D70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846F89F1-A24F-814F-8E3A-597D25C11867}"/>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86A237D-F3D3-7247-B753-525B726CFAF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9BDD5433-8B17-D54B-9667-3E7C7FAFBAE3}"/>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73A68C0-28FD-114C-A945-E4BE547BE15D}"/>
              </a:ext>
            </a:extLst>
          </p:cNvPr>
          <p:cNvSpPr>
            <a:spLocks noGrp="1"/>
          </p:cNvSpPr>
          <p:nvPr>
            <p:ph type="dt" sz="half" idx="10"/>
          </p:nvPr>
        </p:nvSpPr>
        <p:spPr/>
        <p:txBody>
          <a:bodyPr/>
          <a:lstStyle/>
          <a:p>
            <a:fld id="{D2BEAF48-DEA8-FD49-AFB7-951C077D43B8}" type="datetimeFigureOut">
              <a:rPr lang="en-US" smtClean="0"/>
              <a:t>11/18/19</a:t>
            </a:fld>
            <a:endParaRPr lang="en-US"/>
          </a:p>
        </p:txBody>
      </p:sp>
      <p:sp>
        <p:nvSpPr>
          <p:cNvPr id="8" name="Footer Placeholder 7">
            <a:extLst>
              <a:ext uri="{FF2B5EF4-FFF2-40B4-BE49-F238E27FC236}">
                <a16:creationId xmlns:a16="http://schemas.microsoft.com/office/drawing/2014/main" id="{F974BEEA-105E-FA49-AA26-054C9DC23E1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0D13890-318A-F24E-9A2E-5D5C7B1C07F1}"/>
              </a:ext>
            </a:extLst>
          </p:cNvPr>
          <p:cNvSpPr>
            <a:spLocks noGrp="1"/>
          </p:cNvSpPr>
          <p:nvPr>
            <p:ph type="sldNum" sz="quarter" idx="12"/>
          </p:nvPr>
        </p:nvSpPr>
        <p:spPr/>
        <p:txBody>
          <a:bodyPr/>
          <a:lstStyle/>
          <a:p>
            <a:fld id="{81C3C5CA-5BC2-F14A-87C8-65F3082F2411}" type="slidenum">
              <a:rPr lang="en-US" smtClean="0"/>
              <a:t>‹#›</a:t>
            </a:fld>
            <a:endParaRPr lang="en-US"/>
          </a:p>
        </p:txBody>
      </p:sp>
    </p:spTree>
    <p:extLst>
      <p:ext uri="{BB962C8B-B14F-4D97-AF65-F5344CB8AC3E}">
        <p14:creationId xmlns:p14="http://schemas.microsoft.com/office/powerpoint/2010/main" val="3014065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05254-F3DF-EE4E-A6CD-9E1F2F7F8D2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2B819A8-8CDC-2545-B73C-DF9467B2C974}"/>
              </a:ext>
            </a:extLst>
          </p:cNvPr>
          <p:cNvSpPr>
            <a:spLocks noGrp="1"/>
          </p:cNvSpPr>
          <p:nvPr>
            <p:ph type="dt" sz="half" idx="10"/>
          </p:nvPr>
        </p:nvSpPr>
        <p:spPr/>
        <p:txBody>
          <a:bodyPr/>
          <a:lstStyle/>
          <a:p>
            <a:fld id="{D2BEAF48-DEA8-FD49-AFB7-951C077D43B8}" type="datetimeFigureOut">
              <a:rPr lang="en-US" smtClean="0"/>
              <a:t>11/18/19</a:t>
            </a:fld>
            <a:endParaRPr lang="en-US"/>
          </a:p>
        </p:txBody>
      </p:sp>
      <p:sp>
        <p:nvSpPr>
          <p:cNvPr id="4" name="Footer Placeholder 3">
            <a:extLst>
              <a:ext uri="{FF2B5EF4-FFF2-40B4-BE49-F238E27FC236}">
                <a16:creationId xmlns:a16="http://schemas.microsoft.com/office/drawing/2014/main" id="{758AF27B-9ADC-6141-9FBF-D2C9D08C39B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496AF92-05E4-1947-B859-3D850A1879DE}"/>
              </a:ext>
            </a:extLst>
          </p:cNvPr>
          <p:cNvSpPr>
            <a:spLocks noGrp="1"/>
          </p:cNvSpPr>
          <p:nvPr>
            <p:ph type="sldNum" sz="quarter" idx="12"/>
          </p:nvPr>
        </p:nvSpPr>
        <p:spPr/>
        <p:txBody>
          <a:bodyPr/>
          <a:lstStyle/>
          <a:p>
            <a:fld id="{81C3C5CA-5BC2-F14A-87C8-65F3082F2411}" type="slidenum">
              <a:rPr lang="en-US" smtClean="0"/>
              <a:t>‹#›</a:t>
            </a:fld>
            <a:endParaRPr lang="en-US"/>
          </a:p>
        </p:txBody>
      </p:sp>
    </p:spTree>
    <p:extLst>
      <p:ext uri="{BB962C8B-B14F-4D97-AF65-F5344CB8AC3E}">
        <p14:creationId xmlns:p14="http://schemas.microsoft.com/office/powerpoint/2010/main" val="10108830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36CCAE3-03C8-9847-B298-4A2AEA6A4809}"/>
              </a:ext>
            </a:extLst>
          </p:cNvPr>
          <p:cNvSpPr>
            <a:spLocks noGrp="1"/>
          </p:cNvSpPr>
          <p:nvPr>
            <p:ph type="dt" sz="half" idx="10"/>
          </p:nvPr>
        </p:nvSpPr>
        <p:spPr/>
        <p:txBody>
          <a:bodyPr/>
          <a:lstStyle/>
          <a:p>
            <a:fld id="{D2BEAF48-DEA8-FD49-AFB7-951C077D43B8}" type="datetimeFigureOut">
              <a:rPr lang="en-US" smtClean="0"/>
              <a:t>11/18/19</a:t>
            </a:fld>
            <a:endParaRPr lang="en-US"/>
          </a:p>
        </p:txBody>
      </p:sp>
      <p:sp>
        <p:nvSpPr>
          <p:cNvPr id="3" name="Footer Placeholder 2">
            <a:extLst>
              <a:ext uri="{FF2B5EF4-FFF2-40B4-BE49-F238E27FC236}">
                <a16:creationId xmlns:a16="http://schemas.microsoft.com/office/drawing/2014/main" id="{848EEC24-B2A6-4243-A1A6-28EB0713A88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B955C41-8183-1A4C-B7BB-20E4707DC7F0}"/>
              </a:ext>
            </a:extLst>
          </p:cNvPr>
          <p:cNvSpPr>
            <a:spLocks noGrp="1"/>
          </p:cNvSpPr>
          <p:nvPr>
            <p:ph type="sldNum" sz="quarter" idx="12"/>
          </p:nvPr>
        </p:nvSpPr>
        <p:spPr/>
        <p:txBody>
          <a:bodyPr/>
          <a:lstStyle/>
          <a:p>
            <a:fld id="{81C3C5CA-5BC2-F14A-87C8-65F3082F2411}" type="slidenum">
              <a:rPr lang="en-US" smtClean="0"/>
              <a:t>‹#›</a:t>
            </a:fld>
            <a:endParaRPr lang="en-US"/>
          </a:p>
        </p:txBody>
      </p:sp>
    </p:spTree>
    <p:extLst>
      <p:ext uri="{BB962C8B-B14F-4D97-AF65-F5344CB8AC3E}">
        <p14:creationId xmlns:p14="http://schemas.microsoft.com/office/powerpoint/2010/main" val="33125543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86C474-62CA-444B-B9F4-CCE3EAA60B0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3EEC478-FB61-C741-96D1-162643C9A2C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A1511AB-82D0-A449-AE7E-F070B8EC36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DD3CC52-D12A-6741-929D-6E52041FC760}"/>
              </a:ext>
            </a:extLst>
          </p:cNvPr>
          <p:cNvSpPr>
            <a:spLocks noGrp="1"/>
          </p:cNvSpPr>
          <p:nvPr>
            <p:ph type="dt" sz="half" idx="10"/>
          </p:nvPr>
        </p:nvSpPr>
        <p:spPr/>
        <p:txBody>
          <a:bodyPr/>
          <a:lstStyle/>
          <a:p>
            <a:fld id="{D2BEAF48-DEA8-FD49-AFB7-951C077D43B8}" type="datetimeFigureOut">
              <a:rPr lang="en-US" smtClean="0"/>
              <a:t>11/18/19</a:t>
            </a:fld>
            <a:endParaRPr lang="en-US"/>
          </a:p>
        </p:txBody>
      </p:sp>
      <p:sp>
        <p:nvSpPr>
          <p:cNvPr id="6" name="Footer Placeholder 5">
            <a:extLst>
              <a:ext uri="{FF2B5EF4-FFF2-40B4-BE49-F238E27FC236}">
                <a16:creationId xmlns:a16="http://schemas.microsoft.com/office/drawing/2014/main" id="{E2EF6A29-6F70-9546-A112-3FA5F324AD9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8AC4471-151B-C746-A3A9-A9D7A92E7DDC}"/>
              </a:ext>
            </a:extLst>
          </p:cNvPr>
          <p:cNvSpPr>
            <a:spLocks noGrp="1"/>
          </p:cNvSpPr>
          <p:nvPr>
            <p:ph type="sldNum" sz="quarter" idx="12"/>
          </p:nvPr>
        </p:nvSpPr>
        <p:spPr/>
        <p:txBody>
          <a:bodyPr/>
          <a:lstStyle/>
          <a:p>
            <a:fld id="{81C3C5CA-5BC2-F14A-87C8-65F3082F2411}" type="slidenum">
              <a:rPr lang="en-US" smtClean="0"/>
              <a:t>‹#›</a:t>
            </a:fld>
            <a:endParaRPr lang="en-US"/>
          </a:p>
        </p:txBody>
      </p:sp>
    </p:spTree>
    <p:extLst>
      <p:ext uri="{BB962C8B-B14F-4D97-AF65-F5344CB8AC3E}">
        <p14:creationId xmlns:p14="http://schemas.microsoft.com/office/powerpoint/2010/main" val="4068941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EEDDD4-950A-0C48-9A64-88265B84EE9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2820105-920C-6041-AE8B-F4122BA4A1D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A288493-60BB-AD4E-8F0F-A168DB76CD8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A587C0A-B20C-A24B-B8C0-9BB6DD22DFCD}"/>
              </a:ext>
            </a:extLst>
          </p:cNvPr>
          <p:cNvSpPr>
            <a:spLocks noGrp="1"/>
          </p:cNvSpPr>
          <p:nvPr>
            <p:ph type="dt" sz="half" idx="10"/>
          </p:nvPr>
        </p:nvSpPr>
        <p:spPr/>
        <p:txBody>
          <a:bodyPr/>
          <a:lstStyle/>
          <a:p>
            <a:fld id="{D2BEAF48-DEA8-FD49-AFB7-951C077D43B8}" type="datetimeFigureOut">
              <a:rPr lang="en-US" smtClean="0"/>
              <a:t>11/18/19</a:t>
            </a:fld>
            <a:endParaRPr lang="en-US"/>
          </a:p>
        </p:txBody>
      </p:sp>
      <p:sp>
        <p:nvSpPr>
          <p:cNvPr id="6" name="Footer Placeholder 5">
            <a:extLst>
              <a:ext uri="{FF2B5EF4-FFF2-40B4-BE49-F238E27FC236}">
                <a16:creationId xmlns:a16="http://schemas.microsoft.com/office/drawing/2014/main" id="{C118E95B-1B8C-2241-A565-DD85033245D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22B8FE0-D9BF-B24C-ADC0-24BBC1125594}"/>
              </a:ext>
            </a:extLst>
          </p:cNvPr>
          <p:cNvSpPr>
            <a:spLocks noGrp="1"/>
          </p:cNvSpPr>
          <p:nvPr>
            <p:ph type="sldNum" sz="quarter" idx="12"/>
          </p:nvPr>
        </p:nvSpPr>
        <p:spPr/>
        <p:txBody>
          <a:bodyPr/>
          <a:lstStyle/>
          <a:p>
            <a:fld id="{81C3C5CA-5BC2-F14A-87C8-65F3082F2411}" type="slidenum">
              <a:rPr lang="en-US" smtClean="0"/>
              <a:t>‹#›</a:t>
            </a:fld>
            <a:endParaRPr lang="en-US"/>
          </a:p>
        </p:txBody>
      </p:sp>
    </p:spTree>
    <p:extLst>
      <p:ext uri="{BB962C8B-B14F-4D97-AF65-F5344CB8AC3E}">
        <p14:creationId xmlns:p14="http://schemas.microsoft.com/office/powerpoint/2010/main" val="10618867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D682F69-487F-2B4D-B699-56B6CED56D1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71BA608-053D-534C-8B97-E789AAF3522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05F7DC4-5B8F-B84F-AAF1-070564D3D27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BEAF48-DEA8-FD49-AFB7-951C077D43B8}" type="datetimeFigureOut">
              <a:rPr lang="en-US" smtClean="0"/>
              <a:t>11/18/19</a:t>
            </a:fld>
            <a:endParaRPr lang="en-US"/>
          </a:p>
        </p:txBody>
      </p:sp>
      <p:sp>
        <p:nvSpPr>
          <p:cNvPr id="5" name="Footer Placeholder 4">
            <a:extLst>
              <a:ext uri="{FF2B5EF4-FFF2-40B4-BE49-F238E27FC236}">
                <a16:creationId xmlns:a16="http://schemas.microsoft.com/office/drawing/2014/main" id="{417D66AB-0D0B-4A4F-99D0-FD8A17E3CE9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60D92C5-968C-8D45-AD64-C848113324D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1C3C5CA-5BC2-F14A-87C8-65F3082F2411}" type="slidenum">
              <a:rPr lang="en-US" smtClean="0"/>
              <a:t>‹#›</a:t>
            </a:fld>
            <a:endParaRPr lang="en-US"/>
          </a:p>
        </p:txBody>
      </p:sp>
    </p:spTree>
    <p:extLst>
      <p:ext uri="{BB962C8B-B14F-4D97-AF65-F5344CB8AC3E}">
        <p14:creationId xmlns:p14="http://schemas.microsoft.com/office/powerpoint/2010/main" val="30163481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9.emf"/><Relationship Id="rId1" Type="http://schemas.openxmlformats.org/officeDocument/2006/relationships/slideLayout" Target="../slideLayouts/slideLayout2.xml"/><Relationship Id="rId4" Type="http://schemas.openxmlformats.org/officeDocument/2006/relationships/image" Target="../media/image12.emf"/></Relationships>
</file>

<file path=ppt/slides/_rels/slide24.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3.emf"/><Relationship Id="rId1" Type="http://schemas.openxmlformats.org/officeDocument/2006/relationships/slideLayout" Target="../slideLayouts/slideLayout2.xml"/><Relationship Id="rId4" Type="http://schemas.openxmlformats.org/officeDocument/2006/relationships/image" Target="../media/image14.emf"/></Relationships>
</file>

<file path=ppt/slides/_rels/slide25.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5.emf"/><Relationship Id="rId1" Type="http://schemas.openxmlformats.org/officeDocument/2006/relationships/slideLayout" Target="../slideLayouts/slideLayout2.xml"/><Relationship Id="rId5" Type="http://schemas.openxmlformats.org/officeDocument/2006/relationships/image" Target="../media/image16.emf"/><Relationship Id="rId4" Type="http://schemas.openxmlformats.org/officeDocument/2006/relationships/image" Target="../media/image9.emf"/></Relationships>
</file>

<file path=ppt/slides/_rels/slide26.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3.emf"/><Relationship Id="rId1" Type="http://schemas.openxmlformats.org/officeDocument/2006/relationships/slideLayout" Target="../slideLayouts/slideLayout2.xml"/><Relationship Id="rId6" Type="http://schemas.openxmlformats.org/officeDocument/2006/relationships/image" Target="../media/image19.emf"/><Relationship Id="rId5" Type="http://schemas.openxmlformats.org/officeDocument/2006/relationships/image" Target="../media/image18.emf"/><Relationship Id="rId4" Type="http://schemas.openxmlformats.org/officeDocument/2006/relationships/image" Target="../media/image17.emf"/></Relationships>
</file>

<file path=ppt/slides/_rels/slide27.xml.rels><?xml version="1.0" encoding="UTF-8" standalone="yes"?>
<Relationships xmlns="http://schemas.openxmlformats.org/package/2006/relationships"><Relationship Id="rId2" Type="http://schemas.openxmlformats.org/officeDocument/2006/relationships/image" Target="../media/image20.tif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6.tif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6.tiff"/><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9.tiff"/><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0.tiff"/><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1.tiff"/><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42.tiff"/><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43.tiff"/><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Recognition on videos</a:t>
            </a:r>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9233407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Video recognition with convolutional networks</a:t>
            </a:r>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22524177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Extending convolutional networks to 3D</a:t>
            </a:r>
          </a:p>
        </p:txBody>
      </p:sp>
      <p:grpSp>
        <p:nvGrpSpPr>
          <p:cNvPr id="6" name="Group 5"/>
          <p:cNvGrpSpPr/>
          <p:nvPr/>
        </p:nvGrpSpPr>
        <p:grpSpPr>
          <a:xfrm>
            <a:off x="1457989" y="1867583"/>
            <a:ext cx="4638011" cy="3826934"/>
            <a:chOff x="3185188" y="1557867"/>
            <a:chExt cx="4638011" cy="3826934"/>
          </a:xfrm>
        </p:grpSpPr>
        <p:sp>
          <p:nvSpPr>
            <p:cNvPr id="7" name="Cube 6"/>
            <p:cNvSpPr/>
            <p:nvPr/>
          </p:nvSpPr>
          <p:spPr>
            <a:xfrm>
              <a:off x="3185188" y="1557867"/>
              <a:ext cx="4638011" cy="3826934"/>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185189" y="2503489"/>
              <a:ext cx="3692133" cy="2881312"/>
            </a:xfrm>
            <a:prstGeom prst="rect">
              <a:avLst/>
            </a:prstGeom>
          </p:spPr>
        </p:pic>
      </p:grpSp>
      <p:pic>
        <p:nvPicPr>
          <p:cNvPr id="12" name="Picture 1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910029" y="2024217"/>
            <a:ext cx="2413000" cy="3670300"/>
          </a:xfrm>
          <a:prstGeom prst="rect">
            <a:avLst/>
          </a:prstGeom>
        </p:spPr>
      </p:pic>
      <p:sp>
        <p:nvSpPr>
          <p:cNvPr id="13" name="Rectangle 12"/>
          <p:cNvSpPr/>
          <p:nvPr/>
        </p:nvSpPr>
        <p:spPr>
          <a:xfrm>
            <a:off x="6910029" y="2024217"/>
            <a:ext cx="2115984" cy="4240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94459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Extending convolutional networks to 3D</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062957601"/>
              </p:ext>
            </p:extLst>
          </p:nvPr>
        </p:nvGraphicFramePr>
        <p:xfrm>
          <a:off x="838200" y="1825625"/>
          <a:ext cx="10515600" cy="1371600"/>
        </p:xfrm>
        <a:graphic>
          <a:graphicData uri="http://schemas.openxmlformats.org/drawingml/2006/table">
            <a:tbl>
              <a:tblPr firstRow="1" bandRow="1">
                <a:tableStyleId>{5C22544A-7EE6-4342-B048-85BDC9FD1C3A}</a:tableStyleId>
              </a:tblPr>
              <a:tblGrid>
                <a:gridCol w="5257800">
                  <a:extLst>
                    <a:ext uri="{9D8B030D-6E8A-4147-A177-3AD203B41FA5}">
                      <a16:colId xmlns:a16="http://schemas.microsoft.com/office/drawing/2014/main" val="20000"/>
                    </a:ext>
                  </a:extLst>
                </a:gridCol>
                <a:gridCol w="5257800">
                  <a:extLst>
                    <a:ext uri="{9D8B030D-6E8A-4147-A177-3AD203B41FA5}">
                      <a16:colId xmlns:a16="http://schemas.microsoft.com/office/drawing/2014/main" val="20001"/>
                    </a:ext>
                  </a:extLst>
                </a:gridCol>
              </a:tblGrid>
              <a:tr h="370840">
                <a:tc>
                  <a:txBody>
                    <a:bodyPr/>
                    <a:lstStyle/>
                    <a:p>
                      <a:r>
                        <a:rPr lang="en-US" sz="2400" dirty="0"/>
                        <a:t>Method</a:t>
                      </a:r>
                    </a:p>
                  </a:txBody>
                  <a:tcPr/>
                </a:tc>
                <a:tc>
                  <a:txBody>
                    <a:bodyPr/>
                    <a:lstStyle/>
                    <a:p>
                      <a:r>
                        <a:rPr lang="en-US" sz="2400" dirty="0"/>
                        <a:t>Accuracy</a:t>
                      </a:r>
                    </a:p>
                  </a:txBody>
                  <a:tcPr/>
                </a:tc>
                <a:extLst>
                  <a:ext uri="{0D108BD9-81ED-4DB2-BD59-A6C34878D82A}">
                    <a16:rowId xmlns:a16="http://schemas.microsoft.com/office/drawing/2014/main" val="10000"/>
                  </a:ext>
                </a:extLst>
              </a:tr>
              <a:tr h="370840">
                <a:tc>
                  <a:txBody>
                    <a:bodyPr/>
                    <a:lstStyle/>
                    <a:p>
                      <a:r>
                        <a:rPr lang="en-US" sz="2400" dirty="0"/>
                        <a:t>Best</a:t>
                      </a:r>
                      <a:r>
                        <a:rPr lang="en-US" sz="2400" baseline="0" dirty="0"/>
                        <a:t> non-deep approach</a:t>
                      </a:r>
                      <a:endParaRPr lang="en-US" sz="2400" dirty="0"/>
                    </a:p>
                  </a:txBody>
                  <a:tcPr/>
                </a:tc>
                <a:tc>
                  <a:txBody>
                    <a:bodyPr/>
                    <a:lstStyle/>
                    <a:p>
                      <a:r>
                        <a:rPr lang="en-US" sz="2400" dirty="0"/>
                        <a:t>85.9%</a:t>
                      </a:r>
                    </a:p>
                  </a:txBody>
                  <a:tcPr/>
                </a:tc>
                <a:extLst>
                  <a:ext uri="{0D108BD9-81ED-4DB2-BD59-A6C34878D82A}">
                    <a16:rowId xmlns:a16="http://schemas.microsoft.com/office/drawing/2014/main" val="10001"/>
                  </a:ext>
                </a:extLst>
              </a:tr>
              <a:tr h="370840">
                <a:tc>
                  <a:txBody>
                    <a:bodyPr/>
                    <a:lstStyle/>
                    <a:p>
                      <a:r>
                        <a:rPr lang="en-US" sz="2400" dirty="0"/>
                        <a:t>Temporal</a:t>
                      </a:r>
                      <a:r>
                        <a:rPr lang="en-US" sz="2400" baseline="0" dirty="0"/>
                        <a:t> convolution</a:t>
                      </a:r>
                      <a:endParaRPr lang="en-US" sz="2400" dirty="0"/>
                    </a:p>
                  </a:txBody>
                  <a:tcPr/>
                </a:tc>
                <a:tc>
                  <a:txBody>
                    <a:bodyPr/>
                    <a:lstStyle/>
                    <a:p>
                      <a:r>
                        <a:rPr lang="en-US" sz="2400" dirty="0"/>
                        <a:t>65.4%</a:t>
                      </a:r>
                    </a:p>
                  </a:txBody>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31961337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challenge of applying </a:t>
            </a:r>
            <a:r>
              <a:rPr lang="en-US" dirty="0" err="1"/>
              <a:t>convnets</a:t>
            </a:r>
            <a:r>
              <a:rPr lang="en-US" dirty="0"/>
              <a:t> to videos</a:t>
            </a:r>
          </a:p>
        </p:txBody>
      </p:sp>
      <p:sp>
        <p:nvSpPr>
          <p:cNvPr id="3" name="Content Placeholder 2"/>
          <p:cNvSpPr>
            <a:spLocks noGrp="1"/>
          </p:cNvSpPr>
          <p:nvPr>
            <p:ph idx="1"/>
          </p:nvPr>
        </p:nvSpPr>
        <p:spPr/>
        <p:txBody>
          <a:bodyPr/>
          <a:lstStyle/>
          <a:p>
            <a:r>
              <a:rPr lang="en-US" dirty="0"/>
              <a:t>Each video = multiple images: memory constraints</a:t>
            </a:r>
          </a:p>
          <a:p>
            <a:r>
              <a:rPr lang="en-US" dirty="0"/>
              <a:t>Cost of convolution increases with dimension: time constraints</a:t>
            </a:r>
          </a:p>
        </p:txBody>
      </p:sp>
    </p:spTree>
    <p:extLst>
      <p:ext uri="{BB962C8B-B14F-4D97-AF65-F5344CB8AC3E}">
        <p14:creationId xmlns:p14="http://schemas.microsoft.com/office/powerpoint/2010/main" val="9239883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Convnets</a:t>
            </a:r>
            <a:r>
              <a:rPr lang="en-US" dirty="0"/>
              <a:t> and Videos</a:t>
            </a:r>
          </a:p>
        </p:txBody>
      </p:sp>
      <p:sp>
        <p:nvSpPr>
          <p:cNvPr id="3" name="Content Placeholder 2"/>
          <p:cNvSpPr>
            <a:spLocks noGrp="1"/>
          </p:cNvSpPr>
          <p:nvPr>
            <p:ph idx="1"/>
          </p:nvPr>
        </p:nvSpPr>
        <p:spPr/>
        <p:txBody>
          <a:bodyPr/>
          <a:lstStyle/>
          <a:p>
            <a:r>
              <a:rPr lang="en-US" dirty="0"/>
              <a:t>Can’t use </a:t>
            </a:r>
            <a:r>
              <a:rPr lang="en-US" dirty="0" err="1"/>
              <a:t>pretraining</a:t>
            </a:r>
            <a:endParaRPr lang="en-US" dirty="0"/>
          </a:p>
          <a:p>
            <a:r>
              <a:rPr lang="en-US" dirty="0"/>
              <a:t>Can’t train with long videos</a:t>
            </a:r>
          </a:p>
          <a:p>
            <a:r>
              <a:rPr lang="en-US" dirty="0"/>
              <a:t>3D convolution too expensive</a:t>
            </a:r>
          </a:p>
        </p:txBody>
      </p:sp>
    </p:spTree>
    <p:extLst>
      <p:ext uri="{BB962C8B-B14F-4D97-AF65-F5344CB8AC3E}">
        <p14:creationId xmlns:p14="http://schemas.microsoft.com/office/powerpoint/2010/main" val="10619551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step back: frame-based </a:t>
            </a:r>
            <a:r>
              <a:rPr lang="en-US" dirty="0" err="1"/>
              <a:t>convnets</a:t>
            </a:r>
            <a:endParaRPr lang="en-US" dirty="0"/>
          </a:p>
        </p:txBody>
      </p:sp>
      <p:sp>
        <p:nvSpPr>
          <p:cNvPr id="3" name="Content Placeholder 2"/>
          <p:cNvSpPr>
            <a:spLocks noGrp="1"/>
          </p:cNvSpPr>
          <p:nvPr>
            <p:ph idx="1"/>
          </p:nvPr>
        </p:nvSpPr>
        <p:spPr/>
        <p:txBody>
          <a:bodyPr/>
          <a:lstStyle/>
          <a:p>
            <a:r>
              <a:rPr lang="en-US" dirty="0"/>
              <a:t>Idea: train single-frame classifier</a:t>
            </a:r>
          </a:p>
          <a:p>
            <a:pPr lvl="1"/>
            <a:r>
              <a:rPr lang="en-US" dirty="0"/>
              <a:t>Can use </a:t>
            </a:r>
            <a:r>
              <a:rPr lang="en-US" dirty="0" err="1"/>
              <a:t>pretraining</a:t>
            </a:r>
            <a:endParaRPr lang="en-US" dirty="0"/>
          </a:p>
          <a:p>
            <a:pPr lvl="1"/>
            <a:r>
              <a:rPr lang="en-US" dirty="0"/>
              <a:t>Can sample frames from videos</a:t>
            </a:r>
          </a:p>
          <a:p>
            <a:pPr lvl="1"/>
            <a:r>
              <a:rPr lang="en-US" dirty="0"/>
              <a:t>Cheap</a:t>
            </a:r>
          </a:p>
          <a:p>
            <a:pPr lvl="1"/>
            <a:endParaRPr lang="en-US" dirty="0"/>
          </a:p>
          <a:p>
            <a:r>
              <a:rPr lang="en-US" i="1" dirty="0"/>
              <a:t>Average </a:t>
            </a:r>
            <a:r>
              <a:rPr lang="en-US" dirty="0"/>
              <a:t>scores over frames</a:t>
            </a:r>
            <a:endParaRPr lang="en-US" i="1" dirty="0"/>
          </a:p>
        </p:txBody>
      </p:sp>
      <p:graphicFrame>
        <p:nvGraphicFramePr>
          <p:cNvPr id="4" name="Content Placeholder 3"/>
          <p:cNvGraphicFramePr>
            <a:graphicFrameLocks/>
          </p:cNvGraphicFramePr>
          <p:nvPr>
            <p:extLst>
              <p:ext uri="{D42A27DB-BD31-4B8C-83A1-F6EECF244321}">
                <p14:modId xmlns:p14="http://schemas.microsoft.com/office/powerpoint/2010/main" val="1783879698"/>
              </p:ext>
            </p:extLst>
          </p:nvPr>
        </p:nvGraphicFramePr>
        <p:xfrm>
          <a:off x="939800" y="4665618"/>
          <a:ext cx="10515600" cy="1828800"/>
        </p:xfrm>
        <a:graphic>
          <a:graphicData uri="http://schemas.openxmlformats.org/drawingml/2006/table">
            <a:tbl>
              <a:tblPr firstRow="1" bandRow="1">
                <a:tableStyleId>{5C22544A-7EE6-4342-B048-85BDC9FD1C3A}</a:tableStyleId>
              </a:tblPr>
              <a:tblGrid>
                <a:gridCol w="5257800">
                  <a:extLst>
                    <a:ext uri="{9D8B030D-6E8A-4147-A177-3AD203B41FA5}">
                      <a16:colId xmlns:a16="http://schemas.microsoft.com/office/drawing/2014/main" val="20000"/>
                    </a:ext>
                  </a:extLst>
                </a:gridCol>
                <a:gridCol w="5257800">
                  <a:extLst>
                    <a:ext uri="{9D8B030D-6E8A-4147-A177-3AD203B41FA5}">
                      <a16:colId xmlns:a16="http://schemas.microsoft.com/office/drawing/2014/main" val="20001"/>
                    </a:ext>
                  </a:extLst>
                </a:gridCol>
              </a:tblGrid>
              <a:tr h="0">
                <a:tc>
                  <a:txBody>
                    <a:bodyPr/>
                    <a:lstStyle/>
                    <a:p>
                      <a:r>
                        <a:rPr lang="en-US" sz="2400" dirty="0"/>
                        <a:t>Method</a:t>
                      </a:r>
                    </a:p>
                  </a:txBody>
                  <a:tcPr/>
                </a:tc>
                <a:tc>
                  <a:txBody>
                    <a:bodyPr/>
                    <a:lstStyle/>
                    <a:p>
                      <a:r>
                        <a:rPr lang="en-US" sz="2400" dirty="0"/>
                        <a:t>Accuracy (UCF 101)</a:t>
                      </a:r>
                    </a:p>
                  </a:txBody>
                  <a:tcPr/>
                </a:tc>
                <a:extLst>
                  <a:ext uri="{0D108BD9-81ED-4DB2-BD59-A6C34878D82A}">
                    <a16:rowId xmlns:a16="http://schemas.microsoft.com/office/drawing/2014/main" val="10000"/>
                  </a:ext>
                </a:extLst>
              </a:tr>
              <a:tr h="370840">
                <a:tc>
                  <a:txBody>
                    <a:bodyPr/>
                    <a:lstStyle/>
                    <a:p>
                      <a:r>
                        <a:rPr lang="en-US" sz="2400" dirty="0"/>
                        <a:t>Best</a:t>
                      </a:r>
                      <a:r>
                        <a:rPr lang="en-US" sz="2400" baseline="0" dirty="0"/>
                        <a:t> classical approach</a:t>
                      </a:r>
                      <a:endParaRPr lang="en-US" sz="2400" dirty="0"/>
                    </a:p>
                  </a:txBody>
                  <a:tcPr/>
                </a:tc>
                <a:tc>
                  <a:txBody>
                    <a:bodyPr/>
                    <a:lstStyle/>
                    <a:p>
                      <a:r>
                        <a:rPr lang="en-US" sz="2400" dirty="0"/>
                        <a:t>85.9%</a:t>
                      </a:r>
                    </a:p>
                  </a:txBody>
                  <a:tcPr/>
                </a:tc>
                <a:extLst>
                  <a:ext uri="{0D108BD9-81ED-4DB2-BD59-A6C34878D82A}">
                    <a16:rowId xmlns:a16="http://schemas.microsoft.com/office/drawing/2014/main" val="10001"/>
                  </a:ext>
                </a:extLst>
              </a:tr>
              <a:tr h="370840">
                <a:tc>
                  <a:txBody>
                    <a:bodyPr/>
                    <a:lstStyle/>
                    <a:p>
                      <a:r>
                        <a:rPr lang="en-US" sz="2400" dirty="0"/>
                        <a:t>Temporal</a:t>
                      </a:r>
                      <a:r>
                        <a:rPr lang="en-US" sz="2400" baseline="0" dirty="0"/>
                        <a:t> convolution</a:t>
                      </a:r>
                      <a:endParaRPr lang="en-US" sz="2400" dirty="0"/>
                    </a:p>
                  </a:txBody>
                  <a:tcPr/>
                </a:tc>
                <a:tc>
                  <a:txBody>
                    <a:bodyPr/>
                    <a:lstStyle/>
                    <a:p>
                      <a:r>
                        <a:rPr lang="en-US" sz="2400" dirty="0"/>
                        <a:t>65.4%</a:t>
                      </a:r>
                    </a:p>
                  </a:txBody>
                  <a:tcPr/>
                </a:tc>
                <a:extLst>
                  <a:ext uri="{0D108BD9-81ED-4DB2-BD59-A6C34878D82A}">
                    <a16:rowId xmlns:a16="http://schemas.microsoft.com/office/drawing/2014/main" val="10002"/>
                  </a:ext>
                </a:extLst>
              </a:tr>
              <a:tr h="431346">
                <a:tc>
                  <a:txBody>
                    <a:bodyPr/>
                    <a:lstStyle/>
                    <a:p>
                      <a:r>
                        <a:rPr lang="en-US" sz="2400" dirty="0" err="1"/>
                        <a:t>Avg</a:t>
                      </a:r>
                      <a:r>
                        <a:rPr lang="en-US" sz="2400" dirty="0"/>
                        <a:t>-of-frame-scores</a:t>
                      </a:r>
                    </a:p>
                  </a:txBody>
                  <a:tcPr/>
                </a:tc>
                <a:tc>
                  <a:txBody>
                    <a:bodyPr/>
                    <a:lstStyle/>
                    <a:p>
                      <a:r>
                        <a:rPr lang="en-US" sz="2400" dirty="0"/>
                        <a:t>72.8%</a:t>
                      </a:r>
                    </a:p>
                  </a:txBody>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9847405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Bringing back motion</a:t>
            </a:r>
          </a:p>
        </p:txBody>
      </p:sp>
      <p:sp>
        <p:nvSpPr>
          <p:cNvPr id="3" name="Content Placeholder 2"/>
          <p:cNvSpPr>
            <a:spLocks noGrp="1"/>
          </p:cNvSpPr>
          <p:nvPr>
            <p:ph idx="1"/>
          </p:nvPr>
        </p:nvSpPr>
        <p:spPr>
          <a:xfrm>
            <a:off x="838200" y="1825625"/>
            <a:ext cx="10515600" cy="2804432"/>
          </a:xfrm>
        </p:spPr>
        <p:txBody>
          <a:bodyPr/>
          <a:lstStyle/>
          <a:p>
            <a:r>
              <a:rPr lang="en-US" dirty="0"/>
              <a:t>How do we take motion into account?</a:t>
            </a:r>
          </a:p>
          <a:p>
            <a:r>
              <a:rPr lang="en-US" dirty="0"/>
              <a:t>Key idea: use optical flow</a:t>
            </a:r>
          </a:p>
          <a:p>
            <a:r>
              <a:rPr lang="en-US" dirty="0"/>
              <a:t>Add flow as additional channel?</a:t>
            </a:r>
          </a:p>
          <a:p>
            <a:pPr lvl="1"/>
            <a:r>
              <a:rPr lang="en-US" dirty="0"/>
              <a:t>Can’t use </a:t>
            </a:r>
            <a:r>
              <a:rPr lang="en-US" dirty="0" err="1"/>
              <a:t>pretraining</a:t>
            </a:r>
            <a:r>
              <a:rPr lang="en-US" dirty="0"/>
              <a:t>!</a:t>
            </a:r>
          </a:p>
          <a:p>
            <a:r>
              <a:rPr lang="en-US" dirty="0"/>
              <a:t>Idea: Use </a:t>
            </a:r>
            <a:r>
              <a:rPr lang="en-US" i="1" dirty="0"/>
              <a:t>two-stream </a:t>
            </a:r>
            <a:r>
              <a:rPr lang="en-US" dirty="0"/>
              <a:t>architecture</a:t>
            </a:r>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494643" y="4093615"/>
            <a:ext cx="7202714" cy="2632716"/>
          </a:xfrm>
          <a:prstGeom prst="rect">
            <a:avLst/>
          </a:prstGeom>
        </p:spPr>
      </p:pic>
    </p:spTree>
    <p:extLst>
      <p:ext uri="{BB962C8B-B14F-4D97-AF65-F5344CB8AC3E}">
        <p14:creationId xmlns:p14="http://schemas.microsoft.com/office/powerpoint/2010/main" val="5241748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Bringing back motion</a:t>
            </a:r>
          </a:p>
        </p:txBody>
      </p:sp>
      <p:graphicFrame>
        <p:nvGraphicFramePr>
          <p:cNvPr id="4" name="Content Placeholder 3"/>
          <p:cNvGraphicFramePr>
            <a:graphicFrameLocks/>
          </p:cNvGraphicFramePr>
          <p:nvPr>
            <p:extLst/>
          </p:nvPr>
        </p:nvGraphicFramePr>
        <p:xfrm>
          <a:off x="838200" y="1530533"/>
          <a:ext cx="10515600" cy="2743200"/>
        </p:xfrm>
        <a:graphic>
          <a:graphicData uri="http://schemas.openxmlformats.org/drawingml/2006/table">
            <a:tbl>
              <a:tblPr firstRow="1" bandRow="1">
                <a:tableStyleId>{5C22544A-7EE6-4342-B048-85BDC9FD1C3A}</a:tableStyleId>
              </a:tblPr>
              <a:tblGrid>
                <a:gridCol w="5257800">
                  <a:extLst>
                    <a:ext uri="{9D8B030D-6E8A-4147-A177-3AD203B41FA5}">
                      <a16:colId xmlns:a16="http://schemas.microsoft.com/office/drawing/2014/main" val="20000"/>
                    </a:ext>
                  </a:extLst>
                </a:gridCol>
                <a:gridCol w="5257800">
                  <a:extLst>
                    <a:ext uri="{9D8B030D-6E8A-4147-A177-3AD203B41FA5}">
                      <a16:colId xmlns:a16="http://schemas.microsoft.com/office/drawing/2014/main" val="20001"/>
                    </a:ext>
                  </a:extLst>
                </a:gridCol>
              </a:tblGrid>
              <a:tr h="0">
                <a:tc>
                  <a:txBody>
                    <a:bodyPr/>
                    <a:lstStyle/>
                    <a:p>
                      <a:r>
                        <a:rPr lang="en-US" sz="2400" dirty="0"/>
                        <a:t>Method</a:t>
                      </a:r>
                    </a:p>
                  </a:txBody>
                  <a:tcPr/>
                </a:tc>
                <a:tc>
                  <a:txBody>
                    <a:bodyPr/>
                    <a:lstStyle/>
                    <a:p>
                      <a:r>
                        <a:rPr lang="en-US" sz="2400" dirty="0"/>
                        <a:t>Accuracy (UCF 101)</a:t>
                      </a:r>
                    </a:p>
                  </a:txBody>
                  <a:tcPr/>
                </a:tc>
                <a:extLst>
                  <a:ext uri="{0D108BD9-81ED-4DB2-BD59-A6C34878D82A}">
                    <a16:rowId xmlns:a16="http://schemas.microsoft.com/office/drawing/2014/main" val="10000"/>
                  </a:ext>
                </a:extLst>
              </a:tr>
              <a:tr h="370840">
                <a:tc>
                  <a:txBody>
                    <a:bodyPr/>
                    <a:lstStyle/>
                    <a:p>
                      <a:r>
                        <a:rPr lang="en-US" sz="2400" dirty="0"/>
                        <a:t>Best</a:t>
                      </a:r>
                      <a:r>
                        <a:rPr lang="en-US" sz="2400" baseline="0" dirty="0"/>
                        <a:t> dense trajectories + bag-of-words</a:t>
                      </a:r>
                      <a:endParaRPr lang="en-US" sz="2400" dirty="0"/>
                    </a:p>
                  </a:txBody>
                  <a:tcPr/>
                </a:tc>
                <a:tc>
                  <a:txBody>
                    <a:bodyPr/>
                    <a:lstStyle/>
                    <a:p>
                      <a:r>
                        <a:rPr lang="en-US" sz="2400" dirty="0"/>
                        <a:t>85.9%</a:t>
                      </a:r>
                    </a:p>
                  </a:txBody>
                  <a:tcPr/>
                </a:tc>
                <a:extLst>
                  <a:ext uri="{0D108BD9-81ED-4DB2-BD59-A6C34878D82A}">
                    <a16:rowId xmlns:a16="http://schemas.microsoft.com/office/drawing/2014/main" val="10001"/>
                  </a:ext>
                </a:extLst>
              </a:tr>
              <a:tr h="370840">
                <a:tc>
                  <a:txBody>
                    <a:bodyPr/>
                    <a:lstStyle/>
                    <a:p>
                      <a:r>
                        <a:rPr lang="en-US" sz="2400" dirty="0"/>
                        <a:t>Temporal</a:t>
                      </a:r>
                      <a:r>
                        <a:rPr lang="en-US" sz="2400" baseline="0" dirty="0"/>
                        <a:t> convolution</a:t>
                      </a:r>
                      <a:endParaRPr lang="en-US" sz="2400" dirty="0"/>
                    </a:p>
                  </a:txBody>
                  <a:tcPr/>
                </a:tc>
                <a:tc>
                  <a:txBody>
                    <a:bodyPr/>
                    <a:lstStyle/>
                    <a:p>
                      <a:r>
                        <a:rPr lang="en-US" sz="2400" dirty="0"/>
                        <a:t>65.4%</a:t>
                      </a:r>
                    </a:p>
                  </a:txBody>
                  <a:tcPr/>
                </a:tc>
                <a:extLst>
                  <a:ext uri="{0D108BD9-81ED-4DB2-BD59-A6C34878D82A}">
                    <a16:rowId xmlns:a16="http://schemas.microsoft.com/office/drawing/2014/main" val="10002"/>
                  </a:ext>
                </a:extLst>
              </a:tr>
              <a:tr h="431346">
                <a:tc>
                  <a:txBody>
                    <a:bodyPr/>
                    <a:lstStyle/>
                    <a:p>
                      <a:r>
                        <a:rPr lang="en-US" sz="2400" dirty="0" err="1"/>
                        <a:t>Avg</a:t>
                      </a:r>
                      <a:r>
                        <a:rPr lang="en-US" sz="2400" dirty="0"/>
                        <a:t>-of-frame-scores (color)</a:t>
                      </a:r>
                    </a:p>
                  </a:txBody>
                  <a:tcPr/>
                </a:tc>
                <a:tc>
                  <a:txBody>
                    <a:bodyPr/>
                    <a:lstStyle/>
                    <a:p>
                      <a:r>
                        <a:rPr lang="en-US" sz="2400" dirty="0"/>
                        <a:t>72.8%</a:t>
                      </a:r>
                    </a:p>
                  </a:txBody>
                  <a:tcPr/>
                </a:tc>
                <a:extLst>
                  <a:ext uri="{0D108BD9-81ED-4DB2-BD59-A6C34878D82A}">
                    <a16:rowId xmlns:a16="http://schemas.microsoft.com/office/drawing/2014/main" val="10003"/>
                  </a:ext>
                </a:extLst>
              </a:tr>
              <a:tr h="431346">
                <a:tc>
                  <a:txBody>
                    <a:bodyPr/>
                    <a:lstStyle/>
                    <a:p>
                      <a:r>
                        <a:rPr lang="en-US" sz="2400" dirty="0" err="1"/>
                        <a:t>Avg</a:t>
                      </a:r>
                      <a:r>
                        <a:rPr lang="en-US" sz="2400" dirty="0"/>
                        <a:t>-of-frame-scores (flow)</a:t>
                      </a:r>
                    </a:p>
                  </a:txBody>
                  <a:tcPr/>
                </a:tc>
                <a:tc>
                  <a:txBody>
                    <a:bodyPr/>
                    <a:lstStyle/>
                    <a:p>
                      <a:r>
                        <a:rPr lang="en-US" sz="2400" dirty="0"/>
                        <a:t>81.2%</a:t>
                      </a:r>
                    </a:p>
                  </a:txBody>
                  <a:tcPr/>
                </a:tc>
                <a:extLst>
                  <a:ext uri="{0D108BD9-81ED-4DB2-BD59-A6C34878D82A}">
                    <a16:rowId xmlns:a16="http://schemas.microsoft.com/office/drawing/2014/main" val="10004"/>
                  </a:ext>
                </a:extLst>
              </a:tr>
              <a:tr h="431346">
                <a:tc>
                  <a:txBody>
                    <a:bodyPr/>
                    <a:lstStyle/>
                    <a:p>
                      <a:r>
                        <a:rPr lang="en-US" sz="2400" dirty="0" err="1"/>
                        <a:t>Avg</a:t>
                      </a:r>
                      <a:r>
                        <a:rPr lang="en-US" sz="2400" dirty="0"/>
                        <a:t>-of-frame-scores (both)</a:t>
                      </a:r>
                    </a:p>
                  </a:txBody>
                  <a:tcPr/>
                </a:tc>
                <a:tc>
                  <a:txBody>
                    <a:bodyPr/>
                    <a:lstStyle/>
                    <a:p>
                      <a:r>
                        <a:rPr lang="en-US" sz="2400" dirty="0"/>
                        <a:t>86.2%</a:t>
                      </a:r>
                    </a:p>
                  </a:txBody>
                  <a:tcPr/>
                </a:tc>
                <a:extLst>
                  <a:ext uri="{0D108BD9-81ED-4DB2-BD59-A6C34878D82A}">
                    <a16:rowId xmlns:a16="http://schemas.microsoft.com/office/drawing/2014/main" val="10005"/>
                  </a:ext>
                </a:extLst>
              </a:tr>
            </a:tbl>
          </a:graphicData>
        </a:graphic>
      </p:graphicFrame>
      <p:sp>
        <p:nvSpPr>
          <p:cNvPr id="5" name="Rectangle 4"/>
          <p:cNvSpPr/>
          <p:nvPr/>
        </p:nvSpPr>
        <p:spPr>
          <a:xfrm>
            <a:off x="0" y="6488668"/>
            <a:ext cx="12022667" cy="369332"/>
          </a:xfrm>
          <a:prstGeom prst="rect">
            <a:avLst/>
          </a:prstGeom>
        </p:spPr>
        <p:txBody>
          <a:bodyPr wrap="square">
            <a:spAutoFit/>
          </a:bodyPr>
          <a:lstStyle/>
          <a:p>
            <a:r>
              <a:rPr lang="en-US" dirty="0"/>
              <a:t>Two-Stream Convolutional Networks for Action Recognition in Videos. Karen </a:t>
            </a:r>
            <a:r>
              <a:rPr lang="en-US" dirty="0" err="1"/>
              <a:t>Simonyan</a:t>
            </a:r>
            <a:r>
              <a:rPr lang="en-US" dirty="0"/>
              <a:t> and Andrew Zisserman. In </a:t>
            </a:r>
            <a:r>
              <a:rPr lang="en-US" i="1" dirty="0"/>
              <a:t>NIPS, </a:t>
            </a:r>
            <a:r>
              <a:rPr lang="en-US" dirty="0"/>
              <a:t>2014.</a:t>
            </a:r>
          </a:p>
        </p:txBody>
      </p:sp>
    </p:spTree>
    <p:extLst>
      <p:ext uri="{BB962C8B-B14F-4D97-AF65-F5344CB8AC3E}">
        <p14:creationId xmlns:p14="http://schemas.microsoft.com/office/powerpoint/2010/main" val="17278574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Beyond frame averaging</a:t>
            </a:r>
          </a:p>
        </p:txBody>
      </p:sp>
      <p:sp>
        <p:nvSpPr>
          <p:cNvPr id="3" name="Content Placeholder 2"/>
          <p:cNvSpPr>
            <a:spLocks noGrp="1"/>
          </p:cNvSpPr>
          <p:nvPr>
            <p:ph idx="1"/>
          </p:nvPr>
        </p:nvSpPr>
        <p:spPr>
          <a:xfrm>
            <a:off x="838200" y="1825624"/>
            <a:ext cx="10515600" cy="4386489"/>
          </a:xfrm>
        </p:spPr>
        <p:txBody>
          <a:bodyPr/>
          <a:lstStyle/>
          <a:p>
            <a:r>
              <a:rPr lang="en-US" dirty="0"/>
              <a:t>Do better than averaging frames?</a:t>
            </a:r>
          </a:p>
          <a:p>
            <a:pPr lvl="1"/>
            <a:r>
              <a:rPr lang="en-US" dirty="0"/>
              <a:t>without increasing cost!</a:t>
            </a:r>
          </a:p>
          <a:p>
            <a:r>
              <a:rPr lang="en-US" dirty="0"/>
              <a:t>Idea: video is </a:t>
            </a:r>
            <a:r>
              <a:rPr lang="en-US" i="1" dirty="0"/>
              <a:t>sequence </a:t>
            </a:r>
            <a:r>
              <a:rPr lang="en-US" dirty="0"/>
              <a:t>of frames</a:t>
            </a:r>
          </a:p>
          <a:p>
            <a:r>
              <a:rPr lang="en-US" dirty="0" err="1"/>
              <a:t>Convnet</a:t>
            </a:r>
            <a:r>
              <a:rPr lang="en-US" dirty="0"/>
              <a:t> converts each frame into feature vector</a:t>
            </a:r>
          </a:p>
          <a:p>
            <a:r>
              <a:rPr lang="en-US" dirty="0"/>
              <a:t>Sequence of feature vectors </a:t>
            </a:r>
            <a:r>
              <a:rPr lang="en-US" dirty="0">
                <a:sym typeface="Wingdings"/>
              </a:rPr>
              <a:t> class scores?</a:t>
            </a:r>
            <a:endParaRPr lang="en-US" dirty="0"/>
          </a:p>
        </p:txBody>
      </p:sp>
    </p:spTree>
    <p:extLst>
      <p:ext uri="{BB962C8B-B14F-4D97-AF65-F5344CB8AC3E}">
        <p14:creationId xmlns:p14="http://schemas.microsoft.com/office/powerpoint/2010/main" val="32842389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Detour: Sequence modeling</a:t>
            </a:r>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2288342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Video classification</a:t>
            </a:r>
          </a:p>
        </p:txBody>
      </p:sp>
      <p:sp>
        <p:nvSpPr>
          <p:cNvPr id="3" name="Content Placeholder 2"/>
          <p:cNvSpPr>
            <a:spLocks noGrp="1"/>
          </p:cNvSpPr>
          <p:nvPr>
            <p:ph idx="1"/>
          </p:nvPr>
        </p:nvSpPr>
        <p:spPr>
          <a:xfrm>
            <a:off x="838200" y="1825625"/>
            <a:ext cx="10515600" cy="4313918"/>
          </a:xfrm>
        </p:spPr>
        <p:txBody>
          <a:bodyPr/>
          <a:lstStyle/>
          <a:p>
            <a:r>
              <a:rPr lang="en-US" dirty="0"/>
              <a:t>Significantly harder to collect data</a:t>
            </a:r>
          </a:p>
          <a:p>
            <a:r>
              <a:rPr lang="en-US" dirty="0"/>
              <a:t>1 video = hundreds of frames</a:t>
            </a:r>
          </a:p>
          <a:p>
            <a:r>
              <a:rPr lang="en-US" dirty="0"/>
              <a:t>UCF 101 : 13k videos from 101 actions</a:t>
            </a:r>
          </a:p>
          <a:p>
            <a:r>
              <a:rPr lang="en-US" dirty="0"/>
              <a:t>HMDB: 7k videos from 51 actions</a:t>
            </a:r>
          </a:p>
          <a:p>
            <a:endParaRPr lang="en-US" dirty="0"/>
          </a:p>
        </p:txBody>
      </p:sp>
    </p:spTree>
    <p:extLst>
      <p:ext uri="{BB962C8B-B14F-4D97-AF65-F5344CB8AC3E}">
        <p14:creationId xmlns:p14="http://schemas.microsoft.com/office/powerpoint/2010/main" val="12706011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Sequence modeling</a:t>
            </a:r>
          </a:p>
        </p:txBody>
      </p:sp>
      <p:sp>
        <p:nvSpPr>
          <p:cNvPr id="3" name="Content Placeholder 2"/>
          <p:cNvSpPr>
            <a:spLocks noGrp="1"/>
          </p:cNvSpPr>
          <p:nvPr>
            <p:ph idx="1"/>
          </p:nvPr>
        </p:nvSpPr>
        <p:spPr>
          <a:xfrm>
            <a:off x="838200" y="1825625"/>
            <a:ext cx="10515600" cy="2122261"/>
          </a:xfrm>
        </p:spPr>
        <p:txBody>
          <a:bodyPr/>
          <a:lstStyle/>
          <a:p>
            <a:r>
              <a:rPr lang="en-US" dirty="0"/>
              <a:t>Internal state </a:t>
            </a:r>
            <a:r>
              <a:rPr lang="en-US" i="1" dirty="0"/>
              <a:t>h</a:t>
            </a:r>
          </a:p>
          <a:p>
            <a:r>
              <a:rPr lang="en-US" dirty="0"/>
              <a:t>Observations </a:t>
            </a:r>
            <a:r>
              <a:rPr lang="en-US" i="1" dirty="0"/>
              <a:t>x</a:t>
            </a:r>
          </a:p>
          <a:p>
            <a:r>
              <a:rPr lang="en-US" dirty="0"/>
              <a:t>See observations over time</a:t>
            </a:r>
          </a:p>
          <a:p>
            <a:r>
              <a:rPr lang="en-US" dirty="0"/>
              <a:t>Update state</a:t>
            </a:r>
          </a:p>
        </p:txBody>
      </p:sp>
      <p:pic>
        <p:nvPicPr>
          <p:cNvPr id="4" name="Picture 3"/>
          <p:cNvPicPr>
            <a:picLocks noChangeAspect="1"/>
          </p:cNvPicPr>
          <p:nvPr/>
        </p:nvPicPr>
        <p:blipFill>
          <a:blip r:embed="rId2"/>
          <a:stretch>
            <a:fillRect/>
          </a:stretch>
        </p:blipFill>
        <p:spPr>
          <a:xfrm>
            <a:off x="838200" y="4438650"/>
            <a:ext cx="3111500" cy="469900"/>
          </a:xfrm>
          <a:prstGeom prst="rect">
            <a:avLst/>
          </a:prstGeom>
        </p:spPr>
      </p:pic>
      <p:sp>
        <p:nvSpPr>
          <p:cNvPr id="5" name="Rectangle 4"/>
          <p:cNvSpPr/>
          <p:nvPr/>
        </p:nvSpPr>
        <p:spPr>
          <a:xfrm>
            <a:off x="6734629" y="3135086"/>
            <a:ext cx="1030514" cy="812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f</a:t>
            </a:r>
          </a:p>
        </p:txBody>
      </p:sp>
      <p:sp>
        <p:nvSpPr>
          <p:cNvPr id="6" name="Rectangle 5"/>
          <p:cNvSpPr/>
          <p:nvPr/>
        </p:nvSpPr>
        <p:spPr>
          <a:xfrm>
            <a:off x="8802915" y="3135086"/>
            <a:ext cx="1030514" cy="812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f</a:t>
            </a:r>
          </a:p>
        </p:txBody>
      </p:sp>
      <p:sp>
        <p:nvSpPr>
          <p:cNvPr id="7" name="Rectangle 6"/>
          <p:cNvSpPr/>
          <p:nvPr/>
        </p:nvSpPr>
        <p:spPr>
          <a:xfrm>
            <a:off x="10568214" y="3135086"/>
            <a:ext cx="1030514" cy="812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f</a:t>
            </a:r>
          </a:p>
        </p:txBody>
      </p:sp>
      <p:sp>
        <p:nvSpPr>
          <p:cNvPr id="8" name="TextBox 7"/>
          <p:cNvSpPr txBox="1"/>
          <p:nvPr/>
        </p:nvSpPr>
        <p:spPr>
          <a:xfrm>
            <a:off x="6916057" y="4333297"/>
            <a:ext cx="667657" cy="369332"/>
          </a:xfrm>
          <a:prstGeom prst="rect">
            <a:avLst/>
          </a:prstGeom>
          <a:noFill/>
        </p:spPr>
        <p:txBody>
          <a:bodyPr wrap="square" rtlCol="0">
            <a:spAutoFit/>
          </a:bodyPr>
          <a:lstStyle/>
          <a:p>
            <a:pPr algn="ctr"/>
            <a:r>
              <a:rPr lang="en-US" dirty="0"/>
              <a:t>x</a:t>
            </a:r>
            <a:r>
              <a:rPr lang="en-US" baseline="-25000" dirty="0"/>
              <a:t>1</a:t>
            </a:r>
          </a:p>
        </p:txBody>
      </p:sp>
      <p:sp>
        <p:nvSpPr>
          <p:cNvPr id="9" name="TextBox 8"/>
          <p:cNvSpPr txBox="1"/>
          <p:nvPr/>
        </p:nvSpPr>
        <p:spPr>
          <a:xfrm>
            <a:off x="8984343" y="4333297"/>
            <a:ext cx="667657" cy="369332"/>
          </a:xfrm>
          <a:prstGeom prst="rect">
            <a:avLst/>
          </a:prstGeom>
          <a:noFill/>
        </p:spPr>
        <p:txBody>
          <a:bodyPr wrap="square" rtlCol="0">
            <a:spAutoFit/>
          </a:bodyPr>
          <a:lstStyle/>
          <a:p>
            <a:pPr algn="ctr"/>
            <a:r>
              <a:rPr lang="en-US" dirty="0"/>
              <a:t>x</a:t>
            </a:r>
            <a:r>
              <a:rPr lang="en-US" baseline="-25000" dirty="0"/>
              <a:t>2</a:t>
            </a:r>
          </a:p>
        </p:txBody>
      </p:sp>
      <p:sp>
        <p:nvSpPr>
          <p:cNvPr id="10" name="TextBox 9"/>
          <p:cNvSpPr txBox="1"/>
          <p:nvPr/>
        </p:nvSpPr>
        <p:spPr>
          <a:xfrm>
            <a:off x="10749642" y="4333297"/>
            <a:ext cx="667657" cy="369332"/>
          </a:xfrm>
          <a:prstGeom prst="rect">
            <a:avLst/>
          </a:prstGeom>
          <a:noFill/>
        </p:spPr>
        <p:txBody>
          <a:bodyPr wrap="square" rtlCol="0">
            <a:spAutoFit/>
          </a:bodyPr>
          <a:lstStyle/>
          <a:p>
            <a:pPr algn="ctr"/>
            <a:r>
              <a:rPr lang="en-US" dirty="0"/>
              <a:t>x</a:t>
            </a:r>
            <a:r>
              <a:rPr lang="en-US" baseline="-25000" dirty="0"/>
              <a:t>3</a:t>
            </a:r>
          </a:p>
        </p:txBody>
      </p:sp>
      <p:cxnSp>
        <p:nvCxnSpPr>
          <p:cNvPr id="12" name="Straight Arrow Connector 11"/>
          <p:cNvCxnSpPr>
            <a:stCxn id="8" idx="0"/>
            <a:endCxn id="5" idx="2"/>
          </p:cNvCxnSpPr>
          <p:nvPr/>
        </p:nvCxnSpPr>
        <p:spPr>
          <a:xfrm flipV="1">
            <a:off x="7249886" y="3947886"/>
            <a:ext cx="0" cy="38541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6907893" y="2274990"/>
            <a:ext cx="667657" cy="369332"/>
          </a:xfrm>
          <a:prstGeom prst="rect">
            <a:avLst/>
          </a:prstGeom>
          <a:noFill/>
        </p:spPr>
        <p:txBody>
          <a:bodyPr wrap="square" rtlCol="0">
            <a:spAutoFit/>
          </a:bodyPr>
          <a:lstStyle/>
          <a:p>
            <a:pPr algn="ctr"/>
            <a:r>
              <a:rPr lang="en-US" dirty="0"/>
              <a:t>h</a:t>
            </a:r>
            <a:r>
              <a:rPr lang="en-US" baseline="-25000" dirty="0"/>
              <a:t>1</a:t>
            </a:r>
          </a:p>
        </p:txBody>
      </p:sp>
      <p:sp>
        <p:nvSpPr>
          <p:cNvPr id="14" name="TextBox 13"/>
          <p:cNvSpPr txBox="1"/>
          <p:nvPr/>
        </p:nvSpPr>
        <p:spPr>
          <a:xfrm>
            <a:off x="8984343" y="2274990"/>
            <a:ext cx="667657" cy="369332"/>
          </a:xfrm>
          <a:prstGeom prst="rect">
            <a:avLst/>
          </a:prstGeom>
          <a:noFill/>
        </p:spPr>
        <p:txBody>
          <a:bodyPr wrap="square" rtlCol="0">
            <a:spAutoFit/>
          </a:bodyPr>
          <a:lstStyle/>
          <a:p>
            <a:pPr algn="ctr"/>
            <a:r>
              <a:rPr lang="en-US" dirty="0"/>
              <a:t>h</a:t>
            </a:r>
            <a:r>
              <a:rPr lang="en-US" baseline="-25000" dirty="0"/>
              <a:t>2</a:t>
            </a:r>
          </a:p>
        </p:txBody>
      </p:sp>
      <p:sp>
        <p:nvSpPr>
          <p:cNvPr id="15" name="TextBox 14"/>
          <p:cNvSpPr txBox="1"/>
          <p:nvPr/>
        </p:nvSpPr>
        <p:spPr>
          <a:xfrm>
            <a:off x="10749641" y="2274990"/>
            <a:ext cx="667657" cy="369332"/>
          </a:xfrm>
          <a:prstGeom prst="rect">
            <a:avLst/>
          </a:prstGeom>
          <a:noFill/>
        </p:spPr>
        <p:txBody>
          <a:bodyPr wrap="square" rtlCol="0">
            <a:spAutoFit/>
          </a:bodyPr>
          <a:lstStyle/>
          <a:p>
            <a:pPr algn="ctr"/>
            <a:r>
              <a:rPr lang="en-US" dirty="0"/>
              <a:t>h</a:t>
            </a:r>
            <a:r>
              <a:rPr lang="en-US" baseline="-25000" dirty="0"/>
              <a:t>3</a:t>
            </a:r>
          </a:p>
        </p:txBody>
      </p:sp>
      <p:cxnSp>
        <p:nvCxnSpPr>
          <p:cNvPr id="16" name="Straight Arrow Connector 15"/>
          <p:cNvCxnSpPr>
            <a:stCxn id="5" idx="0"/>
            <a:endCxn id="13" idx="2"/>
          </p:cNvCxnSpPr>
          <p:nvPr/>
        </p:nvCxnSpPr>
        <p:spPr>
          <a:xfrm flipH="1" flipV="1">
            <a:off x="7241722" y="2644322"/>
            <a:ext cx="8164" cy="49076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stCxn id="9" idx="0"/>
            <a:endCxn id="6" idx="2"/>
          </p:cNvCxnSpPr>
          <p:nvPr/>
        </p:nvCxnSpPr>
        <p:spPr>
          <a:xfrm flipV="1">
            <a:off x="9318172" y="3947886"/>
            <a:ext cx="0" cy="38541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stCxn id="6" idx="0"/>
            <a:endCxn id="14" idx="2"/>
          </p:cNvCxnSpPr>
          <p:nvPr/>
        </p:nvCxnSpPr>
        <p:spPr>
          <a:xfrm flipV="1">
            <a:off x="9318172" y="2644322"/>
            <a:ext cx="0" cy="49076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a:stCxn id="7" idx="0"/>
            <a:endCxn id="15" idx="2"/>
          </p:cNvCxnSpPr>
          <p:nvPr/>
        </p:nvCxnSpPr>
        <p:spPr>
          <a:xfrm flipH="1" flipV="1">
            <a:off x="11083470" y="2644322"/>
            <a:ext cx="1" cy="49076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stCxn id="10" idx="0"/>
            <a:endCxn id="7" idx="2"/>
          </p:cNvCxnSpPr>
          <p:nvPr/>
        </p:nvCxnSpPr>
        <p:spPr>
          <a:xfrm flipV="1">
            <a:off x="11083471" y="3947886"/>
            <a:ext cx="0" cy="38541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6" name="Freeform 35"/>
          <p:cNvSpPr/>
          <p:nvPr/>
        </p:nvSpPr>
        <p:spPr>
          <a:xfrm>
            <a:off x="7431314" y="1997779"/>
            <a:ext cx="1872343" cy="2650939"/>
          </a:xfrm>
          <a:custGeom>
            <a:avLst/>
            <a:gdLst>
              <a:gd name="connsiteX0" fmla="*/ 0 w 1872343"/>
              <a:gd name="connsiteY0" fmla="*/ 469650 h 2650939"/>
              <a:gd name="connsiteX1" fmla="*/ 449943 w 1872343"/>
              <a:gd name="connsiteY1" fmla="*/ 150335 h 2650939"/>
              <a:gd name="connsiteX2" fmla="*/ 1190172 w 1872343"/>
              <a:gd name="connsiteY2" fmla="*/ 2588735 h 2650939"/>
              <a:gd name="connsiteX3" fmla="*/ 1872343 w 1872343"/>
              <a:gd name="connsiteY3" fmla="*/ 1979135 h 2650939"/>
            </a:gdLst>
            <a:ahLst/>
            <a:cxnLst>
              <a:cxn ang="0">
                <a:pos x="connsiteX0" y="connsiteY0"/>
              </a:cxn>
              <a:cxn ang="0">
                <a:pos x="connsiteX1" y="connsiteY1"/>
              </a:cxn>
              <a:cxn ang="0">
                <a:pos x="connsiteX2" y="connsiteY2"/>
              </a:cxn>
              <a:cxn ang="0">
                <a:pos x="connsiteX3" y="connsiteY3"/>
              </a:cxn>
            </a:cxnLst>
            <a:rect l="l" t="t" r="r" b="b"/>
            <a:pathLst>
              <a:path w="1872343" h="2650939">
                <a:moveTo>
                  <a:pt x="0" y="469650"/>
                </a:moveTo>
                <a:cubicBezTo>
                  <a:pt x="125790" y="133402"/>
                  <a:pt x="251581" y="-202846"/>
                  <a:pt x="449943" y="150335"/>
                </a:cubicBezTo>
                <a:cubicBezTo>
                  <a:pt x="648305" y="503516"/>
                  <a:pt x="953105" y="2283935"/>
                  <a:pt x="1190172" y="2588735"/>
                </a:cubicBezTo>
                <a:cubicBezTo>
                  <a:pt x="1427239" y="2893535"/>
                  <a:pt x="1872343" y="1979135"/>
                  <a:pt x="1872343" y="1979135"/>
                </a:cubicBezTo>
              </a:path>
            </a:pathLst>
          </a:custGeom>
          <a:noFill/>
          <a:ln>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reeform 36"/>
          <p:cNvSpPr/>
          <p:nvPr/>
        </p:nvSpPr>
        <p:spPr>
          <a:xfrm>
            <a:off x="9476013" y="1997779"/>
            <a:ext cx="1607458" cy="2650939"/>
          </a:xfrm>
          <a:custGeom>
            <a:avLst/>
            <a:gdLst>
              <a:gd name="connsiteX0" fmla="*/ 0 w 1872343"/>
              <a:gd name="connsiteY0" fmla="*/ 469650 h 2650939"/>
              <a:gd name="connsiteX1" fmla="*/ 449943 w 1872343"/>
              <a:gd name="connsiteY1" fmla="*/ 150335 h 2650939"/>
              <a:gd name="connsiteX2" fmla="*/ 1190172 w 1872343"/>
              <a:gd name="connsiteY2" fmla="*/ 2588735 h 2650939"/>
              <a:gd name="connsiteX3" fmla="*/ 1872343 w 1872343"/>
              <a:gd name="connsiteY3" fmla="*/ 1979135 h 2650939"/>
            </a:gdLst>
            <a:ahLst/>
            <a:cxnLst>
              <a:cxn ang="0">
                <a:pos x="connsiteX0" y="connsiteY0"/>
              </a:cxn>
              <a:cxn ang="0">
                <a:pos x="connsiteX1" y="connsiteY1"/>
              </a:cxn>
              <a:cxn ang="0">
                <a:pos x="connsiteX2" y="connsiteY2"/>
              </a:cxn>
              <a:cxn ang="0">
                <a:pos x="connsiteX3" y="connsiteY3"/>
              </a:cxn>
            </a:cxnLst>
            <a:rect l="l" t="t" r="r" b="b"/>
            <a:pathLst>
              <a:path w="1872343" h="2650939">
                <a:moveTo>
                  <a:pt x="0" y="469650"/>
                </a:moveTo>
                <a:cubicBezTo>
                  <a:pt x="125790" y="133402"/>
                  <a:pt x="251581" y="-202846"/>
                  <a:pt x="449943" y="150335"/>
                </a:cubicBezTo>
                <a:cubicBezTo>
                  <a:pt x="648305" y="503516"/>
                  <a:pt x="953105" y="2283935"/>
                  <a:pt x="1190172" y="2588735"/>
                </a:cubicBezTo>
                <a:cubicBezTo>
                  <a:pt x="1427239" y="2893535"/>
                  <a:pt x="1872343" y="1979135"/>
                  <a:pt x="1872343" y="1979135"/>
                </a:cubicBezTo>
              </a:path>
            </a:pathLst>
          </a:custGeom>
          <a:noFill/>
          <a:ln>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p:cNvSpPr txBox="1"/>
          <p:nvPr/>
        </p:nvSpPr>
        <p:spPr>
          <a:xfrm>
            <a:off x="2249714" y="5341257"/>
            <a:ext cx="8091715" cy="584775"/>
          </a:xfrm>
          <a:prstGeom prst="rect">
            <a:avLst/>
          </a:prstGeom>
          <a:noFill/>
        </p:spPr>
        <p:txBody>
          <a:bodyPr wrap="square" rtlCol="0">
            <a:spAutoFit/>
          </a:bodyPr>
          <a:lstStyle/>
          <a:p>
            <a:pPr algn="ctr"/>
            <a:r>
              <a:rPr lang="en-US" sz="3200" b="1" dirty="0">
                <a:ln w="22225">
                  <a:solidFill>
                    <a:schemeClr val="accent2"/>
                  </a:solidFill>
                  <a:prstDash val="solid"/>
                </a:ln>
                <a:solidFill>
                  <a:schemeClr val="accent2">
                    <a:lumMod val="40000"/>
                    <a:lumOff val="60000"/>
                  </a:schemeClr>
                </a:solidFill>
              </a:rPr>
              <a:t>Recurrent Neural Networks (RNNs)</a:t>
            </a:r>
          </a:p>
        </p:txBody>
      </p:sp>
    </p:spTree>
    <p:extLst>
      <p:ext uri="{BB962C8B-B14F-4D97-AF65-F5344CB8AC3E}">
        <p14:creationId xmlns:p14="http://schemas.microsoft.com/office/powerpoint/2010/main" val="1068729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Problem: vanishing/exploding gradients</a:t>
            </a:r>
          </a:p>
        </p:txBody>
      </p:sp>
      <p:pic>
        <p:nvPicPr>
          <p:cNvPr id="4" name="Picture 3"/>
          <p:cNvPicPr>
            <a:picLocks noChangeAspect="1"/>
          </p:cNvPicPr>
          <p:nvPr/>
        </p:nvPicPr>
        <p:blipFill>
          <a:blip r:embed="rId2"/>
          <a:stretch>
            <a:fillRect/>
          </a:stretch>
        </p:blipFill>
        <p:spPr>
          <a:xfrm>
            <a:off x="3549650" y="3805767"/>
            <a:ext cx="5092700" cy="1041400"/>
          </a:xfrm>
          <a:prstGeom prst="rect">
            <a:avLst/>
          </a:prstGeom>
        </p:spPr>
      </p:pic>
      <p:pic>
        <p:nvPicPr>
          <p:cNvPr id="5" name="Picture 4"/>
          <p:cNvPicPr>
            <a:picLocks noChangeAspect="1"/>
          </p:cNvPicPr>
          <p:nvPr/>
        </p:nvPicPr>
        <p:blipFill>
          <a:blip r:embed="rId3"/>
          <a:stretch>
            <a:fillRect/>
          </a:stretch>
        </p:blipFill>
        <p:spPr>
          <a:xfrm>
            <a:off x="4540250" y="2948517"/>
            <a:ext cx="3111500" cy="469900"/>
          </a:xfrm>
          <a:prstGeom prst="rect">
            <a:avLst/>
          </a:prstGeom>
        </p:spPr>
      </p:pic>
    </p:spTree>
    <p:extLst>
      <p:ext uri="{BB962C8B-B14F-4D97-AF65-F5344CB8AC3E}">
        <p14:creationId xmlns:p14="http://schemas.microsoft.com/office/powerpoint/2010/main" val="22084357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“Long Short-term Memory”</a:t>
            </a:r>
          </a:p>
        </p:txBody>
      </p:sp>
      <p:sp>
        <p:nvSpPr>
          <p:cNvPr id="3" name="Content Placeholder 2"/>
          <p:cNvSpPr>
            <a:spLocks noGrp="1"/>
          </p:cNvSpPr>
          <p:nvPr>
            <p:ph idx="1"/>
          </p:nvPr>
        </p:nvSpPr>
        <p:spPr/>
        <p:txBody>
          <a:bodyPr/>
          <a:lstStyle/>
          <a:p>
            <a:r>
              <a:rPr lang="en-US" dirty="0"/>
              <a:t>Instead of repeated applications of arbitrary function f</a:t>
            </a:r>
          </a:p>
          <a:p>
            <a:r>
              <a:rPr lang="en-US" dirty="0"/>
              <a:t>Have repeated application of something that does not decay or scale up</a:t>
            </a:r>
          </a:p>
          <a:p>
            <a:pPr lvl="1"/>
            <a:r>
              <a:rPr lang="en-US" dirty="0"/>
              <a:t>Addition!</a:t>
            </a:r>
          </a:p>
        </p:txBody>
      </p:sp>
    </p:spTree>
    <p:extLst>
      <p:ext uri="{BB962C8B-B14F-4D97-AF65-F5344CB8AC3E}">
        <p14:creationId xmlns:p14="http://schemas.microsoft.com/office/powerpoint/2010/main" val="18939693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(Not) LSTM - 1</a:t>
            </a:r>
          </a:p>
        </p:txBody>
      </p:sp>
      <p:pic>
        <p:nvPicPr>
          <p:cNvPr id="4" name="Picture 3"/>
          <p:cNvPicPr>
            <a:picLocks noChangeAspect="1"/>
          </p:cNvPicPr>
          <p:nvPr/>
        </p:nvPicPr>
        <p:blipFill>
          <a:blip r:embed="rId2"/>
          <a:stretch>
            <a:fillRect/>
          </a:stretch>
        </p:blipFill>
        <p:spPr>
          <a:xfrm>
            <a:off x="4540250" y="2440517"/>
            <a:ext cx="3111500" cy="469900"/>
          </a:xfrm>
          <a:prstGeom prst="rect">
            <a:avLst/>
          </a:prstGeom>
        </p:spPr>
      </p:pic>
      <p:pic>
        <p:nvPicPr>
          <p:cNvPr id="5" name="Picture 4"/>
          <p:cNvPicPr>
            <a:picLocks noChangeAspect="1"/>
          </p:cNvPicPr>
          <p:nvPr/>
        </p:nvPicPr>
        <p:blipFill>
          <a:blip r:embed="rId3"/>
          <a:stretch>
            <a:fillRect/>
          </a:stretch>
        </p:blipFill>
        <p:spPr>
          <a:xfrm>
            <a:off x="4673599" y="3281891"/>
            <a:ext cx="2844800" cy="406400"/>
          </a:xfrm>
          <a:prstGeom prst="rect">
            <a:avLst/>
          </a:prstGeom>
        </p:spPr>
      </p:pic>
      <p:pic>
        <p:nvPicPr>
          <p:cNvPr id="6" name="Picture 5"/>
          <p:cNvPicPr>
            <a:picLocks noChangeAspect="1"/>
          </p:cNvPicPr>
          <p:nvPr/>
        </p:nvPicPr>
        <p:blipFill>
          <a:blip r:embed="rId4"/>
          <a:stretch>
            <a:fillRect/>
          </a:stretch>
        </p:blipFill>
        <p:spPr>
          <a:xfrm>
            <a:off x="4813300" y="3947583"/>
            <a:ext cx="2565400" cy="1028700"/>
          </a:xfrm>
          <a:prstGeom prst="rect">
            <a:avLst/>
          </a:prstGeom>
        </p:spPr>
      </p:pic>
      <p:sp>
        <p:nvSpPr>
          <p:cNvPr id="7" name="Multiply 6"/>
          <p:cNvSpPr/>
          <p:nvPr/>
        </p:nvSpPr>
        <p:spPr>
          <a:xfrm>
            <a:off x="4106333" y="1862667"/>
            <a:ext cx="3979333" cy="1566333"/>
          </a:xfrm>
          <a:prstGeom prst="mathMultiply">
            <a:avLst>
              <a:gd name="adj1" fmla="val 5142"/>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252466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(Not) LSTM - 2</a:t>
            </a:r>
          </a:p>
        </p:txBody>
      </p:sp>
      <p:pic>
        <p:nvPicPr>
          <p:cNvPr id="4" name="Picture 3"/>
          <p:cNvPicPr>
            <a:picLocks noChangeAspect="1"/>
          </p:cNvPicPr>
          <p:nvPr/>
        </p:nvPicPr>
        <p:blipFill>
          <a:blip r:embed="rId2"/>
          <a:stretch>
            <a:fillRect/>
          </a:stretch>
        </p:blipFill>
        <p:spPr>
          <a:xfrm>
            <a:off x="5118099" y="3000922"/>
            <a:ext cx="1955800" cy="469900"/>
          </a:xfrm>
          <a:prstGeom prst="rect">
            <a:avLst/>
          </a:prstGeom>
        </p:spPr>
      </p:pic>
      <p:pic>
        <p:nvPicPr>
          <p:cNvPr id="5" name="Picture 4"/>
          <p:cNvPicPr>
            <a:picLocks noChangeAspect="1"/>
          </p:cNvPicPr>
          <p:nvPr/>
        </p:nvPicPr>
        <p:blipFill>
          <a:blip r:embed="rId3"/>
          <a:stretch>
            <a:fillRect/>
          </a:stretch>
        </p:blipFill>
        <p:spPr>
          <a:xfrm>
            <a:off x="4540250" y="1797054"/>
            <a:ext cx="3111500" cy="469900"/>
          </a:xfrm>
          <a:prstGeom prst="rect">
            <a:avLst/>
          </a:prstGeom>
        </p:spPr>
      </p:pic>
      <p:sp>
        <p:nvSpPr>
          <p:cNvPr id="6" name="Multiply 5"/>
          <p:cNvSpPr/>
          <p:nvPr/>
        </p:nvSpPr>
        <p:spPr>
          <a:xfrm>
            <a:off x="4106333" y="1219204"/>
            <a:ext cx="3979333" cy="1566333"/>
          </a:xfrm>
          <a:prstGeom prst="mathMultiply">
            <a:avLst>
              <a:gd name="adj1" fmla="val 5142"/>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4"/>
          <a:stretch>
            <a:fillRect/>
          </a:stretch>
        </p:blipFill>
        <p:spPr>
          <a:xfrm>
            <a:off x="4737099" y="3686207"/>
            <a:ext cx="2717800" cy="342900"/>
          </a:xfrm>
          <a:prstGeom prst="rect">
            <a:avLst/>
          </a:prstGeom>
        </p:spPr>
      </p:pic>
    </p:spTree>
    <p:extLst>
      <p:ext uri="{BB962C8B-B14F-4D97-AF65-F5344CB8AC3E}">
        <p14:creationId xmlns:p14="http://schemas.microsoft.com/office/powerpoint/2010/main" val="15253204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(Not) LSTM - 3</a:t>
            </a:r>
          </a:p>
        </p:txBody>
      </p:sp>
      <p:pic>
        <p:nvPicPr>
          <p:cNvPr id="4" name="Picture 3"/>
          <p:cNvPicPr>
            <a:picLocks noChangeAspect="1"/>
          </p:cNvPicPr>
          <p:nvPr/>
        </p:nvPicPr>
        <p:blipFill>
          <a:blip r:embed="rId2"/>
          <a:stretch>
            <a:fillRect/>
          </a:stretch>
        </p:blipFill>
        <p:spPr>
          <a:xfrm>
            <a:off x="4756149" y="3639616"/>
            <a:ext cx="2679700" cy="368300"/>
          </a:xfrm>
          <a:prstGeom prst="rect">
            <a:avLst/>
          </a:prstGeom>
        </p:spPr>
      </p:pic>
      <p:pic>
        <p:nvPicPr>
          <p:cNvPr id="5" name="Picture 4"/>
          <p:cNvPicPr>
            <a:picLocks noChangeAspect="1"/>
          </p:cNvPicPr>
          <p:nvPr/>
        </p:nvPicPr>
        <p:blipFill>
          <a:blip r:embed="rId3"/>
          <a:stretch>
            <a:fillRect/>
          </a:stretch>
        </p:blipFill>
        <p:spPr>
          <a:xfrm>
            <a:off x="5118100" y="2897203"/>
            <a:ext cx="1955800" cy="469900"/>
          </a:xfrm>
          <a:prstGeom prst="rect">
            <a:avLst/>
          </a:prstGeom>
        </p:spPr>
      </p:pic>
      <p:pic>
        <p:nvPicPr>
          <p:cNvPr id="6" name="Picture 5"/>
          <p:cNvPicPr>
            <a:picLocks noChangeAspect="1"/>
          </p:cNvPicPr>
          <p:nvPr/>
        </p:nvPicPr>
        <p:blipFill>
          <a:blip r:embed="rId4"/>
          <a:stretch>
            <a:fillRect/>
          </a:stretch>
        </p:blipFill>
        <p:spPr>
          <a:xfrm>
            <a:off x="4540250" y="1797054"/>
            <a:ext cx="3111500" cy="469900"/>
          </a:xfrm>
          <a:prstGeom prst="rect">
            <a:avLst/>
          </a:prstGeom>
        </p:spPr>
      </p:pic>
      <p:sp>
        <p:nvSpPr>
          <p:cNvPr id="7" name="Multiply 6"/>
          <p:cNvSpPr/>
          <p:nvPr/>
        </p:nvSpPr>
        <p:spPr>
          <a:xfrm>
            <a:off x="4106333" y="1219204"/>
            <a:ext cx="3979333" cy="1566333"/>
          </a:xfrm>
          <a:prstGeom prst="mathMultiply">
            <a:avLst>
              <a:gd name="adj1" fmla="val 5142"/>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5"/>
          <a:stretch>
            <a:fillRect/>
          </a:stretch>
        </p:blipFill>
        <p:spPr>
          <a:xfrm>
            <a:off x="5118100" y="4220131"/>
            <a:ext cx="1955800" cy="469900"/>
          </a:xfrm>
          <a:prstGeom prst="rect">
            <a:avLst/>
          </a:prstGeom>
        </p:spPr>
      </p:pic>
    </p:spTree>
    <p:extLst>
      <p:ext uri="{BB962C8B-B14F-4D97-AF65-F5344CB8AC3E}">
        <p14:creationId xmlns:p14="http://schemas.microsoft.com/office/powerpoint/2010/main" val="27198735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(Not) LSTM - 3</a:t>
            </a:r>
          </a:p>
        </p:txBody>
      </p:sp>
      <p:pic>
        <p:nvPicPr>
          <p:cNvPr id="5" name="Picture 4"/>
          <p:cNvPicPr>
            <a:picLocks noChangeAspect="1"/>
          </p:cNvPicPr>
          <p:nvPr/>
        </p:nvPicPr>
        <p:blipFill>
          <a:blip r:embed="rId2"/>
          <a:stretch>
            <a:fillRect/>
          </a:stretch>
        </p:blipFill>
        <p:spPr>
          <a:xfrm>
            <a:off x="5118100" y="2897203"/>
            <a:ext cx="1955800" cy="469900"/>
          </a:xfrm>
          <a:prstGeom prst="rect">
            <a:avLst/>
          </a:prstGeom>
        </p:spPr>
      </p:pic>
      <p:pic>
        <p:nvPicPr>
          <p:cNvPr id="6" name="Picture 5"/>
          <p:cNvPicPr>
            <a:picLocks noChangeAspect="1"/>
          </p:cNvPicPr>
          <p:nvPr/>
        </p:nvPicPr>
        <p:blipFill>
          <a:blip r:embed="rId3"/>
          <a:stretch>
            <a:fillRect/>
          </a:stretch>
        </p:blipFill>
        <p:spPr>
          <a:xfrm>
            <a:off x="4540250" y="1797054"/>
            <a:ext cx="3111500" cy="469900"/>
          </a:xfrm>
          <a:prstGeom prst="rect">
            <a:avLst/>
          </a:prstGeom>
        </p:spPr>
      </p:pic>
      <p:sp>
        <p:nvSpPr>
          <p:cNvPr id="7" name="Multiply 6"/>
          <p:cNvSpPr/>
          <p:nvPr/>
        </p:nvSpPr>
        <p:spPr>
          <a:xfrm>
            <a:off x="4106333" y="1219204"/>
            <a:ext cx="3979333" cy="1566333"/>
          </a:xfrm>
          <a:prstGeom prst="mathMultiply">
            <a:avLst>
              <a:gd name="adj1" fmla="val 5142"/>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4"/>
          <a:stretch>
            <a:fillRect/>
          </a:stretch>
        </p:blipFill>
        <p:spPr>
          <a:xfrm>
            <a:off x="3848099" y="3639616"/>
            <a:ext cx="4495800" cy="431800"/>
          </a:xfrm>
          <a:prstGeom prst="rect">
            <a:avLst/>
          </a:prstGeom>
        </p:spPr>
      </p:pic>
      <p:pic>
        <p:nvPicPr>
          <p:cNvPr id="8" name="Picture 7"/>
          <p:cNvPicPr>
            <a:picLocks noChangeAspect="1"/>
          </p:cNvPicPr>
          <p:nvPr/>
        </p:nvPicPr>
        <p:blipFill>
          <a:blip r:embed="rId5"/>
          <a:stretch>
            <a:fillRect/>
          </a:stretch>
        </p:blipFill>
        <p:spPr>
          <a:xfrm>
            <a:off x="2387599" y="4506672"/>
            <a:ext cx="3822700" cy="469900"/>
          </a:xfrm>
          <a:prstGeom prst="rect">
            <a:avLst/>
          </a:prstGeom>
        </p:spPr>
      </p:pic>
      <p:pic>
        <p:nvPicPr>
          <p:cNvPr id="10" name="Picture 9"/>
          <p:cNvPicPr>
            <a:picLocks noChangeAspect="1"/>
          </p:cNvPicPr>
          <p:nvPr/>
        </p:nvPicPr>
        <p:blipFill>
          <a:blip r:embed="rId6"/>
          <a:stretch>
            <a:fillRect/>
          </a:stretch>
        </p:blipFill>
        <p:spPr>
          <a:xfrm>
            <a:off x="7073900" y="4506672"/>
            <a:ext cx="3632200" cy="469900"/>
          </a:xfrm>
          <a:prstGeom prst="rect">
            <a:avLst/>
          </a:prstGeom>
        </p:spPr>
      </p:pic>
      <p:sp>
        <p:nvSpPr>
          <p:cNvPr id="11" name="TextBox 10"/>
          <p:cNvSpPr txBox="1"/>
          <p:nvPr/>
        </p:nvSpPr>
        <p:spPr>
          <a:xfrm>
            <a:off x="0" y="6488668"/>
            <a:ext cx="12192000" cy="369332"/>
          </a:xfrm>
          <a:prstGeom prst="rect">
            <a:avLst/>
          </a:prstGeom>
          <a:noFill/>
        </p:spPr>
        <p:txBody>
          <a:bodyPr wrap="square" rtlCol="0">
            <a:spAutoFit/>
          </a:bodyPr>
          <a:lstStyle/>
          <a:p>
            <a:r>
              <a:rPr lang="en-US" dirty="0"/>
              <a:t>Long Short-Term Memory. Sepp </a:t>
            </a:r>
            <a:r>
              <a:rPr lang="en-US" dirty="0" err="1"/>
              <a:t>Hochreiter</a:t>
            </a:r>
            <a:r>
              <a:rPr lang="en-US" dirty="0"/>
              <a:t> and </a:t>
            </a:r>
            <a:r>
              <a:rPr lang="en-US" dirty="0" err="1"/>
              <a:t>Jurgen</a:t>
            </a:r>
            <a:r>
              <a:rPr lang="en-US" dirty="0"/>
              <a:t> </a:t>
            </a:r>
            <a:r>
              <a:rPr lang="en-US" dirty="0" err="1"/>
              <a:t>Schmidhuber</a:t>
            </a:r>
            <a:r>
              <a:rPr lang="en-US" dirty="0"/>
              <a:t>. In </a:t>
            </a:r>
            <a:r>
              <a:rPr lang="en-US" i="1" dirty="0"/>
              <a:t>Neural Computation</a:t>
            </a:r>
            <a:endParaRPr lang="en-US" dirty="0"/>
          </a:p>
        </p:txBody>
      </p:sp>
    </p:spTree>
    <p:extLst>
      <p:ext uri="{BB962C8B-B14F-4D97-AF65-F5344CB8AC3E}">
        <p14:creationId xmlns:p14="http://schemas.microsoft.com/office/powerpoint/2010/main" val="10967145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Using LSTMs for frame accumulation</a:t>
            </a:r>
          </a:p>
        </p:txBody>
      </p:sp>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500533" y="1422161"/>
            <a:ext cx="3505200" cy="5199012"/>
          </a:xfrm>
          <a:prstGeom prst="rect">
            <a:avLst/>
          </a:prstGeom>
        </p:spPr>
      </p:pic>
      <p:graphicFrame>
        <p:nvGraphicFramePr>
          <p:cNvPr id="5" name="Table 4"/>
          <p:cNvGraphicFramePr>
            <a:graphicFrameLocks noGrp="1"/>
          </p:cNvGraphicFramePr>
          <p:nvPr>
            <p:extLst/>
          </p:nvPr>
        </p:nvGraphicFramePr>
        <p:xfrm>
          <a:off x="254000" y="2909147"/>
          <a:ext cx="8128000" cy="1112520"/>
        </p:xfrm>
        <a:graphic>
          <a:graphicData uri="http://schemas.openxmlformats.org/drawingml/2006/table">
            <a:tbl>
              <a:tblPr firstRow="1" bandRow="1">
                <a:tableStyleId>{5C22544A-7EE6-4342-B048-85BDC9FD1C3A}</a:tableStyleId>
              </a:tblPr>
              <a:tblGrid>
                <a:gridCol w="4064000">
                  <a:extLst>
                    <a:ext uri="{9D8B030D-6E8A-4147-A177-3AD203B41FA5}">
                      <a16:colId xmlns:a16="http://schemas.microsoft.com/office/drawing/2014/main" val="20000"/>
                    </a:ext>
                  </a:extLst>
                </a:gridCol>
                <a:gridCol w="4064000">
                  <a:extLst>
                    <a:ext uri="{9D8B030D-6E8A-4147-A177-3AD203B41FA5}">
                      <a16:colId xmlns:a16="http://schemas.microsoft.com/office/drawing/2014/main" val="20001"/>
                    </a:ext>
                  </a:extLst>
                </a:gridCol>
              </a:tblGrid>
              <a:tr h="370840">
                <a:tc>
                  <a:txBody>
                    <a:bodyPr/>
                    <a:lstStyle/>
                    <a:p>
                      <a:r>
                        <a:rPr lang="en-US" dirty="0"/>
                        <a:t>Method</a:t>
                      </a:r>
                    </a:p>
                  </a:txBody>
                  <a:tcPr/>
                </a:tc>
                <a:tc>
                  <a:txBody>
                    <a:bodyPr/>
                    <a:lstStyle/>
                    <a:p>
                      <a:r>
                        <a:rPr lang="en-US" dirty="0"/>
                        <a:t>Accuracy (UCF 101)</a:t>
                      </a:r>
                    </a:p>
                  </a:txBody>
                  <a:tcPr/>
                </a:tc>
                <a:extLst>
                  <a:ext uri="{0D108BD9-81ED-4DB2-BD59-A6C34878D82A}">
                    <a16:rowId xmlns:a16="http://schemas.microsoft.com/office/drawing/2014/main" val="10000"/>
                  </a:ext>
                </a:extLst>
              </a:tr>
              <a:tr h="370840">
                <a:tc>
                  <a:txBody>
                    <a:bodyPr/>
                    <a:lstStyle/>
                    <a:p>
                      <a:r>
                        <a:rPr lang="en-US" dirty="0"/>
                        <a:t>Simple average</a:t>
                      </a:r>
                    </a:p>
                  </a:txBody>
                  <a:tcPr/>
                </a:tc>
                <a:tc>
                  <a:txBody>
                    <a:bodyPr/>
                    <a:lstStyle/>
                    <a:p>
                      <a:r>
                        <a:rPr lang="en-US" dirty="0"/>
                        <a:t>78.9%</a:t>
                      </a:r>
                    </a:p>
                  </a:txBody>
                  <a:tcPr/>
                </a:tc>
                <a:extLst>
                  <a:ext uri="{0D108BD9-81ED-4DB2-BD59-A6C34878D82A}">
                    <a16:rowId xmlns:a16="http://schemas.microsoft.com/office/drawing/2014/main" val="10001"/>
                  </a:ext>
                </a:extLst>
              </a:tr>
              <a:tr h="370840">
                <a:tc>
                  <a:txBody>
                    <a:bodyPr/>
                    <a:lstStyle/>
                    <a:p>
                      <a:r>
                        <a:rPr lang="en-US" dirty="0"/>
                        <a:t>LSTM</a:t>
                      </a:r>
                    </a:p>
                  </a:txBody>
                  <a:tcPr/>
                </a:tc>
                <a:tc>
                  <a:txBody>
                    <a:bodyPr/>
                    <a:lstStyle/>
                    <a:p>
                      <a:r>
                        <a:rPr lang="en-US" dirty="0"/>
                        <a:t>82.3%</a:t>
                      </a:r>
                    </a:p>
                  </a:txBody>
                  <a:tcPr/>
                </a:tc>
                <a:extLst>
                  <a:ext uri="{0D108BD9-81ED-4DB2-BD59-A6C34878D82A}">
                    <a16:rowId xmlns:a16="http://schemas.microsoft.com/office/drawing/2014/main" val="10002"/>
                  </a:ext>
                </a:extLst>
              </a:tr>
            </a:tbl>
          </a:graphicData>
        </a:graphic>
      </p:graphicFrame>
      <p:sp>
        <p:nvSpPr>
          <p:cNvPr id="6" name="Rectangle 5"/>
          <p:cNvSpPr/>
          <p:nvPr/>
        </p:nvSpPr>
        <p:spPr>
          <a:xfrm>
            <a:off x="0" y="5970600"/>
            <a:ext cx="8500533" cy="646331"/>
          </a:xfrm>
          <a:prstGeom prst="rect">
            <a:avLst/>
          </a:prstGeom>
        </p:spPr>
        <p:txBody>
          <a:bodyPr wrap="square">
            <a:spAutoFit/>
          </a:bodyPr>
          <a:lstStyle/>
          <a:p>
            <a:r>
              <a:rPr lang="en-US" dirty="0"/>
              <a:t>Long-term Recurrent Convolutional Networks. J. Donahue, L. A. Hendricks, S. </a:t>
            </a:r>
            <a:r>
              <a:rPr lang="en-US" dirty="0" err="1"/>
              <a:t>Guadarrama</a:t>
            </a:r>
            <a:r>
              <a:rPr lang="en-US" dirty="0"/>
              <a:t>, M. </a:t>
            </a:r>
            <a:r>
              <a:rPr lang="en-US" dirty="0" err="1"/>
              <a:t>Rohrbach</a:t>
            </a:r>
            <a:r>
              <a:rPr lang="en-US" dirty="0"/>
              <a:t>, S. </a:t>
            </a:r>
            <a:r>
              <a:rPr lang="en-US" dirty="0" err="1"/>
              <a:t>Venugopalan</a:t>
            </a:r>
            <a:r>
              <a:rPr lang="en-US" dirty="0"/>
              <a:t>, K. </a:t>
            </a:r>
            <a:r>
              <a:rPr lang="en-US" dirty="0" err="1"/>
              <a:t>Saenko</a:t>
            </a:r>
            <a:r>
              <a:rPr lang="en-US" dirty="0"/>
              <a:t>, T. Darrell. In </a:t>
            </a:r>
            <a:r>
              <a:rPr lang="en-US" i="1" dirty="0"/>
              <a:t>CVPR, </a:t>
            </a:r>
            <a:r>
              <a:rPr lang="en-US" dirty="0"/>
              <a:t>2015.</a:t>
            </a:r>
          </a:p>
        </p:txBody>
      </p:sp>
    </p:spTree>
    <p:extLst>
      <p:ext uri="{BB962C8B-B14F-4D97-AF65-F5344CB8AC3E}">
        <p14:creationId xmlns:p14="http://schemas.microsoft.com/office/powerpoint/2010/main" val="11460232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Revisiting video classification architectures</a:t>
            </a:r>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66800" y="1690688"/>
            <a:ext cx="10058400" cy="3308180"/>
          </a:xfrm>
          <a:prstGeom prst="rect">
            <a:avLst/>
          </a:prstGeom>
        </p:spPr>
      </p:pic>
      <p:sp>
        <p:nvSpPr>
          <p:cNvPr id="5" name="TextBox 4"/>
          <p:cNvSpPr txBox="1"/>
          <p:nvPr/>
        </p:nvSpPr>
        <p:spPr>
          <a:xfrm>
            <a:off x="0" y="6324431"/>
            <a:ext cx="12192000" cy="369332"/>
          </a:xfrm>
          <a:prstGeom prst="rect">
            <a:avLst/>
          </a:prstGeom>
          <a:noFill/>
        </p:spPr>
        <p:txBody>
          <a:bodyPr wrap="square" rtlCol="0">
            <a:spAutoFit/>
          </a:bodyPr>
          <a:lstStyle/>
          <a:p>
            <a:r>
              <a:rPr lang="en-US" dirty="0"/>
              <a:t>Quo Vadis, Action Recognition? A New Model and the Kinetics Dataset. J. </a:t>
            </a:r>
            <a:r>
              <a:rPr lang="en-US" dirty="0" err="1"/>
              <a:t>Carreira</a:t>
            </a:r>
            <a:r>
              <a:rPr lang="en-US" dirty="0"/>
              <a:t> and A. Zisserman. In </a:t>
            </a:r>
            <a:r>
              <a:rPr lang="en-US" i="1" dirty="0"/>
              <a:t>CVPR, </a:t>
            </a:r>
            <a:r>
              <a:rPr lang="en-US" dirty="0"/>
              <a:t>2017.</a:t>
            </a:r>
          </a:p>
        </p:txBody>
      </p:sp>
    </p:spTree>
    <p:extLst>
      <p:ext uri="{BB962C8B-B14F-4D97-AF65-F5344CB8AC3E}">
        <p14:creationId xmlns:p14="http://schemas.microsoft.com/office/powerpoint/2010/main" val="35551443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Revisiting video classification architectures</a:t>
            </a:r>
          </a:p>
        </p:txBody>
      </p:sp>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28598" y="2336800"/>
            <a:ext cx="11734804" cy="2235200"/>
          </a:xfrm>
          <a:prstGeom prst="rect">
            <a:avLst/>
          </a:prstGeom>
        </p:spPr>
      </p:pic>
    </p:spTree>
    <p:extLst>
      <p:ext uri="{BB962C8B-B14F-4D97-AF65-F5344CB8AC3E}">
        <p14:creationId xmlns:p14="http://schemas.microsoft.com/office/powerpoint/2010/main" val="24950648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UCF 101</a:t>
            </a:r>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749342" y="0"/>
            <a:ext cx="6844402" cy="6858000"/>
          </a:xfrm>
          <a:prstGeom prst="rect">
            <a:avLst/>
          </a:prstGeom>
        </p:spPr>
      </p:pic>
      <p:sp>
        <p:nvSpPr>
          <p:cNvPr id="5" name="Rectangle 4"/>
          <p:cNvSpPr/>
          <p:nvPr/>
        </p:nvSpPr>
        <p:spPr>
          <a:xfrm>
            <a:off x="-40372" y="5205327"/>
            <a:ext cx="4789714" cy="1477328"/>
          </a:xfrm>
          <a:prstGeom prst="rect">
            <a:avLst/>
          </a:prstGeom>
        </p:spPr>
        <p:txBody>
          <a:bodyPr wrap="square">
            <a:spAutoFit/>
          </a:bodyPr>
          <a:lstStyle/>
          <a:p>
            <a:r>
              <a:rPr lang="en-US" dirty="0"/>
              <a:t>Recognition of 101 human actions from videos in the wild, </a:t>
            </a:r>
            <a:r>
              <a:rPr lang="en-US" dirty="0" err="1"/>
              <a:t>Khurram</a:t>
            </a:r>
            <a:r>
              <a:rPr lang="en-US" dirty="0"/>
              <a:t> </a:t>
            </a:r>
            <a:r>
              <a:rPr lang="en-US" dirty="0" err="1"/>
              <a:t>Soomro</a:t>
            </a:r>
            <a:r>
              <a:rPr lang="en-US" dirty="0"/>
              <a:t>, Amir Roshan </a:t>
            </a:r>
            <a:r>
              <a:rPr lang="en-US" dirty="0" err="1"/>
              <a:t>Zamir</a:t>
            </a:r>
            <a:r>
              <a:rPr lang="en-US" dirty="0"/>
              <a:t> and Mubarak Shah,</a:t>
            </a:r>
            <a:br>
              <a:rPr lang="en-US" dirty="0"/>
            </a:br>
            <a:r>
              <a:rPr lang="en-US" dirty="0"/>
              <a:t>In </a:t>
            </a:r>
            <a:r>
              <a:rPr lang="en-US" dirty="0" err="1"/>
              <a:t>arXiv</a:t>
            </a:r>
            <a:r>
              <a:rPr lang="en-US" dirty="0"/>
              <a:t> preprint arXiv:1212.0402, November, 2012</a:t>
            </a:r>
          </a:p>
        </p:txBody>
      </p:sp>
    </p:spTree>
    <p:extLst>
      <p:ext uri="{BB962C8B-B14F-4D97-AF65-F5344CB8AC3E}">
        <p14:creationId xmlns:p14="http://schemas.microsoft.com/office/powerpoint/2010/main" val="22020618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Pre-training 3D convolutional networks</a:t>
            </a:r>
          </a:p>
        </p:txBody>
      </p:sp>
      <p:grpSp>
        <p:nvGrpSpPr>
          <p:cNvPr id="6" name="Group 5"/>
          <p:cNvGrpSpPr/>
          <p:nvPr/>
        </p:nvGrpSpPr>
        <p:grpSpPr>
          <a:xfrm>
            <a:off x="4851399" y="2980267"/>
            <a:ext cx="1811867" cy="1659467"/>
            <a:chOff x="5198532" y="2692400"/>
            <a:chExt cx="1811867" cy="1659467"/>
          </a:xfrm>
        </p:grpSpPr>
        <p:sp>
          <p:nvSpPr>
            <p:cNvPr id="4" name="Rectangle 3"/>
            <p:cNvSpPr/>
            <p:nvPr/>
          </p:nvSpPr>
          <p:spPr>
            <a:xfrm>
              <a:off x="5198532" y="2692400"/>
              <a:ext cx="1794934" cy="16425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4"/>
            <p:cNvSpPr/>
            <p:nvPr/>
          </p:nvSpPr>
          <p:spPr>
            <a:xfrm>
              <a:off x="5198532" y="2692400"/>
              <a:ext cx="1811867" cy="1659467"/>
            </a:xfrm>
            <a:custGeom>
              <a:avLst/>
              <a:gdLst>
                <a:gd name="connsiteX0" fmla="*/ 1794934 w 1811867"/>
                <a:gd name="connsiteY0" fmla="*/ 0 h 1659467"/>
                <a:gd name="connsiteX1" fmla="*/ 0 w 1811867"/>
                <a:gd name="connsiteY1" fmla="*/ 1625600 h 1659467"/>
                <a:gd name="connsiteX2" fmla="*/ 1811867 w 1811867"/>
                <a:gd name="connsiteY2" fmla="*/ 1659467 h 1659467"/>
                <a:gd name="connsiteX3" fmla="*/ 1794934 w 1811867"/>
                <a:gd name="connsiteY3" fmla="*/ 0 h 1659467"/>
              </a:gdLst>
              <a:ahLst/>
              <a:cxnLst>
                <a:cxn ang="0">
                  <a:pos x="connsiteX0" y="connsiteY0"/>
                </a:cxn>
                <a:cxn ang="0">
                  <a:pos x="connsiteX1" y="connsiteY1"/>
                </a:cxn>
                <a:cxn ang="0">
                  <a:pos x="connsiteX2" y="connsiteY2"/>
                </a:cxn>
                <a:cxn ang="0">
                  <a:pos x="connsiteX3" y="connsiteY3"/>
                </a:cxn>
              </a:cxnLst>
              <a:rect l="l" t="t" r="r" b="b"/>
              <a:pathLst>
                <a:path w="1811867" h="1659467">
                  <a:moveTo>
                    <a:pt x="1794934" y="0"/>
                  </a:moveTo>
                  <a:lnTo>
                    <a:pt x="0" y="1625600"/>
                  </a:lnTo>
                  <a:lnTo>
                    <a:pt x="1811867" y="1659467"/>
                  </a:lnTo>
                  <a:lnTo>
                    <a:pt x="1794934" y="0"/>
                  </a:lnTo>
                  <a:close/>
                </a:path>
              </a:pathLst>
            </a:cu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6951061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Pre-training 3D convolutional networks</a:t>
            </a:r>
          </a:p>
        </p:txBody>
      </p:sp>
      <p:grpSp>
        <p:nvGrpSpPr>
          <p:cNvPr id="6" name="Group 5"/>
          <p:cNvGrpSpPr/>
          <p:nvPr/>
        </p:nvGrpSpPr>
        <p:grpSpPr>
          <a:xfrm>
            <a:off x="4851399" y="2980267"/>
            <a:ext cx="1811867" cy="1659467"/>
            <a:chOff x="5198532" y="2692400"/>
            <a:chExt cx="1811867" cy="1659467"/>
          </a:xfrm>
        </p:grpSpPr>
        <p:sp>
          <p:nvSpPr>
            <p:cNvPr id="4" name="Rectangle 3"/>
            <p:cNvSpPr/>
            <p:nvPr/>
          </p:nvSpPr>
          <p:spPr>
            <a:xfrm>
              <a:off x="5198532" y="2692400"/>
              <a:ext cx="1794934" cy="16425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4"/>
            <p:cNvSpPr/>
            <p:nvPr/>
          </p:nvSpPr>
          <p:spPr>
            <a:xfrm>
              <a:off x="5198532" y="2692400"/>
              <a:ext cx="1811867" cy="1659467"/>
            </a:xfrm>
            <a:custGeom>
              <a:avLst/>
              <a:gdLst>
                <a:gd name="connsiteX0" fmla="*/ 1794934 w 1811867"/>
                <a:gd name="connsiteY0" fmla="*/ 0 h 1659467"/>
                <a:gd name="connsiteX1" fmla="*/ 0 w 1811867"/>
                <a:gd name="connsiteY1" fmla="*/ 1625600 h 1659467"/>
                <a:gd name="connsiteX2" fmla="*/ 1811867 w 1811867"/>
                <a:gd name="connsiteY2" fmla="*/ 1659467 h 1659467"/>
                <a:gd name="connsiteX3" fmla="*/ 1794934 w 1811867"/>
                <a:gd name="connsiteY3" fmla="*/ 0 h 1659467"/>
              </a:gdLst>
              <a:ahLst/>
              <a:cxnLst>
                <a:cxn ang="0">
                  <a:pos x="connsiteX0" y="connsiteY0"/>
                </a:cxn>
                <a:cxn ang="0">
                  <a:pos x="connsiteX1" y="connsiteY1"/>
                </a:cxn>
                <a:cxn ang="0">
                  <a:pos x="connsiteX2" y="connsiteY2"/>
                </a:cxn>
                <a:cxn ang="0">
                  <a:pos x="connsiteX3" y="connsiteY3"/>
                </a:cxn>
              </a:cxnLst>
              <a:rect l="l" t="t" r="r" b="b"/>
              <a:pathLst>
                <a:path w="1811867" h="1659467">
                  <a:moveTo>
                    <a:pt x="1794934" y="0"/>
                  </a:moveTo>
                  <a:lnTo>
                    <a:pt x="0" y="1625600"/>
                  </a:lnTo>
                  <a:lnTo>
                    <a:pt x="1811867" y="1659467"/>
                  </a:lnTo>
                  <a:lnTo>
                    <a:pt x="1794934" y="0"/>
                  </a:lnTo>
                  <a:close/>
                </a:path>
              </a:pathLst>
            </a:cu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6"/>
          <p:cNvGrpSpPr/>
          <p:nvPr/>
        </p:nvGrpSpPr>
        <p:grpSpPr>
          <a:xfrm>
            <a:off x="5003799" y="3132667"/>
            <a:ext cx="1811867" cy="1659467"/>
            <a:chOff x="5198532" y="2692400"/>
            <a:chExt cx="1811867" cy="1659467"/>
          </a:xfrm>
        </p:grpSpPr>
        <p:sp>
          <p:nvSpPr>
            <p:cNvPr id="8" name="Rectangle 7"/>
            <p:cNvSpPr/>
            <p:nvPr/>
          </p:nvSpPr>
          <p:spPr>
            <a:xfrm>
              <a:off x="5198532" y="2692400"/>
              <a:ext cx="1794934" cy="16425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5198532" y="2692400"/>
              <a:ext cx="1811867" cy="1659467"/>
            </a:xfrm>
            <a:custGeom>
              <a:avLst/>
              <a:gdLst>
                <a:gd name="connsiteX0" fmla="*/ 1794934 w 1811867"/>
                <a:gd name="connsiteY0" fmla="*/ 0 h 1659467"/>
                <a:gd name="connsiteX1" fmla="*/ 0 w 1811867"/>
                <a:gd name="connsiteY1" fmla="*/ 1625600 h 1659467"/>
                <a:gd name="connsiteX2" fmla="*/ 1811867 w 1811867"/>
                <a:gd name="connsiteY2" fmla="*/ 1659467 h 1659467"/>
                <a:gd name="connsiteX3" fmla="*/ 1794934 w 1811867"/>
                <a:gd name="connsiteY3" fmla="*/ 0 h 1659467"/>
              </a:gdLst>
              <a:ahLst/>
              <a:cxnLst>
                <a:cxn ang="0">
                  <a:pos x="connsiteX0" y="connsiteY0"/>
                </a:cxn>
                <a:cxn ang="0">
                  <a:pos x="connsiteX1" y="connsiteY1"/>
                </a:cxn>
                <a:cxn ang="0">
                  <a:pos x="connsiteX2" y="connsiteY2"/>
                </a:cxn>
                <a:cxn ang="0">
                  <a:pos x="connsiteX3" y="connsiteY3"/>
                </a:cxn>
              </a:cxnLst>
              <a:rect l="l" t="t" r="r" b="b"/>
              <a:pathLst>
                <a:path w="1811867" h="1659467">
                  <a:moveTo>
                    <a:pt x="1794934" y="0"/>
                  </a:moveTo>
                  <a:lnTo>
                    <a:pt x="0" y="1625600"/>
                  </a:lnTo>
                  <a:lnTo>
                    <a:pt x="1811867" y="1659467"/>
                  </a:lnTo>
                  <a:lnTo>
                    <a:pt x="1794934" y="0"/>
                  </a:lnTo>
                  <a:close/>
                </a:path>
              </a:pathLst>
            </a:cu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p:cNvGrpSpPr/>
          <p:nvPr/>
        </p:nvGrpSpPr>
        <p:grpSpPr>
          <a:xfrm>
            <a:off x="5156199" y="3285067"/>
            <a:ext cx="1811867" cy="1659467"/>
            <a:chOff x="5198532" y="2692400"/>
            <a:chExt cx="1811867" cy="1659467"/>
          </a:xfrm>
        </p:grpSpPr>
        <p:sp>
          <p:nvSpPr>
            <p:cNvPr id="11" name="Rectangle 10"/>
            <p:cNvSpPr/>
            <p:nvPr/>
          </p:nvSpPr>
          <p:spPr>
            <a:xfrm>
              <a:off x="5198532" y="2692400"/>
              <a:ext cx="1794934" cy="16425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p:cNvSpPr/>
            <p:nvPr/>
          </p:nvSpPr>
          <p:spPr>
            <a:xfrm>
              <a:off x="5198532" y="2692400"/>
              <a:ext cx="1811867" cy="1659467"/>
            </a:xfrm>
            <a:custGeom>
              <a:avLst/>
              <a:gdLst>
                <a:gd name="connsiteX0" fmla="*/ 1794934 w 1811867"/>
                <a:gd name="connsiteY0" fmla="*/ 0 h 1659467"/>
                <a:gd name="connsiteX1" fmla="*/ 0 w 1811867"/>
                <a:gd name="connsiteY1" fmla="*/ 1625600 h 1659467"/>
                <a:gd name="connsiteX2" fmla="*/ 1811867 w 1811867"/>
                <a:gd name="connsiteY2" fmla="*/ 1659467 h 1659467"/>
                <a:gd name="connsiteX3" fmla="*/ 1794934 w 1811867"/>
                <a:gd name="connsiteY3" fmla="*/ 0 h 1659467"/>
              </a:gdLst>
              <a:ahLst/>
              <a:cxnLst>
                <a:cxn ang="0">
                  <a:pos x="connsiteX0" y="connsiteY0"/>
                </a:cxn>
                <a:cxn ang="0">
                  <a:pos x="connsiteX1" y="connsiteY1"/>
                </a:cxn>
                <a:cxn ang="0">
                  <a:pos x="connsiteX2" y="connsiteY2"/>
                </a:cxn>
                <a:cxn ang="0">
                  <a:pos x="connsiteX3" y="connsiteY3"/>
                </a:cxn>
              </a:cxnLst>
              <a:rect l="l" t="t" r="r" b="b"/>
              <a:pathLst>
                <a:path w="1811867" h="1659467">
                  <a:moveTo>
                    <a:pt x="1794934" y="0"/>
                  </a:moveTo>
                  <a:lnTo>
                    <a:pt x="0" y="1625600"/>
                  </a:lnTo>
                  <a:lnTo>
                    <a:pt x="1811867" y="1659467"/>
                  </a:lnTo>
                  <a:lnTo>
                    <a:pt x="1794934" y="0"/>
                  </a:lnTo>
                  <a:close/>
                </a:path>
              </a:pathLst>
            </a:cu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p:cNvGrpSpPr/>
          <p:nvPr/>
        </p:nvGrpSpPr>
        <p:grpSpPr>
          <a:xfrm>
            <a:off x="5308599" y="3437467"/>
            <a:ext cx="1811867" cy="1659467"/>
            <a:chOff x="5198532" y="2692400"/>
            <a:chExt cx="1811867" cy="1659467"/>
          </a:xfrm>
        </p:grpSpPr>
        <p:sp>
          <p:nvSpPr>
            <p:cNvPr id="14" name="Rectangle 13"/>
            <p:cNvSpPr/>
            <p:nvPr/>
          </p:nvSpPr>
          <p:spPr>
            <a:xfrm>
              <a:off x="5198532" y="2692400"/>
              <a:ext cx="1794934" cy="16425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14"/>
            <p:cNvSpPr/>
            <p:nvPr/>
          </p:nvSpPr>
          <p:spPr>
            <a:xfrm>
              <a:off x="5198532" y="2692400"/>
              <a:ext cx="1811867" cy="1659467"/>
            </a:xfrm>
            <a:custGeom>
              <a:avLst/>
              <a:gdLst>
                <a:gd name="connsiteX0" fmla="*/ 1794934 w 1811867"/>
                <a:gd name="connsiteY0" fmla="*/ 0 h 1659467"/>
                <a:gd name="connsiteX1" fmla="*/ 0 w 1811867"/>
                <a:gd name="connsiteY1" fmla="*/ 1625600 h 1659467"/>
                <a:gd name="connsiteX2" fmla="*/ 1811867 w 1811867"/>
                <a:gd name="connsiteY2" fmla="*/ 1659467 h 1659467"/>
                <a:gd name="connsiteX3" fmla="*/ 1794934 w 1811867"/>
                <a:gd name="connsiteY3" fmla="*/ 0 h 1659467"/>
              </a:gdLst>
              <a:ahLst/>
              <a:cxnLst>
                <a:cxn ang="0">
                  <a:pos x="connsiteX0" y="connsiteY0"/>
                </a:cxn>
                <a:cxn ang="0">
                  <a:pos x="connsiteX1" y="connsiteY1"/>
                </a:cxn>
                <a:cxn ang="0">
                  <a:pos x="connsiteX2" y="connsiteY2"/>
                </a:cxn>
                <a:cxn ang="0">
                  <a:pos x="connsiteX3" y="connsiteY3"/>
                </a:cxn>
              </a:cxnLst>
              <a:rect l="l" t="t" r="r" b="b"/>
              <a:pathLst>
                <a:path w="1811867" h="1659467">
                  <a:moveTo>
                    <a:pt x="1794934" y="0"/>
                  </a:moveTo>
                  <a:lnTo>
                    <a:pt x="0" y="1625600"/>
                  </a:lnTo>
                  <a:lnTo>
                    <a:pt x="1811867" y="1659467"/>
                  </a:lnTo>
                  <a:lnTo>
                    <a:pt x="1794934" y="0"/>
                  </a:lnTo>
                  <a:close/>
                </a:path>
              </a:pathLst>
            </a:cu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15"/>
          <p:cNvGrpSpPr/>
          <p:nvPr/>
        </p:nvGrpSpPr>
        <p:grpSpPr>
          <a:xfrm>
            <a:off x="5460999" y="3589867"/>
            <a:ext cx="1811867" cy="1659467"/>
            <a:chOff x="5198532" y="2692400"/>
            <a:chExt cx="1811867" cy="1659467"/>
          </a:xfrm>
        </p:grpSpPr>
        <p:sp>
          <p:nvSpPr>
            <p:cNvPr id="17" name="Rectangle 16"/>
            <p:cNvSpPr/>
            <p:nvPr/>
          </p:nvSpPr>
          <p:spPr>
            <a:xfrm>
              <a:off x="5198532" y="2692400"/>
              <a:ext cx="1794934" cy="16425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p:cNvSpPr/>
            <p:nvPr/>
          </p:nvSpPr>
          <p:spPr>
            <a:xfrm>
              <a:off x="5198532" y="2692400"/>
              <a:ext cx="1811867" cy="1659467"/>
            </a:xfrm>
            <a:custGeom>
              <a:avLst/>
              <a:gdLst>
                <a:gd name="connsiteX0" fmla="*/ 1794934 w 1811867"/>
                <a:gd name="connsiteY0" fmla="*/ 0 h 1659467"/>
                <a:gd name="connsiteX1" fmla="*/ 0 w 1811867"/>
                <a:gd name="connsiteY1" fmla="*/ 1625600 h 1659467"/>
                <a:gd name="connsiteX2" fmla="*/ 1811867 w 1811867"/>
                <a:gd name="connsiteY2" fmla="*/ 1659467 h 1659467"/>
                <a:gd name="connsiteX3" fmla="*/ 1794934 w 1811867"/>
                <a:gd name="connsiteY3" fmla="*/ 0 h 1659467"/>
              </a:gdLst>
              <a:ahLst/>
              <a:cxnLst>
                <a:cxn ang="0">
                  <a:pos x="connsiteX0" y="connsiteY0"/>
                </a:cxn>
                <a:cxn ang="0">
                  <a:pos x="connsiteX1" y="connsiteY1"/>
                </a:cxn>
                <a:cxn ang="0">
                  <a:pos x="connsiteX2" y="connsiteY2"/>
                </a:cxn>
                <a:cxn ang="0">
                  <a:pos x="connsiteX3" y="connsiteY3"/>
                </a:cxn>
              </a:cxnLst>
              <a:rect l="l" t="t" r="r" b="b"/>
              <a:pathLst>
                <a:path w="1811867" h="1659467">
                  <a:moveTo>
                    <a:pt x="1794934" y="0"/>
                  </a:moveTo>
                  <a:lnTo>
                    <a:pt x="0" y="1625600"/>
                  </a:lnTo>
                  <a:lnTo>
                    <a:pt x="1811867" y="1659467"/>
                  </a:lnTo>
                  <a:lnTo>
                    <a:pt x="1794934" y="0"/>
                  </a:lnTo>
                  <a:close/>
                </a:path>
              </a:pathLst>
            </a:cu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3307696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Revisiting video classification architectures</a:t>
            </a:r>
          </a:p>
        </p:txBody>
      </p:sp>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251200" y="2184400"/>
            <a:ext cx="5689600" cy="2489200"/>
          </a:xfrm>
          <a:prstGeom prst="rect">
            <a:avLst/>
          </a:prstGeom>
        </p:spPr>
      </p:pic>
    </p:spTree>
    <p:extLst>
      <p:ext uri="{BB962C8B-B14F-4D97-AF65-F5344CB8AC3E}">
        <p14:creationId xmlns:p14="http://schemas.microsoft.com/office/powerpoint/2010/main" val="1009249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Towards better video datasets</a:t>
            </a:r>
          </a:p>
        </p:txBody>
      </p:sp>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625600" y="2514600"/>
            <a:ext cx="8940800" cy="1828800"/>
          </a:xfrm>
          <a:prstGeom prst="rect">
            <a:avLst/>
          </a:prstGeom>
        </p:spPr>
      </p:pic>
      <p:sp>
        <p:nvSpPr>
          <p:cNvPr id="5" name="Rectangle 4"/>
          <p:cNvSpPr/>
          <p:nvPr/>
        </p:nvSpPr>
        <p:spPr>
          <a:xfrm>
            <a:off x="0" y="6072200"/>
            <a:ext cx="12192000" cy="369332"/>
          </a:xfrm>
          <a:prstGeom prst="rect">
            <a:avLst/>
          </a:prstGeom>
        </p:spPr>
        <p:txBody>
          <a:bodyPr wrap="square">
            <a:spAutoFit/>
          </a:bodyPr>
          <a:lstStyle/>
          <a:p>
            <a:r>
              <a:rPr lang="en-US" dirty="0"/>
              <a:t>The Kinetics Human Action Video Dataset. Kay, Will et al. </a:t>
            </a:r>
            <a:r>
              <a:rPr lang="en-US" dirty="0" err="1"/>
              <a:t>Arxiv</a:t>
            </a:r>
            <a:r>
              <a:rPr lang="en-US" dirty="0"/>
              <a:t> 2017.</a:t>
            </a:r>
          </a:p>
        </p:txBody>
      </p:sp>
    </p:spTree>
    <p:extLst>
      <p:ext uri="{BB962C8B-B14F-4D97-AF65-F5344CB8AC3E}">
        <p14:creationId xmlns:p14="http://schemas.microsoft.com/office/powerpoint/2010/main" val="359789291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Other video problems</a:t>
            </a:r>
          </a:p>
        </p:txBody>
      </p:sp>
      <p:sp>
        <p:nvSpPr>
          <p:cNvPr id="3" name="Content Placeholder 2"/>
          <p:cNvSpPr>
            <a:spLocks noGrp="1"/>
          </p:cNvSpPr>
          <p:nvPr>
            <p:ph idx="1"/>
          </p:nvPr>
        </p:nvSpPr>
        <p:spPr/>
        <p:txBody>
          <a:bodyPr/>
          <a:lstStyle/>
          <a:p>
            <a:r>
              <a:rPr lang="en-US" dirty="0"/>
              <a:t>Action “detection / localization” in time</a:t>
            </a:r>
          </a:p>
          <a:p>
            <a:r>
              <a:rPr lang="en-US" dirty="0"/>
              <a:t>Temporally consistent object detection / semantic segmentation</a:t>
            </a:r>
          </a:p>
          <a:p>
            <a:r>
              <a:rPr lang="en-US" dirty="0"/>
              <a:t>Tracking</a:t>
            </a:r>
          </a:p>
        </p:txBody>
      </p:sp>
    </p:spTree>
    <p:extLst>
      <p:ext uri="{BB962C8B-B14F-4D97-AF65-F5344CB8AC3E}">
        <p14:creationId xmlns:p14="http://schemas.microsoft.com/office/powerpoint/2010/main" val="229801202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t>Vision and Language</a:t>
            </a:r>
          </a:p>
        </p:txBody>
      </p:sp>
      <p:sp>
        <p:nvSpPr>
          <p:cNvPr id="5" name="Subtitle 4"/>
          <p:cNvSpPr>
            <a:spLocks noGrp="1"/>
          </p:cNvSpPr>
          <p:nvPr>
            <p:ph type="subTitle" idx="1"/>
          </p:nvPr>
        </p:nvSpPr>
        <p:spPr/>
        <p:txBody>
          <a:bodyPr/>
          <a:lstStyle/>
          <a:p>
            <a:endParaRPr lang="en-US"/>
          </a:p>
        </p:txBody>
      </p:sp>
    </p:spTree>
    <p:extLst>
      <p:ext uri="{BB962C8B-B14F-4D97-AF65-F5344CB8AC3E}">
        <p14:creationId xmlns:p14="http://schemas.microsoft.com/office/powerpoint/2010/main" val="156871004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Image captioning - The task</a:t>
            </a:r>
          </a:p>
        </p:txBody>
      </p:sp>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253067" y="2222500"/>
            <a:ext cx="3962400" cy="2921000"/>
          </a:xfrm>
          <a:prstGeom prst="rect">
            <a:avLst/>
          </a:prstGeom>
        </p:spPr>
      </p:pic>
      <p:sp>
        <p:nvSpPr>
          <p:cNvPr id="5" name="TextBox 4"/>
          <p:cNvSpPr txBox="1"/>
          <p:nvPr/>
        </p:nvSpPr>
        <p:spPr>
          <a:xfrm>
            <a:off x="5469467" y="3437467"/>
            <a:ext cx="6451600" cy="369332"/>
          </a:xfrm>
          <a:prstGeom prst="rect">
            <a:avLst/>
          </a:prstGeom>
          <a:noFill/>
        </p:spPr>
        <p:txBody>
          <a:bodyPr wrap="square" rtlCol="0">
            <a:spAutoFit/>
          </a:bodyPr>
          <a:lstStyle/>
          <a:p>
            <a:r>
              <a:rPr lang="en-US" dirty="0"/>
              <a:t>A group of young men playing soccer.</a:t>
            </a:r>
          </a:p>
        </p:txBody>
      </p:sp>
    </p:spTree>
    <p:extLst>
      <p:ext uri="{BB962C8B-B14F-4D97-AF65-F5344CB8AC3E}">
        <p14:creationId xmlns:p14="http://schemas.microsoft.com/office/powerpoint/2010/main" val="26896518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Image captioning - why?</a:t>
            </a:r>
          </a:p>
        </p:txBody>
      </p:sp>
      <p:sp>
        <p:nvSpPr>
          <p:cNvPr id="3" name="Content Placeholder 2"/>
          <p:cNvSpPr>
            <a:spLocks noGrp="1"/>
          </p:cNvSpPr>
          <p:nvPr>
            <p:ph idx="1"/>
          </p:nvPr>
        </p:nvSpPr>
        <p:spPr/>
        <p:txBody>
          <a:bodyPr/>
          <a:lstStyle/>
          <a:p>
            <a:r>
              <a:rPr lang="en-US" dirty="0"/>
              <a:t>Alt-text for visually impaired</a:t>
            </a:r>
          </a:p>
          <a:p>
            <a:r>
              <a:rPr lang="en-US" dirty="0"/>
              <a:t>Test for true understanding?</a:t>
            </a:r>
          </a:p>
        </p:txBody>
      </p:sp>
    </p:spTree>
    <p:extLst>
      <p:ext uri="{BB962C8B-B14F-4D97-AF65-F5344CB8AC3E}">
        <p14:creationId xmlns:p14="http://schemas.microsoft.com/office/powerpoint/2010/main" val="305213663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Image captioning - evaluation</a:t>
            </a:r>
          </a:p>
        </p:txBody>
      </p:sp>
      <p:sp>
        <p:nvSpPr>
          <p:cNvPr id="3" name="Content Placeholder 2"/>
          <p:cNvSpPr>
            <a:spLocks noGrp="1"/>
          </p:cNvSpPr>
          <p:nvPr>
            <p:ph idx="1"/>
          </p:nvPr>
        </p:nvSpPr>
        <p:spPr>
          <a:xfrm>
            <a:off x="838200" y="1825625"/>
            <a:ext cx="10515600" cy="2018242"/>
          </a:xfrm>
        </p:spPr>
        <p:txBody>
          <a:bodyPr/>
          <a:lstStyle/>
          <a:p>
            <a:r>
              <a:rPr lang="en-US" dirty="0"/>
              <a:t>Given computer-generated caption and human caption, compute match</a:t>
            </a:r>
          </a:p>
          <a:p>
            <a:r>
              <a:rPr lang="en-US" dirty="0"/>
              <a:t>BLEU from machine translation community</a:t>
            </a:r>
          </a:p>
          <a:p>
            <a:r>
              <a:rPr lang="en-US" dirty="0"/>
              <a:t>Computes (modified) n-gram precision</a:t>
            </a:r>
          </a:p>
          <a:p>
            <a:endParaRPr lang="en-US" dirty="0"/>
          </a:p>
        </p:txBody>
      </p:sp>
      <p:sp>
        <p:nvSpPr>
          <p:cNvPr id="4" name="TextBox 3"/>
          <p:cNvSpPr txBox="1"/>
          <p:nvPr/>
        </p:nvSpPr>
        <p:spPr>
          <a:xfrm>
            <a:off x="2099733" y="4250267"/>
            <a:ext cx="8297334" cy="523220"/>
          </a:xfrm>
          <a:prstGeom prst="rect">
            <a:avLst/>
          </a:prstGeom>
          <a:noFill/>
        </p:spPr>
        <p:txBody>
          <a:bodyPr wrap="square" rtlCol="0">
            <a:spAutoFit/>
          </a:bodyPr>
          <a:lstStyle/>
          <a:p>
            <a:r>
              <a:rPr lang="en-US" sz="2800"/>
              <a:t>Reference: A </a:t>
            </a:r>
            <a:r>
              <a:rPr lang="en-US" sz="2800" dirty="0"/>
              <a:t>group of people playing soccer</a:t>
            </a:r>
          </a:p>
        </p:txBody>
      </p:sp>
      <p:sp>
        <p:nvSpPr>
          <p:cNvPr id="5" name="TextBox 4"/>
          <p:cNvSpPr txBox="1"/>
          <p:nvPr/>
        </p:nvSpPr>
        <p:spPr>
          <a:xfrm>
            <a:off x="2099733" y="4841333"/>
            <a:ext cx="8297334" cy="954107"/>
          </a:xfrm>
          <a:prstGeom prst="rect">
            <a:avLst/>
          </a:prstGeom>
          <a:noFill/>
        </p:spPr>
        <p:txBody>
          <a:bodyPr wrap="square" rtlCol="0">
            <a:spAutoFit/>
          </a:bodyPr>
          <a:lstStyle/>
          <a:p>
            <a:r>
              <a:rPr lang="en-US" sz="2800" dirty="0"/>
              <a:t>Candidate: </a:t>
            </a:r>
            <a:r>
              <a:rPr lang="en-US" sz="2800" dirty="0">
                <a:solidFill>
                  <a:srgbClr val="0070C0"/>
                </a:solidFill>
              </a:rPr>
              <a:t>People playing </a:t>
            </a:r>
            <a:r>
              <a:rPr lang="en-US" sz="2800" dirty="0">
                <a:solidFill>
                  <a:srgbClr val="C00000"/>
                </a:solidFill>
              </a:rPr>
              <a:t>baseball.</a:t>
            </a:r>
          </a:p>
          <a:p>
            <a:r>
              <a:rPr lang="en-US" sz="2800" dirty="0"/>
              <a:t>BLEU: 1/3</a:t>
            </a:r>
          </a:p>
        </p:txBody>
      </p:sp>
    </p:spTree>
    <p:extLst>
      <p:ext uri="{BB962C8B-B14F-4D97-AF65-F5344CB8AC3E}">
        <p14:creationId xmlns:p14="http://schemas.microsoft.com/office/powerpoint/2010/main" val="355096196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Image captioning</a:t>
            </a:r>
          </a:p>
        </p:txBody>
      </p:sp>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38200" y="1269762"/>
            <a:ext cx="4284133" cy="5199012"/>
          </a:xfrm>
          <a:prstGeom prst="rect">
            <a:avLst/>
          </a:prstGeom>
        </p:spPr>
      </p:pic>
      <p:sp>
        <p:nvSpPr>
          <p:cNvPr id="5" name="Rectangle 4"/>
          <p:cNvSpPr/>
          <p:nvPr/>
        </p:nvSpPr>
        <p:spPr>
          <a:xfrm>
            <a:off x="5122333" y="1269762"/>
            <a:ext cx="6942666" cy="923330"/>
          </a:xfrm>
          <a:prstGeom prst="rect">
            <a:avLst/>
          </a:prstGeom>
        </p:spPr>
        <p:txBody>
          <a:bodyPr wrap="square">
            <a:spAutoFit/>
          </a:bodyPr>
          <a:lstStyle/>
          <a:p>
            <a:r>
              <a:rPr lang="en-US" dirty="0"/>
              <a:t>Long-term Recurrent Convolutional Networks. J. Donahue, L. A. Hendricks, S. </a:t>
            </a:r>
            <a:r>
              <a:rPr lang="en-US" dirty="0" err="1"/>
              <a:t>Guadarrama</a:t>
            </a:r>
            <a:r>
              <a:rPr lang="en-US" dirty="0"/>
              <a:t>, M. </a:t>
            </a:r>
            <a:r>
              <a:rPr lang="en-US" dirty="0" err="1"/>
              <a:t>Rohrbach</a:t>
            </a:r>
            <a:r>
              <a:rPr lang="en-US" dirty="0"/>
              <a:t>, S. </a:t>
            </a:r>
            <a:r>
              <a:rPr lang="en-US" dirty="0" err="1"/>
              <a:t>Venugopalan</a:t>
            </a:r>
            <a:r>
              <a:rPr lang="en-US" dirty="0"/>
              <a:t>, K. </a:t>
            </a:r>
            <a:r>
              <a:rPr lang="en-US" dirty="0" err="1"/>
              <a:t>Saenko</a:t>
            </a:r>
            <a:r>
              <a:rPr lang="en-US" dirty="0"/>
              <a:t>, T. Darrell. In </a:t>
            </a:r>
            <a:r>
              <a:rPr lang="en-US" i="1" dirty="0"/>
              <a:t>CVPR, </a:t>
            </a:r>
            <a:r>
              <a:rPr lang="en-US" dirty="0"/>
              <a:t>2015.</a:t>
            </a:r>
          </a:p>
        </p:txBody>
      </p:sp>
      <p:sp>
        <p:nvSpPr>
          <p:cNvPr id="6" name="Rectangle 5"/>
          <p:cNvSpPr/>
          <p:nvPr/>
        </p:nvSpPr>
        <p:spPr>
          <a:xfrm>
            <a:off x="5122333" y="3268528"/>
            <a:ext cx="6096000" cy="646331"/>
          </a:xfrm>
          <a:prstGeom prst="rect">
            <a:avLst/>
          </a:prstGeom>
        </p:spPr>
        <p:txBody>
          <a:bodyPr>
            <a:spAutoFit/>
          </a:bodyPr>
          <a:lstStyle/>
          <a:p>
            <a:r>
              <a:rPr lang="en-US" b="0" i="0" dirty="0">
                <a:solidFill>
                  <a:srgbClr val="000000"/>
                </a:solidFill>
                <a:effectLst/>
                <a:latin typeface="Roboto" charset="0"/>
              </a:rPr>
              <a:t>Deep Visual-Semantic Alignments for Generating Image Descriptions. Andrej </a:t>
            </a:r>
            <a:r>
              <a:rPr lang="en-US" b="0" i="0" dirty="0" err="1">
                <a:solidFill>
                  <a:srgbClr val="000000"/>
                </a:solidFill>
                <a:effectLst/>
                <a:latin typeface="Roboto" charset="0"/>
              </a:rPr>
              <a:t>Karpathy</a:t>
            </a:r>
            <a:r>
              <a:rPr lang="en-US" b="0" i="0" dirty="0">
                <a:solidFill>
                  <a:srgbClr val="000000"/>
                </a:solidFill>
                <a:effectLst/>
                <a:latin typeface="Roboto" charset="0"/>
              </a:rPr>
              <a:t> and Li </a:t>
            </a:r>
            <a:r>
              <a:rPr lang="en-US" b="0" i="0" dirty="0" err="1">
                <a:solidFill>
                  <a:srgbClr val="000000"/>
                </a:solidFill>
                <a:effectLst/>
                <a:latin typeface="Roboto" charset="0"/>
              </a:rPr>
              <a:t>Fei-Fei</a:t>
            </a:r>
            <a:r>
              <a:rPr lang="en-US" b="0" i="0" dirty="0">
                <a:solidFill>
                  <a:srgbClr val="000000"/>
                </a:solidFill>
                <a:effectLst/>
                <a:latin typeface="Roboto" charset="0"/>
              </a:rPr>
              <a:t>. In </a:t>
            </a:r>
            <a:r>
              <a:rPr lang="en-US" b="0" i="1" dirty="0">
                <a:solidFill>
                  <a:srgbClr val="000000"/>
                </a:solidFill>
                <a:effectLst/>
                <a:latin typeface="Roboto" charset="0"/>
              </a:rPr>
              <a:t>CVPR, </a:t>
            </a:r>
            <a:r>
              <a:rPr lang="en-US" b="0" dirty="0">
                <a:solidFill>
                  <a:srgbClr val="000000"/>
                </a:solidFill>
                <a:effectLst/>
                <a:latin typeface="Roboto" charset="0"/>
              </a:rPr>
              <a:t>2015</a:t>
            </a:r>
            <a:endParaRPr lang="en-US" dirty="0"/>
          </a:p>
        </p:txBody>
      </p:sp>
      <p:sp>
        <p:nvSpPr>
          <p:cNvPr id="7" name="Rectangle 6"/>
          <p:cNvSpPr/>
          <p:nvPr/>
        </p:nvSpPr>
        <p:spPr>
          <a:xfrm>
            <a:off x="5190066" y="5362828"/>
            <a:ext cx="6096000" cy="923330"/>
          </a:xfrm>
          <a:prstGeom prst="rect">
            <a:avLst/>
          </a:prstGeom>
        </p:spPr>
        <p:txBody>
          <a:bodyPr>
            <a:spAutoFit/>
          </a:bodyPr>
          <a:lstStyle/>
          <a:p>
            <a:r>
              <a:rPr lang="en-US" dirty="0"/>
              <a:t>Show and tell: A neural image caption generator</a:t>
            </a:r>
          </a:p>
          <a:p>
            <a:r>
              <a:rPr lang="en-US" dirty="0"/>
              <a:t>Oriol </a:t>
            </a:r>
            <a:r>
              <a:rPr lang="en-US" dirty="0" err="1"/>
              <a:t>Vinyals</a:t>
            </a:r>
            <a:r>
              <a:rPr lang="en-US" dirty="0"/>
              <a:t>, Alexander </a:t>
            </a:r>
            <a:r>
              <a:rPr lang="en-US" dirty="0" err="1"/>
              <a:t>Toshev</a:t>
            </a:r>
            <a:r>
              <a:rPr lang="en-US" dirty="0"/>
              <a:t>, </a:t>
            </a:r>
            <a:r>
              <a:rPr lang="en-US" dirty="0" err="1"/>
              <a:t>Samy</a:t>
            </a:r>
            <a:r>
              <a:rPr lang="en-US" dirty="0"/>
              <a:t> </a:t>
            </a:r>
            <a:r>
              <a:rPr lang="en-US" dirty="0" err="1"/>
              <a:t>Bengio</a:t>
            </a:r>
            <a:r>
              <a:rPr lang="en-US" dirty="0"/>
              <a:t>, </a:t>
            </a:r>
            <a:r>
              <a:rPr lang="en-US" dirty="0" err="1"/>
              <a:t>Dumitru</a:t>
            </a:r>
            <a:r>
              <a:rPr lang="en-US" dirty="0"/>
              <a:t> </a:t>
            </a:r>
            <a:r>
              <a:rPr lang="en-US" dirty="0" err="1"/>
              <a:t>Erhan</a:t>
            </a:r>
            <a:r>
              <a:rPr lang="en-US" dirty="0"/>
              <a:t>. In </a:t>
            </a:r>
            <a:r>
              <a:rPr lang="en-US" i="1" dirty="0"/>
              <a:t>CVPR, </a:t>
            </a:r>
            <a:r>
              <a:rPr lang="en-US" dirty="0"/>
              <a:t>2015.</a:t>
            </a:r>
          </a:p>
        </p:txBody>
      </p:sp>
    </p:spTree>
    <p:extLst>
      <p:ext uri="{BB962C8B-B14F-4D97-AF65-F5344CB8AC3E}">
        <p14:creationId xmlns:p14="http://schemas.microsoft.com/office/powerpoint/2010/main" val="16200012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HMDB 51</a:t>
            </a:r>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0629" y="1444171"/>
            <a:ext cx="4963886" cy="3722914"/>
          </a:xfrm>
          <a:prstGeom prst="rect">
            <a:avLst/>
          </a:prstGeom>
        </p:spPr>
      </p:pic>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03999" y="1444171"/>
            <a:ext cx="5138057" cy="3853543"/>
          </a:xfrm>
          <a:prstGeom prst="rect">
            <a:avLst/>
          </a:prstGeom>
        </p:spPr>
      </p:pic>
      <p:sp>
        <p:nvSpPr>
          <p:cNvPr id="6" name="Rectangle 5"/>
          <p:cNvSpPr/>
          <p:nvPr/>
        </p:nvSpPr>
        <p:spPr>
          <a:xfrm>
            <a:off x="0" y="6053594"/>
            <a:ext cx="12192000" cy="646331"/>
          </a:xfrm>
          <a:prstGeom prst="rect">
            <a:avLst/>
          </a:prstGeom>
        </p:spPr>
        <p:txBody>
          <a:bodyPr wrap="square">
            <a:spAutoFit/>
          </a:bodyPr>
          <a:lstStyle/>
          <a:p>
            <a:r>
              <a:rPr lang="en-US" b="0" i="0" dirty="0">
                <a:solidFill>
                  <a:srgbClr val="666666"/>
                </a:solidFill>
                <a:effectLst/>
                <a:latin typeface="Helvetica Medium" charset="0"/>
              </a:rPr>
              <a:t>H. </a:t>
            </a:r>
            <a:r>
              <a:rPr lang="en-US" b="0" i="0" dirty="0" err="1">
                <a:solidFill>
                  <a:srgbClr val="666666"/>
                </a:solidFill>
                <a:effectLst/>
                <a:latin typeface="Helvetica Medium" charset="0"/>
              </a:rPr>
              <a:t>Kuehne</a:t>
            </a:r>
            <a:r>
              <a:rPr lang="en-US" b="0" i="0" dirty="0">
                <a:solidFill>
                  <a:srgbClr val="666666"/>
                </a:solidFill>
                <a:effectLst/>
                <a:latin typeface="Helvetica Medium" charset="0"/>
              </a:rPr>
              <a:t>, H. </a:t>
            </a:r>
            <a:r>
              <a:rPr lang="en-US" b="0" i="0" dirty="0" err="1">
                <a:solidFill>
                  <a:srgbClr val="666666"/>
                </a:solidFill>
                <a:effectLst/>
                <a:latin typeface="Helvetica Medium" charset="0"/>
              </a:rPr>
              <a:t>Jhuang</a:t>
            </a:r>
            <a:r>
              <a:rPr lang="en-US" b="0" i="0" dirty="0">
                <a:solidFill>
                  <a:srgbClr val="666666"/>
                </a:solidFill>
                <a:effectLst/>
                <a:latin typeface="Helvetica Medium" charset="0"/>
              </a:rPr>
              <a:t>, E. Garrote, T. </a:t>
            </a:r>
            <a:r>
              <a:rPr lang="en-US" b="0" i="0" dirty="0" err="1">
                <a:solidFill>
                  <a:srgbClr val="666666"/>
                </a:solidFill>
                <a:effectLst/>
                <a:latin typeface="Helvetica Medium" charset="0"/>
              </a:rPr>
              <a:t>Poggio</a:t>
            </a:r>
            <a:r>
              <a:rPr lang="en-US" b="0" i="0" dirty="0">
                <a:solidFill>
                  <a:srgbClr val="666666"/>
                </a:solidFill>
                <a:effectLst/>
                <a:latin typeface="Helvetica Medium" charset="0"/>
              </a:rPr>
              <a:t>, and T. </a:t>
            </a:r>
            <a:r>
              <a:rPr lang="en-US" b="0" i="0" dirty="0" err="1">
                <a:solidFill>
                  <a:srgbClr val="666666"/>
                </a:solidFill>
                <a:effectLst/>
                <a:latin typeface="Helvetica Medium" charset="0"/>
              </a:rPr>
              <a:t>Serre</a:t>
            </a:r>
            <a:r>
              <a:rPr lang="en-US" b="0" i="0" dirty="0">
                <a:solidFill>
                  <a:srgbClr val="666666"/>
                </a:solidFill>
                <a:effectLst/>
                <a:latin typeface="Helvetica Medium" charset="0"/>
              </a:rPr>
              <a:t>. HMDB: A Large Video Database for Human Motion Recognition. ICCV, 2011.</a:t>
            </a:r>
            <a:endParaRPr lang="en-US" dirty="0"/>
          </a:p>
        </p:txBody>
      </p:sp>
    </p:spTree>
    <p:extLst>
      <p:ext uri="{BB962C8B-B14F-4D97-AF65-F5344CB8AC3E}">
        <p14:creationId xmlns:p14="http://schemas.microsoft.com/office/powerpoint/2010/main" val="262844603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Generating sequences with LSTMs</a:t>
            </a:r>
          </a:p>
        </p:txBody>
      </p:sp>
      <p:sp>
        <p:nvSpPr>
          <p:cNvPr id="4" name="Rectangle 3"/>
          <p:cNvSpPr/>
          <p:nvPr/>
        </p:nvSpPr>
        <p:spPr>
          <a:xfrm>
            <a:off x="2573867" y="3302000"/>
            <a:ext cx="1405466" cy="127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3006647" y="5152089"/>
            <a:ext cx="539903" cy="584775"/>
          </a:xfrm>
          <a:prstGeom prst="rect">
            <a:avLst/>
          </a:prstGeom>
          <a:noFill/>
        </p:spPr>
        <p:txBody>
          <a:bodyPr wrap="square" rtlCol="0">
            <a:spAutoFit/>
          </a:bodyPr>
          <a:lstStyle/>
          <a:p>
            <a:pPr algn="ctr"/>
            <a:r>
              <a:rPr lang="en-US" sz="3200" dirty="0"/>
              <a:t>x</a:t>
            </a:r>
            <a:r>
              <a:rPr lang="en-US" sz="3200" baseline="-25000" dirty="0"/>
              <a:t>1</a:t>
            </a:r>
          </a:p>
        </p:txBody>
      </p:sp>
      <p:cxnSp>
        <p:nvCxnSpPr>
          <p:cNvPr id="9" name="Straight Arrow Connector 8"/>
          <p:cNvCxnSpPr>
            <a:stCxn id="5" idx="0"/>
            <a:endCxn id="4" idx="2"/>
          </p:cNvCxnSpPr>
          <p:nvPr/>
        </p:nvCxnSpPr>
        <p:spPr>
          <a:xfrm flipV="1">
            <a:off x="3276599" y="4572000"/>
            <a:ext cx="1" cy="58008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5393267" y="3302000"/>
            <a:ext cx="1405466" cy="127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5690845" y="5434670"/>
            <a:ext cx="738592" cy="584775"/>
          </a:xfrm>
          <a:prstGeom prst="rect">
            <a:avLst/>
          </a:prstGeom>
          <a:noFill/>
        </p:spPr>
        <p:txBody>
          <a:bodyPr wrap="square" rtlCol="0">
            <a:spAutoFit/>
          </a:bodyPr>
          <a:lstStyle/>
          <a:p>
            <a:pPr algn="ctr"/>
            <a:r>
              <a:rPr lang="en-US" sz="3200" dirty="0"/>
              <a:t>x</a:t>
            </a:r>
            <a:r>
              <a:rPr lang="en-US" sz="3200" baseline="-25000" dirty="0"/>
              <a:t>2</a:t>
            </a:r>
          </a:p>
        </p:txBody>
      </p:sp>
      <p:cxnSp>
        <p:nvCxnSpPr>
          <p:cNvPr id="21" name="Straight Arrow Connector 20"/>
          <p:cNvCxnSpPr>
            <a:stCxn id="19" idx="0"/>
          </p:cNvCxnSpPr>
          <p:nvPr/>
        </p:nvCxnSpPr>
        <p:spPr>
          <a:xfrm flipV="1">
            <a:off x="6060141" y="4589929"/>
            <a:ext cx="0" cy="84474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1" name="Rectangle 30"/>
          <p:cNvSpPr/>
          <p:nvPr/>
        </p:nvSpPr>
        <p:spPr>
          <a:xfrm>
            <a:off x="7925796" y="3302000"/>
            <a:ext cx="1405466" cy="127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p:cNvSpPr txBox="1"/>
          <p:nvPr/>
        </p:nvSpPr>
        <p:spPr>
          <a:xfrm>
            <a:off x="8259233" y="5444477"/>
            <a:ext cx="738592" cy="584775"/>
          </a:xfrm>
          <a:prstGeom prst="rect">
            <a:avLst/>
          </a:prstGeom>
          <a:noFill/>
        </p:spPr>
        <p:txBody>
          <a:bodyPr wrap="square" rtlCol="0">
            <a:spAutoFit/>
          </a:bodyPr>
          <a:lstStyle/>
          <a:p>
            <a:pPr algn="ctr"/>
            <a:r>
              <a:rPr lang="en-US" sz="3200" dirty="0"/>
              <a:t>x</a:t>
            </a:r>
            <a:r>
              <a:rPr lang="en-US" sz="3200" baseline="-25000" dirty="0"/>
              <a:t>3</a:t>
            </a:r>
          </a:p>
        </p:txBody>
      </p:sp>
      <p:cxnSp>
        <p:nvCxnSpPr>
          <p:cNvPr id="35" name="Straight Arrow Connector 34"/>
          <p:cNvCxnSpPr>
            <a:stCxn id="33" idx="0"/>
            <a:endCxn id="31" idx="2"/>
          </p:cNvCxnSpPr>
          <p:nvPr/>
        </p:nvCxnSpPr>
        <p:spPr>
          <a:xfrm flipV="1">
            <a:off x="8628529" y="4572000"/>
            <a:ext cx="0" cy="87247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9331262" y="3644612"/>
            <a:ext cx="1349188" cy="584775"/>
          </a:xfrm>
          <a:prstGeom prst="rect">
            <a:avLst/>
          </a:prstGeom>
          <a:noFill/>
        </p:spPr>
        <p:txBody>
          <a:bodyPr wrap="square" rtlCol="0">
            <a:spAutoFit/>
          </a:bodyPr>
          <a:lstStyle/>
          <a:p>
            <a:pPr algn="ctr"/>
            <a:r>
              <a:rPr lang="mr-IN" sz="3200"/>
              <a:t>…</a:t>
            </a:r>
            <a:endParaRPr lang="en-US" sz="3200" dirty="0"/>
          </a:p>
        </p:txBody>
      </p:sp>
      <p:cxnSp>
        <p:nvCxnSpPr>
          <p:cNvPr id="45" name="Straight Arrow Connector 44"/>
          <p:cNvCxnSpPr>
            <a:stCxn id="4" idx="3"/>
            <a:endCxn id="17" idx="1"/>
          </p:cNvCxnSpPr>
          <p:nvPr/>
        </p:nvCxnSpPr>
        <p:spPr>
          <a:xfrm>
            <a:off x="3979333" y="3937000"/>
            <a:ext cx="1413934"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a:stCxn id="17" idx="3"/>
            <a:endCxn id="31" idx="1"/>
          </p:cNvCxnSpPr>
          <p:nvPr/>
        </p:nvCxnSpPr>
        <p:spPr>
          <a:xfrm>
            <a:off x="6798733" y="3937000"/>
            <a:ext cx="1127063"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8970117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Generating sequences with LSTMs</a:t>
            </a:r>
          </a:p>
        </p:txBody>
      </p:sp>
      <p:sp>
        <p:nvSpPr>
          <p:cNvPr id="4" name="Rectangle 3"/>
          <p:cNvSpPr/>
          <p:nvPr/>
        </p:nvSpPr>
        <p:spPr>
          <a:xfrm>
            <a:off x="2573867" y="3302000"/>
            <a:ext cx="1405466" cy="127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3006647" y="5152089"/>
            <a:ext cx="539903" cy="584775"/>
          </a:xfrm>
          <a:prstGeom prst="rect">
            <a:avLst/>
          </a:prstGeom>
          <a:noFill/>
        </p:spPr>
        <p:txBody>
          <a:bodyPr wrap="square" rtlCol="0">
            <a:spAutoFit/>
          </a:bodyPr>
          <a:lstStyle/>
          <a:p>
            <a:pPr algn="ctr"/>
            <a:r>
              <a:rPr lang="en-US" sz="3200" dirty="0"/>
              <a:t>x</a:t>
            </a:r>
            <a:r>
              <a:rPr lang="en-US" sz="3200" baseline="-25000" dirty="0"/>
              <a:t>1</a:t>
            </a:r>
          </a:p>
        </p:txBody>
      </p:sp>
      <p:cxnSp>
        <p:nvCxnSpPr>
          <p:cNvPr id="9" name="Straight Arrow Connector 8"/>
          <p:cNvCxnSpPr>
            <a:stCxn id="5" idx="0"/>
            <a:endCxn id="4" idx="2"/>
          </p:cNvCxnSpPr>
          <p:nvPr/>
        </p:nvCxnSpPr>
        <p:spPr>
          <a:xfrm flipV="1">
            <a:off x="3276599" y="4572000"/>
            <a:ext cx="1" cy="58008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2982230" y="2374613"/>
            <a:ext cx="588738" cy="584775"/>
          </a:xfrm>
          <a:prstGeom prst="rect">
            <a:avLst/>
          </a:prstGeom>
          <a:noFill/>
        </p:spPr>
        <p:txBody>
          <a:bodyPr wrap="square" rtlCol="0">
            <a:spAutoFit/>
          </a:bodyPr>
          <a:lstStyle/>
          <a:p>
            <a:pPr algn="ctr"/>
            <a:r>
              <a:rPr lang="en-US" sz="3200" dirty="0"/>
              <a:t>y</a:t>
            </a:r>
            <a:r>
              <a:rPr lang="en-US" sz="3200" baseline="-25000" dirty="0"/>
              <a:t>1</a:t>
            </a:r>
          </a:p>
        </p:txBody>
      </p:sp>
      <p:cxnSp>
        <p:nvCxnSpPr>
          <p:cNvPr id="12" name="Straight Arrow Connector 11"/>
          <p:cNvCxnSpPr>
            <a:stCxn id="4" idx="0"/>
            <a:endCxn id="10" idx="2"/>
          </p:cNvCxnSpPr>
          <p:nvPr/>
        </p:nvCxnSpPr>
        <p:spPr>
          <a:xfrm flipH="1" flipV="1">
            <a:off x="3276599" y="2959388"/>
            <a:ext cx="1" cy="34261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5393267" y="3302000"/>
            <a:ext cx="1405466" cy="127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5690845" y="5434670"/>
            <a:ext cx="738592" cy="584775"/>
          </a:xfrm>
          <a:prstGeom prst="rect">
            <a:avLst/>
          </a:prstGeom>
          <a:noFill/>
        </p:spPr>
        <p:txBody>
          <a:bodyPr wrap="square" rtlCol="0">
            <a:spAutoFit/>
          </a:bodyPr>
          <a:lstStyle/>
          <a:p>
            <a:pPr algn="ctr"/>
            <a:r>
              <a:rPr lang="en-US" sz="3200" dirty="0"/>
              <a:t>x</a:t>
            </a:r>
            <a:r>
              <a:rPr lang="en-US" sz="3200" baseline="-25000" dirty="0"/>
              <a:t>2</a:t>
            </a:r>
          </a:p>
        </p:txBody>
      </p:sp>
      <p:cxnSp>
        <p:nvCxnSpPr>
          <p:cNvPr id="21" name="Straight Arrow Connector 20"/>
          <p:cNvCxnSpPr>
            <a:stCxn id="19" idx="0"/>
          </p:cNvCxnSpPr>
          <p:nvPr/>
        </p:nvCxnSpPr>
        <p:spPr>
          <a:xfrm flipV="1">
            <a:off x="6060141" y="4589929"/>
            <a:ext cx="0" cy="84474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5651375" y="2362266"/>
            <a:ext cx="889249" cy="584775"/>
          </a:xfrm>
          <a:prstGeom prst="rect">
            <a:avLst/>
          </a:prstGeom>
          <a:noFill/>
        </p:spPr>
        <p:txBody>
          <a:bodyPr wrap="square" rtlCol="0">
            <a:spAutoFit/>
          </a:bodyPr>
          <a:lstStyle/>
          <a:p>
            <a:pPr algn="ctr"/>
            <a:r>
              <a:rPr lang="en-US" sz="3200" dirty="0"/>
              <a:t>y</a:t>
            </a:r>
            <a:r>
              <a:rPr lang="en-US" sz="3200" baseline="-25000" dirty="0"/>
              <a:t>2</a:t>
            </a:r>
          </a:p>
        </p:txBody>
      </p:sp>
      <p:cxnSp>
        <p:nvCxnSpPr>
          <p:cNvPr id="25" name="Straight Arrow Connector 24"/>
          <p:cNvCxnSpPr>
            <a:stCxn id="17" idx="0"/>
            <a:endCxn id="23" idx="2"/>
          </p:cNvCxnSpPr>
          <p:nvPr/>
        </p:nvCxnSpPr>
        <p:spPr>
          <a:xfrm flipV="1">
            <a:off x="6096000" y="2947041"/>
            <a:ext cx="0" cy="35495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1" name="Rectangle 30"/>
          <p:cNvSpPr/>
          <p:nvPr/>
        </p:nvSpPr>
        <p:spPr>
          <a:xfrm>
            <a:off x="7925796" y="3302000"/>
            <a:ext cx="1405466" cy="127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p:cNvSpPr txBox="1"/>
          <p:nvPr/>
        </p:nvSpPr>
        <p:spPr>
          <a:xfrm>
            <a:off x="8259233" y="5444477"/>
            <a:ext cx="738592" cy="584775"/>
          </a:xfrm>
          <a:prstGeom prst="rect">
            <a:avLst/>
          </a:prstGeom>
          <a:noFill/>
        </p:spPr>
        <p:txBody>
          <a:bodyPr wrap="square" rtlCol="0">
            <a:spAutoFit/>
          </a:bodyPr>
          <a:lstStyle/>
          <a:p>
            <a:pPr algn="ctr"/>
            <a:r>
              <a:rPr lang="en-US" sz="3200" dirty="0"/>
              <a:t>x</a:t>
            </a:r>
            <a:r>
              <a:rPr lang="en-US" sz="3200" baseline="-25000" dirty="0"/>
              <a:t>3</a:t>
            </a:r>
          </a:p>
        </p:txBody>
      </p:sp>
      <p:cxnSp>
        <p:nvCxnSpPr>
          <p:cNvPr id="35" name="Straight Arrow Connector 34"/>
          <p:cNvCxnSpPr>
            <a:stCxn id="33" idx="0"/>
            <a:endCxn id="31" idx="2"/>
          </p:cNvCxnSpPr>
          <p:nvPr/>
        </p:nvCxnSpPr>
        <p:spPr>
          <a:xfrm flipV="1">
            <a:off x="8628529" y="4572000"/>
            <a:ext cx="0" cy="87247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8259233" y="2280986"/>
            <a:ext cx="738592" cy="584775"/>
          </a:xfrm>
          <a:prstGeom prst="rect">
            <a:avLst/>
          </a:prstGeom>
          <a:noFill/>
        </p:spPr>
        <p:txBody>
          <a:bodyPr wrap="square" rtlCol="0">
            <a:spAutoFit/>
          </a:bodyPr>
          <a:lstStyle/>
          <a:p>
            <a:pPr algn="ctr"/>
            <a:r>
              <a:rPr lang="en-US" sz="3200" dirty="0"/>
              <a:t>y</a:t>
            </a:r>
            <a:r>
              <a:rPr lang="en-US" sz="3200" baseline="-25000" dirty="0"/>
              <a:t>3</a:t>
            </a:r>
          </a:p>
        </p:txBody>
      </p:sp>
      <p:cxnSp>
        <p:nvCxnSpPr>
          <p:cNvPr id="38" name="Straight Arrow Connector 37"/>
          <p:cNvCxnSpPr>
            <a:stCxn id="31" idx="0"/>
            <a:endCxn id="36" idx="2"/>
          </p:cNvCxnSpPr>
          <p:nvPr/>
        </p:nvCxnSpPr>
        <p:spPr>
          <a:xfrm flipV="1">
            <a:off x="8628529" y="2865761"/>
            <a:ext cx="0" cy="43623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9331262" y="3644612"/>
            <a:ext cx="1349188" cy="584775"/>
          </a:xfrm>
          <a:prstGeom prst="rect">
            <a:avLst/>
          </a:prstGeom>
          <a:noFill/>
        </p:spPr>
        <p:txBody>
          <a:bodyPr wrap="square" rtlCol="0">
            <a:spAutoFit/>
          </a:bodyPr>
          <a:lstStyle/>
          <a:p>
            <a:pPr algn="ctr"/>
            <a:r>
              <a:rPr lang="mr-IN" sz="3200"/>
              <a:t>…</a:t>
            </a:r>
            <a:endParaRPr lang="en-US" sz="3200" dirty="0"/>
          </a:p>
        </p:txBody>
      </p:sp>
      <p:cxnSp>
        <p:nvCxnSpPr>
          <p:cNvPr id="45" name="Straight Arrow Connector 44"/>
          <p:cNvCxnSpPr>
            <a:stCxn id="4" idx="3"/>
            <a:endCxn id="17" idx="1"/>
          </p:cNvCxnSpPr>
          <p:nvPr/>
        </p:nvCxnSpPr>
        <p:spPr>
          <a:xfrm>
            <a:off x="3979333" y="3937000"/>
            <a:ext cx="1413934"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a:stCxn id="17" idx="3"/>
            <a:endCxn id="31" idx="1"/>
          </p:cNvCxnSpPr>
          <p:nvPr/>
        </p:nvCxnSpPr>
        <p:spPr>
          <a:xfrm>
            <a:off x="6798733" y="3937000"/>
            <a:ext cx="1127063"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131053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Generating sequences with LSTMs</a:t>
            </a:r>
          </a:p>
        </p:txBody>
      </p:sp>
      <p:sp>
        <p:nvSpPr>
          <p:cNvPr id="4" name="Rectangle 3"/>
          <p:cNvSpPr/>
          <p:nvPr/>
        </p:nvSpPr>
        <p:spPr>
          <a:xfrm>
            <a:off x="2573867" y="4126752"/>
            <a:ext cx="1405466" cy="127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3031066" y="5957041"/>
            <a:ext cx="491067" cy="584775"/>
          </a:xfrm>
          <a:prstGeom prst="rect">
            <a:avLst/>
          </a:prstGeom>
          <a:noFill/>
        </p:spPr>
        <p:txBody>
          <a:bodyPr wrap="square" rtlCol="0">
            <a:spAutoFit/>
          </a:bodyPr>
          <a:lstStyle/>
          <a:p>
            <a:pPr algn="ctr"/>
            <a:r>
              <a:rPr lang="en-US" sz="3200" dirty="0"/>
              <a:t>x</a:t>
            </a:r>
          </a:p>
        </p:txBody>
      </p:sp>
      <p:cxnSp>
        <p:nvCxnSpPr>
          <p:cNvPr id="9" name="Straight Arrow Connector 8"/>
          <p:cNvCxnSpPr>
            <a:stCxn id="5" idx="0"/>
            <a:endCxn id="4" idx="2"/>
          </p:cNvCxnSpPr>
          <p:nvPr/>
        </p:nvCxnSpPr>
        <p:spPr>
          <a:xfrm flipV="1">
            <a:off x="3276600" y="5396752"/>
            <a:ext cx="0" cy="56028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2982230" y="3199365"/>
            <a:ext cx="588738" cy="584775"/>
          </a:xfrm>
          <a:prstGeom prst="rect">
            <a:avLst/>
          </a:prstGeom>
          <a:noFill/>
        </p:spPr>
        <p:txBody>
          <a:bodyPr wrap="square" rtlCol="0">
            <a:spAutoFit/>
          </a:bodyPr>
          <a:lstStyle/>
          <a:p>
            <a:pPr algn="ctr"/>
            <a:r>
              <a:rPr lang="en-US" sz="3200" dirty="0"/>
              <a:t>p</a:t>
            </a:r>
            <a:r>
              <a:rPr lang="en-US" sz="3200" baseline="-25000" dirty="0"/>
              <a:t>1</a:t>
            </a:r>
          </a:p>
        </p:txBody>
      </p:sp>
      <p:cxnSp>
        <p:nvCxnSpPr>
          <p:cNvPr id="12" name="Straight Arrow Connector 11"/>
          <p:cNvCxnSpPr>
            <a:stCxn id="4" idx="0"/>
            <a:endCxn id="10" idx="2"/>
          </p:cNvCxnSpPr>
          <p:nvPr/>
        </p:nvCxnSpPr>
        <p:spPr>
          <a:xfrm flipH="1" flipV="1">
            <a:off x="3276599" y="3784140"/>
            <a:ext cx="1" cy="34261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3031066" y="2115670"/>
            <a:ext cx="491067" cy="584775"/>
          </a:xfrm>
          <a:prstGeom prst="rect">
            <a:avLst/>
          </a:prstGeom>
          <a:noFill/>
        </p:spPr>
        <p:txBody>
          <a:bodyPr wrap="square" rtlCol="0">
            <a:spAutoFit/>
          </a:bodyPr>
          <a:lstStyle/>
          <a:p>
            <a:pPr algn="ctr"/>
            <a:r>
              <a:rPr lang="en-US" sz="3200" i="1" dirty="0"/>
              <a:t>A</a:t>
            </a:r>
          </a:p>
        </p:txBody>
      </p:sp>
      <p:cxnSp>
        <p:nvCxnSpPr>
          <p:cNvPr id="16" name="Straight Arrow Connector 15"/>
          <p:cNvCxnSpPr>
            <a:stCxn id="10" idx="0"/>
            <a:endCxn id="14" idx="2"/>
          </p:cNvCxnSpPr>
          <p:nvPr/>
        </p:nvCxnSpPr>
        <p:spPr>
          <a:xfrm flipV="1">
            <a:off x="3276599" y="2700445"/>
            <a:ext cx="1" cy="49892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5393267" y="4126752"/>
            <a:ext cx="1405466" cy="127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p:cNvSpPr/>
          <p:nvPr/>
        </p:nvSpPr>
        <p:spPr>
          <a:xfrm>
            <a:off x="3406588" y="1972777"/>
            <a:ext cx="2653553" cy="4703323"/>
          </a:xfrm>
          <a:custGeom>
            <a:avLst/>
            <a:gdLst>
              <a:gd name="connsiteX0" fmla="*/ 0 w 2653553"/>
              <a:gd name="connsiteY0" fmla="*/ 429763 h 4703323"/>
              <a:gd name="connsiteX1" fmla="*/ 753036 w 2653553"/>
              <a:gd name="connsiteY1" fmla="*/ 393904 h 4703323"/>
              <a:gd name="connsiteX2" fmla="*/ 1721224 w 2653553"/>
              <a:gd name="connsiteY2" fmla="*/ 4607316 h 4703323"/>
              <a:gd name="connsiteX3" fmla="*/ 2653553 w 2653553"/>
              <a:gd name="connsiteY3" fmla="*/ 3441904 h 4703323"/>
            </a:gdLst>
            <a:ahLst/>
            <a:cxnLst>
              <a:cxn ang="0">
                <a:pos x="connsiteX0" y="connsiteY0"/>
              </a:cxn>
              <a:cxn ang="0">
                <a:pos x="connsiteX1" y="connsiteY1"/>
              </a:cxn>
              <a:cxn ang="0">
                <a:pos x="connsiteX2" y="connsiteY2"/>
              </a:cxn>
              <a:cxn ang="0">
                <a:pos x="connsiteX3" y="connsiteY3"/>
              </a:cxn>
            </a:cxnLst>
            <a:rect l="l" t="t" r="r" b="b"/>
            <a:pathLst>
              <a:path w="2653553" h="4703323">
                <a:moveTo>
                  <a:pt x="0" y="429763"/>
                </a:moveTo>
                <a:cubicBezTo>
                  <a:pt x="233082" y="63704"/>
                  <a:pt x="466165" y="-302355"/>
                  <a:pt x="753036" y="393904"/>
                </a:cubicBezTo>
                <a:cubicBezTo>
                  <a:pt x="1039907" y="1090163"/>
                  <a:pt x="1404471" y="4099316"/>
                  <a:pt x="1721224" y="4607316"/>
                </a:cubicBezTo>
                <a:cubicBezTo>
                  <a:pt x="2037977" y="5115316"/>
                  <a:pt x="2653553" y="3441904"/>
                  <a:pt x="2653553" y="3441904"/>
                </a:cubicBezTo>
              </a:path>
            </a:pathLst>
          </a:custGeom>
          <a:noFill/>
          <a:ln w="38100">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5690845" y="6259422"/>
            <a:ext cx="738592" cy="584775"/>
          </a:xfrm>
          <a:prstGeom prst="rect">
            <a:avLst/>
          </a:prstGeom>
          <a:noFill/>
        </p:spPr>
        <p:txBody>
          <a:bodyPr wrap="square" rtlCol="0">
            <a:spAutoFit/>
          </a:bodyPr>
          <a:lstStyle/>
          <a:p>
            <a:pPr algn="ctr"/>
            <a:r>
              <a:rPr lang="en-US" sz="3200"/>
              <a:t>x</a:t>
            </a:r>
            <a:endParaRPr lang="en-US" sz="3200" dirty="0"/>
          </a:p>
        </p:txBody>
      </p:sp>
      <p:cxnSp>
        <p:nvCxnSpPr>
          <p:cNvPr id="21" name="Straight Arrow Connector 20"/>
          <p:cNvCxnSpPr>
            <a:stCxn id="19" idx="0"/>
            <a:endCxn id="18" idx="3"/>
          </p:cNvCxnSpPr>
          <p:nvPr/>
        </p:nvCxnSpPr>
        <p:spPr>
          <a:xfrm flipV="1">
            <a:off x="6060141" y="5414681"/>
            <a:ext cx="0" cy="84474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5651375" y="3187018"/>
            <a:ext cx="889249" cy="584775"/>
          </a:xfrm>
          <a:prstGeom prst="rect">
            <a:avLst/>
          </a:prstGeom>
          <a:noFill/>
        </p:spPr>
        <p:txBody>
          <a:bodyPr wrap="square" rtlCol="0">
            <a:spAutoFit/>
          </a:bodyPr>
          <a:lstStyle/>
          <a:p>
            <a:pPr algn="ctr"/>
            <a:r>
              <a:rPr lang="en-US" sz="3200" dirty="0"/>
              <a:t>p</a:t>
            </a:r>
            <a:r>
              <a:rPr lang="en-US" sz="3200" baseline="-25000" dirty="0"/>
              <a:t>2</a:t>
            </a:r>
          </a:p>
        </p:txBody>
      </p:sp>
      <p:cxnSp>
        <p:nvCxnSpPr>
          <p:cNvPr id="25" name="Straight Arrow Connector 24"/>
          <p:cNvCxnSpPr>
            <a:stCxn id="17" idx="0"/>
            <a:endCxn id="23" idx="2"/>
          </p:cNvCxnSpPr>
          <p:nvPr/>
        </p:nvCxnSpPr>
        <p:spPr>
          <a:xfrm flipV="1">
            <a:off x="6096000" y="3771793"/>
            <a:ext cx="0" cy="35495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5393267" y="2115670"/>
            <a:ext cx="1405466" cy="584775"/>
          </a:xfrm>
          <a:prstGeom prst="rect">
            <a:avLst/>
          </a:prstGeom>
          <a:noFill/>
        </p:spPr>
        <p:txBody>
          <a:bodyPr wrap="square" rtlCol="0">
            <a:spAutoFit/>
          </a:bodyPr>
          <a:lstStyle/>
          <a:p>
            <a:pPr algn="ctr"/>
            <a:r>
              <a:rPr lang="en-US" sz="3200" i="1"/>
              <a:t>group</a:t>
            </a:r>
            <a:endParaRPr lang="en-US" sz="3200" i="1" dirty="0"/>
          </a:p>
        </p:txBody>
      </p:sp>
      <p:cxnSp>
        <p:nvCxnSpPr>
          <p:cNvPr id="29" name="Straight Arrow Connector 28"/>
          <p:cNvCxnSpPr>
            <a:stCxn id="23" idx="0"/>
            <a:endCxn id="27" idx="2"/>
          </p:cNvCxnSpPr>
          <p:nvPr/>
        </p:nvCxnSpPr>
        <p:spPr>
          <a:xfrm flipV="1">
            <a:off x="6096000" y="2700445"/>
            <a:ext cx="0" cy="48657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1" name="Rectangle 30"/>
          <p:cNvSpPr/>
          <p:nvPr/>
        </p:nvSpPr>
        <p:spPr>
          <a:xfrm>
            <a:off x="7925796" y="4126752"/>
            <a:ext cx="1405466" cy="127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31"/>
          <p:cNvSpPr/>
          <p:nvPr/>
        </p:nvSpPr>
        <p:spPr>
          <a:xfrm>
            <a:off x="6651812" y="1847042"/>
            <a:ext cx="1936376" cy="4903667"/>
          </a:xfrm>
          <a:custGeom>
            <a:avLst/>
            <a:gdLst>
              <a:gd name="connsiteX0" fmla="*/ 0 w 1936376"/>
              <a:gd name="connsiteY0" fmla="*/ 591357 h 4903667"/>
              <a:gd name="connsiteX1" fmla="*/ 412376 w 1936376"/>
              <a:gd name="connsiteY1" fmla="*/ 358275 h 4903667"/>
              <a:gd name="connsiteX2" fmla="*/ 1255059 w 1936376"/>
              <a:gd name="connsiteY2" fmla="*/ 4804769 h 4903667"/>
              <a:gd name="connsiteX3" fmla="*/ 1936376 w 1936376"/>
              <a:gd name="connsiteY3" fmla="*/ 3549710 h 4903667"/>
            </a:gdLst>
            <a:ahLst/>
            <a:cxnLst>
              <a:cxn ang="0">
                <a:pos x="connsiteX0" y="connsiteY0"/>
              </a:cxn>
              <a:cxn ang="0">
                <a:pos x="connsiteX1" y="connsiteY1"/>
              </a:cxn>
              <a:cxn ang="0">
                <a:pos x="connsiteX2" y="connsiteY2"/>
              </a:cxn>
              <a:cxn ang="0">
                <a:pos x="connsiteX3" y="connsiteY3"/>
              </a:cxn>
            </a:cxnLst>
            <a:rect l="l" t="t" r="r" b="b"/>
            <a:pathLst>
              <a:path w="1936376" h="4903667">
                <a:moveTo>
                  <a:pt x="0" y="591357"/>
                </a:moveTo>
                <a:cubicBezTo>
                  <a:pt x="101600" y="123698"/>
                  <a:pt x="203200" y="-343960"/>
                  <a:pt x="412376" y="358275"/>
                </a:cubicBezTo>
                <a:cubicBezTo>
                  <a:pt x="621552" y="1060510"/>
                  <a:pt x="1001059" y="4272863"/>
                  <a:pt x="1255059" y="4804769"/>
                </a:cubicBezTo>
                <a:cubicBezTo>
                  <a:pt x="1509059" y="5336675"/>
                  <a:pt x="1936376" y="3549710"/>
                  <a:pt x="1936376" y="3549710"/>
                </a:cubicBezTo>
              </a:path>
            </a:pathLst>
          </a:custGeom>
          <a:noFill/>
          <a:ln w="38100">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p:cNvSpPr txBox="1"/>
          <p:nvPr/>
        </p:nvSpPr>
        <p:spPr>
          <a:xfrm>
            <a:off x="8259233" y="6269229"/>
            <a:ext cx="738592" cy="584775"/>
          </a:xfrm>
          <a:prstGeom prst="rect">
            <a:avLst/>
          </a:prstGeom>
          <a:noFill/>
        </p:spPr>
        <p:txBody>
          <a:bodyPr wrap="square" rtlCol="0">
            <a:spAutoFit/>
          </a:bodyPr>
          <a:lstStyle/>
          <a:p>
            <a:pPr algn="ctr"/>
            <a:r>
              <a:rPr lang="en-US" sz="3200"/>
              <a:t>x</a:t>
            </a:r>
            <a:endParaRPr lang="en-US" sz="3200" dirty="0"/>
          </a:p>
        </p:txBody>
      </p:sp>
      <p:cxnSp>
        <p:nvCxnSpPr>
          <p:cNvPr id="35" name="Straight Arrow Connector 34"/>
          <p:cNvCxnSpPr>
            <a:stCxn id="33" idx="0"/>
            <a:endCxn id="31" idx="2"/>
          </p:cNvCxnSpPr>
          <p:nvPr/>
        </p:nvCxnSpPr>
        <p:spPr>
          <a:xfrm flipV="1">
            <a:off x="8628529" y="5396752"/>
            <a:ext cx="0" cy="87247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8259233" y="3105738"/>
            <a:ext cx="738592" cy="584775"/>
          </a:xfrm>
          <a:prstGeom prst="rect">
            <a:avLst/>
          </a:prstGeom>
          <a:noFill/>
        </p:spPr>
        <p:txBody>
          <a:bodyPr wrap="square" rtlCol="0">
            <a:spAutoFit/>
          </a:bodyPr>
          <a:lstStyle/>
          <a:p>
            <a:pPr algn="ctr"/>
            <a:r>
              <a:rPr lang="en-US" sz="3200" dirty="0"/>
              <a:t>p</a:t>
            </a:r>
            <a:r>
              <a:rPr lang="en-US" sz="3200" baseline="-25000" dirty="0"/>
              <a:t>3</a:t>
            </a:r>
          </a:p>
        </p:txBody>
      </p:sp>
      <p:cxnSp>
        <p:nvCxnSpPr>
          <p:cNvPr id="38" name="Straight Arrow Connector 37"/>
          <p:cNvCxnSpPr>
            <a:stCxn id="31" idx="0"/>
            <a:endCxn id="36" idx="2"/>
          </p:cNvCxnSpPr>
          <p:nvPr/>
        </p:nvCxnSpPr>
        <p:spPr>
          <a:xfrm flipV="1">
            <a:off x="8628529" y="3690513"/>
            <a:ext cx="0" cy="43623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8186145" y="2120583"/>
            <a:ext cx="884767" cy="584775"/>
          </a:xfrm>
          <a:prstGeom prst="rect">
            <a:avLst/>
          </a:prstGeom>
          <a:noFill/>
        </p:spPr>
        <p:txBody>
          <a:bodyPr wrap="square" rtlCol="0">
            <a:spAutoFit/>
          </a:bodyPr>
          <a:lstStyle/>
          <a:p>
            <a:pPr algn="ctr"/>
            <a:r>
              <a:rPr lang="en-US" sz="3200" i="1" dirty="0"/>
              <a:t>of</a:t>
            </a:r>
          </a:p>
        </p:txBody>
      </p:sp>
      <p:cxnSp>
        <p:nvCxnSpPr>
          <p:cNvPr id="41" name="Straight Arrow Connector 40"/>
          <p:cNvCxnSpPr>
            <a:stCxn id="36" idx="0"/>
            <a:endCxn id="39" idx="2"/>
          </p:cNvCxnSpPr>
          <p:nvPr/>
        </p:nvCxnSpPr>
        <p:spPr>
          <a:xfrm flipV="1">
            <a:off x="8628529" y="2705358"/>
            <a:ext cx="0" cy="40038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9331262" y="4469364"/>
            <a:ext cx="1349188" cy="584775"/>
          </a:xfrm>
          <a:prstGeom prst="rect">
            <a:avLst/>
          </a:prstGeom>
          <a:noFill/>
        </p:spPr>
        <p:txBody>
          <a:bodyPr wrap="square" rtlCol="0">
            <a:spAutoFit/>
          </a:bodyPr>
          <a:lstStyle/>
          <a:p>
            <a:pPr algn="ctr"/>
            <a:r>
              <a:rPr lang="mr-IN" sz="3200"/>
              <a:t>…</a:t>
            </a:r>
            <a:endParaRPr lang="en-US" sz="3200" dirty="0"/>
          </a:p>
        </p:txBody>
      </p:sp>
      <p:cxnSp>
        <p:nvCxnSpPr>
          <p:cNvPr id="45" name="Straight Arrow Connector 44"/>
          <p:cNvCxnSpPr>
            <a:stCxn id="4" idx="3"/>
            <a:endCxn id="17" idx="1"/>
          </p:cNvCxnSpPr>
          <p:nvPr/>
        </p:nvCxnSpPr>
        <p:spPr>
          <a:xfrm>
            <a:off x="3979333" y="4761752"/>
            <a:ext cx="1413934"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a:stCxn id="17" idx="3"/>
            <a:endCxn id="31" idx="1"/>
          </p:cNvCxnSpPr>
          <p:nvPr/>
        </p:nvCxnSpPr>
        <p:spPr>
          <a:xfrm>
            <a:off x="6798733" y="4761752"/>
            <a:ext cx="1127063"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117678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73992" y="-94961"/>
            <a:ext cx="7886700" cy="1325563"/>
          </a:xfrm>
        </p:spPr>
        <p:txBody>
          <a:bodyPr/>
          <a:lstStyle/>
          <a:p>
            <a:r>
              <a:rPr lang="en-US" dirty="0"/>
              <a:t>Evaluation Metrics</a:t>
            </a:r>
          </a:p>
        </p:txBody>
      </p:sp>
      <p:graphicFrame>
        <p:nvGraphicFramePr>
          <p:cNvPr id="3" name="Chart 2"/>
          <p:cNvGraphicFramePr>
            <a:graphicFrameLocks/>
          </p:cNvGraphicFramePr>
          <p:nvPr>
            <p:extLst/>
          </p:nvPr>
        </p:nvGraphicFramePr>
        <p:xfrm>
          <a:off x="2412086" y="1417040"/>
          <a:ext cx="6775542" cy="5065991"/>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Box 3"/>
          <p:cNvSpPr txBox="1"/>
          <p:nvPr/>
        </p:nvSpPr>
        <p:spPr>
          <a:xfrm>
            <a:off x="9000565" y="6293224"/>
            <a:ext cx="3191435" cy="400110"/>
          </a:xfrm>
          <a:prstGeom prst="rect">
            <a:avLst/>
          </a:prstGeom>
          <a:noFill/>
        </p:spPr>
        <p:txBody>
          <a:bodyPr wrap="square" rtlCol="0">
            <a:spAutoFit/>
          </a:bodyPr>
          <a:lstStyle/>
          <a:p>
            <a:pPr algn="ctr"/>
            <a:r>
              <a:rPr lang="en-US" sz="2000" dirty="0"/>
              <a:t>Slide credit: Larry </a:t>
            </a:r>
            <a:r>
              <a:rPr lang="en-US" sz="2000" dirty="0" err="1"/>
              <a:t>Zitnick</a:t>
            </a:r>
            <a:endParaRPr lang="en-US" sz="2000" dirty="0"/>
          </a:p>
        </p:txBody>
      </p:sp>
    </p:spTree>
    <p:extLst>
      <p:ext uri="{BB962C8B-B14F-4D97-AF65-F5344CB8AC3E}">
        <p14:creationId xmlns:p14="http://schemas.microsoft.com/office/powerpoint/2010/main" val="268285877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73992" y="-94961"/>
            <a:ext cx="7886700" cy="1325563"/>
          </a:xfrm>
        </p:spPr>
        <p:txBody>
          <a:bodyPr/>
          <a:lstStyle/>
          <a:p>
            <a:r>
              <a:rPr lang="en-US" dirty="0"/>
              <a:t>Evaluation Metrics</a:t>
            </a:r>
          </a:p>
        </p:txBody>
      </p:sp>
      <p:graphicFrame>
        <p:nvGraphicFramePr>
          <p:cNvPr id="3" name="Chart 2"/>
          <p:cNvGraphicFramePr>
            <a:graphicFrameLocks/>
          </p:cNvGraphicFramePr>
          <p:nvPr>
            <p:extLst/>
          </p:nvPr>
        </p:nvGraphicFramePr>
        <p:xfrm>
          <a:off x="2412086" y="1417040"/>
          <a:ext cx="6775542" cy="5065991"/>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Box 3"/>
          <p:cNvSpPr txBox="1"/>
          <p:nvPr/>
        </p:nvSpPr>
        <p:spPr>
          <a:xfrm>
            <a:off x="7718769" y="898453"/>
            <a:ext cx="2388792" cy="461665"/>
          </a:xfrm>
          <a:prstGeom prst="rect">
            <a:avLst/>
          </a:prstGeom>
          <a:noFill/>
        </p:spPr>
        <p:txBody>
          <a:bodyPr wrap="square" rtlCol="0">
            <a:spAutoFit/>
          </a:bodyPr>
          <a:lstStyle/>
          <a:p>
            <a:r>
              <a:rPr lang="en-US" sz="2400" dirty="0">
                <a:solidFill>
                  <a:srgbClr val="C00000"/>
                </a:solidFill>
              </a:rPr>
              <a:t>Human captions</a:t>
            </a:r>
          </a:p>
        </p:txBody>
      </p:sp>
      <p:sp>
        <p:nvSpPr>
          <p:cNvPr id="5" name="Oval 4"/>
          <p:cNvSpPr/>
          <p:nvPr/>
        </p:nvSpPr>
        <p:spPr>
          <a:xfrm>
            <a:off x="7620446" y="2000865"/>
            <a:ext cx="216310" cy="216309"/>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7624915" y="4321289"/>
            <a:ext cx="216310" cy="216309"/>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7615529" y="3775587"/>
            <a:ext cx="216310" cy="216309"/>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9000565" y="6293224"/>
            <a:ext cx="3191435" cy="400110"/>
          </a:xfrm>
          <a:prstGeom prst="rect">
            <a:avLst/>
          </a:prstGeom>
          <a:noFill/>
        </p:spPr>
        <p:txBody>
          <a:bodyPr wrap="square" rtlCol="0">
            <a:spAutoFit/>
          </a:bodyPr>
          <a:lstStyle/>
          <a:p>
            <a:pPr algn="ctr"/>
            <a:r>
              <a:rPr lang="en-US" sz="2000" dirty="0"/>
              <a:t>Slide credit: Larry </a:t>
            </a:r>
            <a:r>
              <a:rPr lang="en-US" sz="2000" dirty="0" err="1"/>
              <a:t>Zitnick</a:t>
            </a:r>
            <a:endParaRPr lang="en-US" sz="2000" dirty="0"/>
          </a:p>
        </p:txBody>
      </p:sp>
    </p:spTree>
    <p:extLst>
      <p:ext uri="{BB962C8B-B14F-4D97-AF65-F5344CB8AC3E}">
        <p14:creationId xmlns:p14="http://schemas.microsoft.com/office/powerpoint/2010/main" val="140418215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988344" y="342902"/>
            <a:ext cx="7543801" cy="461665"/>
          </a:xfrm>
          <a:prstGeom prst="rect">
            <a:avLst/>
          </a:prstGeom>
          <a:noFill/>
        </p:spPr>
        <p:txBody>
          <a:bodyPr wrap="square" rtlCol="0">
            <a:spAutoFit/>
          </a:bodyPr>
          <a:lstStyle/>
          <a:p>
            <a:r>
              <a:rPr lang="en-US" sz="2400" dirty="0"/>
              <a:t>A man riding a wave on a surfboard in the water.</a:t>
            </a:r>
          </a:p>
        </p:txBody>
      </p:sp>
      <p:pic>
        <p:nvPicPr>
          <p:cNvPr id="14" name="Picture 13"/>
          <p:cNvPicPr>
            <a:picLocks noChangeAspect="1"/>
          </p:cNvPicPr>
          <p:nvPr/>
        </p:nvPicPr>
        <p:blipFill>
          <a:blip r:embed="rId2"/>
          <a:stretch>
            <a:fillRect/>
          </a:stretch>
        </p:blipFill>
        <p:spPr>
          <a:xfrm>
            <a:off x="2732599" y="1410850"/>
            <a:ext cx="6573909" cy="4449262"/>
          </a:xfrm>
          <a:prstGeom prst="rect">
            <a:avLst/>
          </a:prstGeom>
        </p:spPr>
      </p:pic>
      <p:sp>
        <p:nvSpPr>
          <p:cNvPr id="4" name="TextBox 3"/>
          <p:cNvSpPr txBox="1"/>
          <p:nvPr/>
        </p:nvSpPr>
        <p:spPr>
          <a:xfrm>
            <a:off x="9000565" y="6293224"/>
            <a:ext cx="3191435" cy="400110"/>
          </a:xfrm>
          <a:prstGeom prst="rect">
            <a:avLst/>
          </a:prstGeom>
          <a:noFill/>
        </p:spPr>
        <p:txBody>
          <a:bodyPr wrap="square" rtlCol="0">
            <a:spAutoFit/>
          </a:bodyPr>
          <a:lstStyle/>
          <a:p>
            <a:pPr algn="ctr"/>
            <a:r>
              <a:rPr lang="en-US" sz="2000" dirty="0"/>
              <a:t>Slide credit: Larry </a:t>
            </a:r>
            <a:r>
              <a:rPr lang="en-US" sz="2000" dirty="0" err="1"/>
              <a:t>Zitnick</a:t>
            </a:r>
            <a:endParaRPr lang="en-US" sz="2000" dirty="0"/>
          </a:p>
        </p:txBody>
      </p:sp>
    </p:spTree>
    <p:extLst>
      <p:ext uri="{BB962C8B-B14F-4D97-AF65-F5344CB8AC3E}">
        <p14:creationId xmlns:p14="http://schemas.microsoft.com/office/powerpoint/2010/main" val="70903487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988344" y="342902"/>
            <a:ext cx="7543801" cy="461665"/>
          </a:xfrm>
          <a:prstGeom prst="rect">
            <a:avLst/>
          </a:prstGeom>
          <a:noFill/>
        </p:spPr>
        <p:txBody>
          <a:bodyPr wrap="square" rtlCol="0">
            <a:spAutoFit/>
          </a:bodyPr>
          <a:lstStyle/>
          <a:p>
            <a:r>
              <a:rPr lang="en-US" sz="2400" dirty="0"/>
              <a:t>A man riding a wave on a surfboard in the water.</a:t>
            </a:r>
          </a:p>
        </p:txBody>
      </p:sp>
      <p:pic>
        <p:nvPicPr>
          <p:cNvPr id="6" name="Picture 5"/>
          <p:cNvPicPr>
            <a:picLocks noChangeAspect="1"/>
          </p:cNvPicPr>
          <p:nvPr/>
        </p:nvPicPr>
        <p:blipFill>
          <a:blip r:embed="rId2"/>
          <a:stretch>
            <a:fillRect/>
          </a:stretch>
        </p:blipFill>
        <p:spPr>
          <a:xfrm>
            <a:off x="3352800" y="2371936"/>
            <a:ext cx="5229225" cy="3486150"/>
          </a:xfrm>
          <a:prstGeom prst="rect">
            <a:avLst/>
          </a:prstGeom>
          <a:effectLst>
            <a:outerShdw blurRad="50800" dist="38100" dir="2700000" algn="tl" rotWithShape="0">
              <a:prstClr val="black">
                <a:alpha val="40000"/>
              </a:prstClr>
            </a:outerShdw>
          </a:effectLst>
        </p:spPr>
      </p:pic>
      <p:pic>
        <p:nvPicPr>
          <p:cNvPr id="7" name="Picture 6"/>
          <p:cNvPicPr>
            <a:picLocks noChangeAspect="1"/>
          </p:cNvPicPr>
          <p:nvPr/>
        </p:nvPicPr>
        <p:blipFill>
          <a:blip r:embed="rId3"/>
          <a:stretch>
            <a:fillRect/>
          </a:stretch>
        </p:blipFill>
        <p:spPr>
          <a:xfrm>
            <a:off x="3367086" y="2395750"/>
            <a:ext cx="5200650" cy="3438525"/>
          </a:xfrm>
          <a:prstGeom prst="rect">
            <a:avLst/>
          </a:prstGeom>
          <a:effectLst>
            <a:outerShdw blurRad="50800" dist="38100" dir="2700000" algn="tl" rotWithShape="0">
              <a:prstClr val="black">
                <a:alpha val="40000"/>
              </a:prstClr>
            </a:outerShdw>
          </a:effectLst>
        </p:spPr>
      </p:pic>
      <p:pic>
        <p:nvPicPr>
          <p:cNvPr id="8" name="Picture 7"/>
          <p:cNvPicPr>
            <a:picLocks noChangeAspect="1"/>
          </p:cNvPicPr>
          <p:nvPr/>
        </p:nvPicPr>
        <p:blipFill>
          <a:blip r:embed="rId4"/>
          <a:stretch>
            <a:fillRect/>
          </a:stretch>
        </p:blipFill>
        <p:spPr>
          <a:xfrm>
            <a:off x="3352800" y="2381461"/>
            <a:ext cx="5229225" cy="3467100"/>
          </a:xfrm>
          <a:prstGeom prst="rect">
            <a:avLst/>
          </a:prstGeom>
          <a:effectLst>
            <a:outerShdw blurRad="50800" dist="38100" dir="2700000" algn="tl" rotWithShape="0">
              <a:prstClr val="black">
                <a:alpha val="40000"/>
              </a:prstClr>
            </a:outerShdw>
          </a:effectLst>
        </p:spPr>
      </p:pic>
      <p:pic>
        <p:nvPicPr>
          <p:cNvPr id="9" name="Picture 8"/>
          <p:cNvPicPr>
            <a:picLocks noChangeAspect="1"/>
          </p:cNvPicPr>
          <p:nvPr/>
        </p:nvPicPr>
        <p:blipFill>
          <a:blip r:embed="rId5"/>
          <a:stretch>
            <a:fillRect/>
          </a:stretch>
        </p:blipFill>
        <p:spPr>
          <a:xfrm>
            <a:off x="4014786" y="1509925"/>
            <a:ext cx="3905250" cy="5210175"/>
          </a:xfrm>
          <a:prstGeom prst="rect">
            <a:avLst/>
          </a:prstGeom>
          <a:effectLst>
            <a:outerShdw blurRad="50800" dist="38100" dir="2700000" algn="tl" rotWithShape="0">
              <a:prstClr val="black">
                <a:alpha val="40000"/>
              </a:prstClr>
            </a:outerShdw>
          </a:effectLst>
        </p:spPr>
      </p:pic>
      <p:pic>
        <p:nvPicPr>
          <p:cNvPr id="10" name="Picture 9"/>
          <p:cNvPicPr>
            <a:picLocks noChangeAspect="1"/>
          </p:cNvPicPr>
          <p:nvPr/>
        </p:nvPicPr>
        <p:blipFill>
          <a:blip r:embed="rId6"/>
          <a:stretch>
            <a:fillRect/>
          </a:stretch>
        </p:blipFill>
        <p:spPr>
          <a:xfrm>
            <a:off x="3971925" y="2610061"/>
            <a:ext cx="3990975" cy="3009900"/>
          </a:xfrm>
          <a:prstGeom prst="rect">
            <a:avLst/>
          </a:prstGeom>
          <a:effectLst>
            <a:outerShdw blurRad="50800" dist="38100" dir="2700000" algn="tl" rotWithShape="0">
              <a:prstClr val="black">
                <a:alpha val="40000"/>
              </a:prstClr>
            </a:outerShdw>
          </a:effectLst>
        </p:spPr>
      </p:pic>
      <p:pic>
        <p:nvPicPr>
          <p:cNvPr id="11" name="Picture 10"/>
          <p:cNvPicPr>
            <a:picLocks noChangeAspect="1"/>
          </p:cNvPicPr>
          <p:nvPr/>
        </p:nvPicPr>
        <p:blipFill>
          <a:blip r:embed="rId7"/>
          <a:stretch>
            <a:fillRect/>
          </a:stretch>
        </p:blipFill>
        <p:spPr>
          <a:xfrm>
            <a:off x="3348036" y="2386225"/>
            <a:ext cx="5238750" cy="3457575"/>
          </a:xfrm>
          <a:prstGeom prst="rect">
            <a:avLst/>
          </a:prstGeom>
          <a:effectLst>
            <a:outerShdw blurRad="50800" dist="38100" dir="2700000" algn="tl" rotWithShape="0">
              <a:prstClr val="black">
                <a:alpha val="40000"/>
              </a:prstClr>
            </a:outerShdw>
          </a:effectLst>
        </p:spPr>
      </p:pic>
      <p:pic>
        <p:nvPicPr>
          <p:cNvPr id="12" name="Picture 11"/>
          <p:cNvPicPr>
            <a:picLocks noChangeAspect="1"/>
          </p:cNvPicPr>
          <p:nvPr/>
        </p:nvPicPr>
        <p:blipFill>
          <a:blip r:embed="rId8"/>
          <a:stretch>
            <a:fillRect/>
          </a:stretch>
        </p:blipFill>
        <p:spPr>
          <a:xfrm>
            <a:off x="3362325" y="2381461"/>
            <a:ext cx="5210175" cy="3467100"/>
          </a:xfrm>
          <a:prstGeom prst="rect">
            <a:avLst/>
          </a:prstGeom>
          <a:effectLst>
            <a:outerShdw blurRad="50800" dist="38100" dir="2700000" algn="tl" rotWithShape="0">
              <a:prstClr val="black">
                <a:alpha val="40000"/>
              </a:prstClr>
            </a:outerShdw>
          </a:effectLst>
        </p:spPr>
      </p:pic>
      <p:sp>
        <p:nvSpPr>
          <p:cNvPr id="13" name="TextBox 12"/>
          <p:cNvSpPr txBox="1"/>
          <p:nvPr/>
        </p:nvSpPr>
        <p:spPr>
          <a:xfrm>
            <a:off x="2116335" y="840612"/>
            <a:ext cx="2508053" cy="646331"/>
          </a:xfrm>
          <a:prstGeom prst="rect">
            <a:avLst/>
          </a:prstGeom>
          <a:noFill/>
        </p:spPr>
        <p:txBody>
          <a:bodyPr wrap="square" rtlCol="0">
            <a:spAutoFit/>
          </a:bodyPr>
          <a:lstStyle/>
          <a:p>
            <a:r>
              <a:rPr lang="en-US" sz="3600" dirty="0">
                <a:solidFill>
                  <a:srgbClr val="C00000"/>
                </a:solidFill>
              </a:rPr>
              <a:t>“surfboard”</a:t>
            </a:r>
          </a:p>
        </p:txBody>
      </p:sp>
      <p:sp>
        <p:nvSpPr>
          <p:cNvPr id="14" name="TextBox 13"/>
          <p:cNvSpPr txBox="1"/>
          <p:nvPr/>
        </p:nvSpPr>
        <p:spPr>
          <a:xfrm>
            <a:off x="9000565" y="6293224"/>
            <a:ext cx="3191435" cy="400110"/>
          </a:xfrm>
          <a:prstGeom prst="rect">
            <a:avLst/>
          </a:prstGeom>
          <a:noFill/>
        </p:spPr>
        <p:txBody>
          <a:bodyPr wrap="square" rtlCol="0">
            <a:spAutoFit/>
          </a:bodyPr>
          <a:lstStyle/>
          <a:p>
            <a:pPr algn="ctr"/>
            <a:r>
              <a:rPr lang="en-US" sz="2000" dirty="0"/>
              <a:t>Slide credit: Larry </a:t>
            </a:r>
            <a:r>
              <a:rPr lang="en-US" sz="2000" dirty="0" err="1"/>
              <a:t>Zitnick</a:t>
            </a:r>
            <a:endParaRPr lang="en-US" sz="2000" dirty="0"/>
          </a:p>
        </p:txBody>
      </p:sp>
    </p:spTree>
    <p:extLst>
      <p:ext uri="{BB962C8B-B14F-4D97-AF65-F5344CB8AC3E}">
        <p14:creationId xmlns:p14="http://schemas.microsoft.com/office/powerpoint/2010/main" val="550620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6"/>
                                        </p:tgtEl>
                                        <p:attrNameLst>
                                          <p:attrName>style.visibility</p:attrName>
                                        </p:attrNameLst>
                                      </p:cBhvr>
                                      <p:to>
                                        <p:strVal val="hidden"/>
                                      </p:to>
                                    </p:set>
                                  </p:childTnLst>
                                </p:cTn>
                              </p:par>
                            </p:childTnLst>
                          </p:cTn>
                        </p:par>
                        <p:par>
                          <p:cTn id="11" fill="hold">
                            <p:stCondLst>
                              <p:cond delay="0"/>
                            </p:stCondLst>
                            <p:childTnLst>
                              <p:par>
                                <p:cTn id="12" presetID="1"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xit" presetSubtype="0" fill="hold" nodeType="clickEffect">
                                  <p:stCondLst>
                                    <p:cond delay="0"/>
                                  </p:stCondLst>
                                  <p:childTnLst>
                                    <p:set>
                                      <p:cBhvr>
                                        <p:cTn id="17" dur="1" fill="hold">
                                          <p:stCondLst>
                                            <p:cond delay="0"/>
                                          </p:stCondLst>
                                        </p:cTn>
                                        <p:tgtEl>
                                          <p:spTgt spid="7"/>
                                        </p:tgtEl>
                                        <p:attrNameLst>
                                          <p:attrName>style.visibility</p:attrName>
                                        </p:attrNameLst>
                                      </p:cBhvr>
                                      <p:to>
                                        <p:strVal val="hidden"/>
                                      </p:to>
                                    </p:set>
                                  </p:childTnLst>
                                </p:cTn>
                              </p:par>
                            </p:childTnLst>
                          </p:cTn>
                        </p:par>
                        <p:par>
                          <p:cTn id="18" fill="hold">
                            <p:stCondLst>
                              <p:cond delay="0"/>
                            </p:stCondLst>
                            <p:childTnLst>
                              <p:par>
                                <p:cTn id="19" presetID="1" presetClass="entr" presetSubtype="0" fill="hold" nodeType="after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nodeType="clickEffect">
                                  <p:stCondLst>
                                    <p:cond delay="0"/>
                                  </p:stCondLst>
                                  <p:childTnLst>
                                    <p:set>
                                      <p:cBhvr>
                                        <p:cTn id="24" dur="1" fill="hold">
                                          <p:stCondLst>
                                            <p:cond delay="0"/>
                                          </p:stCondLst>
                                        </p:cTn>
                                        <p:tgtEl>
                                          <p:spTgt spid="8"/>
                                        </p:tgtEl>
                                        <p:attrNameLst>
                                          <p:attrName>style.visibility</p:attrName>
                                        </p:attrNameLst>
                                      </p:cBhvr>
                                      <p:to>
                                        <p:strVal val="hidden"/>
                                      </p:to>
                                    </p:set>
                                  </p:childTnLst>
                                </p:cTn>
                              </p:par>
                            </p:childTnLst>
                          </p:cTn>
                        </p:par>
                        <p:par>
                          <p:cTn id="25" fill="hold">
                            <p:stCondLst>
                              <p:cond delay="0"/>
                            </p:stCondLst>
                            <p:childTnLst>
                              <p:par>
                                <p:cTn id="26" presetID="1" presetClass="entr" presetSubtype="0" fill="hold" nodeType="afterEffect">
                                  <p:stCondLst>
                                    <p:cond delay="0"/>
                                  </p:stCondLst>
                                  <p:childTnLst>
                                    <p:set>
                                      <p:cBhvr>
                                        <p:cTn id="27" dur="1" fill="hold">
                                          <p:stCondLst>
                                            <p:cond delay="0"/>
                                          </p:stCondLst>
                                        </p:cTn>
                                        <p:tgtEl>
                                          <p:spTgt spid="9"/>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xit" presetSubtype="0" fill="hold" nodeType="clickEffect">
                                  <p:stCondLst>
                                    <p:cond delay="0"/>
                                  </p:stCondLst>
                                  <p:childTnLst>
                                    <p:set>
                                      <p:cBhvr>
                                        <p:cTn id="31" dur="1" fill="hold">
                                          <p:stCondLst>
                                            <p:cond delay="0"/>
                                          </p:stCondLst>
                                        </p:cTn>
                                        <p:tgtEl>
                                          <p:spTgt spid="9"/>
                                        </p:tgtEl>
                                        <p:attrNameLst>
                                          <p:attrName>style.visibility</p:attrName>
                                        </p:attrNameLst>
                                      </p:cBhvr>
                                      <p:to>
                                        <p:strVal val="hidden"/>
                                      </p:to>
                                    </p:set>
                                  </p:childTnLst>
                                </p:cTn>
                              </p:par>
                            </p:childTnLst>
                          </p:cTn>
                        </p:par>
                        <p:par>
                          <p:cTn id="32" fill="hold">
                            <p:stCondLst>
                              <p:cond delay="0"/>
                            </p:stCondLst>
                            <p:childTnLst>
                              <p:par>
                                <p:cTn id="33" presetID="1" presetClass="entr" presetSubtype="0" fill="hold" nodeType="after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nodeType="clickEffect">
                                  <p:stCondLst>
                                    <p:cond delay="0"/>
                                  </p:stCondLst>
                                  <p:childTnLst>
                                    <p:set>
                                      <p:cBhvr>
                                        <p:cTn id="38" dur="1" fill="hold">
                                          <p:stCondLst>
                                            <p:cond delay="0"/>
                                          </p:stCondLst>
                                        </p:cTn>
                                        <p:tgtEl>
                                          <p:spTgt spid="10"/>
                                        </p:tgtEl>
                                        <p:attrNameLst>
                                          <p:attrName>style.visibility</p:attrName>
                                        </p:attrNameLst>
                                      </p:cBhvr>
                                      <p:to>
                                        <p:strVal val="hidden"/>
                                      </p:to>
                                    </p:set>
                                  </p:childTnLst>
                                </p:cTn>
                              </p:par>
                            </p:childTnLst>
                          </p:cTn>
                        </p:par>
                        <p:par>
                          <p:cTn id="39" fill="hold">
                            <p:stCondLst>
                              <p:cond delay="0"/>
                            </p:stCondLst>
                            <p:childTnLst>
                              <p:par>
                                <p:cTn id="40" presetID="1" presetClass="entr" presetSubtype="0" fill="hold" nodeType="afterEffect">
                                  <p:stCondLst>
                                    <p:cond delay="0"/>
                                  </p:stCondLst>
                                  <p:childTnLst>
                                    <p:set>
                                      <p:cBhvr>
                                        <p:cTn id="41" dur="1" fill="hold">
                                          <p:stCondLst>
                                            <p:cond delay="0"/>
                                          </p:stCondLst>
                                        </p:cTn>
                                        <p:tgtEl>
                                          <p:spTgt spid="11"/>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xit" presetSubtype="0" fill="hold" nodeType="clickEffect">
                                  <p:stCondLst>
                                    <p:cond delay="0"/>
                                  </p:stCondLst>
                                  <p:childTnLst>
                                    <p:set>
                                      <p:cBhvr>
                                        <p:cTn id="45" dur="1" fill="hold">
                                          <p:stCondLst>
                                            <p:cond delay="0"/>
                                          </p:stCondLst>
                                        </p:cTn>
                                        <p:tgtEl>
                                          <p:spTgt spid="11"/>
                                        </p:tgtEl>
                                        <p:attrNameLst>
                                          <p:attrName>style.visibility</p:attrName>
                                        </p:attrNameLst>
                                      </p:cBhvr>
                                      <p:to>
                                        <p:strVal val="hidden"/>
                                      </p:to>
                                    </p:set>
                                  </p:childTnLst>
                                </p:cTn>
                              </p:par>
                            </p:childTnLst>
                          </p:cTn>
                        </p:par>
                        <p:par>
                          <p:cTn id="46" fill="hold">
                            <p:stCondLst>
                              <p:cond delay="0"/>
                            </p:stCondLst>
                            <p:childTnLst>
                              <p:par>
                                <p:cTn id="47" presetID="1" presetClass="entr" presetSubtype="0" fill="hold" nodeType="afterEffect">
                                  <p:stCondLst>
                                    <p:cond delay="0"/>
                                  </p:stCondLst>
                                  <p:childTnLst>
                                    <p:set>
                                      <p:cBhvr>
                                        <p:cTn id="4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post-captioning world</a:t>
            </a:r>
          </a:p>
        </p:txBody>
      </p:sp>
      <p:sp>
        <p:nvSpPr>
          <p:cNvPr id="3" name="Content Placeholder 2"/>
          <p:cNvSpPr>
            <a:spLocks noGrp="1"/>
          </p:cNvSpPr>
          <p:nvPr>
            <p:ph idx="1"/>
          </p:nvPr>
        </p:nvSpPr>
        <p:spPr/>
        <p:txBody>
          <a:bodyPr/>
          <a:lstStyle/>
          <a:p>
            <a:r>
              <a:rPr lang="en-US" dirty="0"/>
              <a:t>Captioning is hard to evaluate!</a:t>
            </a:r>
          </a:p>
          <a:p>
            <a:pPr lvl="1"/>
            <a:r>
              <a:rPr lang="en-US" dirty="0"/>
              <a:t>Frame task so that it is easy to evaluate objectively</a:t>
            </a:r>
          </a:p>
          <a:p>
            <a:r>
              <a:rPr lang="en-US" dirty="0"/>
              <a:t>Datasets are biased!</a:t>
            </a:r>
          </a:p>
          <a:p>
            <a:pPr lvl="1"/>
            <a:r>
              <a:rPr lang="en-US" dirty="0"/>
              <a:t>Control dataset bias</a:t>
            </a:r>
            <a:br>
              <a:rPr lang="en-US" dirty="0"/>
            </a:br>
            <a:endParaRPr lang="en-US" dirty="0"/>
          </a:p>
        </p:txBody>
      </p:sp>
    </p:spTree>
    <p:extLst>
      <p:ext uri="{BB962C8B-B14F-4D97-AF65-F5344CB8AC3E}">
        <p14:creationId xmlns:p14="http://schemas.microsoft.com/office/powerpoint/2010/main" val="383868252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a:blip r:embed="rId2" cstate="screen">
            <a:extLst>
              <a:ext uri="{28A0092B-C50C-407E-A947-70E740481C1C}">
                <a14:useLocalDpi xmlns:a14="http://schemas.microsoft.com/office/drawing/2010/main"/>
              </a:ext>
            </a:extLst>
          </a:blip>
          <a:stretch>
            <a:fillRect/>
          </a:stretch>
        </p:blipFill>
        <p:spPr>
          <a:xfrm>
            <a:off x="3173268" y="0"/>
            <a:ext cx="5696101" cy="6651811"/>
          </a:xfrm>
        </p:spPr>
      </p:pic>
      <p:sp>
        <p:nvSpPr>
          <p:cNvPr id="5" name="Rectangle 4"/>
          <p:cNvSpPr/>
          <p:nvPr/>
        </p:nvSpPr>
        <p:spPr>
          <a:xfrm>
            <a:off x="3173268" y="0"/>
            <a:ext cx="645697" cy="645459"/>
          </a:xfrm>
          <a:prstGeom prst="rect">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82243127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Reasoning</a:t>
            </a:r>
          </a:p>
        </p:txBody>
      </p:sp>
      <p:sp>
        <p:nvSpPr>
          <p:cNvPr id="3" name="Content Placeholder 2"/>
          <p:cNvSpPr>
            <a:spLocks noGrp="1"/>
          </p:cNvSpPr>
          <p:nvPr>
            <p:ph idx="1"/>
          </p:nvPr>
        </p:nvSpPr>
        <p:spPr/>
        <p:txBody>
          <a:bodyPr/>
          <a:lstStyle/>
          <a:p>
            <a:r>
              <a:rPr lang="en-US" dirty="0"/>
              <a:t>Want vision systems to reason about what is going on</a:t>
            </a:r>
          </a:p>
          <a:p>
            <a:pPr lvl="1"/>
            <a:r>
              <a:rPr lang="en-US" dirty="0"/>
              <a:t>Identify objects and scenes</a:t>
            </a:r>
          </a:p>
          <a:p>
            <a:pPr lvl="1"/>
            <a:r>
              <a:rPr lang="en-US" dirty="0"/>
              <a:t>Identify relationships between objects</a:t>
            </a:r>
          </a:p>
          <a:p>
            <a:pPr lvl="1"/>
            <a:r>
              <a:rPr lang="en-US" dirty="0"/>
              <a:t>Understand physics of the world</a:t>
            </a:r>
          </a:p>
          <a:p>
            <a:pPr lvl="1"/>
            <a:r>
              <a:rPr lang="en-US" dirty="0"/>
              <a:t>Understand social interactions, intent etc.</a:t>
            </a:r>
          </a:p>
          <a:p>
            <a:pPr lvl="1"/>
            <a:r>
              <a:rPr lang="en-US" dirty="0"/>
              <a:t>Incorporate knowledge: common sense, pop culture, </a:t>
            </a:r>
            <a:r>
              <a:rPr lang="mr-IN" dirty="0"/>
              <a:t>…</a:t>
            </a:r>
            <a:endParaRPr lang="en-US" dirty="0"/>
          </a:p>
        </p:txBody>
      </p:sp>
    </p:spTree>
    <p:extLst>
      <p:ext uri="{BB962C8B-B14F-4D97-AF65-F5344CB8AC3E}">
        <p14:creationId xmlns:p14="http://schemas.microsoft.com/office/powerpoint/2010/main" val="33409475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Is a video just a collection of images?</a:t>
            </a:r>
          </a:p>
        </p:txBody>
      </p:sp>
      <p:pic>
        <p:nvPicPr>
          <p:cNvPr id="4" name="Picture 3"/>
          <p:cNvPicPr>
            <a:picLocks noChangeAspect="1"/>
          </p:cNvPicPr>
          <p:nvPr/>
        </p:nvPicPr>
        <p:blipFill>
          <a:blip r:embed="rId2" cstate="screen">
            <a:alphaModFix/>
            <a:extLst>
              <a:ext uri="{28A0092B-C50C-407E-A947-70E740481C1C}">
                <a14:useLocalDpi xmlns:a14="http://schemas.microsoft.com/office/drawing/2010/main"/>
              </a:ext>
            </a:extLst>
          </a:blip>
          <a:stretch>
            <a:fillRect/>
          </a:stretch>
        </p:blipFill>
        <p:spPr>
          <a:xfrm>
            <a:off x="2520888" y="1690688"/>
            <a:ext cx="7150224" cy="4988403"/>
          </a:xfrm>
          <a:prstGeom prst="rect">
            <a:avLst/>
          </a:prstGeom>
        </p:spPr>
      </p:pic>
    </p:spTree>
    <p:extLst>
      <p:ext uri="{BB962C8B-B14F-4D97-AF65-F5344CB8AC3E}">
        <p14:creationId xmlns:p14="http://schemas.microsoft.com/office/powerpoint/2010/main" val="1107778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Visual Question Answering</a:t>
            </a:r>
          </a:p>
        </p:txBody>
      </p:sp>
      <p:sp>
        <p:nvSpPr>
          <p:cNvPr id="3" name="Content Placeholder 2"/>
          <p:cNvSpPr>
            <a:spLocks noGrp="1"/>
          </p:cNvSpPr>
          <p:nvPr>
            <p:ph idx="1"/>
          </p:nvPr>
        </p:nvSpPr>
        <p:spPr>
          <a:xfrm>
            <a:off x="838200" y="1825625"/>
            <a:ext cx="10515600" cy="1103842"/>
          </a:xfrm>
        </p:spPr>
        <p:txBody>
          <a:bodyPr/>
          <a:lstStyle/>
          <a:p>
            <a:r>
              <a:rPr lang="en-US" dirty="0"/>
              <a:t>Direct motivation: assistive technology</a:t>
            </a:r>
          </a:p>
          <a:p>
            <a:r>
              <a:rPr lang="en-US" dirty="0"/>
              <a:t>Indirect motivation: sandbox for reasoning</a:t>
            </a:r>
          </a:p>
        </p:txBody>
      </p:sp>
      <p:pic>
        <p:nvPicPr>
          <p:cNvPr id="4" name="Picture 3"/>
          <p:cNvPicPr>
            <a:picLocks noChangeAspect="1"/>
          </p:cNvPicPr>
          <p:nvPr/>
        </p:nvPicPr>
        <p:blipFill>
          <a:blip r:embed="rId2"/>
          <a:stretch>
            <a:fillRect/>
          </a:stretch>
        </p:blipFill>
        <p:spPr>
          <a:xfrm>
            <a:off x="0" y="3064404"/>
            <a:ext cx="12192000" cy="2406316"/>
          </a:xfrm>
          <a:prstGeom prst="rect">
            <a:avLst/>
          </a:prstGeom>
        </p:spPr>
      </p:pic>
      <p:sp>
        <p:nvSpPr>
          <p:cNvPr id="5" name="TextBox 4"/>
          <p:cNvSpPr txBox="1"/>
          <p:nvPr/>
        </p:nvSpPr>
        <p:spPr>
          <a:xfrm>
            <a:off x="0" y="6231468"/>
            <a:ext cx="12192000" cy="646331"/>
          </a:xfrm>
          <a:prstGeom prst="rect">
            <a:avLst/>
          </a:prstGeom>
          <a:noFill/>
        </p:spPr>
        <p:txBody>
          <a:bodyPr wrap="square" rtlCol="0">
            <a:spAutoFit/>
          </a:bodyPr>
          <a:lstStyle/>
          <a:p>
            <a:r>
              <a:rPr lang="en-US" dirty="0"/>
              <a:t>VQA: Visual Question Answering. </a:t>
            </a:r>
            <a:r>
              <a:rPr lang="en-US" dirty="0" err="1"/>
              <a:t>Aishwarya</a:t>
            </a:r>
            <a:r>
              <a:rPr lang="en-US" dirty="0"/>
              <a:t> Agrawal, </a:t>
            </a:r>
            <a:r>
              <a:rPr lang="en-US" dirty="0" err="1"/>
              <a:t>Jiasen</a:t>
            </a:r>
            <a:r>
              <a:rPr lang="en-US" dirty="0"/>
              <a:t> Lu, Stanislaw </a:t>
            </a:r>
            <a:r>
              <a:rPr lang="en-US" dirty="0" err="1"/>
              <a:t>Antol</a:t>
            </a:r>
            <a:r>
              <a:rPr lang="en-US" dirty="0"/>
              <a:t>, Margaret Mitchell, C. Lawrence </a:t>
            </a:r>
            <a:r>
              <a:rPr lang="en-US" dirty="0" err="1"/>
              <a:t>Zitnick</a:t>
            </a:r>
            <a:r>
              <a:rPr lang="en-US" dirty="0"/>
              <a:t>, </a:t>
            </a:r>
            <a:r>
              <a:rPr lang="en-US" dirty="0" err="1"/>
              <a:t>Dhruv</a:t>
            </a:r>
            <a:r>
              <a:rPr lang="en-US" dirty="0"/>
              <a:t> </a:t>
            </a:r>
            <a:r>
              <a:rPr lang="en-US" dirty="0" err="1"/>
              <a:t>Batra</a:t>
            </a:r>
            <a:r>
              <a:rPr lang="en-US" dirty="0"/>
              <a:t>, Devi Parikh. In </a:t>
            </a:r>
            <a:r>
              <a:rPr lang="en-US" i="1" dirty="0"/>
              <a:t>ICCV, </a:t>
            </a:r>
            <a:r>
              <a:rPr lang="en-US" dirty="0"/>
              <a:t>2015.</a:t>
            </a:r>
          </a:p>
        </p:txBody>
      </p:sp>
    </p:spTree>
    <p:extLst>
      <p:ext uri="{BB962C8B-B14F-4D97-AF65-F5344CB8AC3E}">
        <p14:creationId xmlns:p14="http://schemas.microsoft.com/office/powerpoint/2010/main" val="314279594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Visual Question Answering</a:t>
            </a:r>
          </a:p>
        </p:txBody>
      </p:sp>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38200" y="2070100"/>
            <a:ext cx="3352800" cy="2501900"/>
          </a:xfrm>
          <a:prstGeom prst="rect">
            <a:avLst/>
          </a:prstGeom>
        </p:spPr>
      </p:pic>
      <p:sp>
        <p:nvSpPr>
          <p:cNvPr id="5" name="Rectangle 4"/>
          <p:cNvSpPr/>
          <p:nvPr/>
        </p:nvSpPr>
        <p:spPr>
          <a:xfrm>
            <a:off x="4859867" y="2166888"/>
            <a:ext cx="6096000" cy="2308324"/>
          </a:xfrm>
          <a:prstGeom prst="rect">
            <a:avLst/>
          </a:prstGeom>
        </p:spPr>
        <p:txBody>
          <a:bodyPr>
            <a:spAutoFit/>
          </a:bodyPr>
          <a:lstStyle/>
          <a:p>
            <a:r>
              <a:rPr lang="en-US" dirty="0"/>
              <a:t>“We have built a smart robot. It understands a lot about images. It can recognize and name all the objects, it knows where the objects are, it can recognize the scene (e.g., kitchen, beach), people’s expressions and poses, and properties of objects (e.g., color of objects, their texture). Your task is to stump this smart robot! Ask a question about this scene that this smart robot probably can not answer, but any human can easily answer while looking at the scene in the image.”</a:t>
            </a:r>
          </a:p>
        </p:txBody>
      </p:sp>
    </p:spTree>
    <p:extLst>
      <p:ext uri="{BB962C8B-B14F-4D97-AF65-F5344CB8AC3E}">
        <p14:creationId xmlns:p14="http://schemas.microsoft.com/office/powerpoint/2010/main" val="383604229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Methods for VQA</a:t>
            </a:r>
          </a:p>
        </p:txBody>
      </p:sp>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38200" y="1460500"/>
            <a:ext cx="3352800" cy="2501900"/>
          </a:xfrm>
          <a:prstGeom prst="rect">
            <a:avLst/>
          </a:prstGeom>
        </p:spPr>
      </p:pic>
      <p:grpSp>
        <p:nvGrpSpPr>
          <p:cNvPr id="49" name="Group 48"/>
          <p:cNvGrpSpPr/>
          <p:nvPr/>
        </p:nvGrpSpPr>
        <p:grpSpPr>
          <a:xfrm>
            <a:off x="3031061" y="5057775"/>
            <a:ext cx="7298265" cy="1449090"/>
            <a:chOff x="1388533" y="5057775"/>
            <a:chExt cx="7298265" cy="1449090"/>
          </a:xfrm>
        </p:grpSpPr>
        <p:sp>
          <p:nvSpPr>
            <p:cNvPr id="5" name="TextBox 4"/>
            <p:cNvSpPr txBox="1"/>
            <p:nvPr/>
          </p:nvSpPr>
          <p:spPr>
            <a:xfrm>
              <a:off x="1388533" y="6045200"/>
              <a:ext cx="863600" cy="461665"/>
            </a:xfrm>
            <a:prstGeom prst="rect">
              <a:avLst/>
            </a:prstGeom>
            <a:noFill/>
          </p:spPr>
          <p:txBody>
            <a:bodyPr wrap="square" rtlCol="0">
              <a:spAutoFit/>
            </a:bodyPr>
            <a:lstStyle/>
            <a:p>
              <a:pPr algn="ctr"/>
              <a:r>
                <a:rPr lang="en-US" sz="2400" dirty="0"/>
                <a:t>How</a:t>
              </a:r>
            </a:p>
          </p:txBody>
        </p:sp>
        <p:sp>
          <p:nvSpPr>
            <p:cNvPr id="6" name="TextBox 5"/>
            <p:cNvSpPr txBox="1"/>
            <p:nvPr/>
          </p:nvSpPr>
          <p:spPr>
            <a:xfrm>
              <a:off x="2548465" y="6045200"/>
              <a:ext cx="990601" cy="461665"/>
            </a:xfrm>
            <a:prstGeom prst="rect">
              <a:avLst/>
            </a:prstGeom>
            <a:noFill/>
          </p:spPr>
          <p:txBody>
            <a:bodyPr wrap="square" rtlCol="0">
              <a:spAutoFit/>
            </a:bodyPr>
            <a:lstStyle/>
            <a:p>
              <a:pPr algn="ctr"/>
              <a:r>
                <a:rPr lang="en-US" sz="2400"/>
                <a:t>many</a:t>
              </a:r>
              <a:endParaRPr lang="en-US" sz="2400" dirty="0"/>
            </a:p>
          </p:txBody>
        </p:sp>
        <p:sp>
          <p:nvSpPr>
            <p:cNvPr id="7" name="TextBox 6"/>
            <p:cNvSpPr txBox="1"/>
            <p:nvPr/>
          </p:nvSpPr>
          <p:spPr>
            <a:xfrm>
              <a:off x="3835398" y="6045200"/>
              <a:ext cx="990601" cy="461665"/>
            </a:xfrm>
            <a:prstGeom prst="rect">
              <a:avLst/>
            </a:prstGeom>
            <a:noFill/>
          </p:spPr>
          <p:txBody>
            <a:bodyPr wrap="square" rtlCol="0">
              <a:spAutoFit/>
            </a:bodyPr>
            <a:lstStyle/>
            <a:p>
              <a:pPr algn="ctr"/>
              <a:r>
                <a:rPr lang="en-US" sz="2400" dirty="0"/>
                <a:t>bikes</a:t>
              </a:r>
            </a:p>
          </p:txBody>
        </p:sp>
        <p:sp>
          <p:nvSpPr>
            <p:cNvPr id="8" name="TextBox 7"/>
            <p:cNvSpPr txBox="1"/>
            <p:nvPr/>
          </p:nvSpPr>
          <p:spPr>
            <a:xfrm>
              <a:off x="5122331" y="6045198"/>
              <a:ext cx="990601" cy="461665"/>
            </a:xfrm>
            <a:prstGeom prst="rect">
              <a:avLst/>
            </a:prstGeom>
            <a:noFill/>
          </p:spPr>
          <p:txBody>
            <a:bodyPr wrap="square" rtlCol="0">
              <a:spAutoFit/>
            </a:bodyPr>
            <a:lstStyle/>
            <a:p>
              <a:pPr algn="ctr"/>
              <a:r>
                <a:rPr lang="en-US" sz="2400"/>
                <a:t>are</a:t>
              </a:r>
              <a:endParaRPr lang="en-US" sz="2400" dirty="0"/>
            </a:p>
          </p:txBody>
        </p:sp>
        <p:sp>
          <p:nvSpPr>
            <p:cNvPr id="9" name="TextBox 8"/>
            <p:cNvSpPr txBox="1"/>
            <p:nvPr/>
          </p:nvSpPr>
          <p:spPr>
            <a:xfrm>
              <a:off x="6409264" y="6045198"/>
              <a:ext cx="990601" cy="461665"/>
            </a:xfrm>
            <a:prstGeom prst="rect">
              <a:avLst/>
            </a:prstGeom>
            <a:noFill/>
          </p:spPr>
          <p:txBody>
            <a:bodyPr wrap="square" rtlCol="0">
              <a:spAutoFit/>
            </a:bodyPr>
            <a:lstStyle/>
            <a:p>
              <a:pPr algn="ctr"/>
              <a:r>
                <a:rPr lang="en-US" sz="2400" dirty="0"/>
                <a:t>there</a:t>
              </a:r>
            </a:p>
          </p:txBody>
        </p:sp>
        <p:sp>
          <p:nvSpPr>
            <p:cNvPr id="10" name="TextBox 9"/>
            <p:cNvSpPr txBox="1"/>
            <p:nvPr/>
          </p:nvSpPr>
          <p:spPr>
            <a:xfrm>
              <a:off x="7696197" y="6039906"/>
              <a:ext cx="990601" cy="461665"/>
            </a:xfrm>
            <a:prstGeom prst="rect">
              <a:avLst/>
            </a:prstGeom>
            <a:noFill/>
          </p:spPr>
          <p:txBody>
            <a:bodyPr wrap="square" rtlCol="0">
              <a:spAutoFit/>
            </a:bodyPr>
            <a:lstStyle/>
            <a:p>
              <a:pPr algn="ctr"/>
              <a:r>
                <a:rPr lang="en-US" sz="2400" dirty="0"/>
                <a:t>?</a:t>
              </a:r>
            </a:p>
          </p:txBody>
        </p:sp>
        <p:sp>
          <p:nvSpPr>
            <p:cNvPr id="11" name="Rounded Rectangle 10"/>
            <p:cNvSpPr/>
            <p:nvPr/>
          </p:nvSpPr>
          <p:spPr>
            <a:xfrm>
              <a:off x="1464733" y="5057775"/>
              <a:ext cx="711200" cy="59266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p:cNvSpPr/>
            <p:nvPr/>
          </p:nvSpPr>
          <p:spPr>
            <a:xfrm>
              <a:off x="2688165" y="5057775"/>
              <a:ext cx="711200" cy="59266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p:cNvSpPr/>
            <p:nvPr/>
          </p:nvSpPr>
          <p:spPr>
            <a:xfrm>
              <a:off x="5262031" y="5057775"/>
              <a:ext cx="711200" cy="59266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p:cNvSpPr/>
            <p:nvPr/>
          </p:nvSpPr>
          <p:spPr>
            <a:xfrm>
              <a:off x="6548964" y="5057775"/>
              <a:ext cx="711200" cy="59266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p:cNvSpPr/>
            <p:nvPr/>
          </p:nvSpPr>
          <p:spPr>
            <a:xfrm>
              <a:off x="7835897" y="5057775"/>
              <a:ext cx="711200" cy="59266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p:cNvSpPr/>
            <p:nvPr/>
          </p:nvSpPr>
          <p:spPr>
            <a:xfrm>
              <a:off x="3975098" y="5057775"/>
              <a:ext cx="711200" cy="59266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Arrow Connector 17"/>
            <p:cNvCxnSpPr>
              <a:stCxn id="11" idx="3"/>
              <a:endCxn id="12" idx="1"/>
            </p:cNvCxnSpPr>
            <p:nvPr/>
          </p:nvCxnSpPr>
          <p:spPr>
            <a:xfrm>
              <a:off x="2175933" y="5354108"/>
              <a:ext cx="51223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stCxn id="12" idx="3"/>
              <a:endCxn id="16" idx="1"/>
            </p:cNvCxnSpPr>
            <p:nvPr/>
          </p:nvCxnSpPr>
          <p:spPr>
            <a:xfrm>
              <a:off x="3399365" y="5354108"/>
              <a:ext cx="57573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stCxn id="16" idx="3"/>
              <a:endCxn id="13" idx="1"/>
            </p:cNvCxnSpPr>
            <p:nvPr/>
          </p:nvCxnSpPr>
          <p:spPr>
            <a:xfrm>
              <a:off x="4686298" y="5354108"/>
              <a:ext cx="57573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a:stCxn id="13" idx="3"/>
              <a:endCxn id="14" idx="1"/>
            </p:cNvCxnSpPr>
            <p:nvPr/>
          </p:nvCxnSpPr>
          <p:spPr>
            <a:xfrm>
              <a:off x="5973231" y="5354108"/>
              <a:ext cx="57573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a:stCxn id="14" idx="3"/>
              <a:endCxn id="15" idx="1"/>
            </p:cNvCxnSpPr>
            <p:nvPr/>
          </p:nvCxnSpPr>
          <p:spPr>
            <a:xfrm>
              <a:off x="7260164" y="5354108"/>
              <a:ext cx="57573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stCxn id="5" idx="0"/>
              <a:endCxn id="11" idx="2"/>
            </p:cNvCxnSpPr>
            <p:nvPr/>
          </p:nvCxnSpPr>
          <p:spPr>
            <a:xfrm flipV="1">
              <a:off x="1820333" y="5650441"/>
              <a:ext cx="0" cy="39475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a:stCxn id="6" idx="0"/>
              <a:endCxn id="12" idx="2"/>
            </p:cNvCxnSpPr>
            <p:nvPr/>
          </p:nvCxnSpPr>
          <p:spPr>
            <a:xfrm flipH="1" flipV="1">
              <a:off x="3043765" y="5650441"/>
              <a:ext cx="1" cy="39475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a:stCxn id="7" idx="0"/>
              <a:endCxn id="16" idx="2"/>
            </p:cNvCxnSpPr>
            <p:nvPr/>
          </p:nvCxnSpPr>
          <p:spPr>
            <a:xfrm flipH="1" flipV="1">
              <a:off x="4330698" y="5650441"/>
              <a:ext cx="1" cy="39475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a:stCxn id="8" idx="0"/>
              <a:endCxn id="13" idx="2"/>
            </p:cNvCxnSpPr>
            <p:nvPr/>
          </p:nvCxnSpPr>
          <p:spPr>
            <a:xfrm flipH="1" flipV="1">
              <a:off x="5617631" y="5650441"/>
              <a:ext cx="1" cy="39475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a:stCxn id="9" idx="0"/>
              <a:endCxn id="14" idx="2"/>
            </p:cNvCxnSpPr>
            <p:nvPr/>
          </p:nvCxnSpPr>
          <p:spPr>
            <a:xfrm flipH="1" flipV="1">
              <a:off x="6904564" y="5650441"/>
              <a:ext cx="1" cy="39475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a:stCxn id="10" idx="0"/>
              <a:endCxn id="15" idx="2"/>
            </p:cNvCxnSpPr>
            <p:nvPr/>
          </p:nvCxnSpPr>
          <p:spPr>
            <a:xfrm flipH="1" flipV="1">
              <a:off x="8191497" y="5650441"/>
              <a:ext cx="1" cy="38946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43" name="Trapezoid 42"/>
          <p:cNvSpPr/>
          <p:nvPr/>
        </p:nvSpPr>
        <p:spPr>
          <a:xfrm rot="5400000">
            <a:off x="4974162" y="1643328"/>
            <a:ext cx="1930400" cy="2136245"/>
          </a:xfrm>
          <a:prstGeom prst="trapezoid">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TextBox 43"/>
          <p:cNvSpPr txBox="1"/>
          <p:nvPr/>
        </p:nvSpPr>
        <p:spPr>
          <a:xfrm>
            <a:off x="5217579" y="2283354"/>
            <a:ext cx="1443569" cy="923330"/>
          </a:xfrm>
          <a:prstGeom prst="rect">
            <a:avLst/>
          </a:prstGeom>
          <a:noFill/>
        </p:spPr>
        <p:txBody>
          <a:bodyPr wrap="square" rtlCol="0">
            <a:spAutoFit/>
          </a:bodyPr>
          <a:lstStyle/>
          <a:p>
            <a:pPr algn="ctr"/>
            <a:r>
              <a:rPr lang="en-US" dirty="0">
                <a:solidFill>
                  <a:schemeClr val="bg1"/>
                </a:solidFill>
              </a:rPr>
              <a:t>Standard recognition CNN</a:t>
            </a:r>
          </a:p>
        </p:txBody>
      </p:sp>
      <p:cxnSp>
        <p:nvCxnSpPr>
          <p:cNvPr id="46" name="Straight Arrow Connector 45"/>
          <p:cNvCxnSpPr>
            <a:stCxn id="4" idx="3"/>
            <a:endCxn id="43" idx="2"/>
          </p:cNvCxnSpPr>
          <p:nvPr/>
        </p:nvCxnSpPr>
        <p:spPr>
          <a:xfrm>
            <a:off x="4191000" y="2711450"/>
            <a:ext cx="680240"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8" name="Rectangle 47"/>
          <p:cNvSpPr/>
          <p:nvPr/>
        </p:nvSpPr>
        <p:spPr>
          <a:xfrm>
            <a:off x="7543800" y="2576248"/>
            <a:ext cx="1532470" cy="270404"/>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p:cNvSpPr/>
          <p:nvPr/>
        </p:nvSpPr>
        <p:spPr>
          <a:xfrm>
            <a:off x="9076270" y="2576248"/>
            <a:ext cx="1507063" cy="2704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2" name="Straight Arrow Connector 51"/>
          <p:cNvCxnSpPr>
            <a:stCxn id="15" idx="0"/>
            <a:endCxn id="50" idx="2"/>
          </p:cNvCxnSpPr>
          <p:nvPr/>
        </p:nvCxnSpPr>
        <p:spPr>
          <a:xfrm flipH="1" flipV="1">
            <a:off x="9829802" y="2846652"/>
            <a:ext cx="4223" cy="221112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a:stCxn id="43" idx="0"/>
            <a:endCxn id="48" idx="1"/>
          </p:cNvCxnSpPr>
          <p:nvPr/>
        </p:nvCxnSpPr>
        <p:spPr>
          <a:xfrm flipV="1">
            <a:off x="7007485" y="2711450"/>
            <a:ext cx="536315"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7" name="Trapezoid 56"/>
          <p:cNvSpPr/>
          <p:nvPr/>
        </p:nvSpPr>
        <p:spPr>
          <a:xfrm>
            <a:off x="8515349" y="1003682"/>
            <a:ext cx="1121841" cy="953294"/>
          </a:xfrm>
          <a:prstGeom prst="trapezoid">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9" name="Straight Arrow Connector 58"/>
          <p:cNvCxnSpPr>
            <a:stCxn id="50" idx="1"/>
            <a:endCxn id="57" idx="2"/>
          </p:cNvCxnSpPr>
          <p:nvPr/>
        </p:nvCxnSpPr>
        <p:spPr>
          <a:xfrm flipV="1">
            <a:off x="9076270" y="1956976"/>
            <a:ext cx="0" cy="7544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1" name="TextBox 60"/>
          <p:cNvSpPr txBox="1"/>
          <p:nvPr/>
        </p:nvSpPr>
        <p:spPr>
          <a:xfrm>
            <a:off x="8077202" y="185473"/>
            <a:ext cx="1998133" cy="369332"/>
          </a:xfrm>
          <a:prstGeom prst="rect">
            <a:avLst/>
          </a:prstGeom>
          <a:noFill/>
        </p:spPr>
        <p:txBody>
          <a:bodyPr wrap="square" rtlCol="0">
            <a:spAutoFit/>
          </a:bodyPr>
          <a:lstStyle/>
          <a:p>
            <a:pPr algn="ctr"/>
            <a:r>
              <a:rPr lang="en-US" dirty="0"/>
              <a:t>Answer</a:t>
            </a:r>
          </a:p>
        </p:txBody>
      </p:sp>
      <p:cxnSp>
        <p:nvCxnSpPr>
          <p:cNvPr id="63" name="Straight Arrow Connector 62"/>
          <p:cNvCxnSpPr>
            <a:stCxn id="57" idx="0"/>
            <a:endCxn id="61" idx="2"/>
          </p:cNvCxnSpPr>
          <p:nvPr/>
        </p:nvCxnSpPr>
        <p:spPr>
          <a:xfrm flipH="1" flipV="1">
            <a:off x="9076269" y="554805"/>
            <a:ext cx="1" cy="44887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8490171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Methods for VQA</a:t>
            </a:r>
          </a:p>
        </p:txBody>
      </p:sp>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38200" y="1460500"/>
            <a:ext cx="3352800" cy="2501900"/>
          </a:xfrm>
          <a:prstGeom prst="rect">
            <a:avLst/>
          </a:prstGeom>
        </p:spPr>
      </p:pic>
      <p:grpSp>
        <p:nvGrpSpPr>
          <p:cNvPr id="49" name="Group 48"/>
          <p:cNvGrpSpPr/>
          <p:nvPr/>
        </p:nvGrpSpPr>
        <p:grpSpPr>
          <a:xfrm>
            <a:off x="3031061" y="5057775"/>
            <a:ext cx="7298265" cy="1449090"/>
            <a:chOff x="1388533" y="5057775"/>
            <a:chExt cx="7298265" cy="1449090"/>
          </a:xfrm>
        </p:grpSpPr>
        <p:sp>
          <p:nvSpPr>
            <p:cNvPr id="5" name="TextBox 4"/>
            <p:cNvSpPr txBox="1"/>
            <p:nvPr/>
          </p:nvSpPr>
          <p:spPr>
            <a:xfrm>
              <a:off x="1388533" y="6045200"/>
              <a:ext cx="863600" cy="461665"/>
            </a:xfrm>
            <a:prstGeom prst="rect">
              <a:avLst/>
            </a:prstGeom>
            <a:noFill/>
          </p:spPr>
          <p:txBody>
            <a:bodyPr wrap="square" rtlCol="0">
              <a:spAutoFit/>
            </a:bodyPr>
            <a:lstStyle/>
            <a:p>
              <a:pPr algn="ctr"/>
              <a:r>
                <a:rPr lang="en-US" sz="2400" dirty="0"/>
                <a:t>How</a:t>
              </a:r>
            </a:p>
          </p:txBody>
        </p:sp>
        <p:sp>
          <p:nvSpPr>
            <p:cNvPr id="6" name="TextBox 5"/>
            <p:cNvSpPr txBox="1"/>
            <p:nvPr/>
          </p:nvSpPr>
          <p:spPr>
            <a:xfrm>
              <a:off x="2548465" y="6045200"/>
              <a:ext cx="990601" cy="461665"/>
            </a:xfrm>
            <a:prstGeom prst="rect">
              <a:avLst/>
            </a:prstGeom>
            <a:noFill/>
          </p:spPr>
          <p:txBody>
            <a:bodyPr wrap="square" rtlCol="0">
              <a:spAutoFit/>
            </a:bodyPr>
            <a:lstStyle/>
            <a:p>
              <a:pPr algn="ctr"/>
              <a:r>
                <a:rPr lang="en-US" sz="2400"/>
                <a:t>many</a:t>
              </a:r>
              <a:endParaRPr lang="en-US" sz="2400" dirty="0"/>
            </a:p>
          </p:txBody>
        </p:sp>
        <p:sp>
          <p:nvSpPr>
            <p:cNvPr id="7" name="TextBox 6"/>
            <p:cNvSpPr txBox="1"/>
            <p:nvPr/>
          </p:nvSpPr>
          <p:spPr>
            <a:xfrm>
              <a:off x="3835398" y="6045200"/>
              <a:ext cx="990601" cy="461665"/>
            </a:xfrm>
            <a:prstGeom prst="rect">
              <a:avLst/>
            </a:prstGeom>
            <a:noFill/>
          </p:spPr>
          <p:txBody>
            <a:bodyPr wrap="square" rtlCol="0">
              <a:spAutoFit/>
            </a:bodyPr>
            <a:lstStyle/>
            <a:p>
              <a:pPr algn="ctr"/>
              <a:r>
                <a:rPr lang="en-US" sz="2400" dirty="0"/>
                <a:t>bikes</a:t>
              </a:r>
            </a:p>
          </p:txBody>
        </p:sp>
        <p:sp>
          <p:nvSpPr>
            <p:cNvPr id="8" name="TextBox 7"/>
            <p:cNvSpPr txBox="1"/>
            <p:nvPr/>
          </p:nvSpPr>
          <p:spPr>
            <a:xfrm>
              <a:off x="5122331" y="6045198"/>
              <a:ext cx="990601" cy="461665"/>
            </a:xfrm>
            <a:prstGeom prst="rect">
              <a:avLst/>
            </a:prstGeom>
            <a:noFill/>
          </p:spPr>
          <p:txBody>
            <a:bodyPr wrap="square" rtlCol="0">
              <a:spAutoFit/>
            </a:bodyPr>
            <a:lstStyle/>
            <a:p>
              <a:pPr algn="ctr"/>
              <a:r>
                <a:rPr lang="en-US" sz="2400"/>
                <a:t>are</a:t>
              </a:r>
              <a:endParaRPr lang="en-US" sz="2400" dirty="0"/>
            </a:p>
          </p:txBody>
        </p:sp>
        <p:sp>
          <p:nvSpPr>
            <p:cNvPr id="9" name="TextBox 8"/>
            <p:cNvSpPr txBox="1"/>
            <p:nvPr/>
          </p:nvSpPr>
          <p:spPr>
            <a:xfrm>
              <a:off x="6409264" y="6045198"/>
              <a:ext cx="990601" cy="461665"/>
            </a:xfrm>
            <a:prstGeom prst="rect">
              <a:avLst/>
            </a:prstGeom>
            <a:noFill/>
          </p:spPr>
          <p:txBody>
            <a:bodyPr wrap="square" rtlCol="0">
              <a:spAutoFit/>
            </a:bodyPr>
            <a:lstStyle/>
            <a:p>
              <a:pPr algn="ctr"/>
              <a:r>
                <a:rPr lang="en-US" sz="2400" dirty="0"/>
                <a:t>there</a:t>
              </a:r>
            </a:p>
          </p:txBody>
        </p:sp>
        <p:sp>
          <p:nvSpPr>
            <p:cNvPr id="10" name="TextBox 9"/>
            <p:cNvSpPr txBox="1"/>
            <p:nvPr/>
          </p:nvSpPr>
          <p:spPr>
            <a:xfrm>
              <a:off x="7696197" y="6039906"/>
              <a:ext cx="990601" cy="461665"/>
            </a:xfrm>
            <a:prstGeom prst="rect">
              <a:avLst/>
            </a:prstGeom>
            <a:noFill/>
          </p:spPr>
          <p:txBody>
            <a:bodyPr wrap="square" rtlCol="0">
              <a:spAutoFit/>
            </a:bodyPr>
            <a:lstStyle/>
            <a:p>
              <a:pPr algn="ctr"/>
              <a:r>
                <a:rPr lang="en-US" sz="2400" dirty="0"/>
                <a:t>?</a:t>
              </a:r>
            </a:p>
          </p:txBody>
        </p:sp>
        <p:sp>
          <p:nvSpPr>
            <p:cNvPr id="11" name="Rounded Rectangle 10"/>
            <p:cNvSpPr/>
            <p:nvPr/>
          </p:nvSpPr>
          <p:spPr>
            <a:xfrm>
              <a:off x="1464733" y="5057775"/>
              <a:ext cx="711200" cy="59266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p:cNvSpPr/>
            <p:nvPr/>
          </p:nvSpPr>
          <p:spPr>
            <a:xfrm>
              <a:off x="2688165" y="5057775"/>
              <a:ext cx="711200" cy="59266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p:cNvSpPr/>
            <p:nvPr/>
          </p:nvSpPr>
          <p:spPr>
            <a:xfrm>
              <a:off x="5262031" y="5057775"/>
              <a:ext cx="711200" cy="59266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p:cNvSpPr/>
            <p:nvPr/>
          </p:nvSpPr>
          <p:spPr>
            <a:xfrm>
              <a:off x="6548964" y="5057775"/>
              <a:ext cx="711200" cy="59266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p:cNvSpPr/>
            <p:nvPr/>
          </p:nvSpPr>
          <p:spPr>
            <a:xfrm>
              <a:off x="7835897" y="5057775"/>
              <a:ext cx="711200" cy="59266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p:cNvSpPr/>
            <p:nvPr/>
          </p:nvSpPr>
          <p:spPr>
            <a:xfrm>
              <a:off x="3975098" y="5057775"/>
              <a:ext cx="711200" cy="59266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Arrow Connector 17"/>
            <p:cNvCxnSpPr>
              <a:stCxn id="11" idx="3"/>
              <a:endCxn id="12" idx="1"/>
            </p:cNvCxnSpPr>
            <p:nvPr/>
          </p:nvCxnSpPr>
          <p:spPr>
            <a:xfrm>
              <a:off x="2175933" y="5354108"/>
              <a:ext cx="51223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stCxn id="12" idx="3"/>
              <a:endCxn id="16" idx="1"/>
            </p:cNvCxnSpPr>
            <p:nvPr/>
          </p:nvCxnSpPr>
          <p:spPr>
            <a:xfrm>
              <a:off x="3399365" y="5354108"/>
              <a:ext cx="57573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stCxn id="16" idx="3"/>
              <a:endCxn id="13" idx="1"/>
            </p:cNvCxnSpPr>
            <p:nvPr/>
          </p:nvCxnSpPr>
          <p:spPr>
            <a:xfrm>
              <a:off x="4686298" y="5354108"/>
              <a:ext cx="57573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a:stCxn id="13" idx="3"/>
              <a:endCxn id="14" idx="1"/>
            </p:cNvCxnSpPr>
            <p:nvPr/>
          </p:nvCxnSpPr>
          <p:spPr>
            <a:xfrm>
              <a:off x="5973231" y="5354108"/>
              <a:ext cx="57573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a:stCxn id="14" idx="3"/>
              <a:endCxn id="15" idx="1"/>
            </p:cNvCxnSpPr>
            <p:nvPr/>
          </p:nvCxnSpPr>
          <p:spPr>
            <a:xfrm>
              <a:off x="7260164" y="5354108"/>
              <a:ext cx="57573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stCxn id="5" idx="0"/>
              <a:endCxn id="11" idx="2"/>
            </p:cNvCxnSpPr>
            <p:nvPr/>
          </p:nvCxnSpPr>
          <p:spPr>
            <a:xfrm flipV="1">
              <a:off x="1820333" y="5650441"/>
              <a:ext cx="0" cy="39475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a:stCxn id="6" idx="0"/>
              <a:endCxn id="12" idx="2"/>
            </p:cNvCxnSpPr>
            <p:nvPr/>
          </p:nvCxnSpPr>
          <p:spPr>
            <a:xfrm flipH="1" flipV="1">
              <a:off x="3043765" y="5650441"/>
              <a:ext cx="1" cy="39475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a:stCxn id="7" idx="0"/>
              <a:endCxn id="16" idx="2"/>
            </p:cNvCxnSpPr>
            <p:nvPr/>
          </p:nvCxnSpPr>
          <p:spPr>
            <a:xfrm flipH="1" flipV="1">
              <a:off x="4330698" y="5650441"/>
              <a:ext cx="1" cy="39475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a:stCxn id="8" idx="0"/>
              <a:endCxn id="13" idx="2"/>
            </p:cNvCxnSpPr>
            <p:nvPr/>
          </p:nvCxnSpPr>
          <p:spPr>
            <a:xfrm flipH="1" flipV="1">
              <a:off x="5617631" y="5650441"/>
              <a:ext cx="1" cy="39475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a:stCxn id="9" idx="0"/>
              <a:endCxn id="14" idx="2"/>
            </p:cNvCxnSpPr>
            <p:nvPr/>
          </p:nvCxnSpPr>
          <p:spPr>
            <a:xfrm flipH="1" flipV="1">
              <a:off x="6904564" y="5650441"/>
              <a:ext cx="1" cy="39475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a:stCxn id="10" idx="0"/>
              <a:endCxn id="15" idx="2"/>
            </p:cNvCxnSpPr>
            <p:nvPr/>
          </p:nvCxnSpPr>
          <p:spPr>
            <a:xfrm flipH="1" flipV="1">
              <a:off x="8191497" y="5650441"/>
              <a:ext cx="1" cy="38946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43" name="Trapezoid 42"/>
          <p:cNvSpPr/>
          <p:nvPr/>
        </p:nvSpPr>
        <p:spPr>
          <a:xfrm rot="5400000">
            <a:off x="4974162" y="1643328"/>
            <a:ext cx="1930400" cy="2136245"/>
          </a:xfrm>
          <a:prstGeom prst="trapezoid">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TextBox 43"/>
          <p:cNvSpPr txBox="1"/>
          <p:nvPr/>
        </p:nvSpPr>
        <p:spPr>
          <a:xfrm>
            <a:off x="5217579" y="2283354"/>
            <a:ext cx="1443569" cy="923330"/>
          </a:xfrm>
          <a:prstGeom prst="rect">
            <a:avLst/>
          </a:prstGeom>
          <a:noFill/>
        </p:spPr>
        <p:txBody>
          <a:bodyPr wrap="square" rtlCol="0">
            <a:spAutoFit/>
          </a:bodyPr>
          <a:lstStyle/>
          <a:p>
            <a:pPr algn="ctr"/>
            <a:r>
              <a:rPr lang="en-US" dirty="0">
                <a:solidFill>
                  <a:schemeClr val="bg1"/>
                </a:solidFill>
              </a:rPr>
              <a:t>Standard recognition CNN</a:t>
            </a:r>
          </a:p>
        </p:txBody>
      </p:sp>
      <p:cxnSp>
        <p:nvCxnSpPr>
          <p:cNvPr id="46" name="Straight Arrow Connector 45"/>
          <p:cNvCxnSpPr>
            <a:stCxn id="4" idx="3"/>
            <a:endCxn id="43" idx="2"/>
          </p:cNvCxnSpPr>
          <p:nvPr/>
        </p:nvCxnSpPr>
        <p:spPr>
          <a:xfrm>
            <a:off x="4191000" y="2711450"/>
            <a:ext cx="680240"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8" name="Rectangle 47"/>
          <p:cNvSpPr/>
          <p:nvPr/>
        </p:nvSpPr>
        <p:spPr>
          <a:xfrm>
            <a:off x="7509923" y="2038628"/>
            <a:ext cx="177801" cy="1345644"/>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p:cNvSpPr/>
          <p:nvPr/>
        </p:nvSpPr>
        <p:spPr>
          <a:xfrm>
            <a:off x="9478425" y="2608943"/>
            <a:ext cx="719665" cy="32699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2" name="Straight Arrow Connector 51"/>
          <p:cNvCxnSpPr>
            <a:stCxn id="15" idx="0"/>
            <a:endCxn id="50" idx="2"/>
          </p:cNvCxnSpPr>
          <p:nvPr/>
        </p:nvCxnSpPr>
        <p:spPr>
          <a:xfrm flipV="1">
            <a:off x="9834025" y="2935942"/>
            <a:ext cx="4233" cy="212183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a:stCxn id="43" idx="0"/>
            <a:endCxn id="48" idx="1"/>
          </p:cNvCxnSpPr>
          <p:nvPr/>
        </p:nvCxnSpPr>
        <p:spPr>
          <a:xfrm flipV="1">
            <a:off x="7007485" y="2711450"/>
            <a:ext cx="502438"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7" name="Trapezoid 56"/>
          <p:cNvSpPr/>
          <p:nvPr/>
        </p:nvSpPr>
        <p:spPr>
          <a:xfrm rot="5400000">
            <a:off x="10323451" y="2521418"/>
            <a:ext cx="624657" cy="502048"/>
          </a:xfrm>
          <a:prstGeom prst="trapezoid">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TextBox 60"/>
          <p:cNvSpPr txBox="1"/>
          <p:nvPr/>
        </p:nvSpPr>
        <p:spPr>
          <a:xfrm>
            <a:off x="9887737" y="786866"/>
            <a:ext cx="1998133" cy="369332"/>
          </a:xfrm>
          <a:prstGeom prst="rect">
            <a:avLst/>
          </a:prstGeom>
          <a:noFill/>
        </p:spPr>
        <p:txBody>
          <a:bodyPr wrap="square" rtlCol="0">
            <a:spAutoFit/>
          </a:bodyPr>
          <a:lstStyle/>
          <a:p>
            <a:pPr algn="ctr"/>
            <a:r>
              <a:rPr lang="en-US" dirty="0"/>
              <a:t>Answer</a:t>
            </a:r>
          </a:p>
        </p:txBody>
      </p:sp>
      <p:cxnSp>
        <p:nvCxnSpPr>
          <p:cNvPr id="63" name="Straight Arrow Connector 62"/>
          <p:cNvCxnSpPr>
            <a:stCxn id="57" idx="0"/>
            <a:endCxn id="61" idx="2"/>
          </p:cNvCxnSpPr>
          <p:nvPr/>
        </p:nvCxnSpPr>
        <p:spPr>
          <a:xfrm flipV="1">
            <a:off x="10886804" y="1156198"/>
            <a:ext cx="0" cy="161624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5" name="Rectangle 44"/>
          <p:cNvSpPr/>
          <p:nvPr/>
        </p:nvSpPr>
        <p:spPr>
          <a:xfrm>
            <a:off x="7772387" y="2038628"/>
            <a:ext cx="177801" cy="1345644"/>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8458191" y="2038628"/>
            <a:ext cx="177801" cy="1345644"/>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8051792" y="2405853"/>
            <a:ext cx="330208" cy="369332"/>
          </a:xfrm>
          <a:prstGeom prst="rect">
            <a:avLst/>
          </a:prstGeom>
          <a:noFill/>
        </p:spPr>
        <p:txBody>
          <a:bodyPr wrap="square" rtlCol="0">
            <a:spAutoFit/>
          </a:bodyPr>
          <a:lstStyle/>
          <a:p>
            <a:r>
              <a:rPr lang="mr-IN" dirty="0"/>
              <a:t>…</a:t>
            </a:r>
            <a:endParaRPr lang="en-US" dirty="0"/>
          </a:p>
        </p:txBody>
      </p:sp>
      <p:sp>
        <p:nvSpPr>
          <p:cNvPr id="32" name="Curved Up Arrow 31"/>
          <p:cNvSpPr/>
          <p:nvPr/>
        </p:nvSpPr>
        <p:spPr>
          <a:xfrm flipH="1">
            <a:off x="7950188" y="3354751"/>
            <a:ext cx="1751268" cy="889455"/>
          </a:xfrm>
          <a:prstGeom prst="curvedUp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1" name="Curved Down Arrow 40"/>
          <p:cNvSpPr/>
          <p:nvPr/>
        </p:nvSpPr>
        <p:spPr>
          <a:xfrm>
            <a:off x="8189772" y="1156198"/>
            <a:ext cx="1748763" cy="1088650"/>
          </a:xfrm>
          <a:prstGeom prst="curvedDownArrow">
            <a:avLst>
              <a:gd name="adj1" fmla="val 15813"/>
              <a:gd name="adj2" fmla="val 50000"/>
              <a:gd name="adj3" fmla="val 25000"/>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53" name="Straight Arrow Connector 52"/>
          <p:cNvCxnSpPr>
            <a:stCxn id="50" idx="3"/>
            <a:endCxn id="57" idx="2"/>
          </p:cNvCxnSpPr>
          <p:nvPr/>
        </p:nvCxnSpPr>
        <p:spPr>
          <a:xfrm>
            <a:off x="10198090" y="2772443"/>
            <a:ext cx="18666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5" name="Rectangle 54"/>
          <p:cNvSpPr/>
          <p:nvPr/>
        </p:nvSpPr>
        <p:spPr>
          <a:xfrm>
            <a:off x="-19714" y="6501571"/>
            <a:ext cx="12231428" cy="369332"/>
          </a:xfrm>
          <a:prstGeom prst="rect">
            <a:avLst/>
          </a:prstGeom>
        </p:spPr>
        <p:txBody>
          <a:bodyPr wrap="square">
            <a:spAutoFit/>
          </a:bodyPr>
          <a:lstStyle/>
          <a:p>
            <a:r>
              <a:rPr lang="en-US" dirty="0"/>
              <a:t>Z. Yang, X. He, J. Gao, L. Deng, and A. </a:t>
            </a:r>
            <a:r>
              <a:rPr lang="en-US" dirty="0" err="1"/>
              <a:t>Smola</a:t>
            </a:r>
            <a:r>
              <a:rPr lang="en-US" dirty="0"/>
              <a:t>. Stacked attention networks for image question answering. In CVPR, 2016</a:t>
            </a:r>
          </a:p>
        </p:txBody>
      </p:sp>
    </p:spTree>
    <p:extLst>
      <p:ext uri="{BB962C8B-B14F-4D97-AF65-F5344CB8AC3E}">
        <p14:creationId xmlns:p14="http://schemas.microsoft.com/office/powerpoint/2010/main" val="188367157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Unreasonable Effectiveness of Baselines</a:t>
            </a:r>
          </a:p>
        </p:txBody>
      </p:sp>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2408767"/>
            <a:ext cx="5575300" cy="2603500"/>
          </a:xfrm>
          <a:prstGeom prst="rect">
            <a:avLst/>
          </a:prstGeom>
        </p:spPr>
      </p:pic>
      <p:graphicFrame>
        <p:nvGraphicFramePr>
          <p:cNvPr id="5" name="Chart 4"/>
          <p:cNvGraphicFramePr/>
          <p:nvPr>
            <p:extLst/>
          </p:nvPr>
        </p:nvGraphicFramePr>
        <p:xfrm>
          <a:off x="5842000" y="1270000"/>
          <a:ext cx="5130800" cy="4868333"/>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p:cNvSpPr txBox="1"/>
          <p:nvPr/>
        </p:nvSpPr>
        <p:spPr>
          <a:xfrm>
            <a:off x="0" y="6350000"/>
            <a:ext cx="12192000" cy="369332"/>
          </a:xfrm>
          <a:prstGeom prst="rect">
            <a:avLst/>
          </a:prstGeom>
          <a:noFill/>
        </p:spPr>
        <p:txBody>
          <a:bodyPr wrap="square" rtlCol="0">
            <a:spAutoFit/>
          </a:bodyPr>
          <a:lstStyle/>
          <a:p>
            <a:r>
              <a:rPr lang="en-US" dirty="0"/>
              <a:t>A. </a:t>
            </a:r>
            <a:r>
              <a:rPr lang="en-US" dirty="0" err="1"/>
              <a:t>Jabri</a:t>
            </a:r>
            <a:r>
              <a:rPr lang="en-US" dirty="0"/>
              <a:t>, A. </a:t>
            </a:r>
            <a:r>
              <a:rPr lang="en-US" dirty="0" err="1"/>
              <a:t>Joulin</a:t>
            </a:r>
            <a:r>
              <a:rPr lang="en-US" dirty="0"/>
              <a:t>, L. van der </a:t>
            </a:r>
            <a:r>
              <a:rPr lang="en-US" dirty="0" err="1"/>
              <a:t>Maaten</a:t>
            </a:r>
            <a:r>
              <a:rPr lang="en-US" dirty="0"/>
              <a:t>. Revisiting visual question answering baselines. In </a:t>
            </a:r>
            <a:r>
              <a:rPr lang="en-US" i="1" dirty="0"/>
              <a:t>ECCV, </a:t>
            </a:r>
            <a:r>
              <a:rPr lang="en-US" dirty="0"/>
              <a:t>2016.</a:t>
            </a:r>
          </a:p>
        </p:txBody>
      </p:sp>
    </p:spTree>
    <p:extLst>
      <p:ext uri="{BB962C8B-B14F-4D97-AF65-F5344CB8AC3E}">
        <p14:creationId xmlns:p14="http://schemas.microsoft.com/office/powerpoint/2010/main" val="211301009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Compositional reasoning</a:t>
            </a:r>
          </a:p>
        </p:txBody>
      </p:sp>
      <p:pic>
        <p:nvPicPr>
          <p:cNvPr id="4" name="Picture 3"/>
          <p:cNvPicPr>
            <a:picLocks noChangeAspect="1"/>
          </p:cNvPicPr>
          <p:nvPr/>
        </p:nvPicPr>
        <p:blipFill>
          <a:blip r:embed="rId2"/>
          <a:stretch>
            <a:fillRect/>
          </a:stretch>
        </p:blipFill>
        <p:spPr>
          <a:xfrm>
            <a:off x="2057399" y="1491192"/>
            <a:ext cx="8077201" cy="4543425"/>
          </a:xfrm>
          <a:prstGeom prst="rect">
            <a:avLst/>
          </a:prstGeom>
        </p:spPr>
      </p:pic>
      <p:sp>
        <p:nvSpPr>
          <p:cNvPr id="5" name="TextBox 4"/>
          <p:cNvSpPr txBox="1"/>
          <p:nvPr/>
        </p:nvSpPr>
        <p:spPr>
          <a:xfrm>
            <a:off x="0" y="6034617"/>
            <a:ext cx="12192000" cy="523220"/>
          </a:xfrm>
          <a:prstGeom prst="rect">
            <a:avLst/>
          </a:prstGeom>
          <a:noFill/>
        </p:spPr>
        <p:txBody>
          <a:bodyPr wrap="square" rtlCol="0">
            <a:spAutoFit/>
          </a:bodyPr>
          <a:lstStyle/>
          <a:p>
            <a:pPr algn="ctr"/>
            <a:r>
              <a:rPr lang="en-US" sz="2800" dirty="0"/>
              <a:t>What is the color of the kitten to the left of the blue kitten?</a:t>
            </a:r>
          </a:p>
        </p:txBody>
      </p:sp>
    </p:spTree>
    <p:extLst>
      <p:ext uri="{BB962C8B-B14F-4D97-AF65-F5344CB8AC3E}">
        <p14:creationId xmlns:p14="http://schemas.microsoft.com/office/powerpoint/2010/main" val="369156742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Compositional reasoning</a:t>
            </a:r>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790266" y="2473326"/>
            <a:ext cx="4986867" cy="2805112"/>
          </a:xfrm>
          <a:prstGeom prst="rect">
            <a:avLst/>
          </a:prstGeom>
        </p:spPr>
      </p:pic>
      <p:sp>
        <p:nvSpPr>
          <p:cNvPr id="5" name="TextBox 4"/>
          <p:cNvSpPr txBox="1"/>
          <p:nvPr/>
        </p:nvSpPr>
        <p:spPr>
          <a:xfrm>
            <a:off x="237067" y="2326217"/>
            <a:ext cx="6011333" cy="954107"/>
          </a:xfrm>
          <a:prstGeom prst="rect">
            <a:avLst/>
          </a:prstGeom>
          <a:noFill/>
        </p:spPr>
        <p:txBody>
          <a:bodyPr wrap="square" rtlCol="0">
            <a:spAutoFit/>
          </a:bodyPr>
          <a:lstStyle/>
          <a:p>
            <a:pPr algn="ctr"/>
            <a:r>
              <a:rPr lang="en-US" sz="2800" dirty="0"/>
              <a:t>What is the color of the kitten to the left of the blue kitten?</a:t>
            </a:r>
          </a:p>
        </p:txBody>
      </p:sp>
      <p:sp>
        <p:nvSpPr>
          <p:cNvPr id="6" name="Rounded Rectangle 5"/>
          <p:cNvSpPr/>
          <p:nvPr/>
        </p:nvSpPr>
        <p:spPr>
          <a:xfrm>
            <a:off x="118533" y="4318001"/>
            <a:ext cx="1439334" cy="72813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Detect kittens</a:t>
            </a:r>
          </a:p>
        </p:txBody>
      </p:sp>
      <p:sp>
        <p:nvSpPr>
          <p:cNvPr id="7" name="Rounded Rectangle 6"/>
          <p:cNvSpPr/>
          <p:nvPr/>
        </p:nvSpPr>
        <p:spPr>
          <a:xfrm>
            <a:off x="118533" y="5799665"/>
            <a:ext cx="1439334" cy="72813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Detect blueness</a:t>
            </a:r>
          </a:p>
        </p:txBody>
      </p:sp>
      <p:sp>
        <p:nvSpPr>
          <p:cNvPr id="8" name="Rounded Rectangle 7"/>
          <p:cNvSpPr/>
          <p:nvPr/>
        </p:nvSpPr>
        <p:spPr>
          <a:xfrm>
            <a:off x="4174067" y="5046133"/>
            <a:ext cx="1439334" cy="72813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Look left</a:t>
            </a:r>
          </a:p>
        </p:txBody>
      </p:sp>
      <p:sp>
        <p:nvSpPr>
          <p:cNvPr id="9" name="Rounded Rectangle 8"/>
          <p:cNvSpPr/>
          <p:nvPr/>
        </p:nvSpPr>
        <p:spPr>
          <a:xfrm>
            <a:off x="6570132" y="5799665"/>
            <a:ext cx="1439334" cy="72813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Get color</a:t>
            </a:r>
            <a:endParaRPr lang="en-US" dirty="0"/>
          </a:p>
        </p:txBody>
      </p:sp>
      <p:cxnSp>
        <p:nvCxnSpPr>
          <p:cNvPr id="16" name="Straight Arrow Connector 15"/>
          <p:cNvCxnSpPr>
            <a:stCxn id="8" idx="3"/>
            <a:endCxn id="9" idx="1"/>
          </p:cNvCxnSpPr>
          <p:nvPr/>
        </p:nvCxnSpPr>
        <p:spPr>
          <a:xfrm>
            <a:off x="5613401" y="5410200"/>
            <a:ext cx="956731" cy="75353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Rounded Rectangle 18"/>
          <p:cNvSpPr/>
          <p:nvPr/>
        </p:nvSpPr>
        <p:spPr>
          <a:xfrm>
            <a:off x="2015065" y="5046134"/>
            <a:ext cx="1439334" cy="72813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And</a:t>
            </a:r>
          </a:p>
        </p:txBody>
      </p:sp>
      <p:cxnSp>
        <p:nvCxnSpPr>
          <p:cNvPr id="23" name="Straight Arrow Connector 22"/>
          <p:cNvCxnSpPr>
            <a:stCxn id="6" idx="3"/>
            <a:endCxn id="19" idx="1"/>
          </p:cNvCxnSpPr>
          <p:nvPr/>
        </p:nvCxnSpPr>
        <p:spPr>
          <a:xfrm>
            <a:off x="1557867" y="4682068"/>
            <a:ext cx="457198" cy="72813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a:stCxn id="7" idx="3"/>
            <a:endCxn id="19" idx="1"/>
          </p:cNvCxnSpPr>
          <p:nvPr/>
        </p:nvCxnSpPr>
        <p:spPr>
          <a:xfrm flipV="1">
            <a:off x="1557867" y="5410201"/>
            <a:ext cx="457198" cy="75353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a:stCxn id="19" idx="3"/>
            <a:endCxn id="8" idx="1"/>
          </p:cNvCxnSpPr>
          <p:nvPr/>
        </p:nvCxnSpPr>
        <p:spPr>
          <a:xfrm flipV="1">
            <a:off x="3454399" y="5410200"/>
            <a:ext cx="719668" cy="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6486512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 name="Group 46"/>
          <p:cNvGrpSpPr/>
          <p:nvPr/>
        </p:nvGrpSpPr>
        <p:grpSpPr>
          <a:xfrm>
            <a:off x="4901145" y="1682233"/>
            <a:ext cx="1684869" cy="1516855"/>
            <a:chOff x="4902202" y="3386396"/>
            <a:chExt cx="1684869" cy="1516855"/>
          </a:xfrm>
        </p:grpSpPr>
        <p:sp>
          <p:nvSpPr>
            <p:cNvPr id="48" name="Rectangle 47"/>
            <p:cNvSpPr/>
            <p:nvPr/>
          </p:nvSpPr>
          <p:spPr>
            <a:xfrm>
              <a:off x="4902202" y="3386396"/>
              <a:ext cx="1684869" cy="151685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riangle 48"/>
            <p:cNvSpPr/>
            <p:nvPr/>
          </p:nvSpPr>
          <p:spPr>
            <a:xfrm>
              <a:off x="5744636" y="3564196"/>
              <a:ext cx="351364" cy="364066"/>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riangle 49"/>
            <p:cNvSpPr/>
            <p:nvPr/>
          </p:nvSpPr>
          <p:spPr>
            <a:xfrm>
              <a:off x="5108206" y="3533503"/>
              <a:ext cx="351364" cy="364066"/>
            </a:xfrm>
            <a:prstGeom prst="triangl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p:cNvSpPr/>
            <p:nvPr/>
          </p:nvSpPr>
          <p:spPr>
            <a:xfrm>
              <a:off x="5782742" y="4161626"/>
              <a:ext cx="313258" cy="32676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p:cNvSpPr/>
            <p:nvPr/>
          </p:nvSpPr>
          <p:spPr>
            <a:xfrm>
              <a:off x="4996697" y="4292329"/>
              <a:ext cx="438912" cy="436826"/>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p:txBody>
          <a:bodyPr/>
          <a:lstStyle/>
          <a:p>
            <a:r>
              <a:rPr lang="en-US" dirty="0"/>
              <a:t>Compositional reasoning</a:t>
            </a:r>
          </a:p>
        </p:txBody>
      </p:sp>
      <p:sp>
        <p:nvSpPr>
          <p:cNvPr id="4" name="Rectangle 3"/>
          <p:cNvSpPr/>
          <p:nvPr/>
        </p:nvSpPr>
        <p:spPr>
          <a:xfrm>
            <a:off x="135469" y="1436687"/>
            <a:ext cx="4419600" cy="4997979"/>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p:cNvSpPr/>
          <p:nvPr/>
        </p:nvSpPr>
        <p:spPr>
          <a:xfrm>
            <a:off x="321733" y="2288118"/>
            <a:ext cx="1439334" cy="72813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Look left</a:t>
            </a:r>
          </a:p>
        </p:txBody>
      </p:sp>
      <p:sp>
        <p:nvSpPr>
          <p:cNvPr id="6" name="Rounded Rectangle 5"/>
          <p:cNvSpPr/>
          <p:nvPr/>
        </p:nvSpPr>
        <p:spPr>
          <a:xfrm>
            <a:off x="2667000" y="1924051"/>
            <a:ext cx="1439334" cy="72813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Triangle detector</a:t>
            </a:r>
          </a:p>
        </p:txBody>
      </p:sp>
      <p:sp>
        <p:nvSpPr>
          <p:cNvPr id="7" name="Rounded Rectangle 6"/>
          <p:cNvSpPr/>
          <p:nvPr/>
        </p:nvSpPr>
        <p:spPr>
          <a:xfrm>
            <a:off x="2582332" y="3207543"/>
            <a:ext cx="1439334" cy="72813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Blue detector</a:t>
            </a:r>
          </a:p>
        </p:txBody>
      </p:sp>
      <p:sp>
        <p:nvSpPr>
          <p:cNvPr id="8" name="Rounded Rectangle 7"/>
          <p:cNvSpPr/>
          <p:nvPr/>
        </p:nvSpPr>
        <p:spPr>
          <a:xfrm>
            <a:off x="838200" y="3935676"/>
            <a:ext cx="1439334" cy="72813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And</a:t>
            </a:r>
          </a:p>
        </p:txBody>
      </p:sp>
      <p:sp>
        <p:nvSpPr>
          <p:cNvPr id="9" name="Rounded Rectangle 8"/>
          <p:cNvSpPr/>
          <p:nvPr/>
        </p:nvSpPr>
        <p:spPr>
          <a:xfrm>
            <a:off x="2582332" y="5274731"/>
            <a:ext cx="1439334" cy="72813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Get color</a:t>
            </a:r>
            <a:endParaRPr lang="en-US" dirty="0"/>
          </a:p>
        </p:txBody>
      </p:sp>
      <p:sp>
        <p:nvSpPr>
          <p:cNvPr id="12" name="Rounded Rectangle 11"/>
          <p:cNvSpPr/>
          <p:nvPr/>
        </p:nvSpPr>
        <p:spPr>
          <a:xfrm>
            <a:off x="7205132" y="2045757"/>
            <a:ext cx="1439334" cy="72813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Look left</a:t>
            </a:r>
          </a:p>
        </p:txBody>
      </p:sp>
      <p:cxnSp>
        <p:nvCxnSpPr>
          <p:cNvPr id="16" name="Straight Arrow Connector 15"/>
          <p:cNvCxnSpPr>
            <a:endCxn id="12" idx="1"/>
          </p:cNvCxnSpPr>
          <p:nvPr/>
        </p:nvCxnSpPr>
        <p:spPr>
          <a:xfrm flipV="1">
            <a:off x="6587071" y="2409824"/>
            <a:ext cx="618061" cy="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stCxn id="12" idx="3"/>
          </p:cNvCxnSpPr>
          <p:nvPr/>
        </p:nvCxnSpPr>
        <p:spPr>
          <a:xfrm>
            <a:off x="8644466" y="2409824"/>
            <a:ext cx="592668" cy="542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46" name="Group 45"/>
          <p:cNvGrpSpPr/>
          <p:nvPr/>
        </p:nvGrpSpPr>
        <p:grpSpPr>
          <a:xfrm>
            <a:off x="4902202" y="3386396"/>
            <a:ext cx="1684869" cy="1516855"/>
            <a:chOff x="4902202" y="3386396"/>
            <a:chExt cx="1684869" cy="1516855"/>
          </a:xfrm>
        </p:grpSpPr>
        <p:sp>
          <p:nvSpPr>
            <p:cNvPr id="20" name="Rectangle 19"/>
            <p:cNvSpPr/>
            <p:nvPr/>
          </p:nvSpPr>
          <p:spPr>
            <a:xfrm>
              <a:off x="4902202" y="3386396"/>
              <a:ext cx="1684869" cy="151685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riangle 20"/>
            <p:cNvSpPr/>
            <p:nvPr/>
          </p:nvSpPr>
          <p:spPr>
            <a:xfrm>
              <a:off x="5744636" y="3564196"/>
              <a:ext cx="351364" cy="364066"/>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riangle 21"/>
            <p:cNvSpPr/>
            <p:nvPr/>
          </p:nvSpPr>
          <p:spPr>
            <a:xfrm>
              <a:off x="5108206" y="3533503"/>
              <a:ext cx="351364" cy="364066"/>
            </a:xfrm>
            <a:prstGeom prst="triangl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5782742" y="4161626"/>
              <a:ext cx="313258" cy="32676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4996697" y="4292329"/>
              <a:ext cx="438912" cy="436826"/>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Rounded Rectangle 24"/>
          <p:cNvSpPr/>
          <p:nvPr/>
        </p:nvSpPr>
        <p:spPr>
          <a:xfrm>
            <a:off x="7205132" y="3780756"/>
            <a:ext cx="1439334" cy="72813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Triangle detector</a:t>
            </a:r>
          </a:p>
        </p:txBody>
      </p:sp>
      <p:sp>
        <p:nvSpPr>
          <p:cNvPr id="27" name="Rectangle 26"/>
          <p:cNvSpPr/>
          <p:nvPr/>
        </p:nvSpPr>
        <p:spPr>
          <a:xfrm>
            <a:off x="9220198" y="3382066"/>
            <a:ext cx="1684869" cy="151685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riangle 27"/>
          <p:cNvSpPr/>
          <p:nvPr/>
        </p:nvSpPr>
        <p:spPr>
          <a:xfrm>
            <a:off x="10062632" y="3559866"/>
            <a:ext cx="351364" cy="364066"/>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riangle 28"/>
          <p:cNvSpPr/>
          <p:nvPr/>
        </p:nvSpPr>
        <p:spPr>
          <a:xfrm>
            <a:off x="9426202" y="3529173"/>
            <a:ext cx="351364" cy="364066"/>
          </a:xfrm>
          <a:prstGeom prst="triangl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10100738" y="4157296"/>
            <a:ext cx="313258" cy="32676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9314693" y="4287999"/>
            <a:ext cx="438912" cy="436826"/>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32"/>
          <p:cNvSpPr/>
          <p:nvPr/>
        </p:nvSpPr>
        <p:spPr>
          <a:xfrm>
            <a:off x="9218428" y="3392445"/>
            <a:ext cx="1701209" cy="1520456"/>
          </a:xfrm>
          <a:custGeom>
            <a:avLst/>
            <a:gdLst>
              <a:gd name="connsiteX0" fmla="*/ 0 w 1701209"/>
              <a:gd name="connsiteY0" fmla="*/ 552893 h 1520456"/>
              <a:gd name="connsiteX1" fmla="*/ 0 w 1701209"/>
              <a:gd name="connsiteY1" fmla="*/ 1520456 h 1520456"/>
              <a:gd name="connsiteX2" fmla="*/ 1701209 w 1701209"/>
              <a:gd name="connsiteY2" fmla="*/ 1520456 h 1520456"/>
              <a:gd name="connsiteX3" fmla="*/ 1690577 w 1701209"/>
              <a:gd name="connsiteY3" fmla="*/ 0 h 1520456"/>
              <a:gd name="connsiteX4" fmla="*/ 1275907 w 1701209"/>
              <a:gd name="connsiteY4" fmla="*/ 0 h 1520456"/>
              <a:gd name="connsiteX5" fmla="*/ 1254642 w 1701209"/>
              <a:gd name="connsiteY5" fmla="*/ 637953 h 1520456"/>
              <a:gd name="connsiteX6" fmla="*/ 0 w 1701209"/>
              <a:gd name="connsiteY6" fmla="*/ 552893 h 1520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01209" h="1520456">
                <a:moveTo>
                  <a:pt x="0" y="552893"/>
                </a:moveTo>
                <a:lnTo>
                  <a:pt x="0" y="1520456"/>
                </a:lnTo>
                <a:lnTo>
                  <a:pt x="1701209" y="1520456"/>
                </a:lnTo>
                <a:lnTo>
                  <a:pt x="1690577" y="0"/>
                </a:lnTo>
                <a:lnTo>
                  <a:pt x="1275907" y="0"/>
                </a:lnTo>
                <a:lnTo>
                  <a:pt x="1254642" y="637953"/>
                </a:lnTo>
                <a:lnTo>
                  <a:pt x="0" y="552893"/>
                </a:lnTo>
                <a:close/>
              </a:path>
            </a:pathLst>
          </a:custGeom>
          <a:solidFill>
            <a:schemeClr val="tx1">
              <a:alpha val="64000"/>
            </a:schemeClr>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5" name="Straight Arrow Connector 34"/>
          <p:cNvCxnSpPr>
            <a:stCxn id="20" idx="3"/>
            <a:endCxn id="25" idx="1"/>
          </p:cNvCxnSpPr>
          <p:nvPr/>
        </p:nvCxnSpPr>
        <p:spPr>
          <a:xfrm flipV="1">
            <a:off x="6587071" y="4144823"/>
            <a:ext cx="618061" cy="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a:stCxn id="25" idx="3"/>
            <a:endCxn id="27" idx="1"/>
          </p:cNvCxnSpPr>
          <p:nvPr/>
        </p:nvCxnSpPr>
        <p:spPr>
          <a:xfrm flipV="1">
            <a:off x="8644466" y="4140494"/>
            <a:ext cx="575732" cy="432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9" name="Rectangle 38"/>
          <p:cNvSpPr/>
          <p:nvPr/>
        </p:nvSpPr>
        <p:spPr>
          <a:xfrm>
            <a:off x="4903972" y="5090559"/>
            <a:ext cx="1684869" cy="151685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riangle 39"/>
          <p:cNvSpPr/>
          <p:nvPr/>
        </p:nvSpPr>
        <p:spPr>
          <a:xfrm>
            <a:off x="5746406" y="5268359"/>
            <a:ext cx="351364" cy="364066"/>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riangle 40"/>
          <p:cNvSpPr/>
          <p:nvPr/>
        </p:nvSpPr>
        <p:spPr>
          <a:xfrm>
            <a:off x="5109976" y="5237666"/>
            <a:ext cx="351364" cy="364066"/>
          </a:xfrm>
          <a:prstGeom prst="triangl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p:nvSpPr>
        <p:spPr>
          <a:xfrm>
            <a:off x="5784512" y="5865789"/>
            <a:ext cx="313258" cy="32676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p:cNvSpPr/>
          <p:nvPr/>
        </p:nvSpPr>
        <p:spPr>
          <a:xfrm>
            <a:off x="4998467" y="5996492"/>
            <a:ext cx="438912" cy="436826"/>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Freeform 52"/>
          <p:cNvSpPr/>
          <p:nvPr/>
        </p:nvSpPr>
        <p:spPr>
          <a:xfrm>
            <a:off x="4886325" y="1671638"/>
            <a:ext cx="1714500" cy="1543050"/>
          </a:xfrm>
          <a:custGeom>
            <a:avLst/>
            <a:gdLst>
              <a:gd name="connsiteX0" fmla="*/ 28575 w 1714500"/>
              <a:gd name="connsiteY0" fmla="*/ 0 h 1543050"/>
              <a:gd name="connsiteX1" fmla="*/ 1714500 w 1714500"/>
              <a:gd name="connsiteY1" fmla="*/ 28575 h 1543050"/>
              <a:gd name="connsiteX2" fmla="*/ 1685925 w 1714500"/>
              <a:gd name="connsiteY2" fmla="*/ 600075 h 1543050"/>
              <a:gd name="connsiteX3" fmla="*/ 685800 w 1714500"/>
              <a:gd name="connsiteY3" fmla="*/ 685800 h 1543050"/>
              <a:gd name="connsiteX4" fmla="*/ 771525 w 1714500"/>
              <a:gd name="connsiteY4" fmla="*/ 1300162 h 1543050"/>
              <a:gd name="connsiteX5" fmla="*/ 1357313 w 1714500"/>
              <a:gd name="connsiteY5" fmla="*/ 1257300 h 1543050"/>
              <a:gd name="connsiteX6" fmla="*/ 1714500 w 1714500"/>
              <a:gd name="connsiteY6" fmla="*/ 657225 h 1543050"/>
              <a:gd name="connsiteX7" fmla="*/ 1700213 w 1714500"/>
              <a:gd name="connsiteY7" fmla="*/ 1543050 h 1543050"/>
              <a:gd name="connsiteX8" fmla="*/ 0 w 1714500"/>
              <a:gd name="connsiteY8" fmla="*/ 1528762 h 1543050"/>
              <a:gd name="connsiteX9" fmla="*/ 28575 w 1714500"/>
              <a:gd name="connsiteY9" fmla="*/ 0 h 154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14500" h="1543050">
                <a:moveTo>
                  <a:pt x="28575" y="0"/>
                </a:moveTo>
                <a:lnTo>
                  <a:pt x="1714500" y="28575"/>
                </a:lnTo>
                <a:lnTo>
                  <a:pt x="1685925" y="600075"/>
                </a:lnTo>
                <a:lnTo>
                  <a:pt x="685800" y="685800"/>
                </a:lnTo>
                <a:lnTo>
                  <a:pt x="771525" y="1300162"/>
                </a:lnTo>
                <a:lnTo>
                  <a:pt x="1357313" y="1257300"/>
                </a:lnTo>
                <a:lnTo>
                  <a:pt x="1714500" y="657225"/>
                </a:lnTo>
                <a:lnTo>
                  <a:pt x="1700213" y="1543050"/>
                </a:lnTo>
                <a:lnTo>
                  <a:pt x="0" y="1528762"/>
                </a:lnTo>
                <a:lnTo>
                  <a:pt x="28575" y="0"/>
                </a:lnTo>
                <a:close/>
              </a:path>
            </a:pathLst>
          </a:custGeom>
          <a:solidFill>
            <a:schemeClr val="tx1">
              <a:alpha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5" name="Group 54"/>
          <p:cNvGrpSpPr/>
          <p:nvPr/>
        </p:nvGrpSpPr>
        <p:grpSpPr>
          <a:xfrm>
            <a:off x="9258303" y="1624455"/>
            <a:ext cx="1684869" cy="1516855"/>
            <a:chOff x="4902202" y="3386396"/>
            <a:chExt cx="1684869" cy="1516855"/>
          </a:xfrm>
        </p:grpSpPr>
        <p:sp>
          <p:nvSpPr>
            <p:cNvPr id="56" name="Rectangle 55"/>
            <p:cNvSpPr/>
            <p:nvPr/>
          </p:nvSpPr>
          <p:spPr>
            <a:xfrm>
              <a:off x="4902202" y="3386396"/>
              <a:ext cx="1684869" cy="151685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riangle 56"/>
            <p:cNvSpPr/>
            <p:nvPr/>
          </p:nvSpPr>
          <p:spPr>
            <a:xfrm>
              <a:off x="5744636" y="3564196"/>
              <a:ext cx="351364" cy="364066"/>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riangle 57"/>
            <p:cNvSpPr/>
            <p:nvPr/>
          </p:nvSpPr>
          <p:spPr>
            <a:xfrm>
              <a:off x="5108206" y="3533503"/>
              <a:ext cx="351364" cy="364066"/>
            </a:xfrm>
            <a:prstGeom prst="triangl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p:cNvSpPr/>
            <p:nvPr/>
          </p:nvSpPr>
          <p:spPr>
            <a:xfrm>
              <a:off x="5782742" y="4161626"/>
              <a:ext cx="313258" cy="32676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p:cNvSpPr/>
            <p:nvPr/>
          </p:nvSpPr>
          <p:spPr>
            <a:xfrm>
              <a:off x="4996697" y="4292329"/>
              <a:ext cx="438912" cy="436826"/>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1" name="Freeform 60"/>
          <p:cNvSpPr/>
          <p:nvPr/>
        </p:nvSpPr>
        <p:spPr>
          <a:xfrm>
            <a:off x="9258300" y="1628775"/>
            <a:ext cx="1714500" cy="1528763"/>
          </a:xfrm>
          <a:custGeom>
            <a:avLst/>
            <a:gdLst>
              <a:gd name="connsiteX0" fmla="*/ 14288 w 1714500"/>
              <a:gd name="connsiteY0" fmla="*/ 685800 h 1528763"/>
              <a:gd name="connsiteX1" fmla="*/ 0 w 1714500"/>
              <a:gd name="connsiteY1" fmla="*/ 14288 h 1528763"/>
              <a:gd name="connsiteX2" fmla="*/ 1714500 w 1714500"/>
              <a:gd name="connsiteY2" fmla="*/ 0 h 1528763"/>
              <a:gd name="connsiteX3" fmla="*/ 1685925 w 1714500"/>
              <a:gd name="connsiteY3" fmla="*/ 1514475 h 1528763"/>
              <a:gd name="connsiteX4" fmla="*/ 14288 w 1714500"/>
              <a:gd name="connsiteY4" fmla="*/ 1528763 h 1528763"/>
              <a:gd name="connsiteX5" fmla="*/ 585788 w 1714500"/>
              <a:gd name="connsiteY5" fmla="*/ 942975 h 1528763"/>
              <a:gd name="connsiteX6" fmla="*/ 14288 w 1714500"/>
              <a:gd name="connsiteY6" fmla="*/ 685800 h 1528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14500" h="1528763">
                <a:moveTo>
                  <a:pt x="14288" y="685800"/>
                </a:moveTo>
                <a:lnTo>
                  <a:pt x="0" y="14288"/>
                </a:lnTo>
                <a:lnTo>
                  <a:pt x="1714500" y="0"/>
                </a:lnTo>
                <a:lnTo>
                  <a:pt x="1685925" y="1514475"/>
                </a:lnTo>
                <a:lnTo>
                  <a:pt x="14288" y="1528763"/>
                </a:lnTo>
                <a:lnTo>
                  <a:pt x="585788" y="942975"/>
                </a:lnTo>
                <a:lnTo>
                  <a:pt x="14288" y="685800"/>
                </a:lnTo>
                <a:close/>
              </a:path>
            </a:pathLst>
          </a:custGeom>
          <a:solidFill>
            <a:schemeClr val="tx1">
              <a:alpha val="5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Freeform 61"/>
          <p:cNvSpPr/>
          <p:nvPr/>
        </p:nvSpPr>
        <p:spPr>
          <a:xfrm>
            <a:off x="4900613" y="5100638"/>
            <a:ext cx="1685925" cy="1500187"/>
          </a:xfrm>
          <a:custGeom>
            <a:avLst/>
            <a:gdLst>
              <a:gd name="connsiteX0" fmla="*/ 0 w 1685925"/>
              <a:gd name="connsiteY0" fmla="*/ 657225 h 1500187"/>
              <a:gd name="connsiteX1" fmla="*/ 628650 w 1685925"/>
              <a:gd name="connsiteY1" fmla="*/ 642937 h 1500187"/>
              <a:gd name="connsiteX2" fmla="*/ 857250 w 1685925"/>
              <a:gd name="connsiteY2" fmla="*/ 0 h 1500187"/>
              <a:gd name="connsiteX3" fmla="*/ 1685925 w 1685925"/>
              <a:gd name="connsiteY3" fmla="*/ 0 h 1500187"/>
              <a:gd name="connsiteX4" fmla="*/ 1685925 w 1685925"/>
              <a:gd name="connsiteY4" fmla="*/ 1500187 h 1500187"/>
              <a:gd name="connsiteX5" fmla="*/ 0 w 1685925"/>
              <a:gd name="connsiteY5" fmla="*/ 1500187 h 1500187"/>
              <a:gd name="connsiteX6" fmla="*/ 0 w 1685925"/>
              <a:gd name="connsiteY6" fmla="*/ 657225 h 1500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925" h="1500187">
                <a:moveTo>
                  <a:pt x="0" y="657225"/>
                </a:moveTo>
                <a:lnTo>
                  <a:pt x="628650" y="642937"/>
                </a:lnTo>
                <a:lnTo>
                  <a:pt x="857250" y="0"/>
                </a:lnTo>
                <a:lnTo>
                  <a:pt x="1685925" y="0"/>
                </a:lnTo>
                <a:lnTo>
                  <a:pt x="1685925" y="1500187"/>
                </a:lnTo>
                <a:lnTo>
                  <a:pt x="0" y="1500187"/>
                </a:lnTo>
                <a:lnTo>
                  <a:pt x="0" y="657225"/>
                </a:lnTo>
                <a:close/>
              </a:path>
            </a:pathLst>
          </a:custGeom>
          <a:solidFill>
            <a:schemeClr val="tx1">
              <a:alpha val="4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ounded Rectangle 62"/>
          <p:cNvSpPr/>
          <p:nvPr/>
        </p:nvSpPr>
        <p:spPr>
          <a:xfrm>
            <a:off x="7205132" y="5419699"/>
            <a:ext cx="1439334" cy="72813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Get color</a:t>
            </a:r>
            <a:endParaRPr lang="en-US" dirty="0"/>
          </a:p>
        </p:txBody>
      </p:sp>
      <p:cxnSp>
        <p:nvCxnSpPr>
          <p:cNvPr id="64" name="Straight Arrow Connector 63"/>
          <p:cNvCxnSpPr/>
          <p:nvPr/>
        </p:nvCxnSpPr>
        <p:spPr>
          <a:xfrm flipV="1">
            <a:off x="6600825" y="5783765"/>
            <a:ext cx="618061" cy="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p:cNvCxnSpPr/>
          <p:nvPr/>
        </p:nvCxnSpPr>
        <p:spPr>
          <a:xfrm flipV="1">
            <a:off x="8653225" y="5779436"/>
            <a:ext cx="575732" cy="432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6" name="TextBox 65"/>
          <p:cNvSpPr txBox="1"/>
          <p:nvPr/>
        </p:nvSpPr>
        <p:spPr>
          <a:xfrm>
            <a:off x="9298251" y="5513046"/>
            <a:ext cx="1003038" cy="584775"/>
          </a:xfrm>
          <a:prstGeom prst="rect">
            <a:avLst/>
          </a:prstGeom>
          <a:noFill/>
        </p:spPr>
        <p:txBody>
          <a:bodyPr wrap="square" rtlCol="0">
            <a:spAutoFit/>
          </a:bodyPr>
          <a:lstStyle/>
          <a:p>
            <a:pPr algn="ctr"/>
            <a:r>
              <a:rPr lang="en-US" sz="3200" dirty="0"/>
              <a:t>Red</a:t>
            </a:r>
          </a:p>
        </p:txBody>
      </p:sp>
    </p:spTree>
    <p:extLst>
      <p:ext uri="{BB962C8B-B14F-4D97-AF65-F5344CB8AC3E}">
        <p14:creationId xmlns:p14="http://schemas.microsoft.com/office/powerpoint/2010/main" val="104860502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Compositional reasoning</a:t>
            </a:r>
          </a:p>
        </p:txBody>
      </p:sp>
      <p:sp>
        <p:nvSpPr>
          <p:cNvPr id="4" name="Rectangle 3"/>
          <p:cNvSpPr/>
          <p:nvPr/>
        </p:nvSpPr>
        <p:spPr>
          <a:xfrm>
            <a:off x="135469" y="1436687"/>
            <a:ext cx="4419600" cy="4997979"/>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p:cNvSpPr/>
          <p:nvPr/>
        </p:nvSpPr>
        <p:spPr>
          <a:xfrm>
            <a:off x="321733" y="2288118"/>
            <a:ext cx="1439334" cy="72813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Look left</a:t>
            </a:r>
          </a:p>
        </p:txBody>
      </p:sp>
      <p:sp>
        <p:nvSpPr>
          <p:cNvPr id="6" name="Rounded Rectangle 5"/>
          <p:cNvSpPr/>
          <p:nvPr/>
        </p:nvSpPr>
        <p:spPr>
          <a:xfrm>
            <a:off x="2201328" y="1751807"/>
            <a:ext cx="1439334" cy="72813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Kitten detector</a:t>
            </a:r>
            <a:endParaRPr lang="en-US" dirty="0"/>
          </a:p>
        </p:txBody>
      </p:sp>
      <p:sp>
        <p:nvSpPr>
          <p:cNvPr id="7" name="Rounded Rectangle 6"/>
          <p:cNvSpPr/>
          <p:nvPr/>
        </p:nvSpPr>
        <p:spPr>
          <a:xfrm>
            <a:off x="2201328" y="3207542"/>
            <a:ext cx="1439334" cy="72813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Blue detector</a:t>
            </a:r>
          </a:p>
        </p:txBody>
      </p:sp>
      <p:sp>
        <p:nvSpPr>
          <p:cNvPr id="8" name="Rounded Rectangle 7"/>
          <p:cNvSpPr/>
          <p:nvPr/>
        </p:nvSpPr>
        <p:spPr>
          <a:xfrm>
            <a:off x="609595" y="3997325"/>
            <a:ext cx="1439334" cy="72813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And</a:t>
            </a:r>
          </a:p>
        </p:txBody>
      </p:sp>
      <p:sp>
        <p:nvSpPr>
          <p:cNvPr id="9" name="Rounded Rectangle 8"/>
          <p:cNvSpPr/>
          <p:nvPr/>
        </p:nvSpPr>
        <p:spPr>
          <a:xfrm>
            <a:off x="2582332" y="5274731"/>
            <a:ext cx="1439334" cy="72813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Get color</a:t>
            </a:r>
            <a:endParaRPr lang="en-US" dirty="0"/>
          </a:p>
        </p:txBody>
      </p:sp>
      <p:sp>
        <p:nvSpPr>
          <p:cNvPr id="10" name="TextBox 9"/>
          <p:cNvSpPr txBox="1"/>
          <p:nvPr/>
        </p:nvSpPr>
        <p:spPr>
          <a:xfrm>
            <a:off x="4741333" y="1330316"/>
            <a:ext cx="6011333" cy="954107"/>
          </a:xfrm>
          <a:prstGeom prst="rect">
            <a:avLst/>
          </a:prstGeom>
          <a:noFill/>
        </p:spPr>
        <p:txBody>
          <a:bodyPr wrap="square" rtlCol="0">
            <a:spAutoFit/>
          </a:bodyPr>
          <a:lstStyle/>
          <a:p>
            <a:pPr algn="ctr"/>
            <a:r>
              <a:rPr lang="en-US" sz="2800" dirty="0"/>
              <a:t>What is the color of the kitten to the left of the blue kitten?</a:t>
            </a:r>
          </a:p>
        </p:txBody>
      </p:sp>
    </p:spTree>
    <p:extLst>
      <p:ext uri="{BB962C8B-B14F-4D97-AF65-F5344CB8AC3E}">
        <p14:creationId xmlns:p14="http://schemas.microsoft.com/office/powerpoint/2010/main" val="774577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0 0 L 0.20065 0.13587 " pathEditMode="relative" ptsTypes="AA">
                                      <p:cBhvr>
                                        <p:cTn id="6" dur="2000" fill="hold"/>
                                        <p:tgtEl>
                                          <p:spTgt spid="6"/>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grpId="0" nodeType="clickEffect">
                                  <p:stCondLst>
                                    <p:cond delay="0"/>
                                  </p:stCondLst>
                                  <p:childTnLst>
                                    <p:animMotion origin="layout" path="M -3.33333E-6 0.00046 L 0.2 0.14607 " pathEditMode="relative" rAng="0" ptsTypes="AA">
                                      <p:cBhvr>
                                        <p:cTn id="10" dur="2000" fill="hold"/>
                                        <p:tgtEl>
                                          <p:spTgt spid="7"/>
                                        </p:tgtEl>
                                        <p:attrNameLst>
                                          <p:attrName>ppt_x</p:attrName>
                                          <p:attrName>ppt_y</p:attrName>
                                        </p:attrNameLst>
                                      </p:cBhvr>
                                      <p:rCtr x="10000" y="7269"/>
                                    </p:animMotion>
                                  </p:childTnLst>
                                </p:cTn>
                              </p:par>
                            </p:childTnLst>
                          </p:cTn>
                        </p:par>
                      </p:childTnLst>
                    </p:cTn>
                  </p:par>
                  <p:par>
                    <p:cTn id="11" fill="hold">
                      <p:stCondLst>
                        <p:cond delay="indefinite"/>
                      </p:stCondLst>
                      <p:childTnLst>
                        <p:par>
                          <p:cTn id="12" fill="hold">
                            <p:stCondLst>
                              <p:cond delay="0"/>
                            </p:stCondLst>
                            <p:childTnLst>
                              <p:par>
                                <p:cTn id="13" presetID="0" presetClass="path" presetSubtype="0" accel="50000" decel="50000" fill="hold" grpId="0" nodeType="clickEffect">
                                  <p:stCondLst>
                                    <p:cond delay="0"/>
                                  </p:stCondLst>
                                  <p:childTnLst>
                                    <p:animMotion origin="layout" path="M -0.00208 0.00116 L 0.50209 -0.07199 " pathEditMode="relative" rAng="0" ptsTypes="AA">
                                      <p:cBhvr>
                                        <p:cTn id="14" dur="2000" fill="hold"/>
                                        <p:tgtEl>
                                          <p:spTgt spid="8"/>
                                        </p:tgtEl>
                                        <p:attrNameLst>
                                          <p:attrName>ppt_x</p:attrName>
                                          <p:attrName>ppt_y</p:attrName>
                                        </p:attrNameLst>
                                      </p:cBhvr>
                                      <p:rCtr x="25208" y="-3657"/>
                                    </p:animMotion>
                                  </p:childTnLst>
                                </p:cTn>
                              </p:par>
                            </p:childTnLst>
                          </p:cTn>
                        </p:par>
                      </p:childTnLst>
                    </p:cTn>
                  </p:par>
                  <p:par>
                    <p:cTn id="15" fill="hold">
                      <p:stCondLst>
                        <p:cond delay="indefinite"/>
                      </p:stCondLst>
                      <p:childTnLst>
                        <p:par>
                          <p:cTn id="16" fill="hold">
                            <p:stCondLst>
                              <p:cond delay="0"/>
                            </p:stCondLst>
                            <p:childTnLst>
                              <p:par>
                                <p:cTn id="17" presetID="0" presetClass="path" presetSubtype="0" accel="50000" decel="50000" fill="hold" grpId="0" nodeType="clickEffect">
                                  <p:stCondLst>
                                    <p:cond delay="0"/>
                                  </p:stCondLst>
                                  <p:childTnLst>
                                    <p:animMotion origin="layout" path="M 3.33333E-6 -4.07407E-6 L 0.68541 0.18727 " pathEditMode="relative" rAng="0" ptsTypes="AA">
                                      <p:cBhvr>
                                        <p:cTn id="18" dur="2000" fill="hold"/>
                                        <p:tgtEl>
                                          <p:spTgt spid="5"/>
                                        </p:tgtEl>
                                        <p:attrNameLst>
                                          <p:attrName>ppt_x</p:attrName>
                                          <p:attrName>ppt_y</p:attrName>
                                        </p:attrNameLst>
                                      </p:cBhvr>
                                      <p:rCtr x="34271" y="9352"/>
                                    </p:animMotion>
                                  </p:childTnLst>
                                </p:cTn>
                              </p:par>
                            </p:childTnLst>
                          </p:cTn>
                        </p:par>
                      </p:childTnLst>
                    </p:cTn>
                  </p:par>
                  <p:par>
                    <p:cTn id="19" fill="hold">
                      <p:stCondLst>
                        <p:cond delay="indefinite"/>
                      </p:stCondLst>
                      <p:childTnLst>
                        <p:par>
                          <p:cTn id="20" fill="hold">
                            <p:stCondLst>
                              <p:cond delay="0"/>
                            </p:stCondLst>
                            <p:childTnLst>
                              <p:par>
                                <p:cTn id="21" presetID="0" presetClass="path" presetSubtype="0" accel="50000" decel="50000" fill="hold" grpId="0" nodeType="clickEffect">
                                  <p:stCondLst>
                                    <p:cond delay="0"/>
                                  </p:stCondLst>
                                  <p:childTnLst>
                                    <p:animMotion origin="layout" path="M -3.33333E-6 -2.22222E-6 L 0.66042 -0.24838 " pathEditMode="relative" rAng="0" ptsTypes="AA">
                                      <p:cBhvr>
                                        <p:cTn id="22" dur="2000" fill="hold"/>
                                        <p:tgtEl>
                                          <p:spTgt spid="9"/>
                                        </p:tgtEl>
                                        <p:attrNameLst>
                                          <p:attrName>ppt_x</p:attrName>
                                          <p:attrName>ppt_y</p:attrName>
                                        </p:attrNameLst>
                                      </p:cBhvr>
                                      <p:rCtr x="33021" y="-1243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Compositional reasoning</a:t>
            </a:r>
          </a:p>
        </p:txBody>
      </p:sp>
      <p:sp>
        <p:nvSpPr>
          <p:cNvPr id="4" name="Rectangle 3"/>
          <p:cNvSpPr/>
          <p:nvPr/>
        </p:nvSpPr>
        <p:spPr>
          <a:xfrm>
            <a:off x="135469" y="1436687"/>
            <a:ext cx="4419600" cy="4997979"/>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p:cNvSpPr/>
          <p:nvPr/>
        </p:nvSpPr>
        <p:spPr>
          <a:xfrm>
            <a:off x="321733" y="2288118"/>
            <a:ext cx="1439334" cy="72813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Look left</a:t>
            </a:r>
          </a:p>
        </p:txBody>
      </p:sp>
      <p:sp>
        <p:nvSpPr>
          <p:cNvPr id="6" name="Rounded Rectangle 5"/>
          <p:cNvSpPr/>
          <p:nvPr/>
        </p:nvSpPr>
        <p:spPr>
          <a:xfrm>
            <a:off x="2201328" y="1751807"/>
            <a:ext cx="1439334" cy="72813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Kitten detector</a:t>
            </a:r>
            <a:endParaRPr lang="en-US" dirty="0"/>
          </a:p>
        </p:txBody>
      </p:sp>
      <p:sp>
        <p:nvSpPr>
          <p:cNvPr id="7" name="Rounded Rectangle 6"/>
          <p:cNvSpPr/>
          <p:nvPr/>
        </p:nvSpPr>
        <p:spPr>
          <a:xfrm>
            <a:off x="2201328" y="3207542"/>
            <a:ext cx="1439334" cy="72813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Blue detector</a:t>
            </a:r>
          </a:p>
        </p:txBody>
      </p:sp>
      <p:sp>
        <p:nvSpPr>
          <p:cNvPr id="8" name="Rounded Rectangle 7"/>
          <p:cNvSpPr/>
          <p:nvPr/>
        </p:nvSpPr>
        <p:spPr>
          <a:xfrm>
            <a:off x="609595" y="3997325"/>
            <a:ext cx="1439334" cy="72813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And</a:t>
            </a:r>
          </a:p>
        </p:txBody>
      </p:sp>
      <p:sp>
        <p:nvSpPr>
          <p:cNvPr id="9" name="Rounded Rectangle 8"/>
          <p:cNvSpPr/>
          <p:nvPr/>
        </p:nvSpPr>
        <p:spPr>
          <a:xfrm>
            <a:off x="2582332" y="5274731"/>
            <a:ext cx="1439334" cy="72813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Get color</a:t>
            </a:r>
            <a:endParaRPr lang="en-US" dirty="0"/>
          </a:p>
        </p:txBody>
      </p:sp>
      <p:sp>
        <p:nvSpPr>
          <p:cNvPr id="10" name="TextBox 9"/>
          <p:cNvSpPr txBox="1"/>
          <p:nvPr/>
        </p:nvSpPr>
        <p:spPr>
          <a:xfrm>
            <a:off x="4741333" y="1330316"/>
            <a:ext cx="6011333" cy="954107"/>
          </a:xfrm>
          <a:prstGeom prst="rect">
            <a:avLst/>
          </a:prstGeom>
          <a:noFill/>
        </p:spPr>
        <p:txBody>
          <a:bodyPr wrap="square" rtlCol="0">
            <a:spAutoFit/>
          </a:bodyPr>
          <a:lstStyle/>
          <a:p>
            <a:pPr algn="ctr"/>
            <a:r>
              <a:rPr lang="en-US" sz="2800" dirty="0"/>
              <a:t>What is the color of the kitten to the left of the blue kitten?</a:t>
            </a:r>
          </a:p>
        </p:txBody>
      </p:sp>
      <p:sp>
        <p:nvSpPr>
          <p:cNvPr id="11" name="Rounded Rectangle 10"/>
          <p:cNvSpPr/>
          <p:nvPr/>
        </p:nvSpPr>
        <p:spPr>
          <a:xfrm>
            <a:off x="4588936" y="2669911"/>
            <a:ext cx="1439334" cy="72813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Kitten detector</a:t>
            </a:r>
            <a:endParaRPr lang="en-US" dirty="0"/>
          </a:p>
        </p:txBody>
      </p:sp>
      <p:sp>
        <p:nvSpPr>
          <p:cNvPr id="12" name="Rounded Rectangle 11"/>
          <p:cNvSpPr/>
          <p:nvPr/>
        </p:nvSpPr>
        <p:spPr>
          <a:xfrm>
            <a:off x="4555068" y="4179755"/>
            <a:ext cx="1439334" cy="72813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Blue detector</a:t>
            </a:r>
          </a:p>
        </p:txBody>
      </p:sp>
      <p:sp>
        <p:nvSpPr>
          <p:cNvPr id="13" name="Rounded Rectangle 12"/>
          <p:cNvSpPr/>
          <p:nvPr/>
        </p:nvSpPr>
        <p:spPr>
          <a:xfrm>
            <a:off x="8585199" y="3542576"/>
            <a:ext cx="1439334" cy="72813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Look left</a:t>
            </a:r>
          </a:p>
        </p:txBody>
      </p:sp>
      <p:sp>
        <p:nvSpPr>
          <p:cNvPr id="14" name="Rounded Rectangle 13"/>
          <p:cNvSpPr/>
          <p:nvPr/>
        </p:nvSpPr>
        <p:spPr>
          <a:xfrm>
            <a:off x="6654794" y="3485488"/>
            <a:ext cx="1439334" cy="72813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And</a:t>
            </a:r>
          </a:p>
        </p:txBody>
      </p:sp>
      <p:sp>
        <p:nvSpPr>
          <p:cNvPr id="15" name="Rounded Rectangle 14"/>
          <p:cNvSpPr/>
          <p:nvPr/>
        </p:nvSpPr>
        <p:spPr>
          <a:xfrm>
            <a:off x="10549465" y="3587085"/>
            <a:ext cx="1439334" cy="72813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Get color</a:t>
            </a:r>
            <a:endParaRPr lang="en-US" dirty="0"/>
          </a:p>
        </p:txBody>
      </p:sp>
      <p:cxnSp>
        <p:nvCxnSpPr>
          <p:cNvPr id="16" name="Straight Arrow Connector 15"/>
          <p:cNvCxnSpPr>
            <a:stCxn id="11" idx="3"/>
            <a:endCxn id="14" idx="1"/>
          </p:cNvCxnSpPr>
          <p:nvPr/>
        </p:nvCxnSpPr>
        <p:spPr>
          <a:xfrm>
            <a:off x="6028270" y="3033978"/>
            <a:ext cx="626524" cy="81557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stCxn id="12" idx="3"/>
            <a:endCxn id="14" idx="1"/>
          </p:cNvCxnSpPr>
          <p:nvPr/>
        </p:nvCxnSpPr>
        <p:spPr>
          <a:xfrm flipV="1">
            <a:off x="5994402" y="3849555"/>
            <a:ext cx="660392" cy="69426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stCxn id="14" idx="3"/>
            <a:endCxn id="13" idx="1"/>
          </p:cNvCxnSpPr>
          <p:nvPr/>
        </p:nvCxnSpPr>
        <p:spPr>
          <a:xfrm>
            <a:off x="8094128" y="3849555"/>
            <a:ext cx="491071" cy="5708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stCxn id="13" idx="3"/>
            <a:endCxn id="15" idx="1"/>
          </p:cNvCxnSpPr>
          <p:nvPr/>
        </p:nvCxnSpPr>
        <p:spPr>
          <a:xfrm>
            <a:off x="10024533" y="3906643"/>
            <a:ext cx="524932" cy="4450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070650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Is a video just a collection of images?</a:t>
            </a:r>
          </a:p>
        </p:txBody>
      </p:sp>
      <p:pic>
        <p:nvPicPr>
          <p:cNvPr id="4" name="Picture 3"/>
          <p:cNvPicPr>
            <a:picLocks noChangeAspect="1"/>
          </p:cNvPicPr>
          <p:nvPr/>
        </p:nvPicPr>
        <p:blipFill>
          <a:blip r:embed="rId2" cstate="screen">
            <a:alphaModFix/>
            <a:extLst>
              <a:ext uri="{28A0092B-C50C-407E-A947-70E740481C1C}">
                <a14:useLocalDpi xmlns:a14="http://schemas.microsoft.com/office/drawing/2010/main"/>
              </a:ext>
            </a:extLst>
          </a:blip>
          <a:stretch>
            <a:fillRect/>
          </a:stretch>
        </p:blipFill>
        <p:spPr>
          <a:xfrm>
            <a:off x="2520888" y="1690688"/>
            <a:ext cx="7150224" cy="4988403"/>
          </a:xfrm>
          <a:prstGeom prst="rect">
            <a:avLst/>
          </a:prstGeom>
        </p:spPr>
      </p:pic>
      <p:sp>
        <p:nvSpPr>
          <p:cNvPr id="5" name="Right Arrow 4"/>
          <p:cNvSpPr/>
          <p:nvPr/>
        </p:nvSpPr>
        <p:spPr>
          <a:xfrm rot="2392753">
            <a:off x="3381828" y="4659086"/>
            <a:ext cx="754743" cy="362857"/>
          </a:xfrm>
          <a:prstGeom prst="rightArrow">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04142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path" presetSubtype="0" accel="50000" decel="50000" fill="hold" grpId="0" nodeType="withEffect">
                                  <p:stCondLst>
                                    <p:cond delay="0"/>
                                  </p:stCondLst>
                                  <p:childTnLst>
                                    <p:animMotion origin="layout" path="M -0.10547 -0.13866 C -0.1095 -0.1426 -0.11341 -0.1463 -0.11367 -0.14607 C -0.11432 -0.14445 -0.05599 -0.07454 0.00313 -0.00625 C -0.02669 -0.04074 -0.05625 -0.07338 -0.05664 -0.07269 C -0.0569 -0.07176 -0.02747 -0.03658 0.00182 -0.00278 C -0.01289 -0.01991 -0.02812 -0.03681 -0.02812 -0.03635 C -0.02851 -0.03588 -0.01393 -0.01852 0.00117 -0.00116 C -0.00638 -0.00973 -0.01354 -0.01783 -0.01367 -0.01783 C -0.0138 -0.0176 -0.00625 -0.00834 0.00078 -0.00023 C -0.00312 -0.00463 -0.00677 -0.00903 -0.00677 -0.00857 C -0.0069 -0.0088 -0.00312 -0.00417 0.00065 0.00023 C -0.0013 -0.00209 -0.00312 -0.00417 -0.00325 -0.00417 C -0.00351 -0.00463 -0.00143 -0.00186 0.00052 0.00023 C -0.00039 -0.0007 -0.0013 -0.00186 -0.00117 -0.00162 C -0.00091 -0.00139 -0.00026 -0.00047 0.00052 0.00046 C -1.875E-6 3.33333E-6 -0.00052 -0.0007 -0.00091 -0.00093 C -0.00091 -0.00116 -0.00039 -0.00047 0.00013 0.00023 C -1.875E-6 3.33333E-6 -0.00039 -0.00047 -0.00091 -0.00116 C -0.00091 -0.00116 -0.00052 -0.0007 -1.875E-6 3.33333E-6 " pathEditMode="relative" rAng="18180000" ptsTypes="AAAAAAAAAAAAAAAAAAA">
                                      <p:cBhvr>
                                        <p:cTn id="6" dur="2000" fill="hold"/>
                                        <p:tgtEl>
                                          <p:spTgt spid="5"/>
                                        </p:tgtEl>
                                        <p:attrNameLst>
                                          <p:attrName>ppt_x</p:attrName>
                                          <p:attrName>ppt_y</p:attrName>
                                        </p:attrNameLst>
                                      </p:cBhvr>
                                      <p:rCtr x="4909" y="652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Compositional reasoning</a:t>
            </a:r>
          </a:p>
        </p:txBody>
      </p:sp>
      <p:sp>
        <p:nvSpPr>
          <p:cNvPr id="3" name="Content Placeholder 2"/>
          <p:cNvSpPr>
            <a:spLocks noGrp="1"/>
          </p:cNvSpPr>
          <p:nvPr>
            <p:ph idx="1"/>
          </p:nvPr>
        </p:nvSpPr>
        <p:spPr/>
        <p:txBody>
          <a:bodyPr/>
          <a:lstStyle/>
          <a:p>
            <a:r>
              <a:rPr lang="en-US" dirty="0"/>
              <a:t>How do we learn a mapping from language to trees?</a:t>
            </a:r>
          </a:p>
          <a:p>
            <a:pPr lvl="1"/>
            <a:r>
              <a:rPr lang="en-US" dirty="0"/>
              <a:t>Problem: semantic parsing</a:t>
            </a:r>
          </a:p>
          <a:p>
            <a:pPr lvl="1"/>
            <a:r>
              <a:rPr lang="en-US" dirty="0"/>
              <a:t>Option 1: Syntactic parsing</a:t>
            </a:r>
          </a:p>
          <a:p>
            <a:pPr lvl="1"/>
            <a:r>
              <a:rPr lang="en-US" dirty="0"/>
              <a:t>Option 2: Use supervision</a:t>
            </a:r>
          </a:p>
        </p:txBody>
      </p:sp>
      <p:sp>
        <p:nvSpPr>
          <p:cNvPr id="4" name="Rectangle 3"/>
          <p:cNvSpPr/>
          <p:nvPr/>
        </p:nvSpPr>
        <p:spPr>
          <a:xfrm>
            <a:off x="0" y="4578669"/>
            <a:ext cx="12192000" cy="369332"/>
          </a:xfrm>
          <a:prstGeom prst="rect">
            <a:avLst/>
          </a:prstGeom>
        </p:spPr>
        <p:txBody>
          <a:bodyPr wrap="square">
            <a:spAutoFit/>
          </a:bodyPr>
          <a:lstStyle/>
          <a:p>
            <a:r>
              <a:rPr lang="en-US" i="1" dirty="0">
                <a:solidFill>
                  <a:srgbClr val="333333"/>
                </a:solidFill>
                <a:latin typeface="Asap" charset="0"/>
              </a:rPr>
              <a:t>Neural module </a:t>
            </a:r>
            <a:r>
              <a:rPr lang="en-US" i="1" dirty="0" err="1">
                <a:solidFill>
                  <a:srgbClr val="333333"/>
                </a:solidFill>
                <a:latin typeface="Asap" charset="0"/>
              </a:rPr>
              <a:t>networks.</a:t>
            </a:r>
            <a:r>
              <a:rPr lang="en-US" dirty="0" err="1">
                <a:solidFill>
                  <a:srgbClr val="333333"/>
                </a:solidFill>
                <a:latin typeface="Asap" charset="0"/>
              </a:rPr>
              <a:t>Jacob</a:t>
            </a:r>
            <a:r>
              <a:rPr lang="en-US" dirty="0">
                <a:solidFill>
                  <a:srgbClr val="333333"/>
                </a:solidFill>
                <a:latin typeface="Asap" charset="0"/>
              </a:rPr>
              <a:t> Andreas, Marcus </a:t>
            </a:r>
            <a:r>
              <a:rPr lang="en-US" dirty="0" err="1">
                <a:solidFill>
                  <a:srgbClr val="333333"/>
                </a:solidFill>
                <a:latin typeface="Asap" charset="0"/>
              </a:rPr>
              <a:t>Rohrbach</a:t>
            </a:r>
            <a:r>
              <a:rPr lang="en-US" dirty="0">
                <a:solidFill>
                  <a:srgbClr val="333333"/>
                </a:solidFill>
                <a:latin typeface="Asap" charset="0"/>
              </a:rPr>
              <a:t>, Trevor Darrell and Dan </a:t>
            </a:r>
            <a:r>
              <a:rPr lang="en-US" dirty="0" err="1">
                <a:solidFill>
                  <a:srgbClr val="333333"/>
                </a:solidFill>
                <a:latin typeface="Asap" charset="0"/>
              </a:rPr>
              <a:t>Klein.CVPR</a:t>
            </a:r>
            <a:r>
              <a:rPr lang="en-US" dirty="0">
                <a:solidFill>
                  <a:srgbClr val="333333"/>
                </a:solidFill>
                <a:latin typeface="Asap" charset="0"/>
              </a:rPr>
              <a:t> 2016</a:t>
            </a:r>
            <a:endParaRPr lang="en-US" dirty="0"/>
          </a:p>
        </p:txBody>
      </p:sp>
      <p:sp>
        <p:nvSpPr>
          <p:cNvPr id="5" name="Rectangle 4"/>
          <p:cNvSpPr/>
          <p:nvPr/>
        </p:nvSpPr>
        <p:spPr>
          <a:xfrm>
            <a:off x="-1" y="4948001"/>
            <a:ext cx="11954933" cy="646331"/>
          </a:xfrm>
          <a:prstGeom prst="rect">
            <a:avLst/>
          </a:prstGeom>
        </p:spPr>
        <p:txBody>
          <a:bodyPr wrap="square">
            <a:spAutoFit/>
          </a:bodyPr>
          <a:lstStyle/>
          <a:p>
            <a:r>
              <a:rPr lang="en-US" i="1">
                <a:solidFill>
                  <a:srgbClr val="333333"/>
                </a:solidFill>
                <a:latin typeface="Asap" charset="0"/>
              </a:rPr>
              <a:t>Learning to compose neural networks for question </a:t>
            </a:r>
            <a:r>
              <a:rPr lang="en-US" i="1" dirty="0" err="1">
                <a:solidFill>
                  <a:srgbClr val="333333"/>
                </a:solidFill>
                <a:latin typeface="Asap" charset="0"/>
              </a:rPr>
              <a:t>answering.</a:t>
            </a:r>
            <a:r>
              <a:rPr lang="en-US" dirty="0" err="1">
                <a:solidFill>
                  <a:srgbClr val="333333"/>
                </a:solidFill>
                <a:latin typeface="Asap" charset="0"/>
              </a:rPr>
              <a:t>Jacob</a:t>
            </a:r>
            <a:r>
              <a:rPr lang="en-US" dirty="0">
                <a:solidFill>
                  <a:srgbClr val="333333"/>
                </a:solidFill>
                <a:latin typeface="Asap" charset="0"/>
              </a:rPr>
              <a:t> Andreas, Marcus </a:t>
            </a:r>
            <a:r>
              <a:rPr lang="en-US" dirty="0" err="1">
                <a:solidFill>
                  <a:srgbClr val="333333"/>
                </a:solidFill>
                <a:latin typeface="Asap" charset="0"/>
              </a:rPr>
              <a:t>Rohrbach</a:t>
            </a:r>
            <a:r>
              <a:rPr lang="en-US" dirty="0">
                <a:solidFill>
                  <a:srgbClr val="333333"/>
                </a:solidFill>
                <a:latin typeface="Asap" charset="0"/>
              </a:rPr>
              <a:t>, Trevor Darrell and Dan </a:t>
            </a:r>
            <a:r>
              <a:rPr lang="en-US" dirty="0" err="1">
                <a:solidFill>
                  <a:srgbClr val="333333"/>
                </a:solidFill>
                <a:latin typeface="Asap" charset="0"/>
              </a:rPr>
              <a:t>Klein.NAACL</a:t>
            </a:r>
            <a:r>
              <a:rPr lang="en-US" dirty="0">
                <a:solidFill>
                  <a:srgbClr val="333333"/>
                </a:solidFill>
                <a:latin typeface="Asap" charset="0"/>
              </a:rPr>
              <a:t> 2016</a:t>
            </a:r>
            <a:endParaRPr lang="en-US" dirty="0"/>
          </a:p>
        </p:txBody>
      </p:sp>
      <p:sp>
        <p:nvSpPr>
          <p:cNvPr id="6" name="Rectangle 5"/>
          <p:cNvSpPr/>
          <p:nvPr/>
        </p:nvSpPr>
        <p:spPr>
          <a:xfrm>
            <a:off x="0" y="5501999"/>
            <a:ext cx="12192000" cy="646331"/>
          </a:xfrm>
          <a:prstGeom prst="rect">
            <a:avLst/>
          </a:prstGeom>
        </p:spPr>
        <p:txBody>
          <a:bodyPr wrap="square">
            <a:spAutoFit/>
          </a:bodyPr>
          <a:lstStyle/>
          <a:p>
            <a:r>
              <a:rPr lang="en-US" i="1" dirty="0">
                <a:solidFill>
                  <a:srgbClr val="333333"/>
                </a:solidFill>
                <a:latin typeface="Asap" charset="0"/>
              </a:rPr>
              <a:t>Learning to reason: End-to-end module networks for visual question </a:t>
            </a:r>
            <a:r>
              <a:rPr lang="en-US" i="1" dirty="0" err="1">
                <a:solidFill>
                  <a:srgbClr val="333333"/>
                </a:solidFill>
                <a:latin typeface="Asap" charset="0"/>
              </a:rPr>
              <a:t>answering.</a:t>
            </a:r>
            <a:r>
              <a:rPr lang="en-US" dirty="0" err="1">
                <a:solidFill>
                  <a:srgbClr val="333333"/>
                </a:solidFill>
                <a:latin typeface="Asap" charset="0"/>
              </a:rPr>
              <a:t>Ronghang</a:t>
            </a:r>
            <a:r>
              <a:rPr lang="en-US" dirty="0">
                <a:solidFill>
                  <a:srgbClr val="333333"/>
                </a:solidFill>
                <a:latin typeface="Asap" charset="0"/>
              </a:rPr>
              <a:t> Hu, Jacob Andreas, Marcus </a:t>
            </a:r>
            <a:r>
              <a:rPr lang="en-US" dirty="0" err="1">
                <a:solidFill>
                  <a:srgbClr val="333333"/>
                </a:solidFill>
                <a:latin typeface="Asap" charset="0"/>
              </a:rPr>
              <a:t>Rohrbach</a:t>
            </a:r>
            <a:r>
              <a:rPr lang="en-US" dirty="0">
                <a:solidFill>
                  <a:srgbClr val="333333"/>
                </a:solidFill>
                <a:latin typeface="Asap" charset="0"/>
              </a:rPr>
              <a:t>, Trevor Darrell and Kate </a:t>
            </a:r>
            <a:r>
              <a:rPr lang="en-US" dirty="0" err="1">
                <a:solidFill>
                  <a:srgbClr val="333333"/>
                </a:solidFill>
                <a:latin typeface="Asap" charset="0"/>
              </a:rPr>
              <a:t>Saenko.ICCV</a:t>
            </a:r>
            <a:r>
              <a:rPr lang="en-US" dirty="0">
                <a:solidFill>
                  <a:srgbClr val="333333"/>
                </a:solidFill>
                <a:latin typeface="Asap" charset="0"/>
              </a:rPr>
              <a:t> 2017 </a:t>
            </a:r>
            <a:endParaRPr lang="en-US" dirty="0"/>
          </a:p>
        </p:txBody>
      </p:sp>
      <p:sp>
        <p:nvSpPr>
          <p:cNvPr id="7" name="Rectangle 6"/>
          <p:cNvSpPr/>
          <p:nvPr/>
        </p:nvSpPr>
        <p:spPr>
          <a:xfrm>
            <a:off x="-2" y="5980837"/>
            <a:ext cx="11954933" cy="830997"/>
          </a:xfrm>
          <a:prstGeom prst="rect">
            <a:avLst/>
          </a:prstGeom>
        </p:spPr>
        <p:txBody>
          <a:bodyPr wrap="square">
            <a:spAutoFit/>
          </a:bodyPr>
          <a:lstStyle/>
          <a:p>
            <a:r>
              <a:rPr lang="en-US" sz="1600" dirty="0">
                <a:solidFill>
                  <a:srgbClr val="000000"/>
                </a:solidFill>
                <a:latin typeface="Helvetica" charset="0"/>
              </a:rPr>
              <a:t>Inferring and Executing Programs for Visual Reasoning </a:t>
            </a:r>
            <a:br>
              <a:rPr lang="en-US" sz="1600" dirty="0"/>
            </a:br>
            <a:r>
              <a:rPr lang="en-US" sz="1600" dirty="0">
                <a:solidFill>
                  <a:srgbClr val="000000"/>
                </a:solidFill>
                <a:latin typeface="Helvetica" charset="0"/>
              </a:rPr>
              <a:t>Justin Johnson, Bharath Hariharan, Laurens van der </a:t>
            </a:r>
            <a:r>
              <a:rPr lang="en-US" sz="1600" dirty="0" err="1">
                <a:solidFill>
                  <a:srgbClr val="000000"/>
                </a:solidFill>
                <a:latin typeface="Helvetica" charset="0"/>
              </a:rPr>
              <a:t>Maaten</a:t>
            </a:r>
            <a:r>
              <a:rPr lang="en-US" sz="1600" dirty="0">
                <a:solidFill>
                  <a:srgbClr val="000000"/>
                </a:solidFill>
                <a:latin typeface="Helvetica" charset="0"/>
              </a:rPr>
              <a:t>, Judy Hoffman, Li </a:t>
            </a:r>
            <a:r>
              <a:rPr lang="en-US" sz="1600" dirty="0" err="1">
                <a:solidFill>
                  <a:srgbClr val="000000"/>
                </a:solidFill>
                <a:latin typeface="Helvetica" charset="0"/>
              </a:rPr>
              <a:t>Fei-Fei</a:t>
            </a:r>
            <a:r>
              <a:rPr lang="en-US" sz="1600" dirty="0">
                <a:solidFill>
                  <a:srgbClr val="000000"/>
                </a:solidFill>
                <a:latin typeface="Helvetica" charset="0"/>
              </a:rPr>
              <a:t>, C. Lawrence </a:t>
            </a:r>
            <a:r>
              <a:rPr lang="en-US" sz="1600" dirty="0" err="1">
                <a:solidFill>
                  <a:srgbClr val="000000"/>
                </a:solidFill>
                <a:latin typeface="Helvetica" charset="0"/>
              </a:rPr>
              <a:t>Zitnick</a:t>
            </a:r>
            <a:r>
              <a:rPr lang="en-US" sz="1600" dirty="0">
                <a:solidFill>
                  <a:srgbClr val="000000"/>
                </a:solidFill>
                <a:latin typeface="Helvetica" charset="0"/>
              </a:rPr>
              <a:t>, Ross </a:t>
            </a:r>
            <a:r>
              <a:rPr lang="en-US" sz="1600" dirty="0" err="1">
                <a:solidFill>
                  <a:srgbClr val="000000"/>
                </a:solidFill>
                <a:latin typeface="Helvetica" charset="0"/>
              </a:rPr>
              <a:t>Girshick</a:t>
            </a:r>
            <a:r>
              <a:rPr lang="en-US" sz="1600" dirty="0"/>
              <a:t>. </a:t>
            </a:r>
            <a:r>
              <a:rPr lang="en-US" sz="1600" i="1" dirty="0">
                <a:solidFill>
                  <a:srgbClr val="000000"/>
                </a:solidFill>
                <a:latin typeface="Helvetica" charset="0"/>
              </a:rPr>
              <a:t>ICCV</a:t>
            </a:r>
            <a:r>
              <a:rPr lang="en-US" sz="1600" dirty="0">
                <a:solidFill>
                  <a:srgbClr val="000000"/>
                </a:solidFill>
                <a:latin typeface="Helvetica" charset="0"/>
              </a:rPr>
              <a:t>, 2017</a:t>
            </a:r>
            <a:endParaRPr lang="en-US" sz="1600" dirty="0"/>
          </a:p>
        </p:txBody>
      </p:sp>
    </p:spTree>
    <p:extLst>
      <p:ext uri="{BB962C8B-B14F-4D97-AF65-F5344CB8AC3E}">
        <p14:creationId xmlns:p14="http://schemas.microsoft.com/office/powerpoint/2010/main" val="235327104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Compositional reasoning</a:t>
            </a:r>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04968" y="1383865"/>
            <a:ext cx="7939282" cy="5474135"/>
          </a:xfrm>
          <a:prstGeom prst="rect">
            <a:avLst/>
          </a:prstGeom>
        </p:spPr>
      </p:pic>
    </p:spTree>
    <p:extLst>
      <p:ext uri="{BB962C8B-B14F-4D97-AF65-F5344CB8AC3E}">
        <p14:creationId xmlns:p14="http://schemas.microsoft.com/office/powerpoint/2010/main" val="189211367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problem with VQA</a:t>
            </a:r>
          </a:p>
        </p:txBody>
      </p:sp>
      <p:sp>
        <p:nvSpPr>
          <p:cNvPr id="3" name="Content Placeholder 2"/>
          <p:cNvSpPr>
            <a:spLocks noGrp="1"/>
          </p:cNvSpPr>
          <p:nvPr>
            <p:ph idx="1"/>
          </p:nvPr>
        </p:nvSpPr>
        <p:spPr/>
        <p:txBody>
          <a:bodyPr/>
          <a:lstStyle/>
          <a:p>
            <a:r>
              <a:rPr lang="en-US" dirty="0"/>
              <a:t>Dataset biases allow cheating</a:t>
            </a:r>
          </a:p>
          <a:p>
            <a:pPr lvl="1"/>
            <a:r>
              <a:rPr lang="en-US" dirty="0"/>
              <a:t>Only-question Bag-of-Words: 53.7% (vs ~65% for state-of-the-art)</a:t>
            </a:r>
          </a:p>
          <a:p>
            <a:pPr lvl="1"/>
            <a:endParaRPr lang="en-US" dirty="0"/>
          </a:p>
          <a:p>
            <a:r>
              <a:rPr lang="en-US" dirty="0"/>
              <a:t>Require common sense to answer</a:t>
            </a:r>
          </a:p>
          <a:p>
            <a:pPr lvl="1"/>
            <a:r>
              <a:rPr lang="en-US" dirty="0"/>
              <a:t>“What is the moustache made of?”</a:t>
            </a:r>
          </a:p>
          <a:p>
            <a:pPr lvl="1"/>
            <a:endParaRPr lang="en-US" dirty="0"/>
          </a:p>
          <a:p>
            <a:r>
              <a:rPr lang="en-US" dirty="0"/>
              <a:t>Hard to diagnose error</a:t>
            </a:r>
          </a:p>
          <a:p>
            <a:pPr lvl="1"/>
            <a:r>
              <a:rPr lang="en-US" dirty="0"/>
              <a:t>Is the problem understanding the question?</a:t>
            </a:r>
          </a:p>
          <a:p>
            <a:pPr lvl="1"/>
            <a:r>
              <a:rPr lang="en-US" dirty="0"/>
              <a:t>Or understanding the image?</a:t>
            </a:r>
          </a:p>
        </p:txBody>
      </p:sp>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b="-4522"/>
          <a:stretch/>
        </p:blipFill>
        <p:spPr>
          <a:xfrm>
            <a:off x="7512214" y="2700682"/>
            <a:ext cx="3841586" cy="2939891"/>
          </a:xfrm>
          <a:prstGeom prst="rect">
            <a:avLst/>
          </a:prstGeom>
        </p:spPr>
      </p:pic>
    </p:spTree>
    <p:extLst>
      <p:ext uri="{BB962C8B-B14F-4D97-AF65-F5344CB8AC3E}">
        <p14:creationId xmlns:p14="http://schemas.microsoft.com/office/powerpoint/2010/main" val="211323281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Clever Hans</a:t>
            </a:r>
          </a:p>
        </p:txBody>
      </p:sp>
      <p:pic>
        <p:nvPicPr>
          <p:cNvPr id="5" name="Picture 4"/>
          <p:cNvPicPr>
            <a:picLocks noChangeAspect="1"/>
          </p:cNvPicPr>
          <p:nvPr/>
        </p:nvPicPr>
        <p:blipFill>
          <a:blip r:embed="rId2"/>
          <a:stretch>
            <a:fillRect/>
          </a:stretch>
        </p:blipFill>
        <p:spPr>
          <a:xfrm>
            <a:off x="2347383" y="1457310"/>
            <a:ext cx="7497233" cy="5032389"/>
          </a:xfrm>
          <a:prstGeom prst="rect">
            <a:avLst/>
          </a:prstGeom>
        </p:spPr>
      </p:pic>
    </p:spTree>
    <p:extLst>
      <p:ext uri="{BB962C8B-B14F-4D97-AF65-F5344CB8AC3E}">
        <p14:creationId xmlns:p14="http://schemas.microsoft.com/office/powerpoint/2010/main" val="254221786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BE7B90-04DC-0544-A609-FF77D68C2C9A}"/>
              </a:ext>
            </a:extLst>
          </p:cNvPr>
          <p:cNvSpPr>
            <a:spLocks noGrp="1"/>
          </p:cNvSpPr>
          <p:nvPr>
            <p:ph type="title"/>
          </p:nvPr>
        </p:nvSpPr>
        <p:spPr/>
        <p:txBody>
          <a:bodyPr/>
          <a:lstStyle/>
          <a:p>
            <a:r>
              <a:rPr lang="en-US" dirty="0"/>
              <a:t>Current state of vision and language</a:t>
            </a:r>
          </a:p>
        </p:txBody>
      </p:sp>
      <p:sp>
        <p:nvSpPr>
          <p:cNvPr id="3" name="Content Placeholder 2">
            <a:extLst>
              <a:ext uri="{FF2B5EF4-FFF2-40B4-BE49-F238E27FC236}">
                <a16:creationId xmlns:a16="http://schemas.microsoft.com/office/drawing/2014/main" id="{1AE41158-56A6-8B42-AFBD-E770EED7BBB7}"/>
              </a:ext>
            </a:extLst>
          </p:cNvPr>
          <p:cNvSpPr>
            <a:spLocks noGrp="1"/>
          </p:cNvSpPr>
          <p:nvPr>
            <p:ph idx="1"/>
          </p:nvPr>
        </p:nvSpPr>
        <p:spPr/>
        <p:txBody>
          <a:bodyPr/>
          <a:lstStyle/>
          <a:p>
            <a:r>
              <a:rPr lang="en-US" dirty="0"/>
              <a:t>Still an active area of research</a:t>
            </a:r>
          </a:p>
          <a:p>
            <a:r>
              <a:rPr lang="en-US" dirty="0"/>
              <a:t>Much better datasets but…</a:t>
            </a:r>
          </a:p>
          <a:p>
            <a:r>
              <a:rPr lang="en-US" dirty="0"/>
              <a:t>Non-compositional models still win out</a:t>
            </a:r>
          </a:p>
          <a:p>
            <a:r>
              <a:rPr lang="en-US" dirty="0"/>
              <a:t>The search for a better task continues</a:t>
            </a:r>
          </a:p>
        </p:txBody>
      </p:sp>
    </p:spTree>
    <p:extLst>
      <p:ext uri="{BB962C8B-B14F-4D97-AF65-F5344CB8AC3E}">
        <p14:creationId xmlns:p14="http://schemas.microsoft.com/office/powerpoint/2010/main" val="26219464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Is a video just a collection of images?</a:t>
            </a:r>
          </a:p>
        </p:txBody>
      </p:sp>
      <p:pic>
        <p:nvPicPr>
          <p:cNvPr id="6" name="Picture 5"/>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964123" y="1690688"/>
            <a:ext cx="4263754" cy="3327401"/>
          </a:xfrm>
          <a:prstGeom prst="rect">
            <a:avLst/>
          </a:prstGeom>
        </p:spPr>
      </p:pic>
    </p:spTree>
    <p:extLst>
      <p:ext uri="{BB962C8B-B14F-4D97-AF65-F5344CB8AC3E}">
        <p14:creationId xmlns:p14="http://schemas.microsoft.com/office/powerpoint/2010/main" val="18217888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Is a video just a collection of images?</a:t>
            </a:r>
          </a:p>
        </p:txBody>
      </p:sp>
      <p:pic>
        <p:nvPicPr>
          <p:cNvPr id="5" name="Picture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937000" y="1752600"/>
            <a:ext cx="4318000" cy="3352800"/>
          </a:xfrm>
          <a:prstGeom prst="rect">
            <a:avLst/>
          </a:prstGeom>
        </p:spPr>
      </p:pic>
    </p:spTree>
    <p:extLst>
      <p:ext uri="{BB962C8B-B14F-4D97-AF65-F5344CB8AC3E}">
        <p14:creationId xmlns:p14="http://schemas.microsoft.com/office/powerpoint/2010/main" val="15381958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Is a video just a collection of images?</a:t>
            </a:r>
          </a:p>
        </p:txBody>
      </p:sp>
      <p:sp>
        <p:nvSpPr>
          <p:cNvPr id="4" name="Content Placeholder 3"/>
          <p:cNvSpPr>
            <a:spLocks noGrp="1"/>
          </p:cNvSpPr>
          <p:nvPr>
            <p:ph idx="1"/>
          </p:nvPr>
        </p:nvSpPr>
        <p:spPr/>
        <p:txBody>
          <a:bodyPr/>
          <a:lstStyle/>
          <a:p>
            <a:r>
              <a:rPr lang="en-US" dirty="0"/>
              <a:t>Mostly a question of classes involved</a:t>
            </a:r>
          </a:p>
          <a:p>
            <a:r>
              <a:rPr lang="en-US" dirty="0"/>
              <a:t>Actions involving object interactions can be identified from single image</a:t>
            </a:r>
          </a:p>
          <a:p>
            <a:pPr lvl="1"/>
            <a:r>
              <a:rPr lang="en-US" dirty="0"/>
              <a:t>e.g., riding horse, playing tennis, pitching ball </a:t>
            </a:r>
          </a:p>
          <a:p>
            <a:r>
              <a:rPr lang="en-US" dirty="0"/>
              <a:t>Actions that occur in particular scenes can be identified from single images</a:t>
            </a:r>
          </a:p>
          <a:p>
            <a:pPr lvl="1"/>
            <a:r>
              <a:rPr lang="en-US" dirty="0"/>
              <a:t>e.g., diving, swimming, rock-climbing</a:t>
            </a:r>
          </a:p>
        </p:txBody>
      </p:sp>
    </p:spTree>
    <p:extLst>
      <p:ext uri="{BB962C8B-B14F-4D97-AF65-F5344CB8AC3E}">
        <p14:creationId xmlns:p14="http://schemas.microsoft.com/office/powerpoint/2010/main" val="61088438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TotalTime>
  <Words>1510</Words>
  <Application>Microsoft Macintosh PowerPoint</Application>
  <PresentationFormat>Widescreen</PresentationFormat>
  <Paragraphs>284</Paragraphs>
  <Slides>64</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64</vt:i4>
      </vt:variant>
    </vt:vector>
  </HeadingPairs>
  <TitlesOfParts>
    <vt:vector size="72" baseType="lpstr">
      <vt:lpstr>Arial</vt:lpstr>
      <vt:lpstr>Asap</vt:lpstr>
      <vt:lpstr>Calibri</vt:lpstr>
      <vt:lpstr>Calibri Light</vt:lpstr>
      <vt:lpstr>Helvetica</vt:lpstr>
      <vt:lpstr>Helvetica Medium</vt:lpstr>
      <vt:lpstr>Roboto</vt:lpstr>
      <vt:lpstr>Office Theme</vt:lpstr>
      <vt:lpstr>Recognition on videos</vt:lpstr>
      <vt:lpstr>Video classification</vt:lpstr>
      <vt:lpstr>UCF 101</vt:lpstr>
      <vt:lpstr>HMDB 51</vt:lpstr>
      <vt:lpstr>Is a video just a collection of images?</vt:lpstr>
      <vt:lpstr>Is a video just a collection of images?</vt:lpstr>
      <vt:lpstr>Is a video just a collection of images?</vt:lpstr>
      <vt:lpstr>Is a video just a collection of images?</vt:lpstr>
      <vt:lpstr>Is a video just a collection of images?</vt:lpstr>
      <vt:lpstr>Video recognition with convolutional networks</vt:lpstr>
      <vt:lpstr>Extending convolutional networks to 3D</vt:lpstr>
      <vt:lpstr>Extending convolutional networks to 3D</vt:lpstr>
      <vt:lpstr>The challenge of applying convnets to videos</vt:lpstr>
      <vt:lpstr>Convnets and Videos</vt:lpstr>
      <vt:lpstr>A step back: frame-based convnets</vt:lpstr>
      <vt:lpstr>Bringing back motion</vt:lpstr>
      <vt:lpstr>Bringing back motion</vt:lpstr>
      <vt:lpstr>Beyond frame averaging</vt:lpstr>
      <vt:lpstr>Detour: Sequence modeling</vt:lpstr>
      <vt:lpstr>Sequence modeling</vt:lpstr>
      <vt:lpstr>Problem: vanishing/exploding gradients</vt:lpstr>
      <vt:lpstr>“Long Short-term Memory”</vt:lpstr>
      <vt:lpstr>(Not) LSTM - 1</vt:lpstr>
      <vt:lpstr>(Not) LSTM - 2</vt:lpstr>
      <vt:lpstr>(Not) LSTM - 3</vt:lpstr>
      <vt:lpstr>(Not) LSTM - 3</vt:lpstr>
      <vt:lpstr>Using LSTMs for frame accumulation</vt:lpstr>
      <vt:lpstr>Revisiting video classification architectures</vt:lpstr>
      <vt:lpstr>Revisiting video classification architectures</vt:lpstr>
      <vt:lpstr>Pre-training 3D convolutional networks</vt:lpstr>
      <vt:lpstr>Pre-training 3D convolutional networks</vt:lpstr>
      <vt:lpstr>Revisiting video classification architectures</vt:lpstr>
      <vt:lpstr>Towards better video datasets</vt:lpstr>
      <vt:lpstr>Other video problems</vt:lpstr>
      <vt:lpstr>Vision and Language</vt:lpstr>
      <vt:lpstr>Image captioning - The task</vt:lpstr>
      <vt:lpstr>Image captioning - why?</vt:lpstr>
      <vt:lpstr>Image captioning - evaluation</vt:lpstr>
      <vt:lpstr>Image captioning</vt:lpstr>
      <vt:lpstr>Generating sequences with LSTMs</vt:lpstr>
      <vt:lpstr>Generating sequences with LSTMs</vt:lpstr>
      <vt:lpstr>Generating sequences with LSTMs</vt:lpstr>
      <vt:lpstr>Evaluation Metrics</vt:lpstr>
      <vt:lpstr>Evaluation Metrics</vt:lpstr>
      <vt:lpstr>PowerPoint Presentation</vt:lpstr>
      <vt:lpstr>PowerPoint Presentation</vt:lpstr>
      <vt:lpstr>The post-captioning world</vt:lpstr>
      <vt:lpstr>PowerPoint Presentation</vt:lpstr>
      <vt:lpstr>Reasoning</vt:lpstr>
      <vt:lpstr>Visual Question Answering</vt:lpstr>
      <vt:lpstr>Visual Question Answering</vt:lpstr>
      <vt:lpstr>Methods for VQA</vt:lpstr>
      <vt:lpstr>Methods for VQA</vt:lpstr>
      <vt:lpstr>The Unreasonable Effectiveness of Baselines</vt:lpstr>
      <vt:lpstr>Compositional reasoning</vt:lpstr>
      <vt:lpstr>Compositional reasoning</vt:lpstr>
      <vt:lpstr>Compositional reasoning</vt:lpstr>
      <vt:lpstr>Compositional reasoning</vt:lpstr>
      <vt:lpstr>Compositional reasoning</vt:lpstr>
      <vt:lpstr>Compositional reasoning</vt:lpstr>
      <vt:lpstr>Compositional reasoning</vt:lpstr>
      <vt:lpstr>The problem with VQA</vt:lpstr>
      <vt:lpstr>Clever Hans</vt:lpstr>
      <vt:lpstr>Current state of vision and language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Recognition on videos</dc:title>
  <dc:creator>Bharath Hariharan</dc:creator>
  <cp:lastModifiedBy>Bharath Hariharan</cp:lastModifiedBy>
  <cp:revision>3</cp:revision>
  <cp:lastPrinted>2019-11-19T02:05:07Z</cp:lastPrinted>
  <dcterms:created xsi:type="dcterms:W3CDTF">2019-11-12T17:16:38Z</dcterms:created>
  <dcterms:modified xsi:type="dcterms:W3CDTF">2019-11-19T02:11:04Z</dcterms:modified>
</cp:coreProperties>
</file>