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66" r:id="rId8"/>
    <p:sldId id="263" r:id="rId9"/>
    <p:sldId id="278" r:id="rId10"/>
    <p:sldId id="333" r:id="rId11"/>
    <p:sldId id="279" r:id="rId12"/>
    <p:sldId id="335" r:id="rId13"/>
    <p:sldId id="336" r:id="rId14"/>
    <p:sldId id="337" r:id="rId15"/>
    <p:sldId id="338" r:id="rId16"/>
    <p:sldId id="334" r:id="rId17"/>
    <p:sldId id="299" r:id="rId18"/>
    <p:sldId id="294" r:id="rId19"/>
    <p:sldId id="295" r:id="rId20"/>
    <p:sldId id="296" r:id="rId21"/>
    <p:sldId id="297" r:id="rId22"/>
    <p:sldId id="339" r:id="rId23"/>
    <p:sldId id="340" r:id="rId24"/>
    <p:sldId id="300" r:id="rId25"/>
    <p:sldId id="304" r:id="rId26"/>
    <p:sldId id="301" r:id="rId27"/>
    <p:sldId id="302" r:id="rId28"/>
    <p:sldId id="303" r:id="rId29"/>
    <p:sldId id="305" r:id="rId30"/>
    <p:sldId id="307" r:id="rId31"/>
    <p:sldId id="330" r:id="rId32"/>
    <p:sldId id="306" r:id="rId33"/>
    <p:sldId id="326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4"/>
  </p:normalViewPr>
  <p:slideViewPr>
    <p:cSldViewPr snapToGrid="0" snapToObjects="1">
      <p:cViewPr varScale="1">
        <p:scale>
          <a:sx n="88" d="100"/>
          <a:sy n="88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8570-F11A-0E45-AC6F-5E6773DC5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DA302-8274-3442-8ACB-FF76DAB33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20E28-BE48-7A42-B289-96E82BC3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82E0-9751-EC45-B91E-0F91E8C5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D8E3-E7F0-3D4A-9E04-387CDAEE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E010-9B36-A546-B1DE-FE395106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E0296-4AF4-494C-B649-26DF04B06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BFF7-A2DB-9546-BFFA-FD7B08E7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64E6-91DF-2F41-87B0-4BF85BD5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1089-B2E9-5F41-A99C-E5DC1543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EAE87-06FB-4043-B821-D0BE7EDBD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0A077-FBED-1C4D-96E6-6B3C60965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D798A-E19C-B94E-8A72-B1122616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65F7-844A-3944-9894-715C1B3E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A502-DDF7-E14A-B45A-A32CAA7F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5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31F5-E752-BB48-9BB2-87693BC7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62B2-25FB-3141-9B66-8F481EA02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DF08-D374-9147-8F4A-C98E664E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4D68-AC48-0A42-92A1-FF18C2B5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4ABB-C19B-A847-B491-44ED820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EA6A-B9C0-F14A-B64E-FBD280E5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39141-DFD6-464E-B18A-D9F6A662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30F4-1AD2-A14F-A15B-5EA1E2C6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A60B-8B57-CB46-A013-C735BDF4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EC4D-9910-3B48-B597-E165C04F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26A8-0D00-1542-9D04-813BDFA4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9830-7920-D34E-8ABF-B38DF376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11F7C-EFBD-7347-A21E-049B5D23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B036E-F246-8A4B-AD57-1E2D0E39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3193D-917B-9649-AEC0-92BDF1DC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3347A-9BFE-C946-8887-C8039D79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0324-51FA-1D41-8D1A-D4268C8A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34D9-AD40-2945-89FA-166B90F3F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C6A8-AF4A-5445-8226-DAD4D4165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38C1E-09BB-B44B-AD69-5B7F58603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E1AE5-D06C-A242-9EFE-1DE49DF63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A72E3-A1A6-B141-9481-4787A940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EB8D9-E514-2E4C-82DD-752578FD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E3510-8E45-714B-AF74-7195B198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81F0-9CFC-834A-9FAD-7D19FBA6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725EF-32F0-1B41-8B2B-B0465611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34F19-8892-9148-938F-47BB24A7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EA22-8A46-0D4E-8015-847AFC21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0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36B9B-1473-334D-8019-3ABEAA72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0EE60-4E70-1F48-B0E2-50E5E07A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8A8CE-8EA5-8A40-BAB9-FE58736C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9D2C-C5AB-4B4F-A8F3-A6C109F9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65150-409F-994D-AFD5-D48115DD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4D20-7F9A-1245-A62A-FE1176910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36CA7-D128-FC43-B971-8E986777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DAEE-FF73-D048-B56A-AD7C4E51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85818-23F2-B749-9545-12B8B60A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F3FE-DD2C-A941-8719-A51B4750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63BE6-09F1-9349-997C-761B1EC05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04B1-19AA-A141-8104-3B47156F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C9385-D886-1C4B-B43F-E1240D6B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856D2-7C8A-E440-BAB7-E79FAF1D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379DC-33B5-314B-AD81-38E14A28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85A5C-634E-654E-B6DF-36A3EB68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4027F-C6CC-E143-A93A-D47591CC8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BB40-0AF4-9F4B-8DB5-B9000DAC0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D691-67D3-804E-9A38-576AFB0BF86B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BD266-41BF-D847-A77B-0EA70B409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541C-2DC1-6C42-84A8-63736CDC0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9C60-414C-944D-A47F-BE46B3A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930B-D3FC-B742-B9A8-BE0D4BEAB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ML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06AC5-91EA-6C40-A992-318B3D9C3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4316"/>
              </a:xfrm>
            </p:spPr>
            <p:txBody>
              <a:bodyPr/>
              <a:lstStyle/>
              <a:p>
                <a:r>
                  <a:rPr lang="en-US" dirty="0"/>
                  <a:t>Key idea: teach computer visual concepts by </a:t>
                </a:r>
                <a:r>
                  <a:rPr lang="en-US" i="1" dirty="0"/>
                  <a:t>providing examples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/>
                  <a:t>Want to be able to estimate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:r>
                  <a:rPr lang="en-US" i="1" dirty="0"/>
                  <a:t>new images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Want to give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possible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pick highest scoring</a:t>
                </a:r>
              </a:p>
              <a:p>
                <a:pPr lvl="1"/>
                <a:r>
                  <a:rPr lang="en-US" dirty="0"/>
                  <a:t>Want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Want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pick most likely 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4316"/>
              </a:xfrm>
              <a:blipFill>
                <a:blip r:embed="rId2"/>
                <a:stretch>
                  <a:fillRect l="-965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82" y="2496634"/>
            <a:ext cx="6121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model class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779308"/>
              </a:xfrm>
            </p:spPr>
            <p:txBody>
              <a:bodyPr/>
              <a:lstStyle/>
              <a:p>
                <a:r>
                  <a:rPr lang="en-US" dirty="0"/>
                  <a:t>Will estimate a probability P(y | x)</a:t>
                </a:r>
              </a:p>
              <a:p>
                <a:r>
                  <a:rPr lang="en-US" dirty="0"/>
                  <a:t>Any function that takes x as input and outputs probability distribution</a:t>
                </a:r>
              </a:p>
              <a:p>
                <a:pPr lvl="1"/>
                <a:r>
                  <a:rPr lang="en-US" dirty="0"/>
                  <a:t>                             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is a probability distribution over d classes</a:t>
                </a:r>
              </a:p>
              <a:p>
                <a:pPr lvl="1"/>
                <a:r>
                  <a:rPr lang="en-US" dirty="0"/>
                  <a:t>Very large set of possibilities for h</a:t>
                </a:r>
              </a:p>
              <a:p>
                <a:r>
                  <a:rPr lang="en-US" dirty="0"/>
                  <a:t>Constrain choice: Choose a family of possible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Hypothesis class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779308"/>
              </a:xfrm>
              <a:blipFill>
                <a:blip r:embed="rId2"/>
                <a:stretch>
                  <a:fillRect l="-965" t="-3030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4AA2876-9D42-6A4B-98A7-74292D531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100" y="2743201"/>
            <a:ext cx="2081407" cy="3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4337-BF89-204D-9671-90A87E20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class I: Classical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4E6A1A-554A-4440-908D-D5282BDD3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h to be a linear classifier over some feature space</a:t>
                </a:r>
              </a:p>
              <a:p>
                <a:r>
                  <a:rPr lang="en-US" dirty="0"/>
                  <a:t>First extract features: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a fixed, hand-crafted function that converts images into features useful for recognition: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Next multiply by a weight matrix to produce class scores: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unknown a priori</a:t>
                </a:r>
              </a:p>
              <a:p>
                <a:r>
                  <a:rPr lang="en-US" dirty="0"/>
                  <a:t>Next normalize scores to a probability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Softmax</a:t>
                </a:r>
                <a:r>
                  <a:rPr lang="en-US" dirty="0"/>
                  <a:t>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4E6A1A-554A-4440-908D-D5282BDD3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5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45D4-CF88-5E4D-81B2-034F96F4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class I: Classical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7F95A-B5E8-6047-B01B-741BBF219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softmax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different settings of W, get different hypotheses</a:t>
                </a:r>
              </a:p>
              <a:p>
                <a:r>
                  <a:rPr lang="en-US" dirty="0"/>
                  <a:t>Hypothesis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 ×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W are </a:t>
                </a:r>
                <a:r>
                  <a:rPr lang="en-US" i="1" dirty="0"/>
                  <a:t>parameters: </a:t>
                </a:r>
                <a:r>
                  <a:rPr lang="en-US" dirty="0"/>
                  <a:t>index hypotheses in hypothesis class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7F95A-B5E8-6047-B01B-741BBF219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E821B96-E4F2-9347-A1F4-71BAC6701D0D}"/>
                  </a:ext>
                </a:extLst>
              </p:cNvPr>
              <p:cNvSpPr/>
              <p:nvPr/>
            </p:nvSpPr>
            <p:spPr>
              <a:xfrm>
                <a:off x="1984918" y="4282068"/>
                <a:ext cx="1003610" cy="6690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E821B96-E4F2-9347-A1F4-71BAC6701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918" y="4282068"/>
                <a:ext cx="1003610" cy="669073"/>
              </a:xfrm>
              <a:prstGeom prst="round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D53246-A3C6-EE4E-9045-0692A4E954C4}"/>
                  </a:ext>
                </a:extLst>
              </p:cNvPr>
              <p:cNvSpPr/>
              <p:nvPr/>
            </p:nvSpPr>
            <p:spPr>
              <a:xfrm>
                <a:off x="3910362" y="4282067"/>
                <a:ext cx="1003610" cy="669073"/>
              </a:xfrm>
              <a:prstGeom prst="round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D53246-A3C6-EE4E-9045-0692A4E95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362" y="4282067"/>
                <a:ext cx="1003610" cy="6690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BB49060-3D86-3641-B054-6875F39173DB}"/>
                  </a:ext>
                </a:extLst>
              </p:cNvPr>
              <p:cNvSpPr/>
              <p:nvPr/>
            </p:nvSpPr>
            <p:spPr>
              <a:xfrm>
                <a:off x="5775404" y="4282067"/>
                <a:ext cx="1646662" cy="6690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BB49060-3D86-3641-B054-6875F3917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04" y="4282067"/>
                <a:ext cx="1646662" cy="669073"/>
              </a:xfrm>
              <a:prstGeom prst="round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541ABB-4852-2845-B34A-C3F2FE4BFA97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988528" y="4616604"/>
            <a:ext cx="92183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065FEA-096B-0446-83EB-6D61C64340E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913972" y="4616604"/>
            <a:ext cx="8614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3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637D-C360-774C-AB75-2C2C8A0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feature extractor?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CF0E-D455-3C47-B16A-3B81CE58A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SIFT, HOG, GIST, BOW….</a:t>
            </a:r>
          </a:p>
          <a:p>
            <a:r>
              <a:rPr lang="en-US" dirty="0"/>
              <a:t>The rest of the pipeline is very simple: linear function +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/>
              <a:t>So heavy lifting must be done by feature extractor</a:t>
            </a:r>
          </a:p>
          <a:p>
            <a:r>
              <a:rPr lang="en-US" dirty="0"/>
              <a:t>But how do we design feature extractor?</a:t>
            </a:r>
          </a:p>
        </p:txBody>
      </p:sp>
    </p:spTree>
    <p:extLst>
      <p:ext uri="{BB962C8B-B14F-4D97-AF65-F5344CB8AC3E}">
        <p14:creationId xmlns:p14="http://schemas.microsoft.com/office/powerpoint/2010/main" val="185800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62F-E020-A948-A889-5CDD2631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051834A-D524-1C43-A6A4-835E44E9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SIFT itself a series of simple, fixed steps</a:t>
            </a:r>
          </a:p>
          <a:p>
            <a:r>
              <a:rPr lang="en-US" dirty="0"/>
              <a:t>Make some of them parametric?</a:t>
            </a:r>
          </a:p>
          <a:p>
            <a:endParaRPr lang="en-US" i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02634FD-883B-F741-9356-D118EB713D9C}"/>
              </a:ext>
            </a:extLst>
          </p:cNvPr>
          <p:cNvSpPr/>
          <p:nvPr/>
        </p:nvSpPr>
        <p:spPr>
          <a:xfrm>
            <a:off x="686419" y="4194923"/>
            <a:ext cx="1354666" cy="99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gradients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2B9410-5982-3949-A416-07BBA2B73E30}"/>
              </a:ext>
            </a:extLst>
          </p:cNvPr>
          <p:cNvSpPr/>
          <p:nvPr/>
        </p:nvSpPr>
        <p:spPr>
          <a:xfrm>
            <a:off x="3191726" y="4194923"/>
            <a:ext cx="1354666" cy="99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magnitude and orientation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CB929D-0A35-9945-85F3-F7F58790DBEA}"/>
              </a:ext>
            </a:extLst>
          </p:cNvPr>
          <p:cNvSpPr/>
          <p:nvPr/>
        </p:nvSpPr>
        <p:spPr>
          <a:xfrm>
            <a:off x="5897756" y="4194922"/>
            <a:ext cx="1354666" cy="99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Quantize and bin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BBF56B-89D7-404D-B91E-926A11B1C8C6}"/>
              </a:ext>
            </a:extLst>
          </p:cNvPr>
          <p:cNvSpPr/>
          <p:nvPr/>
        </p:nvSpPr>
        <p:spPr>
          <a:xfrm>
            <a:off x="8525727" y="4194922"/>
            <a:ext cx="1354666" cy="99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Histogram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F883FA-34FA-014F-B2BF-FC70CD6913D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041085" y="4694457"/>
            <a:ext cx="11506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2361FD-EAA7-CE45-8B41-F65CE3F58AA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546392" y="4694456"/>
            <a:ext cx="13513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5A7AB2-20F1-6641-8A6A-B6BED11EFB6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252422" y="4694456"/>
            <a:ext cx="12733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class 2: Multilayer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0508"/>
          </a:xfrm>
        </p:spPr>
        <p:txBody>
          <a:bodyPr>
            <a:normAutofit fontScale="92500"/>
          </a:bodyPr>
          <a:lstStyle/>
          <a:p>
            <a:r>
              <a:rPr lang="en-US" dirty="0"/>
              <a:t>Key idea: build complex functions by composing </a:t>
            </a:r>
            <a:r>
              <a:rPr lang="en-US" i="1" dirty="0"/>
              <a:t>many </a:t>
            </a:r>
            <a:r>
              <a:rPr lang="en-US" dirty="0"/>
              <a:t>simple functions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6365" y="2929466"/>
            <a:ext cx="1354666" cy="99906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f(x) = </a:t>
            </a:r>
            <a:r>
              <a:rPr lang="en-US" dirty="0" err="1"/>
              <a:t>Wx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05764" y="2929466"/>
            <a:ext cx="1261534" cy="99906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f(x) = </a:t>
            </a:r>
            <a:r>
              <a:rPr lang="en-US" dirty="0" err="1"/>
              <a:t>Wx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95164" y="2929466"/>
            <a:ext cx="1270001" cy="99906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f(x) = </a:t>
            </a:r>
            <a:r>
              <a:rPr lang="en-US" dirty="0" err="1"/>
              <a:t>Wx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14498" y="2929466"/>
            <a:ext cx="1354666" cy="99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g(x) = max(x,0)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48864" y="2929466"/>
            <a:ext cx="1354666" cy="999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g(x) = max(x,0)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840364" y="3255432"/>
            <a:ext cx="3048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91413" y="3255432"/>
            <a:ext cx="3048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876849" y="3255432"/>
            <a:ext cx="3048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36365" y="3255432"/>
            <a:ext cx="3048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27478B7-E422-B147-9361-75A2A89615C8}"/>
                  </a:ext>
                </a:extLst>
              </p:cNvPr>
              <p:cNvSpPr/>
              <p:nvPr/>
            </p:nvSpPr>
            <p:spPr>
              <a:xfrm>
                <a:off x="10228973" y="3094462"/>
                <a:ext cx="1646662" cy="6690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27478B7-E422-B147-9361-75A2A8961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973" y="3094462"/>
                <a:ext cx="1646662" cy="669073"/>
              </a:xfrm>
              <a:prstGeom prst="roundRect">
                <a:avLst/>
              </a:prstGeom>
              <a:blipFill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6E74A974-8062-BC47-BF02-3D3FBA52ECF7}"/>
              </a:ext>
            </a:extLst>
          </p:cNvPr>
          <p:cNvSpPr/>
          <p:nvPr/>
        </p:nvSpPr>
        <p:spPr>
          <a:xfrm>
            <a:off x="9913434" y="3255432"/>
            <a:ext cx="211873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Fix </a:t>
                </a:r>
                <a:r>
                  <a:rPr lang="en-US" dirty="0">
                    <a:solidFill>
                      <a:srgbClr val="C00000"/>
                    </a:solidFill>
                  </a:rPr>
                  <a:t>hypothesis class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w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softmax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dirty="0">
                    <a:solidFill>
                      <a:srgbClr val="C00000"/>
                    </a:solidFill>
                  </a:rPr>
                  <a:t>loss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Minimize average (or total)  loss </a:t>
                </a:r>
                <a:r>
                  <a:rPr lang="en-US" dirty="0"/>
                  <a:t>on the training set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How do we minimize?</a:t>
                </a:r>
              </a:p>
              <a:p>
                <a:r>
                  <a:rPr lang="en-US" i="1" dirty="0"/>
                  <a:t>Why should this work?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 b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742832A-2D96-8F48-912C-26E096E0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39" y="4807570"/>
            <a:ext cx="4062761" cy="11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Choosing the best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minimize an objective function.</a:t>
            </a:r>
          </a:p>
          <a:p>
            <a:r>
              <a:rPr lang="en-US" dirty="0"/>
              <a:t>In general, optimization problem.</a:t>
            </a:r>
          </a:p>
          <a:p>
            <a:r>
              <a:rPr lang="en-US" dirty="0"/>
              <a:t>If L is differentiable and h is differentiable: can do gradient descent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F26A0-509D-AE46-A0BE-7E23CECB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001294"/>
            <a:ext cx="4572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7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=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solution: </a:t>
            </a:r>
            <a:r>
              <a:rPr lang="en-US" i="1" dirty="0"/>
              <a:t>gradient descent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2435754"/>
            <a:ext cx="1803400" cy="62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0" y="3455194"/>
            <a:ext cx="570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image, produce a label</a:t>
            </a:r>
          </a:p>
          <a:p>
            <a:r>
              <a:rPr lang="en-US" dirty="0"/>
              <a:t>Label can be:</a:t>
            </a:r>
          </a:p>
          <a:p>
            <a:pPr lvl="1"/>
            <a:r>
              <a:rPr lang="en-US" dirty="0"/>
              <a:t>0/1 or yes/no: </a:t>
            </a:r>
            <a:r>
              <a:rPr lang="en-US" i="1" dirty="0"/>
              <a:t>Binary classification</a:t>
            </a:r>
          </a:p>
          <a:p>
            <a:pPr lvl="1"/>
            <a:r>
              <a:rPr lang="en-US" dirty="0"/>
              <a:t>one-of-k: </a:t>
            </a:r>
            <a:r>
              <a:rPr lang="en-US" i="1" dirty="0"/>
              <a:t>Multiclass classification</a:t>
            </a:r>
          </a:p>
          <a:p>
            <a:pPr lvl="1"/>
            <a:r>
              <a:rPr lang="en-US" dirty="0"/>
              <a:t>0/1 for each of k concepts: </a:t>
            </a:r>
            <a:r>
              <a:rPr lang="en-US" i="1" dirty="0" err="1"/>
              <a:t>Multilabel</a:t>
            </a:r>
            <a:r>
              <a:rPr lang="en-US" i="1" dirty="0"/>
              <a:t>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87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76" y="1481555"/>
            <a:ext cx="4589236" cy="1002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7" y="2445239"/>
            <a:ext cx="5953579" cy="1027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07" y="3590401"/>
            <a:ext cx="5362652" cy="39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FA489-B46E-1D45-8854-3EEC75849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07" y="5153267"/>
            <a:ext cx="5700335" cy="1070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82D17-0CB0-E54B-8F9A-92A7845D7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07" y="4436558"/>
            <a:ext cx="5362652" cy="453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FC403-D2A2-E848-ADFD-888E054C2246}"/>
              </a:ext>
            </a:extLst>
          </p:cNvPr>
          <p:cNvSpPr txBox="1"/>
          <p:nvPr/>
        </p:nvSpPr>
        <p:spPr>
          <a:xfrm>
            <a:off x="6836229" y="1532653"/>
            <a:ext cx="50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Objective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BADC5-3452-2840-955A-0A7B8560CBC7}"/>
              </a:ext>
            </a:extLst>
          </p:cNvPr>
          <p:cNvSpPr txBox="1"/>
          <p:nvPr/>
        </p:nvSpPr>
        <p:spPr>
          <a:xfrm>
            <a:off x="6836229" y="2627383"/>
            <a:ext cx="50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Gradient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99FA6-D86D-A440-B7B5-EC5F3C5659B4}"/>
              </a:ext>
            </a:extLst>
          </p:cNvPr>
          <p:cNvSpPr txBox="1"/>
          <p:nvPr/>
        </p:nvSpPr>
        <p:spPr>
          <a:xfrm>
            <a:off x="6836229" y="3429000"/>
            <a:ext cx="509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Gradient = average of per example gradients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E82EC-5AAB-774A-9047-D3334CD1A421}"/>
              </a:ext>
            </a:extLst>
          </p:cNvPr>
          <p:cNvSpPr txBox="1"/>
          <p:nvPr/>
        </p:nvSpPr>
        <p:spPr>
          <a:xfrm>
            <a:off x="6836229" y="4483837"/>
            <a:ext cx="509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Stochastic gradient descent using single examples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95861-51CB-E944-B5AE-166CC9E6AB8A}"/>
              </a:ext>
            </a:extLst>
          </p:cNvPr>
          <p:cNvSpPr txBox="1"/>
          <p:nvPr/>
        </p:nvSpPr>
        <p:spPr>
          <a:xfrm>
            <a:off x="6836229" y="5457744"/>
            <a:ext cx="509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Stochastic gradient descent using minibatch</a:t>
            </a:r>
          </a:p>
        </p:txBody>
      </p:sp>
    </p:spTree>
    <p:extLst>
      <p:ext uri="{BB962C8B-B14F-4D97-AF65-F5344CB8AC3E}">
        <p14:creationId xmlns:p14="http://schemas.microsoft.com/office/powerpoint/2010/main" val="6338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Randomly sample small subset of examples</a:t>
            </a:r>
          </a:p>
          <a:p>
            <a:r>
              <a:rPr lang="en-US" dirty="0"/>
              <a:t>Compute gradient on small subset</a:t>
            </a:r>
          </a:p>
          <a:p>
            <a:pPr lvl="1"/>
            <a:r>
              <a:rPr lang="en-US" i="1" dirty="0"/>
              <a:t>Unbiased estimate of true gradient</a:t>
            </a:r>
          </a:p>
          <a:p>
            <a:r>
              <a:rPr lang="en-US" dirty="0"/>
              <a:t>Take step along estimated gradient</a:t>
            </a:r>
          </a:p>
        </p:txBody>
      </p:sp>
    </p:spTree>
    <p:extLst>
      <p:ext uri="{BB962C8B-B14F-4D97-AF65-F5344CB8AC3E}">
        <p14:creationId xmlns:p14="http://schemas.microsoft.com/office/powerpoint/2010/main" val="275374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9C9D-D6B6-B949-8A78-518B8237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derivatives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AD9A7D-64B9-534F-B42D-1F28294FDD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1972" y="1597800"/>
            <a:ext cx="5181600" cy="43771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EAB09-1DA7-A54C-8A88-3DC430F04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2" y="2220885"/>
            <a:ext cx="10515600" cy="1161143"/>
          </a:xfrm>
        </p:spPr>
        <p:txBody>
          <a:bodyPr/>
          <a:lstStyle/>
          <a:p>
            <a:r>
              <a:rPr lang="en-US" dirty="0"/>
              <a:t>How do we compute gradient?</a:t>
            </a:r>
          </a:p>
          <a:p>
            <a:r>
              <a:rPr lang="en-US" dirty="0"/>
              <a:t>Composition of functions: use chain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5BD88-8273-284E-99D5-EA01F7DF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1" y="3541486"/>
            <a:ext cx="27940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7B680-4989-8448-ACB0-0585A665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" y="4202113"/>
            <a:ext cx="29591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D025F-E589-6442-9A33-82F888DD9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1" y="4819198"/>
            <a:ext cx="29591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4E179-D39D-A147-BAF1-978106CE0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1" y="5559879"/>
            <a:ext cx="22225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574F3-B3DB-0348-83A1-C3D138FF2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322" y="5363257"/>
            <a:ext cx="1480457" cy="862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B76E4-A7A2-B945-BB68-BDC64DB89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4322" y="4413249"/>
            <a:ext cx="2959100" cy="846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C1153-4D5F-A04D-B4A0-90F8069E7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4258" y="3348084"/>
            <a:ext cx="3102429" cy="8879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83284-48E4-EA4D-B578-9D79AA36C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2626" y="3207358"/>
            <a:ext cx="2326826" cy="841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2DB116-BBB6-7A46-8673-24212B8FC1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7264" y="4188276"/>
            <a:ext cx="2342188" cy="846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5EB7F-766C-4D4B-B864-9785D0868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2626" y="5271541"/>
            <a:ext cx="2342188" cy="8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2" name="Circular Arrow 31"/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5064127" y="188377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3968743" y="1912227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6905864" y="312546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5880973" y="3115590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4870441" y="3120574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3789427" y="3166136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8050381" y="310464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316" y="4519422"/>
            <a:ext cx="5856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20240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Distribution</a:t>
            </a:r>
          </a:p>
          <a:p>
            <a:pPr lvl="1"/>
            <a:r>
              <a:rPr lang="en-US" dirty="0"/>
              <a:t>A hypothesis</a:t>
            </a:r>
          </a:p>
          <a:p>
            <a:pPr lvl="1"/>
            <a:r>
              <a:rPr lang="en-US" dirty="0"/>
              <a:t>Loss function L</a:t>
            </a:r>
          </a:p>
          <a:p>
            <a:r>
              <a:rPr lang="en-US" dirty="0"/>
              <a:t>We are interested in </a:t>
            </a:r>
            <a:r>
              <a:rPr lang="en-US" dirty="0">
                <a:solidFill>
                  <a:srgbClr val="C00000"/>
                </a:solidFill>
              </a:rPr>
              <a:t>Expected Risk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training set S, and a particular hypothesis h, </a:t>
            </a:r>
            <a:r>
              <a:rPr lang="en-US" dirty="0">
                <a:solidFill>
                  <a:srgbClr val="C00000"/>
                </a:solidFill>
              </a:rPr>
              <a:t>Empirical Risk: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284" y="2355849"/>
            <a:ext cx="253746" cy="23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9" y="2725736"/>
            <a:ext cx="967316" cy="285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030" y="4347733"/>
            <a:ext cx="4923367" cy="49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350" y="5515484"/>
            <a:ext cx="6083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By central limit theorem,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Variance proportional to 1/n</a:t>
            </a:r>
          </a:p>
          <a:p>
            <a:endParaRPr lang="en-US" dirty="0"/>
          </a:p>
          <a:p>
            <a:r>
              <a:rPr lang="en-US" dirty="0"/>
              <a:t>For randomly chosen h, empirical risk is an </a:t>
            </a:r>
            <a:r>
              <a:rPr lang="en-US" i="1" dirty="0"/>
              <a:t>unbiased estimator </a:t>
            </a:r>
            <a:r>
              <a:rPr lang="en-US" dirty="0"/>
              <a:t>of expected risk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64" y="1690688"/>
            <a:ext cx="4923367" cy="49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17" y="1427426"/>
            <a:ext cx="60833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67" y="3016251"/>
            <a:ext cx="4356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5842"/>
          </a:xfrm>
        </p:spPr>
        <p:txBody>
          <a:bodyPr/>
          <a:lstStyle/>
          <a:p>
            <a:r>
              <a:rPr lang="en-US" dirty="0"/>
              <a:t>Empirical risk unbiased estimate of expected risk</a:t>
            </a:r>
          </a:p>
          <a:p>
            <a:r>
              <a:rPr lang="en-US" dirty="0"/>
              <a:t>Want to minimize expected risk</a:t>
            </a:r>
          </a:p>
          <a:p>
            <a:r>
              <a:rPr lang="en-US" dirty="0"/>
              <a:t>Idea: Minimize </a:t>
            </a:r>
            <a:r>
              <a:rPr lang="en-US" i="1" dirty="0"/>
              <a:t>empirical risk </a:t>
            </a:r>
            <a:r>
              <a:rPr lang="en-US" dirty="0"/>
              <a:t>instead</a:t>
            </a:r>
          </a:p>
          <a:p>
            <a:r>
              <a:rPr lang="en-US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Empirical Risk Minimization Principle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34" y="5308733"/>
            <a:ext cx="403860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29" y="4153640"/>
            <a:ext cx="4923367" cy="49233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77999"/>
            <a:ext cx="6083300" cy="127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8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6214534" y="3505199"/>
            <a:ext cx="3310466" cy="1659467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4216400" y="3505200"/>
            <a:ext cx="1557867" cy="1659467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74533"/>
            <a:ext cx="6858000" cy="55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164666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Training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8750" y="5164666"/>
            <a:ext cx="2722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Generalization error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29" y="1850710"/>
            <a:ext cx="4923367" cy="492337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5069"/>
            <a:ext cx="6083300" cy="127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99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minimizing training error</a:t>
            </a:r>
          </a:p>
          <a:p>
            <a:r>
              <a:rPr lang="en-US" dirty="0"/>
              <a:t>Empirical risk of chosen hypothesis </a:t>
            </a:r>
            <a:r>
              <a:rPr lang="en-US" i="1" dirty="0"/>
              <a:t>no longer </a:t>
            </a:r>
            <a:r>
              <a:rPr lang="en-US" dirty="0"/>
              <a:t>unbiased estimate:</a:t>
            </a:r>
          </a:p>
          <a:p>
            <a:pPr lvl="1"/>
            <a:r>
              <a:rPr lang="en-US" dirty="0"/>
              <a:t>We chose hypothesis based on S</a:t>
            </a:r>
          </a:p>
          <a:p>
            <a:pPr lvl="1"/>
            <a:r>
              <a:rPr lang="en-US" dirty="0"/>
              <a:t>Might have chosen h for which S is a special case</a:t>
            </a:r>
          </a:p>
          <a:p>
            <a:r>
              <a:rPr lang="en-US" dirty="0"/>
              <a:t>Overfitting:</a:t>
            </a:r>
          </a:p>
          <a:p>
            <a:pPr lvl="1"/>
            <a:r>
              <a:rPr lang="en-US" dirty="0"/>
              <a:t>Minimize training error, but generalization error </a:t>
            </a:r>
            <a:r>
              <a:rPr lang="en-US" i="1" dirty="0"/>
              <a:t>increases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55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Variance of empirical risk inversely proportional to size of S</a:t>
            </a:r>
          </a:p>
          <a:p>
            <a:pPr lvl="1"/>
            <a:r>
              <a:rPr lang="en-US" dirty="0"/>
              <a:t>Choose very large S!</a:t>
            </a:r>
          </a:p>
          <a:p>
            <a:pPr lvl="1"/>
            <a:endParaRPr lang="en-US" dirty="0"/>
          </a:p>
          <a:p>
            <a:r>
              <a:rPr lang="en-US" i="1" dirty="0"/>
              <a:t>Larger</a:t>
            </a:r>
            <a:r>
              <a:rPr lang="en-US" dirty="0"/>
              <a:t> the hypothesis class H, </a:t>
            </a:r>
            <a:r>
              <a:rPr lang="en-US" i="1" dirty="0"/>
              <a:t>Higher </a:t>
            </a:r>
            <a:r>
              <a:rPr lang="en-US" dirty="0"/>
              <a:t>the chance of hitting bad hypotheses with low training error and high generalization error</a:t>
            </a:r>
          </a:p>
          <a:p>
            <a:pPr lvl="1"/>
            <a:r>
              <a:rPr lang="en-US" dirty="0"/>
              <a:t>Choose small H!</a:t>
            </a:r>
          </a:p>
          <a:p>
            <a:pPr lvl="1"/>
            <a:endParaRPr lang="en-US" dirty="0"/>
          </a:p>
          <a:p>
            <a:r>
              <a:rPr lang="en-US" dirty="0"/>
              <a:t>For many models, can </a:t>
            </a:r>
            <a:r>
              <a:rPr lang="en-US" i="1" dirty="0"/>
              <a:t>bound </a:t>
            </a:r>
            <a:r>
              <a:rPr lang="en-US" dirty="0"/>
              <a:t>generalization error using some property of parameters</a:t>
            </a:r>
          </a:p>
          <a:p>
            <a:pPr lvl="1"/>
            <a:r>
              <a:rPr lang="en-US" dirty="0"/>
              <a:t>Regularize during optimization!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L2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17353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52964" y="1825625"/>
            <a:ext cx="7200836" cy="3628298"/>
          </a:xfrm>
        </p:spPr>
        <p:txBody>
          <a:bodyPr/>
          <a:lstStyle/>
          <a:p>
            <a:r>
              <a:rPr lang="en-US" dirty="0"/>
              <a:t>2D</a:t>
            </a:r>
          </a:p>
          <a:p>
            <a:r>
              <a:rPr lang="en-US" dirty="0"/>
              <a:t>10 classes</a:t>
            </a:r>
          </a:p>
          <a:p>
            <a:r>
              <a:rPr lang="en-US" dirty="0"/>
              <a:t>6000 examples per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89" y="2279555"/>
            <a:ext cx="2844800" cy="284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60" y="5718412"/>
            <a:ext cx="11750722" cy="28660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7000">
                <a:schemeClr val="accent1">
                  <a:lumMod val="50000"/>
                </a:schemeClr>
              </a:gs>
              <a:gs pos="39000">
                <a:srgbClr val="92D050"/>
              </a:gs>
              <a:gs pos="81000">
                <a:srgbClr val="FFC000"/>
              </a:gs>
              <a:gs pos="58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711202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13" y="6301222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1990’s</a:t>
            </a:r>
          </a:p>
        </p:txBody>
      </p:sp>
    </p:spTree>
    <p:extLst>
      <p:ext uri="{BB962C8B-B14F-4D97-AF65-F5344CB8AC3E}">
        <p14:creationId xmlns:p14="http://schemas.microsoft.com/office/powerpoint/2010/main" val="1761562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we are overfitting?</a:t>
            </a:r>
          </a:p>
          <a:p>
            <a:pPr lvl="1"/>
            <a:r>
              <a:rPr lang="en-US" dirty="0"/>
              <a:t>Use a </a:t>
            </a:r>
            <a:r>
              <a:rPr lang="en-US" i="1" dirty="0"/>
              <a:t>held-out </a:t>
            </a:r>
            <a:r>
              <a:rPr lang="en-US" dirty="0"/>
              <a:t>“validation set”</a:t>
            </a:r>
          </a:p>
          <a:p>
            <a:pPr lvl="1"/>
            <a:r>
              <a:rPr lang="en-US" dirty="0"/>
              <a:t>To be an unbiased sample, must be completely </a:t>
            </a:r>
            <a:r>
              <a:rPr lang="en-US" i="1" dirty="0"/>
              <a:t>unseen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34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model with least expected risk = expected loss</a:t>
            </a:r>
          </a:p>
          <a:p>
            <a:r>
              <a:rPr lang="en-US" dirty="0"/>
              <a:t>But expected risk hard to evaluate</a:t>
            </a:r>
          </a:p>
          <a:p>
            <a:r>
              <a:rPr lang="en-US" dirty="0"/>
              <a:t>Empirical Risk Minimization: minimize empirical risk in training set</a:t>
            </a:r>
          </a:p>
          <a:p>
            <a:r>
              <a:rPr lang="en-US" dirty="0"/>
              <a:t>Might end up picking special case: overfitting</a:t>
            </a:r>
          </a:p>
          <a:p>
            <a:r>
              <a:rPr lang="en-US" dirty="0"/>
              <a:t>Avoid overfitting by:</a:t>
            </a:r>
          </a:p>
          <a:p>
            <a:pPr lvl="1"/>
            <a:r>
              <a:rPr lang="en-US" dirty="0"/>
              <a:t>Constructing large training sets</a:t>
            </a:r>
          </a:p>
          <a:p>
            <a:pPr lvl="1"/>
            <a:r>
              <a:rPr lang="en-US" dirty="0"/>
              <a:t>Reducing size of model class</a:t>
            </a:r>
          </a:p>
          <a:p>
            <a:pPr lvl="1"/>
            <a:r>
              <a:rPr lang="en-US" dirty="0"/>
              <a:t>Regularization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training set and validation set</a:t>
            </a:r>
          </a:p>
          <a:p>
            <a:r>
              <a:rPr lang="en-US" dirty="0"/>
              <a:t>Pick hypothesis class</a:t>
            </a:r>
          </a:p>
          <a:p>
            <a:r>
              <a:rPr lang="en-US" dirty="0"/>
              <a:t>Pick loss function</a:t>
            </a:r>
          </a:p>
          <a:p>
            <a:r>
              <a:rPr lang="en-US" dirty="0"/>
              <a:t>Minimize empirical risk (+ regularization)</a:t>
            </a:r>
          </a:p>
          <a:p>
            <a:r>
              <a:rPr lang="en-US" dirty="0"/>
              <a:t>Measure performance on held-out validation set</a:t>
            </a:r>
          </a:p>
          <a:p>
            <a:r>
              <a:rPr lang="en-US" dirty="0"/>
              <a:t>Profit!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64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 and hypothesis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99" y="2336800"/>
            <a:ext cx="1176510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65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96A4-9211-FD49-9D6B-D57BD2D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C819C-D911-3D4D-A2C7-82AC8FD06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Caltech 101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99200" y="1825625"/>
            <a:ext cx="5054600" cy="3628298"/>
          </a:xfrm>
        </p:spPr>
        <p:txBody>
          <a:bodyPr/>
          <a:lstStyle/>
          <a:p>
            <a:r>
              <a:rPr lang="en-US" dirty="0"/>
              <a:t>101 classes</a:t>
            </a:r>
          </a:p>
          <a:p>
            <a:r>
              <a:rPr lang="en-US" dirty="0"/>
              <a:t>10 classes</a:t>
            </a:r>
          </a:p>
          <a:p>
            <a:r>
              <a:rPr lang="en-US" dirty="0"/>
              <a:t>30 examples per class</a:t>
            </a:r>
          </a:p>
          <a:p>
            <a:r>
              <a:rPr lang="en-US" dirty="0"/>
              <a:t>Strong category-specific biases</a:t>
            </a:r>
          </a:p>
          <a:p>
            <a:r>
              <a:rPr lang="en-US" dirty="0"/>
              <a:t>Clean images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60" y="5718412"/>
            <a:ext cx="11750722" cy="28660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7000">
                <a:schemeClr val="accent1">
                  <a:lumMod val="50000"/>
                </a:schemeClr>
              </a:gs>
              <a:gs pos="39000">
                <a:srgbClr val="92D050"/>
              </a:gs>
              <a:gs pos="81000">
                <a:srgbClr val="FFC000"/>
              </a:gs>
              <a:gs pos="58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711202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13" y="6301222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1990’s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13" y="4758267"/>
            <a:ext cx="17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MNIST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213" y="1356596"/>
            <a:ext cx="1529256" cy="1218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18" y="1366314"/>
            <a:ext cx="1337733" cy="1337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163" y="2299670"/>
            <a:ext cx="1378678" cy="2568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514" y="2682159"/>
            <a:ext cx="1686131" cy="1107226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16200000">
            <a:off x="3181169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65880" y="6212888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8141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VOC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0700" y="1793823"/>
            <a:ext cx="5054600" cy="3628298"/>
          </a:xfrm>
        </p:spPr>
        <p:txBody>
          <a:bodyPr/>
          <a:lstStyle/>
          <a:p>
            <a:r>
              <a:rPr lang="en-US" dirty="0"/>
              <a:t>20 classes</a:t>
            </a:r>
          </a:p>
          <a:p>
            <a:r>
              <a:rPr lang="en-US" dirty="0"/>
              <a:t>~500 examples per class</a:t>
            </a:r>
          </a:p>
          <a:p>
            <a:r>
              <a:rPr lang="en-US" dirty="0"/>
              <a:t>Clutter, occlusion, natural scenes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60" y="5718412"/>
            <a:ext cx="11750722" cy="28660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7000">
                <a:schemeClr val="accent1">
                  <a:lumMod val="50000"/>
                </a:schemeClr>
              </a:gs>
              <a:gs pos="39000">
                <a:srgbClr val="92D050"/>
              </a:gs>
              <a:gs pos="81000">
                <a:srgbClr val="FFC000"/>
              </a:gs>
              <a:gs pos="58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711202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13" y="6301222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1990’s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13" y="4758267"/>
            <a:ext cx="17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MNIST</a:t>
            </a:r>
          </a:p>
        </p:txBody>
      </p:sp>
      <p:sp>
        <p:nvSpPr>
          <p:cNvPr id="13" name="Pentagon 12"/>
          <p:cNvSpPr/>
          <p:nvPr/>
        </p:nvSpPr>
        <p:spPr>
          <a:xfrm rot="16200000">
            <a:off x="3181169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65880" y="6212888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2004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5880" y="4756498"/>
            <a:ext cx="17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Caltech 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224979"/>
            <a:ext cx="203200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1922700"/>
            <a:ext cx="203200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0" y="2725668"/>
            <a:ext cx="2032000" cy="1524000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 rot="16200000">
            <a:off x="5712789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44041" y="6212887"/>
            <a:ext cx="203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2007-2012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826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0700" y="1793823"/>
            <a:ext cx="5054600" cy="3628298"/>
          </a:xfrm>
        </p:spPr>
        <p:txBody>
          <a:bodyPr/>
          <a:lstStyle/>
          <a:p>
            <a:r>
              <a:rPr lang="en-US" dirty="0"/>
              <a:t>1000 classes</a:t>
            </a:r>
          </a:p>
          <a:p>
            <a:r>
              <a:rPr lang="en-US" dirty="0"/>
              <a:t>~1000 examples per class</a:t>
            </a:r>
          </a:p>
          <a:p>
            <a:r>
              <a:rPr lang="en-US" dirty="0"/>
              <a:t>Mix of cluttered and clean images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60" y="5718412"/>
            <a:ext cx="11750722" cy="28660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7000">
                <a:schemeClr val="accent1">
                  <a:lumMod val="50000"/>
                </a:schemeClr>
              </a:gs>
              <a:gs pos="39000">
                <a:srgbClr val="92D050"/>
              </a:gs>
              <a:gs pos="81000">
                <a:srgbClr val="FFC000"/>
              </a:gs>
              <a:gs pos="58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711202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13" y="6301222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1990’s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13" y="4758267"/>
            <a:ext cx="17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MNIST</a:t>
            </a:r>
          </a:p>
        </p:txBody>
      </p:sp>
      <p:sp>
        <p:nvSpPr>
          <p:cNvPr id="13" name="Pentagon 12"/>
          <p:cNvSpPr/>
          <p:nvPr/>
        </p:nvSpPr>
        <p:spPr>
          <a:xfrm rot="16200000">
            <a:off x="3181169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65880" y="6212888"/>
            <a:ext cx="17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2004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5880" y="4756498"/>
            <a:ext cx="17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Caltech 101</a:t>
            </a:r>
          </a:p>
        </p:txBody>
      </p:sp>
      <p:sp>
        <p:nvSpPr>
          <p:cNvPr id="18" name="Pentagon 17"/>
          <p:cNvSpPr/>
          <p:nvPr/>
        </p:nvSpPr>
        <p:spPr>
          <a:xfrm rot="16200000">
            <a:off x="5712789" y="5541370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44041" y="6212887"/>
            <a:ext cx="203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2007-2013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17" y="2418612"/>
            <a:ext cx="5801783" cy="21783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97499" y="4747937"/>
            <a:ext cx="17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PASCAL VOC</a:t>
            </a:r>
          </a:p>
        </p:txBody>
      </p:sp>
      <p:sp>
        <p:nvSpPr>
          <p:cNvPr id="21" name="Pentagon 20"/>
          <p:cNvSpPr/>
          <p:nvPr/>
        </p:nvSpPr>
        <p:spPr>
          <a:xfrm rot="16200000">
            <a:off x="8668319" y="5573088"/>
            <a:ext cx="1100667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99571" y="6262203"/>
            <a:ext cx="203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2013-2017</a:t>
            </a:r>
          </a:p>
        </p:txBody>
      </p:sp>
    </p:spTree>
    <p:extLst>
      <p:ext uri="{BB962C8B-B14F-4D97-AF65-F5344CB8AC3E}">
        <p14:creationId xmlns:p14="http://schemas.microsoft.com/office/powerpoint/2010/main" val="178458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recognition hard?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7" y="2343985"/>
            <a:ext cx="2331351" cy="174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01" y="1469728"/>
            <a:ext cx="2080676" cy="1525829"/>
          </a:xfrm>
          <a:prstGeom prst="rect">
            <a:avLst/>
          </a:prstGeom>
        </p:spPr>
      </p:pic>
      <p:sp>
        <p:nvSpPr>
          <p:cNvPr id="3" name="Notched Right Arrow 2">
            <a:extLst>
              <a:ext uri="{FF2B5EF4-FFF2-40B4-BE49-F238E27FC236}">
                <a16:creationId xmlns:a16="http://schemas.microsoft.com/office/drawing/2014/main" id="{C08DDBE3-8802-9841-A634-CA07D827D62F}"/>
              </a:ext>
            </a:extLst>
          </p:cNvPr>
          <p:cNvSpPr/>
          <p:nvPr/>
        </p:nvSpPr>
        <p:spPr>
          <a:xfrm rot="20168365">
            <a:off x="2740950" y="2275651"/>
            <a:ext cx="2417124" cy="1031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Pose/articulation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DF778EA4-DC3C-684E-A173-1DE7E5DD1D11}"/>
              </a:ext>
            </a:extLst>
          </p:cNvPr>
          <p:cNvSpPr/>
          <p:nvPr/>
        </p:nvSpPr>
        <p:spPr>
          <a:xfrm rot="987208">
            <a:off x="2915809" y="3741269"/>
            <a:ext cx="2417124" cy="1031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BBD2F9-1240-614A-887C-A7F7CEFEC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62420" y="3746256"/>
            <a:ext cx="1863569" cy="1761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139AD0-3BAF-2143-B6FF-823ED6EEE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4655" y="3746256"/>
            <a:ext cx="2349145" cy="1761859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FA06741D-2307-524A-9E5C-1F355162694D}"/>
              </a:ext>
            </a:extLst>
          </p:cNvPr>
          <p:cNvSpPr/>
          <p:nvPr/>
        </p:nvSpPr>
        <p:spPr>
          <a:xfrm>
            <a:off x="7285781" y="4256939"/>
            <a:ext cx="1677146" cy="8373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FA1ED8-7305-7941-ACF1-DA86AD812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198" y="5009307"/>
            <a:ext cx="2339619" cy="1673727"/>
          </a:xfrm>
          <a:prstGeom prst="rect">
            <a:avLst/>
          </a:prstGeom>
        </p:spPr>
      </p:pic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1368AB72-11D5-7F43-A50C-B843EC1BA9A6}"/>
              </a:ext>
            </a:extLst>
          </p:cNvPr>
          <p:cNvSpPr/>
          <p:nvPr/>
        </p:nvSpPr>
        <p:spPr>
          <a:xfrm rot="3192148">
            <a:off x="1287113" y="4239703"/>
            <a:ext cx="1580266" cy="1031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Clutter/</a:t>
            </a:r>
          </a:p>
          <a:p>
            <a:pPr algn="ctr"/>
            <a:r>
              <a:rPr lang="en-US" dirty="0"/>
              <a:t>occlusion</a:t>
            </a:r>
          </a:p>
        </p:txBody>
      </p:sp>
    </p:spTree>
    <p:extLst>
      <p:ext uri="{BB962C8B-B14F-4D97-AF65-F5344CB8AC3E}">
        <p14:creationId xmlns:p14="http://schemas.microsoft.com/office/powerpoint/2010/main" val="275297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4316"/>
          </a:xfrm>
        </p:spPr>
        <p:txBody>
          <a:bodyPr/>
          <a:lstStyle/>
          <a:p>
            <a:r>
              <a:rPr lang="en-US" dirty="0"/>
              <a:t>Key idea: teach computer visual concepts by </a:t>
            </a:r>
            <a:r>
              <a:rPr lang="en-US" i="1" dirty="0"/>
              <a:t>providing examples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150" y="2552700"/>
            <a:ext cx="4057650" cy="1299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4201584"/>
            <a:ext cx="6121400" cy="46990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664117" y="3723949"/>
            <a:ext cx="2218267" cy="142516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268527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classifier “Dog” or ”not Dog”</a:t>
            </a:r>
          </a:p>
          <a:p>
            <a:r>
              <a:rPr lang="en-US" dirty="0"/>
              <a:t>Labels: {0, 1}</a:t>
            </a:r>
          </a:p>
          <a:p>
            <a:r>
              <a:rPr lang="en-US" dirty="0"/>
              <a:t>Training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3" y="4165599"/>
            <a:ext cx="2077155" cy="1557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494" y="4163480"/>
            <a:ext cx="2079980" cy="155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740" y="4120955"/>
            <a:ext cx="2203451" cy="160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0558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, 1),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1474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, 1),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83781" y="4568267"/>
            <a:ext cx="187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, 0) , </a:t>
            </a:r>
            <a:r>
              <a:rPr lang="mr-IN" sz="4000" dirty="0"/>
              <a:t>…</a:t>
            </a:r>
            <a:r>
              <a:rPr lang="en-US" sz="4000" dirty="0"/>
              <a:t>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65664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{(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2427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/>
              <a:t>(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6447" y="4568267"/>
            <a:ext cx="99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/>
              <a:t>(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750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23298</TotalTime>
  <Words>1033</Words>
  <Application>Microsoft Macintosh PowerPoint</Application>
  <PresentationFormat>Widescreen</PresentationFormat>
  <Paragraphs>236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Intro to ML</vt:lpstr>
      <vt:lpstr>Image classification</vt:lpstr>
      <vt:lpstr>MNIST</vt:lpstr>
      <vt:lpstr>Caltech 101</vt:lpstr>
      <vt:lpstr>PASCAL VOC</vt:lpstr>
      <vt:lpstr>ImageNet</vt:lpstr>
      <vt:lpstr>Why is recognition hard?</vt:lpstr>
      <vt:lpstr>Learning</vt:lpstr>
      <vt:lpstr>Example</vt:lpstr>
      <vt:lpstr>Learning</vt:lpstr>
      <vt:lpstr>Choosing a model class</vt:lpstr>
      <vt:lpstr>Hypothesis class I: Classical models</vt:lpstr>
      <vt:lpstr>Hypothesis class I: Classical models</vt:lpstr>
      <vt:lpstr>Choice of feature extractor?</vt:lpstr>
      <vt:lpstr>SIFT</vt:lpstr>
      <vt:lpstr>Hypothesis class 2: Multilayer perceptrons</vt:lpstr>
      <vt:lpstr>General recipe</vt:lpstr>
      <vt:lpstr>Training: Choosing the best hypothesis</vt:lpstr>
      <vt:lpstr>Training = Optimization</vt:lpstr>
      <vt:lpstr>Stochastic gradient descent</vt:lpstr>
      <vt:lpstr>Stochastic gradient descent</vt:lpstr>
      <vt:lpstr>Computing derivatives</vt:lpstr>
      <vt:lpstr>The gradient of convnets</vt:lpstr>
      <vt:lpstr>Risk</vt:lpstr>
      <vt:lpstr>Risk</vt:lpstr>
      <vt:lpstr>Risk</vt:lpstr>
      <vt:lpstr>Generalization</vt:lpstr>
      <vt:lpstr>Overfitting</vt:lpstr>
      <vt:lpstr>Controlling generalization error</vt:lpstr>
      <vt:lpstr>Controlling generalization error</vt:lpstr>
      <vt:lpstr>Putting it all together</vt:lpstr>
      <vt:lpstr>Putting it all together</vt:lpstr>
      <vt:lpstr>Loss functions and hypothesis classes</vt:lpstr>
      <vt:lpstr>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ML</dc:title>
  <dc:subject/>
  <dc:creator>Bharath Hariharan</dc:creator>
  <cp:keywords/>
  <dc:description/>
  <cp:lastModifiedBy>Bharath Hariharan</cp:lastModifiedBy>
  <cp:revision>24</cp:revision>
  <cp:lastPrinted>2019-10-08T02:21:59Z</cp:lastPrinted>
  <dcterms:created xsi:type="dcterms:W3CDTF">2018-09-29T18:44:21Z</dcterms:created>
  <dcterms:modified xsi:type="dcterms:W3CDTF">2019-10-08T02:23:51Z</dcterms:modified>
  <cp:category/>
</cp:coreProperties>
</file>