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93" r:id="rId3"/>
    <p:sldId id="409" r:id="rId4"/>
    <p:sldId id="304" r:id="rId5"/>
    <p:sldId id="410" r:id="rId6"/>
    <p:sldId id="411" r:id="rId7"/>
    <p:sldId id="412" r:id="rId8"/>
    <p:sldId id="413" r:id="rId9"/>
    <p:sldId id="414" r:id="rId10"/>
    <p:sldId id="307" r:id="rId11"/>
    <p:sldId id="308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1952" r:id="rId21"/>
    <p:sldId id="1960" r:id="rId22"/>
    <p:sldId id="1954" r:id="rId23"/>
    <p:sldId id="1983" r:id="rId24"/>
    <p:sldId id="1961" r:id="rId25"/>
    <p:sldId id="1955" r:id="rId26"/>
    <p:sldId id="1956" r:id="rId27"/>
    <p:sldId id="1962" r:id="rId28"/>
    <p:sldId id="1957" r:id="rId29"/>
    <p:sldId id="1982" r:id="rId30"/>
    <p:sldId id="1958" r:id="rId31"/>
    <p:sldId id="1880" r:id="rId32"/>
    <p:sldId id="1937" r:id="rId33"/>
    <p:sldId id="1942" r:id="rId34"/>
    <p:sldId id="1905" r:id="rId35"/>
    <p:sldId id="1907" r:id="rId36"/>
    <p:sldId id="1908" r:id="rId37"/>
    <p:sldId id="1909" r:id="rId38"/>
    <p:sldId id="1910" r:id="rId39"/>
    <p:sldId id="1911" r:id="rId40"/>
    <p:sldId id="1943" r:id="rId41"/>
    <p:sldId id="1944" r:id="rId42"/>
    <p:sldId id="1945" r:id="rId43"/>
    <p:sldId id="258" r:id="rId44"/>
    <p:sldId id="1986" r:id="rId45"/>
    <p:sldId id="351" r:id="rId46"/>
    <p:sldId id="352" r:id="rId47"/>
    <p:sldId id="354" r:id="rId48"/>
    <p:sldId id="353" r:id="rId49"/>
    <p:sldId id="260" r:id="rId50"/>
    <p:sldId id="268" r:id="rId51"/>
    <p:sldId id="310" r:id="rId52"/>
    <p:sldId id="269" r:id="rId53"/>
    <p:sldId id="270" r:id="rId54"/>
    <p:sldId id="272" r:id="rId55"/>
    <p:sldId id="266" r:id="rId56"/>
    <p:sldId id="303" r:id="rId57"/>
    <p:sldId id="262" r:id="rId58"/>
    <p:sldId id="263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1"/>
    <p:restoredTop sz="94624"/>
  </p:normalViewPr>
  <p:slideViewPr>
    <p:cSldViewPr snapToGrid="0" snapToObjects="1">
      <p:cViewPr varScale="1">
        <p:scale>
          <a:sx n="114" d="100"/>
          <a:sy n="114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42A75-948B-0C4D-8246-B45EE46A5C73}" type="datetimeFigureOut">
              <a:rPr lang="en-US" smtClean="0"/>
              <a:t>9/26/19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20019-AE11-5F46-A61F-69EAE26FE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5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F1ACC-F19B-481E-AB4A-AFA49FF680D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4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scale-space invariant feature detection using </a:t>
            </a:r>
            <a:r>
              <a:rPr lang="en-US" dirty="0" err="1"/>
              <a:t>DoG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7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0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75D0-3ECE-2F44-B2B8-59AC8BF79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BA7F2-AB08-334B-9B14-20E63BAD6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DF568-3DFF-8F40-94AF-5D641274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0873-AC59-6042-9B45-F64A4D1A1DF2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C9C4D-2D6E-9D41-ABE6-A93A178A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E186C-4498-6940-99DE-CFBD5377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2ED5-71A6-E844-AA5F-0F6E7E0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7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AF6D-52A9-2841-8A3E-C2DB1363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6E1D3-5482-0341-951A-F4A7058E8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041D7-D15D-8647-9011-6B3DA9E78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0873-AC59-6042-9B45-F64A4D1A1DF2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78B35-449E-EF43-A730-21AF8F8C0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5B029-A54C-9F46-81D0-CB1EB14C6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2ED5-71A6-E844-AA5F-0F6E7E0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FD36C-15E9-A243-930F-1A624C0F9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06B09-6266-4A4C-9B2A-E3B7E2EEB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6505E-CA67-4C4D-973B-CF1A981B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0873-AC59-6042-9B45-F64A4D1A1DF2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5CA6-ADAE-0E46-8CA3-85E71185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047FE-1AC6-8E48-826C-2F4AEDCB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2ED5-71A6-E844-AA5F-0F6E7E0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4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1934C-A255-BF4A-A1B0-9F375F7B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9140E-D869-1B43-BE85-1D81FB3E3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1A41C-7F68-C249-BCCC-43FC789F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0873-AC59-6042-9B45-F64A4D1A1DF2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9877C-3EA4-474A-B2A9-7F6B57B65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14DE6-46F3-7744-AC96-0B7EDBF9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2ED5-71A6-E844-AA5F-0F6E7E0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2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36D87-A6E8-7940-BE9F-F696D16BF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24D3E-87F3-F94C-B05A-51CE21EA0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8FCCF-607B-6747-A401-EF1A9FBC4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0873-AC59-6042-9B45-F64A4D1A1DF2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512AF-BE85-C648-BC87-ED7AB895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9EF4B-71E5-8D41-A280-F57FC7CD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2ED5-71A6-E844-AA5F-0F6E7E0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6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7A1D9-596D-5547-8027-777B3718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E6C84-8166-AB43-9926-89386E7EB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A7F81-6175-3F49-A561-755242518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6C7F2-EC74-3B48-AB61-CA20F8EC8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0873-AC59-6042-9B45-F64A4D1A1DF2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98191-0C97-A04B-B084-610C18C08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1A3AE-9C83-B244-AA4A-F62FF3F7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2ED5-71A6-E844-AA5F-0F6E7E0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0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AE050-54AB-CF4C-9964-AD90B221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3A4B1-9241-EF42-84ED-333179881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1C4AD-5472-F04F-9F27-EB6518CC9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CEF486-C55F-DD43-BEF1-6259FA5AC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E1C314-1F82-CC40-9006-E8EC4FE54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ED0C5-0DD7-BE4B-93CC-E216A9B5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0873-AC59-6042-9B45-F64A4D1A1DF2}" type="datetimeFigureOut">
              <a:rPr lang="en-US" smtClean="0"/>
              <a:t>9/26/19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6E098A-7312-554C-81B6-941F64C3E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0471BD-CDE8-9D40-92D8-1BEB8A38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2ED5-71A6-E844-AA5F-0F6E7E0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0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B51A-B0D5-E947-AC1C-4E86F42A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65822E-3425-B04F-BC1D-80864B043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0873-AC59-6042-9B45-F64A4D1A1DF2}" type="datetimeFigureOut">
              <a:rPr lang="en-US" smtClean="0"/>
              <a:t>9/26/19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91DB1-77C1-6249-A0CA-3CCF1C99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3D439-B5C6-A344-93D5-55DC72595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2ED5-71A6-E844-AA5F-0F6E7E0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0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EA2447-B2DC-BB49-B88B-2C45291F7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0873-AC59-6042-9B45-F64A4D1A1DF2}" type="datetimeFigureOut">
              <a:rPr lang="en-US" smtClean="0"/>
              <a:t>9/26/19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39128-297C-EB43-BAA2-2420BB2B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0681A-F35E-0F4E-9819-6CAE43A4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2ED5-71A6-E844-AA5F-0F6E7E0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6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7A95-6F6D-E648-8057-A92C31A6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588C1-CF8D-9545-8A67-E905E9AF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C8A0E-9599-6B47-A51E-6859354EC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8BAFD-AF5F-8C48-BBC9-561B5344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0873-AC59-6042-9B45-F64A4D1A1DF2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5F70C-4919-EF4A-A943-A87DA105F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1DDEB-7CCC-9E44-AC06-F4675B50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2ED5-71A6-E844-AA5F-0F6E7E0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C3967-5D60-354B-AFDA-D080C897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70871-C563-8747-9C29-9B335E17B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A495B-8823-C84C-AAD8-42B6485DE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DFDD4-6673-CA45-BF6C-28A0D81EE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0873-AC59-6042-9B45-F64A4D1A1DF2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E2E3-A54C-C44C-B011-059CE9EA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8FFF2-AA51-DD45-B42B-C2D23B97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2ED5-71A6-E844-AA5F-0F6E7E0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7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A012C0-DE47-FC4C-9AB2-AF8E6702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DE3EE-6588-3B4E-9B5E-5E36A23E3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29702-E265-8846-B2AB-3036818C8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0873-AC59-6042-9B45-F64A4D1A1DF2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5C863-72D0-A245-9EE0-A13B54EE5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7F7E6-3C8C-C644-BF0A-5B5D7D5A9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B2ED5-71A6-E844-AA5F-0F6E7E0B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4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people.csail.mit.edu/albert/ladypack/wiki/index.php/Known_implementations_of_SIF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466A-3EB9-904C-95B5-1C789C415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Correspondence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AEE65-3F6C-9D4A-BCCF-F4898703AB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83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aperture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whole patch instead of a pixel?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760" y="5247326"/>
            <a:ext cx="828040" cy="825814"/>
          </a:xfrm>
          <a:prstGeom prst="rect">
            <a:avLst/>
          </a:prstGeom>
        </p:spPr>
      </p:pic>
      <p:pic>
        <p:nvPicPr>
          <p:cNvPr id="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613" y="2295662"/>
            <a:ext cx="3146334" cy="23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5661660" y="2883477"/>
            <a:ext cx="8890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5" idx="0"/>
          </p:cNvCxnSpPr>
          <p:nvPr/>
        </p:nvCxnSpPr>
        <p:spPr>
          <a:xfrm>
            <a:off x="5706110" y="2974918"/>
            <a:ext cx="26670" cy="22724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7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as descriptor the whole patch</a:t>
                </a:r>
              </a:p>
              <a:p>
                <a:r>
                  <a:rPr lang="en-US" dirty="0"/>
                  <a:t>Match descriptors using </a:t>
                </a:r>
                <a:r>
                  <a:rPr lang="en-US" dirty="0" err="1"/>
                  <a:t>euclidean</a:t>
                </a:r>
                <a:r>
                  <a:rPr lang="en-US" dirty="0"/>
                  <a:t> distance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||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 −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739" y="4141312"/>
            <a:ext cx="828040" cy="825814"/>
          </a:xfrm>
          <a:prstGeom prst="rect">
            <a:avLst/>
          </a:prstGeom>
        </p:spPr>
      </p:pic>
      <p:pic>
        <p:nvPicPr>
          <p:cNvPr id="6" name="Picture 2" descr="http://farm1.static.flickr.com/47/136915456_c6f719ea3f.jpg?v=0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0769" y="3517650"/>
            <a:ext cx="2100518" cy="223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3519615"/>
            <a:ext cx="2177130" cy="22317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833360" y="3990262"/>
            <a:ext cx="294640" cy="307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2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</a:t>
            </a:r>
          </a:p>
        </p:txBody>
      </p:sp>
      <p:pic>
        <p:nvPicPr>
          <p:cNvPr id="4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7606" y="2380201"/>
            <a:ext cx="3182698" cy="223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840" y="2380201"/>
            <a:ext cx="3169920" cy="2238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650" y="3237072"/>
            <a:ext cx="828040" cy="82581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696960" y="2811702"/>
            <a:ext cx="294640" cy="307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8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940" y="1782130"/>
            <a:ext cx="2456180" cy="1633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</a:t>
            </a:r>
          </a:p>
        </p:txBody>
      </p:sp>
      <p:sp>
        <p:nvSpPr>
          <p:cNvPr id="7" name="Oval 6"/>
          <p:cNvSpPr/>
          <p:nvPr/>
        </p:nvSpPr>
        <p:spPr>
          <a:xfrm>
            <a:off x="4541520" y="2316480"/>
            <a:ext cx="8128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4"/>
          </p:cNvCxnSpPr>
          <p:nvPr/>
        </p:nvCxnSpPr>
        <p:spPr>
          <a:xfrm>
            <a:off x="4582160" y="2407920"/>
            <a:ext cx="0" cy="2268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746" y="4676231"/>
            <a:ext cx="891495" cy="891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440" y="1782130"/>
            <a:ext cx="2250440" cy="16338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860" y="4287520"/>
            <a:ext cx="224702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56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 - Normalized Cross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Lighting and color change pixel intensities</a:t>
                </a:r>
              </a:p>
              <a:p>
                <a:r>
                  <a:rPr lang="en-US" dirty="0"/>
                  <a:t>Example: increase brightness / contrast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𝐼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𝛽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Subtract patch mean: invariance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𝛽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Divide by norm of vector: invariance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′=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− &lt;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</m:t>
                    </m:r>
                  </m:oMath>
                </a14:m>
                <a:endParaRPr lang="en-US" b="0" dirty="0"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′′= 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num>
                      <m:den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||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||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i="1" dirty="0"/>
                  <a:t>similarity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⋅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′′</m:t>
                    </m:r>
                  </m:oMath>
                </a14:m>
                <a:endParaRPr lang="en-US" b="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3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 - Normalized cross correlation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940" y="1782130"/>
            <a:ext cx="2456180" cy="16338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41520" y="2316480"/>
            <a:ext cx="8128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82160" y="2407920"/>
            <a:ext cx="0" cy="2268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746" y="4676231"/>
            <a:ext cx="891495" cy="891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440" y="1782130"/>
            <a:ext cx="2250440" cy="1633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098" y="3708400"/>
            <a:ext cx="2418023" cy="175768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670800" y="4043680"/>
            <a:ext cx="243840" cy="233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06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correspondence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patch as descriptor, NCC as similarity</a:t>
            </a:r>
          </a:p>
          <a:p>
            <a:r>
              <a:rPr lang="en-US" dirty="0"/>
              <a:t>Invariant to?</a:t>
            </a:r>
          </a:p>
          <a:p>
            <a:pPr lvl="1"/>
            <a:r>
              <a:rPr lang="en-US" dirty="0"/>
              <a:t>Photometric transformations?</a:t>
            </a:r>
          </a:p>
          <a:p>
            <a:pPr lvl="1"/>
            <a:r>
              <a:rPr lang="en-US" dirty="0"/>
              <a:t>Translation?</a:t>
            </a:r>
          </a:p>
          <a:p>
            <a:pPr lvl="1"/>
            <a:r>
              <a:rPr lang="en-US" dirty="0"/>
              <a:t>Rotation?</a:t>
            </a:r>
          </a:p>
        </p:txBody>
      </p:sp>
    </p:spTree>
    <p:extLst>
      <p:ext uri="{BB962C8B-B14F-4D97-AF65-F5344CB8AC3E}">
        <p14:creationId xmlns:p14="http://schemas.microsoft.com/office/powerpoint/2010/main" val="1262568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1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1" y="3200400"/>
            <a:ext cx="454334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1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400" dirty="0"/>
              <a:t>Find dominant orientation of the image patch</a:t>
            </a:r>
          </a:p>
          <a:p>
            <a:pPr lvl="1"/>
            <a:r>
              <a:rPr lang="en-US" sz="2000" dirty="0"/>
              <a:t>This is given by 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max</a:t>
            </a:r>
            <a:r>
              <a:rPr lang="en-US" sz="2000" dirty="0"/>
              <a:t>, the eigenvector of </a:t>
            </a:r>
            <a:r>
              <a:rPr lang="en-US" sz="2000" b="1" dirty="0"/>
              <a:t>M</a:t>
            </a:r>
            <a:r>
              <a:rPr lang="en-US" sz="2000" dirty="0"/>
              <a:t> corresponding to </a:t>
            </a: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>
                <a:sym typeface="Symbol" pitchFamily="18" charset="2"/>
              </a:rPr>
              <a:t>max</a:t>
            </a:r>
            <a:r>
              <a:rPr lang="en-US" sz="2000" dirty="0">
                <a:sym typeface="Symbol" pitchFamily="18" charset="2"/>
              </a:rPr>
              <a:t> (</a:t>
            </a:r>
            <a:r>
              <a:rPr lang="en-US" sz="2000" dirty="0"/>
              <a:t>the </a:t>
            </a:r>
            <a:r>
              <a:rPr lang="en-US" sz="2000" i="1" dirty="0"/>
              <a:t>larger</a:t>
            </a:r>
            <a:r>
              <a:rPr lang="en-US" sz="2000" dirty="0"/>
              <a:t> eigenvalue)</a:t>
            </a:r>
          </a:p>
          <a:p>
            <a:pPr lvl="1"/>
            <a:r>
              <a:rPr lang="en-US" sz="2000" dirty="0"/>
              <a:t>Rotate the patch according to this angle</a:t>
            </a:r>
          </a:p>
        </p:txBody>
      </p:sp>
      <p:sp>
        <p:nvSpPr>
          <p:cNvPr id="64516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Rotation invariance for </a:t>
            </a:r>
            <a:br>
              <a:rPr lang="en-US" sz="4000" dirty="0"/>
            </a:br>
            <a:r>
              <a:rPr lang="en-US" sz="4000" dirty="0"/>
              <a:t>feature descriptors</a:t>
            </a:r>
          </a:p>
        </p:txBody>
      </p:sp>
      <p:sp>
        <p:nvSpPr>
          <p:cNvPr id="64517" name="Rectangle 14"/>
          <p:cNvSpPr>
            <a:spLocks noChangeArrowheads="1"/>
          </p:cNvSpPr>
          <p:nvPr/>
        </p:nvSpPr>
        <p:spPr bwMode="auto">
          <a:xfrm>
            <a:off x="4984763" y="6519446"/>
            <a:ext cx="2346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Figure by Matthew Brown</a:t>
            </a:r>
          </a:p>
        </p:txBody>
      </p:sp>
    </p:spTree>
    <p:extLst>
      <p:ext uri="{BB962C8B-B14F-4D97-AF65-F5344CB8AC3E}">
        <p14:creationId xmlns:p14="http://schemas.microsoft.com/office/powerpoint/2010/main" val="208738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1"/>
            <a:ext cx="3657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Take 40x40 square window around detected feature</a:t>
            </a:r>
          </a:p>
          <a:p>
            <a:pPr lvl="1"/>
            <a:r>
              <a:rPr lang="en-US" sz="1800" dirty="0"/>
              <a:t>Scale to 1/5 size (using </a:t>
            </a:r>
            <a:r>
              <a:rPr lang="en-US" sz="1800" dirty="0" err="1"/>
              <a:t>prefiltering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Rotate to horizontal</a:t>
            </a:r>
          </a:p>
          <a:p>
            <a:pPr lvl="1"/>
            <a:r>
              <a:rPr lang="en-US" sz="1800" dirty="0"/>
              <a:t>Sample 8x8 square window centered at feature</a:t>
            </a:r>
          </a:p>
          <a:p>
            <a:pPr lvl="1"/>
            <a:r>
              <a:rPr lang="en-US" sz="1800" dirty="0"/>
              <a:t>Intensity normalize the window by subtracting the mean, dividing by the standard deviation in the window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0312" y="4876800"/>
            <a:ext cx="2895600" cy="457200"/>
          </a:xfrm>
          <a:noFill/>
        </p:spPr>
        <p:txBody>
          <a:bodyPr/>
          <a:lstStyle/>
          <a:p>
            <a:r>
              <a:rPr lang="en-US"/>
              <a:t>CSE 576: Computer Vision</a:t>
            </a:r>
          </a:p>
        </p:txBody>
      </p:sp>
      <p:pic>
        <p:nvPicPr>
          <p:cNvPr id="65540" name="Picture 2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13" y="1828801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ultiscale </a:t>
            </a:r>
            <a:r>
              <a:rPr lang="en-US">
                <a:solidFill>
                  <a:srgbClr val="0066FF"/>
                </a:solidFill>
              </a:rPr>
              <a:t>O</a:t>
            </a:r>
            <a:r>
              <a:rPr lang="en-US"/>
              <a:t>riented </a:t>
            </a:r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atche</a:t>
            </a:r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 descriptor</a:t>
            </a:r>
          </a:p>
        </p:txBody>
      </p:sp>
      <p:pic>
        <p:nvPicPr>
          <p:cNvPr id="65542" name="Picture 5" descr="matierbf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5212" y="3113088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8672513" y="2819400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7529512" y="2573339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8977313" y="2286001"/>
            <a:ext cx="1166813" cy="396875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  <a:latin typeface="Verdana" pitchFamily="34" charset="0"/>
              </a:rPr>
              <a:t>8 pixels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 rot="720000">
            <a:off x="7377112" y="2286000"/>
            <a:ext cx="1098550" cy="336550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ECFF"/>
                </a:solidFill>
                <a:latin typeface="Verdana" pitchFamily="34" charset="0"/>
              </a:rPr>
              <a:t>40 pixels</a:t>
            </a:r>
          </a:p>
        </p:txBody>
      </p:sp>
      <p:sp>
        <p:nvSpPr>
          <p:cNvPr id="65547" name="Rectangle 14"/>
          <p:cNvSpPr>
            <a:spLocks noChangeArrowheads="1"/>
          </p:cNvSpPr>
          <p:nvPr/>
        </p:nvSpPr>
        <p:spPr bwMode="auto">
          <a:xfrm>
            <a:off x="7651598" y="6550224"/>
            <a:ext cx="3016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Matthew Brown</a:t>
            </a:r>
          </a:p>
        </p:txBody>
      </p:sp>
    </p:spTree>
    <p:extLst>
      <p:ext uri="{BB962C8B-B14F-4D97-AF65-F5344CB8AC3E}">
        <p14:creationId xmlns:p14="http://schemas.microsoft.com/office/powerpoint/2010/main" val="483688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Detections at multiple scales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443038"/>
            <a:ext cx="9124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363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Matching feature points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066800"/>
            <a:ext cx="77724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Next question: </a:t>
            </a:r>
            <a:r>
              <a:rPr lang="en-US" b="1" dirty="0">
                <a:solidFill>
                  <a:srgbClr val="FF0000"/>
                </a:solidFill>
              </a:rPr>
              <a:t>How to match them?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Two interrelated questions: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US" dirty="0"/>
              <a:t>How do we </a:t>
            </a:r>
            <a:r>
              <a:rPr lang="en-US" i="1" dirty="0"/>
              <a:t>describe </a:t>
            </a:r>
            <a:r>
              <a:rPr lang="en-US" dirty="0"/>
              <a:t>each feature point?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US" dirty="0"/>
              <a:t>How do we </a:t>
            </a:r>
            <a:r>
              <a:rPr lang="en-US" i="1" dirty="0"/>
              <a:t>match </a:t>
            </a:r>
            <a:r>
              <a:rPr lang="en-US" dirty="0"/>
              <a:t>descriptions?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01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1" y="2133601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4813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5756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5248276" y="4305301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5705476" y="3848101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4968876" y="3429001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748496" y="2232025"/>
            <a:ext cx="7553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5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 of MOPS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81200" y="1371600"/>
            <a:ext cx="8305800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Intensity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Scale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Rotation</a:t>
            </a:r>
          </a:p>
        </p:txBody>
      </p:sp>
    </p:spTree>
    <p:extLst>
      <p:ext uri="{BB962C8B-B14F-4D97-AF65-F5344CB8AC3E}">
        <p14:creationId xmlns:p14="http://schemas.microsoft.com/office/powerpoint/2010/main" val="2869919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and Lighting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667000"/>
            <a:ext cx="3780281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2667000"/>
            <a:ext cx="346350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5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Out-of-plane rotation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276" y="2483909"/>
            <a:ext cx="7781925" cy="1914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2400" y="43815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Out-of-plane rotation</a:t>
            </a:r>
          </a:p>
        </p:txBody>
      </p:sp>
    </p:spTree>
    <p:extLst>
      <p:ext uri="{BB962C8B-B14F-4D97-AF65-F5344CB8AC3E}">
        <p14:creationId xmlns:p14="http://schemas.microsoft.com/office/powerpoint/2010/main" val="948756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A62D-436F-8845-B129-F2710942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BB4D6-3544-D546-8E66-EC32357C0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39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26807" y="1022350"/>
            <a:ext cx="5102895" cy="4800600"/>
            <a:chOff x="3203741" y="220133"/>
            <a:chExt cx="6803860" cy="6400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3741" y="1338083"/>
              <a:ext cx="6803860" cy="528285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7501467" y="1913467"/>
              <a:ext cx="0" cy="138853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5977467" y="3843868"/>
              <a:ext cx="491066" cy="524932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687733" y="4233335"/>
              <a:ext cx="948266" cy="321732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8669867" y="1524000"/>
              <a:ext cx="489154" cy="762000"/>
            </a:xfrm>
            <a:custGeom>
              <a:avLst/>
              <a:gdLst>
                <a:gd name="connsiteX0" fmla="*/ 101600 w 489154"/>
                <a:gd name="connsiteY0" fmla="*/ 0 h 762000"/>
                <a:gd name="connsiteX1" fmla="*/ 440266 w 489154"/>
                <a:gd name="connsiteY1" fmla="*/ 220133 h 762000"/>
                <a:gd name="connsiteX2" fmla="*/ 440266 w 489154"/>
                <a:gd name="connsiteY2" fmla="*/ 541867 h 762000"/>
                <a:gd name="connsiteX3" fmla="*/ 0 w 489154"/>
                <a:gd name="connsiteY3" fmla="*/ 762000 h 762000"/>
                <a:gd name="connsiteX4" fmla="*/ 0 w 489154"/>
                <a:gd name="connsiteY4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154" h="762000">
                  <a:moveTo>
                    <a:pt x="101600" y="0"/>
                  </a:moveTo>
                  <a:cubicBezTo>
                    <a:pt x="242711" y="64911"/>
                    <a:pt x="383822" y="129822"/>
                    <a:pt x="440266" y="220133"/>
                  </a:cubicBezTo>
                  <a:cubicBezTo>
                    <a:pt x="496710" y="310444"/>
                    <a:pt x="513644" y="451556"/>
                    <a:pt x="440266" y="541867"/>
                  </a:cubicBezTo>
                  <a:cubicBezTo>
                    <a:pt x="366888" y="632178"/>
                    <a:pt x="0" y="762000"/>
                    <a:pt x="0" y="762000"/>
                  </a:cubicBezTo>
                  <a:lnTo>
                    <a:pt x="0" y="762000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ight Arrow Callout 15"/>
            <p:cNvSpPr/>
            <p:nvPr/>
          </p:nvSpPr>
          <p:spPr>
            <a:xfrm>
              <a:off x="5012267" y="1690688"/>
              <a:ext cx="2489200" cy="1052512"/>
            </a:xfrm>
            <a:prstGeom prst="rightArrowCallout">
              <a:avLst>
                <a:gd name="adj1" fmla="val 18565"/>
                <a:gd name="adj2" fmla="val 18565"/>
                <a:gd name="adj3" fmla="val 37871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Depth Discontinuity</a:t>
              </a:r>
            </a:p>
          </p:txBody>
        </p:sp>
        <p:sp>
          <p:nvSpPr>
            <p:cNvPr id="17" name="Down Arrow Callout 16"/>
            <p:cNvSpPr/>
            <p:nvPr/>
          </p:nvSpPr>
          <p:spPr>
            <a:xfrm>
              <a:off x="8297334" y="220133"/>
              <a:ext cx="1439334" cy="1470555"/>
            </a:xfrm>
            <a:prstGeom prst="downArrowCallout">
              <a:avLst>
                <a:gd name="adj1" fmla="val 11301"/>
                <a:gd name="adj2" fmla="val 16781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Normal discontinuity</a:t>
              </a:r>
            </a:p>
          </p:txBody>
        </p:sp>
        <p:sp>
          <p:nvSpPr>
            <p:cNvPr id="18" name="Right Arrow Callout 17"/>
            <p:cNvSpPr/>
            <p:nvPr/>
          </p:nvSpPr>
          <p:spPr>
            <a:xfrm>
              <a:off x="3733800" y="3502555"/>
              <a:ext cx="2489200" cy="1052512"/>
            </a:xfrm>
            <a:prstGeom prst="rightArrowCallout">
              <a:avLst>
                <a:gd name="adj1" fmla="val 18565"/>
                <a:gd name="adj2" fmla="val 18565"/>
                <a:gd name="adj3" fmla="val 37871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Albedo Edge</a:t>
              </a:r>
              <a:endParaRPr lang="en-US" sz="1350" dirty="0"/>
            </a:p>
          </p:txBody>
        </p:sp>
        <p:sp>
          <p:nvSpPr>
            <p:cNvPr id="20" name="Up Arrow Callout 19"/>
            <p:cNvSpPr/>
            <p:nvPr/>
          </p:nvSpPr>
          <p:spPr>
            <a:xfrm>
              <a:off x="7442199" y="4394201"/>
              <a:ext cx="1574802" cy="1253067"/>
            </a:xfrm>
            <a:prstGeom prst="upArrowCallout">
              <a:avLst>
                <a:gd name="adj1" fmla="val 11005"/>
                <a:gd name="adj2" fmla="val 17003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Shadow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386157"/>
            <a:ext cx="470535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Better representation </a:t>
            </a:r>
            <a:r>
              <a:rPr lang="en-US"/>
              <a:t>than color: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32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a better feature descriptor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</a:t>
            </a:r>
            <a:r>
              <a:rPr lang="en-US" i="1" dirty="0"/>
              <a:t>pattern of edges</a:t>
            </a:r>
          </a:p>
          <a:p>
            <a:pPr lvl="1"/>
            <a:r>
              <a:rPr lang="en-US" dirty="0"/>
              <a:t>Edge orientation </a:t>
            </a:r>
            <a:r>
              <a:rPr lang="mr-IN" dirty="0"/>
              <a:t>–</a:t>
            </a:r>
            <a:r>
              <a:rPr lang="en-US" dirty="0"/>
              <a:t> clue to shape</a:t>
            </a:r>
          </a:p>
          <a:p>
            <a:pPr lvl="1"/>
            <a:endParaRPr lang="en-US" i="1" dirty="0"/>
          </a:p>
          <a:p>
            <a:r>
              <a:rPr lang="en-US" dirty="0"/>
              <a:t>Be resilient to </a:t>
            </a:r>
            <a:r>
              <a:rPr lang="en-US" i="1" dirty="0"/>
              <a:t>small deformations</a:t>
            </a:r>
          </a:p>
          <a:p>
            <a:pPr lvl="1"/>
            <a:r>
              <a:rPr lang="en-US" dirty="0"/>
              <a:t>Deformations might move pixels around, but slightly</a:t>
            </a:r>
          </a:p>
          <a:p>
            <a:pPr lvl="1"/>
            <a:r>
              <a:rPr lang="en-US" dirty="0"/>
              <a:t>Deformations might change edge orientations, but slightly</a:t>
            </a:r>
          </a:p>
        </p:txBody>
      </p:sp>
    </p:spTree>
    <p:extLst>
      <p:ext uri="{BB962C8B-B14F-4D97-AF65-F5344CB8AC3E}">
        <p14:creationId xmlns:p14="http://schemas.microsoft.com/office/powerpoint/2010/main" val="787325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Invariance to deformation by quantization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13100" y="3498851"/>
            <a:ext cx="1447800" cy="12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13100" y="2813051"/>
            <a:ext cx="1130300" cy="698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2590523">
            <a:off x="3328869" y="3149602"/>
            <a:ext cx="565151" cy="3492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3835400" y="3185726"/>
            <a:ext cx="609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37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286496" y="3498851"/>
            <a:ext cx="1447800" cy="12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286496" y="2813052"/>
            <a:ext cx="1130300" cy="698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2590523">
            <a:off x="6402265" y="3149602"/>
            <a:ext cx="565151" cy="3492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6908796" y="3185727"/>
            <a:ext cx="609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42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7000" y="4578352"/>
            <a:ext cx="307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Between 30 and 45</a:t>
            </a:r>
          </a:p>
        </p:txBody>
      </p:sp>
      <p:cxnSp>
        <p:nvCxnSpPr>
          <p:cNvPr id="16" name="Straight Arrow Connector 15"/>
          <p:cNvCxnSpPr>
            <a:endCxn id="14" idx="0"/>
          </p:cNvCxnSpPr>
          <p:nvPr/>
        </p:nvCxnSpPr>
        <p:spPr>
          <a:xfrm>
            <a:off x="3937000" y="3644921"/>
            <a:ext cx="1536698" cy="933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0"/>
          </p:cNvCxnSpPr>
          <p:nvPr/>
        </p:nvCxnSpPr>
        <p:spPr>
          <a:xfrm flipH="1">
            <a:off x="5473698" y="3578237"/>
            <a:ext cx="1377948" cy="1000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229600" y="1417638"/>
            <a:ext cx="1981200" cy="1768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686800" y="2057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29600" y="3578236"/>
            <a:ext cx="1981200" cy="1768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686800" y="4328726"/>
            <a:ext cx="609600" cy="395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Invariance to deformation by quantization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2057400"/>
            <a:ext cx="7950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32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Spatial invariance by histograms</a:t>
            </a:r>
          </a:p>
        </p:txBody>
      </p:sp>
      <p:sp>
        <p:nvSpPr>
          <p:cNvPr id="5" name="Oval 4"/>
          <p:cNvSpPr/>
          <p:nvPr/>
        </p:nvSpPr>
        <p:spPr>
          <a:xfrm>
            <a:off x="2895599" y="2209800"/>
            <a:ext cx="482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2895599" y="2783283"/>
            <a:ext cx="482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3606800" y="2349500"/>
            <a:ext cx="673100" cy="5461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7315201" y="2057400"/>
            <a:ext cx="482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8813800" y="2540000"/>
            <a:ext cx="482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7880351" y="2520949"/>
            <a:ext cx="673100" cy="5461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4165600" y="4140201"/>
            <a:ext cx="393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 blue balls, one red box</a:t>
            </a:r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>
          <a:xfrm flipH="1">
            <a:off x="6134100" y="3240484"/>
            <a:ext cx="1549400" cy="8997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0"/>
          </p:cNvCxnSpPr>
          <p:nvPr/>
        </p:nvCxnSpPr>
        <p:spPr>
          <a:xfrm>
            <a:off x="4165602" y="3062684"/>
            <a:ext cx="1968499" cy="10775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495801" y="6400800"/>
            <a:ext cx="28194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95800" y="5105400"/>
            <a:ext cx="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79900" y="5867400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67200" y="5334000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70500" y="5334000"/>
            <a:ext cx="2286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24601" y="5858933"/>
            <a:ext cx="220133" cy="5418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061531" y="6400799"/>
            <a:ext cx="68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balls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07164" y="6400798"/>
            <a:ext cx="90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boxes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38600" y="5152996"/>
            <a:ext cx="47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52462" y="5661799"/>
            <a:ext cx="47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74017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T. Tuytelaars, B. Leibe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78314" y="4054476"/>
            <a:ext cx="2306637" cy="2327275"/>
            <a:chOff x="1735" y="2568"/>
            <a:chExt cx="1453" cy="1466"/>
          </a:xfrm>
        </p:grpSpPr>
        <p:sp>
          <p:nvSpPr>
            <p:cNvPr id="53319" name="Freeform 3"/>
            <p:cNvSpPr>
              <a:spLocks/>
            </p:cNvSpPr>
            <p:nvPr/>
          </p:nvSpPr>
          <p:spPr bwMode="auto">
            <a:xfrm>
              <a:off x="1742" y="2575"/>
              <a:ext cx="1438" cy="1451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1 h 9641"/>
                <a:gd name="T28" fmla="*/ 1 w 8629"/>
                <a:gd name="T29" fmla="*/ 1 h 9641"/>
                <a:gd name="T30" fmla="*/ 1 w 8629"/>
                <a:gd name="T31" fmla="*/ 1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1 h 9641"/>
                <a:gd name="T54" fmla="*/ 0 w 8629"/>
                <a:gd name="T55" fmla="*/ 1 h 9641"/>
                <a:gd name="T56" fmla="*/ 0 w 8629"/>
                <a:gd name="T57" fmla="*/ 1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0" name="Freeform 4"/>
            <p:cNvSpPr>
              <a:spLocks/>
            </p:cNvSpPr>
            <p:nvPr/>
          </p:nvSpPr>
          <p:spPr bwMode="auto">
            <a:xfrm>
              <a:off x="2461" y="2568"/>
              <a:ext cx="727" cy="733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1" name="Freeform 5"/>
            <p:cNvSpPr>
              <a:spLocks/>
            </p:cNvSpPr>
            <p:nvPr/>
          </p:nvSpPr>
          <p:spPr bwMode="auto">
            <a:xfrm>
              <a:off x="2461" y="3301"/>
              <a:ext cx="727" cy="733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2" name="Freeform 6"/>
            <p:cNvSpPr>
              <a:spLocks/>
            </p:cNvSpPr>
            <p:nvPr/>
          </p:nvSpPr>
          <p:spPr bwMode="auto">
            <a:xfrm>
              <a:off x="1735" y="3301"/>
              <a:ext cx="726" cy="733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3" name="Freeform 7"/>
            <p:cNvSpPr>
              <a:spLocks/>
            </p:cNvSpPr>
            <p:nvPr/>
          </p:nvSpPr>
          <p:spPr bwMode="auto">
            <a:xfrm>
              <a:off x="1735" y="2568"/>
              <a:ext cx="726" cy="733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4" name="Freeform 8"/>
            <p:cNvSpPr>
              <a:spLocks/>
            </p:cNvSpPr>
            <p:nvPr/>
          </p:nvSpPr>
          <p:spPr bwMode="auto">
            <a:xfrm>
              <a:off x="1971" y="2827"/>
              <a:ext cx="485" cy="513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5" name="Freeform 9"/>
            <p:cNvSpPr>
              <a:spLocks/>
            </p:cNvSpPr>
            <p:nvPr/>
          </p:nvSpPr>
          <p:spPr bwMode="auto">
            <a:xfrm>
              <a:off x="1973" y="3332"/>
              <a:ext cx="133" cy="351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6" name="Freeform 10"/>
            <p:cNvSpPr>
              <a:spLocks/>
            </p:cNvSpPr>
            <p:nvPr/>
          </p:nvSpPr>
          <p:spPr bwMode="auto">
            <a:xfrm>
              <a:off x="2096" y="3323"/>
              <a:ext cx="663" cy="356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Freeform 11"/>
            <p:cNvSpPr>
              <a:spLocks/>
            </p:cNvSpPr>
            <p:nvPr/>
          </p:nvSpPr>
          <p:spPr bwMode="auto">
            <a:xfrm>
              <a:off x="2401" y="3425"/>
              <a:ext cx="528" cy="322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Freeform 12"/>
            <p:cNvSpPr>
              <a:spLocks/>
            </p:cNvSpPr>
            <p:nvPr/>
          </p:nvSpPr>
          <p:spPr bwMode="auto">
            <a:xfrm>
              <a:off x="2677" y="2901"/>
              <a:ext cx="356" cy="227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Freeform 13"/>
            <p:cNvSpPr>
              <a:spLocks/>
            </p:cNvSpPr>
            <p:nvPr/>
          </p:nvSpPr>
          <p:spPr bwMode="auto">
            <a:xfrm>
              <a:off x="2679" y="2913"/>
              <a:ext cx="75" cy="410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46126" name="Freeform 14"/>
          <p:cNvSpPr>
            <a:spLocks/>
          </p:cNvSpPr>
          <p:nvPr/>
        </p:nvSpPr>
        <p:spPr bwMode="auto">
          <a:xfrm>
            <a:off x="6456363" y="4292600"/>
            <a:ext cx="360362" cy="298450"/>
          </a:xfrm>
          <a:custGeom>
            <a:avLst/>
            <a:gdLst>
              <a:gd name="T0" fmla="*/ 2147483647 w 1361"/>
              <a:gd name="T1" fmla="*/ 2147483647 h 1317"/>
              <a:gd name="T2" fmla="*/ 2147483647 w 1361"/>
              <a:gd name="T3" fmla="*/ 2147483647 h 1317"/>
              <a:gd name="T4" fmla="*/ 2147483647 w 1361"/>
              <a:gd name="T5" fmla="*/ 2147483647 h 1317"/>
              <a:gd name="T6" fmla="*/ 2147483647 w 1361"/>
              <a:gd name="T7" fmla="*/ 2147483647 h 1317"/>
              <a:gd name="T8" fmla="*/ 2147483647 w 1361"/>
              <a:gd name="T9" fmla="*/ 2147483647 h 1317"/>
              <a:gd name="T10" fmla="*/ 2147483647 w 1361"/>
              <a:gd name="T11" fmla="*/ 2147483647 h 1317"/>
              <a:gd name="T12" fmla="*/ 2147483647 w 1361"/>
              <a:gd name="T13" fmla="*/ 2147483647 h 1317"/>
              <a:gd name="T14" fmla="*/ 2147483647 w 1361"/>
              <a:gd name="T15" fmla="*/ 2147483647 h 1317"/>
              <a:gd name="T16" fmla="*/ 2147483647 w 1361"/>
              <a:gd name="T17" fmla="*/ 2147483647 h 1317"/>
              <a:gd name="T18" fmla="*/ 2147483647 w 1361"/>
              <a:gd name="T19" fmla="*/ 2147483647 h 1317"/>
              <a:gd name="T20" fmla="*/ 2147483647 w 1361"/>
              <a:gd name="T21" fmla="*/ 2147483647 h 1317"/>
              <a:gd name="T22" fmla="*/ 2147483647 w 1361"/>
              <a:gd name="T23" fmla="*/ 2147483647 h 1317"/>
              <a:gd name="T24" fmla="*/ 2147483647 w 1361"/>
              <a:gd name="T25" fmla="*/ 2147483647 h 1317"/>
              <a:gd name="T26" fmla="*/ 2147483647 w 1361"/>
              <a:gd name="T27" fmla="*/ 2147483647 h 1317"/>
              <a:gd name="T28" fmla="*/ 2147483647 w 1361"/>
              <a:gd name="T29" fmla="*/ 2147483647 h 1317"/>
              <a:gd name="T30" fmla="*/ 2147483647 w 1361"/>
              <a:gd name="T31" fmla="*/ 2147483647 h 1317"/>
              <a:gd name="T32" fmla="*/ 2147483647 w 1361"/>
              <a:gd name="T33" fmla="*/ 2147483647 h 1317"/>
              <a:gd name="T34" fmla="*/ 2147483647 w 1361"/>
              <a:gd name="T35" fmla="*/ 2147483647 h 1317"/>
              <a:gd name="T36" fmla="*/ 2147483647 w 1361"/>
              <a:gd name="T37" fmla="*/ 2147483647 h 1317"/>
              <a:gd name="T38" fmla="*/ 2147483647 w 1361"/>
              <a:gd name="T39" fmla="*/ 2147483647 h 1317"/>
              <a:gd name="T40" fmla="*/ 2147483647 w 1361"/>
              <a:gd name="T41" fmla="*/ 2147483647 h 1317"/>
              <a:gd name="T42" fmla="*/ 2147483647 w 1361"/>
              <a:gd name="T43" fmla="*/ 2147483647 h 1317"/>
              <a:gd name="T44" fmla="*/ 2147483647 w 1361"/>
              <a:gd name="T45" fmla="*/ 2147483647 h 1317"/>
              <a:gd name="T46" fmla="*/ 2147483647 w 1361"/>
              <a:gd name="T47" fmla="*/ 2147483647 h 1317"/>
              <a:gd name="T48" fmla="*/ 2147483647 w 1361"/>
              <a:gd name="T49" fmla="*/ 2147483647 h 1317"/>
              <a:gd name="T50" fmla="*/ 2147483647 w 1361"/>
              <a:gd name="T51" fmla="*/ 2147483647 h 1317"/>
              <a:gd name="T52" fmla="*/ 2147483647 w 1361"/>
              <a:gd name="T53" fmla="*/ 2147483647 h 1317"/>
              <a:gd name="T54" fmla="*/ 2147483647 w 1361"/>
              <a:gd name="T55" fmla="*/ 2147483647 h 1317"/>
              <a:gd name="T56" fmla="*/ 2147483647 w 1361"/>
              <a:gd name="T57" fmla="*/ 2147483647 h 1317"/>
              <a:gd name="T58" fmla="*/ 2147483647 w 1361"/>
              <a:gd name="T59" fmla="*/ 2147483647 h 1317"/>
              <a:gd name="T60" fmla="*/ 2147483647 w 1361"/>
              <a:gd name="T61" fmla="*/ 2147483647 h 1317"/>
              <a:gd name="T62" fmla="*/ 2147483647 w 1361"/>
              <a:gd name="T63" fmla="*/ 2147483647 h 1317"/>
              <a:gd name="T64" fmla="*/ 2147483647 w 1361"/>
              <a:gd name="T65" fmla="*/ 2147483647 h 1317"/>
              <a:gd name="T66" fmla="*/ 2147483647 w 1361"/>
              <a:gd name="T67" fmla="*/ 2147483647 h 1317"/>
              <a:gd name="T68" fmla="*/ 2147483647 w 1361"/>
              <a:gd name="T69" fmla="*/ 2147483647 h 1317"/>
              <a:gd name="T70" fmla="*/ 2147483647 w 1361"/>
              <a:gd name="T71" fmla="*/ 2147483647 h 1317"/>
              <a:gd name="T72" fmla="*/ 2147483647 w 1361"/>
              <a:gd name="T73" fmla="*/ 2147483647 h 1317"/>
              <a:gd name="T74" fmla="*/ 2147483647 w 1361"/>
              <a:gd name="T75" fmla="*/ 2147483647 h 1317"/>
              <a:gd name="T76" fmla="*/ 2147483647 w 1361"/>
              <a:gd name="T77" fmla="*/ 2147483647 h 1317"/>
              <a:gd name="T78" fmla="*/ 2147483647 w 1361"/>
              <a:gd name="T79" fmla="*/ 2147483647 h 1317"/>
              <a:gd name="T80" fmla="*/ 2147483647 w 1361"/>
              <a:gd name="T81" fmla="*/ 2147483647 h 1317"/>
              <a:gd name="T82" fmla="*/ 2147483647 w 1361"/>
              <a:gd name="T83" fmla="*/ 2147483647 h 1317"/>
              <a:gd name="T84" fmla="*/ 2147483647 w 1361"/>
              <a:gd name="T85" fmla="*/ 2147483647 h 1317"/>
              <a:gd name="T86" fmla="*/ 2147483647 w 1361"/>
              <a:gd name="T87" fmla="*/ 0 h 13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"/>
              <a:gd name="T133" fmla="*/ 0 h 1317"/>
              <a:gd name="T134" fmla="*/ 1361 w 1361"/>
              <a:gd name="T135" fmla="*/ 1317 h 131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" h="1317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27" name="Freeform 15"/>
          <p:cNvSpPr>
            <a:spLocks/>
          </p:cNvSpPr>
          <p:nvPr/>
        </p:nvSpPr>
        <p:spPr bwMode="auto">
          <a:xfrm>
            <a:off x="5394325" y="4384675"/>
            <a:ext cx="1257300" cy="901700"/>
          </a:xfrm>
          <a:custGeom>
            <a:avLst/>
            <a:gdLst>
              <a:gd name="T0" fmla="*/ 2147483647 w 4749"/>
              <a:gd name="T1" fmla="*/ 2147483647 h 3780"/>
              <a:gd name="T2" fmla="*/ 2147483647 w 4749"/>
              <a:gd name="T3" fmla="*/ 2147483647 h 3780"/>
              <a:gd name="T4" fmla="*/ 2147483647 w 4749"/>
              <a:gd name="T5" fmla="*/ 2147483647 h 3780"/>
              <a:gd name="T6" fmla="*/ 2147483647 w 4749"/>
              <a:gd name="T7" fmla="*/ 0 h 3780"/>
              <a:gd name="T8" fmla="*/ 0 w 4749"/>
              <a:gd name="T9" fmla="*/ 2147483647 h 3780"/>
              <a:gd name="T10" fmla="*/ 2147483647 w 4749"/>
              <a:gd name="T11" fmla="*/ 2147483647 h 37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49"/>
              <a:gd name="T19" fmla="*/ 0 h 3780"/>
              <a:gd name="T20" fmla="*/ 4749 w 4749"/>
              <a:gd name="T21" fmla="*/ 3780 h 37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49" h="3780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3546128" name="Rectangle 16"/>
          <p:cNvSpPr>
            <a:spLocks noChangeArrowheads="1"/>
          </p:cNvSpPr>
          <p:nvPr/>
        </p:nvSpPr>
        <p:spPr bwMode="auto">
          <a:xfrm>
            <a:off x="3287713" y="3429001"/>
            <a:ext cx="3816350" cy="33131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53255" name="Rectangle 1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Rotation Invariance by Orientation Normalization</a:t>
            </a:r>
          </a:p>
        </p:txBody>
      </p:sp>
      <p:sp>
        <p:nvSpPr>
          <p:cNvPr id="3546130" name="Rectangle 18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Compute orientation histogram</a:t>
            </a:r>
          </a:p>
          <a:p>
            <a:pPr eaLnBrk="1" hangingPunct="1"/>
            <a:r>
              <a:rPr lang="en-US"/>
              <a:t>Select dominant orientation</a:t>
            </a:r>
          </a:p>
          <a:p>
            <a:pPr eaLnBrk="1" hangingPunct="1"/>
            <a:r>
              <a:rPr lang="en-US"/>
              <a:t>Normalize: rotate to fixed orientation 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608888" y="4652963"/>
            <a:ext cx="2609849" cy="1693862"/>
            <a:chOff x="3787" y="2931"/>
            <a:chExt cx="1644" cy="1067"/>
          </a:xfrm>
        </p:grpSpPr>
        <p:sp>
          <p:nvSpPr>
            <p:cNvPr id="53277" name="Freeform 20"/>
            <p:cNvSpPr>
              <a:spLocks/>
            </p:cNvSpPr>
            <p:nvPr/>
          </p:nvSpPr>
          <p:spPr bwMode="auto">
            <a:xfrm>
              <a:off x="3860" y="2931"/>
              <a:ext cx="1446" cy="15"/>
            </a:xfrm>
            <a:custGeom>
              <a:avLst/>
              <a:gdLst>
                <a:gd name="T0" fmla="*/ 1 w 8674"/>
                <a:gd name="T1" fmla="*/ 0 h 103"/>
                <a:gd name="T2" fmla="*/ 1 w 8674"/>
                <a:gd name="T3" fmla="*/ 0 h 103"/>
                <a:gd name="T4" fmla="*/ 0 w 8674"/>
                <a:gd name="T5" fmla="*/ 0 h 103"/>
                <a:gd name="T6" fmla="*/ 0 w 8674"/>
                <a:gd name="T7" fmla="*/ 0 h 103"/>
                <a:gd name="T8" fmla="*/ 1 w 8674"/>
                <a:gd name="T9" fmla="*/ 0 h 103"/>
                <a:gd name="T10" fmla="*/ 1 w 8674"/>
                <a:gd name="T11" fmla="*/ 0 h 103"/>
                <a:gd name="T12" fmla="*/ 1 w 8674"/>
                <a:gd name="T13" fmla="*/ 0 h 103"/>
                <a:gd name="T14" fmla="*/ 1 w 8674"/>
                <a:gd name="T15" fmla="*/ 0 h 103"/>
                <a:gd name="T16" fmla="*/ 1 w 8674"/>
                <a:gd name="T17" fmla="*/ 0 h 103"/>
                <a:gd name="T18" fmla="*/ 1 w 8674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3"/>
                <a:gd name="T32" fmla="*/ 8674 w 8674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3">
                  <a:moveTo>
                    <a:pt x="8674" y="52"/>
                  </a:moveTo>
                  <a:lnTo>
                    <a:pt x="8629" y="0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8629" y="103"/>
                  </a:lnTo>
                  <a:lnTo>
                    <a:pt x="8582" y="52"/>
                  </a:lnTo>
                  <a:lnTo>
                    <a:pt x="8674" y="52"/>
                  </a:lnTo>
                  <a:lnTo>
                    <a:pt x="8674" y="0"/>
                  </a:lnTo>
                  <a:lnTo>
                    <a:pt x="8629" y="0"/>
                  </a:lnTo>
                  <a:lnTo>
                    <a:pt x="8674" y="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Freeform 21"/>
            <p:cNvSpPr>
              <a:spLocks/>
            </p:cNvSpPr>
            <p:nvPr/>
          </p:nvSpPr>
          <p:spPr bwMode="auto">
            <a:xfrm>
              <a:off x="5291" y="2939"/>
              <a:ext cx="15" cy="794"/>
            </a:xfrm>
            <a:custGeom>
              <a:avLst/>
              <a:gdLst>
                <a:gd name="T0" fmla="*/ 0 w 92"/>
                <a:gd name="T1" fmla="*/ 0 h 5560"/>
                <a:gd name="T2" fmla="*/ 0 w 92"/>
                <a:gd name="T3" fmla="*/ 0 h 5560"/>
                <a:gd name="T4" fmla="*/ 0 w 92"/>
                <a:gd name="T5" fmla="*/ 0 h 5560"/>
                <a:gd name="T6" fmla="*/ 0 w 92"/>
                <a:gd name="T7" fmla="*/ 0 h 5560"/>
                <a:gd name="T8" fmla="*/ 0 w 92"/>
                <a:gd name="T9" fmla="*/ 0 h 5560"/>
                <a:gd name="T10" fmla="*/ 0 w 92"/>
                <a:gd name="T11" fmla="*/ 0 h 5560"/>
                <a:gd name="T12" fmla="*/ 0 w 92"/>
                <a:gd name="T13" fmla="*/ 0 h 5560"/>
                <a:gd name="T14" fmla="*/ 0 w 92"/>
                <a:gd name="T15" fmla="*/ 0 h 5560"/>
                <a:gd name="T16" fmla="*/ 0 w 92"/>
                <a:gd name="T17" fmla="*/ 0 h 5560"/>
                <a:gd name="T18" fmla="*/ 0 w 92"/>
                <a:gd name="T19" fmla="*/ 0 h 55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560"/>
                <a:gd name="T32" fmla="*/ 92 w 92"/>
                <a:gd name="T33" fmla="*/ 5560 h 55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560">
                  <a:moveTo>
                    <a:pt x="47" y="5560"/>
                  </a:moveTo>
                  <a:lnTo>
                    <a:pt x="92" y="5509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5509"/>
                  </a:lnTo>
                  <a:lnTo>
                    <a:pt x="47" y="5458"/>
                  </a:lnTo>
                  <a:lnTo>
                    <a:pt x="47" y="5560"/>
                  </a:lnTo>
                  <a:lnTo>
                    <a:pt x="92" y="5560"/>
                  </a:lnTo>
                  <a:lnTo>
                    <a:pt x="92" y="5509"/>
                  </a:lnTo>
                  <a:lnTo>
                    <a:pt x="47" y="556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Freeform 22"/>
            <p:cNvSpPr>
              <a:spLocks/>
            </p:cNvSpPr>
            <p:nvPr/>
          </p:nvSpPr>
          <p:spPr bwMode="auto">
            <a:xfrm>
              <a:off x="3853" y="3718"/>
              <a:ext cx="1445" cy="15"/>
            </a:xfrm>
            <a:custGeom>
              <a:avLst/>
              <a:gdLst>
                <a:gd name="T0" fmla="*/ 0 w 8674"/>
                <a:gd name="T1" fmla="*/ 0 h 102"/>
                <a:gd name="T2" fmla="*/ 0 w 8674"/>
                <a:gd name="T3" fmla="*/ 0 h 102"/>
                <a:gd name="T4" fmla="*/ 1 w 8674"/>
                <a:gd name="T5" fmla="*/ 0 h 102"/>
                <a:gd name="T6" fmla="*/ 1 w 8674"/>
                <a:gd name="T7" fmla="*/ 0 h 102"/>
                <a:gd name="T8" fmla="*/ 0 w 8674"/>
                <a:gd name="T9" fmla="*/ 0 h 102"/>
                <a:gd name="T10" fmla="*/ 0 w 8674"/>
                <a:gd name="T11" fmla="*/ 0 h 102"/>
                <a:gd name="T12" fmla="*/ 0 w 8674"/>
                <a:gd name="T13" fmla="*/ 0 h 102"/>
                <a:gd name="T14" fmla="*/ 0 w 8674"/>
                <a:gd name="T15" fmla="*/ 0 h 102"/>
                <a:gd name="T16" fmla="*/ 0 w 8674"/>
                <a:gd name="T17" fmla="*/ 0 h 102"/>
                <a:gd name="T18" fmla="*/ 0 w 8674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2"/>
                <a:gd name="T32" fmla="*/ 8674 w 8674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2">
                  <a:moveTo>
                    <a:pt x="0" y="51"/>
                  </a:moveTo>
                  <a:lnTo>
                    <a:pt x="45" y="102"/>
                  </a:lnTo>
                  <a:lnTo>
                    <a:pt x="8674" y="102"/>
                  </a:lnTo>
                  <a:lnTo>
                    <a:pt x="8674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Freeform 23"/>
            <p:cNvSpPr>
              <a:spLocks/>
            </p:cNvSpPr>
            <p:nvPr/>
          </p:nvSpPr>
          <p:spPr bwMode="auto">
            <a:xfrm>
              <a:off x="3853" y="2931"/>
              <a:ext cx="15" cy="795"/>
            </a:xfrm>
            <a:custGeom>
              <a:avLst/>
              <a:gdLst>
                <a:gd name="T0" fmla="*/ 0 w 91"/>
                <a:gd name="T1" fmla="*/ 0 h 5561"/>
                <a:gd name="T2" fmla="*/ 0 w 91"/>
                <a:gd name="T3" fmla="*/ 0 h 5561"/>
                <a:gd name="T4" fmla="*/ 0 w 91"/>
                <a:gd name="T5" fmla="*/ 0 h 5561"/>
                <a:gd name="T6" fmla="*/ 0 w 91"/>
                <a:gd name="T7" fmla="*/ 0 h 5561"/>
                <a:gd name="T8" fmla="*/ 0 w 91"/>
                <a:gd name="T9" fmla="*/ 0 h 5561"/>
                <a:gd name="T10" fmla="*/ 0 w 91"/>
                <a:gd name="T11" fmla="*/ 0 h 5561"/>
                <a:gd name="T12" fmla="*/ 0 w 91"/>
                <a:gd name="T13" fmla="*/ 0 h 5561"/>
                <a:gd name="T14" fmla="*/ 0 w 91"/>
                <a:gd name="T15" fmla="*/ 0 h 5561"/>
                <a:gd name="T16" fmla="*/ 0 w 91"/>
                <a:gd name="T17" fmla="*/ 0 h 5561"/>
                <a:gd name="T18" fmla="*/ 0 w 91"/>
                <a:gd name="T19" fmla="*/ 0 h 55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561"/>
                <a:gd name="T32" fmla="*/ 91 w 91"/>
                <a:gd name="T33" fmla="*/ 5561 h 55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561">
                  <a:moveTo>
                    <a:pt x="45" y="0"/>
                  </a:moveTo>
                  <a:lnTo>
                    <a:pt x="0" y="52"/>
                  </a:lnTo>
                  <a:lnTo>
                    <a:pt x="0" y="5561"/>
                  </a:lnTo>
                  <a:lnTo>
                    <a:pt x="91" y="5561"/>
                  </a:lnTo>
                  <a:lnTo>
                    <a:pt x="91" y="52"/>
                  </a:lnTo>
                  <a:lnTo>
                    <a:pt x="45" y="10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Rectangle 24"/>
            <p:cNvSpPr>
              <a:spLocks noChangeArrowheads="1"/>
            </p:cNvSpPr>
            <p:nvPr/>
          </p:nvSpPr>
          <p:spPr bwMode="auto">
            <a:xfrm>
              <a:off x="3860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2" name="Freeform 25"/>
            <p:cNvSpPr>
              <a:spLocks/>
            </p:cNvSpPr>
            <p:nvPr/>
          </p:nvSpPr>
          <p:spPr bwMode="auto">
            <a:xfrm>
              <a:off x="3860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Freeform 26"/>
            <p:cNvSpPr>
              <a:spLocks/>
            </p:cNvSpPr>
            <p:nvPr/>
          </p:nvSpPr>
          <p:spPr bwMode="auto">
            <a:xfrm>
              <a:off x="4058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Freeform 27"/>
            <p:cNvSpPr>
              <a:spLocks/>
            </p:cNvSpPr>
            <p:nvPr/>
          </p:nvSpPr>
          <p:spPr bwMode="auto">
            <a:xfrm>
              <a:off x="3853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Freeform 28"/>
            <p:cNvSpPr>
              <a:spLocks/>
            </p:cNvSpPr>
            <p:nvPr/>
          </p:nvSpPr>
          <p:spPr bwMode="auto">
            <a:xfrm>
              <a:off x="3853" y="3522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Rectangle 29"/>
            <p:cNvSpPr>
              <a:spLocks noChangeArrowheads="1"/>
            </p:cNvSpPr>
            <p:nvPr/>
          </p:nvSpPr>
          <p:spPr bwMode="auto">
            <a:xfrm>
              <a:off x="4066" y="3135"/>
              <a:ext cx="205" cy="59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7" name="Freeform 30"/>
            <p:cNvSpPr>
              <a:spLocks/>
            </p:cNvSpPr>
            <p:nvPr/>
          </p:nvSpPr>
          <p:spPr bwMode="auto">
            <a:xfrm>
              <a:off x="4066" y="312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31"/>
            <p:cNvSpPr>
              <a:spLocks/>
            </p:cNvSpPr>
            <p:nvPr/>
          </p:nvSpPr>
          <p:spPr bwMode="auto">
            <a:xfrm>
              <a:off x="4264" y="3135"/>
              <a:ext cx="15" cy="598"/>
            </a:xfrm>
            <a:custGeom>
              <a:avLst/>
              <a:gdLst>
                <a:gd name="T0" fmla="*/ 0 w 92"/>
                <a:gd name="T1" fmla="*/ 0 h 4184"/>
                <a:gd name="T2" fmla="*/ 0 w 92"/>
                <a:gd name="T3" fmla="*/ 0 h 4184"/>
                <a:gd name="T4" fmla="*/ 0 w 92"/>
                <a:gd name="T5" fmla="*/ 0 h 4184"/>
                <a:gd name="T6" fmla="*/ 0 w 92"/>
                <a:gd name="T7" fmla="*/ 0 h 4184"/>
                <a:gd name="T8" fmla="*/ 0 w 92"/>
                <a:gd name="T9" fmla="*/ 0 h 4184"/>
                <a:gd name="T10" fmla="*/ 0 w 92"/>
                <a:gd name="T11" fmla="*/ 0 h 4184"/>
                <a:gd name="T12" fmla="*/ 0 w 92"/>
                <a:gd name="T13" fmla="*/ 0 h 4184"/>
                <a:gd name="T14" fmla="*/ 0 w 92"/>
                <a:gd name="T15" fmla="*/ 0 h 4184"/>
                <a:gd name="T16" fmla="*/ 0 w 92"/>
                <a:gd name="T17" fmla="*/ 0 h 4184"/>
                <a:gd name="T18" fmla="*/ 0 w 92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4184"/>
                <a:gd name="T32" fmla="*/ 92 w 92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4184">
                  <a:moveTo>
                    <a:pt x="47" y="4184"/>
                  </a:moveTo>
                  <a:lnTo>
                    <a:pt x="92" y="4133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133"/>
                  </a:lnTo>
                  <a:lnTo>
                    <a:pt x="47" y="4082"/>
                  </a:lnTo>
                  <a:lnTo>
                    <a:pt x="47" y="4184"/>
                  </a:lnTo>
                  <a:lnTo>
                    <a:pt x="92" y="4184"/>
                  </a:lnTo>
                  <a:lnTo>
                    <a:pt x="92" y="4133"/>
                  </a:lnTo>
                  <a:lnTo>
                    <a:pt x="47" y="418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Freeform 32"/>
            <p:cNvSpPr>
              <a:spLocks/>
            </p:cNvSpPr>
            <p:nvPr/>
          </p:nvSpPr>
          <p:spPr bwMode="auto">
            <a:xfrm>
              <a:off x="4058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Freeform 33"/>
            <p:cNvSpPr>
              <a:spLocks/>
            </p:cNvSpPr>
            <p:nvPr/>
          </p:nvSpPr>
          <p:spPr bwMode="auto">
            <a:xfrm>
              <a:off x="4058" y="3128"/>
              <a:ext cx="15" cy="598"/>
            </a:xfrm>
            <a:custGeom>
              <a:avLst/>
              <a:gdLst>
                <a:gd name="T0" fmla="*/ 0 w 91"/>
                <a:gd name="T1" fmla="*/ 0 h 4184"/>
                <a:gd name="T2" fmla="*/ 0 w 91"/>
                <a:gd name="T3" fmla="*/ 0 h 4184"/>
                <a:gd name="T4" fmla="*/ 0 w 91"/>
                <a:gd name="T5" fmla="*/ 0 h 4184"/>
                <a:gd name="T6" fmla="*/ 0 w 91"/>
                <a:gd name="T7" fmla="*/ 0 h 4184"/>
                <a:gd name="T8" fmla="*/ 0 w 91"/>
                <a:gd name="T9" fmla="*/ 0 h 4184"/>
                <a:gd name="T10" fmla="*/ 0 w 91"/>
                <a:gd name="T11" fmla="*/ 0 h 4184"/>
                <a:gd name="T12" fmla="*/ 0 w 91"/>
                <a:gd name="T13" fmla="*/ 0 h 4184"/>
                <a:gd name="T14" fmla="*/ 0 w 91"/>
                <a:gd name="T15" fmla="*/ 0 h 4184"/>
                <a:gd name="T16" fmla="*/ 0 w 91"/>
                <a:gd name="T17" fmla="*/ 0 h 4184"/>
                <a:gd name="T18" fmla="*/ 0 w 91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4184"/>
                <a:gd name="T32" fmla="*/ 91 w 91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4184">
                  <a:moveTo>
                    <a:pt x="45" y="0"/>
                  </a:moveTo>
                  <a:lnTo>
                    <a:pt x="0" y="51"/>
                  </a:lnTo>
                  <a:lnTo>
                    <a:pt x="0" y="4184"/>
                  </a:lnTo>
                  <a:lnTo>
                    <a:pt x="91" y="4184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Rectangle 34"/>
            <p:cNvSpPr>
              <a:spLocks noChangeArrowheads="1"/>
            </p:cNvSpPr>
            <p:nvPr/>
          </p:nvSpPr>
          <p:spPr bwMode="auto">
            <a:xfrm>
              <a:off x="4271" y="3332"/>
              <a:ext cx="206" cy="394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2" name="Freeform 35"/>
            <p:cNvSpPr>
              <a:spLocks/>
            </p:cNvSpPr>
            <p:nvPr/>
          </p:nvSpPr>
          <p:spPr bwMode="auto">
            <a:xfrm>
              <a:off x="4264" y="3325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92" y="51"/>
                  </a:moveTo>
                  <a:lnTo>
                    <a:pt x="47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7" y="0"/>
                  </a:lnTo>
                  <a:lnTo>
                    <a:pt x="0" y="51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2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Freeform 36"/>
            <p:cNvSpPr>
              <a:spLocks/>
            </p:cNvSpPr>
            <p:nvPr/>
          </p:nvSpPr>
          <p:spPr bwMode="auto">
            <a:xfrm>
              <a:off x="4264" y="3332"/>
              <a:ext cx="15" cy="401"/>
            </a:xfrm>
            <a:custGeom>
              <a:avLst/>
              <a:gdLst>
                <a:gd name="T0" fmla="*/ 0 w 92"/>
                <a:gd name="T1" fmla="*/ 0 h 2806"/>
                <a:gd name="T2" fmla="*/ 0 w 92"/>
                <a:gd name="T3" fmla="*/ 0 h 2806"/>
                <a:gd name="T4" fmla="*/ 0 w 92"/>
                <a:gd name="T5" fmla="*/ 0 h 2806"/>
                <a:gd name="T6" fmla="*/ 0 w 92"/>
                <a:gd name="T7" fmla="*/ 0 h 2806"/>
                <a:gd name="T8" fmla="*/ 0 w 92"/>
                <a:gd name="T9" fmla="*/ 0 h 2806"/>
                <a:gd name="T10" fmla="*/ 0 w 92"/>
                <a:gd name="T11" fmla="*/ 0 h 2806"/>
                <a:gd name="T12" fmla="*/ 0 w 92"/>
                <a:gd name="T13" fmla="*/ 0 h 2806"/>
                <a:gd name="T14" fmla="*/ 0 w 92"/>
                <a:gd name="T15" fmla="*/ 0 h 2806"/>
                <a:gd name="T16" fmla="*/ 0 w 92"/>
                <a:gd name="T17" fmla="*/ 0 h 2806"/>
                <a:gd name="T18" fmla="*/ 0 w 92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2806"/>
                <a:gd name="T32" fmla="*/ 92 w 92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2806">
                  <a:moveTo>
                    <a:pt x="47" y="2704"/>
                  </a:moveTo>
                  <a:lnTo>
                    <a:pt x="92" y="2755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755"/>
                  </a:lnTo>
                  <a:lnTo>
                    <a:pt x="47" y="2806"/>
                  </a:lnTo>
                  <a:lnTo>
                    <a:pt x="0" y="2755"/>
                  </a:lnTo>
                  <a:lnTo>
                    <a:pt x="0" y="2806"/>
                  </a:lnTo>
                  <a:lnTo>
                    <a:pt x="47" y="2806"/>
                  </a:lnTo>
                  <a:lnTo>
                    <a:pt x="47" y="27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Freeform 37"/>
            <p:cNvSpPr>
              <a:spLocks/>
            </p:cNvSpPr>
            <p:nvPr/>
          </p:nvSpPr>
          <p:spPr bwMode="auto">
            <a:xfrm>
              <a:off x="4271" y="3718"/>
              <a:ext cx="213" cy="15"/>
            </a:xfrm>
            <a:custGeom>
              <a:avLst/>
              <a:gdLst>
                <a:gd name="T0" fmla="*/ 0 w 1277"/>
                <a:gd name="T1" fmla="*/ 0 h 102"/>
                <a:gd name="T2" fmla="*/ 0 w 1277"/>
                <a:gd name="T3" fmla="*/ 0 h 102"/>
                <a:gd name="T4" fmla="*/ 0 w 1277"/>
                <a:gd name="T5" fmla="*/ 0 h 102"/>
                <a:gd name="T6" fmla="*/ 0 w 1277"/>
                <a:gd name="T7" fmla="*/ 0 h 102"/>
                <a:gd name="T8" fmla="*/ 0 w 1277"/>
                <a:gd name="T9" fmla="*/ 0 h 102"/>
                <a:gd name="T10" fmla="*/ 0 w 1277"/>
                <a:gd name="T11" fmla="*/ 0 h 102"/>
                <a:gd name="T12" fmla="*/ 0 w 1277"/>
                <a:gd name="T13" fmla="*/ 0 h 102"/>
                <a:gd name="T14" fmla="*/ 0 w 1277"/>
                <a:gd name="T15" fmla="*/ 0 h 102"/>
                <a:gd name="T16" fmla="*/ 0 w 1277"/>
                <a:gd name="T17" fmla="*/ 0 h 102"/>
                <a:gd name="T18" fmla="*/ 0 w 1277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7"/>
                <a:gd name="T31" fmla="*/ 0 h 102"/>
                <a:gd name="T32" fmla="*/ 1277 w 1277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7" h="102">
                  <a:moveTo>
                    <a:pt x="1186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2" y="102"/>
                  </a:lnTo>
                  <a:lnTo>
                    <a:pt x="1277" y="51"/>
                  </a:lnTo>
                  <a:lnTo>
                    <a:pt x="1232" y="102"/>
                  </a:lnTo>
                  <a:lnTo>
                    <a:pt x="1277" y="102"/>
                  </a:lnTo>
                  <a:lnTo>
                    <a:pt x="1277" y="51"/>
                  </a:lnTo>
                  <a:lnTo>
                    <a:pt x="1186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Freeform 38"/>
            <p:cNvSpPr>
              <a:spLocks/>
            </p:cNvSpPr>
            <p:nvPr/>
          </p:nvSpPr>
          <p:spPr bwMode="auto">
            <a:xfrm>
              <a:off x="4469" y="3325"/>
              <a:ext cx="15" cy="401"/>
            </a:xfrm>
            <a:custGeom>
              <a:avLst/>
              <a:gdLst>
                <a:gd name="T0" fmla="*/ 0 w 91"/>
                <a:gd name="T1" fmla="*/ 0 h 2806"/>
                <a:gd name="T2" fmla="*/ 0 w 91"/>
                <a:gd name="T3" fmla="*/ 0 h 2806"/>
                <a:gd name="T4" fmla="*/ 0 w 91"/>
                <a:gd name="T5" fmla="*/ 0 h 2806"/>
                <a:gd name="T6" fmla="*/ 0 w 91"/>
                <a:gd name="T7" fmla="*/ 0 h 2806"/>
                <a:gd name="T8" fmla="*/ 0 w 91"/>
                <a:gd name="T9" fmla="*/ 0 h 2806"/>
                <a:gd name="T10" fmla="*/ 0 w 91"/>
                <a:gd name="T11" fmla="*/ 0 h 2806"/>
                <a:gd name="T12" fmla="*/ 0 w 91"/>
                <a:gd name="T13" fmla="*/ 0 h 2806"/>
                <a:gd name="T14" fmla="*/ 0 w 91"/>
                <a:gd name="T15" fmla="*/ 0 h 2806"/>
                <a:gd name="T16" fmla="*/ 0 w 91"/>
                <a:gd name="T17" fmla="*/ 0 h 2806"/>
                <a:gd name="T18" fmla="*/ 0 w 91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2806"/>
                <a:gd name="T32" fmla="*/ 91 w 91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2806">
                  <a:moveTo>
                    <a:pt x="46" y="102"/>
                  </a:moveTo>
                  <a:lnTo>
                    <a:pt x="0" y="51"/>
                  </a:lnTo>
                  <a:lnTo>
                    <a:pt x="0" y="2806"/>
                  </a:lnTo>
                  <a:lnTo>
                    <a:pt x="91" y="2806"/>
                  </a:lnTo>
                  <a:lnTo>
                    <a:pt x="91" y="51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91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Rectangle 39"/>
            <p:cNvSpPr>
              <a:spLocks noChangeArrowheads="1"/>
            </p:cNvSpPr>
            <p:nvPr/>
          </p:nvSpPr>
          <p:spPr bwMode="auto">
            <a:xfrm>
              <a:off x="4477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7" name="Freeform 40"/>
            <p:cNvSpPr>
              <a:spLocks/>
            </p:cNvSpPr>
            <p:nvPr/>
          </p:nvSpPr>
          <p:spPr bwMode="auto">
            <a:xfrm>
              <a:off x="4477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2" y="101"/>
                  </a:lnTo>
                  <a:lnTo>
                    <a:pt x="1187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2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Freeform 41"/>
            <p:cNvSpPr>
              <a:spLocks/>
            </p:cNvSpPr>
            <p:nvPr/>
          </p:nvSpPr>
          <p:spPr bwMode="auto">
            <a:xfrm>
              <a:off x="4674" y="3595"/>
              <a:ext cx="16" cy="138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5" y="969"/>
                  </a:moveTo>
                  <a:lnTo>
                    <a:pt x="91" y="91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5" y="867"/>
                  </a:lnTo>
                  <a:lnTo>
                    <a:pt x="45" y="969"/>
                  </a:lnTo>
                  <a:lnTo>
                    <a:pt x="91" y="969"/>
                  </a:lnTo>
                  <a:lnTo>
                    <a:pt x="91" y="918"/>
                  </a:lnTo>
                  <a:lnTo>
                    <a:pt x="45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Freeform 42"/>
            <p:cNvSpPr>
              <a:spLocks/>
            </p:cNvSpPr>
            <p:nvPr/>
          </p:nvSpPr>
          <p:spPr bwMode="auto">
            <a:xfrm>
              <a:off x="4469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6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Freeform 43"/>
            <p:cNvSpPr>
              <a:spLocks/>
            </p:cNvSpPr>
            <p:nvPr/>
          </p:nvSpPr>
          <p:spPr bwMode="auto">
            <a:xfrm>
              <a:off x="4469" y="3587"/>
              <a:ext cx="15" cy="139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1" y="969"/>
                  </a:lnTo>
                  <a:lnTo>
                    <a:pt x="91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Rectangle 44"/>
            <p:cNvSpPr>
              <a:spLocks noChangeArrowheads="1"/>
            </p:cNvSpPr>
            <p:nvPr/>
          </p:nvSpPr>
          <p:spPr bwMode="auto">
            <a:xfrm>
              <a:off x="4682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2" name="Freeform 45"/>
            <p:cNvSpPr>
              <a:spLocks/>
            </p:cNvSpPr>
            <p:nvPr/>
          </p:nvSpPr>
          <p:spPr bwMode="auto">
            <a:xfrm>
              <a:off x="4682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46"/>
            <p:cNvSpPr>
              <a:spLocks/>
            </p:cNvSpPr>
            <p:nvPr/>
          </p:nvSpPr>
          <p:spPr bwMode="auto">
            <a:xfrm>
              <a:off x="4880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Freeform 47"/>
            <p:cNvSpPr>
              <a:spLocks/>
            </p:cNvSpPr>
            <p:nvPr/>
          </p:nvSpPr>
          <p:spPr bwMode="auto">
            <a:xfrm>
              <a:off x="4674" y="3718"/>
              <a:ext cx="214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Freeform 48"/>
            <p:cNvSpPr>
              <a:spLocks/>
            </p:cNvSpPr>
            <p:nvPr/>
          </p:nvSpPr>
          <p:spPr bwMode="auto">
            <a:xfrm>
              <a:off x="4674" y="3522"/>
              <a:ext cx="16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Rectangle 49"/>
            <p:cNvSpPr>
              <a:spLocks noChangeArrowheads="1"/>
            </p:cNvSpPr>
            <p:nvPr/>
          </p:nvSpPr>
          <p:spPr bwMode="auto">
            <a:xfrm>
              <a:off x="4888" y="3660"/>
              <a:ext cx="205" cy="66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7" name="Freeform 50"/>
            <p:cNvSpPr>
              <a:spLocks/>
            </p:cNvSpPr>
            <p:nvPr/>
          </p:nvSpPr>
          <p:spPr bwMode="auto">
            <a:xfrm>
              <a:off x="4880" y="3653"/>
              <a:ext cx="213" cy="14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91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0" y="51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1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Freeform 51"/>
            <p:cNvSpPr>
              <a:spLocks/>
            </p:cNvSpPr>
            <p:nvPr/>
          </p:nvSpPr>
          <p:spPr bwMode="auto">
            <a:xfrm>
              <a:off x="4880" y="3660"/>
              <a:ext cx="15" cy="73"/>
            </a:xfrm>
            <a:custGeom>
              <a:avLst/>
              <a:gdLst>
                <a:gd name="T0" fmla="*/ 0 w 91"/>
                <a:gd name="T1" fmla="*/ 0 h 510"/>
                <a:gd name="T2" fmla="*/ 0 w 91"/>
                <a:gd name="T3" fmla="*/ 0 h 510"/>
                <a:gd name="T4" fmla="*/ 0 w 91"/>
                <a:gd name="T5" fmla="*/ 0 h 510"/>
                <a:gd name="T6" fmla="*/ 0 w 91"/>
                <a:gd name="T7" fmla="*/ 0 h 510"/>
                <a:gd name="T8" fmla="*/ 0 w 91"/>
                <a:gd name="T9" fmla="*/ 0 h 510"/>
                <a:gd name="T10" fmla="*/ 0 w 91"/>
                <a:gd name="T11" fmla="*/ 0 h 510"/>
                <a:gd name="T12" fmla="*/ 0 w 91"/>
                <a:gd name="T13" fmla="*/ 0 h 510"/>
                <a:gd name="T14" fmla="*/ 0 w 91"/>
                <a:gd name="T15" fmla="*/ 0 h 510"/>
                <a:gd name="T16" fmla="*/ 0 w 91"/>
                <a:gd name="T17" fmla="*/ 0 h 510"/>
                <a:gd name="T18" fmla="*/ 0 w 91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10"/>
                <a:gd name="T32" fmla="*/ 91 w 91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10">
                  <a:moveTo>
                    <a:pt x="45" y="408"/>
                  </a:moveTo>
                  <a:lnTo>
                    <a:pt x="91" y="459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459"/>
                  </a:lnTo>
                  <a:lnTo>
                    <a:pt x="45" y="510"/>
                  </a:lnTo>
                  <a:lnTo>
                    <a:pt x="0" y="459"/>
                  </a:lnTo>
                  <a:lnTo>
                    <a:pt x="0" y="510"/>
                  </a:lnTo>
                  <a:lnTo>
                    <a:pt x="45" y="510"/>
                  </a:lnTo>
                  <a:lnTo>
                    <a:pt x="45" y="40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Freeform 52"/>
            <p:cNvSpPr>
              <a:spLocks/>
            </p:cNvSpPr>
            <p:nvPr/>
          </p:nvSpPr>
          <p:spPr bwMode="auto">
            <a:xfrm>
              <a:off x="4888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187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279" y="51"/>
                  </a:lnTo>
                  <a:lnTo>
                    <a:pt x="1233" y="102"/>
                  </a:lnTo>
                  <a:lnTo>
                    <a:pt x="1279" y="102"/>
                  </a:lnTo>
                  <a:lnTo>
                    <a:pt x="1279" y="51"/>
                  </a:lnTo>
                  <a:lnTo>
                    <a:pt x="1187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Freeform 53"/>
            <p:cNvSpPr>
              <a:spLocks/>
            </p:cNvSpPr>
            <p:nvPr/>
          </p:nvSpPr>
          <p:spPr bwMode="auto">
            <a:xfrm>
              <a:off x="5085" y="3653"/>
              <a:ext cx="16" cy="73"/>
            </a:xfrm>
            <a:custGeom>
              <a:avLst/>
              <a:gdLst>
                <a:gd name="T0" fmla="*/ 0 w 92"/>
                <a:gd name="T1" fmla="*/ 0 h 510"/>
                <a:gd name="T2" fmla="*/ 0 w 92"/>
                <a:gd name="T3" fmla="*/ 0 h 510"/>
                <a:gd name="T4" fmla="*/ 0 w 92"/>
                <a:gd name="T5" fmla="*/ 0 h 510"/>
                <a:gd name="T6" fmla="*/ 0 w 92"/>
                <a:gd name="T7" fmla="*/ 0 h 510"/>
                <a:gd name="T8" fmla="*/ 0 w 92"/>
                <a:gd name="T9" fmla="*/ 0 h 510"/>
                <a:gd name="T10" fmla="*/ 0 w 92"/>
                <a:gd name="T11" fmla="*/ 0 h 510"/>
                <a:gd name="T12" fmla="*/ 0 w 92"/>
                <a:gd name="T13" fmla="*/ 0 h 510"/>
                <a:gd name="T14" fmla="*/ 0 w 92"/>
                <a:gd name="T15" fmla="*/ 0 h 510"/>
                <a:gd name="T16" fmla="*/ 0 w 92"/>
                <a:gd name="T17" fmla="*/ 0 h 510"/>
                <a:gd name="T18" fmla="*/ 0 w 92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10"/>
                <a:gd name="T32" fmla="*/ 92 w 92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10">
                  <a:moveTo>
                    <a:pt x="46" y="102"/>
                  </a:moveTo>
                  <a:lnTo>
                    <a:pt x="0" y="51"/>
                  </a:lnTo>
                  <a:lnTo>
                    <a:pt x="0" y="510"/>
                  </a:lnTo>
                  <a:lnTo>
                    <a:pt x="92" y="510"/>
                  </a:lnTo>
                  <a:lnTo>
                    <a:pt x="92" y="51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92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Rectangle 54"/>
            <p:cNvSpPr>
              <a:spLocks noChangeArrowheads="1"/>
            </p:cNvSpPr>
            <p:nvPr/>
          </p:nvSpPr>
          <p:spPr bwMode="auto">
            <a:xfrm>
              <a:off x="5093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12" name="Freeform 55"/>
            <p:cNvSpPr>
              <a:spLocks/>
            </p:cNvSpPr>
            <p:nvPr/>
          </p:nvSpPr>
          <p:spPr bwMode="auto">
            <a:xfrm>
              <a:off x="5093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3" y="101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Freeform 56"/>
            <p:cNvSpPr>
              <a:spLocks/>
            </p:cNvSpPr>
            <p:nvPr/>
          </p:nvSpPr>
          <p:spPr bwMode="auto">
            <a:xfrm>
              <a:off x="5291" y="3595"/>
              <a:ext cx="15" cy="138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7" y="969"/>
                  </a:moveTo>
                  <a:lnTo>
                    <a:pt x="92" y="918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7" y="867"/>
                  </a:lnTo>
                  <a:lnTo>
                    <a:pt x="47" y="969"/>
                  </a:lnTo>
                  <a:lnTo>
                    <a:pt x="92" y="969"/>
                  </a:lnTo>
                  <a:lnTo>
                    <a:pt x="92" y="918"/>
                  </a:lnTo>
                  <a:lnTo>
                    <a:pt x="47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Freeform 57"/>
            <p:cNvSpPr>
              <a:spLocks/>
            </p:cNvSpPr>
            <p:nvPr/>
          </p:nvSpPr>
          <p:spPr bwMode="auto">
            <a:xfrm>
              <a:off x="5085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0" y="51"/>
                  </a:moveTo>
                  <a:lnTo>
                    <a:pt x="46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Freeform 58"/>
            <p:cNvSpPr>
              <a:spLocks/>
            </p:cNvSpPr>
            <p:nvPr/>
          </p:nvSpPr>
          <p:spPr bwMode="auto">
            <a:xfrm>
              <a:off x="5085" y="3587"/>
              <a:ext cx="16" cy="139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2" y="969"/>
                  </a:lnTo>
                  <a:lnTo>
                    <a:pt x="92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Rectangle 59"/>
            <p:cNvSpPr>
              <a:spLocks noChangeArrowheads="1"/>
            </p:cNvSpPr>
            <p:nvPr/>
          </p:nvSpPr>
          <p:spPr bwMode="auto">
            <a:xfrm>
              <a:off x="3787" y="3785"/>
              <a:ext cx="9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0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7" name="Rectangle 60"/>
            <p:cNvSpPr>
              <a:spLocks noChangeArrowheads="1"/>
            </p:cNvSpPr>
            <p:nvPr/>
          </p:nvSpPr>
          <p:spPr bwMode="auto">
            <a:xfrm>
              <a:off x="5230" y="3764"/>
              <a:ext cx="9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2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8" name="Rectangle 61"/>
            <p:cNvSpPr>
              <a:spLocks noChangeArrowheads="1"/>
            </p:cNvSpPr>
            <p:nvPr/>
          </p:nvSpPr>
          <p:spPr bwMode="auto">
            <a:xfrm>
              <a:off x="5333" y="3746"/>
              <a:ext cx="9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>
                <a:latin typeface="Tahoma" pitchFamily="34" charset="0"/>
              </a:endParaRPr>
            </a:p>
          </p:txBody>
        </p:sp>
      </p:grpSp>
      <p:sp>
        <p:nvSpPr>
          <p:cNvPr id="3546174" name="Freeform 62"/>
          <p:cNvSpPr>
            <a:spLocks/>
          </p:cNvSpPr>
          <p:nvPr/>
        </p:nvSpPr>
        <p:spPr bwMode="auto">
          <a:xfrm>
            <a:off x="8132763" y="5991225"/>
            <a:ext cx="125412" cy="109538"/>
          </a:xfrm>
          <a:custGeom>
            <a:avLst/>
            <a:gdLst>
              <a:gd name="T0" fmla="*/ 2147483647 w 477"/>
              <a:gd name="T1" fmla="*/ 2147483647 h 485"/>
              <a:gd name="T2" fmla="*/ 2147483647 w 477"/>
              <a:gd name="T3" fmla="*/ 0 h 485"/>
              <a:gd name="T4" fmla="*/ 0 w 477"/>
              <a:gd name="T5" fmla="*/ 2147483647 h 485"/>
              <a:gd name="T6" fmla="*/ 2147483647 w 477"/>
              <a:gd name="T7" fmla="*/ 2147483647 h 485"/>
              <a:gd name="T8" fmla="*/ 2147483647 w 477"/>
              <a:gd name="T9" fmla="*/ 0 h 485"/>
              <a:gd name="T10" fmla="*/ 2147483647 w 477"/>
              <a:gd name="T11" fmla="*/ 2147483647 h 4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7"/>
              <a:gd name="T19" fmla="*/ 0 h 485"/>
              <a:gd name="T20" fmla="*/ 477 w 477"/>
              <a:gd name="T21" fmla="*/ 485 h 4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7" h="485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75" name="Freeform 63"/>
          <p:cNvSpPr>
            <a:spLocks/>
          </p:cNvSpPr>
          <p:nvPr/>
        </p:nvSpPr>
        <p:spPr bwMode="auto">
          <a:xfrm>
            <a:off x="8183563" y="6091238"/>
            <a:ext cx="23812" cy="176212"/>
          </a:xfrm>
          <a:custGeom>
            <a:avLst/>
            <a:gdLst>
              <a:gd name="T0" fmla="*/ 2147483647 w 92"/>
              <a:gd name="T1" fmla="*/ 2147483647 h 775"/>
              <a:gd name="T2" fmla="*/ 2147483647 w 92"/>
              <a:gd name="T3" fmla="*/ 2147483647 h 775"/>
              <a:gd name="T4" fmla="*/ 2147483647 w 92"/>
              <a:gd name="T5" fmla="*/ 0 h 775"/>
              <a:gd name="T6" fmla="*/ 0 w 92"/>
              <a:gd name="T7" fmla="*/ 0 h 775"/>
              <a:gd name="T8" fmla="*/ 0 w 92"/>
              <a:gd name="T9" fmla="*/ 2147483647 h 775"/>
              <a:gd name="T10" fmla="*/ 2147483647 w 9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775"/>
              <a:gd name="T20" fmla="*/ 92 w 92"/>
              <a:gd name="T21" fmla="*/ 775 h 7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775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 rot="-3389670">
            <a:off x="4961732" y="3626645"/>
            <a:ext cx="2625725" cy="4246562"/>
            <a:chOff x="3948" y="1525"/>
            <a:chExt cx="1654" cy="2585"/>
          </a:xfrm>
        </p:grpSpPr>
        <p:sp>
          <p:nvSpPr>
            <p:cNvPr id="53263" name="AutoShape 65"/>
            <p:cNvSpPr>
              <a:spLocks noChangeAspect="1" noChangeArrowheads="1" noTextEdit="1"/>
            </p:cNvSpPr>
            <p:nvPr/>
          </p:nvSpPr>
          <p:spPr bwMode="auto">
            <a:xfrm>
              <a:off x="3948" y="1525"/>
              <a:ext cx="1654" cy="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66"/>
            <p:cNvSpPr>
              <a:spLocks/>
            </p:cNvSpPr>
            <p:nvPr/>
          </p:nvSpPr>
          <p:spPr bwMode="auto">
            <a:xfrm>
              <a:off x="4035" y="1532"/>
              <a:ext cx="1438" cy="1378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0 h 9641"/>
                <a:gd name="T28" fmla="*/ 1 w 8629"/>
                <a:gd name="T29" fmla="*/ 0 h 9641"/>
                <a:gd name="T30" fmla="*/ 1 w 8629"/>
                <a:gd name="T31" fmla="*/ 0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0 h 9641"/>
                <a:gd name="T54" fmla="*/ 0 w 8629"/>
                <a:gd name="T55" fmla="*/ 0 h 9641"/>
                <a:gd name="T56" fmla="*/ 0 w 8629"/>
                <a:gd name="T57" fmla="*/ 0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Freeform 67"/>
            <p:cNvSpPr>
              <a:spLocks/>
            </p:cNvSpPr>
            <p:nvPr/>
          </p:nvSpPr>
          <p:spPr bwMode="auto">
            <a:xfrm>
              <a:off x="4754" y="1525"/>
              <a:ext cx="727" cy="696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68"/>
            <p:cNvSpPr>
              <a:spLocks/>
            </p:cNvSpPr>
            <p:nvPr/>
          </p:nvSpPr>
          <p:spPr bwMode="auto">
            <a:xfrm>
              <a:off x="4754" y="2221"/>
              <a:ext cx="727" cy="696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69"/>
            <p:cNvSpPr>
              <a:spLocks/>
            </p:cNvSpPr>
            <p:nvPr/>
          </p:nvSpPr>
          <p:spPr bwMode="auto">
            <a:xfrm>
              <a:off x="4028" y="2221"/>
              <a:ext cx="726" cy="696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Freeform 70"/>
            <p:cNvSpPr>
              <a:spLocks/>
            </p:cNvSpPr>
            <p:nvPr/>
          </p:nvSpPr>
          <p:spPr bwMode="auto">
            <a:xfrm>
              <a:off x="4028" y="1525"/>
              <a:ext cx="726" cy="696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Freeform 71"/>
            <p:cNvSpPr>
              <a:spLocks/>
            </p:cNvSpPr>
            <p:nvPr/>
          </p:nvSpPr>
          <p:spPr bwMode="auto">
            <a:xfrm>
              <a:off x="4264" y="1771"/>
              <a:ext cx="485" cy="487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Freeform 72"/>
            <p:cNvSpPr>
              <a:spLocks/>
            </p:cNvSpPr>
            <p:nvPr/>
          </p:nvSpPr>
          <p:spPr bwMode="auto">
            <a:xfrm>
              <a:off x="4266" y="2251"/>
              <a:ext cx="133" cy="333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73"/>
            <p:cNvSpPr>
              <a:spLocks/>
            </p:cNvSpPr>
            <p:nvPr/>
          </p:nvSpPr>
          <p:spPr bwMode="auto">
            <a:xfrm>
              <a:off x="4389" y="2242"/>
              <a:ext cx="663" cy="338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Freeform 74"/>
            <p:cNvSpPr>
              <a:spLocks/>
            </p:cNvSpPr>
            <p:nvPr/>
          </p:nvSpPr>
          <p:spPr bwMode="auto">
            <a:xfrm>
              <a:off x="4694" y="2339"/>
              <a:ext cx="528" cy="306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75"/>
            <p:cNvSpPr>
              <a:spLocks/>
            </p:cNvSpPr>
            <p:nvPr/>
          </p:nvSpPr>
          <p:spPr bwMode="auto">
            <a:xfrm>
              <a:off x="4970" y="1841"/>
              <a:ext cx="356" cy="216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Freeform 76"/>
            <p:cNvSpPr>
              <a:spLocks/>
            </p:cNvSpPr>
            <p:nvPr/>
          </p:nvSpPr>
          <p:spPr bwMode="auto">
            <a:xfrm>
              <a:off x="4972" y="1853"/>
              <a:ext cx="75" cy="389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Freeform 77"/>
            <p:cNvSpPr>
              <a:spLocks/>
            </p:cNvSpPr>
            <p:nvPr/>
          </p:nvSpPr>
          <p:spPr bwMode="auto">
            <a:xfrm>
              <a:off x="5375" y="1663"/>
              <a:ext cx="227" cy="188"/>
            </a:xfrm>
            <a:custGeom>
              <a:avLst/>
              <a:gdLst>
                <a:gd name="T0" fmla="*/ 0 w 1361"/>
                <a:gd name="T1" fmla="*/ 0 h 1317"/>
                <a:gd name="T2" fmla="*/ 0 w 1361"/>
                <a:gd name="T3" fmla="*/ 0 h 1317"/>
                <a:gd name="T4" fmla="*/ 0 w 1361"/>
                <a:gd name="T5" fmla="*/ 0 h 1317"/>
                <a:gd name="T6" fmla="*/ 0 w 1361"/>
                <a:gd name="T7" fmla="*/ 0 h 1317"/>
                <a:gd name="T8" fmla="*/ 0 w 1361"/>
                <a:gd name="T9" fmla="*/ 0 h 1317"/>
                <a:gd name="T10" fmla="*/ 0 w 1361"/>
                <a:gd name="T11" fmla="*/ 0 h 1317"/>
                <a:gd name="T12" fmla="*/ 0 w 1361"/>
                <a:gd name="T13" fmla="*/ 0 h 1317"/>
                <a:gd name="T14" fmla="*/ 0 w 1361"/>
                <a:gd name="T15" fmla="*/ 0 h 1317"/>
                <a:gd name="T16" fmla="*/ 0 w 1361"/>
                <a:gd name="T17" fmla="*/ 0 h 1317"/>
                <a:gd name="T18" fmla="*/ 0 w 1361"/>
                <a:gd name="T19" fmla="*/ 0 h 1317"/>
                <a:gd name="T20" fmla="*/ 0 w 1361"/>
                <a:gd name="T21" fmla="*/ 0 h 1317"/>
                <a:gd name="T22" fmla="*/ 0 w 1361"/>
                <a:gd name="T23" fmla="*/ 0 h 1317"/>
                <a:gd name="T24" fmla="*/ 0 w 1361"/>
                <a:gd name="T25" fmla="*/ 0 h 1317"/>
                <a:gd name="T26" fmla="*/ 0 w 1361"/>
                <a:gd name="T27" fmla="*/ 0 h 1317"/>
                <a:gd name="T28" fmla="*/ 0 w 1361"/>
                <a:gd name="T29" fmla="*/ 0 h 1317"/>
                <a:gd name="T30" fmla="*/ 0 w 1361"/>
                <a:gd name="T31" fmla="*/ 0 h 1317"/>
                <a:gd name="T32" fmla="*/ 0 w 1361"/>
                <a:gd name="T33" fmla="*/ 0 h 1317"/>
                <a:gd name="T34" fmla="*/ 0 w 1361"/>
                <a:gd name="T35" fmla="*/ 0 h 1317"/>
                <a:gd name="T36" fmla="*/ 0 w 1361"/>
                <a:gd name="T37" fmla="*/ 0 h 1317"/>
                <a:gd name="T38" fmla="*/ 0 w 1361"/>
                <a:gd name="T39" fmla="*/ 0 h 1317"/>
                <a:gd name="T40" fmla="*/ 0 w 1361"/>
                <a:gd name="T41" fmla="*/ 0 h 1317"/>
                <a:gd name="T42" fmla="*/ 0 w 1361"/>
                <a:gd name="T43" fmla="*/ 0 h 1317"/>
                <a:gd name="T44" fmla="*/ 0 w 1361"/>
                <a:gd name="T45" fmla="*/ 0 h 1317"/>
                <a:gd name="T46" fmla="*/ 0 w 1361"/>
                <a:gd name="T47" fmla="*/ 0 h 1317"/>
                <a:gd name="T48" fmla="*/ 0 w 1361"/>
                <a:gd name="T49" fmla="*/ 0 h 1317"/>
                <a:gd name="T50" fmla="*/ 0 w 1361"/>
                <a:gd name="T51" fmla="*/ 0 h 1317"/>
                <a:gd name="T52" fmla="*/ 0 w 1361"/>
                <a:gd name="T53" fmla="*/ 0 h 1317"/>
                <a:gd name="T54" fmla="*/ 0 w 1361"/>
                <a:gd name="T55" fmla="*/ 0 h 1317"/>
                <a:gd name="T56" fmla="*/ 0 w 1361"/>
                <a:gd name="T57" fmla="*/ 0 h 1317"/>
                <a:gd name="T58" fmla="*/ 0 w 1361"/>
                <a:gd name="T59" fmla="*/ 0 h 1317"/>
                <a:gd name="T60" fmla="*/ 0 w 1361"/>
                <a:gd name="T61" fmla="*/ 0 h 1317"/>
                <a:gd name="T62" fmla="*/ 0 w 1361"/>
                <a:gd name="T63" fmla="*/ 0 h 1317"/>
                <a:gd name="T64" fmla="*/ 0 w 1361"/>
                <a:gd name="T65" fmla="*/ 0 h 1317"/>
                <a:gd name="T66" fmla="*/ 0 w 1361"/>
                <a:gd name="T67" fmla="*/ 0 h 1317"/>
                <a:gd name="T68" fmla="*/ 0 w 1361"/>
                <a:gd name="T69" fmla="*/ 0 h 1317"/>
                <a:gd name="T70" fmla="*/ 0 w 1361"/>
                <a:gd name="T71" fmla="*/ 0 h 1317"/>
                <a:gd name="T72" fmla="*/ 0 w 1361"/>
                <a:gd name="T73" fmla="*/ 0 h 1317"/>
                <a:gd name="T74" fmla="*/ 0 w 1361"/>
                <a:gd name="T75" fmla="*/ 0 h 1317"/>
                <a:gd name="T76" fmla="*/ 0 w 1361"/>
                <a:gd name="T77" fmla="*/ 0 h 1317"/>
                <a:gd name="T78" fmla="*/ 0 w 1361"/>
                <a:gd name="T79" fmla="*/ 0 h 1317"/>
                <a:gd name="T80" fmla="*/ 0 w 1361"/>
                <a:gd name="T81" fmla="*/ 0 h 1317"/>
                <a:gd name="T82" fmla="*/ 0 w 1361"/>
                <a:gd name="T83" fmla="*/ 0 h 1317"/>
                <a:gd name="T84" fmla="*/ 0 w 1361"/>
                <a:gd name="T85" fmla="*/ 0 h 1317"/>
                <a:gd name="T86" fmla="*/ 0 w 1361"/>
                <a:gd name="T87" fmla="*/ 0 h 13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1"/>
                <a:gd name="T133" fmla="*/ 0 h 1317"/>
                <a:gd name="T134" fmla="*/ 1361 w 1361"/>
                <a:gd name="T135" fmla="*/ 1317 h 13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1" h="1317">
                  <a:moveTo>
                    <a:pt x="1361" y="0"/>
                  </a:moveTo>
                  <a:lnTo>
                    <a:pt x="625" y="1317"/>
                  </a:lnTo>
                  <a:lnTo>
                    <a:pt x="624" y="1307"/>
                  </a:lnTo>
                  <a:lnTo>
                    <a:pt x="622" y="1296"/>
                  </a:lnTo>
                  <a:lnTo>
                    <a:pt x="621" y="1285"/>
                  </a:lnTo>
                  <a:lnTo>
                    <a:pt x="619" y="1275"/>
                  </a:lnTo>
                  <a:lnTo>
                    <a:pt x="618" y="1265"/>
                  </a:lnTo>
                  <a:lnTo>
                    <a:pt x="616" y="1254"/>
                  </a:lnTo>
                  <a:lnTo>
                    <a:pt x="614" y="1244"/>
                  </a:lnTo>
                  <a:lnTo>
                    <a:pt x="613" y="1233"/>
                  </a:lnTo>
                  <a:lnTo>
                    <a:pt x="611" y="1223"/>
                  </a:lnTo>
                  <a:lnTo>
                    <a:pt x="609" y="1213"/>
                  </a:lnTo>
                  <a:lnTo>
                    <a:pt x="607" y="1203"/>
                  </a:lnTo>
                  <a:lnTo>
                    <a:pt x="605" y="1193"/>
                  </a:lnTo>
                  <a:lnTo>
                    <a:pt x="603" y="1184"/>
                  </a:lnTo>
                  <a:lnTo>
                    <a:pt x="601" y="1173"/>
                  </a:lnTo>
                  <a:lnTo>
                    <a:pt x="599" y="1163"/>
                  </a:lnTo>
                  <a:lnTo>
                    <a:pt x="597" y="1153"/>
                  </a:lnTo>
                  <a:lnTo>
                    <a:pt x="594" y="1143"/>
                  </a:lnTo>
                  <a:lnTo>
                    <a:pt x="592" y="1134"/>
                  </a:lnTo>
                  <a:lnTo>
                    <a:pt x="590" y="1124"/>
                  </a:lnTo>
                  <a:lnTo>
                    <a:pt x="587" y="1114"/>
                  </a:lnTo>
                  <a:lnTo>
                    <a:pt x="585" y="1104"/>
                  </a:lnTo>
                  <a:lnTo>
                    <a:pt x="582" y="1094"/>
                  </a:lnTo>
                  <a:lnTo>
                    <a:pt x="580" y="1085"/>
                  </a:lnTo>
                  <a:lnTo>
                    <a:pt x="577" y="1075"/>
                  </a:lnTo>
                  <a:lnTo>
                    <a:pt x="574" y="1066"/>
                  </a:lnTo>
                  <a:lnTo>
                    <a:pt x="572" y="1057"/>
                  </a:lnTo>
                  <a:lnTo>
                    <a:pt x="568" y="1047"/>
                  </a:lnTo>
                  <a:lnTo>
                    <a:pt x="565" y="1038"/>
                  </a:lnTo>
                  <a:lnTo>
                    <a:pt x="562" y="1029"/>
                  </a:lnTo>
                  <a:lnTo>
                    <a:pt x="559" y="1019"/>
                  </a:lnTo>
                  <a:lnTo>
                    <a:pt x="556" y="1009"/>
                  </a:lnTo>
                  <a:lnTo>
                    <a:pt x="553" y="1000"/>
                  </a:lnTo>
                  <a:lnTo>
                    <a:pt x="550" y="991"/>
                  </a:lnTo>
                  <a:lnTo>
                    <a:pt x="547" y="982"/>
                  </a:lnTo>
                  <a:lnTo>
                    <a:pt x="543" y="973"/>
                  </a:lnTo>
                  <a:lnTo>
                    <a:pt x="540" y="964"/>
                  </a:lnTo>
                  <a:lnTo>
                    <a:pt x="537" y="955"/>
                  </a:lnTo>
                  <a:lnTo>
                    <a:pt x="533" y="946"/>
                  </a:lnTo>
                  <a:lnTo>
                    <a:pt x="530" y="937"/>
                  </a:lnTo>
                  <a:lnTo>
                    <a:pt x="527" y="928"/>
                  </a:lnTo>
                  <a:lnTo>
                    <a:pt x="523" y="919"/>
                  </a:lnTo>
                  <a:lnTo>
                    <a:pt x="519" y="910"/>
                  </a:lnTo>
                  <a:lnTo>
                    <a:pt x="516" y="902"/>
                  </a:lnTo>
                  <a:lnTo>
                    <a:pt x="512" y="893"/>
                  </a:lnTo>
                  <a:lnTo>
                    <a:pt x="508" y="884"/>
                  </a:lnTo>
                  <a:lnTo>
                    <a:pt x="504" y="876"/>
                  </a:lnTo>
                  <a:lnTo>
                    <a:pt x="501" y="867"/>
                  </a:lnTo>
                  <a:lnTo>
                    <a:pt x="497" y="859"/>
                  </a:lnTo>
                  <a:lnTo>
                    <a:pt x="493" y="850"/>
                  </a:lnTo>
                  <a:lnTo>
                    <a:pt x="489" y="842"/>
                  </a:lnTo>
                  <a:lnTo>
                    <a:pt x="483" y="833"/>
                  </a:lnTo>
                  <a:lnTo>
                    <a:pt x="479" y="825"/>
                  </a:lnTo>
                  <a:lnTo>
                    <a:pt x="475" y="816"/>
                  </a:lnTo>
                  <a:lnTo>
                    <a:pt x="471" y="808"/>
                  </a:lnTo>
                  <a:lnTo>
                    <a:pt x="467" y="800"/>
                  </a:lnTo>
                  <a:lnTo>
                    <a:pt x="462" y="791"/>
                  </a:lnTo>
                  <a:lnTo>
                    <a:pt x="458" y="783"/>
                  </a:lnTo>
                  <a:lnTo>
                    <a:pt x="453" y="775"/>
                  </a:lnTo>
                  <a:lnTo>
                    <a:pt x="449" y="767"/>
                  </a:lnTo>
                  <a:lnTo>
                    <a:pt x="444" y="760"/>
                  </a:lnTo>
                  <a:lnTo>
                    <a:pt x="440" y="752"/>
                  </a:lnTo>
                  <a:lnTo>
                    <a:pt x="435" y="744"/>
                  </a:lnTo>
                  <a:lnTo>
                    <a:pt x="430" y="736"/>
                  </a:lnTo>
                  <a:lnTo>
                    <a:pt x="425" y="728"/>
                  </a:lnTo>
                  <a:lnTo>
                    <a:pt x="420" y="720"/>
                  </a:lnTo>
                  <a:lnTo>
                    <a:pt x="416" y="712"/>
                  </a:lnTo>
                  <a:lnTo>
                    <a:pt x="411" y="704"/>
                  </a:lnTo>
                  <a:lnTo>
                    <a:pt x="406" y="696"/>
                  </a:lnTo>
                  <a:lnTo>
                    <a:pt x="399" y="689"/>
                  </a:lnTo>
                  <a:lnTo>
                    <a:pt x="394" y="682"/>
                  </a:lnTo>
                  <a:lnTo>
                    <a:pt x="389" y="674"/>
                  </a:lnTo>
                  <a:lnTo>
                    <a:pt x="384" y="667"/>
                  </a:lnTo>
                  <a:lnTo>
                    <a:pt x="379" y="659"/>
                  </a:lnTo>
                  <a:lnTo>
                    <a:pt x="373" y="651"/>
                  </a:lnTo>
                  <a:lnTo>
                    <a:pt x="368" y="644"/>
                  </a:lnTo>
                  <a:lnTo>
                    <a:pt x="362" y="636"/>
                  </a:lnTo>
                  <a:lnTo>
                    <a:pt x="357" y="629"/>
                  </a:lnTo>
                  <a:lnTo>
                    <a:pt x="351" y="622"/>
                  </a:lnTo>
                  <a:lnTo>
                    <a:pt x="346" y="615"/>
                  </a:lnTo>
                  <a:lnTo>
                    <a:pt x="340" y="608"/>
                  </a:lnTo>
                  <a:lnTo>
                    <a:pt x="334" y="600"/>
                  </a:lnTo>
                  <a:lnTo>
                    <a:pt x="329" y="593"/>
                  </a:lnTo>
                  <a:lnTo>
                    <a:pt x="323" y="587"/>
                  </a:lnTo>
                  <a:lnTo>
                    <a:pt x="316" y="580"/>
                  </a:lnTo>
                  <a:lnTo>
                    <a:pt x="310" y="572"/>
                  </a:lnTo>
                  <a:lnTo>
                    <a:pt x="304" y="565"/>
                  </a:lnTo>
                  <a:lnTo>
                    <a:pt x="298" y="558"/>
                  </a:lnTo>
                  <a:lnTo>
                    <a:pt x="292" y="551"/>
                  </a:lnTo>
                  <a:lnTo>
                    <a:pt x="286" y="545"/>
                  </a:lnTo>
                  <a:lnTo>
                    <a:pt x="279" y="538"/>
                  </a:lnTo>
                  <a:lnTo>
                    <a:pt x="273" y="531"/>
                  </a:lnTo>
                  <a:lnTo>
                    <a:pt x="267" y="524"/>
                  </a:lnTo>
                  <a:lnTo>
                    <a:pt x="261" y="519"/>
                  </a:lnTo>
                  <a:lnTo>
                    <a:pt x="254" y="512"/>
                  </a:lnTo>
                  <a:lnTo>
                    <a:pt x="248" y="505"/>
                  </a:lnTo>
                  <a:lnTo>
                    <a:pt x="241" y="498"/>
                  </a:lnTo>
                  <a:lnTo>
                    <a:pt x="233" y="492"/>
                  </a:lnTo>
                  <a:lnTo>
                    <a:pt x="227" y="486"/>
                  </a:lnTo>
                  <a:lnTo>
                    <a:pt x="220" y="479"/>
                  </a:lnTo>
                  <a:lnTo>
                    <a:pt x="213" y="473"/>
                  </a:lnTo>
                  <a:lnTo>
                    <a:pt x="207" y="467"/>
                  </a:lnTo>
                  <a:lnTo>
                    <a:pt x="200" y="460"/>
                  </a:lnTo>
                  <a:lnTo>
                    <a:pt x="193" y="454"/>
                  </a:lnTo>
                  <a:lnTo>
                    <a:pt x="186" y="449"/>
                  </a:lnTo>
                  <a:lnTo>
                    <a:pt x="179" y="442"/>
                  </a:lnTo>
                  <a:lnTo>
                    <a:pt x="172" y="436"/>
                  </a:lnTo>
                  <a:lnTo>
                    <a:pt x="165" y="429"/>
                  </a:lnTo>
                  <a:lnTo>
                    <a:pt x="157" y="424"/>
                  </a:lnTo>
                  <a:lnTo>
                    <a:pt x="149" y="418"/>
                  </a:lnTo>
                  <a:lnTo>
                    <a:pt x="142" y="412"/>
                  </a:lnTo>
                  <a:lnTo>
                    <a:pt x="135" y="406"/>
                  </a:lnTo>
                  <a:lnTo>
                    <a:pt x="127" y="400"/>
                  </a:lnTo>
                  <a:lnTo>
                    <a:pt x="120" y="394"/>
                  </a:lnTo>
                  <a:lnTo>
                    <a:pt x="112" y="389"/>
                  </a:lnTo>
                  <a:lnTo>
                    <a:pt x="105" y="383"/>
                  </a:lnTo>
                  <a:lnTo>
                    <a:pt x="97" y="377"/>
                  </a:lnTo>
                  <a:lnTo>
                    <a:pt x="89" y="372"/>
                  </a:lnTo>
                  <a:lnTo>
                    <a:pt x="82" y="366"/>
                  </a:lnTo>
                  <a:lnTo>
                    <a:pt x="74" y="360"/>
                  </a:lnTo>
                  <a:lnTo>
                    <a:pt x="65" y="356"/>
                  </a:lnTo>
                  <a:lnTo>
                    <a:pt x="57" y="350"/>
                  </a:lnTo>
                  <a:lnTo>
                    <a:pt x="49" y="344"/>
                  </a:lnTo>
                  <a:lnTo>
                    <a:pt x="41" y="339"/>
                  </a:lnTo>
                  <a:lnTo>
                    <a:pt x="33" y="334"/>
                  </a:lnTo>
                  <a:lnTo>
                    <a:pt x="25" y="329"/>
                  </a:lnTo>
                  <a:lnTo>
                    <a:pt x="17" y="323"/>
                  </a:lnTo>
                  <a:lnTo>
                    <a:pt x="9" y="318"/>
                  </a:lnTo>
                  <a:lnTo>
                    <a:pt x="0" y="313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78"/>
            <p:cNvSpPr>
              <a:spLocks/>
            </p:cNvSpPr>
            <p:nvPr/>
          </p:nvSpPr>
          <p:spPr bwMode="auto">
            <a:xfrm>
              <a:off x="4731" y="1709"/>
              <a:ext cx="792" cy="540"/>
            </a:xfrm>
            <a:custGeom>
              <a:avLst/>
              <a:gdLst>
                <a:gd name="T0" fmla="*/ 0 w 4749"/>
                <a:gd name="T1" fmla="*/ 0 h 3780"/>
                <a:gd name="T2" fmla="*/ 0 w 4749"/>
                <a:gd name="T3" fmla="*/ 0 h 3780"/>
                <a:gd name="T4" fmla="*/ 1 w 4749"/>
                <a:gd name="T5" fmla="*/ 0 h 3780"/>
                <a:gd name="T6" fmla="*/ 1 w 4749"/>
                <a:gd name="T7" fmla="*/ 0 h 3780"/>
                <a:gd name="T8" fmla="*/ 0 w 4749"/>
                <a:gd name="T9" fmla="*/ 0 h 3780"/>
                <a:gd name="T10" fmla="*/ 0 w 4749"/>
                <a:gd name="T11" fmla="*/ 0 h 37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49"/>
                <a:gd name="T19" fmla="*/ 0 h 3780"/>
                <a:gd name="T20" fmla="*/ 4749 w 4749"/>
                <a:gd name="T21" fmla="*/ 3780 h 37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49" h="3780">
                  <a:moveTo>
                    <a:pt x="53" y="3696"/>
                  </a:moveTo>
                  <a:lnTo>
                    <a:pt x="105" y="3780"/>
                  </a:lnTo>
                  <a:lnTo>
                    <a:pt x="4749" y="168"/>
                  </a:lnTo>
                  <a:lnTo>
                    <a:pt x="4645" y="0"/>
                  </a:lnTo>
                  <a:lnTo>
                    <a:pt x="0" y="3612"/>
                  </a:lnTo>
                  <a:lnTo>
                    <a:pt x="53" y="36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1" name="AutoShape 79"/>
          <p:cNvSpPr>
            <a:spLocks noChangeAspect="1" noChangeArrowheads="1" noTextEdit="1"/>
          </p:cNvSpPr>
          <p:nvPr/>
        </p:nvSpPr>
        <p:spPr bwMode="auto">
          <a:xfrm>
            <a:off x="4117976" y="4076701"/>
            <a:ext cx="26257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92" name="Text Box 80"/>
          <p:cNvSpPr txBox="1">
            <a:spLocks noChangeArrowheads="1"/>
          </p:cNvSpPr>
          <p:nvPr/>
        </p:nvSpPr>
        <p:spPr bwMode="auto">
          <a:xfrm>
            <a:off x="8478839" y="1233489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j-lt"/>
              </a:rPr>
              <a:t>[Lowe, SIFT, 1999]</a:t>
            </a:r>
          </a:p>
        </p:txBody>
      </p:sp>
    </p:spTree>
    <p:extLst>
      <p:ext uri="{BB962C8B-B14F-4D97-AF65-F5344CB8AC3E}">
        <p14:creationId xmlns:p14="http://schemas.microsoft.com/office/powerpoint/2010/main" val="19829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6126" grpId="0" animBg="1"/>
      <p:bldP spid="3546127" grpId="0" animBg="1"/>
      <p:bldP spid="3546128" grpId="0" animBg="1"/>
      <p:bldP spid="3546130" grpId="0" build="p"/>
      <p:bldP spid="3546174" grpId="0" animBg="1"/>
      <p:bldP spid="35461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descriptor</a:t>
            </a:r>
          </a:p>
        </p:txBody>
      </p:sp>
      <p:pic>
        <p:nvPicPr>
          <p:cNvPr id="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107" y="1503182"/>
            <a:ext cx="2781119" cy="208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8950" y="1503181"/>
            <a:ext cx="2978876" cy="209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093086" y="2045970"/>
            <a:ext cx="88265" cy="1028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3946" y="2049780"/>
            <a:ext cx="88265" cy="1028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09816" y="1824990"/>
            <a:ext cx="88265" cy="10287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06106" y="2026920"/>
            <a:ext cx="88265" cy="10287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246471" y="3783330"/>
          <a:ext cx="303213" cy="249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987516" y="3783330"/>
          <a:ext cx="299403" cy="249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7304246" y="3783330"/>
          <a:ext cx="299403" cy="249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100536" y="3783330"/>
          <a:ext cx="299403" cy="249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>
            <a:stCxn id="9" idx="4"/>
            <a:endCxn id="12" idx="0"/>
          </p:cNvCxnSpPr>
          <p:nvPr/>
        </p:nvCxnSpPr>
        <p:spPr>
          <a:xfrm flipH="1">
            <a:off x="2398076" y="2152650"/>
            <a:ext cx="2" cy="1630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  <a:endCxn id="13" idx="0"/>
          </p:cNvCxnSpPr>
          <p:nvPr/>
        </p:nvCxnSpPr>
        <p:spPr>
          <a:xfrm flipH="1">
            <a:off x="3137216" y="2148840"/>
            <a:ext cx="2" cy="16344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4"/>
            <a:endCxn id="14" idx="0"/>
          </p:cNvCxnSpPr>
          <p:nvPr/>
        </p:nvCxnSpPr>
        <p:spPr>
          <a:xfrm flipH="1">
            <a:off x="7453946" y="1927860"/>
            <a:ext cx="2" cy="18554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4"/>
            <a:endCxn id="15" idx="0"/>
          </p:cNvCxnSpPr>
          <p:nvPr/>
        </p:nvCxnSpPr>
        <p:spPr>
          <a:xfrm flipH="1">
            <a:off x="8250236" y="2129790"/>
            <a:ext cx="2" cy="16535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46471" y="6275074"/>
                <a:ext cx="303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471" y="6275074"/>
                <a:ext cx="303213" cy="369332"/>
              </a:xfrm>
              <a:prstGeom prst="rect">
                <a:avLst/>
              </a:prstGeom>
              <a:blipFill>
                <a:blip r:embed="rId4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83706" y="6275074"/>
                <a:ext cx="303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706" y="6275074"/>
                <a:ext cx="303213" cy="369332"/>
              </a:xfrm>
              <a:prstGeom prst="rect">
                <a:avLst/>
              </a:prstGeom>
              <a:blipFill>
                <a:blip r:embed="rId5"/>
                <a:stretch>
                  <a:fillRect r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00436" y="6275074"/>
                <a:ext cx="303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436" y="6275074"/>
                <a:ext cx="303213" cy="369332"/>
              </a:xfrm>
              <a:prstGeom prst="rect">
                <a:avLst/>
              </a:prstGeom>
              <a:blipFill>
                <a:blip r:embed="rId6"/>
                <a:stretch>
                  <a:fillRect r="-12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100536" y="6250887"/>
                <a:ext cx="303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536" y="6250887"/>
                <a:ext cx="303213" cy="369332"/>
              </a:xfrm>
              <a:prstGeom prst="rect">
                <a:avLst/>
              </a:prstGeom>
              <a:blipFill>
                <a:blip r:embed="rId7"/>
                <a:stretch>
                  <a:fillRect r="-16000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70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SIFT descriptor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edge magnitudes + orientations</a:t>
            </a:r>
          </a:p>
          <a:p>
            <a:r>
              <a:rPr lang="en-US" dirty="0"/>
              <a:t>Quantize orientations </a:t>
            </a:r>
            <a:r>
              <a:rPr lang="en-US" i="1" dirty="0"/>
              <a:t>(invariance to </a:t>
            </a:r>
            <a:r>
              <a:rPr lang="en-US" i="1" dirty="0" err="1"/>
              <a:t>def</a:t>
            </a:r>
            <a:r>
              <a:rPr lang="en-US" i="1" dirty="0"/>
              <a:t>)</a:t>
            </a:r>
          </a:p>
          <a:p>
            <a:r>
              <a:rPr lang="en-US" dirty="0"/>
              <a:t>Divide into spatial cells</a:t>
            </a:r>
          </a:p>
          <a:p>
            <a:r>
              <a:rPr lang="en-US" dirty="0"/>
              <a:t>Compute orientation histogram in each cell </a:t>
            </a:r>
            <a:r>
              <a:rPr lang="en-US" i="1" dirty="0"/>
              <a:t>(spatial invariance)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163" y="4433844"/>
            <a:ext cx="5019675" cy="2124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6557918"/>
            <a:ext cx="56068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Distinctive Image Features from Scale-Invariant </a:t>
            </a:r>
            <a:r>
              <a:rPr lang="en-US" sz="1350" dirty="0" err="1"/>
              <a:t>Keypoints</a:t>
            </a:r>
            <a:r>
              <a:rPr lang="en-US" sz="1350" dirty="0"/>
              <a:t>. Lowe. In IJCV 2004</a:t>
            </a:r>
          </a:p>
        </p:txBody>
      </p:sp>
    </p:spTree>
    <p:extLst>
      <p:ext uri="{BB962C8B-B14F-4D97-AF65-F5344CB8AC3E}">
        <p14:creationId xmlns:p14="http://schemas.microsoft.com/office/powerpoint/2010/main" val="3828620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1" y="2895601"/>
            <a:ext cx="53054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The SIFT descriptor</a:t>
            </a:r>
          </a:p>
        </p:txBody>
      </p:sp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4543426" y="5257800"/>
            <a:ext cx="2466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prstClr val="black"/>
                </a:solidFill>
                <a:latin typeface="Calibri" pitchFamily="34" charset="0"/>
              </a:rPr>
              <a:t>SIFT – Lowe IJCV 2004</a:t>
            </a: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2590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83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 txBox="1">
            <a:spLocks noChangeArrowheads="1"/>
          </p:cNvSpPr>
          <p:nvPr/>
        </p:nvSpPr>
        <p:spPr bwMode="auto">
          <a:xfrm>
            <a:off x="2209800" y="11430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Basic idea: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 err="1"/>
              <a:t>DoG</a:t>
            </a:r>
            <a:r>
              <a:rPr lang="en-US" dirty="0"/>
              <a:t> for scale-space feature detection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Take 16x16 square window around detected feature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Compute gradient orientation for each pixel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Throw out weak edges (threshold gradient magnitude)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Create histogram of surviving edge orientations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66FF"/>
                </a:solidFill>
              </a:rPr>
              <a:t>S</a:t>
            </a:r>
            <a:r>
              <a:rPr lang="en-US" dirty="0"/>
              <a:t>cale </a:t>
            </a:r>
            <a:r>
              <a:rPr lang="en-US" dirty="0">
                <a:solidFill>
                  <a:srgbClr val="0066FF"/>
                </a:solidFill>
              </a:rPr>
              <a:t>I</a:t>
            </a:r>
            <a:r>
              <a:rPr lang="en-US" dirty="0"/>
              <a:t>nvariant </a:t>
            </a:r>
            <a:r>
              <a:rPr lang="en-US" dirty="0">
                <a:solidFill>
                  <a:srgbClr val="0066FF"/>
                </a:solidFill>
              </a:rPr>
              <a:t>F</a:t>
            </a:r>
            <a:r>
              <a:rPr lang="en-US" dirty="0"/>
              <a:t>eature </a:t>
            </a:r>
            <a:r>
              <a:rPr lang="en-US" dirty="0">
                <a:solidFill>
                  <a:srgbClr val="0066FF"/>
                </a:solidFill>
              </a:rPr>
              <a:t>T</a:t>
            </a:r>
            <a:r>
              <a:rPr lang="en-US" dirty="0"/>
              <a:t>ransform</a:t>
            </a:r>
          </a:p>
        </p:txBody>
      </p:sp>
      <p:sp>
        <p:nvSpPr>
          <p:cNvPr id="67588" name="Rectangle 14"/>
          <p:cNvSpPr>
            <a:spLocks noChangeArrowheads="1"/>
          </p:cNvSpPr>
          <p:nvPr/>
        </p:nvSpPr>
        <p:spPr bwMode="auto">
          <a:xfrm>
            <a:off x="7997590" y="6550224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David Lowe</a:t>
            </a:r>
          </a:p>
        </p:txBody>
      </p:sp>
      <p:pic>
        <p:nvPicPr>
          <p:cNvPr id="67589" name="Picture 4" descr="descr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7214" y="3421062"/>
            <a:ext cx="6580187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11"/>
          <p:cNvSpPr>
            <a:spLocks noChangeArrowheads="1"/>
          </p:cNvSpPr>
          <p:nvPr/>
        </p:nvSpPr>
        <p:spPr bwMode="auto">
          <a:xfrm>
            <a:off x="7086600" y="3116262"/>
            <a:ext cx="2590800" cy="31321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239000" y="3268663"/>
            <a:ext cx="2362200" cy="1207532"/>
            <a:chOff x="5715000" y="4343400"/>
            <a:chExt cx="2362200" cy="1207255"/>
          </a:xfrm>
        </p:grpSpPr>
        <p:cxnSp>
          <p:nvCxnSpPr>
            <p:cNvPr id="67603" name="Straight Arrow Connector 13"/>
            <p:cNvCxnSpPr>
              <a:cxnSpLocks noChangeShapeType="1"/>
            </p:cNvCxnSpPr>
            <p:nvPr/>
          </p:nvCxnSpPr>
          <p:spPr bwMode="auto">
            <a:xfrm>
              <a:off x="5791200" y="5256212"/>
              <a:ext cx="2133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7604" name="Rectangle 20"/>
            <p:cNvSpPr>
              <a:spLocks noChangeArrowheads="1"/>
            </p:cNvSpPr>
            <p:nvPr/>
          </p:nvSpPr>
          <p:spPr bwMode="auto">
            <a:xfrm>
              <a:off x="5791200" y="4343400"/>
              <a:ext cx="228600" cy="9128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Rectangle 15"/>
            <p:cNvSpPr>
              <a:spLocks noChangeArrowheads="1"/>
            </p:cNvSpPr>
            <p:nvPr/>
          </p:nvSpPr>
          <p:spPr bwMode="auto">
            <a:xfrm>
              <a:off x="6019800" y="4800600"/>
              <a:ext cx="228600" cy="4556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Rectangle 16"/>
            <p:cNvSpPr>
              <a:spLocks noChangeArrowheads="1"/>
            </p:cNvSpPr>
            <p:nvPr/>
          </p:nvSpPr>
          <p:spPr bwMode="auto">
            <a:xfrm>
              <a:off x="62484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Rectangle 17"/>
            <p:cNvSpPr>
              <a:spLocks noChangeArrowheads="1"/>
            </p:cNvSpPr>
            <p:nvPr/>
          </p:nvSpPr>
          <p:spPr bwMode="auto">
            <a:xfrm>
              <a:off x="6477000" y="5177134"/>
              <a:ext cx="228600" cy="7907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Rectangle 18"/>
            <p:cNvSpPr>
              <a:spLocks noChangeArrowheads="1"/>
            </p:cNvSpPr>
            <p:nvPr/>
          </p:nvSpPr>
          <p:spPr bwMode="auto">
            <a:xfrm>
              <a:off x="67056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Rectangle 19"/>
            <p:cNvSpPr>
              <a:spLocks noChangeArrowheads="1"/>
            </p:cNvSpPr>
            <p:nvPr/>
          </p:nvSpPr>
          <p:spPr bwMode="auto">
            <a:xfrm>
              <a:off x="6934200" y="5177134"/>
              <a:ext cx="228600" cy="7907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Rectangle 20"/>
            <p:cNvSpPr>
              <a:spLocks noChangeArrowheads="1"/>
            </p:cNvSpPr>
            <p:nvPr/>
          </p:nvSpPr>
          <p:spPr bwMode="auto">
            <a:xfrm>
              <a:off x="71628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Rectangle 21"/>
            <p:cNvSpPr>
              <a:spLocks noChangeArrowheads="1"/>
            </p:cNvSpPr>
            <p:nvPr/>
          </p:nvSpPr>
          <p:spPr bwMode="auto">
            <a:xfrm>
              <a:off x="7391400" y="4953000"/>
              <a:ext cx="228600" cy="304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TextBox 23"/>
            <p:cNvSpPr txBox="1">
              <a:spLocks noChangeArrowheads="1"/>
            </p:cNvSpPr>
            <p:nvPr/>
          </p:nvSpPr>
          <p:spPr bwMode="auto">
            <a:xfrm>
              <a:off x="5715000" y="5181408"/>
              <a:ext cx="457200" cy="369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0</a:t>
              </a:r>
            </a:p>
          </p:txBody>
        </p:sp>
        <p:sp>
          <p:nvSpPr>
            <p:cNvPr id="67613" name="TextBox 24"/>
            <p:cNvSpPr txBox="1">
              <a:spLocks noChangeArrowheads="1"/>
            </p:cNvSpPr>
            <p:nvPr/>
          </p:nvSpPr>
          <p:spPr bwMode="auto">
            <a:xfrm>
              <a:off x="7239000" y="5176647"/>
              <a:ext cx="838200" cy="369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  <a:sym typeface="Symbol" pitchFamily="18" charset="2"/>
                </a:rPr>
                <a:t>2</a:t>
              </a:r>
              <a:r>
                <a:rPr lang="el-GR">
                  <a:latin typeface="Arial" charset="0"/>
                  <a:sym typeface="Symbol" pitchFamily="18" charset="2"/>
                </a:rPr>
                <a:t>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7445376" y="4498976"/>
            <a:ext cx="185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angle histogram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7848600" y="5173662"/>
            <a:ext cx="1219200" cy="762000"/>
            <a:chOff x="6324600" y="4953000"/>
            <a:chExt cx="1219200" cy="762000"/>
          </a:xfrm>
        </p:grpSpPr>
        <p:cxnSp>
          <p:nvCxnSpPr>
            <p:cNvPr id="67594" name="Straight Arrow Connector 31"/>
            <p:cNvCxnSpPr>
              <a:cxnSpLocks noChangeShapeType="1"/>
            </p:cNvCxnSpPr>
            <p:nvPr/>
          </p:nvCxnSpPr>
          <p:spPr bwMode="auto">
            <a:xfrm>
              <a:off x="6705600" y="5334000"/>
              <a:ext cx="838200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5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6705600" y="4953000"/>
              <a:ext cx="381000" cy="3810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6" name="Straight Arrow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6514306" y="5144294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7" name="Straight Arrow Connector 37"/>
            <p:cNvCxnSpPr>
              <a:cxnSpLocks noChangeShapeType="1"/>
            </p:cNvCxnSpPr>
            <p:nvPr/>
          </p:nvCxnSpPr>
          <p:spPr bwMode="auto">
            <a:xfrm rot="16200000" flipV="1">
              <a:off x="6550024" y="5181600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8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6324600" y="5336382"/>
              <a:ext cx="380206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9" name="Straight Arrow Connector 42"/>
            <p:cNvCxnSpPr>
              <a:cxnSpLocks noChangeShapeType="1"/>
            </p:cNvCxnSpPr>
            <p:nvPr/>
          </p:nvCxnSpPr>
          <p:spPr bwMode="auto">
            <a:xfrm rot="5400000">
              <a:off x="6553200" y="5331618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0" name="Straight Arrow Connector 43"/>
            <p:cNvCxnSpPr>
              <a:cxnSpLocks noChangeShapeType="1"/>
            </p:cNvCxnSpPr>
            <p:nvPr/>
          </p:nvCxnSpPr>
          <p:spPr bwMode="auto">
            <a:xfrm rot="16200000" flipH="1">
              <a:off x="6515100" y="5522912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1" name="Straight Arrow Connector 44"/>
            <p:cNvCxnSpPr>
              <a:cxnSpLocks noChangeShapeType="1"/>
            </p:cNvCxnSpPr>
            <p:nvPr/>
          </p:nvCxnSpPr>
          <p:spPr bwMode="auto">
            <a:xfrm rot="16200000" flipH="1">
              <a:off x="6701632" y="5337969"/>
              <a:ext cx="312737" cy="3048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sp>
          <p:nvSpPr>
            <p:cNvPr id="67602" name="Oval 27"/>
            <p:cNvSpPr>
              <a:spLocks noChangeArrowheads="1"/>
            </p:cNvSpPr>
            <p:nvPr/>
          </p:nvSpPr>
          <p:spPr bwMode="auto">
            <a:xfrm>
              <a:off x="6657976" y="5286376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131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 descriptor</a:t>
            </a:r>
          </a:p>
        </p:txBody>
      </p:sp>
      <p:pic>
        <p:nvPicPr>
          <p:cNvPr id="68611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971800"/>
            <a:ext cx="658018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 txBox="1">
            <a:spLocks noChangeArrowheads="1"/>
          </p:cNvSpPr>
          <p:nvPr/>
        </p:nvSpPr>
        <p:spPr bwMode="auto">
          <a:xfrm>
            <a:off x="2209800" y="1371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Create histogram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Divide the 16x16 window into a 4x4 grid of cells (2x2 case shown below)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Compute an orientation histogram for each cell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16 cells * 8 orientations = 128 dimensional descriptor</a:t>
            </a:r>
          </a:p>
          <a:p>
            <a:pPr marL="742950" lvl="1" indent="-285750">
              <a:spcBef>
                <a:spcPct val="20000"/>
              </a:spcBef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997590" y="6550224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David Lowe</a:t>
            </a:r>
          </a:p>
        </p:txBody>
      </p:sp>
    </p:spTree>
    <p:extLst>
      <p:ext uri="{BB962C8B-B14F-4D97-AF65-F5344CB8AC3E}">
        <p14:creationId xmlns:p14="http://schemas.microsoft.com/office/powerpoint/2010/main" val="3756434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188" y="3721100"/>
            <a:ext cx="2322512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76200"/>
            <a:ext cx="7772400" cy="1143000"/>
          </a:xfrm>
        </p:spPr>
        <p:txBody>
          <a:bodyPr vert="horz" lIns="91440" tIns="45720" rIns="132080" bIns="45720" rtlCol="0" anchor="ctr">
            <a:normAutofit/>
          </a:bodyPr>
          <a:lstStyle/>
          <a:p>
            <a:pPr eaLnBrk="1" hangingPunct="1"/>
            <a:r>
              <a:rPr lang="en-US" altLang="en-US" b="1"/>
              <a:t>SIFT vector formation</a:t>
            </a:r>
            <a:endParaRPr lang="en-US" altLang="en-US" b="1"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0"/>
            <a:ext cx="8382000" cy="2590800"/>
          </a:xfrm>
        </p:spPr>
        <p:txBody>
          <a:bodyPr vert="horz" lIns="91440" tIns="45720" rIns="132080" bIns="45720" rtlCol="0">
            <a:normAutofit/>
          </a:bodyPr>
          <a:lstStyle/>
          <a:p>
            <a:pPr eaLnBrk="1" hangingPunct="1"/>
            <a:r>
              <a:rPr lang="en-US" altLang="en-US" dirty="0"/>
              <a:t>Computed on rotated and scaled version of window according to computed orientation &amp; scale</a:t>
            </a:r>
          </a:p>
          <a:p>
            <a:pPr marL="782638" lvl="1"/>
            <a:r>
              <a:rPr lang="en-US" altLang="en-US" dirty="0"/>
              <a:t>resample the window</a:t>
            </a:r>
          </a:p>
          <a:p>
            <a:pPr eaLnBrk="1" hangingPunct="1"/>
            <a:r>
              <a:rPr lang="en-US" altLang="en-US" dirty="0"/>
              <a:t>Based on gradients weighted by a Gaussian</a:t>
            </a:r>
          </a:p>
        </p:txBody>
      </p:sp>
      <p:pic>
        <p:nvPicPr>
          <p:cNvPr id="64517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226" y="3865563"/>
            <a:ext cx="21367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Line 5"/>
          <p:cNvSpPr>
            <a:spLocks noChangeShapeType="1"/>
          </p:cNvSpPr>
          <p:nvPr/>
        </p:nvSpPr>
        <p:spPr bwMode="auto">
          <a:xfrm rot="10800000" flipH="1">
            <a:off x="3506788" y="3954464"/>
            <a:ext cx="1160462" cy="58737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4519" name="Line 6"/>
          <p:cNvSpPr>
            <a:spLocks noChangeShapeType="1"/>
          </p:cNvSpPr>
          <p:nvPr/>
        </p:nvSpPr>
        <p:spPr bwMode="auto">
          <a:xfrm>
            <a:off x="3511550" y="4241800"/>
            <a:ext cx="1155700" cy="1670050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17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-76200"/>
            <a:ext cx="7772400" cy="1143000"/>
          </a:xfrm>
        </p:spPr>
        <p:txBody>
          <a:bodyPr vert="horz" lIns="91440" tIns="45720" rIns="132080" bIns="45720" rtlCol="0" anchor="ctr">
            <a:normAutofit/>
          </a:bodyPr>
          <a:lstStyle/>
          <a:p>
            <a:pPr eaLnBrk="1" hangingPunct="1"/>
            <a:r>
              <a:rPr lang="en-US" altLang="en-US" b="1"/>
              <a:t>Ensure smoothness</a:t>
            </a:r>
            <a:endParaRPr lang="en-US" altLang="en-US" b="1"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0"/>
            <a:ext cx="8686800" cy="2590800"/>
          </a:xfrm>
        </p:spPr>
        <p:txBody>
          <a:bodyPr vert="horz" lIns="91440" tIns="45720" rIns="132080" bIns="45720" rtlCol="0">
            <a:normAutofit/>
          </a:bodyPr>
          <a:lstStyle/>
          <a:p>
            <a:pPr eaLnBrk="1" hangingPunct="1"/>
            <a:r>
              <a:rPr lang="en-US" altLang="en-US" dirty="0" err="1"/>
              <a:t>Trilinear</a:t>
            </a:r>
            <a:r>
              <a:rPr lang="en-US" altLang="en-US" dirty="0"/>
              <a:t> interpolation </a:t>
            </a:r>
          </a:p>
          <a:p>
            <a:pPr marL="782638" lvl="1"/>
            <a:r>
              <a:rPr lang="en-US" altLang="en-US" dirty="0"/>
              <a:t>a given gradient contributes to 8 bins: </a:t>
            </a:r>
            <a:br>
              <a:rPr lang="en-US" altLang="en-US" dirty="0"/>
            </a:br>
            <a:r>
              <a:rPr lang="en-US" altLang="en-US" dirty="0"/>
              <a:t>4 in space times 2 in orientation</a:t>
            </a:r>
          </a:p>
        </p:txBody>
      </p:sp>
      <p:pic>
        <p:nvPicPr>
          <p:cNvPr id="6656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188" y="3619500"/>
            <a:ext cx="56388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226" y="3865563"/>
            <a:ext cx="21367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Line 5"/>
          <p:cNvSpPr>
            <a:spLocks noChangeShapeType="1"/>
          </p:cNvSpPr>
          <p:nvPr/>
        </p:nvSpPr>
        <p:spPr bwMode="auto">
          <a:xfrm rot="10800000" flipH="1">
            <a:off x="3506788" y="3954464"/>
            <a:ext cx="1160462" cy="58737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67" name="Line 6"/>
          <p:cNvSpPr>
            <a:spLocks noChangeShapeType="1"/>
          </p:cNvSpPr>
          <p:nvPr/>
        </p:nvSpPr>
        <p:spPr bwMode="auto">
          <a:xfrm>
            <a:off x="3511550" y="4241800"/>
            <a:ext cx="1155700" cy="1670050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68" name="Line 7"/>
          <p:cNvSpPr>
            <a:spLocks noChangeShapeType="1"/>
          </p:cNvSpPr>
          <p:nvPr/>
        </p:nvSpPr>
        <p:spPr bwMode="auto">
          <a:xfrm flipH="1">
            <a:off x="5291138" y="4498975"/>
            <a:ext cx="163512" cy="5715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69" name="Line 8"/>
          <p:cNvSpPr>
            <a:spLocks noChangeShapeType="1"/>
          </p:cNvSpPr>
          <p:nvPr/>
        </p:nvSpPr>
        <p:spPr bwMode="auto">
          <a:xfrm flipH="1">
            <a:off x="8618539" y="5195889"/>
            <a:ext cx="211137" cy="223837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0" name="Line 9"/>
          <p:cNvSpPr>
            <a:spLocks noChangeShapeType="1"/>
          </p:cNvSpPr>
          <p:nvPr/>
        </p:nvSpPr>
        <p:spPr bwMode="auto">
          <a:xfrm flipH="1">
            <a:off x="8618539" y="4217989"/>
            <a:ext cx="211137" cy="223837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1" name="Line 10"/>
          <p:cNvSpPr>
            <a:spLocks noChangeShapeType="1"/>
          </p:cNvSpPr>
          <p:nvPr/>
        </p:nvSpPr>
        <p:spPr bwMode="auto">
          <a:xfrm flipH="1">
            <a:off x="9571039" y="5265739"/>
            <a:ext cx="173037" cy="166687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2" name="Line 11"/>
          <p:cNvSpPr>
            <a:spLocks noChangeShapeType="1"/>
          </p:cNvSpPr>
          <p:nvPr/>
        </p:nvSpPr>
        <p:spPr bwMode="auto">
          <a:xfrm flipH="1">
            <a:off x="9609139" y="4089401"/>
            <a:ext cx="331787" cy="339725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3" name="Line 12"/>
          <p:cNvSpPr>
            <a:spLocks noChangeShapeType="1"/>
          </p:cNvSpPr>
          <p:nvPr/>
        </p:nvSpPr>
        <p:spPr bwMode="auto">
          <a:xfrm flipH="1">
            <a:off x="9598025" y="4419600"/>
            <a:ext cx="304800" cy="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4" name="Line 13"/>
          <p:cNvSpPr>
            <a:spLocks noChangeShapeType="1"/>
          </p:cNvSpPr>
          <p:nvPr/>
        </p:nvSpPr>
        <p:spPr bwMode="auto">
          <a:xfrm flipH="1">
            <a:off x="9572626" y="5422900"/>
            <a:ext cx="466725" cy="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5" name="Line 14"/>
          <p:cNvSpPr>
            <a:spLocks noChangeShapeType="1"/>
          </p:cNvSpPr>
          <p:nvPr/>
        </p:nvSpPr>
        <p:spPr bwMode="auto">
          <a:xfrm flipH="1">
            <a:off x="8607425" y="5422900"/>
            <a:ext cx="376238" cy="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6" name="Line 15"/>
          <p:cNvSpPr>
            <a:spLocks noChangeShapeType="1"/>
          </p:cNvSpPr>
          <p:nvPr/>
        </p:nvSpPr>
        <p:spPr bwMode="auto">
          <a:xfrm flipH="1">
            <a:off x="8607425" y="4445000"/>
            <a:ext cx="376238" cy="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7" name="Freeform 16"/>
          <p:cNvSpPr>
            <a:spLocks/>
          </p:cNvSpPr>
          <p:nvPr/>
        </p:nvSpPr>
        <p:spPr bwMode="auto">
          <a:xfrm>
            <a:off x="4230688" y="4108450"/>
            <a:ext cx="2806700" cy="939800"/>
          </a:xfrm>
          <a:custGeom>
            <a:avLst/>
            <a:gdLst>
              <a:gd name="T0" fmla="*/ 0 w 21600"/>
              <a:gd name="T1" fmla="*/ 39960510 h 21600"/>
              <a:gd name="T2" fmla="*/ 182671859 w 21600"/>
              <a:gd name="T3" fmla="*/ 0 h 21600"/>
              <a:gd name="T4" fmla="*/ 364702076 w 21600"/>
              <a:gd name="T5" fmla="*/ 4088999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109"/>
                </a:moveTo>
                <a:cubicBezTo>
                  <a:pt x="2135" y="21109"/>
                  <a:pt x="6006" y="0"/>
                  <a:pt x="10819" y="0"/>
                </a:cubicBezTo>
                <a:cubicBezTo>
                  <a:pt x="15633" y="0"/>
                  <a:pt x="17913" y="21600"/>
                  <a:pt x="21600" y="21600"/>
                </a:cubicBezTo>
              </a:path>
            </a:pathLst>
          </a:custGeom>
          <a:noFill/>
          <a:ln w="38100" cap="flat">
            <a:solidFill>
              <a:srgbClr val="4A00E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55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-76200"/>
            <a:ext cx="7772400" cy="1143000"/>
          </a:xfrm>
        </p:spPr>
        <p:txBody>
          <a:bodyPr vert="horz" lIns="91440" tIns="45720" rIns="132080" bIns="45720" rtlCol="0" anchor="ctr">
            <a:normAutofit/>
          </a:bodyPr>
          <a:lstStyle/>
          <a:p>
            <a:pPr eaLnBrk="1" hangingPunct="1"/>
            <a:r>
              <a:rPr lang="en-US" altLang="en-US" b="1" dirty="0"/>
              <a:t>Reduce effect of illumination</a:t>
            </a:r>
            <a:endParaRPr lang="en-US" altLang="en-US" b="1" dirty="0"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0"/>
            <a:ext cx="8382000" cy="2819400"/>
          </a:xfrm>
        </p:spPr>
        <p:txBody>
          <a:bodyPr vert="horz" lIns="91440" tIns="45720" rIns="132080" bIns="45720" rtlCol="0">
            <a:normAutofit/>
          </a:bodyPr>
          <a:lstStyle/>
          <a:p>
            <a:pPr eaLnBrk="1" hangingPunct="1"/>
            <a:r>
              <a:rPr lang="en-US" altLang="en-US"/>
              <a:t>128-dim vector normalized to 1 </a:t>
            </a:r>
          </a:p>
          <a:p>
            <a:pPr eaLnBrk="1" hangingPunct="1"/>
            <a:r>
              <a:rPr lang="en-US" altLang="en-US"/>
              <a:t>Threshold gradient magnitudes to avoid excessive influence of high gradients</a:t>
            </a:r>
          </a:p>
          <a:p>
            <a:pPr marL="782638" lvl="1"/>
            <a:r>
              <a:rPr lang="en-US" altLang="en-US"/>
              <a:t>after normalization, clamp gradients &gt;0.2</a:t>
            </a:r>
          </a:p>
          <a:p>
            <a:pPr marL="782638" lvl="1"/>
            <a:r>
              <a:rPr lang="en-US" altLang="en-US"/>
              <a:t>renormalize</a:t>
            </a:r>
          </a:p>
        </p:txBody>
      </p:sp>
      <p:pic>
        <p:nvPicPr>
          <p:cNvPr id="67588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188" y="3619500"/>
            <a:ext cx="56388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226" y="3865563"/>
            <a:ext cx="21367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Line 5"/>
          <p:cNvSpPr>
            <a:spLocks noChangeShapeType="1"/>
          </p:cNvSpPr>
          <p:nvPr/>
        </p:nvSpPr>
        <p:spPr bwMode="auto">
          <a:xfrm rot="10800000" flipH="1">
            <a:off x="3506788" y="3954464"/>
            <a:ext cx="1160462" cy="58737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7591" name="Line 6"/>
          <p:cNvSpPr>
            <a:spLocks noChangeShapeType="1"/>
          </p:cNvSpPr>
          <p:nvPr/>
        </p:nvSpPr>
        <p:spPr bwMode="auto">
          <a:xfrm>
            <a:off x="3511550" y="4241800"/>
            <a:ext cx="1155700" cy="1670050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4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1752600" y="914400"/>
            <a:ext cx="8534400" cy="28194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sz="4000" dirty="0"/>
              <a:t>Extraordinarily robust matching technique</a:t>
            </a:r>
          </a:p>
          <a:p>
            <a:pPr lvl="1"/>
            <a:r>
              <a:rPr lang="en-US" dirty="0"/>
              <a:t>Can handle changes in viewpoint</a:t>
            </a:r>
          </a:p>
          <a:p>
            <a:pPr lvl="2"/>
            <a:r>
              <a:rPr lang="en-US" sz="2800" dirty="0"/>
              <a:t>Up to about 60 degree out of plane rotation</a:t>
            </a:r>
          </a:p>
          <a:p>
            <a:pPr lvl="1"/>
            <a:r>
              <a:rPr lang="en-US" dirty="0"/>
              <a:t>Can handle significant changes in illumination</a:t>
            </a:r>
          </a:p>
          <a:p>
            <a:pPr lvl="2"/>
            <a:r>
              <a:rPr lang="en-US" sz="2800" dirty="0"/>
              <a:t>Sometimes even day vs. night (below)</a:t>
            </a:r>
          </a:p>
          <a:p>
            <a:pPr lvl="1"/>
            <a:r>
              <a:rPr lang="en-US" dirty="0"/>
              <a:t>Fast and efficient—can run in real time</a:t>
            </a:r>
          </a:p>
          <a:p>
            <a:pPr lvl="1"/>
            <a:r>
              <a:rPr lang="en-US" dirty="0"/>
              <a:t>Lots of code available: </a:t>
            </a:r>
            <a:r>
              <a:rPr lang="en-US" dirty="0">
                <a:hlinkClick r:id="rId2"/>
              </a:rPr>
              <a:t>http://people.csail.mit.edu/albert/ladypack/wiki/index.php/Known_implementations_of_SIFT</a:t>
            </a:r>
            <a:r>
              <a:rPr lang="en-US" dirty="0"/>
              <a:t> </a:t>
            </a:r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3733800"/>
            <a:ext cx="406591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733801"/>
            <a:ext cx="4055864" cy="304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0336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5410200" cy="5135563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Keypoint</a:t>
            </a:r>
            <a:r>
              <a:rPr lang="en-US" dirty="0"/>
              <a:t> detection: repeatable and distinctive</a:t>
            </a:r>
          </a:p>
          <a:p>
            <a:pPr lvl="1"/>
            <a:r>
              <a:rPr lang="en-US" dirty="0"/>
              <a:t>Corners, blobs, stable regions</a:t>
            </a:r>
          </a:p>
          <a:p>
            <a:pPr lvl="1"/>
            <a:r>
              <a:rPr lang="en-US" dirty="0"/>
              <a:t>Harris, </a:t>
            </a:r>
            <a:r>
              <a:rPr lang="en-US" dirty="0" err="1"/>
              <a:t>DoG</a:t>
            </a:r>
            <a:endParaRPr lang="en-US" sz="2800" dirty="0"/>
          </a:p>
          <a:p>
            <a:endParaRPr lang="en-US" dirty="0"/>
          </a:p>
          <a:p>
            <a:r>
              <a:rPr lang="en-US" dirty="0"/>
              <a:t>Descriptors: robust and selective</a:t>
            </a:r>
          </a:p>
          <a:p>
            <a:pPr lvl="1"/>
            <a:r>
              <a:rPr lang="en-US" dirty="0"/>
              <a:t>spatial histograms of orientation</a:t>
            </a:r>
          </a:p>
          <a:p>
            <a:pPr lvl="1"/>
            <a:r>
              <a:rPr lang="en-US" dirty="0"/>
              <a:t>SIFT and variants are typically good for stitching and recognition</a:t>
            </a:r>
          </a:p>
          <a:p>
            <a:pPr lvl="1"/>
            <a:r>
              <a:rPr lang="en-US" dirty="0"/>
              <a:t>But, need not stick to one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47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447800"/>
            <a:ext cx="27813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495801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41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991600" cy="762000"/>
          </a:xfrm>
        </p:spPr>
        <p:txBody>
          <a:bodyPr>
            <a:normAutofit/>
          </a:bodyPr>
          <a:lstStyle/>
          <a:p>
            <a:r>
              <a:rPr lang="en-US" dirty="0"/>
              <a:t>Which features match?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Users\James\Dropbox\cs143 fall 2013\cs 143 fall 2013 projects\Local features\www\m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926" y="990601"/>
            <a:ext cx="89058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06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matching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the distance between (or similarity between) every pair of descriptors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48000" y="2717800"/>
              <a:ext cx="4602480" cy="25146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10969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85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170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82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48000" y="2717800"/>
              <a:ext cx="4602480" cy="25146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10969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85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170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82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2411" t="-1515" r="-96454" b="-2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9630" t="-1515" r="-741" b="-20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49" t="-101515" r="-318391" b="-1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2411" t="-101515" r="-96454" b="-1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9630" t="-101515" r="-741" b="-10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49" t="-201515" r="-318391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2411" t="-201515" r="-96454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9630" t="-201515" r="-741" b="-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93238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matching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Given a feature in I</a:t>
            </a:r>
            <a:r>
              <a:rPr lang="en-US" baseline="-25000" dirty="0"/>
              <a:t>1</a:t>
            </a:r>
            <a:r>
              <a:rPr lang="en-US" dirty="0"/>
              <a:t>, how to find the best match in I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Define distance function that compares two descriptors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Test all the features in I</a:t>
            </a:r>
            <a:r>
              <a:rPr lang="en-US" baseline="-25000" dirty="0"/>
              <a:t>2</a:t>
            </a:r>
            <a:r>
              <a:rPr lang="en-US" dirty="0"/>
              <a:t>, find the one with min distance</a:t>
            </a:r>
          </a:p>
        </p:txBody>
      </p:sp>
    </p:spTree>
    <p:extLst>
      <p:ext uri="{BB962C8B-B14F-4D97-AF65-F5344CB8AC3E}">
        <p14:creationId xmlns:p14="http://schemas.microsoft.com/office/powerpoint/2010/main" val="102452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/>
              <a:t>Feature distance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1905000" y="1295400"/>
            <a:ext cx="8686800" cy="5257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How to define the difference between two features </a:t>
            </a: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marL="914400" lvl="1" indent="-457200"/>
            <a:r>
              <a:rPr lang="en-US" dirty="0"/>
              <a:t>Simple approach: L</a:t>
            </a:r>
            <a:r>
              <a:rPr lang="en-US" baseline="-25000" dirty="0"/>
              <a:t>2</a:t>
            </a:r>
            <a:r>
              <a:rPr lang="en-US" dirty="0"/>
              <a:t> distance, ||f</a:t>
            </a:r>
            <a:r>
              <a:rPr lang="en-US" baseline="-25000" dirty="0"/>
              <a:t>1</a:t>
            </a:r>
            <a:r>
              <a:rPr lang="en-US" dirty="0"/>
              <a:t> - f</a:t>
            </a:r>
            <a:r>
              <a:rPr lang="en-US" baseline="-25000" dirty="0"/>
              <a:t>2</a:t>
            </a:r>
            <a:r>
              <a:rPr lang="en-US" dirty="0"/>
              <a:t> || </a:t>
            </a:r>
            <a:endParaRPr lang="en-US" sz="1600" dirty="0"/>
          </a:p>
          <a:p>
            <a:pPr marL="914400" lvl="1" indent="-457200"/>
            <a:r>
              <a:rPr lang="en-US" dirty="0"/>
              <a:t>can give good scores to ambiguous (incorrect) matches </a:t>
            </a:r>
          </a:p>
        </p:txBody>
      </p:sp>
      <p:pic>
        <p:nvPicPr>
          <p:cNvPr id="71684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6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2743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686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14"/>
          <p:cNvSpPr>
            <a:spLocks noChangeArrowheads="1"/>
          </p:cNvSpPr>
          <p:nvPr/>
        </p:nvSpPr>
        <p:spPr bwMode="auto">
          <a:xfrm>
            <a:off x="3763437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charset="0"/>
              </a:rPr>
              <a:t>I</a:t>
            </a:r>
            <a:r>
              <a:rPr lang="en-US" sz="2000" baseline="-25000" dirty="0">
                <a:latin typeface="Arial" charset="0"/>
              </a:rPr>
              <a:t>1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8260824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charset="0"/>
              </a:rPr>
              <a:t>I</a:t>
            </a:r>
            <a:r>
              <a:rPr lang="en-US" sz="2000" baseline="-25000" dirty="0">
                <a:latin typeface="Arial" charset="0"/>
              </a:rPr>
              <a:t>2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2743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9539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9539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890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9" grpId="0"/>
      <p:bldP spid="71690" grpId="0" animBg="1"/>
      <p:bldP spid="7169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6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2743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10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2743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2714" name="Rectangle 11"/>
          <p:cNvSpPr>
            <a:spLocks noChangeArrowheads="1"/>
          </p:cNvSpPr>
          <p:nvPr/>
        </p:nvSpPr>
        <p:spPr bwMode="auto">
          <a:xfrm>
            <a:off x="9539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9539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72716" name="Rectangle 13"/>
          <p:cNvSpPr>
            <a:spLocks noChangeArrowheads="1"/>
          </p:cNvSpPr>
          <p:nvPr/>
        </p:nvSpPr>
        <p:spPr bwMode="auto">
          <a:xfrm>
            <a:off x="8740775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8740776" y="3543300"/>
            <a:ext cx="798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 baseline="30000">
                <a:solidFill>
                  <a:srgbClr val="FFFF00"/>
                </a:solidFill>
                <a:latin typeface="Arial" charset="0"/>
              </a:rPr>
              <a:t>'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81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Feature distance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905000" y="12954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/>
              <a:t>How to define the difference between two features </a:t>
            </a:r>
            <a:r>
              <a:rPr lang="en-US" sz="2800" i="1" dirty="0"/>
              <a:t>f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f</a:t>
            </a:r>
            <a:r>
              <a:rPr lang="en-US" sz="2800" baseline="-25000" dirty="0"/>
              <a:t>2</a:t>
            </a:r>
            <a:r>
              <a:rPr lang="en-US" sz="2800" dirty="0"/>
              <a:t>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Better approach:  ratio distance = ||f</a:t>
            </a:r>
            <a:r>
              <a:rPr lang="en-US" sz="2000" baseline="-25000" dirty="0"/>
              <a:t>1</a:t>
            </a:r>
            <a:r>
              <a:rPr lang="en-US" sz="2000" dirty="0"/>
              <a:t> - f</a:t>
            </a:r>
            <a:r>
              <a:rPr lang="en-US" sz="2000" baseline="-25000" dirty="0"/>
              <a:t>2</a:t>
            </a:r>
            <a:r>
              <a:rPr lang="en-US" sz="2000" dirty="0"/>
              <a:t> || / || f</a:t>
            </a:r>
            <a:r>
              <a:rPr lang="en-US" sz="2000" baseline="-25000" dirty="0"/>
              <a:t>1</a:t>
            </a:r>
            <a:r>
              <a:rPr lang="en-US" sz="2000" dirty="0"/>
              <a:t> - f</a:t>
            </a:r>
            <a:r>
              <a:rPr lang="en-US" sz="2000" baseline="-25000" dirty="0"/>
              <a:t>2</a:t>
            </a:r>
            <a:r>
              <a:rPr lang="en-US" sz="2000" dirty="0"/>
              <a:t>’ ||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 is best SSD match to f</a:t>
            </a:r>
            <a:r>
              <a:rPr lang="en-US" sz="2000" baseline="-25000" dirty="0"/>
              <a:t>1</a:t>
            </a:r>
            <a:r>
              <a:rPr lang="en-US" sz="2000" dirty="0"/>
              <a:t> in I</a:t>
            </a:r>
            <a:r>
              <a:rPr lang="en-US" sz="2000" baseline="-25000" dirty="0"/>
              <a:t>2</a:t>
            </a:r>
            <a:endParaRPr lang="en-US" sz="20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’  is  2</a:t>
            </a:r>
            <a:r>
              <a:rPr lang="en-US" sz="2000" baseline="30000" dirty="0"/>
              <a:t>nd</a:t>
            </a:r>
            <a:r>
              <a:rPr lang="en-US" sz="2000" dirty="0"/>
              <a:t> best SSD match to f</a:t>
            </a:r>
            <a:r>
              <a:rPr lang="en-US" sz="2000" baseline="-25000" dirty="0"/>
              <a:t>1</a:t>
            </a:r>
            <a:r>
              <a:rPr lang="en-US" sz="2000" dirty="0"/>
              <a:t> in I</a:t>
            </a:r>
            <a:r>
              <a:rPr lang="en-US" sz="2000" baseline="-25000" dirty="0"/>
              <a:t>2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/>
              <a:t>gives large </a:t>
            </a:r>
            <a:r>
              <a:rPr lang="en-US" sz="2000" dirty="0"/>
              <a:t>values for ambiguous matches</a:t>
            </a:r>
            <a:endParaRPr lang="en-US" sz="2000" baseline="30000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763437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charset="0"/>
              </a:rPr>
              <a:t>I</a:t>
            </a:r>
            <a:r>
              <a:rPr lang="en-US" sz="2000" baseline="-25000" dirty="0">
                <a:latin typeface="Arial" charset="0"/>
              </a:rPr>
              <a:t>1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8260824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Arial" charset="0"/>
              </a:rPr>
              <a:t>I</a:t>
            </a:r>
            <a:r>
              <a:rPr lang="en-US" sz="2000" baseline="-25000" dirty="0"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15099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correspondence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600200"/>
            <a:ext cx="4876800" cy="36576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68EEFFB-DF09-1145-8249-71885B2CEF98}"/>
              </a:ext>
            </a:extLst>
          </p:cNvPr>
          <p:cNvSpPr/>
          <p:nvPr/>
        </p:nvSpPr>
        <p:spPr>
          <a:xfrm>
            <a:off x="6526530" y="3554730"/>
            <a:ext cx="137160" cy="16002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2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correspondence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Assign disparity value to each pixel</a:t>
            </a:r>
          </a:p>
          <a:p>
            <a:r>
              <a:rPr lang="en-US" dirty="0"/>
              <a:t>Problem: most pixels will be ambiguous</a:t>
            </a:r>
          </a:p>
          <a:p>
            <a:r>
              <a:rPr lang="en-US" dirty="0"/>
              <a:t>Solution: propagate from unambiguous to ambiguous pixels</a:t>
            </a:r>
          </a:p>
          <a:p>
            <a:r>
              <a:rPr lang="en-US" dirty="0"/>
              <a:t>Basic idea: nearby pixels likely to have same disparity (</a:t>
            </a:r>
            <a:r>
              <a:rPr lang="en-US" i="1" dirty="0"/>
              <a:t>smoothness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89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correspondence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</a:t>
            </a:r>
          </a:p>
          <a:p>
            <a:pPr lvl="1"/>
            <a:r>
              <a:rPr lang="en-US" dirty="0"/>
              <a:t>Assign disparity value to each pixel</a:t>
            </a:r>
          </a:p>
          <a:p>
            <a:r>
              <a:rPr lang="en-US" dirty="0"/>
              <a:t>Basic idea:</a:t>
            </a:r>
          </a:p>
          <a:p>
            <a:pPr lvl="1"/>
            <a:r>
              <a:rPr lang="en-US" dirty="0"/>
              <a:t>Disparity image should be </a:t>
            </a:r>
            <a:r>
              <a:rPr lang="en-US" i="1" dirty="0"/>
              <a:t>smooth</a:t>
            </a:r>
            <a:endParaRPr lang="en-US" dirty="0"/>
          </a:p>
          <a:p>
            <a:r>
              <a:rPr lang="en-US" dirty="0"/>
              <a:t>Energy minimization</a:t>
            </a:r>
          </a:p>
          <a:p>
            <a:pPr lvl="1"/>
            <a:r>
              <a:rPr lang="en-US" dirty="0"/>
              <a:t>min E(d), where d is disparity image</a:t>
            </a:r>
          </a:p>
          <a:p>
            <a:pPr lvl="1"/>
            <a:r>
              <a:rPr lang="en-US" dirty="0"/>
              <a:t>E(d) = </a:t>
            </a:r>
            <a:r>
              <a:rPr lang="en-US" dirty="0" err="1"/>
              <a:t>E</a:t>
            </a:r>
            <a:r>
              <a:rPr lang="en-US" baseline="-25000" dirty="0" err="1"/>
              <a:t>data</a:t>
            </a:r>
            <a:r>
              <a:rPr lang="en-US" dirty="0"/>
              <a:t>(d) + </a:t>
            </a:r>
            <a:r>
              <a:rPr lang="en-US" dirty="0" err="1"/>
              <a:t>E</a:t>
            </a:r>
            <a:r>
              <a:rPr lang="en-US" baseline="-25000" dirty="0" err="1"/>
              <a:t>smoothness</a:t>
            </a:r>
            <a:r>
              <a:rPr lang="en-US" dirty="0"/>
              <a:t>(d)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data</a:t>
            </a:r>
            <a:r>
              <a:rPr lang="en-US" dirty="0"/>
              <a:t>(d) : scores based on NCC (for example)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smoothness</a:t>
            </a:r>
            <a:r>
              <a:rPr lang="en-US" dirty="0"/>
              <a:t>(d) =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9" y="5424841"/>
            <a:ext cx="7044267" cy="7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56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Random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Probabilistic model</a:t>
            </a:r>
          </a:p>
          <a:p>
            <a:r>
              <a:rPr lang="en-US" dirty="0"/>
              <a:t>Undirected graphical model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Undirected graph with nodes and edges</a:t>
            </a:r>
          </a:p>
          <a:p>
            <a:r>
              <a:rPr lang="en-US" dirty="0"/>
              <a:t>Unary potential on nodes = </a:t>
            </a:r>
            <a:r>
              <a:rPr lang="en-US" i="1" dirty="0"/>
              <a:t>data term</a:t>
            </a:r>
          </a:p>
          <a:p>
            <a:r>
              <a:rPr lang="en-US" dirty="0"/>
              <a:t>Binary potential on edges = </a:t>
            </a:r>
            <a:r>
              <a:rPr lang="en-US" i="1" dirty="0"/>
              <a:t>smoothness term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834" y="3155950"/>
            <a:ext cx="2768600" cy="54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83" y="5507567"/>
            <a:ext cx="11061700" cy="109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892" y="1880394"/>
            <a:ext cx="38227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37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MRFs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NP-Hard</a:t>
            </a:r>
          </a:p>
          <a:p>
            <a:r>
              <a:rPr lang="en-US" dirty="0"/>
              <a:t>Approximate solutions</a:t>
            </a:r>
          </a:p>
          <a:p>
            <a:pPr lvl="1"/>
            <a:r>
              <a:rPr lang="en-US" dirty="0"/>
              <a:t>Message passing </a:t>
            </a:r>
          </a:p>
          <a:p>
            <a:pPr lvl="1"/>
            <a:r>
              <a:rPr lang="en-US" dirty="0"/>
              <a:t>Graph cut-based solutions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92" y="1880394"/>
            <a:ext cx="38227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959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correspondence with MRFs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033" y="2510365"/>
            <a:ext cx="4906433" cy="366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32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correspondence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Assign disparity value to each pixel</a:t>
            </a:r>
          </a:p>
          <a:p>
            <a:r>
              <a:rPr lang="en-US" dirty="0"/>
              <a:t>Problem: most pixels will be ambiguous</a:t>
            </a:r>
          </a:p>
          <a:p>
            <a:r>
              <a:rPr lang="en-US" dirty="0"/>
              <a:t>Solution: propagate from unambiguous to ambiguous pixels</a:t>
            </a:r>
          </a:p>
          <a:p>
            <a:r>
              <a:rPr lang="en-US" dirty="0"/>
              <a:t>Basic idea: nearby pixels likely to have same disparity (</a:t>
            </a:r>
            <a:r>
              <a:rPr lang="en-US" i="1" dirty="0"/>
              <a:t>smoothness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7772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 vs. </a:t>
            </a:r>
            <a:r>
              <a:rPr lang="en-US" dirty="0" err="1"/>
              <a:t>discriminability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Invariance:</a:t>
            </a:r>
          </a:p>
          <a:p>
            <a:pPr lvl="1"/>
            <a:r>
              <a:rPr lang="en-US" dirty="0"/>
              <a:t>Distance between descriptors should be small even if image is transformed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Discriminability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Descriptor should be highly unique for each point (far away from other points in the image)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205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correspondence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Obtain disparity through optimization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58387"/>
            <a:ext cx="10701867" cy="885814"/>
          </a:xfrm>
          <a:prstGeom prst="rect">
            <a:avLst/>
          </a:prstGeom>
        </p:spPr>
      </p:pic>
      <p:sp>
        <p:nvSpPr>
          <p:cNvPr id="4" name="Up Arrow Callout 3"/>
          <p:cNvSpPr/>
          <p:nvPr/>
        </p:nvSpPr>
        <p:spPr>
          <a:xfrm>
            <a:off x="3386667" y="4233334"/>
            <a:ext cx="2319866" cy="2286000"/>
          </a:xfrm>
          <a:prstGeom prst="upArrowCallout">
            <a:avLst>
              <a:gd name="adj1" fmla="val 11667"/>
              <a:gd name="adj2" fmla="val 13889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Based on </a:t>
            </a:r>
            <a:r>
              <a:rPr lang="en-US" sz="2400" dirty="0" err="1"/>
              <a:t>e.g</a:t>
            </a:r>
            <a:r>
              <a:rPr lang="en-US" sz="2400" dirty="0"/>
              <a:t> NCC distance</a:t>
            </a:r>
          </a:p>
        </p:txBody>
      </p:sp>
      <p:sp>
        <p:nvSpPr>
          <p:cNvPr id="7" name="Up Arrow Callout 6"/>
          <p:cNvSpPr/>
          <p:nvPr/>
        </p:nvSpPr>
        <p:spPr>
          <a:xfrm>
            <a:off x="7806267" y="4233334"/>
            <a:ext cx="2319866" cy="2286000"/>
          </a:xfrm>
          <a:prstGeom prst="upArrowCallout">
            <a:avLst>
              <a:gd name="adj1" fmla="val 11667"/>
              <a:gd name="adj2" fmla="val 13889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(d(</a:t>
            </a:r>
            <a:r>
              <a:rPr lang="en-US" sz="2400" dirty="0" err="1"/>
              <a:t>i,j</a:t>
            </a:r>
            <a:r>
              <a:rPr lang="en-US" sz="2400" dirty="0"/>
              <a:t>) </a:t>
            </a:r>
            <a:r>
              <a:rPr lang="mr-IN" sz="2400" dirty="0"/>
              <a:t>–</a:t>
            </a:r>
            <a:r>
              <a:rPr lang="en-US" sz="2400" dirty="0"/>
              <a:t> d(</a:t>
            </a:r>
            <a:r>
              <a:rPr lang="en-US" sz="2400" dirty="0" err="1"/>
              <a:t>k,l</a:t>
            </a:r>
            <a:r>
              <a:rPr lang="en-US" sz="2400" dirty="0"/>
              <a:t>))</a:t>
            </a:r>
            <a:r>
              <a:rPr lang="en-US" sz="24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46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Detour: Graphical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832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Probabilistic models with graphs</a:t>
            </a:r>
          </a:p>
          <a:p>
            <a:r>
              <a:rPr lang="en-US" dirty="0"/>
              <a:t>Nodes are variables</a:t>
            </a:r>
          </a:p>
          <a:p>
            <a:r>
              <a:rPr lang="en-US" dirty="0"/>
              <a:t>Edges determine dependency structure</a:t>
            </a:r>
          </a:p>
          <a:p>
            <a:r>
              <a:rPr lang="en-US" i="1" dirty="0"/>
              <a:t>        independent of          given all</a:t>
            </a:r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83467" y="3611640"/>
            <a:ext cx="660400" cy="6265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83467" y="5474307"/>
            <a:ext cx="660400" cy="6265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59867" y="4576840"/>
            <a:ext cx="660400" cy="62653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39467" y="4576839"/>
            <a:ext cx="660400" cy="62653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4" idx="5"/>
            <a:endCxn id="6" idx="1"/>
          </p:cNvCxnSpPr>
          <p:nvPr/>
        </p:nvCxnSpPr>
        <p:spPr>
          <a:xfrm>
            <a:off x="3747154" y="4146419"/>
            <a:ext cx="1209426" cy="522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7"/>
            <a:endCxn id="6" idx="3"/>
          </p:cNvCxnSpPr>
          <p:nvPr/>
        </p:nvCxnSpPr>
        <p:spPr>
          <a:xfrm flipV="1">
            <a:off x="3747154" y="5111619"/>
            <a:ext cx="1209426" cy="454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520267" y="4884398"/>
            <a:ext cx="1219200" cy="5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303867" y="5477851"/>
            <a:ext cx="660400" cy="6265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6"/>
            <a:endCxn id="5" idx="2"/>
          </p:cNvCxnSpPr>
          <p:nvPr/>
        </p:nvCxnSpPr>
        <p:spPr>
          <a:xfrm flipV="1">
            <a:off x="1964267" y="5787574"/>
            <a:ext cx="1219200" cy="3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72488" y="4699732"/>
            <a:ext cx="171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wake up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65511" y="4176621"/>
            <a:ext cx="171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Alarm rings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57603" y="3328354"/>
            <a:ext cx="171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It is 8 am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43867" y="5731508"/>
            <a:ext cx="1710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Roommate sets </a:t>
            </a:r>
            <a:r>
              <a:rPr lang="en-US"/>
              <a:t>up prank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1758" y="4856241"/>
            <a:ext cx="1710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Naughty roommate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0B2EBB1-215A-C345-A948-0D5254B3DC6A}"/>
              </a:ext>
            </a:extLst>
          </p:cNvPr>
          <p:cNvSpPr/>
          <p:nvPr/>
        </p:nvSpPr>
        <p:spPr>
          <a:xfrm>
            <a:off x="1303259" y="2972085"/>
            <a:ext cx="423334" cy="4183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EE0B725-AC93-0F4D-A79D-437B75B8D331}"/>
              </a:ext>
            </a:extLst>
          </p:cNvPr>
          <p:cNvSpPr/>
          <p:nvPr/>
        </p:nvSpPr>
        <p:spPr>
          <a:xfrm>
            <a:off x="3820505" y="2972085"/>
            <a:ext cx="423334" cy="4183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B858F99-A4E2-1D4E-A759-428BA7F553C6}"/>
              </a:ext>
            </a:extLst>
          </p:cNvPr>
          <p:cNvSpPr/>
          <p:nvPr/>
        </p:nvSpPr>
        <p:spPr>
          <a:xfrm>
            <a:off x="5662004" y="2972085"/>
            <a:ext cx="423334" cy="41830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5" grpId="0" animBg="1"/>
      <p:bldP spid="19" grpId="0"/>
      <p:bldP spid="20" grpId="0"/>
      <p:bldP spid="21" grpId="0"/>
      <p:bldP spid="22" grpId="0"/>
      <p:bldP spid="23" grpId="0"/>
      <p:bldP spid="18" grpId="0" animBg="1"/>
      <p:bldP spid="24" grpId="0" animBg="1"/>
      <p:bldP spid="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Random Fields (MRFs)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Probabilistic model</a:t>
            </a:r>
          </a:p>
          <a:p>
            <a:r>
              <a:rPr lang="en-US" dirty="0"/>
              <a:t>Represented by graph</a:t>
            </a:r>
          </a:p>
          <a:p>
            <a:r>
              <a:rPr lang="en-US" dirty="0"/>
              <a:t>Each node is random variable</a:t>
            </a:r>
          </a:p>
          <a:p>
            <a:r>
              <a:rPr lang="en-US" dirty="0"/>
              <a:t>Edges represent </a:t>
            </a:r>
            <a:r>
              <a:rPr lang="en-US" i="1" dirty="0"/>
              <a:t>dependence structure</a:t>
            </a:r>
          </a:p>
          <a:p>
            <a:pPr lvl="1"/>
            <a:r>
              <a:rPr lang="en-US" i="1" dirty="0"/>
              <a:t>       independent of          given all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92" y="1880394"/>
            <a:ext cx="3822700" cy="21209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53633" y="3842941"/>
            <a:ext cx="423334" cy="4183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70879" y="3842941"/>
            <a:ext cx="423334" cy="4183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12378" y="3842941"/>
            <a:ext cx="423334" cy="41830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99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Random Fields (MRFs)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Hammersley-</a:t>
            </a:r>
            <a:r>
              <a:rPr lang="en-US" dirty="0" err="1"/>
              <a:t>clifford</a:t>
            </a:r>
            <a:r>
              <a:rPr lang="en-US" dirty="0"/>
              <a:t> theorem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092" y="446088"/>
            <a:ext cx="3822700" cy="2120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34" y="2331377"/>
            <a:ext cx="3860800" cy="546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098800"/>
            <a:ext cx="7302500" cy="109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284" y="5689600"/>
            <a:ext cx="7848600" cy="622300"/>
          </a:xfrm>
          <a:prstGeom prst="rect">
            <a:avLst/>
          </a:prstGeom>
        </p:spPr>
      </p:pic>
      <p:sp>
        <p:nvSpPr>
          <p:cNvPr id="11" name="Up Arrow Callout 10"/>
          <p:cNvSpPr/>
          <p:nvPr/>
        </p:nvSpPr>
        <p:spPr>
          <a:xfrm>
            <a:off x="3278718" y="3869927"/>
            <a:ext cx="2319866" cy="1323314"/>
          </a:xfrm>
          <a:prstGeom prst="upArrowCallout">
            <a:avLst>
              <a:gd name="adj1" fmla="val 11667"/>
              <a:gd name="adj2" fmla="val 13889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Unary potential</a:t>
            </a:r>
          </a:p>
        </p:txBody>
      </p:sp>
      <p:sp>
        <p:nvSpPr>
          <p:cNvPr id="12" name="Up Arrow Callout 11"/>
          <p:cNvSpPr/>
          <p:nvPr/>
        </p:nvSpPr>
        <p:spPr>
          <a:xfrm>
            <a:off x="6616701" y="3840494"/>
            <a:ext cx="2319866" cy="1323314"/>
          </a:xfrm>
          <a:prstGeom prst="upArrowCallout">
            <a:avLst>
              <a:gd name="adj1" fmla="val 11667"/>
              <a:gd name="adj2" fmla="val 13889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Binary potential</a:t>
            </a:r>
          </a:p>
        </p:txBody>
      </p:sp>
    </p:spTree>
    <p:extLst>
      <p:ext uri="{BB962C8B-B14F-4D97-AF65-F5344CB8AC3E}">
        <p14:creationId xmlns:p14="http://schemas.microsoft.com/office/powerpoint/2010/main" val="28475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correspondence as MRFs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Obtain disparity through optimization</a:t>
            </a:r>
          </a:p>
          <a:p>
            <a:r>
              <a:rPr lang="en-US" dirty="0"/>
              <a:t>Random variable: disparity</a:t>
            </a:r>
          </a:p>
          <a:p>
            <a:r>
              <a:rPr lang="en-US" dirty="0"/>
              <a:t>Find </a:t>
            </a:r>
            <a:r>
              <a:rPr lang="en-US" i="1" dirty="0"/>
              <a:t>most likely disparity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58387"/>
            <a:ext cx="10701867" cy="885814"/>
          </a:xfrm>
          <a:prstGeom prst="rect">
            <a:avLst/>
          </a:prstGeom>
        </p:spPr>
      </p:pic>
      <p:sp>
        <p:nvSpPr>
          <p:cNvPr id="4" name="Up Arrow Callout 3"/>
          <p:cNvSpPr/>
          <p:nvPr/>
        </p:nvSpPr>
        <p:spPr>
          <a:xfrm>
            <a:off x="3386667" y="4233334"/>
            <a:ext cx="2319866" cy="2286000"/>
          </a:xfrm>
          <a:prstGeom prst="upArrowCallout">
            <a:avLst>
              <a:gd name="adj1" fmla="val 11667"/>
              <a:gd name="adj2" fmla="val 13889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Based on </a:t>
            </a:r>
            <a:r>
              <a:rPr lang="en-US" sz="2400" dirty="0" err="1"/>
              <a:t>e.g</a:t>
            </a:r>
            <a:r>
              <a:rPr lang="en-US" sz="2400" dirty="0"/>
              <a:t> NCC distance</a:t>
            </a:r>
          </a:p>
        </p:txBody>
      </p:sp>
      <p:sp>
        <p:nvSpPr>
          <p:cNvPr id="7" name="Up Arrow Callout 6"/>
          <p:cNvSpPr/>
          <p:nvPr/>
        </p:nvSpPr>
        <p:spPr>
          <a:xfrm>
            <a:off x="7806267" y="4233334"/>
            <a:ext cx="2319866" cy="2286000"/>
          </a:xfrm>
          <a:prstGeom prst="upArrowCallout">
            <a:avLst>
              <a:gd name="adj1" fmla="val 11667"/>
              <a:gd name="adj2" fmla="val 13889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(d(</a:t>
            </a:r>
            <a:r>
              <a:rPr lang="en-US" sz="2400" dirty="0" err="1"/>
              <a:t>i,j</a:t>
            </a:r>
            <a:r>
              <a:rPr lang="en-US" sz="2400" dirty="0"/>
              <a:t>) </a:t>
            </a:r>
            <a:r>
              <a:rPr lang="mr-IN" sz="2400" dirty="0"/>
              <a:t>–</a:t>
            </a:r>
            <a:r>
              <a:rPr lang="en-US" sz="2400" dirty="0"/>
              <a:t> d(</a:t>
            </a:r>
            <a:r>
              <a:rPr lang="en-US" sz="2400" dirty="0" err="1"/>
              <a:t>k,l</a:t>
            </a:r>
            <a:r>
              <a:rPr lang="en-US" sz="2400" dirty="0"/>
              <a:t>))</a:t>
            </a:r>
            <a:r>
              <a:rPr lang="en-US" sz="24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42716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Aligning depth boundaries to image boundaries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Some pairs more likely to have same disparity</a:t>
            </a:r>
          </a:p>
          <a:p>
            <a:r>
              <a:rPr lang="en-US" dirty="0"/>
              <a:t>w(</a:t>
            </a:r>
            <a:r>
              <a:rPr lang="en-US" dirty="0" err="1"/>
              <a:t>i,j</a:t>
            </a:r>
            <a:r>
              <a:rPr lang="en-US" dirty="0"/>
              <a:t>) (d(</a:t>
            </a:r>
            <a:r>
              <a:rPr lang="en-US" dirty="0" err="1"/>
              <a:t>i,j</a:t>
            </a:r>
            <a:r>
              <a:rPr lang="en-US" dirty="0"/>
              <a:t>) </a:t>
            </a:r>
            <a:r>
              <a:rPr lang="mr-IN" dirty="0"/>
              <a:t>–</a:t>
            </a:r>
            <a:r>
              <a:rPr lang="en-US" dirty="0"/>
              <a:t> d(</a:t>
            </a:r>
            <a:r>
              <a:rPr lang="en-US" dirty="0" err="1"/>
              <a:t>k,l</a:t>
            </a:r>
            <a:r>
              <a:rPr lang="en-US" dirty="0"/>
              <a:t>))</a:t>
            </a:r>
            <a:r>
              <a:rPr lang="en-US" baseline="30000" dirty="0"/>
              <a:t>2</a:t>
            </a:r>
          </a:p>
          <a:p>
            <a:r>
              <a:rPr lang="en-US" dirty="0"/>
              <a:t>w(</a:t>
            </a:r>
            <a:r>
              <a:rPr lang="en-US" dirty="0" err="1"/>
              <a:t>i,j</a:t>
            </a:r>
            <a:r>
              <a:rPr lang="en-US" dirty="0"/>
              <a:t>) = 0 for edges</a:t>
            </a:r>
          </a:p>
          <a:p>
            <a:r>
              <a:rPr lang="en-US" i="1" dirty="0"/>
              <a:t>Conditional </a:t>
            </a:r>
            <a:r>
              <a:rPr lang="en-US" dirty="0"/>
              <a:t>Random Field (CRF)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42067"/>
            <a:ext cx="4876800" cy="3657600"/>
          </a:xfrm>
          <a:prstGeom prst="rect">
            <a:avLst/>
          </a:prstGeom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8906933" y="3589867"/>
            <a:ext cx="91440" cy="9144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9059333" y="3742267"/>
            <a:ext cx="91440" cy="9144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8602134" y="3522131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2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applications of MRFs / CRFs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1430866"/>
            <a:ext cx="9728200" cy="447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467" y="6096000"/>
            <a:ext cx="12056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Semantic Image Segmentation with Deep Convolutional Nets and Fully Connected CRFs.</a:t>
            </a:r>
          </a:p>
          <a:p>
            <a:r>
              <a:rPr lang="en-US" dirty="0"/>
              <a:t>Liang-</a:t>
            </a:r>
            <a:r>
              <a:rPr lang="en-US" dirty="0" err="1"/>
              <a:t>Chieh</a:t>
            </a:r>
            <a:r>
              <a:rPr lang="en-US" dirty="0"/>
              <a:t> Chen*, George Papandreou*, </a:t>
            </a:r>
            <a:r>
              <a:rPr lang="en-US" dirty="0" err="1"/>
              <a:t>Iasonas</a:t>
            </a:r>
            <a:r>
              <a:rPr lang="en-US" dirty="0"/>
              <a:t> Kokkinos, Kevin Murphy, and Alan L. </a:t>
            </a:r>
            <a:r>
              <a:rPr lang="en-US" dirty="0" err="1"/>
              <a:t>Yuille</a:t>
            </a:r>
            <a:r>
              <a:rPr lang="en-US" dirty="0"/>
              <a:t>. In </a:t>
            </a:r>
            <a:r>
              <a:rPr lang="en-US" i="1" dirty="0"/>
              <a:t>ICLR</a:t>
            </a:r>
            <a:r>
              <a:rPr lang="en-US" dirty="0"/>
              <a:t>, 2015</a:t>
            </a:r>
          </a:p>
          <a:p>
            <a:endParaRPr lang="en-US" dirty="0"/>
          </a:p>
        </p:txBody>
      </p:sp>
      <p:sp>
        <p:nvSpPr>
          <p:cNvPr id="9" name="Donut 8"/>
          <p:cNvSpPr/>
          <p:nvPr/>
        </p:nvSpPr>
        <p:spPr>
          <a:xfrm>
            <a:off x="4470400" y="3369733"/>
            <a:ext cx="3471333" cy="2726267"/>
          </a:xfrm>
          <a:prstGeom prst="donut">
            <a:avLst>
              <a:gd name="adj" fmla="val 493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765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MRFs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NP-Hard</a:t>
            </a:r>
          </a:p>
          <a:p>
            <a:r>
              <a:rPr lang="en-US" dirty="0"/>
              <a:t>Approximate solutions</a:t>
            </a:r>
          </a:p>
          <a:p>
            <a:pPr lvl="1"/>
            <a:r>
              <a:rPr lang="en-US" dirty="0"/>
              <a:t>Message passing </a:t>
            </a:r>
          </a:p>
          <a:p>
            <a:pPr lvl="1"/>
            <a:r>
              <a:rPr lang="en-US" dirty="0"/>
              <a:t>Mean field-based inference</a:t>
            </a:r>
          </a:p>
          <a:p>
            <a:pPr lvl="1"/>
            <a:r>
              <a:rPr lang="en-US" dirty="0"/>
              <a:t>Graph cut-based solutions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92" y="1880394"/>
            <a:ext cx="3822700" cy="2120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333" y="5770067"/>
            <a:ext cx="12022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charset="0"/>
              </a:rPr>
              <a:t>A comparative study of energy minimization methods for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charset="0"/>
              </a:rPr>
              <a:t>markov</a:t>
            </a:r>
            <a:r>
              <a:rPr lang="en-US" b="0" i="0" dirty="0">
                <a:solidFill>
                  <a:srgbClr val="222222"/>
                </a:solidFill>
                <a:effectLst/>
                <a:latin typeface="Arial" charset="0"/>
              </a:rPr>
              <a:t> random fields with smoothness-based priors.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charset="0"/>
              </a:rPr>
              <a:t>Szeliski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charset="0"/>
              </a:rPr>
              <a:t>, R.,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charset="0"/>
              </a:rPr>
              <a:t>Zabih</a:t>
            </a:r>
            <a:r>
              <a:rPr lang="en-US" b="0" i="0" dirty="0">
                <a:solidFill>
                  <a:srgbClr val="222222"/>
                </a:solidFill>
                <a:effectLst/>
                <a:latin typeface="Arial" charset="0"/>
              </a:rPr>
              <a:t>, R.,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charset="0"/>
              </a:rPr>
              <a:t>Scharstein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charset="0"/>
              </a:rPr>
              <a:t>, D.,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charset="0"/>
              </a:rPr>
              <a:t>Veksler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charset="0"/>
              </a:rPr>
              <a:t>, O., Kolmogorov, V.,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charset="0"/>
              </a:rPr>
              <a:t>Agarwala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charset="0"/>
              </a:rPr>
              <a:t>, A.,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charset="0"/>
              </a:rPr>
              <a:t>Tappen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charset="0"/>
              </a:rPr>
              <a:t>, M. and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charset="0"/>
              </a:rPr>
              <a:t>Rother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charset="0"/>
              </a:rPr>
              <a:t>, C.  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In </a:t>
            </a:r>
            <a:r>
              <a:rPr lang="en-US" i="1" dirty="0">
                <a:solidFill>
                  <a:srgbClr val="222222"/>
                </a:solidFill>
                <a:latin typeface="Arial" charset="0"/>
              </a:rPr>
              <a:t>TPAMI, 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2008.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010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correspondence with MRFs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033" y="2510365"/>
            <a:ext cx="4906433" cy="366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8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transformations</a:t>
            </a: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447800"/>
            <a:ext cx="7848600" cy="5105400"/>
          </a:xfrm>
        </p:spPr>
        <p:txBody>
          <a:bodyPr>
            <a:normAutofit/>
          </a:bodyPr>
          <a:lstStyle/>
          <a:p>
            <a:r>
              <a:rPr lang="en-US" dirty="0"/>
              <a:t>Geometric</a:t>
            </a:r>
          </a:p>
          <a:p>
            <a:endParaRPr lang="en-US" dirty="0"/>
          </a:p>
          <a:p>
            <a:pPr lvl="1">
              <a:buNone/>
            </a:pPr>
            <a:r>
              <a:rPr lang="en-US" b="1" dirty="0"/>
              <a:t>		     Rotation</a:t>
            </a:r>
            <a:br>
              <a:rPr lang="en-US" b="1" dirty="0"/>
            </a:br>
            <a:endParaRPr lang="en-US" b="1" dirty="0"/>
          </a:p>
          <a:p>
            <a:pPr lvl="1"/>
            <a:endParaRPr lang="en-US" dirty="0"/>
          </a:p>
          <a:p>
            <a:pPr lvl="1">
              <a:buNone/>
            </a:pPr>
            <a:r>
              <a:rPr lang="en-US" b="1" dirty="0"/>
              <a:t>             Scale</a:t>
            </a:r>
            <a:br>
              <a:rPr lang="en-US" dirty="0"/>
            </a:br>
            <a:br>
              <a:rPr lang="en-US" dirty="0"/>
            </a:br>
            <a:endParaRPr lang="en-US" sz="1400" dirty="0"/>
          </a:p>
          <a:p>
            <a:r>
              <a:rPr lang="en-US" dirty="0"/>
              <a:t>Photometric</a:t>
            </a:r>
          </a:p>
          <a:p>
            <a:pPr lvl="1">
              <a:buNone/>
            </a:pPr>
            <a:r>
              <a:rPr lang="en-US" b="1" dirty="0"/>
              <a:t>   Intensity change</a:t>
            </a:r>
            <a:endParaRPr lang="ru-RU" dirty="0"/>
          </a:p>
        </p:txBody>
      </p:sp>
      <p:grpSp>
        <p:nvGrpSpPr>
          <p:cNvPr id="2" name="Group 24"/>
          <p:cNvGrpSpPr/>
          <p:nvPr/>
        </p:nvGrpSpPr>
        <p:grpSpPr>
          <a:xfrm>
            <a:off x="5551822" y="2503822"/>
            <a:ext cx="2144379" cy="696579"/>
            <a:chOff x="4267200" y="2580021"/>
            <a:chExt cx="2144379" cy="696579"/>
          </a:xfrm>
        </p:grpSpPr>
        <p:pic>
          <p:nvPicPr>
            <p:cNvPr id="22221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5908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28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558027">
              <a:off x="5725779" y="2580021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3" name="Right Arrow 32"/>
            <p:cNvSpPr/>
            <p:nvPr/>
          </p:nvSpPr>
          <p:spPr>
            <a:xfrm>
              <a:off x="5105400" y="27432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5486400" y="3962400"/>
            <a:ext cx="2438400" cy="1143000"/>
            <a:chOff x="4267200" y="3886200"/>
            <a:chExt cx="2438400" cy="1143000"/>
          </a:xfrm>
        </p:grpSpPr>
        <p:pic>
          <p:nvPicPr>
            <p:cNvPr id="29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886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0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886200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34" name="Right Arrow 33"/>
            <p:cNvSpPr/>
            <p:nvPr/>
          </p:nvSpPr>
          <p:spPr>
            <a:xfrm>
              <a:off x="5105400" y="40386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5715000" y="5638800"/>
            <a:ext cx="2057400" cy="685800"/>
            <a:chOff x="4267200" y="5562600"/>
            <a:chExt cx="2057400" cy="685800"/>
          </a:xfrm>
        </p:grpSpPr>
        <p:pic>
          <p:nvPicPr>
            <p:cNvPr id="3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55626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2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screen">
              <a:lum brigh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5562600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5" name="Right Arrow 34"/>
            <p:cNvSpPr/>
            <p:nvPr/>
          </p:nvSpPr>
          <p:spPr>
            <a:xfrm>
              <a:off x="5105400" y="57150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40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feature descriptors are designed to be invariant to </a:t>
            </a:r>
          </a:p>
          <a:p>
            <a:pPr lvl="1"/>
            <a:r>
              <a:rPr lang="en-US" sz="2200" dirty="0"/>
              <a:t>Translation, 2D rotation, scale</a:t>
            </a:r>
          </a:p>
          <a:p>
            <a:endParaRPr lang="en-US" dirty="0"/>
          </a:p>
          <a:p>
            <a:r>
              <a:rPr lang="en-US" dirty="0"/>
              <a:t>They can usually also handle</a:t>
            </a:r>
          </a:p>
          <a:p>
            <a:pPr lvl="1"/>
            <a:r>
              <a:rPr lang="en-US" sz="2200" dirty="0"/>
              <a:t>Limited 3D rotations (SIFT works up to about 60 degrees)</a:t>
            </a:r>
          </a:p>
          <a:p>
            <a:pPr lvl="1"/>
            <a:r>
              <a:rPr lang="en-US" sz="2200" dirty="0"/>
              <a:t>Limited affine transformations (some are fully affine invariant)</a:t>
            </a:r>
          </a:p>
          <a:p>
            <a:pPr lvl="1"/>
            <a:r>
              <a:rPr lang="en-US" sz="2200" dirty="0"/>
              <a:t>Limited illumination/contrast changes</a:t>
            </a:r>
          </a:p>
        </p:txBody>
      </p:sp>
    </p:spTree>
    <p:extLst>
      <p:ext uri="{BB962C8B-B14F-4D97-AF65-F5344CB8AC3E}">
        <p14:creationId xmlns:p14="http://schemas.microsoft.com/office/powerpoint/2010/main" val="26984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achieve invariance</a:t>
            </a:r>
            <a:endParaRPr lang="en-US" sz="180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2689225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dirty="0"/>
              <a:t>Design an invariant feature descriptor</a:t>
            </a:r>
          </a:p>
          <a:p>
            <a:pPr lvl="1"/>
            <a:r>
              <a:rPr lang="en-US" dirty="0"/>
              <a:t>Simplest descriptor: a single 0</a:t>
            </a:r>
          </a:p>
          <a:p>
            <a:pPr lvl="2"/>
            <a:r>
              <a:rPr lang="en-US" dirty="0"/>
              <a:t>What’s this invariant to?</a:t>
            </a:r>
          </a:p>
          <a:p>
            <a:pPr lvl="2"/>
            <a:r>
              <a:rPr lang="en-US" dirty="0"/>
              <a:t>Is this discriminative?</a:t>
            </a:r>
          </a:p>
          <a:p>
            <a:pPr lvl="1"/>
            <a:r>
              <a:rPr lang="en-US" dirty="0"/>
              <a:t>Next simplest descriptor: a single pixel</a:t>
            </a:r>
          </a:p>
          <a:p>
            <a:pPr lvl="2"/>
            <a:r>
              <a:rPr lang="en-US" dirty="0"/>
              <a:t>What’s this invariant to?</a:t>
            </a:r>
          </a:p>
          <a:p>
            <a:pPr lvl="2"/>
            <a:r>
              <a:rPr lang="en-US" dirty="0"/>
              <a:t>Is this discriminative?</a:t>
            </a:r>
          </a:p>
        </p:txBody>
      </p:sp>
    </p:spTree>
    <p:extLst>
      <p:ext uri="{BB962C8B-B14F-4D97-AF65-F5344CB8AC3E}">
        <p14:creationId xmlns:p14="http://schemas.microsoft.com/office/powerpoint/2010/main" val="7582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aperture problem</a:t>
            </a:r>
          </a:p>
        </p:txBody>
      </p:sp>
      <p:pic>
        <p:nvPicPr>
          <p:cNvPr id="4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293" y="1493022"/>
            <a:ext cx="3146334" cy="23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282" y="4590110"/>
            <a:ext cx="779016" cy="7811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>
          <a:xfrm>
            <a:off x="5641340" y="2103120"/>
            <a:ext cx="8890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4"/>
            <a:endCxn id="6" idx="0"/>
          </p:cNvCxnSpPr>
          <p:nvPr/>
        </p:nvCxnSpPr>
        <p:spPr>
          <a:xfrm>
            <a:off x="5685790" y="2194560"/>
            <a:ext cx="0" cy="2395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88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5923</TotalTime>
  <Words>1523</Words>
  <Application>Microsoft Macintosh PowerPoint</Application>
  <PresentationFormat>Widescreen</PresentationFormat>
  <Paragraphs>321</Paragraphs>
  <Slides>58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AvantGarde Bk BT</vt:lpstr>
      <vt:lpstr>Calibri</vt:lpstr>
      <vt:lpstr>Calibri Light</vt:lpstr>
      <vt:lpstr>Cambria Math</vt:lpstr>
      <vt:lpstr>Symbol</vt:lpstr>
      <vt:lpstr>Tahoma</vt:lpstr>
      <vt:lpstr>Verdana</vt:lpstr>
      <vt:lpstr>Office Theme</vt:lpstr>
      <vt:lpstr>Correspondence</vt:lpstr>
      <vt:lpstr>Matching feature points</vt:lpstr>
      <vt:lpstr>Feature descriptor</vt:lpstr>
      <vt:lpstr>Feature matching</vt:lpstr>
      <vt:lpstr>Invariance vs. discriminability</vt:lpstr>
      <vt:lpstr>Image transformations</vt:lpstr>
      <vt:lpstr>Invariance</vt:lpstr>
      <vt:lpstr>How to achieve invariance</vt:lpstr>
      <vt:lpstr>The aperture problem</vt:lpstr>
      <vt:lpstr>The aperture problem</vt:lpstr>
      <vt:lpstr>SSD</vt:lpstr>
      <vt:lpstr>SSD</vt:lpstr>
      <vt:lpstr>SSD</vt:lpstr>
      <vt:lpstr>NCC - Normalized Cross Correlation</vt:lpstr>
      <vt:lpstr>NCC - Normalized cross correlation</vt:lpstr>
      <vt:lpstr>Basic correspondence</vt:lpstr>
      <vt:lpstr>Rotation invariance for  feature descriptors</vt:lpstr>
      <vt:lpstr>Multiscale Oriented PatcheS descriptor</vt:lpstr>
      <vt:lpstr>Detections at multiple scales</vt:lpstr>
      <vt:lpstr>Invariance of MOPS</vt:lpstr>
      <vt:lpstr>Color and Lighting</vt:lpstr>
      <vt:lpstr>Out-of-plane rotation</vt:lpstr>
      <vt:lpstr>Discussion</vt:lpstr>
      <vt:lpstr>Better representation than color: Edges</vt:lpstr>
      <vt:lpstr>Towards a better feature descriptor</vt:lpstr>
      <vt:lpstr>Invariance to deformation by quantization</vt:lpstr>
      <vt:lpstr>Invariance to deformation by quantization</vt:lpstr>
      <vt:lpstr>Spatial invariance by histograms</vt:lpstr>
      <vt:lpstr>Rotation Invariance by Orientation Normalization</vt:lpstr>
      <vt:lpstr>The SIFT descriptor</vt:lpstr>
      <vt:lpstr>The SIFT descriptor</vt:lpstr>
      <vt:lpstr>Scale Invariant Feature Transform</vt:lpstr>
      <vt:lpstr>SIFT descriptor</vt:lpstr>
      <vt:lpstr>SIFT vector formation</vt:lpstr>
      <vt:lpstr>Ensure smoothness</vt:lpstr>
      <vt:lpstr>Reduce effect of illumination</vt:lpstr>
      <vt:lpstr>Properties of SIFT</vt:lpstr>
      <vt:lpstr>Summary</vt:lpstr>
      <vt:lpstr>Which features match?</vt:lpstr>
      <vt:lpstr>Feature matching</vt:lpstr>
      <vt:lpstr>Feature distance</vt:lpstr>
      <vt:lpstr>PowerPoint Presentation</vt:lpstr>
      <vt:lpstr>Dense correspondence</vt:lpstr>
      <vt:lpstr>Dense correspondence</vt:lpstr>
      <vt:lpstr>Dense correspondence</vt:lpstr>
      <vt:lpstr>Markov Random Fields</vt:lpstr>
      <vt:lpstr>Optimizing MRFs</vt:lpstr>
      <vt:lpstr>Dense correspondence with MRFs</vt:lpstr>
      <vt:lpstr>Dense correspondence</vt:lpstr>
      <vt:lpstr>Dense correspondence</vt:lpstr>
      <vt:lpstr>Detour: Graphical models</vt:lpstr>
      <vt:lpstr>Markov Random Fields (MRFs)</vt:lpstr>
      <vt:lpstr>Markov Random Fields (MRFs)</vt:lpstr>
      <vt:lpstr>Dense correspondence as MRFs</vt:lpstr>
      <vt:lpstr>Aligning depth boundaries to image boundaries</vt:lpstr>
      <vt:lpstr>Other applications of MRFs / CRFs</vt:lpstr>
      <vt:lpstr>Optimizing MRFs</vt:lpstr>
      <vt:lpstr>Dense correspondence with MRFs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Correspondence</dc:title>
  <dc:subject/>
  <dc:creator>Bharath Hariharan</dc:creator>
  <cp:keywords/>
  <dc:description/>
  <cp:lastModifiedBy>Bharath Hariharan</cp:lastModifiedBy>
  <cp:revision>7</cp:revision>
  <cp:lastPrinted>2018-09-27T00:00:00Z</cp:lastPrinted>
  <dcterms:created xsi:type="dcterms:W3CDTF">2018-09-25T15:10:08Z</dcterms:created>
  <dcterms:modified xsi:type="dcterms:W3CDTF">2019-09-26T17:11:14Z</dcterms:modified>
  <cp:category/>
</cp:coreProperties>
</file>