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1983" r:id="rId2"/>
    <p:sldId id="326" r:id="rId3"/>
    <p:sldId id="327" r:id="rId4"/>
    <p:sldId id="328" r:id="rId5"/>
    <p:sldId id="1984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1986" r:id="rId16"/>
    <p:sldId id="265" r:id="rId17"/>
    <p:sldId id="1985" r:id="rId18"/>
    <p:sldId id="309" r:id="rId19"/>
    <p:sldId id="310" r:id="rId20"/>
    <p:sldId id="311" r:id="rId21"/>
    <p:sldId id="298" r:id="rId22"/>
    <p:sldId id="299" r:id="rId23"/>
    <p:sldId id="300" r:id="rId24"/>
    <p:sldId id="301" r:id="rId25"/>
    <p:sldId id="302" r:id="rId26"/>
    <p:sldId id="303" r:id="rId27"/>
    <p:sldId id="312" r:id="rId28"/>
    <p:sldId id="313" r:id="rId29"/>
    <p:sldId id="314" r:id="rId30"/>
    <p:sldId id="315" r:id="rId31"/>
    <p:sldId id="316" r:id="rId32"/>
    <p:sldId id="266" r:id="rId33"/>
    <p:sldId id="322" r:id="rId34"/>
    <p:sldId id="361" r:id="rId35"/>
    <p:sldId id="323" r:id="rId36"/>
    <p:sldId id="385" r:id="rId37"/>
    <p:sldId id="386" r:id="rId38"/>
    <p:sldId id="329" r:id="rId39"/>
    <p:sldId id="319" r:id="rId40"/>
    <p:sldId id="294" r:id="rId41"/>
    <p:sldId id="325" r:id="rId42"/>
    <p:sldId id="295" r:id="rId43"/>
    <p:sldId id="296" r:id="rId44"/>
    <p:sldId id="387" r:id="rId45"/>
    <p:sldId id="297" r:id="rId46"/>
    <p:sldId id="388" r:id="rId47"/>
    <p:sldId id="389" r:id="rId48"/>
    <p:sldId id="390" r:id="rId49"/>
    <p:sldId id="391" r:id="rId50"/>
    <p:sldId id="392" r:id="rId51"/>
    <p:sldId id="396" r:id="rId52"/>
    <p:sldId id="397" r:id="rId53"/>
    <p:sldId id="320" r:id="rId54"/>
    <p:sldId id="398" r:id="rId55"/>
    <p:sldId id="273" r:id="rId56"/>
    <p:sldId id="274" r:id="rId57"/>
    <p:sldId id="275" r:id="rId58"/>
    <p:sldId id="276" r:id="rId59"/>
    <p:sldId id="286" r:id="rId60"/>
    <p:sldId id="278" r:id="rId61"/>
    <p:sldId id="281" r:id="rId62"/>
    <p:sldId id="282" r:id="rId63"/>
    <p:sldId id="283" r:id="rId64"/>
    <p:sldId id="284" r:id="rId65"/>
    <p:sldId id="285" r:id="rId66"/>
    <p:sldId id="399" r:id="rId67"/>
    <p:sldId id="277" r:id="rId68"/>
    <p:sldId id="400" r:id="rId69"/>
    <p:sldId id="401" r:id="rId70"/>
    <p:sldId id="402" r:id="rId71"/>
    <p:sldId id="403" r:id="rId72"/>
    <p:sldId id="404" r:id="rId73"/>
    <p:sldId id="405" r:id="rId74"/>
    <p:sldId id="406" r:id="rId75"/>
    <p:sldId id="408" r:id="rId76"/>
    <p:sldId id="287" r:id="rId77"/>
    <p:sldId id="288" r:id="rId78"/>
    <p:sldId id="290" r:id="rId79"/>
    <p:sldId id="291" r:id="rId80"/>
    <p:sldId id="293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1"/>
    <p:restoredTop sz="94624"/>
  </p:normalViewPr>
  <p:slideViewPr>
    <p:cSldViewPr snapToGrid="0" snapToObjects="1">
      <p:cViewPr varScale="1">
        <p:scale>
          <a:sx n="114" d="100"/>
          <a:sy n="114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7787E-49C9-A54B-BEB2-5A07F8669495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3FD78-6E56-124E-A88F-444E04BC8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62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ll-conditioned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4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parameters </a:t>
            </a:r>
          </a:p>
        </p:txBody>
      </p:sp>
    </p:spTree>
    <p:extLst>
      <p:ext uri="{BB962C8B-B14F-4D97-AF65-F5344CB8AC3E}">
        <p14:creationId xmlns:p14="http://schemas.microsoft.com/office/powerpoint/2010/main" val="3542567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93185C5F-47ED-024D-9192-998DA676146D}" type="slidenum">
              <a:rPr lang="en-US"/>
              <a:pPr/>
              <a:t>36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46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15993BA-1AE4-2C4C-9054-6C49B2DF17A8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970734" y="8830659"/>
            <a:ext cx="3038145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4" tIns="46581" rIns="93164" bIns="46581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/>
            <a:fld id="{FACFD742-3B85-1447-9D81-04EAEEF1180C}" type="slidenum">
              <a:rPr lang="en-US" sz="1300">
                <a:solidFill>
                  <a:srgbClr val="000000"/>
                </a:solidFill>
              </a:rPr>
              <a:pPr algn="r"/>
              <a:t>37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65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7600" cy="3486150"/>
          </a:xfrm>
          <a:ln/>
        </p:spPr>
      </p:sp>
      <p:sp>
        <p:nvSpPr>
          <p:cNvPr id="165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4" tIns="46581" rIns="93164" bIns="46581"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70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B0AB4C1-EF15-D04E-BE1E-1812D4446329}" type="slidenum">
              <a:rPr lang="en-US"/>
              <a:pPr/>
              <a:t>40</a:t>
            </a:fld>
            <a:endParaRPr lang="en-US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9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30C4D-B644-4BF1-B862-380B3F44348A}" type="slidenum">
              <a:rPr lang="en-US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5BA020C-C951-CB43-BB4F-26E1DFC501D4}" type="slidenum">
              <a:rPr lang="en-US"/>
              <a:pPr/>
              <a:t>43</a:t>
            </a:fld>
            <a:endParaRPr 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5325"/>
            <a:ext cx="6169025" cy="3470275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49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57A8BB85-718B-4547-B72F-7B87ECE13253}" type="slidenum">
              <a:rPr lang="en-US"/>
              <a:pPr/>
              <a:t>44</a:t>
            </a:fld>
            <a:endParaRPr lang="en-US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5325"/>
            <a:ext cx="6169025" cy="3470275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526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A40C737-B244-164D-8EEF-F01AAD2600FA}" type="slidenum">
              <a:rPr lang="en-US"/>
              <a:pPr/>
              <a:t>45</a:t>
            </a:fld>
            <a:endParaRPr 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5325"/>
            <a:ext cx="6169025" cy="3470275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285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562A258A-2435-6F4F-B124-30CD76B84BBD}" type="slidenum">
              <a:rPr lang="en-US"/>
              <a:pPr/>
              <a:t>46</a:t>
            </a:fld>
            <a:endParaRPr 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5325"/>
            <a:ext cx="6169025" cy="3470275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92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98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B3E569AD-BE3B-1F4E-B6F8-50C694353342}" type="slidenum">
              <a:rPr lang="en-US"/>
              <a:pPr/>
              <a:t>50</a:t>
            </a:fld>
            <a:endParaRPr 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4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5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parameters </a:t>
            </a:r>
          </a:p>
        </p:txBody>
      </p:sp>
    </p:spTree>
    <p:extLst>
      <p:ext uri="{BB962C8B-B14F-4D97-AF65-F5344CB8AC3E}">
        <p14:creationId xmlns:p14="http://schemas.microsoft.com/office/powerpoint/2010/main" val="1021593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F356B-C23D-4938-AA88-87895EC5400D}" type="slidenum">
              <a:rPr lang="en-US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47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67658-14C2-47C4-936A-8FE44F66EAA2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3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4419A-2DD5-49F1-A019-4EA4F1158A62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23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>
                <a:latin typeface="Arial" charset="0"/>
                <a:cs typeface="Arial" charset="0"/>
              </a:rPr>
              <a:t>Blob detector is distinct from harris corner detector</a:t>
            </a:r>
          </a:p>
        </p:txBody>
      </p:sp>
    </p:spTree>
    <p:extLst>
      <p:ext uri="{BB962C8B-B14F-4D97-AF65-F5344CB8AC3E}">
        <p14:creationId xmlns:p14="http://schemas.microsoft.com/office/powerpoint/2010/main" val="913260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0F663-1D9C-4182-AA97-FE57FA310B97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64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DEE081-4C8C-41BF-BDAC-7C9F61253F89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64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6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Prove that F is rank 2. F </a:t>
            </a:r>
          </a:p>
        </p:txBody>
      </p:sp>
    </p:spTree>
    <p:extLst>
      <p:ext uri="{BB962C8B-B14F-4D97-AF65-F5344CB8AC3E}">
        <p14:creationId xmlns:p14="http://schemas.microsoft.com/office/powerpoint/2010/main" val="2957962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95487-BBD5-47D9-BF54-8A281D155C70}" type="slidenum">
              <a:rPr lang="en-US" altLang="zh-TW"/>
              <a:pPr/>
              <a:t>9</a:t>
            </a:fld>
            <a:endParaRPr lang="en-US" altLang="zh-TW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6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5852B-4CE7-4A17-918B-93DC3E3FF9CC}" type="slidenum">
              <a:rPr lang="en-US" altLang="zh-TW"/>
              <a:pPr/>
              <a:t>10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00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3F8B5-9DF4-4F6C-8E62-D36114183628}" type="slidenum">
              <a:rPr lang="en-US" altLang="zh-TW"/>
              <a:pPr/>
              <a:t>11</a:t>
            </a:fld>
            <a:endParaRPr lang="en-US" altLang="zh-TW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problem is that the resulting  often is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ill-conditioned. In theory,  should have one singular value equal to zero and the rest are non-zero. In practice, however, some of the non-zero singular values can become small relative to the larger ones. If more than eight corresponding points are used to construct , where the coordinates are only approximately correct, there may not be a well-defined singular value which can be identified as approximately zero. Consequently, the solution of the homogeneous linear system of equations may not be sufficiently accurate to be useful.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253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887BA-C04D-4865-8613-27A296C0B9E6}" type="slidenum">
              <a:rPr lang="en-US" altLang="zh-TW"/>
              <a:pPr/>
              <a:t>16</a:t>
            </a:fld>
            <a:endParaRPr lang="en-US" altLang="zh-TW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86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87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30" indent="-275434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3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433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128" indent="-220348" defTabSz="931887"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82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51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213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908" indent="-220348" defTabSz="9318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089B1B51-1218-654F-8D5F-FF16D0B6D236}" type="slidenum">
              <a:rPr lang="en-US"/>
              <a:pPr/>
              <a:t>21</a:t>
            </a:fld>
            <a:endParaRPr lang="en-US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25975" cy="34702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46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4FA31-BD45-48EE-A48C-D81D0958128A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9BE0A-B706-0540-9F00-F9864F9C9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89F4C-A10A-9147-B4C4-AC6FA21D1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ACEFE-84CF-234E-827A-247F5352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62A25-1FBD-B044-9BBE-EED3CD356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AFE3C-5336-EA40-8E00-49556C7F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7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A456-32FB-F846-AB2E-36DF656ED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1A36C-B5C4-D54D-9C5C-6B9FE84A5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6B4BA-0D45-BB45-8753-30B81B15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01B7-59BE-794B-9EB5-FC956A5D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F5602-A393-9844-9E14-D5FD27E81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7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E08AD3-6B61-E34F-B326-01C273AAF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6E4E5-34AE-EB4F-8D16-249910D53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F2873-9ED1-E24D-A2CE-BC695DA9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86474-7026-8F4F-9E46-6B074BCF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F16CD-3820-7E49-96D7-C1A2254F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1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3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52513"/>
            <a:ext cx="53848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52513"/>
            <a:ext cx="53848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27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ABAC-2DBF-B34B-A955-8F90119C4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555DB-EB54-AD47-BA64-284FCB9AE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84371-99BB-A842-86E7-1E9DCD89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F63D-A50E-2941-B055-A468ED749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4A2E7-E3EC-B047-99C6-769AB020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4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7682-9BAC-9443-B5E8-D33D3352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8136F-51BA-9748-88C2-F200C8F18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36F87-7C16-9544-809C-D1FD97485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A7571-763F-794A-8605-3C1B1F67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259A8-529D-044E-8D63-601276CF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73AE-9595-7043-9062-79B3051A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B61F7-7214-A54E-B97D-24CA9A708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50FB5-0BA0-E44F-88AB-7940BFE76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5D7A7-293B-9C47-9640-997B4D9FB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FACBB-57BB-9347-B7F8-056D08F4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08388-DA8F-BA48-BEA5-544DCF61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5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D91BD-D5D5-DE45-8BCC-DDE91359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53CA3-B4C9-5645-A8A3-BE2710FB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639E1-10AA-C941-9B19-FFA9512CD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A8354-DEF9-0D47-ABC0-486083F84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E3F95F-0B13-4A45-9E95-C11E70FC6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A544A4-9CAB-3642-BC88-448EEE4DB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7E6CF3-F059-5E45-81DF-9EA2FD13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5D39D-74A9-9F41-A414-CACE7AC1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8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D465-8BAF-1044-A9A1-442F94AC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47BA23-5987-A047-8412-69536F55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F7A099-0DA3-4540-9DC0-B0481F36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B2C39-3A2F-E249-806A-65AB99C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2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B276E0-D2FD-104C-B289-8503C597E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29618-D6D7-884F-B663-71F63128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3E7B3-88A1-D440-BF34-97674CAB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4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A63A-3AEC-F342-8696-BDDD5096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29E4F-2ACC-1645-B739-AD566F494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368B4-F0BC-C647-B468-F4A51DBAB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16D25-FFA8-CC4C-A8E0-1A7DAF57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09E07-2715-744B-8789-F49AC2E3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79F04-2B87-4A43-9B3C-7CB31CD2D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6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151F-1301-D545-8AFA-3B49A2D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917E31-DF71-3347-8743-00E9286EB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6BE89-83FD-1541-8FFA-86D51CE7D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65D60-6293-134F-AEAE-9F9391A18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45ED8-9E4A-3047-90AE-A2C69413D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72EDE-6DD6-234C-AD77-42A81631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2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358214-97C8-9D44-9204-C592A91D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07823-B1E3-F841-90F3-1828219CE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54170-454F-F84A-86E9-4400B44AB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49546-CACC-A34A-8033-F10B22FE90D9}" type="datetimeFigureOut">
              <a:rPr lang="en-US" smtClean="0"/>
              <a:t>9/24/19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F5B5E-20E3-DA41-8D4D-3E0A34A41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0024E-6973-B349-8BCB-36CCFE1A2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2C290-2BCA-B946-BB39-A6CAF3DE15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4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3.emf"/><Relationship Id="rId5" Type="http://schemas.openxmlformats.org/officeDocument/2006/relationships/image" Target="../media/image20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8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hyperlink" Target="http://www.flickr.com/photos/swashford/428567562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iaphanus/136915456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scpgt/328570837/" TargetMode="Externa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6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4.xml"/><Relationship Id="rId7" Type="http://schemas.openxmlformats.org/officeDocument/2006/relationships/image" Target="../media/image6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5.png"/><Relationship Id="rId4" Type="http://schemas.openxmlformats.org/officeDocument/2006/relationships/tags" Target="../tags/tag5.xml"/><Relationship Id="rId9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png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4.emf"/><Relationship Id="rId5" Type="http://schemas.openxmlformats.org/officeDocument/2006/relationships/image" Target="../media/image73.wmf"/><Relationship Id="rId4" Type="http://schemas.openxmlformats.org/officeDocument/2006/relationships/oleObject" Target="../embeddings/oleObject17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83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102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0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9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2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da.kth.se/cvap/abstracts/cvap198.html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4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30.jpeg"/><Relationship Id="rId12" Type="http://schemas.openxmlformats.org/officeDocument/2006/relationships/image" Target="../media/image1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9.jpeg"/><Relationship Id="rId11" Type="http://schemas.openxmlformats.org/officeDocument/2006/relationships/image" Target="../media/image126.wmf"/><Relationship Id="rId5" Type="http://schemas.openxmlformats.org/officeDocument/2006/relationships/image" Target="../media/image128.jpeg"/><Relationship Id="rId10" Type="http://schemas.openxmlformats.org/officeDocument/2006/relationships/oleObject" Target="../embeddings/oleObject20.bin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23.pn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F4D96-BC47-4845-9EB3-AAA2F44A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E7CDF-3221-4C4B-B657-987BABC36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94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8-point algorithm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992314" y="981076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方程式" r:id="rId4" imgW="3670200" imgH="2082600" progId="Equation.3">
                  <p:embed/>
                </p:oleObj>
              </mc:Choice>
              <mc:Fallback>
                <p:oleObj name="方程式" r:id="rId4" imgW="3670200" imgH="2082600" progId="Equation.3">
                  <p:embed/>
                  <p:pic>
                    <p:nvPicPr>
                      <p:cNvPr id="92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4" y="981076"/>
                        <a:ext cx="8212137" cy="429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5229225"/>
            <a:ext cx="8229600" cy="1295400"/>
          </a:xfrm>
          <a:noFill/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In reality, instead of solving            , we seek </a:t>
            </a:r>
            <a:r>
              <a:rPr lang="en-US" altLang="zh-TW" b="1" dirty="0">
                <a:latin typeface="Times New Roman" pitchFamily="18" charset="0"/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to minimize         , least eigenvector of          .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/>
          </p:nvPr>
        </p:nvGraphicFramePr>
        <p:xfrm>
          <a:off x="6168800" y="5257801"/>
          <a:ext cx="108108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6" imgW="457200" imgH="177480" progId="Equation.3">
                  <p:embed/>
                </p:oleObj>
              </mc:Choice>
              <mc:Fallback>
                <p:oleObj name="Equation" r:id="rId6" imgW="457200" imgH="177480" progId="Equation.3">
                  <p:embed/>
                  <p:pic>
                    <p:nvPicPr>
                      <p:cNvPr id="92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8800" y="5257801"/>
                        <a:ext cx="1081087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>
            <p:extLst/>
          </p:nvPr>
        </p:nvGraphicFramePr>
        <p:xfrm>
          <a:off x="3577319" y="5545139"/>
          <a:ext cx="823913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方程式" r:id="rId8" imgW="304560" imgH="253800" progId="Equation.3">
                  <p:embed/>
                </p:oleObj>
              </mc:Choice>
              <mc:Fallback>
                <p:oleObj name="方程式" r:id="rId8" imgW="304560" imgH="253800" progId="Equation.3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7319" y="5545139"/>
                        <a:ext cx="823913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extLst/>
          </p:nvPr>
        </p:nvGraphicFramePr>
        <p:xfrm>
          <a:off x="7317922" y="5529264"/>
          <a:ext cx="8969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Equation" r:id="rId10" imgW="342720" imgH="190440" progId="Equation.3">
                  <p:embed/>
                </p:oleObj>
              </mc:Choice>
              <mc:Fallback>
                <p:oleObj name="Equation" r:id="rId10" imgW="342720" imgH="190440" progId="Equation.3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7922" y="5529264"/>
                        <a:ext cx="89693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078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 – Problem?</a:t>
            </a:r>
          </a:p>
        </p:txBody>
      </p:sp>
      <p:sp>
        <p:nvSpPr>
          <p:cNvPr id="102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371601"/>
            <a:ext cx="8686800" cy="1752600"/>
          </a:xfrm>
        </p:spPr>
        <p:txBody>
          <a:bodyPr>
            <a:normAutofit/>
          </a:bodyPr>
          <a:lstStyle/>
          <a:p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should have rank 2</a:t>
            </a:r>
          </a:p>
          <a:p>
            <a:r>
              <a:rPr lang="en-US" altLang="zh-TW" dirty="0">
                <a:ea typeface="新細明體" pitchFamily="18" charset="-120"/>
              </a:rPr>
              <a:t>To enforce that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of rank 2, F is replaced by F’ that minimizes              subject to the rank constraint. 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>
            <p:extLst/>
          </p:nvPr>
        </p:nvGraphicFramePr>
        <p:xfrm>
          <a:off x="3637849" y="2257653"/>
          <a:ext cx="11128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方程式" r:id="rId4" imgW="469800" imgH="253800" progId="Equation.3">
                  <p:embed/>
                </p:oleObj>
              </mc:Choice>
              <mc:Fallback>
                <p:oleObj name="方程式" r:id="rId4" imgW="469800" imgH="253800" progId="Equation.3">
                  <p:embed/>
                  <p:pic>
                    <p:nvPicPr>
                      <p:cNvPr id="10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7849" y="2257653"/>
                        <a:ext cx="1112837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1839913" y="2833688"/>
            <a:ext cx="82296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This is achieved by SVD. Let                , where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                              , let </a:t>
            </a:r>
          </a:p>
          <a:p>
            <a:pPr marL="342900" indent="-342900">
              <a:spcBef>
                <a:spcPct val="20000"/>
              </a:spcBef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   then                    is the solution. 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6854385" y="3308577"/>
          <a:ext cx="19034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方程式" r:id="rId6" imgW="672840" imgH="203040" progId="Equation.3">
                  <p:embed/>
                </p:oleObj>
              </mc:Choice>
              <mc:Fallback>
                <p:oleObj name="方程式" r:id="rId6" imgW="672840" imgH="203040" progId="Equation.3">
                  <p:embed/>
                  <p:pic>
                    <p:nvPicPr>
                      <p:cNvPr id="102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385" y="3308577"/>
                        <a:ext cx="1903413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2343150" y="4038600"/>
          <a:ext cx="2808288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方程式" r:id="rId8" imgW="1168200" imgH="711000" progId="Equation.3">
                  <p:embed/>
                </p:oleObj>
              </mc:Choice>
              <mc:Fallback>
                <p:oleObj name="方程式" r:id="rId8" imgW="1168200" imgH="711000" progId="Equation.3">
                  <p:embed/>
                  <p:pic>
                    <p:nvPicPr>
                      <p:cNvPr id="1024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150" y="4038600"/>
                        <a:ext cx="2808288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6088064" y="4038600"/>
          <a:ext cx="2625725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方程式" r:id="rId10" imgW="1091880" imgH="711000" progId="Equation.3">
                  <p:embed/>
                </p:oleObj>
              </mc:Choice>
              <mc:Fallback>
                <p:oleObj name="方程式" r:id="rId10" imgW="1091880" imgH="711000" progId="Equation.3">
                  <p:embed/>
                  <p:pic>
                    <p:nvPicPr>
                      <p:cNvPr id="102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8064" y="4038600"/>
                        <a:ext cx="2625725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3063875" y="5867400"/>
          <a:ext cx="20462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12" imgW="723600" imgH="203040" progId="Equation.3">
                  <p:embed/>
                </p:oleObj>
              </mc:Choice>
              <mc:Fallback>
                <p:oleObj name="Equation" r:id="rId12" imgW="723600" imgH="203040" progId="Equation.3">
                  <p:embed/>
                  <p:pic>
                    <p:nvPicPr>
                      <p:cNvPr id="102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75" y="5867400"/>
                        <a:ext cx="2046288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50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camera parameters from F / 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recover R and t between the cameras from F?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No: K</a:t>
            </a:r>
            <a:r>
              <a:rPr lang="en-US" baseline="-25000" dirty="0"/>
              <a:t>1</a:t>
            </a:r>
            <a:r>
              <a:rPr lang="en-US" dirty="0"/>
              <a:t> and K</a:t>
            </a:r>
            <a:r>
              <a:rPr lang="en-US" baseline="-25000" dirty="0"/>
              <a:t>2</a:t>
            </a:r>
            <a:r>
              <a:rPr lang="en-US" dirty="0"/>
              <a:t> are in principle arbitrary matrices</a:t>
            </a:r>
          </a:p>
          <a:p>
            <a:r>
              <a:rPr lang="en-US" dirty="0"/>
              <a:t>What if we knew K</a:t>
            </a:r>
            <a:r>
              <a:rPr lang="en-US" baseline="-25000" dirty="0"/>
              <a:t>1</a:t>
            </a:r>
            <a:r>
              <a:rPr lang="en-US" dirty="0"/>
              <a:t> and K</a:t>
            </a:r>
            <a:r>
              <a:rPr lang="en-US" baseline="-25000" dirty="0"/>
              <a:t>2</a:t>
            </a:r>
            <a:r>
              <a:rPr lang="en-US" dirty="0"/>
              <a:t> to be identity?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0" y="2774950"/>
            <a:ext cx="39243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064" y="5033736"/>
            <a:ext cx="2070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1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camera parameters from 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093030"/>
            <a:ext cx="7886700" cy="2083933"/>
          </a:xfrm>
        </p:spPr>
        <p:txBody>
          <a:bodyPr/>
          <a:lstStyle/>
          <a:p>
            <a:r>
              <a:rPr lang="en-US" b="1" dirty="0"/>
              <a:t>t </a:t>
            </a:r>
            <a:r>
              <a:rPr lang="en-US" dirty="0"/>
              <a:t>is a solution to </a:t>
            </a:r>
            <a:r>
              <a:rPr lang="en-US" dirty="0" err="1"/>
              <a:t>E</a:t>
            </a:r>
            <a:r>
              <a:rPr lang="en-US" baseline="30000" dirty="0" err="1"/>
              <a:t>T</a:t>
            </a:r>
            <a:r>
              <a:rPr lang="en-US" b="1" dirty="0" err="1"/>
              <a:t>x</a:t>
            </a:r>
            <a:r>
              <a:rPr lang="en-US" dirty="0"/>
              <a:t> = 0</a:t>
            </a:r>
          </a:p>
          <a:p>
            <a:r>
              <a:rPr lang="en-US" dirty="0"/>
              <a:t>Can’t distinguish between </a:t>
            </a:r>
            <a:r>
              <a:rPr lang="en-US" b="1" dirty="0"/>
              <a:t>t </a:t>
            </a:r>
            <a:r>
              <a:rPr lang="en-US" dirty="0"/>
              <a:t>and </a:t>
            </a:r>
            <a:r>
              <a:rPr lang="en-US" dirty="0" err="1"/>
              <a:t>c</a:t>
            </a:r>
            <a:r>
              <a:rPr lang="en-US" b="1" dirty="0" err="1"/>
              <a:t>t</a:t>
            </a:r>
            <a:r>
              <a:rPr lang="en-US" b="1" dirty="0"/>
              <a:t> </a:t>
            </a:r>
            <a:r>
              <a:rPr lang="en-US" dirty="0"/>
              <a:t>for constant scalar c</a:t>
            </a:r>
          </a:p>
          <a:p>
            <a:r>
              <a:rPr lang="en-US" dirty="0"/>
              <a:t>How do we recover 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465" y="2018393"/>
            <a:ext cx="2070100" cy="46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86" y="2657021"/>
            <a:ext cx="3886200" cy="52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057" y="3267529"/>
            <a:ext cx="1676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9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camera parameters from 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438401"/>
            <a:ext cx="7886700" cy="3738562"/>
          </a:xfrm>
        </p:spPr>
        <p:txBody>
          <a:bodyPr/>
          <a:lstStyle/>
          <a:p>
            <a:r>
              <a:rPr lang="en-US" dirty="0"/>
              <a:t>We know E and </a:t>
            </a:r>
            <a:r>
              <a:rPr lang="en-US" b="1" dirty="0"/>
              <a:t>t</a:t>
            </a:r>
          </a:p>
          <a:p>
            <a:r>
              <a:rPr lang="en-US" dirty="0"/>
              <a:t>Consider taking SVD of E and [</a:t>
            </a:r>
            <a:r>
              <a:rPr lang="en-US" b="1" dirty="0"/>
              <a:t>t</a:t>
            </a:r>
            <a:r>
              <a:rPr lang="en-US" dirty="0"/>
              <a:t>]</a:t>
            </a:r>
            <a:r>
              <a:rPr lang="en-US" baseline="-25000" dirty="0"/>
              <a:t>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465" y="1865993"/>
            <a:ext cx="20701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315" y="3560536"/>
            <a:ext cx="26416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543" y="4203700"/>
            <a:ext cx="2641600" cy="43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364" y="4757964"/>
            <a:ext cx="6667500" cy="520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8815" y="5422900"/>
            <a:ext cx="3987800" cy="43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815" y="6054271"/>
            <a:ext cx="23622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64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Recovering camera parameters from 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4093030"/>
            <a:ext cx="7886700" cy="2083933"/>
          </a:xfrm>
        </p:spPr>
        <p:txBody>
          <a:bodyPr/>
          <a:lstStyle/>
          <a:p>
            <a:r>
              <a:rPr lang="en-US" b="1" dirty="0"/>
              <a:t>t </a:t>
            </a:r>
            <a:r>
              <a:rPr lang="en-US" dirty="0"/>
              <a:t>is a solution to </a:t>
            </a:r>
            <a:r>
              <a:rPr lang="en-US" dirty="0" err="1"/>
              <a:t>E</a:t>
            </a:r>
            <a:r>
              <a:rPr lang="en-US" baseline="30000" dirty="0" err="1"/>
              <a:t>T</a:t>
            </a:r>
            <a:r>
              <a:rPr lang="en-US" b="1" dirty="0" err="1"/>
              <a:t>x</a:t>
            </a:r>
            <a:r>
              <a:rPr lang="en-US" dirty="0"/>
              <a:t> = 0</a:t>
            </a:r>
          </a:p>
          <a:p>
            <a:r>
              <a:rPr lang="en-US" dirty="0"/>
              <a:t>Can’t distinguish between </a:t>
            </a:r>
            <a:r>
              <a:rPr lang="en-US" b="1" dirty="0"/>
              <a:t>t </a:t>
            </a:r>
            <a:r>
              <a:rPr lang="en-US" dirty="0"/>
              <a:t>and </a:t>
            </a:r>
            <a:r>
              <a:rPr lang="en-US" dirty="0" err="1"/>
              <a:t>c</a:t>
            </a:r>
            <a:r>
              <a:rPr lang="en-US" b="1" dirty="0" err="1"/>
              <a:t>t</a:t>
            </a:r>
            <a:r>
              <a:rPr lang="en-US" b="1" dirty="0"/>
              <a:t> </a:t>
            </a:r>
            <a:r>
              <a:rPr lang="en-US" dirty="0"/>
              <a:t>for </a:t>
            </a:r>
            <a:r>
              <a:rPr lang="en-US"/>
              <a:t>constant scalar 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465" y="2018393"/>
            <a:ext cx="2070100" cy="46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86" y="2657021"/>
            <a:ext cx="3886200" cy="52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057" y="3267529"/>
            <a:ext cx="1676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46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Pros: it is linear, easy to implement and fast</a:t>
            </a:r>
          </a:p>
          <a:p>
            <a:r>
              <a:rPr lang="en-US" altLang="zh-TW" dirty="0">
                <a:ea typeface="新細明體" pitchFamily="18" charset="-120"/>
              </a:rPr>
              <a:t>Cons: susceptible to noise</a:t>
            </a:r>
          </a:p>
          <a:p>
            <a:r>
              <a:rPr lang="en-US" altLang="zh-TW" dirty="0">
                <a:ea typeface="新細明體" pitchFamily="18" charset="-120"/>
              </a:rPr>
              <a:t>Degenerate: if points are on same plane</a:t>
            </a:r>
          </a:p>
          <a:p>
            <a:endParaRPr lang="en-US" altLang="zh-TW" dirty="0">
              <a:ea typeface="新細明體" pitchFamily="18" charset="-120"/>
            </a:endParaRPr>
          </a:p>
          <a:p>
            <a:endParaRPr lang="en-US" altLang="zh-TW" dirty="0">
              <a:ea typeface="新細明體" pitchFamily="18" charset="-120"/>
            </a:endParaRPr>
          </a:p>
          <a:p>
            <a:r>
              <a:rPr lang="en-US" altLang="zh-TW" dirty="0">
                <a:ea typeface="新細明體" pitchFamily="18" charset="-120"/>
              </a:rPr>
              <a:t>Normalized 8-point algorithm: Hartley</a:t>
            </a:r>
          </a:p>
          <a:p>
            <a:pPr lvl="1"/>
            <a:r>
              <a:rPr lang="en-US" altLang="zh-TW" dirty="0">
                <a:ea typeface="新細明體" pitchFamily="18" charset="-120"/>
              </a:rPr>
              <a:t>Position origin at centroid of image points</a:t>
            </a:r>
          </a:p>
          <a:p>
            <a:pPr lvl="1"/>
            <a:r>
              <a:rPr lang="en-US" altLang="zh-TW" dirty="0">
                <a:ea typeface="新細明體" pitchFamily="18" charset="-120"/>
              </a:rPr>
              <a:t>Rescale coordinates so that center to farthest point is </a:t>
            </a:r>
            <a:r>
              <a:rPr lang="en-US" altLang="zh-TW" dirty="0" err="1">
                <a:ea typeface="新細明體" pitchFamily="18" charset="-120"/>
              </a:rPr>
              <a:t>sqrt</a:t>
            </a:r>
            <a:r>
              <a:rPr lang="en-US" altLang="zh-TW" dirty="0">
                <a:ea typeface="新細明體" pitchFamily="18" charset="-120"/>
              </a:rPr>
              <a:t> (2)</a:t>
            </a:r>
          </a:p>
          <a:p>
            <a:pPr lvl="1"/>
            <a:endParaRPr lang="en-US" altLang="zh-TW" dirty="0">
              <a:ea typeface="新細明體" pitchFamily="18" charset="-120"/>
            </a:endParaRPr>
          </a:p>
          <a:p>
            <a:pPr>
              <a:buFontTx/>
              <a:buNone/>
            </a:pPr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</p:spTree>
    <p:extLst>
      <p:ext uri="{BB962C8B-B14F-4D97-AF65-F5344CB8AC3E}">
        <p14:creationId xmlns:p14="http://schemas.microsoft.com/office/powerpoint/2010/main" val="1030869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300F-1B10-6440-91C8-A35490C0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Structure-from-motion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87B2E-0660-184E-B3DA-586201CB3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bunch of uncalibrated images of a scene</a:t>
            </a:r>
          </a:p>
          <a:p>
            <a:pPr lvl="1"/>
            <a:r>
              <a:rPr lang="en-US" dirty="0"/>
              <a:t>Recover camera parameters</a:t>
            </a:r>
          </a:p>
          <a:p>
            <a:pPr lvl="1"/>
            <a:r>
              <a:rPr lang="en-US" dirty="0"/>
              <a:t>Recover 3D scene structure</a:t>
            </a:r>
          </a:p>
          <a:p>
            <a:pPr lvl="1"/>
            <a:endParaRPr lang="en-US" dirty="0"/>
          </a:p>
          <a:p>
            <a:r>
              <a:rPr lang="en-US" dirty="0"/>
              <a:t>Start from correspondences</a:t>
            </a:r>
          </a:p>
          <a:p>
            <a:pPr lvl="1"/>
            <a:r>
              <a:rPr lang="en-US" dirty="0"/>
              <a:t>Estimate E</a:t>
            </a:r>
          </a:p>
          <a:p>
            <a:pPr lvl="1"/>
            <a:r>
              <a:rPr lang="en-US" dirty="0"/>
              <a:t>Recover camera parameters</a:t>
            </a:r>
          </a:p>
          <a:p>
            <a:pPr lvl="1"/>
            <a:r>
              <a:rPr lang="en-US" dirty="0"/>
              <a:t>Solve for 3D points using (multi-view) stereo</a:t>
            </a:r>
          </a:p>
          <a:p>
            <a:pPr lvl="1"/>
            <a:endParaRPr lang="en-US" dirty="0"/>
          </a:p>
          <a:p>
            <a:r>
              <a:rPr lang="en-US" dirty="0"/>
              <a:t>Wherefrom correspondences?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09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0133" y="2223029"/>
            <a:ext cx="9144000" cy="2387600"/>
          </a:xfrm>
        </p:spPr>
        <p:txBody>
          <a:bodyPr/>
          <a:lstStyle/>
          <a:p>
            <a:r>
              <a:rPr lang="en-US" dirty="0"/>
              <a:t>The correspondence problem</a:t>
            </a:r>
          </a:p>
        </p:txBody>
      </p:sp>
    </p:spTree>
    <p:extLst>
      <p:ext uri="{BB962C8B-B14F-4D97-AF65-F5344CB8AC3E}">
        <p14:creationId xmlns:p14="http://schemas.microsoft.com/office/powerpoint/2010/main" val="2435096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Till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Geometry of image formation</a:t>
            </a:r>
          </a:p>
          <a:p>
            <a:r>
              <a:rPr lang="en-US" dirty="0"/>
              <a:t>Stereo reconstruction</a:t>
            </a:r>
          </a:p>
          <a:p>
            <a:pPr lvl="1"/>
            <a:r>
              <a:rPr lang="en-US" dirty="0"/>
              <a:t>Given 3D </a:t>
            </a:r>
            <a:r>
              <a:rPr lang="en-US" dirty="0">
                <a:sym typeface="Wingdings"/>
              </a:rPr>
              <a:t> 2D correspondence, find K, R, t</a:t>
            </a:r>
          </a:p>
          <a:p>
            <a:pPr lvl="1"/>
            <a:r>
              <a:rPr lang="en-US" dirty="0">
                <a:sym typeface="Wingdings"/>
              </a:rPr>
              <a:t>Given 2 images, correspondence, K, R, t, find 3D points</a:t>
            </a:r>
          </a:p>
          <a:p>
            <a:pPr lvl="1"/>
            <a:r>
              <a:rPr lang="en-US" dirty="0">
                <a:sym typeface="Wingdings"/>
              </a:rPr>
              <a:t>Given 2 images, correspondence, find F, E, R, t, 3D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71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4474029" y="1926771"/>
            <a:ext cx="4996542" cy="2830286"/>
          </a:xfrm>
          <a:custGeom>
            <a:avLst/>
            <a:gdLst>
              <a:gd name="connsiteX0" fmla="*/ 685800 w 4996542"/>
              <a:gd name="connsiteY0" fmla="*/ 76200 h 2906486"/>
              <a:gd name="connsiteX1" fmla="*/ 696685 w 4996542"/>
              <a:gd name="connsiteY1" fmla="*/ 957943 h 2906486"/>
              <a:gd name="connsiteX2" fmla="*/ 2035628 w 4996542"/>
              <a:gd name="connsiteY2" fmla="*/ 957943 h 2906486"/>
              <a:gd name="connsiteX3" fmla="*/ 2035628 w 4996542"/>
              <a:gd name="connsiteY3" fmla="*/ 2002972 h 2906486"/>
              <a:gd name="connsiteX4" fmla="*/ 0 w 4996542"/>
              <a:gd name="connsiteY4" fmla="*/ 2002972 h 2906486"/>
              <a:gd name="connsiteX5" fmla="*/ 0 w 4996542"/>
              <a:gd name="connsiteY5" fmla="*/ 2895600 h 2906486"/>
              <a:gd name="connsiteX6" fmla="*/ 4996542 w 4996542"/>
              <a:gd name="connsiteY6" fmla="*/ 2906486 h 2906486"/>
              <a:gd name="connsiteX7" fmla="*/ 4996542 w 4996542"/>
              <a:gd name="connsiteY7" fmla="*/ 2024743 h 2906486"/>
              <a:gd name="connsiteX8" fmla="*/ 2405742 w 4996542"/>
              <a:gd name="connsiteY8" fmla="*/ 2013858 h 2906486"/>
              <a:gd name="connsiteX9" fmla="*/ 2394857 w 4996542"/>
              <a:gd name="connsiteY9" fmla="*/ 936172 h 2906486"/>
              <a:gd name="connsiteX10" fmla="*/ 3603171 w 4996542"/>
              <a:gd name="connsiteY10" fmla="*/ 936172 h 2906486"/>
              <a:gd name="connsiteX11" fmla="*/ 3733800 w 4996542"/>
              <a:gd name="connsiteY11" fmla="*/ 0 h 2906486"/>
              <a:gd name="connsiteX12" fmla="*/ 685800 w 4996542"/>
              <a:gd name="connsiteY12" fmla="*/ 76200 h 2906486"/>
              <a:gd name="connsiteX0" fmla="*/ 685800 w 4996542"/>
              <a:gd name="connsiteY0" fmla="*/ 76200 h 2906486"/>
              <a:gd name="connsiteX1" fmla="*/ 696685 w 4996542"/>
              <a:gd name="connsiteY1" fmla="*/ 957943 h 2906486"/>
              <a:gd name="connsiteX2" fmla="*/ 2035628 w 4996542"/>
              <a:gd name="connsiteY2" fmla="*/ 957943 h 2906486"/>
              <a:gd name="connsiteX3" fmla="*/ 2035628 w 4996542"/>
              <a:gd name="connsiteY3" fmla="*/ 2002972 h 2906486"/>
              <a:gd name="connsiteX4" fmla="*/ 0 w 4996542"/>
              <a:gd name="connsiteY4" fmla="*/ 2002972 h 2906486"/>
              <a:gd name="connsiteX5" fmla="*/ 0 w 4996542"/>
              <a:gd name="connsiteY5" fmla="*/ 2895600 h 2906486"/>
              <a:gd name="connsiteX6" fmla="*/ 4996542 w 4996542"/>
              <a:gd name="connsiteY6" fmla="*/ 2906486 h 2906486"/>
              <a:gd name="connsiteX7" fmla="*/ 4996542 w 4996542"/>
              <a:gd name="connsiteY7" fmla="*/ 2024743 h 2906486"/>
              <a:gd name="connsiteX8" fmla="*/ 2405742 w 4996542"/>
              <a:gd name="connsiteY8" fmla="*/ 2013858 h 2906486"/>
              <a:gd name="connsiteX9" fmla="*/ 2394857 w 4996542"/>
              <a:gd name="connsiteY9" fmla="*/ 936172 h 2906486"/>
              <a:gd name="connsiteX10" fmla="*/ 3722914 w 4996542"/>
              <a:gd name="connsiteY10" fmla="*/ 936172 h 2906486"/>
              <a:gd name="connsiteX11" fmla="*/ 3733800 w 4996542"/>
              <a:gd name="connsiteY11" fmla="*/ 0 h 2906486"/>
              <a:gd name="connsiteX12" fmla="*/ 685800 w 4996542"/>
              <a:gd name="connsiteY12" fmla="*/ 76200 h 2906486"/>
              <a:gd name="connsiteX0" fmla="*/ 685800 w 4996542"/>
              <a:gd name="connsiteY0" fmla="*/ 0 h 2830286"/>
              <a:gd name="connsiteX1" fmla="*/ 696685 w 4996542"/>
              <a:gd name="connsiteY1" fmla="*/ 881743 h 2830286"/>
              <a:gd name="connsiteX2" fmla="*/ 2035628 w 4996542"/>
              <a:gd name="connsiteY2" fmla="*/ 881743 h 2830286"/>
              <a:gd name="connsiteX3" fmla="*/ 2035628 w 4996542"/>
              <a:gd name="connsiteY3" fmla="*/ 1926772 h 2830286"/>
              <a:gd name="connsiteX4" fmla="*/ 0 w 4996542"/>
              <a:gd name="connsiteY4" fmla="*/ 1926772 h 2830286"/>
              <a:gd name="connsiteX5" fmla="*/ 0 w 4996542"/>
              <a:gd name="connsiteY5" fmla="*/ 2819400 h 2830286"/>
              <a:gd name="connsiteX6" fmla="*/ 4996542 w 4996542"/>
              <a:gd name="connsiteY6" fmla="*/ 2830286 h 2830286"/>
              <a:gd name="connsiteX7" fmla="*/ 4996542 w 4996542"/>
              <a:gd name="connsiteY7" fmla="*/ 1948543 h 2830286"/>
              <a:gd name="connsiteX8" fmla="*/ 2405742 w 4996542"/>
              <a:gd name="connsiteY8" fmla="*/ 1937658 h 2830286"/>
              <a:gd name="connsiteX9" fmla="*/ 2394857 w 4996542"/>
              <a:gd name="connsiteY9" fmla="*/ 859972 h 2830286"/>
              <a:gd name="connsiteX10" fmla="*/ 3722914 w 4996542"/>
              <a:gd name="connsiteY10" fmla="*/ 859972 h 2830286"/>
              <a:gd name="connsiteX11" fmla="*/ 3733800 w 4996542"/>
              <a:gd name="connsiteY11" fmla="*/ 21772 h 2830286"/>
              <a:gd name="connsiteX12" fmla="*/ 685800 w 4996542"/>
              <a:gd name="connsiteY12" fmla="*/ 0 h 2830286"/>
              <a:gd name="connsiteX0" fmla="*/ 685800 w 4996542"/>
              <a:gd name="connsiteY0" fmla="*/ 21771 h 2852057"/>
              <a:gd name="connsiteX1" fmla="*/ 696685 w 4996542"/>
              <a:gd name="connsiteY1" fmla="*/ 903514 h 2852057"/>
              <a:gd name="connsiteX2" fmla="*/ 2035628 w 4996542"/>
              <a:gd name="connsiteY2" fmla="*/ 903514 h 2852057"/>
              <a:gd name="connsiteX3" fmla="*/ 2035628 w 4996542"/>
              <a:gd name="connsiteY3" fmla="*/ 1948543 h 2852057"/>
              <a:gd name="connsiteX4" fmla="*/ 0 w 4996542"/>
              <a:gd name="connsiteY4" fmla="*/ 1948543 h 2852057"/>
              <a:gd name="connsiteX5" fmla="*/ 0 w 4996542"/>
              <a:gd name="connsiteY5" fmla="*/ 2841171 h 2852057"/>
              <a:gd name="connsiteX6" fmla="*/ 4996542 w 4996542"/>
              <a:gd name="connsiteY6" fmla="*/ 2852057 h 2852057"/>
              <a:gd name="connsiteX7" fmla="*/ 4996542 w 4996542"/>
              <a:gd name="connsiteY7" fmla="*/ 1970314 h 2852057"/>
              <a:gd name="connsiteX8" fmla="*/ 2405742 w 4996542"/>
              <a:gd name="connsiteY8" fmla="*/ 1959429 h 2852057"/>
              <a:gd name="connsiteX9" fmla="*/ 2394857 w 4996542"/>
              <a:gd name="connsiteY9" fmla="*/ 881743 h 2852057"/>
              <a:gd name="connsiteX10" fmla="*/ 3722914 w 4996542"/>
              <a:gd name="connsiteY10" fmla="*/ 881743 h 2852057"/>
              <a:gd name="connsiteX11" fmla="*/ 3733800 w 4996542"/>
              <a:gd name="connsiteY11" fmla="*/ 0 h 2852057"/>
              <a:gd name="connsiteX12" fmla="*/ 685800 w 4996542"/>
              <a:gd name="connsiteY12" fmla="*/ 21771 h 2852057"/>
              <a:gd name="connsiteX0" fmla="*/ 685800 w 4996542"/>
              <a:gd name="connsiteY0" fmla="*/ 0 h 2830286"/>
              <a:gd name="connsiteX1" fmla="*/ 696685 w 4996542"/>
              <a:gd name="connsiteY1" fmla="*/ 881743 h 2830286"/>
              <a:gd name="connsiteX2" fmla="*/ 2035628 w 4996542"/>
              <a:gd name="connsiteY2" fmla="*/ 881743 h 2830286"/>
              <a:gd name="connsiteX3" fmla="*/ 2035628 w 4996542"/>
              <a:gd name="connsiteY3" fmla="*/ 1926772 h 2830286"/>
              <a:gd name="connsiteX4" fmla="*/ 0 w 4996542"/>
              <a:gd name="connsiteY4" fmla="*/ 1926772 h 2830286"/>
              <a:gd name="connsiteX5" fmla="*/ 0 w 4996542"/>
              <a:gd name="connsiteY5" fmla="*/ 2819400 h 2830286"/>
              <a:gd name="connsiteX6" fmla="*/ 4996542 w 4996542"/>
              <a:gd name="connsiteY6" fmla="*/ 2830286 h 2830286"/>
              <a:gd name="connsiteX7" fmla="*/ 4996542 w 4996542"/>
              <a:gd name="connsiteY7" fmla="*/ 1948543 h 2830286"/>
              <a:gd name="connsiteX8" fmla="*/ 2405742 w 4996542"/>
              <a:gd name="connsiteY8" fmla="*/ 1937658 h 2830286"/>
              <a:gd name="connsiteX9" fmla="*/ 2394857 w 4996542"/>
              <a:gd name="connsiteY9" fmla="*/ 859972 h 2830286"/>
              <a:gd name="connsiteX10" fmla="*/ 3722914 w 4996542"/>
              <a:gd name="connsiteY10" fmla="*/ 859972 h 2830286"/>
              <a:gd name="connsiteX11" fmla="*/ 3733800 w 4996542"/>
              <a:gd name="connsiteY11" fmla="*/ 10886 h 2830286"/>
              <a:gd name="connsiteX12" fmla="*/ 685800 w 4996542"/>
              <a:gd name="connsiteY12" fmla="*/ 0 h 283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96542" h="2830286">
                <a:moveTo>
                  <a:pt x="685800" y="0"/>
                </a:moveTo>
                <a:lnTo>
                  <a:pt x="696685" y="881743"/>
                </a:lnTo>
                <a:lnTo>
                  <a:pt x="2035628" y="881743"/>
                </a:lnTo>
                <a:lnTo>
                  <a:pt x="2035628" y="1926772"/>
                </a:lnTo>
                <a:lnTo>
                  <a:pt x="0" y="1926772"/>
                </a:lnTo>
                <a:lnTo>
                  <a:pt x="0" y="2819400"/>
                </a:lnTo>
                <a:lnTo>
                  <a:pt x="4996542" y="2830286"/>
                </a:lnTo>
                <a:lnTo>
                  <a:pt x="4996542" y="1948543"/>
                </a:lnTo>
                <a:lnTo>
                  <a:pt x="2405742" y="1937658"/>
                </a:lnTo>
                <a:lnTo>
                  <a:pt x="2394857" y="859972"/>
                </a:lnTo>
                <a:lnTo>
                  <a:pt x="3722914" y="859972"/>
                </a:lnTo>
                <a:lnTo>
                  <a:pt x="3733800" y="10886"/>
                </a:lnTo>
                <a:lnTo>
                  <a:pt x="68580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21" y="2010570"/>
            <a:ext cx="62611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971" y="3016252"/>
            <a:ext cx="3606800" cy="68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4029" y="4021935"/>
            <a:ext cx="4996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Fundamental matrix</a:t>
            </a:r>
          </a:p>
        </p:txBody>
      </p:sp>
    </p:spTree>
    <p:extLst>
      <p:ext uri="{BB962C8B-B14F-4D97-AF65-F5344CB8AC3E}">
        <p14:creationId xmlns:p14="http://schemas.microsoft.com/office/powerpoint/2010/main" val="4284735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Till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Geometry of image formation</a:t>
            </a:r>
          </a:p>
          <a:p>
            <a:r>
              <a:rPr lang="en-US" dirty="0"/>
              <a:t>Stereo reconstruction</a:t>
            </a:r>
          </a:p>
          <a:p>
            <a:pPr lvl="1"/>
            <a:r>
              <a:rPr lang="en-US" dirty="0"/>
              <a:t>Given 3D </a:t>
            </a:r>
            <a:r>
              <a:rPr lang="en-US" dirty="0">
                <a:sym typeface="Wingdings"/>
              </a:rPr>
              <a:t> 2D correspondence, find K, R, t</a:t>
            </a:r>
          </a:p>
          <a:p>
            <a:pPr lvl="1"/>
            <a:r>
              <a:rPr lang="en-US" dirty="0">
                <a:sym typeface="Wingdings"/>
              </a:rPr>
              <a:t>Given 2 images,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correspondence</a:t>
            </a:r>
            <a:r>
              <a:rPr lang="en-US" dirty="0">
                <a:sym typeface="Wingdings"/>
              </a:rPr>
              <a:t>, K, R, t, find 3D points</a:t>
            </a:r>
          </a:p>
          <a:p>
            <a:pPr lvl="1"/>
            <a:r>
              <a:rPr lang="en-US" dirty="0">
                <a:sym typeface="Wingdings"/>
              </a:rPr>
              <a:t>Given 2 images,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correspondence</a:t>
            </a:r>
            <a:r>
              <a:rPr lang="en-US" dirty="0">
                <a:sym typeface="Wingdings"/>
              </a:rPr>
              <a:t>, find F, E, R, t, 3D points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41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Other applications of correspondence </a:t>
            </a:r>
            <a:endParaRPr lang="ru-RU" dirty="0">
              <a:latin typeface="Calibri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0"/>
            <a:ext cx="8001000" cy="5257800"/>
          </a:xfrm>
        </p:spPr>
        <p:txBody>
          <a:bodyPr/>
          <a:lstStyle/>
          <a:p>
            <a:pPr lvl="1"/>
            <a:r>
              <a:rPr lang="en-US" dirty="0">
                <a:latin typeface="Calibri" charset="0"/>
              </a:rPr>
              <a:t>Image alignment </a:t>
            </a:r>
          </a:p>
          <a:p>
            <a:pPr lvl="1"/>
            <a:r>
              <a:rPr lang="en-US" dirty="0">
                <a:latin typeface="Calibri" charset="0"/>
              </a:rPr>
              <a:t>Motion tracking</a:t>
            </a:r>
          </a:p>
          <a:p>
            <a:pPr lvl="1"/>
            <a:r>
              <a:rPr lang="en-US" dirty="0">
                <a:latin typeface="Calibri" charset="0"/>
              </a:rPr>
              <a:t>Robot navigation</a:t>
            </a:r>
          </a:p>
        </p:txBody>
      </p:sp>
      <p:pic>
        <p:nvPicPr>
          <p:cNvPr id="1024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8426" y="1143001"/>
            <a:ext cx="233997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4" descr="Inliers_im1_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914" y="4267201"/>
            <a:ext cx="3646487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5" descr="Inliers_im2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1" y="4267200"/>
            <a:ext cx="32877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028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707" y="198438"/>
            <a:ext cx="7886700" cy="1325563"/>
          </a:xfrm>
        </p:spPr>
        <p:txBody>
          <a:bodyPr/>
          <a:lstStyle/>
          <a:p>
            <a:r>
              <a:rPr lang="en-US"/>
              <a:t>Correspondence </a:t>
            </a:r>
            <a:r>
              <a:rPr lang="en-US" dirty="0"/>
              <a:t>can be challenging</a:t>
            </a:r>
          </a:p>
        </p:txBody>
      </p:sp>
      <p:pic>
        <p:nvPicPr>
          <p:cNvPr id="4" name="Picture 3" descr="Screen Shot 2015-02-04 at 2.19.58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1" y="1524000"/>
            <a:ext cx="9063715" cy="50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0" y="6504802"/>
            <a:ext cx="152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err="1"/>
              <a:t>Fei-Fei</a:t>
            </a:r>
            <a:r>
              <a:rPr lang="en-US" sz="1200" dirty="0"/>
              <a:t> Li</a:t>
            </a:r>
          </a:p>
        </p:txBody>
      </p:sp>
    </p:spTree>
    <p:extLst>
      <p:ext uri="{BB962C8B-B14F-4D97-AF65-F5344CB8AC3E}">
        <p14:creationId xmlns:p14="http://schemas.microsoft.com/office/powerpoint/2010/main" val="2664417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</a:t>
            </a:r>
          </a:p>
        </p:txBody>
      </p:sp>
      <p:pic>
        <p:nvPicPr>
          <p:cNvPr id="17411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4620" y="2241110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2160820" y="5279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by </a:t>
            </a:r>
            <a:r>
              <a:rPr lang="en-US" sz="1600" dirty="0">
                <a:hlinkClick r:id="rId3"/>
              </a:rPr>
              <a:t>Diva Sian</a:t>
            </a:r>
            <a:endParaRPr lang="en-US" sz="1600" dirty="0"/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6466120" y="6041584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4"/>
              </a:rPr>
              <a:t>swashford</a:t>
            </a:r>
            <a:endParaRPr lang="en-US" sz="1600"/>
          </a:p>
        </p:txBody>
      </p:sp>
      <p:pic>
        <p:nvPicPr>
          <p:cNvPr id="17414" name="Picture 6" descr="http://farm1.static.flickr.com/150/428567562_c51726836e.jpg?v=11744304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8046" y="1545784"/>
            <a:ext cx="33432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9167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case</a:t>
            </a:r>
          </a:p>
        </p:txBody>
      </p:sp>
      <p:pic>
        <p:nvPicPr>
          <p:cNvPr id="18435" name="Picture 2" descr="http://farm1.static.flickr.com/47/136915456_c6f719ea3f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986" y="2121354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0301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3"/>
              </a:rPr>
              <a:t>Diva Sian</a:t>
            </a:r>
            <a:endParaRPr lang="en-US" sz="1600"/>
          </a:p>
        </p:txBody>
      </p:sp>
      <p:pic>
        <p:nvPicPr>
          <p:cNvPr id="18437" name="Picture 4" descr="http://farm1.static.flickr.com/133/328570837_37b6289916.jpg?v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5936" y="2154692"/>
            <a:ext cx="41719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6487886" y="5159828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by </a:t>
            </a:r>
            <a:r>
              <a:rPr lang="en-US" sz="1600">
                <a:hlinkClick r:id="rId5"/>
              </a:rPr>
              <a:t>scgbt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75148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Harder still?</a:t>
            </a:r>
          </a:p>
        </p:txBody>
      </p:sp>
    </p:spTree>
    <p:extLst>
      <p:ext uri="{BB962C8B-B14F-4D97-AF65-F5344CB8AC3E}">
        <p14:creationId xmlns:p14="http://schemas.microsoft.com/office/powerpoint/2010/main" val="681268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4305300" y="5910264"/>
            <a:ext cx="3619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/>
              <a:t>NASA Mars Rover images</a:t>
            </a:r>
          </a:p>
          <a:p>
            <a:pPr algn="ctr"/>
            <a:r>
              <a:rPr lang="en-US" sz="1600" dirty="0"/>
              <a:t>with SIFT feature matches</a:t>
            </a:r>
          </a:p>
        </p:txBody>
      </p:sp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below </a:t>
            </a:r>
            <a:r>
              <a:rPr lang="en-US" sz="2400"/>
              <a:t>(look for tiny colored squares…)</a:t>
            </a:r>
          </a:p>
        </p:txBody>
      </p:sp>
    </p:spTree>
    <p:extLst>
      <p:ext uri="{BB962C8B-B14F-4D97-AF65-F5344CB8AC3E}">
        <p14:creationId xmlns:p14="http://schemas.microsoft.com/office/powerpoint/2010/main" val="1418052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correspondence problem</a:t>
            </a:r>
          </a:p>
        </p:txBody>
      </p:sp>
      <p:sp>
        <p:nvSpPr>
          <p:cNvPr id="4" name="Cube 3"/>
          <p:cNvSpPr/>
          <p:nvPr/>
        </p:nvSpPr>
        <p:spPr>
          <a:xfrm>
            <a:off x="2606722" y="3425588"/>
            <a:ext cx="1624084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 rot="20522934" flipH="1">
            <a:off x="7305627" y="3243492"/>
            <a:ext cx="1427399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63333" y="4021414"/>
            <a:ext cx="169334" cy="182096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83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7F2005-E31C-DC46-9475-353EDBD7E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viewed from a small “aperture”, correspondence is ambiguous</a:t>
            </a:r>
          </a:p>
        </p:txBody>
      </p:sp>
      <p:sp>
        <p:nvSpPr>
          <p:cNvPr id="4" name="Cube 3"/>
          <p:cNvSpPr/>
          <p:nvPr/>
        </p:nvSpPr>
        <p:spPr>
          <a:xfrm>
            <a:off x="2606722" y="3425588"/>
            <a:ext cx="1624084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 rot="20522934" flipH="1">
            <a:off x="7305627" y="3243492"/>
            <a:ext cx="1427399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63333" y="4021414"/>
            <a:ext cx="169334" cy="182096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20517772">
            <a:off x="7715613" y="3562590"/>
            <a:ext cx="1072055" cy="117891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32667" y="5943600"/>
            <a:ext cx="389466" cy="406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19326" y="5945741"/>
            <a:ext cx="389466" cy="406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0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953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Individual pixels are ambiguous</a:t>
            </a:r>
          </a:p>
          <a:p>
            <a:r>
              <a:rPr lang="en-US" dirty="0"/>
              <a:t>Idea: Look at whole patches!</a:t>
            </a:r>
          </a:p>
        </p:txBody>
      </p:sp>
      <p:sp>
        <p:nvSpPr>
          <p:cNvPr id="4" name="Cube 3"/>
          <p:cNvSpPr/>
          <p:nvPr/>
        </p:nvSpPr>
        <p:spPr>
          <a:xfrm>
            <a:off x="2606722" y="3425588"/>
            <a:ext cx="1624084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 rot="20522934" flipH="1">
            <a:off x="7305627" y="3243492"/>
            <a:ext cx="1427399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2946400" y="4013200"/>
            <a:ext cx="355600" cy="32173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0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 result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9418" y="2057400"/>
            <a:ext cx="2969582" cy="77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creen Shot 2015-03-20 at 12.57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124200"/>
            <a:ext cx="26924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73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953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Individual pixels are ambiguous</a:t>
            </a:r>
          </a:p>
          <a:p>
            <a:r>
              <a:rPr lang="en-US" dirty="0"/>
              <a:t>Idea: Look at whole patches!</a:t>
            </a:r>
          </a:p>
        </p:txBody>
      </p:sp>
      <p:sp>
        <p:nvSpPr>
          <p:cNvPr id="4" name="Cube 3"/>
          <p:cNvSpPr/>
          <p:nvPr/>
        </p:nvSpPr>
        <p:spPr>
          <a:xfrm>
            <a:off x="2606722" y="3425588"/>
            <a:ext cx="1624084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 rot="20522934" flipH="1">
            <a:off x="7305627" y="3243492"/>
            <a:ext cx="1427399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2946400" y="4013200"/>
            <a:ext cx="355600" cy="32173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517772">
            <a:off x="7947946" y="3762345"/>
            <a:ext cx="529442" cy="67104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4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782108"/>
          </a:xfrm>
        </p:spPr>
        <p:txBody>
          <a:bodyPr/>
          <a:lstStyle/>
          <a:p>
            <a:r>
              <a:rPr lang="en-US" i="1" dirty="0"/>
              <a:t>Some local neighborhoods</a:t>
            </a:r>
            <a:r>
              <a:rPr lang="en-US" dirty="0"/>
              <a:t> are ambiguous</a:t>
            </a:r>
          </a:p>
        </p:txBody>
      </p:sp>
      <p:sp>
        <p:nvSpPr>
          <p:cNvPr id="4" name="Cube 3"/>
          <p:cNvSpPr/>
          <p:nvPr/>
        </p:nvSpPr>
        <p:spPr>
          <a:xfrm>
            <a:off x="2606722" y="3425588"/>
            <a:ext cx="1624084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 rot="20522934" flipH="1">
            <a:off x="7305627" y="3243492"/>
            <a:ext cx="1427399" cy="1555845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/>
        </p:nvSpPr>
        <p:spPr>
          <a:xfrm>
            <a:off x="2946400" y="4013200"/>
            <a:ext cx="355600" cy="32173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517772">
            <a:off x="7947946" y="3762345"/>
            <a:ext cx="529442" cy="67104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12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aperture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6300"/>
            <a:ext cx="6705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80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vs dense correspondence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06352" y="1455235"/>
            <a:ext cx="7832443" cy="183294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Sparse correspondence: produce a few, high confidence matches</a:t>
            </a:r>
          </a:p>
          <a:p>
            <a:pPr lvl="1"/>
            <a:r>
              <a:rPr lang="en-US" dirty="0"/>
              <a:t>Good enough for estimating pose or relationship between cameras</a:t>
            </a:r>
          </a:p>
          <a:p>
            <a:r>
              <a:rPr lang="en-US" dirty="0"/>
              <a:t>Dense correspondence: try to match every pixel</a:t>
            </a:r>
          </a:p>
          <a:p>
            <a:pPr lvl="1"/>
            <a:r>
              <a:rPr lang="en-US" dirty="0"/>
              <a:t>Needed if we want 3D location of every pixel (e.g., stereo)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9702" y="3288175"/>
            <a:ext cx="3285280" cy="32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3480" y="3288175"/>
            <a:ext cx="3285280" cy="328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778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correspondences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many applications, a few good correspondences suffice</a:t>
            </a:r>
          </a:p>
          <a:p>
            <a:pPr lvl="1"/>
            <a:r>
              <a:rPr lang="en-US" dirty="0"/>
              <a:t>Camera calibration</a:t>
            </a:r>
          </a:p>
          <a:p>
            <a:pPr lvl="1"/>
            <a:r>
              <a:rPr lang="en-US" dirty="0"/>
              <a:t>Estimating essential matrix</a:t>
            </a:r>
          </a:p>
          <a:p>
            <a:pPr lvl="1"/>
            <a:r>
              <a:rPr lang="en-US" dirty="0"/>
              <a:t>Reconstructing a sparse cloud of 3D points</a:t>
            </a:r>
          </a:p>
          <a:p>
            <a:pPr lvl="1"/>
            <a:endParaRPr lang="en-US" dirty="0"/>
          </a:p>
          <a:p>
            <a:r>
              <a:rPr lang="en-US" dirty="0"/>
              <a:t>Detect points that will produce good correspondences</a:t>
            </a:r>
          </a:p>
          <a:p>
            <a:r>
              <a:rPr lang="en-US" dirty="0"/>
              <a:t>Match detected points from both images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38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correspondence pipeline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F75379F-5BB3-7746-8074-0A381D39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941" y="4376852"/>
            <a:ext cx="2003503" cy="200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76EED6C-290D-CE42-9828-B0D066E5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40" y="1479396"/>
            <a:ext cx="2003504" cy="200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35ED53-4DB1-6A41-A334-410372BCFFF2}"/>
              </a:ext>
            </a:extLst>
          </p:cNvPr>
          <p:cNvSpPr/>
          <p:nvPr/>
        </p:nvSpPr>
        <p:spPr>
          <a:xfrm>
            <a:off x="3490332" y="2118733"/>
            <a:ext cx="1449658" cy="724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Interest point detector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7792CF9-9DB6-6F4D-B7D5-F8D084A5E53B}"/>
              </a:ext>
            </a:extLst>
          </p:cNvPr>
          <p:cNvSpPr/>
          <p:nvPr/>
        </p:nvSpPr>
        <p:spPr>
          <a:xfrm>
            <a:off x="3490332" y="5016188"/>
            <a:ext cx="1449658" cy="724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Interest point detector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2355D03-2969-BA4E-9A85-ECA087C46C8F}"/>
              </a:ext>
            </a:extLst>
          </p:cNvPr>
          <p:cNvSpPr/>
          <p:nvPr/>
        </p:nvSpPr>
        <p:spPr>
          <a:xfrm>
            <a:off x="6295793" y="2118733"/>
            <a:ext cx="1449658" cy="724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descriptor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69E4AD-083F-CF4C-8E31-399F74A770E9}"/>
              </a:ext>
            </a:extLst>
          </p:cNvPr>
          <p:cNvSpPr/>
          <p:nvPr/>
        </p:nvSpPr>
        <p:spPr>
          <a:xfrm>
            <a:off x="6295793" y="5016188"/>
            <a:ext cx="1449658" cy="724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descriptor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25AD37F-33E4-A24B-AFC0-0B26DC0FDFB1}"/>
              </a:ext>
            </a:extLst>
          </p:cNvPr>
          <p:cNvSpPr/>
          <p:nvPr/>
        </p:nvSpPr>
        <p:spPr>
          <a:xfrm>
            <a:off x="9291754" y="3482900"/>
            <a:ext cx="1449658" cy="724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matching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D65BA3-5BC0-904E-B63C-808E790E8AF3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2687444" y="2481148"/>
            <a:ext cx="8028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7482308-24C5-3E42-A5F5-DE7F207AF5E9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939990" y="2481148"/>
            <a:ext cx="13558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334DA9-4A63-3944-B7B8-AD5B5FFD3343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2687444" y="5378603"/>
            <a:ext cx="80288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461D4E-7E60-DC4D-B246-AB1D463296DC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4939990" y="5378603"/>
            <a:ext cx="13558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634007B-58BE-3747-A5B9-CD63B22D39FB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7745451" y="3845315"/>
            <a:ext cx="1546303" cy="1533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853E67A-4F23-0A41-9F64-7A5093D890DF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7745451" y="2481148"/>
            <a:ext cx="1546303" cy="1364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629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Characteristics of good feature points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3276600"/>
            <a:ext cx="8001000" cy="3581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Repeatability / invariance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The same feature point can be found in several images despite geometric and photometric transformations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Saliency / distinctiveness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Each feature point is distinctive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Arial" charset="0"/>
              </a:rPr>
              <a:t>Fewer ”false” matches / less ambiguity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1800" dirty="0">
              <a:latin typeface="Arial" charset="0"/>
            </a:endParaRPr>
          </a:p>
        </p:txBody>
      </p:sp>
      <p:grpSp>
        <p:nvGrpSpPr>
          <p:cNvPr id="115716" name="Group 11"/>
          <p:cNvGrpSpPr>
            <a:grpSpLocks/>
          </p:cNvGrpSpPr>
          <p:nvPr/>
        </p:nvGrpSpPr>
        <p:grpSpPr bwMode="auto">
          <a:xfrm>
            <a:off x="3581400" y="1219200"/>
            <a:ext cx="4876800" cy="1796716"/>
            <a:chOff x="528" y="624"/>
            <a:chExt cx="4715" cy="1678"/>
          </a:xfrm>
        </p:grpSpPr>
        <p:pic>
          <p:nvPicPr>
            <p:cNvPr id="115717" name="Picture 9" descr="SIFT2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624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718" name="Picture 10" descr="SIFT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624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19948A-EED6-7844-8FB1-75EC6D67781C}"/>
              </a:ext>
            </a:extLst>
          </p:cNvPr>
          <p:cNvSpPr txBox="1"/>
          <p:nvPr/>
        </p:nvSpPr>
        <p:spPr>
          <a:xfrm>
            <a:off x="151470" y="6550223"/>
            <a:ext cx="27450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Graumanc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5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Goal: repeatability</a:t>
            </a:r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2362200" y="1371600"/>
            <a:ext cx="7620000" cy="466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</a:rPr>
              <a:t>We want to detect (at least some of) the same points in both images.</a:t>
            </a: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</a:pPr>
            <a:endParaRPr lang="en-US" sz="1400" dirty="0">
              <a:solidFill>
                <a:srgbClr val="000000"/>
              </a:solidFill>
              <a:cs typeface="Times New Roman" charset="0"/>
            </a:endParaRPr>
          </a:p>
          <a:p>
            <a:pPr marL="233363" indent="-233363" eaLnBrk="0" hangingPunct="0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cs typeface="Times New Roman" charset="0"/>
              </a:rPr>
              <a:t>Yet we have to be able to run the detection procedure </a:t>
            </a:r>
            <a:r>
              <a:rPr lang="en-US" i="1" dirty="0">
                <a:solidFill>
                  <a:srgbClr val="000000"/>
                </a:solidFill>
                <a:cs typeface="Times New Roman" charset="0"/>
              </a:rPr>
              <a:t>independently</a:t>
            </a:r>
            <a:r>
              <a:rPr lang="en-US" dirty="0">
                <a:solidFill>
                  <a:srgbClr val="000000"/>
                </a:solidFill>
                <a:cs typeface="Times New Roman" charset="0"/>
              </a:rPr>
              <a:t> per image.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362200" y="2514601"/>
            <a:ext cx="7488238" cy="2671763"/>
            <a:chOff x="838200" y="3429000"/>
            <a:chExt cx="7487497" cy="2671465"/>
          </a:xfrm>
        </p:grpSpPr>
        <p:grpSp>
          <p:nvGrpSpPr>
            <p:cNvPr id="116742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16750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8945" y="4010074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842" y="4589730"/>
                <a:ext cx="144562" cy="1459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923" y="4880267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4587" y="4445171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16743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116745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4758" y="4299557"/>
                <a:ext cx="145126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379" y="4880055"/>
                <a:ext cx="145127" cy="145124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3747" y="4154432"/>
                <a:ext cx="145126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7862" y="4734930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16744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400">
                  <a:solidFill>
                    <a:srgbClr val="FF3300"/>
                  </a:solidFill>
                  <a:cs typeface="Times New Roman" charset="0"/>
                </a:rPr>
                <a:t>No chance to find true matches!</a:t>
              </a:r>
              <a:endParaRPr lang="ru-RU" sz="2400">
                <a:solidFill>
                  <a:srgbClr val="FF3300"/>
                </a:solidFill>
                <a:cs typeface="Times New Roman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51470" y="6550223"/>
            <a:ext cx="27450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Graumanc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67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distinctiveness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feature point should be distinctive enough that it is easy to match</a:t>
            </a:r>
          </a:p>
          <a:p>
            <a:pPr lvl="1"/>
            <a:r>
              <a:rPr lang="en-US" dirty="0"/>
              <a:t>Should </a:t>
            </a:r>
            <a:r>
              <a:rPr lang="en-US" i="1" dirty="0"/>
              <a:t>at least </a:t>
            </a:r>
            <a:r>
              <a:rPr lang="en-US" dirty="0"/>
              <a:t>be distinctive from other patches nearby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2351881" y="3640136"/>
            <a:ext cx="7488238" cy="2133838"/>
            <a:chOff x="838200" y="3429000"/>
            <a:chExt cx="7487497" cy="2133600"/>
          </a:xfrm>
        </p:grpSpPr>
        <p:grpSp>
          <p:nvGrpSpPr>
            <p:cNvPr id="5" name="Group 20"/>
            <p:cNvGrpSpPr>
              <a:grpSpLocks noChangeAspect="1"/>
            </p:cNvGrpSpPr>
            <p:nvPr/>
          </p:nvGrpSpPr>
          <p:grpSpPr bwMode="auto"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Oval 7"/>
              <p:cNvSpPr>
                <a:spLocks noChangeArrowheads="1"/>
              </p:cNvSpPr>
              <p:nvPr/>
            </p:nvSpPr>
            <p:spPr bwMode="auto">
              <a:xfrm>
                <a:off x="1998945" y="3689736"/>
                <a:ext cx="145978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" name="Oval 9"/>
              <p:cNvSpPr>
                <a:spLocks noChangeArrowheads="1"/>
              </p:cNvSpPr>
              <p:nvPr/>
            </p:nvSpPr>
            <p:spPr bwMode="auto">
              <a:xfrm>
                <a:off x="2144923" y="4115594"/>
                <a:ext cx="144562" cy="1445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" name="Group 18"/>
            <p:cNvGrpSpPr>
              <a:grpSpLocks noChangeAspect="1"/>
            </p:cNvGrpSpPr>
            <p:nvPr/>
          </p:nvGrpSpPr>
          <p:grpSpPr bwMode="auto"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Oval 14"/>
              <p:cNvSpPr>
                <a:spLocks noChangeArrowheads="1"/>
              </p:cNvSpPr>
              <p:nvPr/>
            </p:nvSpPr>
            <p:spPr bwMode="auto">
              <a:xfrm>
                <a:off x="6685713" y="3848898"/>
                <a:ext cx="145127" cy="145125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cxnSp>
        <p:nvCxnSpPr>
          <p:cNvPr id="19" name="Straight Arrow Connector 18"/>
          <p:cNvCxnSpPr>
            <a:stCxn id="16" idx="6"/>
            <a:endCxn id="12" idx="2"/>
          </p:cNvCxnSpPr>
          <p:nvPr/>
        </p:nvCxnSpPr>
        <p:spPr>
          <a:xfrm flipV="1">
            <a:off x="3977482" y="4149086"/>
            <a:ext cx="3492299" cy="3410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6"/>
          </p:cNvCxnSpPr>
          <p:nvPr/>
        </p:nvCxnSpPr>
        <p:spPr>
          <a:xfrm flipV="1">
            <a:off x="3815556" y="3943710"/>
            <a:ext cx="4185632" cy="69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22743" y="3718688"/>
            <a:ext cx="70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2DFAA3-2F44-3C4D-80E1-FCA4532B63F3}"/>
              </a:ext>
            </a:extLst>
          </p:cNvPr>
          <p:cNvSpPr txBox="1"/>
          <p:nvPr/>
        </p:nvSpPr>
        <p:spPr>
          <a:xfrm>
            <a:off x="151470" y="6550223"/>
            <a:ext cx="27450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Slide credit: 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Graumanc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06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us tackle second goal</a:t>
            </a:r>
          </a:p>
          <a:p>
            <a:r>
              <a:rPr lang="en-US" dirty="0"/>
              <a:t>Main idea: Translating patch should cause large differences</a:t>
            </a:r>
          </a:p>
          <a:p>
            <a:r>
              <a:rPr lang="en-US" dirty="0"/>
              <a:t>An example of an </a:t>
            </a:r>
            <a:r>
              <a:rPr lang="en-US" i="1" dirty="0"/>
              <a:t>interest point detector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94328" y="3753134"/>
            <a:ext cx="2320120" cy="2423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ame 4"/>
          <p:cNvSpPr/>
          <p:nvPr/>
        </p:nvSpPr>
        <p:spPr>
          <a:xfrm>
            <a:off x="4449170" y="3411940"/>
            <a:ext cx="641445" cy="696036"/>
          </a:xfrm>
          <a:prstGeom prst="fram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6093725" y="3411940"/>
            <a:ext cx="641445" cy="696036"/>
          </a:xfrm>
          <a:prstGeom prst="fram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4449170" y="4794451"/>
            <a:ext cx="641445" cy="696036"/>
          </a:xfrm>
          <a:prstGeom prst="fra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2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C 3.95833E-6 0.0331 0.01002 0.05995 0.02239 0.05995 C 0.03698 0.05995 0.04218 0.03009 0.0444 0.01204 L 0.04674 -0.01204 C 0.04895 -0.03009 0.05455 -0.05996 0.07096 -0.05996 C 0.08151 -0.05996 0.09349 -0.0331 0.09349 1.48148E-6 C 0.09349 0.0331 0.08151 0.05995 0.07096 0.05995 C 0.05455 0.05995 0.04895 0.03009 0.04674 0.01204 L 0.0444 -0.01204 C 0.04218 -0.03009 0.03698 -0.05996 0.02239 -0.05996 C 0.01002 -0.05996 3.95833E-6 -0.0331 3.95833E-6 1.48148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8229 -0.000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46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295392"/>
            <a:ext cx="8229600" cy="5377551"/>
          </a:xfrm>
        </p:spPr>
        <p:txBody>
          <a:bodyPr>
            <a:normAutofit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3D60-A303-45E6-94DD-9E55D868B1B9}" type="slidenum">
              <a:rPr lang="en-US"/>
              <a:pPr/>
              <a:t>4</a:t>
            </a:fld>
            <a:endParaRPr lang="en-US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4800600" y="2275106"/>
            <a:ext cx="284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bg1"/>
                </a:solidFill>
              </a:rPr>
              <a:t>T</a:t>
            </a:r>
            <a:endParaRPr 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283" y="1388380"/>
            <a:ext cx="628750" cy="42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382" y="2465015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1884" y="2602255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9163" y="1461756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9"/>
          <p:cNvGrpSpPr/>
          <p:nvPr/>
        </p:nvGrpSpPr>
        <p:grpSpPr>
          <a:xfrm>
            <a:off x="9078289" y="4191002"/>
            <a:ext cx="76200" cy="1360714"/>
            <a:chOff x="5496889" y="2318656"/>
            <a:chExt cx="76200" cy="1360714"/>
          </a:xfrm>
        </p:grpSpPr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9" name="Group 50"/>
          <p:cNvGrpSpPr/>
          <p:nvPr/>
        </p:nvGrpSpPr>
        <p:grpSpPr>
          <a:xfrm>
            <a:off x="8915400" y="5067300"/>
            <a:ext cx="979714" cy="76200"/>
            <a:chOff x="5334000" y="3194954"/>
            <a:chExt cx="979714" cy="76200"/>
          </a:xfrm>
        </p:grpSpPr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2" name="Group 47"/>
          <p:cNvGrpSpPr/>
          <p:nvPr/>
        </p:nvGrpSpPr>
        <p:grpSpPr>
          <a:xfrm>
            <a:off x="7620001" y="4038601"/>
            <a:ext cx="664027" cy="1611085"/>
            <a:chOff x="3211285" y="2100943"/>
            <a:chExt cx="664027" cy="1611085"/>
          </a:xfrm>
        </p:grpSpPr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5" name="Group 48"/>
          <p:cNvGrpSpPr/>
          <p:nvPr/>
        </p:nvGrpSpPr>
        <p:grpSpPr>
          <a:xfrm>
            <a:off x="7141028" y="5099957"/>
            <a:ext cx="1153887" cy="76200"/>
            <a:chOff x="2732312" y="3162300"/>
            <a:chExt cx="1153887" cy="76200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489" y="5198277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829" y="5217274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8983" y="4997945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Freeform 3"/>
          <p:cNvSpPr>
            <a:spLocks/>
          </p:cNvSpPr>
          <p:nvPr/>
        </p:nvSpPr>
        <p:spPr bwMode="auto">
          <a:xfrm>
            <a:off x="7063015" y="3722911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Freeform 4"/>
          <p:cNvSpPr>
            <a:spLocks/>
          </p:cNvSpPr>
          <p:nvPr/>
        </p:nvSpPr>
        <p:spPr bwMode="auto">
          <a:xfrm flipH="1">
            <a:off x="8902700" y="365760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845324" y="5105420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10209009" y="504010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8915400" y="419100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3"/>
          <p:cNvSpPr>
            <a:spLocks noChangeShapeType="1"/>
          </p:cNvSpPr>
          <p:nvPr/>
        </p:nvSpPr>
        <p:spPr bwMode="auto">
          <a:xfrm flipH="1" flipV="1">
            <a:off x="7063015" y="4408711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25"/>
          <p:cNvSpPr>
            <a:spLocks noChangeArrowheads="1"/>
          </p:cNvSpPr>
          <p:nvPr/>
        </p:nvSpPr>
        <p:spPr bwMode="auto">
          <a:xfrm>
            <a:off x="7434490" y="4675411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31427" y="490941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9" name="Oval 24"/>
          <p:cNvSpPr>
            <a:spLocks noChangeArrowheads="1"/>
          </p:cNvSpPr>
          <p:nvPr/>
        </p:nvSpPr>
        <p:spPr bwMode="auto">
          <a:xfrm>
            <a:off x="9517783" y="464821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9023372" y="5045093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Oval 25"/>
          <p:cNvSpPr>
            <a:spLocks noChangeArrowheads="1"/>
          </p:cNvSpPr>
          <p:nvPr/>
        </p:nvSpPr>
        <p:spPr bwMode="auto">
          <a:xfrm>
            <a:off x="8011001" y="5088632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charset="0"/>
              </a:rPr>
              <a:t>Corner Detection: Basic Idea</a:t>
            </a:r>
            <a:endParaRPr lang="ru-RU" sz="4000" dirty="0">
              <a:latin typeface="Arial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467600" cy="182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We should easily recognize the point by looking through a small window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>
                <a:latin typeface="Arial" charset="0"/>
              </a:rPr>
              <a:t>Shifting a window in </a:t>
            </a:r>
            <a:r>
              <a:rPr lang="en-US" sz="2400" i="1" dirty="0">
                <a:latin typeface="Arial" charset="0"/>
              </a:rPr>
              <a:t>any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i="1" dirty="0">
                <a:latin typeface="Arial" charset="0"/>
              </a:rPr>
              <a:t>direction</a:t>
            </a:r>
            <a:r>
              <a:rPr lang="en-US" sz="2400" dirty="0">
                <a:latin typeface="Arial" charset="0"/>
              </a:rPr>
              <a:t> should give </a:t>
            </a:r>
            <a:r>
              <a:rPr lang="en-US" sz="2400" i="1" dirty="0">
                <a:latin typeface="Arial" charset="0"/>
              </a:rPr>
              <a:t>a large change</a:t>
            </a:r>
            <a:r>
              <a:rPr lang="en-US" sz="2400" dirty="0">
                <a:latin typeface="Arial" charset="0"/>
              </a:rPr>
              <a:t> in intensity</a:t>
            </a:r>
            <a:endParaRPr lang="ru-RU" sz="2400" dirty="0">
              <a:latin typeface="Arial" charset="0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953000" y="2895600"/>
            <a:ext cx="2438400" cy="3887788"/>
            <a:chOff x="2160" y="1824"/>
            <a:chExt cx="1536" cy="2449"/>
          </a:xfrm>
        </p:grpSpPr>
        <p:pic>
          <p:nvPicPr>
            <p:cNvPr id="121878" name="Picture 8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9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“edge”</a:t>
              </a:r>
              <a:r>
                <a:rPr lang="en-US" sz="2400"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latin typeface="Arial Unicode MS" charset="0"/>
                  <a:cs typeface="Times New Roman" charset="0"/>
                </a:rPr>
              </a:br>
              <a:r>
                <a:rPr lang="en-US" sz="2400">
                  <a:latin typeface="Arial Unicode MS" charset="0"/>
                  <a:cs typeface="Times New Roman" charset="0"/>
                </a:rPr>
                <a:t>no change along the edge direction</a:t>
              </a:r>
              <a:endParaRPr lang="ru-RU" sz="240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80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81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543800" y="2895600"/>
            <a:ext cx="2667000" cy="3887788"/>
            <a:chOff x="3792" y="1824"/>
            <a:chExt cx="1680" cy="2449"/>
          </a:xfrm>
        </p:grpSpPr>
        <p:pic>
          <p:nvPicPr>
            <p:cNvPr id="121871" name="Picture 9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72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“corner”</a:t>
              </a:r>
              <a:r>
                <a:rPr lang="en-US" sz="2400">
                  <a:latin typeface="Arial Unicode MS" charset="0"/>
                  <a:cs typeface="Times New Roman" charset="0"/>
                </a:rPr>
                <a:t>:</a:t>
              </a:r>
              <a:br>
                <a:rPr lang="en-US" sz="2400">
                  <a:latin typeface="Arial Unicode MS" charset="0"/>
                  <a:cs typeface="Times New Roman" charset="0"/>
                </a:rPr>
              </a:br>
              <a:r>
                <a:rPr lang="en-US" sz="2400">
                  <a:latin typeface="Arial Unicode MS" charset="0"/>
                  <a:cs typeface="Times New Roman" charset="0"/>
                </a:rPr>
                <a:t>significant change in all directions</a:t>
              </a:r>
              <a:endParaRPr lang="ru-RU" sz="240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73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74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5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6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7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86000" y="2895600"/>
            <a:ext cx="2362200" cy="3517900"/>
            <a:chOff x="480" y="1824"/>
            <a:chExt cx="1488" cy="2216"/>
          </a:xfrm>
        </p:grpSpPr>
        <p:pic>
          <p:nvPicPr>
            <p:cNvPr id="121864" name="Picture 7" descr="corn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65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rgbClr val="003399"/>
                  </a:solidFill>
                  <a:latin typeface="Arial Unicode MS" charset="0"/>
                  <a:cs typeface="Times New Roman" charset="0"/>
                </a:rPr>
                <a:t>“flat”</a:t>
              </a:r>
              <a:r>
                <a:rPr lang="en-US" sz="2400" dirty="0">
                  <a:latin typeface="Arial Unicode MS" charset="0"/>
                  <a:cs typeface="Times New Roman" charset="0"/>
                </a:rPr>
                <a:t> region:</a:t>
              </a:r>
              <a:br>
                <a:rPr lang="en-US" sz="2400" dirty="0">
                  <a:latin typeface="Arial Unicode MS" charset="0"/>
                  <a:cs typeface="Times New Roman" charset="0"/>
                </a:rPr>
              </a:br>
              <a:r>
                <a:rPr lang="en-US" sz="2400" dirty="0">
                  <a:latin typeface="Arial Unicode MS" charset="0"/>
                  <a:cs typeface="Times New Roman" charset="0"/>
                </a:rPr>
                <a:t>no change in all directions</a:t>
              </a:r>
              <a:endParaRPr lang="ru-RU" sz="2400" dirty="0">
                <a:latin typeface="Arial Unicode MS" charset="0"/>
                <a:cs typeface="Times New Roman" charset="0"/>
              </a:endParaRPr>
            </a:p>
          </p:txBody>
        </p:sp>
        <p:sp>
          <p:nvSpPr>
            <p:cNvPr id="121866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1867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68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69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870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863" name="Text Box 27"/>
          <p:cNvSpPr txBox="1">
            <a:spLocks noChangeArrowheads="1"/>
          </p:cNvSpPr>
          <p:nvPr/>
        </p:nvSpPr>
        <p:spPr bwMode="auto">
          <a:xfrm>
            <a:off x="1571626" y="6553200"/>
            <a:ext cx="1476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400"/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1184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the 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25625"/>
            <a:ext cx="5519487" cy="4351338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Consider shifting the window </a:t>
            </a:r>
            <a:r>
              <a:rPr lang="en-US" i="1" dirty="0"/>
              <a:t>W</a:t>
            </a:r>
            <a:r>
              <a:rPr lang="en-US" dirty="0"/>
              <a:t> by (</a:t>
            </a:r>
            <a:r>
              <a:rPr lang="en-US" i="1" dirty="0" err="1"/>
              <a:t>u,v</a:t>
            </a:r>
            <a:r>
              <a:rPr lang="en-US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how do the pixels in W change?</a:t>
            </a:r>
          </a:p>
          <a:p>
            <a:pPr marL="285750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Write pixels in window as a vector: </a:t>
            </a:r>
          </a:p>
          <a:p>
            <a:endParaRPr lang="en-US" dirty="0"/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8077200" y="2057400"/>
            <a:ext cx="2362200" cy="2209800"/>
            <a:chOff x="2208" y="1104"/>
            <a:chExt cx="1488" cy="1392"/>
          </a:xfrm>
        </p:grpSpPr>
        <p:sp>
          <p:nvSpPr>
            <p:cNvPr id="5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46"/>
          <p:cNvSpPr>
            <a:spLocks noChangeArrowheads="1"/>
          </p:cNvSpPr>
          <p:nvPr/>
        </p:nvSpPr>
        <p:spPr bwMode="auto">
          <a:xfrm>
            <a:off x="8413751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610601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077200" y="29826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644" y="3964510"/>
            <a:ext cx="4439988" cy="329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644" y="4511363"/>
            <a:ext cx="7616324" cy="3209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186" y="5317541"/>
            <a:ext cx="5859714" cy="126419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27187" y="5751096"/>
            <a:ext cx="6258761" cy="986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ChangeArrowheads="1"/>
          </p:cNvSpPr>
          <p:nvPr/>
        </p:nvSpPr>
        <p:spPr bwMode="auto">
          <a:xfrm>
            <a:off x="1676400" y="1981200"/>
            <a:ext cx="6172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how do the pixels in W change?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compare each pixel before and after by</a:t>
            </a:r>
            <a:br>
              <a:rPr lang="en-US" sz="2400" dirty="0"/>
            </a:br>
            <a:r>
              <a:rPr lang="en-US" sz="2400" dirty="0"/>
              <a:t>summing up the squared differences (SSD)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this defines an SSD “error”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u,v</a:t>
            </a:r>
            <a:r>
              <a:rPr lang="en-US" sz="2400" dirty="0"/>
              <a:t>):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We want E(</a:t>
            </a:r>
            <a:r>
              <a:rPr lang="en-US" sz="2400" dirty="0" err="1"/>
              <a:t>u,v</a:t>
            </a:r>
            <a:r>
              <a:rPr lang="en-US" sz="2400" dirty="0"/>
              <a:t>) to be </a:t>
            </a:r>
            <a:r>
              <a:rPr lang="en-US" sz="2400" i="1" dirty="0"/>
              <a:t>as high as possible for all u, v!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sp>
        <p:nvSpPr>
          <p:cNvPr id="348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pic>
        <p:nvPicPr>
          <p:cNvPr id="34820" name="Picture 3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648201"/>
            <a:ext cx="65024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2057400"/>
            <a:ext cx="2362200" cy="2209800"/>
            <a:chOff x="2208" y="1104"/>
            <a:chExt cx="1488" cy="1392"/>
          </a:xfrm>
        </p:grpSpPr>
        <p:sp>
          <p:nvSpPr>
            <p:cNvPr id="34826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22" name="Rectangle 46"/>
          <p:cNvSpPr>
            <a:spLocks noChangeArrowheads="1"/>
          </p:cNvSpPr>
          <p:nvPr/>
        </p:nvSpPr>
        <p:spPr bwMode="auto">
          <a:xfrm>
            <a:off x="8413751" y="3008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8610601" y="32639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4824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30376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8077200" y="29826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</p:spTree>
    <p:extLst>
      <p:ext uri="{BB962C8B-B14F-4D97-AF65-F5344CB8AC3E}">
        <p14:creationId xmlns:p14="http://schemas.microsoft.com/office/powerpoint/2010/main" val="7655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Corner Detection: Mathematics</a:t>
            </a:r>
            <a:endParaRPr lang="ru-RU">
              <a:latin typeface="Arial" charset="0"/>
            </a:endParaRPr>
          </a:p>
        </p:txBody>
      </p:sp>
      <p:graphicFrame>
        <p:nvGraphicFramePr>
          <p:cNvPr id="123907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1239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  <p:pic>
        <p:nvPicPr>
          <p:cNvPr id="12390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3911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3912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I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x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y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3913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E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u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v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175126" y="4191001"/>
            <a:ext cx="1463675" cy="1463675"/>
          </a:xfrm>
          <a:prstGeom prst="rect">
            <a:avLst/>
          </a:prstGeom>
          <a:noFill/>
          <a:ln w="25400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683626" y="4745039"/>
            <a:ext cx="174625" cy="174625"/>
          </a:xfrm>
          <a:prstGeom prst="rect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382001" y="4876800"/>
            <a:ext cx="715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 sz="1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(3,2)</a:t>
            </a:r>
          </a:p>
        </p:txBody>
      </p:sp>
      <p:sp>
        <p:nvSpPr>
          <p:cNvPr id="123917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w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x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y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7646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868362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Corner Detection: Mathematics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001000" y="2514600"/>
            <a:ext cx="1371600" cy="1371600"/>
            <a:chOff x="4080" y="1920"/>
            <a:chExt cx="864" cy="864"/>
          </a:xfrm>
        </p:grpSpPr>
        <p:sp>
          <p:nvSpPr>
            <p:cNvPr id="125985" name="Line 6"/>
            <p:cNvSpPr>
              <a:spLocks noChangeShapeType="1"/>
            </p:cNvSpPr>
            <p:nvPr/>
          </p:nvSpPr>
          <p:spPr bwMode="auto">
            <a:xfrm flipH="1" flipV="1">
              <a:off x="4368" y="1920"/>
              <a:ext cx="96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86" name="AutoShape 7"/>
            <p:cNvSpPr>
              <a:spLocks noChangeArrowheads="1"/>
            </p:cNvSpPr>
            <p:nvPr/>
          </p:nvSpPr>
          <p:spPr bwMode="auto">
            <a:xfrm>
              <a:off x="4080" y="2448"/>
              <a:ext cx="864" cy="336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5987" name="Text Box 8"/>
            <p:cNvSpPr txBox="1">
              <a:spLocks noChangeArrowheads="1"/>
            </p:cNvSpPr>
            <p:nvPr/>
          </p:nvSpPr>
          <p:spPr bwMode="auto">
            <a:xfrm>
              <a:off x="4080" y="2486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charset="0"/>
                  <a:cs typeface="Tahoma" charset="0"/>
                </a:rPr>
                <a:t>Intensity</a:t>
              </a:r>
              <a:endParaRPr lang="ru-RU" sz="2000">
                <a:latin typeface="Tahoma" charset="0"/>
                <a:cs typeface="Tahoma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638800" y="2667000"/>
            <a:ext cx="1385888" cy="1371600"/>
            <a:chOff x="2592" y="2016"/>
            <a:chExt cx="873" cy="864"/>
          </a:xfrm>
        </p:grpSpPr>
        <p:sp>
          <p:nvSpPr>
            <p:cNvPr id="125982" name="AutoShape 10"/>
            <p:cNvSpPr>
              <a:spLocks noChangeArrowheads="1"/>
            </p:cNvSpPr>
            <p:nvPr/>
          </p:nvSpPr>
          <p:spPr bwMode="auto">
            <a:xfrm>
              <a:off x="2592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5983" name="Text Box 11"/>
            <p:cNvSpPr txBox="1">
              <a:spLocks noChangeArrowheads="1"/>
            </p:cNvSpPr>
            <p:nvPr/>
          </p:nvSpPr>
          <p:spPr bwMode="auto">
            <a:xfrm>
              <a:off x="2601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charset="0"/>
                  <a:cs typeface="Tahoma" charset="0"/>
                </a:rPr>
                <a:t>Shifted intensity</a:t>
              </a:r>
              <a:endParaRPr lang="ru-RU" sz="2000">
                <a:latin typeface="Tahoma" charset="0"/>
                <a:cs typeface="Tahoma" charset="0"/>
              </a:endParaRPr>
            </a:p>
          </p:txBody>
        </p:sp>
        <p:sp>
          <p:nvSpPr>
            <p:cNvPr id="125984" name="Line 12"/>
            <p:cNvSpPr>
              <a:spLocks noChangeShapeType="1"/>
            </p:cNvSpPr>
            <p:nvPr/>
          </p:nvSpPr>
          <p:spPr bwMode="auto">
            <a:xfrm flipH="1" flipV="1">
              <a:off x="2928" y="2016"/>
              <a:ext cx="48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429000" y="2590800"/>
            <a:ext cx="1385888" cy="1447800"/>
            <a:chOff x="1200" y="1968"/>
            <a:chExt cx="873" cy="912"/>
          </a:xfrm>
        </p:grpSpPr>
        <p:sp>
          <p:nvSpPr>
            <p:cNvPr id="125979" name="AutoShape 14"/>
            <p:cNvSpPr>
              <a:spLocks noChangeArrowheads="1"/>
            </p:cNvSpPr>
            <p:nvPr/>
          </p:nvSpPr>
          <p:spPr bwMode="auto">
            <a:xfrm>
              <a:off x="1200" y="2400"/>
              <a:ext cx="864" cy="480"/>
            </a:xfrm>
            <a:prstGeom prst="roundRect">
              <a:avLst>
                <a:gd name="adj" fmla="val 45486"/>
              </a:avLst>
            </a:prstGeom>
            <a:solidFill>
              <a:srgbClr val="B3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5980" name="Text Box 15"/>
            <p:cNvSpPr txBox="1">
              <a:spLocks noChangeArrowheads="1"/>
            </p:cNvSpPr>
            <p:nvPr/>
          </p:nvSpPr>
          <p:spPr bwMode="auto">
            <a:xfrm>
              <a:off x="1209" y="2427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latin typeface="Tahoma" charset="0"/>
                  <a:cs typeface="Tahoma" charset="0"/>
                </a:rPr>
                <a:t>Window function</a:t>
              </a:r>
              <a:endParaRPr lang="ru-RU" sz="2000">
                <a:latin typeface="Tahoma" charset="0"/>
                <a:cs typeface="Tahoma" charset="0"/>
              </a:endParaRPr>
            </a:p>
          </p:txBody>
        </p:sp>
        <p:sp>
          <p:nvSpPr>
            <p:cNvPr id="125981" name="Line 16"/>
            <p:cNvSpPr>
              <a:spLocks noChangeShapeType="1"/>
            </p:cNvSpPr>
            <p:nvPr/>
          </p:nvSpPr>
          <p:spPr bwMode="auto">
            <a:xfrm flipV="1">
              <a:off x="1728" y="1968"/>
              <a:ext cx="336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676400" y="4876801"/>
            <a:ext cx="8758238" cy="1281113"/>
            <a:chOff x="99" y="3312"/>
            <a:chExt cx="5517" cy="807"/>
          </a:xfrm>
        </p:grpSpPr>
        <p:grpSp>
          <p:nvGrpSpPr>
            <p:cNvPr id="125962" name="Group 18"/>
            <p:cNvGrpSpPr>
              <a:grpSpLocks/>
            </p:cNvGrpSpPr>
            <p:nvPr/>
          </p:nvGrpSpPr>
          <p:grpSpPr bwMode="auto">
            <a:xfrm>
              <a:off x="4128" y="3312"/>
              <a:ext cx="1488" cy="432"/>
              <a:chOff x="3696" y="3264"/>
              <a:chExt cx="1920" cy="624"/>
            </a:xfrm>
          </p:grpSpPr>
          <p:grpSp>
            <p:nvGrpSpPr>
              <p:cNvPr id="125972" name="Group 19"/>
              <p:cNvGrpSpPr>
                <a:grpSpLocks/>
              </p:cNvGrpSpPr>
              <p:nvPr/>
            </p:nvGrpSpPr>
            <p:grpSpPr bwMode="auto">
              <a:xfrm>
                <a:off x="3696" y="3648"/>
                <a:ext cx="1920" cy="240"/>
                <a:chOff x="3408" y="3648"/>
                <a:chExt cx="1920" cy="240"/>
              </a:xfrm>
            </p:grpSpPr>
            <p:sp>
              <p:nvSpPr>
                <p:cNvPr id="125977" name="AutoShape 20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125978" name="Freeform 21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5973" name="Group 22"/>
              <p:cNvGrpSpPr>
                <a:grpSpLocks/>
              </p:cNvGrpSpPr>
              <p:nvPr/>
            </p:nvGrpSpPr>
            <p:grpSpPr bwMode="auto">
              <a:xfrm>
                <a:off x="3744" y="3264"/>
                <a:ext cx="1824" cy="528"/>
                <a:chOff x="1680" y="3312"/>
                <a:chExt cx="2640" cy="816"/>
              </a:xfrm>
            </p:grpSpPr>
            <p:sp>
              <p:nvSpPr>
                <p:cNvPr id="125974" name="Freeform 23"/>
                <p:cNvSpPr>
                  <a:spLocks/>
                </p:cNvSpPr>
                <p:nvPr/>
              </p:nvSpPr>
              <p:spPr bwMode="auto">
                <a:xfrm>
                  <a:off x="1680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975" name="Freeform 24"/>
                <p:cNvSpPr>
                  <a:spLocks/>
                </p:cNvSpPr>
                <p:nvPr/>
              </p:nvSpPr>
              <p:spPr bwMode="auto">
                <a:xfrm flipH="1">
                  <a:off x="3072" y="3312"/>
                  <a:ext cx="1248" cy="816"/>
                </a:xfrm>
                <a:custGeom>
                  <a:avLst/>
                  <a:gdLst>
                    <a:gd name="T0" fmla="*/ 0 w 1248"/>
                    <a:gd name="T1" fmla="*/ 816 h 816"/>
                    <a:gd name="T2" fmla="*/ 336 w 1248"/>
                    <a:gd name="T3" fmla="*/ 720 h 816"/>
                    <a:gd name="T4" fmla="*/ 768 w 1248"/>
                    <a:gd name="T5" fmla="*/ 288 h 816"/>
                    <a:gd name="T6" fmla="*/ 1008 w 1248"/>
                    <a:gd name="T7" fmla="*/ 96 h 816"/>
                    <a:gd name="T8" fmla="*/ 1248 w 1248"/>
                    <a:gd name="T9" fmla="*/ 0 h 8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8"/>
                    <a:gd name="T16" fmla="*/ 0 h 816"/>
                    <a:gd name="T17" fmla="*/ 1248 w 1248"/>
                    <a:gd name="T18" fmla="*/ 816 h 8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8" h="816">
                      <a:moveTo>
                        <a:pt x="0" y="816"/>
                      </a:moveTo>
                      <a:cubicBezTo>
                        <a:pt x="104" y="812"/>
                        <a:pt x="208" y="808"/>
                        <a:pt x="336" y="720"/>
                      </a:cubicBezTo>
                      <a:cubicBezTo>
                        <a:pt x="464" y="632"/>
                        <a:pt x="656" y="392"/>
                        <a:pt x="768" y="288"/>
                      </a:cubicBezTo>
                      <a:cubicBezTo>
                        <a:pt x="880" y="184"/>
                        <a:pt x="928" y="144"/>
                        <a:pt x="1008" y="96"/>
                      </a:cubicBezTo>
                      <a:cubicBezTo>
                        <a:pt x="1088" y="48"/>
                        <a:pt x="1208" y="16"/>
                        <a:pt x="1248" y="0"/>
                      </a:cubicBezTo>
                    </a:path>
                  </a:pathLst>
                </a:cu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976" name="Line 25"/>
                <p:cNvSpPr>
                  <a:spLocks noChangeShapeType="1"/>
                </p:cNvSpPr>
                <p:nvPr/>
              </p:nvSpPr>
              <p:spPr bwMode="auto">
                <a:xfrm>
                  <a:off x="2928" y="3312"/>
                  <a:ext cx="144" cy="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5963" name="Group 26"/>
            <p:cNvGrpSpPr>
              <a:grpSpLocks/>
            </p:cNvGrpSpPr>
            <p:nvPr/>
          </p:nvGrpSpPr>
          <p:grpSpPr bwMode="auto">
            <a:xfrm>
              <a:off x="2208" y="3360"/>
              <a:ext cx="1632" cy="432"/>
              <a:chOff x="1296" y="3360"/>
              <a:chExt cx="2112" cy="528"/>
            </a:xfrm>
          </p:grpSpPr>
          <p:grpSp>
            <p:nvGrpSpPr>
              <p:cNvPr id="125968" name="Group 27"/>
              <p:cNvGrpSpPr>
                <a:grpSpLocks/>
              </p:cNvGrpSpPr>
              <p:nvPr/>
            </p:nvGrpSpPr>
            <p:grpSpPr bwMode="auto">
              <a:xfrm>
                <a:off x="1488" y="3648"/>
                <a:ext cx="1920" cy="240"/>
                <a:chOff x="3408" y="3648"/>
                <a:chExt cx="1920" cy="240"/>
              </a:xfrm>
            </p:grpSpPr>
            <p:sp>
              <p:nvSpPr>
                <p:cNvPr id="125970" name="AutoShape 28"/>
                <p:cNvSpPr>
                  <a:spLocks noChangeArrowheads="1"/>
                </p:cNvSpPr>
                <p:nvPr/>
              </p:nvSpPr>
              <p:spPr bwMode="auto">
                <a:xfrm>
                  <a:off x="3408" y="3648"/>
                  <a:ext cx="1920" cy="240"/>
                </a:xfrm>
                <a:prstGeom prst="parallelogram">
                  <a:avLst>
                    <a:gd name="adj" fmla="val 200000"/>
                  </a:avLst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125971" name="Freeform 29"/>
                <p:cNvSpPr>
                  <a:spLocks/>
                </p:cNvSpPr>
                <p:nvPr/>
              </p:nvSpPr>
              <p:spPr bwMode="auto">
                <a:xfrm>
                  <a:off x="3840" y="3696"/>
                  <a:ext cx="960" cy="144"/>
                </a:xfrm>
                <a:custGeom>
                  <a:avLst/>
                  <a:gdLst>
                    <a:gd name="T0" fmla="*/ 0 w 960"/>
                    <a:gd name="T1" fmla="*/ 144 h 144"/>
                    <a:gd name="T2" fmla="*/ 240 w 960"/>
                    <a:gd name="T3" fmla="*/ 0 h 144"/>
                    <a:gd name="T4" fmla="*/ 960 w 960"/>
                    <a:gd name="T5" fmla="*/ 96 h 144"/>
                    <a:gd name="T6" fmla="*/ 0 60000 65536"/>
                    <a:gd name="T7" fmla="*/ 0 60000 65536"/>
                    <a:gd name="T8" fmla="*/ 0 60000 65536"/>
                    <a:gd name="T9" fmla="*/ 0 w 960"/>
                    <a:gd name="T10" fmla="*/ 0 h 144"/>
                    <a:gd name="T11" fmla="*/ 960 w 960"/>
                    <a:gd name="T12" fmla="*/ 144 h 1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60" h="144">
                      <a:moveTo>
                        <a:pt x="0" y="144"/>
                      </a:moveTo>
                      <a:lnTo>
                        <a:pt x="240" y="0"/>
                      </a:lnTo>
                      <a:lnTo>
                        <a:pt x="960" y="96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5969" name="Freeform 30"/>
              <p:cNvSpPr>
                <a:spLocks/>
              </p:cNvSpPr>
              <p:nvPr/>
            </p:nvSpPr>
            <p:spPr bwMode="auto">
              <a:xfrm>
                <a:off x="1296" y="3360"/>
                <a:ext cx="2064" cy="432"/>
              </a:xfrm>
              <a:custGeom>
                <a:avLst/>
                <a:gdLst>
                  <a:gd name="T0" fmla="*/ 0 w 2064"/>
                  <a:gd name="T1" fmla="*/ 432 h 432"/>
                  <a:gd name="T2" fmla="*/ 384 w 2064"/>
                  <a:gd name="T3" fmla="*/ 432 h 432"/>
                  <a:gd name="T4" fmla="*/ 384 w 2064"/>
                  <a:gd name="T5" fmla="*/ 0 h 432"/>
                  <a:gd name="T6" fmla="*/ 1824 w 2064"/>
                  <a:gd name="T7" fmla="*/ 0 h 432"/>
                  <a:gd name="T8" fmla="*/ 1824 w 2064"/>
                  <a:gd name="T9" fmla="*/ 432 h 432"/>
                  <a:gd name="T10" fmla="*/ 2064 w 2064"/>
                  <a:gd name="T11" fmla="*/ 432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64"/>
                  <a:gd name="T19" fmla="*/ 0 h 432"/>
                  <a:gd name="T20" fmla="*/ 2064 w 2064"/>
                  <a:gd name="T21" fmla="*/ 432 h 4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64" h="432">
                    <a:moveTo>
                      <a:pt x="0" y="432"/>
                    </a:moveTo>
                    <a:lnTo>
                      <a:pt x="384" y="432"/>
                    </a:lnTo>
                    <a:lnTo>
                      <a:pt x="384" y="0"/>
                    </a:lnTo>
                    <a:lnTo>
                      <a:pt x="1824" y="0"/>
                    </a:lnTo>
                    <a:lnTo>
                      <a:pt x="1824" y="432"/>
                    </a:lnTo>
                    <a:lnTo>
                      <a:pt x="2064" y="432"/>
                    </a:lnTo>
                  </a:path>
                </a:pathLst>
              </a:cu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5964" name="Text Box 31"/>
            <p:cNvSpPr txBox="1">
              <a:spLocks noChangeArrowheads="1"/>
            </p:cNvSpPr>
            <p:nvPr/>
          </p:nvSpPr>
          <p:spPr bwMode="auto">
            <a:xfrm>
              <a:off x="3923" y="3389"/>
              <a:ext cx="2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or</a:t>
              </a:r>
              <a:endParaRPr lang="ru-RU" sz="2000">
                <a:cs typeface="Times New Roman" charset="0"/>
              </a:endParaRPr>
            </a:p>
          </p:txBody>
        </p:sp>
        <p:sp>
          <p:nvSpPr>
            <p:cNvPr id="125965" name="Text Box 32"/>
            <p:cNvSpPr txBox="1">
              <a:spLocks noChangeArrowheads="1"/>
            </p:cNvSpPr>
            <p:nvPr/>
          </p:nvSpPr>
          <p:spPr bwMode="auto">
            <a:xfrm>
              <a:off x="99" y="3360"/>
              <a:ext cx="20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Window function </a:t>
              </a:r>
              <a:r>
                <a:rPr lang="en-US" i="1">
                  <a:latin typeface="Times New Roman" charset="0"/>
                  <a:cs typeface="Times New Roman" charset="0"/>
                </a:rPr>
                <a:t>w(x,y)</a:t>
              </a:r>
              <a:r>
                <a:rPr lang="en-US" sz="2000">
                  <a:latin typeface="Times New Roman" charset="0"/>
                  <a:cs typeface="Times New Roman" charset="0"/>
                </a:rPr>
                <a:t> =</a:t>
              </a:r>
              <a:endParaRPr lang="ru-RU" sz="20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125966" name="Text Box 33"/>
            <p:cNvSpPr txBox="1">
              <a:spLocks noChangeArrowheads="1"/>
            </p:cNvSpPr>
            <p:nvPr/>
          </p:nvSpPr>
          <p:spPr bwMode="auto">
            <a:xfrm>
              <a:off x="4478" y="3869"/>
              <a:ext cx="7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Gaussian</a:t>
              </a:r>
              <a:endParaRPr lang="ru-RU" sz="2000">
                <a:cs typeface="Times New Roman" charset="0"/>
              </a:endParaRPr>
            </a:p>
          </p:txBody>
        </p:sp>
        <p:sp>
          <p:nvSpPr>
            <p:cNvPr id="125967" name="Text Box 34"/>
            <p:cNvSpPr txBox="1">
              <a:spLocks noChangeArrowheads="1"/>
            </p:cNvSpPr>
            <p:nvPr/>
          </p:nvSpPr>
          <p:spPr bwMode="auto">
            <a:xfrm>
              <a:off x="2154" y="3869"/>
              <a:ext cx="16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1 in window, 0 outside</a:t>
              </a:r>
              <a:endParaRPr lang="ru-RU" sz="2000">
                <a:cs typeface="Times New Roman" charset="0"/>
              </a:endParaRPr>
            </a:p>
          </p:txBody>
        </p:sp>
      </p:grpSp>
      <p:sp>
        <p:nvSpPr>
          <p:cNvPr id="125960" name="Text Box 35"/>
          <p:cNvSpPr txBox="1">
            <a:spLocks noChangeArrowheads="1"/>
          </p:cNvSpPr>
          <p:nvPr/>
        </p:nvSpPr>
        <p:spPr bwMode="auto">
          <a:xfrm>
            <a:off x="9028113" y="6477000"/>
            <a:ext cx="16748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400"/>
              <a:t>Source: R. Szeliski</a:t>
            </a:r>
          </a:p>
        </p:txBody>
      </p:sp>
      <p:sp>
        <p:nvSpPr>
          <p:cNvPr id="125961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86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Corner Detection: Mathematics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1249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493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4934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4935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I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x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y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36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E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u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v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37" name="Rectangle 15"/>
          <p:cNvSpPr>
            <a:spLocks noChangeArrowheads="1"/>
          </p:cNvSpPr>
          <p:nvPr/>
        </p:nvSpPr>
        <p:spPr bwMode="auto">
          <a:xfrm>
            <a:off x="8153400" y="5084764"/>
            <a:ext cx="173038" cy="173037"/>
          </a:xfrm>
          <a:prstGeom prst="rect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24938" name="TextBox 16"/>
          <p:cNvSpPr txBox="1">
            <a:spLocks noChangeArrowheads="1"/>
          </p:cNvSpPr>
          <p:nvPr/>
        </p:nvSpPr>
        <p:spPr bwMode="auto">
          <a:xfrm>
            <a:off x="7848601" y="5224464"/>
            <a:ext cx="715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600" b="1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E</a:t>
            </a:r>
            <a:r>
              <a:rPr lang="en-US" sz="1600" b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(0,0)</a:t>
            </a:r>
          </a:p>
        </p:txBody>
      </p:sp>
      <p:sp>
        <p:nvSpPr>
          <p:cNvPr id="124939" name="TextBox 11"/>
          <p:cNvSpPr txBox="1">
            <a:spLocks noChangeArrowheads="1"/>
          </p:cNvSpPr>
          <p:nvPr/>
        </p:nvSpPr>
        <p:spPr bwMode="auto">
          <a:xfrm>
            <a:off x="4038601" y="5876926"/>
            <a:ext cx="1160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w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(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x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i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y</a:t>
            </a:r>
            <a:r>
              <a:rPr lang="en-US">
                <a:solidFill>
                  <a:schemeClr val="bg1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124940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4039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</a:rPr>
              <a:t>Corner Detection: Mathematics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26979" name="Object 3"/>
          <p:cNvGraphicFramePr>
            <a:graphicFrameLocks noChangeAspect="1"/>
          </p:cNvGraphicFramePr>
          <p:nvPr/>
        </p:nvGraphicFramePr>
        <p:xfrm>
          <a:off x="2743200" y="1981200"/>
          <a:ext cx="69342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4" imgW="2768600" imgH="381000" progId="Equation.3">
                  <p:embed/>
                </p:oleObj>
              </mc:Choice>
              <mc:Fallback>
                <p:oleObj name="Equation" r:id="rId4" imgW="2768600" imgH="381000" progId="Equation.3">
                  <p:embed/>
                  <p:pic>
                    <p:nvPicPr>
                      <p:cNvPr id="1269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981200"/>
                        <a:ext cx="6934200" cy="954088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1981201" y="3133725"/>
            <a:ext cx="8283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cs typeface="Times New Roman" charset="0"/>
              </a:rPr>
              <a:t>We want to find out how this function behaves for small shifts</a:t>
            </a:r>
            <a:endParaRPr lang="ru-RU">
              <a:cs typeface="Times New Roman" charset="0"/>
            </a:endParaRP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2884488" y="914400"/>
            <a:ext cx="6684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cs typeface="Times New Roman" charset="0"/>
              </a:rPr>
              <a:t>Change in appearance of window </a:t>
            </a:r>
            <a:r>
              <a:rPr lang="en-US" i="1">
                <a:cs typeface="Times New Roman" charset="0"/>
              </a:rPr>
              <a:t>w</a:t>
            </a:r>
            <a:r>
              <a:rPr lang="en-US">
                <a:cs typeface="Times New Roman" charset="0"/>
              </a:rPr>
              <a:t>(</a:t>
            </a:r>
            <a:r>
              <a:rPr lang="en-US" i="1">
                <a:cs typeface="Times New Roman" charset="0"/>
              </a:rPr>
              <a:t>x</a:t>
            </a:r>
            <a:r>
              <a:rPr lang="en-US">
                <a:cs typeface="Times New Roman" charset="0"/>
              </a:rPr>
              <a:t>,</a:t>
            </a:r>
            <a:r>
              <a:rPr lang="en-US" i="1">
                <a:cs typeface="Times New Roman" charset="0"/>
              </a:rPr>
              <a:t>y</a:t>
            </a:r>
            <a:r>
              <a:rPr lang="en-US">
                <a:cs typeface="Times New Roman" charset="0"/>
              </a:rPr>
              <a:t>) </a:t>
            </a:r>
          </a:p>
          <a:p>
            <a:pPr algn="ctr"/>
            <a:r>
              <a:rPr lang="en-US">
                <a:cs typeface="Times New Roman" charset="0"/>
              </a:rPr>
              <a:t>for the shift [</a:t>
            </a:r>
            <a:r>
              <a:rPr lang="en-US" i="1">
                <a:cs typeface="Times New Roman" charset="0"/>
              </a:rPr>
              <a:t>u,v</a:t>
            </a:r>
            <a:r>
              <a:rPr lang="en-US">
                <a:cs typeface="Times New Roman" charset="0"/>
              </a:rPr>
              <a:t>]:</a:t>
            </a:r>
            <a:endParaRPr lang="ru-RU">
              <a:cs typeface="Times New Roman" charset="0"/>
            </a:endParaRPr>
          </a:p>
        </p:txBody>
      </p:sp>
      <p:pic>
        <p:nvPicPr>
          <p:cNvPr id="12698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1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983" name="TextBox 12"/>
          <p:cNvSpPr txBox="1">
            <a:spLocks noChangeArrowheads="1"/>
          </p:cNvSpPr>
          <p:nvPr/>
        </p:nvSpPr>
        <p:spPr bwMode="auto">
          <a:xfrm>
            <a:off x="5815014" y="3895726"/>
            <a:ext cx="116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i="1">
                <a:latin typeface="Times New Roman" charset="0"/>
                <a:cs typeface="Times New Roman" charset="0"/>
              </a:rPr>
              <a:t>E</a:t>
            </a:r>
            <a:r>
              <a:rPr lang="en-US">
                <a:latin typeface="Times New Roman" charset="0"/>
                <a:cs typeface="Times New Roman" charset="0"/>
              </a:rPr>
              <a:t>(</a:t>
            </a:r>
            <a:r>
              <a:rPr lang="en-US" i="1">
                <a:latin typeface="Times New Roman" charset="0"/>
                <a:cs typeface="Times New Roman" charset="0"/>
              </a:rPr>
              <a:t>u</a:t>
            </a:r>
            <a:r>
              <a:rPr lang="en-US">
                <a:latin typeface="Times New Roman" charset="0"/>
                <a:cs typeface="Times New Roman" charset="0"/>
              </a:rPr>
              <a:t>, </a:t>
            </a:r>
            <a:r>
              <a:rPr lang="en-US" i="1">
                <a:latin typeface="Times New Roman" charset="0"/>
                <a:cs typeface="Times New Roman" charset="0"/>
              </a:rPr>
              <a:t>v</a:t>
            </a:r>
            <a:r>
              <a:rPr lang="en-US">
                <a:latin typeface="Times New Roman" charset="0"/>
                <a:cs typeface="Times New Roman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393123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ChangeArrowheads="1"/>
          </p:cNvSpPr>
          <p:nvPr/>
        </p:nvSpPr>
        <p:spPr bwMode="auto">
          <a:xfrm>
            <a:off x="2209800" y="12954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Taylor Series expansion of </a:t>
            </a:r>
            <a:r>
              <a:rPr lang="en-US" sz="2000" i="1" dirty="0"/>
              <a:t>I</a:t>
            </a:r>
            <a:r>
              <a:rPr lang="en-US" sz="2000" dirty="0"/>
              <a:t>: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If the motion (</a:t>
            </a:r>
            <a:r>
              <a:rPr lang="en-US" sz="2000" dirty="0" err="1"/>
              <a:t>u,v</a:t>
            </a:r>
            <a:r>
              <a:rPr lang="en-US" sz="2000" dirty="0"/>
              <a:t>) is small, then first order approximation is good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Plugging this into the formula on the previous slide…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Small motion assumption</a:t>
            </a:r>
          </a:p>
        </p:txBody>
      </p:sp>
      <p:pic>
        <p:nvPicPr>
          <p:cNvPr id="36868" name="Content Placeholder 10" descr="Edittex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0172" y="2895600"/>
            <a:ext cx="5257800" cy="471488"/>
          </a:xfrm>
        </p:spPr>
      </p:pic>
      <p:pic>
        <p:nvPicPr>
          <p:cNvPr id="36869" name="Picture 14" descr="Editte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7791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2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426" y="3352800"/>
            <a:ext cx="3254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126" y="4267200"/>
            <a:ext cx="2657475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882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905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SSD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8077200" y="22968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3886201"/>
            <a:ext cx="7251653" cy="90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800600"/>
            <a:ext cx="6278398" cy="93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2916" y="5730968"/>
            <a:ext cx="3719512" cy="89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32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905000" y="1981200"/>
            <a:ext cx="6019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Consider shifting the window </a:t>
            </a:r>
            <a:r>
              <a:rPr lang="en-US" sz="2800" i="1" dirty="0"/>
              <a:t>W</a:t>
            </a:r>
            <a:r>
              <a:rPr lang="en-US" sz="2800" dirty="0"/>
              <a:t> by (</a:t>
            </a:r>
            <a:r>
              <a:rPr lang="en-US" sz="2800" i="1" dirty="0" err="1"/>
              <a:t>u,v</a:t>
            </a:r>
            <a:r>
              <a:rPr lang="en-US" sz="2800" dirty="0"/>
              <a:t>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define an “error” </a:t>
            </a:r>
            <a:r>
              <a:rPr lang="en-US" sz="2400" i="1" dirty="0"/>
              <a:t>E(</a:t>
            </a:r>
            <a:r>
              <a:rPr lang="en-US" sz="2400" i="1" dirty="0" err="1"/>
              <a:t>u,v</a:t>
            </a:r>
            <a:r>
              <a:rPr lang="en-US" sz="2400" i="1" dirty="0"/>
              <a:t>)</a:t>
            </a:r>
            <a:r>
              <a:rPr lang="en-US" sz="2400" dirty="0"/>
              <a:t>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77200" y="1371600"/>
            <a:ext cx="2362200" cy="2209800"/>
            <a:chOff x="2208" y="1104"/>
            <a:chExt cx="1488" cy="1392"/>
          </a:xfrm>
        </p:grpSpPr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2208" y="1104"/>
              <a:ext cx="1488" cy="13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auto">
            <a:xfrm>
              <a:off x="2592" y="1344"/>
              <a:ext cx="1008" cy="912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8413751" y="23225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8610601" y="2578100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8384382" y="2351882"/>
            <a:ext cx="255587" cy="196850"/>
          </a:xfrm>
          <a:prstGeom prst="straightConnector1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</p:cxn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8077200" y="2296886"/>
            <a:ext cx="38985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i="1" dirty="0"/>
              <a:t>W</a:t>
            </a:r>
            <a:endParaRPr lang="en-US" sz="2000" i="1" baseline="-25000" dirty="0"/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5015192"/>
            <a:ext cx="2072528" cy="81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8577" y="5015192"/>
            <a:ext cx="2385174" cy="85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5015192"/>
            <a:ext cx="2057400" cy="79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524001" y="6167736"/>
            <a:ext cx="8855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Thus, </a:t>
            </a:r>
            <a:r>
              <a:rPr lang="en-US" sz="2400" i="1" dirty="0"/>
              <a:t>E</a:t>
            </a:r>
            <a:r>
              <a:rPr lang="en-US" sz="2400" dirty="0"/>
              <a:t>(</a:t>
            </a:r>
            <a:r>
              <a:rPr lang="en-US" sz="2400" i="1" dirty="0" err="1"/>
              <a:t>u</a:t>
            </a:r>
            <a:r>
              <a:rPr lang="en-US" sz="2400" dirty="0" err="1"/>
              <a:t>,</a:t>
            </a:r>
            <a:r>
              <a:rPr lang="en-US" sz="2400" i="1" dirty="0" err="1"/>
              <a:t>v</a:t>
            </a:r>
            <a:r>
              <a:rPr lang="en-US" sz="2400" dirty="0"/>
              <a:t>) is locally approximated as a quadratic error function</a:t>
            </a:r>
          </a:p>
        </p:txBody>
      </p:sp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742" y="3195640"/>
            <a:ext cx="5638659" cy="15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7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46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295392"/>
            <a:ext cx="8229600" cy="5377551"/>
          </a:xfrm>
        </p:spPr>
        <p:txBody>
          <a:bodyPr>
            <a:normAutofit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           and </a:t>
            </a:r>
          </a:p>
          <a:p>
            <a:pPr eaLnBrk="0" hangingPunct="0"/>
            <a:r>
              <a:rPr lang="en-US" dirty="0"/>
              <a:t>All </a:t>
            </a:r>
            <a:r>
              <a:rPr lang="en-US" dirty="0" err="1"/>
              <a:t>epipolar</a:t>
            </a:r>
            <a:r>
              <a:rPr lang="en-US" dirty="0"/>
              <a:t> lines contain </a:t>
            </a:r>
            <a:r>
              <a:rPr lang="en-US" dirty="0" err="1"/>
              <a:t>epipole</a:t>
            </a:r>
            <a:endParaRPr lang="en-US" dirty="0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4800600" y="2275106"/>
            <a:ext cx="284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bg1"/>
                </a:solidFill>
              </a:rPr>
              <a:t>T</a:t>
            </a:r>
            <a:endParaRPr 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855" y="1355723"/>
            <a:ext cx="628750" cy="42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525" y="2258187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6599" y="2438969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4763" y="1363785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395" y="3330031"/>
            <a:ext cx="1479666" cy="4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138" y="3298362"/>
            <a:ext cx="1762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9"/>
          <p:cNvGrpSpPr/>
          <p:nvPr/>
        </p:nvGrpSpPr>
        <p:grpSpPr>
          <a:xfrm>
            <a:off x="9185848" y="5257802"/>
            <a:ext cx="76200" cy="1360714"/>
            <a:chOff x="5496889" y="2318656"/>
            <a:chExt cx="76200" cy="1360714"/>
          </a:xfrm>
        </p:grpSpPr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9" name="Group 50"/>
          <p:cNvGrpSpPr/>
          <p:nvPr/>
        </p:nvGrpSpPr>
        <p:grpSpPr>
          <a:xfrm>
            <a:off x="9022959" y="6134100"/>
            <a:ext cx="979714" cy="76200"/>
            <a:chOff x="5334000" y="3194954"/>
            <a:chExt cx="979714" cy="76200"/>
          </a:xfrm>
        </p:grpSpPr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2" name="Group 47"/>
          <p:cNvGrpSpPr/>
          <p:nvPr/>
        </p:nvGrpSpPr>
        <p:grpSpPr>
          <a:xfrm>
            <a:off x="7727560" y="5105401"/>
            <a:ext cx="664027" cy="1611085"/>
            <a:chOff x="3211285" y="2100943"/>
            <a:chExt cx="664027" cy="1611085"/>
          </a:xfrm>
        </p:grpSpPr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5" name="Group 48"/>
          <p:cNvGrpSpPr/>
          <p:nvPr/>
        </p:nvGrpSpPr>
        <p:grpSpPr>
          <a:xfrm>
            <a:off x="7248587" y="6166757"/>
            <a:ext cx="1153887" cy="76200"/>
            <a:chOff x="2732312" y="3162300"/>
            <a:chExt cx="1153887" cy="76200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7048" y="6265077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388" y="6284074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6542" y="6064745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Freeform 3"/>
          <p:cNvSpPr>
            <a:spLocks/>
          </p:cNvSpPr>
          <p:nvPr/>
        </p:nvSpPr>
        <p:spPr bwMode="auto">
          <a:xfrm>
            <a:off x="7170574" y="4789711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Freeform 4"/>
          <p:cNvSpPr>
            <a:spLocks/>
          </p:cNvSpPr>
          <p:nvPr/>
        </p:nvSpPr>
        <p:spPr bwMode="auto">
          <a:xfrm flipH="1">
            <a:off x="9010259" y="472440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952883" y="6172220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10316568" y="610690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9022959" y="525780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3"/>
          <p:cNvSpPr>
            <a:spLocks noChangeShapeType="1"/>
          </p:cNvSpPr>
          <p:nvPr/>
        </p:nvSpPr>
        <p:spPr bwMode="auto">
          <a:xfrm flipH="1" flipV="1">
            <a:off x="7170574" y="5475511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25"/>
          <p:cNvSpPr>
            <a:spLocks noChangeArrowheads="1"/>
          </p:cNvSpPr>
          <p:nvPr/>
        </p:nvSpPr>
        <p:spPr bwMode="auto">
          <a:xfrm>
            <a:off x="7542049" y="5742211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38986" y="597621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9" name="Oval 24"/>
          <p:cNvSpPr>
            <a:spLocks noChangeArrowheads="1"/>
          </p:cNvSpPr>
          <p:nvPr/>
        </p:nvSpPr>
        <p:spPr bwMode="auto">
          <a:xfrm>
            <a:off x="9625342" y="571501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9130931" y="6111893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Oval 25"/>
          <p:cNvSpPr>
            <a:spLocks noChangeArrowheads="1"/>
          </p:cNvSpPr>
          <p:nvPr/>
        </p:nvSpPr>
        <p:spPr bwMode="auto">
          <a:xfrm>
            <a:off x="8118560" y="6155432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8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3"/>
          <p:cNvSpPr txBox="1">
            <a:spLocks noChangeArrowheads="1"/>
          </p:cNvSpPr>
          <p:nvPr/>
        </p:nvSpPr>
        <p:spPr bwMode="auto">
          <a:xfrm>
            <a:off x="2057400" y="1066800"/>
            <a:ext cx="8001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Recall that we want E(</a:t>
            </a:r>
            <a:r>
              <a:rPr lang="en-US" dirty="0" err="1"/>
              <a:t>u,v</a:t>
            </a:r>
            <a:r>
              <a:rPr lang="en-US" dirty="0"/>
              <a:t>) to be as large as possible for all </a:t>
            </a:r>
            <a:r>
              <a:rPr lang="en-US" dirty="0" err="1"/>
              <a:t>u,v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What does this mean in terms of M?</a:t>
            </a:r>
          </a:p>
        </p:txBody>
      </p:sp>
      <p:sp>
        <p:nvSpPr>
          <p:cNvPr id="134147" name="Rectangle 7"/>
          <p:cNvSpPr>
            <a:spLocks noGrp="1" noChangeArrowheads="1"/>
          </p:cNvSpPr>
          <p:nvPr>
            <p:ph type="title"/>
          </p:nvPr>
        </p:nvSpPr>
        <p:spPr>
          <a:xfrm>
            <a:off x="1600200" y="122238"/>
            <a:ext cx="8915400" cy="6397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Interpreting the second moment matrix</a:t>
            </a:r>
          </a:p>
        </p:txBody>
      </p:sp>
      <p:graphicFrame>
        <p:nvGraphicFramePr>
          <p:cNvPr id="134149" name="Object 8"/>
          <p:cNvGraphicFramePr>
            <a:graphicFrameLocks noChangeAspect="1"/>
          </p:cNvGraphicFramePr>
          <p:nvPr>
            <p:extLst/>
          </p:nvPr>
        </p:nvGraphicFramePr>
        <p:xfrm>
          <a:off x="4196013" y="2801947"/>
          <a:ext cx="403860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4" imgW="1536700" imgH="457200" progId="Equation.3">
                  <p:embed/>
                </p:oleObj>
              </mc:Choice>
              <mc:Fallback>
                <p:oleObj name="Equation" r:id="rId4" imgW="1536700" imgH="457200" progId="Equation.3">
                  <p:embed/>
                  <p:pic>
                    <p:nvPicPr>
                      <p:cNvPr id="13414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6013" y="2801947"/>
                        <a:ext cx="4038600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Brace 1"/>
          <p:cNvSpPr/>
          <p:nvPr/>
        </p:nvSpPr>
        <p:spPr>
          <a:xfrm rot="5400000">
            <a:off x="5901670" y="3500613"/>
            <a:ext cx="527031" cy="4409573"/>
          </a:xfrm>
          <a:prstGeom prst="rightBrace">
            <a:avLst>
              <a:gd name="adj1" fmla="val 9964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60399" y="5968915"/>
            <a:ext cx="456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Second moment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87100-CE3E-AD4E-9CAD-3919D8F7A6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231" y="4460487"/>
            <a:ext cx="4235908" cy="111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11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7384" y="572025"/>
            <a:ext cx="1759953" cy="1584159"/>
            <a:chOff x="3429000" y="2413000"/>
            <a:chExt cx="2362200" cy="2209800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29000" y="2413000"/>
              <a:ext cx="2362200" cy="2209800"/>
              <a:chOff x="2208" y="1104"/>
              <a:chExt cx="1488" cy="1392"/>
            </a:xfrm>
          </p:grpSpPr>
          <p:sp>
            <p:nvSpPr>
              <p:cNvPr id="5" name="Rectangle 43"/>
              <p:cNvSpPr>
                <a:spLocks noChangeArrowheads="1"/>
              </p:cNvSpPr>
              <p:nvPr/>
            </p:nvSpPr>
            <p:spPr bwMode="auto">
              <a:xfrm>
                <a:off x="2208" y="1104"/>
                <a:ext cx="1488" cy="13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Freeform 44"/>
              <p:cNvSpPr>
                <a:spLocks/>
              </p:cNvSpPr>
              <p:nvPr/>
            </p:nvSpPr>
            <p:spPr bwMode="auto">
              <a:xfrm>
                <a:off x="2496" y="1344"/>
                <a:ext cx="1008" cy="912"/>
              </a:xfrm>
              <a:custGeom>
                <a:avLst/>
                <a:gdLst>
                  <a:gd name="T0" fmla="*/ 0 w 1008"/>
                  <a:gd name="T1" fmla="*/ 912 h 912"/>
                  <a:gd name="T2" fmla="*/ 0 w 1008"/>
                  <a:gd name="T3" fmla="*/ 0 h 912"/>
                  <a:gd name="T4" fmla="*/ 1008 w 1008"/>
                  <a:gd name="T5" fmla="*/ 528 h 91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912"/>
                  <a:gd name="T11" fmla="*/ 1008 w 1008"/>
                  <a:gd name="T12" fmla="*/ 912 h 912"/>
                  <a:gd name="connsiteX0" fmla="*/ 0 w 1008"/>
                  <a:gd name="connsiteY0" fmla="*/ 912 h 912"/>
                  <a:gd name="connsiteX1" fmla="*/ 0 w 1008"/>
                  <a:gd name="connsiteY1" fmla="*/ 0 h 912"/>
                  <a:gd name="connsiteX2" fmla="*/ 1008 w 1008"/>
                  <a:gd name="connsiteY2" fmla="*/ 0 h 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8" h="912">
                    <a:moveTo>
                      <a:pt x="0" y="912"/>
                    </a:moveTo>
                    <a:lnTo>
                      <a:pt x="0" y="0"/>
                    </a:lnTo>
                    <a:lnTo>
                      <a:pt x="1008" y="0"/>
                    </a:lnTo>
                  </a:path>
                </a:pathLst>
              </a:custGeom>
              <a:noFill/>
              <a:ln w="412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4419600" y="3252346"/>
              <a:ext cx="485775" cy="469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38741" y="572025"/>
            <a:ext cx="1880808" cy="1609635"/>
            <a:chOff x="3613362" y="4889242"/>
            <a:chExt cx="1880808" cy="1609635"/>
          </a:xfrm>
        </p:grpSpPr>
        <p:sp>
          <p:nvSpPr>
            <p:cNvPr id="8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994751" y="5527749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83577" y="572025"/>
            <a:ext cx="1880808" cy="1609635"/>
            <a:chOff x="3613362" y="4889242"/>
            <a:chExt cx="1880808" cy="1609635"/>
          </a:xfrm>
        </p:grpSpPr>
        <p:sp>
          <p:nvSpPr>
            <p:cNvPr id="12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553766" y="5307939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8413" y="572025"/>
            <a:ext cx="1880808" cy="1609635"/>
            <a:chOff x="3613362" y="4889242"/>
            <a:chExt cx="1880808" cy="1609635"/>
          </a:xfrm>
        </p:grpSpPr>
        <p:sp>
          <p:nvSpPr>
            <p:cNvPr id="16" name="Rectangle 43"/>
            <p:cNvSpPr>
              <a:spLocks noChangeArrowheads="1"/>
            </p:cNvSpPr>
            <p:nvPr/>
          </p:nvSpPr>
          <p:spPr bwMode="auto">
            <a:xfrm>
              <a:off x="3613362" y="4889242"/>
              <a:ext cx="1880808" cy="1609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4"/>
            <p:cNvSpPr>
              <a:spLocks/>
            </p:cNvSpPr>
            <p:nvPr/>
          </p:nvSpPr>
          <p:spPr bwMode="auto">
            <a:xfrm>
              <a:off x="4098732" y="5166765"/>
              <a:ext cx="1274096" cy="1054588"/>
            </a:xfrm>
            <a:custGeom>
              <a:avLst/>
              <a:gdLst>
                <a:gd name="T0" fmla="*/ 0 w 1008"/>
                <a:gd name="T1" fmla="*/ 912 h 912"/>
                <a:gd name="T2" fmla="*/ 0 w 1008"/>
                <a:gd name="T3" fmla="*/ 0 h 912"/>
                <a:gd name="T4" fmla="*/ 1008 w 1008"/>
                <a:gd name="T5" fmla="*/ 528 h 912"/>
                <a:gd name="T6" fmla="*/ 0 60000 65536"/>
                <a:gd name="T7" fmla="*/ 0 60000 65536"/>
                <a:gd name="T8" fmla="*/ 0 60000 65536"/>
                <a:gd name="T9" fmla="*/ 0 w 1008"/>
                <a:gd name="T10" fmla="*/ 0 h 912"/>
                <a:gd name="T11" fmla="*/ 1008 w 1008"/>
                <a:gd name="T12" fmla="*/ 912 h 9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8" h="912">
                  <a:moveTo>
                    <a:pt x="0" y="912"/>
                  </a:moveTo>
                  <a:lnTo>
                    <a:pt x="0" y="0"/>
                  </a:lnTo>
                  <a:lnTo>
                    <a:pt x="1008" y="528"/>
                  </a:lnTo>
                </a:path>
              </a:pathLst>
            </a:custGeom>
            <a:noFill/>
            <a:ln w="412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3977390" y="5054408"/>
              <a:ext cx="354229" cy="3326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108854"/>
            <a:ext cx="2334182" cy="17519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736" y="2820166"/>
            <a:ext cx="2584819" cy="1940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321" y="2978774"/>
            <a:ext cx="2507496" cy="188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584" y="3059961"/>
            <a:ext cx="2399327" cy="180079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38020" y="4491424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44544" y="43908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87316" y="3211402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36987" y="2978774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30233" y="3108853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42728" y="3126316"/>
            <a:ext cx="73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73311" y="4256471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00725" y="4296655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58259" y="43739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31606" y="4373950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55184" y="4481321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913142" y="4499029"/>
            <a:ext cx="385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733736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 of 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33074" y="1825625"/>
                <a:ext cx="8734926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6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600" dirty="0"/>
              </a:p>
              <a:p>
                <a:r>
                  <a:rPr lang="en-US" sz="2600" dirty="0"/>
                  <a:t>Direction (unit vector) which leads to smallest change in appearance?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sz="2200" b="0" i="1" smtClean="0">
                        <a:latin typeface="Cambria Math" panose="02040503050406030204" pitchFamily="18" charset="0"/>
                      </a:rPr>
                      <m:t>arg</m:t>
                    </m:r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sz="2200" b="1" dirty="0"/>
              </a:p>
              <a:p>
                <a:pPr lvl="1"/>
                <a:r>
                  <a:rPr lang="en-US" sz="2200" dirty="0"/>
                  <a:t>Eigenvector with smallest eigenvalue!</a:t>
                </a:r>
              </a:p>
              <a:p>
                <a:pPr lvl="1"/>
                <a:r>
                  <a:rPr lang="en-US" sz="2200" dirty="0"/>
                  <a:t>Minimum change in appearance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3074" y="1825625"/>
                <a:ext cx="8734926" cy="4351338"/>
              </a:xfrm>
              <a:blipFill>
                <a:blip r:embed="rId2"/>
                <a:stretch>
                  <a:fillRect l="-1016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51086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44"/>
          <p:cNvSpPr>
            <a:spLocks/>
          </p:cNvSpPr>
          <p:nvPr/>
        </p:nvSpPr>
        <p:spPr bwMode="auto">
          <a:xfrm>
            <a:off x="4267200" y="2667000"/>
            <a:ext cx="1600200" cy="1447800"/>
          </a:xfrm>
          <a:custGeom>
            <a:avLst/>
            <a:gdLst>
              <a:gd name="T0" fmla="*/ 0 w 1008"/>
              <a:gd name="T1" fmla="*/ 2147483647 h 912"/>
              <a:gd name="T2" fmla="*/ 0 w 1008"/>
              <a:gd name="T3" fmla="*/ 0 h 912"/>
              <a:gd name="T4" fmla="*/ 2147483647 w 1008"/>
              <a:gd name="T5" fmla="*/ 2147483647 h 912"/>
              <a:gd name="T6" fmla="*/ 0 60000 65536"/>
              <a:gd name="T7" fmla="*/ 0 60000 65536"/>
              <a:gd name="T8" fmla="*/ 0 60000 65536"/>
              <a:gd name="T9" fmla="*/ 0 w 1008"/>
              <a:gd name="T10" fmla="*/ 0 h 912"/>
              <a:gd name="T11" fmla="*/ 1008 w 1008"/>
              <a:gd name="T12" fmla="*/ 912 h 9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912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2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7" name="Rectangle 46"/>
          <p:cNvSpPr>
            <a:spLocks noChangeArrowheads="1"/>
          </p:cNvSpPr>
          <p:nvPr/>
        </p:nvSpPr>
        <p:spPr bwMode="auto">
          <a:xfrm>
            <a:off x="3994151" y="3389313"/>
            <a:ext cx="485775" cy="4699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1988" name="Straight Arrow Connector 27"/>
          <p:cNvCxnSpPr>
            <a:cxnSpLocks noChangeShapeType="1"/>
            <a:stCxn id="41996" idx="5"/>
          </p:cNvCxnSpPr>
          <p:nvPr/>
        </p:nvCxnSpPr>
        <p:spPr bwMode="auto">
          <a:xfrm rot="5400000" flipH="1">
            <a:off x="3994944" y="3385344"/>
            <a:ext cx="520700" cy="15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</p:spPr>
      </p:cxnSp>
      <p:cxnSp>
        <p:nvCxnSpPr>
          <p:cNvPr id="41989" name="Straight Arrow Connector 30"/>
          <p:cNvCxnSpPr>
            <a:cxnSpLocks noChangeShapeType="1"/>
            <a:endCxn id="41997" idx="2"/>
          </p:cNvCxnSpPr>
          <p:nvPr/>
        </p:nvCxnSpPr>
        <p:spPr bwMode="auto">
          <a:xfrm rot="10800000">
            <a:off x="3733800" y="3619500"/>
            <a:ext cx="534988" cy="26988"/>
          </a:xfrm>
          <a:prstGeom prst="straightConnector1">
            <a:avLst/>
          </a:prstGeom>
          <a:noFill/>
          <a:ln w="57150">
            <a:solidFill>
              <a:srgbClr val="0066FF"/>
            </a:solidFill>
            <a:round/>
            <a:headEnd/>
            <a:tailEnd type="arrow" w="med" len="med"/>
          </a:ln>
        </p:spPr>
      </p:cxnSp>
      <p:sp>
        <p:nvSpPr>
          <p:cNvPr id="419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 and eigenvectors of M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2209800" y="4343401"/>
            <a:ext cx="79248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Eigenvalues and eigenvectors of M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Define shift directions with the smallest and largest change in error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r>
              <a:rPr lang="en-US" sz="2000" dirty="0"/>
              <a:t> = direction of largest increase in </a:t>
            </a:r>
            <a:r>
              <a:rPr lang="en-US" sz="2000" i="1" dirty="0"/>
              <a:t>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max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r>
              <a:rPr lang="en-US" sz="2000" dirty="0"/>
              <a:t> = direction of smallest increase in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 = amount of increase in direction </a:t>
            </a:r>
            <a:r>
              <a:rPr lang="en-US" sz="2000" dirty="0" err="1"/>
              <a:t>x</a:t>
            </a:r>
            <a:r>
              <a:rPr lang="en-US" sz="2000" baseline="-25000" dirty="0" err="1"/>
              <a:t>min</a:t>
            </a:r>
            <a:endParaRPr lang="en-US" sz="2000" baseline="-25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</p:txBody>
      </p:sp>
      <p:sp>
        <p:nvSpPr>
          <p:cNvPr id="41996" name="Oval 25"/>
          <p:cNvSpPr>
            <a:spLocks noChangeArrowheads="1"/>
          </p:cNvSpPr>
          <p:nvPr/>
        </p:nvSpPr>
        <p:spPr bwMode="auto">
          <a:xfrm>
            <a:off x="4191000" y="3581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7" name="Oval 26"/>
          <p:cNvSpPr>
            <a:spLocks noChangeArrowheads="1"/>
          </p:cNvSpPr>
          <p:nvPr/>
        </p:nvSpPr>
        <p:spPr bwMode="auto">
          <a:xfrm>
            <a:off x="3733800" y="3124200"/>
            <a:ext cx="990600" cy="990600"/>
          </a:xfrm>
          <a:prstGeom prst="ellips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Rectangle 9"/>
          <p:cNvSpPr>
            <a:spLocks noChangeArrowheads="1"/>
          </p:cNvSpPr>
          <p:nvPr/>
        </p:nvSpPr>
        <p:spPr bwMode="auto">
          <a:xfrm>
            <a:off x="3657601" y="2698750"/>
            <a:ext cx="611065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Arial" charset="0"/>
              </a:rPr>
              <a:t>x</a:t>
            </a:r>
            <a:r>
              <a:rPr lang="en-US" baseline="-25000" dirty="0" err="1">
                <a:solidFill>
                  <a:srgbClr val="0066FF"/>
                </a:solidFill>
                <a:latin typeface="Arial" charset="0"/>
              </a:rPr>
              <a:t>min</a:t>
            </a:r>
            <a:endParaRPr lang="en-US" baseline="-250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3124200" y="3460750"/>
            <a:ext cx="654346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rgbClr val="0066FF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srgbClr val="0066FF"/>
                </a:solidFill>
                <a:latin typeface="Arial" charset="0"/>
              </a:rPr>
              <a:t>x</a:t>
            </a:r>
            <a:r>
              <a:rPr lang="en-US" baseline="-25000" dirty="0" err="1">
                <a:solidFill>
                  <a:srgbClr val="0066FF"/>
                </a:solidFill>
                <a:latin typeface="Arial" charset="0"/>
              </a:rPr>
              <a:t>max</a:t>
            </a:r>
            <a:endParaRPr lang="en-US" baseline="-25000" dirty="0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3200400"/>
            <a:ext cx="2419350" cy="8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18978" y="3200400"/>
            <a:ext cx="382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01" y="3657600"/>
            <a:ext cx="3820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1" y="1580044"/>
            <a:ext cx="4922253" cy="98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36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2979" y="1275347"/>
            <a:ext cx="4884822" cy="4884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4170946" y="4331368"/>
            <a:ext cx="4896853" cy="1828801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4182979" y="4126833"/>
            <a:ext cx="2298032" cy="2033337"/>
          </a:xfrm>
          <a:prstGeom prst="rtTriangl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V="1">
            <a:off x="4182979" y="1275347"/>
            <a:ext cx="4896854" cy="4884822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≫0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348664" y="4003235"/>
            <a:ext cx="271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 very high in all directions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5173" y="3388169"/>
            <a:ext cx="1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Corner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31406" y="5245767"/>
                <a:ext cx="244842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≫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𝑚𝑖𝑛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≈0</m:t>
                      </m:r>
                    </m:oMath>
                  </m:oMathPara>
                </a14:m>
                <a:endParaRPr lang="en-US" dirty="0">
                  <a:ea typeface="Cambria Math" charset="0"/>
                  <a:cs typeface="Cambria Math" charset="0"/>
                </a:endParaRPr>
              </a:p>
              <a:p>
                <a:r>
                  <a:rPr lang="en-US" dirty="0"/>
                  <a:t>E remains close to 0 along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𝑚𝑖𝑛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06" y="5245767"/>
                <a:ext cx="2448427" cy="923330"/>
              </a:xfrm>
              <a:prstGeom prst="rect">
                <a:avLst/>
              </a:prstGeom>
              <a:blipFill>
                <a:blip r:embed="rId3"/>
                <a:stretch>
                  <a:fillRect l="-2062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855618" y="4920916"/>
            <a:ext cx="94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Edge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1668384" y="4920916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1668382" y="4966953"/>
                <a:ext cx="251459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𝑚𝑎𝑥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cs typeface="Times New Roman" charset="0"/>
                        <a:sym typeface="Symbol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cs typeface="Times New Roman" charset="0"/>
                            <a:sym typeface="Symbol" charset="0"/>
                          </a:rPr>
                          <m:t>𝑚𝑖𝑛</m:t>
                        </m:r>
                      </m:sub>
                    </m:sSub>
                    <m:r>
                      <a:rPr lang="en-US" sz="2000" i="1">
                        <a:latin typeface="Cambria Math" charset="0"/>
                        <a:cs typeface="Times New Roman" charset="0"/>
                        <a:sym typeface="Symbol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  <a:t>are small;</a:t>
                </a:r>
                <a:b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</a:br>
                <a:r>
                  <a:rPr lang="en-US" sz="2400" i="1" dirty="0">
                    <a:latin typeface="Times New Roman" charset="0"/>
                    <a:cs typeface="Times New Roman" charset="0"/>
                    <a:sym typeface="Symbol" charset="0"/>
                  </a:rPr>
                  <a:t>E</a:t>
                </a:r>
                <a:r>
                  <a:rPr lang="en-US" sz="2000" dirty="0">
                    <a:latin typeface="Times New Roman" charset="0"/>
                    <a:cs typeface="Times New Roman" charset="0"/>
                    <a:sym typeface="Symbol" charset="0"/>
                  </a:rPr>
                  <a:t> is almost 0 in all directions</a:t>
                </a:r>
                <a:endParaRPr lang="ru-RU" sz="2000" dirty="0">
                  <a:latin typeface="Times New Roman" charset="0"/>
                  <a:cs typeface="Times New Roman" charset="0"/>
                  <a:sym typeface="Symbol" charset="0"/>
                </a:endParaRPr>
              </a:p>
            </p:txBody>
          </p:sp>
        </mc:Choice>
        <mc:Fallback xmlns="">
          <p:sp>
            <p:nvSpPr>
              <p:cNvPr id="1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68382" y="4966953"/>
                <a:ext cx="2514595" cy="1077218"/>
              </a:xfrm>
              <a:prstGeom prst="rect">
                <a:avLst/>
              </a:prstGeom>
              <a:blipFill>
                <a:blip r:embed="rId4"/>
                <a:stretch>
                  <a:fillRect l="-3518" t="-2326" b="-814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718385" y="5707432"/>
            <a:ext cx="12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Flat patch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Interpreting the eigenvalues</a:t>
            </a:r>
            <a:endParaRPr lang="ru-R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detection:  the math</a:t>
            </a:r>
          </a:p>
        </p:txBody>
      </p:sp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22098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52600" y="3427413"/>
            <a:ext cx="2762250" cy="3313112"/>
            <a:chOff x="228600" y="3427413"/>
            <a:chExt cx="2762250" cy="3313112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427413"/>
              <a:ext cx="2762250" cy="2762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5065" name="Picture 11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381750"/>
              <a:ext cx="269875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209800" y="13716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How are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max</a:t>
            </a:r>
            <a:r>
              <a:rPr lang="en-US" sz="2000" dirty="0">
                <a:sym typeface="Symbol" pitchFamily="18" charset="2"/>
              </a:rPr>
              <a:t>, </a:t>
            </a:r>
            <a:r>
              <a:rPr lang="en-US" sz="2000" baseline="-25000" dirty="0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, and </a:t>
            </a:r>
            <a:r>
              <a:rPr lang="en-US" sz="2000" dirty="0" err="1">
                <a:sym typeface="Symbol" pitchFamily="18" charset="2"/>
              </a:rPr>
              <a:t>x</a:t>
            </a:r>
            <a:r>
              <a:rPr lang="en-US" sz="2000" baseline="-25000" dirty="0" err="1">
                <a:sym typeface="Symbol" pitchFamily="18" charset="2"/>
              </a:rPr>
              <a:t>min</a:t>
            </a:r>
            <a:r>
              <a:rPr lang="en-US" sz="2000" dirty="0">
                <a:sym typeface="Symbol" pitchFamily="18" charset="2"/>
              </a:rPr>
              <a:t> relevant for feature detection?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ym typeface="Symbol" pitchFamily="18" charset="2"/>
              </a:rPr>
              <a:t>Need a feature scoring function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Want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to be large for small shifts in all directions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the minimum of </a:t>
            </a:r>
            <a:r>
              <a:rPr lang="en-US" sz="2000" i="1" dirty="0"/>
              <a:t>E</a:t>
            </a:r>
            <a:r>
              <a:rPr lang="en-US" sz="2000" dirty="0"/>
              <a:t>(</a:t>
            </a:r>
            <a:r>
              <a:rPr lang="en-US" sz="2000" i="1" dirty="0" err="1"/>
              <a:t>u</a:t>
            </a:r>
            <a:r>
              <a:rPr lang="en-US" sz="2000" dirty="0" err="1"/>
              <a:t>,</a:t>
            </a:r>
            <a:r>
              <a:rPr lang="en-US" sz="2000" i="1" dirty="0" err="1"/>
              <a:t>v</a:t>
            </a:r>
            <a:r>
              <a:rPr lang="en-US" sz="2000" dirty="0"/>
              <a:t>) should be large, over all unit vectors [</a:t>
            </a:r>
            <a:r>
              <a:rPr lang="en-US" sz="2000" i="1" dirty="0"/>
              <a:t>u v</a:t>
            </a:r>
            <a:r>
              <a:rPr lang="en-US" sz="2000" dirty="0"/>
              <a:t>]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/>
              <a:t>this minimum is given by the smaller eigenvalue (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/>
              <a:t>min</a:t>
            </a:r>
            <a:r>
              <a:rPr lang="en-US" sz="2000" dirty="0"/>
              <a:t>) of </a:t>
            </a:r>
            <a:r>
              <a:rPr lang="en-US" sz="2000" i="1" dirty="0"/>
              <a:t>M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705350" y="3427413"/>
            <a:ext cx="2762250" cy="3302000"/>
            <a:chOff x="3181350" y="3427413"/>
            <a:chExt cx="2762250" cy="3302000"/>
          </a:xfrm>
        </p:grpSpPr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2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6248400"/>
              <a:ext cx="1009650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7620000" y="3427414"/>
            <a:ext cx="2762250" cy="3301999"/>
            <a:chOff x="6096000" y="3427413"/>
            <a:chExt cx="2762250" cy="3301999"/>
          </a:xfrm>
        </p:grpSpPr>
        <p:pic>
          <p:nvPicPr>
            <p:cNvPr id="45062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427413"/>
              <a:ext cx="276225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63" name="Picture 3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2788" y="6248400"/>
              <a:ext cx="9382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8243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427413"/>
            <a:ext cx="2762250" cy="276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35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3427413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1" y="6381751"/>
            <a:ext cx="26987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2209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M</a:t>
            </a:r>
            <a:r>
              <a:rPr lang="en-US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eigenvalues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6248401"/>
            <a:ext cx="1009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6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049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summary</a:t>
            </a:r>
            <a:endParaRPr lang="ru-RU" dirty="0"/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342900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52425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Rectangle 12"/>
          <p:cNvSpPr>
            <a:spLocks noChangeArrowheads="1"/>
          </p:cNvSpPr>
          <p:nvPr/>
        </p:nvSpPr>
        <p:spPr bwMode="auto">
          <a:xfrm>
            <a:off x="8048625" y="441007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7111" name="Straight Arrow Connector 20"/>
          <p:cNvCxnSpPr>
            <a:cxnSpLocks noChangeShapeType="1"/>
          </p:cNvCxnSpPr>
          <p:nvPr/>
        </p:nvCxnSpPr>
        <p:spPr bwMode="auto">
          <a:xfrm rot="10800000">
            <a:off x="6148389" y="352425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7112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6148389" y="463867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7114" name="Rectangle 24"/>
          <p:cNvSpPr>
            <a:spLocks noChangeArrowheads="1"/>
          </p:cNvSpPr>
          <p:nvPr/>
        </p:nvSpPr>
        <p:spPr bwMode="auto">
          <a:xfrm>
            <a:off x="2590800" y="2895600"/>
            <a:ext cx="6864350" cy="304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6788" y="6248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209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Here’s what you do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gradient at each point in the image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Create the </a:t>
            </a:r>
            <a:r>
              <a:rPr lang="en-US" i="1" dirty="0"/>
              <a:t>H</a:t>
            </a:r>
            <a:r>
              <a:rPr lang="en-US" dirty="0"/>
              <a:t> matrix from the entries in the gradient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Compute the </a:t>
            </a:r>
            <a:r>
              <a:rPr lang="en-US" dirty="0" err="1"/>
              <a:t>eigenvalues</a:t>
            </a:r>
            <a:r>
              <a:rPr lang="en-US" dirty="0"/>
              <a:t>.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 points with large response (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/>
              <a:t>&gt; threshold)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Choose those points where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min </a:t>
            </a:r>
            <a:r>
              <a:rPr lang="en-US" dirty="0"/>
              <a:t>is a local maximum as features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740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2209800" y="17526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is a variant of the “Harris operator” for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The </a:t>
            </a:r>
            <a:r>
              <a:rPr lang="en-US" sz="2000" i="1" dirty="0"/>
              <a:t>trace</a:t>
            </a:r>
            <a:r>
              <a:rPr lang="en-US" sz="2000" dirty="0"/>
              <a:t> is the sum of the diagonals, i.e., </a:t>
            </a:r>
            <a:r>
              <a:rPr lang="en-US" sz="2000" i="1" dirty="0"/>
              <a:t>trace(H) = h</a:t>
            </a:r>
            <a:r>
              <a:rPr lang="en-US" sz="2000" i="1" baseline="-25000" dirty="0"/>
              <a:t>11</a:t>
            </a:r>
            <a:r>
              <a:rPr lang="en-US" sz="2000" i="1" dirty="0"/>
              <a:t> + h</a:t>
            </a:r>
            <a:r>
              <a:rPr lang="en-US" sz="2000" i="1" baseline="-25000" dirty="0"/>
              <a:t>22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Very similar to </a:t>
            </a:r>
            <a:r>
              <a:rPr lang="en-US" sz="2000" dirty="0">
                <a:sym typeface="Symbol" pitchFamily="18" charset="2"/>
              </a:rPr>
              <a:t></a:t>
            </a:r>
            <a:r>
              <a:rPr lang="en-US" sz="2000" baseline="-25000" dirty="0">
                <a:sym typeface="Symbol" pitchFamily="18" charset="2"/>
              </a:rPr>
              <a:t>min </a:t>
            </a:r>
            <a:r>
              <a:rPr lang="en-US" sz="2000" dirty="0"/>
              <a:t>but less expensive (no square root)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Called the “Harris Corner Detector” or “Harris Operator”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Actually the Noble variant of the Harris Corner Detector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Lots of other detectors, this is one of the most popular</a:t>
            </a:r>
            <a:endParaRPr lang="en-US" sz="2400" dirty="0"/>
          </a:p>
        </p:txBody>
      </p:sp>
      <p:pic>
        <p:nvPicPr>
          <p:cNvPr id="48132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325" y="2438401"/>
            <a:ext cx="1892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0088" y="3352800"/>
            <a:ext cx="288131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40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2979" y="1275347"/>
            <a:ext cx="4884822" cy="4884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flipH="1">
            <a:off x="4170946" y="4331368"/>
            <a:ext cx="4896853" cy="1828801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4182979" y="4126833"/>
            <a:ext cx="2298032" cy="2033337"/>
          </a:xfrm>
          <a:prstGeom prst="rtTriangl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flipV="1">
            <a:off x="4182979" y="1275347"/>
            <a:ext cx="4896854" cy="4884822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𝑅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&gt;0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3990" y="3675102"/>
                <a:ext cx="194911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305173" y="3388169"/>
            <a:ext cx="126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Corner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631406" y="5245767"/>
                <a:ext cx="24484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𝑅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&lt;0</m:t>
                      </m:r>
                    </m:oMath>
                  </m:oMathPara>
                </a14:m>
                <a:endParaRPr lang="en-US" dirty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06" y="5245767"/>
                <a:ext cx="24484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855618" y="4920916"/>
            <a:ext cx="94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Edge</a:t>
            </a: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2255910" y="5320294"/>
            <a:ext cx="2525634" cy="446147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64348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1657342" y="5366330"/>
                <a:ext cx="251459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 panose="02040503050406030204" pitchFamily="18" charset="0"/>
                              <a:cs typeface="Times New Roman" charset="0"/>
                              <a:sym typeface="Symbol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charset="0"/>
                              <a:cs typeface="Times New Roman" charset="0"/>
                              <a:sym typeface="Symbol" charset="0"/>
                            </a:rPr>
                            <m:t>𝑅</m:t>
                          </m:r>
                        </m:e>
                      </m:d>
                      <m:r>
                        <a:rPr lang="en-US" sz="2000" i="1">
                          <a:latin typeface="Cambria Math" charset="0"/>
                          <a:cs typeface="Times New Roman" charset="0"/>
                          <a:sym typeface="Symbol" charset="0"/>
                        </a:rPr>
                        <m:t>≈0</m:t>
                      </m:r>
                    </m:oMath>
                  </m:oMathPara>
                </a14:m>
                <a:endParaRPr lang="ru-RU" sz="2000" dirty="0">
                  <a:latin typeface="Times New Roman" charset="0"/>
                  <a:cs typeface="Times New Roman" charset="0"/>
                  <a:sym typeface="Symbol" charset="0"/>
                </a:endParaRPr>
              </a:p>
            </p:txBody>
          </p:sp>
        </mc:Choice>
        <mc:Fallback xmlns="">
          <p:sp>
            <p:nvSpPr>
              <p:cNvPr id="1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7342" y="5366330"/>
                <a:ext cx="251459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718385" y="5707432"/>
            <a:ext cx="12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Flat patch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368" y="1275347"/>
                <a:ext cx="60157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222" y="6115687"/>
                <a:ext cx="6015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Corner response function</a:t>
            </a:r>
            <a:endParaRPr lang="ru-RU" dirty="0">
              <a:latin typeface="Arial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2255911" y="714967"/>
          <a:ext cx="71231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8" imgW="2844800" imgH="228600" progId="Equation.3">
                  <p:embed/>
                </p:oleObj>
              </mc:Choice>
              <mc:Fallback>
                <p:oleObj name="Equation" r:id="rId8" imgW="2844800" imgH="22860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5911" y="714967"/>
                        <a:ext cx="71231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07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1200" y="46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81200" y="1295392"/>
            <a:ext cx="8229600" cy="5377551"/>
          </a:xfrm>
        </p:spPr>
        <p:txBody>
          <a:bodyPr>
            <a:normAutofit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            and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is rank 2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3D60-A303-45E6-94DD-9E55D868B1B9}" type="slidenum">
              <a:rPr lang="en-US"/>
              <a:pPr/>
              <a:t>6</a:t>
            </a:fld>
            <a:endParaRPr lang="en-US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4800600" y="2275106"/>
            <a:ext cx="284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bg1"/>
                </a:solidFill>
              </a:rPr>
              <a:t>T</a:t>
            </a:r>
            <a:endParaRPr 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284" y="1388381"/>
            <a:ext cx="616287" cy="41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382" y="2260908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700" y="2389821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914" y="1395060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382" y="4397808"/>
            <a:ext cx="359246" cy="35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382" y="3367593"/>
            <a:ext cx="1479666" cy="4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9129" y="3346812"/>
            <a:ext cx="1762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49"/>
          <p:cNvGrpSpPr/>
          <p:nvPr/>
        </p:nvGrpSpPr>
        <p:grpSpPr>
          <a:xfrm>
            <a:off x="9078289" y="4191002"/>
            <a:ext cx="76200" cy="1360714"/>
            <a:chOff x="5496889" y="2318656"/>
            <a:chExt cx="76200" cy="1360714"/>
          </a:xfrm>
        </p:grpSpPr>
        <p:sp>
          <p:nvSpPr>
            <p:cNvPr id="14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9" name="Group 50"/>
          <p:cNvGrpSpPr/>
          <p:nvPr/>
        </p:nvGrpSpPr>
        <p:grpSpPr>
          <a:xfrm>
            <a:off x="8915400" y="5067300"/>
            <a:ext cx="979714" cy="76200"/>
            <a:chOff x="5334000" y="3194954"/>
            <a:chExt cx="979714" cy="76200"/>
          </a:xfrm>
        </p:grpSpPr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2" name="Group 47"/>
          <p:cNvGrpSpPr/>
          <p:nvPr/>
        </p:nvGrpSpPr>
        <p:grpSpPr>
          <a:xfrm>
            <a:off x="7620001" y="4038601"/>
            <a:ext cx="664027" cy="1611085"/>
            <a:chOff x="3211285" y="2100943"/>
            <a:chExt cx="664027" cy="1611085"/>
          </a:xfrm>
        </p:grpSpPr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25" name="Group 48"/>
          <p:cNvGrpSpPr/>
          <p:nvPr/>
        </p:nvGrpSpPr>
        <p:grpSpPr>
          <a:xfrm>
            <a:off x="7141028" y="5099957"/>
            <a:ext cx="1153887" cy="76200"/>
            <a:chOff x="2732312" y="3162300"/>
            <a:chExt cx="1153887" cy="76200"/>
          </a:xfrm>
        </p:grpSpPr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489" y="5198277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9829" y="5217274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8983" y="4997945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Freeform 3"/>
          <p:cNvSpPr>
            <a:spLocks/>
          </p:cNvSpPr>
          <p:nvPr/>
        </p:nvSpPr>
        <p:spPr bwMode="auto">
          <a:xfrm>
            <a:off x="7063015" y="3722911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Freeform 4"/>
          <p:cNvSpPr>
            <a:spLocks/>
          </p:cNvSpPr>
          <p:nvPr/>
        </p:nvSpPr>
        <p:spPr bwMode="auto">
          <a:xfrm flipH="1">
            <a:off x="8902700" y="365760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845324" y="5105420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10209009" y="504010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Line 19"/>
          <p:cNvSpPr>
            <a:spLocks noChangeShapeType="1"/>
          </p:cNvSpPr>
          <p:nvPr/>
        </p:nvSpPr>
        <p:spPr bwMode="auto">
          <a:xfrm flipV="1">
            <a:off x="8915400" y="419100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3"/>
          <p:cNvSpPr>
            <a:spLocks noChangeShapeType="1"/>
          </p:cNvSpPr>
          <p:nvPr/>
        </p:nvSpPr>
        <p:spPr bwMode="auto">
          <a:xfrm flipH="1" flipV="1">
            <a:off x="7063015" y="4408711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Oval 25"/>
          <p:cNvSpPr>
            <a:spLocks noChangeArrowheads="1"/>
          </p:cNvSpPr>
          <p:nvPr/>
        </p:nvSpPr>
        <p:spPr bwMode="auto">
          <a:xfrm>
            <a:off x="7434490" y="4675411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31427" y="490941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9" name="Oval 24"/>
          <p:cNvSpPr>
            <a:spLocks noChangeArrowheads="1"/>
          </p:cNvSpPr>
          <p:nvPr/>
        </p:nvSpPr>
        <p:spPr bwMode="auto">
          <a:xfrm>
            <a:off x="9517783" y="464821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9023372" y="5045093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Oval 25"/>
          <p:cNvSpPr>
            <a:spLocks noChangeArrowheads="1"/>
          </p:cNvSpPr>
          <p:nvPr/>
        </p:nvSpPr>
        <p:spPr bwMode="auto">
          <a:xfrm>
            <a:off x="8011001" y="5088632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dirty="0"/>
              <a:t>The Harris operator</a:t>
            </a:r>
            <a:endParaRPr lang="ru-RU" dirty="0"/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94335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038600"/>
            <a:ext cx="25669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12"/>
          <p:cNvSpPr>
            <a:spLocks noChangeArrowheads="1"/>
          </p:cNvSpPr>
          <p:nvPr/>
        </p:nvSpPr>
        <p:spPr bwMode="auto">
          <a:xfrm>
            <a:off x="6829425" y="49244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59" name="Straight Arrow Connector 20"/>
          <p:cNvCxnSpPr>
            <a:cxnSpLocks noChangeShapeType="1"/>
          </p:cNvCxnSpPr>
          <p:nvPr/>
        </p:nvCxnSpPr>
        <p:spPr bwMode="auto">
          <a:xfrm rot="10800000">
            <a:off x="4929189" y="40386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0" name="Straight Arrow Connector 22"/>
          <p:cNvCxnSpPr>
            <a:cxnSpLocks noChangeShapeType="1"/>
          </p:cNvCxnSpPr>
          <p:nvPr/>
        </p:nvCxnSpPr>
        <p:spPr bwMode="auto">
          <a:xfrm rot="10800000" flipV="1">
            <a:off x="4929189" y="51530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4916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9214" y="1066800"/>
            <a:ext cx="2744787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550" y="1066800"/>
            <a:ext cx="24574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6829425" y="2028825"/>
            <a:ext cx="228600" cy="228600"/>
          </a:xfrm>
          <a:prstGeom prst="rect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9164" name="Straight Arrow Connector 14"/>
          <p:cNvCxnSpPr>
            <a:cxnSpLocks noChangeShapeType="1"/>
          </p:cNvCxnSpPr>
          <p:nvPr/>
        </p:nvCxnSpPr>
        <p:spPr bwMode="auto">
          <a:xfrm rot="10800000">
            <a:off x="4929189" y="1143001"/>
            <a:ext cx="2128837" cy="8858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9165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4929189" y="2257426"/>
            <a:ext cx="2128837" cy="15335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66" name="Rectangle 9"/>
          <p:cNvSpPr>
            <a:spLocks noChangeArrowheads="1"/>
          </p:cNvSpPr>
          <p:nvPr/>
        </p:nvSpPr>
        <p:spPr bwMode="auto">
          <a:xfrm>
            <a:off x="9220200" y="2133601"/>
            <a:ext cx="1043876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>
                <a:latin typeface="Arial" charset="0"/>
              </a:rPr>
              <a:t>Harris 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operator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5105400"/>
            <a:ext cx="938212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8615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ows_step0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/>
              <a:t>Harris detector example</a:t>
            </a:r>
          </a:p>
        </p:txBody>
      </p:sp>
    </p:spTree>
    <p:extLst>
      <p:ext uri="{BB962C8B-B14F-4D97-AF65-F5344CB8AC3E}">
        <p14:creationId xmlns:p14="http://schemas.microsoft.com/office/powerpoint/2010/main" val="3604766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ows_step1_corner_respon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/>
              <a:t>f value (red high, blue low)</a:t>
            </a:r>
          </a:p>
        </p:txBody>
      </p:sp>
    </p:spTree>
    <p:extLst>
      <p:ext uri="{BB962C8B-B14F-4D97-AF65-F5344CB8AC3E}">
        <p14:creationId xmlns:p14="http://schemas.microsoft.com/office/powerpoint/2010/main" val="33038686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ows_step2_thre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Threshold (f &gt; value) </a:t>
            </a:r>
          </a:p>
        </p:txBody>
      </p:sp>
    </p:spTree>
    <p:extLst>
      <p:ext uri="{BB962C8B-B14F-4D97-AF65-F5344CB8AC3E}">
        <p14:creationId xmlns:p14="http://schemas.microsoft.com/office/powerpoint/2010/main" val="7852891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ows_step3_thresh&amp;max"/>
          <p:cNvPicPr>
            <a:picLocks noChangeAspect="1" noChangeArrowheads="1"/>
          </p:cNvPicPr>
          <p:nvPr/>
        </p:nvPicPr>
        <p:blipFill>
          <a:blip r:embed="rId2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local maxima of f</a:t>
            </a:r>
          </a:p>
        </p:txBody>
      </p:sp>
    </p:spTree>
    <p:extLst>
      <p:ext uri="{BB962C8B-B14F-4D97-AF65-F5344CB8AC3E}">
        <p14:creationId xmlns:p14="http://schemas.microsoft.com/office/powerpoint/2010/main" val="3957873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ows_step4_harris"/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Harris features (in red)</a:t>
            </a:r>
          </a:p>
        </p:txBody>
      </p:sp>
    </p:spTree>
    <p:extLst>
      <p:ext uri="{BB962C8B-B14F-4D97-AF65-F5344CB8AC3E}">
        <p14:creationId xmlns:p14="http://schemas.microsoft.com/office/powerpoint/2010/main" val="15013924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0902" name="Text Box 11"/>
          <p:cNvSpPr txBox="1">
            <a:spLocks noChangeArrowheads="1"/>
          </p:cNvSpPr>
          <p:nvPr/>
        </p:nvSpPr>
        <p:spPr bwMode="auto">
          <a:xfrm>
            <a:off x="5410200" y="6553200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chemeClr val="bg1"/>
                </a:solidFill>
                <a:latin typeface="Arial" charset="0"/>
              </a:rPr>
              <a:t>Slide from Tinne Tuytelaars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6934200" y="1219200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  <a:latin typeface="Arial" charset="0"/>
              </a:rPr>
              <a:t>Lindeberg et al, 1996</a:t>
            </a:r>
          </a:p>
        </p:txBody>
      </p:sp>
      <p:pic>
        <p:nvPicPr>
          <p:cNvPr id="8090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8" name="Text Box 14"/>
          <p:cNvSpPr txBox="1">
            <a:spLocks noChangeArrowheads="1"/>
          </p:cNvSpPr>
          <p:nvPr/>
        </p:nvSpPr>
        <p:spPr bwMode="auto">
          <a:xfrm>
            <a:off x="5257800" y="6553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>
                <a:solidFill>
                  <a:schemeClr val="bg1"/>
                </a:solidFill>
                <a:latin typeface="Arial" charset="0"/>
              </a:rPr>
              <a:t>Slide from Tinne Tuytelaars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7315200" y="1219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Lindeberg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et al., 1996</a:t>
            </a:r>
          </a:p>
        </p:txBody>
      </p:sp>
    </p:spTree>
    <p:extLst>
      <p:ext uri="{BB962C8B-B14F-4D97-AF65-F5344CB8AC3E}">
        <p14:creationId xmlns:p14="http://schemas.microsoft.com/office/powerpoint/2010/main" val="23275425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49960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06971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8183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F rank 2?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 is a 3 x 3 matrix</a:t>
            </a:r>
          </a:p>
          <a:p>
            <a:r>
              <a:rPr lang="en-US" dirty="0"/>
              <a:t>But there is a vector c</a:t>
            </a:r>
            <a:r>
              <a:rPr lang="en-US" baseline="-25000" dirty="0"/>
              <a:t>1</a:t>
            </a:r>
            <a:r>
              <a:rPr lang="en-US" dirty="0"/>
              <a:t> and c</a:t>
            </a:r>
            <a:r>
              <a:rPr lang="en-US" baseline="-25000" dirty="0"/>
              <a:t>2</a:t>
            </a:r>
            <a:r>
              <a:rPr lang="en-US" dirty="0"/>
              <a:t> such that Fc</a:t>
            </a:r>
            <a:r>
              <a:rPr lang="en-US" baseline="-25000" dirty="0"/>
              <a:t>1</a:t>
            </a:r>
            <a:r>
              <a:rPr lang="en-US" dirty="0"/>
              <a:t> = 0 and F</a:t>
            </a:r>
            <a:r>
              <a:rPr lang="en-US" baseline="30000" dirty="0"/>
              <a:t>T</a:t>
            </a:r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 = 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853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31131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2" y="-914400"/>
            <a:ext cx="10201276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7008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 computing </a:t>
            </a:r>
            <a:r>
              <a:rPr lang="en-US" i="1" dirty="0"/>
              <a:t>f</a:t>
            </a:r>
            <a:r>
              <a:rPr lang="en-US" dirty="0"/>
              <a:t> for larger and larger windows, we can implement using a fixed window size with a Gaussian pyramid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352800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1905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3352800"/>
            <a:ext cx="952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3352800"/>
            <a:ext cx="457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786742" y="4060372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68142" y="3635828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262256" y="3450770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263742" y="3352800"/>
            <a:ext cx="272144" cy="272144"/>
          </a:xfrm>
          <a:prstGeom prst="rect">
            <a:avLst/>
          </a:prstGeom>
          <a:noFill/>
          <a:ln w="53975">
            <a:solidFill>
              <a:srgbClr val="FFC000"/>
            </a:solidFill>
          </a:ln>
          <a:effectLst>
            <a:outerShdw blurRad="127000" sx="124000" sy="124000" algn="ctr" rotWithShape="0">
              <a:prstClr val="black">
                <a:alpha val="9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903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Feature extraction: Corners and blobs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5" descr="Sunflowers2_circl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800" y="1727200"/>
            <a:ext cx="4140200" cy="41402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1" y="1682750"/>
            <a:ext cx="4092575" cy="4184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29709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common interest point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762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 err="1"/>
              <a:t>Laplacian</a:t>
            </a:r>
            <a:r>
              <a:rPr lang="en-US" i="1" dirty="0"/>
              <a:t> of Gaussian </a:t>
            </a:r>
            <a:r>
              <a:rPr lang="en-US" dirty="0"/>
              <a:t>(</a:t>
            </a:r>
            <a:r>
              <a:rPr lang="en-US" i="1" dirty="0" err="1"/>
              <a:t>LoG</a:t>
            </a:r>
            <a:r>
              <a:rPr lang="en-US" dirty="0"/>
              <a:t>) </a:t>
            </a:r>
            <a:endParaRPr lang="en-US" i="1" dirty="0"/>
          </a:p>
        </p:txBody>
      </p:sp>
      <p:pic>
        <p:nvPicPr>
          <p:cNvPr id="4" name="Picture 5" descr="log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7351" y="2374495"/>
            <a:ext cx="3414098" cy="256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l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976" y="2752046"/>
            <a:ext cx="1707048" cy="170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2286000" y="5105400"/>
          <a:ext cx="2970212" cy="1194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5" imgW="1104840" imgH="444240" progId="Equation.3">
                  <p:embed/>
                </p:oleObj>
              </mc:Choice>
              <mc:Fallback>
                <p:oleObj name="Equation" r:id="rId5" imgW="1104840" imgH="444240" progId="Equation.3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105400"/>
                        <a:ext cx="2970212" cy="11946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5000" y="5221070"/>
            <a:ext cx="4952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(very similar to a Difference of Gaussians (</a:t>
            </a:r>
            <a:r>
              <a:rPr lang="en-US" dirty="0" err="1"/>
              <a:t>DoG</a:t>
            </a:r>
            <a:r>
              <a:rPr lang="en-US" dirty="0"/>
              <a:t>) – i.e. a Gaussian minus a slightly smaller Gaussian)</a:t>
            </a:r>
          </a:p>
        </p:txBody>
      </p:sp>
    </p:spTree>
    <p:extLst>
      <p:ext uri="{BB962C8B-B14F-4D97-AF65-F5344CB8AC3E}">
        <p14:creationId xmlns:p14="http://schemas.microsoft.com/office/powerpoint/2010/main" val="2466740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Laplacian</a:t>
            </a:r>
            <a:r>
              <a:rPr lang="en-US" dirty="0"/>
              <a:t> of Gaussian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523998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“Blob” detector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Find maxima </a:t>
            </a:r>
            <a:r>
              <a:rPr lang="en-US" i="1" dirty="0"/>
              <a:t>and minima</a:t>
            </a:r>
            <a:r>
              <a:rPr lang="en-US" dirty="0"/>
              <a:t> of </a:t>
            </a:r>
            <a:r>
              <a:rPr lang="en-US" dirty="0" err="1"/>
              <a:t>LoG</a:t>
            </a:r>
            <a:r>
              <a:rPr lang="en-US" dirty="0"/>
              <a:t> operator in space and scale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581400"/>
            <a:ext cx="360764" cy="36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6" name="Picture 2" descr="C:\snavely\work\teaching\09Fa-CS6610\lectures\lec03\butterfly_b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438401"/>
            <a:ext cx="3581400" cy="2590940"/>
          </a:xfrm>
          <a:prstGeom prst="rect">
            <a:avLst/>
          </a:prstGeom>
          <a:noFill/>
        </p:spPr>
      </p:pic>
      <p:pic>
        <p:nvPicPr>
          <p:cNvPr id="226307" name="Picture 3" descr="C:\snavely\work\teaching\09Fa-CS6610\lectures\lec03\b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438400"/>
            <a:ext cx="3581400" cy="25909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47080" y="3333374"/>
            <a:ext cx="7489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9286" y="340722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cs typeface="Times New Roman" pitchFamily="18" charset="0"/>
              </a:rPr>
              <a:t>=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8033656" y="4909456"/>
            <a:ext cx="522516" cy="1741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01001" y="5203372"/>
            <a:ext cx="112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8201" y="175260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minima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7581900" y="2095500"/>
            <a:ext cx="129540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8605158" y="2552700"/>
            <a:ext cx="12192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2938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Characteristic scale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pic>
        <p:nvPicPr>
          <p:cNvPr id="48137" name="Picture 15" descr="scale_sel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717800"/>
            <a:ext cx="54864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8" name="Oval 8"/>
          <p:cNvSpPr>
            <a:spLocks noChangeArrowheads="1"/>
          </p:cNvSpPr>
          <p:nvPr/>
        </p:nvSpPr>
        <p:spPr bwMode="auto">
          <a:xfrm>
            <a:off x="4379043" y="3552560"/>
            <a:ext cx="867697" cy="842136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Line 10"/>
          <p:cNvSpPr>
            <a:spLocks noChangeShapeType="1"/>
          </p:cNvSpPr>
          <p:nvPr/>
        </p:nvSpPr>
        <p:spPr bwMode="auto">
          <a:xfrm flipH="1" flipV="1">
            <a:off x="4876800" y="4433888"/>
            <a:ext cx="990600" cy="1357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8134" name="Line 11"/>
          <p:cNvSpPr>
            <a:spLocks noChangeShapeType="1"/>
          </p:cNvSpPr>
          <p:nvPr/>
        </p:nvSpPr>
        <p:spPr bwMode="auto">
          <a:xfrm flipV="1">
            <a:off x="7924800" y="5334000"/>
            <a:ext cx="76199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8135" name="Text Box 12"/>
          <p:cNvSpPr txBox="1">
            <a:spLocks noChangeArrowheads="1"/>
          </p:cNvSpPr>
          <p:nvPr/>
        </p:nvSpPr>
        <p:spPr bwMode="auto">
          <a:xfrm>
            <a:off x="5943600" y="5715000"/>
            <a:ext cx="1981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characteristic scale</a:t>
            </a:r>
          </a:p>
        </p:txBody>
      </p:sp>
      <p:sp>
        <p:nvSpPr>
          <p:cNvPr id="48136" name="Rectangle 17"/>
          <p:cNvSpPr>
            <a:spLocks noChangeArrowheads="1"/>
          </p:cNvSpPr>
          <p:nvPr/>
        </p:nvSpPr>
        <p:spPr bwMode="auto">
          <a:xfrm>
            <a:off x="1981200" y="6156326"/>
            <a:ext cx="830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dirty="0"/>
              <a:t>T. </a:t>
            </a:r>
            <a:r>
              <a:rPr lang="en-US" sz="2000" dirty="0" err="1"/>
              <a:t>Lindeberg</a:t>
            </a:r>
            <a:r>
              <a:rPr lang="en-US" sz="2000" dirty="0"/>
              <a:t> (1998). </a:t>
            </a:r>
            <a:r>
              <a:rPr lang="en-US" sz="2000" dirty="0">
                <a:hlinkClick r:id="rId4" tooltip="http://www.nada.kth.se/cvap/abstracts/cvap198.html"/>
              </a:rPr>
              <a:t>"Feature detection with automatic scale selection."</a:t>
            </a:r>
            <a:r>
              <a:rPr lang="en-US" sz="2000" dirty="0"/>
              <a:t> </a:t>
            </a:r>
            <a:r>
              <a:rPr lang="en-US" sz="2000" i="1" dirty="0"/>
              <a:t>International Journal of Computer Vision</a:t>
            </a:r>
            <a:r>
              <a:rPr lang="en-US" sz="2000" dirty="0"/>
              <a:t> </a:t>
            </a:r>
            <a:r>
              <a:rPr lang="en-US" sz="2000" b="1" dirty="0"/>
              <a:t>30</a:t>
            </a:r>
            <a:r>
              <a:rPr lang="en-US" sz="2000" dirty="0"/>
              <a:t> (2): pp 77--116. </a:t>
            </a:r>
          </a:p>
        </p:txBody>
      </p:sp>
    </p:spTree>
    <p:extLst>
      <p:ext uri="{BB962C8B-B14F-4D97-AF65-F5344CB8AC3E}">
        <p14:creationId xmlns:p14="http://schemas.microsoft.com/office/powerpoint/2010/main" val="98212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8" grpId="0" animBg="1"/>
      <p:bldP spid="48133" grpId="0" animBg="1"/>
      <p:bldP spid="48134" grpId="0" animBg="1"/>
      <p:bldP spid="4813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88392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Find local maxima in position-scale space</a:t>
            </a:r>
            <a:endParaRPr lang="de-CH" sz="2800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261124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276" y="2930525"/>
            <a:ext cx="1681163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1125" name="Group 6"/>
          <p:cNvGrpSpPr>
            <a:grpSpLocks/>
          </p:cNvGrpSpPr>
          <p:nvPr/>
        </p:nvGrpSpPr>
        <p:grpSpPr bwMode="auto">
          <a:xfrm>
            <a:off x="4008439" y="1163639"/>
            <a:ext cx="3584575" cy="4924425"/>
            <a:chOff x="2211388" y="1700213"/>
            <a:chExt cx="3584575" cy="4924425"/>
          </a:xfrm>
        </p:grpSpPr>
        <p:pic>
          <p:nvPicPr>
            <p:cNvPr id="261133" name="Picture 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4" name="Picture 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5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6" name="Picture 9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1137" name="Picture 10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61138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9" name="Equation" r:id="rId10" imgW="990170" imgH="241195" progId="Equation.3">
                    <p:embed/>
                  </p:oleObj>
                </mc:Choice>
                <mc:Fallback>
                  <p:oleObj name="Equation" r:id="rId10" imgW="990170" imgH="241195" progId="Equation.3">
                    <p:embed/>
                    <p:pic>
                      <p:nvPicPr>
                        <p:cNvPr id="26113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113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endParaRPr lang="en-US" sz="1800" b="1" i="1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2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3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4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l-PL" sz="1800" b="1" i="1">
                  <a:solidFill>
                    <a:srgbClr val="000000"/>
                  </a:solidFill>
                  <a:latin typeface="Symbol" charset="0"/>
                </a:rPr>
                <a:t>s</a:t>
              </a:r>
              <a:r>
                <a:rPr lang="pl-PL" sz="1800" b="1" i="1" baseline="30000">
                  <a:solidFill>
                    <a:srgbClr val="000000"/>
                  </a:solidFill>
                  <a:latin typeface="Symbol" charset="0"/>
                </a:rPr>
                <a:t>5</a:t>
              </a:r>
              <a:endParaRPr lang="en-US" sz="1800" b="1" i="1" baseline="30000">
                <a:solidFill>
                  <a:srgbClr val="000000"/>
                </a:solidFill>
                <a:latin typeface="Symbol" charset="0"/>
              </a:endParaRPr>
            </a:p>
          </p:txBody>
        </p:sp>
        <p:sp>
          <p:nvSpPr>
            <p:cNvPr id="26114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6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4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1126" name="Group 23"/>
          <p:cNvGrpSpPr>
            <a:grpSpLocks/>
          </p:cNvGrpSpPr>
          <p:nvPr/>
        </p:nvGrpSpPr>
        <p:grpSpPr bwMode="auto">
          <a:xfrm>
            <a:off x="7664451" y="1560514"/>
            <a:ext cx="3013075" cy="2670175"/>
            <a:chOff x="5867400" y="2168526"/>
            <a:chExt cx="3013134" cy="2670173"/>
          </a:xfrm>
        </p:grpSpPr>
        <p:pic>
          <p:nvPicPr>
            <p:cNvPr id="261129" name="Picture 4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130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31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132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1127" name="Text Box 26"/>
          <p:cNvSpPr txBox="1">
            <a:spLocks noChangeArrowheads="1"/>
          </p:cNvSpPr>
          <p:nvPr/>
        </p:nvSpPr>
        <p:spPr bwMode="auto">
          <a:xfrm>
            <a:off x="8596314" y="5010151"/>
            <a:ext cx="1500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 b="1">
                <a:solidFill>
                  <a:srgbClr val="000000"/>
                </a:solidFill>
                <a:latin typeface="Calibri" charset="0"/>
                <a:sym typeface="Symbol" charset="0"/>
              </a:rPr>
              <a:t></a:t>
            </a:r>
            <a:r>
              <a:rPr lang="en-US" sz="1800" b="1">
                <a:solidFill>
                  <a:srgbClr val="000000"/>
                </a:solidFill>
                <a:latin typeface="Calibri" charset="0"/>
                <a:sym typeface="Symbol" charset="0"/>
              </a:rPr>
              <a:t> L</a:t>
            </a:r>
            <a:r>
              <a:rPr lang="pl-PL" sz="1800" b="1">
                <a:solidFill>
                  <a:srgbClr val="000000"/>
                </a:solidFill>
                <a:latin typeface="Calibri" charset="0"/>
              </a:rPr>
              <a:t>ist of</a:t>
            </a:r>
            <a:r>
              <a:rPr lang="en-US" sz="1800" b="1">
                <a:solidFill>
                  <a:srgbClr val="000000"/>
                </a:solidFill>
                <a:latin typeface="Calibri" charset="0"/>
              </a:rPr>
              <a:t>       </a:t>
            </a:r>
            <a:br>
              <a:rPr lang="en-US" sz="1800" b="1">
                <a:solidFill>
                  <a:srgbClr val="000000"/>
                </a:solidFill>
                <a:latin typeface="Calibri" charset="0"/>
              </a:rPr>
            </a:br>
            <a:r>
              <a:rPr lang="en-US" sz="1800" b="1" i="1">
                <a:solidFill>
                  <a:srgbClr val="000000"/>
                </a:solidFill>
                <a:latin typeface="Calibri" charset="0"/>
              </a:rPr>
              <a:t>    </a:t>
            </a:r>
            <a:r>
              <a:rPr lang="pl-PL" sz="1800" b="1" i="1">
                <a:solidFill>
                  <a:srgbClr val="000000"/>
                </a:solidFill>
                <a:latin typeface="Calibri" charset="0"/>
              </a:rPr>
              <a:t>(x, y, s)</a:t>
            </a:r>
            <a:endParaRPr lang="en-US" sz="1800" b="1" i="1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61128" name="Picture 27" descr="c-enhedg-laplap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338" y="447675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9880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65127"/>
            <a:ext cx="8515350" cy="1325563"/>
          </a:xfrm>
        </p:spPr>
        <p:txBody>
          <a:bodyPr/>
          <a:lstStyle/>
          <a:p>
            <a:r>
              <a:rPr lang="en-US"/>
              <a:t>Scale-space blob detector: Example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2596" name="Picture 4" descr="pyramid_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7" name="Picture 5" descr="pyramid_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8" name="Picture 6" descr="pyramid_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9" name="Picture 7" descr="pyramid_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0" name="Picture 8" descr="pyramid_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1" name="Picture 9" descr="pyramid_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2" name="Picture 10" descr="pyramid_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3" name="Picture 11" descr="pyramid_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4" name="Picture 12" descr="pyramid_8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5" name="Picture 13" descr="pyramid_9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snavely\work\teaching\09Fa-CS6610\lectures\lec03\butterfly_bw.png">
            <a:extLst>
              <a:ext uri="{FF2B5EF4-FFF2-40B4-BE49-F238E27FC236}">
                <a16:creationId xmlns:a16="http://schemas.microsoft.com/office/drawing/2014/main" id="{9C0A4B1D-14E3-DD4D-9BEC-87ED7C0AC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9409" y="1825625"/>
            <a:ext cx="2997820" cy="2168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64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detector: Example</a:t>
            </a:r>
          </a:p>
        </p:txBody>
      </p:sp>
      <p:pic>
        <p:nvPicPr>
          <p:cNvPr id="52227" name="Picture 4" descr="butterfly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738" y="1771650"/>
            <a:ext cx="51482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1960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b="1" dirty="0"/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572001"/>
            <a:ext cx="8229600" cy="2239963"/>
          </a:xfrm>
        </p:spPr>
        <p:txBody>
          <a:bodyPr>
            <a:normAutofit/>
          </a:bodyPr>
          <a:lstStyle/>
          <a:p>
            <a:r>
              <a:rPr lang="en-US" dirty="0"/>
              <a:t>If we don’t know </a:t>
            </a:r>
            <a:r>
              <a:rPr lang="en-US" b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b="1" dirty="0"/>
              <a:t>R</a:t>
            </a:r>
            <a:r>
              <a:rPr lang="en-US" dirty="0"/>
              <a:t>, or </a:t>
            </a:r>
            <a:r>
              <a:rPr lang="en-US" b="1" dirty="0"/>
              <a:t>t</a:t>
            </a:r>
            <a:r>
              <a:rPr lang="en-US" dirty="0"/>
              <a:t>, can we estimate </a:t>
            </a:r>
            <a:r>
              <a:rPr lang="en-US" b="1" dirty="0"/>
              <a:t>F </a:t>
            </a:r>
            <a:r>
              <a:rPr lang="en-US" dirty="0"/>
              <a:t>for two images?</a:t>
            </a:r>
          </a:p>
          <a:p>
            <a:endParaRPr lang="en-US" sz="1600" dirty="0"/>
          </a:p>
          <a:p>
            <a:r>
              <a:rPr lang="en-US" dirty="0"/>
              <a:t>Yes, given enough correspondences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2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Matching feature points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066800"/>
            <a:ext cx="7772400" cy="56388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We know how to detect good points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Next question: </a:t>
            </a:r>
            <a:r>
              <a:rPr lang="en-US" b="1" dirty="0">
                <a:solidFill>
                  <a:srgbClr val="FF0000"/>
                </a:solidFill>
              </a:rPr>
              <a:t>How to match them?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dirty="0"/>
              <a:t>Two interrelated questions: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dirty="0"/>
              <a:t>How do we </a:t>
            </a:r>
            <a:r>
              <a:rPr lang="en-US" i="1" dirty="0"/>
              <a:t>describe </a:t>
            </a:r>
            <a:r>
              <a:rPr lang="en-US" dirty="0"/>
              <a:t>each feature point?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dirty="0"/>
              <a:t>How do we </a:t>
            </a:r>
            <a:r>
              <a:rPr lang="en-US" i="1" dirty="0"/>
              <a:t>match </a:t>
            </a:r>
            <a:r>
              <a:rPr lang="en-US" dirty="0"/>
              <a:t>descriptions?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9396" name="Picture 4" descr="SIFT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4901" y="21336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901" y="2133601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Line 6"/>
          <p:cNvSpPr>
            <a:spLocks noChangeShapeType="1"/>
          </p:cNvSpPr>
          <p:nvPr/>
        </p:nvSpPr>
        <p:spPr bwMode="auto">
          <a:xfrm flipV="1">
            <a:off x="4813300" y="29337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5756275" y="32035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 flipV="1">
            <a:off x="5248276" y="4305301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 flipV="1">
            <a:off x="5705476" y="3848101"/>
            <a:ext cx="1736725" cy="41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02" name="Line 10"/>
          <p:cNvSpPr>
            <a:spLocks noChangeShapeType="1"/>
          </p:cNvSpPr>
          <p:nvPr/>
        </p:nvSpPr>
        <p:spPr bwMode="auto">
          <a:xfrm flipV="1">
            <a:off x="4968876" y="3429001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748496" y="2232025"/>
            <a:ext cx="75533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9700" algn="ctr" rotWithShape="0">
              <a:prstClr val="black">
                <a:alpha val="88000"/>
              </a:prstClr>
            </a:outerShdw>
          </a:effec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9600" dirty="0">
                <a:solidFill>
                  <a:srgbClr val="FF0000"/>
                </a:solidFill>
                <a:cs typeface="Times New Roman" pitchFamily="18" charset="0"/>
              </a:rPr>
              <a:t>?</a:t>
            </a:r>
            <a:endParaRPr lang="ru-RU" sz="96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ea typeface="新細明體" pitchFamily="18" charset="-120"/>
              </a:rPr>
              <a:t>Estimating F – 8-point algorithm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79093"/>
            <a:ext cx="8147050" cy="3313112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The fundamental matrix F is defined by</a:t>
            </a:r>
          </a:p>
          <a:p>
            <a:endParaRPr lang="en-US" altLang="zh-TW" dirty="0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5087939" y="2026793"/>
          <a:ext cx="223202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方程式" r:id="rId4" imgW="622080" imgH="203040" progId="Equation.3">
                  <p:embed/>
                </p:oleObj>
              </mc:Choice>
              <mc:Fallback>
                <p:oleObj name="方程式" r:id="rId4" imgW="622080" imgH="203040" progId="Equation.3">
                  <p:embed/>
                  <p:pic>
                    <p:nvPicPr>
                      <p:cNvPr id="81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9" y="2026793"/>
                        <a:ext cx="2232025" cy="728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424114" y="2818955"/>
            <a:ext cx="6939657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for any pair of matches x and x’ in two images.</a:t>
            </a:r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1992314" y="3812730"/>
            <a:ext cx="4811189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>
              <a:spcBef>
                <a:spcPct val="20000"/>
              </a:spcBef>
              <a:buFontTx/>
              <a:buChar char="•"/>
            </a:pPr>
            <a:r>
              <a:rPr kumimoji="1" lang="en-US" altLang="zh-TW" sz="2800">
                <a:ea typeface="新細明體" pitchFamily="18" charset="-120"/>
              </a:rPr>
              <a:t>Let x=(</a:t>
            </a:r>
            <a:r>
              <a:rPr kumimoji="1" lang="en-US" altLang="zh-TW" sz="2800" i="1">
                <a:ea typeface="新細明體" pitchFamily="18" charset="-120"/>
              </a:rPr>
              <a:t>u,v,1</a:t>
            </a:r>
            <a:r>
              <a:rPr kumimoji="1" lang="en-US" altLang="zh-TW" sz="2800">
                <a:ea typeface="新細明體" pitchFamily="18" charset="-120"/>
              </a:rPr>
              <a:t>)</a:t>
            </a:r>
            <a:r>
              <a:rPr kumimoji="1" lang="en-US" altLang="zh-TW" sz="2800" baseline="30000">
                <a:ea typeface="新細明體" pitchFamily="18" charset="-120"/>
              </a:rPr>
              <a:t>T</a:t>
            </a:r>
            <a:r>
              <a:rPr kumimoji="1" lang="en-US" altLang="zh-TW" sz="2800">
                <a:ea typeface="新細明體" pitchFamily="18" charset="-120"/>
              </a:rPr>
              <a:t> and x’=(</a:t>
            </a:r>
            <a:r>
              <a:rPr kumimoji="1" lang="en-US" altLang="zh-TW" sz="2800" i="1">
                <a:ea typeface="新細明體" pitchFamily="18" charset="-120"/>
              </a:rPr>
              <a:t>u’,v’,1</a:t>
            </a:r>
            <a:r>
              <a:rPr kumimoji="1" lang="en-US" altLang="zh-TW" sz="2800">
                <a:ea typeface="新細明體" pitchFamily="18" charset="-120"/>
              </a:rPr>
              <a:t>)</a:t>
            </a:r>
            <a:r>
              <a:rPr kumimoji="1" lang="en-US" altLang="zh-TW" sz="2800" baseline="30000">
                <a:ea typeface="新細明體" pitchFamily="18" charset="-120"/>
              </a:rPr>
              <a:t>T</a:t>
            </a:r>
            <a:r>
              <a:rPr kumimoji="1" lang="en-US" altLang="zh-TW" sz="2800">
                <a:ea typeface="新細明體" pitchFamily="18" charset="-120"/>
              </a:rPr>
              <a:t>,</a:t>
            </a:r>
          </a:p>
        </p:txBody>
      </p:sp>
      <p:graphicFrame>
        <p:nvGraphicFramePr>
          <p:cNvPr id="1329164" name="Object 3"/>
          <p:cNvGraphicFramePr>
            <a:graphicFrameLocks noChangeAspect="1"/>
          </p:cNvGraphicFramePr>
          <p:nvPr/>
        </p:nvGraphicFramePr>
        <p:xfrm>
          <a:off x="7535864" y="3395218"/>
          <a:ext cx="2592387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方程式" r:id="rId6" imgW="1257120" imgH="711000" progId="Equation.3">
                  <p:embed/>
                </p:oleObj>
              </mc:Choice>
              <mc:Fallback>
                <p:oleObj name="方程式" r:id="rId6" imgW="1257120" imgH="711000" progId="Equation.3">
                  <p:embed/>
                  <p:pic>
                    <p:nvPicPr>
                      <p:cNvPr id="132916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5864" y="3395218"/>
                        <a:ext cx="2592387" cy="146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2351089" y="4692205"/>
            <a:ext cx="5227585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each match gives a linear equation</a:t>
            </a:r>
          </a:p>
        </p:txBody>
      </p:sp>
      <p:graphicFrame>
        <p:nvGraphicFramePr>
          <p:cNvPr id="1329166" name="Object 4"/>
          <p:cNvGraphicFramePr>
            <a:graphicFrameLocks noChangeAspect="1"/>
          </p:cNvGraphicFramePr>
          <p:nvPr/>
        </p:nvGraphicFramePr>
        <p:xfrm>
          <a:off x="1957389" y="5555805"/>
          <a:ext cx="83153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8" imgW="4038480" imgH="228600" progId="Equation.3">
                  <p:embed/>
                </p:oleObj>
              </mc:Choice>
              <mc:Fallback>
                <p:oleObj name="Equation" r:id="rId8" imgW="4038480" imgH="228600" progId="Equation.3">
                  <p:embed/>
                  <p:pic>
                    <p:nvPicPr>
                      <p:cNvPr id="13291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389" y="5555805"/>
                        <a:ext cx="8315325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312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2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9159" grpId="0"/>
      <p:bldP spid="13291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E(u,v) = \sum_{(x,y) \in W} {[I(x+u, y+v) - I(x,y)]}^2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101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\approx I(x,y) +  \frac{\partial I}{\partial x} u + \frac{\partial I}{\partial y}v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57"/>
  <p:tag name="PICTUREFILESIZE" val="3966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I(x+u, y+v) = I(x,y) +  \frac{\partial I}{\partial x} u + \frac{\partial I}{\partial y}v + \mbox{higher order terms}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529"/>
  <p:tag name="PICTUREFILESIZE" val="5884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approx I(x,y) +  [I_x~I_y] &#10;\left[&#10;\begin{array}{c}&#10;u \\&#10;v&#10;\end{array}&#10;\right]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21"/>
  <p:tag name="PICTUREFILESIZE" val="4097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shorthand:  $I_x = \frac{\partial I}{\partial x}$&#10;\end{document}&#10;"/>
  <p:tag name="EXTERNALNAME" val="Edittex"/>
  <p:tag name="BLEND" val="False"/>
  <p:tag name="TRANSPARENT" val="False"/>
  <p:tag name="BITMAPFORMAT" val="bmp16m"/>
  <p:tag name="DEBUGINTERACTIVE" val="True"/>
  <p:tag name="ORIGWIDTH" val="708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29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5391</TotalTime>
  <Words>2219</Words>
  <Application>Microsoft Macintosh PowerPoint</Application>
  <PresentationFormat>Widescreen</PresentationFormat>
  <Paragraphs>441</Paragraphs>
  <Slides>80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93" baseType="lpstr">
      <vt:lpstr>Arial Unicode MS</vt:lpstr>
      <vt:lpstr>Arial</vt:lpstr>
      <vt:lpstr>Calibri</vt:lpstr>
      <vt:lpstr>Calibri Light</vt:lpstr>
      <vt:lpstr>Cambria Math</vt:lpstr>
      <vt:lpstr>Lucida Calligraphy</vt:lpstr>
      <vt:lpstr>Symbol</vt:lpstr>
      <vt:lpstr>Tahoma</vt:lpstr>
      <vt:lpstr>Times New Roman</vt:lpstr>
      <vt:lpstr>Trebuchet MS</vt:lpstr>
      <vt:lpstr>Office Theme</vt:lpstr>
      <vt:lpstr>方程式</vt:lpstr>
      <vt:lpstr>Equation</vt:lpstr>
      <vt:lpstr>Reconstruction</vt:lpstr>
      <vt:lpstr>Fundamental matrix</vt:lpstr>
      <vt:lpstr>Fundamental matrix result</vt:lpstr>
      <vt:lpstr>Properties of the Fundamental Matrix</vt:lpstr>
      <vt:lpstr>Properties of the Fundamental Matrix</vt:lpstr>
      <vt:lpstr>Properties of the Fundamental Matrix</vt:lpstr>
      <vt:lpstr>Why is F rank 2?</vt:lpstr>
      <vt:lpstr>Estimating F</vt:lpstr>
      <vt:lpstr>Estimating F – 8-point algorithm</vt:lpstr>
      <vt:lpstr>8-point algorithm</vt:lpstr>
      <vt:lpstr>8-point algorithm – Problem?</vt:lpstr>
      <vt:lpstr>Recovering camera parameters from F / E</vt:lpstr>
      <vt:lpstr>Recovering camera parameters from E</vt:lpstr>
      <vt:lpstr>Recovering camera parameters from E</vt:lpstr>
      <vt:lpstr>Recovering camera parameters from E</vt:lpstr>
      <vt:lpstr>8-point algorithm</vt:lpstr>
      <vt:lpstr>Structure-from-motion</vt:lpstr>
      <vt:lpstr>The correspondence problem</vt:lpstr>
      <vt:lpstr>Till now</vt:lpstr>
      <vt:lpstr>Till now</vt:lpstr>
      <vt:lpstr>Other applications of correspondence </vt:lpstr>
      <vt:lpstr>Correspondence can be challenging</vt:lpstr>
      <vt:lpstr>Correspondence</vt:lpstr>
      <vt:lpstr>Harder case</vt:lpstr>
      <vt:lpstr>Harder still?</vt:lpstr>
      <vt:lpstr>Answer below (look for tiny colored squares…)</vt:lpstr>
      <vt:lpstr>The correspondence problem</vt:lpstr>
      <vt:lpstr>The aperture problem</vt:lpstr>
      <vt:lpstr>The aperture problem</vt:lpstr>
      <vt:lpstr>The aperture problem</vt:lpstr>
      <vt:lpstr>The aperture problem</vt:lpstr>
      <vt:lpstr>The aperture problem</vt:lpstr>
      <vt:lpstr>Sparse vs dense correspondence</vt:lpstr>
      <vt:lpstr>Sparse correspondences</vt:lpstr>
      <vt:lpstr>Sparse correspondence pipeline</vt:lpstr>
      <vt:lpstr>Characteristics of good feature points</vt:lpstr>
      <vt:lpstr>Goal: repeatability</vt:lpstr>
      <vt:lpstr>Goal: distinctiveness</vt:lpstr>
      <vt:lpstr>Harris corner detector</vt:lpstr>
      <vt:lpstr>Corner Detection: Basic Idea</vt:lpstr>
      <vt:lpstr>Corner detection the math</vt:lpstr>
      <vt:lpstr>Corner detection:  the math</vt:lpstr>
      <vt:lpstr>Corner Detection: Mathematics</vt:lpstr>
      <vt:lpstr>Corner Detection: Mathematics</vt:lpstr>
      <vt:lpstr>Corner Detection: Mathematics</vt:lpstr>
      <vt:lpstr>Corner Detection: Mathematics</vt:lpstr>
      <vt:lpstr>Small motion assumption</vt:lpstr>
      <vt:lpstr>Corner detection:  the math</vt:lpstr>
      <vt:lpstr>Corner detection:  the math</vt:lpstr>
      <vt:lpstr>Interpreting the second moment matrix</vt:lpstr>
      <vt:lpstr>PowerPoint Presentation</vt:lpstr>
      <vt:lpstr>Eigenvalues and eigenvectors of M</vt:lpstr>
      <vt:lpstr>Eigenvalues and eigenvectors of M</vt:lpstr>
      <vt:lpstr>Interpreting the eigenvalues</vt:lpstr>
      <vt:lpstr>Corner detection:  the math</vt:lpstr>
      <vt:lpstr>Corner detection summary</vt:lpstr>
      <vt:lpstr>Corner detection summary</vt:lpstr>
      <vt:lpstr>The Harris operator</vt:lpstr>
      <vt:lpstr>Corner response function</vt:lpstr>
      <vt:lpstr>The Harris operator</vt:lpstr>
      <vt:lpstr>Harris detector example</vt:lpstr>
      <vt:lpstr>f value (red high, blue low)</vt:lpstr>
      <vt:lpstr>Threshold (f &gt; value) </vt:lpstr>
      <vt:lpstr>Find local maxima of f</vt:lpstr>
      <vt:lpstr>Harris features (in red)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</vt:lpstr>
      <vt:lpstr>Feature extraction: Corners and blobs</vt:lpstr>
      <vt:lpstr>Another common interest point detector</vt:lpstr>
      <vt:lpstr>Laplacian of Gaussian</vt:lpstr>
      <vt:lpstr>Characteristic scale</vt:lpstr>
      <vt:lpstr>Find local maxima in position-scale space</vt:lpstr>
      <vt:lpstr>Scale-space blob detector: Example</vt:lpstr>
      <vt:lpstr>Scale-space blob detector: Example</vt:lpstr>
      <vt:lpstr>Matching feature points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Bharath Hariharan</dc:creator>
  <cp:keywords/>
  <dc:description/>
  <cp:lastModifiedBy>Bharath Hariharan</cp:lastModifiedBy>
  <cp:revision>9</cp:revision>
  <dcterms:created xsi:type="dcterms:W3CDTF">2018-09-21T22:07:04Z</dcterms:created>
  <dcterms:modified xsi:type="dcterms:W3CDTF">2019-09-24T16:58:21Z</dcterms:modified>
  <cp:category/>
</cp:coreProperties>
</file>