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69" r:id="rId3"/>
    <p:sldId id="271" r:id="rId4"/>
    <p:sldId id="319" r:id="rId5"/>
    <p:sldId id="320" r:id="rId6"/>
    <p:sldId id="272" r:id="rId7"/>
    <p:sldId id="273" r:id="rId8"/>
    <p:sldId id="259" r:id="rId9"/>
    <p:sldId id="260" r:id="rId10"/>
    <p:sldId id="321" r:id="rId11"/>
    <p:sldId id="322" r:id="rId12"/>
    <p:sldId id="323" r:id="rId13"/>
    <p:sldId id="261" r:id="rId14"/>
    <p:sldId id="262" r:id="rId15"/>
    <p:sldId id="263" r:id="rId16"/>
    <p:sldId id="264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66" r:id="rId34"/>
    <p:sldId id="267" r:id="rId35"/>
    <p:sldId id="268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285" r:id="rId52"/>
    <p:sldId id="265" r:id="rId53"/>
    <p:sldId id="339" r:id="rId54"/>
    <p:sldId id="307" r:id="rId55"/>
    <p:sldId id="340" r:id="rId56"/>
    <p:sldId id="341" r:id="rId57"/>
    <p:sldId id="342" r:id="rId58"/>
    <p:sldId id="308" r:id="rId59"/>
    <p:sldId id="343" r:id="rId60"/>
    <p:sldId id="344" r:id="rId61"/>
    <p:sldId id="345" r:id="rId62"/>
    <p:sldId id="346" r:id="rId63"/>
    <p:sldId id="257" r:id="rId64"/>
    <p:sldId id="347" r:id="rId65"/>
    <p:sldId id="358" r:id="rId66"/>
    <p:sldId id="360" r:id="rId67"/>
    <p:sldId id="361" r:id="rId68"/>
    <p:sldId id="362" r:id="rId69"/>
    <p:sldId id="348" r:id="rId70"/>
    <p:sldId id="349" r:id="rId71"/>
    <p:sldId id="350" r:id="rId72"/>
    <p:sldId id="351" r:id="rId73"/>
    <p:sldId id="353" r:id="rId74"/>
    <p:sldId id="356" r:id="rId75"/>
    <p:sldId id="35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/>
    <p:restoredTop sz="94624"/>
  </p:normalViewPr>
  <p:slideViewPr>
    <p:cSldViewPr snapToGrid="0" snapToObjects="1">
      <p:cViewPr varScale="1">
        <p:scale>
          <a:sx n="114" d="100"/>
          <a:sy n="114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BEC0-F443-0344-BB58-432158F8EA85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6F82-2E8C-2A41-A2C4-19F1934DC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ll-conditioned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21348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75060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087215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23181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40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parameters </a:t>
            </a:r>
          </a:p>
        </p:txBody>
      </p:sp>
    </p:spTree>
    <p:extLst>
      <p:ext uri="{BB962C8B-B14F-4D97-AF65-F5344CB8AC3E}">
        <p14:creationId xmlns:p14="http://schemas.microsoft.com/office/powerpoint/2010/main" val="353955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41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parameters </a:t>
            </a:r>
          </a:p>
        </p:txBody>
      </p:sp>
    </p:spTree>
    <p:extLst>
      <p:ext uri="{BB962C8B-B14F-4D97-AF65-F5344CB8AC3E}">
        <p14:creationId xmlns:p14="http://schemas.microsoft.com/office/powerpoint/2010/main" val="283493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42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 that F is rank 2. F </a:t>
            </a:r>
          </a:p>
        </p:txBody>
      </p:sp>
    </p:spTree>
    <p:extLst>
      <p:ext uri="{BB962C8B-B14F-4D97-AF65-F5344CB8AC3E}">
        <p14:creationId xmlns:p14="http://schemas.microsoft.com/office/powerpoint/2010/main" val="15022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5487-BBD5-47D9-BF54-8A281D155C70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852B-4CE7-4A17-918B-93DC3E3FF9CC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3F8B5-9DF4-4F6C-8E62-D36114183628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is that the resulting  often is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ill-conditioned. In theory,  should have one singular value equal to zero and the rest are non-zero. In practice, however, some of the non-zero singular values can become small relative to the larger ones. If more than eight corresponding points are used to construct , where the coordinates are only approximately correct, there may not be a well-defined singular value which can be identified as approximately zero. Consequently, the solution of the homogeneous linear system of equations may not be sufficiently accurate to be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887BA-C04D-4865-8613-27A296C0B9E6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EC17-9EA2-4245-A365-D8526E3FF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ADF3-CD1D-204D-80D9-6013B7C9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13769-9E8B-A946-B186-2DF4FE8E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111F-7A22-3A4C-921A-4FF224AD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4EBE-BEE1-FC4C-884A-A73A90CC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4736-E127-DA46-9DBC-DD734D83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52A55-781B-AA40-AB90-E297F1FE7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C3B9-3C5A-AE47-B37E-CC908365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D4740-FF78-124A-8E94-593AD87B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6F138-C0DD-1046-83B9-E3B7EA7E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F305E-E442-E344-BFF0-12CAD18E4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27B18-95AC-EC43-A0F5-BABC8AD16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5B89-6552-CD4C-8C89-4E58804C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9A88-71F7-4245-ABE7-908323B7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39E4-A733-354F-9994-FA1FAFEA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52513"/>
            <a:ext cx="538480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0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2208-9BFF-4D43-8ABB-7986A3B9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8136-AEEC-2244-96CE-C606C69A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431E-5771-AE47-869D-0D1D3E9B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8D44B-F108-A74E-B22D-D39A8E2B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BD2F-F3B5-0F49-8608-87607965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4D73-708F-DB4D-BBA2-C9BD9D0E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50F81-68FB-9F48-96EC-8EEA34D4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2157E-4B62-B046-923E-96F671B4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9C31-E948-CC4E-9C27-9922D73F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350B3-37B9-3A46-A38A-2240249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6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717B-BB87-EA4D-ABE5-1BD58282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E958-42F1-7545-908C-800C7F5D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96326-7F2E-AF47-93BE-5F491C0E7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F6EA-1CE6-1F4E-A623-E617094E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8FDE0-F314-1942-A698-6C9B942F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FA51-4B5F-694C-96E0-7529ED78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D149-321A-BC48-9A3A-72A411F7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6FC65-31BB-864B-AA7B-83D329DA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B24BE-B014-6441-92D7-0C97052E7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B6C2C-3D1A-5042-8EDD-D1F6424A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37070-2CD3-EC47-9B8B-3D114F49D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69D4D-5FFF-4B44-9A29-11088099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15032-1FF0-AA49-BFA4-70534147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E6254-87AB-B740-A163-4B546CA9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406F-3970-4D40-84E6-501964F5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D62CF-AFDB-EA4D-8492-C4EDD928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7A6C8-2DFB-C743-94AE-4B0F9D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35EC5-75E5-7441-8A84-17542F3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29E62-200B-274A-B6D6-94D67050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F3080-F576-364E-B6C1-F594B28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65F46-DA7B-1640-BC9E-98543982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FFE6-BF0E-E74E-A3B6-E7591A4C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7851-685A-624E-9CB6-2CC4F439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32830-5A26-9F42-B5D3-82E3A8CB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20C60-5252-7A4F-8BD9-079DFDBF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35FB-08AC-6E44-8264-B2D2CF5D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EDE12-B39C-2E43-B24C-1D0BE060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0AC8-9B5B-6646-8B1C-A9D2A2A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1C3B-2472-AE47-A0E2-D09B0D8DE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D1828-5D44-2347-A673-D987DA42E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043AB-512B-FA4C-8243-243264F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1260A-EC71-0A48-8314-14C0ACA7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1E43-9E30-0D49-90D6-64567657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4EE8F-71C8-3142-83BD-F0F6F162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BE911-7117-AB46-B7B6-2A124B3C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CBBDD-94A3-AD4D-A2DB-F198DEC22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F076-9388-4C49-BAA9-FBE13D976F8B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C1E12-46CC-C24A-81EA-5E5B30B96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4591-C132-6149-AA5D-FA6062A3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2FF8-1A02-A34D-919C-9CEEC32A5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79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8.e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7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5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9276-DB6B-4446-8527-0C58DE61A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9C17F-83EE-E246-B85B-BE8490664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168" y="1603829"/>
            <a:ext cx="4370832" cy="3279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67" y="1603829"/>
            <a:ext cx="4268481" cy="30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632" y="2234976"/>
            <a:ext cx="4130255" cy="309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14" y="2354034"/>
            <a:ext cx="4135122" cy="29119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2944" y="3080657"/>
            <a:ext cx="97971" cy="97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2" y="2710541"/>
            <a:ext cx="97971" cy="97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5344" y="3809998"/>
            <a:ext cx="97971" cy="97972"/>
          </a:xfrm>
          <a:prstGeom prst="ellipse">
            <a:avLst/>
          </a:prstGeom>
          <a:solidFill>
            <a:srgbClr val="91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5912" y="3973284"/>
            <a:ext cx="97971" cy="97972"/>
          </a:xfrm>
          <a:prstGeom prst="ellipse">
            <a:avLst/>
          </a:prstGeom>
          <a:solidFill>
            <a:srgbClr val="36D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845" y="1951266"/>
            <a:ext cx="2948689" cy="20764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88230" y="2438401"/>
            <a:ext cx="6422571" cy="18505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2612572"/>
            <a:ext cx="7086600" cy="1730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24942" y="3184072"/>
            <a:ext cx="6727372" cy="930729"/>
          </a:xfrm>
          <a:prstGeom prst="line">
            <a:avLst/>
          </a:prstGeom>
          <a:ln w="38100">
            <a:solidFill>
              <a:srgbClr val="36D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78629" y="3015344"/>
            <a:ext cx="7587342" cy="1186543"/>
          </a:xfrm>
          <a:prstGeom prst="line">
            <a:avLst/>
          </a:prstGeom>
          <a:ln w="38100">
            <a:solidFill>
              <a:srgbClr val="913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795658" y="3810001"/>
            <a:ext cx="206829" cy="2068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7837714" y="2819401"/>
            <a:ext cx="2133600" cy="9579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3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Freeform 59"/>
          <p:cNvSpPr>
            <a:spLocks/>
          </p:cNvSpPr>
          <p:nvPr/>
        </p:nvSpPr>
        <p:spPr bwMode="auto">
          <a:xfrm>
            <a:off x="3603625" y="2982913"/>
            <a:ext cx="4148138" cy="1427162"/>
          </a:xfrm>
          <a:custGeom>
            <a:avLst/>
            <a:gdLst>
              <a:gd name="T0" fmla="*/ 0 w 2640"/>
              <a:gd name="T1" fmla="*/ 2147483647 h 912"/>
              <a:gd name="T2" fmla="*/ 2147483647 w 2640"/>
              <a:gd name="T3" fmla="*/ 2147483647 h 912"/>
              <a:gd name="T4" fmla="*/ 2147483647 w 2640"/>
              <a:gd name="T5" fmla="*/ 0 h 912"/>
              <a:gd name="T6" fmla="*/ 0 w 26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912"/>
              <a:gd name="T14" fmla="*/ 2640 w 26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912">
                <a:moveTo>
                  <a:pt x="0" y="912"/>
                </a:moveTo>
                <a:lnTo>
                  <a:pt x="2640" y="912"/>
                </a:lnTo>
                <a:lnTo>
                  <a:pt x="1104" y="0"/>
                </a:lnTo>
                <a:lnTo>
                  <a:pt x="0" y="91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Freeform 2"/>
          <p:cNvSpPr>
            <a:spLocks/>
          </p:cNvSpPr>
          <p:nvPr/>
        </p:nvSpPr>
        <p:spPr bwMode="auto">
          <a:xfrm>
            <a:off x="3733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Freeform 3"/>
          <p:cNvSpPr>
            <a:spLocks/>
          </p:cNvSpPr>
          <p:nvPr/>
        </p:nvSpPr>
        <p:spPr bwMode="auto">
          <a:xfrm flipH="1">
            <a:off x="6248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3333FF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geometry continued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Epipolar geometry is a consequence of the </a:t>
            </a:r>
            <a:r>
              <a:rPr lang="en-US" sz="2000">
                <a:latin typeface="Arial" charset="0"/>
              </a:rPr>
              <a:t>coplanarity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of the camera centres and scene point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3543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7734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6248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5029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 flipV="1">
            <a:off x="4724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7"/>
          <p:cNvSpPr>
            <a:spLocks noChangeArrowheads="1"/>
          </p:cNvSpPr>
          <p:nvPr/>
        </p:nvSpPr>
        <p:spPr bwMode="auto">
          <a:xfrm>
            <a:off x="4162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8"/>
          <p:cNvSpPr>
            <a:spLocks noChangeShapeType="1"/>
          </p:cNvSpPr>
          <p:nvPr/>
        </p:nvSpPr>
        <p:spPr bwMode="auto">
          <a:xfrm flipH="1">
            <a:off x="6248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5" name="Group 19"/>
          <p:cNvGrpSpPr>
            <a:grpSpLocks/>
          </p:cNvGrpSpPr>
          <p:nvPr/>
        </p:nvGrpSpPr>
        <p:grpSpPr bwMode="auto">
          <a:xfrm>
            <a:off x="5181600" y="2438400"/>
            <a:ext cx="457200" cy="571500"/>
            <a:chOff x="2304" y="1536"/>
            <a:chExt cx="288" cy="360"/>
          </a:xfrm>
        </p:grpSpPr>
        <p:sp>
          <p:nvSpPr>
            <p:cNvPr id="125982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5966" name="Group 22"/>
          <p:cNvGrpSpPr>
            <a:grpSpLocks/>
          </p:cNvGrpSpPr>
          <p:nvPr/>
        </p:nvGrpSpPr>
        <p:grpSpPr bwMode="auto">
          <a:xfrm>
            <a:off x="3581400" y="4378325"/>
            <a:ext cx="4191000" cy="76200"/>
            <a:chOff x="1296" y="2758"/>
            <a:chExt cx="2640" cy="48"/>
          </a:xfrm>
        </p:grpSpPr>
        <p:sp>
          <p:nvSpPr>
            <p:cNvPr id="125979" name="Line 23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Oval 24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1" name="Oval 25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7" name="Line 29"/>
          <p:cNvSpPr>
            <a:spLocks noChangeShapeType="1"/>
          </p:cNvSpPr>
          <p:nvPr/>
        </p:nvSpPr>
        <p:spPr bwMode="auto">
          <a:xfrm>
            <a:off x="5334000" y="2971800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30"/>
          <p:cNvSpPr>
            <a:spLocks noChangeArrowheads="1"/>
          </p:cNvSpPr>
          <p:nvPr/>
        </p:nvSpPr>
        <p:spPr bwMode="auto">
          <a:xfrm>
            <a:off x="6870700" y="38750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Text Box 32"/>
          <p:cNvSpPr txBox="1">
            <a:spLocks noChangeArrowheads="1"/>
          </p:cNvSpPr>
          <p:nvPr/>
        </p:nvSpPr>
        <p:spPr bwMode="auto">
          <a:xfrm>
            <a:off x="3946525" y="3544889"/>
            <a:ext cx="30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0" name="Text Box 38"/>
          <p:cNvSpPr txBox="1">
            <a:spLocks noChangeArrowheads="1"/>
          </p:cNvSpPr>
          <p:nvPr/>
        </p:nvSpPr>
        <p:spPr bwMode="auto">
          <a:xfrm>
            <a:off x="7099300" y="3613150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1" name="Text Box 39"/>
          <p:cNvSpPr txBox="1">
            <a:spLocks noChangeArrowheads="1"/>
          </p:cNvSpPr>
          <p:nvPr/>
        </p:nvSpPr>
        <p:spPr bwMode="auto">
          <a:xfrm>
            <a:off x="7251700" y="35814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6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5972" name="Text Box 40"/>
          <p:cNvSpPr txBox="1">
            <a:spLocks noChangeArrowheads="1"/>
          </p:cNvSpPr>
          <p:nvPr/>
        </p:nvSpPr>
        <p:spPr bwMode="auto">
          <a:xfrm>
            <a:off x="4968875" y="2605089"/>
            <a:ext cx="361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3" name="Text Box 49"/>
          <p:cNvSpPr txBox="1">
            <a:spLocks noChangeArrowheads="1"/>
          </p:cNvSpPr>
          <p:nvPr/>
        </p:nvSpPr>
        <p:spPr bwMode="auto">
          <a:xfrm>
            <a:off x="3328989" y="4445000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5974" name="Group 50"/>
          <p:cNvGrpSpPr>
            <a:grpSpLocks/>
          </p:cNvGrpSpPr>
          <p:nvPr/>
        </p:nvGrpSpPr>
        <p:grpSpPr bwMode="auto">
          <a:xfrm>
            <a:off x="7675563" y="4391025"/>
            <a:ext cx="787400" cy="490538"/>
            <a:chOff x="3875" y="2766"/>
            <a:chExt cx="496" cy="309"/>
          </a:xfrm>
        </p:grpSpPr>
        <p:sp>
          <p:nvSpPr>
            <p:cNvPr id="125977" name="Text Box 51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5978" name="Text Box 52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5975" name="Line 53"/>
          <p:cNvSpPr>
            <a:spLocks noChangeShapeType="1"/>
          </p:cNvSpPr>
          <p:nvPr/>
        </p:nvSpPr>
        <p:spPr bwMode="auto">
          <a:xfrm flipH="1">
            <a:off x="3590925" y="2955926"/>
            <a:ext cx="1746250" cy="1471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Text Box 54"/>
          <p:cNvSpPr txBox="1">
            <a:spLocks noChangeArrowheads="1"/>
          </p:cNvSpPr>
          <p:nvPr/>
        </p:nvSpPr>
        <p:spPr bwMode="auto">
          <a:xfrm>
            <a:off x="1962150" y="5322889"/>
            <a:ext cx="721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The camera</a:t>
            </a:r>
            <a:r>
              <a:rPr lang="en-GB" sz="1800">
                <a:solidFill>
                  <a:schemeClr val="tx2"/>
                </a:solidFill>
              </a:rPr>
              <a:t> </a:t>
            </a:r>
            <a:r>
              <a:rPr lang="en-GB" sz="2000">
                <a:solidFill>
                  <a:schemeClr val="tx2"/>
                </a:solidFill>
              </a:rPr>
              <a:t>centres, corresponding points and scene point lie in a single plane, known as the </a:t>
            </a:r>
            <a:r>
              <a:rPr lang="en-GB" sz="2000"/>
              <a:t>epipolar plane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831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Line 37"/>
          <p:cNvSpPr>
            <a:spLocks noChangeShapeType="1"/>
          </p:cNvSpPr>
          <p:nvPr/>
        </p:nvSpPr>
        <p:spPr bwMode="auto">
          <a:xfrm flipV="1">
            <a:off x="6238875" y="2043114"/>
            <a:ext cx="1360488" cy="120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Line 32"/>
          <p:cNvSpPr>
            <a:spLocks noChangeShapeType="1"/>
          </p:cNvSpPr>
          <p:nvPr/>
        </p:nvSpPr>
        <p:spPr bwMode="auto">
          <a:xfrm flipH="1">
            <a:off x="3590925" y="1697038"/>
            <a:ext cx="1746250" cy="14716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Nomenclature</a:t>
            </a:r>
          </a:p>
        </p:txBody>
      </p:sp>
      <p:sp>
        <p:nvSpPr>
          <p:cNvPr id="126980" name="Line 36"/>
          <p:cNvSpPr>
            <a:spLocks noChangeShapeType="1"/>
          </p:cNvSpPr>
          <p:nvPr/>
        </p:nvSpPr>
        <p:spPr bwMode="auto">
          <a:xfrm>
            <a:off x="3730625" y="2330451"/>
            <a:ext cx="1301750" cy="904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1524000" y="3843338"/>
            <a:ext cx="9144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epipolar line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 is the image of the ray through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epipole </a:t>
            </a:r>
            <a:r>
              <a:rPr lang="en-GB" sz="2200" b="1"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is the point of intersection of the line joining the camera centres with the image plane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this line is the </a:t>
            </a:r>
            <a:r>
              <a:rPr lang="en-GB" sz="2000"/>
              <a:t>baseline</a:t>
            </a:r>
            <a:r>
              <a:rPr lang="en-GB" sz="2000">
                <a:solidFill>
                  <a:schemeClr val="tx2"/>
                </a:solidFill>
              </a:rPr>
              <a:t> for a stereo rig, and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the translation vector for a moving camera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epipole is the image of the centre of the other camera: 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GB" sz="1800" b="1" baseline="50000">
                <a:solidFill>
                  <a:schemeClr val="tx2"/>
                </a:solidFill>
              </a:rPr>
              <a:t>/ </a:t>
            </a:r>
            <a:r>
              <a:rPr lang="en-US" sz="2000">
                <a:solidFill>
                  <a:schemeClr val="tx2"/>
                </a:solidFill>
              </a:rPr>
              <a:t>,  </a:t>
            </a:r>
            <a:r>
              <a:rPr lang="en-GB" sz="1800" b="1" baseline="50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</a:p>
        </p:txBody>
      </p:sp>
      <p:sp>
        <p:nvSpPr>
          <p:cNvPr id="126982" name="Freeform 6"/>
          <p:cNvSpPr>
            <a:spLocks/>
          </p:cNvSpPr>
          <p:nvPr/>
        </p:nvSpPr>
        <p:spPr bwMode="auto">
          <a:xfrm>
            <a:off x="3733800" y="1712913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Freeform 7"/>
          <p:cNvSpPr>
            <a:spLocks/>
          </p:cNvSpPr>
          <p:nvPr/>
        </p:nvSpPr>
        <p:spPr bwMode="auto">
          <a:xfrm flipH="1">
            <a:off x="6248400" y="1712913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8"/>
          <p:cNvSpPr>
            <a:spLocks noChangeArrowheads="1"/>
          </p:cNvSpPr>
          <p:nvPr/>
        </p:nvSpPr>
        <p:spPr bwMode="auto">
          <a:xfrm>
            <a:off x="3543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7734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2484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50292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4724400" y="2170113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4162425" y="26177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H="1">
            <a:off x="6248400" y="2246313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1" name="Group 15"/>
          <p:cNvGrpSpPr>
            <a:grpSpLocks/>
          </p:cNvGrpSpPr>
          <p:nvPr/>
        </p:nvGrpSpPr>
        <p:grpSpPr bwMode="auto">
          <a:xfrm>
            <a:off x="5181600" y="1179513"/>
            <a:ext cx="457200" cy="571500"/>
            <a:chOff x="2304" y="1536"/>
            <a:chExt cx="288" cy="360"/>
          </a:xfrm>
        </p:grpSpPr>
        <p:sp>
          <p:nvSpPr>
            <p:cNvPr id="127014" name="Oval 16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5" name="Text Box 17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6992" name="Group 18"/>
          <p:cNvGrpSpPr>
            <a:grpSpLocks/>
          </p:cNvGrpSpPr>
          <p:nvPr/>
        </p:nvGrpSpPr>
        <p:grpSpPr bwMode="auto">
          <a:xfrm>
            <a:off x="3581400" y="3119438"/>
            <a:ext cx="4191000" cy="76200"/>
            <a:chOff x="1296" y="2758"/>
            <a:chExt cx="2640" cy="48"/>
          </a:xfrm>
        </p:grpSpPr>
        <p:sp>
          <p:nvSpPr>
            <p:cNvPr id="127011" name="Line 19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Oval 20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Oval 21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93" name="Line 22"/>
          <p:cNvSpPr>
            <a:spLocks noChangeShapeType="1"/>
          </p:cNvSpPr>
          <p:nvPr/>
        </p:nvSpPr>
        <p:spPr bwMode="auto">
          <a:xfrm>
            <a:off x="5334000" y="1712913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3"/>
          <p:cNvSpPr>
            <a:spLocks noChangeArrowheads="1"/>
          </p:cNvSpPr>
          <p:nvPr/>
        </p:nvSpPr>
        <p:spPr bwMode="auto">
          <a:xfrm>
            <a:off x="6870700" y="26162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Text Box 24"/>
          <p:cNvSpPr txBox="1">
            <a:spLocks noChangeArrowheads="1"/>
          </p:cNvSpPr>
          <p:nvPr/>
        </p:nvSpPr>
        <p:spPr bwMode="auto">
          <a:xfrm>
            <a:off x="3994150" y="22304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6" name="Text Box 25"/>
          <p:cNvSpPr txBox="1">
            <a:spLocks noChangeArrowheads="1"/>
          </p:cNvSpPr>
          <p:nvPr/>
        </p:nvSpPr>
        <p:spPr bwMode="auto">
          <a:xfrm>
            <a:off x="6972300" y="239236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7" name="Text Box 26"/>
          <p:cNvSpPr txBox="1">
            <a:spLocks noChangeArrowheads="1"/>
          </p:cNvSpPr>
          <p:nvPr/>
        </p:nvSpPr>
        <p:spPr bwMode="auto">
          <a:xfrm>
            <a:off x="7099300" y="23860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4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6998" name="Text Box 27"/>
          <p:cNvSpPr txBox="1">
            <a:spLocks noChangeArrowheads="1"/>
          </p:cNvSpPr>
          <p:nvPr/>
        </p:nvSpPr>
        <p:spPr bwMode="auto">
          <a:xfrm>
            <a:off x="4968875" y="1346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9" name="Text Box 28"/>
          <p:cNvSpPr txBox="1">
            <a:spLocks noChangeArrowheads="1"/>
          </p:cNvSpPr>
          <p:nvPr/>
        </p:nvSpPr>
        <p:spPr bwMode="auto">
          <a:xfrm>
            <a:off x="3328989" y="3186113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7000" name="Group 29"/>
          <p:cNvGrpSpPr>
            <a:grpSpLocks/>
          </p:cNvGrpSpPr>
          <p:nvPr/>
        </p:nvGrpSpPr>
        <p:grpSpPr bwMode="auto">
          <a:xfrm>
            <a:off x="7675563" y="3132139"/>
            <a:ext cx="787400" cy="490537"/>
            <a:chOff x="3875" y="2766"/>
            <a:chExt cx="496" cy="309"/>
          </a:xfrm>
        </p:grpSpPr>
        <p:sp>
          <p:nvSpPr>
            <p:cNvPr id="127009" name="Text Box 30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7010" name="Text Box 31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7001" name="Text Box 34"/>
          <p:cNvSpPr txBox="1">
            <a:spLocks noChangeArrowheads="1"/>
          </p:cNvSpPr>
          <p:nvPr/>
        </p:nvSpPr>
        <p:spPr bwMode="auto">
          <a:xfrm>
            <a:off x="6248400" y="267811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2" name="Text Box 38"/>
          <p:cNvSpPr txBox="1">
            <a:spLocks noChangeArrowheads="1"/>
          </p:cNvSpPr>
          <p:nvPr/>
        </p:nvSpPr>
        <p:spPr bwMode="auto">
          <a:xfrm>
            <a:off x="1893889" y="2230438"/>
            <a:ext cx="1614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left epipolar line</a:t>
            </a:r>
          </a:p>
        </p:txBody>
      </p:sp>
      <p:sp>
        <p:nvSpPr>
          <p:cNvPr id="127003" name="Text Box 39"/>
          <p:cNvSpPr txBox="1">
            <a:spLocks noChangeArrowheads="1"/>
          </p:cNvSpPr>
          <p:nvPr/>
        </p:nvSpPr>
        <p:spPr bwMode="auto">
          <a:xfrm>
            <a:off x="7927976" y="198278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right epipolar line</a:t>
            </a:r>
          </a:p>
        </p:txBody>
      </p:sp>
      <p:sp>
        <p:nvSpPr>
          <p:cNvPr id="127004" name="Line 40"/>
          <p:cNvSpPr>
            <a:spLocks noChangeShapeType="1"/>
          </p:cNvSpPr>
          <p:nvPr/>
        </p:nvSpPr>
        <p:spPr bwMode="auto">
          <a:xfrm>
            <a:off x="3452813" y="2422526"/>
            <a:ext cx="527050" cy="1127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Line 41"/>
          <p:cNvSpPr>
            <a:spLocks noChangeShapeType="1"/>
          </p:cNvSpPr>
          <p:nvPr/>
        </p:nvSpPr>
        <p:spPr bwMode="auto">
          <a:xfrm flipH="1">
            <a:off x="7362826" y="2171701"/>
            <a:ext cx="600075" cy="1000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Text Box 33"/>
          <p:cNvSpPr txBox="1">
            <a:spLocks noChangeArrowheads="1"/>
          </p:cNvSpPr>
          <p:nvPr/>
        </p:nvSpPr>
        <p:spPr bwMode="auto">
          <a:xfrm>
            <a:off x="4724400" y="278447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7" name="Text Box 35"/>
          <p:cNvSpPr txBox="1">
            <a:spLocks noChangeArrowheads="1"/>
          </p:cNvSpPr>
          <p:nvPr/>
        </p:nvSpPr>
        <p:spPr bwMode="auto">
          <a:xfrm>
            <a:off x="6362700" y="2693989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2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7008" name="Text Box 43"/>
          <p:cNvSpPr txBox="1">
            <a:spLocks noChangeArrowheads="1"/>
          </p:cNvSpPr>
          <p:nvPr/>
        </p:nvSpPr>
        <p:spPr bwMode="auto">
          <a:xfrm>
            <a:off x="7150100" y="19558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0378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Line 2"/>
          <p:cNvSpPr>
            <a:spLocks noChangeShapeType="1"/>
          </p:cNvSpPr>
          <p:nvPr/>
        </p:nvSpPr>
        <p:spPr bwMode="auto">
          <a:xfrm>
            <a:off x="5532438" y="1739901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8003" name="Freeform 4"/>
          <p:cNvSpPr>
            <a:spLocks/>
          </p:cNvSpPr>
          <p:nvPr/>
        </p:nvSpPr>
        <p:spPr bwMode="auto">
          <a:xfrm flipH="1">
            <a:off x="6311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Freeform 5"/>
          <p:cNvSpPr>
            <a:spLocks/>
          </p:cNvSpPr>
          <p:nvPr/>
        </p:nvSpPr>
        <p:spPr bwMode="auto">
          <a:xfrm>
            <a:off x="3435351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05" name="Group 6"/>
          <p:cNvGrpSpPr>
            <a:grpSpLocks/>
          </p:cNvGrpSpPr>
          <p:nvPr/>
        </p:nvGrpSpPr>
        <p:grpSpPr bwMode="auto">
          <a:xfrm>
            <a:off x="3260725" y="2141538"/>
            <a:ext cx="4795838" cy="1555750"/>
            <a:chOff x="1296" y="2016"/>
            <a:chExt cx="2640" cy="773"/>
          </a:xfrm>
        </p:grpSpPr>
        <p:sp>
          <p:nvSpPr>
            <p:cNvPr id="128023" name="Freeform 7"/>
            <p:cNvSpPr>
              <a:spLocks/>
            </p:cNvSpPr>
            <p:nvPr/>
          </p:nvSpPr>
          <p:spPr bwMode="auto">
            <a:xfrm>
              <a:off x="1296" y="2076"/>
              <a:ext cx="2640" cy="713"/>
            </a:xfrm>
            <a:custGeom>
              <a:avLst/>
              <a:gdLst>
                <a:gd name="T0" fmla="*/ 0 w 2640"/>
                <a:gd name="T1" fmla="*/ 713 h 713"/>
                <a:gd name="T2" fmla="*/ 2640 w 2640"/>
                <a:gd name="T3" fmla="*/ 713 h 713"/>
                <a:gd name="T4" fmla="*/ 1101 w 2640"/>
                <a:gd name="T5" fmla="*/ 0 h 713"/>
                <a:gd name="T6" fmla="*/ 0 w 2640"/>
                <a:gd name="T7" fmla="*/ 713 h 7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713"/>
                <a:gd name="T14" fmla="*/ 2640 w 2640"/>
                <a:gd name="T15" fmla="*/ 713 h 7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713">
                  <a:moveTo>
                    <a:pt x="0" y="713"/>
                  </a:moveTo>
                  <a:lnTo>
                    <a:pt x="2640" y="713"/>
                  </a:lnTo>
                  <a:lnTo>
                    <a:pt x="1101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Oval 8"/>
            <p:cNvSpPr>
              <a:spLocks noChangeArrowheads="1"/>
            </p:cNvSpPr>
            <p:nvPr/>
          </p:nvSpPr>
          <p:spPr bwMode="auto">
            <a:xfrm>
              <a:off x="2352" y="2016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9"/>
            <p:cNvSpPr>
              <a:spLocks/>
            </p:cNvSpPr>
            <p:nvPr/>
          </p:nvSpPr>
          <p:spPr bwMode="auto">
            <a:xfrm>
              <a:off x="1392" y="2448"/>
              <a:ext cx="746" cy="339"/>
            </a:xfrm>
            <a:custGeom>
              <a:avLst/>
              <a:gdLst>
                <a:gd name="T0" fmla="*/ 746 w 746"/>
                <a:gd name="T1" fmla="*/ 339 h 339"/>
                <a:gd name="T2" fmla="*/ 0 w 746"/>
                <a:gd name="T3" fmla="*/ 0 h 339"/>
                <a:gd name="T4" fmla="*/ 0 60000 65536"/>
                <a:gd name="T5" fmla="*/ 0 60000 65536"/>
                <a:gd name="T6" fmla="*/ 0 w 746"/>
                <a:gd name="T7" fmla="*/ 0 h 339"/>
                <a:gd name="T8" fmla="*/ 746 w 746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6" h="339">
                  <a:moveTo>
                    <a:pt x="746" y="33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Freeform 10"/>
            <p:cNvSpPr>
              <a:spLocks/>
            </p:cNvSpPr>
            <p:nvPr/>
          </p:nvSpPr>
          <p:spPr bwMode="auto">
            <a:xfrm>
              <a:off x="3041" y="2352"/>
              <a:ext cx="799" cy="435"/>
            </a:xfrm>
            <a:custGeom>
              <a:avLst/>
              <a:gdLst>
                <a:gd name="T0" fmla="*/ 0 w 799"/>
                <a:gd name="T1" fmla="*/ 435 h 435"/>
                <a:gd name="T2" fmla="*/ 799 w 799"/>
                <a:gd name="T3" fmla="*/ 0 h 435"/>
                <a:gd name="T4" fmla="*/ 0 60000 65536"/>
                <a:gd name="T5" fmla="*/ 0 60000 65536"/>
                <a:gd name="T6" fmla="*/ 0 w 799"/>
                <a:gd name="T7" fmla="*/ 0 h 435"/>
                <a:gd name="T8" fmla="*/ 799 w 799"/>
                <a:gd name="T9" fmla="*/ 435 h 4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9" h="435">
                  <a:moveTo>
                    <a:pt x="0" y="435"/>
                  </a:moveTo>
                  <a:lnTo>
                    <a:pt x="79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6" name="Oval 16"/>
          <p:cNvSpPr>
            <a:spLocks noChangeArrowheads="1"/>
          </p:cNvSpPr>
          <p:nvPr/>
        </p:nvSpPr>
        <p:spPr bwMode="auto">
          <a:xfrm>
            <a:off x="3217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17"/>
          <p:cNvSpPr>
            <a:spLocks noChangeArrowheads="1"/>
          </p:cNvSpPr>
          <p:nvPr/>
        </p:nvSpPr>
        <p:spPr bwMode="auto">
          <a:xfrm>
            <a:off x="8012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Line 18"/>
          <p:cNvSpPr>
            <a:spLocks noChangeShapeType="1"/>
          </p:cNvSpPr>
          <p:nvPr/>
        </p:nvSpPr>
        <p:spPr bwMode="auto">
          <a:xfrm>
            <a:off x="6311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Line 19"/>
          <p:cNvSpPr>
            <a:spLocks noChangeShapeType="1"/>
          </p:cNvSpPr>
          <p:nvPr/>
        </p:nvSpPr>
        <p:spPr bwMode="auto">
          <a:xfrm>
            <a:off x="4918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Line 20"/>
          <p:cNvSpPr>
            <a:spLocks noChangeShapeType="1"/>
          </p:cNvSpPr>
          <p:nvPr/>
        </p:nvSpPr>
        <p:spPr bwMode="auto">
          <a:xfrm flipH="1" flipV="1">
            <a:off x="4568825" y="2432051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21"/>
          <p:cNvSpPr>
            <a:spLocks noChangeShapeType="1"/>
          </p:cNvSpPr>
          <p:nvPr/>
        </p:nvSpPr>
        <p:spPr bwMode="auto">
          <a:xfrm>
            <a:off x="3260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2" name="Oval 22"/>
          <p:cNvSpPr>
            <a:spLocks noChangeArrowheads="1"/>
          </p:cNvSpPr>
          <p:nvPr/>
        </p:nvSpPr>
        <p:spPr bwMode="auto">
          <a:xfrm>
            <a:off x="6399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Oval 23"/>
          <p:cNvSpPr>
            <a:spLocks noChangeArrowheads="1"/>
          </p:cNvSpPr>
          <p:nvPr/>
        </p:nvSpPr>
        <p:spPr bwMode="auto">
          <a:xfrm>
            <a:off x="4743451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24"/>
          <p:cNvSpPr>
            <a:spLocks noChangeShapeType="1"/>
          </p:cNvSpPr>
          <p:nvPr/>
        </p:nvSpPr>
        <p:spPr bwMode="auto">
          <a:xfrm flipH="1">
            <a:off x="6311901" y="2528889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Text Box 25"/>
          <p:cNvSpPr txBox="1">
            <a:spLocks noChangeArrowheads="1"/>
          </p:cNvSpPr>
          <p:nvPr/>
        </p:nvSpPr>
        <p:spPr bwMode="auto">
          <a:xfrm>
            <a:off x="4638676" y="3638551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8016" name="Group 26"/>
          <p:cNvGrpSpPr>
            <a:grpSpLocks/>
          </p:cNvGrpSpPr>
          <p:nvPr/>
        </p:nvGrpSpPr>
        <p:grpSpPr bwMode="auto">
          <a:xfrm>
            <a:off x="6248401" y="3654429"/>
            <a:ext cx="798513" cy="442343"/>
            <a:chOff x="2811" y="3747"/>
            <a:chExt cx="432" cy="211"/>
          </a:xfrm>
        </p:grpSpPr>
        <p:sp>
          <p:nvSpPr>
            <p:cNvPr id="128021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8022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8017" name="Text Box 29"/>
          <p:cNvSpPr txBox="1">
            <a:spLocks noChangeArrowheads="1"/>
          </p:cNvSpPr>
          <p:nvPr/>
        </p:nvSpPr>
        <p:spPr bwMode="auto">
          <a:xfrm>
            <a:off x="4448176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8018" name="Line 30"/>
          <p:cNvSpPr>
            <a:spLocks noChangeShapeType="1"/>
          </p:cNvSpPr>
          <p:nvPr/>
        </p:nvSpPr>
        <p:spPr bwMode="auto">
          <a:xfrm flipV="1">
            <a:off x="5445125" y="3683001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Text Box 31"/>
          <p:cNvSpPr txBox="1">
            <a:spLocks noChangeArrowheads="1"/>
          </p:cNvSpPr>
          <p:nvPr/>
        </p:nvSpPr>
        <p:spPr bwMode="auto">
          <a:xfrm>
            <a:off x="5106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8020" name="Text Box 32"/>
          <p:cNvSpPr txBox="1">
            <a:spLocks noChangeArrowheads="1"/>
          </p:cNvSpPr>
          <p:nvPr/>
        </p:nvSpPr>
        <p:spPr bwMode="auto">
          <a:xfrm>
            <a:off x="1698625" y="5035551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pencil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4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Line 2"/>
          <p:cNvSpPr>
            <a:spLocks noChangeShapeType="1"/>
          </p:cNvSpPr>
          <p:nvPr/>
        </p:nvSpPr>
        <p:spPr bwMode="auto">
          <a:xfrm>
            <a:off x="5532438" y="1739901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9027" name="Freeform 4"/>
          <p:cNvSpPr>
            <a:spLocks/>
          </p:cNvSpPr>
          <p:nvPr/>
        </p:nvSpPr>
        <p:spPr bwMode="auto">
          <a:xfrm flipH="1">
            <a:off x="6311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Freeform 5"/>
          <p:cNvSpPr>
            <a:spLocks/>
          </p:cNvSpPr>
          <p:nvPr/>
        </p:nvSpPr>
        <p:spPr bwMode="auto">
          <a:xfrm>
            <a:off x="3435351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29" name="Group 11"/>
          <p:cNvGrpSpPr>
            <a:grpSpLocks/>
          </p:cNvGrpSpPr>
          <p:nvPr/>
        </p:nvGrpSpPr>
        <p:grpSpPr bwMode="auto">
          <a:xfrm>
            <a:off x="3260725" y="1755775"/>
            <a:ext cx="4795838" cy="1936750"/>
            <a:chOff x="1094" y="1106"/>
            <a:chExt cx="3021" cy="1220"/>
          </a:xfrm>
        </p:grpSpPr>
        <p:sp>
          <p:nvSpPr>
            <p:cNvPr id="129047" name="Freeform 12"/>
            <p:cNvSpPr>
              <a:spLocks/>
            </p:cNvSpPr>
            <p:nvPr/>
          </p:nvSpPr>
          <p:spPr bwMode="auto">
            <a:xfrm>
              <a:off x="1094" y="1167"/>
              <a:ext cx="3021" cy="1155"/>
            </a:xfrm>
            <a:custGeom>
              <a:avLst/>
              <a:gdLst>
                <a:gd name="T0" fmla="*/ 0 w 2640"/>
                <a:gd name="T1" fmla="*/ 2347 h 912"/>
                <a:gd name="T2" fmla="*/ 4527 w 2640"/>
                <a:gd name="T3" fmla="*/ 2347 h 912"/>
                <a:gd name="T4" fmla="*/ 1893 w 2640"/>
                <a:gd name="T5" fmla="*/ 0 h 912"/>
                <a:gd name="T6" fmla="*/ 0 w 2640"/>
                <a:gd name="T7" fmla="*/ 2347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912"/>
                <a:gd name="T14" fmla="*/ 2640 w 264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912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Freeform 13"/>
            <p:cNvSpPr>
              <a:spLocks/>
            </p:cNvSpPr>
            <p:nvPr/>
          </p:nvSpPr>
          <p:spPr bwMode="auto">
            <a:xfrm>
              <a:off x="1203" y="1648"/>
              <a:ext cx="849" cy="670"/>
            </a:xfrm>
            <a:custGeom>
              <a:avLst/>
              <a:gdLst>
                <a:gd name="T0" fmla="*/ 1271 w 742"/>
                <a:gd name="T1" fmla="*/ 1362 h 529"/>
                <a:gd name="T2" fmla="*/ 0 w 742"/>
                <a:gd name="T3" fmla="*/ 0 h 529"/>
                <a:gd name="T4" fmla="*/ 0 60000 65536"/>
                <a:gd name="T5" fmla="*/ 0 60000 65536"/>
                <a:gd name="T6" fmla="*/ 0 w 742"/>
                <a:gd name="T7" fmla="*/ 0 h 529"/>
                <a:gd name="T8" fmla="*/ 742 w 742"/>
                <a:gd name="T9" fmla="*/ 529 h 5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2" h="529">
                  <a:moveTo>
                    <a:pt x="742" y="529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Oval 14"/>
            <p:cNvSpPr>
              <a:spLocks noChangeArrowheads="1"/>
            </p:cNvSpPr>
            <p:nvPr/>
          </p:nvSpPr>
          <p:spPr bwMode="auto">
            <a:xfrm>
              <a:off x="2316" y="1106"/>
              <a:ext cx="83" cy="9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Freeform 15"/>
            <p:cNvSpPr>
              <a:spLocks/>
            </p:cNvSpPr>
            <p:nvPr/>
          </p:nvSpPr>
          <p:spPr bwMode="auto">
            <a:xfrm>
              <a:off x="3097" y="1410"/>
              <a:ext cx="883" cy="916"/>
            </a:xfrm>
            <a:custGeom>
              <a:avLst/>
              <a:gdLst>
                <a:gd name="T0" fmla="*/ 0 w 772"/>
                <a:gd name="T1" fmla="*/ 1864 h 723"/>
                <a:gd name="T2" fmla="*/ 1321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0" name="Oval 16"/>
          <p:cNvSpPr>
            <a:spLocks noChangeArrowheads="1"/>
          </p:cNvSpPr>
          <p:nvPr/>
        </p:nvSpPr>
        <p:spPr bwMode="auto">
          <a:xfrm>
            <a:off x="3217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Oval 17"/>
          <p:cNvSpPr>
            <a:spLocks noChangeArrowheads="1"/>
          </p:cNvSpPr>
          <p:nvPr/>
        </p:nvSpPr>
        <p:spPr bwMode="auto">
          <a:xfrm>
            <a:off x="8012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18"/>
          <p:cNvSpPr>
            <a:spLocks noChangeShapeType="1"/>
          </p:cNvSpPr>
          <p:nvPr/>
        </p:nvSpPr>
        <p:spPr bwMode="auto">
          <a:xfrm>
            <a:off x="6311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9"/>
          <p:cNvSpPr>
            <a:spLocks noChangeShapeType="1"/>
          </p:cNvSpPr>
          <p:nvPr/>
        </p:nvSpPr>
        <p:spPr bwMode="auto">
          <a:xfrm>
            <a:off x="4918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20"/>
          <p:cNvSpPr>
            <a:spLocks noChangeShapeType="1"/>
          </p:cNvSpPr>
          <p:nvPr/>
        </p:nvSpPr>
        <p:spPr bwMode="auto">
          <a:xfrm flipH="1" flipV="1">
            <a:off x="4568825" y="2432051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21"/>
          <p:cNvSpPr>
            <a:spLocks noChangeShapeType="1"/>
          </p:cNvSpPr>
          <p:nvPr/>
        </p:nvSpPr>
        <p:spPr bwMode="auto">
          <a:xfrm>
            <a:off x="3260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Oval 22"/>
          <p:cNvSpPr>
            <a:spLocks noChangeArrowheads="1"/>
          </p:cNvSpPr>
          <p:nvPr/>
        </p:nvSpPr>
        <p:spPr bwMode="auto">
          <a:xfrm>
            <a:off x="6399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Oval 23"/>
          <p:cNvSpPr>
            <a:spLocks noChangeArrowheads="1"/>
          </p:cNvSpPr>
          <p:nvPr/>
        </p:nvSpPr>
        <p:spPr bwMode="auto">
          <a:xfrm>
            <a:off x="4743451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24"/>
          <p:cNvSpPr>
            <a:spLocks noChangeShapeType="1"/>
          </p:cNvSpPr>
          <p:nvPr/>
        </p:nvSpPr>
        <p:spPr bwMode="auto">
          <a:xfrm flipH="1">
            <a:off x="6311901" y="2528889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Text Box 25"/>
          <p:cNvSpPr txBox="1">
            <a:spLocks noChangeArrowheads="1"/>
          </p:cNvSpPr>
          <p:nvPr/>
        </p:nvSpPr>
        <p:spPr bwMode="auto">
          <a:xfrm>
            <a:off x="4638676" y="3638551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9040" name="Group 26"/>
          <p:cNvGrpSpPr>
            <a:grpSpLocks/>
          </p:cNvGrpSpPr>
          <p:nvPr/>
        </p:nvGrpSpPr>
        <p:grpSpPr bwMode="auto">
          <a:xfrm>
            <a:off x="6248401" y="3654429"/>
            <a:ext cx="798513" cy="442343"/>
            <a:chOff x="2811" y="3747"/>
            <a:chExt cx="432" cy="211"/>
          </a:xfrm>
        </p:grpSpPr>
        <p:sp>
          <p:nvSpPr>
            <p:cNvPr id="129045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9046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9041" name="Text Box 29"/>
          <p:cNvSpPr txBox="1">
            <a:spLocks noChangeArrowheads="1"/>
          </p:cNvSpPr>
          <p:nvPr/>
        </p:nvSpPr>
        <p:spPr bwMode="auto">
          <a:xfrm>
            <a:off x="4448176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 flipV="1">
            <a:off x="5445125" y="3683001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Text Box 31"/>
          <p:cNvSpPr txBox="1">
            <a:spLocks noChangeArrowheads="1"/>
          </p:cNvSpPr>
          <p:nvPr/>
        </p:nvSpPr>
        <p:spPr bwMode="auto">
          <a:xfrm>
            <a:off x="5106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698625" y="5035551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pencil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3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</a:t>
            </a:r>
            <a:r>
              <a:rPr lang="en-US"/>
              <a:t>viewing direction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0" y="3086100"/>
            <a:ext cx="34417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4000500"/>
            <a:ext cx="3543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574721"/>
            <a:ext cx="63246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400424"/>
            <a:ext cx="5118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dirty="0"/>
              <a:t>For rectified cameras, correspondence problem is easier</a:t>
            </a:r>
          </a:p>
          <a:p>
            <a:r>
              <a:rPr lang="en-US" dirty="0"/>
              <a:t>Only requires searching along a particular </a:t>
            </a:r>
            <a:r>
              <a:rPr lang="en-US" i="1" dirty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3641271"/>
            <a:ext cx="20701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63142"/>
            <a:ext cx="3200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63142"/>
            <a:ext cx="3657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3488871"/>
            <a:ext cx="2540000" cy="6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06" y="4505541"/>
            <a:ext cx="77851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392" y="2627857"/>
            <a:ext cx="67691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610600" y="2443840"/>
            <a:ext cx="869950" cy="111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29750" y="210094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4250" y="4588989"/>
            <a:ext cx="3351892" cy="573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5342" y="424608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1811778"/>
            <a:ext cx="449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50" y="3542560"/>
            <a:ext cx="52451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424" y="5323363"/>
            <a:ext cx="4584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Cross product can be written as a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690689"/>
            <a:ext cx="4140200" cy="6858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172" y="3632856"/>
            <a:ext cx="4528457" cy="14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14" y="5240360"/>
            <a:ext cx="2590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Dot product can be written as a vector-vector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Dot product can be written as a vector-vector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323115" y="1785257"/>
            <a:ext cx="1164771" cy="2144486"/>
          </a:xfrm>
          <a:custGeom>
            <a:avLst/>
            <a:gdLst>
              <a:gd name="connsiteX0" fmla="*/ 424543 w 1153886"/>
              <a:gd name="connsiteY0" fmla="*/ 2155372 h 2155372"/>
              <a:gd name="connsiteX1" fmla="*/ 457200 w 1153886"/>
              <a:gd name="connsiteY1" fmla="*/ 1240972 h 2155372"/>
              <a:gd name="connsiteX2" fmla="*/ 10886 w 1153886"/>
              <a:gd name="connsiteY2" fmla="*/ 816429 h 2155372"/>
              <a:gd name="connsiteX3" fmla="*/ 0 w 1153886"/>
              <a:gd name="connsiteY3" fmla="*/ 0 h 2155372"/>
              <a:gd name="connsiteX4" fmla="*/ 1153886 w 1153886"/>
              <a:gd name="connsiteY4" fmla="*/ 0 h 2155372"/>
              <a:gd name="connsiteX5" fmla="*/ 1121229 w 1153886"/>
              <a:gd name="connsiteY5" fmla="*/ 838200 h 2155372"/>
              <a:gd name="connsiteX6" fmla="*/ 707572 w 1153886"/>
              <a:gd name="connsiteY6" fmla="*/ 1219200 h 2155372"/>
              <a:gd name="connsiteX7" fmla="*/ 783772 w 1153886"/>
              <a:gd name="connsiteY7" fmla="*/ 2144486 h 2155372"/>
              <a:gd name="connsiteX8" fmla="*/ 424543 w 1153886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07572 w 1164771"/>
              <a:gd name="connsiteY6" fmla="*/ 1219200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24543 w 1164771"/>
              <a:gd name="connsiteY1" fmla="*/ 1230087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35428 w 1164771"/>
              <a:gd name="connsiteY0" fmla="*/ 2111829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11829 h 2144486"/>
              <a:gd name="connsiteX0" fmla="*/ 435428 w 1164771"/>
              <a:gd name="connsiteY0" fmla="*/ 2177143 h 2177143"/>
              <a:gd name="connsiteX1" fmla="*/ 424543 w 1164771"/>
              <a:gd name="connsiteY1" fmla="*/ 1230087 h 2177143"/>
              <a:gd name="connsiteX2" fmla="*/ 10886 w 1164771"/>
              <a:gd name="connsiteY2" fmla="*/ 816429 h 2177143"/>
              <a:gd name="connsiteX3" fmla="*/ 0 w 1164771"/>
              <a:gd name="connsiteY3" fmla="*/ 0 h 2177143"/>
              <a:gd name="connsiteX4" fmla="*/ 1153886 w 1164771"/>
              <a:gd name="connsiteY4" fmla="*/ 0 h 2177143"/>
              <a:gd name="connsiteX5" fmla="*/ 1164771 w 1164771"/>
              <a:gd name="connsiteY5" fmla="*/ 838200 h 2177143"/>
              <a:gd name="connsiteX6" fmla="*/ 772886 w 1164771"/>
              <a:gd name="connsiteY6" fmla="*/ 1230086 h 2177143"/>
              <a:gd name="connsiteX7" fmla="*/ 783772 w 1164771"/>
              <a:gd name="connsiteY7" fmla="*/ 2144486 h 2177143"/>
              <a:gd name="connsiteX8" fmla="*/ 435428 w 1164771"/>
              <a:gd name="connsiteY8" fmla="*/ 2177143 h 2177143"/>
              <a:gd name="connsiteX0" fmla="*/ 435428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44486 h 2144486"/>
              <a:gd name="connsiteX0" fmla="*/ 402771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  <a:gd name="connsiteX0" fmla="*/ 402771 w 1164771"/>
              <a:gd name="connsiteY0" fmla="*/ 2144486 h 2144486"/>
              <a:gd name="connsiteX1" fmla="*/ 391886 w 1164771"/>
              <a:gd name="connsiteY1" fmla="*/ 1240972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771" h="2144486">
                <a:moveTo>
                  <a:pt x="402771" y="2144486"/>
                </a:moveTo>
                <a:lnTo>
                  <a:pt x="391886" y="1240972"/>
                </a:lnTo>
                <a:lnTo>
                  <a:pt x="10886" y="816429"/>
                </a:lnTo>
                <a:lnTo>
                  <a:pt x="0" y="0"/>
                </a:lnTo>
                <a:lnTo>
                  <a:pt x="1153886" y="0"/>
                </a:lnTo>
                <a:lnTo>
                  <a:pt x="1164771" y="838200"/>
                </a:lnTo>
                <a:lnTo>
                  <a:pt x="772886" y="1230086"/>
                </a:lnTo>
                <a:lnTo>
                  <a:pt x="783772" y="2144486"/>
                </a:lnTo>
                <a:lnTo>
                  <a:pt x="402771" y="214448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22" y="1953985"/>
            <a:ext cx="38989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72" y="3194957"/>
            <a:ext cx="314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8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4789716" y="2460170"/>
            <a:ext cx="1099457" cy="1415143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6270173" y="2460170"/>
            <a:ext cx="1099457" cy="1415143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5889172" y="2960912"/>
            <a:ext cx="381000" cy="1426028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429" y="3102426"/>
            <a:ext cx="31496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6915" y="4376055"/>
            <a:ext cx="166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Essential 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7143" y="1686548"/>
            <a:ext cx="185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Homogenous coordinates </a:t>
            </a:r>
            <a:r>
              <a:rPr lang="en-US"/>
              <a:t>of point </a:t>
            </a:r>
            <a:r>
              <a:rPr lang="en-US" dirty="0"/>
              <a:t>in image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1372" y="1683600"/>
            <a:ext cx="1730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Homogenous coordinates of point </a:t>
            </a:r>
            <a:r>
              <a:rPr lang="en-US" dirty="0"/>
              <a:t>in image 2</a:t>
            </a:r>
          </a:p>
        </p:txBody>
      </p:sp>
    </p:spTree>
    <p:extLst>
      <p:ext uri="{BB962C8B-B14F-4D97-AF65-F5344CB8AC3E}">
        <p14:creationId xmlns:p14="http://schemas.microsoft.com/office/powerpoint/2010/main" val="27796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" grpId="0" animBg="1"/>
      <p:bldP spid="6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808514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/>
              <a:t>Consider a known, fixed pixel in the first image</a:t>
            </a:r>
          </a:p>
          <a:p>
            <a:r>
              <a:rPr lang="en-US" dirty="0"/>
              <a:t>What constraint does this place on the corresponding pixel?</a:t>
            </a:r>
          </a:p>
          <a:p>
            <a:endParaRPr lang="en-US" dirty="0"/>
          </a:p>
          <a:p>
            <a:r>
              <a:rPr lang="en-US" dirty="0"/>
              <a:t>                                    where</a:t>
            </a:r>
          </a:p>
          <a:p>
            <a:endParaRPr lang="en-US" dirty="0"/>
          </a:p>
          <a:p>
            <a:r>
              <a:rPr lang="en-US" dirty="0"/>
              <a:t>What kind of equation is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94" y="4615151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4615151"/>
            <a:ext cx="200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808514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/>
              <a:t>Consider a known, fixed pixel in the first image</a:t>
            </a:r>
          </a:p>
          <a:p>
            <a:r>
              <a:rPr lang="en-US" dirty="0"/>
              <a:t>                                    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1" y="3232666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329" y="3232666"/>
            <a:ext cx="2006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676" y="3918466"/>
            <a:ext cx="3590472" cy="236858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7739743" y="4245430"/>
            <a:ext cx="2481943" cy="204162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Line!</a:t>
            </a:r>
          </a:p>
        </p:txBody>
      </p:sp>
    </p:spTree>
    <p:extLst>
      <p:ext uri="{BB962C8B-B14F-4D97-AF65-F5344CB8AC3E}">
        <p14:creationId xmlns:p14="http://schemas.microsoft.com/office/powerpoint/2010/main" val="26900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i="1" dirty="0"/>
              <a:t>Reduces 2D search problem to search along a particular line: </a:t>
            </a:r>
            <a:r>
              <a:rPr lang="en-US" i="1" dirty="0" err="1">
                <a:solidFill>
                  <a:srgbClr val="FF0000"/>
                </a:solidFill>
              </a:rPr>
              <a:t>epipolar</a:t>
            </a:r>
            <a:r>
              <a:rPr lang="en-US" i="1" dirty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5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b="1" dirty="0"/>
              <a:t>p </a:t>
            </a:r>
            <a:r>
              <a:rPr lang="en-US" dirty="0"/>
              <a:t>is a pixel in first image and </a:t>
            </a:r>
            <a:r>
              <a:rPr lang="en-US" b="1" dirty="0"/>
              <a:t>q </a:t>
            </a:r>
            <a:r>
              <a:rPr lang="en-US" dirty="0"/>
              <a:t>is the corresponding pixel in the second image, then:</a:t>
            </a:r>
            <a:br>
              <a:rPr lang="en-US" dirty="0"/>
            </a:b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E</a:t>
            </a:r>
            <a:r>
              <a:rPr lang="en-US" b="1" dirty="0" err="1"/>
              <a:t>p</a:t>
            </a:r>
            <a:r>
              <a:rPr lang="en-US" dirty="0"/>
              <a:t> = 0</a:t>
            </a:r>
          </a:p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r>
              <a:rPr lang="en-US" dirty="0"/>
              <a:t>For fixed </a:t>
            </a:r>
            <a:r>
              <a:rPr lang="en-US" b="1" dirty="0"/>
              <a:t>p</a:t>
            </a:r>
            <a:r>
              <a:rPr lang="en-US" dirty="0"/>
              <a:t>, </a:t>
            </a:r>
            <a:r>
              <a:rPr lang="en-US" b="1" dirty="0"/>
              <a:t>q </a:t>
            </a:r>
            <a:r>
              <a:rPr lang="en-US" dirty="0"/>
              <a:t>must satisfy:</a:t>
            </a:r>
            <a:br>
              <a:rPr lang="en-US" dirty="0"/>
            </a:b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b="1" dirty="0" err="1"/>
              <a:t>l</a:t>
            </a:r>
            <a:r>
              <a:rPr lang="en-US" dirty="0"/>
              <a:t> = 0, where </a:t>
            </a:r>
            <a:r>
              <a:rPr lang="en-US" b="1" dirty="0"/>
              <a:t>l </a:t>
            </a:r>
            <a:r>
              <a:rPr lang="en-US" dirty="0"/>
              <a:t>= E</a:t>
            </a:r>
            <a:r>
              <a:rPr lang="en-US" b="1" dirty="0"/>
              <a:t>p</a:t>
            </a:r>
          </a:p>
          <a:p>
            <a:r>
              <a:rPr lang="en-US" dirty="0"/>
              <a:t>For fixed </a:t>
            </a:r>
            <a:r>
              <a:rPr lang="en-US" b="1" dirty="0"/>
              <a:t>q, p </a:t>
            </a:r>
            <a:r>
              <a:rPr lang="en-US" dirty="0"/>
              <a:t>must satisfy:</a:t>
            </a:r>
            <a:br>
              <a:rPr lang="en-US" dirty="0"/>
            </a:br>
            <a:r>
              <a:rPr lang="en-US" b="1" dirty="0" err="1"/>
              <a:t>l</a:t>
            </a:r>
            <a:r>
              <a:rPr lang="en-US" baseline="30000" dirty="0" err="1"/>
              <a:t>T</a:t>
            </a:r>
            <a:r>
              <a:rPr lang="en-US" b="1" dirty="0" err="1"/>
              <a:t>p</a:t>
            </a:r>
            <a:r>
              <a:rPr lang="en-US" b="1" dirty="0"/>
              <a:t> </a:t>
            </a:r>
            <a:r>
              <a:rPr lang="en-US" dirty="0"/>
              <a:t>= 0 where </a:t>
            </a:r>
            <a:r>
              <a:rPr lang="en-US" b="1" dirty="0" err="1"/>
              <a:t>l</a:t>
            </a:r>
            <a:r>
              <a:rPr lang="en-US" baseline="30000" dirty="0" err="1"/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E</a:t>
            </a:r>
            <a:r>
              <a:rPr lang="en-US" dirty="0"/>
              <a:t>, or </a:t>
            </a:r>
            <a:r>
              <a:rPr lang="en-US" b="1" dirty="0"/>
              <a:t>l </a:t>
            </a:r>
            <a:r>
              <a:rPr lang="en-US" dirty="0"/>
              <a:t>=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q</a:t>
            </a:r>
            <a:endParaRPr lang="en-US" b="1" dirty="0"/>
          </a:p>
          <a:p>
            <a:r>
              <a:rPr lang="en-US" dirty="0"/>
              <a:t>These are </a:t>
            </a:r>
            <a:r>
              <a:rPr lang="en-US" dirty="0" err="1"/>
              <a:t>epipolar</a:t>
            </a:r>
            <a:r>
              <a:rPr lang="en-US" dirty="0"/>
              <a:t> lines!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5431972" y="4001295"/>
            <a:ext cx="4324350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Epipolar</a:t>
            </a:r>
            <a:r>
              <a:rPr lang="en-US" dirty="0"/>
              <a:t> line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6966858" y="4849643"/>
            <a:ext cx="3701143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Epipolar</a:t>
            </a:r>
            <a:r>
              <a:rPr lang="en-US" dirty="0"/>
              <a:t> line in 1</a:t>
            </a:r>
            <a:r>
              <a:rPr lang="en-US" baseline="30000" dirty="0"/>
              <a:t>st</a:t>
            </a:r>
            <a:r>
              <a:rPr lang="en-US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34728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matrix and </a:t>
            </a:r>
            <a:r>
              <a:rPr lang="en-US" dirty="0" err="1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b="1" dirty="0"/>
              <a:t>p </a:t>
            </a:r>
            <a:r>
              <a:rPr lang="en-US" dirty="0"/>
              <a:t>is an </a:t>
            </a:r>
            <a:r>
              <a:rPr lang="en-US" dirty="0" err="1"/>
              <a:t>epipolar</a:t>
            </a:r>
            <a:r>
              <a:rPr lang="en-US" dirty="0"/>
              <a:t> line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  <a:endParaRPr lang="en-US" b="1" dirty="0"/>
          </a:p>
          <a:p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in second image pass through c</a:t>
            </a:r>
            <a:r>
              <a:rPr lang="en-US" baseline="-25000" dirty="0"/>
              <a:t>2</a:t>
            </a:r>
          </a:p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is </a:t>
            </a:r>
            <a:r>
              <a:rPr lang="en-US" dirty="0" err="1"/>
              <a:t>epipole</a:t>
            </a:r>
            <a:r>
              <a:rPr lang="en-US" dirty="0"/>
              <a:t>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3" y="2963875"/>
            <a:ext cx="56007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43" y="2506675"/>
            <a:ext cx="12065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43" y="3560775"/>
            <a:ext cx="298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1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q</a:t>
            </a:r>
            <a:r>
              <a:rPr lang="en-US" b="1" dirty="0"/>
              <a:t> </a:t>
            </a:r>
            <a:r>
              <a:rPr lang="en-US" dirty="0"/>
              <a:t>is an </a:t>
            </a:r>
            <a:r>
              <a:rPr lang="en-US" dirty="0" err="1"/>
              <a:t>epipolar</a:t>
            </a:r>
            <a:r>
              <a:rPr lang="en-US" dirty="0"/>
              <a:t> line in 1</a:t>
            </a:r>
            <a:r>
              <a:rPr lang="en-US" baseline="30000" dirty="0"/>
              <a:t>st</a:t>
            </a:r>
            <a:r>
              <a:rPr lang="en-US" dirty="0"/>
              <a:t>  image</a:t>
            </a:r>
            <a:endParaRPr lang="en-US" b="1" dirty="0"/>
          </a:p>
          <a:p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in first image pass through c</a:t>
            </a:r>
            <a:r>
              <a:rPr lang="en-US" baseline="-25000" dirty="0"/>
              <a:t>1</a:t>
            </a:r>
          </a:p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is the </a:t>
            </a:r>
            <a:r>
              <a:rPr lang="en-US" dirty="0" err="1"/>
              <a:t>epipole</a:t>
            </a:r>
            <a:r>
              <a:rPr lang="en-US" dirty="0"/>
              <a:t> in 1</a:t>
            </a:r>
            <a:r>
              <a:rPr lang="en-US" baseline="30000" dirty="0"/>
              <a:t>st</a:t>
            </a:r>
            <a:r>
              <a:rPr lang="en-US" dirty="0"/>
              <a:t>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matrix and </a:t>
            </a:r>
            <a:r>
              <a:rPr lang="en-US" dirty="0" err="1"/>
              <a:t>epipoles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3" y="3038035"/>
            <a:ext cx="57404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43" y="2320705"/>
            <a:ext cx="1892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43" y="3753644"/>
            <a:ext cx="2971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6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assumed that intrinsic parameters K are identity</a:t>
            </a:r>
          </a:p>
          <a:p>
            <a:r>
              <a:rPr lang="en-US" dirty="0"/>
              <a:t>What if they are not?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32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93" y="2476499"/>
            <a:ext cx="4114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93" y="3249386"/>
            <a:ext cx="4203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5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148011"/>
            <a:ext cx="46609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0" y="2247900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79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1690689"/>
            <a:ext cx="4851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08" y="4921252"/>
            <a:ext cx="4025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44" y="1523092"/>
            <a:ext cx="5555343" cy="2307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3967843"/>
            <a:ext cx="6520543" cy="649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0" y="4674756"/>
            <a:ext cx="76454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64" y="5421882"/>
            <a:ext cx="6261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4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474029" y="1926771"/>
            <a:ext cx="4996542" cy="2830286"/>
          </a:xfrm>
          <a:custGeom>
            <a:avLst/>
            <a:gdLst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603171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722914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21772 h 2830286"/>
              <a:gd name="connsiteX12" fmla="*/ 685800 w 4996542"/>
              <a:gd name="connsiteY12" fmla="*/ 0 h 2830286"/>
              <a:gd name="connsiteX0" fmla="*/ 685800 w 4996542"/>
              <a:gd name="connsiteY0" fmla="*/ 21771 h 2852057"/>
              <a:gd name="connsiteX1" fmla="*/ 696685 w 4996542"/>
              <a:gd name="connsiteY1" fmla="*/ 903514 h 2852057"/>
              <a:gd name="connsiteX2" fmla="*/ 2035628 w 4996542"/>
              <a:gd name="connsiteY2" fmla="*/ 903514 h 2852057"/>
              <a:gd name="connsiteX3" fmla="*/ 2035628 w 4996542"/>
              <a:gd name="connsiteY3" fmla="*/ 1948543 h 2852057"/>
              <a:gd name="connsiteX4" fmla="*/ 0 w 4996542"/>
              <a:gd name="connsiteY4" fmla="*/ 1948543 h 2852057"/>
              <a:gd name="connsiteX5" fmla="*/ 0 w 4996542"/>
              <a:gd name="connsiteY5" fmla="*/ 2841171 h 2852057"/>
              <a:gd name="connsiteX6" fmla="*/ 4996542 w 4996542"/>
              <a:gd name="connsiteY6" fmla="*/ 2852057 h 2852057"/>
              <a:gd name="connsiteX7" fmla="*/ 4996542 w 4996542"/>
              <a:gd name="connsiteY7" fmla="*/ 1970314 h 2852057"/>
              <a:gd name="connsiteX8" fmla="*/ 2405742 w 4996542"/>
              <a:gd name="connsiteY8" fmla="*/ 1959429 h 2852057"/>
              <a:gd name="connsiteX9" fmla="*/ 2394857 w 4996542"/>
              <a:gd name="connsiteY9" fmla="*/ 881743 h 2852057"/>
              <a:gd name="connsiteX10" fmla="*/ 3722914 w 4996542"/>
              <a:gd name="connsiteY10" fmla="*/ 881743 h 2852057"/>
              <a:gd name="connsiteX11" fmla="*/ 3733800 w 4996542"/>
              <a:gd name="connsiteY11" fmla="*/ 0 h 2852057"/>
              <a:gd name="connsiteX12" fmla="*/ 685800 w 4996542"/>
              <a:gd name="connsiteY12" fmla="*/ 21771 h 2852057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10886 h 2830286"/>
              <a:gd name="connsiteX12" fmla="*/ 685800 w 4996542"/>
              <a:gd name="connsiteY12" fmla="*/ 0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6542" h="2830286">
                <a:moveTo>
                  <a:pt x="685800" y="0"/>
                </a:moveTo>
                <a:lnTo>
                  <a:pt x="696685" y="881743"/>
                </a:lnTo>
                <a:lnTo>
                  <a:pt x="2035628" y="881743"/>
                </a:lnTo>
                <a:lnTo>
                  <a:pt x="2035628" y="1926772"/>
                </a:lnTo>
                <a:lnTo>
                  <a:pt x="0" y="1926772"/>
                </a:lnTo>
                <a:lnTo>
                  <a:pt x="0" y="2819400"/>
                </a:lnTo>
                <a:lnTo>
                  <a:pt x="4996542" y="2830286"/>
                </a:lnTo>
                <a:lnTo>
                  <a:pt x="4996542" y="1948543"/>
                </a:lnTo>
                <a:lnTo>
                  <a:pt x="2405742" y="1937658"/>
                </a:lnTo>
                <a:lnTo>
                  <a:pt x="2394857" y="859972"/>
                </a:lnTo>
                <a:lnTo>
                  <a:pt x="3722914" y="859972"/>
                </a:lnTo>
                <a:lnTo>
                  <a:pt x="3733800" y="10886"/>
                </a:lnTo>
                <a:lnTo>
                  <a:pt x="6858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1" y="2010570"/>
            <a:ext cx="62611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71" y="3016252"/>
            <a:ext cx="36068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4029" y="4021935"/>
            <a:ext cx="499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2639531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 result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418" y="2057400"/>
            <a:ext cx="2969582" cy="7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5-03-20 at 12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124200"/>
            <a:ext cx="2692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12"/>
          <p:cNvGrpSpPr>
            <a:grpSpLocks/>
          </p:cNvGrpSpPr>
          <p:nvPr/>
        </p:nvGrpSpPr>
        <p:grpSpPr bwMode="auto">
          <a:xfrm>
            <a:off x="1676400" y="3952069"/>
            <a:ext cx="8839200" cy="2347912"/>
            <a:chOff x="96" y="1824"/>
            <a:chExt cx="5568" cy="1479"/>
          </a:xfrm>
        </p:grpSpPr>
        <p:pic>
          <p:nvPicPr>
            <p:cNvPr id="119814" name="Picture 13" descr="chapel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14" descr="chapel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charset="0"/>
              </a:rPr>
              <a:t>Epipolar</a:t>
            </a:r>
            <a:r>
              <a:rPr lang="en-GB" dirty="0">
                <a:latin typeface="Arial" charset="0"/>
              </a:rPr>
              <a:t> constraint</a:t>
            </a: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1847851" y="1368425"/>
            <a:ext cx="8455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</a:rPr>
              <a:t>True in general!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Given pixel (</a:t>
            </a:r>
            <a:r>
              <a:rPr lang="en-GB" dirty="0" err="1">
                <a:solidFill>
                  <a:srgbClr val="000000"/>
                </a:solidFill>
              </a:rPr>
              <a:t>x,y</a:t>
            </a:r>
            <a:r>
              <a:rPr lang="en-GB" dirty="0">
                <a:solidFill>
                  <a:srgbClr val="000000"/>
                </a:solidFill>
              </a:rPr>
              <a:t>) in one image, corresponding pixel in the other image must lie on a line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Line function of (</a:t>
            </a:r>
            <a:r>
              <a:rPr lang="en-GB" dirty="0" err="1">
                <a:solidFill>
                  <a:srgbClr val="000000"/>
                </a:solidFill>
              </a:rPr>
              <a:t>x,y</a:t>
            </a:r>
            <a:r>
              <a:rPr lang="en-GB" dirty="0">
                <a:solidFill>
                  <a:srgbClr val="000000"/>
                </a:solidFill>
              </a:rPr>
              <a:t>) and parameters of camera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These lines are called </a:t>
            </a:r>
            <a:r>
              <a:rPr lang="en-GB" i="1" dirty="0" err="1">
                <a:solidFill>
                  <a:srgbClr val="000000"/>
                </a:solidFill>
              </a:rPr>
              <a:t>epipolar</a:t>
            </a:r>
            <a:r>
              <a:rPr lang="en-GB" i="1" dirty="0">
                <a:solidFill>
                  <a:srgbClr val="000000"/>
                </a:solidFill>
              </a:rPr>
              <a:t> line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2847" name="Oval 15"/>
          <p:cNvSpPr>
            <a:spLocks noChangeAspect="1" noChangeArrowheads="1"/>
          </p:cNvSpPr>
          <p:nvPr/>
        </p:nvSpPr>
        <p:spPr bwMode="auto">
          <a:xfrm>
            <a:off x="2968625" y="4845962"/>
            <a:ext cx="109538" cy="10953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40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83" y="1388380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2465015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884" y="2602255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163" y="1461756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078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8915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620001" y="40386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141028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063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8902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45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209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8915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063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434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1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517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023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011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             and </a:t>
            </a:r>
          </a:p>
          <a:p>
            <a:pPr eaLnBrk="0" hangingPunct="0"/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contain </a:t>
            </a:r>
            <a:r>
              <a:rPr lang="en-US" dirty="0" err="1"/>
              <a:t>epipole</a:t>
            </a:r>
            <a:endParaRPr lang="en-US" dirty="0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855" y="1355723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525" y="2258187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599" y="2438969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763" y="1363785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395" y="3330031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138" y="329836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185848" y="52578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9022959" y="61341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727560" y="51054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248587" y="61667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048" y="62650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388" y="62840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6542" y="60647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170574" y="47897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9010259" y="47244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952883" y="61722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316568" y="61069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9022959" y="52578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170574" y="54755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542049" y="57422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38986" y="59762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625342" y="57150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130931" y="61118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118560" y="61554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              and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is rank 2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42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84" y="1388381"/>
            <a:ext cx="616287" cy="41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2260908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700" y="2389821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914" y="1395060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4397808"/>
            <a:ext cx="359246" cy="3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382" y="3367593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129" y="334681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078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8915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620001" y="40386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141028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063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8902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45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209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8915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063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434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1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517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023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011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 rank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 is a 3 x 3 matrix</a:t>
            </a:r>
          </a:p>
          <a:p>
            <a:r>
              <a:rPr lang="en-US" dirty="0"/>
              <a:t>But there is a vector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such that Fc</a:t>
            </a:r>
            <a:r>
              <a:rPr lang="en-US" baseline="-25000" dirty="0"/>
              <a:t>1</a:t>
            </a:r>
            <a:r>
              <a:rPr lang="en-US" dirty="0"/>
              <a:t> = 0 and F</a:t>
            </a:r>
            <a:r>
              <a:rPr lang="en-US" baseline="30000" dirty="0"/>
              <a:t>T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96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</a:t>
            </a:r>
            <a:r>
              <a:rPr lang="en-US" b="1" dirty="0"/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1"/>
            <a:ext cx="8229600" cy="2239963"/>
          </a:xfrm>
        </p:spPr>
        <p:txBody>
          <a:bodyPr>
            <a:normAutofit/>
          </a:bodyPr>
          <a:lstStyle/>
          <a:p>
            <a:r>
              <a:rPr lang="en-US" dirty="0"/>
              <a:t>If we don’t know </a:t>
            </a:r>
            <a:r>
              <a:rPr lang="en-US" b="1" dirty="0"/>
              <a:t>K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dirty="0"/>
              <a:t>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b="1" dirty="0"/>
              <a:t>R</a:t>
            </a:r>
            <a:r>
              <a:rPr lang="en-US" dirty="0"/>
              <a:t>, or </a:t>
            </a:r>
            <a:r>
              <a:rPr lang="en-US" b="1" dirty="0"/>
              <a:t>t</a:t>
            </a:r>
            <a:r>
              <a:rPr lang="en-US" dirty="0"/>
              <a:t>, can we estimate </a:t>
            </a:r>
            <a:r>
              <a:rPr lang="en-US" b="1" dirty="0"/>
              <a:t>F </a:t>
            </a:r>
            <a:r>
              <a:rPr lang="en-US" dirty="0"/>
              <a:t>for two images?</a:t>
            </a:r>
          </a:p>
          <a:p>
            <a:endParaRPr lang="en-US" sz="1600" dirty="0"/>
          </a:p>
          <a:p>
            <a:r>
              <a:rPr lang="en-US" dirty="0"/>
              <a:t>Yes, given enough correspondences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ea typeface="新細明體" pitchFamily="18" charset="-120"/>
              </a:rPr>
              <a:t>Estimating F – 8-point algorithm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9093"/>
            <a:ext cx="8147050" cy="3313112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The fundamental matrix F is defined by</a:t>
            </a:r>
          </a:p>
          <a:p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    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7939" y="2026793"/>
          <a:ext cx="22320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方程式" r:id="rId4" imgW="622080" imgH="203040" progId="Equation.3">
                  <p:embed/>
                </p:oleObj>
              </mc:Choice>
              <mc:Fallback>
                <p:oleObj name="方程式" r:id="rId4" imgW="622080" imgH="2030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2026793"/>
                        <a:ext cx="22320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424114" y="2818955"/>
            <a:ext cx="6939657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for any pair of matches x and x’ in two images.</a:t>
            </a:r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1992314" y="3812730"/>
            <a:ext cx="4811189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5125" indent="-365125">
              <a:spcBef>
                <a:spcPct val="20000"/>
              </a:spcBef>
              <a:buFontTx/>
              <a:buChar char="•"/>
            </a:pPr>
            <a:r>
              <a:rPr kumimoji="1" lang="en-US" altLang="zh-TW" sz="2800">
                <a:ea typeface="新細明體" pitchFamily="18" charset="-120"/>
              </a:rPr>
              <a:t>Let x=(</a:t>
            </a:r>
            <a:r>
              <a:rPr kumimoji="1" lang="en-US" altLang="zh-TW" sz="2800" i="1">
                <a:ea typeface="新細明體" pitchFamily="18" charset="-120"/>
              </a:rPr>
              <a:t>u,v,1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 and x’=(</a:t>
            </a:r>
            <a:r>
              <a:rPr kumimoji="1" lang="en-US" altLang="zh-TW" sz="2800" i="1">
                <a:ea typeface="新細明體" pitchFamily="18" charset="-120"/>
              </a:rPr>
              <a:t>u’,v’,1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,</a:t>
            </a:r>
          </a:p>
        </p:txBody>
      </p:sp>
      <p:graphicFrame>
        <p:nvGraphicFramePr>
          <p:cNvPr id="1329164" name="Object 3"/>
          <p:cNvGraphicFramePr>
            <a:graphicFrameLocks noChangeAspect="1"/>
          </p:cNvGraphicFramePr>
          <p:nvPr/>
        </p:nvGraphicFramePr>
        <p:xfrm>
          <a:off x="7535864" y="3395218"/>
          <a:ext cx="25923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方程式" r:id="rId6" imgW="1257120" imgH="711000" progId="Equation.3">
                  <p:embed/>
                </p:oleObj>
              </mc:Choice>
              <mc:Fallback>
                <p:oleObj name="方程式" r:id="rId6" imgW="1257120" imgH="711000" progId="Equation.3">
                  <p:embed/>
                  <p:pic>
                    <p:nvPicPr>
                      <p:cNvPr id="13291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3395218"/>
                        <a:ext cx="2592387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65" name="Rectangle 13"/>
          <p:cNvSpPr>
            <a:spLocks noChangeArrowheads="1"/>
          </p:cNvSpPr>
          <p:nvPr/>
        </p:nvSpPr>
        <p:spPr bwMode="auto">
          <a:xfrm>
            <a:off x="2351089" y="4692205"/>
            <a:ext cx="5227585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each match gives a linear equation</a:t>
            </a:r>
          </a:p>
        </p:txBody>
      </p:sp>
      <p:graphicFrame>
        <p:nvGraphicFramePr>
          <p:cNvPr id="1329166" name="Object 4"/>
          <p:cNvGraphicFramePr>
            <a:graphicFrameLocks noChangeAspect="1"/>
          </p:cNvGraphicFramePr>
          <p:nvPr/>
        </p:nvGraphicFramePr>
        <p:xfrm>
          <a:off x="1957389" y="5555805"/>
          <a:ext cx="8315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8" imgW="4038480" imgH="228600" progId="Equation.3">
                  <p:embed/>
                </p:oleObj>
              </mc:Choice>
              <mc:Fallback>
                <p:oleObj name="Equation" r:id="rId8" imgW="4038480" imgH="228600" progId="Equation.3">
                  <p:embed/>
                  <p:pic>
                    <p:nvPicPr>
                      <p:cNvPr id="13291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5555805"/>
                        <a:ext cx="83153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4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9" grpId="0"/>
      <p:bldP spid="132916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>
                <a:ea typeface="新細明體" pitchFamily="18" charset="-120"/>
              </a:rPr>
              <a:t>8-point algorithm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92314" y="981076"/>
          <a:ext cx="8212137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方程式" r:id="rId4" imgW="3670200" imgH="2082600" progId="Equation.3">
                  <p:embed/>
                </p:oleObj>
              </mc:Choice>
              <mc:Fallback>
                <p:oleObj name="方程式" r:id="rId4" imgW="3670200" imgH="20826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981076"/>
                        <a:ext cx="8212137" cy="429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5229225"/>
            <a:ext cx="8229600" cy="1295400"/>
          </a:xfrm>
          <a:noFill/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 reality, instead of solving            , we seek </a:t>
            </a:r>
            <a:r>
              <a:rPr lang="en-US" altLang="zh-TW" b="1" dirty="0">
                <a:latin typeface="Times New Roman" pitchFamily="18" charset="0"/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to minimize         , least eigenvector of          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168800" y="5257801"/>
          <a:ext cx="10810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800" y="5257801"/>
                        <a:ext cx="10810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3577319" y="5545139"/>
          <a:ext cx="8239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方程式" r:id="rId8" imgW="304560" imgH="253800" progId="Equation.3">
                  <p:embed/>
                </p:oleObj>
              </mc:Choice>
              <mc:Fallback>
                <p:oleObj name="方程式" r:id="rId8" imgW="304560" imgH="25380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19" y="5545139"/>
                        <a:ext cx="8239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/>
          </p:nvPr>
        </p:nvGraphicFramePr>
        <p:xfrm>
          <a:off x="7317922" y="5529264"/>
          <a:ext cx="8969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0" imgW="342720" imgH="190440" progId="Equation.3">
                  <p:embed/>
                </p:oleObj>
              </mc:Choice>
              <mc:Fallback>
                <p:oleObj name="Equation" r:id="rId10" imgW="342720" imgH="190440" progId="Equation.3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922" y="5529264"/>
                        <a:ext cx="8969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3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8-point algorithm – Problem?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1"/>
            <a:ext cx="8686800" cy="1752600"/>
          </a:xfrm>
        </p:spPr>
        <p:txBody>
          <a:bodyPr>
            <a:normAutofit/>
          </a:bodyPr>
          <a:lstStyle/>
          <a:p>
            <a:r>
              <a:rPr lang="en-US" altLang="zh-TW" b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should have rank 2</a:t>
            </a:r>
          </a:p>
          <a:p>
            <a:r>
              <a:rPr lang="en-US" altLang="zh-TW" dirty="0">
                <a:ea typeface="新細明體" pitchFamily="18" charset="-120"/>
              </a:rPr>
              <a:t>To enforce that </a:t>
            </a:r>
            <a:r>
              <a:rPr lang="en-US" altLang="zh-TW" b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is of rank 2, F is replaced by F’ that minimizes              subject to the rank constraint. 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/>
          </p:nvPr>
        </p:nvGraphicFramePr>
        <p:xfrm>
          <a:off x="3637849" y="2257653"/>
          <a:ext cx="11128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方程式" r:id="rId4" imgW="469800" imgH="253800" progId="Equation.3">
                  <p:embed/>
                </p:oleObj>
              </mc:Choice>
              <mc:Fallback>
                <p:oleObj name="方程式" r:id="rId4" imgW="469800" imgH="25380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849" y="2257653"/>
                        <a:ext cx="1112837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839913" y="2833688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This is achieved by SVD. Let                , where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                           , let </a:t>
            </a:r>
          </a:p>
          <a:p>
            <a:pPr marL="342900" indent="-342900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then                    is the solution. 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854385" y="3308577"/>
          <a:ext cx="190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方程式" r:id="rId6" imgW="672840" imgH="203040" progId="Equation.3">
                  <p:embed/>
                </p:oleObj>
              </mc:Choice>
              <mc:Fallback>
                <p:oleObj name="方程式" r:id="rId6" imgW="672840" imgH="20304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385" y="3308577"/>
                        <a:ext cx="19034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343150" y="4038600"/>
          <a:ext cx="280828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方程式" r:id="rId8" imgW="1168200" imgH="711000" progId="Equation.3">
                  <p:embed/>
                </p:oleObj>
              </mc:Choice>
              <mc:Fallback>
                <p:oleObj name="方程式" r:id="rId8" imgW="1168200" imgH="7110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038600"/>
                        <a:ext cx="2808288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088064" y="4038600"/>
          <a:ext cx="26257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方程式" r:id="rId10" imgW="1091880" imgH="711000" progId="Equation.3">
                  <p:embed/>
                </p:oleObj>
              </mc:Choice>
              <mc:Fallback>
                <p:oleObj name="方程式" r:id="rId10" imgW="1091880" imgH="71100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4" y="4038600"/>
                        <a:ext cx="2625725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063875" y="5867400"/>
          <a:ext cx="2046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2" imgW="723600" imgH="203040" progId="Equation.3">
                  <p:embed/>
                </p:oleObj>
              </mc:Choice>
              <mc:Fallback>
                <p:oleObj name="Equation" r:id="rId12" imgW="723600" imgH="20304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5867400"/>
                        <a:ext cx="2046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8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F /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recover R and t between the cameras from F?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are in principle arbitrary matrices</a:t>
            </a:r>
          </a:p>
          <a:p>
            <a:r>
              <a:rPr lang="en-US" dirty="0"/>
              <a:t>What if we knew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to be identity?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2774950"/>
            <a:ext cx="39243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64" y="5033736"/>
            <a:ext cx="2070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8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093030"/>
            <a:ext cx="7886700" cy="2083933"/>
          </a:xfrm>
        </p:spPr>
        <p:txBody>
          <a:bodyPr/>
          <a:lstStyle/>
          <a:p>
            <a:r>
              <a:rPr lang="en-US" b="1" dirty="0"/>
              <a:t>t </a:t>
            </a:r>
            <a:r>
              <a:rPr lang="en-US" dirty="0"/>
              <a:t>is a solution to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= 0</a:t>
            </a:r>
          </a:p>
          <a:p>
            <a:r>
              <a:rPr lang="en-US" dirty="0"/>
              <a:t>Can’t distinguish between </a:t>
            </a:r>
            <a:r>
              <a:rPr lang="en-US" b="1" dirty="0"/>
              <a:t>t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="1" dirty="0" err="1"/>
              <a:t>t</a:t>
            </a:r>
            <a:r>
              <a:rPr lang="en-US" b="1" dirty="0"/>
              <a:t> </a:t>
            </a:r>
            <a:r>
              <a:rPr lang="en-US" dirty="0"/>
              <a:t>for constant scalar c</a:t>
            </a:r>
          </a:p>
          <a:p>
            <a:r>
              <a:rPr lang="en-US" dirty="0"/>
              <a:t>How do we recover 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geometry</a:t>
            </a:r>
          </a:p>
        </p:txBody>
      </p:sp>
    </p:spTree>
    <p:extLst>
      <p:ext uri="{BB962C8B-B14F-4D97-AF65-F5344CB8AC3E}">
        <p14:creationId xmlns:p14="http://schemas.microsoft.com/office/powerpoint/2010/main" val="2047035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438401"/>
            <a:ext cx="7886700" cy="3738562"/>
          </a:xfrm>
        </p:spPr>
        <p:txBody>
          <a:bodyPr/>
          <a:lstStyle/>
          <a:p>
            <a:r>
              <a:rPr lang="en-US" dirty="0"/>
              <a:t>We know E and </a:t>
            </a:r>
            <a:r>
              <a:rPr lang="en-US" b="1" dirty="0"/>
              <a:t>t</a:t>
            </a:r>
          </a:p>
          <a:p>
            <a:r>
              <a:rPr lang="en-US" dirty="0"/>
              <a:t>Consider taking SVD of E and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1865993"/>
            <a:ext cx="20701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15" y="3560536"/>
            <a:ext cx="26416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43" y="4203700"/>
            <a:ext cx="26416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364" y="4757964"/>
            <a:ext cx="66675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815" y="5422900"/>
            <a:ext cx="3987800" cy="43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815" y="6054271"/>
            <a:ext cx="2362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3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093030"/>
            <a:ext cx="7886700" cy="2083933"/>
          </a:xfrm>
        </p:spPr>
        <p:txBody>
          <a:bodyPr/>
          <a:lstStyle/>
          <a:p>
            <a:r>
              <a:rPr lang="en-US" b="1" dirty="0"/>
              <a:t>t </a:t>
            </a:r>
            <a:r>
              <a:rPr lang="en-US" dirty="0"/>
              <a:t>is a solution to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= 0</a:t>
            </a:r>
          </a:p>
          <a:p>
            <a:r>
              <a:rPr lang="en-US" dirty="0"/>
              <a:t>Can’t distinguish between </a:t>
            </a:r>
            <a:r>
              <a:rPr lang="en-US" b="1" dirty="0"/>
              <a:t>t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="1" dirty="0" err="1"/>
              <a:t>t</a:t>
            </a:r>
            <a:r>
              <a:rPr lang="en-US" b="1" dirty="0"/>
              <a:t> </a:t>
            </a:r>
            <a:r>
              <a:rPr lang="en-US" dirty="0"/>
              <a:t>for </a:t>
            </a:r>
            <a:r>
              <a:rPr lang="en-US"/>
              <a:t>constant scalar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0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Pros: it is linear, easy to implement and fast</a:t>
            </a:r>
          </a:p>
          <a:p>
            <a:r>
              <a:rPr lang="en-US" altLang="zh-TW" dirty="0">
                <a:ea typeface="新細明體" pitchFamily="18" charset="-120"/>
              </a:rPr>
              <a:t>Cons: susceptible to noise</a:t>
            </a:r>
          </a:p>
          <a:p>
            <a:r>
              <a:rPr lang="en-US" altLang="zh-TW" dirty="0">
                <a:ea typeface="新細明體" pitchFamily="18" charset="-120"/>
              </a:rPr>
              <a:t>Degenerate: if points are on same plane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Normalized 8-point algorithm: Hartley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Position origin at centroid of image points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Rescale coordinates so that center to farthest point is </a:t>
            </a:r>
            <a:r>
              <a:rPr lang="en-US" altLang="zh-TW" dirty="0" err="1">
                <a:ea typeface="新細明體" pitchFamily="18" charset="-120"/>
              </a:rPr>
              <a:t>sqrt</a:t>
            </a:r>
            <a:r>
              <a:rPr lang="en-US" altLang="zh-TW" dirty="0">
                <a:ea typeface="新細明體" pitchFamily="18" charset="-120"/>
              </a:rPr>
              <a:t> (2)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8-point algorithm</a:t>
            </a:r>
          </a:p>
        </p:txBody>
      </p:sp>
    </p:spTree>
    <p:extLst>
      <p:ext uri="{BB962C8B-B14F-4D97-AF65-F5344CB8AC3E}">
        <p14:creationId xmlns:p14="http://schemas.microsoft.com/office/powerpoint/2010/main" val="747219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Triangulation relies on correspondences</a:t>
            </a:r>
          </a:p>
          <a:p>
            <a:r>
              <a:rPr lang="en-US" dirty="0"/>
              <a:t>What if correspondences are incorrect?</a:t>
            </a:r>
          </a:p>
          <a:p>
            <a:r>
              <a:rPr lang="en-US" dirty="0"/>
              <a:t>Fitting: find the parameters of a model that best fit the data</a:t>
            </a:r>
          </a:p>
          <a:p>
            <a:r>
              <a:rPr lang="en-US" dirty="0"/>
              <a:t>Other examples:</a:t>
            </a:r>
          </a:p>
          <a:p>
            <a:pPr lvl="1"/>
            <a:r>
              <a:rPr lang="en-US" dirty="0"/>
              <a:t>least squares linear regression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noise</a:t>
            </a:r>
          </a:p>
        </p:txBody>
      </p:sp>
    </p:spTree>
    <p:extLst>
      <p:ext uri="{BB962C8B-B14F-4D97-AF65-F5344CB8AC3E}">
        <p14:creationId xmlns:p14="http://schemas.microsoft.com/office/powerpoint/2010/main" val="2766403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76" y="1963738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4629615" y="2506277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72986" y="4162219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30136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28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49" y="1524001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4579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6542046" y="2876551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5522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5495231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512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1883426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19474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20951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3558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single camera, pixel in image plane must correspond to point somewhere along a 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552" y="3566890"/>
            <a:ext cx="7168896" cy="3096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8771" y="3875314"/>
            <a:ext cx="3899481" cy="292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39343" y="523603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4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6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7227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41565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E2F-9378-8E47-8339-16BAAC8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problem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09EC-BEE3-214B-8405-AEEC72023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i="1" dirty="0"/>
                  <a:t>noisy</a:t>
                </a:r>
                <a:r>
                  <a:rPr lang="en-US" i="1" dirty="0"/>
                  <a:t> </a:t>
                </a:r>
                <a:r>
                  <a:rPr lang="en-US" dirty="0"/>
                  <a:t>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with some </a:t>
                </a:r>
                <a:r>
                  <a:rPr lang="en-US" b="1" i="1" dirty="0"/>
                  <a:t>completely incorrect </a:t>
                </a:r>
                <a:r>
                  <a:rPr lang="en-US" dirty="0"/>
                  <a:t>points</a:t>
                </a:r>
                <a:endParaRPr lang="en-US" b="0" dirty="0"/>
              </a:p>
              <a:p>
                <a:pPr lvl="2"/>
                <a:r>
                  <a:rPr lang="en-US" dirty="0"/>
                  <a:t>Example 1: 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Example 2: Fundamental 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set of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need to be fitted</a:t>
                </a:r>
              </a:p>
              <a:p>
                <a:pPr lvl="2"/>
                <a:r>
                  <a:rPr lang="en-US" b="0" dirty="0"/>
                  <a:t>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 estimation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cost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F estimation: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b="0" dirty="0"/>
                  <a:t>(Reprojection error)</a:t>
                </a:r>
              </a:p>
              <a:p>
                <a:pPr lvl="2"/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09EC-BEE3-214B-8405-AEEC72023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hypotheses?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hypotheses, keep the best one</a:t>
            </a:r>
          </a:p>
          <a:p>
            <a:pPr lvl="1"/>
            <a:r>
              <a:rPr lang="en-US" dirty="0"/>
              <a:t>Which hypotheses?</a:t>
            </a:r>
          </a:p>
          <a:p>
            <a:pPr lvl="1"/>
            <a:r>
              <a:rPr lang="en-US" dirty="0"/>
              <a:t>How do we decide which is best?</a:t>
            </a:r>
          </a:p>
        </p:txBody>
      </p:sp>
    </p:spTree>
    <p:extLst>
      <p:ext uri="{BB962C8B-B14F-4D97-AF65-F5344CB8AC3E}">
        <p14:creationId xmlns:p14="http://schemas.microsoft.com/office/powerpoint/2010/main" val="31857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D325-2037-6F42-8010-501ADA2F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hypotheses?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2B1B-AC16-264B-9EC4-13D4649A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hypotheses randomly?</a:t>
            </a:r>
          </a:p>
          <a:p>
            <a:pPr lvl="1"/>
            <a:r>
              <a:rPr lang="en-US" dirty="0"/>
              <a:t>Might sample useless hypotheses that doesn’t fit any data</a:t>
            </a:r>
          </a:p>
          <a:p>
            <a:r>
              <a:rPr lang="en-US" dirty="0"/>
              <a:t>Idea: sample data and fit hypotheses (assuming no noise)</a:t>
            </a:r>
          </a:p>
          <a:p>
            <a:pPr lvl="1"/>
            <a:r>
              <a:rPr lang="en-US" dirty="0"/>
              <a:t>Usually need a minimum number k of points to fit hypotheses</a:t>
            </a:r>
          </a:p>
          <a:p>
            <a:pPr lvl="1"/>
            <a:r>
              <a:rPr lang="en-US" dirty="0"/>
              <a:t>Randomly sample exactly k</a:t>
            </a:r>
          </a:p>
        </p:txBody>
      </p:sp>
    </p:spTree>
    <p:extLst>
      <p:ext uri="{BB962C8B-B14F-4D97-AF65-F5344CB8AC3E}">
        <p14:creationId xmlns:p14="http://schemas.microsoft.com/office/powerpoint/2010/main" val="453628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E2F-9378-8E47-8339-16BAAC8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 (again)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09EC-BEE3-214B-8405-AEEC72023F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</a:t>
                </a:r>
              </a:p>
              <a:p>
                <a:pPr lvl="1"/>
                <a:r>
                  <a:rPr lang="en-US" dirty="0"/>
                  <a:t>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Example 1: 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Example 2: Fundamental matrix: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set of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need to be fitted</a:t>
                </a:r>
              </a:p>
              <a:p>
                <a:pPr lvl="2"/>
                <a:r>
                  <a:rPr lang="en-US" b="0" dirty="0"/>
                  <a:t>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 estimation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cost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Line fitting: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F estimation: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b="0" dirty="0"/>
                  <a:t>(Reprojection error)</a:t>
                </a:r>
              </a:p>
              <a:p>
                <a:pPr lvl="1"/>
                <a:r>
                  <a:rPr lang="en-US" dirty="0"/>
                  <a:t>A minimum number needed k</a:t>
                </a:r>
              </a:p>
              <a:p>
                <a:pPr lvl="2"/>
                <a:r>
                  <a:rPr lang="en-US" b="0" dirty="0"/>
                  <a:t>Line fitting: 2</a:t>
                </a:r>
              </a:p>
              <a:p>
                <a:pPr lvl="2"/>
                <a:r>
                  <a:rPr lang="en-US" dirty="0"/>
                  <a:t>F estimation: 8</a:t>
                </a:r>
                <a:endParaRPr lang="en-US" b="0" dirty="0"/>
              </a:p>
              <a:p>
                <a:pPr lvl="2"/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F09EC-BEE3-214B-8405-AEEC72023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6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642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C2D1-580D-CD49-A7A8-A964A5B0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decide which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49AD-F17B-D246-87A3-EB02DD24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“Happy families are all alike; every unhappy family is unhappy in its own way.” – Leo Tolstoy, </a:t>
            </a:r>
            <a:r>
              <a:rPr lang="en-US" i="1" dirty="0"/>
              <a:t>Anna Karenina</a:t>
            </a:r>
            <a:endParaRPr lang="en-US" dirty="0"/>
          </a:p>
          <a:p>
            <a:r>
              <a:rPr lang="en-US" dirty="0"/>
              <a:t>Good hypothesis: lots of data points will agree (lots of </a:t>
            </a:r>
            <a:r>
              <a:rPr lang="en-US" i="1" dirty="0"/>
              <a:t>inliers)</a:t>
            </a:r>
            <a:endParaRPr lang="en-US" dirty="0"/>
          </a:p>
          <a:p>
            <a:r>
              <a:rPr lang="en-US" dirty="0"/>
              <a:t>Bad hypothesis: very little agreement (few </a:t>
            </a:r>
            <a:r>
              <a:rPr lang="en-US" i="1" dirty="0"/>
              <a:t>inliers</a:t>
            </a:r>
            <a:r>
              <a:rPr lang="en-US" dirty="0"/>
              <a:t>)</a:t>
            </a:r>
          </a:p>
          <a:p>
            <a:r>
              <a:rPr lang="en-US" dirty="0"/>
              <a:t>Assumption: </a:t>
            </a:r>
          </a:p>
          <a:p>
            <a:pPr lvl="1"/>
            <a:r>
              <a:rPr lang="en-US" dirty="0"/>
              <a:t>Noise is either &lt;50%</a:t>
            </a:r>
          </a:p>
          <a:p>
            <a:pPr lvl="1"/>
            <a:r>
              <a:rPr lang="en-US" dirty="0"/>
              <a:t>Or noisy points don’t all agree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903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6E5A-AE83-F44C-A1B6-552C08B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(</a:t>
            </a:r>
            <a:r>
              <a:rPr lang="en-US" dirty="0" err="1"/>
              <a:t>RAndom</a:t>
            </a:r>
            <a:r>
              <a:rPr lang="en-US" dirty="0"/>
              <a:t> </a:t>
            </a:r>
            <a:r>
              <a:rPr lang="en-US" dirty="0" err="1"/>
              <a:t>SAmple</a:t>
            </a:r>
            <a:r>
              <a:rPr lang="en-US" dirty="0"/>
              <a:t> Consensus)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2A85-70DB-844A-A1EF-EE136971F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</a:t>
            </a:r>
          </a:p>
          <a:p>
            <a:pPr lvl="1"/>
            <a:r>
              <a:rPr lang="en-US" dirty="0"/>
              <a:t>Sample minimum number of points k to fit hypothesis</a:t>
            </a:r>
          </a:p>
          <a:p>
            <a:pPr lvl="1"/>
            <a:r>
              <a:rPr lang="en-US" dirty="0"/>
              <a:t>Fit hypothesis</a:t>
            </a:r>
          </a:p>
          <a:p>
            <a:pPr lvl="1"/>
            <a:r>
              <a:rPr lang="en-US" dirty="0"/>
              <a:t>Count number of inliers in entire dataset</a:t>
            </a:r>
          </a:p>
          <a:p>
            <a:r>
              <a:rPr lang="en-US" dirty="0"/>
              <a:t>Return hypothesis with most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399354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8502123" y="25149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7892523" y="22101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9797523" y="32007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9187923" y="31245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6825723" y="28197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7206723" y="32007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6444723" y="35817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8806923" y="12195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8959323" y="18291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7663923" y="27435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7892523" y="22101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9187923" y="7623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8502123" y="20577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8273523" y="19053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9721323" y="7623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9187923" y="15243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9645123" y="11433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7130523" y="9909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8730723" y="35055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8425923" y="40389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7511523" y="12957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8502123" y="2514970"/>
            <a:ext cx="240247" cy="26871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7892523" y="2210170"/>
            <a:ext cx="240247" cy="268718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8502123" y="2514970"/>
            <a:ext cx="240247" cy="268718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298525" y="531184"/>
            <a:ext cx="568542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RANSAC (Random Sample Consensus)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676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2247" y="6550224"/>
            <a:ext cx="186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87207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690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viewed in second image, this ray looks like a line: </a:t>
            </a:r>
            <a:r>
              <a:rPr lang="en-US" i="1" dirty="0" err="1"/>
              <a:t>epipolar</a:t>
            </a:r>
            <a:r>
              <a:rPr lang="en-US" i="1" dirty="0"/>
              <a:t> line</a:t>
            </a:r>
          </a:p>
          <a:p>
            <a:r>
              <a:rPr lang="en-US" dirty="0"/>
              <a:t>The </a:t>
            </a:r>
            <a:r>
              <a:rPr lang="en-US" dirty="0" err="1"/>
              <a:t>epipolar</a:t>
            </a:r>
            <a:r>
              <a:rPr lang="en-US" dirty="0"/>
              <a:t> line must pass through image of the first camera in the second image</a:t>
            </a:r>
            <a:r>
              <a:rPr lang="en-US" i="1" dirty="0"/>
              <a:t> - </a:t>
            </a:r>
            <a:r>
              <a:rPr lang="en-US" i="1" dirty="0" err="1"/>
              <a:t>epipole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552" y="3643089"/>
            <a:ext cx="7168896" cy="30967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9343" y="53122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7815943" y="4930216"/>
            <a:ext cx="2582309" cy="5225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2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6291944" y="4441371"/>
            <a:ext cx="1110343" cy="1698172"/>
          </a:xfrm>
          <a:prstGeom prst="downArrowCallout">
            <a:avLst>
              <a:gd name="adj1" fmla="val 11274"/>
              <a:gd name="adj2" fmla="val 10294"/>
              <a:gd name="adj3" fmla="val 15196"/>
              <a:gd name="adj4" fmla="val 226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7086600" y="27203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6477000" y="24155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8382000" y="34061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7772400" y="33299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5410200" y="30251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5791200" y="34061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5029200" y="37871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1400" y="14249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7543800" y="20345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6248400" y="29489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6477000" y="24155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7772400" y="9677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7086600" y="22631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6858000" y="21107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8305800" y="9677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7772400" y="17297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8229600" y="13487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5715000" y="11963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7315200" y="37109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7010400" y="42443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6096000" y="15011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7086600" y="2720340"/>
            <a:ext cx="236220" cy="2291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6477000" y="2415540"/>
            <a:ext cx="236220" cy="22919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7086600" y="2720340"/>
            <a:ext cx="236220" cy="229197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4953000" y="1631276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6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30573110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7117080" y="23485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6507480" y="20437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8412480" y="30343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7802880" y="29581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5440680" y="26533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5821680" y="30343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5059680" y="34153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7421880" y="10531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7574280" y="16627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6278880" y="25771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6507480" y="20437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802880" y="5959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7117080" y="18913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6888480" y="17389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8336280" y="5959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7802880" y="13579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8260080" y="9769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5745480" y="8245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8412480" y="3034347"/>
            <a:ext cx="229286" cy="25809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7345680" y="33391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7040880" y="38725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7802880" y="2958147"/>
            <a:ext cx="229286" cy="25809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6126480" y="11293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7117080" y="2348547"/>
            <a:ext cx="229286" cy="25809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6507480" y="2043747"/>
            <a:ext cx="229286" cy="25809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7117080" y="1891347"/>
            <a:ext cx="229286" cy="25809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6888480" y="1738947"/>
            <a:ext cx="229286" cy="25809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7117080" y="2348547"/>
            <a:ext cx="229286" cy="25809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8839200" y="355854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/>
          </p:nvPr>
        </p:nvGraphicFramePr>
        <p:xfrm>
          <a:off x="9372601" y="3253741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3253741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9144000" y="310134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5181600" y="142494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5486400" y="96774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4953000" y="188214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2590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76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1143000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7127157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5462586" y="25755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5843586" y="29565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081586" y="33375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443786" y="9753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7596186" y="15849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300786" y="24993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6529386" y="19659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824786" y="5181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138986" y="18135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910386" y="16611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8358186" y="5181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824786" y="12801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281986" y="8991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767386" y="7467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434386" y="29565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367586" y="32613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7062786" y="37947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824786" y="28803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6148386" y="10515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138986" y="2270760"/>
            <a:ext cx="207380" cy="26729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462586" y="25755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5843586" y="2956560"/>
            <a:ext cx="207380" cy="267297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081586" y="33375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443786" y="9753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596186" y="15849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300786" y="2499360"/>
            <a:ext cx="207380" cy="267297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6529386" y="19659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7824786" y="5181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138986" y="18135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6910386" y="16611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358186" y="5181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7824786" y="12801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281986" y="8991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138986" y="2270760"/>
            <a:ext cx="207380" cy="267297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4598670" y="322326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/>
          </p:nvPr>
        </p:nvGraphicFramePr>
        <p:xfrm>
          <a:off x="4446271" y="356774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271" y="356774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132070" y="383286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833304" y="179388"/>
            <a:ext cx="138005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4827270" y="55626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8685214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4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676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solidFill>
                  <a:prstClr val="black"/>
                </a:solidFill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Solve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Score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Repeat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899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18040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inlier ratios</a:t>
            </a:r>
          </a:p>
        </p:txBody>
      </p:sp>
    </p:spTree>
    <p:extLst>
      <p:ext uri="{BB962C8B-B14F-4D97-AF65-F5344CB8AC3E}">
        <p14:creationId xmlns:p14="http://schemas.microsoft.com/office/powerpoint/2010/main" val="40212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14915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2"/>
          <p:cNvSpPr>
            <a:spLocks/>
          </p:cNvSpPr>
          <p:nvPr/>
        </p:nvSpPr>
        <p:spPr bwMode="auto">
          <a:xfrm>
            <a:off x="3733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Freeform 3"/>
          <p:cNvSpPr>
            <a:spLocks/>
          </p:cNvSpPr>
          <p:nvPr/>
        </p:nvSpPr>
        <p:spPr bwMode="auto">
          <a:xfrm flipH="1">
            <a:off x="6248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geometry</a:t>
            </a:r>
          </a:p>
        </p:txBody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9144000" cy="990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>
                <a:latin typeface="Arial" charset="0"/>
              </a:rPr>
              <a:t>Given an image point in one view, where is the corresponding point in the other view?</a:t>
            </a:r>
          </a:p>
        </p:txBody>
      </p:sp>
      <p:sp>
        <p:nvSpPr>
          <p:cNvPr id="123909" name="Oval 6"/>
          <p:cNvSpPr>
            <a:spLocks noChangeArrowheads="1"/>
          </p:cNvSpPr>
          <p:nvPr/>
        </p:nvSpPr>
        <p:spPr bwMode="auto">
          <a:xfrm>
            <a:off x="3543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Oval 7"/>
          <p:cNvSpPr>
            <a:spLocks noChangeArrowheads="1"/>
          </p:cNvSpPr>
          <p:nvPr/>
        </p:nvSpPr>
        <p:spPr bwMode="auto">
          <a:xfrm>
            <a:off x="7734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8"/>
          <p:cNvSpPr>
            <a:spLocks noChangeShapeType="1"/>
          </p:cNvSpPr>
          <p:nvPr/>
        </p:nvSpPr>
        <p:spPr bwMode="auto">
          <a:xfrm>
            <a:off x="6248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9"/>
          <p:cNvSpPr>
            <a:spLocks noChangeShapeType="1"/>
          </p:cNvSpPr>
          <p:nvPr/>
        </p:nvSpPr>
        <p:spPr bwMode="auto">
          <a:xfrm>
            <a:off x="5029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10"/>
          <p:cNvSpPr>
            <a:spLocks noChangeShapeType="1"/>
          </p:cNvSpPr>
          <p:nvPr/>
        </p:nvSpPr>
        <p:spPr bwMode="auto">
          <a:xfrm flipH="1" flipV="1">
            <a:off x="4724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59526" y="3048001"/>
            <a:ext cx="2733675" cy="1376363"/>
            <a:chOff x="3046" y="1920"/>
            <a:chExt cx="1722" cy="867"/>
          </a:xfrm>
        </p:grpSpPr>
        <p:sp>
          <p:nvSpPr>
            <p:cNvPr id="123938" name="Freeform 12"/>
            <p:cNvSpPr>
              <a:spLocks/>
            </p:cNvSpPr>
            <p:nvPr/>
          </p:nvSpPr>
          <p:spPr bwMode="auto">
            <a:xfrm>
              <a:off x="3046" y="2064"/>
              <a:ext cx="772" cy="723"/>
            </a:xfrm>
            <a:custGeom>
              <a:avLst/>
              <a:gdLst>
                <a:gd name="T0" fmla="*/ 0 w 772"/>
                <a:gd name="T1" fmla="*/ 723 h 723"/>
                <a:gd name="T2" fmla="*/ 772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9" name="Text Box 13"/>
            <p:cNvSpPr txBox="1">
              <a:spLocks noChangeArrowheads="1"/>
            </p:cNvSpPr>
            <p:nvPr/>
          </p:nvSpPr>
          <p:spPr bwMode="auto">
            <a:xfrm>
              <a:off x="3876" y="1920"/>
              <a:ext cx="8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3333FF"/>
                  </a:solidFill>
                  <a:latin typeface="Arial" pitchFamily="34" charset="0"/>
                </a:rPr>
                <a:t>epipolar</a:t>
              </a:r>
              <a:r>
                <a:rPr lang="en-US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solidFill>
                    <a:srgbClr val="3333FF"/>
                  </a:solidFill>
                  <a:latin typeface="Arial" pitchFamily="34" charset="0"/>
                </a:rPr>
                <a:t>line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79814" y="2514600"/>
            <a:ext cx="2287587" cy="1900238"/>
            <a:chOff x="1295" y="1584"/>
            <a:chExt cx="1441" cy="1197"/>
          </a:xfrm>
        </p:grpSpPr>
        <p:sp>
          <p:nvSpPr>
            <p:cNvPr id="123936" name="Line 15"/>
            <p:cNvSpPr>
              <a:spLocks noChangeShapeType="1"/>
            </p:cNvSpPr>
            <p:nvPr/>
          </p:nvSpPr>
          <p:spPr bwMode="auto">
            <a:xfrm flipV="1">
              <a:off x="1295" y="2464"/>
              <a:ext cx="386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7" name="Line 16"/>
            <p:cNvSpPr>
              <a:spLocks noChangeShapeType="1"/>
            </p:cNvSpPr>
            <p:nvPr/>
          </p:nvSpPr>
          <p:spPr bwMode="auto">
            <a:xfrm flipV="1">
              <a:off x="1680" y="1584"/>
              <a:ext cx="1056" cy="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93" name="Oval 17"/>
          <p:cNvSpPr>
            <a:spLocks noChangeArrowheads="1"/>
          </p:cNvSpPr>
          <p:nvPr/>
        </p:nvSpPr>
        <p:spPr bwMode="auto">
          <a:xfrm>
            <a:off x="4162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Line 18"/>
          <p:cNvSpPr>
            <a:spLocks noChangeShapeType="1"/>
          </p:cNvSpPr>
          <p:nvPr/>
        </p:nvSpPr>
        <p:spPr bwMode="auto">
          <a:xfrm flipH="1">
            <a:off x="6248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2438400"/>
            <a:ext cx="457200" cy="571500"/>
            <a:chOff x="2304" y="1536"/>
            <a:chExt cx="288" cy="360"/>
          </a:xfrm>
        </p:grpSpPr>
        <p:sp>
          <p:nvSpPr>
            <p:cNvPr id="123934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2"/>
                  </a:solidFill>
                </a:rPr>
                <a:t>?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81400" y="4378325"/>
            <a:ext cx="4191000" cy="819150"/>
            <a:chOff x="1296" y="2758"/>
            <a:chExt cx="2640" cy="516"/>
          </a:xfrm>
        </p:grpSpPr>
        <p:grpSp>
          <p:nvGrpSpPr>
            <p:cNvPr id="123928" name="Group 23"/>
            <p:cNvGrpSpPr>
              <a:grpSpLocks/>
            </p:cNvGrpSpPr>
            <p:nvPr/>
          </p:nvGrpSpPr>
          <p:grpSpPr bwMode="auto">
            <a:xfrm>
              <a:off x="1296" y="2758"/>
              <a:ext cx="2640" cy="48"/>
              <a:chOff x="1296" y="2758"/>
              <a:chExt cx="2640" cy="48"/>
            </a:xfrm>
          </p:grpSpPr>
          <p:sp>
            <p:nvSpPr>
              <p:cNvPr id="123931" name="Line 24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26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2" name="Oval 25"/>
              <p:cNvSpPr>
                <a:spLocks noChangeArrowheads="1"/>
              </p:cNvSpPr>
              <p:nvPr/>
            </p:nvSpPr>
            <p:spPr bwMode="auto">
              <a:xfrm>
                <a:off x="3024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3" name="Oval 26"/>
              <p:cNvSpPr>
                <a:spLocks noChangeArrowheads="1"/>
              </p:cNvSpPr>
              <p:nvPr/>
            </p:nvSpPr>
            <p:spPr bwMode="auto">
              <a:xfrm>
                <a:off x="2112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9" name="Freeform 27"/>
            <p:cNvSpPr>
              <a:spLocks/>
            </p:cNvSpPr>
            <p:nvPr/>
          </p:nvSpPr>
          <p:spPr bwMode="auto">
            <a:xfrm>
              <a:off x="2543" y="2813"/>
              <a:ext cx="467" cy="347"/>
            </a:xfrm>
            <a:custGeom>
              <a:avLst/>
              <a:gdLst>
                <a:gd name="T0" fmla="*/ 467 w 467"/>
                <a:gd name="T1" fmla="*/ 347 h 347"/>
                <a:gd name="T2" fmla="*/ 0 w 467"/>
                <a:gd name="T3" fmla="*/ 0 h 347"/>
                <a:gd name="T4" fmla="*/ 0 60000 65536"/>
                <a:gd name="T5" fmla="*/ 0 60000 65536"/>
                <a:gd name="T6" fmla="*/ 0 w 467"/>
                <a:gd name="T7" fmla="*/ 0 h 347"/>
                <a:gd name="T8" fmla="*/ 467 w 467"/>
                <a:gd name="T9" fmla="*/ 347 h 3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" h="347">
                  <a:moveTo>
                    <a:pt x="467" y="34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Text Box 28"/>
            <p:cNvSpPr txBox="1">
              <a:spLocks noChangeArrowheads="1"/>
            </p:cNvSpPr>
            <p:nvPr/>
          </p:nvSpPr>
          <p:spPr bwMode="auto">
            <a:xfrm>
              <a:off x="2976" y="3024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</a:rPr>
                <a:t>baseline</a:t>
              </a:r>
            </a:p>
          </p:txBody>
        </p:sp>
      </p:grpSp>
      <p:sp>
        <p:nvSpPr>
          <p:cNvPr id="639005" name="Rectangle 29"/>
          <p:cNvSpPr>
            <a:spLocks noChangeArrowheads="1"/>
          </p:cNvSpPr>
          <p:nvPr/>
        </p:nvSpPr>
        <p:spPr bwMode="auto">
          <a:xfrm>
            <a:off x="1524000" y="5334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A point in one view  </a:t>
            </a:r>
            <a:r>
              <a:rPr lang="ja-JP" altLang="en-US" sz="2400" dirty="0"/>
              <a:t>“</a:t>
            </a:r>
            <a:r>
              <a:rPr lang="en-US" altLang="ja-JP" sz="2400" dirty="0"/>
              <a:t>generates</a:t>
            </a:r>
            <a:r>
              <a:rPr lang="ja-JP" altLang="en-US" sz="2400" dirty="0"/>
              <a:t>”</a:t>
            </a:r>
            <a:r>
              <a:rPr lang="en-US" altLang="ja-JP" sz="2400" dirty="0"/>
              <a:t> an </a:t>
            </a:r>
            <a:r>
              <a:rPr lang="en-US" altLang="ja-JP" sz="2400" dirty="0" err="1">
                <a:solidFill>
                  <a:srgbClr val="3333FF"/>
                </a:solidFill>
              </a:rPr>
              <a:t>epipolar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3333FF"/>
                </a:solidFill>
              </a:rPr>
              <a:t>line </a:t>
            </a:r>
            <a:r>
              <a:rPr lang="en-US" altLang="ja-JP" sz="2400" dirty="0"/>
              <a:t>in the other view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The corresponding point lies on this line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400800" y="4495801"/>
            <a:ext cx="1524000" cy="396875"/>
            <a:chOff x="3072" y="2832"/>
            <a:chExt cx="960" cy="250"/>
          </a:xfrm>
        </p:grpSpPr>
        <p:sp>
          <p:nvSpPr>
            <p:cNvPr id="123926" name="Text Box 31"/>
            <p:cNvSpPr txBox="1">
              <a:spLocks noChangeArrowheads="1"/>
            </p:cNvSpPr>
            <p:nvPr/>
          </p:nvSpPr>
          <p:spPr bwMode="auto">
            <a:xfrm>
              <a:off x="3360" y="2832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3333FF"/>
                  </a:solidFill>
                </a:rPr>
                <a:t>epipole</a:t>
              </a:r>
            </a:p>
          </p:txBody>
        </p:sp>
        <p:sp>
          <p:nvSpPr>
            <p:cNvPr id="123927" name="Line 32"/>
            <p:cNvSpPr>
              <a:spLocks noChangeShapeType="1"/>
            </p:cNvSpPr>
            <p:nvPr/>
          </p:nvSpPr>
          <p:spPr bwMode="auto">
            <a:xfrm flipH="1" flipV="1">
              <a:off x="3072" y="2832"/>
              <a:ext cx="336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22" name="Group 34"/>
          <p:cNvGrpSpPr>
            <a:grpSpLocks/>
          </p:cNvGrpSpPr>
          <p:nvPr/>
        </p:nvGrpSpPr>
        <p:grpSpPr bwMode="auto">
          <a:xfrm>
            <a:off x="7826375" y="4303714"/>
            <a:ext cx="787400" cy="490537"/>
            <a:chOff x="3875" y="2766"/>
            <a:chExt cx="496" cy="309"/>
          </a:xfrm>
        </p:grpSpPr>
        <p:sp>
          <p:nvSpPr>
            <p:cNvPr id="123924" name="Text Box 35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3925" name="Text Box 36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3923" name="Text Box 38"/>
          <p:cNvSpPr txBox="1">
            <a:spLocks noChangeArrowheads="1"/>
          </p:cNvSpPr>
          <p:nvPr/>
        </p:nvSpPr>
        <p:spPr bwMode="auto">
          <a:xfrm>
            <a:off x="2981325" y="428942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87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3" grpId="0" animBg="1"/>
      <p:bldP spid="63900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line</a:t>
            </a:r>
          </a:p>
        </p:txBody>
      </p:sp>
      <p:pic>
        <p:nvPicPr>
          <p:cNvPr id="124930" name="Picture 4" descr="C:\AZ\data\chapel\chape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619251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C:\AZ\data\chapel\chapel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19251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86" name="Oval 6"/>
          <p:cNvSpPr>
            <a:spLocks noChangeAspect="1" noChangeArrowheads="1"/>
          </p:cNvSpPr>
          <p:nvPr/>
        </p:nvSpPr>
        <p:spPr bwMode="auto">
          <a:xfrm>
            <a:off x="2901950" y="2509839"/>
            <a:ext cx="109538" cy="1095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1981200" y="4394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err="1">
                <a:solidFill>
                  <a:srgbClr val="3333FF"/>
                </a:solidFill>
              </a:rPr>
              <a:t>Epipolar</a:t>
            </a:r>
            <a:r>
              <a:rPr lang="en-US" sz="3200" dirty="0">
                <a:solidFill>
                  <a:srgbClr val="3333FF"/>
                </a:solidFill>
              </a:rPr>
              <a:t> constraint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200" dirty="0"/>
              <a:t>Reduces correspondence problem to 1D search along an </a:t>
            </a:r>
            <a:r>
              <a:rPr lang="en-US" sz="2200" dirty="0" err="1"/>
              <a:t>epipolar</a:t>
            </a:r>
            <a:r>
              <a:rPr lang="en-US" sz="2200" dirty="0"/>
              <a:t> line</a:t>
            </a:r>
          </a:p>
        </p:txBody>
      </p:sp>
      <p:sp>
        <p:nvSpPr>
          <p:cNvPr id="634890" name="Line 10"/>
          <p:cNvSpPr>
            <a:spLocks noChangeShapeType="1"/>
          </p:cNvSpPr>
          <p:nvPr/>
        </p:nvSpPr>
        <p:spPr bwMode="auto">
          <a:xfrm>
            <a:off x="6080126" y="2647950"/>
            <a:ext cx="4284663" cy="63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6" grpId="0" animBg="1"/>
      <p:bldP spid="634888" grpId="0" autoUpdateAnimBg="0"/>
      <p:bldP spid="6348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7185</TotalTime>
  <Words>2797</Words>
  <Application>Microsoft Macintosh PowerPoint</Application>
  <PresentationFormat>Widescreen</PresentationFormat>
  <Paragraphs>441</Paragraphs>
  <Slides>75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Lucida Calligraphy</vt:lpstr>
      <vt:lpstr>Times New Roman</vt:lpstr>
      <vt:lpstr>Trebuchet MS</vt:lpstr>
      <vt:lpstr>Wingdings</vt:lpstr>
      <vt:lpstr>Office Theme</vt:lpstr>
      <vt:lpstr>方程式</vt:lpstr>
      <vt:lpstr>Equation</vt:lpstr>
      <vt:lpstr>Reconstruction</vt:lpstr>
      <vt:lpstr>Perspective projection in rectified cameras</vt:lpstr>
      <vt:lpstr>Epipolar constraint</vt:lpstr>
      <vt:lpstr>Epipolar constraint</vt:lpstr>
      <vt:lpstr>Epipolar geometry</vt:lpstr>
      <vt:lpstr>Epipolar geometry - why?</vt:lpstr>
      <vt:lpstr>Epipolar geometry</vt:lpstr>
      <vt:lpstr>Epipolar geometry</vt:lpstr>
      <vt:lpstr>Epipolar line</vt:lpstr>
      <vt:lpstr>Epipolar lines</vt:lpstr>
      <vt:lpstr>Epipolar lines</vt:lpstr>
      <vt:lpstr>Epipolar lines</vt:lpstr>
      <vt:lpstr>Epipolar geometry continued</vt:lpstr>
      <vt:lpstr>Nomenclature</vt:lpstr>
      <vt:lpstr>The epipolar pencil</vt:lpstr>
      <vt:lpstr>The epipolar pencil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constraint and epipolar lines</vt:lpstr>
      <vt:lpstr>Epipolar constraint and epipolar lines</vt:lpstr>
      <vt:lpstr>Epipolar constraint: putting it all together</vt:lpstr>
      <vt:lpstr>Essential matrix and epipoles</vt:lpstr>
      <vt:lpstr>Essential matrix and epipoles</vt:lpstr>
      <vt:lpstr>Epipolar geometry - the math</vt:lpstr>
      <vt:lpstr>Fundamental matrix</vt:lpstr>
      <vt:lpstr>Fundamental matrix</vt:lpstr>
      <vt:lpstr>Fundamental matrix</vt:lpstr>
      <vt:lpstr>Fundamental matrix</vt:lpstr>
      <vt:lpstr>Fundamental matrix</vt:lpstr>
      <vt:lpstr>Fundamental matrix result</vt:lpstr>
      <vt:lpstr>Properties of the Fundamental Matrix</vt:lpstr>
      <vt:lpstr>Properties of the Fundamental Matrix</vt:lpstr>
      <vt:lpstr>Properties of the Fundamental Matrix</vt:lpstr>
      <vt:lpstr>Why is F rank 2?</vt:lpstr>
      <vt:lpstr>Estimating F</vt:lpstr>
      <vt:lpstr>Estimating F – 8-point algorithm</vt:lpstr>
      <vt:lpstr>8-point algorithm</vt:lpstr>
      <vt:lpstr>8-point algorithm – Problem?</vt:lpstr>
      <vt:lpstr>Recovering camera parameters from F / E</vt:lpstr>
      <vt:lpstr>Recovering camera parameters from E</vt:lpstr>
      <vt:lpstr>Recovering camera parameters from E</vt:lpstr>
      <vt:lpstr>Recovering camera parameters from E</vt:lpstr>
      <vt:lpstr>8-point algorithm</vt:lpstr>
      <vt:lpstr>Dealing with noise</vt:lpstr>
      <vt:lpstr>Least squares: linear regression</vt:lpstr>
      <vt:lpstr>Linear regression</vt:lpstr>
      <vt:lpstr>Linear regression</vt:lpstr>
      <vt:lpstr>Outliers</vt:lpstr>
      <vt:lpstr>Robustness</vt:lpstr>
      <vt:lpstr>Idea</vt:lpstr>
      <vt:lpstr>Counting inliers</vt:lpstr>
      <vt:lpstr>Counting inliers</vt:lpstr>
      <vt:lpstr>Counting inliers</vt:lpstr>
      <vt:lpstr>More general problem setup</vt:lpstr>
      <vt:lpstr>How do we find the best hypotheses?</vt:lpstr>
      <vt:lpstr>Which hypotheses?</vt:lpstr>
      <vt:lpstr>Problem setup (again)</vt:lpstr>
      <vt:lpstr>How do we decide which is best?</vt:lpstr>
      <vt:lpstr>RANSAC (RAndom SAmple Consensus)</vt:lpstr>
      <vt:lpstr>PowerPoint Presentation</vt:lpstr>
      <vt:lpstr>PowerPoint Presentation</vt:lpstr>
      <vt:lpstr>PowerPoint Presentation</vt:lpstr>
      <vt:lpstr>PowerPoint Presentation</vt:lpstr>
      <vt:lpstr>RANSAC</vt:lpstr>
      <vt:lpstr>RANSAC pros and cons</vt:lpstr>
      <vt:lpstr>RANSAC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subject/>
  <dc:creator>Bharath Hariharan</dc:creator>
  <cp:keywords/>
  <dc:description/>
  <cp:lastModifiedBy>Bharath Hariharan</cp:lastModifiedBy>
  <cp:revision>8</cp:revision>
  <cp:lastPrinted>2019-09-24T16:10:25Z</cp:lastPrinted>
  <dcterms:created xsi:type="dcterms:W3CDTF">2018-09-16T20:20:03Z</dcterms:created>
  <dcterms:modified xsi:type="dcterms:W3CDTF">2019-09-24T16:18:06Z</dcterms:modified>
  <cp:category/>
</cp:coreProperties>
</file>