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350" r:id="rId2"/>
    <p:sldId id="356" r:id="rId3"/>
    <p:sldId id="279" r:id="rId4"/>
    <p:sldId id="285" r:id="rId5"/>
    <p:sldId id="286" r:id="rId6"/>
    <p:sldId id="287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84" r:id="rId16"/>
    <p:sldId id="300" r:id="rId17"/>
    <p:sldId id="301" r:id="rId18"/>
    <p:sldId id="302" r:id="rId19"/>
    <p:sldId id="303" r:id="rId20"/>
    <p:sldId id="349" r:id="rId21"/>
    <p:sldId id="352" r:id="rId22"/>
    <p:sldId id="353" r:id="rId23"/>
    <p:sldId id="298" r:id="rId24"/>
    <p:sldId id="273" r:id="rId25"/>
    <p:sldId id="274" r:id="rId26"/>
    <p:sldId id="304" r:id="rId27"/>
    <p:sldId id="280" r:id="rId28"/>
    <p:sldId id="281" r:id="rId29"/>
    <p:sldId id="282" r:id="rId30"/>
    <p:sldId id="283" r:id="rId31"/>
    <p:sldId id="305" r:id="rId32"/>
    <p:sldId id="334" r:id="rId33"/>
    <p:sldId id="258" r:id="rId34"/>
    <p:sldId id="259" r:id="rId35"/>
    <p:sldId id="260" r:id="rId36"/>
    <p:sldId id="335" r:id="rId37"/>
    <p:sldId id="261" r:id="rId38"/>
    <p:sldId id="262" r:id="rId39"/>
    <p:sldId id="263" r:id="rId40"/>
    <p:sldId id="264" r:id="rId41"/>
    <p:sldId id="265" r:id="rId42"/>
    <p:sldId id="266" r:id="rId43"/>
    <p:sldId id="267" r:id="rId44"/>
    <p:sldId id="268" r:id="rId45"/>
    <p:sldId id="269" r:id="rId46"/>
    <p:sldId id="271" r:id="rId47"/>
    <p:sldId id="272" r:id="rId48"/>
    <p:sldId id="270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54" r:id="rId58"/>
    <p:sldId id="310" r:id="rId59"/>
    <p:sldId id="309" r:id="rId60"/>
    <p:sldId id="311" r:id="rId61"/>
    <p:sldId id="312" r:id="rId62"/>
    <p:sldId id="313" r:id="rId63"/>
    <p:sldId id="314" r:id="rId64"/>
    <p:sldId id="306" r:id="rId65"/>
    <p:sldId id="315" r:id="rId66"/>
    <p:sldId id="316" r:id="rId67"/>
    <p:sldId id="317" r:id="rId68"/>
    <p:sldId id="318" r:id="rId69"/>
    <p:sldId id="355" r:id="rId70"/>
    <p:sldId id="344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2"/>
    <p:restoredTop sz="94624"/>
  </p:normalViewPr>
  <p:slideViewPr>
    <p:cSldViewPr snapToGrid="0" snapToObjects="1">
      <p:cViewPr varScale="1">
        <p:scale>
          <a:sx n="88" d="100"/>
          <a:sy n="88" d="100"/>
        </p:scale>
        <p:origin x="184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33A1C-0BA8-ED4B-85BE-B304DFA8E581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9B521-22D9-8A42-9C81-FAFDE2C4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0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1601C-F994-CA45-8863-564D8ED6F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47C79-25FF-CB44-9DA6-7DAE8E787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E720E-44F3-6742-A47E-8642BB03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10877-E548-8540-B643-92743D43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C0183-FB6B-8242-818D-0CD2F198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967D-5C86-5F49-84B7-886D249C8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DBED28-94A2-BD48-B2F4-E49E8902B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1E955-744C-074A-AA73-F3F2A488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FD2E0-EB18-2146-A072-C9DACE0A3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EF343-5985-1640-97A4-E7CC2A8A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7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82456-4C68-CA4E-A139-B90D2A629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96C4B-7B1E-F04E-BE70-6D5798CE4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FFFBB-8CA7-AE4E-8873-C461FCD9F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E0311-38D4-C047-863D-391B65E4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29EC0-A005-E041-A676-0272A379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7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18D0-DB0A-AB4C-9DD0-1DA9E1E22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31E00-4F99-0F40-9582-B68ACAE00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85C47-CD3B-4448-B8C5-7E6D32A8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30BFA-71D8-1E44-80D3-56197C8A6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435C1-BDFD-6B46-B929-088C0795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6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A535-E3A6-2E42-8216-7884B051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A9B68-8F1B-FD48-916F-363047928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E088A-B7CC-4946-AC66-A758C49B5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0223E-1AA1-E146-AE83-8FD47641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57793-C684-5B4C-9E95-FABFD7D7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0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D950-703B-6E44-A462-DA1C6241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57DAE-521A-4A4D-95CA-35C2D03DA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1B8CB-643D-1648-BA33-A656A39EA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1DA54-0E63-CB43-801C-AA538AD7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C358-6816-FE41-8529-BBDDC9F0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5F507-A835-064E-82DF-F39A63A6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5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60D71-A0D7-6042-9402-A3FE7AF2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FE3F6-CE77-5846-9AB9-B3A2FA93D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DDA71-4B3D-854C-B6F6-76FBC763F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D4C50-741D-B14F-8E60-A2A940251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3A2F9-A39D-E544-93A3-6EB6AE806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B044A-43F2-A041-8611-C98081C49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AE0B8F-E286-2749-BD9C-7F1FEAFE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7A10C-156E-C142-845C-A6AEF200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649A-096D-714D-A284-1AD09F407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2A484-4C5A-1740-8F39-9CA73377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8ABD8-CDE9-D845-8EE0-E0E4D7785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415F2-41C1-374B-BE95-F968AF39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5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C632F-5572-3E43-B88B-70C59B5C4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18D4D-25CD-3044-A6AF-53A86728A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1F3EF-465F-3145-891C-727648A1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6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6900-0FD6-9D44-80D9-4C3EB9619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3889B-EBD7-1049-BFCA-46078EEA3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54EE3-35D6-7344-ADC9-44F3CBC29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51C44-434C-694A-A914-E418AC35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76EE0-C73B-AA4B-8C51-0D23AE093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B0A7F-7034-7D46-BF3E-C2BA977F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7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16D3-F793-474F-998F-D0B668520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22B98-A1E8-E84A-96A9-C106A8ECD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7EDAE-52F1-6140-A451-A5E0D0BFF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1F60B-C45C-C345-B36E-23CBF84D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AFD5C-C055-3C4A-B0E1-FDF23348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436F8-3D65-B84F-AA7F-1BEB59CD4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7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E40938-D6F7-BB4A-A7FA-0A991301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B8DB8-C4BE-4840-8BB5-E94661B84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2C2A4-8EF3-B143-B007-2B3E7140A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CFB6-FB9E-0D40-844E-593F2D5F8798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CF0D0-1CAA-5E4F-BAD2-CAB0A947E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2AA7-594A-464A-B533-38B95A658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9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az\ppt\teaching\cv\sa_yorick0.mpg" TargetMode="External"/><Relationship Id="rId1" Type="http://schemas.microsoft.com/office/2007/relationships/media" Target="file:///C:\az\ppt\teaching\cv\sa_yorick0.mpg" TargetMode="External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D4E049-03BD-434A-A7ED-840318A5A8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FC9780E-B5FA-0C49-A6EF-41FFBD2B4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91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3788093"/>
          </a:xfrm>
        </p:spPr>
        <p:txBody>
          <a:bodyPr>
            <a:normAutofit/>
          </a:bodyPr>
          <a:lstStyle/>
          <a:p>
            <a:r>
              <a:rPr lang="en-US" dirty="0"/>
              <a:t>Suppose we know that (X,Y,Z) in the world projects to (</a:t>
            </a:r>
            <a:r>
              <a:rPr lang="en-US" dirty="0" err="1"/>
              <a:t>x,y</a:t>
            </a:r>
            <a:r>
              <a:rPr lang="en-US" dirty="0"/>
              <a:t>) in the image.</a:t>
            </a:r>
          </a:p>
          <a:p>
            <a:r>
              <a:rPr lang="en-US" dirty="0"/>
              <a:t>How many equations does this provide?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210" y="3808730"/>
            <a:ext cx="65913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4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4354831"/>
          </a:xfrm>
        </p:spPr>
        <p:txBody>
          <a:bodyPr>
            <a:normAutofit/>
          </a:bodyPr>
          <a:lstStyle/>
          <a:p>
            <a:r>
              <a:rPr lang="en-US" dirty="0"/>
              <a:t>Suppose we know that (X,Y,Z) in the world projects to (</a:t>
            </a:r>
            <a:r>
              <a:rPr lang="en-US" dirty="0" err="1"/>
              <a:t>x,y</a:t>
            </a:r>
            <a:r>
              <a:rPr lang="en-US" dirty="0"/>
              <a:t>) in the image.</a:t>
            </a:r>
          </a:p>
          <a:p>
            <a:r>
              <a:rPr lang="en-US" dirty="0"/>
              <a:t>How many equations does this provide?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 equations!</a:t>
            </a:r>
          </a:p>
          <a:p>
            <a:r>
              <a:rPr lang="en-US" dirty="0"/>
              <a:t>Are the equations linear in the parameters?</a:t>
            </a:r>
          </a:p>
          <a:p>
            <a:r>
              <a:rPr lang="en-US" dirty="0"/>
              <a:t>How many equations do we need?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170" y="4046268"/>
            <a:ext cx="8606790" cy="8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96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matrix vector form: </a:t>
            </a:r>
            <a:r>
              <a:rPr lang="en-US" dirty="0" err="1">
                <a:solidFill>
                  <a:srgbClr val="FF0000"/>
                </a:solidFill>
              </a:rPr>
              <a:t>A</a:t>
            </a:r>
            <a:r>
              <a:rPr lang="en-US" dirty="0" err="1"/>
              <a:t>p</a:t>
            </a:r>
            <a:r>
              <a:rPr lang="en-US" dirty="0"/>
              <a:t> = 0</a:t>
            </a:r>
          </a:p>
          <a:p>
            <a:r>
              <a:rPr lang="en-US" dirty="0"/>
              <a:t>6 points give 12 equations, 12 variables to solve for</a:t>
            </a:r>
          </a:p>
          <a:p>
            <a:r>
              <a:rPr lang="en-US" dirty="0"/>
              <a:t>But can only solve </a:t>
            </a:r>
            <a:r>
              <a:rPr lang="en-US" dirty="0" err="1"/>
              <a:t>upto</a:t>
            </a:r>
            <a:r>
              <a:rPr lang="en-US" dirty="0"/>
              <a:t> scale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40" y="1840278"/>
            <a:ext cx="8606790" cy="817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460" y="3283482"/>
            <a:ext cx="8195310" cy="2403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2590" y="2331720"/>
            <a:ext cx="8789670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71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matrix vector form: </a:t>
                </a:r>
                <a:r>
                  <a:rPr lang="en-US" dirty="0" err="1">
                    <a:solidFill>
                      <a:srgbClr val="FF0000"/>
                    </a:solidFill>
                  </a:rPr>
                  <a:t>A</a:t>
                </a:r>
                <a:r>
                  <a:rPr lang="en-US" dirty="0" err="1"/>
                  <a:t>p</a:t>
                </a:r>
                <a:r>
                  <a:rPr lang="en-US" dirty="0"/>
                  <a:t> = 0</a:t>
                </a:r>
              </a:p>
              <a:p>
                <a:r>
                  <a:rPr lang="en-US" dirty="0"/>
                  <a:t>We want non-trivial solutions</a:t>
                </a:r>
              </a:p>
              <a:p>
                <a:r>
                  <a:rPr lang="en-US" dirty="0"/>
                  <a:t>If p is a solution,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p is a solution too</a:t>
                </a:r>
              </a:p>
              <a:p>
                <a:r>
                  <a:rPr lang="en-US" dirty="0"/>
                  <a:t>Let’s just search for a solution with unit norm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20" y="3967480"/>
            <a:ext cx="1447800" cy="43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340" y="4919980"/>
            <a:ext cx="1498600" cy="46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5830" y="4366261"/>
            <a:ext cx="138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s.t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248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81772" y="1901508"/>
                <a:ext cx="7886700" cy="492950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matrix vector form: </a:t>
                </a:r>
                <a:r>
                  <a:rPr lang="en-US" dirty="0" err="1">
                    <a:solidFill>
                      <a:srgbClr val="FF0000"/>
                    </a:solidFill>
                  </a:rPr>
                  <a:t>A</a:t>
                </a:r>
                <a:r>
                  <a:rPr lang="en-US" dirty="0" err="1"/>
                  <a:t>p</a:t>
                </a:r>
                <a:r>
                  <a:rPr lang="en-US" dirty="0"/>
                  <a:t> = 0</a:t>
                </a:r>
              </a:p>
              <a:p>
                <a:r>
                  <a:rPr lang="en-US" dirty="0"/>
                  <a:t>We want non-trivial solutions</a:t>
                </a:r>
              </a:p>
              <a:p>
                <a:r>
                  <a:rPr lang="en-US" dirty="0"/>
                  <a:t>If p is a solution,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p is a solution too</a:t>
                </a:r>
              </a:p>
              <a:p>
                <a:r>
                  <a:rPr lang="en-US" dirty="0"/>
                  <a:t>Alternative form to deal with noisy inputs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How do you solve this? </a:t>
                </a:r>
              </a:p>
              <a:p>
                <a:pPr lvl="1"/>
                <a:r>
                  <a:rPr lang="en-US" i="1" dirty="0"/>
                  <a:t>Eigenvector of  A</a:t>
                </a:r>
                <a:r>
                  <a:rPr lang="en-US" i="1" baseline="30000" dirty="0"/>
                  <a:t>T</a:t>
                </a:r>
                <a:r>
                  <a:rPr lang="en-US" i="1" dirty="0"/>
                  <a:t>A with smallest  eigenvalue!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1772" y="1901508"/>
                <a:ext cx="7886700" cy="4929505"/>
              </a:xfrm>
              <a:blipFill>
                <a:blip r:embed="rId2"/>
                <a:stretch>
                  <a:fillRect l="-1286" t="-2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340" y="4919980"/>
            <a:ext cx="1498600" cy="46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5830" y="4366261"/>
            <a:ext cx="138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s.t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79DC8C-7C65-6748-B41A-7E0750752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99" y="3927948"/>
            <a:ext cx="4988467" cy="6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4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6 world points for which we know image locations</a:t>
            </a:r>
          </a:p>
          <a:p>
            <a:r>
              <a:rPr lang="en-US" dirty="0"/>
              <a:t>Would any 6 points work?</a:t>
            </a:r>
          </a:p>
          <a:p>
            <a:pPr lvl="1"/>
            <a:r>
              <a:rPr lang="en-US" dirty="0"/>
              <a:t>What if all 6 points are the same?</a:t>
            </a:r>
          </a:p>
          <a:p>
            <a:r>
              <a:rPr lang="en-US" dirty="0"/>
              <a:t>Need at least 6 non-coplanar points!</a:t>
            </a:r>
          </a:p>
        </p:txBody>
      </p:sp>
    </p:spTree>
    <p:extLst>
      <p:ext uri="{BB962C8B-B14F-4D97-AF65-F5344CB8AC3E}">
        <p14:creationId xmlns:p14="http://schemas.microsoft.com/office/powerpoint/2010/main" val="262696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3262630"/>
            <a:ext cx="7886700" cy="2914333"/>
          </a:xfrm>
        </p:spPr>
        <p:txBody>
          <a:bodyPr/>
          <a:lstStyle/>
          <a:p>
            <a:r>
              <a:rPr lang="en-US" dirty="0"/>
              <a:t>How do we get K, R and t from P?</a:t>
            </a:r>
          </a:p>
          <a:p>
            <a:r>
              <a:rPr lang="en-US" dirty="0"/>
              <a:t>Need to make some assumptions about K</a:t>
            </a:r>
          </a:p>
          <a:p>
            <a:r>
              <a:rPr lang="en-US" dirty="0"/>
              <a:t>What if K is upper triangular?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2452370"/>
            <a:ext cx="4038600" cy="55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1" y="4869180"/>
            <a:ext cx="2851541" cy="128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6164581"/>
            <a:ext cx="2899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Added skew if image x and y axes are </a:t>
            </a:r>
            <a:r>
              <a:rPr lang="en-US"/>
              <a:t>not perpendicular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98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1548130"/>
            <a:ext cx="7886700" cy="4989831"/>
          </a:xfrm>
        </p:spPr>
        <p:txBody>
          <a:bodyPr>
            <a:normAutofit/>
          </a:bodyPr>
          <a:lstStyle/>
          <a:p>
            <a:r>
              <a:rPr lang="en-US" dirty="0"/>
              <a:t>How do we get K, R and t from P?</a:t>
            </a:r>
          </a:p>
          <a:p>
            <a:r>
              <a:rPr lang="en-US" dirty="0"/>
              <a:t>Need to make some assumptions about K</a:t>
            </a:r>
          </a:p>
          <a:p>
            <a:r>
              <a:rPr lang="en-US" dirty="0"/>
              <a:t>What if K is upper triangular?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 = K [ R  t]</a:t>
            </a:r>
          </a:p>
          <a:p>
            <a:r>
              <a:rPr lang="en-US" dirty="0"/>
              <a:t>First 3 x 3 matrix of P is KR</a:t>
            </a:r>
          </a:p>
          <a:p>
            <a:r>
              <a:rPr lang="en-US" dirty="0"/>
              <a:t>“RQ” decomposition: decomposes an n x n matrix into product of upper triangular and rotation matrix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760" y="3179762"/>
            <a:ext cx="2851541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80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1548130"/>
            <a:ext cx="7886700" cy="4989831"/>
          </a:xfrm>
        </p:spPr>
        <p:txBody>
          <a:bodyPr>
            <a:normAutofit/>
          </a:bodyPr>
          <a:lstStyle/>
          <a:p>
            <a:r>
              <a:rPr lang="en-US" dirty="0"/>
              <a:t>How do we get K, R and t from P?</a:t>
            </a:r>
          </a:p>
          <a:p>
            <a:r>
              <a:rPr lang="en-US" dirty="0"/>
              <a:t>Need to make some assumptions about K</a:t>
            </a:r>
          </a:p>
          <a:p>
            <a:r>
              <a:rPr lang="en-US" dirty="0"/>
              <a:t>What if K is upper triangular?</a:t>
            </a:r>
          </a:p>
          <a:p>
            <a:r>
              <a:rPr lang="en-US" dirty="0"/>
              <a:t>P = K [ R  t]</a:t>
            </a:r>
          </a:p>
          <a:p>
            <a:r>
              <a:rPr lang="en-US" dirty="0"/>
              <a:t>First 3 x 3 matrix of P is KR</a:t>
            </a:r>
          </a:p>
          <a:p>
            <a:r>
              <a:rPr lang="en-US" dirty="0"/>
              <a:t>“RQ” decomposition: decomposes an n x n matrix into product of upper triangular and rotation matrix</a:t>
            </a:r>
          </a:p>
          <a:p>
            <a:r>
              <a:rPr lang="en-US" dirty="0"/>
              <a:t>t = K</a:t>
            </a:r>
            <a:r>
              <a:rPr lang="en-US" baseline="30000" dirty="0"/>
              <a:t>-1</a:t>
            </a:r>
            <a:r>
              <a:rPr lang="en-US" dirty="0"/>
              <a:t>P[:,2] </a:t>
            </a:r>
            <a:r>
              <a:rPr lang="en-US" dirty="0">
                <a:sym typeface="Wingdings"/>
              </a:rPr>
              <a:t> last column of 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93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and pose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BE6A9-E834-FB40-88A3-D30B8E352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420" y="1950022"/>
            <a:ext cx="4949190" cy="4351338"/>
          </a:xfrm>
        </p:spPr>
        <p:txBody>
          <a:bodyPr/>
          <a:lstStyle/>
          <a:p>
            <a:r>
              <a:rPr lang="en-US" dirty="0"/>
              <a:t>Where camera is relative to car equivalent to where car is relative to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10" y="1950022"/>
            <a:ext cx="5566410" cy="371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AE42C-C4A1-7644-94B9-380698E4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DCF8-47FB-3547-AE14-C796EBFF3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forward process:</a:t>
            </a:r>
          </a:p>
          <a:p>
            <a:pPr lvl="1"/>
            <a:r>
              <a:rPr lang="en-US" dirty="0"/>
              <a:t>Given </a:t>
            </a:r>
          </a:p>
          <a:p>
            <a:pPr lvl="2"/>
            <a:r>
              <a:rPr lang="en-US" dirty="0"/>
              <a:t>3D shapes</a:t>
            </a:r>
          </a:p>
          <a:p>
            <a:pPr lvl="2"/>
            <a:r>
              <a:rPr lang="en-US" dirty="0"/>
              <a:t>Their </a:t>
            </a:r>
            <a:r>
              <a:rPr lang="en-US" dirty="0" err="1"/>
              <a:t>locations+orientations</a:t>
            </a:r>
            <a:endParaRPr lang="en-US" dirty="0"/>
          </a:p>
          <a:p>
            <a:pPr lvl="2"/>
            <a:r>
              <a:rPr lang="en-US" dirty="0"/>
              <a:t>Their </a:t>
            </a:r>
            <a:r>
              <a:rPr lang="en-US" dirty="0" err="1"/>
              <a:t>material+paint</a:t>
            </a:r>
            <a:endParaRPr lang="en-US" dirty="0"/>
          </a:p>
          <a:p>
            <a:pPr lvl="2"/>
            <a:r>
              <a:rPr lang="en-US" dirty="0"/>
              <a:t>Light </a:t>
            </a:r>
            <a:r>
              <a:rPr lang="en-US" dirty="0" err="1"/>
              <a:t>directions+intensity</a:t>
            </a:r>
            <a:endParaRPr lang="en-US" dirty="0"/>
          </a:p>
          <a:p>
            <a:pPr lvl="2"/>
            <a:r>
              <a:rPr lang="en-US" dirty="0"/>
              <a:t>The Camera parameters</a:t>
            </a:r>
          </a:p>
          <a:p>
            <a:pPr lvl="1"/>
            <a:r>
              <a:rPr lang="en-US" dirty="0"/>
              <a:t>Produce the image</a:t>
            </a:r>
          </a:p>
          <a:p>
            <a:r>
              <a:rPr lang="en-US" dirty="0"/>
              <a:t>Reconstruction: </a:t>
            </a:r>
            <a:r>
              <a:rPr lang="en-US" i="1" dirty="0"/>
              <a:t>Reverse </a:t>
            </a:r>
            <a:r>
              <a:rPr lang="en-US" dirty="0"/>
              <a:t>this process</a:t>
            </a:r>
          </a:p>
          <a:p>
            <a:r>
              <a:rPr lang="en-US" dirty="0"/>
              <a:t>Next two/three classes: reconstructing geometry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701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>
            <a:extLst>
              <a:ext uri="{FF2B5EF4-FFF2-40B4-BE49-F238E27FC236}">
                <a16:creationId xmlns:a16="http://schemas.microsoft.com/office/drawing/2014/main" id="{6052C84B-9123-D848-AA55-1A30CD4ABA7D}"/>
              </a:ext>
            </a:extLst>
          </p:cNvPr>
          <p:cNvSpPr/>
          <p:nvPr/>
        </p:nvSpPr>
        <p:spPr>
          <a:xfrm>
            <a:off x="7463790" y="2228850"/>
            <a:ext cx="845820" cy="114300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world points given camera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210" y="4977130"/>
            <a:ext cx="2438400" cy="46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275BEF-676B-C54C-B32F-893BDC20440F}"/>
              </a:ext>
            </a:extLst>
          </p:cNvPr>
          <p:cNvSpPr txBox="1"/>
          <p:nvPr/>
        </p:nvSpPr>
        <p:spPr>
          <a:xfrm>
            <a:off x="6812280" y="3429000"/>
            <a:ext cx="2366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we recover this from just a single equation?</a:t>
            </a:r>
          </a:p>
        </p:txBody>
      </p:sp>
    </p:spTree>
    <p:extLst>
      <p:ext uri="{BB962C8B-B14F-4D97-AF65-F5344CB8AC3E}">
        <p14:creationId xmlns:p14="http://schemas.microsoft.com/office/powerpoint/2010/main" val="3883374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Ambiguity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484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pixel corresponds to an entire ray</a:t>
            </a:r>
          </a:p>
          <a:p>
            <a:pPr lvl="1"/>
            <a:r>
              <a:rPr lang="en-US" dirty="0"/>
              <a:t>2 linear equations in 3D space</a:t>
            </a:r>
          </a:p>
          <a:p>
            <a:r>
              <a:rPr lang="en-US" dirty="0"/>
              <a:t>Need additional constraints!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17515" y="4341482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2CDC8CC1-4C24-9E41-A8DA-774476D3B89C}"/>
              </a:ext>
            </a:extLst>
          </p:cNvPr>
          <p:cNvSpPr/>
          <p:nvPr/>
        </p:nvSpPr>
        <p:spPr>
          <a:xfrm>
            <a:off x="3025452" y="4483311"/>
            <a:ext cx="184125" cy="181708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4EDDB4-8F25-5C4F-9FD0-2BE1D4BC97BF}"/>
              </a:ext>
            </a:extLst>
          </p:cNvPr>
          <p:cNvCxnSpPr>
            <a:cxnSpLocks/>
          </p:cNvCxnSpPr>
          <p:nvPr/>
        </p:nvCxnSpPr>
        <p:spPr>
          <a:xfrm>
            <a:off x="3117515" y="4581282"/>
            <a:ext cx="6838802" cy="6403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655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81877"/>
          </a:xfrm>
        </p:spPr>
        <p:txBody>
          <a:bodyPr>
            <a:normAutofit/>
          </a:bodyPr>
          <a:lstStyle/>
          <a:p>
            <a:r>
              <a:rPr lang="en-US" dirty="0"/>
              <a:t>A pixel corresponds to an entire ray</a:t>
            </a:r>
          </a:p>
          <a:p>
            <a:pPr lvl="1"/>
            <a:r>
              <a:rPr lang="en-US" dirty="0"/>
              <a:t>2 linear equations in 3D space</a:t>
            </a:r>
          </a:p>
          <a:p>
            <a:r>
              <a:rPr lang="en-US" dirty="0"/>
              <a:t>If we have corresponding pixel from another view, can intersect rays!</a:t>
            </a:r>
          </a:p>
          <a:p>
            <a:pPr lvl="1"/>
            <a:r>
              <a:rPr lang="en-US" dirty="0"/>
              <a:t>4 equations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17515" y="4341482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2CDC8CC1-4C24-9E41-A8DA-774476D3B89C}"/>
              </a:ext>
            </a:extLst>
          </p:cNvPr>
          <p:cNvSpPr/>
          <p:nvPr/>
        </p:nvSpPr>
        <p:spPr>
          <a:xfrm>
            <a:off x="3025452" y="4483311"/>
            <a:ext cx="184125" cy="181708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4EDDB4-8F25-5C4F-9FD0-2BE1D4BC97BF}"/>
              </a:ext>
            </a:extLst>
          </p:cNvPr>
          <p:cNvCxnSpPr>
            <a:cxnSpLocks/>
          </p:cNvCxnSpPr>
          <p:nvPr/>
        </p:nvCxnSpPr>
        <p:spPr>
          <a:xfrm>
            <a:off x="3117515" y="4581282"/>
            <a:ext cx="6838802" cy="64031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BF41463-45B2-5746-A3A5-6BDBFE4F2390}"/>
              </a:ext>
            </a:extLst>
          </p:cNvPr>
          <p:cNvGrpSpPr/>
          <p:nvPr/>
        </p:nvGrpSpPr>
        <p:grpSpPr>
          <a:xfrm rot="18978313">
            <a:off x="4445079" y="5231400"/>
            <a:ext cx="1440180" cy="880110"/>
            <a:chOff x="742950" y="4057650"/>
            <a:chExt cx="1440180" cy="8801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9EFE42-2AAC-114B-A7A9-C935CCFD03DF}"/>
                </a:ext>
              </a:extLst>
            </p:cNvPr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0CB69E7-4950-E042-9EA9-F854A1218BE8}"/>
                </a:ext>
              </a:extLst>
            </p:cNvPr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77630A4-3F63-3E46-95B2-1B5D0CA3C784}"/>
              </a:ext>
            </a:extLst>
          </p:cNvPr>
          <p:cNvSpPr/>
          <p:nvPr/>
        </p:nvSpPr>
        <p:spPr>
          <a:xfrm>
            <a:off x="4633381" y="6153301"/>
            <a:ext cx="184125" cy="181708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875F3B-0FAF-9443-A643-6D6E9A895B5D}"/>
              </a:ext>
            </a:extLst>
          </p:cNvPr>
          <p:cNvCxnSpPr>
            <a:cxnSpLocks/>
            <a:stCxn id="13" idx="7"/>
          </p:cNvCxnSpPr>
          <p:nvPr/>
        </p:nvCxnSpPr>
        <p:spPr>
          <a:xfrm flipV="1">
            <a:off x="4790542" y="4220487"/>
            <a:ext cx="1750256" cy="195942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2A796C1-1060-2640-A0F5-F1BD691DB391}"/>
              </a:ext>
            </a:extLst>
          </p:cNvPr>
          <p:cNvSpPr/>
          <p:nvPr/>
        </p:nvSpPr>
        <p:spPr>
          <a:xfrm>
            <a:off x="5857541" y="4809666"/>
            <a:ext cx="215055" cy="20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44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</a:t>
            </a:r>
          </a:p>
          <a:p>
            <a:r>
              <a:rPr lang="en-US" dirty="0"/>
              <a:t>If we know where cameras are, we can shoot rays from corresponding pixels and intersect</a:t>
            </a:r>
          </a:p>
        </p:txBody>
      </p:sp>
      <p:grpSp>
        <p:nvGrpSpPr>
          <p:cNvPr id="6" name="Group 5"/>
          <p:cNvGrpSpPr/>
          <p:nvPr/>
        </p:nvGrpSpPr>
        <p:grpSpPr>
          <a:xfrm rot="1928743"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4551266" y="5003016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2CDC8CC1-4C24-9E41-A8DA-774476D3B89C}"/>
              </a:ext>
            </a:extLst>
          </p:cNvPr>
          <p:cNvSpPr/>
          <p:nvPr/>
        </p:nvSpPr>
        <p:spPr>
          <a:xfrm>
            <a:off x="2840429" y="3429000"/>
            <a:ext cx="184125" cy="181708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3022C0-E08C-8948-8466-609D992AE1A6}"/>
              </a:ext>
            </a:extLst>
          </p:cNvPr>
          <p:cNvSpPr/>
          <p:nvPr/>
        </p:nvSpPr>
        <p:spPr>
          <a:xfrm>
            <a:off x="4739568" y="5924917"/>
            <a:ext cx="184125" cy="181708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4EDDB4-8F25-5C4F-9FD0-2BE1D4BC97BF}"/>
              </a:ext>
            </a:extLst>
          </p:cNvPr>
          <p:cNvCxnSpPr>
            <a:cxnSpLocks/>
            <a:stCxn id="11" idx="5"/>
          </p:cNvCxnSpPr>
          <p:nvPr/>
        </p:nvCxnSpPr>
        <p:spPr>
          <a:xfrm>
            <a:off x="2997590" y="3584097"/>
            <a:ext cx="6251918" cy="225908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3CD1F1-848E-0C40-AC33-4535EF325736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4896729" y="3992103"/>
            <a:ext cx="1750256" cy="195942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B7DB4FC-246E-CD45-9DD8-4C6F1304BB71}"/>
              </a:ext>
            </a:extLst>
          </p:cNvPr>
          <p:cNvSpPr/>
          <p:nvPr/>
        </p:nvSpPr>
        <p:spPr>
          <a:xfrm>
            <a:off x="5963728" y="4581282"/>
            <a:ext cx="215055" cy="20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37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have two cameras</a:t>
            </a:r>
          </a:p>
          <a:p>
            <a:pPr lvl="1"/>
            <a:r>
              <a:rPr lang="en-US" dirty="0"/>
              <a:t>Calibrated: parameters known</a:t>
            </a:r>
          </a:p>
          <a:p>
            <a:r>
              <a:rPr lang="en-US" dirty="0"/>
              <a:t>And a pair of corresponding pixels</a:t>
            </a:r>
          </a:p>
          <a:p>
            <a:r>
              <a:rPr lang="en-US" dirty="0"/>
              <a:t>Find 3D location of point!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4259581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680" y="4271011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45000" y="554228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45600" y="570611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85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have two cameras</a:t>
            </a:r>
          </a:p>
          <a:p>
            <a:pPr lvl="1"/>
            <a:r>
              <a:rPr lang="en-US" dirty="0"/>
              <a:t>Calibrated: parameters known</a:t>
            </a:r>
          </a:p>
          <a:p>
            <a:r>
              <a:rPr lang="en-US" dirty="0"/>
              <a:t>And a pair of corresponding pixels</a:t>
            </a:r>
          </a:p>
          <a:p>
            <a:r>
              <a:rPr lang="en-US" dirty="0"/>
              <a:t>Find 3D location of point!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4259581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680" y="4271011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45000" y="554228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45600" y="570611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45000" y="5704840"/>
            <a:ext cx="839470" cy="3693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84310" y="5889506"/>
            <a:ext cx="839470" cy="3693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070" y="3790950"/>
            <a:ext cx="787400" cy="44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250" y="3779044"/>
            <a:ext cx="7874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5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0" y="4170999"/>
            <a:ext cx="29210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2011680"/>
            <a:ext cx="292100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280" y="1529080"/>
            <a:ext cx="787400" cy="165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280" y="3688399"/>
            <a:ext cx="787400" cy="165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020" y="2354580"/>
            <a:ext cx="736600" cy="21971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7" idx="3"/>
            <a:endCxn id="10" idx="1"/>
          </p:cNvCxnSpPr>
          <p:nvPr/>
        </p:nvCxnSpPr>
        <p:spPr>
          <a:xfrm>
            <a:off x="7556500" y="2354580"/>
            <a:ext cx="731520" cy="1098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10" idx="1"/>
          </p:cNvCxnSpPr>
          <p:nvPr/>
        </p:nvCxnSpPr>
        <p:spPr>
          <a:xfrm flipV="1">
            <a:off x="7556500" y="3453131"/>
            <a:ext cx="731520" cy="10607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1"/>
            <a:endCxn id="9" idx="3"/>
          </p:cNvCxnSpPr>
          <p:nvPr/>
        </p:nvCxnSpPr>
        <p:spPr>
          <a:xfrm flipH="1">
            <a:off x="3535680" y="4513899"/>
            <a:ext cx="10998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1"/>
            <a:endCxn id="8" idx="3"/>
          </p:cNvCxnSpPr>
          <p:nvPr/>
        </p:nvCxnSpPr>
        <p:spPr>
          <a:xfrm flipH="1">
            <a:off x="3535680" y="2354580"/>
            <a:ext cx="10998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581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590" y="1943100"/>
            <a:ext cx="29210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2881312"/>
            <a:ext cx="5452110" cy="1658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180" y="4792655"/>
            <a:ext cx="8515350" cy="387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010" y="5256708"/>
            <a:ext cx="8961120" cy="35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88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52650" y="3702052"/>
            <a:ext cx="7886700" cy="2474911"/>
          </a:xfrm>
        </p:spPr>
        <p:txBody>
          <a:bodyPr/>
          <a:lstStyle/>
          <a:p>
            <a:r>
              <a:rPr lang="en-US" dirty="0"/>
              <a:t>1 image gives 2 equations</a:t>
            </a:r>
          </a:p>
          <a:p>
            <a:r>
              <a:rPr lang="en-US" dirty="0"/>
              <a:t>Need 2 images!</a:t>
            </a:r>
          </a:p>
          <a:p>
            <a:r>
              <a:rPr lang="en-US" dirty="0"/>
              <a:t>Solve linear equations to get 3D point location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20" y="1690689"/>
            <a:ext cx="29210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0" y="2606278"/>
            <a:ext cx="8961120" cy="351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" y="3114737"/>
            <a:ext cx="8961120" cy="35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2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non-linear optimization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45" y="1818322"/>
            <a:ext cx="5452110" cy="1658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140" y="4138930"/>
            <a:ext cx="4549140" cy="838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140" y="5293493"/>
            <a:ext cx="4549140" cy="8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74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Callout 13"/>
          <p:cNvSpPr/>
          <p:nvPr/>
        </p:nvSpPr>
        <p:spPr>
          <a:xfrm>
            <a:off x="6130290" y="1943100"/>
            <a:ext cx="1314450" cy="106299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282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Callout 11"/>
          <p:cNvSpPr/>
          <p:nvPr/>
        </p:nvSpPr>
        <p:spPr>
          <a:xfrm>
            <a:off x="5513070" y="2400300"/>
            <a:ext cx="605790" cy="86868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perspective projection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790" y="5011420"/>
            <a:ext cx="2438400" cy="469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70120" y="3234690"/>
            <a:ext cx="210312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Camera </a:t>
            </a:r>
            <a:r>
              <a:rPr lang="en-US" dirty="0" err="1"/>
              <a:t>intrinsics</a:t>
            </a:r>
            <a:r>
              <a:rPr lang="en-US" dirty="0"/>
              <a:t>: how your camera handles pixel. Changes if you change your camera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0070" y="1348741"/>
            <a:ext cx="49149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Camera </a:t>
            </a:r>
            <a:r>
              <a:rPr lang="en-US" dirty="0" err="1"/>
              <a:t>extrinsics</a:t>
            </a:r>
            <a:r>
              <a:rPr lang="en-US" dirty="0"/>
              <a:t>: where your camera is relative to the world. Changes if you move the camera</a:t>
            </a:r>
          </a:p>
        </p:txBody>
      </p:sp>
    </p:spTree>
    <p:extLst>
      <p:ext uri="{BB962C8B-B14F-4D97-AF65-F5344CB8AC3E}">
        <p14:creationId xmlns:p14="http://schemas.microsoft.com/office/powerpoint/2010/main" val="41138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non-linear optimization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784350"/>
            <a:ext cx="4549140" cy="838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140" y="2916053"/>
            <a:ext cx="4549140" cy="844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818" y="4329820"/>
            <a:ext cx="4952365" cy="17488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604260" y="6092190"/>
            <a:ext cx="49720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Reprojection</a:t>
            </a:r>
            <a:r>
              <a:rPr lang="en-US" dirty="0">
                <a:solidFill>
                  <a:schemeClr val="bg1"/>
                </a:solidFill>
              </a:rPr>
              <a:t> error</a:t>
            </a:r>
          </a:p>
        </p:txBody>
      </p:sp>
    </p:spTree>
    <p:extLst>
      <p:ext uri="{BB962C8B-B14F-4D97-AF65-F5344CB8AC3E}">
        <p14:creationId xmlns:p14="http://schemas.microsoft.com/office/powerpoint/2010/main" val="3027618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non-linear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3367004"/>
            <a:ext cx="7886700" cy="280995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Reprojection</a:t>
            </a:r>
            <a:r>
              <a:rPr lang="en-US" dirty="0"/>
              <a:t> error is the squared error between the true image coordinates of a point and the projected coordinates of hypothesized 3D point</a:t>
            </a:r>
          </a:p>
          <a:p>
            <a:r>
              <a:rPr lang="en-US" dirty="0"/>
              <a:t>Actual error we care about</a:t>
            </a:r>
          </a:p>
          <a:p>
            <a:r>
              <a:rPr lang="en-US" dirty="0"/>
              <a:t>Minimize total sum of </a:t>
            </a:r>
            <a:r>
              <a:rPr lang="en-US" dirty="0" err="1"/>
              <a:t>reprojection</a:t>
            </a:r>
            <a:r>
              <a:rPr lang="en-US" dirty="0"/>
              <a:t> error across all images</a:t>
            </a:r>
          </a:p>
          <a:p>
            <a:r>
              <a:rPr lang="en-US" i="1" dirty="0"/>
              <a:t>Non-linear optimization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98" y="1310235"/>
            <a:ext cx="4602163" cy="16251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87140" y="2997672"/>
            <a:ext cx="46204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Reprojection</a:t>
            </a:r>
            <a:r>
              <a:rPr lang="en-US" dirty="0">
                <a:solidFill>
                  <a:schemeClr val="bg1"/>
                </a:solidFill>
              </a:rPr>
              <a:t> error</a:t>
            </a:r>
          </a:p>
        </p:txBody>
      </p:sp>
    </p:spTree>
    <p:extLst>
      <p:ext uri="{BB962C8B-B14F-4D97-AF65-F5344CB8AC3E}">
        <p14:creationId xmlns:p14="http://schemas.microsoft.com/office/powerpoint/2010/main" val="2390969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two </a:t>
            </a:r>
            <a:r>
              <a:rPr lang="en-US" i="1" dirty="0"/>
              <a:t>calibrated</a:t>
            </a:r>
            <a:r>
              <a:rPr lang="en-US" dirty="0"/>
              <a:t> cameras</a:t>
            </a:r>
          </a:p>
          <a:p>
            <a:pPr lvl="1"/>
            <a:r>
              <a:rPr lang="en-US" dirty="0"/>
              <a:t>Find pairs of corresponding pixels</a:t>
            </a:r>
          </a:p>
          <a:p>
            <a:pPr lvl="1"/>
            <a:r>
              <a:rPr lang="en-US" dirty="0"/>
              <a:t>Use corresponding image locations to set up equations on world coordinates</a:t>
            </a:r>
          </a:p>
          <a:p>
            <a:pPr lvl="1"/>
            <a:r>
              <a:rPr lang="en-US" dirty="0"/>
              <a:t>Solve!</a:t>
            </a:r>
          </a:p>
        </p:txBody>
      </p:sp>
    </p:spTree>
    <p:extLst>
      <p:ext uri="{BB962C8B-B14F-4D97-AF65-F5344CB8AC3E}">
        <p14:creationId xmlns:p14="http://schemas.microsoft.com/office/powerpoint/2010/main" val="4214370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case: cameras can be arbitrary locations and orientations</a:t>
            </a:r>
          </a:p>
        </p:txBody>
      </p:sp>
      <p:grpSp>
        <p:nvGrpSpPr>
          <p:cNvPr id="6" name="Group 5"/>
          <p:cNvGrpSpPr/>
          <p:nvPr/>
        </p:nvGrpSpPr>
        <p:grpSpPr>
          <a:xfrm rot="1928743"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4551266" y="5003016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75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case: cameras are parallel to each other and translated along X axis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64180" y="5039678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61260" y="4526201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426970" y="3040381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90321" y="4528582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 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9912" y="2966085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axis</a:t>
            </a:r>
          </a:p>
        </p:txBody>
      </p:sp>
    </p:spTree>
    <p:extLst>
      <p:ext uri="{BB962C8B-B14F-4D97-AF65-F5344CB8AC3E}">
        <p14:creationId xmlns:p14="http://schemas.microsoft.com/office/powerpoint/2010/main" val="3143533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with </a:t>
            </a:r>
            <a:r>
              <a:rPr lang="en-US" i="1" dirty="0"/>
              <a:t>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case: cameras are parallel to each other and translated along X axis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64180" y="5039678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61260" y="4526201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426970" y="3040381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90321" y="4528582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 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9912" y="2966085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axis</a:t>
            </a:r>
          </a:p>
        </p:txBody>
      </p:sp>
    </p:spTree>
    <p:extLst>
      <p:ext uri="{BB962C8B-B14F-4D97-AF65-F5344CB8AC3E}">
        <p14:creationId xmlns:p14="http://schemas.microsoft.com/office/powerpoint/2010/main" val="928119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8"/>
          <p:cNvSpPr txBox="1">
            <a:spLocks noChangeArrowheads="1"/>
          </p:cNvSpPr>
          <p:nvPr/>
        </p:nvSpPr>
        <p:spPr bwMode="auto">
          <a:xfrm>
            <a:off x="1981200" y="749300"/>
            <a:ext cx="344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Stereo head</a:t>
            </a:r>
          </a:p>
        </p:txBody>
      </p:sp>
      <p:sp>
        <p:nvSpPr>
          <p:cNvPr id="115717" name="Text Box 9"/>
          <p:cNvSpPr txBox="1">
            <a:spLocks noChangeArrowheads="1"/>
          </p:cNvSpPr>
          <p:nvPr/>
        </p:nvSpPr>
        <p:spPr bwMode="auto">
          <a:xfrm>
            <a:off x="1854200" y="3187700"/>
            <a:ext cx="433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/>
              <a:t>Kinect / depth cameras</a:t>
            </a:r>
          </a:p>
        </p:txBody>
      </p:sp>
      <p:pic>
        <p:nvPicPr>
          <p:cNvPr id="725003" name="sa_yorick0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000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437" y="3644900"/>
            <a:ext cx="4191907" cy="31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5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25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500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500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with “rectified cameras”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870" y="2152650"/>
            <a:ext cx="418719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870" y="2152650"/>
            <a:ext cx="41529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7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50" y="4455161"/>
            <a:ext cx="1452880" cy="1441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50" y="2766060"/>
            <a:ext cx="34925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50" y="3520440"/>
            <a:ext cx="3416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50" y="4592321"/>
            <a:ext cx="1452880" cy="1441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131" y="4377690"/>
            <a:ext cx="3001531" cy="1760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50" y="2766060"/>
            <a:ext cx="34925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450" y="3520440"/>
            <a:ext cx="3416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5558790" y="2263140"/>
            <a:ext cx="1908810" cy="128016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perspective projection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210" y="4977130"/>
            <a:ext cx="2438400" cy="469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73040" y="3554730"/>
            <a:ext cx="25603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494569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2409190"/>
            <a:ext cx="5974080" cy="1479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3845053"/>
            <a:ext cx="7379970" cy="14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21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120" y="4558030"/>
            <a:ext cx="3365500" cy="165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725739"/>
            <a:ext cx="2425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25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2603500"/>
            <a:ext cx="24130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4478020"/>
            <a:ext cx="3365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25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2603500"/>
            <a:ext cx="24130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4478020"/>
            <a:ext cx="3365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789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4420870"/>
            <a:ext cx="3632200" cy="165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90" y="2588579"/>
            <a:ext cx="2679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388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80" y="3454717"/>
            <a:ext cx="15367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51" y="3480752"/>
            <a:ext cx="2489200" cy="93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951" y="4812028"/>
            <a:ext cx="1447800" cy="93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480" y="4812028"/>
            <a:ext cx="1447800" cy="939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6980" y="3267075"/>
            <a:ext cx="6995160" cy="1315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06980" y="4634231"/>
            <a:ext cx="6995160" cy="131508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06980" y="5966461"/>
            <a:ext cx="699516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Y coordinate is the same!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6980" y="2665789"/>
            <a:ext cx="699516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X coordinate differs by </a:t>
            </a:r>
            <a:r>
              <a:rPr lang="en-US" sz="3200" dirty="0" err="1">
                <a:solidFill>
                  <a:schemeClr val="bg1"/>
                </a:solidFill>
              </a:rPr>
              <a:t>t</a:t>
            </a:r>
            <a:r>
              <a:rPr lang="en-US" sz="3200" baseline="-25000" dirty="0" err="1">
                <a:solidFill>
                  <a:schemeClr val="bg1"/>
                </a:solidFill>
              </a:rPr>
              <a:t>x</a:t>
            </a:r>
            <a:r>
              <a:rPr lang="en-US" sz="3200" dirty="0">
                <a:solidFill>
                  <a:schemeClr val="bg1"/>
                </a:solidFill>
              </a:rPr>
              <a:t>/Z</a:t>
            </a:r>
          </a:p>
        </p:txBody>
      </p:sp>
    </p:spTree>
    <p:extLst>
      <p:ext uri="{BB962C8B-B14F-4D97-AF65-F5344CB8AC3E}">
        <p14:creationId xmlns:p14="http://schemas.microsoft.com/office/powerpoint/2010/main" val="266661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 coordinate differs by </a:t>
            </a:r>
            <a:r>
              <a:rPr lang="en-US" dirty="0" err="1"/>
              <a:t>t</a:t>
            </a:r>
            <a:r>
              <a:rPr lang="en-US" baseline="-25000" dirty="0" err="1"/>
              <a:t>x</a:t>
            </a:r>
            <a:r>
              <a:rPr lang="en-US" dirty="0"/>
              <a:t>/Z</a:t>
            </a:r>
          </a:p>
          <a:p>
            <a:r>
              <a:rPr lang="en-US" dirty="0"/>
              <a:t>That is, difference in X coordinate is </a:t>
            </a:r>
            <a:r>
              <a:rPr lang="en-US" i="1" dirty="0"/>
              <a:t>inversely proportional to depth</a:t>
            </a:r>
          </a:p>
          <a:p>
            <a:r>
              <a:rPr lang="en-US" dirty="0"/>
              <a:t>Difference in X coordinate is called </a:t>
            </a:r>
            <a:r>
              <a:rPr lang="en-US" i="1" dirty="0"/>
              <a:t>disparity</a:t>
            </a:r>
            <a:r>
              <a:rPr lang="en-US" dirty="0"/>
              <a:t> </a:t>
            </a:r>
          </a:p>
          <a:p>
            <a:r>
              <a:rPr lang="en-US" dirty="0"/>
              <a:t>Translation between cameras (</a:t>
            </a:r>
            <a:r>
              <a:rPr lang="en-US" dirty="0" err="1"/>
              <a:t>tx</a:t>
            </a:r>
            <a:r>
              <a:rPr lang="en-US" dirty="0"/>
              <a:t>) is called </a:t>
            </a:r>
            <a:r>
              <a:rPr lang="en-US" i="1" dirty="0"/>
              <a:t>baseline</a:t>
            </a:r>
          </a:p>
          <a:p>
            <a:endParaRPr lang="en-US" dirty="0"/>
          </a:p>
          <a:p>
            <a:r>
              <a:rPr lang="en-US" i="1" dirty="0"/>
              <a:t>disparity = baseline / depth</a:t>
            </a:r>
          </a:p>
        </p:txBody>
      </p:sp>
    </p:spTree>
    <p:extLst>
      <p:ext uri="{BB962C8B-B14F-4D97-AF65-F5344CB8AC3E}">
        <p14:creationId xmlns:p14="http://schemas.microsoft.com/office/powerpoint/2010/main" val="2303271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disparity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pixel (</a:t>
            </a:r>
            <a:r>
              <a:rPr lang="en-US" dirty="0" err="1"/>
              <a:t>x,y</a:t>
            </a:r>
            <a:r>
              <a:rPr lang="en-US" dirty="0"/>
              <a:t>) in one image, only need to know disparity to get correspondence</a:t>
            </a:r>
          </a:p>
          <a:p>
            <a:r>
              <a:rPr lang="en-US" dirty="0"/>
              <a:t>Create an image with color at (</a:t>
            </a:r>
            <a:r>
              <a:rPr lang="en-US" dirty="0" err="1"/>
              <a:t>x,y</a:t>
            </a:r>
            <a:r>
              <a:rPr lang="en-US" dirty="0"/>
              <a:t>) = disparity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8194" y="3130209"/>
            <a:ext cx="1787050" cy="1344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440" y="5214256"/>
            <a:ext cx="1801805" cy="1344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3467100"/>
            <a:ext cx="2329543" cy="174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8194" y="4474595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right 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9832" y="6541280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left </a:t>
            </a:r>
            <a:r>
              <a:rPr lang="en-US" dirty="0"/>
              <a:t>image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7454" y="5183728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disparity</a:t>
            </a:r>
          </a:p>
        </p:txBody>
      </p:sp>
    </p:spTree>
    <p:extLst>
      <p:ext uri="{BB962C8B-B14F-4D97-AF65-F5344CB8AC3E}">
        <p14:creationId xmlns:p14="http://schemas.microsoft.com/office/powerpoint/2010/main" val="1020885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2650" y="4789714"/>
            <a:ext cx="7886700" cy="1387249"/>
          </a:xfrm>
        </p:spPr>
        <p:txBody>
          <a:bodyPr/>
          <a:lstStyle/>
          <a:p>
            <a:r>
              <a:rPr lang="en-US" dirty="0"/>
              <a:t>For rectified cameras, correspondence problem is easier</a:t>
            </a:r>
          </a:p>
          <a:p>
            <a:r>
              <a:rPr lang="en-US" dirty="0"/>
              <a:t>Only requires searching along a particular </a:t>
            </a:r>
            <a:r>
              <a:rPr lang="en-US" i="1" dirty="0"/>
              <a:t>row.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2118360"/>
            <a:ext cx="3413481" cy="256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256" y="2118360"/>
            <a:ext cx="3441666" cy="25679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71257" y="3222172"/>
            <a:ext cx="141514" cy="14151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76256" y="3222172"/>
            <a:ext cx="3441666" cy="141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9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 - Normalized Cross Correlation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Lighting and color change pixel intensities</a:t>
                </a:r>
              </a:p>
              <a:p>
                <a:r>
                  <a:rPr lang="en-US" dirty="0"/>
                  <a:t>Example: increase brightness / contrast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Subtract patch mean: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Divide by norm of vector: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′=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− &lt;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</m:oMath>
                </a14:m>
                <a:endParaRPr lang="en-US" b="0" dirty="0"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′′= 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num>
                      <m:den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</m:den>
                    </m:f>
                  </m:oMath>
                </a14:m>
                <a:endParaRPr lang="en-US" b="0" dirty="0"/>
              </a:p>
              <a:p>
                <a:r>
                  <a:rPr lang="en-US" i="1" dirty="0"/>
                  <a:t>similarity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′′</m:t>
                    </m:r>
                  </m:oMath>
                </a14:m>
                <a:endParaRPr lang="en-US" b="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738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486" y="1825625"/>
            <a:ext cx="9454424" cy="4351338"/>
          </a:xfrm>
        </p:spPr>
        <p:txBody>
          <a:bodyPr/>
          <a:lstStyle/>
          <a:p>
            <a:r>
              <a:rPr lang="en-US" dirty="0"/>
              <a:t>Goal: find the parameters of the camera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Tells you where the camera is relative to the world/particular objects</a:t>
            </a:r>
          </a:p>
          <a:p>
            <a:pPr lvl="1"/>
            <a:r>
              <a:rPr lang="en-US" dirty="0"/>
              <a:t>Equivalently, tells you where objects are relative to the camera</a:t>
            </a:r>
          </a:p>
          <a:p>
            <a:pPr lvl="1"/>
            <a:r>
              <a:rPr lang="en-US" dirty="0"/>
              <a:t>Can allow you to ”render” new objects into the scene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10" y="2360930"/>
            <a:ext cx="4038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05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charset="0"/>
              </a:rPr>
              <a:t>Cross-correlation of </a:t>
            </a:r>
            <a:r>
              <a:rPr lang="en-GB" dirty="0" err="1">
                <a:latin typeface="Arial" charset="0"/>
              </a:rPr>
              <a:t>neighborhood</a:t>
            </a:r>
            <a:endParaRPr lang="en-GB" dirty="0">
              <a:latin typeface="Arial" charset="0"/>
            </a:endParaRPr>
          </a:p>
        </p:txBody>
      </p:sp>
      <p:pic>
        <p:nvPicPr>
          <p:cNvPr id="173058" name="Picture 4" descr="bt_l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76" y="1182688"/>
            <a:ext cx="292576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5" descr="bt_r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13" y="119538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0423" name="Oval 7"/>
          <p:cNvSpPr>
            <a:spLocks noChangeArrowheads="1"/>
          </p:cNvSpPr>
          <p:nvPr/>
        </p:nvSpPr>
        <p:spPr bwMode="auto">
          <a:xfrm>
            <a:off x="3273426" y="2644776"/>
            <a:ext cx="55563" cy="5556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0424" name="Line 8"/>
          <p:cNvSpPr>
            <a:spLocks noChangeShapeType="1"/>
          </p:cNvSpPr>
          <p:nvPr/>
        </p:nvSpPr>
        <p:spPr bwMode="auto">
          <a:xfrm flipV="1">
            <a:off x="6121401" y="2676525"/>
            <a:ext cx="3827463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5" name="Rectangle 9"/>
          <p:cNvSpPr>
            <a:spLocks noChangeArrowheads="1"/>
          </p:cNvSpPr>
          <p:nvPr/>
        </p:nvSpPr>
        <p:spPr bwMode="auto">
          <a:xfrm>
            <a:off x="3152775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6" name="Rectangle 10"/>
          <p:cNvSpPr>
            <a:spLocks noChangeArrowheads="1"/>
          </p:cNvSpPr>
          <p:nvPr/>
        </p:nvSpPr>
        <p:spPr bwMode="auto">
          <a:xfrm>
            <a:off x="6664325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7" name="Rectangle 11"/>
          <p:cNvSpPr>
            <a:spLocks noChangeArrowheads="1"/>
          </p:cNvSpPr>
          <p:nvPr/>
        </p:nvSpPr>
        <p:spPr bwMode="auto">
          <a:xfrm>
            <a:off x="6838950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8" name="Rectangle 12"/>
          <p:cNvSpPr>
            <a:spLocks noChangeArrowheads="1"/>
          </p:cNvSpPr>
          <p:nvPr/>
        </p:nvSpPr>
        <p:spPr bwMode="auto">
          <a:xfrm>
            <a:off x="6500814" y="2528888"/>
            <a:ext cx="287337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85963" y="4456114"/>
            <a:ext cx="3803650" cy="2276475"/>
            <a:chOff x="291" y="2807"/>
            <a:chExt cx="2396" cy="1434"/>
          </a:xfrm>
        </p:grpSpPr>
        <p:pic>
          <p:nvPicPr>
            <p:cNvPr id="173071" name="Picture 14" descr="p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3756"/>
              <a:ext cx="189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2" name="Picture 15" descr="page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" y="2807"/>
              <a:ext cx="237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3" name="Picture 16" descr="page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" y="3434"/>
              <a:ext cx="1896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74" name="Text Box 17"/>
            <p:cNvSpPr txBox="1">
              <a:spLocks noChangeArrowheads="1"/>
            </p:cNvSpPr>
            <p:nvPr/>
          </p:nvSpPr>
          <p:spPr bwMode="auto">
            <a:xfrm>
              <a:off x="355" y="3093"/>
              <a:ext cx="22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000" dirty="0">
                  <a:solidFill>
                    <a:srgbClr val="000000"/>
                  </a:solidFill>
                </a:rPr>
                <a:t>translate so that mean is zero </a:t>
              </a:r>
            </a:p>
          </p:txBody>
        </p:sp>
      </p:grpSp>
      <p:pic>
        <p:nvPicPr>
          <p:cNvPr id="173069" name="Picture 2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3614" y="6129333"/>
            <a:ext cx="36941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18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23" grpId="0" animBg="1"/>
      <p:bldP spid="700424" grpId="0" animBg="1"/>
      <p:bldP spid="700425" grpId="0" animBg="1"/>
      <p:bldP spid="700426" grpId="0" animBg="1"/>
      <p:bldP spid="700427" grpId="0" animBg="1"/>
      <p:bldP spid="70042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C:\az\teaching\cv\images\bt_l00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413" y="74613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2" name="Picture 3" descr="C:\az\teaching\cv\images\bt_r00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112713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3" name="Picture 4" descr="C:\az\teaching\cv\images\ban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1" y="2586039"/>
            <a:ext cx="55864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5" descr="C:\az\teaching\cv\images\ban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13" y="3179764"/>
            <a:ext cx="5607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Line 6"/>
          <p:cNvSpPr>
            <a:spLocks noChangeShapeType="1"/>
          </p:cNvSpPr>
          <p:nvPr/>
        </p:nvSpPr>
        <p:spPr bwMode="auto">
          <a:xfrm flipV="1">
            <a:off x="2025650" y="1116013"/>
            <a:ext cx="2312988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Line 7"/>
          <p:cNvSpPr>
            <a:spLocks noChangeShapeType="1"/>
          </p:cNvSpPr>
          <p:nvPr/>
        </p:nvSpPr>
        <p:spPr bwMode="auto">
          <a:xfrm flipV="1">
            <a:off x="2016125" y="1355725"/>
            <a:ext cx="2306638" cy="127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7" name="Line 8"/>
          <p:cNvSpPr>
            <a:spLocks noChangeShapeType="1"/>
          </p:cNvSpPr>
          <p:nvPr/>
        </p:nvSpPr>
        <p:spPr bwMode="auto">
          <a:xfrm flipV="1">
            <a:off x="4646614" y="1111250"/>
            <a:ext cx="2262187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Line 9"/>
          <p:cNvSpPr>
            <a:spLocks noChangeShapeType="1"/>
          </p:cNvSpPr>
          <p:nvPr/>
        </p:nvSpPr>
        <p:spPr bwMode="auto">
          <a:xfrm flipV="1">
            <a:off x="4648200" y="1363663"/>
            <a:ext cx="22494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Text Box 10"/>
          <p:cNvSpPr txBox="1">
            <a:spLocks noChangeArrowheads="1"/>
          </p:cNvSpPr>
          <p:nvPr/>
        </p:nvSpPr>
        <p:spPr bwMode="auto">
          <a:xfrm>
            <a:off x="7673976" y="2617788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/>
              <a:t>left </a:t>
            </a:r>
            <a:r>
              <a:rPr lang="en-US" dirty="0"/>
              <a:t>image </a:t>
            </a:r>
            <a:r>
              <a:rPr lang="en-GB" dirty="0"/>
              <a:t>band</a:t>
            </a:r>
          </a:p>
        </p:txBody>
      </p:sp>
      <p:sp>
        <p:nvSpPr>
          <p:cNvPr id="174090" name="Text Box 11"/>
          <p:cNvSpPr txBox="1">
            <a:spLocks noChangeArrowheads="1"/>
          </p:cNvSpPr>
          <p:nvPr/>
        </p:nvSpPr>
        <p:spPr bwMode="auto">
          <a:xfrm>
            <a:off x="7723189" y="3225800"/>
            <a:ext cx="267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right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4091" name="Rectangle 12"/>
          <p:cNvSpPr>
            <a:spLocks noChangeArrowheads="1"/>
          </p:cNvSpPr>
          <p:nvPr/>
        </p:nvSpPr>
        <p:spPr bwMode="auto">
          <a:xfrm>
            <a:off x="2916239" y="2605089"/>
            <a:ext cx="490537" cy="511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092" name="Picture 13" descr="C:\az\teaching\cv\images\reg1_xcorr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713" y="3867151"/>
            <a:ext cx="50863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3" name="Line 14"/>
          <p:cNvSpPr>
            <a:spLocks noChangeShapeType="1"/>
          </p:cNvSpPr>
          <p:nvPr/>
        </p:nvSpPr>
        <p:spPr bwMode="auto">
          <a:xfrm>
            <a:off x="2000250" y="3206751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4" name="Line 15"/>
          <p:cNvSpPr>
            <a:spLocks noChangeShapeType="1"/>
          </p:cNvSpPr>
          <p:nvPr/>
        </p:nvSpPr>
        <p:spPr bwMode="auto">
          <a:xfrm flipH="1">
            <a:off x="2827338" y="3294063"/>
            <a:ext cx="0" cy="527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5" name="Line 16"/>
          <p:cNvSpPr>
            <a:spLocks noChangeShapeType="1"/>
          </p:cNvSpPr>
          <p:nvPr/>
        </p:nvSpPr>
        <p:spPr bwMode="auto">
          <a:xfrm>
            <a:off x="7594600" y="3197226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6" name="Line 18"/>
          <p:cNvSpPr>
            <a:spLocks noChangeShapeType="1"/>
          </p:cNvSpPr>
          <p:nvPr/>
        </p:nvSpPr>
        <p:spPr bwMode="auto">
          <a:xfrm flipH="1" flipV="1">
            <a:off x="7751763" y="4235451"/>
            <a:ext cx="0" cy="1139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7" name="Text Box 20"/>
          <p:cNvSpPr txBox="1">
            <a:spLocks noChangeArrowheads="1"/>
          </p:cNvSpPr>
          <p:nvPr/>
        </p:nvSpPr>
        <p:spPr bwMode="auto">
          <a:xfrm>
            <a:off x="7899401" y="4359276"/>
            <a:ext cx="2028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cross correlation</a:t>
            </a:r>
          </a:p>
        </p:txBody>
      </p:sp>
      <p:sp>
        <p:nvSpPr>
          <p:cNvPr id="174098" name="Text Box 21"/>
          <p:cNvSpPr txBox="1">
            <a:spLocks noChangeArrowheads="1"/>
          </p:cNvSpPr>
          <p:nvPr/>
        </p:nvSpPr>
        <p:spPr bwMode="auto">
          <a:xfrm>
            <a:off x="2011364" y="3730626"/>
            <a:ext cx="18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74099" name="Text Box 22"/>
          <p:cNvSpPr txBox="1">
            <a:spLocks noChangeArrowheads="1"/>
          </p:cNvSpPr>
          <p:nvPr/>
        </p:nvSpPr>
        <p:spPr bwMode="auto">
          <a:xfrm>
            <a:off x="2012950" y="5389564"/>
            <a:ext cx="287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174100" name="Line 23"/>
          <p:cNvSpPr>
            <a:spLocks noChangeShapeType="1"/>
          </p:cNvSpPr>
          <p:nvPr/>
        </p:nvSpPr>
        <p:spPr bwMode="auto">
          <a:xfrm>
            <a:off x="2274889" y="3857625"/>
            <a:ext cx="1587" cy="259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1" name="Text Box 24"/>
          <p:cNvSpPr txBox="1">
            <a:spLocks noChangeArrowheads="1"/>
          </p:cNvSpPr>
          <p:nvPr/>
        </p:nvSpPr>
        <p:spPr bwMode="auto">
          <a:xfrm>
            <a:off x="1789114" y="4471989"/>
            <a:ext cx="623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0.5</a:t>
            </a:r>
          </a:p>
        </p:txBody>
      </p:sp>
      <p:sp>
        <p:nvSpPr>
          <p:cNvPr id="174102" name="Text Box 19"/>
          <p:cNvSpPr txBox="1">
            <a:spLocks noChangeArrowheads="1"/>
          </p:cNvSpPr>
          <p:nvPr/>
        </p:nvSpPr>
        <p:spPr bwMode="auto">
          <a:xfrm>
            <a:off x="7224713" y="6161088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x</a:t>
            </a:r>
          </a:p>
        </p:txBody>
      </p:sp>
      <p:sp>
        <p:nvSpPr>
          <p:cNvPr id="174103" name="Line 17"/>
          <p:cNvSpPr>
            <a:spLocks noChangeShapeType="1"/>
          </p:cNvSpPr>
          <p:nvPr/>
        </p:nvSpPr>
        <p:spPr bwMode="auto">
          <a:xfrm>
            <a:off x="6283326" y="6108700"/>
            <a:ext cx="12033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4" name="Oval 26"/>
          <p:cNvSpPr>
            <a:spLocks noChangeAspect="1" noChangeArrowheads="1"/>
          </p:cNvSpPr>
          <p:nvPr/>
        </p:nvSpPr>
        <p:spPr bwMode="auto">
          <a:xfrm>
            <a:off x="3095626" y="2809876"/>
            <a:ext cx="125413" cy="12541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981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C:\az\teaching\cv\images\bt_l00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413" y="74613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6" name="Picture 3" descr="C:\az\teaching\cv\images\bt_r00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112713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4" descr="C:\az\teaching\cv\images\ban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1" y="2586039"/>
            <a:ext cx="55864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8" name="Picture 5" descr="C:\az\teaching\cv\images\ban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13" y="3179764"/>
            <a:ext cx="5607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Line 6"/>
          <p:cNvSpPr>
            <a:spLocks noChangeShapeType="1"/>
          </p:cNvSpPr>
          <p:nvPr/>
        </p:nvSpPr>
        <p:spPr bwMode="auto">
          <a:xfrm flipV="1">
            <a:off x="2025650" y="1109663"/>
            <a:ext cx="23129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0" name="Line 7"/>
          <p:cNvSpPr>
            <a:spLocks noChangeShapeType="1"/>
          </p:cNvSpPr>
          <p:nvPr/>
        </p:nvSpPr>
        <p:spPr bwMode="auto">
          <a:xfrm flipV="1">
            <a:off x="2016125" y="1362075"/>
            <a:ext cx="23129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1" name="Line 8"/>
          <p:cNvSpPr>
            <a:spLocks noChangeShapeType="1"/>
          </p:cNvSpPr>
          <p:nvPr/>
        </p:nvSpPr>
        <p:spPr bwMode="auto">
          <a:xfrm flipV="1">
            <a:off x="4633914" y="1111250"/>
            <a:ext cx="2274887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2" name="Line 9"/>
          <p:cNvSpPr>
            <a:spLocks noChangeShapeType="1"/>
          </p:cNvSpPr>
          <p:nvPr/>
        </p:nvSpPr>
        <p:spPr bwMode="auto">
          <a:xfrm flipV="1">
            <a:off x="4648200" y="1363663"/>
            <a:ext cx="22621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Text Box 10"/>
          <p:cNvSpPr txBox="1">
            <a:spLocks noChangeArrowheads="1"/>
          </p:cNvSpPr>
          <p:nvPr/>
        </p:nvSpPr>
        <p:spPr bwMode="auto">
          <a:xfrm>
            <a:off x="7673976" y="2617788"/>
            <a:ext cx="263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left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5114" name="Text Box 11"/>
          <p:cNvSpPr txBox="1">
            <a:spLocks noChangeArrowheads="1"/>
          </p:cNvSpPr>
          <p:nvPr/>
        </p:nvSpPr>
        <p:spPr bwMode="auto">
          <a:xfrm>
            <a:off x="7723189" y="3225800"/>
            <a:ext cx="248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right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5115" name="Rectangle 12"/>
          <p:cNvSpPr>
            <a:spLocks noChangeArrowheads="1"/>
          </p:cNvSpPr>
          <p:nvPr/>
        </p:nvSpPr>
        <p:spPr bwMode="auto">
          <a:xfrm>
            <a:off x="6761164" y="2592389"/>
            <a:ext cx="490537" cy="511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6" name="Line 14"/>
          <p:cNvSpPr>
            <a:spLocks noChangeShapeType="1"/>
          </p:cNvSpPr>
          <p:nvPr/>
        </p:nvSpPr>
        <p:spPr bwMode="auto">
          <a:xfrm>
            <a:off x="2000250" y="3206751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7" name="Line 15"/>
          <p:cNvSpPr>
            <a:spLocks noChangeShapeType="1"/>
          </p:cNvSpPr>
          <p:nvPr/>
        </p:nvSpPr>
        <p:spPr bwMode="auto">
          <a:xfrm flipH="1">
            <a:off x="6546850" y="3378200"/>
            <a:ext cx="0" cy="527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8" name="Line 16"/>
          <p:cNvSpPr>
            <a:spLocks noChangeShapeType="1"/>
          </p:cNvSpPr>
          <p:nvPr/>
        </p:nvSpPr>
        <p:spPr bwMode="auto">
          <a:xfrm>
            <a:off x="7594600" y="3197226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9" name="Line 18"/>
          <p:cNvSpPr>
            <a:spLocks noChangeShapeType="1"/>
          </p:cNvSpPr>
          <p:nvPr/>
        </p:nvSpPr>
        <p:spPr bwMode="auto">
          <a:xfrm flipH="1" flipV="1">
            <a:off x="7751763" y="4235451"/>
            <a:ext cx="0" cy="1139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0" name="Text Box 20"/>
          <p:cNvSpPr txBox="1">
            <a:spLocks noChangeArrowheads="1"/>
          </p:cNvSpPr>
          <p:nvPr/>
        </p:nvSpPr>
        <p:spPr bwMode="auto">
          <a:xfrm>
            <a:off x="7899401" y="4359276"/>
            <a:ext cx="2028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cross correlation</a:t>
            </a:r>
          </a:p>
        </p:txBody>
      </p:sp>
      <p:sp>
        <p:nvSpPr>
          <p:cNvPr id="175121" name="Text Box 21"/>
          <p:cNvSpPr txBox="1">
            <a:spLocks noChangeArrowheads="1"/>
          </p:cNvSpPr>
          <p:nvPr/>
        </p:nvSpPr>
        <p:spPr bwMode="auto">
          <a:xfrm>
            <a:off x="2011364" y="3730626"/>
            <a:ext cx="18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75122" name="Text Box 22"/>
          <p:cNvSpPr txBox="1">
            <a:spLocks noChangeArrowheads="1"/>
          </p:cNvSpPr>
          <p:nvPr/>
        </p:nvSpPr>
        <p:spPr bwMode="auto">
          <a:xfrm>
            <a:off x="2012950" y="5389564"/>
            <a:ext cx="287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</a:t>
            </a:r>
          </a:p>
        </p:txBody>
      </p:sp>
      <p:pic>
        <p:nvPicPr>
          <p:cNvPr id="175123" name="Picture 24" descr="C:\az\teaching\cv\images\reg3_xcorr.gif"/>
          <p:cNvPicPr>
            <a:picLocks noChangeAspect="1" noChangeArrowheads="1"/>
          </p:cNvPicPr>
          <p:nvPr/>
        </p:nvPicPr>
        <p:blipFill>
          <a:blip r:embed="rId6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7" t="6747" r="26355" b="7683"/>
          <a:stretch>
            <a:fillRect/>
          </a:stretch>
        </p:blipFill>
        <p:spPr bwMode="auto">
          <a:xfrm>
            <a:off x="2403475" y="4633914"/>
            <a:ext cx="49228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4" name="Line 17"/>
          <p:cNvSpPr>
            <a:spLocks noChangeShapeType="1"/>
          </p:cNvSpPr>
          <p:nvPr/>
        </p:nvSpPr>
        <p:spPr bwMode="auto">
          <a:xfrm>
            <a:off x="6283326" y="6108700"/>
            <a:ext cx="12033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5" name="Text Box 19"/>
          <p:cNvSpPr txBox="1">
            <a:spLocks noChangeArrowheads="1"/>
          </p:cNvSpPr>
          <p:nvPr/>
        </p:nvSpPr>
        <p:spPr bwMode="auto">
          <a:xfrm>
            <a:off x="7224713" y="6161088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x</a:t>
            </a:r>
          </a:p>
        </p:txBody>
      </p:sp>
      <p:sp>
        <p:nvSpPr>
          <p:cNvPr id="175126" name="Line 25"/>
          <p:cNvSpPr>
            <a:spLocks noChangeShapeType="1"/>
          </p:cNvSpPr>
          <p:nvPr/>
        </p:nvSpPr>
        <p:spPr bwMode="auto">
          <a:xfrm>
            <a:off x="2274889" y="3857625"/>
            <a:ext cx="1587" cy="259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7" name="Text Box 26"/>
          <p:cNvSpPr txBox="1">
            <a:spLocks noChangeArrowheads="1"/>
          </p:cNvSpPr>
          <p:nvPr/>
        </p:nvSpPr>
        <p:spPr bwMode="auto">
          <a:xfrm>
            <a:off x="1789114" y="4471989"/>
            <a:ext cx="623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0.5</a:t>
            </a:r>
          </a:p>
        </p:txBody>
      </p:sp>
      <p:sp>
        <p:nvSpPr>
          <p:cNvPr id="175128" name="Oval 27"/>
          <p:cNvSpPr>
            <a:spLocks noChangeAspect="1" noChangeArrowheads="1"/>
          </p:cNvSpPr>
          <p:nvPr/>
        </p:nvSpPr>
        <p:spPr bwMode="auto">
          <a:xfrm>
            <a:off x="6931026" y="2784476"/>
            <a:ext cx="125413" cy="12541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29" name="Line 28"/>
          <p:cNvSpPr>
            <a:spLocks noChangeShapeType="1"/>
          </p:cNvSpPr>
          <p:nvPr/>
        </p:nvSpPr>
        <p:spPr bwMode="auto">
          <a:xfrm flipH="1">
            <a:off x="7200900" y="2019300"/>
            <a:ext cx="762000" cy="520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30" name="Text Box 29"/>
          <p:cNvSpPr txBox="1">
            <a:spLocks noChangeArrowheads="1"/>
          </p:cNvSpPr>
          <p:nvPr/>
        </p:nvSpPr>
        <p:spPr bwMode="auto">
          <a:xfrm>
            <a:off x="7924800" y="1790701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target region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00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NCC cost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M x N image</a:t>
            </a:r>
          </a:p>
          <a:p>
            <a:r>
              <a:rPr lang="en-US" dirty="0"/>
              <a:t>Suppose there are D possible disparities. </a:t>
            </a:r>
          </a:p>
          <a:p>
            <a:r>
              <a:rPr lang="en-US" dirty="0"/>
              <a:t>For every pixel, D possible scores</a:t>
            </a:r>
          </a:p>
          <a:p>
            <a:r>
              <a:rPr lang="en-US" dirty="0"/>
              <a:t>Can be written as an M x N x D array</a:t>
            </a:r>
          </a:p>
          <a:p>
            <a:r>
              <a:rPr lang="en-US" dirty="0"/>
              <a:t>To get disparity, take max along 3</a:t>
            </a:r>
            <a:r>
              <a:rPr lang="en-US" baseline="30000" dirty="0"/>
              <a:t>rd</a:t>
            </a:r>
            <a:r>
              <a:rPr lang="en-US" dirty="0"/>
              <a:t> axis</a:t>
            </a:r>
          </a:p>
        </p:txBody>
      </p:sp>
    </p:spTree>
    <p:extLst>
      <p:ext uri="{BB962C8B-B14F-4D97-AF65-F5344CB8AC3E}">
        <p14:creationId xmlns:p14="http://schemas.microsoft.com/office/powerpoint/2010/main" val="1818425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NCC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For every pixel (x, 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B0F0"/>
                </a:solidFill>
              </a:rPr>
              <a:t>For every disparity d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1 at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2 at (x + d,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Compute NCC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7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1253490" y="2286001"/>
            <a:ext cx="6825343" cy="2558143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NCC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4558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F0"/>
                </a:solidFill>
              </a:rPr>
              <a:t>For every disparity 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For every pixel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1 at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2 at (x + d,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Compute NCC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83972" y="4844144"/>
            <a:ext cx="684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all pixels lie at same disparity d (i.e., lie on same plane) and compute cost for each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5573487"/>
            <a:ext cx="5649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Plane sweep stereo</a:t>
            </a:r>
          </a:p>
        </p:txBody>
      </p:sp>
    </p:spTree>
    <p:extLst>
      <p:ext uri="{BB962C8B-B14F-4D97-AF65-F5344CB8AC3E}">
        <p14:creationId xmlns:p14="http://schemas.microsoft.com/office/powerpoint/2010/main" val="102724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44" y="3483429"/>
            <a:ext cx="3976915" cy="298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042" y="3537858"/>
            <a:ext cx="3808594" cy="2873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3D69BD-F9E5-324D-9BD6-FB0FD31A6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99" y="651510"/>
            <a:ext cx="3398520" cy="25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995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1099894"/>
          </a:xfrm>
        </p:spPr>
        <p:txBody>
          <a:bodyPr/>
          <a:lstStyle/>
          <a:p>
            <a:r>
              <a:rPr lang="en-US" dirty="0"/>
              <a:t>Given two images from two cameras with known relationship, can we rectify them?</a:t>
            </a:r>
          </a:p>
        </p:txBody>
      </p:sp>
      <p:grpSp>
        <p:nvGrpSpPr>
          <p:cNvPr id="4" name="Group 3"/>
          <p:cNvGrpSpPr/>
          <p:nvPr/>
        </p:nvGrpSpPr>
        <p:grpSpPr>
          <a:xfrm rot="1928743">
            <a:off x="1669971" y="2859332"/>
            <a:ext cx="1440180" cy="880110"/>
            <a:chOff x="742950" y="4057650"/>
            <a:chExt cx="1440180" cy="880110"/>
          </a:xfrm>
        </p:grpSpPr>
        <p:sp>
          <p:nvSpPr>
            <p:cNvPr id="5" name="Rectangle 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2056260" y="4658619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3643560" y="3272021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032370" y="3126834"/>
            <a:ext cx="1440180" cy="880110"/>
            <a:chOff x="742950" y="4057650"/>
            <a:chExt cx="1440180" cy="880110"/>
          </a:xfrm>
        </p:grpSpPr>
        <p:sp>
          <p:nvSpPr>
            <p:cNvPr id="12" name="Rectangle 11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32370" y="4925313"/>
            <a:ext cx="1440180" cy="880110"/>
            <a:chOff x="742950" y="4057650"/>
            <a:chExt cx="1440180" cy="880110"/>
          </a:xfrm>
        </p:grpSpPr>
        <p:sp>
          <p:nvSpPr>
            <p:cNvPr id="15" name="Rectangle 1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ube 16"/>
          <p:cNvSpPr/>
          <p:nvPr/>
        </p:nvSpPr>
        <p:spPr>
          <a:xfrm>
            <a:off x="9203546" y="311005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529450" y="4411836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95160" y="2926016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5238032" y="4006945"/>
            <a:ext cx="988433" cy="347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904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10998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we rotate / translate cameras?</a:t>
            </a:r>
          </a:p>
          <a:p>
            <a:pPr lvl="1"/>
            <a:r>
              <a:rPr lang="en-US" dirty="0"/>
              <a:t>Do we need to know the 3D structure of the world to do this?</a:t>
            </a:r>
          </a:p>
        </p:txBody>
      </p:sp>
      <p:grpSp>
        <p:nvGrpSpPr>
          <p:cNvPr id="4" name="Group 3"/>
          <p:cNvGrpSpPr/>
          <p:nvPr/>
        </p:nvGrpSpPr>
        <p:grpSpPr>
          <a:xfrm rot="1928743">
            <a:off x="1686484" y="2831965"/>
            <a:ext cx="1440180" cy="880110"/>
            <a:chOff x="742950" y="4057650"/>
            <a:chExt cx="1440180" cy="880110"/>
          </a:xfrm>
        </p:grpSpPr>
        <p:sp>
          <p:nvSpPr>
            <p:cNvPr id="5" name="Rectangle 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2056260" y="4658619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3643560" y="3272021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032370" y="3126834"/>
            <a:ext cx="1440180" cy="880110"/>
            <a:chOff x="742950" y="4057650"/>
            <a:chExt cx="1440180" cy="880110"/>
          </a:xfrm>
        </p:grpSpPr>
        <p:sp>
          <p:nvSpPr>
            <p:cNvPr id="12" name="Rectangle 11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32370" y="4925313"/>
            <a:ext cx="1440180" cy="880110"/>
            <a:chOff x="742950" y="4057650"/>
            <a:chExt cx="1440180" cy="880110"/>
          </a:xfrm>
        </p:grpSpPr>
        <p:sp>
          <p:nvSpPr>
            <p:cNvPr id="15" name="Rectangle 1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ube 16"/>
          <p:cNvSpPr/>
          <p:nvPr/>
        </p:nvSpPr>
        <p:spPr>
          <a:xfrm>
            <a:off x="9203546" y="311005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529450" y="4411836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95160" y="2926016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5238032" y="4006945"/>
            <a:ext cx="988433" cy="347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79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Rotating cameras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Assume K is identity</a:t>
            </a:r>
          </a:p>
          <a:p>
            <a:r>
              <a:rPr lang="en-US" dirty="0"/>
              <a:t>Assume coordinate system at camera pinhole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615" y="2006600"/>
            <a:ext cx="4038600" cy="55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50" y="3911600"/>
            <a:ext cx="3492500" cy="55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0" y="4420395"/>
            <a:ext cx="27686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67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3788093"/>
          </a:xfrm>
        </p:spPr>
        <p:txBody>
          <a:bodyPr>
            <a:normAutofit/>
          </a:bodyPr>
          <a:lstStyle/>
          <a:p>
            <a:r>
              <a:rPr lang="en-US" dirty="0"/>
              <a:t>Need to estimate P</a:t>
            </a:r>
          </a:p>
          <a:p>
            <a:r>
              <a:rPr lang="en-US" dirty="0"/>
              <a:t>How many parameters does P have?</a:t>
            </a:r>
          </a:p>
          <a:p>
            <a:pPr lvl="1"/>
            <a:r>
              <a:rPr lang="en-US" dirty="0"/>
              <a:t>Size of P : 3 x 4</a:t>
            </a:r>
          </a:p>
          <a:p>
            <a:pPr lvl="1"/>
            <a:r>
              <a:rPr lang="en-US" dirty="0"/>
              <a:t>But: </a:t>
            </a:r>
          </a:p>
          <a:p>
            <a:pPr lvl="1"/>
            <a:r>
              <a:rPr lang="en-US" dirty="0"/>
              <a:t>P can only be known </a:t>
            </a:r>
            <a:r>
              <a:rPr lang="en-US" i="1" dirty="0" err="1"/>
              <a:t>upto</a:t>
            </a:r>
            <a:r>
              <a:rPr lang="en-US" i="1" dirty="0"/>
              <a:t> a scale</a:t>
            </a:r>
          </a:p>
          <a:p>
            <a:pPr lvl="1"/>
            <a:r>
              <a:rPr lang="en-US" i="1" dirty="0"/>
              <a:t>3*4 - 1 = 11 parameters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0" y="3756661"/>
            <a:ext cx="2053590" cy="32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649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Rotating cameras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52650" y="1808957"/>
            <a:ext cx="78867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Assume K is identity</a:t>
            </a:r>
          </a:p>
          <a:p>
            <a:r>
              <a:rPr lang="en-US" dirty="0"/>
              <a:t>Assume coordinate system at camera pinhole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615" y="2006600"/>
            <a:ext cx="4038600" cy="55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50" y="3911600"/>
            <a:ext cx="3492500" cy="55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0" y="4420395"/>
            <a:ext cx="27686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491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Rotating cameras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693" y="2472816"/>
            <a:ext cx="2070100" cy="469900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2152650" y="3285444"/>
            <a:ext cx="7886700" cy="2874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What happens if the camera is rotated?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693" y="1272835"/>
            <a:ext cx="3898900" cy="1104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371" y="4170418"/>
            <a:ext cx="4013200" cy="1104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0" y="5424768"/>
            <a:ext cx="1346200" cy="393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500" y="6074794"/>
            <a:ext cx="1727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822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p Arrow Callout 8"/>
          <p:cNvSpPr/>
          <p:nvPr/>
        </p:nvSpPr>
        <p:spPr>
          <a:xfrm>
            <a:off x="6183087" y="3341914"/>
            <a:ext cx="413657" cy="991650"/>
          </a:xfrm>
          <a:prstGeom prst="upArrowCallo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Callout 14"/>
          <p:cNvSpPr/>
          <p:nvPr/>
        </p:nvSpPr>
        <p:spPr>
          <a:xfrm>
            <a:off x="6596744" y="3701143"/>
            <a:ext cx="1001485" cy="990600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Callout 6"/>
          <p:cNvSpPr/>
          <p:nvPr/>
        </p:nvSpPr>
        <p:spPr>
          <a:xfrm>
            <a:off x="4702630" y="3701143"/>
            <a:ext cx="1001485" cy="99060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Rotating cameras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152650" y="1690690"/>
            <a:ext cx="7886700" cy="4938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happens if the camera is rotated?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need to know the 3D structure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650" y="3721894"/>
            <a:ext cx="2806700" cy="55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9443" y="2983735"/>
            <a:ext cx="210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Rotation matrix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47014" y="4649521"/>
            <a:ext cx="210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Homogenous coordinates of </a:t>
            </a:r>
            <a:r>
              <a:rPr lang="en-US"/>
              <a:t>original pixel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52900" y="4694240"/>
            <a:ext cx="210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Homogenous coordinates of mapped pixel</a:t>
            </a:r>
          </a:p>
        </p:txBody>
      </p:sp>
    </p:spTree>
    <p:extLst>
      <p:ext uri="{BB962C8B-B14F-4D97-AF65-F5344CB8AC3E}">
        <p14:creationId xmlns:p14="http://schemas.microsoft.com/office/powerpoint/2010/main" val="358212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7" grpId="0" animBg="1"/>
      <p:bldP spid="10" grpId="0"/>
      <p:bldP spid="16" grpId="0"/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Rotating cameras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79" y="2430871"/>
            <a:ext cx="3452984" cy="2296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344" y="2427515"/>
            <a:ext cx="3458029" cy="23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280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 </a:t>
            </a:r>
          </a:p>
        </p:txBody>
      </p:sp>
      <p:grpSp>
        <p:nvGrpSpPr>
          <p:cNvPr id="4" name="Group 3"/>
          <p:cNvGrpSpPr/>
          <p:nvPr/>
        </p:nvGrpSpPr>
        <p:grpSpPr>
          <a:xfrm rot="1928743">
            <a:off x="4146655" y="2461850"/>
            <a:ext cx="1440180" cy="880110"/>
            <a:chOff x="742950" y="4057650"/>
            <a:chExt cx="1440180" cy="880110"/>
          </a:xfrm>
        </p:grpSpPr>
        <p:sp>
          <p:nvSpPr>
            <p:cNvPr id="5" name="Rectangle 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4516431" y="4288504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6103731" y="290190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291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 </a:t>
            </a:r>
          </a:p>
        </p:txBody>
      </p:sp>
      <p:grpSp>
        <p:nvGrpSpPr>
          <p:cNvPr id="4" name="Group 3"/>
          <p:cNvGrpSpPr/>
          <p:nvPr/>
        </p:nvGrpSpPr>
        <p:grpSpPr>
          <a:xfrm rot="750714">
            <a:off x="4146655" y="2461850"/>
            <a:ext cx="1440180" cy="880110"/>
            <a:chOff x="742950" y="4057650"/>
            <a:chExt cx="1440180" cy="880110"/>
          </a:xfrm>
        </p:grpSpPr>
        <p:sp>
          <p:nvSpPr>
            <p:cNvPr id="5" name="Rectangle 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20366796">
            <a:off x="4516431" y="4288504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6103731" y="290190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422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46655" y="2461850"/>
            <a:ext cx="1440180" cy="880110"/>
            <a:chOff x="742950" y="4057650"/>
            <a:chExt cx="1440180" cy="880110"/>
          </a:xfrm>
        </p:grpSpPr>
        <p:sp>
          <p:nvSpPr>
            <p:cNvPr id="5" name="Rectangle 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20817111">
            <a:off x="4516431" y="4288504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6103731" y="290190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83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 </a:t>
            </a:r>
          </a:p>
        </p:txBody>
      </p:sp>
      <p:grpSp>
        <p:nvGrpSpPr>
          <p:cNvPr id="4" name="Group 3"/>
          <p:cNvGrpSpPr/>
          <p:nvPr/>
        </p:nvGrpSpPr>
        <p:grpSpPr>
          <a:xfrm rot="20842583">
            <a:off x="4146655" y="2461850"/>
            <a:ext cx="1440180" cy="880110"/>
            <a:chOff x="742950" y="4057650"/>
            <a:chExt cx="1440180" cy="880110"/>
          </a:xfrm>
        </p:grpSpPr>
        <p:sp>
          <p:nvSpPr>
            <p:cNvPr id="5" name="Rectangle 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20817111">
            <a:off x="4516431" y="4288504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6103731" y="290190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51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2650" y="4789714"/>
            <a:ext cx="7886700" cy="1387249"/>
          </a:xfrm>
        </p:spPr>
        <p:txBody>
          <a:bodyPr/>
          <a:lstStyle/>
          <a:p>
            <a:r>
              <a:rPr lang="en-US" dirty="0"/>
              <a:t>For rectified cameras, correspondence problem is easier</a:t>
            </a:r>
          </a:p>
          <a:p>
            <a:r>
              <a:rPr lang="en-US" dirty="0"/>
              <a:t>Only requires searching along a particular </a:t>
            </a:r>
            <a:r>
              <a:rPr lang="en-US" i="1" dirty="0"/>
              <a:t>row.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2118360"/>
            <a:ext cx="3413481" cy="256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256" y="2118360"/>
            <a:ext cx="3441666" cy="25679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71257" y="3222172"/>
            <a:ext cx="141514" cy="14151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76256" y="3222172"/>
            <a:ext cx="3441666" cy="141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2650" y="4789714"/>
            <a:ext cx="7886700" cy="1387249"/>
          </a:xfrm>
        </p:spPr>
        <p:txBody>
          <a:bodyPr/>
          <a:lstStyle/>
          <a:p>
            <a:r>
              <a:rPr lang="en-US" dirty="0"/>
              <a:t>For rectified cameras, correspondence problem is easier</a:t>
            </a:r>
          </a:p>
          <a:p>
            <a:r>
              <a:rPr lang="en-US" dirty="0"/>
              <a:t>Only requires searching along a particular </a:t>
            </a:r>
            <a:r>
              <a:rPr lang="en-US" i="1" dirty="0"/>
              <a:t>row.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2118360"/>
            <a:ext cx="3413481" cy="256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256" y="2118360"/>
            <a:ext cx="3441666" cy="25679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71257" y="3222172"/>
            <a:ext cx="141514" cy="14151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76256" y="3222172"/>
            <a:ext cx="3441666" cy="141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>
            <a:off x="2022036" y="1238930"/>
            <a:ext cx="9114051" cy="5521099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 about non-rectified cameras?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Is there an equivalent?</a:t>
            </a:r>
          </a:p>
        </p:txBody>
      </p:sp>
    </p:spTree>
    <p:extLst>
      <p:ext uri="{BB962C8B-B14F-4D97-AF65-F5344CB8AC3E}">
        <p14:creationId xmlns:p14="http://schemas.microsoft.com/office/powerpoint/2010/main" val="27066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3788093"/>
          </a:xfrm>
        </p:spPr>
        <p:txBody>
          <a:bodyPr>
            <a:normAutofit/>
          </a:bodyPr>
          <a:lstStyle/>
          <a:p>
            <a:r>
              <a:rPr lang="en-US" dirty="0"/>
              <a:t>Suppose we know that (X,Y,Z) in the world projects to (</a:t>
            </a:r>
            <a:r>
              <a:rPr lang="en-US" dirty="0" err="1"/>
              <a:t>x,y</a:t>
            </a:r>
            <a:r>
              <a:rPr lang="en-US" dirty="0"/>
              <a:t>) in the image.</a:t>
            </a:r>
          </a:p>
          <a:p>
            <a:r>
              <a:rPr lang="en-US" dirty="0"/>
              <a:t>How many equations does this provide?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770" y="3919220"/>
            <a:ext cx="2641600" cy="21971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78780" y="4754880"/>
            <a:ext cx="560070" cy="525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59040" y="4606291"/>
            <a:ext cx="286893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Need to convert equivalence into equality.</a:t>
            </a:r>
          </a:p>
        </p:txBody>
      </p:sp>
    </p:spTree>
    <p:extLst>
      <p:ext uri="{BB962C8B-B14F-4D97-AF65-F5344CB8AC3E}">
        <p14:creationId xmlns:p14="http://schemas.microsoft.com/office/powerpoint/2010/main" val="37792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similar special case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7515697" y="1825625"/>
            <a:ext cx="2523653" cy="4351338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Fixating </a:t>
            </a:r>
            <a:r>
              <a:rPr lang="en-US" dirty="0"/>
              <a:t>camera system</a:t>
            </a:r>
          </a:p>
          <a:p>
            <a:r>
              <a:rPr lang="en-US" dirty="0"/>
              <a:t>Eyes fixate on object</a:t>
            </a:r>
          </a:p>
          <a:p>
            <a:r>
              <a:rPr lang="en-US" dirty="0"/>
              <a:t>Angle at which they merge proportional to inverse depth</a:t>
            </a:r>
          </a:p>
        </p:txBody>
      </p:sp>
      <p:grpSp>
        <p:nvGrpSpPr>
          <p:cNvPr id="6" name="Group 5"/>
          <p:cNvGrpSpPr/>
          <p:nvPr/>
        </p:nvGrpSpPr>
        <p:grpSpPr>
          <a:xfrm rot="20988026">
            <a:off x="3069772" y="4049486"/>
            <a:ext cx="1186587" cy="1110343"/>
            <a:chOff x="1556657" y="4550227"/>
            <a:chExt cx="1186587" cy="1110343"/>
          </a:xfrm>
        </p:grpSpPr>
        <p:sp>
          <p:nvSpPr>
            <p:cNvPr id="4" name="Oval 3"/>
            <p:cNvSpPr/>
            <p:nvPr/>
          </p:nvSpPr>
          <p:spPr>
            <a:xfrm>
              <a:off x="1556657" y="4550227"/>
              <a:ext cx="1153886" cy="11103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2536344" y="4865843"/>
              <a:ext cx="206900" cy="481403"/>
            </a:xfrm>
            <a:custGeom>
              <a:avLst/>
              <a:gdLst>
                <a:gd name="connsiteX0" fmla="*/ 119770 w 293961"/>
                <a:gd name="connsiteY0" fmla="*/ 71 h 481403"/>
                <a:gd name="connsiteX1" fmla="*/ 27 w 293961"/>
                <a:gd name="connsiteY1" fmla="*/ 206900 h 481403"/>
                <a:gd name="connsiteX2" fmla="*/ 108885 w 293961"/>
                <a:gd name="connsiteY2" fmla="*/ 446386 h 481403"/>
                <a:gd name="connsiteX3" fmla="*/ 141542 w 293961"/>
                <a:gd name="connsiteY3" fmla="*/ 457271 h 481403"/>
                <a:gd name="connsiteX4" fmla="*/ 293942 w 293961"/>
                <a:gd name="connsiteY4" fmla="*/ 228671 h 481403"/>
                <a:gd name="connsiteX5" fmla="*/ 119770 w 293961"/>
                <a:gd name="connsiteY5" fmla="*/ 71 h 481403"/>
                <a:gd name="connsiteX0" fmla="*/ 119770 w 206900"/>
                <a:gd name="connsiteY0" fmla="*/ 71 h 481403"/>
                <a:gd name="connsiteX1" fmla="*/ 27 w 206900"/>
                <a:gd name="connsiteY1" fmla="*/ 206900 h 481403"/>
                <a:gd name="connsiteX2" fmla="*/ 108885 w 206900"/>
                <a:gd name="connsiteY2" fmla="*/ 446386 h 481403"/>
                <a:gd name="connsiteX3" fmla="*/ 141542 w 206900"/>
                <a:gd name="connsiteY3" fmla="*/ 457271 h 481403"/>
                <a:gd name="connsiteX4" fmla="*/ 206856 w 206900"/>
                <a:gd name="connsiteY4" fmla="*/ 228671 h 481403"/>
                <a:gd name="connsiteX5" fmla="*/ 119770 w 206900"/>
                <a:gd name="connsiteY5" fmla="*/ 71 h 48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900" h="481403">
                  <a:moveTo>
                    <a:pt x="119770" y="71"/>
                  </a:moveTo>
                  <a:cubicBezTo>
                    <a:pt x="85299" y="-3557"/>
                    <a:pt x="1841" y="132514"/>
                    <a:pt x="27" y="206900"/>
                  </a:cubicBezTo>
                  <a:cubicBezTo>
                    <a:pt x="-1787" y="281286"/>
                    <a:pt x="85299" y="404658"/>
                    <a:pt x="108885" y="446386"/>
                  </a:cubicBezTo>
                  <a:cubicBezTo>
                    <a:pt x="132471" y="488114"/>
                    <a:pt x="110699" y="493557"/>
                    <a:pt x="141542" y="457271"/>
                  </a:cubicBezTo>
                  <a:cubicBezTo>
                    <a:pt x="172385" y="420985"/>
                    <a:pt x="205042" y="301242"/>
                    <a:pt x="206856" y="228671"/>
                  </a:cubicBezTo>
                  <a:cubicBezTo>
                    <a:pt x="208670" y="156100"/>
                    <a:pt x="154241" y="3699"/>
                    <a:pt x="119770" y="7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032564">
            <a:off x="3069772" y="2191503"/>
            <a:ext cx="1186587" cy="1110343"/>
            <a:chOff x="1556657" y="4550227"/>
            <a:chExt cx="1186587" cy="1110343"/>
          </a:xfrm>
        </p:grpSpPr>
        <p:sp>
          <p:nvSpPr>
            <p:cNvPr id="8" name="Oval 7"/>
            <p:cNvSpPr/>
            <p:nvPr/>
          </p:nvSpPr>
          <p:spPr>
            <a:xfrm>
              <a:off x="1556657" y="4550227"/>
              <a:ext cx="1153886" cy="11103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36344" y="4865843"/>
              <a:ext cx="206900" cy="481403"/>
            </a:xfrm>
            <a:custGeom>
              <a:avLst/>
              <a:gdLst>
                <a:gd name="connsiteX0" fmla="*/ 119770 w 293961"/>
                <a:gd name="connsiteY0" fmla="*/ 71 h 481403"/>
                <a:gd name="connsiteX1" fmla="*/ 27 w 293961"/>
                <a:gd name="connsiteY1" fmla="*/ 206900 h 481403"/>
                <a:gd name="connsiteX2" fmla="*/ 108885 w 293961"/>
                <a:gd name="connsiteY2" fmla="*/ 446386 h 481403"/>
                <a:gd name="connsiteX3" fmla="*/ 141542 w 293961"/>
                <a:gd name="connsiteY3" fmla="*/ 457271 h 481403"/>
                <a:gd name="connsiteX4" fmla="*/ 293942 w 293961"/>
                <a:gd name="connsiteY4" fmla="*/ 228671 h 481403"/>
                <a:gd name="connsiteX5" fmla="*/ 119770 w 293961"/>
                <a:gd name="connsiteY5" fmla="*/ 71 h 481403"/>
                <a:gd name="connsiteX0" fmla="*/ 119770 w 206900"/>
                <a:gd name="connsiteY0" fmla="*/ 71 h 481403"/>
                <a:gd name="connsiteX1" fmla="*/ 27 w 206900"/>
                <a:gd name="connsiteY1" fmla="*/ 206900 h 481403"/>
                <a:gd name="connsiteX2" fmla="*/ 108885 w 206900"/>
                <a:gd name="connsiteY2" fmla="*/ 446386 h 481403"/>
                <a:gd name="connsiteX3" fmla="*/ 141542 w 206900"/>
                <a:gd name="connsiteY3" fmla="*/ 457271 h 481403"/>
                <a:gd name="connsiteX4" fmla="*/ 206856 w 206900"/>
                <a:gd name="connsiteY4" fmla="*/ 228671 h 481403"/>
                <a:gd name="connsiteX5" fmla="*/ 119770 w 206900"/>
                <a:gd name="connsiteY5" fmla="*/ 71 h 48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900" h="481403">
                  <a:moveTo>
                    <a:pt x="119770" y="71"/>
                  </a:moveTo>
                  <a:cubicBezTo>
                    <a:pt x="85299" y="-3557"/>
                    <a:pt x="1841" y="132514"/>
                    <a:pt x="27" y="206900"/>
                  </a:cubicBezTo>
                  <a:cubicBezTo>
                    <a:pt x="-1787" y="281286"/>
                    <a:pt x="85299" y="404658"/>
                    <a:pt x="108885" y="446386"/>
                  </a:cubicBezTo>
                  <a:cubicBezTo>
                    <a:pt x="132471" y="488114"/>
                    <a:pt x="110699" y="493557"/>
                    <a:pt x="141542" y="457271"/>
                  </a:cubicBezTo>
                  <a:cubicBezTo>
                    <a:pt x="172385" y="420985"/>
                    <a:pt x="205042" y="301242"/>
                    <a:pt x="206856" y="228671"/>
                  </a:cubicBezTo>
                  <a:cubicBezTo>
                    <a:pt x="208670" y="156100"/>
                    <a:pt x="154241" y="3699"/>
                    <a:pt x="119770" y="7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6863441" y="3559663"/>
            <a:ext cx="228600" cy="2320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2"/>
            <a:endCxn id="8" idx="2"/>
          </p:cNvCxnSpPr>
          <p:nvPr/>
        </p:nvCxnSpPr>
        <p:spPr>
          <a:xfrm flipH="1" flipV="1">
            <a:off x="3096333" y="2571139"/>
            <a:ext cx="3767108" cy="1104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2"/>
          </p:cNvCxnSpPr>
          <p:nvPr/>
        </p:nvCxnSpPr>
        <p:spPr>
          <a:xfrm flipH="1">
            <a:off x="3096333" y="3675665"/>
            <a:ext cx="3767108" cy="1098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46972" y="2741835"/>
            <a:ext cx="0" cy="1922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0" idx="2"/>
          </p:cNvCxnSpPr>
          <p:nvPr/>
        </p:nvCxnSpPr>
        <p:spPr>
          <a:xfrm>
            <a:off x="3646973" y="3669369"/>
            <a:ext cx="3216469" cy="6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81815" y="3487851"/>
            <a:ext cx="57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81654" y="3374997"/>
            <a:ext cx="57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25" name="Arc 24"/>
          <p:cNvSpPr/>
          <p:nvPr/>
        </p:nvSpPr>
        <p:spPr>
          <a:xfrm rot="13984074">
            <a:off x="5901528" y="3363103"/>
            <a:ext cx="364670" cy="39231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755720" y="3364334"/>
            <a:ext cx="57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849" y="5400050"/>
            <a:ext cx="22098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2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3788093"/>
          </a:xfrm>
        </p:spPr>
        <p:txBody>
          <a:bodyPr>
            <a:normAutofit/>
          </a:bodyPr>
          <a:lstStyle/>
          <a:p>
            <a:r>
              <a:rPr lang="en-US" dirty="0"/>
              <a:t>Suppose we know that (X,Y,Z) in the world projects to (</a:t>
            </a:r>
            <a:r>
              <a:rPr lang="en-US" dirty="0" err="1"/>
              <a:t>x,y</a:t>
            </a:r>
            <a:r>
              <a:rPr lang="en-US" dirty="0"/>
              <a:t>) in the image.</a:t>
            </a:r>
          </a:p>
          <a:p>
            <a:r>
              <a:rPr lang="en-US" dirty="0"/>
              <a:t>How many equations does this provide?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00" y="3884930"/>
            <a:ext cx="2908300" cy="2197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38350" y="4229101"/>
                <a:ext cx="23888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/>
                  <a:t>Note: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sz="2400" dirty="0"/>
                  <a:t> is unknown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350" y="4229101"/>
                <a:ext cx="2388870" cy="830997"/>
              </a:xfrm>
              <a:prstGeom prst="rect">
                <a:avLst/>
              </a:prstGeom>
              <a:blipFill>
                <a:blip r:embed="rId4"/>
                <a:stretch>
                  <a:fillRect t="-3030" r="-6349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0332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3788093"/>
          </a:xfrm>
        </p:spPr>
        <p:txBody>
          <a:bodyPr>
            <a:normAutofit/>
          </a:bodyPr>
          <a:lstStyle/>
          <a:p>
            <a:r>
              <a:rPr lang="en-US" dirty="0"/>
              <a:t>Suppose we know that (X,Y,Z) in the world projects to (</a:t>
            </a:r>
            <a:r>
              <a:rPr lang="en-US" dirty="0" err="1"/>
              <a:t>x,y</a:t>
            </a:r>
            <a:r>
              <a:rPr lang="en-US" dirty="0"/>
              <a:t>) in the image.</a:t>
            </a:r>
          </a:p>
          <a:p>
            <a:r>
              <a:rPr lang="en-US" dirty="0"/>
              <a:t>How many equations does this provide?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930" y="3873500"/>
            <a:ext cx="72390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393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clude{azsty}&#10;\begin{document}&#10;Invariant to $I \rightarrow \alpha I + \beta$ &#10;\end{document}&#10;"/>
  <p:tag name="EXTERNALNAME" val="Edittex"/>
  <p:tag name="BLEND" val="True"/>
  <p:tag name="TRANSPARENT" val="False"/>
  <p:tag name="BITMAPFORMAT" val="bmp16m"/>
  <p:tag name="DEBUGINTERACTIVE" val="True"/>
  <p:tag name="ORIGWIDTH" val="2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3759</TotalTime>
  <Words>1706</Words>
  <Application>Microsoft Macintosh PowerPoint</Application>
  <PresentationFormat>Widescreen</PresentationFormat>
  <Paragraphs>309</Paragraphs>
  <Slides>70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Office Theme</vt:lpstr>
      <vt:lpstr>Reconstruction</vt:lpstr>
      <vt:lpstr>Reconstruction</vt:lpstr>
      <vt:lpstr>Final perspective projection</vt:lpstr>
      <vt:lpstr>Final perspective projection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 and pose estimation</vt:lpstr>
      <vt:lpstr>Reconstructing world points given camera</vt:lpstr>
      <vt:lpstr>Ambiguity</vt:lpstr>
      <vt:lpstr>Triangulation</vt:lpstr>
      <vt:lpstr>Binocular stereo</vt:lpstr>
      <vt:lpstr>Triangulation</vt:lpstr>
      <vt:lpstr>Triangulation</vt:lpstr>
      <vt:lpstr>Triangulation</vt:lpstr>
      <vt:lpstr>Triangulation</vt:lpstr>
      <vt:lpstr>Triangulation</vt:lpstr>
      <vt:lpstr>Linear vs non-linear optimization</vt:lpstr>
      <vt:lpstr>Linear vs non-linear optimization</vt:lpstr>
      <vt:lpstr>Linear vs non-linear optimization</vt:lpstr>
      <vt:lpstr>Binocular stereo</vt:lpstr>
      <vt:lpstr>Binocular stereo</vt:lpstr>
      <vt:lpstr>Binocular stereo</vt:lpstr>
      <vt:lpstr>Stereo with rectified cameras</vt:lpstr>
      <vt:lpstr>PowerPoint Presentation</vt:lpstr>
      <vt:lpstr>Stereo with “rectified cameras”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The disparity image</vt:lpstr>
      <vt:lpstr>Perspective projection in rectified cameras</vt:lpstr>
      <vt:lpstr>NCC - Normalized Cross Correlation</vt:lpstr>
      <vt:lpstr>Cross-correlation of neighborhood</vt:lpstr>
      <vt:lpstr>PowerPoint Presentation</vt:lpstr>
      <vt:lpstr>PowerPoint Presentation</vt:lpstr>
      <vt:lpstr>The NCC cost volume</vt:lpstr>
      <vt:lpstr>Computing the NCC volume</vt:lpstr>
      <vt:lpstr>Computing the NCC volume</vt:lpstr>
      <vt:lpstr>PowerPoint Presentation</vt:lpstr>
      <vt:lpstr>Rectifying cameras</vt:lpstr>
      <vt:lpstr>Rectifying cameras</vt:lpstr>
      <vt:lpstr>Rotating cameras</vt:lpstr>
      <vt:lpstr>Rotating cameras</vt:lpstr>
      <vt:lpstr>Rotating cameras</vt:lpstr>
      <vt:lpstr>Rotating cameras</vt:lpstr>
      <vt:lpstr>Rotating cameras</vt:lpstr>
      <vt:lpstr>Rectifying cameras </vt:lpstr>
      <vt:lpstr>Rectifying cameras </vt:lpstr>
      <vt:lpstr>Rectifying cameras </vt:lpstr>
      <vt:lpstr>Rectifying cameras </vt:lpstr>
      <vt:lpstr>Perspective projection in rectified cameras</vt:lpstr>
      <vt:lpstr>Perspective projection in rectified cameras</vt:lpstr>
      <vt:lpstr>A similar special case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Bharath Hariharan</dc:creator>
  <cp:keywords/>
  <dc:description/>
  <cp:lastModifiedBy>Bharath Hariharan</cp:lastModifiedBy>
  <cp:revision>11</cp:revision>
  <cp:lastPrinted>2019-09-17T16:52:25Z</cp:lastPrinted>
  <dcterms:created xsi:type="dcterms:W3CDTF">2018-09-16T18:57:47Z</dcterms:created>
  <dcterms:modified xsi:type="dcterms:W3CDTF">2019-09-17T16:53:48Z</dcterms:modified>
  <cp:category/>
</cp:coreProperties>
</file>