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8"/>
  </p:notesMasterIdLst>
  <p:sldIdLst>
    <p:sldId id="256" r:id="rId2"/>
    <p:sldId id="548" r:id="rId3"/>
    <p:sldId id="526" r:id="rId4"/>
    <p:sldId id="527" r:id="rId5"/>
    <p:sldId id="535" r:id="rId6"/>
    <p:sldId id="537" r:id="rId7"/>
    <p:sldId id="538" r:id="rId8"/>
    <p:sldId id="546" r:id="rId9"/>
    <p:sldId id="282" r:id="rId10"/>
    <p:sldId id="547" r:id="rId11"/>
    <p:sldId id="441" r:id="rId12"/>
    <p:sldId id="604" r:id="rId13"/>
    <p:sldId id="477" r:id="rId14"/>
    <p:sldId id="479" r:id="rId15"/>
    <p:sldId id="455" r:id="rId16"/>
    <p:sldId id="481" r:id="rId17"/>
    <p:sldId id="483" r:id="rId18"/>
    <p:sldId id="464" r:id="rId19"/>
    <p:sldId id="499" r:id="rId20"/>
    <p:sldId id="585" r:id="rId21"/>
    <p:sldId id="586" r:id="rId22"/>
    <p:sldId id="587" r:id="rId23"/>
    <p:sldId id="588" r:id="rId24"/>
    <p:sldId id="589" r:id="rId25"/>
    <p:sldId id="504" r:id="rId26"/>
    <p:sldId id="505" r:id="rId27"/>
    <p:sldId id="606" r:id="rId28"/>
    <p:sldId id="544" r:id="rId29"/>
    <p:sldId id="545" r:id="rId30"/>
    <p:sldId id="590" r:id="rId31"/>
    <p:sldId id="591" r:id="rId32"/>
    <p:sldId id="267" r:id="rId33"/>
    <p:sldId id="268" r:id="rId34"/>
    <p:sldId id="592" r:id="rId35"/>
    <p:sldId id="284" r:id="rId36"/>
    <p:sldId id="597" r:id="rId37"/>
    <p:sldId id="305" r:id="rId38"/>
    <p:sldId id="306" r:id="rId39"/>
    <p:sldId id="307" r:id="rId40"/>
    <p:sldId id="600" r:id="rId41"/>
    <p:sldId id="593" r:id="rId42"/>
    <p:sldId id="598" r:id="rId43"/>
    <p:sldId id="599" r:id="rId44"/>
    <p:sldId id="601" r:id="rId45"/>
    <p:sldId id="602" r:id="rId46"/>
    <p:sldId id="603" r:id="rId47"/>
    <p:sldId id="316" r:id="rId48"/>
    <p:sldId id="607" r:id="rId49"/>
    <p:sldId id="605" r:id="rId50"/>
    <p:sldId id="549" r:id="rId51"/>
    <p:sldId id="550" r:id="rId52"/>
    <p:sldId id="551" r:id="rId53"/>
    <p:sldId id="552" r:id="rId54"/>
    <p:sldId id="553" r:id="rId55"/>
    <p:sldId id="554" r:id="rId56"/>
    <p:sldId id="555" r:id="rId57"/>
    <p:sldId id="556" r:id="rId58"/>
    <p:sldId id="557" r:id="rId59"/>
    <p:sldId id="558" r:id="rId60"/>
    <p:sldId id="559" r:id="rId61"/>
    <p:sldId id="560" r:id="rId62"/>
    <p:sldId id="561" r:id="rId63"/>
    <p:sldId id="562" r:id="rId64"/>
    <p:sldId id="563" r:id="rId65"/>
    <p:sldId id="564" r:id="rId66"/>
    <p:sldId id="565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8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2"/>
    <p:restoredTop sz="94624"/>
  </p:normalViewPr>
  <p:slideViewPr>
    <p:cSldViewPr snapToGrid="0" snapToObjects="1">
      <p:cViewPr varScale="1">
        <p:scale>
          <a:sx n="114" d="100"/>
          <a:sy n="114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63A4F-0405-EF44-BEDD-DE770442F751}" type="datetimeFigureOut">
              <a:rPr lang="en-US" smtClean="0"/>
              <a:t>9/9/19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4E389-69AF-0443-B682-2B82E7692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8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Reflctance</a:t>
            </a:r>
            <a:r>
              <a:rPr lang="en-US" baseline="0" dirty="0"/>
              <a:t> edges</a:t>
            </a:r>
          </a:p>
          <a:p>
            <a:r>
              <a:rPr lang="en-US" baseline="0" dirty="0"/>
              <a:t>Shadow edges</a:t>
            </a:r>
          </a:p>
          <a:p>
            <a:r>
              <a:rPr lang="en-US" baseline="0" dirty="0"/>
              <a:t>Depth edges</a:t>
            </a:r>
          </a:p>
          <a:p>
            <a:r>
              <a:rPr lang="en-US" baseline="0" dirty="0"/>
              <a:t>Normal edges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FCEA50-995A-484F-A7D6-79A1942CBCF7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37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19368F-EAE0-4D3F-A58D-0C61B9EB5CDD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6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give definition of partial derivative:  </a:t>
            </a:r>
            <a:r>
              <a:rPr lang="en-US" dirty="0" err="1"/>
              <a:t>lim</a:t>
            </a:r>
            <a:r>
              <a:rPr lang="en-US" dirty="0"/>
              <a:t> h-&gt;0 [f(</a:t>
            </a:r>
            <a:r>
              <a:rPr lang="en-US" dirty="0" err="1"/>
              <a:t>x+h,y</a:t>
            </a:r>
            <a:r>
              <a:rPr lang="en-US" dirty="0"/>
              <a:t>) – f(</a:t>
            </a:r>
            <a:r>
              <a:rPr lang="en-US" dirty="0" err="1"/>
              <a:t>x,y</a:t>
            </a:r>
            <a:r>
              <a:rPr lang="en-US" dirty="0"/>
              <a:t>)]/h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07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F5886-D4A8-4A49-8F34-B8597D3588FD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give definition of partial derivative:  </a:t>
            </a:r>
            <a:r>
              <a:rPr lang="en-US" dirty="0" err="1"/>
              <a:t>lim</a:t>
            </a:r>
            <a:r>
              <a:rPr lang="en-US" dirty="0"/>
              <a:t> h-&gt;0 [f(</a:t>
            </a:r>
            <a:r>
              <a:rPr lang="en-US" dirty="0" err="1"/>
              <a:t>x+h,y</a:t>
            </a:r>
            <a:r>
              <a:rPr lang="en-US" dirty="0"/>
              <a:t>) – f(</a:t>
            </a:r>
            <a:r>
              <a:rPr lang="en-US" dirty="0" err="1"/>
              <a:t>x,y</a:t>
            </a:r>
            <a:r>
              <a:rPr lang="en-US" dirty="0"/>
              <a:t>)]/h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Gradient direction perpendicular to edge direction</a:t>
            </a:r>
          </a:p>
        </p:txBody>
      </p:sp>
    </p:spTree>
    <p:extLst>
      <p:ext uri="{BB962C8B-B14F-4D97-AF65-F5344CB8AC3E}">
        <p14:creationId xmlns:p14="http://schemas.microsoft.com/office/powerpoint/2010/main" val="242730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right: gradient magnitude</a:t>
            </a:r>
          </a:p>
          <a:p>
            <a:endParaRPr lang="en-US" dirty="0"/>
          </a:p>
          <a:p>
            <a:r>
              <a:rPr lang="en-US" dirty="0"/>
              <a:t>x,</a:t>
            </a:r>
            <a:r>
              <a:rPr lang="en-US" baseline="0" dirty="0"/>
              <a:t> 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9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0F738-C018-426C-9157-CC508A339379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241872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E5181-7D8B-4D93-BCED-A4CB54E04535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79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F13A1-DA61-48C2-B89C-2B2DDFCE63B9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09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314D7-CA33-4C25-8A78-E08FA11C49BE}" type="slidenum">
              <a:rPr lang="en-US"/>
              <a:pPr/>
              <a:t>65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2</a:t>
            </a:r>
            <a:r>
              <a:rPr lang="en-US" baseline="30000" dirty="0"/>
              <a:t>nd</a:t>
            </a:r>
            <a:r>
              <a:rPr lang="en-US" dirty="0"/>
              <a:t> derivative filters are there?  There are four 2</a:t>
            </a:r>
            <a:r>
              <a:rPr lang="en-US" baseline="30000" dirty="0"/>
              <a:t>nd</a:t>
            </a:r>
            <a:r>
              <a:rPr lang="en-US" dirty="0"/>
              <a:t> partial derivative filters.</a:t>
            </a:r>
          </a:p>
          <a:p>
            <a:r>
              <a:rPr lang="en-US" dirty="0"/>
              <a:t>In practice, it’s handy to define a single 2</a:t>
            </a:r>
            <a:r>
              <a:rPr lang="en-US" baseline="30000" dirty="0"/>
              <a:t>nd</a:t>
            </a:r>
            <a:r>
              <a:rPr lang="en-US" dirty="0"/>
              <a:t> derivative filter—the </a:t>
            </a:r>
            <a:r>
              <a:rPr lang="en-US" dirty="0" err="1"/>
              <a:t>Laplacian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0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7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7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7259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6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9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9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1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1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5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C7-FAC7-0A4F-84B2-EE3453A3B245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BB14-AEAD-B148-AFDE-0F9BB1595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1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UkotZy3lQqo" TargetMode="Externa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TX4U9QRbviA" TargetMode="Externa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86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84.png"/><Relationship Id="rId5" Type="http://schemas.openxmlformats.org/officeDocument/2006/relationships/tags" Target="../tags/tag5.xml"/><Relationship Id="rId10" Type="http://schemas.openxmlformats.org/officeDocument/2006/relationships/image" Target="../media/image83.png"/><Relationship Id="rId4" Type="http://schemas.openxmlformats.org/officeDocument/2006/relationships/tags" Target="../tags/tag4.xml"/><Relationship Id="rId9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0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8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88.png"/><Relationship Id="rId5" Type="http://schemas.openxmlformats.org/officeDocument/2006/relationships/tags" Target="../tags/tag11.xml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tags" Target="../tags/tag10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5.xml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97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oleObject" Target="../embeddings/oleObject3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oleObject" Target="../embeddings/oleObject5.bin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110.png"/><Relationship Id="rId2" Type="http://schemas.openxmlformats.org/officeDocument/2006/relationships/tags" Target="../tags/tag16.xml"/><Relationship Id="rId16" Type="http://schemas.openxmlformats.org/officeDocument/2006/relationships/image" Target="../media/image113.png"/><Relationship Id="rId1" Type="http://schemas.openxmlformats.org/officeDocument/2006/relationships/vmlDrawing" Target="../drawings/vmlDrawing3.vml"/><Relationship Id="rId6" Type="http://schemas.openxmlformats.org/officeDocument/2006/relationships/tags" Target="../tags/tag20.xml"/><Relationship Id="rId11" Type="http://schemas.openxmlformats.org/officeDocument/2006/relationships/oleObject" Target="../embeddings/oleObject4.bin"/><Relationship Id="rId5" Type="http://schemas.openxmlformats.org/officeDocument/2006/relationships/tags" Target="../tags/tag19.xml"/><Relationship Id="rId15" Type="http://schemas.openxmlformats.org/officeDocument/2006/relationships/image" Target="../media/image112.png"/><Relationship Id="rId10" Type="http://schemas.openxmlformats.org/officeDocument/2006/relationships/notesSlide" Target="../notesSlides/notesSlide9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11568-9527-E54B-8220-80EDABC8D9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Image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3F245-1E19-6640-8F84-C346C6CD5E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49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9DEF-7C4E-8B49-81A8-2F229919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primitive: Image resizing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A0EEA1-E5F7-C441-97EB-194919FCB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0526" y="1847927"/>
            <a:ext cx="3886200" cy="4351338"/>
          </a:xfrm>
        </p:spPr>
        <p:txBody>
          <a:bodyPr/>
          <a:lstStyle/>
          <a:p>
            <a:r>
              <a:rPr lang="en-US" dirty="0"/>
              <a:t>May need to match objects/patches across different scales.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8F307-3002-8F4E-9824-12D7F23D8C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59" y="2272489"/>
            <a:ext cx="5201920" cy="289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C4793C-2F92-A04A-90B7-AB27732A27A9}"/>
              </a:ext>
            </a:extLst>
          </p:cNvPr>
          <p:cNvSpPr/>
          <p:nvPr/>
        </p:nvSpPr>
        <p:spPr>
          <a:xfrm>
            <a:off x="2976880" y="2762419"/>
            <a:ext cx="200660" cy="1811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9EC32-45BF-0247-8A74-A18DD4AA72C8}"/>
              </a:ext>
            </a:extLst>
          </p:cNvPr>
          <p:cNvSpPr/>
          <p:nvPr/>
        </p:nvSpPr>
        <p:spPr>
          <a:xfrm>
            <a:off x="3260306" y="3388072"/>
            <a:ext cx="285781" cy="2745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EECD64-814C-EF4C-BC34-FD031B9CDB93}"/>
              </a:ext>
            </a:extLst>
          </p:cNvPr>
          <p:cNvSpPr/>
          <p:nvPr/>
        </p:nvSpPr>
        <p:spPr>
          <a:xfrm>
            <a:off x="3546087" y="4244433"/>
            <a:ext cx="691376" cy="5693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7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primitives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Edge detection: identifying where pixels change color</a:t>
            </a:r>
          </a:p>
          <a:p>
            <a:pPr lvl="1"/>
            <a:r>
              <a:rPr lang="en-US" dirty="0"/>
              <a:t>Cue to object boundary</a:t>
            </a:r>
          </a:p>
          <a:p>
            <a:pPr lvl="1"/>
            <a:r>
              <a:rPr lang="en-US" dirty="0"/>
              <a:t>Cue to shape</a:t>
            </a:r>
          </a:p>
          <a:p>
            <a:pPr lvl="1"/>
            <a:r>
              <a:rPr lang="en-US" dirty="0"/>
              <a:t>More resilient to lighting than pixel color</a:t>
            </a:r>
          </a:p>
          <a:p>
            <a:r>
              <a:rPr lang="en-US" dirty="0"/>
              <a:t>Image resizing: downsizing or upscaling images</a:t>
            </a:r>
          </a:p>
          <a:p>
            <a:pPr lvl="1"/>
            <a:r>
              <a:rPr lang="en-US" dirty="0"/>
              <a:t>Allows searching over scales</a:t>
            </a:r>
          </a:p>
          <a:p>
            <a:r>
              <a:rPr lang="en-US" dirty="0"/>
              <a:t>Basic operation: </a:t>
            </a:r>
            <a:r>
              <a:rPr lang="en-US" i="1" dirty="0"/>
              <a:t>convolution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51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70DCE-C9C7-B440-828E-BE9C2B14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EE524-D42F-554D-ABEC-4291929AB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94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err="1"/>
              <a:t>denoising</a:t>
            </a:r>
            <a:endParaRPr lang="en-US" dirty="0"/>
          </a:p>
        </p:txBody>
      </p:sp>
      <p:pic>
        <p:nvPicPr>
          <p:cNvPr id="6" name="Picture 5" descr="Screen Shot 2015-01-26 at 11.3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838299"/>
            <a:ext cx="56642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27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What is an image?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/>
              <a:t>A grid (matrix) of intensity values: 1 color or 3 colors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dirty="0"/>
              <a:t>	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2412925"/>
            <a:ext cx="2133600" cy="249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96080" y="2795175"/>
            <a:ext cx="74732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b="1" dirty="0"/>
              <a:t>=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0" y="1828800"/>
          <a:ext cx="3810000" cy="3994144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79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filtering: replace pixel by mean of neighborhood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41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172200" y="2438400"/>
            <a:ext cx="838200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72100" y="2013876"/>
            <a:ext cx="2438400" cy="130624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62484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(0 + 0 + 0 + 10 + 40 + 0 + 10 + 0 + 0)/9 = 6.66</a:t>
            </a:r>
          </a:p>
        </p:txBody>
      </p:sp>
    </p:spTree>
    <p:extLst>
      <p:ext uri="{BB962C8B-B14F-4D97-AF65-F5344CB8AC3E}">
        <p14:creationId xmlns:p14="http://schemas.microsoft.com/office/powerpoint/2010/main" val="3133150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Noise reduction using mean filtering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904999"/>
            <a:ext cx="4114800" cy="4003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4"/>
          <a:stretch/>
        </p:blipFill>
        <p:spPr>
          <a:xfrm>
            <a:off x="4724399" y="1904999"/>
            <a:ext cx="4114801" cy="40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4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general version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660525" y="3276600"/>
            <a:ext cx="227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Local image data</a:t>
            </a:r>
          </a:p>
        </p:txBody>
      </p:sp>
      <p:sp>
        <p:nvSpPr>
          <p:cNvPr id="39" name="Line 41"/>
          <p:cNvSpPr>
            <a:spLocks noChangeShapeType="1"/>
          </p:cNvSpPr>
          <p:nvPr/>
        </p:nvSpPr>
        <p:spPr bwMode="auto">
          <a:xfrm>
            <a:off x="4114800" y="2379133"/>
            <a:ext cx="1295400" cy="0"/>
          </a:xfrm>
          <a:prstGeom prst="line">
            <a:avLst/>
          </a:pr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Down Arrow Callout 41"/>
          <p:cNvSpPr/>
          <p:nvPr/>
        </p:nvSpPr>
        <p:spPr>
          <a:xfrm>
            <a:off x="2895600" y="3894666"/>
            <a:ext cx="2743200" cy="1066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Kernel size = 2k+1</a:t>
            </a: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1524000" y="1396998"/>
          <a:ext cx="2057400" cy="195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/>
          </p:nvPr>
        </p:nvGraphicFramePr>
        <p:xfrm>
          <a:off x="5943600" y="1396998"/>
          <a:ext cx="2057400" cy="195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1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5037666"/>
            <a:ext cx="8851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48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and cross-correlation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Cross correlation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Convolution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2627048"/>
            <a:ext cx="8851900" cy="142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3" y="5133181"/>
            <a:ext cx="8851900" cy="142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17" y="2300817"/>
            <a:ext cx="2565400" cy="469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83" y="4788958"/>
            <a:ext cx="2438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7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Convolution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57900" y="2514600"/>
            <a:ext cx="2362200" cy="2362200"/>
            <a:chOff x="3352800" y="2590800"/>
            <a:chExt cx="2362200" cy="2362200"/>
          </a:xfrm>
        </p:grpSpPr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>
              <a:off x="3352800" y="2590800"/>
              <a:ext cx="2362200" cy="2362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charset="0"/>
                <a:cs typeface="Arial" charset="0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610914"/>
              <a:ext cx="381000" cy="321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239000" y="6553200"/>
            <a:ext cx="19282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Adapted from </a:t>
            </a:r>
            <a:r>
              <a:rPr lang="en-US" sz="1400" dirty="0"/>
              <a:t>F. Durand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7199" y="2514600"/>
            <a:ext cx="931334" cy="922867"/>
            <a:chOff x="457199" y="2514600"/>
            <a:chExt cx="931334" cy="922867"/>
          </a:xfrm>
        </p:grpSpPr>
        <p:sp>
          <p:nvSpPr>
            <p:cNvPr id="4" name="Rectangle 3"/>
            <p:cNvSpPr/>
            <p:nvPr/>
          </p:nvSpPr>
          <p:spPr>
            <a:xfrm>
              <a:off x="457200" y="2514600"/>
              <a:ext cx="304800" cy="304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2000" y="2514600"/>
              <a:ext cx="304800" cy="3048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83733" y="2514600"/>
              <a:ext cx="304800" cy="3048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7199" y="2827867"/>
              <a:ext cx="304800" cy="3048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8933" y="2827867"/>
              <a:ext cx="304800" cy="3048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83733" y="2827867"/>
              <a:ext cx="304800" cy="3048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7199" y="3132667"/>
              <a:ext cx="304800" cy="3048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1999" y="3132667"/>
              <a:ext cx="304800" cy="304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3733" y="3132667"/>
              <a:ext cx="304800" cy="3048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 flipV="1">
            <a:off x="2334682" y="2514600"/>
            <a:ext cx="931334" cy="914400"/>
            <a:chOff x="457199" y="2514600"/>
            <a:chExt cx="931334" cy="922867"/>
          </a:xfrm>
        </p:grpSpPr>
        <p:sp>
          <p:nvSpPr>
            <p:cNvPr id="45" name="Rectangle 44"/>
            <p:cNvSpPr/>
            <p:nvPr/>
          </p:nvSpPr>
          <p:spPr>
            <a:xfrm>
              <a:off x="457200" y="2514600"/>
              <a:ext cx="304800" cy="304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62000" y="2514600"/>
              <a:ext cx="304800" cy="3048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83733" y="2514600"/>
              <a:ext cx="304800" cy="3048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57199" y="2827867"/>
              <a:ext cx="304800" cy="3048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78933" y="2827867"/>
              <a:ext cx="304800" cy="3048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83733" y="2827867"/>
              <a:ext cx="304800" cy="3048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199" y="3132667"/>
              <a:ext cx="304800" cy="3048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61999" y="3132667"/>
              <a:ext cx="304800" cy="304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83733" y="3132667"/>
              <a:ext cx="304800" cy="3048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 flipH="1" flipV="1">
            <a:off x="4107392" y="2510406"/>
            <a:ext cx="929216" cy="914400"/>
            <a:chOff x="457199" y="2514600"/>
            <a:chExt cx="931334" cy="922867"/>
          </a:xfrm>
        </p:grpSpPr>
        <p:sp>
          <p:nvSpPr>
            <p:cNvPr id="55" name="Rectangle 54"/>
            <p:cNvSpPr/>
            <p:nvPr/>
          </p:nvSpPr>
          <p:spPr>
            <a:xfrm>
              <a:off x="457200" y="2514600"/>
              <a:ext cx="304800" cy="304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62000" y="2514600"/>
              <a:ext cx="304800" cy="3048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83733" y="2514600"/>
              <a:ext cx="304800" cy="3048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57199" y="2827867"/>
              <a:ext cx="304800" cy="3048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78933" y="2827867"/>
              <a:ext cx="304800" cy="3048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83733" y="2827867"/>
              <a:ext cx="304800" cy="3048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57199" y="3132667"/>
              <a:ext cx="304800" cy="3048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61999" y="3132667"/>
              <a:ext cx="304800" cy="304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083733" y="3132667"/>
              <a:ext cx="304800" cy="3048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 flipH="1" flipV="1">
            <a:off x="6074794" y="2549943"/>
            <a:ext cx="929216" cy="914400"/>
            <a:chOff x="457199" y="2514600"/>
            <a:chExt cx="931334" cy="922867"/>
          </a:xfrm>
        </p:grpSpPr>
        <p:sp>
          <p:nvSpPr>
            <p:cNvPr id="65" name="Rectangle 64"/>
            <p:cNvSpPr/>
            <p:nvPr/>
          </p:nvSpPr>
          <p:spPr>
            <a:xfrm>
              <a:off x="457200" y="2514600"/>
              <a:ext cx="304800" cy="304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62000" y="2514600"/>
              <a:ext cx="304800" cy="3048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083733" y="2514600"/>
              <a:ext cx="304800" cy="3048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57199" y="2827867"/>
              <a:ext cx="304800" cy="3048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78933" y="2827867"/>
              <a:ext cx="304800" cy="3048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83733" y="2827867"/>
              <a:ext cx="304800" cy="3048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57199" y="3132667"/>
              <a:ext cx="304800" cy="3048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61999" y="3132667"/>
              <a:ext cx="304800" cy="304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083733" y="3132667"/>
              <a:ext cx="304800" cy="3048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22400" y="1885471"/>
            <a:ext cx="821267" cy="491496"/>
            <a:chOff x="1388533" y="4792021"/>
            <a:chExt cx="821267" cy="49149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388533" y="5029200"/>
              <a:ext cx="821267" cy="85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1767417" y="4792021"/>
              <a:ext cx="298450" cy="491496"/>
            </a:xfrm>
            <a:custGeom>
              <a:avLst/>
              <a:gdLst>
                <a:gd name="connsiteX0" fmla="*/ 298450 w 298450"/>
                <a:gd name="connsiteY0" fmla="*/ 355712 h 491496"/>
                <a:gd name="connsiteX1" fmla="*/ 95250 w 298450"/>
                <a:gd name="connsiteY1" fmla="*/ 491179 h 491496"/>
                <a:gd name="connsiteX2" fmla="*/ 10583 w 298450"/>
                <a:gd name="connsiteY2" fmla="*/ 321846 h 491496"/>
                <a:gd name="connsiteX3" fmla="*/ 10583 w 298450"/>
                <a:gd name="connsiteY3" fmla="*/ 101712 h 491496"/>
                <a:gd name="connsiteX4" fmla="*/ 95250 w 298450"/>
                <a:gd name="connsiteY4" fmla="*/ 112 h 491496"/>
                <a:gd name="connsiteX5" fmla="*/ 230716 w 298450"/>
                <a:gd name="connsiteY5" fmla="*/ 118646 h 49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450" h="491496">
                  <a:moveTo>
                    <a:pt x="298450" y="355712"/>
                  </a:moveTo>
                  <a:cubicBezTo>
                    <a:pt x="220839" y="426267"/>
                    <a:pt x="143228" y="496823"/>
                    <a:pt x="95250" y="491179"/>
                  </a:cubicBezTo>
                  <a:cubicBezTo>
                    <a:pt x="47272" y="485535"/>
                    <a:pt x="24694" y="386757"/>
                    <a:pt x="10583" y="321846"/>
                  </a:cubicBezTo>
                  <a:cubicBezTo>
                    <a:pt x="-3528" y="256935"/>
                    <a:pt x="-3528" y="155334"/>
                    <a:pt x="10583" y="101712"/>
                  </a:cubicBezTo>
                  <a:cubicBezTo>
                    <a:pt x="24694" y="48090"/>
                    <a:pt x="58561" y="-2710"/>
                    <a:pt x="95250" y="112"/>
                  </a:cubicBezTo>
                  <a:cubicBezTo>
                    <a:pt x="131939" y="2934"/>
                    <a:pt x="181327" y="60790"/>
                    <a:pt x="230716" y="118646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 rot="16200000">
            <a:off x="3266016" y="1885471"/>
            <a:ext cx="821267" cy="491496"/>
            <a:chOff x="1388533" y="4792021"/>
            <a:chExt cx="821267" cy="491496"/>
          </a:xfrm>
        </p:grpSpPr>
        <p:cxnSp>
          <p:nvCxnSpPr>
            <p:cNvPr id="81" name="Straight Arrow Connector 80"/>
            <p:cNvCxnSpPr/>
            <p:nvPr/>
          </p:nvCxnSpPr>
          <p:spPr>
            <a:xfrm>
              <a:off x="1388533" y="5029200"/>
              <a:ext cx="821267" cy="85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Freeform 81"/>
            <p:cNvSpPr/>
            <p:nvPr/>
          </p:nvSpPr>
          <p:spPr>
            <a:xfrm>
              <a:off x="1767417" y="4792021"/>
              <a:ext cx="298450" cy="491496"/>
            </a:xfrm>
            <a:custGeom>
              <a:avLst/>
              <a:gdLst>
                <a:gd name="connsiteX0" fmla="*/ 298450 w 298450"/>
                <a:gd name="connsiteY0" fmla="*/ 355712 h 491496"/>
                <a:gd name="connsiteX1" fmla="*/ 95250 w 298450"/>
                <a:gd name="connsiteY1" fmla="*/ 491179 h 491496"/>
                <a:gd name="connsiteX2" fmla="*/ 10583 w 298450"/>
                <a:gd name="connsiteY2" fmla="*/ 321846 h 491496"/>
                <a:gd name="connsiteX3" fmla="*/ 10583 w 298450"/>
                <a:gd name="connsiteY3" fmla="*/ 101712 h 491496"/>
                <a:gd name="connsiteX4" fmla="*/ 95250 w 298450"/>
                <a:gd name="connsiteY4" fmla="*/ 112 h 491496"/>
                <a:gd name="connsiteX5" fmla="*/ 230716 w 298450"/>
                <a:gd name="connsiteY5" fmla="*/ 118646 h 49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450" h="491496">
                  <a:moveTo>
                    <a:pt x="298450" y="355712"/>
                  </a:moveTo>
                  <a:cubicBezTo>
                    <a:pt x="220839" y="426267"/>
                    <a:pt x="143228" y="496823"/>
                    <a:pt x="95250" y="491179"/>
                  </a:cubicBezTo>
                  <a:cubicBezTo>
                    <a:pt x="47272" y="485535"/>
                    <a:pt x="24694" y="386757"/>
                    <a:pt x="10583" y="321846"/>
                  </a:cubicBezTo>
                  <a:cubicBezTo>
                    <a:pt x="-3528" y="256935"/>
                    <a:pt x="-3528" y="155334"/>
                    <a:pt x="10583" y="101712"/>
                  </a:cubicBezTo>
                  <a:cubicBezTo>
                    <a:pt x="24694" y="48090"/>
                    <a:pt x="58561" y="-2710"/>
                    <a:pt x="95250" y="112"/>
                  </a:cubicBezTo>
                  <a:cubicBezTo>
                    <a:pt x="131939" y="2934"/>
                    <a:pt x="181327" y="60790"/>
                    <a:pt x="230716" y="118646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ight Arrow 22"/>
          <p:cNvSpPr/>
          <p:nvPr/>
        </p:nvSpPr>
        <p:spPr>
          <a:xfrm>
            <a:off x="1630891" y="2819400"/>
            <a:ext cx="426509" cy="19892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ight Arrow 83"/>
          <p:cNvSpPr/>
          <p:nvPr/>
        </p:nvSpPr>
        <p:spPr>
          <a:xfrm>
            <a:off x="3459691" y="2819400"/>
            <a:ext cx="426509" cy="19892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6074794" y="2541852"/>
            <a:ext cx="973706" cy="992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4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8.51852E-6 C 0.09706 -0.00626 0.1941 -0.01227 0.1889 0.00486 C 0.18369 0.02222 -0.03142 0.08402 -0.03142 0.1037 C -0.03142 0.12337 0.18976 0.10277 0.1889 0.12337 C 0.18803 0.14398 -0.03732 0.20532 -0.03697 0.22708 C -0.0368 0.24884 0.07692 0.25161 0.19081 0.25439 " pathEditMode="relative" ptsTypes="AAAAAA">
                                      <p:cBhvr>
                                        <p:cTn id="3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4" grpId="0" animBg="1"/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7BBC0-8914-DE49-93E4-5C71D96D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CBCB3-0980-B249-B433-501304365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/>
          <a:lstStyle/>
          <a:p>
            <a:r>
              <a:rPr lang="en-US" dirty="0"/>
              <a:t>Consequences of image formation</a:t>
            </a:r>
          </a:p>
          <a:p>
            <a:endParaRPr lang="en-US" dirty="0"/>
          </a:p>
          <a:p>
            <a:r>
              <a:rPr lang="en-US" dirty="0"/>
              <a:t>Some basic primitives needed for computer vision problems</a:t>
            </a:r>
          </a:p>
          <a:p>
            <a:pPr lvl="1"/>
            <a:r>
              <a:rPr lang="en-US" dirty="0"/>
              <a:t>Edge detection</a:t>
            </a:r>
          </a:p>
          <a:p>
            <a:pPr lvl="1"/>
            <a:r>
              <a:rPr lang="en-US" dirty="0"/>
              <a:t>Image resizing</a:t>
            </a:r>
          </a:p>
          <a:p>
            <a:pPr lvl="1"/>
            <a:endParaRPr lang="en-US" dirty="0"/>
          </a:p>
          <a:p>
            <a:r>
              <a:rPr lang="en-US" dirty="0"/>
              <a:t>Convolution as a basic operation</a:t>
            </a:r>
          </a:p>
          <a:p>
            <a:r>
              <a:rPr lang="en-US" dirty="0"/>
              <a:t>Image pyramids as a basic structure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91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598"/>
            <a:ext cx="9144000" cy="1367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3352800"/>
            <a:ext cx="24765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650" y="3971925"/>
            <a:ext cx="5854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73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598"/>
            <a:ext cx="9144000" cy="1367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900" y="3219450"/>
            <a:ext cx="2616200" cy="41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902075"/>
            <a:ext cx="57912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11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Shift invariance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2931848"/>
            <a:ext cx="58801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1" y="3679428"/>
            <a:ext cx="2590800" cy="2478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3662098"/>
            <a:ext cx="2608917" cy="24954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57800" y="3662098"/>
            <a:ext cx="533400" cy="24954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19201" y="6157585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6858" y="6157585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f’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" y="1417638"/>
            <a:ext cx="9144000" cy="13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1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invariance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2931848"/>
            <a:ext cx="58801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782222"/>
            <a:ext cx="5334000" cy="857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1417638"/>
            <a:ext cx="9144000" cy="1367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707844"/>
            <a:ext cx="6802967" cy="990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5943600"/>
            <a:ext cx="4038600" cy="35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9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invariance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4935" y="2179903"/>
            <a:ext cx="8229600" cy="2087563"/>
          </a:xfrm>
        </p:spPr>
        <p:txBody>
          <a:bodyPr/>
          <a:lstStyle/>
          <a:p>
            <a:r>
              <a:rPr lang="en-US" dirty="0"/>
              <a:t>Shift, then convolve = convolve, then shift</a:t>
            </a:r>
          </a:p>
          <a:p>
            <a:r>
              <a:rPr lang="en-US" dirty="0"/>
              <a:t>Convolution does not depend on where the pixel 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7" y="1665833"/>
            <a:ext cx="8356600" cy="49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51763"/>
            <a:ext cx="588010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1" y="3827330"/>
            <a:ext cx="2590800" cy="2478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3810000"/>
            <a:ext cx="2608917" cy="24954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1" y="6305487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6858" y="6305487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f’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57800" y="3829113"/>
            <a:ext cx="533400" cy="24954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90801" y="5562600"/>
            <a:ext cx="228599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39001" y="5638800"/>
            <a:ext cx="228599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96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convolution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</p:spPr>
        <p:txBody>
          <a:bodyPr/>
          <a:lstStyle/>
          <a:p>
            <a:r>
              <a:rPr lang="en-US" dirty="0"/>
              <a:t>Shift invariance is </a:t>
            </a:r>
            <a:r>
              <a:rPr lang="en-US"/>
              <a:t>a crucial property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2209800"/>
            <a:ext cx="1828800" cy="1749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879" y="4568686"/>
            <a:ext cx="1841588" cy="1761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2209800"/>
            <a:ext cx="1828800" cy="174928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621867" y="2218267"/>
            <a:ext cx="1862666" cy="1794933"/>
          </a:xfrm>
          <a:custGeom>
            <a:avLst/>
            <a:gdLst>
              <a:gd name="connsiteX0" fmla="*/ 33866 w 1862666"/>
              <a:gd name="connsiteY0" fmla="*/ 1557866 h 1794933"/>
              <a:gd name="connsiteX1" fmla="*/ 237066 w 1862666"/>
              <a:gd name="connsiteY1" fmla="*/ 1388533 h 1794933"/>
              <a:gd name="connsiteX2" fmla="*/ 186266 w 1862666"/>
              <a:gd name="connsiteY2" fmla="*/ 931333 h 1794933"/>
              <a:gd name="connsiteX3" fmla="*/ 237066 w 1862666"/>
              <a:gd name="connsiteY3" fmla="*/ 592666 h 1794933"/>
              <a:gd name="connsiteX4" fmla="*/ 101600 w 1862666"/>
              <a:gd name="connsiteY4" fmla="*/ 0 h 1794933"/>
              <a:gd name="connsiteX5" fmla="*/ 270933 w 1862666"/>
              <a:gd name="connsiteY5" fmla="*/ 0 h 1794933"/>
              <a:gd name="connsiteX6" fmla="*/ 609600 w 1862666"/>
              <a:gd name="connsiteY6" fmla="*/ 389466 h 1794933"/>
              <a:gd name="connsiteX7" fmla="*/ 948266 w 1862666"/>
              <a:gd name="connsiteY7" fmla="*/ 338666 h 1794933"/>
              <a:gd name="connsiteX8" fmla="*/ 1320800 w 1862666"/>
              <a:gd name="connsiteY8" fmla="*/ 389466 h 1794933"/>
              <a:gd name="connsiteX9" fmla="*/ 1744133 w 1862666"/>
              <a:gd name="connsiteY9" fmla="*/ 0 h 1794933"/>
              <a:gd name="connsiteX10" fmla="*/ 1744133 w 1862666"/>
              <a:gd name="connsiteY10" fmla="*/ 0 h 1794933"/>
              <a:gd name="connsiteX11" fmla="*/ 1574800 w 1862666"/>
              <a:gd name="connsiteY11" fmla="*/ 643466 h 1794933"/>
              <a:gd name="connsiteX12" fmla="*/ 1862666 w 1862666"/>
              <a:gd name="connsiteY12" fmla="*/ 440266 h 1794933"/>
              <a:gd name="connsiteX13" fmla="*/ 1828800 w 1862666"/>
              <a:gd name="connsiteY13" fmla="*/ 1794933 h 1794933"/>
              <a:gd name="connsiteX14" fmla="*/ 0 w 1862666"/>
              <a:gd name="connsiteY14" fmla="*/ 1727200 h 1794933"/>
              <a:gd name="connsiteX15" fmla="*/ 33866 w 1862666"/>
              <a:gd name="connsiteY15" fmla="*/ 1557866 h 179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2666" h="1794933">
                <a:moveTo>
                  <a:pt x="33866" y="1557866"/>
                </a:moveTo>
                <a:lnTo>
                  <a:pt x="237066" y="1388533"/>
                </a:lnTo>
                <a:lnTo>
                  <a:pt x="186266" y="931333"/>
                </a:lnTo>
                <a:lnTo>
                  <a:pt x="237066" y="592666"/>
                </a:lnTo>
                <a:lnTo>
                  <a:pt x="101600" y="0"/>
                </a:lnTo>
                <a:lnTo>
                  <a:pt x="270933" y="0"/>
                </a:lnTo>
                <a:lnTo>
                  <a:pt x="609600" y="389466"/>
                </a:lnTo>
                <a:lnTo>
                  <a:pt x="948266" y="338666"/>
                </a:lnTo>
                <a:lnTo>
                  <a:pt x="1320800" y="389466"/>
                </a:lnTo>
                <a:lnTo>
                  <a:pt x="1744133" y="0"/>
                </a:lnTo>
                <a:lnTo>
                  <a:pt x="1744133" y="0"/>
                </a:lnTo>
                <a:lnTo>
                  <a:pt x="1574800" y="643466"/>
                </a:lnTo>
                <a:lnTo>
                  <a:pt x="1862666" y="440266"/>
                </a:lnTo>
                <a:lnTo>
                  <a:pt x="1828800" y="1794933"/>
                </a:lnTo>
                <a:lnTo>
                  <a:pt x="0" y="1727200"/>
                </a:lnTo>
                <a:lnTo>
                  <a:pt x="33866" y="1557866"/>
                </a:lnTo>
                <a:close/>
              </a:path>
            </a:pathLst>
          </a:cu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2945" y="4568685"/>
            <a:ext cx="1841588" cy="1761519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011333" y="4538133"/>
            <a:ext cx="1456267" cy="1879600"/>
          </a:xfrm>
          <a:custGeom>
            <a:avLst/>
            <a:gdLst>
              <a:gd name="connsiteX0" fmla="*/ 0 w 1456267"/>
              <a:gd name="connsiteY0" fmla="*/ 1761067 h 1879600"/>
              <a:gd name="connsiteX1" fmla="*/ 237067 w 1456267"/>
              <a:gd name="connsiteY1" fmla="*/ 1473200 h 1879600"/>
              <a:gd name="connsiteX2" fmla="*/ 237067 w 1456267"/>
              <a:gd name="connsiteY2" fmla="*/ 812800 h 1879600"/>
              <a:gd name="connsiteX3" fmla="*/ 101600 w 1456267"/>
              <a:gd name="connsiteY3" fmla="*/ 0 h 1879600"/>
              <a:gd name="connsiteX4" fmla="*/ 575734 w 1456267"/>
              <a:gd name="connsiteY4" fmla="*/ 491067 h 1879600"/>
              <a:gd name="connsiteX5" fmla="*/ 1388534 w 1456267"/>
              <a:gd name="connsiteY5" fmla="*/ 474134 h 1879600"/>
              <a:gd name="connsiteX6" fmla="*/ 1388534 w 1456267"/>
              <a:gd name="connsiteY6" fmla="*/ 474134 h 1879600"/>
              <a:gd name="connsiteX7" fmla="*/ 1456267 w 1456267"/>
              <a:gd name="connsiteY7" fmla="*/ 1879600 h 1879600"/>
              <a:gd name="connsiteX8" fmla="*/ 0 w 1456267"/>
              <a:gd name="connsiteY8" fmla="*/ 1761067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6267" h="1879600">
                <a:moveTo>
                  <a:pt x="0" y="1761067"/>
                </a:moveTo>
                <a:lnTo>
                  <a:pt x="237067" y="1473200"/>
                </a:lnTo>
                <a:lnTo>
                  <a:pt x="237067" y="812800"/>
                </a:lnTo>
                <a:lnTo>
                  <a:pt x="101600" y="0"/>
                </a:lnTo>
                <a:lnTo>
                  <a:pt x="575734" y="491067"/>
                </a:lnTo>
                <a:lnTo>
                  <a:pt x="1388534" y="474134"/>
                </a:lnTo>
                <a:lnTo>
                  <a:pt x="1388534" y="474134"/>
                </a:lnTo>
                <a:lnTo>
                  <a:pt x="1456267" y="1879600"/>
                </a:lnTo>
                <a:lnTo>
                  <a:pt x="0" y="1761067"/>
                </a:lnTo>
                <a:close/>
              </a:path>
            </a:pathLst>
          </a:cu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6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convolution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i="1" dirty="0"/>
              <a:t>like </a:t>
            </a:r>
            <a:r>
              <a:rPr lang="en-US" dirty="0"/>
              <a:t>linearity</a:t>
            </a:r>
          </a:p>
          <a:p>
            <a:pPr lvl="1"/>
            <a:r>
              <a:rPr lang="en-US" dirty="0"/>
              <a:t>Linear functions behave predictably when input changes</a:t>
            </a:r>
          </a:p>
          <a:p>
            <a:pPr lvl="1"/>
            <a:r>
              <a:rPr lang="en-US" dirty="0"/>
              <a:t>Lots of theory just easier with linear functions</a:t>
            </a:r>
          </a:p>
          <a:p>
            <a:r>
              <a:rPr lang="en-US" i="1" dirty="0"/>
              <a:t>All linear shift-invariant systems can be expressed as a convolution</a:t>
            </a:r>
          </a:p>
          <a:p>
            <a:r>
              <a:rPr lang="en-US" dirty="0"/>
              <a:t>Basic primitive in 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1899464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3CFA7-4BA2-4741-94C6-716F682F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resizing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53A9C-19E0-AE4F-8F49-5403C291C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72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5BE4-307D-9E41-9301-E00775C6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resizing hard?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5D172-1714-FE4A-AEDF-F0199E55F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E.g</a:t>
            </a:r>
            <a:r>
              <a:rPr lang="en-US" dirty="0"/>
              <a:t>, consider reducing size by a factor of 2</a:t>
            </a:r>
          </a:p>
          <a:p>
            <a:r>
              <a:rPr lang="en-US" dirty="0"/>
              <a:t>Simple solution: subsampling</a:t>
            </a:r>
          </a:p>
          <a:p>
            <a:r>
              <a:rPr lang="en-US" dirty="0"/>
              <a:t>Example: subsampling by a factor of 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CC1983-2F11-654F-946F-F8724DC9AF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49" y="3538033"/>
          <a:ext cx="6856608" cy="21888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42768">
                  <a:extLst>
                    <a:ext uri="{9D8B030D-6E8A-4147-A177-3AD203B41FA5}">
                      <a16:colId xmlns:a16="http://schemas.microsoft.com/office/drawing/2014/main" val="2161736479"/>
                    </a:ext>
                  </a:extLst>
                </a:gridCol>
                <a:gridCol w="1142768">
                  <a:extLst>
                    <a:ext uri="{9D8B030D-6E8A-4147-A177-3AD203B41FA5}">
                      <a16:colId xmlns:a16="http://schemas.microsoft.com/office/drawing/2014/main" val="1084979218"/>
                    </a:ext>
                  </a:extLst>
                </a:gridCol>
                <a:gridCol w="1142768">
                  <a:extLst>
                    <a:ext uri="{9D8B030D-6E8A-4147-A177-3AD203B41FA5}">
                      <a16:colId xmlns:a16="http://schemas.microsoft.com/office/drawing/2014/main" val="2653264241"/>
                    </a:ext>
                  </a:extLst>
                </a:gridCol>
                <a:gridCol w="1142768">
                  <a:extLst>
                    <a:ext uri="{9D8B030D-6E8A-4147-A177-3AD203B41FA5}">
                      <a16:colId xmlns:a16="http://schemas.microsoft.com/office/drawing/2014/main" val="2576305253"/>
                    </a:ext>
                  </a:extLst>
                </a:gridCol>
                <a:gridCol w="1142768">
                  <a:extLst>
                    <a:ext uri="{9D8B030D-6E8A-4147-A177-3AD203B41FA5}">
                      <a16:colId xmlns:a16="http://schemas.microsoft.com/office/drawing/2014/main" val="3198907690"/>
                    </a:ext>
                  </a:extLst>
                </a:gridCol>
                <a:gridCol w="1142768">
                  <a:extLst>
                    <a:ext uri="{9D8B030D-6E8A-4147-A177-3AD203B41FA5}">
                      <a16:colId xmlns:a16="http://schemas.microsoft.com/office/drawing/2014/main" val="4141845933"/>
                    </a:ext>
                  </a:extLst>
                </a:gridCol>
              </a:tblGrid>
              <a:tr h="36481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54198220"/>
                  </a:ext>
                </a:extLst>
              </a:tr>
              <a:tr h="36481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95872646"/>
                  </a:ext>
                </a:extLst>
              </a:tr>
              <a:tr h="36481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99158286"/>
                  </a:ext>
                </a:extLst>
              </a:tr>
              <a:tr h="36481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6421908"/>
                  </a:ext>
                </a:extLst>
              </a:tr>
              <a:tr h="36481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3224317"/>
                  </a:ext>
                </a:extLst>
              </a:tr>
              <a:tr h="36481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810153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6B2A2CC-60D2-6A4E-ADD8-B828EECFC578}"/>
              </a:ext>
            </a:extLst>
          </p:cNvPr>
          <p:cNvSpPr/>
          <p:nvPr/>
        </p:nvSpPr>
        <p:spPr>
          <a:xfrm>
            <a:off x="1764681" y="3514878"/>
            <a:ext cx="1145788" cy="22120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0834A2-9E55-B747-BB2E-634A418FFBAA}"/>
              </a:ext>
            </a:extLst>
          </p:cNvPr>
          <p:cNvSpPr/>
          <p:nvPr/>
        </p:nvSpPr>
        <p:spPr>
          <a:xfrm>
            <a:off x="4056952" y="3538031"/>
            <a:ext cx="1145788" cy="21888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0EF59-C1D2-D44F-B8E2-3090C1EA1BED}"/>
              </a:ext>
            </a:extLst>
          </p:cNvPr>
          <p:cNvSpPr/>
          <p:nvPr/>
        </p:nvSpPr>
        <p:spPr>
          <a:xfrm>
            <a:off x="6338770" y="3538032"/>
            <a:ext cx="1145788" cy="22120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C032EF-4347-7A45-BD5B-B8E543216A78}"/>
              </a:ext>
            </a:extLst>
          </p:cNvPr>
          <p:cNvSpPr/>
          <p:nvPr/>
        </p:nvSpPr>
        <p:spPr>
          <a:xfrm>
            <a:off x="627954" y="3901533"/>
            <a:ext cx="6856604" cy="3763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D6535F-C7A3-C646-B41F-71B12987BEA2}"/>
              </a:ext>
            </a:extLst>
          </p:cNvPr>
          <p:cNvSpPr/>
          <p:nvPr/>
        </p:nvSpPr>
        <p:spPr>
          <a:xfrm>
            <a:off x="627954" y="4626042"/>
            <a:ext cx="6856604" cy="3763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249CA-1AD3-464C-BF9F-329E1C06E7E7}"/>
              </a:ext>
            </a:extLst>
          </p:cNvPr>
          <p:cNvSpPr/>
          <p:nvPr/>
        </p:nvSpPr>
        <p:spPr>
          <a:xfrm>
            <a:off x="627954" y="5359605"/>
            <a:ext cx="6856604" cy="3763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9427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4B3E-449A-BA49-B52E-73913D8D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resizing hard?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EDDDE-117D-1041-A339-217ACFD25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Dropping pixels causes problems</a:t>
            </a:r>
          </a:p>
        </p:txBody>
      </p:sp>
    </p:spTree>
    <p:extLst>
      <p:ext uri="{BB962C8B-B14F-4D97-AF65-F5344CB8AC3E}">
        <p14:creationId xmlns:p14="http://schemas.microsoft.com/office/powerpoint/2010/main" val="3025846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8A31-603B-914A-831A-DECCE394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763B-E129-5E42-A4B7-0477B004E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Geometry:</a:t>
            </a:r>
          </a:p>
          <a:p>
            <a:endParaRPr lang="en-US" dirty="0"/>
          </a:p>
          <a:p>
            <a:r>
              <a:rPr lang="en-US" dirty="0"/>
              <a:t>Color (</a:t>
            </a:r>
            <a:r>
              <a:rPr lang="en-US" dirty="0" err="1"/>
              <a:t>Lambertian</a:t>
            </a:r>
            <a:r>
              <a:rPr lang="en-US" dirty="0"/>
              <a:t> </a:t>
            </a:r>
            <a:r>
              <a:rPr lang="en-US" dirty="0" err="1"/>
              <a:t>assumptipn</a:t>
            </a:r>
            <a:r>
              <a:rPr lang="en-US" dirty="0"/>
              <a:t>):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43F3D-8C70-8B49-94AF-77DAEF4C23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3616961"/>
            <a:ext cx="2824270" cy="2975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DF1B35-CA19-8045-AB51-41EC8861E6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16222" y="433517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0FE725-BAE6-E347-8F76-7D12A61125FC}"/>
              </a:ext>
            </a:extLst>
          </p:cNvPr>
          <p:cNvCxnSpPr>
            <a:stCxn id="12" idx="2"/>
          </p:cNvCxnSpPr>
          <p:nvPr/>
        </p:nvCxnSpPr>
        <p:spPr>
          <a:xfrm flipH="1" flipV="1">
            <a:off x="1483420" y="456906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2444959-4ECA-324B-B55E-139DC3FA42E5}"/>
              </a:ext>
            </a:extLst>
          </p:cNvPr>
          <p:cNvSpPr/>
          <p:nvPr/>
        </p:nvSpPr>
        <p:spPr>
          <a:xfrm rot="5400000" flipV="1">
            <a:off x="5754189" y="488786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FD9363-BAC0-8B4A-925C-ADD94E681165}"/>
              </a:ext>
            </a:extLst>
          </p:cNvPr>
          <p:cNvSpPr/>
          <p:nvPr/>
        </p:nvSpPr>
        <p:spPr>
          <a:xfrm>
            <a:off x="7154818" y="411861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68BE44-CADE-C74D-8D0D-568BAAD0434B}"/>
              </a:ext>
            </a:extLst>
          </p:cNvPr>
          <p:cNvSpPr/>
          <p:nvPr/>
        </p:nvSpPr>
        <p:spPr>
          <a:xfrm>
            <a:off x="6523445" y="464838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1A89AF-6735-5746-9F5E-4CAF805ADE03}"/>
              </a:ext>
            </a:extLst>
          </p:cNvPr>
          <p:cNvCxnSpPr>
            <a:endCxn id="12" idx="6"/>
          </p:cNvCxnSpPr>
          <p:nvPr/>
        </p:nvCxnSpPr>
        <p:spPr>
          <a:xfrm flipH="1" flipV="1">
            <a:off x="6884850" y="527068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687C7D34-2D3C-2F4E-BE7A-8E06CAE1D35A}"/>
              </a:ext>
            </a:extLst>
          </p:cNvPr>
          <p:cNvSpPr/>
          <p:nvPr/>
        </p:nvSpPr>
        <p:spPr>
          <a:xfrm rot="5400000" flipV="1">
            <a:off x="7437847" y="488786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B1BA56-1BA1-9740-BBB3-64C121C8BD3C}"/>
              </a:ext>
            </a:extLst>
          </p:cNvPr>
          <p:cNvSpPr/>
          <p:nvPr/>
        </p:nvSpPr>
        <p:spPr>
          <a:xfrm>
            <a:off x="6839131" y="520355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354A7D-79DE-E14C-AFD7-2037FD1FF594}"/>
              </a:ext>
            </a:extLst>
          </p:cNvPr>
          <p:cNvSpPr/>
          <p:nvPr/>
        </p:nvSpPr>
        <p:spPr>
          <a:xfrm>
            <a:off x="8522789" y="539858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2B1660-7FEF-DF4F-9509-9A41133E0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053" y="3187627"/>
            <a:ext cx="6278553" cy="74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4A7E5E-38F1-C74E-930B-ECCD8494D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365" y="4895507"/>
            <a:ext cx="795474" cy="40910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C98987-7E1D-1043-84F1-B18E20C1F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420" y="4043051"/>
            <a:ext cx="518100" cy="4144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E88E38-AF8C-2D46-9C33-6934F8D0E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555" y="1753312"/>
            <a:ext cx="3568415" cy="52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9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118AB836-BD1C-1348-9203-0115E43CB741}"/>
              </a:ext>
            </a:extLst>
          </p:cNvPr>
          <p:cNvGrpSpPr/>
          <p:nvPr/>
        </p:nvGrpSpPr>
        <p:grpSpPr>
          <a:xfrm>
            <a:off x="1468042" y="1298377"/>
            <a:ext cx="5829299" cy="4552355"/>
            <a:chOff x="1957388" y="588169"/>
            <a:chExt cx="7772399" cy="60698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6D48A6-73BB-7449-A0A1-624ACEB4B76C}"/>
                </a:ext>
              </a:extLst>
            </p:cNvPr>
            <p:cNvSpPr/>
            <p:nvPr/>
          </p:nvSpPr>
          <p:spPr>
            <a:xfrm>
              <a:off x="1971675" y="614363"/>
              <a:ext cx="7729538" cy="60436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AE1E3D-2120-D34B-9931-A96ABE04FCBC}"/>
                </a:ext>
              </a:extLst>
            </p:cNvPr>
            <p:cNvCxnSpPr/>
            <p:nvPr/>
          </p:nvCxnSpPr>
          <p:spPr>
            <a:xfrm>
              <a:off x="1971675" y="614363"/>
              <a:ext cx="7729538" cy="200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7D8C8D-23F6-5941-99D0-2B9561D27EE9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3714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939011-3F3D-874D-B35F-C34E0B4D4155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5286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E9D25EB-8A7B-4A48-8565-4FD215CCDB41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7143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4D9008-DF74-254C-9E6B-93B16F8E1E69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8858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77CB4EA-CF7D-4547-85A9-1D3D3F426B3F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10715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8AD1698-3279-1F45-835B-76C8FC7FE8BA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1257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51B0E3-06FE-9F46-A988-A4CD2269F12F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14430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1ADB35-7775-6143-A9A5-E6292A0F82DC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16287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2288B57-5075-4343-A4B5-C70D129E7877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18430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BA1876-23B5-604A-8B8E-B5809955B9F5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20288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7168DD9-0D1B-3446-9D5F-BA83AEDEF827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22431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669F6C-4D72-A54A-A234-E38241B7D816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29538" cy="24574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398A0C5-3717-3B46-8CA5-8C6F8CA2BC6C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2686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3A657A-8571-174C-B5DE-60B89873EE43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04838"/>
              <a:ext cx="7743825" cy="29098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321FAF1-FF2C-EF4A-AC7B-562EC668016F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04838"/>
              <a:ext cx="7743825" cy="31670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BB9A01F-9764-B442-BB60-18167225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588169"/>
              <a:ext cx="7743825" cy="33980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C65721B-095D-9849-A416-49D22AE024C7}"/>
                </a:ext>
              </a:extLst>
            </p:cNvPr>
            <p:cNvCxnSpPr>
              <a:cxnSpLocks/>
            </p:cNvCxnSpPr>
            <p:nvPr/>
          </p:nvCxnSpPr>
          <p:spPr>
            <a:xfrm>
              <a:off x="1957388" y="588169"/>
              <a:ext cx="7758112" cy="36552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F435022-64F3-6A4D-B576-162A03728C20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588169"/>
              <a:ext cx="7743825" cy="39409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6AE274C-613A-EC47-B459-86643F1F80D7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42005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4053364-2002-B144-9918-AA1BC480FBEF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4457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3BA63F8-2D70-6F45-864B-D0B5944F4C7D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47148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8D0B18B-7E18-C04B-AF28-D3A029E39A75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58112" cy="50149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8C45E9F-3A1A-B349-9576-6E9A8F06034B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52720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1D21AF3-BCBC-0E43-8D3C-0FFD0D74B370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4363"/>
              <a:ext cx="7743825" cy="55006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ED0A533-EC90-FD45-9711-F9617B83137D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1982"/>
              <a:ext cx="7743825" cy="57602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E38A272-2817-CE40-9189-54178CB946B4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611982"/>
              <a:ext cx="7729538" cy="60459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4715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B3017D-22AF-0145-9909-52543500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93" y="1296592"/>
            <a:ext cx="5603748" cy="43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09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</a:t>
            </a:r>
            <a:r>
              <a:rPr lang="en-US"/>
              <a:t>in time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945091"/>
            <a:ext cx="6858000" cy="38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8186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in time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945802"/>
            <a:ext cx="6858000" cy="385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9630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8F84-75D2-9544-938F-56C61804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aliasing happen?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6D077-A150-334C-BAE0-FEA6B6AD6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”miss” things between samples</a:t>
            </a:r>
          </a:p>
          <a:p>
            <a:r>
              <a:rPr lang="en-US" dirty="0"/>
              <a:t>High frequency signals might appear as low frequency signals</a:t>
            </a:r>
          </a:p>
          <a:p>
            <a:r>
              <a:rPr lang="en-US" dirty="0"/>
              <a:t>Called “aliasing”</a:t>
            </a:r>
          </a:p>
          <a:p>
            <a:endParaRPr lang="en-US" dirty="0"/>
          </a:p>
        </p:txBody>
      </p:sp>
      <p:sp>
        <p:nvSpPr>
          <p:cNvPr id="4" name="Shape 814">
            <a:extLst>
              <a:ext uri="{FF2B5EF4-FFF2-40B4-BE49-F238E27FC236}">
                <a16:creationId xmlns:a16="http://schemas.microsoft.com/office/drawing/2014/main" id="{74316147-0DE8-754F-BEC6-C3C68DF0C985}"/>
              </a:ext>
            </a:extLst>
          </p:cNvPr>
          <p:cNvSpPr/>
          <p:nvPr/>
        </p:nvSpPr>
        <p:spPr>
          <a:xfrm>
            <a:off x="2634853" y="5620940"/>
            <a:ext cx="300381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marL="40639" marR="40639" defTabSz="914400">
              <a:buClr>
                <a:srgbClr val="FFFC79"/>
              </a:buClr>
              <a:buFont typeface="Helvetica"/>
              <a:defRPr>
                <a:solidFill>
                  <a:srgbClr val="53D5FD"/>
                </a:solidFill>
                <a:uFill>
                  <a:solidFill>
                    <a:srgbClr val="53D5FD"/>
                  </a:solidFill>
                </a:uFill>
              </a:defRPr>
            </a:lvl1pPr>
          </a:lstStyle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>
                <a:latin typeface="+mj-lt"/>
                <a:ea typeface="+mj-ea"/>
                <a:cs typeface="+mj-cs"/>
                <a:sym typeface="Helvetica"/>
              </a:rPr>
              <a:t>© Kavita Bala, Computer Science, Cornell University</a:t>
            </a:r>
          </a:p>
        </p:txBody>
      </p:sp>
      <p:pic>
        <p:nvPicPr>
          <p:cNvPr id="5" name="aliasing.png">
            <a:extLst>
              <a:ext uri="{FF2B5EF4-FFF2-40B4-BE49-F238E27FC236}">
                <a16:creationId xmlns:a16="http://schemas.microsoft.com/office/drawing/2014/main" id="{E6847FED-0970-E946-8C5D-DBFF8D7B3845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4450" y="3849291"/>
            <a:ext cx="6197918" cy="17418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432751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What about the general case?</a:t>
            </a:r>
            <a:endParaRPr dirty="0"/>
          </a:p>
        </p:txBody>
      </p:sp>
      <p:sp>
        <p:nvSpPr>
          <p:cNvPr id="758" name="Shape 758"/>
          <p:cNvSpPr>
            <a:spLocks noGrp="1"/>
          </p:cNvSpPr>
          <p:nvPr>
            <p:ph type="body" idx="1"/>
          </p:nvPr>
        </p:nvSpPr>
        <p:spPr>
          <a:xfrm>
            <a:off x="304800" y="1341437"/>
            <a:ext cx="8229600" cy="4525963"/>
          </a:xfrm>
          <a:prstGeom prst="rect">
            <a:avLst/>
          </a:prstGeom>
        </p:spPr>
        <p:txBody>
          <a:bodyPr/>
          <a:lstStyle>
            <a:lvl1pPr marL="825046" indent="-326571"/>
            <a:lvl2pPr marL="1222375" indent="-266700"/>
          </a:lstStyle>
          <a:p>
            <a:r>
              <a:rPr dirty="0"/>
              <a:t>Every signal (doesn’t matter what it is)</a:t>
            </a:r>
          </a:p>
          <a:p>
            <a:pPr lvl="1"/>
            <a:r>
              <a:rPr dirty="0"/>
              <a:t>Sum of sine/cosine waves</a:t>
            </a:r>
            <a:endParaRPr lang="en-US" dirty="0"/>
          </a:p>
          <a:p>
            <a:pPr lvl="1"/>
            <a:r>
              <a:rPr lang="en-US" dirty="0"/>
              <a:t>Fourier transform</a:t>
            </a:r>
            <a:endParaRPr dirty="0"/>
          </a:p>
        </p:txBody>
      </p:sp>
      <p:pic>
        <p:nvPicPr>
          <p:cNvPr id="759" name="sumfrequency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0375" y="2559049"/>
            <a:ext cx="5722938" cy="40703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5788766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FD8C-719C-E84D-A8EA-8FD1B7969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transform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31757-0917-FD49-B474-ECB5CD5B4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Represent each signal as a linear combination of sines and cosines</a:t>
            </a:r>
          </a:p>
          <a:p>
            <a:r>
              <a:rPr lang="en-US" dirty="0"/>
              <a:t>Equivalent to a </a:t>
            </a:r>
            <a:r>
              <a:rPr lang="en-US" i="1" dirty="0"/>
              <a:t>change of basis</a:t>
            </a:r>
          </a:p>
          <a:p>
            <a:r>
              <a:rPr lang="en-US" i="1" dirty="0"/>
              <a:t>Fourier transform = representation of signal in Fourier basis</a:t>
            </a:r>
          </a:p>
        </p:txBody>
      </p:sp>
    </p:spTree>
    <p:extLst>
      <p:ext uri="{BB962C8B-B14F-4D97-AF65-F5344CB8AC3E}">
        <p14:creationId xmlns:p14="http://schemas.microsoft.com/office/powerpoint/2010/main" val="353072330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B3C1-94F4-2847-AD0A-5F349EF8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transform for images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344CBE-0D6E-AF48-86DB-E0E1EE84E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Images are 2D arrays</a:t>
                </a:r>
              </a:p>
              <a:p>
                <a:r>
                  <a:rPr lang="en-US" dirty="0"/>
                  <a:t>Fourier basis elements are indexed by 2 spatial frequencies</a:t>
                </a:r>
              </a:p>
              <a:p>
                <a:r>
                  <a:rPr lang="en-US" dirty="0"/>
                  <a:t>(</a:t>
                </a:r>
                <a:r>
                  <a:rPr lang="en-US" dirty="0" err="1"/>
                  <a:t>i,j</a:t>
                </a:r>
                <a:r>
                  <a:rPr lang="en-US" dirty="0"/>
                  <a:t>)</a:t>
                </a:r>
                <a:r>
                  <a:rPr lang="en-US" dirty="0" err="1"/>
                  <a:t>th</a:t>
                </a:r>
                <a:r>
                  <a:rPr lang="en-US" dirty="0"/>
                  <a:t> Fourier basis for N x N image</a:t>
                </a:r>
              </a:p>
              <a:p>
                <a:pPr lvl="1"/>
                <a:r>
                  <a:rPr lang="en-US" dirty="0"/>
                  <a:t>Has period N/</a:t>
                </a:r>
                <a:r>
                  <a:rPr lang="en-US" dirty="0" err="1"/>
                  <a:t>i</a:t>
                </a:r>
                <a:r>
                  <a:rPr lang="en-US" dirty="0"/>
                  <a:t> along x</a:t>
                </a:r>
              </a:p>
              <a:p>
                <a:pPr lvl="1"/>
                <a:r>
                  <a:rPr lang="en-US" dirty="0"/>
                  <a:t>Has period N/j along 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𝑖𝑘𝑥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𝑖𝑙𝑦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sup>
                    </m:sSup>
                  </m:oMath>
                </a14:m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𝑙𝑦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344CBE-0D6E-AF48-86DB-E0E1EE84E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4902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739D5-0800-9240-BEC8-254D36EF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Fourier basis for images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D7A90-E325-DC41-AADC-FB7CF1D2F1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310" y="1806276"/>
            <a:ext cx="2774793" cy="2081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1A249-D942-094D-AFC6-DAF813823B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421" y="1785938"/>
            <a:ext cx="3027092" cy="2270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FB030-91A1-1B42-BF9A-FC4DF27C4F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421" y="3678422"/>
            <a:ext cx="2935094" cy="22013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BD36C2-82D4-0B48-8977-388433E33F62}"/>
                  </a:ext>
                </a:extLst>
              </p:cNvPr>
              <p:cNvSpPr txBox="1"/>
              <p:nvPr/>
            </p:nvSpPr>
            <p:spPr>
              <a:xfrm>
                <a:off x="2188195" y="1785938"/>
                <a:ext cx="1103971" cy="309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BD36C2-82D4-0B48-8977-388433E33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195" y="1785938"/>
                <a:ext cx="1103971" cy="3091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4EFC37-5FEF-A54A-835A-57E822439B70}"/>
                  </a:ext>
                </a:extLst>
              </p:cNvPr>
              <p:cNvSpPr txBox="1"/>
              <p:nvPr/>
            </p:nvSpPr>
            <p:spPr>
              <a:xfrm>
                <a:off x="5463981" y="1785939"/>
                <a:ext cx="1103971" cy="309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3,20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4EFC37-5FEF-A54A-835A-57E822439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981" y="1785939"/>
                <a:ext cx="1103971" cy="3091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CEEC94-2EB7-2948-9024-4FA0626E9E8D}"/>
                  </a:ext>
                </a:extLst>
              </p:cNvPr>
              <p:cNvSpPr txBox="1"/>
              <p:nvPr/>
            </p:nvSpPr>
            <p:spPr>
              <a:xfrm>
                <a:off x="5463981" y="5714615"/>
                <a:ext cx="1103971" cy="309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10,1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CEEC94-2EB7-2948-9024-4FA0626E9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981" y="5714615"/>
                <a:ext cx="1103971" cy="3091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8983CFB-3886-E049-9367-3E3DA9E74C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310" y="3738536"/>
            <a:ext cx="2774793" cy="20810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AE1A0E-3E7A-314B-BD46-98753673CE8F}"/>
                  </a:ext>
                </a:extLst>
              </p:cNvPr>
              <p:cNvSpPr txBox="1"/>
              <p:nvPr/>
            </p:nvSpPr>
            <p:spPr>
              <a:xfrm>
                <a:off x="2197722" y="5676562"/>
                <a:ext cx="1103971" cy="309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0,0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AE1A0E-3E7A-314B-BD46-98753673C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722" y="5676562"/>
                <a:ext cx="1103971" cy="3091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011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F162-24A8-774A-AB76-ABA0FBE1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C9A3E-AB72-3743-967C-8E5050036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</a:t>
            </a:r>
            <a:r>
              <a:rPr lang="en-US" dirty="0" err="1"/>
              <a:t>NxN</a:t>
            </a:r>
            <a:r>
              <a:rPr lang="en-US" dirty="0"/>
              <a:t> image, there are </a:t>
            </a:r>
            <a:r>
              <a:rPr lang="en-US" dirty="0" err="1"/>
              <a:t>NxN</a:t>
            </a:r>
            <a:r>
              <a:rPr lang="en-US" dirty="0"/>
              <a:t> basis elements</a:t>
            </a:r>
          </a:p>
          <a:p>
            <a:r>
              <a:rPr lang="en-US" dirty="0"/>
              <a:t>Fourier coefficients can be represented as an </a:t>
            </a:r>
            <a:r>
              <a:rPr lang="en-US" dirty="0" err="1"/>
              <a:t>NxN</a:t>
            </a:r>
            <a:r>
              <a:rPr lang="en-US" dirty="0"/>
              <a:t> image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23378-FD21-1B48-957D-384076D662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1" y="3316095"/>
            <a:ext cx="3579542" cy="268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F13946-79A0-934D-A74C-99ADA4A83C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744" y="3380908"/>
            <a:ext cx="3403445" cy="255258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6E4356D-F07D-B148-BF9C-9986C891C710}"/>
              </a:ext>
            </a:extLst>
          </p:cNvPr>
          <p:cNvSpPr/>
          <p:nvPr/>
        </p:nvSpPr>
        <p:spPr>
          <a:xfrm>
            <a:off x="6002144" y="4562244"/>
            <a:ext cx="234176" cy="225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687D73-E794-1941-9041-43981A9362D9}"/>
              </a:ext>
            </a:extLst>
          </p:cNvPr>
          <p:cNvSpPr/>
          <p:nvPr/>
        </p:nvSpPr>
        <p:spPr>
          <a:xfrm>
            <a:off x="6491665" y="4544294"/>
            <a:ext cx="432284" cy="24376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F3BB66-2143-FF4C-AC62-E8151D165100}"/>
              </a:ext>
            </a:extLst>
          </p:cNvPr>
          <p:cNvSpPr/>
          <p:nvPr/>
        </p:nvSpPr>
        <p:spPr>
          <a:xfrm>
            <a:off x="6002145" y="3860325"/>
            <a:ext cx="234176" cy="43490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8DC85102-C695-E445-8F47-DB79D87F4CBA}"/>
              </a:ext>
            </a:extLst>
          </p:cNvPr>
          <p:cNvSpPr/>
          <p:nvPr/>
        </p:nvSpPr>
        <p:spPr>
          <a:xfrm>
            <a:off x="7014117" y="4251182"/>
            <a:ext cx="1756578" cy="812036"/>
          </a:xfrm>
          <a:prstGeom prst="leftArrowCallou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High frequency in X</a:t>
            </a:r>
          </a:p>
        </p:txBody>
      </p:sp>
    </p:spTree>
    <p:extLst>
      <p:ext uri="{BB962C8B-B14F-4D97-AF65-F5344CB8AC3E}">
        <p14:creationId xmlns:p14="http://schemas.microsoft.com/office/powerpoint/2010/main" val="73620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52F0-39DA-C447-9805-6A8C3B0E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image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CBAC2-9869-5E4C-94F9-4C2979628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Nearby objects appear larger</a:t>
            </a:r>
          </a:p>
          <a:p>
            <a:r>
              <a:rPr lang="en-US" dirty="0"/>
              <a:t>Parallel lines and planes converge</a:t>
            </a:r>
          </a:p>
          <a:p>
            <a:r>
              <a:rPr lang="en-US" dirty="0"/>
              <a:t>Information lost: distance from camera</a:t>
            </a:r>
          </a:p>
          <a:p>
            <a:r>
              <a:rPr lang="en-US" dirty="0"/>
              <a:t>Pixel color depends on light intensity, light direction and surface normal and paint on object</a:t>
            </a:r>
          </a:p>
          <a:p>
            <a:r>
              <a:rPr lang="en-US" dirty="0"/>
              <a:t>So objects in images</a:t>
            </a:r>
          </a:p>
          <a:p>
            <a:pPr lvl="1"/>
            <a:r>
              <a:rPr lang="en-US" dirty="0"/>
              <a:t>can appear in many different sizes and many positions</a:t>
            </a:r>
          </a:p>
          <a:p>
            <a:pPr lvl="1"/>
            <a:r>
              <a:rPr lang="en-US" dirty="0"/>
              <a:t>can have very different color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64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B3017D-22AF-0145-9909-52543500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93" y="1296592"/>
            <a:ext cx="5603748" cy="4377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4AD334-4BE6-E844-BA6B-9D0F0E59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965957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9C653-8890-8247-8625-ECECFCA57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7415D-DA1A-F444-A96E-D7A493A5F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2226469"/>
            <a:ext cx="7734765" cy="3929004"/>
          </a:xfrm>
        </p:spPr>
        <p:txBody>
          <a:bodyPr>
            <a:normAutofit/>
          </a:bodyPr>
          <a:lstStyle/>
          <a:p>
            <a:r>
              <a:rPr lang="en-US" dirty="0"/>
              <a:t>Image = linear combination of high frequency and low frequency components</a:t>
            </a:r>
          </a:p>
          <a:p>
            <a:r>
              <a:rPr lang="en-US" dirty="0"/>
              <a:t>Subsampling: high frequency components </a:t>
            </a:r>
            <a:r>
              <a:rPr lang="en-US" i="1" dirty="0"/>
              <a:t>alias </a:t>
            </a:r>
            <a:r>
              <a:rPr lang="en-US" dirty="0"/>
              <a:t>as low frequency</a:t>
            </a:r>
          </a:p>
          <a:p>
            <a:r>
              <a:rPr lang="en-US" dirty="0"/>
              <a:t>First smooth the image to remove high frequency components</a:t>
            </a:r>
          </a:p>
          <a:p>
            <a:r>
              <a:rPr lang="en-US" dirty="0"/>
              <a:t>How should we smooth?</a:t>
            </a:r>
          </a:p>
          <a:p>
            <a:pPr lvl="1"/>
            <a:r>
              <a:rPr lang="en-US" dirty="0"/>
              <a:t>Mean filtering?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9628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Convolution and Fourier transforms</a:t>
            </a:r>
            <a:endParaRPr dirty="0"/>
          </a:p>
        </p:txBody>
      </p:sp>
      <p:sp>
        <p:nvSpPr>
          <p:cNvPr id="772" name="Shape 7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618785" indent="-244928"/>
            <a:r>
              <a:rPr lang="en-US" dirty="0"/>
              <a:t>Image</a:t>
            </a:r>
            <a:r>
              <a:rPr dirty="0"/>
              <a:t>: </a:t>
            </a:r>
            <a:r>
              <a:rPr lang="en-US" dirty="0"/>
              <a:t>Spatial domain</a:t>
            </a:r>
            <a:endParaRPr dirty="0"/>
          </a:p>
          <a:p>
            <a:pPr marL="618785" indent="-244928"/>
            <a:endParaRPr dirty="0"/>
          </a:p>
          <a:p>
            <a:pPr marL="618785" indent="-244928"/>
            <a:r>
              <a:rPr dirty="0"/>
              <a:t>Fourier Transform: Frequency domain</a:t>
            </a:r>
          </a:p>
          <a:p>
            <a:pPr marL="916781" lvl="1" indent="-200025"/>
            <a:r>
              <a:rPr dirty="0"/>
              <a:t>Amplitudes are called spectrum</a:t>
            </a:r>
            <a:endParaRPr lang="en-US" dirty="0"/>
          </a:p>
          <a:p>
            <a:pPr marL="916781" lvl="1" indent="-200025"/>
            <a:endParaRPr lang="en-US" dirty="0"/>
          </a:p>
          <a:p>
            <a:pPr marL="573881" indent="-200025"/>
            <a:r>
              <a:rPr lang="en-US" dirty="0"/>
              <a:t>For any transformations we do in spatial domain, there are corresponding transformations we can do in the frequency domain</a:t>
            </a:r>
          </a:p>
          <a:p>
            <a:pPr marL="573881" indent="-200025"/>
            <a:r>
              <a:rPr lang="en-US" i="1" dirty="0"/>
              <a:t>And vice-versa</a:t>
            </a:r>
          </a:p>
          <a:p>
            <a:pPr marL="916781" lvl="1" indent="-200025"/>
            <a:endParaRPr lang="en-US" dirty="0"/>
          </a:p>
          <a:p>
            <a:pPr marL="573881" indent="-200025"/>
            <a:endParaRPr dirty="0"/>
          </a:p>
        </p:txBody>
      </p:sp>
      <p:sp>
        <p:nvSpPr>
          <p:cNvPr id="777" name="Shape 777"/>
          <p:cNvSpPr/>
          <p:nvPr/>
        </p:nvSpPr>
        <p:spPr>
          <a:xfrm>
            <a:off x="2318148" y="5295901"/>
            <a:ext cx="160172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marL="40639" marR="40639" defTabSz="914400">
              <a:buClr>
                <a:srgbClr val="FFFFFF"/>
              </a:buClr>
              <a:buFont typeface="Times New Roman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/>
              <a:t>Spatial Domain</a:t>
            </a:r>
          </a:p>
        </p:txBody>
      </p:sp>
    </p:spTree>
    <p:extLst>
      <p:ext uri="{BB962C8B-B14F-4D97-AF65-F5344CB8AC3E}">
        <p14:creationId xmlns:p14="http://schemas.microsoft.com/office/powerpoint/2010/main" val="1225810625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and Fourier transforms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/>
                  <a:t>Convolution </a:t>
                </a:r>
                <a:r>
                  <a:rPr lang="en-US" dirty="0"/>
                  <a:t>in spatial domain = </a:t>
                </a:r>
                <a:r>
                  <a:rPr lang="en-US" i="1" dirty="0"/>
                  <a:t>Point-wise multiplication </a:t>
                </a:r>
                <a:r>
                  <a:rPr lang="en-US" dirty="0"/>
                  <a:t>in frequency domain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nary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i="1" dirty="0"/>
                  <a:t>Convolution </a:t>
                </a:r>
                <a:r>
                  <a:rPr lang="en-US" dirty="0"/>
                  <a:t>in frequency domain = </a:t>
                </a:r>
                <a:r>
                  <a:rPr lang="en-US" i="1" dirty="0"/>
                  <a:t>Point-wise multiplication </a:t>
                </a:r>
                <a:r>
                  <a:rPr lang="en-US" dirty="0"/>
                  <a:t>in spatial domain</a:t>
                </a:r>
                <a:endParaRPr lang="en-US" i="1" dirty="0"/>
              </a:p>
              <a:p>
                <a:endParaRPr lang="en-US" dirty="0"/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952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2425E-7FCA-704C-AEDE-4B94DD76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Fourier transforms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7CE39-3FA8-B947-9327-FFE520C9C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9937"/>
            <a:ext cx="7886700" cy="4351338"/>
          </a:xfrm>
        </p:spPr>
        <p:txBody>
          <a:bodyPr/>
          <a:lstStyle/>
          <a:p>
            <a:r>
              <a:rPr lang="en-US" dirty="0"/>
              <a:t>Mean filter = convolving with a “box” filter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5085A2-C25E-F84F-A428-4F2232EDDE0E}"/>
              </a:ext>
            </a:extLst>
          </p:cNvPr>
          <p:cNvSpPr txBox="1"/>
          <p:nvPr/>
        </p:nvSpPr>
        <p:spPr>
          <a:xfrm>
            <a:off x="1714621" y="2387080"/>
            <a:ext cx="166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Filter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2852F1-B7D5-9647-B93D-26BDEAF7FBDC}"/>
              </a:ext>
            </a:extLst>
          </p:cNvPr>
          <p:cNvSpPr txBox="1"/>
          <p:nvPr/>
        </p:nvSpPr>
        <p:spPr>
          <a:xfrm>
            <a:off x="5478036" y="2161225"/>
            <a:ext cx="1976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Fourier transform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21E7F-3A44-4B46-84EA-108C51D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007" y="2887869"/>
            <a:ext cx="2518741" cy="1889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FF498F-A592-3D42-9367-BC91C2BAF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943" y="2887868"/>
            <a:ext cx="2518741" cy="1889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859849-5798-3240-ABBB-8672792A36D5}"/>
              </a:ext>
            </a:extLst>
          </p:cNvPr>
          <p:cNvSpPr txBox="1"/>
          <p:nvPr/>
        </p:nvSpPr>
        <p:spPr>
          <a:xfrm>
            <a:off x="1714621" y="4598692"/>
            <a:ext cx="15498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Box/mean filter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E2615-7125-2647-BC56-870BF0C48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007" y="4807362"/>
            <a:ext cx="2518741" cy="18890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AF009B-BDC2-FC48-9312-3439A6C46391}"/>
              </a:ext>
            </a:extLst>
          </p:cNvPr>
          <p:cNvSpPr txBox="1"/>
          <p:nvPr/>
        </p:nvSpPr>
        <p:spPr>
          <a:xfrm>
            <a:off x="1764427" y="6557918"/>
            <a:ext cx="15498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Gaussian filter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45C6E2-F2E7-154D-A871-34FA8CE5C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942" y="4807362"/>
            <a:ext cx="2518742" cy="188905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FF1E81D-5CEB-624E-98B7-882D140EEE8F}"/>
              </a:ext>
            </a:extLst>
          </p:cNvPr>
          <p:cNvSpPr/>
          <p:nvPr/>
        </p:nvSpPr>
        <p:spPr>
          <a:xfrm>
            <a:off x="282962" y="4703045"/>
            <a:ext cx="7886700" cy="22283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1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81CE-1565-8E4B-A142-AF2DF302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before and after smoothing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088E2-C0CA-4C49-9CD9-AA6761217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63" y="2125266"/>
            <a:ext cx="3794760" cy="29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9B1DB-6FE2-834E-8B1F-4F58BE2D5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125265"/>
            <a:ext cx="3794759" cy="2964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59AED-575C-0D48-B2DF-FA6A986E5FC0}"/>
              </a:ext>
            </a:extLst>
          </p:cNvPr>
          <p:cNvSpPr txBox="1"/>
          <p:nvPr/>
        </p:nvSpPr>
        <p:spPr>
          <a:xfrm>
            <a:off x="628650" y="5089921"/>
            <a:ext cx="3794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AD84E-590E-9C4A-A775-A80B48C169B0}"/>
              </a:ext>
            </a:extLst>
          </p:cNvPr>
          <p:cNvSpPr txBox="1"/>
          <p:nvPr/>
        </p:nvSpPr>
        <p:spPr>
          <a:xfrm>
            <a:off x="4881563" y="5089921"/>
            <a:ext cx="3794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67038496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835" y="889908"/>
            <a:ext cx="2163536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Gaussian pre-filtering</a:t>
            </a:r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715" y="2922415"/>
            <a:ext cx="210971" cy="2768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104047" y="2510136"/>
            <a:ext cx="1992086" cy="38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Solution: filter the image, </a:t>
            </a:r>
            <a:r>
              <a:rPr lang="en-US" i="1" dirty="0"/>
              <a:t>then</a:t>
            </a:r>
            <a:r>
              <a:rPr lang="en-US" dirty="0"/>
              <a:t> subsample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</a:pPr>
            <a:endParaRPr lang="en-US" sz="1500" dirty="0"/>
          </a:p>
        </p:txBody>
      </p:sp>
      <p:grpSp>
        <p:nvGrpSpPr>
          <p:cNvPr id="3" name="Group 46"/>
          <p:cNvGrpSpPr/>
          <p:nvPr/>
        </p:nvGrpSpPr>
        <p:grpSpPr>
          <a:xfrm>
            <a:off x="3949406" y="3303334"/>
            <a:ext cx="443446" cy="324810"/>
            <a:chOff x="1390497" y="3261445"/>
            <a:chExt cx="591260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77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blur</a:t>
              </a: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3292806" y="3690249"/>
            <a:ext cx="1750692" cy="2245195"/>
            <a:chOff x="515031" y="3777331"/>
            <a:chExt cx="2334256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107569" cy="61555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451405" cy="61555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4539381" y="3270675"/>
            <a:ext cx="855555" cy="345509"/>
            <a:chOff x="2177129" y="3217903"/>
            <a:chExt cx="1140740" cy="460679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50"/>
              <a:ext cx="1140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subsample</a:t>
              </a: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5435308" y="3303334"/>
            <a:ext cx="443446" cy="324810"/>
            <a:chOff x="3371697" y="3261445"/>
            <a:chExt cx="591260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77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blur</a:t>
              </a: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5919179" y="3270674"/>
            <a:ext cx="855555" cy="337344"/>
            <a:chOff x="4016859" y="3217899"/>
            <a:chExt cx="1140740" cy="449792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140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833551" y="3077924"/>
            <a:ext cx="450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6714" y="3740502"/>
            <a:ext cx="210312" cy="276035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0656" y="3061297"/>
            <a:ext cx="105156" cy="138017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0656" y="3740503"/>
            <a:ext cx="105156" cy="138017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6817" y="3127019"/>
            <a:ext cx="52578" cy="72295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5258455" y="2099091"/>
            <a:ext cx="923578" cy="1119573"/>
            <a:chOff x="3135896" y="1655788"/>
            <a:chExt cx="1231437" cy="1492764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92016" cy="49244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5258454" y="3706574"/>
            <a:ext cx="958759" cy="1140897"/>
            <a:chOff x="3135896" y="3799099"/>
            <a:chExt cx="1278345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98109" cy="49244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1</a:t>
              </a:r>
              <a:r>
                <a:rPr lang="en-US" b="1" dirty="0">
                  <a:solidFill>
                    <a:schemeClr val="bg1"/>
                  </a:solidFill>
                </a:rPr>
                <a:t>   H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400109" cy="49244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6490919" y="2659016"/>
            <a:ext cx="510043" cy="588372"/>
            <a:chOff x="4779181" y="2402353"/>
            <a:chExt cx="680057" cy="784496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430032" cy="400109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F</a:t>
              </a:r>
              <a:r>
                <a:rPr lang="en-US" sz="1350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90919" y="3740502"/>
            <a:ext cx="415349" cy="547206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3287467" y="1000284"/>
            <a:ext cx="1714506" cy="2212740"/>
            <a:chOff x="507913" y="190710"/>
            <a:chExt cx="2286008" cy="2950320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73235" cy="61555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4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715" y="2922415"/>
            <a:ext cx="210971" cy="2768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3949406" y="3303334"/>
            <a:ext cx="443446" cy="324810"/>
            <a:chOff x="1390497" y="3261445"/>
            <a:chExt cx="591260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77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blur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3292806" y="3690249"/>
            <a:ext cx="1750692" cy="2245195"/>
            <a:chOff x="515031" y="3777331"/>
            <a:chExt cx="2334256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107569" cy="61555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451405" cy="61555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4539381" y="3270675"/>
            <a:ext cx="855555" cy="345509"/>
            <a:chOff x="2177129" y="3217903"/>
            <a:chExt cx="1140740" cy="460679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50"/>
              <a:ext cx="1140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subsample</a:t>
              </a: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5435308" y="3303334"/>
            <a:ext cx="443446" cy="324810"/>
            <a:chOff x="3371697" y="3261445"/>
            <a:chExt cx="591260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77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blur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5919179" y="3270674"/>
            <a:ext cx="855555" cy="337344"/>
            <a:chOff x="4016859" y="3217899"/>
            <a:chExt cx="1140740" cy="449792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140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833551" y="3077924"/>
            <a:ext cx="450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6714" y="3740502"/>
            <a:ext cx="210312" cy="276035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0656" y="3061297"/>
            <a:ext cx="105156" cy="138017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0656" y="3740503"/>
            <a:ext cx="105156" cy="138017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6817" y="3127019"/>
            <a:ext cx="52578" cy="72295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5258455" y="2099091"/>
            <a:ext cx="923578" cy="1119573"/>
            <a:chOff x="3135896" y="1655788"/>
            <a:chExt cx="1231437" cy="1492764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92016" cy="49244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5258454" y="3706574"/>
            <a:ext cx="958759" cy="1140897"/>
            <a:chOff x="3135896" y="3799099"/>
            <a:chExt cx="1278345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98109" cy="49244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1</a:t>
              </a:r>
              <a:r>
                <a:rPr lang="en-US" b="1" dirty="0">
                  <a:solidFill>
                    <a:schemeClr val="bg1"/>
                  </a:solidFill>
                </a:rPr>
                <a:t>   H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400109" cy="49244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6490919" y="2659016"/>
            <a:ext cx="510043" cy="588372"/>
            <a:chOff x="4779181" y="2402353"/>
            <a:chExt cx="680057" cy="784496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430032" cy="400109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F</a:t>
              </a:r>
              <a:r>
                <a:rPr lang="en-US" sz="1350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90919" y="3740502"/>
            <a:ext cx="415349" cy="547206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3287467" y="1000284"/>
            <a:ext cx="1714506" cy="2212740"/>
            <a:chOff x="507913" y="190710"/>
            <a:chExt cx="2286008" cy="2950320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73235" cy="615553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3233059" y="3706589"/>
            <a:ext cx="4914941" cy="2473778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TextBox 44"/>
          <p:cNvSpPr txBox="1"/>
          <p:nvPr/>
        </p:nvSpPr>
        <p:spPr>
          <a:xfrm>
            <a:off x="2173565" y="394831"/>
            <a:ext cx="1287532" cy="2850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25" dirty="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33040" y="1757881"/>
            <a:ext cx="14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Gaussian pyramid</a:t>
            </a:r>
          </a:p>
        </p:txBody>
      </p:sp>
    </p:spTree>
    <p:extLst>
      <p:ext uri="{BB962C8B-B14F-4D97-AF65-F5344CB8AC3E}">
        <p14:creationId xmlns:p14="http://schemas.microsoft.com/office/powerpoint/2010/main" val="2928924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468CA-EC84-CE48-8B02-7C9B812B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Anti-aliasing circa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C02C0-49FF-0846-B93C-AE3BE0B10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099062"/>
            <a:ext cx="9042400" cy="196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4CFD87-9479-AE4E-A85D-4D71DFFE45AC}"/>
              </a:ext>
            </a:extLst>
          </p:cNvPr>
          <p:cNvSpPr txBox="1"/>
          <p:nvPr/>
        </p:nvSpPr>
        <p:spPr>
          <a:xfrm>
            <a:off x="0" y="624468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R. Zhang. Making convolutional networks shift-invariant again. In </a:t>
            </a:r>
            <a:r>
              <a:rPr lang="en-US" i="1" dirty="0"/>
              <a:t>ICML, </a:t>
            </a:r>
            <a:r>
              <a:rPr lang="en-US" dirty="0"/>
              <a:t>2019. </a:t>
            </a:r>
          </a:p>
        </p:txBody>
      </p:sp>
    </p:spTree>
    <p:extLst>
      <p:ext uri="{BB962C8B-B14F-4D97-AF65-F5344CB8AC3E}">
        <p14:creationId xmlns:p14="http://schemas.microsoft.com/office/powerpoint/2010/main" val="593003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B3C7-6BF2-3143-A4F2-B33B8674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71054-723C-1040-81F6-BBD75538F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2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1: nearby pixels are similar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690688"/>
            <a:ext cx="3520440" cy="4250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55" y="2439690"/>
            <a:ext cx="3138150" cy="31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8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806" y="296068"/>
            <a:ext cx="7886700" cy="1325563"/>
          </a:xfrm>
        </p:spPr>
        <p:txBody>
          <a:bodyPr/>
          <a:lstStyle/>
          <a:p>
            <a:r>
              <a:rPr lang="en-US" dirty="0"/>
              <a:t>Edges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Edges are curves in the image, across which the brightness changes “a lot”</a:t>
            </a:r>
          </a:p>
          <a:p>
            <a:r>
              <a:rPr lang="en-US" sz="2800" dirty="0"/>
              <a:t>Corners/Junctions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743200"/>
            <a:ext cx="4953000" cy="38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7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>
                <a:latin typeface="Calibri" charset="0"/>
              </a:rPr>
              <a:t>Closeup of edges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7412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76580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Closeup</a:t>
            </a:r>
            <a:r>
              <a:rPr lang="en-US" dirty="0">
                <a:latin typeface="Calibri" charset="0"/>
              </a:rPr>
              <a:t> of edges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843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1550988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4495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448300" y="42291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829300" y="4229100"/>
            <a:ext cx="10668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057900" y="4229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8100" y="51435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37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Closeup</a:t>
            </a:r>
            <a:r>
              <a:rPr lang="en-US" dirty="0">
                <a:latin typeface="Calibri" charset="0"/>
              </a:rPr>
              <a:t> of edges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9460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57600" y="45720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753100" y="4610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895600"/>
            <a:ext cx="2057400" cy="137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3086100" y="51435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7627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Closeup</a:t>
            </a:r>
            <a:r>
              <a:rPr lang="en-US" dirty="0">
                <a:latin typeface="Calibri" charset="0"/>
              </a:rPr>
              <a:t> of edges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20484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8800" y="5257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048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59254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Characterizing edges</a:t>
            </a:r>
          </a:p>
        </p:txBody>
      </p:sp>
      <p:sp>
        <p:nvSpPr>
          <p:cNvPr id="8195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An edge is a place of </a:t>
            </a:r>
            <a:r>
              <a:rPr lang="en-US" i="1" dirty="0"/>
              <a:t>rapid change </a:t>
            </a:r>
            <a:r>
              <a:rPr lang="en-US" dirty="0"/>
              <a:t>in the image intensity function</a:t>
            </a:r>
          </a:p>
        </p:txBody>
      </p:sp>
      <p:pic>
        <p:nvPicPr>
          <p:cNvPr id="8196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76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7" name="Line 21"/>
          <p:cNvSpPr>
            <a:spLocks noChangeShapeType="1"/>
          </p:cNvSpPr>
          <p:nvPr/>
        </p:nvSpPr>
        <p:spPr bwMode="auto">
          <a:xfrm>
            <a:off x="228600" y="4343400"/>
            <a:ext cx="2743200" cy="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Text Box 22"/>
          <p:cNvSpPr txBox="1">
            <a:spLocks noChangeArrowheads="1"/>
          </p:cNvSpPr>
          <p:nvPr/>
        </p:nvSpPr>
        <p:spPr bwMode="auto">
          <a:xfrm>
            <a:off x="1174750" y="2895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24200" y="2635250"/>
            <a:ext cx="2851150" cy="2725738"/>
            <a:chOff x="1968" y="1420"/>
            <a:chExt cx="1796" cy="1717"/>
          </a:xfrm>
        </p:grpSpPr>
        <p:sp>
          <p:nvSpPr>
            <p:cNvPr id="8210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intensity function</a:t>
              </a:r>
              <a:br>
                <a:rPr lang="en-US" sz="1800"/>
              </a:br>
              <a:r>
                <a:rPr lang="en-US" sz="1800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909888"/>
            <a:ext cx="2743200" cy="2451100"/>
            <a:chOff x="3888" y="1593"/>
            <a:chExt cx="1728" cy="1544"/>
          </a:xfrm>
        </p:grpSpPr>
        <p:sp>
          <p:nvSpPr>
            <p:cNvPr id="8205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8208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3 h 630"/>
                  <a:gd name="T6" fmla="*/ 399 w 909"/>
                  <a:gd name="T7" fmla="*/ 425 h 630"/>
                  <a:gd name="T8" fmla="*/ 459 w 909"/>
                  <a:gd name="T9" fmla="*/ 624 h 630"/>
                  <a:gd name="T10" fmla="*/ 528 w 909"/>
                  <a:gd name="T11" fmla="*/ 428 h 630"/>
                  <a:gd name="T12" fmla="*/ 564 w 909"/>
                  <a:gd name="T13" fmla="*/ 95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3 h 630"/>
                  <a:gd name="T6" fmla="*/ 399 w 909"/>
                  <a:gd name="T7" fmla="*/ 425 h 630"/>
                  <a:gd name="T8" fmla="*/ 459 w 909"/>
                  <a:gd name="T9" fmla="*/ 624 h 630"/>
                  <a:gd name="T10" fmla="*/ 528 w 909"/>
                  <a:gd name="T11" fmla="*/ 428 h 630"/>
                  <a:gd name="T12" fmla="*/ 564 w 909"/>
                  <a:gd name="T13" fmla="*/ 95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7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89700" y="3657600"/>
            <a:ext cx="2305050" cy="3200400"/>
            <a:chOff x="4088" y="2064"/>
            <a:chExt cx="1452" cy="2016"/>
          </a:xfrm>
        </p:grpSpPr>
        <p:sp>
          <p:nvSpPr>
            <p:cNvPr id="8202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edges correspond to</a:t>
              </a:r>
              <a:br>
                <a:rPr lang="en-US" sz="1800"/>
              </a:br>
              <a:r>
                <a:rPr lang="en-US" sz="1800"/>
                <a:t>extrema of derivative</a:t>
              </a:r>
            </a:p>
          </p:txBody>
        </p:sp>
      </p:grp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0" y="6583362"/>
            <a:ext cx="1382486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0399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Intensity profile</a:t>
            </a:r>
          </a:p>
        </p:txBody>
      </p:sp>
      <p:pic>
        <p:nvPicPr>
          <p:cNvPr id="23555" name="Picture 3" descr="C:\Documents and Settings\Derek Hoiem\My Documents\Classes\Spring10 - Computer Vision\figs\7\monaco_50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3" t="2380" r="7143"/>
          <a:stretch>
            <a:fillRect/>
          </a:stretch>
        </p:blipFill>
        <p:spPr bwMode="auto">
          <a:xfrm>
            <a:off x="4572000" y="0"/>
            <a:ext cx="4572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Group 12"/>
          <p:cNvGrpSpPr>
            <a:grpSpLocks noChangeAspect="1"/>
          </p:cNvGrpSpPr>
          <p:nvPr/>
        </p:nvGrpSpPr>
        <p:grpSpPr bwMode="auto">
          <a:xfrm>
            <a:off x="228600" y="1524000"/>
            <a:ext cx="3438525" cy="4267200"/>
            <a:chOff x="0" y="1143000"/>
            <a:chExt cx="4421326" cy="5486400"/>
          </a:xfrm>
        </p:grpSpPr>
        <p:pic>
          <p:nvPicPr>
            <p:cNvPr id="23561" name="Picture 2" descr="C:\Documents and Settings\Derek Hoiem\My Documents\My Pictures\monte carlo\monaco03.jpg"/>
            <p:cNvPicPr>
              <a:picLocks noChangeAspect="1" noChangeArrowheads="1"/>
            </p:cNvPicPr>
            <p:nvPr/>
          </p:nvPicPr>
          <p:blipFill>
            <a:blip r:embed="rId3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143000"/>
              <a:ext cx="4116526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304145" y="4572000"/>
              <a:ext cx="4115140" cy="20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0" y="3886200"/>
              <a:ext cx="838950" cy="53272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>
            <a:off x="5029200" y="457200"/>
            <a:ext cx="381000" cy="76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5" descr="C:\Documents and Settings\Derek Hoiem\My Documents\Classes\Spring10 - Computer Vision\figs\7\monaco_500_gx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7" t="2856" r="7130" b="5714"/>
          <a:stretch>
            <a:fillRect/>
          </a:stretch>
        </p:blipFill>
        <p:spPr bwMode="auto">
          <a:xfrm>
            <a:off x="4572000" y="297180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4953000" y="4572000"/>
            <a:ext cx="381000" cy="1524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892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and convolution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Differentiation is </a:t>
            </a:r>
            <a:r>
              <a:rPr lang="en-US" i="1" dirty="0"/>
              <a:t>linear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Differentiation is </a:t>
            </a:r>
            <a:r>
              <a:rPr lang="en-US" i="1" dirty="0"/>
              <a:t>shift-invariant</a:t>
            </a:r>
          </a:p>
          <a:p>
            <a:pPr lvl="1"/>
            <a:r>
              <a:rPr lang="en-US" dirty="0"/>
              <a:t>Derivative of shifted signal is shifted derivative</a:t>
            </a:r>
          </a:p>
          <a:p>
            <a:pPr lvl="1"/>
            <a:endParaRPr lang="en-US" dirty="0"/>
          </a:p>
          <a:p>
            <a:r>
              <a:rPr lang="en-US" dirty="0"/>
              <a:t>Hence, differentiation can be represented as convolution!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515" y="2641876"/>
            <a:ext cx="5745093" cy="75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908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1447800"/>
            <a:ext cx="8839200" cy="746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can we differentiate a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 F[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x,y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Option 1:  reconstruct a continuous image,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f,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compute the derivative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Option 2:  take discrete derivative (finite difference)</a:t>
            </a:r>
          </a:p>
        </p:txBody>
      </p:sp>
      <p:pic>
        <p:nvPicPr>
          <p:cNvPr id="6" name="Picture 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778250"/>
            <a:ext cx="4230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Group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438400" y="5241924"/>
          <a:ext cx="1143000" cy="974726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-1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2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71600" y="4556124"/>
            <a:ext cx="662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50000"/>
              </a:spcBef>
              <a:spcAft>
                <a:spcPct val="50000"/>
              </a:spcAft>
            </a:pPr>
            <a:r>
              <a:rPr lang="en-US" sz="2000" baseline="0" dirty="0"/>
              <a:t>How would you implement this as a linear filter?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Image derivatives</a:t>
            </a:r>
          </a:p>
        </p:txBody>
      </p:sp>
      <p:graphicFrame>
        <p:nvGraphicFramePr>
          <p:cNvPr id="12" name="Group 5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486400" y="5241924"/>
          <a:ext cx="1143000" cy="974726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-1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868" y="5406387"/>
            <a:ext cx="391486" cy="64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005154" y="5453744"/>
            <a:ext cx="28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: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5914" y="5410199"/>
            <a:ext cx="371203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148944" y="5421086"/>
            <a:ext cx="28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: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6303475"/>
            <a:ext cx="428626" cy="33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5404" y="6323197"/>
            <a:ext cx="434744" cy="3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7924816" y="6520544"/>
            <a:ext cx="1175647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73829" y="5584371"/>
            <a:ext cx="239485" cy="250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03713" y="5595255"/>
            <a:ext cx="239485" cy="250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43601" y="5606142"/>
            <a:ext cx="239485" cy="250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32715" y="5943600"/>
            <a:ext cx="261256" cy="217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16" grpId="0" animBg="1"/>
      <p:bldP spid="18" grpId="0" animBg="1"/>
      <p:bldP spid="19" grpId="0" animBg="1"/>
      <p:bldP spid="2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/>
          <p:cNvSpPr>
            <a:spLocks noChangeArrowheads="1"/>
          </p:cNvSpPr>
          <p:nvPr/>
        </p:nvSpPr>
        <p:spPr bwMode="auto">
          <a:xfrm>
            <a:off x="914400" y="1828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gradient points in the direction of most rapid increase in intensity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91200" y="2438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46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244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42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Image gradient</a:t>
            </a:r>
          </a:p>
        </p:txBody>
      </p:sp>
      <p:sp>
        <p:nvSpPr>
          <p:cNvPr id="922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1295400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i="1" dirty="0"/>
              <a:t>gradient</a:t>
            </a:r>
            <a:r>
              <a:rPr lang="en-US" sz="2400" dirty="0"/>
              <a:t> of an image: </a:t>
            </a:r>
          </a:p>
        </p:txBody>
      </p:sp>
      <p:pic>
        <p:nvPicPr>
          <p:cNvPr id="9222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0" name="Rectangle 12"/>
          <p:cNvSpPr>
            <a:spLocks noChangeArrowheads="1"/>
          </p:cNvSpPr>
          <p:nvPr/>
        </p:nvSpPr>
        <p:spPr bwMode="auto">
          <a:xfrm>
            <a:off x="762000" y="2438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4" name="Line 13"/>
          <p:cNvSpPr>
            <a:spLocks noChangeShapeType="1"/>
          </p:cNvSpPr>
          <p:nvPr/>
        </p:nvSpPr>
        <p:spPr bwMode="auto">
          <a:xfrm>
            <a:off x="914400" y="2971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Oval 14"/>
          <p:cNvSpPr>
            <a:spLocks noChangeArrowheads="1"/>
          </p:cNvSpPr>
          <p:nvPr/>
        </p:nvSpPr>
        <p:spPr bwMode="auto">
          <a:xfrm>
            <a:off x="857250" y="2933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6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2513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497263" y="2438400"/>
            <a:ext cx="1882775" cy="1157288"/>
            <a:chOff x="2395" y="1776"/>
            <a:chExt cx="1186" cy="729"/>
          </a:xfrm>
        </p:grpSpPr>
        <p:pic>
          <p:nvPicPr>
            <p:cNvPr id="9237" name="Picture 17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4866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39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276975" y="2449513"/>
            <a:ext cx="485775" cy="509587"/>
            <a:chOff x="4152" y="1776"/>
            <a:chExt cx="306" cy="321"/>
          </a:xfrm>
        </p:grpSpPr>
        <p:sp>
          <p:nvSpPr>
            <p:cNvPr id="9233" name="Line 22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23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Freeform 24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3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9" name="Rectangle 26"/>
          <p:cNvSpPr>
            <a:spLocks noChangeArrowheads="1"/>
          </p:cNvSpPr>
          <p:nvPr/>
        </p:nvSpPr>
        <p:spPr bwMode="auto">
          <a:xfrm>
            <a:off x="533400" y="3962400"/>
            <a:ext cx="807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</a:t>
            </a:r>
            <a:r>
              <a:rPr lang="en-US" i="1" dirty="0"/>
              <a:t>edge strength</a:t>
            </a:r>
            <a:r>
              <a:rPr lang="en-US" dirty="0"/>
              <a:t> is given by the gradient magnitude: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r>
              <a:rPr lang="en-US" dirty="0"/>
              <a:t>The gradient direction is given by: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how does this relate to the direction of the edge?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9230" name="Picture 2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5671456"/>
            <a:ext cx="279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28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996" y="4354284"/>
            <a:ext cx="3708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 Box 31"/>
          <p:cNvSpPr txBox="1">
            <a:spLocks noChangeArrowheads="1"/>
          </p:cNvSpPr>
          <p:nvPr/>
        </p:nvSpPr>
        <p:spPr bwMode="auto">
          <a:xfrm>
            <a:off x="7685324" y="6477000"/>
            <a:ext cx="1382486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15866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1: nearby pixels are similar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9544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Why?</a:t>
            </a:r>
          </a:p>
          <a:p>
            <a:r>
              <a:rPr lang="en-US" dirty="0"/>
              <a:t>Nearby pixels in pinhole camera lead to nearby rays</a:t>
            </a:r>
          </a:p>
          <a:p>
            <a:r>
              <a:rPr lang="en-US" dirty="0"/>
              <a:t>Nearby rays </a:t>
            </a:r>
            <a:r>
              <a:rPr lang="en-US" i="1" dirty="0"/>
              <a:t>mostly </a:t>
            </a:r>
            <a:r>
              <a:rPr lang="en-US" dirty="0"/>
              <a:t>fall on the same object</a:t>
            </a:r>
          </a:p>
          <a:p>
            <a:r>
              <a:rPr lang="en-US" dirty="0"/>
              <a:t>Objects have </a:t>
            </a:r>
            <a:r>
              <a:rPr lang="en-US" i="1" dirty="0"/>
              <a:t>mostly</a:t>
            </a:r>
            <a:r>
              <a:rPr lang="en-US" dirty="0"/>
              <a:t> smooth surfaces and </a:t>
            </a:r>
            <a:r>
              <a:rPr lang="en-US" i="1" dirty="0"/>
              <a:t>mostly </a:t>
            </a:r>
            <a:r>
              <a:rPr lang="en-US" dirty="0"/>
              <a:t>uniform color</a:t>
            </a:r>
          </a:p>
          <a:p>
            <a:r>
              <a:rPr lang="en-US" dirty="0"/>
              <a:t>Lighting is </a:t>
            </a:r>
            <a:r>
              <a:rPr lang="en-US" i="1" dirty="0"/>
              <a:t>mostly </a:t>
            </a:r>
            <a:r>
              <a:rPr lang="en-US" dirty="0"/>
              <a:t>uniform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86" y="3806550"/>
            <a:ext cx="2824270" cy="297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24582" y="4327917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638909" y="4931409"/>
            <a:ext cx="2508582" cy="3320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2939246" y="4740002"/>
            <a:ext cx="2231105" cy="502557"/>
          </a:xfrm>
          <a:prstGeom prst="line">
            <a:avLst/>
          </a:prstGeom>
          <a:ln w="38100">
            <a:solidFill>
              <a:srgbClr val="7030A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/>
          <p:cNvSpPr/>
          <p:nvPr/>
        </p:nvSpPr>
        <p:spPr>
          <a:xfrm rot="5400000" flipV="1">
            <a:off x="4062549" y="4880609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63178" y="411135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31805" y="4641123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193210" y="5263423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2" idx="6"/>
          </p:cNvCxnSpPr>
          <p:nvPr/>
        </p:nvCxnSpPr>
        <p:spPr>
          <a:xfrm flipH="1" flipV="1">
            <a:off x="5193210" y="5263423"/>
            <a:ext cx="1637939" cy="357414"/>
          </a:xfrm>
          <a:prstGeom prst="line">
            <a:avLst/>
          </a:prstGeom>
          <a:ln w="381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rallelogram 10"/>
          <p:cNvSpPr/>
          <p:nvPr/>
        </p:nvSpPr>
        <p:spPr>
          <a:xfrm rot="5400000" flipV="1">
            <a:off x="5746207" y="4880609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47491" y="5196295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1149" y="5391329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09380" y="5558243"/>
            <a:ext cx="45719" cy="9887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900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371600"/>
            <a:ext cx="5829300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7685324" y="6477000"/>
            <a:ext cx="1382486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2925318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With a little Gaussian noise</a:t>
            </a:r>
          </a:p>
        </p:txBody>
      </p:sp>
      <p:pic>
        <p:nvPicPr>
          <p:cNvPr id="24579" name="Picture 2" descr="C:\Documents and Settings\Derek Hoiem\My Documents\Classes\Spring10 - Computer Vision\figs\7\monaco_500_gx_nois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3" t="3810" r="7143"/>
          <a:stretch>
            <a:fillRect/>
          </a:stretch>
        </p:blipFill>
        <p:spPr bwMode="auto">
          <a:xfrm>
            <a:off x="4572000" y="2209800"/>
            <a:ext cx="4572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Documents and Settings\Derek Hoiem\My Documents\Classes\Spring10 - Computer Vision\figs\7\monaco_noi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11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6477000" y="57912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Gradient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" y="4572000"/>
            <a:ext cx="411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28608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of noise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8973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3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925" y="26733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5" name="Object 7"/>
          <p:cNvGraphicFramePr>
            <a:graphicFrameLocks noChangeAspect="1"/>
          </p:cNvGraphicFramePr>
          <p:nvPr/>
        </p:nvGraphicFramePr>
        <p:xfrm>
          <a:off x="3886200" y="4216400"/>
          <a:ext cx="5037138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Photo Editor Photo" r:id="rId9" imgW="5915851" imgH="2029108" progId="">
                  <p:embed/>
                </p:oleObj>
              </mc:Choice>
              <mc:Fallback>
                <p:oleObj name="Photo Editor Photo" r:id="rId9" imgW="5915851" imgH="2029108" progId="">
                  <p:embed/>
                  <p:pic>
                    <p:nvPicPr>
                      <p:cNvPr id="30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216400"/>
                        <a:ext cx="5037138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737100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2987675" y="6096000"/>
            <a:ext cx="31845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Where is the edge?</a:t>
            </a:r>
            <a:endParaRPr lang="en-US" sz="2800" i="1" dirty="0"/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7315200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12" y="1752600"/>
            <a:ext cx="2221461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Line 21"/>
          <p:cNvSpPr>
            <a:spLocks noChangeShapeType="1"/>
          </p:cNvSpPr>
          <p:nvPr/>
        </p:nvSpPr>
        <p:spPr bwMode="auto">
          <a:xfrm>
            <a:off x="348342" y="2819400"/>
            <a:ext cx="2209800" cy="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6057" y="4038595"/>
            <a:ext cx="18697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Noisy input image</a:t>
            </a:r>
          </a:p>
          <a:p>
            <a:pPr algn="ctr"/>
            <a:endParaRPr lang="en-US" sz="1000" dirty="0"/>
          </a:p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035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Solution: smooth first</a:t>
            </a:r>
          </a:p>
        </p:txBody>
      </p: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1638300" y="1517650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itchFamily="18" charset="0"/>
              </a:rPr>
              <a:t>f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4111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1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pitchFamily="18" charset="0"/>
                </a:rPr>
                <a:t>h</a:t>
              </a: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219200" y="3530600"/>
            <a:ext cx="6019800" cy="1104900"/>
            <a:chOff x="768" y="2224"/>
            <a:chExt cx="3792" cy="696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Text Box 19"/>
            <p:cNvSpPr txBox="1">
              <a:spLocks noChangeArrowheads="1"/>
            </p:cNvSpPr>
            <p:nvPr/>
          </p:nvSpPr>
          <p:spPr bwMode="auto">
            <a:xfrm>
              <a:off x="768" y="2346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pitchFamily="18" charset="0"/>
                </a:rPr>
                <a:t>f * h</a:t>
              </a:r>
            </a:p>
          </p:txBody>
        </p:sp>
      </p:grpSp>
      <p:sp>
        <p:nvSpPr>
          <p:cNvPr id="4107" name="Text Box 26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  <p:grpSp>
        <p:nvGrpSpPr>
          <p:cNvPr id="4" name="Group 23"/>
          <p:cNvGrpSpPr/>
          <p:nvPr/>
        </p:nvGrpSpPr>
        <p:grpSpPr>
          <a:xfrm>
            <a:off x="533400" y="4635500"/>
            <a:ext cx="6705601" cy="1155700"/>
            <a:chOff x="533400" y="4635500"/>
            <a:chExt cx="6705601" cy="1155700"/>
          </a:xfrm>
        </p:grpSpPr>
        <p:pic>
          <p:nvPicPr>
            <p:cNvPr id="4108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5638" y="4635500"/>
              <a:ext cx="5313363" cy="115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3" name="Picture 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800600"/>
              <a:ext cx="1295400" cy="65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4"/>
          <p:cNvGrpSpPr/>
          <p:nvPr/>
        </p:nvGrpSpPr>
        <p:grpSpPr>
          <a:xfrm>
            <a:off x="1273628" y="6019800"/>
            <a:ext cx="7772400" cy="659750"/>
            <a:chOff x="1273628" y="6019800"/>
            <a:chExt cx="7772400" cy="659750"/>
          </a:xfrm>
        </p:grpSpPr>
        <p:sp>
          <p:nvSpPr>
            <p:cNvPr id="4113" name="Rectangle 2"/>
            <p:cNvSpPr>
              <a:spLocks noChangeArrowheads="1"/>
            </p:cNvSpPr>
            <p:nvPr/>
          </p:nvSpPr>
          <p:spPr bwMode="auto">
            <a:xfrm>
              <a:off x="1273628" y="6063342"/>
              <a:ext cx="7772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 dirty="0"/>
                <a:t>To find edges, look for peaks in</a:t>
              </a:r>
              <a:endParaRPr lang="en-US" sz="2800" i="1" dirty="0"/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6019800"/>
              <a:ext cx="1295400" cy="65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8322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Differentiation is a convolution</a:t>
            </a:r>
          </a:p>
          <a:p>
            <a:pPr>
              <a:buFontTx/>
              <a:buChar char="•"/>
            </a:pPr>
            <a:r>
              <a:rPr lang="en-US" dirty="0"/>
              <a:t> Convolution is associative:</a:t>
            </a:r>
          </a:p>
          <a:p>
            <a:pPr>
              <a:buFontTx/>
              <a:buChar char="•"/>
            </a:pPr>
            <a:r>
              <a:rPr lang="en-US" dirty="0"/>
              <a:t>This saves us one operation:</a:t>
            </a:r>
            <a:endParaRPr lang="en-US" i="1" dirty="0"/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Associative property of convolution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76400" y="2971800"/>
            <a:ext cx="5680426" cy="3810000"/>
            <a:chOff x="1025" y="1317"/>
            <a:chExt cx="4169" cy="2907"/>
          </a:xfrm>
        </p:grpSpPr>
        <p:graphicFrame>
          <p:nvGraphicFramePr>
            <p:cNvPr id="5123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" name="Photo Editor Photo" r:id="rId4" imgW="6001588" imgH="4847619" progId="">
                    <p:embed/>
                  </p:oleObj>
                </mc:Choice>
                <mc:Fallback>
                  <p:oleObj name="Photo Editor Photo" r:id="rId4" imgW="6001588" imgH="4847619" progId="">
                    <p:embed/>
                    <p:pic>
                      <p:nvPicPr>
                        <p:cNvPr id="5123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1025" y="1666"/>
              <a:ext cx="198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>
                  <a:latin typeface="Times New Roman" pitchFamily="18" charset="0"/>
                </a:rPr>
                <a:t>f</a:t>
              </a:r>
            </a:p>
          </p:txBody>
        </p:sp>
      </p:grp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2172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4267200"/>
            <a:ext cx="62905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1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5410200"/>
            <a:ext cx="1219200" cy="77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990600" y="4114800"/>
            <a:ext cx="7239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9088" y="5301342"/>
            <a:ext cx="7239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2D edge detection filters</a:t>
            </a:r>
          </a:p>
        </p:txBody>
      </p:sp>
      <p:graphicFrame>
        <p:nvGraphicFramePr>
          <p:cNvPr id="41677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066800" y="1981200"/>
          <a:ext cx="273367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Photo Editor Photo" r:id="rId11" imgW="4133333" imgH="2905531" progId="">
                  <p:embed/>
                </p:oleObj>
              </mc:Choice>
              <mc:Fallback>
                <p:oleObj name="Photo Editor Photo" r:id="rId11" imgW="4133333" imgH="2905531" progId="">
                  <p:embed/>
                  <p:pic>
                    <p:nvPicPr>
                      <p:cNvPr id="4167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981200"/>
                        <a:ext cx="273367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6773" name="Object 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876800" y="2667000"/>
          <a:ext cx="3006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Photo Editor Photo" r:id="rId13" imgW="6001588" imgH="2629267" progId="">
                  <p:embed/>
                </p:oleObj>
              </mc:Choice>
              <mc:Fallback>
                <p:oleObj name="Photo Editor Photo" r:id="rId13" imgW="6001588" imgH="2629267" progId="">
                  <p:embed/>
                  <p:pic>
                    <p:nvPicPr>
                      <p:cNvPr id="4167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667000"/>
                        <a:ext cx="30067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6781" name="Picture 1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913" y="4506913"/>
            <a:ext cx="2747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6792" name="Text Box 2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22450" y="4129088"/>
            <a:ext cx="1027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Gaussian</a:t>
            </a:r>
          </a:p>
        </p:txBody>
      </p:sp>
      <p:sp>
        <p:nvSpPr>
          <p:cNvPr id="416793" name="Text Box 2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060950" y="3922713"/>
            <a:ext cx="2546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derivative of Gaussian (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800" dirty="0"/>
              <a:t>)</a:t>
            </a:r>
          </a:p>
        </p:txBody>
      </p:sp>
      <p:pic>
        <p:nvPicPr>
          <p:cNvPr id="416794" name="Picture 26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738" y="4357688"/>
            <a:ext cx="11874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39508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Derivative of Gaussian filter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-direction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</p:spTree>
    <p:extLst>
      <p:ext uri="{BB962C8B-B14F-4D97-AF65-F5344CB8AC3E}">
        <p14:creationId xmlns:p14="http://schemas.microsoft.com/office/powerpoint/2010/main" val="22084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25" y="3813334"/>
            <a:ext cx="3292687" cy="1852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1: nearby pixels are similar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515351" cy="4351338"/>
          </a:xfrm>
        </p:spPr>
        <p:txBody>
          <a:bodyPr/>
          <a:lstStyle/>
          <a:p>
            <a:r>
              <a:rPr lang="en-US" dirty="0"/>
              <a:t>Nearby pixels that are </a:t>
            </a:r>
            <a:r>
              <a:rPr lang="en-US" i="1" dirty="0"/>
              <a:t>not </a:t>
            </a:r>
            <a:r>
              <a:rPr lang="en-US" dirty="0"/>
              <a:t>similar tend to have different depth, surface normal, paint or lighting</a:t>
            </a:r>
          </a:p>
          <a:p>
            <a:r>
              <a:rPr lang="en-US" dirty="0"/>
              <a:t>Idea: </a:t>
            </a:r>
            <a:r>
              <a:rPr lang="en-US" i="1" dirty="0"/>
              <a:t>Abrupt changes in color can delineate objects, be a clue to shape, or be distinctive marks</a:t>
            </a:r>
          </a:p>
        </p:txBody>
      </p:sp>
      <p:sp>
        <p:nvSpPr>
          <p:cNvPr id="6" name="Freeform 5"/>
          <p:cNvSpPr/>
          <p:nvPr/>
        </p:nvSpPr>
        <p:spPr>
          <a:xfrm>
            <a:off x="1176397" y="4172923"/>
            <a:ext cx="764871" cy="239844"/>
          </a:xfrm>
          <a:custGeom>
            <a:avLst/>
            <a:gdLst>
              <a:gd name="connsiteX0" fmla="*/ 0 w 1538515"/>
              <a:gd name="connsiteY0" fmla="*/ 406517 h 406517"/>
              <a:gd name="connsiteX1" fmla="*/ 58057 w 1538515"/>
              <a:gd name="connsiteY1" fmla="*/ 377488 h 406517"/>
              <a:gd name="connsiteX2" fmla="*/ 101600 w 1538515"/>
              <a:gd name="connsiteY2" fmla="*/ 348459 h 406517"/>
              <a:gd name="connsiteX3" fmla="*/ 145143 w 1538515"/>
              <a:gd name="connsiteY3" fmla="*/ 333945 h 406517"/>
              <a:gd name="connsiteX4" fmla="*/ 232229 w 1538515"/>
              <a:gd name="connsiteY4" fmla="*/ 290402 h 406517"/>
              <a:gd name="connsiteX5" fmla="*/ 435429 w 1538515"/>
              <a:gd name="connsiteY5" fmla="*/ 304917 h 406517"/>
              <a:gd name="connsiteX6" fmla="*/ 478972 w 1538515"/>
              <a:gd name="connsiteY6" fmla="*/ 319431 h 406517"/>
              <a:gd name="connsiteX7" fmla="*/ 537029 w 1538515"/>
              <a:gd name="connsiteY7" fmla="*/ 333945 h 406517"/>
              <a:gd name="connsiteX8" fmla="*/ 899886 w 1538515"/>
              <a:gd name="connsiteY8" fmla="*/ 319431 h 406517"/>
              <a:gd name="connsiteX9" fmla="*/ 943429 w 1538515"/>
              <a:gd name="connsiteY9" fmla="*/ 304917 h 406517"/>
              <a:gd name="connsiteX10" fmla="*/ 1030515 w 1538515"/>
              <a:gd name="connsiteY10" fmla="*/ 246859 h 406517"/>
              <a:gd name="connsiteX11" fmla="*/ 1074057 w 1538515"/>
              <a:gd name="connsiteY11" fmla="*/ 217831 h 406517"/>
              <a:gd name="connsiteX12" fmla="*/ 1117600 w 1538515"/>
              <a:gd name="connsiteY12" fmla="*/ 188802 h 406517"/>
              <a:gd name="connsiteX13" fmla="*/ 1306286 w 1538515"/>
              <a:gd name="connsiteY13" fmla="*/ 159774 h 406517"/>
              <a:gd name="connsiteX14" fmla="*/ 1393372 w 1538515"/>
              <a:gd name="connsiteY14" fmla="*/ 130745 h 406517"/>
              <a:gd name="connsiteX15" fmla="*/ 1465943 w 1538515"/>
              <a:gd name="connsiteY15" fmla="*/ 72688 h 406517"/>
              <a:gd name="connsiteX16" fmla="*/ 1509486 w 1538515"/>
              <a:gd name="connsiteY16" fmla="*/ 43659 h 406517"/>
              <a:gd name="connsiteX17" fmla="*/ 1538515 w 1538515"/>
              <a:gd name="connsiteY17" fmla="*/ 117 h 4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38515" h="406517">
                <a:moveTo>
                  <a:pt x="0" y="406517"/>
                </a:moveTo>
                <a:cubicBezTo>
                  <a:pt x="19352" y="396841"/>
                  <a:pt x="39271" y="388223"/>
                  <a:pt x="58057" y="377488"/>
                </a:cubicBezTo>
                <a:cubicBezTo>
                  <a:pt x="73203" y="368833"/>
                  <a:pt x="85998" y="356260"/>
                  <a:pt x="101600" y="348459"/>
                </a:cubicBezTo>
                <a:cubicBezTo>
                  <a:pt x="115284" y="341617"/>
                  <a:pt x="131459" y="340787"/>
                  <a:pt x="145143" y="333945"/>
                </a:cubicBezTo>
                <a:cubicBezTo>
                  <a:pt x="257697" y="277669"/>
                  <a:pt x="122775" y="326888"/>
                  <a:pt x="232229" y="290402"/>
                </a:cubicBezTo>
                <a:cubicBezTo>
                  <a:pt x="299962" y="295240"/>
                  <a:pt x="367988" y="296983"/>
                  <a:pt x="435429" y="304917"/>
                </a:cubicBezTo>
                <a:cubicBezTo>
                  <a:pt x="450624" y="306705"/>
                  <a:pt x="464261" y="315228"/>
                  <a:pt x="478972" y="319431"/>
                </a:cubicBezTo>
                <a:cubicBezTo>
                  <a:pt x="498152" y="324911"/>
                  <a:pt x="517677" y="329107"/>
                  <a:pt x="537029" y="333945"/>
                </a:cubicBezTo>
                <a:cubicBezTo>
                  <a:pt x="657981" y="329107"/>
                  <a:pt x="779145" y="328055"/>
                  <a:pt x="899886" y="319431"/>
                </a:cubicBezTo>
                <a:cubicBezTo>
                  <a:pt x="915147" y="318341"/>
                  <a:pt x="930055" y="312347"/>
                  <a:pt x="943429" y="304917"/>
                </a:cubicBezTo>
                <a:cubicBezTo>
                  <a:pt x="973927" y="287974"/>
                  <a:pt x="1001486" y="266212"/>
                  <a:pt x="1030515" y="246859"/>
                </a:cubicBezTo>
                <a:lnTo>
                  <a:pt x="1074057" y="217831"/>
                </a:lnTo>
                <a:cubicBezTo>
                  <a:pt x="1088571" y="208155"/>
                  <a:pt x="1100677" y="193033"/>
                  <a:pt x="1117600" y="188802"/>
                </a:cubicBezTo>
                <a:cubicBezTo>
                  <a:pt x="1218160" y="163662"/>
                  <a:pt x="1155831" y="176491"/>
                  <a:pt x="1306286" y="159774"/>
                </a:cubicBezTo>
                <a:cubicBezTo>
                  <a:pt x="1335315" y="150098"/>
                  <a:pt x="1376399" y="156205"/>
                  <a:pt x="1393372" y="130745"/>
                </a:cubicBezTo>
                <a:cubicBezTo>
                  <a:pt x="1430886" y="74472"/>
                  <a:pt x="1405851" y="92718"/>
                  <a:pt x="1465943" y="72688"/>
                </a:cubicBezTo>
                <a:cubicBezTo>
                  <a:pt x="1480457" y="63012"/>
                  <a:pt x="1498589" y="57281"/>
                  <a:pt x="1509486" y="43659"/>
                </a:cubicBezTo>
                <a:cubicBezTo>
                  <a:pt x="1547992" y="-4473"/>
                  <a:pt x="1501597" y="117"/>
                  <a:pt x="1538515" y="117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93EEF-09F1-F14F-9B4D-F35BCBB59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336" y="3731987"/>
            <a:ext cx="2905509" cy="1933484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8832BC52-1787-FE41-A665-5A8515F019ED}"/>
              </a:ext>
            </a:extLst>
          </p:cNvPr>
          <p:cNvSpPr/>
          <p:nvPr/>
        </p:nvSpPr>
        <p:spPr>
          <a:xfrm>
            <a:off x="5657850" y="4263390"/>
            <a:ext cx="199809" cy="582930"/>
          </a:xfrm>
          <a:custGeom>
            <a:avLst/>
            <a:gdLst>
              <a:gd name="connsiteX0" fmla="*/ 0 w 199809"/>
              <a:gd name="connsiteY0" fmla="*/ 0 h 582930"/>
              <a:gd name="connsiteX1" fmla="*/ 137160 w 199809"/>
              <a:gd name="connsiteY1" fmla="*/ 285750 h 582930"/>
              <a:gd name="connsiteX2" fmla="*/ 194310 w 199809"/>
              <a:gd name="connsiteY2" fmla="*/ 502920 h 582930"/>
              <a:gd name="connsiteX3" fmla="*/ 194310 w 199809"/>
              <a:gd name="connsiteY3" fmla="*/ 582930 h 58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809" h="582930">
                <a:moveTo>
                  <a:pt x="0" y="0"/>
                </a:moveTo>
                <a:cubicBezTo>
                  <a:pt x="52387" y="100965"/>
                  <a:pt x="104775" y="201930"/>
                  <a:pt x="137160" y="285750"/>
                </a:cubicBezTo>
                <a:cubicBezTo>
                  <a:pt x="169545" y="369570"/>
                  <a:pt x="184785" y="453390"/>
                  <a:pt x="194310" y="502920"/>
                </a:cubicBezTo>
                <a:cubicBezTo>
                  <a:pt x="203835" y="552450"/>
                  <a:pt x="199072" y="567690"/>
                  <a:pt x="194310" y="58293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E2C7C9-38FF-7942-81F1-930EC57EF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359" y="3650979"/>
            <a:ext cx="1397000" cy="20955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675F92CA-AFEB-244C-AD43-6CE3A99DC58F}"/>
              </a:ext>
            </a:extLst>
          </p:cNvPr>
          <p:cNvSpPr/>
          <p:nvPr/>
        </p:nvSpPr>
        <p:spPr>
          <a:xfrm>
            <a:off x="7795260" y="4411980"/>
            <a:ext cx="194310" cy="57640"/>
          </a:xfrm>
          <a:custGeom>
            <a:avLst/>
            <a:gdLst>
              <a:gd name="connsiteX0" fmla="*/ 0 w 194310"/>
              <a:gd name="connsiteY0" fmla="*/ 0 h 57640"/>
              <a:gd name="connsiteX1" fmla="*/ 114300 w 194310"/>
              <a:gd name="connsiteY1" fmla="*/ 57150 h 57640"/>
              <a:gd name="connsiteX2" fmla="*/ 194310 w 194310"/>
              <a:gd name="connsiteY2" fmla="*/ 22860 h 5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" h="57640">
                <a:moveTo>
                  <a:pt x="0" y="0"/>
                </a:moveTo>
                <a:cubicBezTo>
                  <a:pt x="40957" y="26670"/>
                  <a:pt x="81915" y="53340"/>
                  <a:pt x="114300" y="57150"/>
                </a:cubicBezTo>
                <a:cubicBezTo>
                  <a:pt x="146685" y="60960"/>
                  <a:pt x="170497" y="41910"/>
                  <a:pt x="194310" y="2286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90075-10A8-9347-BD9D-E9669178DAF1}"/>
              </a:ext>
            </a:extLst>
          </p:cNvPr>
          <p:cNvSpPr txBox="1"/>
          <p:nvPr/>
        </p:nvSpPr>
        <p:spPr>
          <a:xfrm>
            <a:off x="294925" y="5665471"/>
            <a:ext cx="329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Depth discontinuities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71078-28C5-9447-AA4D-86126D9B415E}"/>
              </a:ext>
            </a:extLst>
          </p:cNvPr>
          <p:cNvSpPr txBox="1"/>
          <p:nvPr/>
        </p:nvSpPr>
        <p:spPr>
          <a:xfrm>
            <a:off x="3730642" y="5665471"/>
            <a:ext cx="329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Changes in albedo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EC083-61A0-684D-A39A-0498107F9DED}"/>
              </a:ext>
            </a:extLst>
          </p:cNvPr>
          <p:cNvSpPr txBox="1"/>
          <p:nvPr/>
        </p:nvSpPr>
        <p:spPr>
          <a:xfrm>
            <a:off x="7094844" y="5845896"/>
            <a:ext cx="15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Normal discontinuities</a:t>
            </a:r>
          </a:p>
        </p:txBody>
      </p:sp>
    </p:spTree>
    <p:extLst>
      <p:ext uri="{BB962C8B-B14F-4D97-AF65-F5344CB8AC3E}">
        <p14:creationId xmlns:p14="http://schemas.microsoft.com/office/powerpoint/2010/main" val="71321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0729C-B82C-4544-8A00-060067B3E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primitive: edge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44D91-AA00-2347-B4D4-DFC084A67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142" y="1784350"/>
            <a:ext cx="6101715" cy="406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3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Farther away objects appear smaller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1690689"/>
            <a:ext cx="30607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39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 f}{\partial x}[x,y] \approx&#10;F[x + 1,y] - F[x,y]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291"/>
  <p:tag name="PICTUREFILESIZE" val="445726"/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4525</TotalTime>
  <Words>1604</Words>
  <Application>Microsoft Macintosh PowerPoint</Application>
  <PresentationFormat>On-screen Show (4:3)</PresentationFormat>
  <Paragraphs>593</Paragraphs>
  <Slides>66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Helvetica</vt:lpstr>
      <vt:lpstr>Myriad Roman</vt:lpstr>
      <vt:lpstr>Times New Roman</vt:lpstr>
      <vt:lpstr>Office Theme</vt:lpstr>
      <vt:lpstr>Photo Editor Photo</vt:lpstr>
      <vt:lpstr>Image processing</vt:lpstr>
      <vt:lpstr>Today</vt:lpstr>
      <vt:lpstr>Recap</vt:lpstr>
      <vt:lpstr>Consequences of image formation</vt:lpstr>
      <vt:lpstr>Consequence 1: nearby pixels are similar</vt:lpstr>
      <vt:lpstr>Consequence 1: nearby pixels are similar</vt:lpstr>
      <vt:lpstr>Consequence 1: nearby pixels are similar</vt:lpstr>
      <vt:lpstr>Key primitive: edge detection</vt:lpstr>
      <vt:lpstr>Consequence 2: Farther away objects appear smaller</vt:lpstr>
      <vt:lpstr>Key primitive: Image resizing</vt:lpstr>
      <vt:lpstr>Some primitives</vt:lpstr>
      <vt:lpstr>Convolution</vt:lpstr>
      <vt:lpstr>Image denoising</vt:lpstr>
      <vt:lpstr>What is an image?</vt:lpstr>
      <vt:lpstr>Mean filtering: replace pixel by mean of neighborhood</vt:lpstr>
      <vt:lpstr>Noise reduction using mean filtering</vt:lpstr>
      <vt:lpstr>A more general version</vt:lpstr>
      <vt:lpstr>Convolution and cross-correlation</vt:lpstr>
      <vt:lpstr>Convolution</vt:lpstr>
      <vt:lpstr>Properties: Linearity</vt:lpstr>
      <vt:lpstr>Properties: Linearity</vt:lpstr>
      <vt:lpstr>Properties: Shift invariance</vt:lpstr>
      <vt:lpstr>Shift invariance</vt:lpstr>
      <vt:lpstr>Shift invariance</vt:lpstr>
      <vt:lpstr>Why is convolution important?</vt:lpstr>
      <vt:lpstr>Why is convolution important?</vt:lpstr>
      <vt:lpstr>Image resizing</vt:lpstr>
      <vt:lpstr>Why is resizing hard?</vt:lpstr>
      <vt:lpstr>Why is resizing hard?</vt:lpstr>
      <vt:lpstr>PowerPoint Presentation</vt:lpstr>
      <vt:lpstr>PowerPoint Presentation</vt:lpstr>
      <vt:lpstr>Aliasing in time</vt:lpstr>
      <vt:lpstr>Aliasing in time</vt:lpstr>
      <vt:lpstr>Why does aliasing happen?</vt:lpstr>
      <vt:lpstr>What about the general case?</vt:lpstr>
      <vt:lpstr>Fourier transform</vt:lpstr>
      <vt:lpstr>Fourier transform for images</vt:lpstr>
      <vt:lpstr>Visualizing the Fourier basis for images</vt:lpstr>
      <vt:lpstr>Visualizing the Fourier transform</vt:lpstr>
      <vt:lpstr>Aliasing</vt:lpstr>
      <vt:lpstr>Aliasing</vt:lpstr>
      <vt:lpstr>Convolution and Fourier transforms</vt:lpstr>
      <vt:lpstr>Convolution and Fourier transforms</vt:lpstr>
      <vt:lpstr>Smoothing and Fourier transforms</vt:lpstr>
      <vt:lpstr>Subsampling before and after smoothing</vt:lpstr>
      <vt:lpstr>Gaussian pre-filtering</vt:lpstr>
      <vt:lpstr>PowerPoint Presentation</vt:lpstr>
      <vt:lpstr>Anti-aliasing circa 2019</vt:lpstr>
      <vt:lpstr>Edge detection</vt:lpstr>
      <vt:lpstr>Edges</vt:lpstr>
      <vt:lpstr>Closeup of edges</vt:lpstr>
      <vt:lpstr>Closeup of edges</vt:lpstr>
      <vt:lpstr>Closeup of edges</vt:lpstr>
      <vt:lpstr>Closeup of edges</vt:lpstr>
      <vt:lpstr>Characterizing edges</vt:lpstr>
      <vt:lpstr>Intensity profile</vt:lpstr>
      <vt:lpstr>Derivatives and convolution</vt:lpstr>
      <vt:lpstr>Image derivatives</vt:lpstr>
      <vt:lpstr>Image gradient</vt:lpstr>
      <vt:lpstr>Image gradient</vt:lpstr>
      <vt:lpstr>With a little Gaussian noise</vt:lpstr>
      <vt:lpstr>Effects of noise</vt:lpstr>
      <vt:lpstr>Solution: smooth first</vt:lpstr>
      <vt:lpstr>Associative property of convolution</vt:lpstr>
      <vt:lpstr>2D edge detection filters</vt:lpstr>
      <vt:lpstr>Derivative of Gaussian filter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processing</dc:title>
  <dc:subject/>
  <dc:creator>Bharath Hariharan</dc:creator>
  <cp:keywords/>
  <dc:description/>
  <cp:lastModifiedBy>Bharath Hariharan</cp:lastModifiedBy>
  <cp:revision>33</cp:revision>
  <cp:lastPrinted>2018-09-04T13:07:25Z</cp:lastPrinted>
  <dcterms:created xsi:type="dcterms:W3CDTF">2018-09-01T20:41:31Z</dcterms:created>
  <dcterms:modified xsi:type="dcterms:W3CDTF">2019-09-10T23:55:04Z</dcterms:modified>
  <cp:category/>
</cp:coreProperties>
</file>