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1504" r:id="rId2"/>
    <p:sldId id="1505" r:id="rId3"/>
    <p:sldId id="1506" r:id="rId4"/>
    <p:sldId id="1507" r:id="rId5"/>
    <p:sldId id="1508" r:id="rId6"/>
    <p:sldId id="1509" r:id="rId7"/>
    <p:sldId id="1510" r:id="rId8"/>
    <p:sldId id="1511" r:id="rId9"/>
    <p:sldId id="308" r:id="rId10"/>
    <p:sldId id="258" r:id="rId11"/>
    <p:sldId id="259" r:id="rId12"/>
    <p:sldId id="260" r:id="rId13"/>
    <p:sldId id="261" r:id="rId14"/>
    <p:sldId id="265" r:id="rId15"/>
    <p:sldId id="262" r:id="rId16"/>
    <p:sldId id="263" r:id="rId17"/>
    <p:sldId id="264" r:id="rId18"/>
    <p:sldId id="266" r:id="rId19"/>
    <p:sldId id="267" r:id="rId20"/>
    <p:sldId id="268" r:id="rId21"/>
    <p:sldId id="269" r:id="rId22"/>
    <p:sldId id="270" r:id="rId23"/>
    <p:sldId id="274" r:id="rId24"/>
    <p:sldId id="276" r:id="rId25"/>
    <p:sldId id="277" r:id="rId26"/>
    <p:sldId id="278" r:id="rId27"/>
    <p:sldId id="282" r:id="rId28"/>
    <p:sldId id="283" r:id="rId29"/>
    <p:sldId id="279" r:id="rId30"/>
    <p:sldId id="281" r:id="rId31"/>
    <p:sldId id="284" r:id="rId32"/>
    <p:sldId id="285" r:id="rId33"/>
    <p:sldId id="286" r:id="rId34"/>
    <p:sldId id="288" r:id="rId35"/>
    <p:sldId id="289" r:id="rId36"/>
    <p:sldId id="290" r:id="rId37"/>
    <p:sldId id="291" r:id="rId38"/>
    <p:sldId id="292" r:id="rId39"/>
    <p:sldId id="293" r:id="rId40"/>
    <p:sldId id="294" r:id="rId41"/>
    <p:sldId id="1500" r:id="rId42"/>
    <p:sldId id="1497" r:id="rId43"/>
    <p:sldId id="273" r:id="rId44"/>
    <p:sldId id="1501" r:id="rId45"/>
    <p:sldId id="1502" r:id="rId46"/>
    <p:sldId id="1503" r:id="rId47"/>
    <p:sldId id="275" r:id="rId48"/>
    <p:sldId id="28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82"/>
  </p:normalViewPr>
  <p:slideViewPr>
    <p:cSldViewPr snapToGrid="0" snapToObjects="1">
      <p:cViewPr varScale="1">
        <p:scale>
          <a:sx n="90" d="100"/>
          <a:sy n="90" d="100"/>
        </p:scale>
        <p:origin x="232"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961CF-3D4B-C84A-90F8-85795E0E6339}" type="datetimeFigureOut">
              <a:rPr lang="en-US" smtClean="0"/>
              <a:t>11/18/18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40D1F-A4F6-2C4A-83F1-2A6597868EB7}" type="slidenum">
              <a:rPr lang="en-US" smtClean="0"/>
              <a:t>‹#›</a:t>
            </a:fld>
            <a:endParaRPr lang="en-US"/>
          </a:p>
        </p:txBody>
      </p:sp>
    </p:spTree>
    <p:extLst>
      <p:ext uri="{BB962C8B-B14F-4D97-AF65-F5344CB8AC3E}">
        <p14:creationId xmlns:p14="http://schemas.microsoft.com/office/powerpoint/2010/main" val="418144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a:t>
            </a:r>
            <a:r>
              <a:rPr lang="en-US" baseline="0" dirty="0"/>
              <a:t> decided to look at the human visual system more closely to figure out how it is able to learn good representations. One of the first things we realized was that humans don’t see static images, they see a moving scene, kind of like this constant video stream.</a:t>
            </a:r>
          </a:p>
          <a:p>
            <a:r>
              <a:rPr lang="en-US" baseline="0" dirty="0"/>
              <a:t>In such a video stream, more often than not, objects tend to pop out. This is because they move differently from the background. In this video here, even though the cat is made up of a bunch of different colors, we still see it as a single object because all the cat pixels move together and differently from the rest of the background.</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34</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229760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evidence from human psychology that this is a really important</a:t>
            </a:r>
            <a:r>
              <a:rPr lang="en-US" baseline="0" dirty="0"/>
              <a:t> cue. For example, if you show really young infants this static display on the left, then they cannot distinguish between the two options on the right. In other words, they are unable to decide if the two halves of the rod form a single unified object, or whether they are indeed two rods.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35</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302220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if you show infants</a:t>
            </a:r>
            <a:r>
              <a:rPr lang="en-US" baseline="0" dirty="0"/>
              <a:t> this moving display</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36</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231627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a:t>
            </a:r>
            <a:r>
              <a:rPr lang="en-US" baseline="0" dirty="0"/>
              <a:t> they do perceive the rod as connected. This suggests that very young infants are unable to perceive any sort of depth ordering in the static image, but when objects move, they actually use the fact that things that move together form part of a single object.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37</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63698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t>
            </a:r>
            <a:r>
              <a:rPr lang="en-US" baseline="0" dirty="0"/>
              <a:t> similar effect was found in adults and older children who had recently recovered from blindness. In particular, they had trouble grouping correctly overlapping, static shapes, but they had no trouble when the objects moved.</a:t>
            </a:r>
          </a:p>
          <a:p>
            <a:endParaRPr lang="en-US" baseline="0" dirty="0"/>
          </a:p>
          <a:p>
            <a:r>
              <a:rPr lang="en-US" baseline="0" dirty="0"/>
              <a:t>What’s more, their ability to recognize objects was also correlated with if the object moved, that is, if it was a motile object. All of this suggests that motion-based grouping appears early on, and basically bootstraps the other forms of grouping, and even recognition.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38</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38474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led to a fairly straightforward approach to learning representations in an unsupervised manner: we collected a large number of </a:t>
            </a:r>
            <a:r>
              <a:rPr lang="en-US" baseline="0" dirty="0" err="1"/>
              <a:t>uncurated</a:t>
            </a:r>
            <a:r>
              <a:rPr lang="en-US" baseline="0" dirty="0"/>
              <a:t> videos, we used motion grouping to segment out the foreground in each frame, and then we trained a </a:t>
            </a:r>
            <a:r>
              <a:rPr lang="en-US" baseline="0" dirty="0" err="1"/>
              <a:t>ConvNet</a:t>
            </a:r>
            <a:r>
              <a:rPr lang="en-US" baseline="0" dirty="0"/>
              <a:t> to predict this foreground segmentation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smtClean="0"/>
              <a:t>39</a:t>
            </a:fld>
            <a:endParaRPr lang="en-US"/>
          </a:p>
        </p:txBody>
      </p:sp>
    </p:spTree>
    <p:extLst>
      <p:ext uri="{BB962C8B-B14F-4D97-AF65-F5344CB8AC3E}">
        <p14:creationId xmlns:p14="http://schemas.microsoft.com/office/powerpoint/2010/main" val="400445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03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914400" rtl="0" eaLnBrk="0" fontAlgn="base" latinLnBrk="0" hangingPunct="0">
              <a:lnSpc>
                <a:spcPct val="100000"/>
              </a:lnSpc>
              <a:spcBef>
                <a:spcPts val="0"/>
              </a:spcBef>
              <a:spcAft>
                <a:spcPct val="0"/>
              </a:spcAft>
              <a:buClrTx/>
              <a:buSzTx/>
              <a:buFontTx/>
              <a:buNone/>
              <a:tabLst/>
              <a:defRPr/>
            </a:pPr>
            <a:endParaRPr lang="en-US" b="1" dirty="0"/>
          </a:p>
        </p:txBody>
      </p:sp>
    </p:spTree>
    <p:extLst>
      <p:ext uri="{BB962C8B-B14F-4D97-AF65-F5344CB8AC3E}">
        <p14:creationId xmlns:p14="http://schemas.microsoft.com/office/powerpoint/2010/main" val="319073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FCC1-28CE-FD46-A274-E2C47463ED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ECF35-C5A9-654F-9176-8A28D8788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02C166-71D2-274F-877C-C4549C2D60D4}"/>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5" name="Footer Placeholder 4">
            <a:extLst>
              <a:ext uri="{FF2B5EF4-FFF2-40B4-BE49-F238E27FC236}">
                <a16:creationId xmlns:a16="http://schemas.microsoft.com/office/drawing/2014/main" id="{9C477484-76CF-9E48-903D-49E5DAA77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19111-6F31-4C46-8EF7-ED9E08623672}"/>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211545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FC143-1C9E-604F-A268-1EF4AB8872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72C2F2-3DA7-D84E-B396-A35DAC0B22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DBE9D-50FB-1842-9E80-B9C424F5A3C1}"/>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5" name="Footer Placeholder 4">
            <a:extLst>
              <a:ext uri="{FF2B5EF4-FFF2-40B4-BE49-F238E27FC236}">
                <a16:creationId xmlns:a16="http://schemas.microsoft.com/office/drawing/2014/main" id="{951B902C-F473-674A-A7B2-EFD8E1530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040B2-708C-0349-84CF-274921B536DB}"/>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288419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8BB63-4953-5049-B039-805753CA54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CF9043-C3E7-2840-9627-2331377488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86EB4-C6AC-F34D-AC93-1C38C9227842}"/>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5" name="Footer Placeholder 4">
            <a:extLst>
              <a:ext uri="{FF2B5EF4-FFF2-40B4-BE49-F238E27FC236}">
                <a16:creationId xmlns:a16="http://schemas.microsoft.com/office/drawing/2014/main" id="{2EE14125-5A8A-8740-8C98-A866BC3A5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B9A9E-D1DA-024C-B5FA-A7BFD284377D}"/>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428344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600201"/>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8" y="6333134"/>
            <a:ext cx="731599" cy="524699"/>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1192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E0F1-9826-784E-AA40-7A05A221F1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0217F-63F1-2A4B-AD3B-A32C00E2F2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92065-8F70-A94F-A0C0-200C04AC9D30}"/>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5" name="Footer Placeholder 4">
            <a:extLst>
              <a:ext uri="{FF2B5EF4-FFF2-40B4-BE49-F238E27FC236}">
                <a16:creationId xmlns:a16="http://schemas.microsoft.com/office/drawing/2014/main" id="{D059D74E-6F2A-104F-B653-41B1EF1E5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F7329-13D0-E34C-976B-7D1F3BA8DD5D}"/>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323422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25A2-642B-284A-8357-60B502DD3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68F318-6319-3849-AD3F-FB0051D760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341C92-D9B3-B741-B4F5-DEB1CF0FD848}"/>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5" name="Footer Placeholder 4">
            <a:extLst>
              <a:ext uri="{FF2B5EF4-FFF2-40B4-BE49-F238E27FC236}">
                <a16:creationId xmlns:a16="http://schemas.microsoft.com/office/drawing/2014/main" id="{47ECC549-1B5D-994A-A51B-94659090E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B4992-BC66-1D40-A69C-C7AEF2E012A6}"/>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3791271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389A-3CED-C74C-A70F-C7C330049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B11B30-8F15-054C-9F4E-86AE743FF0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15A65-9B19-CD44-B8BA-FB3DA60B93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D36AC-F8A6-774C-B605-62CD2A5C8641}"/>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6" name="Footer Placeholder 5">
            <a:extLst>
              <a:ext uri="{FF2B5EF4-FFF2-40B4-BE49-F238E27FC236}">
                <a16:creationId xmlns:a16="http://schemas.microsoft.com/office/drawing/2014/main" id="{D5E3B90C-6222-154B-BA81-9862C95E5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FEEF0-D80E-2B4C-BC08-8E711BB154D7}"/>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298019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BBE7-3D72-5943-97F3-DC9F4E66EF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E9425-075A-DE44-B7ED-48E0B39C4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7E1B3-7CDC-4048-9D64-A76649AAAC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39B10-0CD9-614F-A735-624DEDB37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A21530-FDDD-634D-99CC-BF15A9331D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AA16D2-10A9-3A47-96D5-A9B8036AE514}"/>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8" name="Footer Placeholder 7">
            <a:extLst>
              <a:ext uri="{FF2B5EF4-FFF2-40B4-BE49-F238E27FC236}">
                <a16:creationId xmlns:a16="http://schemas.microsoft.com/office/drawing/2014/main" id="{4E346A54-9CD5-7B47-9E06-5175C84AB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B459B5-BEAA-1044-AAF7-098CF6B67D25}"/>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767845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3E749-58A4-4341-A2A2-72A97B8FFD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0DDE45-9573-A048-B5AE-DF1B732865E4}"/>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4" name="Footer Placeholder 3">
            <a:extLst>
              <a:ext uri="{FF2B5EF4-FFF2-40B4-BE49-F238E27FC236}">
                <a16:creationId xmlns:a16="http://schemas.microsoft.com/office/drawing/2014/main" id="{00A2326B-C27D-F84D-B483-B82E3CE566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D2FC8F-F56C-874A-99F5-B24DF9213ED8}"/>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352978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FC7C-1AF6-9D49-9A43-2BB6459505F1}"/>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3" name="Footer Placeholder 2">
            <a:extLst>
              <a:ext uri="{FF2B5EF4-FFF2-40B4-BE49-F238E27FC236}">
                <a16:creationId xmlns:a16="http://schemas.microsoft.com/office/drawing/2014/main" id="{FA46E305-714B-4944-814A-FEBE97249C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04630-6859-234A-B79D-CC2C663DE512}"/>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21182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FCE3-6976-B14B-B1DF-0D3A6E5FE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4EF84A-23AA-1440-A6EB-2B256C4F6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85260D-FD98-F743-A30A-D46455A2C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628385-9224-034D-BB5F-9AFC95F874DE}"/>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6" name="Footer Placeholder 5">
            <a:extLst>
              <a:ext uri="{FF2B5EF4-FFF2-40B4-BE49-F238E27FC236}">
                <a16:creationId xmlns:a16="http://schemas.microsoft.com/office/drawing/2014/main" id="{A7ED23A2-BC29-A741-85FD-63EDB969E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5175A-AE57-CC47-B952-AC7A79506C5B}"/>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424197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999A-9E2B-E54C-A566-9CA0E5621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1F3582-5200-484F-8886-6F2FEB9A8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394426-F11B-C541-8545-B7816CB02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E35225-171E-2B4A-9A16-16E8F2500FDC}"/>
              </a:ext>
            </a:extLst>
          </p:cNvPr>
          <p:cNvSpPr>
            <a:spLocks noGrp="1"/>
          </p:cNvSpPr>
          <p:nvPr>
            <p:ph type="dt" sz="half" idx="10"/>
          </p:nvPr>
        </p:nvSpPr>
        <p:spPr/>
        <p:txBody>
          <a:bodyPr/>
          <a:lstStyle/>
          <a:p>
            <a:fld id="{6CABEF84-1F5B-E941-BD19-5663E92A4DBA}" type="datetimeFigureOut">
              <a:rPr lang="en-US" smtClean="0"/>
              <a:t>11/18/18</a:t>
            </a:fld>
            <a:endParaRPr lang="en-US"/>
          </a:p>
        </p:txBody>
      </p:sp>
      <p:sp>
        <p:nvSpPr>
          <p:cNvPr id="6" name="Footer Placeholder 5">
            <a:extLst>
              <a:ext uri="{FF2B5EF4-FFF2-40B4-BE49-F238E27FC236}">
                <a16:creationId xmlns:a16="http://schemas.microsoft.com/office/drawing/2014/main" id="{977C16D4-8368-834C-AF15-F7CA8C8A4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980F5-A508-B047-AFC8-525BE8CCAF5E}"/>
              </a:ext>
            </a:extLst>
          </p:cNvPr>
          <p:cNvSpPr>
            <a:spLocks noGrp="1"/>
          </p:cNvSpPr>
          <p:nvPr>
            <p:ph type="sldNum" sz="quarter" idx="12"/>
          </p:nvPr>
        </p:nvSpPr>
        <p:spPr/>
        <p:txBody>
          <a:bodyPr/>
          <a:lstStyle/>
          <a:p>
            <a:fld id="{8180176D-CD59-6C42-8DEB-D47E5695BA82}" type="slidenum">
              <a:rPr lang="en-US" smtClean="0"/>
              <a:t>‹#›</a:t>
            </a:fld>
            <a:endParaRPr lang="en-US"/>
          </a:p>
        </p:txBody>
      </p:sp>
    </p:spTree>
    <p:extLst>
      <p:ext uri="{BB962C8B-B14F-4D97-AF65-F5344CB8AC3E}">
        <p14:creationId xmlns:p14="http://schemas.microsoft.com/office/powerpoint/2010/main" val="167634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AFDDA-333A-0748-A24C-9C9286B31F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324E12-5B0F-8140-AC11-E215FA042E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0321C-CA75-624D-A3B4-CB1863F8E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BEF84-1F5B-E941-BD19-5663E92A4DBA}" type="datetimeFigureOut">
              <a:rPr lang="en-US" smtClean="0"/>
              <a:t>11/18/18</a:t>
            </a:fld>
            <a:endParaRPr lang="en-US"/>
          </a:p>
        </p:txBody>
      </p:sp>
      <p:sp>
        <p:nvSpPr>
          <p:cNvPr id="5" name="Footer Placeholder 4">
            <a:extLst>
              <a:ext uri="{FF2B5EF4-FFF2-40B4-BE49-F238E27FC236}">
                <a16:creationId xmlns:a16="http://schemas.microsoft.com/office/drawing/2014/main" id="{8D4A8AF0-CDC2-9D4D-AD5D-9572CCAF1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C8403D-22DD-7741-AC89-CBC1A5A757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0176D-CD59-6C42-8DEB-D47E5695BA82}" type="slidenum">
              <a:rPr lang="en-US" smtClean="0"/>
              <a:t>‹#›</a:t>
            </a:fld>
            <a:endParaRPr lang="en-US"/>
          </a:p>
        </p:txBody>
      </p:sp>
    </p:spTree>
    <p:extLst>
      <p:ext uri="{BB962C8B-B14F-4D97-AF65-F5344CB8AC3E}">
        <p14:creationId xmlns:p14="http://schemas.microsoft.com/office/powerpoint/2010/main" val="685448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gif"/><Relationship Id="rId3" Type="http://schemas.openxmlformats.org/officeDocument/2006/relationships/notesSlide" Target="../notesSlides/notesSlide8.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microsoft.com/office/2007/relationships/hdphoto" Target="../media/hdphoto1.wdp"/><Relationship Id="rId10" Type="http://schemas.openxmlformats.org/officeDocument/2006/relationships/image" Target="../media/image57.png"/><Relationship Id="rId19" Type="http://schemas.openxmlformats.org/officeDocument/2006/relationships/image" Target="NULL"/><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tiff"/></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2D66B-96CE-7944-A494-71DF12EABFED}"/>
              </a:ext>
            </a:extLst>
          </p:cNvPr>
          <p:cNvSpPr>
            <a:spLocks noGrp="1"/>
          </p:cNvSpPr>
          <p:nvPr>
            <p:ph type="title"/>
          </p:nvPr>
        </p:nvSpPr>
        <p:spPr/>
        <p:txBody>
          <a:bodyPr/>
          <a:lstStyle/>
          <a:p>
            <a:r>
              <a:rPr lang="en-US" dirty="0"/>
              <a:t>Visual Question Answering</a:t>
            </a:r>
          </a:p>
        </p:txBody>
      </p:sp>
      <p:sp>
        <p:nvSpPr>
          <p:cNvPr id="5" name="Text Placeholder 4">
            <a:extLst>
              <a:ext uri="{FF2B5EF4-FFF2-40B4-BE49-F238E27FC236}">
                <a16:creationId xmlns:a16="http://schemas.microsoft.com/office/drawing/2014/main" id="{96B66AF2-B0D8-B349-B4F5-834681A5A8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7249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Embodied cognition</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906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7759E-F9AA-4147-9FCB-18FFBAA71216}"/>
              </a:ext>
            </a:extLst>
          </p:cNvPr>
          <p:cNvSpPr>
            <a:spLocks noGrp="1"/>
          </p:cNvSpPr>
          <p:nvPr>
            <p:ph type="title"/>
          </p:nvPr>
        </p:nvSpPr>
        <p:spPr/>
        <p:txBody>
          <a:bodyPr/>
          <a:lstStyle/>
          <a:p>
            <a:r>
              <a:rPr lang="en-US" dirty="0"/>
              <a:t>Recognition today</a:t>
            </a:r>
          </a:p>
        </p:txBody>
      </p:sp>
      <p:sp>
        <p:nvSpPr>
          <p:cNvPr id="3" name="Content Placeholder 2">
            <a:extLst>
              <a:ext uri="{FF2B5EF4-FFF2-40B4-BE49-F238E27FC236}">
                <a16:creationId xmlns:a16="http://schemas.microsoft.com/office/drawing/2014/main" id="{C96AE878-2897-904B-A429-9BF5F901F2A0}"/>
              </a:ext>
            </a:extLst>
          </p:cNvPr>
          <p:cNvSpPr>
            <a:spLocks noGrp="1"/>
          </p:cNvSpPr>
          <p:nvPr>
            <p:ph idx="1"/>
          </p:nvPr>
        </p:nvSpPr>
        <p:spPr/>
        <p:txBody>
          <a:bodyPr/>
          <a:lstStyle/>
          <a:p>
            <a:r>
              <a:rPr lang="en-US" dirty="0"/>
              <a:t>Large dataset of isolated, labeled images</a:t>
            </a:r>
          </a:p>
          <a:p>
            <a:r>
              <a:rPr lang="en-US" dirty="0"/>
              <a:t>Where do the images come from?</a:t>
            </a:r>
          </a:p>
          <a:p>
            <a:r>
              <a:rPr lang="en-US" dirty="0"/>
              <a:t>What do we do with the labels?</a:t>
            </a:r>
          </a:p>
        </p:txBody>
      </p:sp>
      <p:pic>
        <p:nvPicPr>
          <p:cNvPr id="4" name="Picture 3">
            <a:extLst>
              <a:ext uri="{FF2B5EF4-FFF2-40B4-BE49-F238E27FC236}">
                <a16:creationId xmlns:a16="http://schemas.microsoft.com/office/drawing/2014/main" id="{FC574683-E5DF-214C-BD1F-0BB0978D03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3" y="4165599"/>
            <a:ext cx="2077155" cy="1557866"/>
          </a:xfrm>
          <a:prstGeom prst="rect">
            <a:avLst/>
          </a:prstGeom>
        </p:spPr>
      </p:pic>
      <p:pic>
        <p:nvPicPr>
          <p:cNvPr id="5" name="Picture 4">
            <a:extLst>
              <a:ext uri="{FF2B5EF4-FFF2-40B4-BE49-F238E27FC236}">
                <a16:creationId xmlns:a16="http://schemas.microsoft.com/office/drawing/2014/main" id="{22CB504A-460D-BB4E-A9C5-77B49758D7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494" y="4163480"/>
            <a:ext cx="2079980" cy="1559985"/>
          </a:xfrm>
          <a:prstGeom prst="rect">
            <a:avLst/>
          </a:prstGeom>
        </p:spPr>
      </p:pic>
      <p:pic>
        <p:nvPicPr>
          <p:cNvPr id="6" name="Picture 5">
            <a:extLst>
              <a:ext uri="{FF2B5EF4-FFF2-40B4-BE49-F238E27FC236}">
                <a16:creationId xmlns:a16="http://schemas.microsoft.com/office/drawing/2014/main" id="{BE3F6669-A077-4C4A-A66F-3C2F06758C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7740" y="4120955"/>
            <a:ext cx="2203451" cy="1602510"/>
          </a:xfrm>
          <a:prstGeom prst="rect">
            <a:avLst/>
          </a:prstGeom>
        </p:spPr>
      </p:pic>
      <p:sp>
        <p:nvSpPr>
          <p:cNvPr id="7" name="TextBox 6">
            <a:extLst>
              <a:ext uri="{FF2B5EF4-FFF2-40B4-BE49-F238E27FC236}">
                <a16:creationId xmlns:a16="http://schemas.microsoft.com/office/drawing/2014/main" id="{DC7F1E33-A6B1-FE49-86DE-44FC6AF4C01A}"/>
              </a:ext>
            </a:extLst>
          </p:cNvPr>
          <p:cNvSpPr txBox="1"/>
          <p:nvPr/>
        </p:nvSpPr>
        <p:spPr>
          <a:xfrm>
            <a:off x="2610558" y="4568267"/>
            <a:ext cx="999067" cy="707886"/>
          </a:xfrm>
          <a:prstGeom prst="rect">
            <a:avLst/>
          </a:prstGeom>
          <a:noFill/>
        </p:spPr>
        <p:txBody>
          <a:bodyPr wrap="square" rtlCol="0">
            <a:spAutoFit/>
          </a:bodyPr>
          <a:lstStyle/>
          <a:p>
            <a:r>
              <a:rPr lang="en-US" sz="4000" dirty="0"/>
              <a:t>, 1), </a:t>
            </a:r>
          </a:p>
        </p:txBody>
      </p:sp>
      <p:sp>
        <p:nvSpPr>
          <p:cNvPr id="8" name="TextBox 7">
            <a:extLst>
              <a:ext uri="{FF2B5EF4-FFF2-40B4-BE49-F238E27FC236}">
                <a16:creationId xmlns:a16="http://schemas.microsoft.com/office/drawing/2014/main" id="{FD7B2080-81E9-1747-BE16-A05CAE8807DB}"/>
              </a:ext>
            </a:extLst>
          </p:cNvPr>
          <p:cNvSpPr txBox="1"/>
          <p:nvPr/>
        </p:nvSpPr>
        <p:spPr>
          <a:xfrm>
            <a:off x="6231474" y="4568267"/>
            <a:ext cx="999067" cy="707886"/>
          </a:xfrm>
          <a:prstGeom prst="rect">
            <a:avLst/>
          </a:prstGeom>
          <a:noFill/>
        </p:spPr>
        <p:txBody>
          <a:bodyPr wrap="square" rtlCol="0">
            <a:spAutoFit/>
          </a:bodyPr>
          <a:lstStyle/>
          <a:p>
            <a:r>
              <a:rPr lang="en-US" sz="4000" dirty="0"/>
              <a:t>, 1), </a:t>
            </a:r>
          </a:p>
        </p:txBody>
      </p:sp>
      <p:sp>
        <p:nvSpPr>
          <p:cNvPr id="9" name="TextBox 8">
            <a:extLst>
              <a:ext uri="{FF2B5EF4-FFF2-40B4-BE49-F238E27FC236}">
                <a16:creationId xmlns:a16="http://schemas.microsoft.com/office/drawing/2014/main" id="{A18B5F5B-73FF-FB43-A693-F95FFBBF2163}"/>
              </a:ext>
            </a:extLst>
          </p:cNvPr>
          <p:cNvSpPr txBox="1"/>
          <p:nvPr/>
        </p:nvSpPr>
        <p:spPr>
          <a:xfrm>
            <a:off x="9883781" y="4568267"/>
            <a:ext cx="1876423" cy="707886"/>
          </a:xfrm>
          <a:prstGeom prst="rect">
            <a:avLst/>
          </a:prstGeom>
          <a:noFill/>
        </p:spPr>
        <p:txBody>
          <a:bodyPr wrap="square" rtlCol="0">
            <a:spAutoFit/>
          </a:bodyPr>
          <a:lstStyle/>
          <a:p>
            <a:r>
              <a:rPr lang="en-US" sz="4000" dirty="0"/>
              <a:t>, 0) , </a:t>
            </a:r>
            <a:r>
              <a:rPr lang="mr-IN" sz="4000" dirty="0"/>
              <a:t>…</a:t>
            </a:r>
            <a:r>
              <a:rPr lang="en-US" sz="4000" dirty="0"/>
              <a:t> }</a:t>
            </a:r>
          </a:p>
        </p:txBody>
      </p:sp>
      <p:sp>
        <p:nvSpPr>
          <p:cNvPr id="10" name="TextBox 9">
            <a:extLst>
              <a:ext uri="{FF2B5EF4-FFF2-40B4-BE49-F238E27FC236}">
                <a16:creationId xmlns:a16="http://schemas.microsoft.com/office/drawing/2014/main" id="{0A16E92C-E6E5-E143-96C1-CABAB72CEB35}"/>
              </a:ext>
            </a:extLst>
          </p:cNvPr>
          <p:cNvSpPr txBox="1"/>
          <p:nvPr/>
        </p:nvSpPr>
        <p:spPr>
          <a:xfrm>
            <a:off x="-465664" y="4568267"/>
            <a:ext cx="999067" cy="707886"/>
          </a:xfrm>
          <a:prstGeom prst="rect">
            <a:avLst/>
          </a:prstGeom>
          <a:noFill/>
        </p:spPr>
        <p:txBody>
          <a:bodyPr wrap="square" rtlCol="0">
            <a:spAutoFit/>
          </a:bodyPr>
          <a:lstStyle/>
          <a:p>
            <a:pPr algn="r"/>
            <a:r>
              <a:rPr lang="en-US" sz="4000" dirty="0"/>
              <a:t>{(</a:t>
            </a:r>
          </a:p>
        </p:txBody>
      </p:sp>
      <p:sp>
        <p:nvSpPr>
          <p:cNvPr id="11" name="TextBox 10">
            <a:extLst>
              <a:ext uri="{FF2B5EF4-FFF2-40B4-BE49-F238E27FC236}">
                <a16:creationId xmlns:a16="http://schemas.microsoft.com/office/drawing/2014/main" id="{F92FADE4-1E92-F141-B8B8-7D2420FD8056}"/>
              </a:ext>
            </a:extLst>
          </p:cNvPr>
          <p:cNvSpPr txBox="1"/>
          <p:nvPr/>
        </p:nvSpPr>
        <p:spPr>
          <a:xfrm>
            <a:off x="3152427" y="4568267"/>
            <a:ext cx="999067" cy="707886"/>
          </a:xfrm>
          <a:prstGeom prst="rect">
            <a:avLst/>
          </a:prstGeom>
          <a:noFill/>
        </p:spPr>
        <p:txBody>
          <a:bodyPr wrap="square" rtlCol="0">
            <a:spAutoFit/>
          </a:bodyPr>
          <a:lstStyle/>
          <a:p>
            <a:pPr algn="r"/>
            <a:r>
              <a:rPr lang="en-US" sz="4000"/>
              <a:t>(</a:t>
            </a:r>
            <a:endParaRPr lang="en-US" sz="4000" dirty="0"/>
          </a:p>
        </p:txBody>
      </p:sp>
      <p:sp>
        <p:nvSpPr>
          <p:cNvPr id="12" name="TextBox 11">
            <a:extLst>
              <a:ext uri="{FF2B5EF4-FFF2-40B4-BE49-F238E27FC236}">
                <a16:creationId xmlns:a16="http://schemas.microsoft.com/office/drawing/2014/main" id="{86903DC6-407A-5449-821B-65836EEA3B88}"/>
              </a:ext>
            </a:extLst>
          </p:cNvPr>
          <p:cNvSpPr txBox="1"/>
          <p:nvPr/>
        </p:nvSpPr>
        <p:spPr>
          <a:xfrm>
            <a:off x="6666447" y="4568267"/>
            <a:ext cx="999067" cy="707886"/>
          </a:xfrm>
          <a:prstGeom prst="rect">
            <a:avLst/>
          </a:prstGeom>
          <a:noFill/>
        </p:spPr>
        <p:txBody>
          <a:bodyPr wrap="square" rtlCol="0">
            <a:spAutoFit/>
          </a:bodyPr>
          <a:lstStyle/>
          <a:p>
            <a:pPr algn="r"/>
            <a:r>
              <a:rPr lang="en-US" sz="4000"/>
              <a:t>(</a:t>
            </a:r>
            <a:endParaRPr lang="en-US" sz="4000" dirty="0"/>
          </a:p>
        </p:txBody>
      </p:sp>
    </p:spTree>
    <p:extLst>
      <p:ext uri="{BB962C8B-B14F-4D97-AF65-F5344CB8AC3E}">
        <p14:creationId xmlns:p14="http://schemas.microsoft.com/office/powerpoint/2010/main" val="3122712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1FB7-B358-354B-A8F5-5643EAB66DDC}"/>
              </a:ext>
            </a:extLst>
          </p:cNvPr>
          <p:cNvSpPr>
            <a:spLocks noGrp="1"/>
          </p:cNvSpPr>
          <p:nvPr>
            <p:ph type="title"/>
          </p:nvPr>
        </p:nvSpPr>
        <p:spPr/>
        <p:txBody>
          <a:bodyPr/>
          <a:lstStyle/>
          <a:p>
            <a:r>
              <a:rPr lang="en-US" dirty="0"/>
              <a:t>Embodied agents</a:t>
            </a:r>
          </a:p>
        </p:txBody>
      </p:sp>
      <p:sp>
        <p:nvSpPr>
          <p:cNvPr id="3" name="Content Placeholder 2">
            <a:extLst>
              <a:ext uri="{FF2B5EF4-FFF2-40B4-BE49-F238E27FC236}">
                <a16:creationId xmlns:a16="http://schemas.microsoft.com/office/drawing/2014/main" id="{541E0E0D-5670-224B-8BC9-DD1CBA1FAC80}"/>
              </a:ext>
            </a:extLst>
          </p:cNvPr>
          <p:cNvSpPr>
            <a:spLocks noGrp="1"/>
          </p:cNvSpPr>
          <p:nvPr>
            <p:ph idx="1"/>
          </p:nvPr>
        </p:nvSpPr>
        <p:spPr>
          <a:xfrm>
            <a:off x="838200" y="1825625"/>
            <a:ext cx="5711190" cy="4351338"/>
          </a:xfrm>
        </p:spPr>
        <p:txBody>
          <a:bodyPr/>
          <a:lstStyle/>
          <a:p>
            <a:r>
              <a:rPr lang="en-US" dirty="0"/>
              <a:t>Agents that perceive and act in the world</a:t>
            </a:r>
          </a:p>
          <a:p>
            <a:r>
              <a:rPr lang="en-US" dirty="0"/>
              <a:t>Input images come from the physical world</a:t>
            </a:r>
          </a:p>
          <a:p>
            <a:r>
              <a:rPr lang="en-US" dirty="0"/>
              <a:t>“Recognition” is used to act</a:t>
            </a:r>
          </a:p>
        </p:txBody>
      </p:sp>
      <p:pic>
        <p:nvPicPr>
          <p:cNvPr id="4" name="Picture 3">
            <a:extLst>
              <a:ext uri="{FF2B5EF4-FFF2-40B4-BE49-F238E27FC236}">
                <a16:creationId xmlns:a16="http://schemas.microsoft.com/office/drawing/2014/main" id="{930D9104-57BE-6042-9CCE-938B4B6BFA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81887" y="1690688"/>
            <a:ext cx="3765470" cy="3586162"/>
          </a:xfrm>
          <a:prstGeom prst="rect">
            <a:avLst/>
          </a:prstGeom>
        </p:spPr>
      </p:pic>
    </p:spTree>
    <p:extLst>
      <p:ext uri="{BB962C8B-B14F-4D97-AF65-F5344CB8AC3E}">
        <p14:creationId xmlns:p14="http://schemas.microsoft.com/office/powerpoint/2010/main" val="50506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3046-9811-AC4A-910A-3B88F4318D9C}"/>
              </a:ext>
            </a:extLst>
          </p:cNvPr>
          <p:cNvSpPr>
            <a:spLocks noGrp="1"/>
          </p:cNvSpPr>
          <p:nvPr>
            <p:ph type="title"/>
          </p:nvPr>
        </p:nvSpPr>
        <p:spPr/>
        <p:txBody>
          <a:bodyPr/>
          <a:lstStyle/>
          <a:p>
            <a:r>
              <a:rPr lang="en-US" dirty="0"/>
              <a:t>Embodied cognition</a:t>
            </a:r>
          </a:p>
        </p:txBody>
      </p:sp>
      <p:sp>
        <p:nvSpPr>
          <p:cNvPr id="3" name="Content Placeholder 2">
            <a:extLst>
              <a:ext uri="{FF2B5EF4-FFF2-40B4-BE49-F238E27FC236}">
                <a16:creationId xmlns:a16="http://schemas.microsoft.com/office/drawing/2014/main" id="{F1B654EC-C321-6E41-9F0C-AC5FEFC25673}"/>
              </a:ext>
            </a:extLst>
          </p:cNvPr>
          <p:cNvSpPr>
            <a:spLocks noGrp="1"/>
          </p:cNvSpPr>
          <p:nvPr>
            <p:ph idx="1"/>
          </p:nvPr>
        </p:nvSpPr>
        <p:spPr/>
        <p:txBody>
          <a:bodyPr/>
          <a:lstStyle/>
          <a:p>
            <a:r>
              <a:rPr lang="en-US" dirty="0"/>
              <a:t>Perception now depends on action: state of agent or state of the world</a:t>
            </a:r>
          </a:p>
          <a:p>
            <a:pPr lvl="1"/>
            <a:r>
              <a:rPr lang="en-US" dirty="0"/>
              <a:t>No more collections of isolated images</a:t>
            </a:r>
          </a:p>
          <a:p>
            <a:r>
              <a:rPr lang="en-US" dirty="0"/>
              <a:t>Feedback to agent comes through consequences of actions</a:t>
            </a:r>
          </a:p>
          <a:p>
            <a:pPr lvl="1"/>
            <a:r>
              <a:rPr lang="en-US" dirty="0"/>
              <a:t>No well-defined labels</a:t>
            </a:r>
          </a:p>
          <a:p>
            <a:r>
              <a:rPr lang="en-US" dirty="0"/>
              <a:t>Three problems:</a:t>
            </a:r>
          </a:p>
          <a:p>
            <a:pPr lvl="1"/>
            <a:r>
              <a:rPr lang="en-US" dirty="0"/>
              <a:t>Learning to act to achieve goals, with perception in the loop</a:t>
            </a:r>
          </a:p>
          <a:p>
            <a:pPr lvl="1"/>
            <a:r>
              <a:rPr lang="en-US" dirty="0"/>
              <a:t>Self-supervised learning: learning perception from action</a:t>
            </a:r>
          </a:p>
          <a:p>
            <a:pPr lvl="1"/>
            <a:r>
              <a:rPr lang="en-US" dirty="0"/>
              <a:t>Active perception: learning to act for perception</a:t>
            </a:r>
          </a:p>
        </p:txBody>
      </p:sp>
    </p:spTree>
    <p:extLst>
      <p:ext uri="{BB962C8B-B14F-4D97-AF65-F5344CB8AC3E}">
        <p14:creationId xmlns:p14="http://schemas.microsoft.com/office/powerpoint/2010/main" val="230001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74D7A-E4A1-F34A-A27C-940ACF3D118A}"/>
              </a:ext>
            </a:extLst>
          </p:cNvPr>
          <p:cNvSpPr>
            <a:spLocks noGrp="1"/>
          </p:cNvSpPr>
          <p:nvPr>
            <p:ph type="title"/>
          </p:nvPr>
        </p:nvSpPr>
        <p:spPr/>
        <p:txBody>
          <a:bodyPr/>
          <a:lstStyle/>
          <a:p>
            <a:r>
              <a:rPr lang="en-US" dirty="0"/>
              <a:t>Reinforcement learning primer</a:t>
            </a:r>
          </a:p>
        </p:txBody>
      </p:sp>
      <p:sp>
        <p:nvSpPr>
          <p:cNvPr id="5" name="Text Placeholder 4">
            <a:extLst>
              <a:ext uri="{FF2B5EF4-FFF2-40B4-BE49-F238E27FC236}">
                <a16:creationId xmlns:a16="http://schemas.microsoft.com/office/drawing/2014/main" id="{78E154B2-765D-AD41-9602-5E37012313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8900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8BDA-C404-BB4C-88B3-6DA19DEE36E0}"/>
              </a:ext>
            </a:extLst>
          </p:cNvPr>
          <p:cNvSpPr>
            <a:spLocks noGrp="1"/>
          </p:cNvSpPr>
          <p:nvPr>
            <p:ph type="title"/>
          </p:nvPr>
        </p:nvSpPr>
        <p:spPr/>
        <p:txBody>
          <a:bodyPr/>
          <a:lstStyle/>
          <a:p>
            <a:r>
              <a:rPr lang="en-US" dirty="0"/>
              <a:t>Markov decision processes</a:t>
            </a:r>
          </a:p>
        </p:txBody>
      </p:sp>
      <p:sp>
        <p:nvSpPr>
          <p:cNvPr id="3" name="Content Placeholder 2">
            <a:extLst>
              <a:ext uri="{FF2B5EF4-FFF2-40B4-BE49-F238E27FC236}">
                <a16:creationId xmlns:a16="http://schemas.microsoft.com/office/drawing/2014/main" id="{99EA0AE7-8899-5B46-A0FA-86D411BD632E}"/>
              </a:ext>
            </a:extLst>
          </p:cNvPr>
          <p:cNvSpPr>
            <a:spLocks noGrp="1"/>
          </p:cNvSpPr>
          <p:nvPr>
            <p:ph idx="1"/>
          </p:nvPr>
        </p:nvSpPr>
        <p:spPr>
          <a:xfrm>
            <a:off x="838200" y="1825624"/>
            <a:ext cx="5676900" cy="5032375"/>
          </a:xfrm>
        </p:spPr>
        <p:txBody>
          <a:bodyPr>
            <a:normAutofit lnSpcReduction="10000"/>
          </a:bodyPr>
          <a:lstStyle/>
          <a:p>
            <a:r>
              <a:rPr lang="en-US" dirty="0"/>
              <a:t>Agent acting in an environment</a:t>
            </a:r>
          </a:p>
          <a:p>
            <a:r>
              <a:rPr lang="en-US" dirty="0"/>
              <a:t>Environment has </a:t>
            </a:r>
            <a:r>
              <a:rPr lang="en-US" b="1" dirty="0"/>
              <a:t>states</a:t>
            </a:r>
            <a:r>
              <a:rPr lang="en-US" dirty="0"/>
              <a:t> that are known to agent</a:t>
            </a:r>
          </a:p>
          <a:p>
            <a:r>
              <a:rPr lang="en-US" dirty="0"/>
              <a:t>Agent takes </a:t>
            </a:r>
            <a:r>
              <a:rPr lang="en-US" b="1" dirty="0"/>
              <a:t>actions</a:t>
            </a:r>
          </a:p>
          <a:p>
            <a:r>
              <a:rPr lang="en-US" dirty="0"/>
              <a:t>Action + random stuff leads to a </a:t>
            </a:r>
            <a:r>
              <a:rPr lang="en-US" b="1" dirty="0"/>
              <a:t>state transition</a:t>
            </a:r>
            <a:endParaRPr lang="en-US" dirty="0"/>
          </a:p>
          <a:p>
            <a:r>
              <a:rPr lang="en-US" dirty="0"/>
              <a:t>Environment gives agent </a:t>
            </a:r>
            <a:r>
              <a:rPr lang="en-US" b="1" dirty="0"/>
              <a:t>reward</a:t>
            </a:r>
          </a:p>
          <a:p>
            <a:r>
              <a:rPr lang="en-US" dirty="0"/>
              <a:t>Agent’s goal: maximize </a:t>
            </a:r>
            <a:r>
              <a:rPr lang="en-US" b="1" dirty="0"/>
              <a:t>return </a:t>
            </a:r>
            <a:r>
              <a:rPr lang="en-US" dirty="0"/>
              <a:t>= total reward over time</a:t>
            </a:r>
          </a:p>
          <a:p>
            <a:r>
              <a:rPr lang="en-US" dirty="0"/>
              <a:t>Agent’s </a:t>
            </a:r>
            <a:r>
              <a:rPr lang="en-US" b="1" dirty="0"/>
              <a:t>policy: </a:t>
            </a:r>
            <a:r>
              <a:rPr lang="en-US" dirty="0"/>
              <a:t>mapping from states to actions</a:t>
            </a:r>
          </a:p>
        </p:txBody>
      </p:sp>
      <p:pic>
        <p:nvPicPr>
          <p:cNvPr id="4" name="Picture 3">
            <a:extLst>
              <a:ext uri="{FF2B5EF4-FFF2-40B4-BE49-F238E27FC236}">
                <a16:creationId xmlns:a16="http://schemas.microsoft.com/office/drawing/2014/main" id="{8E2BAEB9-AEB1-9148-AE89-E39FB68DC0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6237" y="931862"/>
            <a:ext cx="2319338" cy="2319338"/>
          </a:xfrm>
          <a:prstGeom prst="rect">
            <a:avLst/>
          </a:prstGeom>
        </p:spPr>
      </p:pic>
      <p:pic>
        <p:nvPicPr>
          <p:cNvPr id="5" name="Picture 4">
            <a:extLst>
              <a:ext uri="{FF2B5EF4-FFF2-40B4-BE49-F238E27FC236}">
                <a16:creationId xmlns:a16="http://schemas.microsoft.com/office/drawing/2014/main" id="{67250F4B-F96E-7641-9427-27685C5EA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2462" y="3817937"/>
            <a:ext cx="2043113" cy="1961388"/>
          </a:xfrm>
          <a:prstGeom prst="rect">
            <a:avLst/>
          </a:prstGeom>
        </p:spPr>
      </p:pic>
      <p:sp>
        <p:nvSpPr>
          <p:cNvPr id="6" name="TextBox 5">
            <a:extLst>
              <a:ext uri="{FF2B5EF4-FFF2-40B4-BE49-F238E27FC236}">
                <a16:creationId xmlns:a16="http://schemas.microsoft.com/office/drawing/2014/main" id="{0B8DBFDD-98F4-2143-81B0-E3D21A803CBC}"/>
              </a:ext>
            </a:extLst>
          </p:cNvPr>
          <p:cNvSpPr txBox="1"/>
          <p:nvPr/>
        </p:nvSpPr>
        <p:spPr>
          <a:xfrm>
            <a:off x="8063864" y="4506243"/>
            <a:ext cx="2460308" cy="584775"/>
          </a:xfrm>
          <a:prstGeom prst="rect">
            <a:avLst/>
          </a:prstGeom>
          <a:solidFill>
            <a:schemeClr val="bg1">
              <a:alpha val="73000"/>
            </a:schemeClr>
          </a:solidFill>
        </p:spPr>
        <p:txBody>
          <a:bodyPr wrap="square" rtlCol="0">
            <a:spAutoFit/>
          </a:bodyPr>
          <a:lstStyle/>
          <a:p>
            <a:pPr algn="ctr"/>
            <a:r>
              <a:rPr lang="en-US" sz="3200" dirty="0"/>
              <a:t>Environment</a:t>
            </a:r>
          </a:p>
        </p:txBody>
      </p:sp>
      <p:sp>
        <p:nvSpPr>
          <p:cNvPr id="7" name="TextBox 6">
            <a:extLst>
              <a:ext uri="{FF2B5EF4-FFF2-40B4-BE49-F238E27FC236}">
                <a16:creationId xmlns:a16="http://schemas.microsoft.com/office/drawing/2014/main" id="{000D0E7B-9DC3-9B42-87E1-0E78C88A787D}"/>
              </a:ext>
            </a:extLst>
          </p:cNvPr>
          <p:cNvSpPr txBox="1"/>
          <p:nvPr/>
        </p:nvSpPr>
        <p:spPr>
          <a:xfrm>
            <a:off x="7996237" y="1733434"/>
            <a:ext cx="2460308" cy="584775"/>
          </a:xfrm>
          <a:prstGeom prst="rect">
            <a:avLst/>
          </a:prstGeom>
          <a:solidFill>
            <a:schemeClr val="bg1">
              <a:alpha val="73000"/>
            </a:schemeClr>
          </a:solidFill>
        </p:spPr>
        <p:txBody>
          <a:bodyPr wrap="square" rtlCol="0">
            <a:spAutoFit/>
          </a:bodyPr>
          <a:lstStyle/>
          <a:p>
            <a:pPr algn="ctr"/>
            <a:r>
              <a:rPr lang="en-US" sz="3200" dirty="0"/>
              <a:t>Agent</a:t>
            </a:r>
          </a:p>
        </p:txBody>
      </p:sp>
      <p:sp>
        <p:nvSpPr>
          <p:cNvPr id="8" name="Circular Arrow 7">
            <a:extLst>
              <a:ext uri="{FF2B5EF4-FFF2-40B4-BE49-F238E27FC236}">
                <a16:creationId xmlns:a16="http://schemas.microsoft.com/office/drawing/2014/main" id="{E702E607-1183-2349-B744-6384DE4E1FAE}"/>
              </a:ext>
            </a:extLst>
          </p:cNvPr>
          <p:cNvSpPr/>
          <p:nvPr/>
        </p:nvSpPr>
        <p:spPr>
          <a:xfrm rot="16200000" flipH="1">
            <a:off x="7309483" y="2853514"/>
            <a:ext cx="1508761" cy="1571625"/>
          </a:xfrm>
          <a:prstGeom prst="circular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17E5729-7404-124E-8F06-A391D9409683}"/>
                  </a:ext>
                </a:extLst>
              </p:cNvPr>
              <p:cNvSpPr txBox="1"/>
              <p:nvPr/>
            </p:nvSpPr>
            <p:spPr>
              <a:xfrm>
                <a:off x="6371273" y="2559856"/>
                <a:ext cx="1483994" cy="1077218"/>
              </a:xfrm>
              <a:prstGeom prst="rect">
                <a:avLst/>
              </a:prstGeom>
              <a:noFill/>
            </p:spPr>
            <p:txBody>
              <a:bodyPr wrap="square" rtlCol="0">
                <a:spAutoFit/>
              </a:bodyPr>
              <a:lstStyle/>
              <a:p>
                <a:pPr algn="ctr"/>
                <a:r>
                  <a:rPr lang="en-US" sz="3200" dirty="0"/>
                  <a:t>Action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𝑡</m:t>
                        </m:r>
                      </m:sub>
                    </m:sSub>
                  </m:oMath>
                </a14:m>
                <a:endParaRPr lang="en-US" sz="3200" dirty="0"/>
              </a:p>
            </p:txBody>
          </p:sp>
        </mc:Choice>
        <mc:Fallback>
          <p:sp>
            <p:nvSpPr>
              <p:cNvPr id="9" name="TextBox 8">
                <a:extLst>
                  <a:ext uri="{FF2B5EF4-FFF2-40B4-BE49-F238E27FC236}">
                    <a16:creationId xmlns:a16="http://schemas.microsoft.com/office/drawing/2014/main" id="{517E5729-7404-124E-8F06-A391D9409683}"/>
                  </a:ext>
                </a:extLst>
              </p:cNvPr>
              <p:cNvSpPr txBox="1">
                <a:spLocks noRot="1" noChangeAspect="1" noMove="1" noResize="1" noEditPoints="1" noAdjustHandles="1" noChangeArrowheads="1" noChangeShapeType="1" noTextEdit="1"/>
              </p:cNvSpPr>
              <p:nvPr/>
            </p:nvSpPr>
            <p:spPr>
              <a:xfrm>
                <a:off x="6371273" y="2559856"/>
                <a:ext cx="1483994" cy="1077218"/>
              </a:xfrm>
              <a:prstGeom prst="rect">
                <a:avLst/>
              </a:prstGeom>
              <a:blipFill>
                <a:blip r:embed="rId4"/>
                <a:stretch>
                  <a:fillRect l="-2542" t="-7059" r="-7627" b="-2353"/>
                </a:stretch>
              </a:blipFill>
            </p:spPr>
            <p:txBody>
              <a:bodyPr/>
              <a:lstStyle/>
              <a:p>
                <a:r>
                  <a:rPr lang="en-US">
                    <a:noFill/>
                  </a:rPr>
                  <a:t> </a:t>
                </a:r>
              </a:p>
            </p:txBody>
          </p:sp>
        </mc:Fallback>
      </mc:AlternateContent>
      <p:sp>
        <p:nvSpPr>
          <p:cNvPr id="10" name="Circular Arrow 9">
            <a:extLst>
              <a:ext uri="{FF2B5EF4-FFF2-40B4-BE49-F238E27FC236}">
                <a16:creationId xmlns:a16="http://schemas.microsoft.com/office/drawing/2014/main" id="{13054B9E-226E-4346-833E-6F19AD976193}"/>
              </a:ext>
            </a:extLst>
          </p:cNvPr>
          <p:cNvSpPr/>
          <p:nvPr/>
        </p:nvSpPr>
        <p:spPr>
          <a:xfrm rot="5400000" flipH="1">
            <a:off x="9576432" y="2626413"/>
            <a:ext cx="1508761" cy="1571625"/>
          </a:xfrm>
          <a:prstGeom prst="circular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a:extLst>
              <a:ext uri="{FF2B5EF4-FFF2-40B4-BE49-F238E27FC236}">
                <a16:creationId xmlns:a16="http://schemas.microsoft.com/office/drawing/2014/main" id="{CFD2171B-D13D-2D4C-B8E2-86AE481E9B28}"/>
              </a:ext>
            </a:extLst>
          </p:cNvPr>
          <p:cNvSpPr/>
          <p:nvPr/>
        </p:nvSpPr>
        <p:spPr>
          <a:xfrm rot="5400000" flipH="1">
            <a:off x="10256518" y="2655729"/>
            <a:ext cx="1508761" cy="1571625"/>
          </a:xfrm>
          <a:prstGeom prst="circular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1067EC77-1239-8B48-AEF0-B882951A5F2D}"/>
                  </a:ext>
                </a:extLst>
              </p:cNvPr>
              <p:cNvSpPr txBox="1"/>
              <p:nvPr/>
            </p:nvSpPr>
            <p:spPr>
              <a:xfrm>
                <a:off x="9511667" y="3041971"/>
                <a:ext cx="1483994" cy="584775"/>
              </a:xfrm>
              <a:prstGeom prst="rect">
                <a:avLst/>
              </a:prstGeom>
              <a:noFill/>
            </p:spPr>
            <p:txBody>
              <a:bodyPr wrap="square" rtlCol="0">
                <a:spAutoFit/>
              </a:bodyPr>
              <a:lstStyle/>
              <a:p>
                <a:pPr algn="ctr"/>
                <a:r>
                  <a:rPr lang="en-US" sz="3200" dirty="0"/>
                  <a:t>State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𝑠</m:t>
                        </m:r>
                      </m:e>
                      <m:sub>
                        <m:r>
                          <a:rPr lang="en-US" sz="3200" b="0" i="1" smtClean="0">
                            <a:latin typeface="Cambria Math" panose="02040503050406030204" pitchFamily="18" charset="0"/>
                          </a:rPr>
                          <m:t>𝑡</m:t>
                        </m:r>
                      </m:sub>
                    </m:sSub>
                  </m:oMath>
                </a14:m>
                <a:endParaRPr lang="en-US" sz="3200" dirty="0"/>
              </a:p>
            </p:txBody>
          </p:sp>
        </mc:Choice>
        <mc:Fallback>
          <p:sp>
            <p:nvSpPr>
              <p:cNvPr id="12" name="TextBox 11">
                <a:extLst>
                  <a:ext uri="{FF2B5EF4-FFF2-40B4-BE49-F238E27FC236}">
                    <a16:creationId xmlns:a16="http://schemas.microsoft.com/office/drawing/2014/main" id="{1067EC77-1239-8B48-AEF0-B882951A5F2D}"/>
                  </a:ext>
                </a:extLst>
              </p:cNvPr>
              <p:cNvSpPr txBox="1">
                <a:spLocks noRot="1" noChangeAspect="1" noMove="1" noResize="1" noEditPoints="1" noAdjustHandles="1" noChangeArrowheads="1" noChangeShapeType="1" noTextEdit="1"/>
              </p:cNvSpPr>
              <p:nvPr/>
            </p:nvSpPr>
            <p:spPr>
              <a:xfrm>
                <a:off x="9511667" y="3041971"/>
                <a:ext cx="1483994" cy="584775"/>
              </a:xfrm>
              <a:prstGeom prst="rect">
                <a:avLst/>
              </a:prstGeom>
              <a:blipFill>
                <a:blip r:embed="rId5"/>
                <a:stretch>
                  <a:fillRect l="-8475" t="-15217" b="-304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5F8CFEE-33FD-2C43-89F3-2F3BD1A23C81}"/>
                  </a:ext>
                </a:extLst>
              </p:cNvPr>
              <p:cNvSpPr txBox="1"/>
              <p:nvPr/>
            </p:nvSpPr>
            <p:spPr>
              <a:xfrm>
                <a:off x="10567989" y="4039692"/>
                <a:ext cx="1483994" cy="1077218"/>
              </a:xfrm>
              <a:prstGeom prst="rect">
                <a:avLst/>
              </a:prstGeom>
              <a:noFill/>
            </p:spPr>
            <p:txBody>
              <a:bodyPr wrap="square" rtlCol="0">
                <a:spAutoFit/>
              </a:bodyPr>
              <a:lstStyle/>
              <a:p>
                <a:pPr algn="ctr"/>
                <a:r>
                  <a:rPr lang="en-US" sz="3200" dirty="0"/>
                  <a:t>Reward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𝑟</m:t>
                        </m:r>
                      </m:e>
                      <m:sub>
                        <m:r>
                          <a:rPr lang="en-US" sz="3200" b="0" i="1" smtClean="0">
                            <a:latin typeface="Cambria Math" panose="02040503050406030204" pitchFamily="18" charset="0"/>
                          </a:rPr>
                          <m:t>𝑡</m:t>
                        </m:r>
                      </m:sub>
                    </m:sSub>
                  </m:oMath>
                </a14:m>
                <a:endParaRPr lang="en-US" sz="3200" dirty="0"/>
              </a:p>
            </p:txBody>
          </p:sp>
        </mc:Choice>
        <mc:Fallback>
          <p:sp>
            <p:nvSpPr>
              <p:cNvPr id="13" name="TextBox 12">
                <a:extLst>
                  <a:ext uri="{FF2B5EF4-FFF2-40B4-BE49-F238E27FC236}">
                    <a16:creationId xmlns:a16="http://schemas.microsoft.com/office/drawing/2014/main" id="{F5F8CFEE-33FD-2C43-89F3-2F3BD1A23C81}"/>
                  </a:ext>
                </a:extLst>
              </p:cNvPr>
              <p:cNvSpPr txBox="1">
                <a:spLocks noRot="1" noChangeAspect="1" noMove="1" noResize="1" noEditPoints="1" noAdjustHandles="1" noChangeArrowheads="1" noChangeShapeType="1" noTextEdit="1"/>
              </p:cNvSpPr>
              <p:nvPr/>
            </p:nvSpPr>
            <p:spPr>
              <a:xfrm>
                <a:off x="10567989" y="4039692"/>
                <a:ext cx="1483994" cy="1077218"/>
              </a:xfrm>
              <a:prstGeom prst="rect">
                <a:avLst/>
              </a:prstGeom>
              <a:blipFill>
                <a:blip r:embed="rId6"/>
                <a:stretch>
                  <a:fillRect l="-7627" t="-5814" r="-14407" b="-2326"/>
                </a:stretch>
              </a:blipFill>
            </p:spPr>
            <p:txBody>
              <a:bodyPr/>
              <a:lstStyle/>
              <a:p>
                <a:r>
                  <a:rPr lang="en-US">
                    <a:noFill/>
                  </a:rPr>
                  <a:t> </a:t>
                </a:r>
              </a:p>
            </p:txBody>
          </p:sp>
        </mc:Fallback>
      </mc:AlternateContent>
    </p:spTree>
    <p:extLst>
      <p:ext uri="{BB962C8B-B14F-4D97-AF65-F5344CB8AC3E}">
        <p14:creationId xmlns:p14="http://schemas.microsoft.com/office/powerpoint/2010/main" val="39498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8BDA-C404-BB4C-88B3-6DA19DEE36E0}"/>
              </a:ext>
            </a:extLst>
          </p:cNvPr>
          <p:cNvSpPr>
            <a:spLocks noGrp="1"/>
          </p:cNvSpPr>
          <p:nvPr>
            <p:ph type="title"/>
          </p:nvPr>
        </p:nvSpPr>
        <p:spPr/>
        <p:txBody>
          <a:bodyPr/>
          <a:lstStyle/>
          <a:p>
            <a:r>
              <a:rPr lang="en-US" dirty="0"/>
              <a:t>Markov decision processes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9EA0AE7-8899-5B46-A0FA-86D411BD632E}"/>
                  </a:ext>
                </a:extLst>
              </p:cNvPr>
              <p:cNvSpPr>
                <a:spLocks noGrp="1"/>
              </p:cNvSpPr>
              <p:nvPr>
                <p:ph idx="1"/>
              </p:nvPr>
            </p:nvSpPr>
            <p:spPr>
              <a:xfrm>
                <a:off x="7624" y="1825625"/>
                <a:ext cx="6496046" cy="5032375"/>
              </a:xfrm>
            </p:spPr>
            <p:txBody>
              <a:bodyPr>
                <a:normAutofit/>
              </a:bodyPr>
              <a:lstStyle/>
              <a:p>
                <a:r>
                  <a:rPr lang="en-US" dirty="0"/>
                  <a:t>Set of states </a:t>
                </a:r>
                <a14:m>
                  <m:oMath xmlns:m="http://schemas.openxmlformats.org/officeDocument/2006/math">
                    <m:r>
                      <a:rPr lang="en-US" b="0" i="1" smtClean="0">
                        <a:latin typeface="Cambria Math" panose="02040503050406030204" pitchFamily="18" charset="0"/>
                      </a:rPr>
                      <m:t>𝑆</m:t>
                    </m:r>
                  </m:oMath>
                </a14:m>
                <a:endParaRPr lang="en-US" dirty="0"/>
              </a:p>
              <a:p>
                <a:r>
                  <a:rPr lang="en-US" dirty="0"/>
                  <a:t>Set of actions </a:t>
                </a:r>
                <a14:m>
                  <m:oMath xmlns:m="http://schemas.openxmlformats.org/officeDocument/2006/math">
                    <m:r>
                      <a:rPr lang="en-US" b="0" i="1" smtClean="0">
                        <a:latin typeface="Cambria Math" panose="02040503050406030204" pitchFamily="18" charset="0"/>
                      </a:rPr>
                      <m:t>𝐴</m:t>
                    </m:r>
                  </m:oMath>
                </a14:m>
                <a:endParaRPr lang="en-US" dirty="0"/>
              </a:p>
              <a:p>
                <a:r>
                  <a:rPr lang="en-US" dirty="0"/>
                  <a:t>Transition function</a:t>
                </a:r>
                <a:br>
                  <a:rPr lang="en-US" dirty="0"/>
                </a:br>
                <a:r>
                  <a:rPr lang="en-US" dirty="0"/>
                  <a:t> </a:t>
                </a:r>
                <a14:m>
                  <m:oMath xmlns:m="http://schemas.openxmlformats.org/officeDocument/2006/math">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𝑃</m:t>
                    </m:r>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endParaRPr lang="en-US" dirty="0"/>
              </a:p>
              <a:p>
                <a:r>
                  <a:rPr lang="en-US" dirty="0"/>
                  <a:t>Reward function</a:t>
                </a:r>
                <a:br>
                  <a:rPr lang="en-US" dirty="0"/>
                </a:br>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1" i="0" smtClean="0">
                        <a:latin typeface="Cambria Math" panose="02040503050406030204" pitchFamily="18" charset="0"/>
                      </a:rPr>
                      <m:t>𝐄</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endParaRPr lang="en-US" dirty="0"/>
              </a:p>
              <a:p>
                <a:r>
                  <a:rPr lang="en-US" dirty="0"/>
                  <a:t>Return (with discount)</a:t>
                </a:r>
                <a:br>
                  <a:rPr lang="en-US" dirty="0"/>
                </a:br>
                <a14:m>
                  <m:oMath xmlns:m="http://schemas.openxmlformats.org/officeDocument/2006/math">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𝑡</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e>
                    </m:nary>
                    <m:r>
                      <a:rPr lang="en-US" b="0" i="1" smtClean="0">
                        <a:latin typeface="Cambria Math" panose="02040503050406030204" pitchFamily="18" charset="0"/>
                      </a:rPr>
                      <m:t>,  </m:t>
                    </m:r>
                    <m:r>
                      <a:rPr lang="en-US" b="0" i="1" smtClean="0">
                        <a:latin typeface="Cambria Math" panose="02040503050406030204" pitchFamily="18" charset="0"/>
                      </a:rPr>
                      <m:t>𝛾</m:t>
                    </m:r>
                    <m:r>
                      <a:rPr lang="en-US" b="0" i="1" smtClean="0">
                        <a:latin typeface="Cambria Math" panose="02040503050406030204" pitchFamily="18" charset="0"/>
                      </a:rPr>
                      <m:t>∈[0,1)</m:t>
                    </m:r>
                  </m:oMath>
                </a14:m>
                <a:endParaRPr lang="en-US" dirty="0"/>
              </a:p>
              <a:p>
                <a:r>
                  <a:rPr lang="en-US" dirty="0"/>
                  <a:t>Must learn </a:t>
                </a:r>
                <a:r>
                  <a:rPr lang="en-US" b="1" dirty="0"/>
                  <a:t>policy: </a:t>
                </a:r>
                <a14:m>
                  <m:oMath xmlns:m="http://schemas.openxmlformats.org/officeDocument/2006/math">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𝑆</m:t>
                    </m:r>
                    <m:r>
                      <a:rPr lang="en-US" b="0" i="1" smtClean="0">
                        <a:latin typeface="Cambria Math" panose="02040503050406030204" pitchFamily="18" charset="0"/>
                      </a:rPr>
                      <m:t>× </m:t>
                    </m:r>
                    <m:r>
                      <a:rPr lang="en-US" b="0" i="1" smtClean="0">
                        <a:latin typeface="Cambria Math" panose="02040503050406030204" pitchFamily="18" charset="0"/>
                      </a:rPr>
                      <m:t>𝐴</m:t>
                    </m:r>
                    <m:r>
                      <a:rPr lang="en-US" b="0" i="1" smtClean="0">
                        <a:latin typeface="Cambria Math" panose="02040503050406030204" pitchFamily="18" charset="0"/>
                      </a:rPr>
                      <m:t>→[0,1]</m:t>
                    </m:r>
                  </m:oMath>
                </a14:m>
                <a:r>
                  <a:rPr lang="en-US" dirty="0"/>
                  <a:t> </a:t>
                </a:r>
              </a:p>
            </p:txBody>
          </p:sp>
        </mc:Choice>
        <mc:Fallback>
          <p:sp>
            <p:nvSpPr>
              <p:cNvPr id="3" name="Content Placeholder 2">
                <a:extLst>
                  <a:ext uri="{FF2B5EF4-FFF2-40B4-BE49-F238E27FC236}">
                    <a16:creationId xmlns:a16="http://schemas.microsoft.com/office/drawing/2014/main" id="{99EA0AE7-8899-5B46-A0FA-86D411BD632E}"/>
                  </a:ext>
                </a:extLst>
              </p:cNvPr>
              <p:cNvSpPr>
                <a:spLocks noGrp="1" noRot="1" noChangeAspect="1" noMove="1" noResize="1" noEditPoints="1" noAdjustHandles="1" noChangeArrowheads="1" noChangeShapeType="1" noTextEdit="1"/>
              </p:cNvSpPr>
              <p:nvPr>
                <p:ph idx="1"/>
              </p:nvPr>
            </p:nvSpPr>
            <p:spPr>
              <a:xfrm>
                <a:off x="7624" y="1825625"/>
                <a:ext cx="6496046" cy="5032375"/>
              </a:xfrm>
              <a:blipFill>
                <a:blip r:embed="rId2"/>
                <a:stretch>
                  <a:fillRect l="-1563" t="-2273" r="-781" b="-2575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E2BAEB9-AEB1-9148-AE89-E39FB68DC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237" y="931862"/>
            <a:ext cx="2319338" cy="2319338"/>
          </a:xfrm>
          <a:prstGeom prst="rect">
            <a:avLst/>
          </a:prstGeom>
        </p:spPr>
      </p:pic>
      <p:pic>
        <p:nvPicPr>
          <p:cNvPr id="5" name="Picture 4">
            <a:extLst>
              <a:ext uri="{FF2B5EF4-FFF2-40B4-BE49-F238E27FC236}">
                <a16:creationId xmlns:a16="http://schemas.microsoft.com/office/drawing/2014/main" id="{67250F4B-F96E-7641-9427-27685C5EAE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2462" y="3817937"/>
            <a:ext cx="2043113" cy="1961388"/>
          </a:xfrm>
          <a:prstGeom prst="rect">
            <a:avLst/>
          </a:prstGeom>
        </p:spPr>
      </p:pic>
      <p:sp>
        <p:nvSpPr>
          <p:cNvPr id="6" name="TextBox 5">
            <a:extLst>
              <a:ext uri="{FF2B5EF4-FFF2-40B4-BE49-F238E27FC236}">
                <a16:creationId xmlns:a16="http://schemas.microsoft.com/office/drawing/2014/main" id="{0B8DBFDD-98F4-2143-81B0-E3D21A803CBC}"/>
              </a:ext>
            </a:extLst>
          </p:cNvPr>
          <p:cNvSpPr txBox="1"/>
          <p:nvPr/>
        </p:nvSpPr>
        <p:spPr>
          <a:xfrm>
            <a:off x="8063864" y="4506243"/>
            <a:ext cx="2460308" cy="584775"/>
          </a:xfrm>
          <a:prstGeom prst="rect">
            <a:avLst/>
          </a:prstGeom>
          <a:solidFill>
            <a:schemeClr val="bg1">
              <a:alpha val="73000"/>
            </a:schemeClr>
          </a:solidFill>
        </p:spPr>
        <p:txBody>
          <a:bodyPr wrap="square" rtlCol="0">
            <a:spAutoFit/>
          </a:bodyPr>
          <a:lstStyle/>
          <a:p>
            <a:pPr algn="ctr"/>
            <a:r>
              <a:rPr lang="en-US" sz="3200" dirty="0"/>
              <a:t>Environment</a:t>
            </a:r>
          </a:p>
        </p:txBody>
      </p:sp>
      <p:sp>
        <p:nvSpPr>
          <p:cNvPr id="7" name="TextBox 6">
            <a:extLst>
              <a:ext uri="{FF2B5EF4-FFF2-40B4-BE49-F238E27FC236}">
                <a16:creationId xmlns:a16="http://schemas.microsoft.com/office/drawing/2014/main" id="{000D0E7B-9DC3-9B42-87E1-0E78C88A787D}"/>
              </a:ext>
            </a:extLst>
          </p:cNvPr>
          <p:cNvSpPr txBox="1"/>
          <p:nvPr/>
        </p:nvSpPr>
        <p:spPr>
          <a:xfrm>
            <a:off x="7996237" y="1733434"/>
            <a:ext cx="2460308" cy="584775"/>
          </a:xfrm>
          <a:prstGeom prst="rect">
            <a:avLst/>
          </a:prstGeom>
          <a:solidFill>
            <a:schemeClr val="bg1">
              <a:alpha val="73000"/>
            </a:schemeClr>
          </a:solidFill>
        </p:spPr>
        <p:txBody>
          <a:bodyPr wrap="square" rtlCol="0">
            <a:spAutoFit/>
          </a:bodyPr>
          <a:lstStyle/>
          <a:p>
            <a:pPr algn="ctr"/>
            <a:r>
              <a:rPr lang="en-US" sz="3200" dirty="0"/>
              <a:t>Agent</a:t>
            </a:r>
          </a:p>
        </p:txBody>
      </p:sp>
      <p:sp>
        <p:nvSpPr>
          <p:cNvPr id="8" name="Circular Arrow 7">
            <a:extLst>
              <a:ext uri="{FF2B5EF4-FFF2-40B4-BE49-F238E27FC236}">
                <a16:creationId xmlns:a16="http://schemas.microsoft.com/office/drawing/2014/main" id="{E702E607-1183-2349-B744-6384DE4E1FAE}"/>
              </a:ext>
            </a:extLst>
          </p:cNvPr>
          <p:cNvSpPr/>
          <p:nvPr/>
        </p:nvSpPr>
        <p:spPr>
          <a:xfrm rot="16200000" flipH="1">
            <a:off x="7309483" y="2853514"/>
            <a:ext cx="1508761" cy="1571625"/>
          </a:xfrm>
          <a:prstGeom prst="circular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17E5729-7404-124E-8F06-A391D9409683}"/>
                  </a:ext>
                </a:extLst>
              </p:cNvPr>
              <p:cNvSpPr txBox="1"/>
              <p:nvPr/>
            </p:nvSpPr>
            <p:spPr>
              <a:xfrm>
                <a:off x="6371273" y="2559856"/>
                <a:ext cx="1483994" cy="1077218"/>
              </a:xfrm>
              <a:prstGeom prst="rect">
                <a:avLst/>
              </a:prstGeom>
              <a:noFill/>
            </p:spPr>
            <p:txBody>
              <a:bodyPr wrap="square" rtlCol="0">
                <a:spAutoFit/>
              </a:bodyPr>
              <a:lstStyle/>
              <a:p>
                <a:pPr algn="ctr"/>
                <a:r>
                  <a:rPr lang="en-US" sz="3200" dirty="0"/>
                  <a:t>Action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𝑡</m:t>
                        </m:r>
                      </m:sub>
                    </m:sSub>
                  </m:oMath>
                </a14:m>
                <a:endParaRPr lang="en-US" sz="3200" dirty="0"/>
              </a:p>
            </p:txBody>
          </p:sp>
        </mc:Choice>
        <mc:Fallback>
          <p:sp>
            <p:nvSpPr>
              <p:cNvPr id="9" name="TextBox 8">
                <a:extLst>
                  <a:ext uri="{FF2B5EF4-FFF2-40B4-BE49-F238E27FC236}">
                    <a16:creationId xmlns:a16="http://schemas.microsoft.com/office/drawing/2014/main" id="{517E5729-7404-124E-8F06-A391D9409683}"/>
                  </a:ext>
                </a:extLst>
              </p:cNvPr>
              <p:cNvSpPr txBox="1">
                <a:spLocks noRot="1" noChangeAspect="1" noMove="1" noResize="1" noEditPoints="1" noAdjustHandles="1" noChangeArrowheads="1" noChangeShapeType="1" noTextEdit="1"/>
              </p:cNvSpPr>
              <p:nvPr/>
            </p:nvSpPr>
            <p:spPr>
              <a:xfrm>
                <a:off x="6371273" y="2559856"/>
                <a:ext cx="1483994" cy="1077218"/>
              </a:xfrm>
              <a:prstGeom prst="rect">
                <a:avLst/>
              </a:prstGeom>
              <a:blipFill>
                <a:blip r:embed="rId5"/>
                <a:stretch>
                  <a:fillRect l="-2542" t="-7059" r="-7627" b="-2353"/>
                </a:stretch>
              </a:blipFill>
            </p:spPr>
            <p:txBody>
              <a:bodyPr/>
              <a:lstStyle/>
              <a:p>
                <a:r>
                  <a:rPr lang="en-US">
                    <a:noFill/>
                  </a:rPr>
                  <a:t> </a:t>
                </a:r>
              </a:p>
            </p:txBody>
          </p:sp>
        </mc:Fallback>
      </mc:AlternateContent>
      <p:sp>
        <p:nvSpPr>
          <p:cNvPr id="10" name="Circular Arrow 9">
            <a:extLst>
              <a:ext uri="{FF2B5EF4-FFF2-40B4-BE49-F238E27FC236}">
                <a16:creationId xmlns:a16="http://schemas.microsoft.com/office/drawing/2014/main" id="{13054B9E-226E-4346-833E-6F19AD976193}"/>
              </a:ext>
            </a:extLst>
          </p:cNvPr>
          <p:cNvSpPr/>
          <p:nvPr/>
        </p:nvSpPr>
        <p:spPr>
          <a:xfrm rot="5400000" flipH="1">
            <a:off x="9576432" y="2626413"/>
            <a:ext cx="1508761" cy="1571625"/>
          </a:xfrm>
          <a:prstGeom prst="circular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ular Arrow 10">
            <a:extLst>
              <a:ext uri="{FF2B5EF4-FFF2-40B4-BE49-F238E27FC236}">
                <a16:creationId xmlns:a16="http://schemas.microsoft.com/office/drawing/2014/main" id="{CFD2171B-D13D-2D4C-B8E2-86AE481E9B28}"/>
              </a:ext>
            </a:extLst>
          </p:cNvPr>
          <p:cNvSpPr/>
          <p:nvPr/>
        </p:nvSpPr>
        <p:spPr>
          <a:xfrm rot="5400000" flipH="1">
            <a:off x="10256518" y="2655729"/>
            <a:ext cx="1508761" cy="1571625"/>
          </a:xfrm>
          <a:prstGeom prst="circular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1067EC77-1239-8B48-AEF0-B882951A5F2D}"/>
                  </a:ext>
                </a:extLst>
              </p:cNvPr>
              <p:cNvSpPr txBox="1"/>
              <p:nvPr/>
            </p:nvSpPr>
            <p:spPr>
              <a:xfrm>
                <a:off x="9511667" y="3041971"/>
                <a:ext cx="1483994" cy="584775"/>
              </a:xfrm>
              <a:prstGeom prst="rect">
                <a:avLst/>
              </a:prstGeom>
              <a:noFill/>
            </p:spPr>
            <p:txBody>
              <a:bodyPr wrap="square" rtlCol="0">
                <a:spAutoFit/>
              </a:bodyPr>
              <a:lstStyle/>
              <a:p>
                <a:pPr algn="ctr"/>
                <a:r>
                  <a:rPr lang="en-US" sz="3200" dirty="0"/>
                  <a:t>State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𝑠</m:t>
                        </m:r>
                      </m:e>
                      <m:sub>
                        <m:r>
                          <a:rPr lang="en-US" sz="3200" b="0" i="1" smtClean="0">
                            <a:latin typeface="Cambria Math" panose="02040503050406030204" pitchFamily="18" charset="0"/>
                          </a:rPr>
                          <m:t>𝑡</m:t>
                        </m:r>
                      </m:sub>
                    </m:sSub>
                  </m:oMath>
                </a14:m>
                <a:endParaRPr lang="en-US" sz="3200" dirty="0"/>
              </a:p>
            </p:txBody>
          </p:sp>
        </mc:Choice>
        <mc:Fallback>
          <p:sp>
            <p:nvSpPr>
              <p:cNvPr id="12" name="TextBox 11">
                <a:extLst>
                  <a:ext uri="{FF2B5EF4-FFF2-40B4-BE49-F238E27FC236}">
                    <a16:creationId xmlns:a16="http://schemas.microsoft.com/office/drawing/2014/main" id="{1067EC77-1239-8B48-AEF0-B882951A5F2D}"/>
                  </a:ext>
                </a:extLst>
              </p:cNvPr>
              <p:cNvSpPr txBox="1">
                <a:spLocks noRot="1" noChangeAspect="1" noMove="1" noResize="1" noEditPoints="1" noAdjustHandles="1" noChangeArrowheads="1" noChangeShapeType="1" noTextEdit="1"/>
              </p:cNvSpPr>
              <p:nvPr/>
            </p:nvSpPr>
            <p:spPr>
              <a:xfrm>
                <a:off x="9511667" y="3041971"/>
                <a:ext cx="1483994" cy="584775"/>
              </a:xfrm>
              <a:prstGeom prst="rect">
                <a:avLst/>
              </a:prstGeom>
              <a:blipFill>
                <a:blip r:embed="rId6"/>
                <a:stretch>
                  <a:fillRect l="-8475" t="-15217" b="-304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5F8CFEE-33FD-2C43-89F3-2F3BD1A23C81}"/>
                  </a:ext>
                </a:extLst>
              </p:cNvPr>
              <p:cNvSpPr txBox="1"/>
              <p:nvPr/>
            </p:nvSpPr>
            <p:spPr>
              <a:xfrm>
                <a:off x="10567989" y="4039692"/>
                <a:ext cx="1483994" cy="1077218"/>
              </a:xfrm>
              <a:prstGeom prst="rect">
                <a:avLst/>
              </a:prstGeom>
              <a:noFill/>
            </p:spPr>
            <p:txBody>
              <a:bodyPr wrap="square" rtlCol="0">
                <a:spAutoFit/>
              </a:bodyPr>
              <a:lstStyle/>
              <a:p>
                <a:pPr algn="ctr"/>
                <a:r>
                  <a:rPr lang="en-US" sz="3200" dirty="0"/>
                  <a:t>Reward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𝑟</m:t>
                        </m:r>
                      </m:e>
                      <m:sub>
                        <m:r>
                          <a:rPr lang="en-US" sz="3200" b="0" i="1" smtClean="0">
                            <a:latin typeface="Cambria Math" panose="02040503050406030204" pitchFamily="18" charset="0"/>
                          </a:rPr>
                          <m:t>𝑡</m:t>
                        </m:r>
                      </m:sub>
                    </m:sSub>
                  </m:oMath>
                </a14:m>
                <a:endParaRPr lang="en-US" sz="3200" dirty="0"/>
              </a:p>
            </p:txBody>
          </p:sp>
        </mc:Choice>
        <mc:Fallback>
          <p:sp>
            <p:nvSpPr>
              <p:cNvPr id="13" name="TextBox 12">
                <a:extLst>
                  <a:ext uri="{FF2B5EF4-FFF2-40B4-BE49-F238E27FC236}">
                    <a16:creationId xmlns:a16="http://schemas.microsoft.com/office/drawing/2014/main" id="{F5F8CFEE-33FD-2C43-89F3-2F3BD1A23C81}"/>
                  </a:ext>
                </a:extLst>
              </p:cNvPr>
              <p:cNvSpPr txBox="1">
                <a:spLocks noRot="1" noChangeAspect="1" noMove="1" noResize="1" noEditPoints="1" noAdjustHandles="1" noChangeArrowheads="1" noChangeShapeType="1" noTextEdit="1"/>
              </p:cNvSpPr>
              <p:nvPr/>
            </p:nvSpPr>
            <p:spPr>
              <a:xfrm>
                <a:off x="10567989" y="4039692"/>
                <a:ext cx="1483994" cy="1077218"/>
              </a:xfrm>
              <a:prstGeom prst="rect">
                <a:avLst/>
              </a:prstGeom>
              <a:blipFill>
                <a:blip r:embed="rId7"/>
                <a:stretch>
                  <a:fillRect l="-7627" t="-5814" r="-14407" b="-2326"/>
                </a:stretch>
              </a:blipFill>
            </p:spPr>
            <p:txBody>
              <a:bodyPr/>
              <a:lstStyle/>
              <a:p>
                <a:r>
                  <a:rPr lang="en-US">
                    <a:noFill/>
                  </a:rPr>
                  <a:t> </a:t>
                </a:r>
              </a:p>
            </p:txBody>
          </p:sp>
        </mc:Fallback>
      </mc:AlternateContent>
    </p:spTree>
    <p:extLst>
      <p:ext uri="{BB962C8B-B14F-4D97-AF65-F5344CB8AC3E}">
        <p14:creationId xmlns:p14="http://schemas.microsoft.com/office/powerpoint/2010/main" val="3814797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7F97-3F89-6646-9C62-9C68ADF71CEE}"/>
              </a:ext>
            </a:extLst>
          </p:cNvPr>
          <p:cNvSpPr>
            <a:spLocks noGrp="1"/>
          </p:cNvSpPr>
          <p:nvPr>
            <p:ph type="title"/>
          </p:nvPr>
        </p:nvSpPr>
        <p:spPr/>
        <p:txBody>
          <a:bodyPr/>
          <a:lstStyle/>
          <a:p>
            <a:r>
              <a:rPr lang="en-US" dirty="0"/>
              <a:t>Markov decision processes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500C17A-9079-C040-A0FB-ADA95672FB75}"/>
                  </a:ext>
                </a:extLst>
              </p:cNvPr>
              <p:cNvSpPr>
                <a:spLocks noGrp="1"/>
              </p:cNvSpPr>
              <p:nvPr>
                <p:ph idx="1"/>
              </p:nvPr>
            </p:nvSpPr>
            <p:spPr/>
            <p:txBody>
              <a:bodyPr/>
              <a:lstStyle/>
              <a:p>
                <a:r>
                  <a:rPr lang="en-US" dirty="0"/>
                  <a:t>Value function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oMath>
                </a14:m>
                <a:r>
                  <a:rPr lang="en-US" dirty="0"/>
                  <a:t>:</a:t>
                </a:r>
              </a:p>
              <a:p>
                <a:pPr lvl="1"/>
                <a:r>
                  <a:rPr lang="en-US" dirty="0"/>
                  <a:t>What return will I get if I start from state s and follow policy </a:t>
                </a:r>
                <a14:m>
                  <m:oMath xmlns:m="http://schemas.openxmlformats.org/officeDocument/2006/math">
                    <m:r>
                      <a:rPr lang="en-US" b="0" i="1" smtClean="0">
                        <a:latin typeface="Cambria Math" panose="02040503050406030204" pitchFamily="18" charset="0"/>
                      </a:rPr>
                      <m:t>𝜋</m:t>
                    </m:r>
                  </m:oMath>
                </a14:m>
                <a:r>
                  <a:rPr lang="en-US" dirty="0"/>
                  <a:t> thereafter?</a:t>
                </a:r>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where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US" dirty="0"/>
                  <a:t>is the optimal policy</a:t>
                </a:r>
              </a:p>
              <a:p>
                <a:r>
                  <a:rPr lang="en-US" dirty="0"/>
                  <a:t>Action-value function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oMath>
                </a14:m>
                <a:endParaRPr lang="en-US" dirty="0"/>
              </a:p>
              <a:p>
                <a:pPr lvl="1"/>
                <a:r>
                  <a:rPr lang="en-US" dirty="0"/>
                  <a:t>What return will I get if I start from state s, take action a and follow policy </a:t>
                </a:r>
                <a14:m>
                  <m:oMath xmlns:m="http://schemas.openxmlformats.org/officeDocument/2006/math">
                    <m:r>
                      <a:rPr lang="en-US" b="0" i="1" smtClean="0">
                        <a:latin typeface="Cambria Math" panose="02040503050406030204" pitchFamily="18" charset="0"/>
                      </a:rPr>
                      <m:t>𝜋</m:t>
                    </m:r>
                  </m:oMath>
                </a14:m>
                <a:r>
                  <a:rPr lang="en-US" dirty="0"/>
                  <a:t> thereafter</a:t>
                </a:r>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1500C17A-9079-C040-A0FB-ADA95672FB75}"/>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Tree>
    <p:extLst>
      <p:ext uri="{BB962C8B-B14F-4D97-AF65-F5344CB8AC3E}">
        <p14:creationId xmlns:p14="http://schemas.microsoft.com/office/powerpoint/2010/main" val="1346589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E6C5-01F4-524D-8F29-68211CF5C09F}"/>
              </a:ext>
            </a:extLst>
          </p:cNvPr>
          <p:cNvSpPr>
            <a:spLocks noGrp="1"/>
          </p:cNvSpPr>
          <p:nvPr>
            <p:ph type="title"/>
          </p:nvPr>
        </p:nvSpPr>
        <p:spPr/>
        <p:txBody>
          <a:bodyPr/>
          <a:lstStyle/>
          <a:p>
            <a:r>
              <a:rPr lang="en-US" dirty="0"/>
              <a:t>Bellman equations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76517BA-4CCF-3348-AB35-A6D63C87FDBC}"/>
                  </a:ext>
                </a:extLst>
              </p:cNvPr>
              <p:cNvSpPr>
                <a:spLocks noGrp="1"/>
              </p:cNvSpPr>
              <p:nvPr>
                <p:ph idx="1"/>
              </p:nvPr>
            </p:nvSpPr>
            <p:spPr/>
            <p:txBody>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 </m:t>
                        </m:r>
                      </m:e>
                    </m:d>
                    <m:r>
                      <a:rPr lang="en-US" b="0" i="1" smtClean="0">
                        <a:latin typeface="Cambria Math" panose="02040503050406030204" pitchFamily="18" charset="0"/>
                      </a:rPr>
                      <m:t>+</m:t>
                    </m:r>
                    <m:r>
                      <a:rPr lang="en-US" b="0" i="1" smtClean="0">
                        <a:latin typeface="Cambria Math" panose="02040503050406030204" pitchFamily="18" charset="0"/>
                      </a:rPr>
                      <m:t>𝛾</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𝑠</m:t>
                        </m:r>
                        <m:r>
                          <a:rPr lang="en-US" b="0" i="1" smtClean="0">
                            <a:latin typeface="Cambria Math" panose="02040503050406030204" pitchFamily="18" charset="0"/>
                          </a:rPr>
                          <m:t>′</m:t>
                        </m:r>
                      </m:sub>
                      <m:sup/>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e>
                    </m:nary>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𝑎</m:t>
                        </m:r>
                        <m:r>
                          <a:rPr lang="en-US" b="0" i="1" smtClean="0">
                            <a:latin typeface="Cambria Math" panose="02040503050406030204" pitchFamily="18" charset="0"/>
                          </a:rPr>
                          <m:t>′</m:t>
                        </m:r>
                      </m:sub>
                      <m:sup/>
                      <m:e>
                        <m:r>
                          <a:rPr lang="en-US" b="0" i="1" smtClean="0">
                            <a:latin typeface="Cambria Math" panose="02040503050406030204" pitchFamily="18" charset="0"/>
                          </a:rPr>
                          <m:t>𝜋</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𝜋</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r>
                          <a:rPr lang="en-US" b="0" i="1" smtClean="0">
                            <a:latin typeface="Cambria Math" panose="02040503050406030204" pitchFamily="18" charset="0"/>
                          </a:rPr>
                          <m:t>)</m:t>
                        </m:r>
                      </m:e>
                    </m:nary>
                  </m:oMath>
                </a14:m>
                <a:endParaRPr lang="en-US" b="0" dirty="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𝛾</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𝑎</m:t>
                        </m:r>
                      </m:sub>
                      <m:sup/>
                      <m:e>
                        <m:r>
                          <a:rPr lang="en-US" b="0" i="1" smtClean="0">
                            <a:latin typeface="Cambria Math" panose="02040503050406030204" pitchFamily="18" charset="0"/>
                          </a:rPr>
                          <m:t>𝜋</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 </m:t>
                        </m:r>
                      </m:e>
                    </m:nary>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𝑠</m:t>
                        </m:r>
                        <m:r>
                          <a:rPr lang="en-US" b="0" i="1" smtClean="0">
                            <a:latin typeface="Cambria Math" panose="02040503050406030204" pitchFamily="18" charset="0"/>
                          </a:rPr>
                          <m:t>′</m:t>
                        </m:r>
                      </m:sub>
                      <m:sup/>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e>
                    </m:nary>
                  </m:oMath>
                </a14:m>
                <a:endParaRPr lang="en-US" b="0" dirty="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𝛾</m:t>
                    </m:r>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m:rPr>
                                <m:brk m:alnAt="7"/>
                              </m:rPr>
                              <a:rPr lang="en-US" b="0" i="1" smtClean="0">
                                <a:latin typeface="Cambria Math" panose="02040503050406030204" pitchFamily="18" charset="0"/>
                              </a:rPr>
                              <m:t>𝑠</m:t>
                            </m:r>
                          </m:e>
                          <m:sup>
                            <m:r>
                              <a:rPr lang="en-US" b="0" i="1" smtClean="0">
                                <a:latin typeface="Cambria Math" panose="02040503050406030204" pitchFamily="18" charset="0"/>
                              </a:rPr>
                              <m:t>′</m:t>
                            </m:r>
                          </m:sup>
                        </m:sSup>
                      </m:sub>
                      <m:sup/>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e>
                    </m:nary>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𝑎</m:t>
                        </m:r>
                        <m:r>
                          <a:rPr lang="en-US" b="0" i="1" smtClean="0">
                            <a:latin typeface="Cambria Math" panose="02040503050406030204" pitchFamily="18" charset="0"/>
                          </a:rPr>
                          <m:t>′</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endParaRPr lang="en-US" dirty="0"/>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𝛾</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𝑎</m:t>
                        </m:r>
                      </m:lim>
                    </m:limLow>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𝑠</m:t>
                        </m:r>
                        <m:r>
                          <a:rPr lang="en-US" b="0" i="1" smtClean="0">
                            <a:latin typeface="Cambria Math" panose="02040503050406030204" pitchFamily="18" charset="0"/>
                          </a:rPr>
                          <m:t>′</m:t>
                        </m:r>
                      </m:sub>
                      <m:sup/>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e>
                    </m:nary>
                  </m:oMath>
                </a14:m>
                <a:endParaRPr lang="en-US" dirty="0"/>
              </a:p>
            </p:txBody>
          </p:sp>
        </mc:Choice>
        <mc:Fallback>
          <p:sp>
            <p:nvSpPr>
              <p:cNvPr id="3" name="Content Placeholder 2">
                <a:extLst>
                  <a:ext uri="{FF2B5EF4-FFF2-40B4-BE49-F238E27FC236}">
                    <a16:creationId xmlns:a16="http://schemas.microsoft.com/office/drawing/2014/main" id="{376517BA-4CCF-3348-AB35-A6D63C87FDBC}"/>
                  </a:ext>
                </a:extLst>
              </p:cNvPr>
              <p:cNvSpPr>
                <a:spLocks noGrp="1" noRot="1" noChangeAspect="1" noMove="1" noResize="1" noEditPoints="1" noAdjustHandles="1" noChangeArrowheads="1" noChangeShapeType="1" noTextEdit="1"/>
              </p:cNvSpPr>
              <p:nvPr>
                <p:ph idx="1"/>
              </p:nvPr>
            </p:nvSpPr>
            <p:spPr>
              <a:blipFill>
                <a:blip r:embed="rId2"/>
                <a:stretch>
                  <a:fillRect l="-965" t="-16959"/>
                </a:stretch>
              </a:blipFill>
            </p:spPr>
            <p:txBody>
              <a:bodyPr/>
              <a:lstStyle/>
              <a:p>
                <a:r>
                  <a:rPr lang="en-US">
                    <a:noFill/>
                  </a:rPr>
                  <a:t> </a:t>
                </a:r>
              </a:p>
            </p:txBody>
          </p:sp>
        </mc:Fallback>
      </mc:AlternateContent>
    </p:spTree>
    <p:extLst>
      <p:ext uri="{BB962C8B-B14F-4D97-AF65-F5344CB8AC3E}">
        <p14:creationId xmlns:p14="http://schemas.microsoft.com/office/powerpoint/2010/main" val="321530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45F0-CC12-BA46-8EF7-B34E0F03F957}"/>
              </a:ext>
            </a:extLst>
          </p:cNvPr>
          <p:cNvSpPr>
            <a:spLocks noGrp="1"/>
          </p:cNvSpPr>
          <p:nvPr>
            <p:ph type="title"/>
          </p:nvPr>
        </p:nvSpPr>
        <p:spPr/>
        <p:txBody>
          <a:bodyPr/>
          <a:lstStyle/>
          <a:p>
            <a:r>
              <a:rPr lang="en-US" dirty="0"/>
              <a:t>Q-learning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5592245-BF55-3648-9610-26D8DDC4C0C6}"/>
                  </a:ext>
                </a:extLst>
              </p:cNvPr>
              <p:cNvSpPr>
                <a:spLocks noGrp="1"/>
              </p:cNvSpPr>
              <p:nvPr>
                <p:ph idx="1"/>
              </p:nvPr>
            </p:nvSpPr>
            <p:spPr/>
            <p:txBody>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𝛾</m:t>
                    </m:r>
                    <m:nary>
                      <m:naryPr>
                        <m:chr m:val="∑"/>
                        <m:supHide m:val="on"/>
                        <m:ctrlPr>
                          <a:rPr lang="en-US" b="0" i="1" smtClean="0">
                            <a:latin typeface="Cambria Math" panose="02040503050406030204" pitchFamily="18" charset="0"/>
                          </a:rPr>
                        </m:ctrlPr>
                      </m:naryPr>
                      <m:sub>
                        <m:sSup>
                          <m:sSupPr>
                            <m:ctrlPr>
                              <a:rPr lang="en-US" b="0" i="1" smtClean="0">
                                <a:latin typeface="Cambria Math" panose="02040503050406030204" pitchFamily="18" charset="0"/>
                              </a:rPr>
                            </m:ctrlPr>
                          </m:sSupPr>
                          <m:e>
                            <m:r>
                              <m:rPr>
                                <m:brk m:alnAt="7"/>
                              </m:rPr>
                              <a:rPr lang="en-US" b="0" i="1" smtClean="0">
                                <a:latin typeface="Cambria Math" panose="02040503050406030204" pitchFamily="18" charset="0"/>
                              </a:rPr>
                              <m:t>𝑠</m:t>
                            </m:r>
                          </m:e>
                          <m:sup>
                            <m:r>
                              <a:rPr lang="en-US" b="0" i="1" smtClean="0">
                                <a:latin typeface="Cambria Math" panose="02040503050406030204" pitchFamily="18" charset="0"/>
                              </a:rPr>
                              <m:t>′</m:t>
                            </m:r>
                          </m:sup>
                        </m:sSup>
                      </m:sub>
                      <m:sup/>
                      <m:e>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e>
                    </m:nary>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𝑎</m:t>
                        </m:r>
                        <m:r>
                          <a:rPr lang="en-US" b="0" i="1" smtClean="0">
                            <a:latin typeface="Cambria Math" panose="02040503050406030204" pitchFamily="18" charset="0"/>
                          </a:rPr>
                          <m:t>′</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endParaRPr lang="en-US" dirty="0"/>
              </a:p>
              <a:p>
                <a:r>
                  <a:rPr lang="en-US" dirty="0"/>
                  <a:t>Every iteration, agent is in state s, takes action a, receives reward r and reaches state s’</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𝑡</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𝛾</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𝑎</m:t>
                        </m:r>
                        <m:r>
                          <a:rPr lang="en-US" b="0" i="1" smtClean="0">
                            <a:latin typeface="Cambria Math" panose="02040503050406030204" pitchFamily="18" charset="0"/>
                          </a:rPr>
                          <m:t>′</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endParaRPr lang="en-US" dirty="0"/>
              </a:p>
              <a:p>
                <a:r>
                  <a:rPr lang="en-US" dirty="0"/>
                  <a:t>This converges to Q</a:t>
                </a:r>
                <a:r>
                  <a:rPr lang="en-US" baseline="30000" dirty="0"/>
                  <a:t>*</a:t>
                </a:r>
              </a:p>
              <a:p>
                <a:r>
                  <a:rPr lang="en-US" dirty="0"/>
                  <a:t>How do we get the policy from Q*?</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𝑎</m:t>
                        </m:r>
                      </m:lim>
                    </m:limLow>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F5592245-BF55-3648-9610-26D8DDC4C0C6}"/>
                  </a:ext>
                </a:extLst>
              </p:cNvPr>
              <p:cNvSpPr>
                <a:spLocks noGrp="1" noRot="1" noChangeAspect="1" noMove="1" noResize="1" noEditPoints="1" noAdjustHandles="1" noChangeArrowheads="1" noChangeShapeType="1" noTextEdit="1"/>
              </p:cNvSpPr>
              <p:nvPr>
                <p:ph idx="1"/>
              </p:nvPr>
            </p:nvSpPr>
            <p:spPr>
              <a:blipFill>
                <a:blip r:embed="rId2"/>
                <a:stretch>
                  <a:fillRect l="-965" t="-16959"/>
                </a:stretch>
              </a:blipFill>
            </p:spPr>
            <p:txBody>
              <a:bodyPr/>
              <a:lstStyle/>
              <a:p>
                <a:r>
                  <a:rPr lang="en-US">
                    <a:noFill/>
                  </a:rPr>
                  <a:t> </a:t>
                </a:r>
              </a:p>
            </p:txBody>
          </p:sp>
        </mc:Fallback>
      </mc:AlternateContent>
    </p:spTree>
    <p:extLst>
      <p:ext uri="{BB962C8B-B14F-4D97-AF65-F5344CB8AC3E}">
        <p14:creationId xmlns:p14="http://schemas.microsoft.com/office/powerpoint/2010/main" val="1722646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Question Answering</a:t>
            </a:r>
          </a:p>
        </p:txBody>
      </p:sp>
      <p:sp>
        <p:nvSpPr>
          <p:cNvPr id="3" name="Content Placeholder 2"/>
          <p:cNvSpPr>
            <a:spLocks noGrp="1"/>
          </p:cNvSpPr>
          <p:nvPr>
            <p:ph idx="1"/>
          </p:nvPr>
        </p:nvSpPr>
        <p:spPr>
          <a:xfrm>
            <a:off x="838200" y="1825625"/>
            <a:ext cx="10515600" cy="1103842"/>
          </a:xfrm>
        </p:spPr>
        <p:txBody>
          <a:bodyPr/>
          <a:lstStyle/>
          <a:p>
            <a:r>
              <a:rPr lang="en-US" dirty="0"/>
              <a:t>Direct motivation: assistive technology</a:t>
            </a:r>
          </a:p>
          <a:p>
            <a:r>
              <a:rPr lang="en-US" dirty="0"/>
              <a:t>Indirect motivation: sandbox for reasoning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64404"/>
            <a:ext cx="12192000" cy="2406316"/>
          </a:xfrm>
          <a:prstGeom prst="rect">
            <a:avLst/>
          </a:prstGeom>
        </p:spPr>
      </p:pic>
      <p:sp>
        <p:nvSpPr>
          <p:cNvPr id="5" name="TextBox 4"/>
          <p:cNvSpPr txBox="1"/>
          <p:nvPr/>
        </p:nvSpPr>
        <p:spPr>
          <a:xfrm>
            <a:off x="0" y="6231468"/>
            <a:ext cx="12192000" cy="646331"/>
          </a:xfrm>
          <a:prstGeom prst="rect">
            <a:avLst/>
          </a:prstGeom>
          <a:noFill/>
        </p:spPr>
        <p:txBody>
          <a:bodyPr wrap="square" rtlCol="0">
            <a:spAutoFit/>
          </a:bodyPr>
          <a:lstStyle/>
          <a:p>
            <a:r>
              <a:rPr lang="en-US" dirty="0"/>
              <a:t>VQA: Visual Question Answering. </a:t>
            </a:r>
            <a:r>
              <a:rPr lang="en-US" dirty="0" err="1"/>
              <a:t>Aishwarya</a:t>
            </a:r>
            <a:r>
              <a:rPr lang="en-US" dirty="0"/>
              <a:t> Agrawal, </a:t>
            </a:r>
            <a:r>
              <a:rPr lang="en-US" dirty="0" err="1"/>
              <a:t>Jiasen</a:t>
            </a:r>
            <a:r>
              <a:rPr lang="en-US" dirty="0"/>
              <a:t> Lu, Stanislaw </a:t>
            </a:r>
            <a:r>
              <a:rPr lang="en-US" dirty="0" err="1"/>
              <a:t>Antol</a:t>
            </a:r>
            <a:r>
              <a:rPr lang="en-US" dirty="0"/>
              <a:t>, Margaret Mitchell, C. Lawrence </a:t>
            </a:r>
            <a:r>
              <a:rPr lang="en-US" dirty="0" err="1"/>
              <a:t>Zitnick</a:t>
            </a:r>
            <a:r>
              <a:rPr lang="en-US" dirty="0"/>
              <a:t>, </a:t>
            </a:r>
            <a:r>
              <a:rPr lang="en-US" dirty="0" err="1"/>
              <a:t>Dhruv</a:t>
            </a:r>
            <a:r>
              <a:rPr lang="en-US" dirty="0"/>
              <a:t> </a:t>
            </a:r>
            <a:r>
              <a:rPr lang="en-US" dirty="0" err="1"/>
              <a:t>Batra</a:t>
            </a:r>
            <a:r>
              <a:rPr lang="en-US" dirty="0"/>
              <a:t>, Devi Parikh. In </a:t>
            </a:r>
            <a:r>
              <a:rPr lang="en-US" i="1" dirty="0"/>
              <a:t>ICCV, </a:t>
            </a:r>
            <a:r>
              <a:rPr lang="en-US" dirty="0"/>
              <a:t>2015.</a:t>
            </a:r>
          </a:p>
        </p:txBody>
      </p:sp>
    </p:spTree>
    <p:extLst>
      <p:ext uri="{BB962C8B-B14F-4D97-AF65-F5344CB8AC3E}">
        <p14:creationId xmlns:p14="http://schemas.microsoft.com/office/powerpoint/2010/main" val="3843816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9315-DC06-CA41-BC19-96548A57C52C}"/>
              </a:ext>
            </a:extLst>
          </p:cNvPr>
          <p:cNvSpPr>
            <a:spLocks noGrp="1"/>
          </p:cNvSpPr>
          <p:nvPr>
            <p:ph type="title"/>
          </p:nvPr>
        </p:nvSpPr>
        <p:spPr/>
        <p:txBody>
          <a:bodyPr/>
          <a:lstStyle/>
          <a:p>
            <a:r>
              <a:rPr lang="en-US" dirty="0"/>
              <a:t>Policy gradient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4B2472B-F741-704E-8B68-C466D8B3BD46}"/>
                  </a:ext>
                </a:extLst>
              </p:cNvPr>
              <p:cNvSpPr>
                <a:spLocks noGrp="1"/>
              </p:cNvSpPr>
              <p:nvPr>
                <p:ph idx="1"/>
              </p:nvPr>
            </p:nvSpPr>
            <p:spPr/>
            <p:txBody>
              <a:bodyPr/>
              <a:lstStyle/>
              <a:p>
                <a:r>
                  <a:rPr lang="en-US" dirty="0"/>
                  <a:t>How about directly optimizing the policy instead of going through Q?</a:t>
                </a:r>
              </a:p>
              <a:p>
                <a:r>
                  <a:rPr lang="en-US" dirty="0"/>
                  <a:t>Pipeline:</a:t>
                </a:r>
              </a:p>
              <a:p>
                <a:pPr lvl="1"/>
                <a:r>
                  <a:rPr lang="en-US" dirty="0"/>
                  <a:t>Use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oMath>
                </a14:m>
                <a:r>
                  <a:rPr lang="en-US" dirty="0"/>
                  <a:t> to choose action</a:t>
                </a:r>
              </a:p>
              <a:p>
                <a:pPr lvl="1"/>
                <a:r>
                  <a:rPr lang="en-US" dirty="0"/>
                  <a:t>Get reward</a:t>
                </a:r>
              </a:p>
              <a:p>
                <a:pPr lvl="1"/>
                <a:r>
                  <a:rPr lang="en-US" dirty="0"/>
                  <a:t>Take step along gradient to produce better policy</a:t>
                </a:r>
              </a:p>
              <a:p>
                <a:r>
                  <a:rPr lang="en-US" dirty="0"/>
                  <a:t>Problem: choosing action is a non-differentiable function of the policy</a:t>
                </a:r>
              </a:p>
              <a:p>
                <a:r>
                  <a:rPr lang="en-US" dirty="0"/>
                  <a:t>How do we get the gradient?</a:t>
                </a:r>
              </a:p>
            </p:txBody>
          </p:sp>
        </mc:Choice>
        <mc:Fallback>
          <p:sp>
            <p:nvSpPr>
              <p:cNvPr id="3" name="Content Placeholder 2">
                <a:extLst>
                  <a:ext uri="{FF2B5EF4-FFF2-40B4-BE49-F238E27FC236}">
                    <a16:creationId xmlns:a16="http://schemas.microsoft.com/office/drawing/2014/main" id="{04B2472B-F741-704E-8B68-C466D8B3BD46}"/>
                  </a:ext>
                </a:extLst>
              </p:cNvPr>
              <p:cNvSpPr>
                <a:spLocks noGrp="1" noRot="1" noChangeAspect="1" noMove="1" noResize="1" noEditPoints="1" noAdjustHandles="1" noChangeArrowheads="1" noChangeShapeType="1" noTextEdit="1"/>
              </p:cNvSpPr>
              <p:nvPr>
                <p:ph idx="1"/>
              </p:nvPr>
            </p:nvSpPr>
            <p:spPr>
              <a:blipFill>
                <a:blip r:embed="rId2"/>
                <a:stretch>
                  <a:fillRect l="-965" t="-2632" r="-724"/>
                </a:stretch>
              </a:blipFill>
            </p:spPr>
            <p:txBody>
              <a:bodyPr/>
              <a:lstStyle/>
              <a:p>
                <a:r>
                  <a:rPr lang="en-US">
                    <a:noFill/>
                  </a:rPr>
                  <a:t> </a:t>
                </a:r>
              </a:p>
            </p:txBody>
          </p:sp>
        </mc:Fallback>
      </mc:AlternateContent>
    </p:spTree>
    <p:extLst>
      <p:ext uri="{BB962C8B-B14F-4D97-AF65-F5344CB8AC3E}">
        <p14:creationId xmlns:p14="http://schemas.microsoft.com/office/powerpoint/2010/main" val="117615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A5C4-E902-8343-8167-96F425DC3016}"/>
              </a:ext>
            </a:extLst>
          </p:cNvPr>
          <p:cNvSpPr>
            <a:spLocks noGrp="1"/>
          </p:cNvSpPr>
          <p:nvPr>
            <p:ph type="title"/>
          </p:nvPr>
        </p:nvSpPr>
        <p:spPr/>
        <p:txBody>
          <a:bodyPr/>
          <a:lstStyle/>
          <a:p>
            <a:r>
              <a:rPr lang="en-US" dirty="0"/>
              <a:t>REINFORCE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2862215-D1FA-3F47-9554-3EF68104A6E3}"/>
                  </a:ext>
                </a:extLst>
              </p:cNvPr>
              <p:cNvSpPr>
                <a:spLocks noGrp="1"/>
              </p:cNvSpPr>
              <p:nvPr>
                <p:ph idx="1"/>
              </p:nvPr>
            </p:nvSpPr>
            <p:spPr/>
            <p:txBody>
              <a:bodyPr/>
              <a:lstStyle/>
              <a:p>
                <a:r>
                  <a:rPr lang="en-US" dirty="0"/>
                  <a:t>Suppose the agent takes a sequence </a:t>
                </a:r>
                <a14:m>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 </m:t>
                    </m:r>
                  </m:oMath>
                </a14:m>
                <a:r>
                  <a:rPr lang="en-US" dirty="0"/>
                  <a:t>of actions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oMath>
                </a14:m>
                <a:r>
                  <a:rPr lang="en-US" dirty="0"/>
                  <a:t> and goes through states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r>
                  <a:rPr lang="en-US" dirty="0"/>
                  <a:t> under policy </a:t>
                </a:r>
                <a14:m>
                  <m:oMath xmlns:m="http://schemas.openxmlformats.org/officeDocument/2006/math">
                    <m:r>
                      <a:rPr lang="en-US" b="0" i="1" smtClean="0">
                        <a:latin typeface="Cambria Math" panose="02040503050406030204" pitchFamily="18" charset="0"/>
                      </a:rPr>
                      <m:t>𝜋</m:t>
                    </m:r>
                  </m:oMath>
                </a14:m>
                <a:endParaRPr lang="en-US" b="0" dirty="0"/>
              </a:p>
              <a:p>
                <a:r>
                  <a:rPr lang="en-US" dirty="0"/>
                  <a:t>Probability of sequence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e>
                    </m:nary>
                  </m:oMath>
                </a14:m>
                <a:r>
                  <a:rPr lang="en-US" dirty="0"/>
                  <a:t> </a:t>
                </a:r>
                <a:endParaRPr lang="en-US" b="0" dirty="0"/>
              </a:p>
              <a:p>
                <a:r>
                  <a:rPr lang="en-US" dirty="0"/>
                  <a:t>Total return = </a:t>
                </a:r>
                <a14:m>
                  <m:oMath xmlns:m="http://schemas.openxmlformats.org/officeDocument/2006/math">
                    <m:r>
                      <a:rPr lang="en-US" b="0" i="1" smtClean="0">
                        <a:latin typeface="Cambria Math" panose="02040503050406030204" pitchFamily="18" charset="0"/>
                      </a:rPr>
                      <m:t>𝑟</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𝑡</m:t>
                        </m: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𝑡</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e>
                    </m:nary>
                  </m:oMath>
                </a14:m>
                <a:endParaRPr lang="en-US" dirty="0"/>
              </a:p>
              <a:p>
                <a14:m>
                  <m:oMath xmlns:m="http://schemas.openxmlformats.org/officeDocument/2006/math">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𝜋</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𝜏</m:t>
                        </m:r>
                      </m:sub>
                      <m:sup/>
                      <m:e>
                        <m:r>
                          <a:rPr lang="en-US" b="0" i="1" smtClean="0">
                            <a:latin typeface="Cambria Math" panose="02040503050406030204" pitchFamily="18" charset="0"/>
                          </a:rPr>
                          <m:t>𝑟</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e>
                    </m:nary>
                  </m:oMath>
                </a14:m>
                <a:endParaRPr lang="en-US" b="0" dirty="0"/>
              </a:p>
              <a:p>
                <a:r>
                  <a:rPr lang="en-US" dirty="0"/>
                  <a:t>A single run gives a sample  </a:t>
                </a:r>
                <a14:m>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  </m:t>
                    </m:r>
                    <m:r>
                      <m:rPr>
                        <m:nor/>
                      </m:rPr>
                      <a:rPr lang="en-US" b="0" i="0" smtClean="0">
                        <a:latin typeface="Cambria Math" panose="02040503050406030204" pitchFamily="18" charset="0"/>
                      </a:rPr>
                      <m:t>and</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an</m:t>
                    </m:r>
                    <m:r>
                      <m:rPr>
                        <m:nor/>
                      </m:rPr>
                      <a:rPr lang="en-US" b="0" i="0" smtClean="0">
                        <a:latin typeface="Cambria Math" panose="02040503050406030204" pitchFamily="18" charset="0"/>
                      </a:rPr>
                      <m:t> </m:t>
                    </m:r>
                    <m:r>
                      <m:rPr>
                        <m:nor/>
                      </m:rPr>
                      <a:rPr lang="en-US" b="0" i="0" smtClean="0">
                        <a:latin typeface="Cambria Math" panose="02040503050406030204" pitchFamily="18" charset="0"/>
                      </a:rPr>
                      <m:t>estimate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of</m:t>
                    </m:r>
                    <m:r>
                      <m:rPr>
                        <m:nor/>
                      </m:rPr>
                      <a:rPr lang="en-US" b="0" i="0" smtClean="0">
                        <a:latin typeface="Cambria Math" panose="02040503050406030204" pitchFamily="18" charset="0"/>
                      </a:rPr>
                      <m:t> </m:t>
                    </m:r>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endParaRPr lang="en-US" b="0" dirty="0"/>
              </a:p>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𝜏</m:t>
                        </m:r>
                      </m:sub>
                      <m:sup/>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e>
                    </m:nary>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oMath>
                </a14:m>
                <a:endParaRPr lang="en-US" dirty="0"/>
              </a:p>
              <a:p>
                <a:r>
                  <a:rPr lang="en-US" dirty="0"/>
                  <a:t>How do we compute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oMath>
                </a14:m>
                <a:r>
                  <a:rPr lang="en-US" dirty="0"/>
                  <a:t> with samples?</a:t>
                </a:r>
              </a:p>
            </p:txBody>
          </p:sp>
        </mc:Choice>
        <mc:Fallback>
          <p:sp>
            <p:nvSpPr>
              <p:cNvPr id="3" name="Content Placeholder 2">
                <a:extLst>
                  <a:ext uri="{FF2B5EF4-FFF2-40B4-BE49-F238E27FC236}">
                    <a16:creationId xmlns:a16="http://schemas.microsoft.com/office/drawing/2014/main" id="{C2862215-D1FA-3F47-9554-3EF68104A6E3}"/>
                  </a:ext>
                </a:extLst>
              </p:cNvPr>
              <p:cNvSpPr>
                <a:spLocks noGrp="1" noRot="1" noChangeAspect="1" noMove="1" noResize="1" noEditPoints="1" noAdjustHandles="1" noChangeArrowheads="1" noChangeShapeType="1" noTextEdit="1"/>
              </p:cNvSpPr>
              <p:nvPr>
                <p:ph idx="1"/>
              </p:nvPr>
            </p:nvSpPr>
            <p:spPr>
              <a:blipFill>
                <a:blip r:embed="rId2"/>
                <a:stretch>
                  <a:fillRect l="-965" t="-2632" r="-844" b="-2047"/>
                </a:stretch>
              </a:blipFill>
            </p:spPr>
            <p:txBody>
              <a:bodyPr/>
              <a:lstStyle/>
              <a:p>
                <a:r>
                  <a:rPr lang="en-US">
                    <a:noFill/>
                  </a:rPr>
                  <a:t> </a:t>
                </a:r>
              </a:p>
            </p:txBody>
          </p:sp>
        </mc:Fallback>
      </mc:AlternateContent>
    </p:spTree>
    <p:extLst>
      <p:ext uri="{BB962C8B-B14F-4D97-AF65-F5344CB8AC3E}">
        <p14:creationId xmlns:p14="http://schemas.microsoft.com/office/powerpoint/2010/main" val="4274243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2360-D37A-2743-B0F8-C6EEA1F81CDB}"/>
              </a:ext>
            </a:extLst>
          </p:cNvPr>
          <p:cNvSpPr>
            <a:spLocks noGrp="1"/>
          </p:cNvSpPr>
          <p:nvPr>
            <p:ph type="title"/>
          </p:nvPr>
        </p:nvSpPr>
        <p:spPr/>
        <p:txBody>
          <a:bodyPr/>
          <a:lstStyle/>
          <a:p>
            <a:r>
              <a:rPr lang="en-US" dirty="0"/>
              <a:t>REINFORCE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ED904A-0E25-0C46-8796-66762E69A0DA}"/>
                  </a:ext>
                </a:extLst>
              </p:cNvPr>
              <p:cNvSpPr>
                <a:spLocks noGrp="1"/>
              </p:cNvSpPr>
              <p:nvPr>
                <p:ph idx="1"/>
              </p:nvPr>
            </p:nvSpPr>
            <p:spPr/>
            <p:txBody>
              <a:body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𝜏</m:t>
                        </m:r>
                      </m:sub>
                      <m:sup/>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e>
                    </m:nary>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𝜏</m:t>
                    </m:r>
                    <m:r>
                      <a:rPr lang="en-US" b="0" i="1" smtClean="0">
                        <a:latin typeface="Cambria Math" panose="02040503050406030204" pitchFamily="18" charset="0"/>
                      </a:rPr>
                      <m:t>)</m:t>
                    </m:r>
                  </m:oMath>
                </a14:m>
                <a:endParaRPr lang="en-US" dirty="0"/>
              </a:p>
              <a:p>
                <a:r>
                  <a:rPr lang="en-US" dirty="0"/>
                  <a:t>Identity: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m:rPr>
                        <m:sty m:val="p"/>
                      </m:rPr>
                      <a:rPr lang="en-US" b="0" i="1" smtClean="0">
                        <a:latin typeface="Cambria Math" panose="02040503050406030204" pitchFamily="18" charset="0"/>
                      </a:rPr>
                      <m:t>log</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oMath>
                </a14:m>
                <a:endParaRPr lang="en-US" b="0" dirty="0"/>
              </a:p>
              <a:p>
                <a:r>
                  <a:rPr lang="en-US" dirty="0"/>
                  <a:t>Thus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 </m:t>
                    </m:r>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𝜏</m:t>
                        </m:r>
                      </m:sub>
                      <m:sup/>
                      <m:e>
                        <m:r>
                          <a:rPr lang="en-US" b="0" i="1" smtClean="0">
                            <a:latin typeface="Cambria Math" panose="02040503050406030204" pitchFamily="18" charset="0"/>
                          </a:rPr>
                          <m:t>𝑟</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e>
                    </m:nary>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m:rPr>
                        <m:sty m:val="p"/>
                      </m:rPr>
                      <a:rPr lang="en-US" b="0" i="1" smtClean="0">
                        <a:latin typeface="Cambria Math" panose="02040503050406030204" pitchFamily="18" charset="0"/>
                      </a:rPr>
                      <m:t>log</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E</m:t>
                        </m:r>
                      </m:e>
                      <m:sub>
                        <m:r>
                          <a:rPr lang="en-US" b="0" i="1" smtClean="0">
                            <a:latin typeface="Cambria Math" panose="02040503050406030204" pitchFamily="18" charset="0"/>
                          </a:rPr>
                          <m:t>𝜋</m:t>
                        </m:r>
                      </m:sub>
                    </m:sSub>
                    <m:r>
                      <a:rPr lang="en-US" b="0" i="1" smtClean="0">
                        <a:latin typeface="Cambria Math" panose="02040503050406030204" pitchFamily="18" charset="0"/>
                      </a:rPr>
                      <m:t>[</m:t>
                    </m:r>
                    <m:r>
                      <a:rPr lang="en-US" b="0" i="1" smtClean="0">
                        <a:latin typeface="Cambria Math" panose="02040503050406030204" pitchFamily="18" charset="0"/>
                      </a:rPr>
                      <m:t>𝑟</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m:rPr>
                        <m:sty m:val="p"/>
                      </m:rPr>
                      <a:rPr lang="en-US" b="0" i="1" smtClean="0">
                        <a:latin typeface="Cambria Math" panose="02040503050406030204" pitchFamily="18" charset="0"/>
                      </a:rPr>
                      <m:t>log</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oMath>
                </a14:m>
                <a:r>
                  <a:rPr lang="en-US" dirty="0"/>
                  <a:t>]</a:t>
                </a:r>
              </a:p>
              <a:p>
                <a:r>
                  <a:rPr lang="en-US" dirty="0"/>
                  <a:t>Thus to get gradient, simply compute </a:t>
                </a:r>
                <a14:m>
                  <m:oMath xmlns:m="http://schemas.openxmlformats.org/officeDocument/2006/math">
                    <m:r>
                      <a:rPr lang="en-US" b="0" i="1" smtClean="0">
                        <a:latin typeface="Cambria Math" panose="02040503050406030204" pitchFamily="18" charset="0"/>
                      </a:rPr>
                      <m:t>𝑟</m:t>
                    </m:r>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m:t>
                        </m:r>
                      </m:e>
                      <m:sub>
                        <m:r>
                          <a:rPr lang="en-US" b="0" i="1" smtClean="0">
                            <a:latin typeface="Cambria Math" panose="02040503050406030204" pitchFamily="18" charset="0"/>
                          </a:rPr>
                          <m:t>𝜃</m:t>
                        </m:r>
                      </m:sub>
                    </m:sSub>
                    <m:r>
                      <m:rPr>
                        <m:sty m:val="p"/>
                      </m:rPr>
                      <a:rPr lang="en-US" b="0" i="1" smtClean="0">
                        <a:latin typeface="Cambria Math" panose="02040503050406030204" pitchFamily="18" charset="0"/>
                      </a:rPr>
                      <m:t>log</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𝜃</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oMath>
                </a14:m>
                <a:r>
                  <a:rPr lang="en-US" dirty="0"/>
                  <a:t> for every run and average</a:t>
                </a:r>
              </a:p>
            </p:txBody>
          </p:sp>
        </mc:Choice>
        <mc:Fallback>
          <p:sp>
            <p:nvSpPr>
              <p:cNvPr id="3" name="Content Placeholder 2">
                <a:extLst>
                  <a:ext uri="{FF2B5EF4-FFF2-40B4-BE49-F238E27FC236}">
                    <a16:creationId xmlns:a16="http://schemas.microsoft.com/office/drawing/2014/main" id="{A0ED904A-0E25-0C46-8796-66762E69A0DA}"/>
                  </a:ext>
                </a:extLst>
              </p:cNvPr>
              <p:cNvSpPr>
                <a:spLocks noGrp="1" noRot="1" noChangeAspect="1" noMove="1" noResize="1" noEditPoints="1" noAdjustHandles="1" noChangeArrowheads="1" noChangeShapeType="1" noTextEdit="1"/>
              </p:cNvSpPr>
              <p:nvPr>
                <p:ph idx="1"/>
              </p:nvPr>
            </p:nvSpPr>
            <p:spPr>
              <a:blipFill>
                <a:blip r:embed="rId2"/>
                <a:stretch>
                  <a:fillRect l="-965" t="-16959"/>
                </a:stretch>
              </a:blipFill>
            </p:spPr>
            <p:txBody>
              <a:bodyPr/>
              <a:lstStyle/>
              <a:p>
                <a:r>
                  <a:rPr lang="en-US">
                    <a:noFill/>
                  </a:rPr>
                  <a:t> </a:t>
                </a:r>
              </a:p>
            </p:txBody>
          </p:sp>
        </mc:Fallback>
      </mc:AlternateContent>
    </p:spTree>
    <p:extLst>
      <p:ext uri="{BB962C8B-B14F-4D97-AF65-F5344CB8AC3E}">
        <p14:creationId xmlns:p14="http://schemas.microsoft.com/office/powerpoint/2010/main" val="392592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to play Atari games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43472" y="1690688"/>
            <a:ext cx="7673945" cy="4341403"/>
          </a:xfrm>
        </p:spPr>
      </p:pic>
      <p:sp>
        <p:nvSpPr>
          <p:cNvPr id="5" name="Rectangle 4"/>
          <p:cNvSpPr/>
          <p:nvPr/>
        </p:nvSpPr>
        <p:spPr>
          <a:xfrm>
            <a:off x="0" y="6350169"/>
            <a:ext cx="12192000" cy="461665"/>
          </a:xfrm>
          <a:prstGeom prst="rect">
            <a:avLst/>
          </a:prstGeom>
        </p:spPr>
        <p:txBody>
          <a:bodyPr wrap="square">
            <a:spAutoFit/>
          </a:bodyPr>
          <a:lstStyle/>
          <a:p>
            <a:pPr algn="l"/>
            <a:r>
              <a:rPr lang="en-US" sz="1867" dirty="0" err="1"/>
              <a:t>Mnih</a:t>
            </a:r>
            <a:r>
              <a:rPr lang="en-US" sz="1867" dirty="0"/>
              <a:t>, </a:t>
            </a:r>
            <a:r>
              <a:rPr lang="en-US" sz="1867" dirty="0" err="1"/>
              <a:t>Volodymyr</a:t>
            </a:r>
            <a:r>
              <a:rPr lang="en-US" sz="1867" dirty="0"/>
              <a:t>, et al. "Human-level control through deep reinforcement learning." Nature518.7540 (2015): 529-533</a:t>
            </a:r>
            <a:r>
              <a:rPr lang="en-US" sz="2400" dirty="0"/>
              <a:t>.</a:t>
            </a:r>
          </a:p>
        </p:txBody>
      </p:sp>
    </p:spTree>
    <p:extLst>
      <p:ext uri="{BB962C8B-B14F-4D97-AF65-F5344CB8AC3E}">
        <p14:creationId xmlns:p14="http://schemas.microsoft.com/office/powerpoint/2010/main" val="2796127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to do robotic tasks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58315" y="2816942"/>
            <a:ext cx="10875372" cy="2035277"/>
          </a:xfrm>
        </p:spPr>
      </p:pic>
      <p:sp>
        <p:nvSpPr>
          <p:cNvPr id="5" name="Rectangle 4"/>
          <p:cNvSpPr/>
          <p:nvPr/>
        </p:nvSpPr>
        <p:spPr>
          <a:xfrm>
            <a:off x="0" y="6277467"/>
            <a:ext cx="12192000" cy="379656"/>
          </a:xfrm>
          <a:prstGeom prst="rect">
            <a:avLst/>
          </a:prstGeom>
        </p:spPr>
        <p:txBody>
          <a:bodyPr wrap="square">
            <a:spAutoFit/>
          </a:bodyPr>
          <a:lstStyle/>
          <a:p>
            <a:pPr algn="l"/>
            <a:r>
              <a:rPr lang="en-US" sz="1867" dirty="0"/>
              <a:t>End-to-End Training of Deep </a:t>
            </a:r>
            <a:r>
              <a:rPr lang="en-US" sz="1867" dirty="0" err="1"/>
              <a:t>Visuomotor</a:t>
            </a:r>
            <a:r>
              <a:rPr lang="en-US" sz="1867" dirty="0"/>
              <a:t> Policies. S. Levine, C. Finn, T. Darrell, P. </a:t>
            </a:r>
            <a:r>
              <a:rPr lang="en-US" sz="1867" dirty="0" err="1"/>
              <a:t>Abbeel</a:t>
            </a:r>
            <a:r>
              <a:rPr lang="en-US" sz="1867" dirty="0"/>
              <a:t>. In </a:t>
            </a:r>
            <a:r>
              <a:rPr lang="en-US" sz="1867" i="1" dirty="0"/>
              <a:t>JMLR, </a:t>
            </a:r>
            <a:r>
              <a:rPr lang="en-US" sz="1867" dirty="0"/>
              <a:t>2016</a:t>
            </a:r>
          </a:p>
        </p:txBody>
      </p:sp>
    </p:spTree>
    <p:extLst>
      <p:ext uri="{BB962C8B-B14F-4D97-AF65-F5344CB8AC3E}">
        <p14:creationId xmlns:p14="http://schemas.microsoft.com/office/powerpoint/2010/main" val="86446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Reinforcement learning and generalization</a:t>
            </a:r>
          </a:p>
        </p:txBody>
      </p:sp>
      <p:sp>
        <p:nvSpPr>
          <p:cNvPr id="3" name="Content Placeholder 2"/>
          <p:cNvSpPr>
            <a:spLocks noGrp="1"/>
          </p:cNvSpPr>
          <p:nvPr>
            <p:ph idx="1"/>
          </p:nvPr>
        </p:nvSpPr>
        <p:spPr/>
        <p:txBody>
          <a:bodyPr/>
          <a:lstStyle/>
          <a:p>
            <a:r>
              <a:rPr lang="en-US" dirty="0"/>
              <a:t>RL learns a </a:t>
            </a:r>
            <a:r>
              <a:rPr lang="en-US" i="1" dirty="0"/>
              <a:t>policy</a:t>
            </a:r>
          </a:p>
          <a:p>
            <a:r>
              <a:rPr lang="en-US" dirty="0"/>
              <a:t>Policies are specific to </a:t>
            </a:r>
            <a:r>
              <a:rPr lang="en-US" i="1" dirty="0"/>
              <a:t>goals</a:t>
            </a:r>
            <a:endParaRPr lang="en-US" dirty="0"/>
          </a:p>
          <a:p>
            <a:r>
              <a:rPr lang="en-US" dirty="0"/>
              <a:t>Reinforcement learning = learning to play a particular game</a:t>
            </a:r>
          </a:p>
          <a:p>
            <a:r>
              <a:rPr lang="en-US" dirty="0"/>
              <a:t>Separate model for each game</a:t>
            </a:r>
          </a:p>
          <a:p>
            <a:pPr lvl="1"/>
            <a:r>
              <a:rPr lang="en-US" dirty="0"/>
              <a:t>“Close this bottle”</a:t>
            </a:r>
          </a:p>
          <a:p>
            <a:pPr lvl="1"/>
            <a:r>
              <a:rPr lang="en-US" dirty="0"/>
              <a:t>“Peel this banana”</a:t>
            </a:r>
          </a:p>
          <a:p>
            <a:r>
              <a:rPr lang="en-US" dirty="0"/>
              <a:t>General model?</a:t>
            </a:r>
          </a:p>
        </p:txBody>
      </p:sp>
    </p:spTree>
    <p:extLst>
      <p:ext uri="{BB962C8B-B14F-4D97-AF65-F5344CB8AC3E}">
        <p14:creationId xmlns:p14="http://schemas.microsoft.com/office/powerpoint/2010/main" val="153861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09156" y="1690689"/>
            <a:ext cx="6973688" cy="3694395"/>
          </a:xfrm>
        </p:spPr>
      </p:pic>
      <p:sp>
        <p:nvSpPr>
          <p:cNvPr id="5" name="Rectangle 4"/>
          <p:cNvSpPr/>
          <p:nvPr/>
        </p:nvSpPr>
        <p:spPr>
          <a:xfrm>
            <a:off x="0" y="6030725"/>
            <a:ext cx="12192000" cy="666977"/>
          </a:xfrm>
          <a:prstGeom prst="rect">
            <a:avLst/>
          </a:prstGeom>
        </p:spPr>
        <p:txBody>
          <a:bodyPr wrap="square">
            <a:spAutoFit/>
          </a:bodyPr>
          <a:lstStyle/>
          <a:p>
            <a:pPr algn="l"/>
            <a:r>
              <a:rPr lang="en-US" sz="1867" dirty="0"/>
              <a:t>Target-driven Visual Navigation in Indoor Scenes using Deep Reinforcement Learning. Y. Zhu, R. </a:t>
            </a:r>
            <a:r>
              <a:rPr lang="en-US" sz="1867" dirty="0" err="1"/>
              <a:t>Mottaghi</a:t>
            </a:r>
            <a:r>
              <a:rPr lang="en-US" sz="1867" dirty="0"/>
              <a:t>, E. </a:t>
            </a:r>
            <a:r>
              <a:rPr lang="en-US" sz="1867" dirty="0" err="1"/>
              <a:t>Kolve</a:t>
            </a:r>
            <a:r>
              <a:rPr lang="en-US" sz="1867" dirty="0"/>
              <a:t>, J. J. Lim, A. Gupta, L. </a:t>
            </a:r>
            <a:r>
              <a:rPr lang="en-US" sz="1867" dirty="0" err="1"/>
              <a:t>Fei-fei</a:t>
            </a:r>
            <a:r>
              <a:rPr lang="en-US" sz="1867" dirty="0"/>
              <a:t>, A. </a:t>
            </a:r>
            <a:r>
              <a:rPr lang="en-US" sz="1867" dirty="0" err="1"/>
              <a:t>Farhadi</a:t>
            </a:r>
            <a:r>
              <a:rPr lang="en-US" sz="1867" dirty="0"/>
              <a:t>. In </a:t>
            </a:r>
            <a:r>
              <a:rPr lang="en-US" sz="1867" i="1" dirty="0"/>
              <a:t>ICRA, </a:t>
            </a:r>
            <a:r>
              <a:rPr lang="en-US" sz="1867" dirty="0"/>
              <a:t>2017</a:t>
            </a:r>
          </a:p>
        </p:txBody>
      </p:sp>
    </p:spTree>
    <p:extLst>
      <p:ext uri="{BB962C8B-B14F-4D97-AF65-F5344CB8AC3E}">
        <p14:creationId xmlns:p14="http://schemas.microsoft.com/office/powerpoint/2010/main" val="4037062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B5EA-A26E-864F-8342-57DE5D6D8C84}"/>
              </a:ext>
            </a:extLst>
          </p:cNvPr>
          <p:cNvSpPr>
            <a:spLocks noGrp="1"/>
          </p:cNvSpPr>
          <p:nvPr>
            <p:ph type="title"/>
          </p:nvPr>
        </p:nvSpPr>
        <p:spPr/>
        <p:txBody>
          <a:bodyPr/>
          <a:lstStyle/>
          <a:p>
            <a:r>
              <a:rPr lang="en-US" dirty="0"/>
              <a:t>Partial observations</a:t>
            </a:r>
          </a:p>
        </p:txBody>
      </p:sp>
      <p:sp>
        <p:nvSpPr>
          <p:cNvPr id="3" name="Content Placeholder 2">
            <a:extLst>
              <a:ext uri="{FF2B5EF4-FFF2-40B4-BE49-F238E27FC236}">
                <a16:creationId xmlns:a16="http://schemas.microsoft.com/office/drawing/2014/main" id="{02EA8CD5-81BD-AE4B-B9B8-CCF2F7CC7928}"/>
              </a:ext>
            </a:extLst>
          </p:cNvPr>
          <p:cNvSpPr>
            <a:spLocks noGrp="1"/>
          </p:cNvSpPr>
          <p:nvPr>
            <p:ph idx="1"/>
          </p:nvPr>
        </p:nvSpPr>
        <p:spPr/>
        <p:txBody>
          <a:bodyPr/>
          <a:lstStyle/>
          <a:p>
            <a:r>
              <a:rPr lang="en-US" dirty="0"/>
              <a:t>Assumption: image conveys the entire state</a:t>
            </a:r>
          </a:p>
          <a:p>
            <a:r>
              <a:rPr lang="en-US" dirty="0"/>
              <a:t>True for Atari, not true for real </a:t>
            </a:r>
            <a:r>
              <a:rPr lang="en-US" dirty="0" err="1"/>
              <a:t>worls</a:t>
            </a:r>
            <a:endParaRPr lang="en-US" dirty="0"/>
          </a:p>
          <a:p>
            <a:r>
              <a:rPr lang="en-US" dirty="0"/>
              <a:t>Simple idea: let neural network maintain state internally</a:t>
            </a:r>
          </a:p>
        </p:txBody>
      </p:sp>
      <p:pic>
        <p:nvPicPr>
          <p:cNvPr id="6" name="Picture 5">
            <a:extLst>
              <a:ext uri="{FF2B5EF4-FFF2-40B4-BE49-F238E27FC236}">
                <a16:creationId xmlns:a16="http://schemas.microsoft.com/office/drawing/2014/main" id="{84E05BCD-FCC5-4B4E-AB2D-755A9976B5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28150" y="1191306"/>
            <a:ext cx="2025650" cy="4077607"/>
          </a:xfrm>
          <a:prstGeom prst="rect">
            <a:avLst/>
          </a:prstGeom>
        </p:spPr>
      </p:pic>
      <p:sp>
        <p:nvSpPr>
          <p:cNvPr id="7" name="Freeform 6">
            <a:extLst>
              <a:ext uri="{FF2B5EF4-FFF2-40B4-BE49-F238E27FC236}">
                <a16:creationId xmlns:a16="http://schemas.microsoft.com/office/drawing/2014/main" id="{ED086852-AA23-7144-89DC-0EFDF984C2BC}"/>
              </a:ext>
            </a:extLst>
          </p:cNvPr>
          <p:cNvSpPr/>
          <p:nvPr/>
        </p:nvSpPr>
        <p:spPr>
          <a:xfrm>
            <a:off x="10129838" y="957263"/>
            <a:ext cx="1200150" cy="1057275"/>
          </a:xfrm>
          <a:custGeom>
            <a:avLst/>
            <a:gdLst>
              <a:gd name="connsiteX0" fmla="*/ 0 w 1200150"/>
              <a:gd name="connsiteY0" fmla="*/ 400050 h 1057275"/>
              <a:gd name="connsiteX1" fmla="*/ 114300 w 1200150"/>
              <a:gd name="connsiteY1" fmla="*/ 1057275 h 1057275"/>
              <a:gd name="connsiteX2" fmla="*/ 1071562 w 1200150"/>
              <a:gd name="connsiteY2" fmla="*/ 985837 h 1057275"/>
              <a:gd name="connsiteX3" fmla="*/ 1200150 w 1200150"/>
              <a:gd name="connsiteY3" fmla="*/ 142875 h 1057275"/>
              <a:gd name="connsiteX4" fmla="*/ 185737 w 1200150"/>
              <a:gd name="connsiteY4" fmla="*/ 0 h 1057275"/>
              <a:gd name="connsiteX5" fmla="*/ 0 w 1200150"/>
              <a:gd name="connsiteY5" fmla="*/ 4000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50" h="1057275">
                <a:moveTo>
                  <a:pt x="0" y="400050"/>
                </a:moveTo>
                <a:lnTo>
                  <a:pt x="114300" y="1057275"/>
                </a:lnTo>
                <a:lnTo>
                  <a:pt x="1071562" y="985837"/>
                </a:lnTo>
                <a:lnTo>
                  <a:pt x="1200150" y="142875"/>
                </a:lnTo>
                <a:lnTo>
                  <a:pt x="185737" y="0"/>
                </a:lnTo>
                <a:lnTo>
                  <a:pt x="0" y="4000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7250B2-D5F7-6147-92E8-2C69B7BCD04F}"/>
              </a:ext>
            </a:extLst>
          </p:cNvPr>
          <p:cNvSpPr/>
          <p:nvPr/>
        </p:nvSpPr>
        <p:spPr>
          <a:xfrm>
            <a:off x="0" y="6316663"/>
            <a:ext cx="12192000" cy="369332"/>
          </a:xfrm>
          <a:prstGeom prst="rect">
            <a:avLst/>
          </a:prstGeom>
        </p:spPr>
        <p:txBody>
          <a:bodyPr wrap="square">
            <a:spAutoFit/>
          </a:bodyPr>
          <a:lstStyle/>
          <a:p>
            <a:r>
              <a:rPr lang="en-US" b="0" i="0" dirty="0" err="1">
                <a:solidFill>
                  <a:srgbClr val="222222"/>
                </a:solidFill>
                <a:effectLst/>
                <a:latin typeface="Arial" panose="020B0604020202020204" pitchFamily="34" charset="0"/>
              </a:rPr>
              <a:t>Mirowski</a:t>
            </a:r>
            <a:r>
              <a:rPr lang="en-US" b="0" i="0" dirty="0">
                <a:solidFill>
                  <a:srgbClr val="222222"/>
                </a:solidFill>
                <a:effectLst/>
                <a:latin typeface="Arial" panose="020B0604020202020204" pitchFamily="34" charset="0"/>
              </a:rPr>
              <a:t>, Piotr, et al. "Learning to Navigate in Cities Without a Map."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arXiv:1804.00168</a:t>
            </a:r>
            <a:r>
              <a:rPr lang="en-US" b="0" i="0" dirty="0">
                <a:solidFill>
                  <a:srgbClr val="222222"/>
                </a:solidFill>
                <a:effectLst/>
                <a:latin typeface="Arial" panose="020B0604020202020204" pitchFamily="34" charset="0"/>
              </a:rPr>
              <a:t> (2018).</a:t>
            </a:r>
            <a:endParaRPr lang="en-US" dirty="0"/>
          </a:p>
        </p:txBody>
      </p:sp>
    </p:spTree>
    <p:extLst>
      <p:ext uri="{BB962C8B-B14F-4D97-AF65-F5344CB8AC3E}">
        <p14:creationId xmlns:p14="http://schemas.microsoft.com/office/powerpoint/2010/main" val="231724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1F9E-CF83-B047-83AA-EE251314CD11}"/>
              </a:ext>
            </a:extLst>
          </p:cNvPr>
          <p:cNvSpPr>
            <a:spLocks noGrp="1"/>
          </p:cNvSpPr>
          <p:nvPr>
            <p:ph type="title"/>
          </p:nvPr>
        </p:nvSpPr>
        <p:spPr/>
        <p:txBody>
          <a:bodyPr/>
          <a:lstStyle/>
          <a:p>
            <a:r>
              <a:rPr lang="en-US" dirty="0"/>
              <a:t>Incorporating domain knowledge</a:t>
            </a:r>
          </a:p>
        </p:txBody>
      </p:sp>
      <p:sp>
        <p:nvSpPr>
          <p:cNvPr id="3" name="Content Placeholder 2">
            <a:extLst>
              <a:ext uri="{FF2B5EF4-FFF2-40B4-BE49-F238E27FC236}">
                <a16:creationId xmlns:a16="http://schemas.microsoft.com/office/drawing/2014/main" id="{03195960-3075-744D-9FFB-88218896156F}"/>
              </a:ext>
            </a:extLst>
          </p:cNvPr>
          <p:cNvSpPr>
            <a:spLocks noGrp="1"/>
          </p:cNvSpPr>
          <p:nvPr>
            <p:ph idx="1"/>
          </p:nvPr>
        </p:nvSpPr>
        <p:spPr>
          <a:xfrm>
            <a:off x="838200" y="1825625"/>
            <a:ext cx="5237162" cy="4351338"/>
          </a:xfrm>
        </p:spPr>
        <p:txBody>
          <a:bodyPr/>
          <a:lstStyle/>
          <a:p>
            <a:r>
              <a:rPr lang="en-US" dirty="0"/>
              <a:t>Should we rely on learning entirely?</a:t>
            </a:r>
          </a:p>
          <a:p>
            <a:r>
              <a:rPr lang="en-US" dirty="0"/>
              <a:t>E.g. for navigation, maintain a map of the environment and of agent’s state within it</a:t>
            </a:r>
          </a:p>
          <a:p>
            <a:r>
              <a:rPr lang="en-US" dirty="0"/>
              <a:t>Classical solution: SLAM (Simultaneous localization and mapping)</a:t>
            </a:r>
          </a:p>
          <a:p>
            <a:endParaRPr lang="en-US" dirty="0"/>
          </a:p>
        </p:txBody>
      </p:sp>
      <p:pic>
        <p:nvPicPr>
          <p:cNvPr id="6" name="Picture 5">
            <a:extLst>
              <a:ext uri="{FF2B5EF4-FFF2-40B4-BE49-F238E27FC236}">
                <a16:creationId xmlns:a16="http://schemas.microsoft.com/office/drawing/2014/main" id="{4237D83F-C95A-994F-B12F-7F138274D0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5362" y="1690688"/>
            <a:ext cx="6116638" cy="3758659"/>
          </a:xfrm>
          <a:prstGeom prst="rect">
            <a:avLst/>
          </a:prstGeom>
        </p:spPr>
      </p:pic>
      <p:sp>
        <p:nvSpPr>
          <p:cNvPr id="7" name="Rectangle 6">
            <a:extLst>
              <a:ext uri="{FF2B5EF4-FFF2-40B4-BE49-F238E27FC236}">
                <a16:creationId xmlns:a16="http://schemas.microsoft.com/office/drawing/2014/main" id="{EB3C908F-A3F1-FA47-8293-F6A1A9BAD211}"/>
              </a:ext>
            </a:extLst>
          </p:cNvPr>
          <p:cNvSpPr/>
          <p:nvPr/>
        </p:nvSpPr>
        <p:spPr>
          <a:xfrm>
            <a:off x="-10319" y="6211669"/>
            <a:ext cx="12212638" cy="646331"/>
          </a:xfrm>
          <a:prstGeom prst="rect">
            <a:avLst/>
          </a:prstGeom>
        </p:spPr>
        <p:txBody>
          <a:bodyPr wrap="square">
            <a:spAutoFit/>
          </a:bodyPr>
          <a:lstStyle/>
          <a:p>
            <a:r>
              <a:rPr lang="en-US" b="0" i="0" dirty="0">
                <a:solidFill>
                  <a:srgbClr val="222222"/>
                </a:solidFill>
                <a:effectLst/>
                <a:latin typeface="Arial" panose="020B0604020202020204" pitchFamily="34" charset="0"/>
              </a:rPr>
              <a:t>Gupta, Saurabh, et al. "Cognitive mapping and planning for visual navigation."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arXiv:1702.03920</a:t>
            </a:r>
            <a:r>
              <a:rPr lang="en-US" b="0" i="0" dirty="0">
                <a:solidFill>
                  <a:srgbClr val="222222"/>
                </a:solidFill>
                <a:effectLst/>
                <a:latin typeface="Arial" panose="020B0604020202020204" pitchFamily="34" charset="0"/>
              </a:rPr>
              <a:t> 3 (2017).</a:t>
            </a:r>
            <a:endParaRPr lang="en-US" dirty="0"/>
          </a:p>
        </p:txBody>
      </p:sp>
    </p:spTree>
    <p:extLst>
      <p:ext uri="{BB962C8B-B14F-4D97-AF65-F5344CB8AC3E}">
        <p14:creationId xmlns:p14="http://schemas.microsoft.com/office/powerpoint/2010/main" val="1192428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Reflex agents</a:t>
            </a:r>
          </a:p>
        </p:txBody>
      </p:sp>
      <p:sp>
        <p:nvSpPr>
          <p:cNvPr id="3" name="Content Placeholder 2"/>
          <p:cNvSpPr>
            <a:spLocks noGrp="1"/>
          </p:cNvSpPr>
          <p:nvPr>
            <p:ph idx="1"/>
          </p:nvPr>
        </p:nvSpPr>
        <p:spPr/>
        <p:txBody>
          <a:bodyPr/>
          <a:lstStyle/>
          <a:p>
            <a:r>
              <a:rPr lang="en-US" dirty="0"/>
              <a:t>Reflex agents</a:t>
            </a:r>
          </a:p>
          <a:p>
            <a:pPr lvl="1"/>
            <a:r>
              <a:rPr lang="en-US" dirty="0"/>
              <a:t>Map states to actions</a:t>
            </a:r>
          </a:p>
          <a:p>
            <a:pPr lvl="1"/>
            <a:r>
              <a:rPr lang="en-US" dirty="0"/>
              <a:t>Are feedforward</a:t>
            </a:r>
          </a:p>
          <a:p>
            <a:pPr lvl="1"/>
            <a:r>
              <a:rPr lang="en-US" dirty="0"/>
              <a:t>Cannot explore / back-track</a:t>
            </a:r>
          </a:p>
          <a:p>
            <a:pPr lvl="1"/>
            <a:r>
              <a:rPr lang="en-US" dirty="0"/>
              <a:t>Have to be trained on each environment</a:t>
            </a:r>
          </a:p>
          <a:p>
            <a:pPr lvl="1"/>
            <a:endParaRPr lang="en-US" dirty="0"/>
          </a:p>
        </p:txBody>
      </p:sp>
    </p:spTree>
    <p:extLst>
      <p:ext uri="{BB962C8B-B14F-4D97-AF65-F5344CB8AC3E}">
        <p14:creationId xmlns:p14="http://schemas.microsoft.com/office/powerpoint/2010/main" val="250294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399" y="1491192"/>
            <a:ext cx="8077201" cy="4543425"/>
          </a:xfrm>
          <a:prstGeom prst="rect">
            <a:avLst/>
          </a:prstGeom>
        </p:spPr>
      </p:pic>
      <p:sp>
        <p:nvSpPr>
          <p:cNvPr id="5" name="TextBox 4"/>
          <p:cNvSpPr txBox="1"/>
          <p:nvPr/>
        </p:nvSpPr>
        <p:spPr>
          <a:xfrm>
            <a:off x="0" y="6034617"/>
            <a:ext cx="12192000" cy="523220"/>
          </a:xfrm>
          <a:prstGeom prst="rect">
            <a:avLst/>
          </a:prstGeom>
          <a:noFill/>
        </p:spPr>
        <p:txBody>
          <a:bodyPr wrap="square" rtlCol="0">
            <a:spAutoFit/>
          </a:bodyPr>
          <a:lstStyle/>
          <a:p>
            <a:pPr algn="ctr"/>
            <a:r>
              <a:rPr lang="en-US" sz="2800" dirty="0"/>
              <a:t>What is the color of the kitten to the left of the blue kitten?</a:t>
            </a:r>
          </a:p>
        </p:txBody>
      </p:sp>
    </p:spTree>
    <p:extLst>
      <p:ext uri="{BB962C8B-B14F-4D97-AF65-F5344CB8AC3E}">
        <p14:creationId xmlns:p14="http://schemas.microsoft.com/office/powerpoint/2010/main" val="129249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a:t>
            </a:r>
          </a:p>
        </p:txBody>
      </p:sp>
      <p:sp>
        <p:nvSpPr>
          <p:cNvPr id="3" name="Content Placeholder 2"/>
          <p:cNvSpPr>
            <a:spLocks noGrp="1"/>
          </p:cNvSpPr>
          <p:nvPr>
            <p:ph idx="1"/>
          </p:nvPr>
        </p:nvSpPr>
        <p:spPr>
          <a:xfrm>
            <a:off x="838200" y="1825625"/>
            <a:ext cx="4720304" cy="4351339"/>
          </a:xfrm>
        </p:spPr>
        <p:txBody>
          <a:bodyPr/>
          <a:lstStyle/>
          <a:p>
            <a:r>
              <a:rPr lang="en-US" dirty="0"/>
              <a:t>If we can predict consequences of actions, we can plan</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8504" y="1825625"/>
            <a:ext cx="6502400" cy="4876800"/>
          </a:xfrm>
          <a:prstGeom prst="rect">
            <a:avLst/>
          </a:prstGeom>
        </p:spPr>
      </p:pic>
    </p:spTree>
    <p:extLst>
      <p:ext uri="{BB962C8B-B14F-4D97-AF65-F5344CB8AC3E}">
        <p14:creationId xmlns:p14="http://schemas.microsoft.com/office/powerpoint/2010/main" val="834833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1955-6A7A-EF47-B53B-6043C03DAF3F}"/>
              </a:ext>
            </a:extLst>
          </p:cNvPr>
          <p:cNvSpPr>
            <a:spLocks noGrp="1"/>
          </p:cNvSpPr>
          <p:nvPr>
            <p:ph type="title"/>
          </p:nvPr>
        </p:nvSpPr>
        <p:spPr/>
        <p:txBody>
          <a:bodyPr/>
          <a:lstStyle/>
          <a:p>
            <a:r>
              <a:rPr lang="en-US" dirty="0"/>
              <a:t>Model-based control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D7C5AF8-8D49-4B44-A1B1-998DDFA1FDE2}"/>
                  </a:ext>
                </a:extLst>
              </p:cNvPr>
              <p:cNvSpPr>
                <a:spLocks noGrp="1"/>
              </p:cNvSpPr>
              <p:nvPr>
                <p:ph idx="1"/>
              </p:nvPr>
            </p:nvSpPr>
            <p:spPr/>
            <p:txBody>
              <a:bodyPr/>
              <a:lstStyle/>
              <a:p>
                <a:r>
                  <a:rPr lang="en-US" dirty="0"/>
                  <a:t>Suppose we have a ”forward model” of how states evolve</a:t>
                </a:r>
              </a:p>
              <a:p>
                <a:pPr lvl="1"/>
                <a:r>
                  <a:rPr lang="en-US" dirty="0"/>
                  <a:t>E.g., </a:t>
                </a:r>
                <a14:m>
                  <m:oMath xmlns:m="http://schemas.openxmlformats.org/officeDocument/2006/math">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𝑃</m:t>
                    </m:r>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oMath>
                </a14:m>
                <a:endParaRPr lang="en-US" dirty="0"/>
              </a:p>
              <a:p>
                <a:r>
                  <a:rPr lang="en-US" dirty="0"/>
                  <a:t>Then we can optimize </a:t>
                </a:r>
                <a14:m>
                  <m:oMath xmlns:m="http://schemas.openxmlformats.org/officeDocument/2006/math">
                    <m:r>
                      <a:rPr lang="en-US" b="0" i="1" smtClean="0">
                        <a:latin typeface="Cambria Math" panose="02040503050406030204" pitchFamily="18" charset="0"/>
                      </a:rPr>
                      <m:t>𝜋</m:t>
                    </m:r>
                  </m:oMath>
                </a14:m>
                <a:r>
                  <a:rPr lang="en-US" dirty="0"/>
                  <a:t> offline for reaching the goal</a:t>
                </a:r>
              </a:p>
              <a:p>
                <a:r>
                  <a:rPr lang="en-US" dirty="0"/>
                  <a:t>Take the first action, see where we land</a:t>
                </a:r>
              </a:p>
              <a:p>
                <a:r>
                  <a:rPr lang="en-US" dirty="0"/>
                  <a:t>Re-optimize</a:t>
                </a:r>
              </a:p>
            </p:txBody>
          </p:sp>
        </mc:Choice>
        <mc:Fallback>
          <p:sp>
            <p:nvSpPr>
              <p:cNvPr id="3" name="Content Placeholder 2">
                <a:extLst>
                  <a:ext uri="{FF2B5EF4-FFF2-40B4-BE49-F238E27FC236}">
                    <a16:creationId xmlns:a16="http://schemas.microsoft.com/office/drawing/2014/main" id="{7D7C5AF8-8D49-4B44-A1B1-998DDFA1FDE2}"/>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Tree>
    <p:extLst>
      <p:ext uri="{BB962C8B-B14F-4D97-AF65-F5344CB8AC3E}">
        <p14:creationId xmlns:p14="http://schemas.microsoft.com/office/powerpoint/2010/main" val="269878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F1B8-C546-8D44-9694-2D78AA8C8751}"/>
              </a:ext>
            </a:extLst>
          </p:cNvPr>
          <p:cNvSpPr>
            <a:spLocks noGrp="1"/>
          </p:cNvSpPr>
          <p:nvPr>
            <p:ph type="title"/>
          </p:nvPr>
        </p:nvSpPr>
        <p:spPr/>
        <p:txBody>
          <a:bodyPr/>
          <a:lstStyle/>
          <a:p>
            <a:r>
              <a:rPr lang="en-US" dirty="0"/>
              <a:t>Inverse model</a:t>
            </a:r>
          </a:p>
        </p:txBody>
      </p:sp>
      <p:sp>
        <p:nvSpPr>
          <p:cNvPr id="3" name="Content Placeholder 2">
            <a:extLst>
              <a:ext uri="{FF2B5EF4-FFF2-40B4-BE49-F238E27FC236}">
                <a16:creationId xmlns:a16="http://schemas.microsoft.com/office/drawing/2014/main" id="{07110670-3D36-1F4D-914E-069DCB037D76}"/>
              </a:ext>
            </a:extLst>
          </p:cNvPr>
          <p:cNvSpPr>
            <a:spLocks noGrp="1"/>
          </p:cNvSpPr>
          <p:nvPr>
            <p:ph idx="1"/>
          </p:nvPr>
        </p:nvSpPr>
        <p:spPr>
          <a:xfrm>
            <a:off x="838200" y="1825625"/>
            <a:ext cx="5991225" cy="4351338"/>
          </a:xfrm>
        </p:spPr>
        <p:txBody>
          <a:bodyPr/>
          <a:lstStyle/>
          <a:p>
            <a:r>
              <a:rPr lang="en-US" dirty="0"/>
              <a:t>Predicting image pixels is hard</a:t>
            </a:r>
          </a:p>
          <a:p>
            <a:r>
              <a:rPr lang="en-US" dirty="0"/>
              <a:t>Can also have inverse model: given s and s’, what action takes me from s to s’?</a:t>
            </a:r>
          </a:p>
          <a:p>
            <a:r>
              <a:rPr lang="en-US" dirty="0"/>
              <a:t>Use inverse model to find an initial action, perform action, then re-evaluate.</a:t>
            </a:r>
          </a:p>
          <a:p>
            <a:endParaRPr lang="en-US" dirty="0"/>
          </a:p>
        </p:txBody>
      </p:sp>
      <p:pic>
        <p:nvPicPr>
          <p:cNvPr id="5" name="Picture 4">
            <a:extLst>
              <a:ext uri="{FF2B5EF4-FFF2-40B4-BE49-F238E27FC236}">
                <a16:creationId xmlns:a16="http://schemas.microsoft.com/office/drawing/2014/main" id="{B88584CD-623D-6D4D-BCA4-1771BF0C0B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5137" y="2084922"/>
            <a:ext cx="5376863" cy="2809340"/>
          </a:xfrm>
          <a:prstGeom prst="rect">
            <a:avLst/>
          </a:prstGeom>
        </p:spPr>
      </p:pic>
      <p:sp>
        <p:nvSpPr>
          <p:cNvPr id="6" name="Rectangle 5">
            <a:extLst>
              <a:ext uri="{FF2B5EF4-FFF2-40B4-BE49-F238E27FC236}">
                <a16:creationId xmlns:a16="http://schemas.microsoft.com/office/drawing/2014/main" id="{B31F2A55-94E6-B84B-ACCF-D0A8CB6FE83A}"/>
              </a:ext>
            </a:extLst>
          </p:cNvPr>
          <p:cNvSpPr/>
          <p:nvPr/>
        </p:nvSpPr>
        <p:spPr>
          <a:xfrm>
            <a:off x="0" y="6176963"/>
            <a:ext cx="12192000" cy="646331"/>
          </a:xfrm>
          <a:prstGeom prst="rect">
            <a:avLst/>
          </a:prstGeom>
        </p:spPr>
        <p:txBody>
          <a:bodyPr wrap="square">
            <a:spAutoFit/>
          </a:bodyPr>
          <a:lstStyle/>
          <a:p>
            <a:r>
              <a:rPr lang="en-US" b="0" i="0" dirty="0">
                <a:solidFill>
                  <a:srgbClr val="222222"/>
                </a:solidFill>
                <a:effectLst/>
                <a:latin typeface="Arial" panose="020B0604020202020204" pitchFamily="34" charset="0"/>
              </a:rPr>
              <a:t>Agrawal, </a:t>
            </a:r>
            <a:r>
              <a:rPr lang="en-US" b="0" i="0" dirty="0" err="1">
                <a:solidFill>
                  <a:srgbClr val="222222"/>
                </a:solidFill>
                <a:effectLst/>
                <a:latin typeface="Arial" panose="020B0604020202020204" pitchFamily="34" charset="0"/>
              </a:rPr>
              <a:t>Pulkit</a:t>
            </a:r>
            <a:r>
              <a:rPr lang="en-US" b="0" i="0" dirty="0">
                <a:solidFill>
                  <a:srgbClr val="222222"/>
                </a:solidFill>
                <a:effectLst/>
                <a:latin typeface="Arial" panose="020B0604020202020204" pitchFamily="34" charset="0"/>
              </a:rPr>
              <a:t>, et al. "Learning to poke by poking: Experiential learning of intuitive physics." </a:t>
            </a:r>
            <a:r>
              <a:rPr lang="en-US" b="0" i="1" dirty="0">
                <a:solidFill>
                  <a:srgbClr val="222222"/>
                </a:solidFill>
                <a:effectLst/>
                <a:latin typeface="Arial" panose="020B0604020202020204" pitchFamily="34" charset="0"/>
              </a:rPr>
              <a:t>Advances in Neural Information Processing Systems</a:t>
            </a:r>
            <a:r>
              <a:rPr lang="en-US" b="0" i="0" dirty="0">
                <a:solidFill>
                  <a:srgbClr val="222222"/>
                </a:solidFill>
                <a:effectLst/>
                <a:latin typeface="Arial" panose="020B0604020202020204" pitchFamily="34" charset="0"/>
              </a:rPr>
              <a:t>. 2016.</a:t>
            </a:r>
            <a:endParaRPr lang="en-US" dirty="0"/>
          </a:p>
        </p:txBody>
      </p:sp>
    </p:spTree>
    <p:extLst>
      <p:ext uri="{BB962C8B-B14F-4D97-AF65-F5344CB8AC3E}">
        <p14:creationId xmlns:p14="http://schemas.microsoft.com/office/powerpoint/2010/main" val="810509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5E03-7C81-0A46-A606-7B0F516B7D7B}"/>
              </a:ext>
            </a:extLst>
          </p:cNvPr>
          <p:cNvSpPr>
            <a:spLocks noGrp="1"/>
          </p:cNvSpPr>
          <p:nvPr>
            <p:ph type="title"/>
          </p:nvPr>
        </p:nvSpPr>
        <p:spPr/>
        <p:txBody>
          <a:bodyPr/>
          <a:lstStyle/>
          <a:p>
            <a:r>
              <a:rPr lang="en-US" dirty="0"/>
              <a:t>Learning perception independent of goals: self-supervised learning</a:t>
            </a:r>
          </a:p>
        </p:txBody>
      </p:sp>
      <p:sp>
        <p:nvSpPr>
          <p:cNvPr id="3" name="Content Placeholder 2">
            <a:extLst>
              <a:ext uri="{FF2B5EF4-FFF2-40B4-BE49-F238E27FC236}">
                <a16:creationId xmlns:a16="http://schemas.microsoft.com/office/drawing/2014/main" id="{100082E7-6B0F-2F4B-8F9A-C68730F33C4E}"/>
              </a:ext>
            </a:extLst>
          </p:cNvPr>
          <p:cNvSpPr>
            <a:spLocks noGrp="1"/>
          </p:cNvSpPr>
          <p:nvPr>
            <p:ph idx="1"/>
          </p:nvPr>
        </p:nvSpPr>
        <p:spPr/>
        <p:txBody>
          <a:bodyPr/>
          <a:lstStyle/>
          <a:p>
            <a:r>
              <a:rPr lang="en-US" dirty="0"/>
              <a:t>An embodied agent can’t depend on labels</a:t>
            </a:r>
          </a:p>
          <a:p>
            <a:r>
              <a:rPr lang="en-US" dirty="0"/>
              <a:t>Reinforcement learning goals are inevitably tied to particular goals / tasks</a:t>
            </a:r>
          </a:p>
          <a:p>
            <a:r>
              <a:rPr lang="en-US" dirty="0"/>
              <a:t>Need another way to build good feature representation.</a:t>
            </a:r>
          </a:p>
          <a:p>
            <a:r>
              <a:rPr lang="en-US" dirty="0"/>
              <a:t>How are humans able to do this?</a:t>
            </a:r>
          </a:p>
          <a:p>
            <a:endParaRPr lang="en-US" dirty="0"/>
          </a:p>
          <a:p>
            <a:pPr lvl="1"/>
            <a:endParaRPr lang="en-US" dirty="0"/>
          </a:p>
        </p:txBody>
      </p:sp>
    </p:spTree>
    <p:extLst>
      <p:ext uri="{BB962C8B-B14F-4D97-AF65-F5344CB8AC3E}">
        <p14:creationId xmlns:p14="http://schemas.microsoft.com/office/powerpoint/2010/main" val="877839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0" y="1638301"/>
            <a:ext cx="6350000" cy="3568700"/>
          </a:xfrm>
          <a:prstGeom prst="rect">
            <a:avLst/>
          </a:prstGeom>
        </p:spPr>
      </p:pic>
      <p:sp>
        <p:nvSpPr>
          <p:cNvPr id="2" name="Title 1"/>
          <p:cNvSpPr>
            <a:spLocks noGrp="1"/>
          </p:cNvSpPr>
          <p:nvPr>
            <p:ph type="title"/>
          </p:nvPr>
        </p:nvSpPr>
        <p:spPr/>
        <p:txBody>
          <a:bodyPr/>
          <a:lstStyle/>
          <a:p>
            <a:r>
              <a:rPr lang="en-US" dirty="0"/>
              <a:t>What do humans do?</a:t>
            </a:r>
          </a:p>
        </p:txBody>
      </p:sp>
    </p:spTree>
    <p:extLst>
      <p:ext uri="{BB962C8B-B14F-4D97-AF65-F5344CB8AC3E}">
        <p14:creationId xmlns:p14="http://schemas.microsoft.com/office/powerpoint/2010/main" val="893436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3" y="3871491"/>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2" name="Title 1"/>
          <p:cNvSpPr>
            <a:spLocks noGrp="1"/>
          </p:cNvSpPr>
          <p:nvPr>
            <p:ph type="title"/>
          </p:nvPr>
        </p:nvSpPr>
        <p:spPr/>
        <p:txBody>
          <a:bodyPr/>
          <a:lstStyle/>
          <a:p>
            <a:r>
              <a:rPr lang="en-US" dirty="0"/>
              <a:t>What do humans do?</a:t>
            </a:r>
          </a:p>
        </p:txBody>
      </p:sp>
      <p:sp>
        <p:nvSpPr>
          <p:cNvPr id="3" name="Rectangle 2"/>
          <p:cNvSpPr/>
          <p:nvPr/>
        </p:nvSpPr>
        <p:spPr>
          <a:xfrm>
            <a:off x="2259497" y="3379305"/>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5" name="Right Arrow 4"/>
          <p:cNvSpPr/>
          <p:nvPr/>
        </p:nvSpPr>
        <p:spPr>
          <a:xfrm rot="19778010">
            <a:off x="5658679" y="3399183"/>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6" name="Right Arrow 5"/>
          <p:cNvSpPr/>
          <p:nvPr/>
        </p:nvSpPr>
        <p:spPr>
          <a:xfrm rot="2115326">
            <a:off x="5592418" y="4088297"/>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2" name="Rectangle 11"/>
          <p:cNvSpPr/>
          <p:nvPr/>
        </p:nvSpPr>
        <p:spPr>
          <a:xfrm rot="3655406">
            <a:off x="6652057" y="2420323"/>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3" name="Rectangle 12"/>
          <p:cNvSpPr/>
          <p:nvPr/>
        </p:nvSpPr>
        <p:spPr>
          <a:xfrm rot="3655406">
            <a:off x="7313268" y="5007459"/>
            <a:ext cx="696379" cy="215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4" name="Rectangle 13"/>
          <p:cNvSpPr/>
          <p:nvPr/>
        </p:nvSpPr>
        <p:spPr>
          <a:xfrm rot="3655406">
            <a:off x="7835981" y="6060965"/>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5" name="TextBox 14"/>
          <p:cNvSpPr txBox="1"/>
          <p:nvPr/>
        </p:nvSpPr>
        <p:spPr>
          <a:xfrm>
            <a:off x="1524001" y="6042993"/>
            <a:ext cx="5903843" cy="646331"/>
          </a:xfrm>
          <a:prstGeom prst="rect">
            <a:avLst/>
          </a:prstGeom>
          <a:noFill/>
        </p:spPr>
        <p:txBody>
          <a:bodyPr wrap="square" rtlCol="0">
            <a:spAutoFit/>
          </a:bodyPr>
          <a:lstStyle/>
          <a:p>
            <a:pPr defTabSz="914377"/>
            <a:r>
              <a:rPr lang="en-US" dirty="0">
                <a:solidFill>
                  <a:prstClr val="black"/>
                </a:solidFill>
              </a:rPr>
              <a:t>Elizabeth </a:t>
            </a:r>
            <a:r>
              <a:rPr lang="en-US" dirty="0" err="1">
                <a:solidFill>
                  <a:prstClr val="black"/>
                </a:solidFill>
              </a:rPr>
              <a:t>Spielke</a:t>
            </a:r>
            <a:r>
              <a:rPr lang="en-US" dirty="0">
                <a:solidFill>
                  <a:prstClr val="black"/>
                </a:solidFill>
              </a:rPr>
              <a:t>. Principles of Object Perception. In Cognitive Science, 1990.</a:t>
            </a:r>
          </a:p>
        </p:txBody>
      </p:sp>
    </p:spTree>
    <p:extLst>
      <p:ext uri="{BB962C8B-B14F-4D97-AF65-F5344CB8AC3E}">
        <p14:creationId xmlns:p14="http://schemas.microsoft.com/office/powerpoint/2010/main" val="30721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3" y="3871491"/>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2" name="Title 1"/>
          <p:cNvSpPr>
            <a:spLocks noGrp="1"/>
          </p:cNvSpPr>
          <p:nvPr>
            <p:ph type="title"/>
          </p:nvPr>
        </p:nvSpPr>
        <p:spPr/>
        <p:txBody>
          <a:bodyPr/>
          <a:lstStyle/>
          <a:p>
            <a:r>
              <a:rPr lang="en-US" dirty="0"/>
              <a:t>What do humans do?</a:t>
            </a:r>
          </a:p>
        </p:txBody>
      </p:sp>
      <p:sp>
        <p:nvSpPr>
          <p:cNvPr id="3" name="Rectangle 2"/>
          <p:cNvSpPr/>
          <p:nvPr/>
        </p:nvSpPr>
        <p:spPr>
          <a:xfrm>
            <a:off x="2259497" y="3379305"/>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5" name="Right Arrow 4"/>
          <p:cNvSpPr/>
          <p:nvPr/>
        </p:nvSpPr>
        <p:spPr>
          <a:xfrm rot="19778010">
            <a:off x="5658679" y="3399183"/>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6" name="Right Arrow 5"/>
          <p:cNvSpPr/>
          <p:nvPr/>
        </p:nvSpPr>
        <p:spPr>
          <a:xfrm rot="2115326">
            <a:off x="5592418" y="4088297"/>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2" name="Rectangle 11"/>
          <p:cNvSpPr/>
          <p:nvPr/>
        </p:nvSpPr>
        <p:spPr>
          <a:xfrm rot="3655406">
            <a:off x="6652057" y="2420323"/>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3" name="Rectangle 12"/>
          <p:cNvSpPr/>
          <p:nvPr/>
        </p:nvSpPr>
        <p:spPr>
          <a:xfrm rot="3655406">
            <a:off x="7313268" y="5007459"/>
            <a:ext cx="696379" cy="215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4" name="Rectangle 13"/>
          <p:cNvSpPr/>
          <p:nvPr/>
        </p:nvSpPr>
        <p:spPr>
          <a:xfrm rot="3655406">
            <a:off x="7835981" y="6060965"/>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0" name="TextBox 9"/>
          <p:cNvSpPr txBox="1"/>
          <p:nvPr/>
        </p:nvSpPr>
        <p:spPr>
          <a:xfrm>
            <a:off x="1524001" y="6042993"/>
            <a:ext cx="5903843" cy="646331"/>
          </a:xfrm>
          <a:prstGeom prst="rect">
            <a:avLst/>
          </a:prstGeom>
          <a:noFill/>
        </p:spPr>
        <p:txBody>
          <a:bodyPr wrap="square" rtlCol="0">
            <a:spAutoFit/>
          </a:bodyPr>
          <a:lstStyle/>
          <a:p>
            <a:pPr defTabSz="914377"/>
            <a:r>
              <a:rPr lang="en-US" dirty="0">
                <a:solidFill>
                  <a:prstClr val="black"/>
                </a:solidFill>
              </a:rPr>
              <a:t>Elizabeth </a:t>
            </a:r>
            <a:r>
              <a:rPr lang="en-US" dirty="0" err="1">
                <a:solidFill>
                  <a:prstClr val="black"/>
                </a:solidFill>
              </a:rPr>
              <a:t>Spielke</a:t>
            </a:r>
            <a:r>
              <a:rPr lang="en-US" dirty="0">
                <a:solidFill>
                  <a:prstClr val="black"/>
                </a:solidFill>
              </a:rPr>
              <a:t>. Principles of Object Perception. In Cognitive Science, 1990.</a:t>
            </a:r>
          </a:p>
        </p:txBody>
      </p:sp>
    </p:spTree>
    <p:extLst>
      <p:ext uri="{BB962C8B-B14F-4D97-AF65-F5344CB8AC3E}">
        <p14:creationId xmlns:p14="http://schemas.microsoft.com/office/powerpoint/2010/main" val="34573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11111E-6 -3.7037E-6 L 0.14774 -3.7037E-6 L -0.13229 -0.00301 L 0.15017 -3.7037E-6 L -0.13038 -0.00301 L 0.15243 -3.7037E-6 C 0.05955 -0.00115 0.09288 0.00371 0.00017 0.00278 " pathEditMode="relative" rAng="0" ptsTypes="AAAAAAA">
                                      <p:cBhvr>
                                        <p:cTn id="6" dur="3000" fill="hold"/>
                                        <p:tgtEl>
                                          <p:spTgt spid="4"/>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3" y="3871491"/>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2" name="Title 1"/>
          <p:cNvSpPr>
            <a:spLocks noGrp="1"/>
          </p:cNvSpPr>
          <p:nvPr>
            <p:ph type="title"/>
          </p:nvPr>
        </p:nvSpPr>
        <p:spPr/>
        <p:txBody>
          <a:bodyPr/>
          <a:lstStyle/>
          <a:p>
            <a:r>
              <a:rPr lang="en-US" dirty="0"/>
              <a:t>What do humans do?</a:t>
            </a:r>
          </a:p>
        </p:txBody>
      </p:sp>
      <p:sp>
        <p:nvSpPr>
          <p:cNvPr id="3" name="Rectangle 2"/>
          <p:cNvSpPr/>
          <p:nvPr/>
        </p:nvSpPr>
        <p:spPr>
          <a:xfrm>
            <a:off x="2259497" y="3379305"/>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5" name="Right Arrow 4"/>
          <p:cNvSpPr/>
          <p:nvPr/>
        </p:nvSpPr>
        <p:spPr>
          <a:xfrm rot="19778010">
            <a:off x="5658679" y="3399183"/>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6" name="Right Arrow 5"/>
          <p:cNvSpPr/>
          <p:nvPr/>
        </p:nvSpPr>
        <p:spPr>
          <a:xfrm rot="2115326">
            <a:off x="5592418" y="4088297"/>
            <a:ext cx="1311967" cy="1987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2" name="Rectangle 11"/>
          <p:cNvSpPr/>
          <p:nvPr/>
        </p:nvSpPr>
        <p:spPr>
          <a:xfrm rot="3655406">
            <a:off x="6652057" y="2420323"/>
            <a:ext cx="1888212" cy="206920"/>
          </a:xfrm>
          <a:prstGeom prst="rect">
            <a:avLst/>
          </a:prstGeom>
          <a:solidFill>
            <a:schemeClr val="tx1"/>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3" name="Rectangle 12"/>
          <p:cNvSpPr/>
          <p:nvPr/>
        </p:nvSpPr>
        <p:spPr>
          <a:xfrm rot="3655406">
            <a:off x="7313268" y="5007459"/>
            <a:ext cx="696379" cy="2154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4" name="Rectangle 13"/>
          <p:cNvSpPr/>
          <p:nvPr/>
        </p:nvSpPr>
        <p:spPr>
          <a:xfrm rot="3655406">
            <a:off x="7835981" y="6060965"/>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a:solidFill>
                <a:prstClr val="white"/>
              </a:solidFill>
            </a:endParaRPr>
          </a:p>
        </p:txBody>
      </p:sp>
      <p:sp>
        <p:nvSpPr>
          <p:cNvPr id="10" name="TextBox 9"/>
          <p:cNvSpPr txBox="1"/>
          <p:nvPr/>
        </p:nvSpPr>
        <p:spPr>
          <a:xfrm>
            <a:off x="1524001" y="6042993"/>
            <a:ext cx="5903843" cy="646331"/>
          </a:xfrm>
          <a:prstGeom prst="rect">
            <a:avLst/>
          </a:prstGeom>
          <a:noFill/>
        </p:spPr>
        <p:txBody>
          <a:bodyPr wrap="square" rtlCol="0">
            <a:spAutoFit/>
          </a:bodyPr>
          <a:lstStyle/>
          <a:p>
            <a:pPr defTabSz="914377"/>
            <a:r>
              <a:rPr lang="en-US" dirty="0">
                <a:solidFill>
                  <a:prstClr val="black"/>
                </a:solidFill>
              </a:rPr>
              <a:t>Elizabeth </a:t>
            </a:r>
            <a:r>
              <a:rPr lang="en-US" dirty="0" err="1">
                <a:solidFill>
                  <a:prstClr val="black"/>
                </a:solidFill>
              </a:rPr>
              <a:t>Spielke</a:t>
            </a:r>
            <a:r>
              <a:rPr lang="en-US" dirty="0">
                <a:solidFill>
                  <a:prstClr val="black"/>
                </a:solidFill>
              </a:rPr>
              <a:t>. Principles of Object Perception. In Cognitive Science, 1990.</a:t>
            </a:r>
          </a:p>
        </p:txBody>
      </p:sp>
    </p:spTree>
    <p:extLst>
      <p:ext uri="{BB962C8B-B14F-4D97-AF65-F5344CB8AC3E}">
        <p14:creationId xmlns:p14="http://schemas.microsoft.com/office/powerpoint/2010/main" val="3733922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humans do?</a:t>
            </a:r>
          </a:p>
        </p:txBody>
      </p:sp>
      <p:grpSp>
        <p:nvGrpSpPr>
          <p:cNvPr id="6" name="Group 5"/>
          <p:cNvGrpSpPr/>
          <p:nvPr/>
        </p:nvGrpSpPr>
        <p:grpSpPr>
          <a:xfrm>
            <a:off x="4086641" y="1974023"/>
            <a:ext cx="2826543" cy="4686300"/>
            <a:chOff x="2562640" y="1974022"/>
            <a:chExt cx="2826542" cy="468630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2640" y="1974022"/>
              <a:ext cx="1739900" cy="46863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5484" y="2406374"/>
              <a:ext cx="977900" cy="264160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02540" y="5029200"/>
              <a:ext cx="1086642" cy="1610139"/>
            </a:xfrm>
            <a:prstGeom prst="rect">
              <a:avLst/>
            </a:prstGeom>
          </p:spPr>
        </p:pic>
      </p:gr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5491" y="1953039"/>
            <a:ext cx="1143000" cy="1600200"/>
          </a:xfrm>
          <a:prstGeom prst="rect">
            <a:avLst/>
          </a:prstGeom>
        </p:spPr>
      </p:pic>
      <p:sp>
        <p:nvSpPr>
          <p:cNvPr id="8" name="Right Brace 7"/>
          <p:cNvSpPr/>
          <p:nvPr/>
        </p:nvSpPr>
        <p:spPr>
          <a:xfrm>
            <a:off x="7765775" y="2584173"/>
            <a:ext cx="318052" cy="89452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914377"/>
            <a:endParaRPr lang="en-US">
              <a:solidFill>
                <a:prstClr val="black"/>
              </a:solidFill>
            </a:endParaRPr>
          </a:p>
        </p:txBody>
      </p:sp>
      <p:sp>
        <p:nvSpPr>
          <p:cNvPr id="9" name="TextBox 8"/>
          <p:cNvSpPr txBox="1"/>
          <p:nvPr/>
        </p:nvSpPr>
        <p:spPr>
          <a:xfrm>
            <a:off x="8242852" y="2782958"/>
            <a:ext cx="1987827" cy="646331"/>
          </a:xfrm>
          <a:prstGeom prst="rect">
            <a:avLst/>
          </a:prstGeom>
          <a:noFill/>
        </p:spPr>
        <p:txBody>
          <a:bodyPr wrap="square" rtlCol="0">
            <a:spAutoFit/>
          </a:bodyPr>
          <a:lstStyle/>
          <a:p>
            <a:pPr defTabSz="914377"/>
            <a:r>
              <a:rPr lang="en-US" dirty="0">
                <a:solidFill>
                  <a:prstClr val="black"/>
                </a:solidFill>
              </a:rPr>
              <a:t>Patients recovering from blindness</a:t>
            </a:r>
          </a:p>
        </p:txBody>
      </p:sp>
      <p:sp>
        <p:nvSpPr>
          <p:cNvPr id="10" name="TextBox 9"/>
          <p:cNvSpPr txBox="1"/>
          <p:nvPr/>
        </p:nvSpPr>
        <p:spPr>
          <a:xfrm>
            <a:off x="1524001" y="5657672"/>
            <a:ext cx="3061252" cy="1200329"/>
          </a:xfrm>
          <a:prstGeom prst="rect">
            <a:avLst/>
          </a:prstGeom>
          <a:noFill/>
        </p:spPr>
        <p:txBody>
          <a:bodyPr wrap="square" rtlCol="0">
            <a:spAutoFit/>
          </a:bodyPr>
          <a:lstStyle/>
          <a:p>
            <a:pPr defTabSz="914377"/>
            <a:r>
              <a:rPr lang="en-US" dirty="0" err="1">
                <a:solidFill>
                  <a:prstClr val="black"/>
                </a:solidFill>
              </a:rPr>
              <a:t>Ostrovsky</a:t>
            </a:r>
            <a:r>
              <a:rPr lang="en-US" dirty="0">
                <a:solidFill>
                  <a:prstClr val="black"/>
                </a:solidFill>
              </a:rPr>
              <a:t> et al. Visual Parsing After Recovery From Blindness. In </a:t>
            </a:r>
            <a:r>
              <a:rPr lang="en-US" i="1" dirty="0">
                <a:solidFill>
                  <a:prstClr val="black"/>
                </a:solidFill>
              </a:rPr>
              <a:t>Psychological Science</a:t>
            </a:r>
            <a:r>
              <a:rPr lang="en-US" dirty="0">
                <a:solidFill>
                  <a:prstClr val="black"/>
                </a:solidFill>
              </a:rPr>
              <a:t>, 2009.</a:t>
            </a:r>
          </a:p>
        </p:txBody>
      </p:sp>
    </p:spTree>
    <p:extLst>
      <p:ext uri="{BB962C8B-B14F-4D97-AF65-F5344CB8AC3E}">
        <p14:creationId xmlns:p14="http://schemas.microsoft.com/office/powerpoint/2010/main" val="3909776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7813" y="231188"/>
            <a:ext cx="2413612" cy="5283140"/>
            <a:chOff x="23812" y="1245605"/>
            <a:chExt cx="2413612" cy="5283141"/>
          </a:xfrm>
        </p:grpSpPr>
        <p:sp>
          <p:nvSpPr>
            <p:cNvPr id="28" name="TextBox 27"/>
            <p:cNvSpPr txBox="1"/>
            <p:nvPr/>
          </p:nvSpPr>
          <p:spPr>
            <a:xfrm>
              <a:off x="23812"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1. Collect videos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84" y="2628203"/>
              <a:ext cx="1748453" cy="131134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374" y="1245605"/>
              <a:ext cx="1747462" cy="1310018"/>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123" y="4376605"/>
              <a:ext cx="1746714" cy="1084480"/>
            </a:xfrm>
            <a:prstGeom prst="rect">
              <a:avLst/>
            </a:prstGeom>
          </p:spPr>
        </p:pic>
        <p:grpSp>
          <p:nvGrpSpPr>
            <p:cNvPr id="10" name="Group 9"/>
            <p:cNvGrpSpPr/>
            <p:nvPr/>
          </p:nvGrpSpPr>
          <p:grpSpPr>
            <a:xfrm>
              <a:off x="1230618" y="3994132"/>
              <a:ext cx="55984" cy="311584"/>
              <a:chOff x="2233965" y="5953410"/>
              <a:chExt cx="91440" cy="508920"/>
            </a:xfrm>
          </p:grpSpPr>
          <p:sp>
            <p:nvSpPr>
              <p:cNvPr id="6" name="Oval 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3" name="Oval 202"/>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4" name="Oval 203"/>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grpSp>
      </p:grpSp>
      <p:grpSp>
        <p:nvGrpSpPr>
          <p:cNvPr id="7" name="Group 6"/>
          <p:cNvGrpSpPr/>
          <p:nvPr/>
        </p:nvGrpSpPr>
        <p:grpSpPr>
          <a:xfrm>
            <a:off x="4702859" y="243354"/>
            <a:ext cx="2413612" cy="5270974"/>
            <a:chOff x="3178858" y="1257772"/>
            <a:chExt cx="2413612" cy="5270974"/>
          </a:xfrm>
        </p:grpSpPr>
        <p:sp>
          <p:nvSpPr>
            <p:cNvPr id="29" name="TextBox 28"/>
            <p:cNvSpPr txBox="1"/>
            <p:nvPr/>
          </p:nvSpPr>
          <p:spPr>
            <a:xfrm>
              <a:off x="3178858"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2. Segment using motion</a:t>
              </a:r>
            </a:p>
          </p:txBody>
        </p:sp>
        <p:pic>
          <p:nvPicPr>
            <p:cNvPr id="37" name="Pictur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2332" y="2640370"/>
              <a:ext cx="1746691" cy="1310017"/>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2332" y="1257772"/>
              <a:ext cx="1746691" cy="1310018"/>
            </a:xfrm>
            <a:prstGeom prst="rect">
              <a:avLst/>
            </a:prstGeom>
          </p:spPr>
        </p:pic>
        <p:pic>
          <p:nvPicPr>
            <p:cNvPr id="41" name="Picture 4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12308" y="4388772"/>
              <a:ext cx="1746714" cy="1084480"/>
            </a:xfrm>
            <a:prstGeom prst="rect">
              <a:avLst/>
            </a:prstGeom>
          </p:spPr>
        </p:pic>
        <p:grpSp>
          <p:nvGrpSpPr>
            <p:cNvPr id="205" name="Group 204"/>
            <p:cNvGrpSpPr/>
            <p:nvPr/>
          </p:nvGrpSpPr>
          <p:grpSpPr>
            <a:xfrm>
              <a:off x="4329681" y="4006298"/>
              <a:ext cx="55984" cy="311584"/>
              <a:chOff x="2233965" y="5953410"/>
              <a:chExt cx="91440" cy="508920"/>
            </a:xfrm>
          </p:grpSpPr>
          <p:sp>
            <p:nvSpPr>
              <p:cNvPr id="206" name="Oval 20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7" name="Oval 206"/>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208" name="Oval 207"/>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grpSp>
      </p:grpSp>
      <p:grpSp>
        <p:nvGrpSpPr>
          <p:cNvPr id="12" name="Group 11"/>
          <p:cNvGrpSpPr/>
          <p:nvPr/>
        </p:nvGrpSpPr>
        <p:grpSpPr>
          <a:xfrm>
            <a:off x="7874669" y="243355"/>
            <a:ext cx="2545731" cy="5281443"/>
            <a:chOff x="6350669" y="1257772"/>
            <a:chExt cx="2545731" cy="5281443"/>
          </a:xfrm>
        </p:grpSpPr>
        <p:pic>
          <p:nvPicPr>
            <p:cNvPr id="43" name="Picture 42"/>
            <p:cNvPicPr>
              <a:picLocks/>
            </p:cNvPicPr>
            <p:nvPr/>
          </p:nvPicPr>
          <p:blipFill>
            <a:blip r:embed="rId9" cstate="screen">
              <a:extLst>
                <a:ext uri="{28A0092B-C50C-407E-A947-70E740481C1C}">
                  <a14:useLocalDpi xmlns:a14="http://schemas.microsoft.com/office/drawing/2010/main"/>
                </a:ext>
              </a:extLst>
            </a:blip>
            <a:stretch>
              <a:fillRect/>
            </a:stretch>
          </p:blipFill>
          <p:spPr>
            <a:xfrm>
              <a:off x="6554706" y="1257772"/>
              <a:ext cx="1270829" cy="951722"/>
            </a:xfrm>
            <a:prstGeom prst="rect">
              <a:avLst/>
            </a:prstGeom>
            <a:ln w="47625">
              <a:solidFill>
                <a:schemeClr val="accent4"/>
              </a:solidFill>
            </a:ln>
          </p:spPr>
        </p:pic>
        <p:pic>
          <p:nvPicPr>
            <p:cNvPr id="42" name="Picture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0670" y="1703398"/>
              <a:ext cx="1268196" cy="951147"/>
            </a:xfrm>
            <a:prstGeom prst="rect">
              <a:avLst/>
            </a:prstGeom>
            <a:ln w="47625">
              <a:solidFill>
                <a:schemeClr val="accent4"/>
              </a:solidFill>
            </a:ln>
          </p:spPr>
        </p:pic>
        <p:sp>
          <p:nvSpPr>
            <p:cNvPr id="24" name="Down Arrow 23"/>
            <p:cNvSpPr/>
            <p:nvPr/>
          </p:nvSpPr>
          <p:spPr>
            <a:xfrm>
              <a:off x="7827539" y="3711906"/>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sp>
          <p:nvSpPr>
            <p:cNvPr id="30" name="TextBox 29"/>
            <p:cNvSpPr txBox="1"/>
            <p:nvPr/>
          </p:nvSpPr>
          <p:spPr>
            <a:xfrm>
              <a:off x="6350669" y="5461997"/>
              <a:ext cx="2545731" cy="1077218"/>
            </a:xfrm>
            <a:prstGeom prst="rect">
              <a:avLst/>
            </a:prstGeom>
            <a:noFill/>
          </p:spPr>
          <p:txBody>
            <a:bodyPr wrap="square" rtlCol="0">
              <a:spAutoFit/>
            </a:bodyPr>
            <a:lstStyle/>
            <a:p>
              <a:pPr algn="ctr"/>
              <a:r>
                <a:rPr lang="en-US" sz="3200" dirty="0">
                  <a:ea typeface="Times New Roman" charset="0"/>
                  <a:cs typeface="Times New Roman" charset="0"/>
                </a:rPr>
                <a:t>3. Train </a:t>
              </a:r>
              <a:r>
                <a:rPr lang="en-US" sz="3200" dirty="0" err="1">
                  <a:ea typeface="Times New Roman" charset="0"/>
                  <a:cs typeface="Times New Roman" charset="0"/>
                </a:rPr>
                <a:t>ConvNet</a:t>
              </a:r>
              <a:endParaRPr lang="en-US" sz="3200" dirty="0">
                <a:ea typeface="Times New Roman" charset="0"/>
                <a:cs typeface="Times New Roman" charset="0"/>
              </a:endParaRPr>
            </a:p>
          </p:txBody>
        </p:sp>
        <p:pic>
          <p:nvPicPr>
            <p:cNvPr id="44" name="Picture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4661" y="1578700"/>
              <a:ext cx="1270829" cy="953122"/>
            </a:xfrm>
            <a:prstGeom prst="rect">
              <a:avLst/>
            </a:prstGeom>
            <a:ln w="47625">
              <a:solidFill>
                <a:schemeClr val="accent4"/>
              </a:solidFill>
            </a:ln>
          </p:spPr>
        </p:pic>
        <p:sp>
          <p:nvSpPr>
            <p:cNvPr id="2" name="Cube 1"/>
            <p:cNvSpPr/>
            <p:nvPr/>
          </p:nvSpPr>
          <p:spPr>
            <a:xfrm>
              <a:off x="6805233" y="2765061"/>
              <a:ext cx="384888" cy="1125772"/>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1" name="Cube 30"/>
            <p:cNvSpPr/>
            <p:nvPr/>
          </p:nvSpPr>
          <p:spPr>
            <a:xfrm>
              <a:off x="6916498" y="2946667"/>
              <a:ext cx="413257" cy="799041"/>
            </a:xfrm>
            <a:prstGeom prst="cube">
              <a:avLst>
                <a:gd name="adj" fmla="val 582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2" name="Cube 31"/>
            <p:cNvSpPr/>
            <p:nvPr/>
          </p:nvSpPr>
          <p:spPr>
            <a:xfrm>
              <a:off x="7190121" y="3104404"/>
              <a:ext cx="376464" cy="483566"/>
            </a:xfrm>
            <a:prstGeom prst="cube">
              <a:avLst>
                <a:gd name="adj" fmla="val 307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4" name="Cube 33"/>
            <p:cNvSpPr/>
            <p:nvPr/>
          </p:nvSpPr>
          <p:spPr>
            <a:xfrm>
              <a:off x="7512747" y="3302911"/>
              <a:ext cx="301217" cy="90650"/>
            </a:xfrm>
            <a:prstGeom prst="cube">
              <a:avLst>
                <a:gd name="adj" fmla="val 981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5" name="Cube 34"/>
            <p:cNvSpPr/>
            <p:nvPr/>
          </p:nvSpPr>
          <p:spPr>
            <a:xfrm>
              <a:off x="7841236" y="2979994"/>
              <a:ext cx="227772" cy="666217"/>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3"/>
            </a:p>
          </p:txBody>
        </p:sp>
        <p:sp>
          <p:nvSpPr>
            <p:cNvPr id="36" name="Down Arrow 35"/>
            <p:cNvSpPr/>
            <p:nvPr/>
          </p:nvSpPr>
          <p:spPr>
            <a:xfrm>
              <a:off x="6890357" y="2721684"/>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3"/>
            </a:p>
          </p:txBody>
        </p:sp>
        <p:pic>
          <p:nvPicPr>
            <p:cNvPr id="38" name="Picture 37"/>
            <p:cNvPicPr>
              <a:picLocks/>
            </p:cNvPicPr>
            <p:nvPr/>
          </p:nvPicPr>
          <p:blipFill>
            <a:blip r:embed="rId12" cstate="screen">
              <a:extLst>
                <a:ext uri="{28A0092B-C50C-407E-A947-70E740481C1C}">
                  <a14:useLocalDpi xmlns:a14="http://schemas.microsoft.com/office/drawing/2010/main"/>
                </a:ext>
              </a:extLst>
            </a:blip>
            <a:stretch>
              <a:fillRect/>
            </a:stretch>
          </p:blipFill>
          <p:spPr>
            <a:xfrm>
              <a:off x="6554706" y="3995311"/>
              <a:ext cx="1234493" cy="1000045"/>
            </a:xfrm>
            <a:prstGeom prst="rect">
              <a:avLst/>
            </a:prstGeom>
            <a:ln w="47625">
              <a:solidFill>
                <a:schemeClr val="accent4"/>
              </a:solidFill>
            </a:ln>
          </p:spPr>
        </p:pic>
        <p:pic>
          <p:nvPicPr>
            <p:cNvPr id="39" name="Picture 3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50669" y="4443271"/>
              <a:ext cx="1268197" cy="951148"/>
            </a:xfrm>
            <a:prstGeom prst="rect">
              <a:avLst/>
            </a:prstGeom>
            <a:ln w="47625">
              <a:solidFill>
                <a:schemeClr val="accent4"/>
              </a:solidFill>
            </a:ln>
          </p:spPr>
        </p:pic>
        <p:pic>
          <p:nvPicPr>
            <p:cNvPr id="48" name="Picture 4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554661" y="4261011"/>
              <a:ext cx="1270829" cy="953122"/>
            </a:xfrm>
            <a:prstGeom prst="rect">
              <a:avLst/>
            </a:prstGeom>
            <a:ln w="47625">
              <a:solidFill>
                <a:schemeClr val="accent4"/>
              </a:solidFill>
            </a:ln>
          </p:spPr>
        </p:pic>
      </p:grpSp>
      <p:sp>
        <p:nvSpPr>
          <p:cNvPr id="8" name="Rectangle 7">
            <a:extLst>
              <a:ext uri="{FF2B5EF4-FFF2-40B4-BE49-F238E27FC236}">
                <a16:creationId xmlns:a16="http://schemas.microsoft.com/office/drawing/2014/main" id="{E8ED948B-C91E-3C4B-88E4-F411980ECC9A}"/>
              </a:ext>
            </a:extLst>
          </p:cNvPr>
          <p:cNvSpPr/>
          <p:nvPr/>
        </p:nvSpPr>
        <p:spPr>
          <a:xfrm>
            <a:off x="3008645" y="5988442"/>
            <a:ext cx="6096000" cy="646331"/>
          </a:xfrm>
          <a:prstGeom prst="rect">
            <a:avLst/>
          </a:prstGeom>
        </p:spPr>
        <p:txBody>
          <a:bodyPr>
            <a:spAutoFit/>
          </a:bodyPr>
          <a:lstStyle/>
          <a:p>
            <a:r>
              <a:rPr lang="en-US" b="0" i="0" dirty="0">
                <a:solidFill>
                  <a:srgbClr val="222222"/>
                </a:solidFill>
                <a:effectLst/>
                <a:latin typeface="Arial" panose="020B0604020202020204" pitchFamily="34" charset="0"/>
              </a:rPr>
              <a:t>Pathak, Deepak, et al. "Learning Features by Watching Objects Move." </a:t>
            </a:r>
            <a:r>
              <a:rPr lang="en-US" b="0" i="1" dirty="0">
                <a:solidFill>
                  <a:srgbClr val="222222"/>
                </a:solidFill>
                <a:effectLst/>
                <a:latin typeface="Arial" panose="020B0604020202020204" pitchFamily="34" charset="0"/>
              </a:rPr>
              <a:t>CVPR</a:t>
            </a:r>
            <a:r>
              <a:rPr lang="en-US" b="0" i="0" dirty="0">
                <a:solidFill>
                  <a:srgbClr val="222222"/>
                </a:solidFill>
                <a:effectLst/>
                <a:latin typeface="Arial" panose="020B0604020202020204" pitchFamily="34" charset="0"/>
              </a:rPr>
              <a:t>. Vol. 1. No. 2. 2017.</a:t>
            </a:r>
            <a:endParaRPr lang="en-US" dirty="0"/>
          </a:p>
        </p:txBody>
      </p:sp>
    </p:spTree>
    <p:extLst>
      <p:ext uri="{BB962C8B-B14F-4D97-AF65-F5344CB8AC3E}">
        <p14:creationId xmlns:p14="http://schemas.microsoft.com/office/powerpoint/2010/main" val="35790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0266" y="2473326"/>
            <a:ext cx="4986867" cy="2805112"/>
          </a:xfrm>
          <a:prstGeom prst="rect">
            <a:avLst/>
          </a:prstGeom>
        </p:spPr>
      </p:pic>
      <p:sp>
        <p:nvSpPr>
          <p:cNvPr id="5" name="TextBox 4"/>
          <p:cNvSpPr txBox="1"/>
          <p:nvPr/>
        </p:nvSpPr>
        <p:spPr>
          <a:xfrm>
            <a:off x="237067" y="2326217"/>
            <a:ext cx="6011333" cy="954107"/>
          </a:xfrm>
          <a:prstGeom prst="rect">
            <a:avLst/>
          </a:prstGeom>
          <a:noFill/>
        </p:spPr>
        <p:txBody>
          <a:bodyPr wrap="square" rtlCol="0">
            <a:spAutoFit/>
          </a:bodyPr>
          <a:lstStyle/>
          <a:p>
            <a:pPr algn="ctr"/>
            <a:r>
              <a:rPr lang="en-US" sz="2800" dirty="0"/>
              <a:t>What is the color of the kitten to the left of the blue kitten?</a:t>
            </a:r>
          </a:p>
        </p:txBody>
      </p:sp>
      <p:sp>
        <p:nvSpPr>
          <p:cNvPr id="6" name="Rounded Rectangle 5"/>
          <p:cNvSpPr/>
          <p:nvPr/>
        </p:nvSpPr>
        <p:spPr>
          <a:xfrm>
            <a:off x="118533" y="431800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 kittens</a:t>
            </a:r>
          </a:p>
        </p:txBody>
      </p:sp>
      <p:sp>
        <p:nvSpPr>
          <p:cNvPr id="7" name="Rounded Rectangle 6"/>
          <p:cNvSpPr/>
          <p:nvPr/>
        </p:nvSpPr>
        <p:spPr>
          <a:xfrm>
            <a:off x="118533" y="579966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 blueness</a:t>
            </a:r>
          </a:p>
        </p:txBody>
      </p:sp>
      <p:sp>
        <p:nvSpPr>
          <p:cNvPr id="8" name="Rounded Rectangle 7"/>
          <p:cNvSpPr/>
          <p:nvPr/>
        </p:nvSpPr>
        <p:spPr>
          <a:xfrm>
            <a:off x="4174067" y="5046133"/>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9" name="Rounded Rectangle 8"/>
          <p:cNvSpPr/>
          <p:nvPr/>
        </p:nvSpPr>
        <p:spPr>
          <a:xfrm>
            <a:off x="6570132" y="579966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cxnSp>
        <p:nvCxnSpPr>
          <p:cNvPr id="16" name="Straight Arrow Connector 15"/>
          <p:cNvCxnSpPr>
            <a:stCxn id="8" idx="3"/>
            <a:endCxn id="9" idx="1"/>
          </p:cNvCxnSpPr>
          <p:nvPr/>
        </p:nvCxnSpPr>
        <p:spPr>
          <a:xfrm>
            <a:off x="5613401" y="5410200"/>
            <a:ext cx="956731" cy="7535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015065" y="5046134"/>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cxnSp>
        <p:nvCxnSpPr>
          <p:cNvPr id="23" name="Straight Arrow Connector 22"/>
          <p:cNvCxnSpPr>
            <a:stCxn id="6" idx="3"/>
            <a:endCxn id="19" idx="1"/>
          </p:cNvCxnSpPr>
          <p:nvPr/>
        </p:nvCxnSpPr>
        <p:spPr>
          <a:xfrm>
            <a:off x="1557867" y="4682068"/>
            <a:ext cx="457198" cy="7281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3"/>
            <a:endCxn id="19" idx="1"/>
          </p:cNvCxnSpPr>
          <p:nvPr/>
        </p:nvCxnSpPr>
        <p:spPr>
          <a:xfrm flipV="1">
            <a:off x="1557867" y="5410201"/>
            <a:ext cx="457198" cy="753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3"/>
            <a:endCxn id="8" idx="1"/>
          </p:cNvCxnSpPr>
          <p:nvPr/>
        </p:nvCxnSpPr>
        <p:spPr>
          <a:xfrm flipV="1">
            <a:off x="3454399" y="5410200"/>
            <a:ext cx="71966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319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36FC8-7BA3-884B-A37D-9AA828723220}"/>
              </a:ext>
            </a:extLst>
          </p:cNvPr>
          <p:cNvSpPr>
            <a:spLocks noGrp="1"/>
          </p:cNvSpPr>
          <p:nvPr>
            <p:ph type="title"/>
          </p:nvPr>
        </p:nvSpPr>
        <p:spPr/>
        <p:txBody>
          <a:bodyPr/>
          <a:lstStyle/>
          <a:p>
            <a:r>
              <a:rPr lang="en-US" dirty="0"/>
              <a:t>The kitten carousel</a:t>
            </a:r>
          </a:p>
        </p:txBody>
      </p:sp>
      <p:sp>
        <p:nvSpPr>
          <p:cNvPr id="3" name="Content Placeholder 2">
            <a:extLst>
              <a:ext uri="{FF2B5EF4-FFF2-40B4-BE49-F238E27FC236}">
                <a16:creationId xmlns:a16="http://schemas.microsoft.com/office/drawing/2014/main" id="{F0A7F4A7-B29F-9846-B6DA-2AD23FB01003}"/>
              </a:ext>
            </a:extLst>
          </p:cNvPr>
          <p:cNvSpPr>
            <a:spLocks noGrp="1"/>
          </p:cNvSpPr>
          <p:nvPr>
            <p:ph idx="1"/>
          </p:nvPr>
        </p:nvSpPr>
        <p:spPr>
          <a:xfrm>
            <a:off x="838200" y="1825625"/>
            <a:ext cx="5519738" cy="4351338"/>
          </a:xfrm>
        </p:spPr>
        <p:txBody>
          <a:bodyPr/>
          <a:lstStyle/>
          <a:p>
            <a:r>
              <a:rPr lang="en-US" dirty="0"/>
              <a:t>Both kittens see same visual input</a:t>
            </a:r>
          </a:p>
          <a:p>
            <a:r>
              <a:rPr lang="en-US" dirty="0"/>
              <a:t>Active kitten learns well, passive kitten does not. Why?</a:t>
            </a:r>
          </a:p>
          <a:p>
            <a:pPr lvl="1"/>
            <a:r>
              <a:rPr lang="en-US" dirty="0"/>
              <a:t>Knowledge of motion?</a:t>
            </a:r>
          </a:p>
          <a:p>
            <a:pPr lvl="1"/>
            <a:r>
              <a:rPr lang="en-US" dirty="0"/>
              <a:t>Actively choosing action?</a:t>
            </a:r>
          </a:p>
          <a:p>
            <a:pPr lvl="1"/>
            <a:r>
              <a:rPr lang="en-US" dirty="0"/>
              <a:t>Paid more attention?</a:t>
            </a:r>
          </a:p>
        </p:txBody>
      </p:sp>
      <p:pic>
        <p:nvPicPr>
          <p:cNvPr id="4" name="Picture 3">
            <a:extLst>
              <a:ext uri="{FF2B5EF4-FFF2-40B4-BE49-F238E27FC236}">
                <a16:creationId xmlns:a16="http://schemas.microsoft.com/office/drawing/2014/main" id="{B843B880-AB09-4340-9165-EF5BF2FFD744}"/>
              </a:ext>
            </a:extLst>
          </p:cNvPr>
          <p:cNvPicPr>
            <a:picLocks noChangeAspect="1"/>
          </p:cNvPicPr>
          <p:nvPr/>
        </p:nvPicPr>
        <p:blipFill>
          <a:blip r:embed="rId2"/>
          <a:stretch>
            <a:fillRect/>
          </a:stretch>
        </p:blipFill>
        <p:spPr>
          <a:xfrm>
            <a:off x="6673848" y="2371725"/>
            <a:ext cx="5183947" cy="3805238"/>
          </a:xfrm>
          <a:prstGeom prst="rect">
            <a:avLst/>
          </a:prstGeom>
        </p:spPr>
      </p:pic>
      <p:sp>
        <p:nvSpPr>
          <p:cNvPr id="5" name="Rectangle 4">
            <a:extLst>
              <a:ext uri="{FF2B5EF4-FFF2-40B4-BE49-F238E27FC236}">
                <a16:creationId xmlns:a16="http://schemas.microsoft.com/office/drawing/2014/main" id="{4BD7BAAF-C0C8-C446-8018-1F74B62C73FA}"/>
              </a:ext>
            </a:extLst>
          </p:cNvPr>
          <p:cNvSpPr/>
          <p:nvPr/>
        </p:nvSpPr>
        <p:spPr>
          <a:xfrm>
            <a:off x="0" y="4771936"/>
            <a:ext cx="6096000" cy="1200329"/>
          </a:xfrm>
          <a:prstGeom prst="rect">
            <a:avLst/>
          </a:prstGeom>
        </p:spPr>
        <p:txBody>
          <a:bodyPr>
            <a:spAutoFit/>
          </a:bodyPr>
          <a:lstStyle/>
          <a:p>
            <a:r>
              <a:rPr lang="en-US" dirty="0"/>
              <a:t>Held, R. and Hein A. (1963). Movement-produced stimulation in the development of visually guided behavior. </a:t>
            </a:r>
            <a:r>
              <a:rPr lang="en-US" dirty="0" err="1"/>
              <a:t>Jouranal</a:t>
            </a:r>
            <a:r>
              <a:rPr lang="en-US" dirty="0"/>
              <a:t> of Comparative and Physiological Psychology</a:t>
            </a:r>
            <a:br>
              <a:rPr lang="en-US" dirty="0"/>
            </a:br>
            <a:r>
              <a:rPr lang="en-US" dirty="0"/>
              <a:t>56(5): 872-876.</a:t>
            </a:r>
          </a:p>
        </p:txBody>
      </p:sp>
      <p:sp>
        <p:nvSpPr>
          <p:cNvPr id="6" name="Rectangle 5">
            <a:extLst>
              <a:ext uri="{FF2B5EF4-FFF2-40B4-BE49-F238E27FC236}">
                <a16:creationId xmlns:a16="http://schemas.microsoft.com/office/drawing/2014/main" id="{A22E846C-F8A3-F942-8B28-BDD1D4DE1362}"/>
              </a:ext>
            </a:extLst>
          </p:cNvPr>
          <p:cNvSpPr/>
          <p:nvPr/>
        </p:nvSpPr>
        <p:spPr>
          <a:xfrm>
            <a:off x="0" y="5934670"/>
            <a:ext cx="6096000" cy="923330"/>
          </a:xfrm>
          <a:prstGeom prst="rect">
            <a:avLst/>
          </a:prstGeom>
        </p:spPr>
        <p:txBody>
          <a:bodyPr>
            <a:spAutoFit/>
          </a:bodyPr>
          <a:lstStyle/>
          <a:p>
            <a:r>
              <a:rPr lang="en-US" b="0" i="0" dirty="0">
                <a:solidFill>
                  <a:srgbClr val="222222"/>
                </a:solidFill>
                <a:effectLst/>
                <a:latin typeface="Arial" panose="020B0604020202020204" pitchFamily="34" charset="0"/>
              </a:rPr>
              <a:t>Walk, Richard D., Jane D. Shepherd, and David R. Miller. "Attention and the depth perception of kittens." </a:t>
            </a:r>
            <a:r>
              <a:rPr lang="en-US" b="0" i="1" dirty="0">
                <a:solidFill>
                  <a:srgbClr val="222222"/>
                </a:solidFill>
                <a:effectLst/>
                <a:latin typeface="Arial" panose="020B0604020202020204" pitchFamily="34" charset="0"/>
              </a:rPr>
              <a:t>Bulletin of the </a:t>
            </a:r>
            <a:r>
              <a:rPr lang="en-US" b="0" i="1" dirty="0" err="1">
                <a:solidFill>
                  <a:srgbClr val="222222"/>
                </a:solidFill>
                <a:effectLst/>
                <a:latin typeface="Arial" panose="020B0604020202020204" pitchFamily="34" charset="0"/>
              </a:rPr>
              <a:t>Psychonomic</a:t>
            </a:r>
            <a:r>
              <a:rPr lang="en-US" b="0" i="1" dirty="0">
                <a:solidFill>
                  <a:srgbClr val="222222"/>
                </a:solidFill>
                <a:effectLst/>
                <a:latin typeface="Arial" panose="020B0604020202020204" pitchFamily="34" charset="0"/>
              </a:rPr>
              <a:t> Society</a:t>
            </a:r>
            <a:r>
              <a:rPr lang="en-US" b="0" i="0" dirty="0">
                <a:solidFill>
                  <a:srgbClr val="222222"/>
                </a:solidFill>
                <a:effectLst/>
                <a:latin typeface="Arial" panose="020B0604020202020204" pitchFamily="34" charset="0"/>
              </a:rPr>
              <a:t> 26.3 (1988): 248-251.</a:t>
            </a:r>
            <a:endParaRPr lang="en-US" dirty="0"/>
          </a:p>
        </p:txBody>
      </p:sp>
    </p:spTree>
    <p:extLst>
      <p:ext uri="{BB962C8B-B14F-4D97-AF65-F5344CB8AC3E}">
        <p14:creationId xmlns:p14="http://schemas.microsoft.com/office/powerpoint/2010/main" val="3422355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pPr/>
              <a:t>41</a:t>
            </a:fld>
            <a:endParaRPr lang="en"/>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4727" y="943539"/>
            <a:ext cx="8229600" cy="2302328"/>
          </a:xfrm>
          <a:prstGeom prst="rect">
            <a:avLst/>
          </a:prstGeom>
          <a:ln w="63500">
            <a:solidFill>
              <a:srgbClr val="FF0000"/>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10497" y="3836287"/>
            <a:ext cx="8233830" cy="2302328"/>
          </a:xfrm>
          <a:prstGeom prst="rect">
            <a:avLst/>
          </a:prstGeom>
          <a:ln w="63500">
            <a:solidFill>
              <a:srgbClr val="FF0000"/>
            </a:solidFill>
          </a:ln>
        </p:spPr>
      </p:pic>
      <p:grpSp>
        <p:nvGrpSpPr>
          <p:cNvPr id="8" name="Group 7"/>
          <p:cNvGrpSpPr/>
          <p:nvPr/>
        </p:nvGrpSpPr>
        <p:grpSpPr>
          <a:xfrm>
            <a:off x="3164614" y="4882238"/>
            <a:ext cx="5862774" cy="1786132"/>
            <a:chOff x="1640614" y="4882238"/>
            <a:chExt cx="5862774" cy="1786132"/>
          </a:xfrm>
        </p:grpSpPr>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954325" y="5761141"/>
              <a:ext cx="1235352" cy="579105"/>
            </a:xfrm>
            <a:prstGeom prst="rect">
              <a:avLst/>
            </a:prstGeom>
          </p:spPr>
        </p:pic>
        <p:cxnSp>
          <p:nvCxnSpPr>
            <p:cNvPr id="10" name="Straight Connector 9"/>
            <p:cNvCxnSpPr/>
            <p:nvPr/>
          </p:nvCxnSpPr>
          <p:spPr>
            <a:xfrm rot="-3000000" flipV="1">
              <a:off x="3170784" y="3352068"/>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3000000" flipV="1">
              <a:off x="5973218" y="3352069"/>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586949">
            <a:off x="6469416" y="4166498"/>
            <a:ext cx="5862774" cy="1786132"/>
            <a:chOff x="1640614" y="4882238"/>
            <a:chExt cx="5862774" cy="1786132"/>
          </a:xfrm>
        </p:grpSpPr>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3954325" y="5761141"/>
              <a:ext cx="1235352" cy="579105"/>
            </a:xfrm>
            <a:prstGeom prst="rect">
              <a:avLst/>
            </a:prstGeom>
          </p:spPr>
        </p:pic>
        <p:cxnSp>
          <p:nvCxnSpPr>
            <p:cNvPr id="14" name="Straight Connector 13"/>
            <p:cNvCxnSpPr/>
            <p:nvPr/>
          </p:nvCxnSpPr>
          <p:spPr>
            <a:xfrm rot="-3000000" flipV="1">
              <a:off x="3170784" y="3352068"/>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000000" flipV="1">
              <a:off x="5973218" y="3352069"/>
              <a:ext cx="0" cy="306034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6" name="Curved Up Arrow 15"/>
          <p:cNvSpPr/>
          <p:nvPr/>
        </p:nvSpPr>
        <p:spPr>
          <a:xfrm rot="20167482">
            <a:off x="6761605" y="5259056"/>
            <a:ext cx="2432827" cy="1059809"/>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mc:Choice xmlns:a14="http://schemas.microsoft.com/office/drawing/2010/main" Requires="a14">
          <p:sp>
            <p:nvSpPr>
              <p:cNvPr id="18" name="Title 1"/>
              <p:cNvSpPr>
                <a:spLocks noGrp="1"/>
              </p:cNvSpPr>
              <p:nvPr>
                <p:ph type="title"/>
              </p:nvPr>
            </p:nvSpPr>
            <p:spPr>
              <a:xfrm>
                <a:off x="1842294" y="0"/>
                <a:ext cx="8507413" cy="827584"/>
              </a:xfrm>
            </p:spPr>
            <p:txBody>
              <a:bodyPr>
                <a:normAutofit fontScale="90000"/>
              </a:bodyPr>
              <a:lstStyle/>
              <a:p>
                <a:pPr lvl="0"/>
                <a:r>
                  <a:rPr lang="en-US" dirty="0">
                    <a:solidFill>
                      <a:srgbClr val="0000FF"/>
                    </a:solidFill>
                  </a:rPr>
                  <a:t>Ego-motion</a:t>
                </a:r>
                <a:r>
                  <a:rPr lang="en-US" dirty="0">
                    <a:solidFill>
                      <a:sysClr val="windowText" lastClr="000000"/>
                    </a:solidFill>
                  </a:rPr>
                  <a:t> </a:t>
                </a:r>
                <a14:m>
                  <m:oMath xmlns:m="http://schemas.openxmlformats.org/officeDocument/2006/math">
                    <m:r>
                      <a:rPr lang="en" i="1">
                        <a:latin typeface="Cambria Math" charset="0"/>
                        <a:ea typeface="Cambria Math" charset="0"/>
                        <a:cs typeface="Cambria Math" charset="0"/>
                      </a:rPr>
                      <m:t>↔</m:t>
                    </m:r>
                  </m:oMath>
                </a14:m>
                <a:r>
                  <a:rPr lang="en-US" dirty="0">
                    <a:solidFill>
                      <a:sysClr val="windowText" lastClr="000000"/>
                    </a:solidFill>
                  </a:rPr>
                  <a:t> </a:t>
                </a:r>
                <a:r>
                  <a:rPr lang="en-US" dirty="0">
                    <a:solidFill>
                      <a:srgbClr val="008000"/>
                    </a:solidFill>
                  </a:rPr>
                  <a:t>vision</a:t>
                </a:r>
                <a:r>
                  <a:rPr lang="en-US" dirty="0">
                    <a:solidFill>
                      <a:schemeClr val="tx1"/>
                    </a:solidFill>
                  </a:rPr>
                  <a:t>: view prediction</a:t>
                </a:r>
              </a:p>
            </p:txBody>
          </p:sp>
        </mc:Choice>
        <mc:Fallback>
          <p:sp>
            <p:nvSpPr>
              <p:cNvPr id="18" name="Title 1"/>
              <p:cNvSpPr>
                <a:spLocks noGrp="1" noRot="1" noChangeAspect="1" noMove="1" noResize="1" noEditPoints="1" noAdjustHandles="1" noChangeArrowheads="1" noChangeShapeType="1" noTextEdit="1"/>
              </p:cNvSpPr>
              <p:nvPr>
                <p:ph type="title"/>
              </p:nvPr>
            </p:nvSpPr>
            <p:spPr>
              <a:xfrm>
                <a:off x="1842294" y="0"/>
                <a:ext cx="8507413" cy="827584"/>
              </a:xfrm>
              <a:blipFill>
                <a:blip r:embed="rId7"/>
                <a:stretch>
                  <a:fillRect l="-2385" t="-1538" b="-27692"/>
                </a:stretch>
              </a:blipFill>
            </p:spPr>
            <p:txBody>
              <a:bodyPr/>
              <a:lstStyle/>
              <a:p>
                <a:r>
                  <a:rPr lang="en-US">
                    <a:noFill/>
                  </a:rPr>
                  <a:t> </a:t>
                </a:r>
              </a:p>
            </p:txBody>
          </p:sp>
        </mc:Fallback>
      </mc:AlternateContent>
      <p:grpSp>
        <p:nvGrpSpPr>
          <p:cNvPr id="20" name="Group 19"/>
          <p:cNvGrpSpPr/>
          <p:nvPr/>
        </p:nvGrpSpPr>
        <p:grpSpPr>
          <a:xfrm>
            <a:off x="3164613" y="4882238"/>
            <a:ext cx="5862774" cy="1786132"/>
            <a:chOff x="1640614" y="4882238"/>
            <a:chExt cx="5862774" cy="1786132"/>
          </a:xfrm>
        </p:grpSpPr>
        <p:pic>
          <p:nvPicPr>
            <p:cNvPr id="21" name="Picture 20"/>
            <p:cNvPicPr>
              <a:picLocks noChangeAspect="1"/>
            </p:cNvPicPr>
            <p:nvPr/>
          </p:nvPicPr>
          <p:blipFill>
            <a:blip r:embed="rId6" cstate="email">
              <a:alphaModFix amt="25000"/>
              <a:extLst>
                <a:ext uri="{28A0092B-C50C-407E-A947-70E740481C1C}">
                  <a14:useLocalDpi xmlns:a14="http://schemas.microsoft.com/office/drawing/2010/main"/>
                </a:ext>
              </a:extLst>
            </a:blip>
            <a:stretch>
              <a:fillRect/>
            </a:stretch>
          </p:blipFill>
          <p:spPr>
            <a:xfrm rot="16200000">
              <a:off x="3954325" y="5761141"/>
              <a:ext cx="1235352" cy="579105"/>
            </a:xfrm>
            <a:prstGeom prst="rect">
              <a:avLst/>
            </a:prstGeom>
          </p:spPr>
        </p:pic>
        <p:cxnSp>
          <p:nvCxnSpPr>
            <p:cNvPr id="22" name="Straight Connector 21"/>
            <p:cNvCxnSpPr/>
            <p:nvPr/>
          </p:nvCxnSpPr>
          <p:spPr>
            <a:xfrm rot="-3000000" flipV="1">
              <a:off x="3170784" y="3352068"/>
              <a:ext cx="0" cy="3060340"/>
            </a:xfrm>
            <a:prstGeom prst="line">
              <a:avLst/>
            </a:prstGeom>
            <a:ln w="38100">
              <a:solidFill>
                <a:srgbClr val="FF0000">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3000000" flipV="1">
              <a:off x="5973218" y="3352069"/>
              <a:ext cx="0" cy="3060340"/>
            </a:xfrm>
            <a:prstGeom prst="line">
              <a:avLst/>
            </a:prstGeom>
            <a:ln w="38100">
              <a:solidFill>
                <a:srgbClr val="FF0000">
                  <a:alpha val="25000"/>
                </a:srgb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842293" y="3306533"/>
            <a:ext cx="2084032" cy="492443"/>
          </a:xfrm>
          <a:prstGeom prst="rect">
            <a:avLst/>
          </a:prstGeom>
          <a:noFill/>
        </p:spPr>
        <p:txBody>
          <a:bodyPr wrap="none" rtlCol="0">
            <a:spAutoFit/>
          </a:bodyPr>
          <a:lstStyle/>
          <a:p>
            <a:r>
              <a:rPr lang="en-US" sz="2600" b="1" dirty="0"/>
              <a:t>After moving:</a:t>
            </a:r>
          </a:p>
        </p:txBody>
      </p:sp>
      <p:sp>
        <p:nvSpPr>
          <p:cNvPr id="3" name="Rectangle 2"/>
          <p:cNvSpPr/>
          <p:nvPr/>
        </p:nvSpPr>
        <p:spPr>
          <a:xfrm>
            <a:off x="6050619" y="2676847"/>
            <a:ext cx="1762837" cy="216024"/>
          </a:xfrm>
          <a:prstGeom prst="rect">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6" name="Rectangle 25"/>
          <p:cNvSpPr/>
          <p:nvPr/>
        </p:nvSpPr>
        <p:spPr>
          <a:xfrm rot="5400000">
            <a:off x="6547411" y="2629648"/>
            <a:ext cx="986635" cy="252028"/>
          </a:xfrm>
          <a:prstGeom prst="rect">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7" name="Rectangle 26"/>
          <p:cNvSpPr/>
          <p:nvPr/>
        </p:nvSpPr>
        <p:spPr>
          <a:xfrm rot="5400000">
            <a:off x="7802368" y="979930"/>
            <a:ext cx="2149186" cy="2388912"/>
          </a:xfrm>
          <a:prstGeom prst="rect">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 name="Trapezoid 16"/>
          <p:cNvSpPr/>
          <p:nvPr/>
        </p:nvSpPr>
        <p:spPr>
          <a:xfrm rot="6300000">
            <a:off x="3162560" y="1003368"/>
            <a:ext cx="486497" cy="2868623"/>
          </a:xfrm>
          <a:prstGeom prst="trapezoid">
            <a:avLst/>
          </a:pr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010498" y="934467"/>
            <a:ext cx="4040121" cy="2311400"/>
          </a:xfrm>
          <a:custGeom>
            <a:avLst/>
            <a:gdLst>
              <a:gd name="connsiteX0" fmla="*/ 0 w 4051300"/>
              <a:gd name="connsiteY0" fmla="*/ 25400 h 2311400"/>
              <a:gd name="connsiteX1" fmla="*/ 2260600 w 4051300"/>
              <a:gd name="connsiteY1" fmla="*/ 0 h 2311400"/>
              <a:gd name="connsiteX2" fmla="*/ 4051300 w 4051300"/>
              <a:gd name="connsiteY2" fmla="*/ 1612900 h 2311400"/>
              <a:gd name="connsiteX3" fmla="*/ 4038600 w 4051300"/>
              <a:gd name="connsiteY3" fmla="*/ 2286000 h 2311400"/>
              <a:gd name="connsiteX4" fmla="*/ 0 w 4051300"/>
              <a:gd name="connsiteY4" fmla="*/ 2311400 h 2311400"/>
              <a:gd name="connsiteX5" fmla="*/ 0 w 4051300"/>
              <a:gd name="connsiteY5" fmla="*/ 254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300" h="2311400">
                <a:moveTo>
                  <a:pt x="0" y="25400"/>
                </a:moveTo>
                <a:lnTo>
                  <a:pt x="2260600" y="0"/>
                </a:lnTo>
                <a:lnTo>
                  <a:pt x="4051300" y="1612900"/>
                </a:lnTo>
                <a:lnTo>
                  <a:pt x="4038600" y="2286000"/>
                </a:lnTo>
                <a:lnTo>
                  <a:pt x="0" y="2311400"/>
                </a:lnTo>
                <a:lnTo>
                  <a:pt x="0" y="25400"/>
                </a:lnTo>
                <a:close/>
              </a:path>
            </a:pathLst>
          </a:custGeom>
          <a:solidFill>
            <a:srgbClr val="FFFF00">
              <a:alpha val="40000"/>
            </a:srgbClr>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B51C4E-8B31-B441-8EB3-83A76EC87A6A}"/>
              </a:ext>
            </a:extLst>
          </p:cNvPr>
          <p:cNvSpPr txBox="1"/>
          <p:nvPr/>
        </p:nvSpPr>
        <p:spPr>
          <a:xfrm>
            <a:off x="8669396" y="6333134"/>
            <a:ext cx="3471261" cy="369332"/>
          </a:xfrm>
          <a:prstGeom prst="rect">
            <a:avLst/>
          </a:prstGeom>
          <a:noFill/>
        </p:spPr>
        <p:txBody>
          <a:bodyPr wrap="square" rtlCol="0">
            <a:spAutoFit/>
          </a:bodyPr>
          <a:lstStyle/>
          <a:p>
            <a:r>
              <a:rPr lang="en-US" dirty="0"/>
              <a:t>Slide credit: Dinesh </a:t>
            </a:r>
            <a:r>
              <a:rPr lang="en-US" dirty="0" err="1"/>
              <a:t>Jayaraman</a:t>
            </a:r>
            <a:endParaRPr lang="en-US" dirty="0"/>
          </a:p>
        </p:txBody>
      </p:sp>
    </p:spTree>
    <p:custDataLst>
      <p:tags r:id="rId1"/>
    </p:custDataLst>
    <p:extLst>
      <p:ext uri="{BB962C8B-B14F-4D97-AF65-F5344CB8AC3E}">
        <p14:creationId xmlns:p14="http://schemas.microsoft.com/office/powerpoint/2010/main" val="3383689422"/>
      </p:ext>
    </p:extLst>
  </p:cSld>
  <p:clrMapOvr>
    <a:masterClrMapping/>
  </p:clrMapOvr>
  <mc:AlternateContent xmlns:mc="http://schemas.openxmlformats.org/markup-compatibility/2006" xmlns:p14="http://schemas.microsoft.com/office/powerpoint/2010/main">
    <mc:Choice Requires="p14">
      <p:transition spd="slow" p14:dur="2000" advTm="32908"/>
    </mc:Choice>
    <mc:Fallback xmlns="">
      <p:transition spd="slow" advTm="32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entr" presetSubtype="0" fill="hold" nodeType="withEffect">
                                  <p:stCondLst>
                                    <p:cond delay="500"/>
                                  </p:stCondLst>
                                  <p:childTnLst>
                                    <p:set>
                                      <p:cBhvr>
                                        <p:cTn id="17" dur="1" fill="hold">
                                          <p:stCondLst>
                                            <p:cond delay="0"/>
                                          </p:stCondLst>
                                        </p:cTn>
                                        <p:tgtEl>
                                          <p:spTgt spid="20"/>
                                        </p:tgtEl>
                                        <p:attrNameLst>
                                          <p:attrName>style.visibility</p:attrName>
                                        </p:attrNameLst>
                                      </p:cBhvr>
                                      <p:to>
                                        <p:strVal val="visible"/>
                                      </p:to>
                                    </p:set>
                                  </p:childTnLst>
                                </p:cTn>
                              </p:par>
                              <p:par>
                                <p:cTn id="18" presetID="10" presetClass="exit" presetSubtype="0" fill="hold" nodeType="withEffect">
                                  <p:stCondLst>
                                    <p:cond delay="50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P spid="3" grpId="0" animBg="1"/>
      <p:bldP spid="3" grpId="1" animBg="1"/>
      <p:bldP spid="26" grpId="0" animBg="1"/>
      <p:bldP spid="26" grpId="1" animBg="1"/>
      <p:bldP spid="27" grpId="0" animBg="1"/>
      <p:bldP spid="27" grpId="1" animBg="1"/>
      <p:bldP spid="17" grpId="0" animBg="1"/>
      <p:bldP spid="17" grpId="1"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7" name="Group 6"/>
          <p:cNvGrpSpPr/>
          <p:nvPr/>
        </p:nvGrpSpPr>
        <p:grpSpPr>
          <a:xfrm>
            <a:off x="5720842" y="2096853"/>
            <a:ext cx="4947667" cy="4464497"/>
            <a:chOff x="3707904" y="1592796"/>
            <a:chExt cx="4947667" cy="4464497"/>
          </a:xfrm>
        </p:grpSpPr>
        <p:grpSp>
          <p:nvGrpSpPr>
            <p:cNvPr id="31" name="Group 30"/>
            <p:cNvGrpSpPr/>
            <p:nvPr/>
          </p:nvGrpSpPr>
          <p:grpSpPr>
            <a:xfrm>
              <a:off x="3707904" y="1592796"/>
              <a:ext cx="4947667" cy="4464497"/>
              <a:chOff x="3707904" y="1592796"/>
              <a:chExt cx="4947667" cy="4464497"/>
            </a:xfrm>
          </p:grpSpPr>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07904" y="1592796"/>
                <a:ext cx="4947667" cy="4464497"/>
              </a:xfrm>
              <a:prstGeom prst="rect">
                <a:avLst/>
              </a:prstGeom>
            </p:spPr>
          </p:pic>
          <p:pic>
            <p:nvPicPr>
              <p:cNvPr id="33" name="Picture 32"/>
              <p:cNvPicPr>
                <a:picLocks/>
              </p:cNvPicPr>
              <p:nvPr/>
            </p:nvPicPr>
            <p:blipFill>
              <a:blip r:embed="rId5" cstate="email">
                <a:extLst>
                  <a:ext uri="{28A0092B-C50C-407E-A947-70E740481C1C}">
                    <a14:useLocalDpi xmlns:a14="http://schemas.microsoft.com/office/drawing/2010/main"/>
                  </a:ext>
                </a:extLst>
              </a:blip>
              <a:stretch>
                <a:fillRect/>
              </a:stretch>
            </p:blipFill>
            <p:spPr>
              <a:xfrm>
                <a:off x="4752020" y="2607328"/>
                <a:ext cx="684076" cy="677655"/>
              </a:xfrm>
              <a:prstGeom prst="rect">
                <a:avLst/>
              </a:prstGeom>
            </p:spPr>
          </p:pic>
          <p:pic>
            <p:nvPicPr>
              <p:cNvPr id="34" name="Picture 33"/>
              <p:cNvPicPr>
                <a:picLocks/>
              </p:cNvPicPr>
              <p:nvPr/>
            </p:nvPicPr>
            <p:blipFill>
              <a:blip r:embed="rId6" cstate="email">
                <a:extLst>
                  <a:ext uri="{28A0092B-C50C-407E-A947-70E740481C1C}">
                    <a14:useLocalDpi xmlns:a14="http://schemas.microsoft.com/office/drawing/2010/main"/>
                  </a:ext>
                </a:extLst>
              </a:blip>
              <a:stretch>
                <a:fillRect/>
              </a:stretch>
            </p:blipFill>
            <p:spPr>
              <a:xfrm>
                <a:off x="3876678" y="3104964"/>
                <a:ext cx="659318" cy="648072"/>
              </a:xfrm>
              <a:prstGeom prst="rect">
                <a:avLst/>
              </a:prstGeom>
            </p:spPr>
          </p:pic>
          <p:pic>
            <p:nvPicPr>
              <p:cNvPr id="35" name="Picture 34"/>
              <p:cNvPicPr>
                <a:picLocks/>
              </p:cNvPicPr>
              <p:nvPr/>
            </p:nvPicPr>
            <p:blipFill>
              <a:blip r:embed="rId7" cstate="email">
                <a:extLst>
                  <a:ext uri="{28A0092B-C50C-407E-A947-70E740481C1C}">
                    <a14:useLocalDpi xmlns:a14="http://schemas.microsoft.com/office/drawing/2010/main"/>
                  </a:ext>
                </a:extLst>
              </a:blip>
              <a:stretch>
                <a:fillRect/>
              </a:stretch>
            </p:blipFill>
            <p:spPr>
              <a:xfrm>
                <a:off x="5652120" y="3032956"/>
                <a:ext cx="648072" cy="684076"/>
              </a:xfrm>
              <a:prstGeom prst="rect">
                <a:avLst/>
              </a:prstGeom>
            </p:spPr>
          </p:pic>
          <p:pic>
            <p:nvPicPr>
              <p:cNvPr id="36" name="Picture 3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52020" y="1736812"/>
                <a:ext cx="684076" cy="676987"/>
              </a:xfrm>
              <a:prstGeom prst="rect">
                <a:avLst/>
              </a:prstGeom>
            </p:spPr>
          </p:pic>
        </p:grpSp>
        <p:pic>
          <p:nvPicPr>
            <p:cNvPr id="2" name="Picture 1"/>
            <p:cNvPicPr>
              <a:picLocks/>
            </p:cNvPicPr>
            <p:nvPr/>
          </p:nvPicPr>
          <p:blipFill>
            <a:blip r:embed="rId9" cstate="email">
              <a:extLst>
                <a:ext uri="{28A0092B-C50C-407E-A947-70E740481C1C}">
                  <a14:useLocalDpi xmlns:a14="http://schemas.microsoft.com/office/drawing/2010/main"/>
                </a:ext>
              </a:extLst>
            </a:blip>
            <a:stretch>
              <a:fillRect/>
            </a:stretch>
          </p:blipFill>
          <p:spPr>
            <a:xfrm>
              <a:off x="6516217" y="4692752"/>
              <a:ext cx="684076" cy="644460"/>
            </a:xfrm>
            <a:prstGeom prst="rect">
              <a:avLst/>
            </a:prstGeom>
          </p:spPr>
        </p:pic>
        <p:pic>
          <p:nvPicPr>
            <p:cNvPr id="3" name="Picture 2"/>
            <p:cNvPicPr>
              <a:picLocks/>
            </p:cNvPicPr>
            <p:nvPr/>
          </p:nvPicPr>
          <p:blipFill>
            <a:blip r:embed="rId10" cstate="email">
              <a:extLst>
                <a:ext uri="{28A0092B-C50C-407E-A947-70E740481C1C}">
                  <a14:useLocalDpi xmlns:a14="http://schemas.microsoft.com/office/drawing/2010/main"/>
                </a:ext>
              </a:extLst>
            </a:blip>
            <a:stretch>
              <a:fillRect/>
            </a:stretch>
          </p:blipFill>
          <p:spPr>
            <a:xfrm>
              <a:off x="6491601" y="3810194"/>
              <a:ext cx="725822" cy="654445"/>
            </a:xfrm>
            <a:prstGeom prst="rect">
              <a:avLst/>
            </a:prstGeom>
          </p:spPr>
        </p:pic>
        <p:pic>
          <p:nvPicPr>
            <p:cNvPr id="4" name="Picture 3"/>
            <p:cNvPicPr>
              <a:picLocks/>
            </p:cNvPicPr>
            <p:nvPr/>
          </p:nvPicPr>
          <p:blipFill>
            <a:blip r:embed="rId11" cstate="email">
              <a:extLst>
                <a:ext uri="{28A0092B-C50C-407E-A947-70E740481C1C}">
                  <a14:useLocalDpi xmlns:a14="http://schemas.microsoft.com/office/drawing/2010/main"/>
                </a:ext>
              </a:extLst>
            </a:blip>
            <a:stretch>
              <a:fillRect/>
            </a:stretch>
          </p:blipFill>
          <p:spPr>
            <a:xfrm>
              <a:off x="5616117" y="5166467"/>
              <a:ext cx="696503" cy="662713"/>
            </a:xfrm>
            <a:prstGeom prst="rect">
              <a:avLst/>
            </a:prstGeom>
          </p:spPr>
        </p:pic>
        <p:pic>
          <p:nvPicPr>
            <p:cNvPr id="6" name="Picture 5"/>
            <p:cNvPicPr>
              <a:picLocks/>
            </p:cNvPicPr>
            <p:nvPr/>
          </p:nvPicPr>
          <p:blipFill>
            <a:blip r:embed="rId12" cstate="email">
              <a:extLst>
                <a:ext uri="{28A0092B-C50C-407E-A947-70E740481C1C}">
                  <a14:useLocalDpi xmlns:a14="http://schemas.microsoft.com/office/drawing/2010/main"/>
                </a:ext>
              </a:extLst>
            </a:blip>
            <a:stretch>
              <a:fillRect/>
            </a:stretch>
          </p:blipFill>
          <p:spPr>
            <a:xfrm>
              <a:off x="7400855" y="5125352"/>
              <a:ext cx="699537" cy="703827"/>
            </a:xfrm>
            <a:prstGeom prst="rect">
              <a:avLst/>
            </a:prstGeom>
          </p:spPr>
        </p:pic>
      </p:grpSp>
      <p:sp>
        <p:nvSpPr>
          <p:cNvPr id="8" name="TextBox 7"/>
          <p:cNvSpPr txBox="1"/>
          <p:nvPr/>
        </p:nvSpPr>
        <p:spPr>
          <a:xfrm>
            <a:off x="5758915" y="1070402"/>
            <a:ext cx="4467768" cy="954107"/>
          </a:xfrm>
          <a:prstGeom prst="rect">
            <a:avLst/>
          </a:prstGeom>
          <a:noFill/>
        </p:spPr>
        <p:txBody>
          <a:bodyPr wrap="square" rtlCol="0">
            <a:spAutoFit/>
          </a:bodyPr>
          <a:lstStyle/>
          <a:p>
            <a:pPr algn="ctr"/>
            <a:r>
              <a:rPr lang="en-US" sz="2800" b="1" dirty="0">
                <a:solidFill>
                  <a:srgbClr val="0000FF"/>
                </a:solidFill>
              </a:rPr>
              <a:t>Equivariant embedding </a:t>
            </a:r>
            <a:r>
              <a:rPr lang="en-US" sz="2800" dirty="0"/>
              <a:t>organized by ego-motions</a:t>
            </a:r>
          </a:p>
        </p:txBody>
      </p:sp>
      <p:sp>
        <p:nvSpPr>
          <p:cNvPr id="11" name="Rectangle 10"/>
          <p:cNvSpPr/>
          <p:nvPr/>
        </p:nvSpPr>
        <p:spPr>
          <a:xfrm>
            <a:off x="5900861" y="2541770"/>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888640" y="2537082"/>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146017" y="3363818"/>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645113" y="4215045"/>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96552" y="4314251"/>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224897" y="5248458"/>
            <a:ext cx="792088" cy="85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435783" y="4288596"/>
            <a:ext cx="2677546" cy="204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43271" y="3537012"/>
            <a:ext cx="921687" cy="75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449033" y="3405892"/>
            <a:ext cx="998298" cy="90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611480" y="2235351"/>
            <a:ext cx="881117" cy="91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52436" y="4310197"/>
            <a:ext cx="4284476" cy="1815882"/>
          </a:xfrm>
          <a:prstGeom prst="rect">
            <a:avLst/>
          </a:prstGeom>
          <a:noFill/>
        </p:spPr>
        <p:txBody>
          <a:bodyPr wrap="square" rtlCol="0">
            <a:spAutoFit/>
          </a:bodyPr>
          <a:lstStyle/>
          <a:p>
            <a:pPr algn="ctr"/>
            <a:r>
              <a:rPr lang="en-US" sz="2800" dirty="0">
                <a:solidFill>
                  <a:srgbClr val="FF0000"/>
                </a:solidFill>
              </a:rPr>
              <a:t>Pairs of frames related by similar ego-motion should be related by same feature transformation</a:t>
            </a:r>
          </a:p>
        </p:txBody>
      </p:sp>
      <p:sp>
        <p:nvSpPr>
          <p:cNvPr id="5" name="Rectangle 4"/>
          <p:cNvSpPr/>
          <p:nvPr/>
        </p:nvSpPr>
        <p:spPr>
          <a:xfrm>
            <a:off x="6692950" y="3111385"/>
            <a:ext cx="799647" cy="727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idx="12"/>
          </p:nvPr>
        </p:nvSpPr>
        <p:spPr/>
        <p:txBody>
          <a:bodyPr/>
          <a:lstStyle/>
          <a:p>
            <a:fld id="{00000000-1234-1234-1234-123412341234}" type="slidenum">
              <a:rPr lang="en" smtClean="0"/>
              <a:pPr/>
              <a:t>42</a:t>
            </a:fld>
            <a:endParaRPr lang="en"/>
          </a:p>
        </p:txBody>
      </p:sp>
      <p:sp>
        <p:nvSpPr>
          <p:cNvPr id="14" name="Rectangle 13"/>
          <p:cNvSpPr/>
          <p:nvPr/>
        </p:nvSpPr>
        <p:spPr>
          <a:xfrm>
            <a:off x="9230361" y="2325479"/>
            <a:ext cx="1135239" cy="972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9144780" y="2257274"/>
            <a:ext cx="1245297" cy="400110"/>
          </a:xfrm>
          <a:prstGeom prst="rect">
            <a:avLst/>
          </a:prstGeom>
          <a:noFill/>
        </p:spPr>
        <p:txBody>
          <a:bodyPr wrap="square" rtlCol="0">
            <a:spAutoFit/>
          </a:bodyPr>
          <a:lstStyle/>
          <a:p>
            <a:r>
              <a:rPr lang="en-US" sz="2000" b="1" dirty="0">
                <a:solidFill>
                  <a:srgbClr val="0000FF"/>
                </a:solidFill>
              </a:rPr>
              <a:t>left turn</a:t>
            </a:r>
          </a:p>
        </p:txBody>
      </p:sp>
      <p:sp>
        <p:nvSpPr>
          <p:cNvPr id="42" name="TextBox 41"/>
          <p:cNvSpPr txBox="1"/>
          <p:nvPr/>
        </p:nvSpPr>
        <p:spPr>
          <a:xfrm>
            <a:off x="9149202" y="2608884"/>
            <a:ext cx="1196994" cy="400110"/>
          </a:xfrm>
          <a:prstGeom prst="rect">
            <a:avLst/>
          </a:prstGeom>
          <a:noFill/>
        </p:spPr>
        <p:txBody>
          <a:bodyPr wrap="none" rtlCol="0">
            <a:spAutoFit/>
          </a:bodyPr>
          <a:lstStyle/>
          <a:p>
            <a:r>
              <a:rPr lang="en-US" sz="2000" b="1" dirty="0"/>
              <a:t>right turn</a:t>
            </a:r>
          </a:p>
        </p:txBody>
      </p:sp>
      <p:sp>
        <p:nvSpPr>
          <p:cNvPr id="43" name="TextBox 42"/>
          <p:cNvSpPr txBox="1"/>
          <p:nvPr/>
        </p:nvSpPr>
        <p:spPr>
          <a:xfrm>
            <a:off x="9158643" y="2916749"/>
            <a:ext cx="1033937" cy="400110"/>
          </a:xfrm>
          <a:prstGeom prst="rect">
            <a:avLst/>
          </a:prstGeom>
          <a:noFill/>
        </p:spPr>
        <p:txBody>
          <a:bodyPr wrap="none" rtlCol="0">
            <a:spAutoFit/>
          </a:bodyPr>
          <a:lstStyle/>
          <a:p>
            <a:r>
              <a:rPr lang="en-US" sz="2000" b="1" dirty="0">
                <a:solidFill>
                  <a:srgbClr val="FF0000"/>
                </a:solidFill>
              </a:rPr>
              <a:t>forward</a:t>
            </a:r>
          </a:p>
        </p:txBody>
      </p:sp>
      <p:sp>
        <p:nvSpPr>
          <p:cNvPr id="44" name="Rectangle 43"/>
          <p:cNvSpPr/>
          <p:nvPr/>
        </p:nvSpPr>
        <p:spPr>
          <a:xfrm>
            <a:off x="8676383" y="2227093"/>
            <a:ext cx="1835413" cy="1147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p:cNvSpPr/>
          <p:nvPr/>
        </p:nvSpPr>
        <p:spPr>
          <a:xfrm>
            <a:off x="4635090" y="2636913"/>
            <a:ext cx="234066" cy="3032329"/>
          </a:xfrm>
          <a:prstGeom prst="righ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Arrow 37"/>
          <p:cNvSpPr/>
          <p:nvPr/>
        </p:nvSpPr>
        <p:spPr>
          <a:xfrm>
            <a:off x="4766615" y="3667768"/>
            <a:ext cx="1222336" cy="10081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a:t>
            </a:r>
          </a:p>
        </p:txBody>
      </p:sp>
      <p:sp>
        <p:nvSpPr>
          <p:cNvPr id="52" name="Shape 59"/>
          <p:cNvSpPr txBox="1">
            <a:spLocks noGrp="1"/>
          </p:cNvSpPr>
          <p:nvPr>
            <p:ph type="title"/>
          </p:nvPr>
        </p:nvSpPr>
        <p:spPr>
          <a:xfrm>
            <a:off x="1775520" y="120440"/>
            <a:ext cx="8604956" cy="857400"/>
          </a:xfrm>
          <a:prstGeom prst="rect">
            <a:avLst/>
          </a:prstGeom>
        </p:spPr>
        <p:txBody>
          <a:bodyPr vert="horz" lIns="91425" tIns="91425" rIns="91425" bIns="91425" rtlCol="0" anchor="b" anchorCtr="0">
            <a:noAutofit/>
          </a:bodyPr>
          <a:lstStyle/>
          <a:p>
            <a:r>
              <a:rPr lang="en" sz="3400" dirty="0"/>
              <a:t>Approach idea: </a:t>
            </a:r>
            <a:r>
              <a:rPr lang="en-US" sz="3400" dirty="0"/>
              <a:t>E</a:t>
            </a:r>
            <a:r>
              <a:rPr lang="en" sz="3400" dirty="0"/>
              <a:t>go</a:t>
            </a:r>
            <a:r>
              <a:rPr lang="en-US" sz="3400" dirty="0"/>
              <a:t>-</a:t>
            </a:r>
            <a:r>
              <a:rPr lang="en" sz="3400" dirty="0"/>
              <a:t>motion equivariance</a:t>
            </a:r>
          </a:p>
        </p:txBody>
      </p:sp>
      <p:grpSp>
        <p:nvGrpSpPr>
          <p:cNvPr id="27" name="Group 26"/>
          <p:cNvGrpSpPr/>
          <p:nvPr/>
        </p:nvGrpSpPr>
        <p:grpSpPr>
          <a:xfrm>
            <a:off x="1548452" y="2787538"/>
            <a:ext cx="3086639" cy="4483942"/>
            <a:chOff x="65285" y="2118870"/>
            <a:chExt cx="3086639" cy="4483942"/>
          </a:xfrm>
        </p:grpSpPr>
        <p:pic>
          <p:nvPicPr>
            <p:cNvPr id="39" name="Picture 3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4158" y="2118870"/>
              <a:ext cx="3047766" cy="4357060"/>
            </a:xfrm>
            <a:prstGeom prst="rect">
              <a:avLst/>
            </a:prstGeom>
          </p:spPr>
        </p:pic>
        <p:sp>
          <p:nvSpPr>
            <p:cNvPr id="15" name="Rectangle 14"/>
            <p:cNvSpPr/>
            <p:nvPr/>
          </p:nvSpPr>
          <p:spPr>
            <a:xfrm>
              <a:off x="104158" y="4826072"/>
              <a:ext cx="3047766" cy="1776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65285" y="3147776"/>
              <a:ext cx="3076940" cy="1860261"/>
              <a:chOff x="65285" y="3147776"/>
              <a:chExt cx="3076940" cy="1860261"/>
            </a:xfrm>
          </p:grpSpPr>
          <p:sp>
            <p:nvSpPr>
              <p:cNvPr id="45" name="Rectangle 44"/>
              <p:cNvSpPr/>
              <p:nvPr/>
            </p:nvSpPr>
            <p:spPr>
              <a:xfrm>
                <a:off x="94459" y="3147777"/>
                <a:ext cx="3047766" cy="24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4" cstate="email">
                <a:duotone>
                  <a:prstClr val="black"/>
                  <a:schemeClr val="accent6">
                    <a:tint val="45000"/>
                    <a:satMod val="400000"/>
                  </a:schemeClr>
                </a:duotone>
                <a:extLst>
                  <a:ext uri="{BEBA8EAE-BF5A-486C-A8C5-ECC9F3942E4B}">
                    <a14:imgProps xmlns:a14="http://schemas.microsoft.com/office/drawing/2010/main">
                      <a14:imgLayer r:embed="rId15">
                        <a14:imgEffect>
                          <a14:colorTemperature colorTemp="11200"/>
                        </a14:imgEffect>
                      </a14:imgLayer>
                    </a14:imgProps>
                  </a:ext>
                  <a:ext uri="{28A0092B-C50C-407E-A947-70E740481C1C}">
                    <a14:useLocalDpi xmlns:a14="http://schemas.microsoft.com/office/drawing/2010/main"/>
                  </a:ext>
                </a:extLst>
              </a:blip>
              <a:stretch>
                <a:fillRect/>
              </a:stretch>
            </p:blipFill>
            <p:spPr>
              <a:xfrm>
                <a:off x="2352460" y="3250703"/>
                <a:ext cx="769978" cy="738976"/>
              </a:xfrm>
              <a:prstGeom prst="rect">
                <a:avLst/>
              </a:prstGeom>
            </p:spPr>
          </p:pic>
          <mc:AlternateContent xmlns:mc="http://schemas.openxmlformats.org/markup-compatibility/2006" xmlns:a14="http://schemas.microsoft.com/office/drawing/2010/main">
            <mc:Choice Requires="a14">
              <p:sp>
                <p:nvSpPr>
                  <p:cNvPr id="16" name="TextBox 15"/>
                  <p:cNvSpPr txBox="1"/>
                  <p:nvPr/>
                </p:nvSpPr>
                <p:spPr>
                  <a:xfrm>
                    <a:off x="438367" y="4577150"/>
                    <a:ext cx="2582032" cy="430887"/>
                  </a:xfrm>
                  <a:prstGeom prst="rect">
                    <a:avLst/>
                  </a:prstGeom>
                  <a:solidFill>
                    <a:schemeClr val="bg1"/>
                  </a:solidFill>
                </p:spPr>
                <p:txBody>
                  <a:bodyPr wrap="square" rtlCol="0">
                    <a:spAutoFit/>
                  </a:bodyPr>
                  <a:lstStyle/>
                  <a:p>
                    <a:pPr algn="ctr"/>
                    <a:r>
                      <a:rPr lang="en-US" sz="2200" dirty="0"/>
                      <a:t>time </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endParaRPr lang="en-US" sz="2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38367" y="4577150"/>
                    <a:ext cx="2582032" cy="430887"/>
                  </a:xfrm>
                  <a:prstGeom prst="rect">
                    <a:avLst/>
                  </a:prstGeom>
                  <a:blipFill>
                    <a:blip r:embed="rId19"/>
                    <a:stretch>
                      <a:fillRect t="-8451" b="-28169"/>
                    </a:stretch>
                  </a:blipFill>
                </p:spPr>
                <p:txBody>
                  <a:bodyPr/>
                  <a:lstStyle/>
                  <a:p>
                    <a:r>
                      <a:rPr lang="en-US">
                        <a:noFill/>
                      </a:rPr>
                      <a:t> </a:t>
                    </a:r>
                  </a:p>
                </p:txBody>
              </p:sp>
            </mc:Fallback>
          </mc:AlternateContent>
          <p:sp>
            <p:nvSpPr>
              <p:cNvPr id="47" name="TextBox 46"/>
              <p:cNvSpPr txBox="1"/>
              <p:nvPr/>
            </p:nvSpPr>
            <p:spPr>
              <a:xfrm rot="16200000">
                <a:off x="-632282" y="3845343"/>
                <a:ext cx="1795244" cy="400110"/>
              </a:xfrm>
              <a:prstGeom prst="rect">
                <a:avLst/>
              </a:prstGeom>
              <a:solidFill>
                <a:schemeClr val="bg1"/>
              </a:solidFill>
            </p:spPr>
            <p:txBody>
              <a:bodyPr wrap="square" rtlCol="0">
                <a:spAutoFit/>
              </a:bodyPr>
              <a:lstStyle/>
              <a:p>
                <a:pPr algn="ctr"/>
                <a:r>
                  <a:rPr lang="en-US" sz="2000" dirty="0"/>
                  <a:t>motor signal</a:t>
                </a:r>
              </a:p>
            </p:txBody>
          </p:sp>
        </p:grpSp>
      </p:grpSp>
      <p:sp>
        <p:nvSpPr>
          <p:cNvPr id="37" name="TextBox 36"/>
          <p:cNvSpPr txBox="1"/>
          <p:nvPr/>
        </p:nvSpPr>
        <p:spPr>
          <a:xfrm>
            <a:off x="1298599" y="1130209"/>
            <a:ext cx="3507137" cy="1384995"/>
          </a:xfrm>
          <a:prstGeom prst="rect">
            <a:avLst/>
          </a:prstGeom>
          <a:noFill/>
        </p:spPr>
        <p:txBody>
          <a:bodyPr wrap="square" rtlCol="0">
            <a:spAutoFit/>
          </a:bodyPr>
          <a:lstStyle/>
          <a:p>
            <a:pPr algn="ctr"/>
            <a:r>
              <a:rPr lang="en-US" sz="2800" b="1" dirty="0">
                <a:solidFill>
                  <a:srgbClr val="0000FF"/>
                </a:solidFill>
              </a:rPr>
              <a:t>Training data</a:t>
            </a:r>
          </a:p>
          <a:p>
            <a:pPr algn="ctr"/>
            <a:r>
              <a:rPr lang="en-US" sz="2800" dirty="0"/>
              <a:t>Unlabeled video + </a:t>
            </a:r>
          </a:p>
          <a:p>
            <a:pPr algn="ctr"/>
            <a:r>
              <a:rPr lang="en-US" sz="2800" dirty="0"/>
              <a:t>motor signals</a:t>
            </a:r>
          </a:p>
        </p:txBody>
      </p:sp>
      <p:sp>
        <p:nvSpPr>
          <p:cNvPr id="48" name="TextBox 47">
            <a:extLst>
              <a:ext uri="{FF2B5EF4-FFF2-40B4-BE49-F238E27FC236}">
                <a16:creationId xmlns:a16="http://schemas.microsoft.com/office/drawing/2014/main" id="{02B2DA3D-B42F-2046-A2E4-00516AF9B55D}"/>
              </a:ext>
            </a:extLst>
          </p:cNvPr>
          <p:cNvSpPr txBox="1"/>
          <p:nvPr/>
        </p:nvSpPr>
        <p:spPr>
          <a:xfrm>
            <a:off x="8669396" y="6333134"/>
            <a:ext cx="3471261" cy="369332"/>
          </a:xfrm>
          <a:prstGeom prst="rect">
            <a:avLst/>
          </a:prstGeom>
          <a:noFill/>
        </p:spPr>
        <p:txBody>
          <a:bodyPr wrap="square" rtlCol="0">
            <a:spAutoFit/>
          </a:bodyPr>
          <a:lstStyle/>
          <a:p>
            <a:r>
              <a:rPr lang="en-US" dirty="0"/>
              <a:t>Slide credit: Dinesh </a:t>
            </a:r>
            <a:r>
              <a:rPr lang="en-US" dirty="0" err="1"/>
              <a:t>Jayaraman</a:t>
            </a:r>
            <a:endParaRPr lang="en-US" dirty="0"/>
          </a:p>
        </p:txBody>
      </p:sp>
    </p:spTree>
    <p:custDataLst>
      <p:tags r:id="rId1"/>
    </p:custDataLst>
    <p:extLst>
      <p:ext uri="{BB962C8B-B14F-4D97-AF65-F5344CB8AC3E}">
        <p14:creationId xmlns:p14="http://schemas.microsoft.com/office/powerpoint/2010/main" val="757684464"/>
      </p:ext>
    </p:extLst>
  </p:cSld>
  <p:clrMapOvr>
    <a:masterClrMapping/>
  </p:clrMapOvr>
  <p:transition spd="slow" advTm="71159">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1" grpId="0" animBg="1"/>
      <p:bldP spid="22" grpId="0" animBg="1"/>
      <p:bldP spid="24" grpId="0" animBg="1"/>
      <p:bldP spid="25" grpId="0" animBg="1"/>
      <p:bldP spid="26" grpId="0" animBg="1"/>
      <p:bldP spid="12" grpId="0" animBg="1"/>
      <p:bldP spid="28" grpId="0" animBg="1"/>
      <p:bldP spid="29" grpId="0" animBg="1"/>
      <p:bldP spid="13" grpId="0"/>
      <p:bldP spid="13" grpId="1"/>
      <p:bldP spid="5" grpId="0" animBg="1"/>
      <p:bldP spid="44" grpId="0" animBg="1"/>
      <p:bldP spid="20" grpId="0" animBg="1"/>
      <p:bldP spid="38" grpId="0" animBg="1"/>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supervision by reconstructing hidden data</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73500" y="4332286"/>
            <a:ext cx="3309367" cy="123609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7541" y="1844291"/>
            <a:ext cx="3066774" cy="1305309"/>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4287" y="2336799"/>
            <a:ext cx="3096010" cy="3604117"/>
          </a:xfrm>
          <a:prstGeom prst="rect">
            <a:avLst/>
          </a:prstGeom>
        </p:spPr>
      </p:pic>
      <p:sp>
        <p:nvSpPr>
          <p:cNvPr id="3" name="TextBox 2"/>
          <p:cNvSpPr txBox="1"/>
          <p:nvPr/>
        </p:nvSpPr>
        <p:spPr>
          <a:xfrm>
            <a:off x="7537541" y="3285067"/>
            <a:ext cx="2927259" cy="369332"/>
          </a:xfrm>
          <a:prstGeom prst="rect">
            <a:avLst/>
          </a:prstGeom>
          <a:noFill/>
        </p:spPr>
        <p:txBody>
          <a:bodyPr wrap="square" rtlCol="0">
            <a:spAutoFit/>
          </a:bodyPr>
          <a:lstStyle/>
          <a:p>
            <a:r>
              <a:rPr lang="en-US" dirty="0" err="1"/>
              <a:t>Doersch</a:t>
            </a:r>
            <a:r>
              <a:rPr lang="en-US" dirty="0"/>
              <a:t> et al, ICCV 2015</a:t>
            </a:r>
          </a:p>
        </p:txBody>
      </p:sp>
      <p:sp>
        <p:nvSpPr>
          <p:cNvPr id="7" name="TextBox 6"/>
          <p:cNvSpPr txBox="1"/>
          <p:nvPr/>
        </p:nvSpPr>
        <p:spPr>
          <a:xfrm>
            <a:off x="7710923" y="5791198"/>
            <a:ext cx="2927259" cy="369332"/>
          </a:xfrm>
          <a:prstGeom prst="rect">
            <a:avLst/>
          </a:prstGeom>
          <a:noFill/>
        </p:spPr>
        <p:txBody>
          <a:bodyPr wrap="square" rtlCol="0">
            <a:spAutoFit/>
          </a:bodyPr>
          <a:lstStyle/>
          <a:p>
            <a:r>
              <a:rPr lang="en-US" dirty="0"/>
              <a:t>Zhang et al, ECCV 2016</a:t>
            </a:r>
          </a:p>
        </p:txBody>
      </p:sp>
      <p:sp>
        <p:nvSpPr>
          <p:cNvPr id="8" name="TextBox 7"/>
          <p:cNvSpPr txBox="1"/>
          <p:nvPr/>
        </p:nvSpPr>
        <p:spPr>
          <a:xfrm>
            <a:off x="2001010" y="5940916"/>
            <a:ext cx="2927259" cy="369332"/>
          </a:xfrm>
          <a:prstGeom prst="rect">
            <a:avLst/>
          </a:prstGeom>
          <a:noFill/>
        </p:spPr>
        <p:txBody>
          <a:bodyPr wrap="square" rtlCol="0">
            <a:spAutoFit/>
          </a:bodyPr>
          <a:lstStyle/>
          <a:p>
            <a:r>
              <a:rPr lang="en-US" dirty="0"/>
              <a:t>Pathak et al</a:t>
            </a:r>
            <a:r>
              <a:rPr lang="en-US"/>
              <a:t>, CVPR </a:t>
            </a:r>
            <a:r>
              <a:rPr lang="en-US" dirty="0"/>
              <a:t>2016</a:t>
            </a:r>
          </a:p>
        </p:txBody>
      </p:sp>
    </p:spTree>
    <p:extLst>
      <p:ext uri="{BB962C8B-B14F-4D97-AF65-F5344CB8AC3E}">
        <p14:creationId xmlns:p14="http://schemas.microsoft.com/office/powerpoint/2010/main" val="3358456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supervision by using external information</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497" y="3612092"/>
            <a:ext cx="3317180" cy="1848379"/>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1554477"/>
            <a:ext cx="3955774" cy="1154856"/>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86415" y="1554477"/>
            <a:ext cx="2872410" cy="2057615"/>
          </a:xfrm>
          <a:prstGeom prst="rect">
            <a:avLst/>
          </a:prstGeom>
        </p:spPr>
      </p:pic>
      <p:pic>
        <p:nvPicPr>
          <p:cNvPr id="7" name="header-vi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06734" y="4143564"/>
            <a:ext cx="3378199" cy="1901635"/>
          </a:xfrm>
          <a:prstGeom prst="rect">
            <a:avLst/>
          </a:prstGeom>
        </p:spPr>
      </p:pic>
      <p:sp>
        <p:nvSpPr>
          <p:cNvPr id="8" name="TextBox 7"/>
          <p:cNvSpPr txBox="1"/>
          <p:nvPr/>
        </p:nvSpPr>
        <p:spPr>
          <a:xfrm>
            <a:off x="7306734" y="3612092"/>
            <a:ext cx="2927259" cy="369332"/>
          </a:xfrm>
          <a:prstGeom prst="rect">
            <a:avLst/>
          </a:prstGeom>
          <a:noFill/>
        </p:spPr>
        <p:txBody>
          <a:bodyPr wrap="square" rtlCol="0">
            <a:spAutoFit/>
          </a:bodyPr>
          <a:lstStyle/>
          <a:p>
            <a:r>
              <a:rPr lang="en-US" dirty="0"/>
              <a:t>Pathak et al</a:t>
            </a:r>
            <a:r>
              <a:rPr lang="en-US"/>
              <a:t>, CVPR 2017</a:t>
            </a:r>
            <a:endParaRPr lang="en-US" dirty="0"/>
          </a:p>
        </p:txBody>
      </p:sp>
      <p:sp>
        <p:nvSpPr>
          <p:cNvPr id="9" name="TextBox 8"/>
          <p:cNvSpPr txBox="1"/>
          <p:nvPr/>
        </p:nvSpPr>
        <p:spPr>
          <a:xfrm>
            <a:off x="7306734" y="6066663"/>
            <a:ext cx="2927259" cy="369332"/>
          </a:xfrm>
          <a:prstGeom prst="rect">
            <a:avLst/>
          </a:prstGeom>
          <a:noFill/>
        </p:spPr>
        <p:txBody>
          <a:bodyPr wrap="square" rtlCol="0">
            <a:spAutoFit/>
          </a:bodyPr>
          <a:lstStyle/>
          <a:p>
            <a:r>
              <a:rPr lang="en-US"/>
              <a:t>Owens </a:t>
            </a:r>
            <a:r>
              <a:rPr lang="en-US" dirty="0"/>
              <a:t>et al, </a:t>
            </a:r>
            <a:r>
              <a:rPr lang="en-US"/>
              <a:t>CVPR 2016</a:t>
            </a:r>
            <a:endParaRPr lang="en-US" dirty="0"/>
          </a:p>
        </p:txBody>
      </p:sp>
      <p:sp>
        <p:nvSpPr>
          <p:cNvPr id="10" name="TextBox 9"/>
          <p:cNvSpPr txBox="1"/>
          <p:nvPr/>
        </p:nvSpPr>
        <p:spPr>
          <a:xfrm>
            <a:off x="1547418" y="5463400"/>
            <a:ext cx="2927259" cy="923330"/>
          </a:xfrm>
          <a:prstGeom prst="rect">
            <a:avLst/>
          </a:prstGeom>
          <a:noFill/>
        </p:spPr>
        <p:txBody>
          <a:bodyPr wrap="square" rtlCol="0">
            <a:spAutoFit/>
          </a:bodyPr>
          <a:lstStyle/>
          <a:p>
            <a:r>
              <a:rPr lang="en-US" dirty="0"/>
              <a:t>Agrawal et al, ICCV 2015.</a:t>
            </a:r>
            <a:br>
              <a:rPr lang="en-US" dirty="0"/>
            </a:br>
            <a:r>
              <a:rPr lang="en-US" dirty="0" err="1"/>
              <a:t>Jayaraman</a:t>
            </a:r>
            <a:r>
              <a:rPr lang="en-US" dirty="0"/>
              <a:t> and </a:t>
            </a:r>
            <a:r>
              <a:rPr lang="en-US" dirty="0" err="1"/>
              <a:t>Grauman</a:t>
            </a:r>
            <a:r>
              <a:rPr lang="en-US" dirty="0"/>
              <a:t>, ICCV 2015.</a:t>
            </a:r>
          </a:p>
        </p:txBody>
      </p:sp>
      <p:sp>
        <p:nvSpPr>
          <p:cNvPr id="11" name="TextBox 10"/>
          <p:cNvSpPr txBox="1"/>
          <p:nvPr/>
        </p:nvSpPr>
        <p:spPr>
          <a:xfrm>
            <a:off x="1547418" y="2732460"/>
            <a:ext cx="2927259" cy="369332"/>
          </a:xfrm>
          <a:prstGeom prst="rect">
            <a:avLst/>
          </a:prstGeom>
          <a:noFill/>
        </p:spPr>
        <p:txBody>
          <a:bodyPr wrap="square" rtlCol="0">
            <a:spAutoFit/>
          </a:bodyPr>
          <a:lstStyle/>
          <a:p>
            <a:r>
              <a:rPr lang="en-US" dirty="0"/>
              <a:t>Wang et al, ICCV 2015</a:t>
            </a:r>
          </a:p>
        </p:txBody>
      </p:sp>
    </p:spTree>
    <p:extLst>
      <p:ext uri="{BB962C8B-B14F-4D97-AF65-F5344CB8AC3E}">
        <p14:creationId xmlns:p14="http://schemas.microsoft.com/office/powerpoint/2010/main" val="512013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unreasonable effectiveness of ImageNet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100" y="5700750"/>
            <a:ext cx="10058400" cy="609223"/>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6100" y="1690688"/>
            <a:ext cx="5359400" cy="35052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690688"/>
            <a:ext cx="5300133" cy="3381755"/>
          </a:xfrm>
          <a:prstGeom prst="rect">
            <a:avLst/>
          </a:prstGeom>
        </p:spPr>
      </p:pic>
    </p:spTree>
    <p:extLst>
      <p:ext uri="{BB962C8B-B14F-4D97-AF65-F5344CB8AC3E}">
        <p14:creationId xmlns:p14="http://schemas.microsoft.com/office/powerpoint/2010/main" val="132264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unreasonable effectiveness of ImageNet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8683" y="1690688"/>
            <a:ext cx="4932734" cy="321997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 y="1690688"/>
            <a:ext cx="5753100" cy="37084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00" y="5700750"/>
            <a:ext cx="10058400" cy="609223"/>
          </a:xfrm>
          <a:prstGeom prst="rect">
            <a:avLst/>
          </a:prstGeom>
        </p:spPr>
      </p:pic>
    </p:spTree>
    <p:extLst>
      <p:ext uri="{BB962C8B-B14F-4D97-AF65-F5344CB8AC3E}">
        <p14:creationId xmlns:p14="http://schemas.microsoft.com/office/powerpoint/2010/main" val="1348977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ImageNet so good?</a:t>
            </a:r>
          </a:p>
        </p:txBody>
      </p:sp>
      <p:sp>
        <p:nvSpPr>
          <p:cNvPr id="3" name="Content Placeholder 2"/>
          <p:cNvSpPr>
            <a:spLocks noGrp="1"/>
          </p:cNvSpPr>
          <p:nvPr>
            <p:ph idx="1"/>
          </p:nvPr>
        </p:nvSpPr>
        <p:spPr/>
        <p:txBody>
          <a:bodyPr/>
          <a:lstStyle/>
          <a:p>
            <a:r>
              <a:rPr lang="en-US" dirty="0"/>
              <a:t>Classification?</a:t>
            </a:r>
          </a:p>
          <a:p>
            <a:r>
              <a:rPr lang="en-US" dirty="0"/>
              <a:t>Curated images?</a:t>
            </a:r>
          </a:p>
          <a:p>
            <a:r>
              <a:rPr lang="en-US" dirty="0"/>
              <a:t>Many diverse classes?</a:t>
            </a:r>
          </a:p>
          <a:p>
            <a:r>
              <a:rPr lang="en-US" dirty="0"/>
              <a:t>Related to target tasks?</a:t>
            </a:r>
          </a:p>
        </p:txBody>
      </p:sp>
    </p:spTree>
    <p:extLst>
      <p:ext uri="{BB962C8B-B14F-4D97-AF65-F5344CB8AC3E}">
        <p14:creationId xmlns:p14="http://schemas.microsoft.com/office/powerpoint/2010/main" val="2180555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BEB2-649C-274F-957D-93AB77404F96}"/>
              </a:ext>
            </a:extLst>
          </p:cNvPr>
          <p:cNvSpPr>
            <a:spLocks noGrp="1"/>
          </p:cNvSpPr>
          <p:nvPr>
            <p:ph type="title"/>
          </p:nvPr>
        </p:nvSpPr>
        <p:spPr/>
        <p:txBody>
          <a:bodyPr/>
          <a:lstStyle/>
          <a:p>
            <a:r>
              <a:rPr lang="en-US" dirty="0"/>
              <a:t>Lessons from human cognition</a:t>
            </a:r>
          </a:p>
        </p:txBody>
      </p:sp>
      <p:sp>
        <p:nvSpPr>
          <p:cNvPr id="3" name="Content Placeholder 2">
            <a:extLst>
              <a:ext uri="{FF2B5EF4-FFF2-40B4-BE49-F238E27FC236}">
                <a16:creationId xmlns:a16="http://schemas.microsoft.com/office/drawing/2014/main" id="{A160C762-2BF5-0541-BDED-94A7EDBB7733}"/>
              </a:ext>
            </a:extLst>
          </p:cNvPr>
          <p:cNvSpPr>
            <a:spLocks noGrp="1"/>
          </p:cNvSpPr>
          <p:nvPr>
            <p:ph idx="1"/>
          </p:nvPr>
        </p:nvSpPr>
        <p:spPr/>
        <p:txBody>
          <a:bodyPr>
            <a:normAutofit lnSpcReduction="10000"/>
          </a:bodyPr>
          <a:lstStyle/>
          <a:p>
            <a:r>
              <a:rPr lang="en-US" dirty="0"/>
              <a:t>Babies experience of the world is profoundly </a:t>
            </a:r>
            <a:r>
              <a:rPr lang="en-US" b="1" dirty="0"/>
              <a:t>multi-modal</a:t>
            </a:r>
          </a:p>
          <a:p>
            <a:r>
              <a:rPr lang="en-US" dirty="0"/>
              <a:t>Babies develop </a:t>
            </a:r>
            <a:r>
              <a:rPr lang="en-US" b="1" dirty="0"/>
              <a:t>incrementally</a:t>
            </a:r>
            <a:r>
              <a:rPr lang="en-US" dirty="0"/>
              <a:t>, and they are not smart at the start.</a:t>
            </a:r>
          </a:p>
          <a:p>
            <a:r>
              <a:rPr lang="en-US" dirty="0"/>
              <a:t>Babies live in a </a:t>
            </a:r>
            <a:r>
              <a:rPr lang="en-US" b="1" dirty="0"/>
              <a:t>physical world</a:t>
            </a:r>
            <a:r>
              <a:rPr lang="en-US" dirty="0"/>
              <a:t>, full of rich regularities that organize perception, action, and ultimately thought.</a:t>
            </a:r>
          </a:p>
          <a:p>
            <a:r>
              <a:rPr lang="en-US" dirty="0"/>
              <a:t>Babies </a:t>
            </a:r>
            <a:r>
              <a:rPr lang="en-US" b="1" dirty="0"/>
              <a:t>explore</a:t>
            </a:r>
            <a:r>
              <a:rPr lang="en-US" dirty="0"/>
              <a:t> – they move and act in highly variable and playful ways that are not goal-oriented and are seemingly random.</a:t>
            </a:r>
          </a:p>
          <a:p>
            <a:r>
              <a:rPr lang="en-US" dirty="0"/>
              <a:t>Babies act and learn in a </a:t>
            </a:r>
            <a:r>
              <a:rPr lang="en-US" b="1" dirty="0"/>
              <a:t>social world </a:t>
            </a:r>
            <a:r>
              <a:rPr lang="en-US" dirty="0"/>
              <a:t>in which more mature partners guide learning and add supporting structures to that learning</a:t>
            </a:r>
          </a:p>
          <a:p>
            <a:r>
              <a:rPr lang="en-US" dirty="0"/>
              <a:t>Babies learn a </a:t>
            </a:r>
            <a:r>
              <a:rPr lang="en-US" b="1" dirty="0"/>
              <a:t>language</a:t>
            </a:r>
            <a:r>
              <a:rPr lang="en-US" dirty="0"/>
              <a:t>, a shared communicative system that is symbolic.</a:t>
            </a:r>
          </a:p>
        </p:txBody>
      </p:sp>
      <p:sp>
        <p:nvSpPr>
          <p:cNvPr id="4" name="Rectangle 3">
            <a:extLst>
              <a:ext uri="{FF2B5EF4-FFF2-40B4-BE49-F238E27FC236}">
                <a16:creationId xmlns:a16="http://schemas.microsoft.com/office/drawing/2014/main" id="{93D5C1AB-5B79-0547-BFF3-D3F99CCB0CE4}"/>
              </a:ext>
            </a:extLst>
          </p:cNvPr>
          <p:cNvSpPr/>
          <p:nvPr/>
        </p:nvSpPr>
        <p:spPr>
          <a:xfrm>
            <a:off x="0" y="6211669"/>
            <a:ext cx="12192000" cy="646331"/>
          </a:xfrm>
          <a:prstGeom prst="rect">
            <a:avLst/>
          </a:prstGeom>
        </p:spPr>
        <p:txBody>
          <a:bodyPr wrap="square">
            <a:spAutoFit/>
          </a:bodyPr>
          <a:lstStyle/>
          <a:p>
            <a:r>
              <a:rPr lang="en-US" dirty="0"/>
              <a:t>Smith, Linda, and Michael Gasser. "The development of embodied cognition: Six lessons from babies." </a:t>
            </a:r>
            <a:r>
              <a:rPr lang="en-US" i="1" dirty="0"/>
              <a:t>Artificial life</a:t>
            </a:r>
            <a:r>
              <a:rPr lang="en-US" dirty="0"/>
              <a:t> 11.1-2 (2005): 13-29.</a:t>
            </a:r>
          </a:p>
        </p:txBody>
      </p:sp>
    </p:spTree>
    <p:extLst>
      <p:ext uri="{BB962C8B-B14F-4D97-AF65-F5344CB8AC3E}">
        <p14:creationId xmlns:p14="http://schemas.microsoft.com/office/powerpoint/2010/main" val="26689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901145" y="1682233"/>
            <a:ext cx="1684869" cy="1516855"/>
            <a:chOff x="4902202" y="3386396"/>
            <a:chExt cx="1684869" cy="1516855"/>
          </a:xfrm>
        </p:grpSpPr>
        <p:sp>
          <p:nvSpPr>
            <p:cNvPr id="48" name="Rectangle 47"/>
            <p:cNvSpPr/>
            <p:nvPr/>
          </p:nvSpPr>
          <p:spPr>
            <a:xfrm>
              <a:off x="4902202" y="338639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p:cNvSpPr/>
            <p:nvPr/>
          </p:nvSpPr>
          <p:spPr>
            <a:xfrm>
              <a:off x="5744636" y="356419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p:cNvSpPr/>
            <p:nvPr/>
          </p:nvSpPr>
          <p:spPr>
            <a:xfrm>
              <a:off x="5108206" y="353350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782742" y="416162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996697" y="429232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Compositional reasoning</a:t>
            </a:r>
          </a:p>
        </p:txBody>
      </p:sp>
      <p:sp>
        <p:nvSpPr>
          <p:cNvPr id="4" name="Rectangle 3"/>
          <p:cNvSpPr/>
          <p:nvPr/>
        </p:nvSpPr>
        <p:spPr>
          <a:xfrm>
            <a:off x="135469" y="1436687"/>
            <a:ext cx="4419600" cy="49979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1733" y="228811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6" name="Rounded Rectangle 5"/>
          <p:cNvSpPr/>
          <p:nvPr/>
        </p:nvSpPr>
        <p:spPr>
          <a:xfrm>
            <a:off x="2667000" y="192405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detector</a:t>
            </a:r>
          </a:p>
        </p:txBody>
      </p:sp>
      <p:sp>
        <p:nvSpPr>
          <p:cNvPr id="7" name="Rounded Rectangle 6"/>
          <p:cNvSpPr/>
          <p:nvPr/>
        </p:nvSpPr>
        <p:spPr>
          <a:xfrm>
            <a:off x="2582332" y="3207543"/>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8" name="Rounded Rectangle 7"/>
          <p:cNvSpPr/>
          <p:nvPr/>
        </p:nvSpPr>
        <p:spPr>
          <a:xfrm>
            <a:off x="838200" y="3935676"/>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9" name="Rounded Rectangle 8"/>
          <p:cNvSpPr/>
          <p:nvPr/>
        </p:nvSpPr>
        <p:spPr>
          <a:xfrm>
            <a:off x="2582332" y="527473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sp>
        <p:nvSpPr>
          <p:cNvPr id="12" name="Rounded Rectangle 11"/>
          <p:cNvSpPr/>
          <p:nvPr/>
        </p:nvSpPr>
        <p:spPr>
          <a:xfrm>
            <a:off x="7205132" y="2045757"/>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cxnSp>
        <p:nvCxnSpPr>
          <p:cNvPr id="16" name="Straight Arrow Connector 15"/>
          <p:cNvCxnSpPr>
            <a:endCxn id="12" idx="1"/>
          </p:cNvCxnSpPr>
          <p:nvPr/>
        </p:nvCxnSpPr>
        <p:spPr>
          <a:xfrm flipV="1">
            <a:off x="6587071" y="2409824"/>
            <a:ext cx="618061"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p:cNvCxnSpPr>
          <p:nvPr/>
        </p:nvCxnSpPr>
        <p:spPr>
          <a:xfrm>
            <a:off x="8644466" y="2409824"/>
            <a:ext cx="592668" cy="54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902202" y="3386396"/>
            <a:ext cx="1684869" cy="1516855"/>
            <a:chOff x="4902202" y="3386396"/>
            <a:chExt cx="1684869" cy="1516855"/>
          </a:xfrm>
        </p:grpSpPr>
        <p:sp>
          <p:nvSpPr>
            <p:cNvPr id="20" name="Rectangle 19"/>
            <p:cNvSpPr/>
            <p:nvPr/>
          </p:nvSpPr>
          <p:spPr>
            <a:xfrm>
              <a:off x="4902202" y="338639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p:cNvSpPr/>
            <p:nvPr/>
          </p:nvSpPr>
          <p:spPr>
            <a:xfrm>
              <a:off x="5744636" y="356419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p:cNvSpPr/>
            <p:nvPr/>
          </p:nvSpPr>
          <p:spPr>
            <a:xfrm>
              <a:off x="5108206" y="353350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82742" y="416162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96697" y="429232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7205132" y="3780756"/>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Triangle detector</a:t>
            </a:r>
          </a:p>
        </p:txBody>
      </p:sp>
      <p:sp>
        <p:nvSpPr>
          <p:cNvPr id="27" name="Rectangle 26"/>
          <p:cNvSpPr/>
          <p:nvPr/>
        </p:nvSpPr>
        <p:spPr>
          <a:xfrm>
            <a:off x="9220198" y="338206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p:cNvSpPr/>
          <p:nvPr/>
        </p:nvSpPr>
        <p:spPr>
          <a:xfrm>
            <a:off x="10062632" y="355986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p:cNvSpPr/>
          <p:nvPr/>
        </p:nvSpPr>
        <p:spPr>
          <a:xfrm>
            <a:off x="9426202" y="352917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100738" y="415729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314693" y="428799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9218428" y="3392445"/>
            <a:ext cx="1701209" cy="1520456"/>
          </a:xfrm>
          <a:custGeom>
            <a:avLst/>
            <a:gdLst>
              <a:gd name="connsiteX0" fmla="*/ 0 w 1701209"/>
              <a:gd name="connsiteY0" fmla="*/ 552893 h 1520456"/>
              <a:gd name="connsiteX1" fmla="*/ 0 w 1701209"/>
              <a:gd name="connsiteY1" fmla="*/ 1520456 h 1520456"/>
              <a:gd name="connsiteX2" fmla="*/ 1701209 w 1701209"/>
              <a:gd name="connsiteY2" fmla="*/ 1520456 h 1520456"/>
              <a:gd name="connsiteX3" fmla="*/ 1690577 w 1701209"/>
              <a:gd name="connsiteY3" fmla="*/ 0 h 1520456"/>
              <a:gd name="connsiteX4" fmla="*/ 1275907 w 1701209"/>
              <a:gd name="connsiteY4" fmla="*/ 0 h 1520456"/>
              <a:gd name="connsiteX5" fmla="*/ 1254642 w 1701209"/>
              <a:gd name="connsiteY5" fmla="*/ 637953 h 1520456"/>
              <a:gd name="connsiteX6" fmla="*/ 0 w 1701209"/>
              <a:gd name="connsiteY6" fmla="*/ 552893 h 152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209" h="1520456">
                <a:moveTo>
                  <a:pt x="0" y="552893"/>
                </a:moveTo>
                <a:lnTo>
                  <a:pt x="0" y="1520456"/>
                </a:lnTo>
                <a:lnTo>
                  <a:pt x="1701209" y="1520456"/>
                </a:lnTo>
                <a:lnTo>
                  <a:pt x="1690577" y="0"/>
                </a:lnTo>
                <a:lnTo>
                  <a:pt x="1275907" y="0"/>
                </a:lnTo>
                <a:lnTo>
                  <a:pt x="1254642" y="637953"/>
                </a:lnTo>
                <a:lnTo>
                  <a:pt x="0" y="552893"/>
                </a:lnTo>
                <a:close/>
              </a:path>
            </a:pathLst>
          </a:custGeom>
          <a:solidFill>
            <a:schemeClr val="tx1">
              <a:alpha val="64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20" idx="3"/>
            <a:endCxn id="25" idx="1"/>
          </p:cNvCxnSpPr>
          <p:nvPr/>
        </p:nvCxnSpPr>
        <p:spPr>
          <a:xfrm flipV="1">
            <a:off x="6587071" y="4144823"/>
            <a:ext cx="61806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5" idx="3"/>
            <a:endCxn id="27" idx="1"/>
          </p:cNvCxnSpPr>
          <p:nvPr/>
        </p:nvCxnSpPr>
        <p:spPr>
          <a:xfrm flipV="1">
            <a:off x="8644466" y="4140494"/>
            <a:ext cx="575732" cy="4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903972" y="5090559"/>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p:cNvSpPr/>
          <p:nvPr/>
        </p:nvSpPr>
        <p:spPr>
          <a:xfrm>
            <a:off x="5746406" y="5268359"/>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p:cNvSpPr/>
          <p:nvPr/>
        </p:nvSpPr>
        <p:spPr>
          <a:xfrm>
            <a:off x="5109976" y="5237666"/>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84512" y="5865789"/>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998467" y="5996492"/>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4886325" y="1671638"/>
            <a:ext cx="1714500" cy="1543050"/>
          </a:xfrm>
          <a:custGeom>
            <a:avLst/>
            <a:gdLst>
              <a:gd name="connsiteX0" fmla="*/ 28575 w 1714500"/>
              <a:gd name="connsiteY0" fmla="*/ 0 h 1543050"/>
              <a:gd name="connsiteX1" fmla="*/ 1714500 w 1714500"/>
              <a:gd name="connsiteY1" fmla="*/ 28575 h 1543050"/>
              <a:gd name="connsiteX2" fmla="*/ 1685925 w 1714500"/>
              <a:gd name="connsiteY2" fmla="*/ 600075 h 1543050"/>
              <a:gd name="connsiteX3" fmla="*/ 685800 w 1714500"/>
              <a:gd name="connsiteY3" fmla="*/ 685800 h 1543050"/>
              <a:gd name="connsiteX4" fmla="*/ 771525 w 1714500"/>
              <a:gd name="connsiteY4" fmla="*/ 1300162 h 1543050"/>
              <a:gd name="connsiteX5" fmla="*/ 1357313 w 1714500"/>
              <a:gd name="connsiteY5" fmla="*/ 1257300 h 1543050"/>
              <a:gd name="connsiteX6" fmla="*/ 1714500 w 1714500"/>
              <a:gd name="connsiteY6" fmla="*/ 657225 h 1543050"/>
              <a:gd name="connsiteX7" fmla="*/ 1700213 w 1714500"/>
              <a:gd name="connsiteY7" fmla="*/ 1543050 h 1543050"/>
              <a:gd name="connsiteX8" fmla="*/ 0 w 1714500"/>
              <a:gd name="connsiteY8" fmla="*/ 1528762 h 1543050"/>
              <a:gd name="connsiteX9" fmla="*/ 28575 w 1714500"/>
              <a:gd name="connsiteY9"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0" h="1543050">
                <a:moveTo>
                  <a:pt x="28575" y="0"/>
                </a:moveTo>
                <a:lnTo>
                  <a:pt x="1714500" y="28575"/>
                </a:lnTo>
                <a:lnTo>
                  <a:pt x="1685925" y="600075"/>
                </a:lnTo>
                <a:lnTo>
                  <a:pt x="685800" y="685800"/>
                </a:lnTo>
                <a:lnTo>
                  <a:pt x="771525" y="1300162"/>
                </a:lnTo>
                <a:lnTo>
                  <a:pt x="1357313" y="1257300"/>
                </a:lnTo>
                <a:lnTo>
                  <a:pt x="1714500" y="657225"/>
                </a:lnTo>
                <a:lnTo>
                  <a:pt x="1700213" y="1543050"/>
                </a:lnTo>
                <a:lnTo>
                  <a:pt x="0" y="1528762"/>
                </a:lnTo>
                <a:lnTo>
                  <a:pt x="28575" y="0"/>
                </a:lnTo>
                <a:close/>
              </a:path>
            </a:pathLst>
          </a:cu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9258303" y="1624455"/>
            <a:ext cx="1684869" cy="1516855"/>
            <a:chOff x="4902202" y="3386396"/>
            <a:chExt cx="1684869" cy="1516855"/>
          </a:xfrm>
        </p:grpSpPr>
        <p:sp>
          <p:nvSpPr>
            <p:cNvPr id="56" name="Rectangle 55"/>
            <p:cNvSpPr/>
            <p:nvPr/>
          </p:nvSpPr>
          <p:spPr>
            <a:xfrm>
              <a:off x="4902202" y="3386396"/>
              <a:ext cx="1684869" cy="1516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56"/>
            <p:cNvSpPr/>
            <p:nvPr/>
          </p:nvSpPr>
          <p:spPr>
            <a:xfrm>
              <a:off x="5744636" y="3564196"/>
              <a:ext cx="351364" cy="3640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p:cNvSpPr/>
            <p:nvPr/>
          </p:nvSpPr>
          <p:spPr>
            <a:xfrm>
              <a:off x="5108206" y="3533503"/>
              <a:ext cx="351364" cy="36406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782742" y="4161626"/>
              <a:ext cx="313258" cy="326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996697" y="4292329"/>
              <a:ext cx="438912" cy="43682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Freeform 60"/>
          <p:cNvSpPr/>
          <p:nvPr/>
        </p:nvSpPr>
        <p:spPr>
          <a:xfrm>
            <a:off x="9258300" y="1628775"/>
            <a:ext cx="1714500" cy="1528763"/>
          </a:xfrm>
          <a:custGeom>
            <a:avLst/>
            <a:gdLst>
              <a:gd name="connsiteX0" fmla="*/ 14288 w 1714500"/>
              <a:gd name="connsiteY0" fmla="*/ 685800 h 1528763"/>
              <a:gd name="connsiteX1" fmla="*/ 0 w 1714500"/>
              <a:gd name="connsiteY1" fmla="*/ 14288 h 1528763"/>
              <a:gd name="connsiteX2" fmla="*/ 1714500 w 1714500"/>
              <a:gd name="connsiteY2" fmla="*/ 0 h 1528763"/>
              <a:gd name="connsiteX3" fmla="*/ 1685925 w 1714500"/>
              <a:gd name="connsiteY3" fmla="*/ 1514475 h 1528763"/>
              <a:gd name="connsiteX4" fmla="*/ 14288 w 1714500"/>
              <a:gd name="connsiteY4" fmla="*/ 1528763 h 1528763"/>
              <a:gd name="connsiteX5" fmla="*/ 585788 w 1714500"/>
              <a:gd name="connsiteY5" fmla="*/ 942975 h 1528763"/>
              <a:gd name="connsiteX6" fmla="*/ 14288 w 1714500"/>
              <a:gd name="connsiteY6" fmla="*/ 685800 h 152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0" h="1528763">
                <a:moveTo>
                  <a:pt x="14288" y="685800"/>
                </a:moveTo>
                <a:lnTo>
                  <a:pt x="0" y="14288"/>
                </a:lnTo>
                <a:lnTo>
                  <a:pt x="1714500" y="0"/>
                </a:lnTo>
                <a:lnTo>
                  <a:pt x="1685925" y="1514475"/>
                </a:lnTo>
                <a:lnTo>
                  <a:pt x="14288" y="1528763"/>
                </a:lnTo>
                <a:lnTo>
                  <a:pt x="585788" y="942975"/>
                </a:lnTo>
                <a:lnTo>
                  <a:pt x="14288" y="685800"/>
                </a:lnTo>
                <a:close/>
              </a:path>
            </a:pathLst>
          </a:custGeom>
          <a:solidFill>
            <a:schemeClr val="tx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900613" y="5100638"/>
            <a:ext cx="1685925" cy="1500187"/>
          </a:xfrm>
          <a:custGeom>
            <a:avLst/>
            <a:gdLst>
              <a:gd name="connsiteX0" fmla="*/ 0 w 1685925"/>
              <a:gd name="connsiteY0" fmla="*/ 657225 h 1500187"/>
              <a:gd name="connsiteX1" fmla="*/ 628650 w 1685925"/>
              <a:gd name="connsiteY1" fmla="*/ 642937 h 1500187"/>
              <a:gd name="connsiteX2" fmla="*/ 857250 w 1685925"/>
              <a:gd name="connsiteY2" fmla="*/ 0 h 1500187"/>
              <a:gd name="connsiteX3" fmla="*/ 1685925 w 1685925"/>
              <a:gd name="connsiteY3" fmla="*/ 0 h 1500187"/>
              <a:gd name="connsiteX4" fmla="*/ 1685925 w 1685925"/>
              <a:gd name="connsiteY4" fmla="*/ 1500187 h 1500187"/>
              <a:gd name="connsiteX5" fmla="*/ 0 w 1685925"/>
              <a:gd name="connsiteY5" fmla="*/ 1500187 h 1500187"/>
              <a:gd name="connsiteX6" fmla="*/ 0 w 1685925"/>
              <a:gd name="connsiteY6" fmla="*/ 657225 h 15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1500187">
                <a:moveTo>
                  <a:pt x="0" y="657225"/>
                </a:moveTo>
                <a:lnTo>
                  <a:pt x="628650" y="642937"/>
                </a:lnTo>
                <a:lnTo>
                  <a:pt x="857250" y="0"/>
                </a:lnTo>
                <a:lnTo>
                  <a:pt x="1685925" y="0"/>
                </a:lnTo>
                <a:lnTo>
                  <a:pt x="1685925" y="1500187"/>
                </a:lnTo>
                <a:lnTo>
                  <a:pt x="0" y="1500187"/>
                </a:lnTo>
                <a:lnTo>
                  <a:pt x="0" y="657225"/>
                </a:lnTo>
                <a:close/>
              </a:path>
            </a:pathLst>
          </a:custGeom>
          <a:solidFill>
            <a:schemeClr val="tx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7205132" y="5419699"/>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cxnSp>
        <p:nvCxnSpPr>
          <p:cNvPr id="64" name="Straight Arrow Connector 63"/>
          <p:cNvCxnSpPr/>
          <p:nvPr/>
        </p:nvCxnSpPr>
        <p:spPr>
          <a:xfrm flipV="1">
            <a:off x="6600825" y="5783765"/>
            <a:ext cx="61806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8653225" y="5779436"/>
            <a:ext cx="575732" cy="43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9298251" y="5513046"/>
            <a:ext cx="1003038" cy="584775"/>
          </a:xfrm>
          <a:prstGeom prst="rect">
            <a:avLst/>
          </a:prstGeom>
          <a:noFill/>
        </p:spPr>
        <p:txBody>
          <a:bodyPr wrap="square" rtlCol="0">
            <a:spAutoFit/>
          </a:bodyPr>
          <a:lstStyle/>
          <a:p>
            <a:pPr algn="ctr"/>
            <a:r>
              <a:rPr lang="en-US" sz="3200" dirty="0"/>
              <a:t>Red</a:t>
            </a:r>
          </a:p>
        </p:txBody>
      </p:sp>
    </p:spTree>
    <p:extLst>
      <p:ext uri="{BB962C8B-B14F-4D97-AF65-F5344CB8AC3E}">
        <p14:creationId xmlns:p14="http://schemas.microsoft.com/office/powerpoint/2010/main" val="228598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sp>
        <p:nvSpPr>
          <p:cNvPr id="4" name="Rectangle 3"/>
          <p:cNvSpPr/>
          <p:nvPr/>
        </p:nvSpPr>
        <p:spPr>
          <a:xfrm>
            <a:off x="135469" y="1436687"/>
            <a:ext cx="4419600" cy="49979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1733" y="228811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6" name="Rounded Rectangle 5"/>
          <p:cNvSpPr/>
          <p:nvPr/>
        </p:nvSpPr>
        <p:spPr>
          <a:xfrm>
            <a:off x="2201328" y="1751807"/>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Kitten detector</a:t>
            </a:r>
            <a:endParaRPr lang="en-US" dirty="0"/>
          </a:p>
        </p:txBody>
      </p:sp>
      <p:sp>
        <p:nvSpPr>
          <p:cNvPr id="7" name="Rounded Rectangle 6"/>
          <p:cNvSpPr/>
          <p:nvPr/>
        </p:nvSpPr>
        <p:spPr>
          <a:xfrm>
            <a:off x="2201328" y="3207542"/>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8" name="Rounded Rectangle 7"/>
          <p:cNvSpPr/>
          <p:nvPr/>
        </p:nvSpPr>
        <p:spPr>
          <a:xfrm>
            <a:off x="609595" y="399732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9" name="Rounded Rectangle 8"/>
          <p:cNvSpPr/>
          <p:nvPr/>
        </p:nvSpPr>
        <p:spPr>
          <a:xfrm>
            <a:off x="2582332" y="527473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sp>
        <p:nvSpPr>
          <p:cNvPr id="10" name="TextBox 9"/>
          <p:cNvSpPr txBox="1"/>
          <p:nvPr/>
        </p:nvSpPr>
        <p:spPr>
          <a:xfrm>
            <a:off x="4741333" y="1330316"/>
            <a:ext cx="6011333" cy="954107"/>
          </a:xfrm>
          <a:prstGeom prst="rect">
            <a:avLst/>
          </a:prstGeom>
          <a:noFill/>
        </p:spPr>
        <p:txBody>
          <a:bodyPr wrap="square" rtlCol="0">
            <a:spAutoFit/>
          </a:bodyPr>
          <a:lstStyle/>
          <a:p>
            <a:pPr algn="ctr"/>
            <a:r>
              <a:rPr lang="en-US" sz="2800" dirty="0"/>
              <a:t>What is the color of the kitten to the left of the blue kitten?</a:t>
            </a:r>
          </a:p>
        </p:txBody>
      </p:sp>
    </p:spTree>
    <p:extLst>
      <p:ext uri="{BB962C8B-B14F-4D97-AF65-F5344CB8AC3E}">
        <p14:creationId xmlns:p14="http://schemas.microsoft.com/office/powerpoint/2010/main" val="85610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0065 0.13587 " pathEditMode="relative" ptsTypes="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33333E-6 0.00046 L 0.2 0.14607 " pathEditMode="relative" rAng="0" ptsTypes="AA">
                                      <p:cBhvr>
                                        <p:cTn id="10" dur="2000" fill="hold"/>
                                        <p:tgtEl>
                                          <p:spTgt spid="7"/>
                                        </p:tgtEl>
                                        <p:attrNameLst>
                                          <p:attrName>ppt_x</p:attrName>
                                          <p:attrName>ppt_y</p:attrName>
                                        </p:attrNameLst>
                                      </p:cBhvr>
                                      <p:rCtr x="10000" y="72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208 0.00116 L 0.50209 -0.07199 " pathEditMode="relative" rAng="0" ptsTypes="AA">
                                      <p:cBhvr>
                                        <p:cTn id="14" dur="2000" fill="hold"/>
                                        <p:tgtEl>
                                          <p:spTgt spid="8"/>
                                        </p:tgtEl>
                                        <p:attrNameLst>
                                          <p:attrName>ppt_x</p:attrName>
                                          <p:attrName>ppt_y</p:attrName>
                                        </p:attrNameLst>
                                      </p:cBhvr>
                                      <p:rCtr x="25208" y="-3657"/>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3333E-6 -4.07407E-6 L 0.68541 0.18727 " pathEditMode="relative" rAng="0" ptsTypes="AA">
                                      <p:cBhvr>
                                        <p:cTn id="18" dur="2000" fill="hold"/>
                                        <p:tgtEl>
                                          <p:spTgt spid="5"/>
                                        </p:tgtEl>
                                        <p:attrNameLst>
                                          <p:attrName>ppt_x</p:attrName>
                                          <p:attrName>ppt_y</p:attrName>
                                        </p:attrNameLst>
                                      </p:cBhvr>
                                      <p:rCtr x="34271" y="935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3.33333E-6 -2.22222E-6 L 0.66042 -0.24838 " pathEditMode="relative" rAng="0" ptsTypes="AA">
                                      <p:cBhvr>
                                        <p:cTn id="22" dur="2000" fill="hold"/>
                                        <p:tgtEl>
                                          <p:spTgt spid="9"/>
                                        </p:tgtEl>
                                        <p:attrNameLst>
                                          <p:attrName>ppt_x</p:attrName>
                                          <p:attrName>ppt_y</p:attrName>
                                        </p:attrNameLst>
                                      </p:cBhvr>
                                      <p:rCtr x="33021" y="-1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sp>
        <p:nvSpPr>
          <p:cNvPr id="4" name="Rectangle 3"/>
          <p:cNvSpPr/>
          <p:nvPr/>
        </p:nvSpPr>
        <p:spPr>
          <a:xfrm>
            <a:off x="135469" y="1436687"/>
            <a:ext cx="4419600" cy="499797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1733" y="228811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6" name="Rounded Rectangle 5"/>
          <p:cNvSpPr/>
          <p:nvPr/>
        </p:nvSpPr>
        <p:spPr>
          <a:xfrm>
            <a:off x="2201328" y="1751807"/>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Kitten detector</a:t>
            </a:r>
            <a:endParaRPr lang="en-US" dirty="0"/>
          </a:p>
        </p:txBody>
      </p:sp>
      <p:sp>
        <p:nvSpPr>
          <p:cNvPr id="7" name="Rounded Rectangle 6"/>
          <p:cNvSpPr/>
          <p:nvPr/>
        </p:nvSpPr>
        <p:spPr>
          <a:xfrm>
            <a:off x="2201328" y="3207542"/>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8" name="Rounded Rectangle 7"/>
          <p:cNvSpPr/>
          <p:nvPr/>
        </p:nvSpPr>
        <p:spPr>
          <a:xfrm>
            <a:off x="609595" y="399732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9" name="Rounded Rectangle 8"/>
          <p:cNvSpPr/>
          <p:nvPr/>
        </p:nvSpPr>
        <p:spPr>
          <a:xfrm>
            <a:off x="2582332" y="527473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sp>
        <p:nvSpPr>
          <p:cNvPr id="10" name="TextBox 9"/>
          <p:cNvSpPr txBox="1"/>
          <p:nvPr/>
        </p:nvSpPr>
        <p:spPr>
          <a:xfrm>
            <a:off x="4741333" y="1330316"/>
            <a:ext cx="6011333" cy="954107"/>
          </a:xfrm>
          <a:prstGeom prst="rect">
            <a:avLst/>
          </a:prstGeom>
          <a:noFill/>
        </p:spPr>
        <p:txBody>
          <a:bodyPr wrap="square" rtlCol="0">
            <a:spAutoFit/>
          </a:bodyPr>
          <a:lstStyle/>
          <a:p>
            <a:pPr algn="ctr"/>
            <a:r>
              <a:rPr lang="en-US" sz="2800" dirty="0"/>
              <a:t>What is the color of the kitten to the left of the blue kitten?</a:t>
            </a:r>
          </a:p>
        </p:txBody>
      </p:sp>
      <p:sp>
        <p:nvSpPr>
          <p:cNvPr id="11" name="Rounded Rectangle 10"/>
          <p:cNvSpPr/>
          <p:nvPr/>
        </p:nvSpPr>
        <p:spPr>
          <a:xfrm>
            <a:off x="4588936" y="2669911"/>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Kitten detector</a:t>
            </a:r>
            <a:endParaRPr lang="en-US" dirty="0"/>
          </a:p>
        </p:txBody>
      </p:sp>
      <p:sp>
        <p:nvSpPr>
          <p:cNvPr id="12" name="Rounded Rectangle 11"/>
          <p:cNvSpPr/>
          <p:nvPr/>
        </p:nvSpPr>
        <p:spPr>
          <a:xfrm>
            <a:off x="4555068" y="417975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detector</a:t>
            </a:r>
          </a:p>
        </p:txBody>
      </p:sp>
      <p:sp>
        <p:nvSpPr>
          <p:cNvPr id="13" name="Rounded Rectangle 12"/>
          <p:cNvSpPr/>
          <p:nvPr/>
        </p:nvSpPr>
        <p:spPr>
          <a:xfrm>
            <a:off x="8585199" y="3542576"/>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left</a:t>
            </a:r>
          </a:p>
        </p:txBody>
      </p:sp>
      <p:sp>
        <p:nvSpPr>
          <p:cNvPr id="14" name="Rounded Rectangle 13"/>
          <p:cNvSpPr/>
          <p:nvPr/>
        </p:nvSpPr>
        <p:spPr>
          <a:xfrm>
            <a:off x="6654794" y="3485488"/>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a:t>
            </a:r>
          </a:p>
        </p:txBody>
      </p:sp>
      <p:sp>
        <p:nvSpPr>
          <p:cNvPr id="15" name="Rounded Rectangle 14"/>
          <p:cNvSpPr/>
          <p:nvPr/>
        </p:nvSpPr>
        <p:spPr>
          <a:xfrm>
            <a:off x="10549465" y="3587085"/>
            <a:ext cx="1439334" cy="7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color</a:t>
            </a:r>
            <a:endParaRPr lang="en-US" dirty="0"/>
          </a:p>
        </p:txBody>
      </p:sp>
      <p:cxnSp>
        <p:nvCxnSpPr>
          <p:cNvPr id="16" name="Straight Arrow Connector 15"/>
          <p:cNvCxnSpPr>
            <a:stCxn id="11" idx="3"/>
            <a:endCxn id="14" idx="1"/>
          </p:cNvCxnSpPr>
          <p:nvPr/>
        </p:nvCxnSpPr>
        <p:spPr>
          <a:xfrm>
            <a:off x="6028270" y="3033978"/>
            <a:ext cx="626524" cy="8155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3"/>
            <a:endCxn id="14" idx="1"/>
          </p:cNvCxnSpPr>
          <p:nvPr/>
        </p:nvCxnSpPr>
        <p:spPr>
          <a:xfrm flipV="1">
            <a:off x="5994402" y="3849555"/>
            <a:ext cx="660392" cy="694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3" idx="1"/>
          </p:cNvCxnSpPr>
          <p:nvPr/>
        </p:nvCxnSpPr>
        <p:spPr>
          <a:xfrm>
            <a:off x="8094128" y="3849555"/>
            <a:ext cx="491071" cy="57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a:endCxn id="15" idx="1"/>
          </p:cNvCxnSpPr>
          <p:nvPr/>
        </p:nvCxnSpPr>
        <p:spPr>
          <a:xfrm>
            <a:off x="10024533" y="3906643"/>
            <a:ext cx="524932" cy="445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902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sp>
        <p:nvSpPr>
          <p:cNvPr id="3" name="Content Placeholder 2"/>
          <p:cNvSpPr>
            <a:spLocks noGrp="1"/>
          </p:cNvSpPr>
          <p:nvPr>
            <p:ph idx="1"/>
          </p:nvPr>
        </p:nvSpPr>
        <p:spPr/>
        <p:txBody>
          <a:bodyPr/>
          <a:lstStyle/>
          <a:p>
            <a:r>
              <a:rPr lang="en-US" dirty="0"/>
              <a:t>How do we learn a mapping from language to trees?</a:t>
            </a:r>
          </a:p>
          <a:p>
            <a:pPr lvl="1"/>
            <a:r>
              <a:rPr lang="en-US" dirty="0"/>
              <a:t>Problem: semantic parsing</a:t>
            </a:r>
          </a:p>
          <a:p>
            <a:pPr lvl="1"/>
            <a:r>
              <a:rPr lang="en-US" dirty="0"/>
              <a:t>Option 1: Syntactic parsing</a:t>
            </a:r>
          </a:p>
          <a:p>
            <a:pPr lvl="1"/>
            <a:r>
              <a:rPr lang="en-US" dirty="0"/>
              <a:t>Option 2: Use supervision</a:t>
            </a:r>
          </a:p>
        </p:txBody>
      </p:sp>
      <p:sp>
        <p:nvSpPr>
          <p:cNvPr id="4" name="Rectangle 3"/>
          <p:cNvSpPr/>
          <p:nvPr/>
        </p:nvSpPr>
        <p:spPr>
          <a:xfrm>
            <a:off x="0" y="4578669"/>
            <a:ext cx="12192000" cy="369332"/>
          </a:xfrm>
          <a:prstGeom prst="rect">
            <a:avLst/>
          </a:prstGeom>
        </p:spPr>
        <p:txBody>
          <a:bodyPr wrap="square">
            <a:spAutoFit/>
          </a:bodyPr>
          <a:lstStyle/>
          <a:p>
            <a:r>
              <a:rPr lang="en-US" i="1" dirty="0">
                <a:solidFill>
                  <a:srgbClr val="333333"/>
                </a:solidFill>
                <a:latin typeface="Asap" charset="0"/>
              </a:rPr>
              <a:t>Neural module </a:t>
            </a:r>
            <a:r>
              <a:rPr lang="en-US" i="1" dirty="0" err="1">
                <a:solidFill>
                  <a:srgbClr val="333333"/>
                </a:solidFill>
                <a:latin typeface="Asap" charset="0"/>
              </a:rPr>
              <a:t>networks.</a:t>
            </a:r>
            <a:r>
              <a:rPr lang="en-US" dirty="0" err="1">
                <a:solidFill>
                  <a:srgbClr val="333333"/>
                </a:solidFill>
                <a:latin typeface="Asap" charset="0"/>
              </a:rPr>
              <a:t>Jacob</a:t>
            </a:r>
            <a:r>
              <a:rPr lang="en-US" dirty="0">
                <a:solidFill>
                  <a:srgbClr val="333333"/>
                </a:solidFill>
                <a:latin typeface="Asap" charset="0"/>
              </a:rPr>
              <a:t> Andreas, Marcus </a:t>
            </a:r>
            <a:r>
              <a:rPr lang="en-US" dirty="0" err="1">
                <a:solidFill>
                  <a:srgbClr val="333333"/>
                </a:solidFill>
                <a:latin typeface="Asap" charset="0"/>
              </a:rPr>
              <a:t>Rohrbach</a:t>
            </a:r>
            <a:r>
              <a:rPr lang="en-US" dirty="0">
                <a:solidFill>
                  <a:srgbClr val="333333"/>
                </a:solidFill>
                <a:latin typeface="Asap" charset="0"/>
              </a:rPr>
              <a:t>, Trevor Darrell and Dan </a:t>
            </a:r>
            <a:r>
              <a:rPr lang="en-US" dirty="0" err="1">
                <a:solidFill>
                  <a:srgbClr val="333333"/>
                </a:solidFill>
                <a:latin typeface="Asap" charset="0"/>
              </a:rPr>
              <a:t>Klein.CVPR</a:t>
            </a:r>
            <a:r>
              <a:rPr lang="en-US" dirty="0">
                <a:solidFill>
                  <a:srgbClr val="333333"/>
                </a:solidFill>
                <a:latin typeface="Asap" charset="0"/>
              </a:rPr>
              <a:t> 2016</a:t>
            </a:r>
            <a:endParaRPr lang="en-US" dirty="0"/>
          </a:p>
        </p:txBody>
      </p:sp>
      <p:sp>
        <p:nvSpPr>
          <p:cNvPr id="5" name="Rectangle 4"/>
          <p:cNvSpPr/>
          <p:nvPr/>
        </p:nvSpPr>
        <p:spPr>
          <a:xfrm>
            <a:off x="-1" y="4948001"/>
            <a:ext cx="11954933" cy="646331"/>
          </a:xfrm>
          <a:prstGeom prst="rect">
            <a:avLst/>
          </a:prstGeom>
        </p:spPr>
        <p:txBody>
          <a:bodyPr wrap="square">
            <a:spAutoFit/>
          </a:bodyPr>
          <a:lstStyle/>
          <a:p>
            <a:r>
              <a:rPr lang="en-US" i="1">
                <a:solidFill>
                  <a:srgbClr val="333333"/>
                </a:solidFill>
                <a:latin typeface="Asap" charset="0"/>
              </a:rPr>
              <a:t>Learning to compose neural networks for question </a:t>
            </a:r>
            <a:r>
              <a:rPr lang="en-US" i="1" dirty="0" err="1">
                <a:solidFill>
                  <a:srgbClr val="333333"/>
                </a:solidFill>
                <a:latin typeface="Asap" charset="0"/>
              </a:rPr>
              <a:t>answering.</a:t>
            </a:r>
            <a:r>
              <a:rPr lang="en-US" dirty="0" err="1">
                <a:solidFill>
                  <a:srgbClr val="333333"/>
                </a:solidFill>
                <a:latin typeface="Asap" charset="0"/>
              </a:rPr>
              <a:t>Jacob</a:t>
            </a:r>
            <a:r>
              <a:rPr lang="en-US" dirty="0">
                <a:solidFill>
                  <a:srgbClr val="333333"/>
                </a:solidFill>
                <a:latin typeface="Asap" charset="0"/>
              </a:rPr>
              <a:t> Andreas, Marcus </a:t>
            </a:r>
            <a:r>
              <a:rPr lang="en-US" dirty="0" err="1">
                <a:solidFill>
                  <a:srgbClr val="333333"/>
                </a:solidFill>
                <a:latin typeface="Asap" charset="0"/>
              </a:rPr>
              <a:t>Rohrbach</a:t>
            </a:r>
            <a:r>
              <a:rPr lang="en-US" dirty="0">
                <a:solidFill>
                  <a:srgbClr val="333333"/>
                </a:solidFill>
                <a:latin typeface="Asap" charset="0"/>
              </a:rPr>
              <a:t>, Trevor Darrell and Dan </a:t>
            </a:r>
            <a:r>
              <a:rPr lang="en-US" dirty="0" err="1">
                <a:solidFill>
                  <a:srgbClr val="333333"/>
                </a:solidFill>
                <a:latin typeface="Asap" charset="0"/>
              </a:rPr>
              <a:t>Klein.NAACL</a:t>
            </a:r>
            <a:r>
              <a:rPr lang="en-US" dirty="0">
                <a:solidFill>
                  <a:srgbClr val="333333"/>
                </a:solidFill>
                <a:latin typeface="Asap" charset="0"/>
              </a:rPr>
              <a:t> 2016</a:t>
            </a:r>
            <a:endParaRPr lang="en-US" dirty="0"/>
          </a:p>
        </p:txBody>
      </p:sp>
      <p:sp>
        <p:nvSpPr>
          <p:cNvPr id="6" name="Rectangle 5"/>
          <p:cNvSpPr/>
          <p:nvPr/>
        </p:nvSpPr>
        <p:spPr>
          <a:xfrm>
            <a:off x="0" y="5501999"/>
            <a:ext cx="12192000" cy="646331"/>
          </a:xfrm>
          <a:prstGeom prst="rect">
            <a:avLst/>
          </a:prstGeom>
        </p:spPr>
        <p:txBody>
          <a:bodyPr wrap="square">
            <a:spAutoFit/>
          </a:bodyPr>
          <a:lstStyle/>
          <a:p>
            <a:r>
              <a:rPr lang="en-US" i="1" dirty="0">
                <a:solidFill>
                  <a:srgbClr val="333333"/>
                </a:solidFill>
                <a:latin typeface="Asap" charset="0"/>
              </a:rPr>
              <a:t>Learning to reason: End-to-end module networks for visual question </a:t>
            </a:r>
            <a:r>
              <a:rPr lang="en-US" i="1" dirty="0" err="1">
                <a:solidFill>
                  <a:srgbClr val="333333"/>
                </a:solidFill>
                <a:latin typeface="Asap" charset="0"/>
              </a:rPr>
              <a:t>answering.</a:t>
            </a:r>
            <a:r>
              <a:rPr lang="en-US" dirty="0" err="1">
                <a:solidFill>
                  <a:srgbClr val="333333"/>
                </a:solidFill>
                <a:latin typeface="Asap" charset="0"/>
              </a:rPr>
              <a:t>Ronghang</a:t>
            </a:r>
            <a:r>
              <a:rPr lang="en-US" dirty="0">
                <a:solidFill>
                  <a:srgbClr val="333333"/>
                </a:solidFill>
                <a:latin typeface="Asap" charset="0"/>
              </a:rPr>
              <a:t> Hu, Jacob Andreas, Marcus </a:t>
            </a:r>
            <a:r>
              <a:rPr lang="en-US" dirty="0" err="1">
                <a:solidFill>
                  <a:srgbClr val="333333"/>
                </a:solidFill>
                <a:latin typeface="Asap" charset="0"/>
              </a:rPr>
              <a:t>Rohrbach</a:t>
            </a:r>
            <a:r>
              <a:rPr lang="en-US" dirty="0">
                <a:solidFill>
                  <a:srgbClr val="333333"/>
                </a:solidFill>
                <a:latin typeface="Asap" charset="0"/>
              </a:rPr>
              <a:t>, Trevor Darrell and Kate </a:t>
            </a:r>
            <a:r>
              <a:rPr lang="en-US" dirty="0" err="1">
                <a:solidFill>
                  <a:srgbClr val="333333"/>
                </a:solidFill>
                <a:latin typeface="Asap" charset="0"/>
              </a:rPr>
              <a:t>Saenko.ICCV</a:t>
            </a:r>
            <a:r>
              <a:rPr lang="en-US" dirty="0">
                <a:solidFill>
                  <a:srgbClr val="333333"/>
                </a:solidFill>
                <a:latin typeface="Asap" charset="0"/>
              </a:rPr>
              <a:t> 2017 </a:t>
            </a:r>
            <a:endParaRPr lang="en-US" dirty="0"/>
          </a:p>
        </p:txBody>
      </p:sp>
      <p:sp>
        <p:nvSpPr>
          <p:cNvPr id="7" name="Rectangle 6"/>
          <p:cNvSpPr/>
          <p:nvPr/>
        </p:nvSpPr>
        <p:spPr>
          <a:xfrm>
            <a:off x="-2" y="5980837"/>
            <a:ext cx="11954933" cy="830997"/>
          </a:xfrm>
          <a:prstGeom prst="rect">
            <a:avLst/>
          </a:prstGeom>
        </p:spPr>
        <p:txBody>
          <a:bodyPr wrap="square">
            <a:spAutoFit/>
          </a:bodyPr>
          <a:lstStyle/>
          <a:p>
            <a:r>
              <a:rPr lang="en-US" sz="1600" dirty="0">
                <a:solidFill>
                  <a:srgbClr val="000000"/>
                </a:solidFill>
                <a:latin typeface="Helvetica" charset="0"/>
              </a:rPr>
              <a:t>Inferring and Executing Programs for Visual Reasoning </a:t>
            </a:r>
            <a:br>
              <a:rPr lang="en-US" sz="1600" dirty="0"/>
            </a:br>
            <a:r>
              <a:rPr lang="en-US" sz="1600" dirty="0">
                <a:solidFill>
                  <a:srgbClr val="000000"/>
                </a:solidFill>
                <a:latin typeface="Helvetica" charset="0"/>
              </a:rPr>
              <a:t>Justin Johnson, Bharath Hariharan, Laurens van der </a:t>
            </a:r>
            <a:r>
              <a:rPr lang="en-US" sz="1600" dirty="0" err="1">
                <a:solidFill>
                  <a:srgbClr val="000000"/>
                </a:solidFill>
                <a:latin typeface="Helvetica" charset="0"/>
              </a:rPr>
              <a:t>Maaten</a:t>
            </a:r>
            <a:r>
              <a:rPr lang="en-US" sz="1600" dirty="0">
                <a:solidFill>
                  <a:srgbClr val="000000"/>
                </a:solidFill>
                <a:latin typeface="Helvetica" charset="0"/>
              </a:rPr>
              <a:t>, Judy Hoffman, Li </a:t>
            </a:r>
            <a:r>
              <a:rPr lang="en-US" sz="1600" dirty="0" err="1">
                <a:solidFill>
                  <a:srgbClr val="000000"/>
                </a:solidFill>
                <a:latin typeface="Helvetica" charset="0"/>
              </a:rPr>
              <a:t>Fei-Fei</a:t>
            </a:r>
            <a:r>
              <a:rPr lang="en-US" sz="1600" dirty="0">
                <a:solidFill>
                  <a:srgbClr val="000000"/>
                </a:solidFill>
                <a:latin typeface="Helvetica" charset="0"/>
              </a:rPr>
              <a:t>, C. Lawrence </a:t>
            </a:r>
            <a:r>
              <a:rPr lang="en-US" sz="1600" dirty="0" err="1">
                <a:solidFill>
                  <a:srgbClr val="000000"/>
                </a:solidFill>
                <a:latin typeface="Helvetica" charset="0"/>
              </a:rPr>
              <a:t>Zitnick</a:t>
            </a:r>
            <a:r>
              <a:rPr lang="en-US" sz="1600" dirty="0">
                <a:solidFill>
                  <a:srgbClr val="000000"/>
                </a:solidFill>
                <a:latin typeface="Helvetica" charset="0"/>
              </a:rPr>
              <a:t>, Ross </a:t>
            </a:r>
            <a:r>
              <a:rPr lang="en-US" sz="1600" dirty="0" err="1">
                <a:solidFill>
                  <a:srgbClr val="000000"/>
                </a:solidFill>
                <a:latin typeface="Helvetica" charset="0"/>
              </a:rPr>
              <a:t>Girshick</a:t>
            </a:r>
            <a:r>
              <a:rPr lang="en-US" sz="1600" dirty="0"/>
              <a:t>. </a:t>
            </a:r>
            <a:r>
              <a:rPr lang="en-US" sz="1600" i="1" dirty="0">
                <a:solidFill>
                  <a:srgbClr val="000000"/>
                </a:solidFill>
                <a:latin typeface="Helvetica" charset="0"/>
              </a:rPr>
              <a:t>ICCV</a:t>
            </a:r>
            <a:r>
              <a:rPr lang="en-US" sz="1600" dirty="0">
                <a:solidFill>
                  <a:srgbClr val="000000"/>
                </a:solidFill>
                <a:latin typeface="Helvetica" charset="0"/>
              </a:rPr>
              <a:t>, 2017</a:t>
            </a:r>
            <a:endParaRPr lang="en-US" sz="1600" dirty="0"/>
          </a:p>
        </p:txBody>
      </p:sp>
    </p:spTree>
    <p:extLst>
      <p:ext uri="{BB962C8B-B14F-4D97-AF65-F5344CB8AC3E}">
        <p14:creationId xmlns:p14="http://schemas.microsoft.com/office/powerpoint/2010/main" val="1037436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Compositional reasoning</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4968" y="1383865"/>
            <a:ext cx="7939282" cy="5474135"/>
          </a:xfrm>
          <a:prstGeom prst="rect">
            <a:avLst/>
          </a:prstGeom>
        </p:spPr>
      </p:pic>
    </p:spTree>
    <p:extLst>
      <p:ext uri="{BB962C8B-B14F-4D97-AF65-F5344CB8AC3E}">
        <p14:creationId xmlns:p14="http://schemas.microsoft.com/office/powerpoint/2010/main" val="12738091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4.5|6.1|6.5|0.9|4.9"/>
</p:tagLst>
</file>

<file path=ppt/tags/tag2.xml><?xml version="1.0" encoding="utf-8"?>
<p:tagLst xmlns:a="http://schemas.openxmlformats.org/drawingml/2006/main" xmlns:r="http://schemas.openxmlformats.org/officeDocument/2006/relationships" xmlns:p="http://schemas.openxmlformats.org/presentationml/2006/main">
  <p:tag name="TIMING" val="|5.9|8.6|7.5|4|3.7|1.4|3.2|2.1|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12791</TotalTime>
  <Words>2164</Words>
  <Application>Microsoft Macintosh PowerPoint</Application>
  <PresentationFormat>Widescreen</PresentationFormat>
  <Paragraphs>270</Paragraphs>
  <Slides>48</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Asap</vt:lpstr>
      <vt:lpstr>Calibri</vt:lpstr>
      <vt:lpstr>Calibri Light</vt:lpstr>
      <vt:lpstr>Cambria Math</vt:lpstr>
      <vt:lpstr>Helvetica</vt:lpstr>
      <vt:lpstr>Mangal</vt:lpstr>
      <vt:lpstr>Times New Roman</vt:lpstr>
      <vt:lpstr>Office Theme</vt:lpstr>
      <vt:lpstr>Visual Question Answering</vt:lpstr>
      <vt:lpstr>Visual Question Answering</vt:lpstr>
      <vt:lpstr>Compositional reasoning</vt:lpstr>
      <vt:lpstr>Compositional reasoning</vt:lpstr>
      <vt:lpstr>Compositional reasoning</vt:lpstr>
      <vt:lpstr>Compositional reasoning</vt:lpstr>
      <vt:lpstr>Compositional reasoning</vt:lpstr>
      <vt:lpstr>Compositional reasoning</vt:lpstr>
      <vt:lpstr>Compositional reasoning</vt:lpstr>
      <vt:lpstr>Embodied cognition</vt:lpstr>
      <vt:lpstr>Recognition today</vt:lpstr>
      <vt:lpstr>Embodied agents</vt:lpstr>
      <vt:lpstr>Embodied cognition</vt:lpstr>
      <vt:lpstr>Reinforcement learning primer</vt:lpstr>
      <vt:lpstr>Markov decision processes</vt:lpstr>
      <vt:lpstr>Markov decision processes</vt:lpstr>
      <vt:lpstr>Markov decision processes</vt:lpstr>
      <vt:lpstr>Bellman equations</vt:lpstr>
      <vt:lpstr>Q-learning</vt:lpstr>
      <vt:lpstr>Policy gradient</vt:lpstr>
      <vt:lpstr>REINFORCE</vt:lpstr>
      <vt:lpstr>REINFORCE</vt:lpstr>
      <vt:lpstr>Learning to play Atari games</vt:lpstr>
      <vt:lpstr>Learning to do robotic tasks</vt:lpstr>
      <vt:lpstr>Reinforcement learning and generalization</vt:lpstr>
      <vt:lpstr>Discussion</vt:lpstr>
      <vt:lpstr>Partial observations</vt:lpstr>
      <vt:lpstr>Incorporating domain knowledge</vt:lpstr>
      <vt:lpstr>Reflex agents</vt:lpstr>
      <vt:lpstr>Planning</vt:lpstr>
      <vt:lpstr>Model-based control</vt:lpstr>
      <vt:lpstr>Inverse model</vt:lpstr>
      <vt:lpstr>Learning perception independent of goals: self-supervised learning</vt:lpstr>
      <vt:lpstr>What do humans do?</vt:lpstr>
      <vt:lpstr>What do humans do?</vt:lpstr>
      <vt:lpstr>What do humans do?</vt:lpstr>
      <vt:lpstr>What do humans do?</vt:lpstr>
      <vt:lpstr>What do humans do?</vt:lpstr>
      <vt:lpstr>PowerPoint Presentation</vt:lpstr>
      <vt:lpstr>The kitten carousel</vt:lpstr>
      <vt:lpstr>Ego-motion ↔ vision: view prediction</vt:lpstr>
      <vt:lpstr>Approach idea: Ego-motion equivariance</vt:lpstr>
      <vt:lpstr>Self supervision by reconstructing hidden data</vt:lpstr>
      <vt:lpstr>Self supervision by using external information</vt:lpstr>
      <vt:lpstr>The unreasonable effectiveness of ImageNet</vt:lpstr>
      <vt:lpstr>The unreasonable effectiveness of ImageNet</vt:lpstr>
      <vt:lpstr>Why is ImageNet so good?</vt:lpstr>
      <vt:lpstr>Lessons from human cognition</vt:lpstr>
    </vt:vector>
  </TitlesOfParts>
  <Manager/>
  <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Embodied cognition</dc:title>
  <dc:subject/>
  <dc:creator>Bharath Hariharan</dc:creator>
  <cp:keywords/>
  <dc:description/>
  <cp:lastModifiedBy>Bharath Hariharan</cp:lastModifiedBy>
  <cp:revision>35</cp:revision>
  <dcterms:created xsi:type="dcterms:W3CDTF">2018-11-18T17:19:25Z</dcterms:created>
  <dcterms:modified xsi:type="dcterms:W3CDTF">2018-11-27T14:30:31Z</dcterms:modified>
  <cp:category/>
</cp:coreProperties>
</file>