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9" r:id="rId2"/>
    <p:sldId id="341" r:id="rId3"/>
    <p:sldId id="340" r:id="rId4"/>
    <p:sldId id="346" r:id="rId5"/>
    <p:sldId id="342" r:id="rId6"/>
    <p:sldId id="343" r:id="rId7"/>
    <p:sldId id="344" r:id="rId8"/>
    <p:sldId id="345" r:id="rId9"/>
    <p:sldId id="347" r:id="rId10"/>
    <p:sldId id="312" r:id="rId11"/>
    <p:sldId id="313" r:id="rId12"/>
    <p:sldId id="314" r:id="rId13"/>
    <p:sldId id="315" r:id="rId14"/>
    <p:sldId id="297" r:id="rId15"/>
    <p:sldId id="316" r:id="rId16"/>
    <p:sldId id="317" r:id="rId17"/>
    <p:sldId id="318" r:id="rId18"/>
    <p:sldId id="348" r:id="rId19"/>
    <p:sldId id="271" r:id="rId20"/>
    <p:sldId id="320" r:id="rId21"/>
    <p:sldId id="321" r:id="rId22"/>
    <p:sldId id="322" r:id="rId23"/>
    <p:sldId id="323" r:id="rId24"/>
    <p:sldId id="306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3" r:id="rId34"/>
    <p:sldId id="334" r:id="rId35"/>
    <p:sldId id="335" r:id="rId36"/>
    <p:sldId id="281" r:id="rId37"/>
    <p:sldId id="282" r:id="rId38"/>
    <p:sldId id="284" r:id="rId39"/>
    <p:sldId id="283" r:id="rId40"/>
    <p:sldId id="285" r:id="rId41"/>
    <p:sldId id="290" r:id="rId42"/>
    <p:sldId id="354" r:id="rId43"/>
    <p:sldId id="357" r:id="rId44"/>
    <p:sldId id="358" r:id="rId45"/>
    <p:sldId id="360" r:id="rId46"/>
    <p:sldId id="361" r:id="rId47"/>
    <p:sldId id="295" r:id="rId48"/>
    <p:sldId id="296" r:id="rId49"/>
    <p:sldId id="299" r:id="rId50"/>
    <p:sldId id="300" r:id="rId51"/>
    <p:sldId id="301" r:id="rId52"/>
    <p:sldId id="298" r:id="rId53"/>
    <p:sldId id="303" r:id="rId54"/>
    <p:sldId id="304" r:id="rId55"/>
    <p:sldId id="305" r:id="rId56"/>
    <p:sldId id="308" r:id="rId57"/>
    <p:sldId id="310" r:id="rId58"/>
    <p:sldId id="311" r:id="rId59"/>
    <p:sldId id="351" r:id="rId60"/>
    <p:sldId id="352" r:id="rId61"/>
    <p:sldId id="353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82"/>
  </p:normalViewPr>
  <p:slideViewPr>
    <p:cSldViewPr snapToGrid="0" snapToObjects="1" showGuides="1">
      <p:cViewPr varScale="1">
        <p:scale>
          <a:sx n="117" d="100"/>
          <a:sy n="117" d="100"/>
        </p:scale>
        <p:origin x="3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46145049943"/>
          <c:y val="6.50792423656745E-2"/>
          <c:w val="0.72337178311153605"/>
          <c:h val="0.79874234893425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CIDEr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Sheet1!$B$2:$B$17</c:f>
              <c:numCache>
                <c:formatCode>General</c:formatCode>
                <c:ptCount val="16"/>
                <c:pt idx="0">
                  <c:v>0.63800000000000001</c:v>
                </c:pt>
                <c:pt idx="1">
                  <c:v>0.27300000000000002</c:v>
                </c:pt>
                <c:pt idx="2">
                  <c:v>0.26800000000000002</c:v>
                </c:pt>
                <c:pt idx="3">
                  <c:v>0.26200000000000001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0.20200000000000001</c:v>
                </c:pt>
                <c:pt idx="9">
                  <c:v>0.19400000000000001</c:v>
                </c:pt>
                <c:pt idx="10">
                  <c:v>0.19</c:v>
                </c:pt>
                <c:pt idx="11">
                  <c:v>0.16800000000000001</c:v>
                </c:pt>
                <c:pt idx="12">
                  <c:v>0.16700000000000001</c:v>
                </c:pt>
                <c:pt idx="13">
                  <c:v>0.16600000000000001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Sheet1!$G$2:$G$17</c:f>
              <c:numCache>
                <c:formatCode>General</c:formatCode>
                <c:ptCount val="16"/>
                <c:pt idx="0">
                  <c:v>0.91</c:v>
                </c:pt>
                <c:pt idx="1">
                  <c:v>0.94599999999999995</c:v>
                </c:pt>
                <c:pt idx="2">
                  <c:v>0.92500000000000004</c:v>
                </c:pt>
                <c:pt idx="3">
                  <c:v>0.878</c:v>
                </c:pt>
                <c:pt idx="4">
                  <c:v>0.93700000000000006</c:v>
                </c:pt>
                <c:pt idx="5">
                  <c:v>0.89100000000000001</c:v>
                </c:pt>
                <c:pt idx="6">
                  <c:v>0.93500000000000005</c:v>
                </c:pt>
                <c:pt idx="7">
                  <c:v>0.91600000000000004</c:v>
                </c:pt>
                <c:pt idx="8">
                  <c:v>0.85599999999999998</c:v>
                </c:pt>
                <c:pt idx="9">
                  <c:v>0.53600000000000003</c:v>
                </c:pt>
                <c:pt idx="10">
                  <c:v>0.89600000000000002</c:v>
                </c:pt>
                <c:pt idx="11">
                  <c:v>0.69</c:v>
                </c:pt>
                <c:pt idx="12">
                  <c:v>0.752</c:v>
                </c:pt>
                <c:pt idx="13">
                  <c:v>0.69199999999999995</c:v>
                </c:pt>
                <c:pt idx="14">
                  <c:v>0.71599999999999997</c:v>
                </c:pt>
                <c:pt idx="15">
                  <c:v>0.68200000000000005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2C-EC4C-A0B1-48043182546C}"/>
            </c:ext>
          </c:extLst>
        </c:ser>
        <c:ser>
          <c:idx val="1"/>
          <c:order val="1"/>
          <c:tx>
            <c:strRef>
              <c:f>Sheet1!$H$1</c:f>
              <c:strCache>
                <c:ptCount val="1"/>
                <c:pt idx="0">
                  <c:v>METEOR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Sheet1!$B$2:$B$17</c:f>
              <c:numCache>
                <c:formatCode>General</c:formatCode>
                <c:ptCount val="16"/>
                <c:pt idx="0">
                  <c:v>0.63800000000000001</c:v>
                </c:pt>
                <c:pt idx="1">
                  <c:v>0.27300000000000002</c:v>
                </c:pt>
                <c:pt idx="2">
                  <c:v>0.26800000000000002</c:v>
                </c:pt>
                <c:pt idx="3">
                  <c:v>0.26200000000000001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0.20200000000000001</c:v>
                </c:pt>
                <c:pt idx="9">
                  <c:v>0.19400000000000001</c:v>
                </c:pt>
                <c:pt idx="10">
                  <c:v>0.19</c:v>
                </c:pt>
                <c:pt idx="11">
                  <c:v>0.16800000000000001</c:v>
                </c:pt>
                <c:pt idx="12">
                  <c:v>0.16700000000000001</c:v>
                </c:pt>
                <c:pt idx="13">
                  <c:v>0.16600000000000001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Sheet1!$H$2:$H$17</c:f>
              <c:numCache>
                <c:formatCode>General</c:formatCode>
                <c:ptCount val="16"/>
                <c:pt idx="0">
                  <c:v>0.33500000000000002</c:v>
                </c:pt>
                <c:pt idx="1">
                  <c:v>0.34599999999999997</c:v>
                </c:pt>
                <c:pt idx="2">
                  <c:v>0.33100000000000002</c:v>
                </c:pt>
                <c:pt idx="3">
                  <c:v>0.32300000000000001</c:v>
                </c:pt>
                <c:pt idx="4">
                  <c:v>0.33900000000000002</c:v>
                </c:pt>
                <c:pt idx="5">
                  <c:v>0.32200000000000001</c:v>
                </c:pt>
                <c:pt idx="6">
                  <c:v>0.32500000000000001</c:v>
                </c:pt>
                <c:pt idx="7">
                  <c:v>0.318</c:v>
                </c:pt>
                <c:pt idx="8">
                  <c:v>0.318</c:v>
                </c:pt>
                <c:pt idx="9">
                  <c:v>0.252</c:v>
                </c:pt>
                <c:pt idx="10">
                  <c:v>0.32</c:v>
                </c:pt>
                <c:pt idx="11">
                  <c:v>0.28399999999999997</c:v>
                </c:pt>
                <c:pt idx="12">
                  <c:v>0.29399999999999998</c:v>
                </c:pt>
                <c:pt idx="13">
                  <c:v>0.28000000000000003</c:v>
                </c:pt>
                <c:pt idx="14">
                  <c:v>0.28799999999999998</c:v>
                </c:pt>
                <c:pt idx="15">
                  <c:v>0.27300000000000002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72C-EC4C-A0B1-48043182546C}"/>
            </c:ext>
          </c:extLst>
        </c:ser>
        <c:ser>
          <c:idx val="5"/>
          <c:order val="2"/>
          <c:tx>
            <c:strRef>
              <c:f>Sheet1!$M$1</c:f>
              <c:strCache>
                <c:ptCount val="1"/>
                <c:pt idx="0">
                  <c:v>BLEU 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50800">
                <a:solidFill>
                  <a:schemeClr val="accent6"/>
                </a:solidFill>
              </a:ln>
              <a:effectLst/>
            </c:spPr>
          </c:marker>
          <c:xVal>
            <c:numRef>
              <c:f>Sheet1!$B$2:$B$17</c:f>
              <c:numCache>
                <c:formatCode>General</c:formatCode>
                <c:ptCount val="16"/>
                <c:pt idx="0">
                  <c:v>0.63800000000000001</c:v>
                </c:pt>
                <c:pt idx="1">
                  <c:v>0.27300000000000002</c:v>
                </c:pt>
                <c:pt idx="2">
                  <c:v>0.26800000000000002</c:v>
                </c:pt>
                <c:pt idx="3">
                  <c:v>0.26200000000000001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0.20200000000000001</c:v>
                </c:pt>
                <c:pt idx="9">
                  <c:v>0.19400000000000001</c:v>
                </c:pt>
                <c:pt idx="10">
                  <c:v>0.19</c:v>
                </c:pt>
                <c:pt idx="11">
                  <c:v>0.16800000000000001</c:v>
                </c:pt>
                <c:pt idx="12">
                  <c:v>0.16700000000000001</c:v>
                </c:pt>
                <c:pt idx="13">
                  <c:v>0.16600000000000001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Sheet1!$M$2:$M$17</c:f>
              <c:numCache>
                <c:formatCode>General</c:formatCode>
                <c:ptCount val="16"/>
                <c:pt idx="0">
                  <c:v>0.47099999999999997</c:v>
                </c:pt>
                <c:pt idx="1">
                  <c:v>0.58699999999999997</c:v>
                </c:pt>
                <c:pt idx="2">
                  <c:v>0.56699999999999995</c:v>
                </c:pt>
                <c:pt idx="3">
                  <c:v>0.52300000000000002</c:v>
                </c:pt>
                <c:pt idx="4">
                  <c:v>0.60099999999999998</c:v>
                </c:pt>
                <c:pt idx="5">
                  <c:v>0.53400000000000003</c:v>
                </c:pt>
                <c:pt idx="6">
                  <c:v>0.57499999999999996</c:v>
                </c:pt>
                <c:pt idx="7">
                  <c:v>0.54200000000000004</c:v>
                </c:pt>
                <c:pt idx="8">
                  <c:v>0.55400000000000005</c:v>
                </c:pt>
                <c:pt idx="9">
                  <c:v>0.27800000000000002</c:v>
                </c:pt>
                <c:pt idx="10">
                  <c:v>0.57799999999999996</c:v>
                </c:pt>
                <c:pt idx="11">
                  <c:v>0.432</c:v>
                </c:pt>
                <c:pt idx="12">
                  <c:v>0.51700000000000002</c:v>
                </c:pt>
                <c:pt idx="13">
                  <c:v>0.44600000000000001</c:v>
                </c:pt>
                <c:pt idx="14">
                  <c:v>0.47799999999999998</c:v>
                </c:pt>
                <c:pt idx="15">
                  <c:v>0.49299999999999999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72C-EC4C-A0B1-480431825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57428672"/>
        <c:axId val="-562330672"/>
      </c:scatterChart>
      <c:valAx>
        <c:axId val="-257428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Human Judgement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62330672"/>
        <c:crosses val="autoZero"/>
        <c:crossBetween val="midCat"/>
      </c:valAx>
      <c:valAx>
        <c:axId val="-56233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Automatic Metrics</a:t>
                </a:r>
              </a:p>
            </c:rich>
          </c:tx>
          <c:layout>
            <c:manualLayout>
              <c:xMode val="edge"/>
              <c:yMode val="edge"/>
              <c:x val="2.02330677014473E-3"/>
              <c:y val="0.345200178997555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574286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017139412602005"/>
          <c:y val="0.372728694958743"/>
          <c:w val="0.14982860587398"/>
          <c:h val="0.1648633232790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46145049943"/>
          <c:y val="6.50792423656745E-2"/>
          <c:w val="0.72337178311153605"/>
          <c:h val="0.79874234893425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CIDEr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Sheet1!$B$2:$B$17</c:f>
              <c:numCache>
                <c:formatCode>General</c:formatCode>
                <c:ptCount val="16"/>
                <c:pt idx="0">
                  <c:v>0.63800000000000001</c:v>
                </c:pt>
                <c:pt idx="1">
                  <c:v>0.27300000000000002</c:v>
                </c:pt>
                <c:pt idx="2">
                  <c:v>0.26800000000000002</c:v>
                </c:pt>
                <c:pt idx="3">
                  <c:v>0.26200000000000001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0.20200000000000001</c:v>
                </c:pt>
                <c:pt idx="9">
                  <c:v>0.19400000000000001</c:v>
                </c:pt>
                <c:pt idx="10">
                  <c:v>0.19</c:v>
                </c:pt>
                <c:pt idx="11">
                  <c:v>0.16800000000000001</c:v>
                </c:pt>
                <c:pt idx="12">
                  <c:v>0.16700000000000001</c:v>
                </c:pt>
                <c:pt idx="13">
                  <c:v>0.16600000000000001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Sheet1!$G$2:$G$17</c:f>
              <c:numCache>
                <c:formatCode>General</c:formatCode>
                <c:ptCount val="16"/>
                <c:pt idx="0">
                  <c:v>0.91</c:v>
                </c:pt>
                <c:pt idx="1">
                  <c:v>0.94599999999999995</c:v>
                </c:pt>
                <c:pt idx="2">
                  <c:v>0.92500000000000004</c:v>
                </c:pt>
                <c:pt idx="3">
                  <c:v>0.878</c:v>
                </c:pt>
                <c:pt idx="4">
                  <c:v>0.93700000000000006</c:v>
                </c:pt>
                <c:pt idx="5">
                  <c:v>0.89100000000000001</c:v>
                </c:pt>
                <c:pt idx="6">
                  <c:v>0.93500000000000005</c:v>
                </c:pt>
                <c:pt idx="7">
                  <c:v>0.91600000000000004</c:v>
                </c:pt>
                <c:pt idx="8">
                  <c:v>0.85599999999999998</c:v>
                </c:pt>
                <c:pt idx="9">
                  <c:v>0.53600000000000003</c:v>
                </c:pt>
                <c:pt idx="10">
                  <c:v>0.89600000000000002</c:v>
                </c:pt>
                <c:pt idx="11">
                  <c:v>0.69</c:v>
                </c:pt>
                <c:pt idx="12">
                  <c:v>0.752</c:v>
                </c:pt>
                <c:pt idx="13">
                  <c:v>0.69199999999999995</c:v>
                </c:pt>
                <c:pt idx="14">
                  <c:v>0.71599999999999997</c:v>
                </c:pt>
                <c:pt idx="15">
                  <c:v>0.68200000000000005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EB-184C-A5B1-B331FC129BFB}"/>
            </c:ext>
          </c:extLst>
        </c:ser>
        <c:ser>
          <c:idx val="1"/>
          <c:order val="1"/>
          <c:tx>
            <c:strRef>
              <c:f>Sheet1!$H$1</c:f>
              <c:strCache>
                <c:ptCount val="1"/>
                <c:pt idx="0">
                  <c:v>METEOR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Sheet1!$B$2:$B$17</c:f>
              <c:numCache>
                <c:formatCode>General</c:formatCode>
                <c:ptCount val="16"/>
                <c:pt idx="0">
                  <c:v>0.63800000000000001</c:v>
                </c:pt>
                <c:pt idx="1">
                  <c:v>0.27300000000000002</c:v>
                </c:pt>
                <c:pt idx="2">
                  <c:v>0.26800000000000002</c:v>
                </c:pt>
                <c:pt idx="3">
                  <c:v>0.26200000000000001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0.20200000000000001</c:v>
                </c:pt>
                <c:pt idx="9">
                  <c:v>0.19400000000000001</c:v>
                </c:pt>
                <c:pt idx="10">
                  <c:v>0.19</c:v>
                </c:pt>
                <c:pt idx="11">
                  <c:v>0.16800000000000001</c:v>
                </c:pt>
                <c:pt idx="12">
                  <c:v>0.16700000000000001</c:v>
                </c:pt>
                <c:pt idx="13">
                  <c:v>0.16600000000000001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Sheet1!$H$2:$H$17</c:f>
              <c:numCache>
                <c:formatCode>General</c:formatCode>
                <c:ptCount val="16"/>
                <c:pt idx="0">
                  <c:v>0.33500000000000002</c:v>
                </c:pt>
                <c:pt idx="1">
                  <c:v>0.34599999999999997</c:v>
                </c:pt>
                <c:pt idx="2">
                  <c:v>0.33100000000000002</c:v>
                </c:pt>
                <c:pt idx="3">
                  <c:v>0.32300000000000001</c:v>
                </c:pt>
                <c:pt idx="4">
                  <c:v>0.33900000000000002</c:v>
                </c:pt>
                <c:pt idx="5">
                  <c:v>0.32200000000000001</c:v>
                </c:pt>
                <c:pt idx="6">
                  <c:v>0.32500000000000001</c:v>
                </c:pt>
                <c:pt idx="7">
                  <c:v>0.318</c:v>
                </c:pt>
                <c:pt idx="8">
                  <c:v>0.318</c:v>
                </c:pt>
                <c:pt idx="9">
                  <c:v>0.252</c:v>
                </c:pt>
                <c:pt idx="10">
                  <c:v>0.32</c:v>
                </c:pt>
                <c:pt idx="11">
                  <c:v>0.28399999999999997</c:v>
                </c:pt>
                <c:pt idx="12">
                  <c:v>0.29399999999999998</c:v>
                </c:pt>
                <c:pt idx="13">
                  <c:v>0.28000000000000003</c:v>
                </c:pt>
                <c:pt idx="14">
                  <c:v>0.28799999999999998</c:v>
                </c:pt>
                <c:pt idx="15">
                  <c:v>0.27300000000000002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FEB-184C-A5B1-B331FC129BFB}"/>
            </c:ext>
          </c:extLst>
        </c:ser>
        <c:ser>
          <c:idx val="5"/>
          <c:order val="2"/>
          <c:tx>
            <c:strRef>
              <c:f>Sheet1!$M$1</c:f>
              <c:strCache>
                <c:ptCount val="1"/>
                <c:pt idx="0">
                  <c:v>BLEU 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50800">
                <a:solidFill>
                  <a:schemeClr val="accent6"/>
                </a:solidFill>
              </a:ln>
              <a:effectLst/>
            </c:spPr>
          </c:marker>
          <c:xVal>
            <c:numRef>
              <c:f>Sheet1!$B$2:$B$17</c:f>
              <c:numCache>
                <c:formatCode>General</c:formatCode>
                <c:ptCount val="16"/>
                <c:pt idx="0">
                  <c:v>0.63800000000000001</c:v>
                </c:pt>
                <c:pt idx="1">
                  <c:v>0.27300000000000002</c:v>
                </c:pt>
                <c:pt idx="2">
                  <c:v>0.26800000000000002</c:v>
                </c:pt>
                <c:pt idx="3">
                  <c:v>0.26200000000000001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0.20200000000000001</c:v>
                </c:pt>
                <c:pt idx="9">
                  <c:v>0.19400000000000001</c:v>
                </c:pt>
                <c:pt idx="10">
                  <c:v>0.19</c:v>
                </c:pt>
                <c:pt idx="11">
                  <c:v>0.16800000000000001</c:v>
                </c:pt>
                <c:pt idx="12">
                  <c:v>0.16700000000000001</c:v>
                </c:pt>
                <c:pt idx="13">
                  <c:v>0.16600000000000001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Sheet1!$M$2:$M$17</c:f>
              <c:numCache>
                <c:formatCode>General</c:formatCode>
                <c:ptCount val="16"/>
                <c:pt idx="0">
                  <c:v>0.47099999999999997</c:v>
                </c:pt>
                <c:pt idx="1">
                  <c:v>0.58699999999999997</c:v>
                </c:pt>
                <c:pt idx="2">
                  <c:v>0.56699999999999995</c:v>
                </c:pt>
                <c:pt idx="3">
                  <c:v>0.52300000000000002</c:v>
                </c:pt>
                <c:pt idx="4">
                  <c:v>0.60099999999999998</c:v>
                </c:pt>
                <c:pt idx="5">
                  <c:v>0.53400000000000003</c:v>
                </c:pt>
                <c:pt idx="6">
                  <c:v>0.57499999999999996</c:v>
                </c:pt>
                <c:pt idx="7">
                  <c:v>0.54200000000000004</c:v>
                </c:pt>
                <c:pt idx="8">
                  <c:v>0.55400000000000005</c:v>
                </c:pt>
                <c:pt idx="9">
                  <c:v>0.27800000000000002</c:v>
                </c:pt>
                <c:pt idx="10">
                  <c:v>0.57799999999999996</c:v>
                </c:pt>
                <c:pt idx="11">
                  <c:v>0.432</c:v>
                </c:pt>
                <c:pt idx="12">
                  <c:v>0.51700000000000002</c:v>
                </c:pt>
                <c:pt idx="13">
                  <c:v>0.44600000000000001</c:v>
                </c:pt>
                <c:pt idx="14">
                  <c:v>0.47799999999999998</c:v>
                </c:pt>
                <c:pt idx="15">
                  <c:v>0.49299999999999999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FEB-184C-A5B1-B331FC129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29105984"/>
        <c:axId val="-529102864"/>
      </c:scatterChart>
      <c:valAx>
        <c:axId val="-529105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Human Judgement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29102864"/>
        <c:crosses val="autoZero"/>
        <c:crossBetween val="midCat"/>
      </c:valAx>
      <c:valAx>
        <c:axId val="-52910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Automatic Metrics</a:t>
                </a:r>
              </a:p>
            </c:rich>
          </c:tx>
          <c:layout>
            <c:manualLayout>
              <c:xMode val="edge"/>
              <c:yMode val="edge"/>
              <c:x val="2.02330677014473E-3"/>
              <c:y val="0.345200178997555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291059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017139412602005"/>
          <c:y val="0.372728694958743"/>
          <c:w val="0.14982860587398"/>
          <c:h val="0.1648633232790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LSTM + CNN</c:v>
                </c:pt>
                <c:pt idx="1">
                  <c:v>Bi-attention</c:v>
                </c:pt>
                <c:pt idx="2">
                  <c:v>Baseline</c:v>
                </c:pt>
                <c:pt idx="3">
                  <c:v>Humans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63.1</c:v>
                </c:pt>
                <c:pt idx="1">
                  <c:v>66.099999999999994</c:v>
                </c:pt>
                <c:pt idx="2">
                  <c:v>65.2</c:v>
                </c:pt>
                <c:pt idx="3">
                  <c:v>83.3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87-3C43-B828-69563D037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630157120"/>
        <c:axId val="-629718816"/>
      </c:barChart>
      <c:catAx>
        <c:axId val="-63015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29718816"/>
        <c:crosses val="autoZero"/>
        <c:auto val="1"/>
        <c:lblAlgn val="ctr"/>
        <c:lblOffset val="100"/>
        <c:noMultiLvlLbl val="0"/>
      </c:catAx>
      <c:valAx>
        <c:axId val="-629718816"/>
        <c:scaling>
          <c:orientation val="minMax"/>
          <c:max val="9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3015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5309-C168-CA4C-9C41-E3245DFD9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F6700-B0EE-2C40-8266-1EA515334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3FB48-BB08-5F40-9540-2B31685D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F18DA-D943-3F48-9763-4B5F8A26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E7819-EF86-CF4C-BDC9-2FDE653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F0C9-8E33-1742-A57F-309D30AC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8B9E3-2BB1-6D4A-B230-7294D6032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1C1D1-CF6E-F247-BE96-91B82312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9744-0442-CD48-9078-A65CCF202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87F6F-EABB-5647-97AE-4D3BEBFF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78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F1073D-2FD5-7146-8837-930FDE7097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BD2EB-331A-FC45-BCE4-D8CD63DB6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FD17E-C2DB-4E41-BB24-E8FE9A1D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A26B6-4108-4A4E-9B0C-A96FBB6D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3D7B-25A4-4141-84F0-D40BD7C76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7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A86A-AE46-1C4E-AD3F-4159CB05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5A6E0-BF1D-0F4E-B468-939F19608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94607-D1E0-8E4E-9946-5ADFF2397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FBC11-A3F8-D946-B8CE-442489F6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0553-2253-8040-9C03-B83214AF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12-BB73-9142-BF81-251903FC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45FBF-8D92-FD47-8E50-F1C7F1C88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37B7C-7994-354D-82EE-BA6AEEB4F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94E62-82F9-6F44-9887-7A9D2E804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A2C88-6AAD-1343-9896-9DC98D58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0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FB41F-18B3-4943-B595-ACCC512C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DF0A5-2621-B84B-9204-91667F52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4787A-0224-9D4F-A8C2-5D35E7DE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22DC9-E954-0247-90CE-CAE4B9B8B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E27DF-C302-8A41-96F8-BD7518C9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EE74C-FFBB-CF4E-A591-18CDA416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8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E9B0D-E728-4847-8223-4BBADE67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8A0C5-E25A-E549-9E6D-F2E6D230A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926EE-2E6C-DB4E-9AA1-18B3459C0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CF426-435F-6D49-BDDA-9423B9716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FCBEC9-CFEA-F84F-8A57-440ACF7BD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0EB23-1743-AF4B-BD83-016942245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F16E6-CB4A-2B4D-9B4F-662DEEB7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ADF00-6D69-1746-BA94-C2EB4955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7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B8F42-27C9-F64D-8247-FF66F0852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3F2195-4B90-9C4C-9C6F-7140E6EF6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279FFF-7140-454B-BC08-18C77161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C379E-07E6-2748-9360-52AE238B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0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1CB50-1B30-274B-BFE8-D9273FA4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2421D-99CC-0C41-988D-9C1F0066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3E741-C3CB-BA4F-ABC7-506115BA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6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9D339-AD8D-BC45-B5E1-EE535FFC8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1CDD7-FE95-6D44-BC9A-9BFD5EBA1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6AD64-700E-7D47-856B-CC226C2A2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F60B5-36F9-6140-956F-FC199466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00119-ED95-3948-84DC-14C901830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0E5B9-52C3-854A-94A2-0B0DBA8E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1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16E84-6FE7-D141-B73D-84BAE6D4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8970C9-1F4C-CF40-8B87-FECAD4AACA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01F21-E682-8546-9594-0F4AD25B7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5D497-9FC3-5844-8BF9-EF46EE72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95465-2A7A-874B-A85C-F3F8E0A5E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845E6-7A2C-1546-8AC7-AF8674C53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CF8F75-6CEF-EE4B-8AF0-5172E0E0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1A4CB-455F-C544-8006-8560C3BE2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C1F0A-9529-7740-B015-6B9BFA6D7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BFBFE-CED3-ED4E-8844-5D03F34326D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6D309-6F55-1545-AEA2-9C8C49376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B5E56-F489-E24E-8B31-7F35037D1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E0408-BBCB-EB46-B24B-67468A2D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3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8ftDjebw8aA" TargetMode="Externa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8A9AEB-32D1-7E4D-BC1E-8DFE889E5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correspondence problem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DE282CB-F58E-4B4D-893E-9BF97FD6C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1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as a general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vs dense</a:t>
            </a:r>
          </a:p>
          <a:p>
            <a:r>
              <a:rPr lang="en-US" dirty="0"/>
              <a:t>Same instance vs different instance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19" y="3599543"/>
            <a:ext cx="2786198" cy="1857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199" y="3310164"/>
            <a:ext cx="2436586" cy="2436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3353103"/>
            <a:ext cx="3590471" cy="23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91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as a general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vs dense</a:t>
            </a:r>
          </a:p>
          <a:p>
            <a:r>
              <a:rPr lang="en-US" dirty="0"/>
              <a:t>Same instance vs different instance</a:t>
            </a:r>
          </a:p>
          <a:p>
            <a:r>
              <a:rPr lang="en-US" dirty="0"/>
              <a:t>Nearby cameras (small baseline) vs far away cameras (large baseline)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7" y="3701143"/>
            <a:ext cx="3220811" cy="2147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36" y="3758293"/>
            <a:ext cx="3515698" cy="2344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966" y="3644551"/>
            <a:ext cx="3558097" cy="266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4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as a general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vs dense</a:t>
            </a:r>
          </a:p>
          <a:p>
            <a:r>
              <a:rPr lang="en-US" dirty="0"/>
              <a:t>Same instance vs different instance</a:t>
            </a:r>
          </a:p>
          <a:p>
            <a:r>
              <a:rPr lang="en-US" dirty="0"/>
              <a:t>Nearby cameras (small baseline) vs far away cameras (large baseline)</a:t>
            </a:r>
          </a:p>
          <a:p>
            <a:r>
              <a:rPr lang="en-US" dirty="0"/>
              <a:t>Rigid scene/objects vs moving scene/objects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5116" y="3900009"/>
            <a:ext cx="1547392" cy="2411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973" y="3999125"/>
            <a:ext cx="3480038" cy="23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5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as a general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vs dense</a:t>
            </a:r>
          </a:p>
          <a:p>
            <a:r>
              <a:rPr lang="en-US" dirty="0"/>
              <a:t>Same instance vs different instance</a:t>
            </a:r>
          </a:p>
          <a:p>
            <a:r>
              <a:rPr lang="en-US" dirty="0"/>
              <a:t>Nearby cameras (small baseline) vs far away cameras (large baseline)</a:t>
            </a:r>
          </a:p>
          <a:p>
            <a:r>
              <a:rPr lang="en-US" dirty="0"/>
              <a:t>Rigid scene/objects vs moving scene/objects</a:t>
            </a:r>
          </a:p>
          <a:p>
            <a:r>
              <a:rPr lang="en-US" dirty="0"/>
              <a:t>Category-specific vs category-agnostic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2887" y="4306409"/>
            <a:ext cx="1547392" cy="2411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744" y="4405525"/>
            <a:ext cx="3480038" cy="23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39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estimation/ Depth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vs </a:t>
            </a:r>
            <a:r>
              <a:rPr lang="en-US" dirty="0">
                <a:solidFill>
                  <a:srgbClr val="FF0000"/>
                </a:solidFill>
              </a:rPr>
              <a:t>dense</a:t>
            </a:r>
          </a:p>
          <a:p>
            <a:r>
              <a:rPr lang="en-US" dirty="0">
                <a:solidFill>
                  <a:srgbClr val="FF0000"/>
                </a:solidFill>
              </a:rPr>
              <a:t>Same instance </a:t>
            </a:r>
            <a:r>
              <a:rPr lang="en-US" dirty="0"/>
              <a:t>vs different instance</a:t>
            </a:r>
          </a:p>
          <a:p>
            <a:r>
              <a:rPr lang="en-US" dirty="0">
                <a:solidFill>
                  <a:srgbClr val="FF0000"/>
                </a:solidFill>
              </a:rPr>
              <a:t>Nearby cameras </a:t>
            </a:r>
            <a:r>
              <a:rPr lang="en-US" dirty="0"/>
              <a:t>(small baseline) vs far away cameras (large baseline)</a:t>
            </a:r>
          </a:p>
          <a:p>
            <a:r>
              <a:rPr lang="en-US" dirty="0">
                <a:solidFill>
                  <a:srgbClr val="FF0000"/>
                </a:solidFill>
              </a:rPr>
              <a:t>Rigid scene/objects </a:t>
            </a:r>
            <a:r>
              <a:rPr lang="en-US" dirty="0"/>
              <a:t>vs moving scene/objects</a:t>
            </a:r>
          </a:p>
          <a:p>
            <a:r>
              <a:rPr lang="en-US" dirty="0"/>
              <a:t>Category-specific vs </a:t>
            </a:r>
            <a:r>
              <a:rPr lang="en-US" dirty="0">
                <a:solidFill>
                  <a:srgbClr val="FF0000"/>
                </a:solidFill>
              </a:rPr>
              <a:t>category-agnostic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609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vs </a:t>
            </a:r>
            <a:r>
              <a:rPr lang="en-US" dirty="0">
                <a:solidFill>
                  <a:srgbClr val="FF0000"/>
                </a:solidFill>
              </a:rPr>
              <a:t>dense</a:t>
            </a:r>
          </a:p>
          <a:p>
            <a:r>
              <a:rPr lang="en-US" dirty="0">
                <a:solidFill>
                  <a:srgbClr val="FF0000"/>
                </a:solidFill>
              </a:rPr>
              <a:t>Same instance </a:t>
            </a:r>
            <a:r>
              <a:rPr lang="en-US" dirty="0"/>
              <a:t>vs different instance</a:t>
            </a:r>
          </a:p>
          <a:p>
            <a:r>
              <a:rPr lang="en-US" dirty="0">
                <a:solidFill>
                  <a:srgbClr val="FF0000"/>
                </a:solidFill>
              </a:rPr>
              <a:t>Nearby cameras </a:t>
            </a:r>
            <a:r>
              <a:rPr lang="en-US" dirty="0"/>
              <a:t>(small baseline) vs far away cameras (large baseline)</a:t>
            </a:r>
          </a:p>
          <a:p>
            <a:r>
              <a:rPr lang="en-US" dirty="0"/>
              <a:t>Rigid scene/objects vs </a:t>
            </a:r>
            <a:r>
              <a:rPr lang="en-US" dirty="0">
                <a:solidFill>
                  <a:srgbClr val="FF0000"/>
                </a:solidFill>
              </a:rPr>
              <a:t>moving scene</a:t>
            </a:r>
            <a:r>
              <a:rPr lang="en-US" dirty="0"/>
              <a:t>/objects</a:t>
            </a:r>
          </a:p>
          <a:p>
            <a:r>
              <a:rPr lang="en-US" dirty="0"/>
              <a:t>Category-specific vs </a:t>
            </a:r>
            <a:r>
              <a:rPr lang="en-US" dirty="0">
                <a:solidFill>
                  <a:srgbClr val="FF0000"/>
                </a:solidFill>
              </a:rPr>
              <a:t>category-agnostic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3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reconstruction from stereo / Estimating camera 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7380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Sparse</a:t>
            </a:r>
            <a:r>
              <a:rPr lang="en-US" dirty="0"/>
              <a:t> vs dense</a:t>
            </a:r>
          </a:p>
          <a:p>
            <a:r>
              <a:rPr lang="en-US" dirty="0">
                <a:solidFill>
                  <a:srgbClr val="FF0000"/>
                </a:solidFill>
              </a:rPr>
              <a:t>Same instance</a:t>
            </a:r>
            <a:r>
              <a:rPr lang="en-US" dirty="0"/>
              <a:t> vs different instance</a:t>
            </a:r>
          </a:p>
          <a:p>
            <a:r>
              <a:rPr lang="en-US" dirty="0"/>
              <a:t>Nearby cameras (small baseline) vs </a:t>
            </a:r>
            <a:r>
              <a:rPr lang="en-US" dirty="0">
                <a:solidFill>
                  <a:srgbClr val="FF0000"/>
                </a:solidFill>
              </a:rPr>
              <a:t>far away cameras </a:t>
            </a:r>
            <a:r>
              <a:rPr lang="en-US" dirty="0"/>
              <a:t>(large baseline)</a:t>
            </a:r>
          </a:p>
          <a:p>
            <a:r>
              <a:rPr lang="en-US" dirty="0">
                <a:solidFill>
                  <a:srgbClr val="FF0000"/>
                </a:solidFill>
              </a:rPr>
              <a:t>Rigid scene/objects</a:t>
            </a:r>
            <a:r>
              <a:rPr lang="en-US" dirty="0"/>
              <a:t> vs moving scene/objects</a:t>
            </a:r>
          </a:p>
          <a:p>
            <a:r>
              <a:rPr lang="en-US" dirty="0"/>
              <a:t>Category-specific vs </a:t>
            </a:r>
            <a:r>
              <a:rPr lang="en-US" dirty="0">
                <a:solidFill>
                  <a:srgbClr val="FF0000"/>
                </a:solidFill>
              </a:rPr>
              <a:t>category-agnosti</a:t>
            </a:r>
            <a:r>
              <a:rPr lang="en-US" dirty="0"/>
              <a:t>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86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7380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Sparse</a:t>
            </a:r>
            <a:r>
              <a:rPr lang="en-US" dirty="0"/>
              <a:t> vs dense</a:t>
            </a:r>
          </a:p>
          <a:p>
            <a:r>
              <a:rPr lang="en-US" dirty="0"/>
              <a:t>Same instance vs </a:t>
            </a:r>
            <a:r>
              <a:rPr lang="en-US" dirty="0">
                <a:solidFill>
                  <a:srgbClr val="FF0000"/>
                </a:solidFill>
              </a:rPr>
              <a:t>different instance</a:t>
            </a:r>
          </a:p>
          <a:p>
            <a:r>
              <a:rPr lang="en-US" dirty="0"/>
              <a:t>Nearby cameras (small baseline) vs </a:t>
            </a:r>
            <a:r>
              <a:rPr lang="en-US" dirty="0">
                <a:solidFill>
                  <a:srgbClr val="FF0000"/>
                </a:solidFill>
              </a:rPr>
              <a:t>far away cameras </a:t>
            </a:r>
            <a:r>
              <a:rPr lang="en-US" dirty="0"/>
              <a:t>(large baseline)</a:t>
            </a:r>
          </a:p>
          <a:p>
            <a:r>
              <a:rPr lang="en-US" dirty="0">
                <a:solidFill>
                  <a:srgbClr val="FF0000"/>
                </a:solidFill>
              </a:rPr>
              <a:t>Rigid scene/objects </a:t>
            </a:r>
            <a:r>
              <a:rPr lang="en-US" dirty="0"/>
              <a:t>vs </a:t>
            </a:r>
            <a:r>
              <a:rPr lang="en-US" dirty="0">
                <a:solidFill>
                  <a:srgbClr val="FF0000"/>
                </a:solidFill>
              </a:rPr>
              <a:t>moving scene/objects</a:t>
            </a:r>
          </a:p>
          <a:p>
            <a:r>
              <a:rPr lang="en-US" dirty="0">
                <a:solidFill>
                  <a:srgbClr val="FF0000"/>
                </a:solidFill>
              </a:rPr>
              <a:t>Category-specific</a:t>
            </a:r>
            <a:r>
              <a:rPr lang="en-US" dirty="0"/>
              <a:t> vs category-agnostic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48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9BFFA-924A-3248-9D45-32472B646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3EAF0-465D-A248-976C-6F010E504D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8190"/>
            <a:ext cx="12192000" cy="50983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7A0978-86D2-2643-82D4-11B09123D7A1}"/>
              </a:ext>
            </a:extLst>
          </p:cNvPr>
          <p:cNvSpPr/>
          <p:nvPr/>
        </p:nvSpPr>
        <p:spPr>
          <a:xfrm>
            <a:off x="0" y="6269725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Liu, Ce, Jenny Yuen, and Antonio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Torralba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"Sift flow: Dense correspondence across scenes and its applications."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IEEE transactions on pattern analysis and machine intelligence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33.5 (2011): 978-994.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60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correspondence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main questions:</a:t>
            </a:r>
          </a:p>
          <a:p>
            <a:r>
              <a:rPr lang="en-US" dirty="0"/>
              <a:t>Training data?</a:t>
            </a:r>
          </a:p>
          <a:p>
            <a:pPr lvl="1"/>
            <a:r>
              <a:rPr lang="en-US" dirty="0"/>
              <a:t>Need pairs of corresponding points for supervised</a:t>
            </a:r>
          </a:p>
          <a:p>
            <a:r>
              <a:rPr lang="en-US" dirty="0"/>
              <a:t>Model architecture?</a:t>
            </a:r>
          </a:p>
          <a:p>
            <a:pPr lvl="1"/>
            <a:r>
              <a:rPr lang="en-US" dirty="0"/>
              <a:t>Takes two images and outputs a correspondence map</a:t>
            </a:r>
          </a:p>
          <a:p>
            <a:pPr lvl="1"/>
            <a:r>
              <a:rPr lang="en-US" dirty="0"/>
              <a:t>Just compute patch similarity and do post processing, or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Directly compute finished product?</a:t>
            </a:r>
          </a:p>
        </p:txBody>
      </p:sp>
    </p:spTree>
    <p:extLst>
      <p:ext uri="{BB962C8B-B14F-4D97-AF65-F5344CB8AC3E}">
        <p14:creationId xmlns:p14="http://schemas.microsoft.com/office/powerpoint/2010/main" val="1034195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patch similarity for disparity estimation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3" y="2540000"/>
            <a:ext cx="3375377" cy="253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222" y="2540000"/>
            <a:ext cx="3375377" cy="25315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1421" y="3318933"/>
            <a:ext cx="750712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98800" y="3704167"/>
            <a:ext cx="135467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0221" y="3716866"/>
            <a:ext cx="3375377" cy="137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0221" y="3335866"/>
            <a:ext cx="3375377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7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data for optical 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362" y="1951945"/>
            <a:ext cx="6313494" cy="2688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3108" y="4901369"/>
            <a:ext cx="152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Sintel</a:t>
            </a:r>
            <a:br>
              <a:rPr lang="en-US" dirty="0"/>
            </a:br>
            <a:r>
              <a:rPr lang="en-US" dirty="0"/>
              <a:t>1628 frames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32114" y="6292334"/>
            <a:ext cx="11555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Naturalistic Open Source Movie for Optical Flow Evaluation. Daniel J. Butler, Jonas </a:t>
            </a:r>
            <a:r>
              <a:rPr lang="en-US" dirty="0" err="1"/>
              <a:t>Wulff</a:t>
            </a:r>
            <a:r>
              <a:rPr lang="en-US" dirty="0"/>
              <a:t>, Garrett B. Stanley, and Michael J. Black. In </a:t>
            </a:r>
            <a:r>
              <a:rPr lang="en-US" i="1" dirty="0"/>
              <a:t>ECCV, </a:t>
            </a:r>
            <a:r>
              <a:rPr lang="en-US" dirty="0"/>
              <a:t>2012.</a:t>
            </a:r>
          </a:p>
        </p:txBody>
      </p:sp>
    </p:spTree>
    <p:extLst>
      <p:ext uri="{BB962C8B-B14F-4D97-AF65-F5344CB8AC3E}">
        <p14:creationId xmlns:p14="http://schemas.microsoft.com/office/powerpoint/2010/main" val="2538637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data for optical 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919514"/>
            <a:ext cx="7772400" cy="3848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9644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FlowNet</a:t>
            </a:r>
            <a:r>
              <a:rPr lang="en-US" dirty="0"/>
              <a:t>: Learning Optical Flow with Convolutional Networks. Philipp Fischer, Alexey </a:t>
            </a:r>
            <a:r>
              <a:rPr lang="en-US" dirty="0" err="1"/>
              <a:t>Dostovitskiy</a:t>
            </a:r>
            <a:r>
              <a:rPr lang="en-US" dirty="0"/>
              <a:t>, Eddy </a:t>
            </a:r>
            <a:r>
              <a:rPr lang="en-US" dirty="0" err="1"/>
              <a:t>Ilg</a:t>
            </a:r>
            <a:r>
              <a:rPr lang="en-US" dirty="0"/>
              <a:t>, Philip </a:t>
            </a:r>
            <a:r>
              <a:rPr lang="en-US" dirty="0" err="1"/>
              <a:t>Hausser</a:t>
            </a:r>
            <a:r>
              <a:rPr lang="en-US" dirty="0"/>
              <a:t>, Caner </a:t>
            </a:r>
            <a:r>
              <a:rPr lang="en-US" dirty="0" err="1"/>
              <a:t>Hazirbas</a:t>
            </a:r>
            <a:r>
              <a:rPr lang="en-US" dirty="0"/>
              <a:t>, Vladimir </a:t>
            </a:r>
            <a:r>
              <a:rPr lang="en-US" dirty="0" err="1"/>
              <a:t>Golkov</a:t>
            </a:r>
            <a:r>
              <a:rPr lang="en-US" dirty="0"/>
              <a:t>, Patrick van der </a:t>
            </a:r>
            <a:r>
              <a:rPr lang="en-US" dirty="0" err="1"/>
              <a:t>Smagt</a:t>
            </a:r>
            <a:r>
              <a:rPr lang="en-US" dirty="0"/>
              <a:t>, Daniel </a:t>
            </a:r>
            <a:r>
              <a:rPr lang="en-US" dirty="0" err="1"/>
              <a:t>Cremers</a:t>
            </a:r>
            <a:r>
              <a:rPr lang="en-US" dirty="0"/>
              <a:t>, Thomas </a:t>
            </a:r>
            <a:r>
              <a:rPr lang="en-US" dirty="0" err="1"/>
              <a:t>Brox</a:t>
            </a:r>
            <a:r>
              <a:rPr lang="en-US" dirty="0"/>
              <a:t>. In </a:t>
            </a:r>
            <a:r>
              <a:rPr lang="en-US" i="1" dirty="0"/>
              <a:t>ICCV </a:t>
            </a:r>
            <a:r>
              <a:rPr lang="en-US" dirty="0"/>
              <a:t>2015.</a:t>
            </a:r>
          </a:p>
        </p:txBody>
      </p:sp>
    </p:spTree>
    <p:extLst>
      <p:ext uri="{BB962C8B-B14F-4D97-AF65-F5344CB8AC3E}">
        <p14:creationId xmlns:p14="http://schemas.microsoft.com/office/powerpoint/2010/main" val="2634016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with large displacements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3399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Optical flow constraint equation assumes differential optical flow</a:t>
            </a:r>
          </a:p>
          <a:p>
            <a:r>
              <a:rPr lang="en-US" dirty="0"/>
              <a:t>“Large displacement”?</a:t>
            </a:r>
          </a:p>
          <a:p>
            <a:r>
              <a:rPr lang="en-US" dirty="0"/>
              <a:t>Key idea: reducing resolution reduces displacement</a:t>
            </a:r>
          </a:p>
          <a:p>
            <a:r>
              <a:rPr lang="en-US" dirty="0"/>
              <a:t>Reduce resolution, then </a:t>
            </a:r>
            <a:r>
              <a:rPr lang="en-US" dirty="0" err="1"/>
              <a:t>upsample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will lose fine details</a:t>
            </a:r>
          </a:p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4995" y="4452935"/>
            <a:ext cx="11137938" cy="2312431"/>
            <a:chOff x="54995" y="4452935"/>
            <a:chExt cx="11137938" cy="23124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95" y="4452935"/>
              <a:ext cx="4563609" cy="19430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1334" y="4452936"/>
              <a:ext cx="2963334" cy="12617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7398" y="4452935"/>
              <a:ext cx="1988502" cy="84666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9211" y="4452935"/>
              <a:ext cx="1273722" cy="542327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371600" y="5960532"/>
              <a:ext cx="16933" cy="43550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5571067" y="5424484"/>
              <a:ext cx="16933" cy="29018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398934" y="5083802"/>
              <a:ext cx="0" cy="16459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10261600" y="4876268"/>
              <a:ext cx="1" cy="9144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858471" y="6396034"/>
              <a:ext cx="427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35210" y="5714668"/>
              <a:ext cx="42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93744" y="5291873"/>
              <a:ext cx="363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445935" y="4957016"/>
              <a:ext cx="259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401739" y="6211368"/>
            <a:ext cx="43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0556072" y="5299602"/>
            <a:ext cx="0" cy="911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3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with large displacements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idea 2: Use </a:t>
            </a:r>
            <a:r>
              <a:rPr lang="en-US" dirty="0" err="1"/>
              <a:t>upsampled</a:t>
            </a:r>
            <a:r>
              <a:rPr lang="en-US" dirty="0"/>
              <a:t> flow as </a:t>
            </a:r>
            <a:r>
              <a:rPr lang="en-US" i="1" dirty="0"/>
              <a:t>initialization</a:t>
            </a:r>
          </a:p>
          <a:p>
            <a:r>
              <a:rPr lang="en-US" i="1" dirty="0"/>
              <a:t>Changes to initialization will be infinitesimal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44" y="2945867"/>
            <a:ext cx="1273722" cy="54232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523066" y="3081448"/>
            <a:ext cx="592667" cy="271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268133" y="2945867"/>
            <a:ext cx="1236134" cy="542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 flow</a:t>
            </a:r>
          </a:p>
        </p:txBody>
      </p:sp>
      <p:sp>
        <p:nvSpPr>
          <p:cNvPr id="7" name="Down Arrow 6"/>
          <p:cNvSpPr/>
          <p:nvPr/>
        </p:nvSpPr>
        <p:spPr>
          <a:xfrm>
            <a:off x="3708400" y="3623732"/>
            <a:ext cx="304800" cy="4741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268133" y="4368267"/>
            <a:ext cx="1236134" cy="542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as </a:t>
            </a:r>
            <a:r>
              <a:rPr lang="en-US" dirty="0" err="1"/>
              <a:t>init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934515" y="4368267"/>
            <a:ext cx="1236134" cy="542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 flow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331" y="5655200"/>
            <a:ext cx="1988502" cy="84666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842933" y="4503848"/>
            <a:ext cx="715398" cy="271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6552582" y="5121822"/>
            <a:ext cx="203200" cy="3221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552266" y="4503848"/>
            <a:ext cx="715398" cy="271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83600" y="4368267"/>
            <a:ext cx="199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600" dirty="0"/>
              <a:t>…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5072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Brox</a:t>
            </a:r>
            <a:r>
              <a:rPr lang="en-US" dirty="0"/>
              <a:t>, Thomas, et al. "High accuracy optical flow estimation based on a theory for warping." </a:t>
            </a:r>
            <a:r>
              <a:rPr lang="en-US" i="1" dirty="0"/>
              <a:t>Computer Vision-ECCV 2004</a:t>
            </a:r>
            <a:r>
              <a:rPr lang="en-US" dirty="0"/>
              <a:t> (2004)</a:t>
            </a:r>
          </a:p>
        </p:txBody>
      </p:sp>
    </p:spTree>
    <p:extLst>
      <p:ext uri="{BB962C8B-B14F-4D97-AF65-F5344CB8AC3E}">
        <p14:creationId xmlns:p14="http://schemas.microsoft.com/office/powerpoint/2010/main" val="313908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Coarse-to-fine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specific instance of a general idea</a:t>
            </a:r>
          </a:p>
          <a:p>
            <a:r>
              <a:rPr lang="en-US" dirty="0"/>
              <a:t>Coarse scales:</a:t>
            </a:r>
          </a:p>
          <a:p>
            <a:pPr lvl="1"/>
            <a:r>
              <a:rPr lang="en-US" dirty="0"/>
              <a:t>Global / large structures</a:t>
            </a:r>
          </a:p>
          <a:p>
            <a:pPr lvl="1"/>
            <a:r>
              <a:rPr lang="en-US" dirty="0"/>
              <a:t>Long-range relationships</a:t>
            </a:r>
          </a:p>
          <a:p>
            <a:pPr lvl="1"/>
            <a:r>
              <a:rPr lang="en-US" dirty="0"/>
              <a:t>But: imprecise localization</a:t>
            </a:r>
          </a:p>
          <a:p>
            <a:r>
              <a:rPr lang="en-US" dirty="0"/>
              <a:t>Fine scales:</a:t>
            </a:r>
          </a:p>
          <a:p>
            <a:pPr lvl="1"/>
            <a:r>
              <a:rPr lang="en-US" dirty="0"/>
              <a:t>Precise localization</a:t>
            </a:r>
          </a:p>
          <a:p>
            <a:pPr lvl="1"/>
            <a:r>
              <a:rPr lang="en-US" dirty="0"/>
              <a:t>But: aperture problem</a:t>
            </a:r>
          </a:p>
          <a:p>
            <a:r>
              <a:rPr lang="en-US" dirty="0"/>
              <a:t>Idea: start from coarse scales, add fine scale detail</a:t>
            </a:r>
          </a:p>
        </p:txBody>
      </p:sp>
    </p:spTree>
    <p:extLst>
      <p:ext uri="{BB962C8B-B14F-4D97-AF65-F5344CB8AC3E}">
        <p14:creationId xmlns:p14="http://schemas.microsoft.com/office/powerpoint/2010/main" val="2637473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050" y="3503967"/>
            <a:ext cx="6311900" cy="2690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</a:t>
            </a:r>
            <a:r>
              <a:rPr lang="en-US" dirty="0" err="1"/>
              <a:t>convnets</a:t>
            </a:r>
            <a:r>
              <a:rPr lang="en-US" dirty="0"/>
              <a:t> for optical flow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01372"/>
            <a:ext cx="10058400" cy="19569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18512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FlowNet</a:t>
            </a:r>
            <a:r>
              <a:rPr lang="en-US" dirty="0"/>
              <a:t>: Learning Optical Flow with Convolutional Networks. Philipp Fischer, Alexey </a:t>
            </a:r>
            <a:r>
              <a:rPr lang="en-US" dirty="0" err="1"/>
              <a:t>Dostovitskiy</a:t>
            </a:r>
            <a:r>
              <a:rPr lang="en-US" dirty="0"/>
              <a:t>, Eddy </a:t>
            </a:r>
            <a:r>
              <a:rPr lang="en-US" dirty="0" err="1"/>
              <a:t>Ilg</a:t>
            </a:r>
            <a:r>
              <a:rPr lang="en-US" dirty="0"/>
              <a:t>, Philip </a:t>
            </a:r>
            <a:r>
              <a:rPr lang="en-US" dirty="0" err="1"/>
              <a:t>Hausser</a:t>
            </a:r>
            <a:r>
              <a:rPr lang="en-US" dirty="0"/>
              <a:t>, Caner </a:t>
            </a:r>
            <a:r>
              <a:rPr lang="en-US" dirty="0" err="1"/>
              <a:t>Hazirbas</a:t>
            </a:r>
            <a:r>
              <a:rPr lang="en-US" dirty="0"/>
              <a:t>, Vladimir </a:t>
            </a:r>
            <a:r>
              <a:rPr lang="en-US" dirty="0" err="1"/>
              <a:t>Golkov</a:t>
            </a:r>
            <a:r>
              <a:rPr lang="en-US" dirty="0"/>
              <a:t>, Patrick van der </a:t>
            </a:r>
            <a:r>
              <a:rPr lang="en-US" dirty="0" err="1"/>
              <a:t>Smagt</a:t>
            </a:r>
            <a:r>
              <a:rPr lang="en-US" dirty="0"/>
              <a:t>, Daniel </a:t>
            </a:r>
            <a:r>
              <a:rPr lang="en-US" dirty="0" err="1"/>
              <a:t>Cremers</a:t>
            </a:r>
            <a:r>
              <a:rPr lang="en-US" dirty="0"/>
              <a:t>, Thomas </a:t>
            </a:r>
            <a:r>
              <a:rPr lang="en-US" dirty="0" err="1"/>
              <a:t>Brox</a:t>
            </a:r>
            <a:r>
              <a:rPr lang="en-US" dirty="0"/>
              <a:t>. In </a:t>
            </a:r>
            <a:r>
              <a:rPr lang="en-US" i="1" dirty="0"/>
              <a:t>ICCV </a:t>
            </a:r>
            <a:r>
              <a:rPr lang="en-US" dirty="0"/>
              <a:t>2015.</a:t>
            </a:r>
          </a:p>
        </p:txBody>
      </p:sp>
    </p:spTree>
    <p:extLst>
      <p:ext uri="{BB962C8B-B14F-4D97-AF65-F5344CB8AC3E}">
        <p14:creationId xmlns:p14="http://schemas.microsoft.com/office/powerpoint/2010/main" val="2435178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</a:t>
            </a:r>
            <a:r>
              <a:rPr lang="en-US" dirty="0" err="1"/>
              <a:t>convnets</a:t>
            </a:r>
            <a:r>
              <a:rPr lang="en-US" dirty="0"/>
              <a:t> for correspondence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Luo et al (Disparity)</a:t>
            </a:r>
          </a:p>
          <a:p>
            <a:r>
              <a:rPr lang="en-US" dirty="0"/>
              <a:t>Real data from KITTI</a:t>
            </a:r>
          </a:p>
          <a:p>
            <a:r>
              <a:rPr lang="en-US" dirty="0"/>
              <a:t>Predict matching costs and post-process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Fischer et al (Optical flow)</a:t>
            </a:r>
          </a:p>
          <a:p>
            <a:r>
              <a:rPr lang="en-US" dirty="0"/>
              <a:t>Simulated synthetic data</a:t>
            </a:r>
          </a:p>
          <a:p>
            <a:r>
              <a:rPr lang="en-US" dirty="0"/>
              <a:t>Directly predict smooth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1870322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instances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learn from deformations of single instances and correspond </a:t>
            </a:r>
            <a:r>
              <a:rPr lang="en-US" i="1" dirty="0"/>
              <a:t>across </a:t>
            </a:r>
            <a:r>
              <a:rPr lang="en-US" dirty="0"/>
              <a:t>instances / categories?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903" y="3766230"/>
            <a:ext cx="3178983" cy="2545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068" y="3609775"/>
            <a:ext cx="2158247" cy="270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4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non-rigid objects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562100"/>
            <a:ext cx="7467600" cy="3733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8286" y="2970834"/>
            <a:ext cx="6531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NN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2199" y="4949373"/>
            <a:ext cx="35596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interpolate  warp from </a:t>
            </a:r>
            <a:r>
              <a:rPr lang="en-US" dirty="0"/>
              <a:t>boundary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0814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WarpNet</a:t>
            </a:r>
            <a:r>
              <a:rPr lang="en-US" dirty="0"/>
              <a:t>: Weakly Supervised Matching for Single-view Reconstruction. </a:t>
            </a:r>
            <a:r>
              <a:rPr lang="en-US" dirty="0" err="1"/>
              <a:t>Angjoo</a:t>
            </a:r>
            <a:r>
              <a:rPr lang="en-US" dirty="0"/>
              <a:t> Kanazawa, David W. Jacobs, Manmohan </a:t>
            </a:r>
            <a:r>
              <a:rPr lang="en-US" dirty="0" err="1"/>
              <a:t>Chandraker</a:t>
            </a:r>
            <a:r>
              <a:rPr lang="en-US" dirty="0"/>
              <a:t>. In </a:t>
            </a:r>
            <a:r>
              <a:rPr lang="en-US" i="1" dirty="0"/>
              <a:t>CVPR,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743767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cross-instance correspondence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Use </a:t>
            </a:r>
            <a:r>
              <a:rPr lang="en-US" dirty="0" err="1"/>
              <a:t>keypoint</a:t>
            </a:r>
            <a:r>
              <a:rPr lang="en-US" dirty="0"/>
              <a:t> annotations</a:t>
            </a:r>
          </a:p>
          <a:p>
            <a:r>
              <a:rPr lang="en-US" dirty="0"/>
              <a:t>Problem: can only match nearby poses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903" y="3766230"/>
            <a:ext cx="3178983" cy="2545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068" y="3609775"/>
            <a:ext cx="2158247" cy="27021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206171" y="3991429"/>
            <a:ext cx="5457372" cy="1596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570514" y="5290458"/>
            <a:ext cx="4361541" cy="3410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370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patch similarity for disparity estimation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1473200"/>
            <a:ext cx="6197600" cy="4663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Efficient Deep Learning for Stereo Matching. </a:t>
            </a:r>
            <a:r>
              <a:rPr lang="en-US" dirty="0" err="1"/>
              <a:t>Wenjie</a:t>
            </a:r>
            <a:r>
              <a:rPr lang="en-US" dirty="0"/>
              <a:t> Luo, Alexander G. </a:t>
            </a:r>
            <a:r>
              <a:rPr lang="en-US" dirty="0" err="1"/>
              <a:t>Schwing</a:t>
            </a:r>
            <a:r>
              <a:rPr lang="en-US" dirty="0"/>
              <a:t>, Raquel </a:t>
            </a:r>
            <a:r>
              <a:rPr lang="en-US" dirty="0" err="1"/>
              <a:t>Urtasun</a:t>
            </a:r>
            <a:r>
              <a:rPr lang="en-US" dirty="0"/>
              <a:t>. In </a:t>
            </a:r>
            <a:r>
              <a:rPr lang="en-US" i="1" dirty="0"/>
              <a:t>CVPR,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930343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cross-instance correspondence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900" y="1438272"/>
            <a:ext cx="4777014" cy="48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6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small to large baselines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22FAA4-DA17-1B4C-9B9F-8138902E6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238"/>
            <a:ext cx="10515600" cy="4351338"/>
          </a:xfrm>
        </p:spPr>
        <p:txBody>
          <a:bodyPr/>
          <a:lstStyle/>
          <a:p>
            <a:r>
              <a:rPr lang="en-US" dirty="0"/>
              <a:t>Given 3D models, can construct ground truth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7" y="2946400"/>
            <a:ext cx="4978400" cy="3298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115" y="1948541"/>
            <a:ext cx="4789714" cy="4789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23" y="2046075"/>
            <a:ext cx="3536042" cy="544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970" y="2046075"/>
            <a:ext cx="3536043" cy="5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91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115" y="1948541"/>
            <a:ext cx="4789714" cy="4789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small to large baselines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A4920-DD87-9E42-88AA-892F4E548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output required: “</a:t>
            </a:r>
            <a:r>
              <a:rPr lang="en-US" dirty="0" err="1"/>
              <a:t>matchability</a:t>
            </a:r>
            <a:r>
              <a:rPr lang="en-US" dirty="0"/>
              <a:t>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94303"/>
            <a:ext cx="4978400" cy="329819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653702" y="3093396"/>
            <a:ext cx="4124528" cy="2548647"/>
          </a:xfrm>
          <a:custGeom>
            <a:avLst/>
            <a:gdLst>
              <a:gd name="connsiteX0" fmla="*/ 466928 w 4124528"/>
              <a:gd name="connsiteY0" fmla="*/ 136187 h 2548647"/>
              <a:gd name="connsiteX1" fmla="*/ 661481 w 4124528"/>
              <a:gd name="connsiteY1" fmla="*/ 77821 h 2548647"/>
              <a:gd name="connsiteX2" fmla="*/ 1147864 w 4124528"/>
              <a:gd name="connsiteY2" fmla="*/ 19455 h 2548647"/>
              <a:gd name="connsiteX3" fmla="*/ 1614792 w 4124528"/>
              <a:gd name="connsiteY3" fmla="*/ 0 h 2548647"/>
              <a:gd name="connsiteX4" fmla="*/ 2393004 w 4124528"/>
              <a:gd name="connsiteY4" fmla="*/ 564204 h 2548647"/>
              <a:gd name="connsiteX5" fmla="*/ 3112851 w 4124528"/>
              <a:gd name="connsiteY5" fmla="*/ 642025 h 2548647"/>
              <a:gd name="connsiteX6" fmla="*/ 3521413 w 4124528"/>
              <a:gd name="connsiteY6" fmla="*/ 817123 h 2548647"/>
              <a:gd name="connsiteX7" fmla="*/ 3852153 w 4124528"/>
              <a:gd name="connsiteY7" fmla="*/ 1147864 h 2548647"/>
              <a:gd name="connsiteX8" fmla="*/ 4124528 w 4124528"/>
              <a:gd name="connsiteY8" fmla="*/ 1498059 h 2548647"/>
              <a:gd name="connsiteX9" fmla="*/ 3910519 w 4124528"/>
              <a:gd name="connsiteY9" fmla="*/ 2217906 h 2548647"/>
              <a:gd name="connsiteX10" fmla="*/ 2490281 w 4124528"/>
              <a:gd name="connsiteY10" fmla="*/ 2548647 h 2548647"/>
              <a:gd name="connsiteX11" fmla="*/ 2451370 w 4124528"/>
              <a:gd name="connsiteY11" fmla="*/ 1828800 h 2548647"/>
              <a:gd name="connsiteX12" fmla="*/ 1887166 w 4124528"/>
              <a:gd name="connsiteY12" fmla="*/ 1245140 h 2548647"/>
              <a:gd name="connsiteX13" fmla="*/ 622570 w 4124528"/>
              <a:gd name="connsiteY13" fmla="*/ 797668 h 2548647"/>
              <a:gd name="connsiteX14" fmla="*/ 0 w 4124528"/>
              <a:gd name="connsiteY14" fmla="*/ 622570 h 2548647"/>
              <a:gd name="connsiteX15" fmla="*/ 116732 w 4124528"/>
              <a:gd name="connsiteY15" fmla="*/ 447472 h 2548647"/>
              <a:gd name="connsiteX16" fmla="*/ 389107 w 4124528"/>
              <a:gd name="connsiteY16" fmla="*/ 505838 h 2548647"/>
              <a:gd name="connsiteX17" fmla="*/ 603115 w 4124528"/>
              <a:gd name="connsiteY17" fmla="*/ 583659 h 2548647"/>
              <a:gd name="connsiteX18" fmla="*/ 466928 w 4124528"/>
              <a:gd name="connsiteY18" fmla="*/ 136187 h 254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24528" h="2548647">
                <a:moveTo>
                  <a:pt x="466928" y="136187"/>
                </a:moveTo>
                <a:lnTo>
                  <a:pt x="661481" y="77821"/>
                </a:lnTo>
                <a:lnTo>
                  <a:pt x="1147864" y="19455"/>
                </a:lnTo>
                <a:lnTo>
                  <a:pt x="1614792" y="0"/>
                </a:lnTo>
                <a:lnTo>
                  <a:pt x="2393004" y="564204"/>
                </a:lnTo>
                <a:lnTo>
                  <a:pt x="3112851" y="642025"/>
                </a:lnTo>
                <a:lnTo>
                  <a:pt x="3521413" y="817123"/>
                </a:lnTo>
                <a:lnTo>
                  <a:pt x="3852153" y="1147864"/>
                </a:lnTo>
                <a:lnTo>
                  <a:pt x="4124528" y="1498059"/>
                </a:lnTo>
                <a:lnTo>
                  <a:pt x="3910519" y="2217906"/>
                </a:lnTo>
                <a:lnTo>
                  <a:pt x="2490281" y="2548647"/>
                </a:lnTo>
                <a:lnTo>
                  <a:pt x="2451370" y="1828800"/>
                </a:lnTo>
                <a:lnTo>
                  <a:pt x="1887166" y="1245140"/>
                </a:lnTo>
                <a:lnTo>
                  <a:pt x="622570" y="797668"/>
                </a:lnTo>
                <a:lnTo>
                  <a:pt x="0" y="622570"/>
                </a:lnTo>
                <a:lnTo>
                  <a:pt x="116732" y="447472"/>
                </a:lnTo>
                <a:lnTo>
                  <a:pt x="389107" y="505838"/>
                </a:lnTo>
                <a:lnTo>
                  <a:pt x="603115" y="583659"/>
                </a:lnTo>
                <a:lnTo>
                  <a:pt x="466928" y="136187"/>
                </a:lnTo>
                <a:close/>
              </a:path>
            </a:pathLst>
          </a:cu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490298" y="3482502"/>
            <a:ext cx="3249038" cy="2003898"/>
          </a:xfrm>
          <a:custGeom>
            <a:avLst/>
            <a:gdLst>
              <a:gd name="connsiteX0" fmla="*/ 758757 w 3249038"/>
              <a:gd name="connsiteY0" fmla="*/ 19455 h 2003898"/>
              <a:gd name="connsiteX1" fmla="*/ 486383 w 3249038"/>
              <a:gd name="connsiteY1" fmla="*/ 447472 h 2003898"/>
              <a:gd name="connsiteX2" fmla="*/ 486383 w 3249038"/>
              <a:gd name="connsiteY2" fmla="*/ 447472 h 2003898"/>
              <a:gd name="connsiteX3" fmla="*/ 175098 w 3249038"/>
              <a:gd name="connsiteY3" fmla="*/ 389107 h 2003898"/>
              <a:gd name="connsiteX4" fmla="*/ 175098 w 3249038"/>
              <a:gd name="connsiteY4" fmla="*/ 389107 h 2003898"/>
              <a:gd name="connsiteX5" fmla="*/ 272374 w 3249038"/>
              <a:gd name="connsiteY5" fmla="*/ 564204 h 2003898"/>
              <a:gd name="connsiteX6" fmla="*/ 0 w 3249038"/>
              <a:gd name="connsiteY6" fmla="*/ 875489 h 2003898"/>
              <a:gd name="connsiteX7" fmla="*/ 38911 w 3249038"/>
              <a:gd name="connsiteY7" fmla="*/ 1828800 h 2003898"/>
              <a:gd name="connsiteX8" fmla="*/ 214008 w 3249038"/>
              <a:gd name="connsiteY8" fmla="*/ 1984443 h 2003898"/>
              <a:gd name="connsiteX9" fmla="*/ 661481 w 3249038"/>
              <a:gd name="connsiteY9" fmla="*/ 1984443 h 2003898"/>
              <a:gd name="connsiteX10" fmla="*/ 817123 w 3249038"/>
              <a:gd name="connsiteY10" fmla="*/ 1789889 h 2003898"/>
              <a:gd name="connsiteX11" fmla="*/ 2509736 w 3249038"/>
              <a:gd name="connsiteY11" fmla="*/ 1887166 h 2003898"/>
              <a:gd name="connsiteX12" fmla="*/ 2723745 w 3249038"/>
              <a:gd name="connsiteY12" fmla="*/ 2003898 h 2003898"/>
              <a:gd name="connsiteX13" fmla="*/ 2665379 w 3249038"/>
              <a:gd name="connsiteY13" fmla="*/ 1848255 h 2003898"/>
              <a:gd name="connsiteX14" fmla="*/ 3249038 w 3249038"/>
              <a:gd name="connsiteY14" fmla="*/ 1770434 h 2003898"/>
              <a:gd name="connsiteX15" fmla="*/ 3249038 w 3249038"/>
              <a:gd name="connsiteY15" fmla="*/ 797668 h 2003898"/>
              <a:gd name="connsiteX16" fmla="*/ 2859932 w 3249038"/>
              <a:gd name="connsiteY16" fmla="*/ 466928 h 2003898"/>
              <a:gd name="connsiteX17" fmla="*/ 2859932 w 3249038"/>
              <a:gd name="connsiteY17" fmla="*/ 466928 h 2003898"/>
              <a:gd name="connsiteX18" fmla="*/ 2412459 w 3249038"/>
              <a:gd name="connsiteY18" fmla="*/ 0 h 2003898"/>
              <a:gd name="connsiteX19" fmla="*/ 758757 w 3249038"/>
              <a:gd name="connsiteY19" fmla="*/ 19455 h 200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49038" h="2003898">
                <a:moveTo>
                  <a:pt x="758757" y="19455"/>
                </a:moveTo>
                <a:lnTo>
                  <a:pt x="486383" y="447472"/>
                </a:lnTo>
                <a:lnTo>
                  <a:pt x="486383" y="447472"/>
                </a:lnTo>
                <a:lnTo>
                  <a:pt x="175098" y="389107"/>
                </a:lnTo>
                <a:lnTo>
                  <a:pt x="175098" y="389107"/>
                </a:lnTo>
                <a:lnTo>
                  <a:pt x="272374" y="564204"/>
                </a:lnTo>
                <a:lnTo>
                  <a:pt x="0" y="875489"/>
                </a:lnTo>
                <a:lnTo>
                  <a:pt x="38911" y="1828800"/>
                </a:lnTo>
                <a:lnTo>
                  <a:pt x="214008" y="1984443"/>
                </a:lnTo>
                <a:lnTo>
                  <a:pt x="661481" y="1984443"/>
                </a:lnTo>
                <a:lnTo>
                  <a:pt x="817123" y="1789889"/>
                </a:lnTo>
                <a:lnTo>
                  <a:pt x="2509736" y="1887166"/>
                </a:lnTo>
                <a:lnTo>
                  <a:pt x="2723745" y="2003898"/>
                </a:lnTo>
                <a:lnTo>
                  <a:pt x="2665379" y="1848255"/>
                </a:lnTo>
                <a:lnTo>
                  <a:pt x="3249038" y="1770434"/>
                </a:lnTo>
                <a:lnTo>
                  <a:pt x="3249038" y="797668"/>
                </a:lnTo>
                <a:lnTo>
                  <a:pt x="2859932" y="466928"/>
                </a:lnTo>
                <a:lnTo>
                  <a:pt x="2859932" y="466928"/>
                </a:lnTo>
                <a:lnTo>
                  <a:pt x="2412459" y="0"/>
                </a:lnTo>
                <a:lnTo>
                  <a:pt x="758757" y="19455"/>
                </a:lnTo>
                <a:close/>
              </a:path>
            </a:pathLst>
          </a:cu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85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658" y="1653993"/>
            <a:ext cx="3167741" cy="3167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cycle consistency constraint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67CE4-AFFB-7540-8312-02639C5C4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739"/>
            <a:ext cx="10515600" cy="4351338"/>
          </a:xfrm>
        </p:spPr>
        <p:txBody>
          <a:bodyPr/>
          <a:lstStyle/>
          <a:p>
            <a:r>
              <a:rPr lang="en-US" dirty="0"/>
              <a:t>Can we use unannotated images?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2" y="2059940"/>
            <a:ext cx="3555999" cy="2355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743" y="2059940"/>
            <a:ext cx="2616200" cy="26162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394857" y="3236686"/>
            <a:ext cx="2569029" cy="987053"/>
          </a:xfrm>
          <a:custGeom>
            <a:avLst/>
            <a:gdLst>
              <a:gd name="connsiteX0" fmla="*/ 0 w 2569029"/>
              <a:gd name="connsiteY0" fmla="*/ 43543 h 987053"/>
              <a:gd name="connsiteX1" fmla="*/ 1364343 w 2569029"/>
              <a:gd name="connsiteY1" fmla="*/ 986971 h 987053"/>
              <a:gd name="connsiteX2" fmla="*/ 2569029 w 2569029"/>
              <a:gd name="connsiteY2" fmla="*/ 0 h 987053"/>
              <a:gd name="connsiteX3" fmla="*/ 2569029 w 2569029"/>
              <a:gd name="connsiteY3" fmla="*/ 0 h 98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9029" h="987053">
                <a:moveTo>
                  <a:pt x="0" y="43543"/>
                </a:moveTo>
                <a:cubicBezTo>
                  <a:pt x="468086" y="518885"/>
                  <a:pt x="936172" y="994228"/>
                  <a:pt x="1364343" y="986971"/>
                </a:cubicBezTo>
                <a:cubicBezTo>
                  <a:pt x="1792514" y="979714"/>
                  <a:pt x="2569029" y="0"/>
                  <a:pt x="2569029" y="0"/>
                </a:cubicBezTo>
                <a:lnTo>
                  <a:pt x="2569029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007429" y="3207657"/>
            <a:ext cx="3585028" cy="1336037"/>
          </a:xfrm>
          <a:custGeom>
            <a:avLst/>
            <a:gdLst>
              <a:gd name="connsiteX0" fmla="*/ 0 w 3585028"/>
              <a:gd name="connsiteY0" fmla="*/ 0 h 1336037"/>
              <a:gd name="connsiteX1" fmla="*/ 1828800 w 3585028"/>
              <a:gd name="connsiteY1" fmla="*/ 1335314 h 1336037"/>
              <a:gd name="connsiteX2" fmla="*/ 3585028 w 3585028"/>
              <a:gd name="connsiteY2" fmla="*/ 203200 h 133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5028" h="1336037">
                <a:moveTo>
                  <a:pt x="0" y="0"/>
                </a:moveTo>
                <a:cubicBezTo>
                  <a:pt x="615647" y="650723"/>
                  <a:pt x="1231295" y="1301447"/>
                  <a:pt x="1828800" y="1335314"/>
                </a:cubicBezTo>
                <a:cubicBezTo>
                  <a:pt x="2426305" y="1369181"/>
                  <a:pt x="3585028" y="203200"/>
                  <a:pt x="3585028" y="203200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394857" y="3265715"/>
            <a:ext cx="6458857" cy="2862514"/>
          </a:xfrm>
          <a:custGeom>
            <a:avLst/>
            <a:gdLst>
              <a:gd name="connsiteX0" fmla="*/ 0 w 6458857"/>
              <a:gd name="connsiteY0" fmla="*/ 0 h 2848019"/>
              <a:gd name="connsiteX1" fmla="*/ 1422400 w 6458857"/>
              <a:gd name="connsiteY1" fmla="*/ 2844800 h 2848019"/>
              <a:gd name="connsiteX2" fmla="*/ 6458857 w 6458857"/>
              <a:gd name="connsiteY2" fmla="*/ 609600 h 2848019"/>
              <a:gd name="connsiteX0" fmla="*/ 0 w 6458857"/>
              <a:gd name="connsiteY0" fmla="*/ 0 h 2862514"/>
              <a:gd name="connsiteX1" fmla="*/ 3164114 w 6458857"/>
              <a:gd name="connsiteY1" fmla="*/ 2859314 h 2862514"/>
              <a:gd name="connsiteX2" fmla="*/ 6458857 w 6458857"/>
              <a:gd name="connsiteY2" fmla="*/ 609600 h 28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8857" h="2862514">
                <a:moveTo>
                  <a:pt x="0" y="0"/>
                </a:moveTo>
                <a:cubicBezTo>
                  <a:pt x="172962" y="1371600"/>
                  <a:pt x="2087638" y="2757714"/>
                  <a:pt x="3164114" y="2859314"/>
                </a:cubicBezTo>
                <a:cubicBezTo>
                  <a:pt x="4240590" y="2960914"/>
                  <a:pt x="6458857" y="609600"/>
                  <a:pt x="6458857" y="609600"/>
                </a:cubicBezTo>
              </a:path>
            </a:pathLst>
          </a:custGeom>
          <a:noFill/>
          <a:ln w="38100"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5109029" y="5544457"/>
            <a:ext cx="1117600" cy="1088572"/>
          </a:xfrm>
          <a:prstGeom prst="mathMultiply">
            <a:avLst>
              <a:gd name="adj1" fmla="val 168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cycle consistency constraint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7467"/>
            <a:ext cx="3450720" cy="1938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883" y="2167467"/>
            <a:ext cx="2913596" cy="1938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642" y="1947333"/>
            <a:ext cx="3731013" cy="2479569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219200" y="2355616"/>
            <a:ext cx="3911600" cy="607717"/>
          </a:xfrm>
          <a:custGeom>
            <a:avLst/>
            <a:gdLst>
              <a:gd name="connsiteX0" fmla="*/ 0 w 3911600"/>
              <a:gd name="connsiteY0" fmla="*/ 607717 h 607717"/>
              <a:gd name="connsiteX1" fmla="*/ 2506133 w 3911600"/>
              <a:gd name="connsiteY1" fmla="*/ 15051 h 607717"/>
              <a:gd name="connsiteX2" fmla="*/ 3911600 w 3911600"/>
              <a:gd name="connsiteY2" fmla="*/ 235184 h 6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1600" h="607717">
                <a:moveTo>
                  <a:pt x="0" y="607717"/>
                </a:moveTo>
                <a:cubicBezTo>
                  <a:pt x="927100" y="342428"/>
                  <a:pt x="1854200" y="77140"/>
                  <a:pt x="2506133" y="15051"/>
                </a:cubicBezTo>
                <a:cubicBezTo>
                  <a:pt x="3158066" y="-47038"/>
                  <a:pt x="3534833" y="94073"/>
                  <a:pt x="3911600" y="235184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130800" y="2493036"/>
            <a:ext cx="3742267" cy="1113764"/>
          </a:xfrm>
          <a:custGeom>
            <a:avLst/>
            <a:gdLst>
              <a:gd name="connsiteX0" fmla="*/ 0 w 3742267"/>
              <a:gd name="connsiteY0" fmla="*/ 97764 h 1113764"/>
              <a:gd name="connsiteX1" fmla="*/ 2760133 w 3742267"/>
              <a:gd name="connsiteY1" fmla="*/ 97764 h 1113764"/>
              <a:gd name="connsiteX2" fmla="*/ 3742267 w 3742267"/>
              <a:gd name="connsiteY2" fmla="*/ 1113764 h 1113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2267" h="1113764">
                <a:moveTo>
                  <a:pt x="0" y="97764"/>
                </a:moveTo>
                <a:cubicBezTo>
                  <a:pt x="1068211" y="13097"/>
                  <a:pt x="2136422" y="-71569"/>
                  <a:pt x="2760133" y="97764"/>
                </a:cubicBezTo>
                <a:cubicBezTo>
                  <a:pt x="3383844" y="267097"/>
                  <a:pt x="3563055" y="690430"/>
                  <a:pt x="3742267" y="1113764"/>
                </a:cubicBezTo>
              </a:path>
            </a:pathLst>
          </a:custGeom>
          <a:noFill/>
          <a:ln w="5715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202267" y="2963333"/>
            <a:ext cx="7670800" cy="1970745"/>
          </a:xfrm>
          <a:custGeom>
            <a:avLst/>
            <a:gdLst>
              <a:gd name="connsiteX0" fmla="*/ 0 w 7670800"/>
              <a:gd name="connsiteY0" fmla="*/ 0 h 1970745"/>
              <a:gd name="connsiteX1" fmla="*/ 4233333 w 7670800"/>
              <a:gd name="connsiteY1" fmla="*/ 1964267 h 1970745"/>
              <a:gd name="connsiteX2" fmla="*/ 7670800 w 7670800"/>
              <a:gd name="connsiteY2" fmla="*/ 677334 h 197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70800" h="1970745">
                <a:moveTo>
                  <a:pt x="0" y="0"/>
                </a:moveTo>
                <a:cubicBezTo>
                  <a:pt x="1477433" y="925689"/>
                  <a:pt x="2954866" y="1851378"/>
                  <a:pt x="4233333" y="1964267"/>
                </a:cubicBezTo>
                <a:cubicBezTo>
                  <a:pt x="5511800" y="2077156"/>
                  <a:pt x="7670800" y="677334"/>
                  <a:pt x="7670800" y="677334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4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cycle consistency constraint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00" y="1662333"/>
            <a:ext cx="7841304" cy="45564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12005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Learning Dense Correspondence via 3D-guided Cycle Consistency. </a:t>
            </a:r>
            <a:r>
              <a:rPr lang="en-US" dirty="0" err="1"/>
              <a:t>Tinghui</a:t>
            </a:r>
            <a:r>
              <a:rPr lang="en-US" dirty="0"/>
              <a:t> Zhou, Philipp </a:t>
            </a:r>
            <a:r>
              <a:rPr lang="en-US" dirty="0" err="1"/>
              <a:t>Krahenbuhl</a:t>
            </a:r>
            <a:r>
              <a:rPr lang="en-US" dirty="0"/>
              <a:t>, Mathieu </a:t>
            </a:r>
            <a:r>
              <a:rPr lang="en-US" dirty="0" err="1"/>
              <a:t>Aubry</a:t>
            </a:r>
            <a:r>
              <a:rPr lang="en-US" dirty="0"/>
              <a:t>, </a:t>
            </a:r>
            <a:r>
              <a:rPr lang="en-US" dirty="0" err="1"/>
              <a:t>Qixing</a:t>
            </a:r>
            <a:r>
              <a:rPr lang="en-US" dirty="0"/>
              <a:t> Huang, Alexei A. </a:t>
            </a:r>
            <a:r>
              <a:rPr lang="en-US" dirty="0" err="1"/>
              <a:t>Efros</a:t>
            </a:r>
            <a:r>
              <a:rPr lang="en-US" dirty="0"/>
              <a:t>. In </a:t>
            </a:r>
            <a:r>
              <a:rPr lang="en-US" i="1" dirty="0"/>
              <a:t>CVPR, </a:t>
            </a:r>
            <a:r>
              <a:rPr lang="en-US" dirty="0"/>
              <a:t>2016.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316" y="1153054"/>
            <a:ext cx="65151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30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Vision and Language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73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 - The task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067" y="2222500"/>
            <a:ext cx="3962400" cy="292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9467" y="3437467"/>
            <a:ext cx="645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group of young men playing soccer.</a:t>
            </a:r>
          </a:p>
        </p:txBody>
      </p:sp>
    </p:spTree>
    <p:extLst>
      <p:ext uri="{BB962C8B-B14F-4D97-AF65-F5344CB8AC3E}">
        <p14:creationId xmlns:p14="http://schemas.microsoft.com/office/powerpoint/2010/main" val="309864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 -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Alt-text for visually impaired</a:t>
            </a:r>
          </a:p>
          <a:p>
            <a:r>
              <a:rPr lang="en-US" dirty="0"/>
              <a:t>Test for true understanding?</a:t>
            </a:r>
          </a:p>
        </p:txBody>
      </p:sp>
    </p:spTree>
    <p:extLst>
      <p:ext uri="{BB962C8B-B14F-4D97-AF65-F5344CB8AC3E}">
        <p14:creationId xmlns:p14="http://schemas.microsoft.com/office/powerpoint/2010/main" val="4286406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 -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18242"/>
          </a:xfrm>
        </p:spPr>
        <p:txBody>
          <a:bodyPr/>
          <a:lstStyle/>
          <a:p>
            <a:r>
              <a:rPr lang="en-US" dirty="0"/>
              <a:t>Given computer-generated caption and human caption, compute match</a:t>
            </a:r>
          </a:p>
          <a:p>
            <a:r>
              <a:rPr lang="en-US" dirty="0"/>
              <a:t>BLEU from machine translation community</a:t>
            </a:r>
          </a:p>
          <a:p>
            <a:r>
              <a:rPr lang="en-US" dirty="0"/>
              <a:t>Computes (modified) n-gram precision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9733" y="4250267"/>
            <a:ext cx="8297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Reference: A </a:t>
            </a:r>
            <a:r>
              <a:rPr lang="en-US" sz="2800" dirty="0"/>
              <a:t>group of people playing soccer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9733" y="4841333"/>
            <a:ext cx="8297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Candidate: </a:t>
            </a:r>
            <a:r>
              <a:rPr lang="en-US" sz="2800" dirty="0">
                <a:solidFill>
                  <a:srgbClr val="0070C0"/>
                </a:solidFill>
              </a:rPr>
              <a:t>People playing </a:t>
            </a:r>
            <a:r>
              <a:rPr lang="en-US" sz="2800" dirty="0">
                <a:solidFill>
                  <a:srgbClr val="C00000"/>
                </a:solidFill>
              </a:rPr>
              <a:t>baseball.</a:t>
            </a:r>
          </a:p>
          <a:p>
            <a:r>
              <a:rPr lang="en-US" sz="2800" dirty="0"/>
              <a:t>BLEU: 1/3</a:t>
            </a:r>
          </a:p>
        </p:txBody>
      </p:sp>
    </p:spTree>
    <p:extLst>
      <p:ext uri="{BB962C8B-B14F-4D97-AF65-F5344CB8AC3E}">
        <p14:creationId xmlns:p14="http://schemas.microsoft.com/office/powerpoint/2010/main" val="32077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EC376-4B7A-094B-8C46-B56568166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Throwback: SIFT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4E1710-87CC-EC42-990D-7DC4170D0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3884688"/>
          </a:xfrm>
        </p:spPr>
      </p:pic>
    </p:spTree>
    <p:extLst>
      <p:ext uri="{BB962C8B-B14F-4D97-AF65-F5344CB8AC3E}">
        <p14:creationId xmlns:p14="http://schemas.microsoft.com/office/powerpoint/2010/main" val="2914393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269762"/>
            <a:ext cx="4284133" cy="5199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22333" y="1269762"/>
            <a:ext cx="6942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Long-term Recurrent Convolutional Networks. J. Donahue, L. A. Hendricks, S. </a:t>
            </a:r>
            <a:r>
              <a:rPr lang="en-US" dirty="0" err="1"/>
              <a:t>Guadarrama</a:t>
            </a:r>
            <a:r>
              <a:rPr lang="en-US" dirty="0"/>
              <a:t>, M. </a:t>
            </a:r>
            <a:r>
              <a:rPr lang="en-US" dirty="0" err="1"/>
              <a:t>Rohrbach</a:t>
            </a:r>
            <a:r>
              <a:rPr lang="en-US" dirty="0"/>
              <a:t>, S. </a:t>
            </a:r>
            <a:r>
              <a:rPr lang="en-US" dirty="0" err="1"/>
              <a:t>Venugopalan</a:t>
            </a:r>
            <a:r>
              <a:rPr lang="en-US" dirty="0"/>
              <a:t>, K. </a:t>
            </a:r>
            <a:r>
              <a:rPr lang="en-US" dirty="0" err="1"/>
              <a:t>Saenko</a:t>
            </a:r>
            <a:r>
              <a:rPr lang="en-US" dirty="0"/>
              <a:t>, T. Darrell. In </a:t>
            </a:r>
            <a:r>
              <a:rPr lang="en-US" i="1" dirty="0"/>
              <a:t>CVPR, </a:t>
            </a:r>
            <a:r>
              <a:rPr lang="en-US" dirty="0"/>
              <a:t>2015.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2333" y="32685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oboto" charset="0"/>
              </a:rPr>
              <a:t>Deep Visual-Semantic Alignments for Generating Image Descriptions. Andrej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oboto" charset="0"/>
              </a:rPr>
              <a:t>Karpathy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charset="0"/>
              </a:rPr>
              <a:t> and Li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oboto" charset="0"/>
              </a:rPr>
              <a:t>Fei-Fei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charset="0"/>
              </a:rPr>
              <a:t>. In </a:t>
            </a:r>
            <a:r>
              <a:rPr lang="en-US" b="0" i="1" dirty="0">
                <a:solidFill>
                  <a:srgbClr val="000000"/>
                </a:solidFill>
                <a:effectLst/>
                <a:latin typeface="Roboto" charset="0"/>
              </a:rPr>
              <a:t>CVPR, </a:t>
            </a:r>
            <a:r>
              <a:rPr lang="en-US" b="0" dirty="0">
                <a:solidFill>
                  <a:srgbClr val="000000"/>
                </a:solidFill>
                <a:effectLst/>
                <a:latin typeface="Roboto" charset="0"/>
              </a:rPr>
              <a:t>2015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90066" y="53628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Show and tell: A neural image caption generator</a:t>
            </a:r>
          </a:p>
          <a:p>
            <a:r>
              <a:rPr lang="en-US" dirty="0"/>
              <a:t>Oriol </a:t>
            </a:r>
            <a:r>
              <a:rPr lang="en-US" dirty="0" err="1"/>
              <a:t>Vinyals</a:t>
            </a:r>
            <a:r>
              <a:rPr lang="en-US" dirty="0"/>
              <a:t>, Alexander </a:t>
            </a:r>
            <a:r>
              <a:rPr lang="en-US" dirty="0" err="1"/>
              <a:t>Toshev</a:t>
            </a:r>
            <a:r>
              <a:rPr lang="en-US" dirty="0"/>
              <a:t>, </a:t>
            </a:r>
            <a:r>
              <a:rPr lang="en-US" dirty="0" err="1"/>
              <a:t>Samy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, </a:t>
            </a:r>
            <a:r>
              <a:rPr lang="en-US" dirty="0" err="1"/>
              <a:t>Dumitru</a:t>
            </a:r>
            <a:r>
              <a:rPr lang="en-US" dirty="0"/>
              <a:t> </a:t>
            </a:r>
            <a:r>
              <a:rPr lang="en-US" dirty="0" err="1"/>
              <a:t>Erhan</a:t>
            </a:r>
            <a:r>
              <a:rPr lang="en-US" dirty="0"/>
              <a:t>. In </a:t>
            </a:r>
            <a:r>
              <a:rPr lang="en-US" i="1" dirty="0"/>
              <a:t>CVPR, </a:t>
            </a:r>
            <a:r>
              <a:rPr lang="en-US" dirty="0"/>
              <a:t>2015.</a:t>
            </a:r>
          </a:p>
        </p:txBody>
      </p:sp>
    </p:spTree>
    <p:extLst>
      <p:ext uri="{BB962C8B-B14F-4D97-AF65-F5344CB8AC3E}">
        <p14:creationId xmlns:p14="http://schemas.microsoft.com/office/powerpoint/2010/main" val="1323831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sequences with Recurrent nets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73867" y="4126752"/>
            <a:ext cx="1405466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31066" y="5957041"/>
            <a:ext cx="49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x</a:t>
            </a:r>
          </a:p>
        </p:txBody>
      </p:sp>
      <p:cxnSp>
        <p:nvCxnSpPr>
          <p:cNvPr id="9" name="Straight Arrow Connector 8"/>
          <p:cNvCxnSpPr>
            <a:stCxn id="5" idx="0"/>
            <a:endCxn id="4" idx="2"/>
          </p:cNvCxnSpPr>
          <p:nvPr/>
        </p:nvCxnSpPr>
        <p:spPr>
          <a:xfrm flipV="1">
            <a:off x="3276600" y="5396752"/>
            <a:ext cx="0" cy="5602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82230" y="3199365"/>
            <a:ext cx="588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</a:t>
            </a:r>
            <a:r>
              <a:rPr lang="en-US" sz="3200" baseline="-25000" dirty="0"/>
              <a:t>1</a:t>
            </a:r>
          </a:p>
        </p:txBody>
      </p:sp>
      <p:cxnSp>
        <p:nvCxnSpPr>
          <p:cNvPr id="12" name="Straight Arrow Connector 11"/>
          <p:cNvCxnSpPr>
            <a:stCxn id="4" idx="0"/>
            <a:endCxn id="10" idx="2"/>
          </p:cNvCxnSpPr>
          <p:nvPr/>
        </p:nvCxnSpPr>
        <p:spPr>
          <a:xfrm flipH="1" flipV="1">
            <a:off x="3276599" y="3784140"/>
            <a:ext cx="1" cy="3426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31066" y="2115670"/>
            <a:ext cx="49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A</a:t>
            </a:r>
          </a:p>
        </p:txBody>
      </p:sp>
      <p:cxnSp>
        <p:nvCxnSpPr>
          <p:cNvPr id="16" name="Straight Arrow Connector 15"/>
          <p:cNvCxnSpPr>
            <a:stCxn id="10" idx="0"/>
            <a:endCxn id="14" idx="2"/>
          </p:cNvCxnSpPr>
          <p:nvPr/>
        </p:nvCxnSpPr>
        <p:spPr>
          <a:xfrm flipV="1">
            <a:off x="3276599" y="2700445"/>
            <a:ext cx="1" cy="4989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93267" y="4126752"/>
            <a:ext cx="1405466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406588" y="1972777"/>
            <a:ext cx="2653553" cy="4703323"/>
          </a:xfrm>
          <a:custGeom>
            <a:avLst/>
            <a:gdLst>
              <a:gd name="connsiteX0" fmla="*/ 0 w 2653553"/>
              <a:gd name="connsiteY0" fmla="*/ 429763 h 4703323"/>
              <a:gd name="connsiteX1" fmla="*/ 753036 w 2653553"/>
              <a:gd name="connsiteY1" fmla="*/ 393904 h 4703323"/>
              <a:gd name="connsiteX2" fmla="*/ 1721224 w 2653553"/>
              <a:gd name="connsiteY2" fmla="*/ 4607316 h 4703323"/>
              <a:gd name="connsiteX3" fmla="*/ 2653553 w 2653553"/>
              <a:gd name="connsiteY3" fmla="*/ 3441904 h 470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3553" h="4703323">
                <a:moveTo>
                  <a:pt x="0" y="429763"/>
                </a:moveTo>
                <a:cubicBezTo>
                  <a:pt x="233082" y="63704"/>
                  <a:pt x="466165" y="-302355"/>
                  <a:pt x="753036" y="393904"/>
                </a:cubicBezTo>
                <a:cubicBezTo>
                  <a:pt x="1039907" y="1090163"/>
                  <a:pt x="1404471" y="4099316"/>
                  <a:pt x="1721224" y="4607316"/>
                </a:cubicBezTo>
                <a:cubicBezTo>
                  <a:pt x="2037977" y="5115316"/>
                  <a:pt x="2653553" y="3441904"/>
                  <a:pt x="2653553" y="3441904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90845" y="6259422"/>
            <a:ext cx="73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x</a:t>
            </a:r>
            <a:endParaRPr lang="en-US" sz="3200" dirty="0"/>
          </a:p>
        </p:txBody>
      </p:sp>
      <p:cxnSp>
        <p:nvCxnSpPr>
          <p:cNvPr id="21" name="Straight Arrow Connector 20"/>
          <p:cNvCxnSpPr>
            <a:stCxn id="19" idx="0"/>
            <a:endCxn id="18" idx="3"/>
          </p:cNvCxnSpPr>
          <p:nvPr/>
        </p:nvCxnSpPr>
        <p:spPr>
          <a:xfrm flipV="1">
            <a:off x="6060141" y="5414681"/>
            <a:ext cx="0" cy="8447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51375" y="3187018"/>
            <a:ext cx="889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</a:t>
            </a:r>
            <a:r>
              <a:rPr lang="en-US" sz="3200" baseline="-25000" dirty="0"/>
              <a:t>2</a:t>
            </a:r>
          </a:p>
        </p:txBody>
      </p:sp>
      <p:cxnSp>
        <p:nvCxnSpPr>
          <p:cNvPr id="25" name="Straight Arrow Connector 24"/>
          <p:cNvCxnSpPr>
            <a:stCxn id="17" idx="0"/>
            <a:endCxn id="23" idx="2"/>
          </p:cNvCxnSpPr>
          <p:nvPr/>
        </p:nvCxnSpPr>
        <p:spPr>
          <a:xfrm flipV="1">
            <a:off x="6096000" y="3771793"/>
            <a:ext cx="0" cy="3549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93267" y="2115670"/>
            <a:ext cx="1405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/>
              <a:t>group</a:t>
            </a:r>
            <a:endParaRPr lang="en-US" sz="3200" i="1" dirty="0"/>
          </a:p>
        </p:txBody>
      </p:sp>
      <p:cxnSp>
        <p:nvCxnSpPr>
          <p:cNvPr id="29" name="Straight Arrow Connector 28"/>
          <p:cNvCxnSpPr>
            <a:stCxn id="23" idx="0"/>
            <a:endCxn id="27" idx="2"/>
          </p:cNvCxnSpPr>
          <p:nvPr/>
        </p:nvCxnSpPr>
        <p:spPr>
          <a:xfrm flipV="1">
            <a:off x="6096000" y="2700445"/>
            <a:ext cx="0" cy="4865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925796" y="4126752"/>
            <a:ext cx="1405466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651812" y="1847042"/>
            <a:ext cx="1936376" cy="4903667"/>
          </a:xfrm>
          <a:custGeom>
            <a:avLst/>
            <a:gdLst>
              <a:gd name="connsiteX0" fmla="*/ 0 w 1936376"/>
              <a:gd name="connsiteY0" fmla="*/ 591357 h 4903667"/>
              <a:gd name="connsiteX1" fmla="*/ 412376 w 1936376"/>
              <a:gd name="connsiteY1" fmla="*/ 358275 h 4903667"/>
              <a:gd name="connsiteX2" fmla="*/ 1255059 w 1936376"/>
              <a:gd name="connsiteY2" fmla="*/ 4804769 h 4903667"/>
              <a:gd name="connsiteX3" fmla="*/ 1936376 w 1936376"/>
              <a:gd name="connsiteY3" fmla="*/ 3549710 h 4903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376" h="4903667">
                <a:moveTo>
                  <a:pt x="0" y="591357"/>
                </a:moveTo>
                <a:cubicBezTo>
                  <a:pt x="101600" y="123698"/>
                  <a:pt x="203200" y="-343960"/>
                  <a:pt x="412376" y="358275"/>
                </a:cubicBezTo>
                <a:cubicBezTo>
                  <a:pt x="621552" y="1060510"/>
                  <a:pt x="1001059" y="4272863"/>
                  <a:pt x="1255059" y="4804769"/>
                </a:cubicBezTo>
                <a:cubicBezTo>
                  <a:pt x="1509059" y="5336675"/>
                  <a:pt x="1936376" y="3549710"/>
                  <a:pt x="1936376" y="354971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259233" y="6269229"/>
            <a:ext cx="73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x</a:t>
            </a:r>
            <a:endParaRPr lang="en-US" sz="3200" dirty="0"/>
          </a:p>
        </p:txBody>
      </p:sp>
      <p:cxnSp>
        <p:nvCxnSpPr>
          <p:cNvPr id="35" name="Straight Arrow Connector 34"/>
          <p:cNvCxnSpPr>
            <a:stCxn id="33" idx="0"/>
            <a:endCxn id="31" idx="2"/>
          </p:cNvCxnSpPr>
          <p:nvPr/>
        </p:nvCxnSpPr>
        <p:spPr>
          <a:xfrm flipV="1">
            <a:off x="8628529" y="5396752"/>
            <a:ext cx="0" cy="8724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259233" y="3105738"/>
            <a:ext cx="73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</a:t>
            </a:r>
            <a:r>
              <a:rPr lang="en-US" sz="3200" baseline="-25000" dirty="0"/>
              <a:t>3</a:t>
            </a:r>
          </a:p>
        </p:txBody>
      </p:sp>
      <p:cxnSp>
        <p:nvCxnSpPr>
          <p:cNvPr id="38" name="Straight Arrow Connector 37"/>
          <p:cNvCxnSpPr>
            <a:stCxn id="31" idx="0"/>
            <a:endCxn id="36" idx="2"/>
          </p:cNvCxnSpPr>
          <p:nvPr/>
        </p:nvCxnSpPr>
        <p:spPr>
          <a:xfrm flipV="1">
            <a:off x="8628529" y="3690513"/>
            <a:ext cx="0" cy="4362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186145" y="2120583"/>
            <a:ext cx="884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of</a:t>
            </a:r>
          </a:p>
        </p:txBody>
      </p:sp>
      <p:cxnSp>
        <p:nvCxnSpPr>
          <p:cNvPr id="41" name="Straight Arrow Connector 40"/>
          <p:cNvCxnSpPr>
            <a:stCxn id="36" idx="0"/>
            <a:endCxn id="39" idx="2"/>
          </p:cNvCxnSpPr>
          <p:nvPr/>
        </p:nvCxnSpPr>
        <p:spPr>
          <a:xfrm flipV="1">
            <a:off x="8628529" y="2705358"/>
            <a:ext cx="0" cy="400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331262" y="4469364"/>
            <a:ext cx="1349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3200"/>
              <a:t>…</a:t>
            </a:r>
            <a:endParaRPr lang="en-US" sz="3200" dirty="0"/>
          </a:p>
        </p:txBody>
      </p:sp>
      <p:cxnSp>
        <p:nvCxnSpPr>
          <p:cNvPr id="45" name="Straight Arrow Connector 44"/>
          <p:cNvCxnSpPr>
            <a:stCxn id="4" idx="3"/>
            <a:endCxn id="17" idx="1"/>
          </p:cNvCxnSpPr>
          <p:nvPr/>
        </p:nvCxnSpPr>
        <p:spPr>
          <a:xfrm>
            <a:off x="3979333" y="4761752"/>
            <a:ext cx="141393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3"/>
            <a:endCxn id="31" idx="1"/>
          </p:cNvCxnSpPr>
          <p:nvPr/>
        </p:nvCxnSpPr>
        <p:spPr>
          <a:xfrm>
            <a:off x="6798733" y="4761752"/>
            <a:ext cx="11270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385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F0AD-E289-BE41-BA83-6F4C2808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with RNNs</a:t>
            </a:r>
          </a:p>
        </p:txBody>
      </p:sp>
      <p:sp>
        <p:nvSpPr>
          <p:cNvPr id="61" name="Content Placeholder 60">
            <a:extLst>
              <a:ext uri="{FF2B5EF4-FFF2-40B4-BE49-F238E27FC236}">
                <a16:creationId xmlns:a16="http://schemas.microsoft.com/office/drawing/2014/main" id="{7014CD4C-B055-1146-A5D6-CF25BDAB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backpropagation paths</a:t>
            </a:r>
          </a:p>
          <a:p>
            <a:r>
              <a:rPr lang="en-US" dirty="0"/>
              <a:t>Vanishing / exploding gradients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8AED8F-CEF8-434A-B251-FD76A2B9464C}"/>
              </a:ext>
            </a:extLst>
          </p:cNvPr>
          <p:cNvSpPr/>
          <p:nvPr/>
        </p:nvSpPr>
        <p:spPr>
          <a:xfrm>
            <a:off x="1508166" y="3429000"/>
            <a:ext cx="427512" cy="347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BC77A3-975A-6D49-87F8-28482CF2F51A}"/>
              </a:ext>
            </a:extLst>
          </p:cNvPr>
          <p:cNvCxnSpPr>
            <a:stCxn id="4" idx="3"/>
          </p:cNvCxnSpPr>
          <p:nvPr/>
        </p:nvCxnSpPr>
        <p:spPr>
          <a:xfrm flipV="1">
            <a:off x="1935678" y="3602676"/>
            <a:ext cx="32063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97C2D9-E431-8C4F-8FF4-AF8A827925FE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721922" y="3087584"/>
            <a:ext cx="0" cy="341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1741ED-4611-A349-88DF-00590063C0DD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1721922" y="3776353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6B7D6D3-E86A-7A49-AE12-F7DB87919AE0}"/>
              </a:ext>
            </a:extLst>
          </p:cNvPr>
          <p:cNvSpPr/>
          <p:nvPr/>
        </p:nvSpPr>
        <p:spPr>
          <a:xfrm>
            <a:off x="2268187" y="3429000"/>
            <a:ext cx="427512" cy="347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807028-356A-C14A-B9D3-B508C473C1D0}"/>
              </a:ext>
            </a:extLst>
          </p:cNvPr>
          <p:cNvCxnSpPr>
            <a:stCxn id="17" idx="3"/>
          </p:cNvCxnSpPr>
          <p:nvPr/>
        </p:nvCxnSpPr>
        <p:spPr>
          <a:xfrm flipV="1">
            <a:off x="2695699" y="3602676"/>
            <a:ext cx="32063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DBF6D3-57BB-7B42-90A3-9EC2E429A933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481943" y="3087584"/>
            <a:ext cx="0" cy="341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C1BF420-5CFE-6346-83CE-7ADAB03D390D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2481943" y="3776353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D8F18-5D73-1148-ABC1-9928C9BDEDC9}"/>
              </a:ext>
            </a:extLst>
          </p:cNvPr>
          <p:cNvSpPr/>
          <p:nvPr/>
        </p:nvSpPr>
        <p:spPr>
          <a:xfrm>
            <a:off x="3028207" y="3428999"/>
            <a:ext cx="427512" cy="347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C35CDB-B2C4-9B41-A916-1AA271A99FEA}"/>
              </a:ext>
            </a:extLst>
          </p:cNvPr>
          <p:cNvCxnSpPr>
            <a:stCxn id="21" idx="3"/>
          </p:cNvCxnSpPr>
          <p:nvPr/>
        </p:nvCxnSpPr>
        <p:spPr>
          <a:xfrm flipV="1">
            <a:off x="3455719" y="3602675"/>
            <a:ext cx="32063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28E049-C0AF-5A47-AE78-86AB2714AFC2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3241963" y="3087583"/>
            <a:ext cx="0" cy="341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4609A2-F316-5A46-BD71-5F9C713C5002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3241963" y="3776352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50BB37B-7BB2-A441-96D6-A3E2A4B16E44}"/>
              </a:ext>
            </a:extLst>
          </p:cNvPr>
          <p:cNvSpPr/>
          <p:nvPr/>
        </p:nvSpPr>
        <p:spPr>
          <a:xfrm>
            <a:off x="3788226" y="3429000"/>
            <a:ext cx="427512" cy="347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6F961C-26AC-5748-8433-B2A1ACFBA19E}"/>
              </a:ext>
            </a:extLst>
          </p:cNvPr>
          <p:cNvCxnSpPr>
            <a:stCxn id="25" idx="3"/>
          </p:cNvCxnSpPr>
          <p:nvPr/>
        </p:nvCxnSpPr>
        <p:spPr>
          <a:xfrm flipV="1">
            <a:off x="4215738" y="3602676"/>
            <a:ext cx="32063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90205FE-F189-104C-B82B-D1E96FFCD423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4001982" y="3087584"/>
            <a:ext cx="0" cy="341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C089FE-486B-6547-807F-9A2B66932E51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4001982" y="3776353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F6D6F9A-8258-F04A-8E60-CCB66BE4F927}"/>
              </a:ext>
            </a:extLst>
          </p:cNvPr>
          <p:cNvSpPr/>
          <p:nvPr/>
        </p:nvSpPr>
        <p:spPr>
          <a:xfrm>
            <a:off x="4548244" y="3428998"/>
            <a:ext cx="427512" cy="347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4DA751D-FC7A-4944-8C3E-B5A48EC185C4}"/>
              </a:ext>
            </a:extLst>
          </p:cNvPr>
          <p:cNvCxnSpPr>
            <a:stCxn id="29" idx="3"/>
          </p:cNvCxnSpPr>
          <p:nvPr/>
        </p:nvCxnSpPr>
        <p:spPr>
          <a:xfrm flipV="1">
            <a:off x="4975756" y="3602674"/>
            <a:ext cx="32063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F90548-5658-9445-B566-0EA0A5D16DF5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4762000" y="3087582"/>
            <a:ext cx="0" cy="341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E6B309A-5576-1541-9DB0-ECC75BF09F42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4762000" y="3776351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F664AB6-ED1D-554B-86E7-49D6FA82CD83}"/>
              </a:ext>
            </a:extLst>
          </p:cNvPr>
          <p:cNvSpPr/>
          <p:nvPr/>
        </p:nvSpPr>
        <p:spPr>
          <a:xfrm>
            <a:off x="5284505" y="3428997"/>
            <a:ext cx="427512" cy="347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D4BC5B4-14FE-AE4A-BFC0-8140DEF5F2D6}"/>
              </a:ext>
            </a:extLst>
          </p:cNvPr>
          <p:cNvCxnSpPr>
            <a:stCxn id="33" idx="3"/>
          </p:cNvCxnSpPr>
          <p:nvPr/>
        </p:nvCxnSpPr>
        <p:spPr>
          <a:xfrm flipV="1">
            <a:off x="5712017" y="3602673"/>
            <a:ext cx="32063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14B231D-134B-2B4B-ACB1-8C0A23E0A00E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5498261" y="3087581"/>
            <a:ext cx="0" cy="341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145F860-42EB-6D48-8A69-56FB81701F4C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5498261" y="3776350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35398F9-2017-E64A-9858-E22637CAAF71}"/>
              </a:ext>
            </a:extLst>
          </p:cNvPr>
          <p:cNvSpPr/>
          <p:nvPr/>
        </p:nvSpPr>
        <p:spPr>
          <a:xfrm>
            <a:off x="6032638" y="3428996"/>
            <a:ext cx="427512" cy="347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D96CAD2-C0B0-174B-9A3F-2BDFF04D2E71}"/>
              </a:ext>
            </a:extLst>
          </p:cNvPr>
          <p:cNvCxnSpPr>
            <a:stCxn id="37" idx="3"/>
          </p:cNvCxnSpPr>
          <p:nvPr/>
        </p:nvCxnSpPr>
        <p:spPr>
          <a:xfrm flipV="1">
            <a:off x="6460150" y="3602672"/>
            <a:ext cx="32063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04ADBAE-AECB-5949-8692-8704C2D97534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6246394" y="3087580"/>
            <a:ext cx="0" cy="341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183A248-26F1-A442-AE4C-FCB5C8EC5835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6246394" y="3776349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9554E5EB-DE86-5D41-A829-A02EB89FDEE5}"/>
              </a:ext>
            </a:extLst>
          </p:cNvPr>
          <p:cNvSpPr/>
          <p:nvPr/>
        </p:nvSpPr>
        <p:spPr>
          <a:xfrm>
            <a:off x="6768874" y="3428995"/>
            <a:ext cx="427512" cy="347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4CB7F77-B6CA-3941-9986-35F88F96DFBA}"/>
              </a:ext>
            </a:extLst>
          </p:cNvPr>
          <p:cNvCxnSpPr>
            <a:stCxn id="41" idx="3"/>
          </p:cNvCxnSpPr>
          <p:nvPr/>
        </p:nvCxnSpPr>
        <p:spPr>
          <a:xfrm flipV="1">
            <a:off x="7196386" y="3602671"/>
            <a:ext cx="32063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C193B1D-6408-F44B-8F5F-FBF40D395408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6982630" y="3087579"/>
            <a:ext cx="0" cy="341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BAA3EEB-5DD7-054F-942E-440CC45C7F0C}"/>
              </a:ext>
            </a:extLst>
          </p:cNvPr>
          <p:cNvCxnSpPr>
            <a:cxnSpLocks/>
            <a:endCxn id="41" idx="2"/>
          </p:cNvCxnSpPr>
          <p:nvPr/>
        </p:nvCxnSpPr>
        <p:spPr>
          <a:xfrm flipV="1">
            <a:off x="6982630" y="3776348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291848D-97C5-5145-A48B-CB52A7BAE66A}"/>
              </a:ext>
            </a:extLst>
          </p:cNvPr>
          <p:cNvSpPr/>
          <p:nvPr/>
        </p:nvSpPr>
        <p:spPr>
          <a:xfrm>
            <a:off x="7505109" y="3428994"/>
            <a:ext cx="427512" cy="347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B95B6F0-E605-BE4C-ACD6-92AF8B4A0421}"/>
              </a:ext>
            </a:extLst>
          </p:cNvPr>
          <p:cNvCxnSpPr>
            <a:stCxn id="45" idx="3"/>
          </p:cNvCxnSpPr>
          <p:nvPr/>
        </p:nvCxnSpPr>
        <p:spPr>
          <a:xfrm flipV="1">
            <a:off x="7932621" y="3602670"/>
            <a:ext cx="32063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502BC7A-54EE-2A49-9504-6D59EF74696A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7718865" y="3087578"/>
            <a:ext cx="0" cy="341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DC5248-E8CC-FA48-8805-4468CCC24AE0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7718865" y="3776347"/>
            <a:ext cx="0" cy="4156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F8557C0-1940-6C46-A116-51F358638D15}"/>
              </a:ext>
            </a:extLst>
          </p:cNvPr>
          <p:cNvCxnSpPr>
            <a:cxnSpLocks/>
          </p:cNvCxnSpPr>
          <p:nvPr/>
        </p:nvCxnSpPr>
        <p:spPr>
          <a:xfrm>
            <a:off x="7823763" y="3047498"/>
            <a:ext cx="0" cy="38149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5A60A4B-5C14-7949-B99D-AE487ED742A8}"/>
              </a:ext>
            </a:extLst>
          </p:cNvPr>
          <p:cNvCxnSpPr>
            <a:cxnSpLocks/>
          </p:cNvCxnSpPr>
          <p:nvPr/>
        </p:nvCxnSpPr>
        <p:spPr>
          <a:xfrm flipH="1">
            <a:off x="7196386" y="3678367"/>
            <a:ext cx="300999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F272F8B-E7EC-CD40-A1A3-7CE0EEC6233E}"/>
              </a:ext>
            </a:extLst>
          </p:cNvPr>
          <p:cNvCxnSpPr>
            <a:cxnSpLocks/>
          </p:cNvCxnSpPr>
          <p:nvPr/>
        </p:nvCxnSpPr>
        <p:spPr>
          <a:xfrm flipH="1">
            <a:off x="6446261" y="3700142"/>
            <a:ext cx="300999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BAC6099-0E5D-8748-88F2-A2EF2FBE4C92}"/>
              </a:ext>
            </a:extLst>
          </p:cNvPr>
          <p:cNvCxnSpPr>
            <a:cxnSpLocks/>
          </p:cNvCxnSpPr>
          <p:nvPr/>
        </p:nvCxnSpPr>
        <p:spPr>
          <a:xfrm flipH="1">
            <a:off x="5696138" y="3710042"/>
            <a:ext cx="300999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29B50F1-3F97-E340-93A7-4D60A04B7319}"/>
              </a:ext>
            </a:extLst>
          </p:cNvPr>
          <p:cNvCxnSpPr>
            <a:cxnSpLocks/>
          </p:cNvCxnSpPr>
          <p:nvPr/>
        </p:nvCxnSpPr>
        <p:spPr>
          <a:xfrm flipH="1">
            <a:off x="4969765" y="3708067"/>
            <a:ext cx="300999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376926B-A8F8-C943-A619-8681D7837AD5}"/>
              </a:ext>
            </a:extLst>
          </p:cNvPr>
          <p:cNvCxnSpPr>
            <a:cxnSpLocks/>
          </p:cNvCxnSpPr>
          <p:nvPr/>
        </p:nvCxnSpPr>
        <p:spPr>
          <a:xfrm flipH="1">
            <a:off x="4219638" y="3706092"/>
            <a:ext cx="300999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D479628-3E22-0147-BCAE-54A70030D982}"/>
              </a:ext>
            </a:extLst>
          </p:cNvPr>
          <p:cNvCxnSpPr>
            <a:cxnSpLocks/>
          </p:cNvCxnSpPr>
          <p:nvPr/>
        </p:nvCxnSpPr>
        <p:spPr>
          <a:xfrm flipH="1">
            <a:off x="3457640" y="3704115"/>
            <a:ext cx="300999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837E697-176B-574F-BD4D-F7EBDE57FF0B}"/>
              </a:ext>
            </a:extLst>
          </p:cNvPr>
          <p:cNvCxnSpPr>
            <a:cxnSpLocks/>
          </p:cNvCxnSpPr>
          <p:nvPr/>
        </p:nvCxnSpPr>
        <p:spPr>
          <a:xfrm flipH="1">
            <a:off x="2707513" y="3690265"/>
            <a:ext cx="300999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8F0FD97-BBEF-074A-A575-58DB9CE0311E}"/>
              </a:ext>
            </a:extLst>
          </p:cNvPr>
          <p:cNvCxnSpPr>
            <a:cxnSpLocks/>
          </p:cNvCxnSpPr>
          <p:nvPr/>
        </p:nvCxnSpPr>
        <p:spPr>
          <a:xfrm flipH="1">
            <a:off x="1933640" y="3700165"/>
            <a:ext cx="300999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312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B4D2-01F5-1F42-9E0B-8BF8811E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short term memory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B633E9-29DC-C345-8E1E-81B0F8EFCE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Key idea: maintain a register and simply add things at each time step</a:t>
                </a:r>
              </a:p>
              <a:p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B633E9-29DC-C345-8E1E-81B0F8EFCE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83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B4D2-01F5-1F42-9E0B-8BF8811E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short term memory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B633E9-29DC-C345-8E1E-81B0F8EFCE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Key idea: maintain a register and simply add things at each time step</a:t>
                </a:r>
              </a:p>
              <a:p>
                <a:r>
                  <a:rPr lang="en-US" dirty="0"/>
                  <a:t>Maybe don’t add input directly, do some processing first</a:t>
                </a: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B633E9-29DC-C345-8E1E-81B0F8EFCE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59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B4D2-01F5-1F42-9E0B-8BF8811E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short term memory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B633E9-29DC-C345-8E1E-81B0F8EFCE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Key idea: maintain a register and simply add things at each time step</a:t>
                </a:r>
              </a:p>
              <a:p>
                <a:r>
                  <a:rPr lang="en-US" dirty="0"/>
                  <a:t>Maybe don’t add input directly, do some processing </a:t>
                </a:r>
              </a:p>
              <a:p>
                <a:r>
                  <a:rPr lang="en-US" dirty="0"/>
                  <a:t>Maybe add option to ignore some input</a:t>
                </a:r>
              </a:p>
              <a:p>
                <a:endParaRPr lang="en-US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B633E9-29DC-C345-8E1E-81B0F8EFCE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97509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B4D2-01F5-1F42-9E0B-8BF8811E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short term memory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B633E9-29DC-C345-8E1E-81B0F8EFCE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Key idea: maintain a register and simply add things at each time step</a:t>
                </a:r>
              </a:p>
              <a:p>
                <a:r>
                  <a:rPr lang="en-US" dirty="0"/>
                  <a:t>Maybe don’t add input directly, do some processing </a:t>
                </a:r>
              </a:p>
              <a:p>
                <a:r>
                  <a:rPr lang="en-US" dirty="0"/>
                  <a:t>Maybe add option to ignore some input</a:t>
                </a:r>
              </a:p>
              <a:p>
                <a:r>
                  <a:rPr lang="en-US" dirty="0"/>
                  <a:t>Maybe add option to forget previous register state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Use register to produce output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B633E9-29DC-C345-8E1E-81B0F8EFCE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52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992" y="-94961"/>
            <a:ext cx="7886700" cy="1325563"/>
          </a:xfrm>
        </p:spPr>
        <p:txBody>
          <a:bodyPr/>
          <a:lstStyle/>
          <a:p>
            <a:r>
              <a:rPr lang="en-US" dirty="0"/>
              <a:t>Evaluation Metrics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2412086" y="1417040"/>
          <a:ext cx="6775542" cy="5065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000565" y="6293224"/>
            <a:ext cx="3191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Slide credit: Larry </a:t>
            </a:r>
            <a:r>
              <a:rPr lang="en-US" sz="2000" dirty="0" err="1"/>
              <a:t>Zitnick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9117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992" y="-94961"/>
            <a:ext cx="7886700" cy="1325563"/>
          </a:xfrm>
        </p:spPr>
        <p:txBody>
          <a:bodyPr/>
          <a:lstStyle/>
          <a:p>
            <a:r>
              <a:rPr lang="en-US" dirty="0"/>
              <a:t>Evaluation Metrics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2412086" y="1417040"/>
          <a:ext cx="6775542" cy="5065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18769" y="898453"/>
            <a:ext cx="238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Human captions</a:t>
            </a:r>
          </a:p>
        </p:txBody>
      </p:sp>
      <p:sp>
        <p:nvSpPr>
          <p:cNvPr id="5" name="Oval 4"/>
          <p:cNvSpPr/>
          <p:nvPr/>
        </p:nvSpPr>
        <p:spPr>
          <a:xfrm>
            <a:off x="7620446" y="2000865"/>
            <a:ext cx="216310" cy="2163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624915" y="4321289"/>
            <a:ext cx="216310" cy="2163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15529" y="3775587"/>
            <a:ext cx="216310" cy="2163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000565" y="6293224"/>
            <a:ext cx="3191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Slide credit: Larry </a:t>
            </a:r>
            <a:r>
              <a:rPr lang="en-US" sz="2000" dirty="0" err="1"/>
              <a:t>Zitnick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2467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8344" y="342902"/>
            <a:ext cx="754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man riding a wave on a surfboard in the water.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599" y="1410850"/>
            <a:ext cx="6573909" cy="4449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565" y="6293224"/>
            <a:ext cx="3191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Slide credit: Larry </a:t>
            </a:r>
            <a:r>
              <a:rPr lang="en-US" sz="2000" dirty="0" err="1"/>
              <a:t>Zitnick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4795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>
            <a:endCxn id="6" idx="1"/>
          </p:cNvCxnSpPr>
          <p:nvPr/>
        </p:nvCxnSpPr>
        <p:spPr>
          <a:xfrm>
            <a:off x="5303792" y="2792979"/>
            <a:ext cx="1441060" cy="8894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7"/>
          </p:cNvCxnSpPr>
          <p:nvPr/>
        </p:nvCxnSpPr>
        <p:spPr>
          <a:xfrm flipV="1">
            <a:off x="3804619" y="2792979"/>
            <a:ext cx="1499173" cy="7878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4" name="Rectangle 3"/>
          <p:cNvSpPr/>
          <p:nvPr/>
        </p:nvSpPr>
        <p:spPr>
          <a:xfrm>
            <a:off x="2743201" y="2861733"/>
            <a:ext cx="2286000" cy="1930400"/>
          </a:xfrm>
          <a:prstGeom prst="rect">
            <a:avLst/>
          </a:prstGeom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31935" y="2861733"/>
            <a:ext cx="2286000" cy="1930400"/>
          </a:xfrm>
          <a:prstGeom prst="rect">
            <a:avLst/>
          </a:prstGeom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22533" y="3657600"/>
            <a:ext cx="152402" cy="1693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74536" y="3556005"/>
            <a:ext cx="152402" cy="1693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7" idx="2"/>
          </p:cNvCxnSpPr>
          <p:nvPr/>
        </p:nvCxnSpPr>
        <p:spPr>
          <a:xfrm flipV="1">
            <a:off x="1439333" y="3640672"/>
            <a:ext cx="2235203" cy="115146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6"/>
          </p:cNvCxnSpPr>
          <p:nvPr/>
        </p:nvCxnSpPr>
        <p:spPr>
          <a:xfrm>
            <a:off x="6874935" y="3742267"/>
            <a:ext cx="2133598" cy="12557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8889999" y="4910670"/>
            <a:ext cx="152402" cy="16933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388544" y="4758276"/>
            <a:ext cx="152402" cy="16933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47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8344" y="342902"/>
            <a:ext cx="754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man riding a wave on a surfboard in the water.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371936"/>
            <a:ext cx="5229225" cy="348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086" y="2395750"/>
            <a:ext cx="5200650" cy="3438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381461"/>
            <a:ext cx="5229225" cy="3467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786" y="1509925"/>
            <a:ext cx="3905250" cy="5210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610061"/>
            <a:ext cx="3990975" cy="3009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036" y="2386225"/>
            <a:ext cx="5238750" cy="3457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2325" y="2381461"/>
            <a:ext cx="5210175" cy="3467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116335" y="840612"/>
            <a:ext cx="2508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“surfboard”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00565" y="6293224"/>
            <a:ext cx="3191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Slide credit: Larry </a:t>
            </a:r>
            <a:r>
              <a:rPr lang="en-US" sz="2000" dirty="0" err="1"/>
              <a:t>Zitnick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291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9831" y="398493"/>
            <a:ext cx="6836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vemödalen</a:t>
            </a:r>
            <a:r>
              <a:rPr lang="en-US" sz="2000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- n. the frustration of photographing something amazing when thousands of identical photos already exist</a:t>
            </a:r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Vemodal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2154" y="1458686"/>
            <a:ext cx="7010400" cy="3943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9832" y="5754343"/>
            <a:ext cx="61936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Vemödalen</a:t>
            </a:r>
            <a:r>
              <a:rPr lang="en-US" sz="1400" dirty="0"/>
              <a:t>: The Fear That Everything Has Already Been Done</a:t>
            </a:r>
          </a:p>
          <a:p>
            <a:r>
              <a:rPr lang="en-US" sz="1200" dirty="0">
                <a:hlinkClick r:id="rId5"/>
              </a:rPr>
              <a:t>https://www.youtube.com/watch?v=8ftDjebw8aA</a:t>
            </a:r>
            <a:r>
              <a:rPr lang="en-US" sz="12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459831" y="392026"/>
            <a:ext cx="6836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vemödalen</a:t>
            </a:r>
            <a:r>
              <a:rPr lang="en-US" sz="2000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- n. the fear that our datasets will never have the diversity we desire</a:t>
            </a:r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00565" y="6293224"/>
            <a:ext cx="3191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Slide credit: Larry </a:t>
            </a:r>
            <a:r>
              <a:rPr lang="en-US" sz="2000" dirty="0" err="1"/>
              <a:t>Zitnick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70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post-captioning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Captioning is hard to evaluate!</a:t>
            </a:r>
          </a:p>
          <a:p>
            <a:pPr lvl="1"/>
            <a:r>
              <a:rPr lang="en-US" dirty="0"/>
              <a:t>Frame task so that it is easy to evaluate objectively</a:t>
            </a:r>
          </a:p>
          <a:p>
            <a:r>
              <a:rPr lang="en-US" dirty="0"/>
              <a:t>Datasets are biased!</a:t>
            </a:r>
          </a:p>
          <a:p>
            <a:pPr lvl="1"/>
            <a:r>
              <a:rPr lang="en-US" dirty="0"/>
              <a:t>Control dataset bias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20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584" y="1155246"/>
            <a:ext cx="7179468" cy="5384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08392" y="6232070"/>
            <a:ext cx="1522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Virginia M. </a:t>
            </a:r>
            <a:r>
              <a:rPr lang="en-US" sz="1400" b="1" dirty="0" err="1"/>
              <a:t>Schau</a:t>
            </a:r>
            <a:r>
              <a:rPr lang="en-US" sz="14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1585" y="250033"/>
            <a:ext cx="6887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man is rescued from his truck that is hanging dangerously from a bridge.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0565" y="6293224"/>
            <a:ext cx="3191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Slide credit: Larry </a:t>
            </a:r>
            <a:r>
              <a:rPr lang="en-US" sz="2000" dirty="0" err="1"/>
              <a:t>Zitnick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21570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268" y="0"/>
            <a:ext cx="5696101" cy="6651811"/>
          </a:xfrm>
        </p:spPr>
      </p:pic>
      <p:sp>
        <p:nvSpPr>
          <p:cNvPr id="5" name="Rectangle 4"/>
          <p:cNvSpPr/>
          <p:nvPr/>
        </p:nvSpPr>
        <p:spPr>
          <a:xfrm>
            <a:off x="3173268" y="0"/>
            <a:ext cx="645697" cy="64545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64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vision systems to reason about what is going on</a:t>
            </a:r>
          </a:p>
          <a:p>
            <a:pPr lvl="1"/>
            <a:r>
              <a:rPr lang="en-US" dirty="0"/>
              <a:t>Identify objects and scenes</a:t>
            </a:r>
          </a:p>
          <a:p>
            <a:pPr lvl="1"/>
            <a:r>
              <a:rPr lang="en-US" dirty="0"/>
              <a:t>Identify relationships between objects</a:t>
            </a:r>
          </a:p>
          <a:p>
            <a:pPr lvl="1"/>
            <a:r>
              <a:rPr lang="en-US" dirty="0"/>
              <a:t>Understand physics of the world</a:t>
            </a:r>
          </a:p>
          <a:p>
            <a:pPr lvl="1"/>
            <a:r>
              <a:rPr lang="en-US" dirty="0"/>
              <a:t>Understand social interactions, intent etc.</a:t>
            </a:r>
          </a:p>
          <a:p>
            <a:pPr lvl="1"/>
            <a:r>
              <a:rPr lang="en-US" dirty="0"/>
              <a:t>Incorporate knowledge: common sense, pop culture, 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69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Question Answering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03842"/>
          </a:xfrm>
        </p:spPr>
        <p:txBody>
          <a:bodyPr/>
          <a:lstStyle/>
          <a:p>
            <a:r>
              <a:rPr lang="en-US" dirty="0"/>
              <a:t>Direct motivation: assistive technology</a:t>
            </a:r>
          </a:p>
          <a:p>
            <a:r>
              <a:rPr lang="en-US" dirty="0"/>
              <a:t>Indirect motivation: sandbox for reasoning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4404"/>
            <a:ext cx="12192000" cy="2406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3146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VQA: Visual Question Answering. </a:t>
            </a:r>
            <a:r>
              <a:rPr lang="en-US" dirty="0" err="1"/>
              <a:t>Aishwarya</a:t>
            </a:r>
            <a:r>
              <a:rPr lang="en-US" dirty="0"/>
              <a:t> Agrawal, </a:t>
            </a:r>
            <a:r>
              <a:rPr lang="en-US" dirty="0" err="1"/>
              <a:t>Jiasen</a:t>
            </a:r>
            <a:r>
              <a:rPr lang="en-US" dirty="0"/>
              <a:t> Lu, Stanislaw </a:t>
            </a:r>
            <a:r>
              <a:rPr lang="en-US" dirty="0" err="1"/>
              <a:t>Antol</a:t>
            </a:r>
            <a:r>
              <a:rPr lang="en-US" dirty="0"/>
              <a:t>, Margaret Mitchell, C. Lawrence </a:t>
            </a:r>
            <a:r>
              <a:rPr lang="en-US" dirty="0" err="1"/>
              <a:t>Zitnick</a:t>
            </a:r>
            <a:r>
              <a:rPr lang="en-US" dirty="0"/>
              <a:t>, </a:t>
            </a:r>
            <a:r>
              <a:rPr lang="en-US" dirty="0" err="1"/>
              <a:t>Dhruv</a:t>
            </a:r>
            <a:r>
              <a:rPr lang="en-US" dirty="0"/>
              <a:t> </a:t>
            </a:r>
            <a:r>
              <a:rPr lang="en-US" dirty="0" err="1"/>
              <a:t>Batra</a:t>
            </a:r>
            <a:r>
              <a:rPr lang="en-US" dirty="0"/>
              <a:t>, Devi Parikh. In </a:t>
            </a:r>
            <a:r>
              <a:rPr lang="en-US" i="1" dirty="0"/>
              <a:t>ICCV, </a:t>
            </a:r>
            <a:r>
              <a:rPr lang="en-US" dirty="0"/>
              <a:t>2015.</a:t>
            </a:r>
          </a:p>
        </p:txBody>
      </p:sp>
    </p:spTree>
    <p:extLst>
      <p:ext uri="{BB962C8B-B14F-4D97-AF65-F5344CB8AC3E}">
        <p14:creationId xmlns:p14="http://schemas.microsoft.com/office/powerpoint/2010/main" val="4248224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VQA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60500"/>
            <a:ext cx="3352800" cy="250190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3031061" y="5057775"/>
            <a:ext cx="7298265" cy="1449090"/>
            <a:chOff x="1388533" y="5057775"/>
            <a:chExt cx="7298265" cy="1449090"/>
          </a:xfrm>
        </p:grpSpPr>
        <p:sp>
          <p:nvSpPr>
            <p:cNvPr id="5" name="TextBox 4"/>
            <p:cNvSpPr txBox="1"/>
            <p:nvPr/>
          </p:nvSpPr>
          <p:spPr>
            <a:xfrm>
              <a:off x="1388533" y="6045200"/>
              <a:ext cx="86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How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48465" y="6045200"/>
              <a:ext cx="990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many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35398" y="6045200"/>
              <a:ext cx="990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bikes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22331" y="6045198"/>
              <a:ext cx="990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are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09264" y="6045198"/>
              <a:ext cx="990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there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96197" y="6039906"/>
              <a:ext cx="990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464733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88165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262031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548964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835897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975098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1" idx="3"/>
              <a:endCxn id="12" idx="1"/>
            </p:cNvCxnSpPr>
            <p:nvPr/>
          </p:nvCxnSpPr>
          <p:spPr>
            <a:xfrm>
              <a:off x="2175933" y="5354108"/>
              <a:ext cx="5122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2" idx="3"/>
              <a:endCxn id="16" idx="1"/>
            </p:cNvCxnSpPr>
            <p:nvPr/>
          </p:nvCxnSpPr>
          <p:spPr>
            <a:xfrm>
              <a:off x="3399365" y="5354108"/>
              <a:ext cx="575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6" idx="3"/>
              <a:endCxn id="13" idx="1"/>
            </p:cNvCxnSpPr>
            <p:nvPr/>
          </p:nvCxnSpPr>
          <p:spPr>
            <a:xfrm>
              <a:off x="4686298" y="5354108"/>
              <a:ext cx="575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3"/>
              <a:endCxn id="14" idx="1"/>
            </p:cNvCxnSpPr>
            <p:nvPr/>
          </p:nvCxnSpPr>
          <p:spPr>
            <a:xfrm>
              <a:off x="5973231" y="5354108"/>
              <a:ext cx="575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4" idx="3"/>
              <a:endCxn id="15" idx="1"/>
            </p:cNvCxnSpPr>
            <p:nvPr/>
          </p:nvCxnSpPr>
          <p:spPr>
            <a:xfrm>
              <a:off x="7260164" y="5354108"/>
              <a:ext cx="575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5" idx="0"/>
              <a:endCxn id="11" idx="2"/>
            </p:cNvCxnSpPr>
            <p:nvPr/>
          </p:nvCxnSpPr>
          <p:spPr>
            <a:xfrm flipV="1">
              <a:off x="1820333" y="5650441"/>
              <a:ext cx="0" cy="394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6" idx="0"/>
              <a:endCxn id="12" idx="2"/>
            </p:cNvCxnSpPr>
            <p:nvPr/>
          </p:nvCxnSpPr>
          <p:spPr>
            <a:xfrm flipH="1" flipV="1">
              <a:off x="3043765" y="5650441"/>
              <a:ext cx="1" cy="394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7" idx="0"/>
              <a:endCxn id="16" idx="2"/>
            </p:cNvCxnSpPr>
            <p:nvPr/>
          </p:nvCxnSpPr>
          <p:spPr>
            <a:xfrm flipH="1" flipV="1">
              <a:off x="4330698" y="5650441"/>
              <a:ext cx="1" cy="394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8" idx="0"/>
              <a:endCxn id="13" idx="2"/>
            </p:cNvCxnSpPr>
            <p:nvPr/>
          </p:nvCxnSpPr>
          <p:spPr>
            <a:xfrm flipH="1" flipV="1">
              <a:off x="5617631" y="5650441"/>
              <a:ext cx="1" cy="394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9" idx="0"/>
              <a:endCxn id="14" idx="2"/>
            </p:cNvCxnSpPr>
            <p:nvPr/>
          </p:nvCxnSpPr>
          <p:spPr>
            <a:xfrm flipH="1" flipV="1">
              <a:off x="6904564" y="5650441"/>
              <a:ext cx="1" cy="394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0" idx="0"/>
              <a:endCxn id="15" idx="2"/>
            </p:cNvCxnSpPr>
            <p:nvPr/>
          </p:nvCxnSpPr>
          <p:spPr>
            <a:xfrm flipH="1" flipV="1">
              <a:off x="8191497" y="5650441"/>
              <a:ext cx="1" cy="3894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rapezoid 42"/>
          <p:cNvSpPr/>
          <p:nvPr/>
        </p:nvSpPr>
        <p:spPr>
          <a:xfrm rot="5400000">
            <a:off x="4974162" y="1643328"/>
            <a:ext cx="1930400" cy="2136245"/>
          </a:xfrm>
          <a:prstGeom prst="trapezoi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217579" y="2283354"/>
            <a:ext cx="1443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Standard recognition CNN</a:t>
            </a:r>
          </a:p>
        </p:txBody>
      </p:sp>
      <p:cxnSp>
        <p:nvCxnSpPr>
          <p:cNvPr id="46" name="Straight Arrow Connector 45"/>
          <p:cNvCxnSpPr>
            <a:stCxn id="4" idx="3"/>
            <a:endCxn id="43" idx="2"/>
          </p:cNvCxnSpPr>
          <p:nvPr/>
        </p:nvCxnSpPr>
        <p:spPr>
          <a:xfrm>
            <a:off x="4191000" y="2711450"/>
            <a:ext cx="68024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543800" y="2576248"/>
            <a:ext cx="1532470" cy="27040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076270" y="2576248"/>
            <a:ext cx="1507063" cy="27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>
            <a:stCxn id="15" idx="0"/>
            <a:endCxn id="50" idx="2"/>
          </p:cNvCxnSpPr>
          <p:nvPr/>
        </p:nvCxnSpPr>
        <p:spPr>
          <a:xfrm flipH="1" flipV="1">
            <a:off x="9829802" y="2846652"/>
            <a:ext cx="4223" cy="2211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3" idx="0"/>
            <a:endCxn id="48" idx="1"/>
          </p:cNvCxnSpPr>
          <p:nvPr/>
        </p:nvCxnSpPr>
        <p:spPr>
          <a:xfrm flipV="1">
            <a:off x="7007485" y="2711450"/>
            <a:ext cx="53631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rapezoid 56"/>
          <p:cNvSpPr/>
          <p:nvPr/>
        </p:nvSpPr>
        <p:spPr>
          <a:xfrm>
            <a:off x="8515349" y="1003682"/>
            <a:ext cx="1121841" cy="953294"/>
          </a:xfrm>
          <a:prstGeom prst="trapezoi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0" idx="1"/>
            <a:endCxn id="57" idx="2"/>
          </p:cNvCxnSpPr>
          <p:nvPr/>
        </p:nvCxnSpPr>
        <p:spPr>
          <a:xfrm flipV="1">
            <a:off x="9076270" y="1956976"/>
            <a:ext cx="0" cy="754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077202" y="185473"/>
            <a:ext cx="199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Answer</a:t>
            </a:r>
          </a:p>
        </p:txBody>
      </p:sp>
      <p:cxnSp>
        <p:nvCxnSpPr>
          <p:cNvPr id="63" name="Straight Arrow Connector 62"/>
          <p:cNvCxnSpPr>
            <a:stCxn id="57" idx="0"/>
            <a:endCxn id="61" idx="2"/>
          </p:cNvCxnSpPr>
          <p:nvPr/>
        </p:nvCxnSpPr>
        <p:spPr>
          <a:xfrm flipH="1" flipV="1">
            <a:off x="9076269" y="554805"/>
            <a:ext cx="1" cy="448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2133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VQA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60500"/>
            <a:ext cx="3352800" cy="250190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3031061" y="5057775"/>
            <a:ext cx="7298265" cy="1449090"/>
            <a:chOff x="1388533" y="5057775"/>
            <a:chExt cx="7298265" cy="1449090"/>
          </a:xfrm>
        </p:grpSpPr>
        <p:sp>
          <p:nvSpPr>
            <p:cNvPr id="5" name="TextBox 4"/>
            <p:cNvSpPr txBox="1"/>
            <p:nvPr/>
          </p:nvSpPr>
          <p:spPr>
            <a:xfrm>
              <a:off x="1388533" y="6045200"/>
              <a:ext cx="86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How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48465" y="6045200"/>
              <a:ext cx="990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many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35398" y="6045200"/>
              <a:ext cx="990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bikes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22331" y="6045198"/>
              <a:ext cx="990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are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09264" y="6045198"/>
              <a:ext cx="990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there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96197" y="6039906"/>
              <a:ext cx="990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464733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88165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262031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548964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835897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975098" y="5057775"/>
              <a:ext cx="711200" cy="5926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1" idx="3"/>
              <a:endCxn id="12" idx="1"/>
            </p:cNvCxnSpPr>
            <p:nvPr/>
          </p:nvCxnSpPr>
          <p:spPr>
            <a:xfrm>
              <a:off x="2175933" y="5354108"/>
              <a:ext cx="5122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2" idx="3"/>
              <a:endCxn id="16" idx="1"/>
            </p:cNvCxnSpPr>
            <p:nvPr/>
          </p:nvCxnSpPr>
          <p:spPr>
            <a:xfrm>
              <a:off x="3399365" y="5354108"/>
              <a:ext cx="575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6" idx="3"/>
              <a:endCxn id="13" idx="1"/>
            </p:cNvCxnSpPr>
            <p:nvPr/>
          </p:nvCxnSpPr>
          <p:spPr>
            <a:xfrm>
              <a:off x="4686298" y="5354108"/>
              <a:ext cx="575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3"/>
              <a:endCxn id="14" idx="1"/>
            </p:cNvCxnSpPr>
            <p:nvPr/>
          </p:nvCxnSpPr>
          <p:spPr>
            <a:xfrm>
              <a:off x="5973231" y="5354108"/>
              <a:ext cx="575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4" idx="3"/>
              <a:endCxn id="15" idx="1"/>
            </p:cNvCxnSpPr>
            <p:nvPr/>
          </p:nvCxnSpPr>
          <p:spPr>
            <a:xfrm>
              <a:off x="7260164" y="5354108"/>
              <a:ext cx="575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5" idx="0"/>
              <a:endCxn id="11" idx="2"/>
            </p:cNvCxnSpPr>
            <p:nvPr/>
          </p:nvCxnSpPr>
          <p:spPr>
            <a:xfrm flipV="1">
              <a:off x="1820333" y="5650441"/>
              <a:ext cx="0" cy="394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6" idx="0"/>
              <a:endCxn id="12" idx="2"/>
            </p:cNvCxnSpPr>
            <p:nvPr/>
          </p:nvCxnSpPr>
          <p:spPr>
            <a:xfrm flipH="1" flipV="1">
              <a:off x="3043765" y="5650441"/>
              <a:ext cx="1" cy="394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7" idx="0"/>
              <a:endCxn id="16" idx="2"/>
            </p:cNvCxnSpPr>
            <p:nvPr/>
          </p:nvCxnSpPr>
          <p:spPr>
            <a:xfrm flipH="1" flipV="1">
              <a:off x="4330698" y="5650441"/>
              <a:ext cx="1" cy="394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8" idx="0"/>
              <a:endCxn id="13" idx="2"/>
            </p:cNvCxnSpPr>
            <p:nvPr/>
          </p:nvCxnSpPr>
          <p:spPr>
            <a:xfrm flipH="1" flipV="1">
              <a:off x="5617631" y="5650441"/>
              <a:ext cx="1" cy="394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9" idx="0"/>
              <a:endCxn id="14" idx="2"/>
            </p:cNvCxnSpPr>
            <p:nvPr/>
          </p:nvCxnSpPr>
          <p:spPr>
            <a:xfrm flipH="1" flipV="1">
              <a:off x="6904564" y="5650441"/>
              <a:ext cx="1" cy="394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0" idx="0"/>
              <a:endCxn id="15" idx="2"/>
            </p:cNvCxnSpPr>
            <p:nvPr/>
          </p:nvCxnSpPr>
          <p:spPr>
            <a:xfrm flipH="1" flipV="1">
              <a:off x="8191497" y="5650441"/>
              <a:ext cx="1" cy="3894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rapezoid 42"/>
          <p:cNvSpPr/>
          <p:nvPr/>
        </p:nvSpPr>
        <p:spPr>
          <a:xfrm rot="5400000">
            <a:off x="4974162" y="1643328"/>
            <a:ext cx="1930400" cy="2136245"/>
          </a:xfrm>
          <a:prstGeom prst="trapezoi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217579" y="2283354"/>
            <a:ext cx="1443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Standard recognition CNN</a:t>
            </a:r>
          </a:p>
        </p:txBody>
      </p:sp>
      <p:cxnSp>
        <p:nvCxnSpPr>
          <p:cNvPr id="46" name="Straight Arrow Connector 45"/>
          <p:cNvCxnSpPr>
            <a:stCxn id="4" idx="3"/>
            <a:endCxn id="43" idx="2"/>
          </p:cNvCxnSpPr>
          <p:nvPr/>
        </p:nvCxnSpPr>
        <p:spPr>
          <a:xfrm>
            <a:off x="4191000" y="2711450"/>
            <a:ext cx="68024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509923" y="2038628"/>
            <a:ext cx="177801" cy="13456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478425" y="2608943"/>
            <a:ext cx="719665" cy="326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>
            <a:stCxn id="15" idx="0"/>
            <a:endCxn id="50" idx="2"/>
          </p:cNvCxnSpPr>
          <p:nvPr/>
        </p:nvCxnSpPr>
        <p:spPr>
          <a:xfrm flipV="1">
            <a:off x="9834025" y="2935942"/>
            <a:ext cx="4233" cy="2121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3" idx="0"/>
            <a:endCxn id="48" idx="1"/>
          </p:cNvCxnSpPr>
          <p:nvPr/>
        </p:nvCxnSpPr>
        <p:spPr>
          <a:xfrm flipV="1">
            <a:off x="7007485" y="2711450"/>
            <a:ext cx="50243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rapezoid 56"/>
          <p:cNvSpPr/>
          <p:nvPr/>
        </p:nvSpPr>
        <p:spPr>
          <a:xfrm rot="5400000">
            <a:off x="10323451" y="2521418"/>
            <a:ext cx="624657" cy="502048"/>
          </a:xfrm>
          <a:prstGeom prst="trapezoi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9887737" y="786866"/>
            <a:ext cx="199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Answer</a:t>
            </a:r>
          </a:p>
        </p:txBody>
      </p:sp>
      <p:cxnSp>
        <p:nvCxnSpPr>
          <p:cNvPr id="63" name="Straight Arrow Connector 62"/>
          <p:cNvCxnSpPr>
            <a:stCxn id="57" idx="0"/>
            <a:endCxn id="61" idx="2"/>
          </p:cNvCxnSpPr>
          <p:nvPr/>
        </p:nvCxnSpPr>
        <p:spPr>
          <a:xfrm flipV="1">
            <a:off x="10886804" y="1156198"/>
            <a:ext cx="0" cy="1616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7772387" y="2038628"/>
            <a:ext cx="177801" cy="13456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458191" y="2038628"/>
            <a:ext cx="177801" cy="13456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051792" y="2405853"/>
            <a:ext cx="330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…</a:t>
            </a:r>
            <a:endParaRPr lang="en-US" dirty="0"/>
          </a:p>
        </p:txBody>
      </p:sp>
      <p:sp>
        <p:nvSpPr>
          <p:cNvPr id="32" name="Curved Up Arrow 31"/>
          <p:cNvSpPr/>
          <p:nvPr/>
        </p:nvSpPr>
        <p:spPr>
          <a:xfrm flipH="1">
            <a:off x="7950188" y="3354751"/>
            <a:ext cx="1751268" cy="889455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urved Down Arrow 40"/>
          <p:cNvSpPr/>
          <p:nvPr/>
        </p:nvSpPr>
        <p:spPr>
          <a:xfrm>
            <a:off x="8189772" y="1156198"/>
            <a:ext cx="1748763" cy="1088650"/>
          </a:xfrm>
          <a:prstGeom prst="curvedDownArrow">
            <a:avLst>
              <a:gd name="adj1" fmla="val 15813"/>
              <a:gd name="adj2" fmla="val 50000"/>
              <a:gd name="adj3" fmla="val 25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3" name="Straight Arrow Connector 52"/>
          <p:cNvCxnSpPr>
            <a:stCxn id="50" idx="3"/>
            <a:endCxn id="57" idx="2"/>
          </p:cNvCxnSpPr>
          <p:nvPr/>
        </p:nvCxnSpPr>
        <p:spPr>
          <a:xfrm>
            <a:off x="10198090" y="2772443"/>
            <a:ext cx="1866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-19714" y="6501571"/>
            <a:ext cx="12231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Z. Yang, X. He, J. Gao, L. Deng, and A. </a:t>
            </a:r>
            <a:r>
              <a:rPr lang="en-US" dirty="0" err="1"/>
              <a:t>Smola</a:t>
            </a:r>
            <a:r>
              <a:rPr lang="en-US" dirty="0"/>
              <a:t>. Stacked attention networks for image question answering. In CVPR, 2016</a:t>
            </a:r>
          </a:p>
        </p:txBody>
      </p:sp>
    </p:spTree>
    <p:extLst>
      <p:ext uri="{BB962C8B-B14F-4D97-AF65-F5344CB8AC3E}">
        <p14:creationId xmlns:p14="http://schemas.microsoft.com/office/powerpoint/2010/main" val="3141625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Unreasonable Effectiveness of Baselines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8767"/>
            <a:ext cx="5575300" cy="2603500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/>
          </p:nvPr>
        </p:nvGraphicFramePr>
        <p:xfrm>
          <a:off x="5842000" y="1270000"/>
          <a:ext cx="5130800" cy="486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350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Jabri</a:t>
            </a:r>
            <a:r>
              <a:rPr lang="en-US" dirty="0"/>
              <a:t>, A. </a:t>
            </a:r>
            <a:r>
              <a:rPr lang="en-US" dirty="0" err="1"/>
              <a:t>Joulin</a:t>
            </a:r>
            <a:r>
              <a:rPr lang="en-US" dirty="0"/>
              <a:t>, L. van der </a:t>
            </a:r>
            <a:r>
              <a:rPr lang="en-US" dirty="0" err="1"/>
              <a:t>Maaten</a:t>
            </a:r>
            <a:r>
              <a:rPr lang="en-US" dirty="0"/>
              <a:t>. Revisiting visual question answering baselines. In </a:t>
            </a:r>
            <a:r>
              <a:rPr lang="en-US" i="1" dirty="0"/>
              <a:t>ECCV, </a:t>
            </a:r>
            <a:r>
              <a:rPr lang="en-US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922411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pic>
        <p:nvPicPr>
          <p:cNvPr id="4" name="Picture 4" descr="gibson-fo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133" y="1261533"/>
            <a:ext cx="7408334" cy="449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06224" y="5752923"/>
            <a:ext cx="4770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I(</a:t>
            </a:r>
            <a:r>
              <a:rPr lang="en-US" sz="3200" dirty="0" err="1"/>
              <a:t>x+dx</a:t>
            </a:r>
            <a:r>
              <a:rPr lang="en-US" sz="3200" dirty="0"/>
              <a:t>, y + </a:t>
            </a:r>
            <a:r>
              <a:rPr lang="en-US" sz="3200" dirty="0" err="1"/>
              <a:t>dy</a:t>
            </a:r>
            <a:r>
              <a:rPr lang="en-US" sz="3200" dirty="0"/>
              <a:t>, </a:t>
            </a:r>
            <a:r>
              <a:rPr lang="en-US" sz="3200" dirty="0" err="1"/>
              <a:t>t+dt</a:t>
            </a:r>
            <a:r>
              <a:rPr lang="en-US" sz="3200" dirty="0"/>
              <a:t>) = I(</a:t>
            </a:r>
            <a:r>
              <a:rPr lang="en-US" sz="3200" dirty="0" err="1"/>
              <a:t>x,y,t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31284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VQA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Dataset biases allow cheating</a:t>
            </a:r>
          </a:p>
          <a:p>
            <a:pPr lvl="1"/>
            <a:r>
              <a:rPr lang="en-US" dirty="0"/>
              <a:t>Only-question Bag-of-Words: 53.7% (vs ~65% for state-of-the-art)</a:t>
            </a:r>
          </a:p>
          <a:p>
            <a:pPr lvl="1"/>
            <a:endParaRPr lang="en-US" dirty="0"/>
          </a:p>
          <a:p>
            <a:r>
              <a:rPr lang="en-US" dirty="0"/>
              <a:t>Require common sense to answer</a:t>
            </a:r>
          </a:p>
          <a:p>
            <a:pPr lvl="1"/>
            <a:r>
              <a:rPr lang="en-US" dirty="0"/>
              <a:t>“What is the moustache made of?”</a:t>
            </a:r>
          </a:p>
          <a:p>
            <a:pPr lvl="1"/>
            <a:endParaRPr lang="en-US" dirty="0"/>
          </a:p>
          <a:p>
            <a:r>
              <a:rPr lang="en-US" dirty="0"/>
              <a:t>Hard to diagnose error</a:t>
            </a:r>
          </a:p>
          <a:p>
            <a:pPr lvl="1"/>
            <a:r>
              <a:rPr lang="en-US" dirty="0"/>
              <a:t>Is the problem understanding the question?</a:t>
            </a:r>
          </a:p>
          <a:p>
            <a:pPr lvl="1"/>
            <a:r>
              <a:rPr lang="en-US" dirty="0"/>
              <a:t>Or understanding the image?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22"/>
          <a:stretch/>
        </p:blipFill>
        <p:spPr>
          <a:xfrm>
            <a:off x="7512214" y="2700682"/>
            <a:ext cx="3841586" cy="29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263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Clever Hans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83" y="1457310"/>
            <a:ext cx="7497233" cy="50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53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41" y="1909411"/>
            <a:ext cx="5265056" cy="3948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042" y="2382032"/>
            <a:ext cx="5214257" cy="3476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804229" y="2732644"/>
            <a:ext cx="5196114" cy="34834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78150" y="3255159"/>
            <a:ext cx="5454650" cy="50799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656114" y="4793673"/>
            <a:ext cx="5776686" cy="31523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03882D1-5DC5-EA4A-BAA0-59165C2B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Cross-instance</a:t>
            </a:r>
          </a:p>
        </p:txBody>
      </p:sp>
    </p:spTree>
    <p:extLst>
      <p:ext uri="{BB962C8B-B14F-4D97-AF65-F5344CB8AC3E}">
        <p14:creationId xmlns:p14="http://schemas.microsoft.com/office/powerpoint/2010/main" val="168661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Cross-instance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65278" y="1961622"/>
            <a:ext cx="1984324" cy="3092928"/>
            <a:chOff x="718611" y="1961622"/>
            <a:chExt cx="1984324" cy="30929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611" y="1961622"/>
              <a:ext cx="1984324" cy="309292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2319868" y="3064933"/>
              <a:ext cx="186267" cy="186267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72268" y="2641602"/>
              <a:ext cx="186267" cy="1862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964266" y="2810939"/>
              <a:ext cx="186267" cy="1862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366" y="2094151"/>
            <a:ext cx="4255101" cy="282786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935633" y="2933705"/>
            <a:ext cx="186267" cy="18626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121900" y="3741595"/>
            <a:ext cx="186267" cy="18626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225364" y="3414951"/>
            <a:ext cx="186267" cy="1862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5" idx="6"/>
            <a:endCxn id="13" idx="2"/>
          </p:cNvCxnSpPr>
          <p:nvPr/>
        </p:nvCxnSpPr>
        <p:spPr>
          <a:xfrm>
            <a:off x="3505202" y="2734736"/>
            <a:ext cx="5720162" cy="7733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" idx="6"/>
            <a:endCxn id="12" idx="2"/>
          </p:cNvCxnSpPr>
          <p:nvPr/>
        </p:nvCxnSpPr>
        <p:spPr>
          <a:xfrm>
            <a:off x="3352802" y="3158067"/>
            <a:ext cx="6769098" cy="67666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11" idx="2"/>
          </p:cNvCxnSpPr>
          <p:nvPr/>
        </p:nvCxnSpPr>
        <p:spPr>
          <a:xfrm>
            <a:off x="2997200" y="2904073"/>
            <a:ext cx="6938433" cy="1227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82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Cross-instance = Pose estimation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65278" y="1961622"/>
            <a:ext cx="1984324" cy="3092928"/>
            <a:chOff x="718611" y="1961622"/>
            <a:chExt cx="1984324" cy="30929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611" y="1961622"/>
              <a:ext cx="1984324" cy="309292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2319868" y="3064933"/>
              <a:ext cx="186267" cy="186267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72268" y="2641602"/>
              <a:ext cx="186267" cy="1862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964266" y="2810939"/>
              <a:ext cx="186267" cy="1862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366" y="2094151"/>
            <a:ext cx="4255101" cy="282786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935633" y="2933705"/>
            <a:ext cx="186267" cy="18626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121900" y="3741595"/>
            <a:ext cx="186267" cy="18626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225364" y="3414951"/>
            <a:ext cx="186267" cy="1862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5" idx="6"/>
            <a:endCxn id="13" idx="2"/>
          </p:cNvCxnSpPr>
          <p:nvPr/>
        </p:nvCxnSpPr>
        <p:spPr>
          <a:xfrm>
            <a:off x="3505202" y="2734736"/>
            <a:ext cx="5720162" cy="7733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" idx="6"/>
            <a:endCxn id="12" idx="2"/>
          </p:cNvCxnSpPr>
          <p:nvPr/>
        </p:nvCxnSpPr>
        <p:spPr>
          <a:xfrm>
            <a:off x="3352802" y="3158067"/>
            <a:ext cx="6769098" cy="67666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11" idx="2"/>
          </p:cNvCxnSpPr>
          <p:nvPr/>
        </p:nvCxnSpPr>
        <p:spPr>
          <a:xfrm>
            <a:off x="2997200" y="2904073"/>
            <a:ext cx="6938433" cy="1227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1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7401</TotalTime>
  <Words>1588</Words>
  <Application>Microsoft Macintosh PowerPoint</Application>
  <PresentationFormat>Widescreen</PresentationFormat>
  <Paragraphs>254</Paragraphs>
  <Slides>61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Mangal</vt:lpstr>
      <vt:lpstr>Roboto</vt:lpstr>
      <vt:lpstr>Segoe UI Semilight</vt:lpstr>
      <vt:lpstr>Office Theme</vt:lpstr>
      <vt:lpstr>The correspondence problem</vt:lpstr>
      <vt:lpstr>Learning patch similarity for disparity estimation</vt:lpstr>
      <vt:lpstr>Learning patch similarity for disparity estimation</vt:lpstr>
      <vt:lpstr>Throwback: SIFT</vt:lpstr>
      <vt:lpstr>Stereo</vt:lpstr>
      <vt:lpstr>Optical flow</vt:lpstr>
      <vt:lpstr>Cross-instance</vt:lpstr>
      <vt:lpstr>Cross-instance</vt:lpstr>
      <vt:lpstr>Cross-instance = Pose estimation</vt:lpstr>
      <vt:lpstr>Correspondence as a general problem</vt:lpstr>
      <vt:lpstr>Correspondence as a general problem</vt:lpstr>
      <vt:lpstr>Correspondence as a general problem</vt:lpstr>
      <vt:lpstr>Correspondence as a general problem</vt:lpstr>
      <vt:lpstr>Disparity estimation/ Depth estimation</vt:lpstr>
      <vt:lpstr>Optical flow</vt:lpstr>
      <vt:lpstr>Sparse reconstruction from stereo / Estimating camera pose</vt:lpstr>
      <vt:lpstr>Keypoint detection</vt:lpstr>
      <vt:lpstr>SIFT Flow</vt:lpstr>
      <vt:lpstr>Learning correspondence</vt:lpstr>
      <vt:lpstr>Simulated data for optical flow</vt:lpstr>
      <vt:lpstr>Simulated data for optical flow</vt:lpstr>
      <vt:lpstr>Optical flow with large displacements</vt:lpstr>
      <vt:lpstr>Optical flow with large displacements</vt:lpstr>
      <vt:lpstr>Coarse-to-fine processing</vt:lpstr>
      <vt:lpstr>Learning convnets for optical flow</vt:lpstr>
      <vt:lpstr>Learning convnets for correspondence </vt:lpstr>
      <vt:lpstr>Generalizing across instances</vt:lpstr>
      <vt:lpstr>Simulating non-rigid objects</vt:lpstr>
      <vt:lpstr>Evaluating cross-instance correspondence</vt:lpstr>
      <vt:lpstr>Evaluating cross-instance correspondence</vt:lpstr>
      <vt:lpstr>From small to large baselines</vt:lpstr>
      <vt:lpstr>From small to large baselines</vt:lpstr>
      <vt:lpstr>The cycle consistency constraint</vt:lpstr>
      <vt:lpstr>The cycle consistency constraint</vt:lpstr>
      <vt:lpstr>The cycle consistency constraint</vt:lpstr>
      <vt:lpstr>Vision and Language</vt:lpstr>
      <vt:lpstr>Image captioning - The task</vt:lpstr>
      <vt:lpstr>Image captioning - why?</vt:lpstr>
      <vt:lpstr>Image captioning - evaluation</vt:lpstr>
      <vt:lpstr>Image captioning</vt:lpstr>
      <vt:lpstr>Generating sequences with Recurrent nets</vt:lpstr>
      <vt:lpstr>Challenge with RNNs</vt:lpstr>
      <vt:lpstr>Long short term memory</vt:lpstr>
      <vt:lpstr>Long short term memory</vt:lpstr>
      <vt:lpstr>Long short term memory</vt:lpstr>
      <vt:lpstr>Long short term memory</vt:lpstr>
      <vt:lpstr>Evaluation Metrics</vt:lpstr>
      <vt:lpstr>Evaluation Metrics</vt:lpstr>
      <vt:lpstr>PowerPoint Presentation</vt:lpstr>
      <vt:lpstr>PowerPoint Presentation</vt:lpstr>
      <vt:lpstr>PowerPoint Presentation</vt:lpstr>
      <vt:lpstr>The post-captioning world</vt:lpstr>
      <vt:lpstr>PowerPoint Presentation</vt:lpstr>
      <vt:lpstr>PowerPoint Presentation</vt:lpstr>
      <vt:lpstr>Reasoning</vt:lpstr>
      <vt:lpstr>Visual Question Answering</vt:lpstr>
      <vt:lpstr>Methods for VQA</vt:lpstr>
      <vt:lpstr>Methods for VQA</vt:lpstr>
      <vt:lpstr>The Unreasonable Effectiveness of Baselines</vt:lpstr>
      <vt:lpstr>The problem with VQA</vt:lpstr>
      <vt:lpstr>Clever Hans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correspondence problem</dc:title>
  <dc:subject/>
  <dc:creator>Bharath Hariharan</dc:creator>
  <cp:keywords/>
  <dc:description/>
  <cp:lastModifiedBy>Bharath Hariharan</cp:lastModifiedBy>
  <cp:revision>9</cp:revision>
  <cp:lastPrinted>2018-11-20T18:16:29Z</cp:lastPrinted>
  <dcterms:created xsi:type="dcterms:W3CDTF">2018-11-15T14:45:17Z</dcterms:created>
  <dcterms:modified xsi:type="dcterms:W3CDTF">2018-11-20T18:16:47Z</dcterms:modified>
  <cp:category/>
</cp:coreProperties>
</file>