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307" r:id="rId3"/>
    <p:sldId id="308" r:id="rId4"/>
    <p:sldId id="309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310" r:id="rId13"/>
    <p:sldId id="272" r:id="rId14"/>
    <p:sldId id="273" r:id="rId15"/>
    <p:sldId id="274" r:id="rId16"/>
    <p:sldId id="276" r:id="rId17"/>
    <p:sldId id="277" r:id="rId18"/>
    <p:sldId id="275" r:id="rId19"/>
    <p:sldId id="278" r:id="rId20"/>
    <p:sldId id="279" r:id="rId21"/>
    <p:sldId id="280" r:id="rId22"/>
    <p:sldId id="281" r:id="rId23"/>
    <p:sldId id="282" r:id="rId24"/>
    <p:sldId id="283" r:id="rId25"/>
    <p:sldId id="284" r:id="rId26"/>
    <p:sldId id="285" r:id="rId27"/>
    <p:sldId id="286" r:id="rId28"/>
    <p:sldId id="287" r:id="rId29"/>
    <p:sldId id="288" r:id="rId30"/>
    <p:sldId id="289" r:id="rId31"/>
    <p:sldId id="290" r:id="rId32"/>
    <p:sldId id="291" r:id="rId33"/>
    <p:sldId id="292" r:id="rId34"/>
    <p:sldId id="293" r:id="rId35"/>
    <p:sldId id="294" r:id="rId36"/>
    <p:sldId id="295" r:id="rId37"/>
    <p:sldId id="296" r:id="rId38"/>
    <p:sldId id="298" r:id="rId39"/>
    <p:sldId id="299" r:id="rId40"/>
    <p:sldId id="300" r:id="rId41"/>
    <p:sldId id="301" r:id="rId42"/>
    <p:sldId id="302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0"/>
    <p:restoredTop sz="94682"/>
  </p:normalViewPr>
  <p:slideViewPr>
    <p:cSldViewPr snapToGrid="0" snapToObjects="1" showGuides="1">
      <p:cViewPr varScale="1">
        <p:scale>
          <a:sx n="117" d="100"/>
          <a:sy n="117" d="100"/>
        </p:scale>
        <p:origin x="360" y="1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CA8079-A774-4C46-8A08-05AAE79178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6D1D50-3FBC-D043-823E-68BBE324EE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63B0FD-5760-F149-AB03-E5BB7394B9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52992-F47E-744B-A830-A20EC9697DE7}" type="datetimeFigureOut">
              <a:rPr lang="en-US" smtClean="0"/>
              <a:t>11/20/18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032650-0682-7340-B3EA-0A52C52DA4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A14715-7FEA-2647-AE55-4278BD88ED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6974B-5561-D14E-A6B4-309908505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7107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ED5CD3-00FA-4345-ADFC-216830378D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BADB21-98E4-5C45-9886-CF7D3C99C7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D7B40C-003E-B146-A889-7B3C2488FF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52992-F47E-744B-A830-A20EC9697DE7}" type="datetimeFigureOut">
              <a:rPr lang="en-US" smtClean="0"/>
              <a:t>11/20/18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B3D636-3A23-0342-A33B-D7A074C00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A3722A-5DF0-6342-93F6-F4E92CE14E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6974B-5561-D14E-A6B4-309908505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3391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B8D189B-9B3E-954A-A597-06B6EB8FFA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E9FCE53-52E1-2549-959B-159D020EA3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E49437-85DA-B14F-9060-2645805A49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52992-F47E-744B-A830-A20EC9697DE7}" type="datetimeFigureOut">
              <a:rPr lang="en-US" smtClean="0"/>
              <a:t>11/20/18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246287-05DA-4045-B536-BB1A4B0760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D366A2-AD50-9441-8C7B-13136F850F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6974B-5561-D14E-A6B4-309908505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0293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ABE117-DEDC-A949-A8C5-1F4FC87199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03259A-20A4-924E-B852-EA4FC239F4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E966E6-3A51-0B41-8540-28A5BC63E7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52992-F47E-744B-A830-A20EC9697DE7}" type="datetimeFigureOut">
              <a:rPr lang="en-US" smtClean="0"/>
              <a:t>11/20/18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D5CF72-6D06-4840-B040-2578786DBD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433076-62E6-ED42-9861-138F38B21A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6974B-5561-D14E-A6B4-309908505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7450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5E51D2-1B1E-3342-8F47-8E0C5EB40A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1B75BF-4C02-2B46-9E50-B8DAC3C067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74EC79-BF23-B145-AA77-37835BA68B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52992-F47E-744B-A830-A20EC9697DE7}" type="datetimeFigureOut">
              <a:rPr lang="en-US" smtClean="0"/>
              <a:t>11/20/18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1D7040-4E37-064C-95F5-B89088EF9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943522-E35F-C741-BDD9-F7CA5C7A4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6974B-5561-D14E-A6B4-309908505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6068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46E6BA-D61D-A049-8A81-0C32C76416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B9E97B-BBE7-C143-9D1B-E6BD1C58EF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F886E2-049A-B742-A357-A8117B4F1B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439578-4E4E-5E45-9F78-342446A3F7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52992-F47E-744B-A830-A20EC9697DE7}" type="datetimeFigureOut">
              <a:rPr lang="en-US" smtClean="0"/>
              <a:t>11/20/18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D56A20-0F48-AC4F-8F18-A55751838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14DD25-30D0-4C47-BF6B-25D5750F47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6974B-5561-D14E-A6B4-309908505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669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10008C-6614-F242-87F2-A1E539C096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6D46FC-2E2A-9742-AF91-DBE411EBB3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D11A8CD-2EC2-CC4F-A915-CE6B9FD964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AB0DC1A-7936-D948-9D75-A46590F8CF6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E4E2055-6912-1F43-87D4-FEB4E372974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442DFAA-7EE6-3E4B-841D-501D078461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52992-F47E-744B-A830-A20EC9697DE7}" type="datetimeFigureOut">
              <a:rPr lang="en-US" smtClean="0"/>
              <a:t>11/20/18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9C5AFC9-C7F9-9D4A-B1B5-1FFF965F15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04D0373-BBE8-B94A-86CC-34E771C496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6974B-5561-D14E-A6B4-309908505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8440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B6E243-8229-8E4D-A6FD-83857B31ED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F12851B-B3AA-2F46-A299-E1735A00E4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52992-F47E-744B-A830-A20EC9697DE7}" type="datetimeFigureOut">
              <a:rPr lang="en-US" smtClean="0"/>
              <a:t>11/20/18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EF4E7FB-E5D4-BD40-908B-8A4B7FD179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76D8E1-6FB9-A248-A930-8C05AC2E2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6974B-5561-D14E-A6B4-309908505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9943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01C876D-42CF-3444-9996-B0AEF73AA7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52992-F47E-744B-A830-A20EC9697DE7}" type="datetimeFigureOut">
              <a:rPr lang="en-US" smtClean="0"/>
              <a:t>11/20/18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5FBE574-2731-9944-AD1F-E34959C9A7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080A8C-7712-8243-9D89-FBFEA2808D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6974B-5561-D14E-A6B4-309908505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1821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9CC169-2D0C-B84B-B28C-8FC4ADF961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9AC58F-B5A1-5844-B421-B8D973946A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8813CC-1314-7B45-9561-2C7E269F6A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D3BB93-93A5-5546-A697-EA892FE1F9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52992-F47E-744B-A830-A20EC9697DE7}" type="datetimeFigureOut">
              <a:rPr lang="en-US" smtClean="0"/>
              <a:t>11/20/18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8A857D-C033-B14B-9239-65B1F3E2C8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040336-44FB-8F48-96B8-661A58D7F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6974B-5561-D14E-A6B4-309908505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1534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D97BF3-7CB5-F94A-B7A9-A4022CA16F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CBBE56F-2558-8049-BC9B-807CEB3BDD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5C357FC-4163-054E-B8FC-B0F84072FD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2782EA-698E-BF4A-91DF-F26784CC93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52992-F47E-744B-A830-A20EC9697DE7}" type="datetimeFigureOut">
              <a:rPr lang="en-US" smtClean="0"/>
              <a:t>11/20/18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914B09-66E8-8648-A650-659B4D7350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E8905F-73D5-094A-9F16-A50AD819BB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6974B-5561-D14E-A6B4-309908505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555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F2A71AC-075D-DF4F-B10D-EAEAFFBF19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09BDC3-910C-7843-BEA1-DA466D396A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8DF0AA-C3A9-464F-94FF-9BC1AC2300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452992-F47E-744B-A830-A20EC9697DE7}" type="datetimeFigureOut">
              <a:rPr lang="en-US" smtClean="0"/>
              <a:t>11/20/18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6F109B-DE58-A245-868A-E788DFF92B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4F53F4-2094-C84D-B900-CB6EFEA999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46974B-5561-D14E-A6B4-309908505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524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tiff"/><Relationship Id="rId4" Type="http://schemas.openxmlformats.org/officeDocument/2006/relationships/image" Target="../media/image9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tiff"/><Relationship Id="rId4" Type="http://schemas.openxmlformats.org/officeDocument/2006/relationships/image" Target="../media/image9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92221-9AA3-6A4E-8080-D8F9FD4E869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Learning for 3D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16730D-9860-D04E-9BFB-BAAE99CD313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7709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Viewpoint-conditioned pose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1" y="3048000"/>
            <a:ext cx="2375588" cy="15787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0598" y="1922860"/>
            <a:ext cx="2235936" cy="133923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3896" y="3494265"/>
            <a:ext cx="2269339" cy="151052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0598" y="5388820"/>
            <a:ext cx="2658533" cy="109664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131733" y="3514222"/>
            <a:ext cx="19642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Viewpoint prediction</a:t>
            </a:r>
          </a:p>
        </p:txBody>
      </p:sp>
      <p:cxnSp>
        <p:nvCxnSpPr>
          <p:cNvPr id="11" name="Straight Arrow Connector 10"/>
          <p:cNvCxnSpPr>
            <a:stCxn id="4" idx="3"/>
            <a:endCxn id="9" idx="1"/>
          </p:cNvCxnSpPr>
          <p:nvPr/>
        </p:nvCxnSpPr>
        <p:spPr>
          <a:xfrm>
            <a:off x="3213789" y="3837388"/>
            <a:ext cx="91794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0" y="6384544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Viewpoints and </a:t>
            </a:r>
            <a:r>
              <a:rPr lang="en-US" dirty="0" err="1"/>
              <a:t>keypoints</a:t>
            </a:r>
            <a:r>
              <a:rPr lang="en-US" dirty="0"/>
              <a:t>. S. </a:t>
            </a:r>
            <a:r>
              <a:rPr lang="en-US" dirty="0" err="1"/>
              <a:t>Tulsiani</a:t>
            </a:r>
            <a:r>
              <a:rPr lang="en-US" dirty="0"/>
              <a:t> and J. Malik. In </a:t>
            </a:r>
            <a:r>
              <a:rPr lang="en-US" i="1" dirty="0"/>
              <a:t>CVPR, </a:t>
            </a:r>
            <a:r>
              <a:rPr lang="en-US" dirty="0"/>
              <a:t>2015</a:t>
            </a:r>
          </a:p>
        </p:txBody>
      </p:sp>
    </p:spTree>
    <p:extLst>
      <p:ext uri="{BB962C8B-B14F-4D97-AF65-F5344CB8AC3E}">
        <p14:creationId xmlns:p14="http://schemas.microsoft.com/office/powerpoint/2010/main" val="39552623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Viewpoint-conditioned pose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1" y="3048000"/>
            <a:ext cx="2375588" cy="15787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0598" y="1922860"/>
            <a:ext cx="2235936" cy="1339233"/>
          </a:xfrm>
          <a:prstGeom prst="rect">
            <a:avLst/>
          </a:prstGeom>
          <a:effectLst>
            <a:glow rad="596900">
              <a:schemeClr val="accent1"/>
            </a:glo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3896" y="3494265"/>
            <a:ext cx="2269339" cy="1510529"/>
          </a:xfrm>
          <a:prstGeom prst="rect">
            <a:avLst/>
          </a:prstGeom>
          <a:effectLst>
            <a:glow rad="520700">
              <a:schemeClr val="accent1"/>
            </a:glo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0598" y="5388820"/>
            <a:ext cx="2658533" cy="109664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131733" y="3514222"/>
            <a:ext cx="19642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Viewpoint prediction</a:t>
            </a:r>
          </a:p>
        </p:txBody>
      </p:sp>
      <p:cxnSp>
        <p:nvCxnSpPr>
          <p:cNvPr id="11" name="Straight Arrow Connector 10"/>
          <p:cNvCxnSpPr>
            <a:stCxn id="4" idx="3"/>
            <a:endCxn id="9" idx="1"/>
          </p:cNvCxnSpPr>
          <p:nvPr/>
        </p:nvCxnSpPr>
        <p:spPr>
          <a:xfrm>
            <a:off x="3213789" y="3837388"/>
            <a:ext cx="91794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0" y="6384544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Viewpoints and </a:t>
            </a:r>
            <a:r>
              <a:rPr lang="en-US" dirty="0" err="1"/>
              <a:t>keypoints</a:t>
            </a:r>
            <a:r>
              <a:rPr lang="en-US" dirty="0"/>
              <a:t>. S. </a:t>
            </a:r>
            <a:r>
              <a:rPr lang="en-US" dirty="0" err="1"/>
              <a:t>Tulsiani</a:t>
            </a:r>
            <a:r>
              <a:rPr lang="en-US" dirty="0"/>
              <a:t> and J. Malik. In </a:t>
            </a:r>
            <a:r>
              <a:rPr lang="en-US" i="1" dirty="0"/>
              <a:t>CVPR, </a:t>
            </a:r>
            <a:r>
              <a:rPr lang="en-US" dirty="0"/>
              <a:t>2015</a:t>
            </a:r>
          </a:p>
        </p:txBody>
      </p:sp>
    </p:spTree>
    <p:extLst>
      <p:ext uri="{BB962C8B-B14F-4D97-AF65-F5344CB8AC3E}">
        <p14:creationId xmlns:p14="http://schemas.microsoft.com/office/powerpoint/2010/main" val="41013716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Recognition and 3D reasoning</a:t>
            </a:r>
          </a:p>
        </p:txBody>
      </p:sp>
      <p:sp>
        <p:nvSpPr>
          <p:cNvPr id="6" name="Oval 5"/>
          <p:cNvSpPr/>
          <p:nvPr/>
        </p:nvSpPr>
        <p:spPr>
          <a:xfrm>
            <a:off x="592667" y="3335867"/>
            <a:ext cx="4182533" cy="140546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Recognition</a:t>
            </a:r>
          </a:p>
        </p:txBody>
      </p:sp>
      <p:sp>
        <p:nvSpPr>
          <p:cNvPr id="7" name="Oval 6"/>
          <p:cNvSpPr/>
          <p:nvPr/>
        </p:nvSpPr>
        <p:spPr>
          <a:xfrm>
            <a:off x="7450667" y="3335867"/>
            <a:ext cx="4334933" cy="1405466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Reconstruction</a:t>
            </a:r>
            <a:endParaRPr lang="en-US" sz="3600" dirty="0"/>
          </a:p>
        </p:txBody>
      </p:sp>
      <p:sp>
        <p:nvSpPr>
          <p:cNvPr id="8" name="Circular Arrow 7"/>
          <p:cNvSpPr/>
          <p:nvPr/>
        </p:nvSpPr>
        <p:spPr>
          <a:xfrm>
            <a:off x="3860800" y="1337733"/>
            <a:ext cx="4724400" cy="3894667"/>
          </a:xfrm>
          <a:prstGeom prst="circularArrow">
            <a:avLst>
              <a:gd name="adj1" fmla="val 7320"/>
              <a:gd name="adj2" fmla="val 687229"/>
              <a:gd name="adj3" fmla="val 21056923"/>
              <a:gd name="adj4" fmla="val 10684918"/>
              <a:gd name="adj5" fmla="val 8696"/>
            </a:avLst>
          </a:prstGeom>
          <a:effectLst>
            <a:glow rad="266700">
              <a:srgbClr val="00B0F0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55633" y="2132336"/>
            <a:ext cx="27347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/>
              <a:t>Statistical properties of visual world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55633" y="5459736"/>
            <a:ext cx="27347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/>
              <a:t>Physics of image formation</a:t>
            </a:r>
          </a:p>
        </p:txBody>
      </p:sp>
      <p:sp>
        <p:nvSpPr>
          <p:cNvPr id="13" name="Circular Arrow 12"/>
          <p:cNvSpPr/>
          <p:nvPr/>
        </p:nvSpPr>
        <p:spPr>
          <a:xfrm rot="10800000">
            <a:off x="4013200" y="2963333"/>
            <a:ext cx="4724400" cy="3894667"/>
          </a:xfrm>
          <a:prstGeom prst="circularArrow">
            <a:avLst>
              <a:gd name="adj1" fmla="val 7320"/>
              <a:gd name="adj2" fmla="val 687229"/>
              <a:gd name="adj3" fmla="val 21056923"/>
              <a:gd name="adj4" fmla="val 10684918"/>
              <a:gd name="adj5" fmla="val 8696"/>
            </a:avLst>
          </a:prstGeom>
          <a:solidFill>
            <a:srgbClr val="C00000"/>
          </a:solidFill>
          <a:ln>
            <a:noFill/>
          </a:ln>
          <a:effectLst>
            <a:glow>
              <a:srgbClr val="FFC000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64093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Disparity estimation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600" y="1600200"/>
            <a:ext cx="48768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5002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Disparity estimation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600" y="1600200"/>
            <a:ext cx="48768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6207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Disparity estimation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Goal:</a:t>
            </a:r>
          </a:p>
          <a:p>
            <a:pPr lvl="1"/>
            <a:r>
              <a:rPr lang="en-US" dirty="0"/>
              <a:t>Assign disparity value to each pixel</a:t>
            </a:r>
          </a:p>
          <a:p>
            <a:r>
              <a:rPr lang="en-US" dirty="0"/>
              <a:t>Basic idea:</a:t>
            </a:r>
          </a:p>
          <a:p>
            <a:pPr lvl="1"/>
            <a:r>
              <a:rPr lang="en-US" dirty="0"/>
              <a:t>Disparity image should be </a:t>
            </a:r>
            <a:r>
              <a:rPr lang="en-US" i="1" dirty="0"/>
              <a:t>smooth</a:t>
            </a:r>
            <a:endParaRPr lang="en-US" dirty="0"/>
          </a:p>
          <a:p>
            <a:r>
              <a:rPr lang="en-US" dirty="0"/>
              <a:t>Energy minimization</a:t>
            </a:r>
          </a:p>
          <a:p>
            <a:pPr lvl="1"/>
            <a:r>
              <a:rPr lang="en-US" dirty="0"/>
              <a:t>min E(d), where d is disparity image</a:t>
            </a:r>
          </a:p>
          <a:p>
            <a:pPr lvl="1"/>
            <a:r>
              <a:rPr lang="en-US" dirty="0"/>
              <a:t>E(d) = </a:t>
            </a:r>
            <a:r>
              <a:rPr lang="en-US" dirty="0" err="1"/>
              <a:t>E</a:t>
            </a:r>
            <a:r>
              <a:rPr lang="en-US" baseline="-25000" dirty="0" err="1"/>
              <a:t>data</a:t>
            </a:r>
            <a:r>
              <a:rPr lang="en-US" dirty="0"/>
              <a:t>(d) + </a:t>
            </a:r>
            <a:r>
              <a:rPr lang="en-US" dirty="0" err="1"/>
              <a:t>E</a:t>
            </a:r>
            <a:r>
              <a:rPr lang="en-US" baseline="-25000" dirty="0" err="1"/>
              <a:t>smoothness</a:t>
            </a:r>
            <a:r>
              <a:rPr lang="en-US" dirty="0"/>
              <a:t>(d)</a:t>
            </a:r>
          </a:p>
          <a:p>
            <a:r>
              <a:rPr lang="en-US" dirty="0" err="1"/>
              <a:t>E</a:t>
            </a:r>
            <a:r>
              <a:rPr lang="en-US" baseline="-25000" dirty="0" err="1"/>
              <a:t>data</a:t>
            </a:r>
            <a:r>
              <a:rPr lang="en-US" dirty="0"/>
              <a:t>(d) : scores based on NCC (for example)</a:t>
            </a:r>
          </a:p>
          <a:p>
            <a:r>
              <a:rPr lang="en-US" dirty="0" err="1"/>
              <a:t>E</a:t>
            </a:r>
            <a:r>
              <a:rPr lang="en-US" baseline="-25000" dirty="0" err="1"/>
              <a:t>smoothness</a:t>
            </a:r>
            <a:r>
              <a:rPr lang="en-US" dirty="0"/>
              <a:t>(d) =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399" y="5424841"/>
            <a:ext cx="7044267" cy="752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838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Measuring patch similarity is hard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748" y="2837787"/>
            <a:ext cx="5852160" cy="3886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0360" y="2837787"/>
            <a:ext cx="5263860" cy="3495532"/>
          </a:xfrm>
          <a:prstGeom prst="rect">
            <a:avLst/>
          </a:prstGeom>
        </p:spPr>
      </p:pic>
      <p:sp>
        <p:nvSpPr>
          <p:cNvPr id="6" name="Frame 5"/>
          <p:cNvSpPr/>
          <p:nvPr/>
        </p:nvSpPr>
        <p:spPr>
          <a:xfrm>
            <a:off x="3998794" y="5009487"/>
            <a:ext cx="600502" cy="532262"/>
          </a:xfrm>
          <a:prstGeom prst="fram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Frame 6"/>
          <p:cNvSpPr/>
          <p:nvPr/>
        </p:nvSpPr>
        <p:spPr>
          <a:xfrm>
            <a:off x="10442812" y="3897219"/>
            <a:ext cx="600502" cy="532262"/>
          </a:xfrm>
          <a:prstGeom prst="fram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4398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Measuring patch similarity is hard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38200" y="4995333"/>
            <a:ext cx="10515600" cy="1181630"/>
          </a:xfrm>
        </p:spPr>
        <p:txBody>
          <a:bodyPr/>
          <a:lstStyle/>
          <a:p>
            <a:r>
              <a:rPr lang="en-US" dirty="0"/>
              <a:t>Idea: learn to compute patch similarity?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3034" y="2501900"/>
            <a:ext cx="2444496" cy="215188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48300" y="2422144"/>
            <a:ext cx="2493264" cy="2194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6505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KITTI Dataset and Benchmark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8302" y="1910822"/>
            <a:ext cx="5259662" cy="4536017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8437964" y="1978554"/>
            <a:ext cx="1484969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9922933" y="1793888"/>
            <a:ext cx="2065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Depth from here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2218267" y="2658533"/>
            <a:ext cx="1388533" cy="94826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32417" y="3606800"/>
            <a:ext cx="20658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Stereo pair from here</a:t>
            </a:r>
          </a:p>
        </p:txBody>
      </p:sp>
    </p:spTree>
    <p:extLst>
      <p:ext uri="{BB962C8B-B14F-4D97-AF65-F5344CB8AC3E}">
        <p14:creationId xmlns:p14="http://schemas.microsoft.com/office/powerpoint/2010/main" val="11117208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KITTI Dataset and Benchmark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6050" y="1371600"/>
            <a:ext cx="4279900" cy="46101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6337300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Vision meets Robotics: The KITTI Dataset. Andreas Geiger, Philip Lenz, Christoph Stiller and Raquel </a:t>
            </a:r>
            <a:r>
              <a:rPr lang="en-US" dirty="0" err="1"/>
              <a:t>Urtasun</a:t>
            </a:r>
            <a:r>
              <a:rPr lang="en-US" dirty="0"/>
              <a:t>. In </a:t>
            </a:r>
            <a:r>
              <a:rPr lang="en-US" i="1" dirty="0"/>
              <a:t>IJRR, </a:t>
            </a:r>
            <a:r>
              <a:rPr lang="en-US" dirty="0"/>
              <a:t>2013.</a:t>
            </a:r>
          </a:p>
        </p:txBody>
      </p:sp>
    </p:spTree>
    <p:extLst>
      <p:ext uri="{BB962C8B-B14F-4D97-AF65-F5344CB8AC3E}">
        <p14:creationId xmlns:p14="http://schemas.microsoft.com/office/powerpoint/2010/main" val="35416388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Recognition and 3D reasoning</a:t>
            </a:r>
          </a:p>
        </p:txBody>
      </p:sp>
      <p:sp>
        <p:nvSpPr>
          <p:cNvPr id="6" name="Oval 5"/>
          <p:cNvSpPr/>
          <p:nvPr/>
        </p:nvSpPr>
        <p:spPr>
          <a:xfrm>
            <a:off x="592667" y="3335867"/>
            <a:ext cx="4182533" cy="140546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Recognition</a:t>
            </a:r>
          </a:p>
        </p:txBody>
      </p:sp>
      <p:sp>
        <p:nvSpPr>
          <p:cNvPr id="7" name="Oval 6"/>
          <p:cNvSpPr/>
          <p:nvPr/>
        </p:nvSpPr>
        <p:spPr>
          <a:xfrm>
            <a:off x="7450667" y="3335867"/>
            <a:ext cx="4334933" cy="1405466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Reconstruction</a:t>
            </a:r>
            <a:endParaRPr lang="en-US" sz="3600" dirty="0"/>
          </a:p>
        </p:txBody>
      </p:sp>
      <p:sp>
        <p:nvSpPr>
          <p:cNvPr id="8" name="Circular Arrow 7"/>
          <p:cNvSpPr/>
          <p:nvPr/>
        </p:nvSpPr>
        <p:spPr>
          <a:xfrm>
            <a:off x="3860800" y="1337733"/>
            <a:ext cx="4724400" cy="3894667"/>
          </a:xfrm>
          <a:prstGeom prst="circularArrow">
            <a:avLst>
              <a:gd name="adj1" fmla="val 7320"/>
              <a:gd name="adj2" fmla="val 687229"/>
              <a:gd name="adj3" fmla="val 21056923"/>
              <a:gd name="adj4" fmla="val 10684918"/>
              <a:gd name="adj5" fmla="val 869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Circular Arrow 8"/>
          <p:cNvSpPr/>
          <p:nvPr/>
        </p:nvSpPr>
        <p:spPr>
          <a:xfrm rot="10800000">
            <a:off x="4013200" y="2963333"/>
            <a:ext cx="4724400" cy="3894667"/>
          </a:xfrm>
          <a:prstGeom prst="circularArrow">
            <a:avLst>
              <a:gd name="adj1" fmla="val 7320"/>
              <a:gd name="adj2" fmla="val 687229"/>
              <a:gd name="adj3" fmla="val 21056923"/>
              <a:gd name="adj4" fmla="val 10684918"/>
              <a:gd name="adj5" fmla="val 8696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55633" y="2132336"/>
            <a:ext cx="27347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/>
              <a:t>Statistical properties of visual world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55633" y="5459736"/>
            <a:ext cx="27347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/>
              <a:t>Physics of image formation</a:t>
            </a:r>
          </a:p>
        </p:txBody>
      </p:sp>
    </p:spTree>
    <p:extLst>
      <p:ext uri="{BB962C8B-B14F-4D97-AF65-F5344CB8AC3E}">
        <p14:creationId xmlns:p14="http://schemas.microsoft.com/office/powerpoint/2010/main" val="3177171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/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patch similarity for disparity estimation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3733" y="2540000"/>
            <a:ext cx="3375377" cy="25315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0222" y="2540000"/>
            <a:ext cx="3375377" cy="253153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771421" y="3318933"/>
            <a:ext cx="750712" cy="795867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3098800" y="3704167"/>
            <a:ext cx="135467" cy="137160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140221" y="3716866"/>
            <a:ext cx="3375377" cy="13716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7140221" y="3335866"/>
            <a:ext cx="3375377" cy="795867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963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patch similarity for disparity estimation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71421" y="3318933"/>
            <a:ext cx="750712" cy="7958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40221" y="3318933"/>
            <a:ext cx="3375379" cy="79586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771421" y="3318933"/>
            <a:ext cx="750712" cy="795867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7140221" y="3335866"/>
            <a:ext cx="3375377" cy="795867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140224" y="4707463"/>
            <a:ext cx="3375377" cy="795867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55000">
                <a:schemeClr val="bg1"/>
              </a:gs>
              <a:gs pos="65000">
                <a:schemeClr val="bg2">
                  <a:lumMod val="50000"/>
                </a:schemeClr>
              </a:gs>
              <a:gs pos="45980">
                <a:schemeClr val="bg2">
                  <a:lumMod val="50000"/>
                </a:schemeClr>
              </a:gs>
              <a:gs pos="100000">
                <a:schemeClr val="tx1"/>
              </a:gs>
            </a:gsLst>
            <a:lin ang="0" scaled="1"/>
            <a:tileRect/>
          </a:gra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3810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patch similarity for disparity estimation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9200" y="1473200"/>
            <a:ext cx="6197600" cy="466339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488668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Efficient Deep Learning for Stereo Matching. </a:t>
            </a:r>
            <a:r>
              <a:rPr lang="en-US" dirty="0" err="1"/>
              <a:t>Wenjie</a:t>
            </a:r>
            <a:r>
              <a:rPr lang="en-US" dirty="0"/>
              <a:t> Luo, Alexander G. </a:t>
            </a:r>
            <a:r>
              <a:rPr lang="en-US" dirty="0" err="1"/>
              <a:t>Schwing</a:t>
            </a:r>
            <a:r>
              <a:rPr lang="en-US" dirty="0"/>
              <a:t>, Raquel </a:t>
            </a:r>
            <a:r>
              <a:rPr lang="en-US" dirty="0" err="1"/>
              <a:t>Urtasun</a:t>
            </a:r>
            <a:r>
              <a:rPr lang="en-US" dirty="0"/>
              <a:t>. In </a:t>
            </a:r>
            <a:r>
              <a:rPr lang="en-US" i="1" dirty="0"/>
              <a:t>CVPR, </a:t>
            </a:r>
            <a:r>
              <a:rPr lang="en-US" dirty="0"/>
              <a:t>2016</a:t>
            </a:r>
          </a:p>
        </p:txBody>
      </p:sp>
    </p:spTree>
    <p:extLst>
      <p:ext uri="{BB962C8B-B14F-4D97-AF65-F5344CB8AC3E}">
        <p14:creationId xmlns:p14="http://schemas.microsoft.com/office/powerpoint/2010/main" val="6124655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stereo without depth supervision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Given scenes with &gt;=3 rectified views</a:t>
            </a:r>
          </a:p>
          <a:p>
            <a:r>
              <a:rPr lang="en-US" dirty="0"/>
              <a:t>Use 2 views to produce depth</a:t>
            </a:r>
          </a:p>
          <a:p>
            <a:pPr lvl="1"/>
            <a:r>
              <a:rPr lang="en-US" dirty="0"/>
              <a:t>Compute scores for each disparity</a:t>
            </a:r>
          </a:p>
          <a:p>
            <a:pPr lvl="1"/>
            <a:r>
              <a:rPr lang="en-US" dirty="0"/>
              <a:t>Match pixel to pixel with best disparity</a:t>
            </a:r>
          </a:p>
          <a:p>
            <a:pPr lvl="1"/>
            <a:r>
              <a:rPr lang="en-US" dirty="0"/>
              <a:t>Disparity = 1/depth</a:t>
            </a:r>
          </a:p>
          <a:p>
            <a:r>
              <a:rPr lang="en-US" dirty="0"/>
              <a:t>Use depth to produce 3</a:t>
            </a:r>
            <a:r>
              <a:rPr lang="en-US" baseline="30000" dirty="0"/>
              <a:t>rd</a:t>
            </a:r>
            <a:r>
              <a:rPr lang="en-US" dirty="0"/>
              <a:t> view</a:t>
            </a:r>
          </a:p>
          <a:p>
            <a:r>
              <a:rPr lang="en-US" dirty="0"/>
              <a:t>Use reconstruction error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0328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Plane-sweep stereo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Stereo till now:</a:t>
            </a:r>
          </a:p>
          <a:p>
            <a:pPr lvl="1"/>
            <a:r>
              <a:rPr lang="en-US" dirty="0"/>
              <a:t>Go </a:t>
            </a:r>
            <a:r>
              <a:rPr lang="en-US" i="1" dirty="0"/>
              <a:t>pixel by pixel</a:t>
            </a:r>
          </a:p>
          <a:p>
            <a:pPr lvl="1"/>
            <a:r>
              <a:rPr lang="en-US" dirty="0"/>
              <a:t>For each pixel, </a:t>
            </a:r>
            <a:r>
              <a:rPr lang="en-US" i="1" dirty="0"/>
              <a:t>compute score for each disparity</a:t>
            </a:r>
          </a:p>
          <a:p>
            <a:r>
              <a:rPr lang="en-US" dirty="0"/>
              <a:t>Plane-sweep:</a:t>
            </a:r>
          </a:p>
          <a:p>
            <a:pPr lvl="1"/>
            <a:r>
              <a:rPr lang="en-US" dirty="0"/>
              <a:t>Go </a:t>
            </a:r>
            <a:r>
              <a:rPr lang="en-US" i="1" dirty="0"/>
              <a:t>disparity-by-disparity (or depth-by-depth)</a:t>
            </a:r>
          </a:p>
          <a:p>
            <a:pPr lvl="1"/>
            <a:r>
              <a:rPr lang="en-US" dirty="0"/>
              <a:t>For each disparity, </a:t>
            </a:r>
            <a:r>
              <a:rPr lang="en-US" i="1" dirty="0"/>
              <a:t>compute scores for all pixels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7906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Plane-sweep stereo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38200" y="1825625"/>
            <a:ext cx="5274733" cy="4351338"/>
          </a:xfrm>
        </p:spPr>
        <p:txBody>
          <a:bodyPr/>
          <a:lstStyle/>
          <a:p>
            <a:r>
              <a:rPr lang="en-US" dirty="0"/>
              <a:t>For every possible depth value d:</a:t>
            </a:r>
          </a:p>
          <a:p>
            <a:pPr lvl="1"/>
            <a:r>
              <a:rPr lang="en-US" dirty="0"/>
              <a:t>Assume every pixel in middle image has the same depth d</a:t>
            </a:r>
          </a:p>
          <a:p>
            <a:pPr lvl="1"/>
            <a:r>
              <a:rPr lang="en-US" dirty="0"/>
              <a:t>Use d to compute disparity to left and right image</a:t>
            </a:r>
          </a:p>
          <a:p>
            <a:pPr lvl="1"/>
            <a:r>
              <a:rPr lang="en-US" i="1" dirty="0" err="1"/>
              <a:t>Reproject</a:t>
            </a:r>
            <a:r>
              <a:rPr lang="en-US" i="1" dirty="0"/>
              <a:t> </a:t>
            </a:r>
            <a:r>
              <a:rPr lang="en-US" dirty="0"/>
              <a:t>left and right images to center coordinate system using disparity</a:t>
            </a:r>
          </a:p>
          <a:p>
            <a:pPr lvl="1"/>
            <a:r>
              <a:rPr lang="en-US" i="1" dirty="0"/>
              <a:t>Compute score </a:t>
            </a:r>
            <a:r>
              <a:rPr lang="en-US" dirty="0"/>
              <a:t>for all pixels</a:t>
            </a:r>
            <a:endParaRPr lang="en-US" i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4767" y="1427501"/>
            <a:ext cx="6074833" cy="463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3531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Plane-sweep stereo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8200" y="2556933"/>
            <a:ext cx="3305713" cy="19642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23198" y="2556933"/>
            <a:ext cx="3320546" cy="196426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6200" y="5672666"/>
            <a:ext cx="1203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If depth is correct, </a:t>
            </a:r>
            <a:r>
              <a:rPr lang="en-US"/>
              <a:t>appearance should match!</a:t>
            </a:r>
          </a:p>
        </p:txBody>
      </p:sp>
    </p:spTree>
    <p:extLst>
      <p:ext uri="{BB962C8B-B14F-4D97-AF65-F5344CB8AC3E}">
        <p14:creationId xmlns:p14="http://schemas.microsoft.com/office/powerpoint/2010/main" val="3901371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1.48148E-6 L 0.2638 0.0099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25" y="37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1.48148E-6 L -0.31263 0.0099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25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Plane-sweep stereo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6197600" cy="4351338"/>
          </a:xfrm>
        </p:spPr>
        <p:txBody>
          <a:bodyPr/>
          <a:lstStyle/>
          <a:p>
            <a:r>
              <a:rPr lang="en-US" dirty="0"/>
              <a:t>Score for pixel only depends on the two patches at that pixel</a:t>
            </a:r>
          </a:p>
          <a:p>
            <a:r>
              <a:rPr lang="en-US" dirty="0"/>
              <a:t>Can be computed using </a:t>
            </a:r>
            <a:r>
              <a:rPr lang="en-US" i="1" dirty="0"/>
              <a:t>convolutions</a:t>
            </a:r>
            <a:r>
              <a:rPr lang="en-US" dirty="0"/>
              <a:t>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35800" y="2387599"/>
            <a:ext cx="3305713" cy="19642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20967" y="2387599"/>
            <a:ext cx="3320546" cy="1964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90627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1567" y="825500"/>
            <a:ext cx="6921500" cy="54991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Deep Stereo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6079067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DeepStereo</a:t>
            </a:r>
            <a:r>
              <a:rPr lang="en-US" dirty="0"/>
              <a:t>: Learning to Predict New Views from the World’s Imagery. John Flynn, Ivan </a:t>
            </a:r>
            <a:r>
              <a:rPr lang="en-US" dirty="0" err="1"/>
              <a:t>Neulander</a:t>
            </a:r>
            <a:r>
              <a:rPr lang="en-US" dirty="0"/>
              <a:t>, James </a:t>
            </a:r>
            <a:r>
              <a:rPr lang="en-US" dirty="0" err="1"/>
              <a:t>Philbin</a:t>
            </a:r>
            <a:r>
              <a:rPr lang="en-US" dirty="0"/>
              <a:t>, Noah </a:t>
            </a:r>
            <a:r>
              <a:rPr lang="en-US" dirty="0" err="1"/>
              <a:t>Snavely</a:t>
            </a:r>
            <a:r>
              <a:rPr lang="en-US" dirty="0"/>
              <a:t>. </a:t>
            </a:r>
            <a:r>
              <a:rPr lang="en-US" i="1" dirty="0"/>
              <a:t>CVPR, </a:t>
            </a:r>
            <a:r>
              <a:rPr lang="en-US" dirty="0"/>
              <a:t>2016</a:t>
            </a:r>
          </a:p>
        </p:txBody>
      </p:sp>
    </p:spTree>
    <p:extLst>
      <p:ext uri="{BB962C8B-B14F-4D97-AF65-F5344CB8AC3E}">
        <p14:creationId xmlns:p14="http://schemas.microsoft.com/office/powerpoint/2010/main" val="33915479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Estimating </a:t>
            </a:r>
            <a:r>
              <a:rPr lang="en-US" dirty="0"/>
              <a:t>depth from a single image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646642"/>
          </a:xfrm>
        </p:spPr>
        <p:txBody>
          <a:bodyPr/>
          <a:lstStyle/>
          <a:p>
            <a:r>
              <a:rPr lang="en-US" dirty="0"/>
              <a:t>Why is this even possible?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8199" y="2472267"/>
            <a:ext cx="7137401" cy="4021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6818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Recognition and 3D reasoning</a:t>
            </a:r>
          </a:p>
        </p:txBody>
      </p:sp>
      <p:sp>
        <p:nvSpPr>
          <p:cNvPr id="6" name="Oval 5"/>
          <p:cNvSpPr/>
          <p:nvPr/>
        </p:nvSpPr>
        <p:spPr>
          <a:xfrm>
            <a:off x="592667" y="3335867"/>
            <a:ext cx="4182533" cy="140546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Recognition</a:t>
            </a:r>
          </a:p>
        </p:txBody>
      </p:sp>
      <p:sp>
        <p:nvSpPr>
          <p:cNvPr id="7" name="Oval 6"/>
          <p:cNvSpPr/>
          <p:nvPr/>
        </p:nvSpPr>
        <p:spPr>
          <a:xfrm>
            <a:off x="7450667" y="3335867"/>
            <a:ext cx="4334933" cy="1405466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Reconstruction</a:t>
            </a:r>
            <a:endParaRPr lang="en-US" sz="3600" dirty="0"/>
          </a:p>
        </p:txBody>
      </p:sp>
      <p:sp>
        <p:nvSpPr>
          <p:cNvPr id="8" name="Circular Arrow 7"/>
          <p:cNvSpPr/>
          <p:nvPr/>
        </p:nvSpPr>
        <p:spPr>
          <a:xfrm>
            <a:off x="3860800" y="1337733"/>
            <a:ext cx="4724400" cy="3894667"/>
          </a:xfrm>
          <a:prstGeom prst="circularArrow">
            <a:avLst>
              <a:gd name="adj1" fmla="val 7320"/>
              <a:gd name="adj2" fmla="val 687229"/>
              <a:gd name="adj3" fmla="val 21056923"/>
              <a:gd name="adj4" fmla="val 10684918"/>
              <a:gd name="adj5" fmla="val 869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Circular Arrow 8"/>
          <p:cNvSpPr/>
          <p:nvPr/>
        </p:nvSpPr>
        <p:spPr>
          <a:xfrm rot="10800000">
            <a:off x="4013200" y="2963333"/>
            <a:ext cx="4724400" cy="3894667"/>
          </a:xfrm>
          <a:prstGeom prst="circularArrow">
            <a:avLst>
              <a:gd name="adj1" fmla="val 7320"/>
              <a:gd name="adj2" fmla="val 687229"/>
              <a:gd name="adj3" fmla="val 21056923"/>
              <a:gd name="adj4" fmla="val 10684918"/>
              <a:gd name="adj5" fmla="val 8696"/>
            </a:avLst>
          </a:prstGeom>
          <a:solidFill>
            <a:srgbClr val="C00000"/>
          </a:solidFill>
          <a:ln>
            <a:noFill/>
          </a:ln>
          <a:effectLst>
            <a:glow rad="355600">
              <a:srgbClr val="FFC000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55633" y="2132336"/>
            <a:ext cx="27347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/>
              <a:t>Statistical properties of visual world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55633" y="5459736"/>
            <a:ext cx="27347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/>
              <a:t>Physics of image formation</a:t>
            </a:r>
          </a:p>
        </p:txBody>
      </p:sp>
    </p:spTree>
    <p:extLst>
      <p:ext uri="{BB962C8B-B14F-4D97-AF65-F5344CB8AC3E}">
        <p14:creationId xmlns:p14="http://schemas.microsoft.com/office/powerpoint/2010/main" val="29467063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Estimating </a:t>
            </a:r>
            <a:r>
              <a:rPr lang="en-US" dirty="0"/>
              <a:t>depth from a single image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646642"/>
          </a:xfrm>
        </p:spPr>
        <p:txBody>
          <a:bodyPr/>
          <a:lstStyle/>
          <a:p>
            <a:r>
              <a:rPr lang="en-US" dirty="0"/>
              <a:t>Why is this even possible?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8199" y="2472267"/>
            <a:ext cx="7137401" cy="4021071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 flipV="1">
            <a:off x="2099733" y="5647113"/>
            <a:ext cx="4217940" cy="736756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6222999" y="5602778"/>
            <a:ext cx="2429934" cy="781091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Freeform 17"/>
          <p:cNvSpPr/>
          <p:nvPr/>
        </p:nvSpPr>
        <p:spPr>
          <a:xfrm>
            <a:off x="2042160" y="5684520"/>
            <a:ext cx="6553200" cy="762000"/>
          </a:xfrm>
          <a:custGeom>
            <a:avLst/>
            <a:gdLst>
              <a:gd name="connsiteX0" fmla="*/ 4282440 w 6553200"/>
              <a:gd name="connsiteY0" fmla="*/ 0 h 762000"/>
              <a:gd name="connsiteX1" fmla="*/ 0 w 6553200"/>
              <a:gd name="connsiteY1" fmla="*/ 762000 h 762000"/>
              <a:gd name="connsiteX2" fmla="*/ 6553200 w 6553200"/>
              <a:gd name="connsiteY2" fmla="*/ 731520 h 762000"/>
              <a:gd name="connsiteX3" fmla="*/ 4282440 w 6553200"/>
              <a:gd name="connsiteY3" fmla="*/ 0 h 76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53200" h="762000">
                <a:moveTo>
                  <a:pt x="4282440" y="0"/>
                </a:moveTo>
                <a:lnTo>
                  <a:pt x="0" y="762000"/>
                </a:lnTo>
                <a:lnTo>
                  <a:pt x="6553200" y="731520"/>
                </a:lnTo>
                <a:lnTo>
                  <a:pt x="4282440" y="0"/>
                </a:lnTo>
                <a:close/>
              </a:path>
            </a:pathLst>
          </a:custGeom>
          <a:solidFill>
            <a:srgbClr val="FF0000">
              <a:alpha val="26000"/>
            </a:srgbClr>
          </a:solidFill>
          <a:ln>
            <a:noFill/>
          </a:ln>
          <a:effectLst>
            <a:glow>
              <a:schemeClr val="accent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37639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Estimating </a:t>
            </a:r>
            <a:r>
              <a:rPr lang="en-US" dirty="0"/>
              <a:t>depth from a single image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646642"/>
          </a:xfrm>
        </p:spPr>
        <p:txBody>
          <a:bodyPr/>
          <a:lstStyle/>
          <a:p>
            <a:r>
              <a:rPr lang="en-US" dirty="0"/>
              <a:t>Why is this even possible?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8199" y="2472267"/>
            <a:ext cx="7137401" cy="4021071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2926080" y="5684520"/>
            <a:ext cx="201168" cy="19812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3002280" y="4541520"/>
            <a:ext cx="201168" cy="19812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02424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Estimating </a:t>
            </a:r>
            <a:r>
              <a:rPr lang="en-US" dirty="0"/>
              <a:t>depth from a single image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646642"/>
          </a:xfrm>
        </p:spPr>
        <p:txBody>
          <a:bodyPr/>
          <a:lstStyle/>
          <a:p>
            <a:r>
              <a:rPr lang="en-US" dirty="0"/>
              <a:t>Why is this even possible?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8199" y="2472267"/>
            <a:ext cx="7137401" cy="4021071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8321040" y="3413760"/>
            <a:ext cx="472440" cy="23622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59127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Estimating depth from a single image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1690688"/>
            <a:ext cx="8077200" cy="3697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29824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Estimating depth from a single image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199" y="1518920"/>
            <a:ext cx="10543923" cy="329692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5684520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DepthTransfer</a:t>
            </a:r>
            <a:r>
              <a:rPr lang="en-US" dirty="0"/>
              <a:t>: Depth Extraction from Video Using Non-parametric Sampling. Kevin </a:t>
            </a:r>
            <a:r>
              <a:rPr lang="en-US" dirty="0" err="1"/>
              <a:t>Karsch</a:t>
            </a:r>
            <a:r>
              <a:rPr lang="en-US" dirty="0"/>
              <a:t>, Ce Liu, Sing Bing Kang. TPAMI 2013.</a:t>
            </a:r>
          </a:p>
        </p:txBody>
      </p:sp>
    </p:spTree>
    <p:extLst>
      <p:ext uri="{BB962C8B-B14F-4D97-AF65-F5344CB8AC3E}">
        <p14:creationId xmlns:p14="http://schemas.microsoft.com/office/powerpoint/2010/main" val="294717694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Estimating depth from a single image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838200" y="1825625"/>
            <a:ext cx="4258733" cy="4351338"/>
          </a:xfrm>
        </p:spPr>
        <p:txBody>
          <a:bodyPr/>
          <a:lstStyle/>
          <a:p>
            <a:r>
              <a:rPr lang="en-US" dirty="0"/>
              <a:t>Yet another image-to-image translation</a:t>
            </a:r>
          </a:p>
          <a:p>
            <a:r>
              <a:rPr lang="en-US" dirty="0"/>
              <a:t>Again, resolution issues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5467" y="1690688"/>
            <a:ext cx="6794500" cy="3708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Depth Map Prediction from a Single Image using a Multi-Scale Deep Network. David Eigen, Christian </a:t>
            </a:r>
            <a:r>
              <a:rPr lang="en-US" dirty="0" err="1"/>
              <a:t>Puhrsch</a:t>
            </a:r>
            <a:r>
              <a:rPr lang="en-US" dirty="0"/>
              <a:t>, Rob Fergus. In </a:t>
            </a:r>
            <a:r>
              <a:rPr lang="en-US" i="1" dirty="0"/>
              <a:t>NIPS, </a:t>
            </a:r>
            <a:r>
              <a:rPr lang="en-US" dirty="0"/>
              <a:t>2014 </a:t>
            </a:r>
          </a:p>
        </p:txBody>
      </p:sp>
    </p:spTree>
    <p:extLst>
      <p:ext uri="{BB962C8B-B14F-4D97-AF65-F5344CB8AC3E}">
        <p14:creationId xmlns:p14="http://schemas.microsoft.com/office/powerpoint/2010/main" val="288103046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Metric depth is a bad target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7899" y="1923202"/>
            <a:ext cx="7393301" cy="4528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65917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Metric depth is a bad target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171575"/>
          </a:xfrm>
        </p:spPr>
        <p:txBody>
          <a:bodyPr/>
          <a:lstStyle/>
          <a:p>
            <a:r>
              <a:rPr lang="en-US" dirty="0"/>
              <a:t>Only relative depths matter</a:t>
            </a:r>
          </a:p>
          <a:p>
            <a:r>
              <a:rPr lang="en-US" dirty="0"/>
              <a:t>Only logarithmic scales matter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500" y="2813050"/>
            <a:ext cx="10795000" cy="12319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Depth Map Prediction from a Single Image using a Multi-Scale Deep Network. David Eigen, Christian </a:t>
            </a:r>
            <a:r>
              <a:rPr lang="en-US" dirty="0" err="1"/>
              <a:t>Puhrsch</a:t>
            </a:r>
            <a:r>
              <a:rPr lang="en-US" dirty="0"/>
              <a:t>, Rob Fergus. In </a:t>
            </a:r>
            <a:r>
              <a:rPr lang="en-US" i="1" dirty="0"/>
              <a:t>NIPS, </a:t>
            </a:r>
            <a:r>
              <a:rPr lang="en-US" dirty="0"/>
              <a:t>2014 </a:t>
            </a:r>
          </a:p>
        </p:txBody>
      </p:sp>
    </p:spTree>
    <p:extLst>
      <p:ext uri="{BB962C8B-B14F-4D97-AF65-F5344CB8AC3E}">
        <p14:creationId xmlns:p14="http://schemas.microsoft.com/office/powerpoint/2010/main" val="381731261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17954"/>
            <a:ext cx="8534400" cy="1143000"/>
          </a:xfrm>
        </p:spPr>
        <p:txBody>
          <a:bodyPr/>
          <a:lstStyle/>
          <a:p>
            <a:r>
              <a:rPr lang="en-US" sz="3200" dirty="0"/>
              <a:t>Humans perceive surface </a:t>
            </a:r>
            <a:r>
              <a:rPr lang="en-US" sz="3200" dirty="0" err="1"/>
              <a:t>normals</a:t>
            </a:r>
            <a:r>
              <a:rPr lang="en-US" sz="3200" dirty="0"/>
              <a:t>, not just depth, through a combination of various pictorial cues</a:t>
            </a:r>
          </a:p>
        </p:txBody>
      </p:sp>
      <p:pic>
        <p:nvPicPr>
          <p:cNvPr id="217091" name="Picture 3" descr="E:\myfigures\Koen-needle-map.TIF"/>
          <p:cNvPicPr>
            <a:picLocks noChangeAspect="1" noChangeArrowheads="1"/>
          </p:cNvPicPr>
          <p:nvPr/>
        </p:nvPicPr>
        <p:blipFill>
          <a:blip r:embed="rId2">
            <a:lum bright="-24000" contrast="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38400" y="2057400"/>
            <a:ext cx="7181850" cy="402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6334780"/>
            <a:ext cx="78014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Surface perception in pictures. </a:t>
            </a:r>
            <a:r>
              <a:rPr lang="en-US" sz="2000" dirty="0" err="1"/>
              <a:t>Koenderink</a:t>
            </a:r>
            <a:r>
              <a:rPr lang="en-US" sz="2000" dirty="0"/>
              <a:t>, van </a:t>
            </a:r>
            <a:r>
              <a:rPr lang="en-US" sz="2000" dirty="0" err="1"/>
              <a:t>Doorn</a:t>
            </a:r>
            <a:r>
              <a:rPr lang="en-US" sz="2000" dirty="0"/>
              <a:t> and </a:t>
            </a:r>
            <a:r>
              <a:rPr lang="en-US" sz="2000" dirty="0" err="1"/>
              <a:t>Kappers</a:t>
            </a:r>
            <a:r>
              <a:rPr lang="en-US" sz="2000" dirty="0"/>
              <a:t>, 1992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499599" y="6413500"/>
            <a:ext cx="3996267" cy="365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Slide credit: </a:t>
            </a:r>
            <a:r>
              <a:rPr lang="en-US" dirty="0" err="1"/>
              <a:t>Jitendra</a:t>
            </a:r>
            <a:r>
              <a:rPr lang="en-US" dirty="0"/>
              <a:t> Malik</a:t>
            </a:r>
          </a:p>
        </p:txBody>
      </p:sp>
    </p:spTree>
    <p:extLst>
      <p:ext uri="{BB962C8B-B14F-4D97-AF65-F5344CB8AC3E}">
        <p14:creationId xmlns:p14="http://schemas.microsoft.com/office/powerpoint/2010/main" val="121748214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Estimating </a:t>
            </a:r>
            <a:r>
              <a:rPr lang="en-US" dirty="0" err="1"/>
              <a:t>normals</a:t>
            </a:r>
            <a:r>
              <a:rPr lang="en-US" dirty="0"/>
              <a:t> from a single image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8134" y="2073185"/>
            <a:ext cx="4800600" cy="328621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5813" y="6123001"/>
            <a:ext cx="1211618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Data-Driven 3D Primitives for Single Image Understanding. David F. </a:t>
            </a:r>
            <a:r>
              <a:rPr lang="en-US" dirty="0" err="1"/>
              <a:t>Fouhey</a:t>
            </a:r>
            <a:r>
              <a:rPr lang="en-US" dirty="0"/>
              <a:t>, </a:t>
            </a:r>
            <a:r>
              <a:rPr lang="en-US" dirty="0" err="1"/>
              <a:t>Abhinav</a:t>
            </a:r>
            <a:r>
              <a:rPr lang="en-US" dirty="0"/>
              <a:t> Gupta, Martial Hebert. In </a:t>
            </a:r>
            <a:r>
              <a:rPr lang="en-US" i="1" dirty="0"/>
              <a:t>ICCV </a:t>
            </a:r>
            <a:r>
              <a:rPr lang="en-US" dirty="0"/>
              <a:t>2013.</a:t>
            </a:r>
          </a:p>
        </p:txBody>
      </p:sp>
    </p:spTree>
    <p:extLst>
      <p:ext uri="{BB962C8B-B14F-4D97-AF65-F5344CB8AC3E}">
        <p14:creationId xmlns:p14="http://schemas.microsoft.com/office/powerpoint/2010/main" val="24596833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Pose estimation in 3D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9600" y="1320800"/>
            <a:ext cx="5892800" cy="4216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308209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Reconstruction of Articulated Objects from Point Correspondences in a Single Uncalibrated Image. C. J. Taylor. In </a:t>
            </a:r>
            <a:r>
              <a:rPr lang="en-US" i="1" dirty="0"/>
              <a:t>CVPR, </a:t>
            </a:r>
            <a:r>
              <a:rPr lang="en-US" dirty="0"/>
              <a:t>2000</a:t>
            </a:r>
          </a:p>
        </p:txBody>
      </p:sp>
    </p:spTree>
    <p:extLst>
      <p:ext uri="{BB962C8B-B14F-4D97-AF65-F5344CB8AC3E}">
        <p14:creationId xmlns:p14="http://schemas.microsoft.com/office/powerpoint/2010/main" val="150735627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Estimating </a:t>
            </a:r>
            <a:r>
              <a:rPr lang="en-US" dirty="0" err="1"/>
              <a:t>normals</a:t>
            </a:r>
            <a:r>
              <a:rPr lang="en-US" dirty="0"/>
              <a:t> from a single image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8500" y="1587500"/>
            <a:ext cx="8255000" cy="368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00795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Estimating </a:t>
            </a:r>
            <a:r>
              <a:rPr lang="en-US" dirty="0" err="1"/>
              <a:t>normals</a:t>
            </a:r>
            <a:r>
              <a:rPr lang="en-US" dirty="0"/>
              <a:t> from a single image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800" y="2063221"/>
            <a:ext cx="10058400" cy="281704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63313" y="6488668"/>
            <a:ext cx="118286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Marr Revisited: 2D-3D Alignment via Surface Normal Prediction. </a:t>
            </a:r>
            <a:r>
              <a:rPr lang="en-US" dirty="0" err="1"/>
              <a:t>Aayush</a:t>
            </a:r>
            <a:r>
              <a:rPr lang="en-US" dirty="0"/>
              <a:t> Bansal, Bryan Russell, </a:t>
            </a:r>
            <a:r>
              <a:rPr lang="en-US" dirty="0" err="1"/>
              <a:t>Abhinav</a:t>
            </a:r>
            <a:r>
              <a:rPr lang="en-US" dirty="0"/>
              <a:t> Gupta. In </a:t>
            </a:r>
            <a:r>
              <a:rPr lang="en-US" i="1" dirty="0"/>
              <a:t>CVPR, </a:t>
            </a:r>
            <a:r>
              <a:rPr lang="en-US" dirty="0"/>
              <a:t>2016</a:t>
            </a:r>
          </a:p>
        </p:txBody>
      </p:sp>
    </p:spTree>
    <p:extLst>
      <p:ext uri="{BB962C8B-B14F-4D97-AF65-F5344CB8AC3E}">
        <p14:creationId xmlns:p14="http://schemas.microsoft.com/office/powerpoint/2010/main" val="375233820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Estimating </a:t>
            </a:r>
            <a:r>
              <a:rPr lang="en-US" dirty="0" err="1"/>
              <a:t>normals</a:t>
            </a:r>
            <a:r>
              <a:rPr lang="en-US" dirty="0"/>
              <a:t> from a single image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4799" y="1731434"/>
            <a:ext cx="2108885" cy="486449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07687" y="1731434"/>
            <a:ext cx="2124446" cy="4822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0586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Pose estimation in 3D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657804"/>
          </a:xfrm>
        </p:spPr>
        <p:txBody>
          <a:bodyPr/>
          <a:lstStyle/>
          <a:p>
            <a:r>
              <a:rPr lang="en-US" dirty="0"/>
              <a:t>Key idea: know relative lengths of each limb4</a:t>
            </a:r>
          </a:p>
          <a:p>
            <a:r>
              <a:rPr lang="en-US" dirty="0"/>
              <a:t>Assume </a:t>
            </a:r>
            <a:r>
              <a:rPr lang="en-US" i="1" dirty="0"/>
              <a:t>scaled orthographic projection</a:t>
            </a:r>
            <a:endParaRPr lang="en-US" dirty="0"/>
          </a:p>
          <a:p>
            <a:pPr lvl="1"/>
            <a:r>
              <a:rPr lang="en-US" dirty="0"/>
              <a:t>Valid when variation in depth much smaller than depth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3300" y="3483429"/>
            <a:ext cx="2565400" cy="21971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345715" y="4581979"/>
            <a:ext cx="101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constant</a:t>
            </a:r>
          </a:p>
        </p:txBody>
      </p:sp>
      <p:cxnSp>
        <p:nvCxnSpPr>
          <p:cNvPr id="7" name="Straight Arrow Connector 6"/>
          <p:cNvCxnSpPr>
            <a:endCxn id="5" idx="1"/>
          </p:cNvCxnSpPr>
          <p:nvPr/>
        </p:nvCxnSpPr>
        <p:spPr>
          <a:xfrm>
            <a:off x="7378700" y="4223657"/>
            <a:ext cx="967015" cy="5429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endCxn id="5" idx="1"/>
          </p:cNvCxnSpPr>
          <p:nvPr/>
        </p:nvCxnSpPr>
        <p:spPr>
          <a:xfrm flipV="1">
            <a:off x="7378700" y="4766645"/>
            <a:ext cx="967015" cy="6762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0" y="6308209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Reconstruction of Articulated Objects from Point Correspondences in a Single Uncalibrated Image. C. J. Taylor. In </a:t>
            </a:r>
            <a:r>
              <a:rPr lang="en-US" i="1" dirty="0"/>
              <a:t>CVPR, </a:t>
            </a:r>
            <a:r>
              <a:rPr lang="en-US" dirty="0"/>
              <a:t>2000</a:t>
            </a:r>
          </a:p>
        </p:txBody>
      </p:sp>
    </p:spTree>
    <p:extLst>
      <p:ext uri="{BB962C8B-B14F-4D97-AF65-F5344CB8AC3E}">
        <p14:creationId xmlns:p14="http://schemas.microsoft.com/office/powerpoint/2010/main" val="27225000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Pose estimation in 3D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6308209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Reconstruction of Articulated Objects from Point Correspondences in a Single Uncalibrated Image. C. J. Taylor. In </a:t>
            </a:r>
            <a:r>
              <a:rPr lang="en-US" i="1" dirty="0"/>
              <a:t>CVPR, </a:t>
            </a:r>
            <a:r>
              <a:rPr lang="en-US" dirty="0"/>
              <a:t>2000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2000" y="1739900"/>
            <a:ext cx="8128000" cy="337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2841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Pose estimation for rigid objects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2492931" y="1531031"/>
            <a:ext cx="7206138" cy="4789079"/>
            <a:chOff x="2492931" y="1531031"/>
            <a:chExt cx="7206138" cy="4789079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92931" y="1531031"/>
              <a:ext cx="7206138" cy="4789079"/>
            </a:xfrm>
            <a:prstGeom prst="rect">
              <a:avLst/>
            </a:prstGeom>
          </p:spPr>
        </p:pic>
        <p:sp>
          <p:nvSpPr>
            <p:cNvPr id="5" name="Oval 4"/>
            <p:cNvSpPr/>
            <p:nvPr/>
          </p:nvSpPr>
          <p:spPr>
            <a:xfrm>
              <a:off x="6096000" y="4180114"/>
              <a:ext cx="261257" cy="275772"/>
            </a:xfrm>
            <a:prstGeom prst="ellipse">
              <a:avLst/>
            </a:prstGeom>
            <a:solidFill>
              <a:srgbClr val="FF0000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/>
            <p:cNvSpPr/>
            <p:nvPr/>
          </p:nvSpPr>
          <p:spPr>
            <a:xfrm>
              <a:off x="8193314" y="4042228"/>
              <a:ext cx="261257" cy="275772"/>
            </a:xfrm>
            <a:prstGeom prst="ellipse">
              <a:avLst/>
            </a:prstGeom>
            <a:solidFill>
              <a:srgbClr val="FFFF00"/>
            </a:solidFill>
            <a:ln w="3810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5435600" y="4782457"/>
              <a:ext cx="261257" cy="275772"/>
            </a:xfrm>
            <a:prstGeom prst="ellipse">
              <a:avLst/>
            </a:prstGeom>
            <a:solidFill>
              <a:srgbClr val="92D050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3840894" y="4506685"/>
              <a:ext cx="261257" cy="275772"/>
            </a:xfrm>
            <a:prstGeom prst="ellipse">
              <a:avLst/>
            </a:prstGeom>
            <a:solidFill>
              <a:srgbClr val="00B0F0"/>
            </a:solidFill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4820609" y="3591741"/>
              <a:ext cx="261257" cy="275772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114683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Pose estimation for rigid objects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9800" y="1690688"/>
            <a:ext cx="10058400" cy="4440082"/>
          </a:xfrm>
          <a:prstGeom prst="rect">
            <a:avLst/>
          </a:prstGeom>
        </p:spPr>
      </p:pic>
      <p:sp>
        <p:nvSpPr>
          <p:cNvPr id="6" name="Freeform 5"/>
          <p:cNvSpPr/>
          <p:nvPr/>
        </p:nvSpPr>
        <p:spPr>
          <a:xfrm>
            <a:off x="1524000" y="1436914"/>
            <a:ext cx="9652000" cy="3367315"/>
          </a:xfrm>
          <a:custGeom>
            <a:avLst/>
            <a:gdLst>
              <a:gd name="connsiteX0" fmla="*/ 0 w 9652000"/>
              <a:gd name="connsiteY0" fmla="*/ 290286 h 3367315"/>
              <a:gd name="connsiteX1" fmla="*/ 101600 w 9652000"/>
              <a:gd name="connsiteY1" fmla="*/ 2075543 h 3367315"/>
              <a:gd name="connsiteX2" fmla="*/ 2873829 w 9652000"/>
              <a:gd name="connsiteY2" fmla="*/ 1988457 h 3367315"/>
              <a:gd name="connsiteX3" fmla="*/ 5486400 w 9652000"/>
              <a:gd name="connsiteY3" fmla="*/ 2002972 h 3367315"/>
              <a:gd name="connsiteX4" fmla="*/ 5950857 w 9652000"/>
              <a:gd name="connsiteY4" fmla="*/ 2293257 h 3367315"/>
              <a:gd name="connsiteX5" fmla="*/ 6328229 w 9652000"/>
              <a:gd name="connsiteY5" fmla="*/ 2264229 h 3367315"/>
              <a:gd name="connsiteX6" fmla="*/ 7271657 w 9652000"/>
              <a:gd name="connsiteY6" fmla="*/ 2423886 h 3367315"/>
              <a:gd name="connsiteX7" fmla="*/ 7692571 w 9652000"/>
              <a:gd name="connsiteY7" fmla="*/ 3367315 h 3367315"/>
              <a:gd name="connsiteX8" fmla="*/ 9652000 w 9652000"/>
              <a:gd name="connsiteY8" fmla="*/ 3178629 h 3367315"/>
              <a:gd name="connsiteX9" fmla="*/ 9114971 w 9652000"/>
              <a:gd name="connsiteY9" fmla="*/ 0 h 3367315"/>
              <a:gd name="connsiteX10" fmla="*/ 0 w 9652000"/>
              <a:gd name="connsiteY10" fmla="*/ 290286 h 3367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652000" h="3367315">
                <a:moveTo>
                  <a:pt x="0" y="290286"/>
                </a:moveTo>
                <a:lnTo>
                  <a:pt x="101600" y="2075543"/>
                </a:lnTo>
                <a:lnTo>
                  <a:pt x="2873829" y="1988457"/>
                </a:lnTo>
                <a:lnTo>
                  <a:pt x="5486400" y="2002972"/>
                </a:lnTo>
                <a:lnTo>
                  <a:pt x="5950857" y="2293257"/>
                </a:lnTo>
                <a:lnTo>
                  <a:pt x="6328229" y="2264229"/>
                </a:lnTo>
                <a:lnTo>
                  <a:pt x="7271657" y="2423886"/>
                </a:lnTo>
                <a:lnTo>
                  <a:pt x="7692571" y="3367315"/>
                </a:lnTo>
                <a:lnTo>
                  <a:pt x="9652000" y="3178629"/>
                </a:lnTo>
                <a:lnTo>
                  <a:pt x="9114971" y="0"/>
                </a:lnTo>
                <a:lnTo>
                  <a:pt x="0" y="29028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0" y="6384544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Viewpoints and </a:t>
            </a:r>
            <a:r>
              <a:rPr lang="en-US" dirty="0" err="1"/>
              <a:t>keypoints</a:t>
            </a:r>
            <a:r>
              <a:rPr lang="en-US" dirty="0"/>
              <a:t>. S. </a:t>
            </a:r>
            <a:r>
              <a:rPr lang="en-US" dirty="0" err="1"/>
              <a:t>Tulsiani</a:t>
            </a:r>
            <a:r>
              <a:rPr lang="en-US" dirty="0"/>
              <a:t> and J. Malik. In </a:t>
            </a:r>
            <a:r>
              <a:rPr lang="en-US" i="1" dirty="0"/>
              <a:t>CVPR, </a:t>
            </a:r>
            <a:r>
              <a:rPr lang="en-US" dirty="0"/>
              <a:t>2015</a:t>
            </a:r>
          </a:p>
        </p:txBody>
      </p:sp>
    </p:spTree>
    <p:extLst>
      <p:ext uri="{BB962C8B-B14F-4D97-AF65-F5344CB8AC3E}">
        <p14:creationId xmlns:p14="http://schemas.microsoft.com/office/powerpoint/2010/main" val="4087358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Pose estimation for rigid objects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89872" y="1867775"/>
            <a:ext cx="4259759" cy="480395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494185" y="4185088"/>
            <a:ext cx="1676400" cy="372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Azimuth </a:t>
            </a:r>
            <a:r>
              <a:rPr lang="en-US"/>
              <a:t>/ yaw</a:t>
            </a:r>
          </a:p>
        </p:txBody>
      </p:sp>
      <p:cxnSp>
        <p:nvCxnSpPr>
          <p:cNvPr id="7" name="Straight Arrow Connector 6"/>
          <p:cNvCxnSpPr>
            <a:endCxn id="5" idx="1"/>
          </p:cNvCxnSpPr>
          <p:nvPr/>
        </p:nvCxnSpPr>
        <p:spPr>
          <a:xfrm>
            <a:off x="6045201" y="4371355"/>
            <a:ext cx="2448984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>
            <a:endCxn id="14" idx="3"/>
          </p:cNvCxnSpPr>
          <p:nvPr/>
        </p:nvCxnSpPr>
        <p:spPr>
          <a:xfrm flipH="1">
            <a:off x="2062725" y="4371355"/>
            <a:ext cx="2509276" cy="124891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35525" y="5435600"/>
            <a:ext cx="172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Elevation / pitch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08000" y="2048933"/>
            <a:ext cx="17102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Cyclo</a:t>
            </a:r>
            <a:r>
              <a:rPr lang="en-US" dirty="0"/>
              <a:t>-rotation / roll</a:t>
            </a:r>
          </a:p>
        </p:txBody>
      </p:sp>
      <p:cxnSp>
        <p:nvCxnSpPr>
          <p:cNvPr id="18" name="Straight Arrow Connector 17"/>
          <p:cNvCxnSpPr>
            <a:endCxn id="16" idx="3"/>
          </p:cNvCxnSpPr>
          <p:nvPr/>
        </p:nvCxnSpPr>
        <p:spPr>
          <a:xfrm flipH="1" flipV="1">
            <a:off x="2218267" y="2372099"/>
            <a:ext cx="1327147" cy="53531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01891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7784</TotalTime>
  <Words>856</Words>
  <Application>Microsoft Macintosh PowerPoint</Application>
  <PresentationFormat>Widescreen</PresentationFormat>
  <Paragraphs>120</Paragraphs>
  <Slides>42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6" baseType="lpstr">
      <vt:lpstr>Arial</vt:lpstr>
      <vt:lpstr>Calibri</vt:lpstr>
      <vt:lpstr>Calibri Light</vt:lpstr>
      <vt:lpstr>Office Theme</vt:lpstr>
      <vt:lpstr>Learning for 3D</vt:lpstr>
      <vt:lpstr>Recognition and 3D reasoning</vt:lpstr>
      <vt:lpstr>Recognition and 3D reasoning</vt:lpstr>
      <vt:lpstr>Pose estimation in 3D</vt:lpstr>
      <vt:lpstr>Pose estimation in 3D</vt:lpstr>
      <vt:lpstr>Pose estimation in 3D</vt:lpstr>
      <vt:lpstr>Pose estimation for rigid objects</vt:lpstr>
      <vt:lpstr>Pose estimation for rigid objects</vt:lpstr>
      <vt:lpstr>Pose estimation for rigid objects</vt:lpstr>
      <vt:lpstr>Viewpoint-conditioned pose</vt:lpstr>
      <vt:lpstr>Viewpoint-conditioned pose</vt:lpstr>
      <vt:lpstr>Recognition and 3D reasoning</vt:lpstr>
      <vt:lpstr>Disparity estimation</vt:lpstr>
      <vt:lpstr>Disparity estimation</vt:lpstr>
      <vt:lpstr>Disparity estimation</vt:lpstr>
      <vt:lpstr>Measuring patch similarity is hard</vt:lpstr>
      <vt:lpstr>Measuring patch similarity is hard</vt:lpstr>
      <vt:lpstr>The KITTI Dataset and Benchmark</vt:lpstr>
      <vt:lpstr>The KITTI Dataset and Benchmark</vt:lpstr>
      <vt:lpstr>Learning patch similarity for disparity estimation</vt:lpstr>
      <vt:lpstr>Learning patch similarity for disparity estimation</vt:lpstr>
      <vt:lpstr>Learning patch similarity for disparity estimation</vt:lpstr>
      <vt:lpstr>Learning stereo without depth supervision</vt:lpstr>
      <vt:lpstr>Plane-sweep stereo</vt:lpstr>
      <vt:lpstr>Plane-sweep stereo</vt:lpstr>
      <vt:lpstr>Plane-sweep stereo</vt:lpstr>
      <vt:lpstr>Plane-sweep stereo</vt:lpstr>
      <vt:lpstr>Deep Stereo</vt:lpstr>
      <vt:lpstr>Estimating depth from a single image</vt:lpstr>
      <vt:lpstr>Estimating depth from a single image</vt:lpstr>
      <vt:lpstr>Estimating depth from a single image</vt:lpstr>
      <vt:lpstr>Estimating depth from a single image</vt:lpstr>
      <vt:lpstr>Estimating depth from a single image</vt:lpstr>
      <vt:lpstr>Estimating depth from a single image</vt:lpstr>
      <vt:lpstr>Estimating depth from a single image</vt:lpstr>
      <vt:lpstr>Metric depth is a bad target</vt:lpstr>
      <vt:lpstr>Metric depth is a bad target</vt:lpstr>
      <vt:lpstr>Humans perceive surface normals, not just depth, through a combination of various pictorial cues</vt:lpstr>
      <vt:lpstr>Estimating normals from a single image</vt:lpstr>
      <vt:lpstr>Estimating normals from a single image</vt:lpstr>
      <vt:lpstr>Estimating normals from a single image</vt:lpstr>
      <vt:lpstr>Estimating normals from a single image</vt:lpstr>
    </vt:vector>
  </TitlesOfParts>
  <Manager/>
  <Company/>
  <LinksUpToDate>false</LinksUpToDate>
  <SharedDoc>false</SharedDoc>
  <HyperlinkBase/>
  <HyperlinksChanged>false</HyperlinksChanged>
  <AppVersion>16.0011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Learning for 3D</dc:title>
  <dc:subject/>
  <dc:creator>Bharath Hariharan</dc:creator>
  <cp:keywords/>
  <dc:description/>
  <cp:lastModifiedBy>Bharath Hariharan</cp:lastModifiedBy>
  <cp:revision>9</cp:revision>
  <dcterms:created xsi:type="dcterms:W3CDTF">2018-11-13T14:55:52Z</dcterms:created>
  <dcterms:modified xsi:type="dcterms:W3CDTF">2018-11-20T18:18:34Z</dcterms:modified>
  <cp:category/>
</cp:coreProperties>
</file>