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83" r:id="rId3"/>
    <p:sldId id="284" r:id="rId4"/>
    <p:sldId id="285" r:id="rId5"/>
    <p:sldId id="286" r:id="rId6"/>
    <p:sldId id="287" r:id="rId7"/>
    <p:sldId id="288" r:id="rId8"/>
    <p:sldId id="381" r:id="rId9"/>
    <p:sldId id="358" r:id="rId10"/>
    <p:sldId id="359" r:id="rId11"/>
    <p:sldId id="309" r:id="rId12"/>
    <p:sldId id="360" r:id="rId13"/>
    <p:sldId id="361" r:id="rId14"/>
    <p:sldId id="362" r:id="rId15"/>
    <p:sldId id="363" r:id="rId16"/>
    <p:sldId id="364" r:id="rId17"/>
    <p:sldId id="365" r:id="rId18"/>
    <p:sldId id="297" r:id="rId19"/>
    <p:sldId id="366" r:id="rId20"/>
    <p:sldId id="367" r:id="rId21"/>
    <p:sldId id="299" r:id="rId22"/>
    <p:sldId id="371" r:id="rId23"/>
    <p:sldId id="372" r:id="rId24"/>
    <p:sldId id="373" r:id="rId25"/>
    <p:sldId id="300" r:id="rId26"/>
    <p:sldId id="376" r:id="rId27"/>
    <p:sldId id="374" r:id="rId28"/>
    <p:sldId id="301" r:id="rId29"/>
    <p:sldId id="380" r:id="rId30"/>
    <p:sldId id="302" r:id="rId31"/>
    <p:sldId id="303" r:id="rId32"/>
    <p:sldId id="375" r:id="rId33"/>
    <p:sldId id="369" r:id="rId34"/>
    <p:sldId id="370" r:id="rId35"/>
    <p:sldId id="377" r:id="rId36"/>
    <p:sldId id="378" r:id="rId37"/>
    <p:sldId id="379" r:id="rId38"/>
    <p:sldId id="307" r:id="rId39"/>
    <p:sldId id="310" r:id="rId40"/>
    <p:sldId id="259" r:id="rId41"/>
    <p:sldId id="305" r:id="rId42"/>
    <p:sldId id="308" r:id="rId43"/>
    <p:sldId id="36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24"/>
  </p:normalViewPr>
  <p:slideViewPr>
    <p:cSldViewPr snapToGrid="0" snapToObjects="1">
      <p:cViewPr varScale="1">
        <p:scale>
          <a:sx n="90" d="100"/>
          <a:sy n="90" d="100"/>
        </p:scale>
        <p:origin x="232" y="6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mean </a:t>
            </a:r>
            <a:r>
              <a:rPr lang="en-US" sz="2000" dirty="0" err="1"/>
              <a:t>IoU</a:t>
            </a:r>
            <a:r>
              <a:rPr lang="en-US" sz="2000" dirty="0"/>
              <a:t> on PASCAL VOC</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mean IoU</c:v>
                </c:pt>
              </c:strCache>
            </c:strRef>
          </c:tx>
          <c:spPr>
            <a:ln w="28575" cap="rnd">
              <a:solidFill>
                <a:schemeClr val="tx1"/>
              </a:solidFill>
              <a:round/>
            </a:ln>
            <a:effectLst/>
          </c:spPr>
          <c:marker>
            <c:symbol val="square"/>
            <c:size val="9"/>
            <c:spPr>
              <a:solidFill>
                <a:schemeClr val="accent1"/>
              </a:solidFill>
              <a:ln w="9525">
                <a:solidFill>
                  <a:schemeClr val="accent1"/>
                </a:solidFill>
              </a:ln>
              <a:effectLst/>
            </c:spPr>
          </c:marker>
          <c:cat>
            <c:strRef>
              <c:f>Sheet1!$A$2:$A$5</c:f>
              <c:strCache>
                <c:ptCount val="4"/>
                <c:pt idx="0">
                  <c:v>Basic</c:v>
                </c:pt>
                <c:pt idx="1">
                  <c:v>+Skip</c:v>
                </c:pt>
                <c:pt idx="2">
                  <c:v>+Dilation</c:v>
                </c:pt>
                <c:pt idx="3">
                  <c:v>+CRF</c:v>
                </c:pt>
              </c:strCache>
            </c:strRef>
          </c:cat>
          <c:val>
            <c:numRef>
              <c:f>Sheet1!$B$2:$B$5</c:f>
              <c:numCache>
                <c:formatCode>General</c:formatCode>
                <c:ptCount val="4"/>
                <c:pt idx="0">
                  <c:v>59.8</c:v>
                </c:pt>
                <c:pt idx="1">
                  <c:v>61.3</c:v>
                </c:pt>
                <c:pt idx="2">
                  <c:v>64.2</c:v>
                </c:pt>
                <c:pt idx="3">
                  <c:v>68.7</c:v>
                </c:pt>
              </c:numCache>
            </c:numRef>
          </c:val>
          <c:smooth val="0"/>
          <c:extLst>
            <c:ext xmlns:c16="http://schemas.microsoft.com/office/drawing/2014/chart" uri="{C3380CC4-5D6E-409C-BE32-E72D297353CC}">
              <c16:uniqueId val="{00000000-FC1C-3D4E-9AFB-53C7C5BBD411}"/>
            </c:ext>
          </c:extLst>
        </c:ser>
        <c:dLbls>
          <c:showLegendKey val="0"/>
          <c:showVal val="0"/>
          <c:showCatName val="0"/>
          <c:showSerName val="0"/>
          <c:showPercent val="0"/>
          <c:showBubbleSize val="0"/>
        </c:dLbls>
        <c:marker val="1"/>
        <c:smooth val="0"/>
        <c:axId val="1685758048"/>
        <c:axId val="1424536880"/>
      </c:lineChart>
      <c:catAx>
        <c:axId val="168575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24536880"/>
        <c:crosses val="autoZero"/>
        <c:auto val="1"/>
        <c:lblAlgn val="ctr"/>
        <c:lblOffset val="100"/>
        <c:noMultiLvlLbl val="0"/>
      </c:catAx>
      <c:valAx>
        <c:axId val="1424536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85758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5D555-A49D-B74E-934B-4B4A3704044C}" type="datetimeFigureOut">
              <a:rPr lang="en-US" smtClean="0"/>
              <a:t>10/22/18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9473A8-4B91-5C4D-910A-5ABFE17ABFAB}" type="slidenum">
              <a:rPr lang="en-US" smtClean="0"/>
              <a:t>‹#›</a:t>
            </a:fld>
            <a:endParaRPr lang="en-US"/>
          </a:p>
        </p:txBody>
      </p:sp>
    </p:spTree>
    <p:extLst>
      <p:ext uri="{BB962C8B-B14F-4D97-AF65-F5344CB8AC3E}">
        <p14:creationId xmlns:p14="http://schemas.microsoft.com/office/powerpoint/2010/main" val="194574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look at what one of these higher layers is detecting, here I am showing the input image patches that are highly scored by one of the units. This particular layer really likes bicycle wheels, so if this unit fires, you know that there is a bicycle wheel in the image. Unfortunately, you don’t know where the bicycle wheel is, because this unit doesn’t care where the bicycle wheel appears, or at what orientation or what scale.</a:t>
            </a:r>
            <a:endParaRPr lang="en-US" dirty="0"/>
          </a:p>
        </p:txBody>
      </p:sp>
      <p:sp>
        <p:nvSpPr>
          <p:cNvPr id="4" name="Slide Number Placeholder 3"/>
          <p:cNvSpPr>
            <a:spLocks noGrp="1"/>
          </p:cNvSpPr>
          <p:nvPr>
            <p:ph type="sldNum" sz="quarter" idx="10"/>
          </p:nvPr>
        </p:nvSpPr>
        <p:spPr/>
        <p:txBody>
          <a:bodyPr/>
          <a:lstStyle/>
          <a:p>
            <a:fld id="{FBB6C228-F7BE-8C40-8CDA-F98A99B708A6}" type="slidenum">
              <a:rPr lang="en-US" smtClean="0"/>
              <a:t>15</a:t>
            </a:fld>
            <a:endParaRPr lang="en-US"/>
          </a:p>
        </p:txBody>
      </p:sp>
    </p:spTree>
    <p:extLst>
      <p:ext uri="{BB962C8B-B14F-4D97-AF65-F5344CB8AC3E}">
        <p14:creationId xmlns:p14="http://schemas.microsoft.com/office/powerpoint/2010/main" val="402762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1360A-2B43-8640-A418-CEE6C4F6FC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4C3AD5-86D6-104B-B124-3A25E6D0C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7F3184-0174-6245-812E-3460B36865F2}"/>
              </a:ext>
            </a:extLst>
          </p:cNvPr>
          <p:cNvSpPr>
            <a:spLocks noGrp="1"/>
          </p:cNvSpPr>
          <p:nvPr>
            <p:ph type="dt" sz="half" idx="10"/>
          </p:nvPr>
        </p:nvSpPr>
        <p:spPr/>
        <p:txBody>
          <a:bodyPr/>
          <a:lstStyle/>
          <a:p>
            <a:fld id="{70FED8C0-3A84-ED41-91BD-948F84DE1F4B}" type="datetimeFigureOut">
              <a:rPr lang="en-US" smtClean="0"/>
              <a:t>10/22/18</a:t>
            </a:fld>
            <a:endParaRPr lang="en-US"/>
          </a:p>
        </p:txBody>
      </p:sp>
      <p:sp>
        <p:nvSpPr>
          <p:cNvPr id="5" name="Footer Placeholder 4">
            <a:extLst>
              <a:ext uri="{FF2B5EF4-FFF2-40B4-BE49-F238E27FC236}">
                <a16:creationId xmlns:a16="http://schemas.microsoft.com/office/drawing/2014/main" id="{90AC4AD8-808E-4E40-84FE-8AB8B2BDC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A6A30-44D2-CE43-A0D7-87A6E5FF7504}"/>
              </a:ext>
            </a:extLst>
          </p:cNvPr>
          <p:cNvSpPr>
            <a:spLocks noGrp="1"/>
          </p:cNvSpPr>
          <p:nvPr>
            <p:ph type="sldNum" sz="quarter" idx="12"/>
          </p:nvPr>
        </p:nvSpPr>
        <p:spPr/>
        <p:txBody>
          <a:bodyPr/>
          <a:lstStyle/>
          <a:p>
            <a:fld id="{CA33F9F5-A1D3-5E42-8CA2-636CD8201D62}" type="slidenum">
              <a:rPr lang="en-US" smtClean="0"/>
              <a:t>‹#›</a:t>
            </a:fld>
            <a:endParaRPr lang="en-US"/>
          </a:p>
        </p:txBody>
      </p:sp>
    </p:spTree>
    <p:extLst>
      <p:ext uri="{BB962C8B-B14F-4D97-AF65-F5344CB8AC3E}">
        <p14:creationId xmlns:p14="http://schemas.microsoft.com/office/powerpoint/2010/main" val="396788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28BF9-B449-DC43-B9BB-2A85AC1C1B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8D85CD-A5A8-CD4D-9A91-2CD9E4D7C6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79FB67-4638-CF45-8CA8-936D73243662}"/>
              </a:ext>
            </a:extLst>
          </p:cNvPr>
          <p:cNvSpPr>
            <a:spLocks noGrp="1"/>
          </p:cNvSpPr>
          <p:nvPr>
            <p:ph type="dt" sz="half" idx="10"/>
          </p:nvPr>
        </p:nvSpPr>
        <p:spPr/>
        <p:txBody>
          <a:bodyPr/>
          <a:lstStyle/>
          <a:p>
            <a:fld id="{70FED8C0-3A84-ED41-91BD-948F84DE1F4B}" type="datetimeFigureOut">
              <a:rPr lang="en-US" smtClean="0"/>
              <a:t>10/22/18</a:t>
            </a:fld>
            <a:endParaRPr lang="en-US"/>
          </a:p>
        </p:txBody>
      </p:sp>
      <p:sp>
        <p:nvSpPr>
          <p:cNvPr id="5" name="Footer Placeholder 4">
            <a:extLst>
              <a:ext uri="{FF2B5EF4-FFF2-40B4-BE49-F238E27FC236}">
                <a16:creationId xmlns:a16="http://schemas.microsoft.com/office/drawing/2014/main" id="{873636DC-A0A1-DE4D-9351-8C1A888FD3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DD079F-88EC-2D44-982F-E11135031FE1}"/>
              </a:ext>
            </a:extLst>
          </p:cNvPr>
          <p:cNvSpPr>
            <a:spLocks noGrp="1"/>
          </p:cNvSpPr>
          <p:nvPr>
            <p:ph type="sldNum" sz="quarter" idx="12"/>
          </p:nvPr>
        </p:nvSpPr>
        <p:spPr/>
        <p:txBody>
          <a:bodyPr/>
          <a:lstStyle/>
          <a:p>
            <a:fld id="{CA33F9F5-A1D3-5E42-8CA2-636CD8201D62}" type="slidenum">
              <a:rPr lang="en-US" smtClean="0"/>
              <a:t>‹#›</a:t>
            </a:fld>
            <a:endParaRPr lang="en-US"/>
          </a:p>
        </p:txBody>
      </p:sp>
    </p:spTree>
    <p:extLst>
      <p:ext uri="{BB962C8B-B14F-4D97-AF65-F5344CB8AC3E}">
        <p14:creationId xmlns:p14="http://schemas.microsoft.com/office/powerpoint/2010/main" val="149850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0F924F-0C0F-A845-B22F-C7FB98EEDC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ADEA8D-E256-5645-B908-FE12461202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ABBA1-9AE6-8242-B54A-1E767224098C}"/>
              </a:ext>
            </a:extLst>
          </p:cNvPr>
          <p:cNvSpPr>
            <a:spLocks noGrp="1"/>
          </p:cNvSpPr>
          <p:nvPr>
            <p:ph type="dt" sz="half" idx="10"/>
          </p:nvPr>
        </p:nvSpPr>
        <p:spPr/>
        <p:txBody>
          <a:bodyPr/>
          <a:lstStyle/>
          <a:p>
            <a:fld id="{70FED8C0-3A84-ED41-91BD-948F84DE1F4B}" type="datetimeFigureOut">
              <a:rPr lang="en-US" smtClean="0"/>
              <a:t>10/22/18</a:t>
            </a:fld>
            <a:endParaRPr lang="en-US"/>
          </a:p>
        </p:txBody>
      </p:sp>
      <p:sp>
        <p:nvSpPr>
          <p:cNvPr id="5" name="Footer Placeholder 4">
            <a:extLst>
              <a:ext uri="{FF2B5EF4-FFF2-40B4-BE49-F238E27FC236}">
                <a16:creationId xmlns:a16="http://schemas.microsoft.com/office/drawing/2014/main" id="{B237F002-3DA9-A049-BC1D-20984A1B07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D3D32-FE86-8E4B-9F60-6A9F511035C9}"/>
              </a:ext>
            </a:extLst>
          </p:cNvPr>
          <p:cNvSpPr>
            <a:spLocks noGrp="1"/>
          </p:cNvSpPr>
          <p:nvPr>
            <p:ph type="sldNum" sz="quarter" idx="12"/>
          </p:nvPr>
        </p:nvSpPr>
        <p:spPr/>
        <p:txBody>
          <a:bodyPr/>
          <a:lstStyle/>
          <a:p>
            <a:fld id="{CA33F9F5-A1D3-5E42-8CA2-636CD8201D62}" type="slidenum">
              <a:rPr lang="en-US" smtClean="0"/>
              <a:t>‹#›</a:t>
            </a:fld>
            <a:endParaRPr lang="en-US"/>
          </a:p>
        </p:txBody>
      </p:sp>
    </p:spTree>
    <p:extLst>
      <p:ext uri="{BB962C8B-B14F-4D97-AF65-F5344CB8AC3E}">
        <p14:creationId xmlns:p14="http://schemas.microsoft.com/office/powerpoint/2010/main" val="2245534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C131E-D74E-9D4F-82F4-A651E307B6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B3A97-74F6-6342-9DAC-8BBD27195B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8AAE5-C7DD-AA45-8287-A69F96FB1627}"/>
              </a:ext>
            </a:extLst>
          </p:cNvPr>
          <p:cNvSpPr>
            <a:spLocks noGrp="1"/>
          </p:cNvSpPr>
          <p:nvPr>
            <p:ph type="dt" sz="half" idx="10"/>
          </p:nvPr>
        </p:nvSpPr>
        <p:spPr/>
        <p:txBody>
          <a:bodyPr/>
          <a:lstStyle/>
          <a:p>
            <a:fld id="{70FED8C0-3A84-ED41-91BD-948F84DE1F4B}" type="datetimeFigureOut">
              <a:rPr lang="en-US" smtClean="0"/>
              <a:t>10/22/18</a:t>
            </a:fld>
            <a:endParaRPr lang="en-US"/>
          </a:p>
        </p:txBody>
      </p:sp>
      <p:sp>
        <p:nvSpPr>
          <p:cNvPr id="5" name="Footer Placeholder 4">
            <a:extLst>
              <a:ext uri="{FF2B5EF4-FFF2-40B4-BE49-F238E27FC236}">
                <a16:creationId xmlns:a16="http://schemas.microsoft.com/office/drawing/2014/main" id="{2FAB0E6B-C95A-8E47-8F9C-87FEE339B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B3C122-4486-6145-BDC2-6345A6298116}"/>
              </a:ext>
            </a:extLst>
          </p:cNvPr>
          <p:cNvSpPr>
            <a:spLocks noGrp="1"/>
          </p:cNvSpPr>
          <p:nvPr>
            <p:ph type="sldNum" sz="quarter" idx="12"/>
          </p:nvPr>
        </p:nvSpPr>
        <p:spPr/>
        <p:txBody>
          <a:bodyPr/>
          <a:lstStyle/>
          <a:p>
            <a:fld id="{CA33F9F5-A1D3-5E42-8CA2-636CD8201D62}" type="slidenum">
              <a:rPr lang="en-US" smtClean="0"/>
              <a:t>‹#›</a:t>
            </a:fld>
            <a:endParaRPr lang="en-US"/>
          </a:p>
        </p:txBody>
      </p:sp>
    </p:spTree>
    <p:extLst>
      <p:ext uri="{BB962C8B-B14F-4D97-AF65-F5344CB8AC3E}">
        <p14:creationId xmlns:p14="http://schemas.microsoft.com/office/powerpoint/2010/main" val="4214092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3ADEE-FC62-584A-A4E0-F863680869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903F9-E700-A940-96D5-FD221DA229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3AB9C4C-ED10-1143-A4C7-B3F61F11DE99}"/>
              </a:ext>
            </a:extLst>
          </p:cNvPr>
          <p:cNvSpPr>
            <a:spLocks noGrp="1"/>
          </p:cNvSpPr>
          <p:nvPr>
            <p:ph type="dt" sz="half" idx="10"/>
          </p:nvPr>
        </p:nvSpPr>
        <p:spPr/>
        <p:txBody>
          <a:bodyPr/>
          <a:lstStyle/>
          <a:p>
            <a:fld id="{70FED8C0-3A84-ED41-91BD-948F84DE1F4B}" type="datetimeFigureOut">
              <a:rPr lang="en-US" smtClean="0"/>
              <a:t>10/22/18</a:t>
            </a:fld>
            <a:endParaRPr lang="en-US"/>
          </a:p>
        </p:txBody>
      </p:sp>
      <p:sp>
        <p:nvSpPr>
          <p:cNvPr id="5" name="Footer Placeholder 4">
            <a:extLst>
              <a:ext uri="{FF2B5EF4-FFF2-40B4-BE49-F238E27FC236}">
                <a16:creationId xmlns:a16="http://schemas.microsoft.com/office/drawing/2014/main" id="{FC0B114D-A796-8841-A651-4A84B2BAE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F452A-49D5-C64D-B984-89960857979D}"/>
              </a:ext>
            </a:extLst>
          </p:cNvPr>
          <p:cNvSpPr>
            <a:spLocks noGrp="1"/>
          </p:cNvSpPr>
          <p:nvPr>
            <p:ph type="sldNum" sz="quarter" idx="12"/>
          </p:nvPr>
        </p:nvSpPr>
        <p:spPr/>
        <p:txBody>
          <a:bodyPr/>
          <a:lstStyle/>
          <a:p>
            <a:fld id="{CA33F9F5-A1D3-5E42-8CA2-636CD8201D62}" type="slidenum">
              <a:rPr lang="en-US" smtClean="0"/>
              <a:t>‹#›</a:t>
            </a:fld>
            <a:endParaRPr lang="en-US"/>
          </a:p>
        </p:txBody>
      </p:sp>
    </p:spTree>
    <p:extLst>
      <p:ext uri="{BB962C8B-B14F-4D97-AF65-F5344CB8AC3E}">
        <p14:creationId xmlns:p14="http://schemas.microsoft.com/office/powerpoint/2010/main" val="187723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C995-72DF-FA41-A9F7-04E745230C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7E2342-7613-DE4A-8612-B686357089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C3185C-9D11-C742-8179-1959EC5F8B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F227FA-2E1C-CC41-A12C-4654AC016718}"/>
              </a:ext>
            </a:extLst>
          </p:cNvPr>
          <p:cNvSpPr>
            <a:spLocks noGrp="1"/>
          </p:cNvSpPr>
          <p:nvPr>
            <p:ph type="dt" sz="half" idx="10"/>
          </p:nvPr>
        </p:nvSpPr>
        <p:spPr/>
        <p:txBody>
          <a:bodyPr/>
          <a:lstStyle/>
          <a:p>
            <a:fld id="{70FED8C0-3A84-ED41-91BD-948F84DE1F4B}" type="datetimeFigureOut">
              <a:rPr lang="en-US" smtClean="0"/>
              <a:t>10/22/18</a:t>
            </a:fld>
            <a:endParaRPr lang="en-US"/>
          </a:p>
        </p:txBody>
      </p:sp>
      <p:sp>
        <p:nvSpPr>
          <p:cNvPr id="6" name="Footer Placeholder 5">
            <a:extLst>
              <a:ext uri="{FF2B5EF4-FFF2-40B4-BE49-F238E27FC236}">
                <a16:creationId xmlns:a16="http://schemas.microsoft.com/office/drawing/2014/main" id="{C0DB3C61-0ECF-D045-977F-DCA561C7CA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B2AC79-CAE6-694A-98C0-36AE0A3F572F}"/>
              </a:ext>
            </a:extLst>
          </p:cNvPr>
          <p:cNvSpPr>
            <a:spLocks noGrp="1"/>
          </p:cNvSpPr>
          <p:nvPr>
            <p:ph type="sldNum" sz="quarter" idx="12"/>
          </p:nvPr>
        </p:nvSpPr>
        <p:spPr/>
        <p:txBody>
          <a:bodyPr/>
          <a:lstStyle/>
          <a:p>
            <a:fld id="{CA33F9F5-A1D3-5E42-8CA2-636CD8201D62}" type="slidenum">
              <a:rPr lang="en-US" smtClean="0"/>
              <a:t>‹#›</a:t>
            </a:fld>
            <a:endParaRPr lang="en-US"/>
          </a:p>
        </p:txBody>
      </p:sp>
    </p:spTree>
    <p:extLst>
      <p:ext uri="{BB962C8B-B14F-4D97-AF65-F5344CB8AC3E}">
        <p14:creationId xmlns:p14="http://schemas.microsoft.com/office/powerpoint/2010/main" val="288861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D1956-BD4D-2840-9766-53A5F360C5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FB6BEB-F69D-AA4A-8250-853D083AE9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7EB847E-F2A4-AF4E-94C8-111FA0F1DE5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165167-66D8-0041-9175-EF8E3F8023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1424177-CB74-D244-B656-808A354A19F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7EBF30-E489-DE46-8435-E389AB7034E1}"/>
              </a:ext>
            </a:extLst>
          </p:cNvPr>
          <p:cNvSpPr>
            <a:spLocks noGrp="1"/>
          </p:cNvSpPr>
          <p:nvPr>
            <p:ph type="dt" sz="half" idx="10"/>
          </p:nvPr>
        </p:nvSpPr>
        <p:spPr/>
        <p:txBody>
          <a:bodyPr/>
          <a:lstStyle/>
          <a:p>
            <a:fld id="{70FED8C0-3A84-ED41-91BD-948F84DE1F4B}" type="datetimeFigureOut">
              <a:rPr lang="en-US" smtClean="0"/>
              <a:t>10/22/18</a:t>
            </a:fld>
            <a:endParaRPr lang="en-US"/>
          </a:p>
        </p:txBody>
      </p:sp>
      <p:sp>
        <p:nvSpPr>
          <p:cNvPr id="8" name="Footer Placeholder 7">
            <a:extLst>
              <a:ext uri="{FF2B5EF4-FFF2-40B4-BE49-F238E27FC236}">
                <a16:creationId xmlns:a16="http://schemas.microsoft.com/office/drawing/2014/main" id="{53F13ECA-9E5B-BB45-89EE-7FF8C9CE5B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6CC238-A0B7-6646-8DC6-75A75DDC7D1A}"/>
              </a:ext>
            </a:extLst>
          </p:cNvPr>
          <p:cNvSpPr>
            <a:spLocks noGrp="1"/>
          </p:cNvSpPr>
          <p:nvPr>
            <p:ph type="sldNum" sz="quarter" idx="12"/>
          </p:nvPr>
        </p:nvSpPr>
        <p:spPr/>
        <p:txBody>
          <a:bodyPr/>
          <a:lstStyle/>
          <a:p>
            <a:fld id="{CA33F9F5-A1D3-5E42-8CA2-636CD8201D62}" type="slidenum">
              <a:rPr lang="en-US" smtClean="0"/>
              <a:t>‹#›</a:t>
            </a:fld>
            <a:endParaRPr lang="en-US"/>
          </a:p>
        </p:txBody>
      </p:sp>
    </p:spTree>
    <p:extLst>
      <p:ext uri="{BB962C8B-B14F-4D97-AF65-F5344CB8AC3E}">
        <p14:creationId xmlns:p14="http://schemas.microsoft.com/office/powerpoint/2010/main" val="2361424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95CA7-450E-3D45-B33C-0DE0A6D5D8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FB9098-0E8D-EA46-9AAC-929941859B7A}"/>
              </a:ext>
            </a:extLst>
          </p:cNvPr>
          <p:cNvSpPr>
            <a:spLocks noGrp="1"/>
          </p:cNvSpPr>
          <p:nvPr>
            <p:ph type="dt" sz="half" idx="10"/>
          </p:nvPr>
        </p:nvSpPr>
        <p:spPr/>
        <p:txBody>
          <a:bodyPr/>
          <a:lstStyle/>
          <a:p>
            <a:fld id="{70FED8C0-3A84-ED41-91BD-948F84DE1F4B}" type="datetimeFigureOut">
              <a:rPr lang="en-US" smtClean="0"/>
              <a:t>10/22/18</a:t>
            </a:fld>
            <a:endParaRPr lang="en-US"/>
          </a:p>
        </p:txBody>
      </p:sp>
      <p:sp>
        <p:nvSpPr>
          <p:cNvPr id="4" name="Footer Placeholder 3">
            <a:extLst>
              <a:ext uri="{FF2B5EF4-FFF2-40B4-BE49-F238E27FC236}">
                <a16:creationId xmlns:a16="http://schemas.microsoft.com/office/drawing/2014/main" id="{DB948074-A88A-7B47-8AC9-5DFCF84556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57224C-9E9E-DC4C-A7A1-86593569F181}"/>
              </a:ext>
            </a:extLst>
          </p:cNvPr>
          <p:cNvSpPr>
            <a:spLocks noGrp="1"/>
          </p:cNvSpPr>
          <p:nvPr>
            <p:ph type="sldNum" sz="quarter" idx="12"/>
          </p:nvPr>
        </p:nvSpPr>
        <p:spPr/>
        <p:txBody>
          <a:bodyPr/>
          <a:lstStyle/>
          <a:p>
            <a:fld id="{CA33F9F5-A1D3-5E42-8CA2-636CD8201D62}" type="slidenum">
              <a:rPr lang="en-US" smtClean="0"/>
              <a:t>‹#›</a:t>
            </a:fld>
            <a:endParaRPr lang="en-US"/>
          </a:p>
        </p:txBody>
      </p:sp>
    </p:spTree>
    <p:extLst>
      <p:ext uri="{BB962C8B-B14F-4D97-AF65-F5344CB8AC3E}">
        <p14:creationId xmlns:p14="http://schemas.microsoft.com/office/powerpoint/2010/main" val="412140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93C300-25A1-2D47-84F7-C708F3690F8B}"/>
              </a:ext>
            </a:extLst>
          </p:cNvPr>
          <p:cNvSpPr>
            <a:spLocks noGrp="1"/>
          </p:cNvSpPr>
          <p:nvPr>
            <p:ph type="dt" sz="half" idx="10"/>
          </p:nvPr>
        </p:nvSpPr>
        <p:spPr/>
        <p:txBody>
          <a:bodyPr/>
          <a:lstStyle/>
          <a:p>
            <a:fld id="{70FED8C0-3A84-ED41-91BD-948F84DE1F4B}" type="datetimeFigureOut">
              <a:rPr lang="en-US" smtClean="0"/>
              <a:t>10/22/18</a:t>
            </a:fld>
            <a:endParaRPr lang="en-US"/>
          </a:p>
        </p:txBody>
      </p:sp>
      <p:sp>
        <p:nvSpPr>
          <p:cNvPr id="3" name="Footer Placeholder 2">
            <a:extLst>
              <a:ext uri="{FF2B5EF4-FFF2-40B4-BE49-F238E27FC236}">
                <a16:creationId xmlns:a16="http://schemas.microsoft.com/office/drawing/2014/main" id="{87409B2F-64B5-6C4A-AFEE-02905B0959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207820-0CF4-1345-A7BD-7E98D11DB2AE}"/>
              </a:ext>
            </a:extLst>
          </p:cNvPr>
          <p:cNvSpPr>
            <a:spLocks noGrp="1"/>
          </p:cNvSpPr>
          <p:nvPr>
            <p:ph type="sldNum" sz="quarter" idx="12"/>
          </p:nvPr>
        </p:nvSpPr>
        <p:spPr/>
        <p:txBody>
          <a:bodyPr/>
          <a:lstStyle/>
          <a:p>
            <a:fld id="{CA33F9F5-A1D3-5E42-8CA2-636CD8201D62}" type="slidenum">
              <a:rPr lang="en-US" smtClean="0"/>
              <a:t>‹#›</a:t>
            </a:fld>
            <a:endParaRPr lang="en-US"/>
          </a:p>
        </p:txBody>
      </p:sp>
    </p:spTree>
    <p:extLst>
      <p:ext uri="{BB962C8B-B14F-4D97-AF65-F5344CB8AC3E}">
        <p14:creationId xmlns:p14="http://schemas.microsoft.com/office/powerpoint/2010/main" val="3603998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9B1C-8233-1847-ACBE-734CCE73E6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3F299E-1B7B-9649-87B9-488F52C709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271901-6A0A-9541-984F-F18A993B1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27D4CE-D074-8347-8958-E75DC76D1ABE}"/>
              </a:ext>
            </a:extLst>
          </p:cNvPr>
          <p:cNvSpPr>
            <a:spLocks noGrp="1"/>
          </p:cNvSpPr>
          <p:nvPr>
            <p:ph type="dt" sz="half" idx="10"/>
          </p:nvPr>
        </p:nvSpPr>
        <p:spPr/>
        <p:txBody>
          <a:bodyPr/>
          <a:lstStyle/>
          <a:p>
            <a:fld id="{70FED8C0-3A84-ED41-91BD-948F84DE1F4B}" type="datetimeFigureOut">
              <a:rPr lang="en-US" smtClean="0"/>
              <a:t>10/22/18</a:t>
            </a:fld>
            <a:endParaRPr lang="en-US"/>
          </a:p>
        </p:txBody>
      </p:sp>
      <p:sp>
        <p:nvSpPr>
          <p:cNvPr id="6" name="Footer Placeholder 5">
            <a:extLst>
              <a:ext uri="{FF2B5EF4-FFF2-40B4-BE49-F238E27FC236}">
                <a16:creationId xmlns:a16="http://schemas.microsoft.com/office/drawing/2014/main" id="{7D2F2F45-3251-9B48-82A2-838372A503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1BB3A1-F77C-E143-8FF4-0C12FD8618D5}"/>
              </a:ext>
            </a:extLst>
          </p:cNvPr>
          <p:cNvSpPr>
            <a:spLocks noGrp="1"/>
          </p:cNvSpPr>
          <p:nvPr>
            <p:ph type="sldNum" sz="quarter" idx="12"/>
          </p:nvPr>
        </p:nvSpPr>
        <p:spPr/>
        <p:txBody>
          <a:bodyPr/>
          <a:lstStyle/>
          <a:p>
            <a:fld id="{CA33F9F5-A1D3-5E42-8CA2-636CD8201D62}" type="slidenum">
              <a:rPr lang="en-US" smtClean="0"/>
              <a:t>‹#›</a:t>
            </a:fld>
            <a:endParaRPr lang="en-US"/>
          </a:p>
        </p:txBody>
      </p:sp>
    </p:spTree>
    <p:extLst>
      <p:ext uri="{BB962C8B-B14F-4D97-AF65-F5344CB8AC3E}">
        <p14:creationId xmlns:p14="http://schemas.microsoft.com/office/powerpoint/2010/main" val="173520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F25CF-7E84-3F4E-943B-5AEB626B31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905665-067C-D243-A6A6-D07CE2B7B9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B8AD6D-FB99-5D48-893D-A0AFB5906F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CE9D7E-1074-7C4A-8D11-F40B583A6C71}"/>
              </a:ext>
            </a:extLst>
          </p:cNvPr>
          <p:cNvSpPr>
            <a:spLocks noGrp="1"/>
          </p:cNvSpPr>
          <p:nvPr>
            <p:ph type="dt" sz="half" idx="10"/>
          </p:nvPr>
        </p:nvSpPr>
        <p:spPr/>
        <p:txBody>
          <a:bodyPr/>
          <a:lstStyle/>
          <a:p>
            <a:fld id="{70FED8C0-3A84-ED41-91BD-948F84DE1F4B}" type="datetimeFigureOut">
              <a:rPr lang="en-US" smtClean="0"/>
              <a:t>10/22/18</a:t>
            </a:fld>
            <a:endParaRPr lang="en-US"/>
          </a:p>
        </p:txBody>
      </p:sp>
      <p:sp>
        <p:nvSpPr>
          <p:cNvPr id="6" name="Footer Placeholder 5">
            <a:extLst>
              <a:ext uri="{FF2B5EF4-FFF2-40B4-BE49-F238E27FC236}">
                <a16:creationId xmlns:a16="http://schemas.microsoft.com/office/drawing/2014/main" id="{AF330EFD-AA39-634B-B326-381234AA92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D7889C-78F5-3647-B05B-0940F8878E70}"/>
              </a:ext>
            </a:extLst>
          </p:cNvPr>
          <p:cNvSpPr>
            <a:spLocks noGrp="1"/>
          </p:cNvSpPr>
          <p:nvPr>
            <p:ph type="sldNum" sz="quarter" idx="12"/>
          </p:nvPr>
        </p:nvSpPr>
        <p:spPr/>
        <p:txBody>
          <a:bodyPr/>
          <a:lstStyle/>
          <a:p>
            <a:fld id="{CA33F9F5-A1D3-5E42-8CA2-636CD8201D62}" type="slidenum">
              <a:rPr lang="en-US" smtClean="0"/>
              <a:t>‹#›</a:t>
            </a:fld>
            <a:endParaRPr lang="en-US"/>
          </a:p>
        </p:txBody>
      </p:sp>
    </p:spTree>
    <p:extLst>
      <p:ext uri="{BB962C8B-B14F-4D97-AF65-F5344CB8AC3E}">
        <p14:creationId xmlns:p14="http://schemas.microsoft.com/office/powerpoint/2010/main" val="1639488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05B6D1-ADDA-2944-97E4-B65B64BEA6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BF92B6-B56B-4644-B7E7-4CE0F875A5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C3200-880F-B246-800A-2227EC459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FED8C0-3A84-ED41-91BD-948F84DE1F4B}" type="datetimeFigureOut">
              <a:rPr lang="en-US" smtClean="0"/>
              <a:t>10/22/18</a:t>
            </a:fld>
            <a:endParaRPr lang="en-US"/>
          </a:p>
        </p:txBody>
      </p:sp>
      <p:sp>
        <p:nvSpPr>
          <p:cNvPr id="5" name="Footer Placeholder 4">
            <a:extLst>
              <a:ext uri="{FF2B5EF4-FFF2-40B4-BE49-F238E27FC236}">
                <a16:creationId xmlns:a16="http://schemas.microsoft.com/office/drawing/2014/main" id="{3708B8EF-6A04-1140-8CFD-8E96B3EB17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2339E6-D592-C940-8FF8-E693BD101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3F9F5-A1D3-5E42-8CA2-636CD8201D62}" type="slidenum">
              <a:rPr lang="en-US" smtClean="0"/>
              <a:t>‹#›</a:t>
            </a:fld>
            <a:endParaRPr lang="en-US"/>
          </a:p>
        </p:txBody>
      </p:sp>
    </p:spTree>
    <p:extLst>
      <p:ext uri="{BB962C8B-B14F-4D97-AF65-F5344CB8AC3E}">
        <p14:creationId xmlns:p14="http://schemas.microsoft.com/office/powerpoint/2010/main" val="369654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9AC59-6665-E749-8431-495869A9B3BE}"/>
              </a:ext>
            </a:extLst>
          </p:cNvPr>
          <p:cNvSpPr>
            <a:spLocks noGrp="1"/>
          </p:cNvSpPr>
          <p:nvPr>
            <p:ph type="ctrTitle"/>
          </p:nvPr>
        </p:nvSpPr>
        <p:spPr/>
        <p:txBody>
          <a:bodyPr/>
          <a:lstStyle/>
          <a:p>
            <a:r>
              <a:rPr lang="en-US" dirty="0"/>
              <a:t>Semantic segmentation</a:t>
            </a:r>
            <a:br>
              <a:rPr lang="en-US" dirty="0"/>
            </a:br>
            <a:endParaRPr lang="en-US" dirty="0"/>
          </a:p>
        </p:txBody>
      </p:sp>
      <p:sp>
        <p:nvSpPr>
          <p:cNvPr id="3" name="Subtitle 2">
            <a:extLst>
              <a:ext uri="{FF2B5EF4-FFF2-40B4-BE49-F238E27FC236}">
                <a16:creationId xmlns:a16="http://schemas.microsoft.com/office/drawing/2014/main" id="{2DD66159-C887-FC4A-90A8-8B0D5FF25C2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12524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resolution issue</a:t>
            </a:r>
          </a:p>
        </p:txBody>
      </p:sp>
      <p:sp>
        <p:nvSpPr>
          <p:cNvPr id="3" name="Content Placeholder 2"/>
          <p:cNvSpPr>
            <a:spLocks noGrp="1"/>
          </p:cNvSpPr>
          <p:nvPr>
            <p:ph idx="1"/>
          </p:nvPr>
        </p:nvSpPr>
        <p:spPr/>
        <p:txBody>
          <a:bodyPr/>
          <a:lstStyle/>
          <a:p>
            <a:r>
              <a:rPr lang="en-US" dirty="0"/>
              <a:t>Problem: Need fine details!</a:t>
            </a:r>
          </a:p>
          <a:p>
            <a:r>
              <a:rPr lang="en-US" dirty="0"/>
              <a:t>Shallower network / earlier layers?</a:t>
            </a:r>
          </a:p>
          <a:p>
            <a:pPr lvl="1"/>
            <a:r>
              <a:rPr lang="en-US" dirty="0"/>
              <a:t>Not very semantic!</a:t>
            </a:r>
          </a:p>
          <a:p>
            <a:r>
              <a:rPr lang="en-US" dirty="0"/>
              <a:t>Remove subsampling?</a:t>
            </a:r>
          </a:p>
          <a:p>
            <a:pPr lvl="1"/>
            <a:r>
              <a:rPr lang="en-US" dirty="0"/>
              <a:t>Looks at only a small window!</a:t>
            </a:r>
          </a:p>
          <a:p>
            <a:pPr lvl="1"/>
            <a:endParaRPr lang="en-US" dirty="0"/>
          </a:p>
        </p:txBody>
      </p:sp>
    </p:spTree>
    <p:extLst>
      <p:ext uri="{BB962C8B-B14F-4D97-AF65-F5344CB8AC3E}">
        <p14:creationId xmlns:p14="http://schemas.microsoft.com/office/powerpoint/2010/main" val="2682254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1: Image pyramids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51631" y="4128893"/>
            <a:ext cx="1339038" cy="2000555"/>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2185" y="2492183"/>
            <a:ext cx="737930" cy="1102485"/>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8513" y="1442111"/>
            <a:ext cx="345274" cy="515847"/>
          </a:xfrm>
          <a:prstGeom prst="rect">
            <a:avLst/>
          </a:prstGeom>
        </p:spPr>
      </p:pic>
      <p:sp>
        <p:nvSpPr>
          <p:cNvPr id="8" name="Trapezoid 7"/>
          <p:cNvSpPr/>
          <p:nvPr/>
        </p:nvSpPr>
        <p:spPr>
          <a:xfrm rot="5400000">
            <a:off x="5078186" y="1259163"/>
            <a:ext cx="800100" cy="881743"/>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p:cNvSpPr/>
          <p:nvPr/>
        </p:nvSpPr>
        <p:spPr>
          <a:xfrm rot="5400000">
            <a:off x="5094514" y="2602554"/>
            <a:ext cx="800100" cy="881743"/>
          </a:xfrm>
          <a:prstGeom prst="trapezoi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p:cNvSpPr/>
          <p:nvPr/>
        </p:nvSpPr>
        <p:spPr>
          <a:xfrm rot="5400000">
            <a:off x="5086349" y="4688299"/>
            <a:ext cx="800100" cy="881743"/>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7" idx="3"/>
            <a:endCxn id="8" idx="2"/>
          </p:cNvCxnSpPr>
          <p:nvPr/>
        </p:nvCxnSpPr>
        <p:spPr>
          <a:xfrm>
            <a:off x="2493787" y="1700035"/>
            <a:ext cx="254357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9" idx="2"/>
          </p:cNvCxnSpPr>
          <p:nvPr/>
        </p:nvCxnSpPr>
        <p:spPr>
          <a:xfrm>
            <a:off x="2690115" y="3043426"/>
            <a:ext cx="236357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3"/>
            <a:endCxn id="10" idx="2"/>
          </p:cNvCxnSpPr>
          <p:nvPr/>
        </p:nvCxnSpPr>
        <p:spPr>
          <a:xfrm>
            <a:off x="2990669" y="5129171"/>
            <a:ext cx="205485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356020" y="1442110"/>
            <a:ext cx="359229" cy="5158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151912" y="2492182"/>
            <a:ext cx="767444" cy="110248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874327" y="4128893"/>
            <a:ext cx="1322616" cy="20005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8" idx="0"/>
            <a:endCxn id="20" idx="1"/>
          </p:cNvCxnSpPr>
          <p:nvPr/>
        </p:nvCxnSpPr>
        <p:spPr>
          <a:xfrm flipV="1">
            <a:off x="5919108" y="1700034"/>
            <a:ext cx="1436912"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0"/>
            <a:endCxn id="21" idx="1"/>
          </p:cNvCxnSpPr>
          <p:nvPr/>
        </p:nvCxnSpPr>
        <p:spPr>
          <a:xfrm flipV="1">
            <a:off x="5935436" y="3043425"/>
            <a:ext cx="1216476"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0"/>
            <a:endCxn id="22" idx="1"/>
          </p:cNvCxnSpPr>
          <p:nvPr/>
        </p:nvCxnSpPr>
        <p:spPr>
          <a:xfrm>
            <a:off x="5927271" y="5129171"/>
            <a:ext cx="9470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9712954" y="2150978"/>
            <a:ext cx="1322616" cy="2000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865354" y="2303378"/>
            <a:ext cx="1322616" cy="200055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0017754" y="2455778"/>
            <a:ext cx="1322616" cy="200055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stCxn id="22" idx="3"/>
            <a:endCxn id="36" idx="1"/>
          </p:cNvCxnSpPr>
          <p:nvPr/>
        </p:nvCxnSpPr>
        <p:spPr>
          <a:xfrm flipV="1">
            <a:off x="8196943" y="3456056"/>
            <a:ext cx="1820811" cy="1673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1" idx="3"/>
            <a:endCxn id="35" idx="1"/>
          </p:cNvCxnSpPr>
          <p:nvPr/>
        </p:nvCxnSpPr>
        <p:spPr>
          <a:xfrm>
            <a:off x="7919356" y="3043425"/>
            <a:ext cx="1945998" cy="26023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0" idx="3"/>
            <a:endCxn id="34" idx="1"/>
          </p:cNvCxnSpPr>
          <p:nvPr/>
        </p:nvCxnSpPr>
        <p:spPr>
          <a:xfrm>
            <a:off x="7715249" y="1700034"/>
            <a:ext cx="1997705" cy="14512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0" y="6129448"/>
            <a:ext cx="12192000" cy="646331"/>
          </a:xfrm>
          <a:prstGeom prst="rect">
            <a:avLst/>
          </a:prstGeom>
          <a:noFill/>
        </p:spPr>
        <p:txBody>
          <a:bodyPr wrap="square" rtlCol="0">
            <a:spAutoFit/>
          </a:bodyPr>
          <a:lstStyle/>
          <a:p>
            <a:r>
              <a:rPr lang="en-US" dirty="0"/>
              <a:t>Learning Hierarchical Features for Scene Labeling. Clement </a:t>
            </a:r>
            <a:r>
              <a:rPr lang="en-US" dirty="0" err="1"/>
              <a:t>Farabet</a:t>
            </a:r>
            <a:r>
              <a:rPr lang="en-US" dirty="0"/>
              <a:t>, Camille </a:t>
            </a:r>
            <a:r>
              <a:rPr lang="en-US" dirty="0" err="1"/>
              <a:t>Couprie</a:t>
            </a:r>
            <a:r>
              <a:rPr lang="en-US" dirty="0"/>
              <a:t>, Laurent </a:t>
            </a:r>
            <a:r>
              <a:rPr lang="en-US" dirty="0" err="1"/>
              <a:t>Najman</a:t>
            </a:r>
            <a:r>
              <a:rPr lang="en-US" dirty="0"/>
              <a:t>, Yann </a:t>
            </a:r>
            <a:r>
              <a:rPr lang="en-US" dirty="0" err="1"/>
              <a:t>LeCun</a:t>
            </a:r>
            <a:r>
              <a:rPr lang="en-US" dirty="0"/>
              <a:t>. In </a:t>
            </a:r>
            <a:r>
              <a:rPr lang="en-US" i="1" dirty="0"/>
              <a:t>TPAMI, </a:t>
            </a:r>
            <a:r>
              <a:rPr lang="en-US" dirty="0"/>
              <a:t>2013.</a:t>
            </a:r>
          </a:p>
        </p:txBody>
      </p:sp>
      <p:sp>
        <p:nvSpPr>
          <p:cNvPr id="46" name="Left Arrow 45"/>
          <p:cNvSpPr/>
          <p:nvPr/>
        </p:nvSpPr>
        <p:spPr>
          <a:xfrm rot="16200000">
            <a:off x="-1081821" y="2755729"/>
            <a:ext cx="3722915" cy="1592832"/>
          </a:xfrm>
          <a:prstGeom prst="leftArrow">
            <a:avLst/>
          </a:prstGeom>
          <a:gradFill>
            <a:gsLst>
              <a:gs pos="0">
                <a:srgbClr val="C00000"/>
              </a:gs>
              <a:gs pos="100000">
                <a:srgbClr val="0070C0"/>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Higher resolution</a:t>
            </a:r>
            <a:br>
              <a:rPr lang="en-US"/>
            </a:br>
            <a:r>
              <a:rPr lang="en-US"/>
              <a:t>Less context</a:t>
            </a:r>
          </a:p>
        </p:txBody>
      </p:sp>
    </p:spTree>
    <p:extLst>
      <p:ext uri="{BB962C8B-B14F-4D97-AF65-F5344CB8AC3E}">
        <p14:creationId xmlns:p14="http://schemas.microsoft.com/office/powerpoint/2010/main" val="1857808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2: Skip connections</a:t>
            </a:r>
          </a:p>
        </p:txBody>
      </p:sp>
      <p:grpSp>
        <p:nvGrpSpPr>
          <p:cNvPr id="4" name="Group 3"/>
          <p:cNvGrpSpPr/>
          <p:nvPr/>
        </p:nvGrpSpPr>
        <p:grpSpPr>
          <a:xfrm>
            <a:off x="1182832" y="1333299"/>
            <a:ext cx="4721904" cy="2192146"/>
            <a:chOff x="149899" y="2450899"/>
            <a:chExt cx="4721904" cy="2192146"/>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sp>
        <p:nvSpPr>
          <p:cNvPr id="15" name="Right Arrow 14"/>
          <p:cNvSpPr/>
          <p:nvPr/>
        </p:nvSpPr>
        <p:spPr>
          <a:xfrm>
            <a:off x="6045200" y="2269066"/>
            <a:ext cx="541867"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56400" y="2116667"/>
            <a:ext cx="575733" cy="592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775201" y="3217333"/>
            <a:ext cx="304800" cy="5926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487333" y="3962401"/>
            <a:ext cx="965200" cy="96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574366" y="3962401"/>
            <a:ext cx="939800" cy="965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6891866" y="3029686"/>
            <a:ext cx="304800" cy="592666"/>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ross 25"/>
          <p:cNvSpPr/>
          <p:nvPr/>
        </p:nvSpPr>
        <p:spPr>
          <a:xfrm>
            <a:off x="5742516" y="4165601"/>
            <a:ext cx="541866" cy="558800"/>
          </a:xfrm>
          <a:prstGeom prst="plus">
            <a:avLst>
              <a:gd name="adj"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7332133" y="3029686"/>
            <a:ext cx="2201334" cy="369332"/>
          </a:xfrm>
          <a:prstGeom prst="rect">
            <a:avLst/>
          </a:prstGeom>
          <a:noFill/>
        </p:spPr>
        <p:txBody>
          <a:bodyPr wrap="square" rtlCol="0">
            <a:spAutoFit/>
          </a:bodyPr>
          <a:lstStyle/>
          <a:p>
            <a:r>
              <a:rPr lang="en-US" dirty="0" err="1"/>
              <a:t>upsample</a:t>
            </a:r>
            <a:endParaRPr lang="en-US" dirty="0"/>
          </a:p>
        </p:txBody>
      </p:sp>
    </p:spTree>
    <p:extLst>
      <p:ext uri="{BB962C8B-B14F-4D97-AF65-F5344CB8AC3E}">
        <p14:creationId xmlns:p14="http://schemas.microsoft.com/office/powerpoint/2010/main" val="1325266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2: Skip connections</a:t>
            </a:r>
          </a:p>
        </p:txBody>
      </p:sp>
      <p:grpSp>
        <p:nvGrpSpPr>
          <p:cNvPr id="4" name="Group 3"/>
          <p:cNvGrpSpPr/>
          <p:nvPr/>
        </p:nvGrpSpPr>
        <p:grpSpPr>
          <a:xfrm>
            <a:off x="1182832" y="1333299"/>
            <a:ext cx="4721904" cy="2192146"/>
            <a:chOff x="149899" y="2450899"/>
            <a:chExt cx="4721904" cy="2192146"/>
          </a:xfrm>
        </p:grpSpPr>
        <p:sp>
          <p:nvSpPr>
            <p:cNvPr id="5" name="Cube 4"/>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be 5"/>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sp>
        <p:nvSpPr>
          <p:cNvPr id="15" name="Right Arrow 14"/>
          <p:cNvSpPr/>
          <p:nvPr/>
        </p:nvSpPr>
        <p:spPr>
          <a:xfrm>
            <a:off x="6045200" y="2269066"/>
            <a:ext cx="541867"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56400" y="2116667"/>
            <a:ext cx="575733" cy="59266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4775201" y="3217333"/>
            <a:ext cx="215137" cy="3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469846" y="3606799"/>
            <a:ext cx="965200" cy="96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rot="2160125">
            <a:off x="3325067" y="3201060"/>
            <a:ext cx="229492" cy="11345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591134" y="5096930"/>
            <a:ext cx="1422401" cy="1439333"/>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07666" y="5105403"/>
            <a:ext cx="1473200" cy="143086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6891866" y="2932779"/>
            <a:ext cx="321734" cy="1994822"/>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235001" y="5096931"/>
            <a:ext cx="1434890" cy="14393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p:cNvSpPr/>
          <p:nvPr/>
        </p:nvSpPr>
        <p:spPr>
          <a:xfrm>
            <a:off x="4775201" y="4746071"/>
            <a:ext cx="215137" cy="308112"/>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ross 27"/>
          <p:cNvSpPr/>
          <p:nvPr/>
        </p:nvSpPr>
        <p:spPr>
          <a:xfrm>
            <a:off x="3439813" y="5537196"/>
            <a:ext cx="541866" cy="558800"/>
          </a:xfrm>
          <a:prstGeom prst="plus">
            <a:avLst>
              <a:gd name="adj"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ross 28"/>
          <p:cNvSpPr/>
          <p:nvPr/>
        </p:nvSpPr>
        <p:spPr>
          <a:xfrm>
            <a:off x="5711385" y="5537196"/>
            <a:ext cx="541866" cy="558800"/>
          </a:xfrm>
          <a:prstGeom prst="plus">
            <a:avLst>
              <a:gd name="adj" fmla="val 4375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 Arrow 2"/>
          <p:cNvSpPr/>
          <p:nvPr/>
        </p:nvSpPr>
        <p:spPr>
          <a:xfrm>
            <a:off x="6769099" y="5638796"/>
            <a:ext cx="2023534" cy="4572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29"/>
          <p:cNvSpPr/>
          <p:nvPr/>
        </p:nvSpPr>
        <p:spPr>
          <a:xfrm>
            <a:off x="4775201" y="5630331"/>
            <a:ext cx="2023534" cy="4572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Arrow 30"/>
          <p:cNvSpPr/>
          <p:nvPr/>
        </p:nvSpPr>
        <p:spPr>
          <a:xfrm>
            <a:off x="2541968" y="5598944"/>
            <a:ext cx="2023534" cy="4572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 Arrow 31"/>
          <p:cNvSpPr/>
          <p:nvPr/>
        </p:nvSpPr>
        <p:spPr>
          <a:xfrm rot="7926721">
            <a:off x="2121856" y="4099894"/>
            <a:ext cx="2023534" cy="4572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eft Arrow 32"/>
          <p:cNvSpPr/>
          <p:nvPr/>
        </p:nvSpPr>
        <p:spPr>
          <a:xfrm rot="5400000">
            <a:off x="3926482" y="4352323"/>
            <a:ext cx="2023534" cy="4572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 Arrow 33"/>
          <p:cNvSpPr/>
          <p:nvPr/>
        </p:nvSpPr>
        <p:spPr>
          <a:xfrm rot="5400000">
            <a:off x="6015568" y="4308612"/>
            <a:ext cx="2023534" cy="4572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 Arrow 34"/>
          <p:cNvSpPr/>
          <p:nvPr/>
        </p:nvSpPr>
        <p:spPr>
          <a:xfrm>
            <a:off x="5093890" y="2278200"/>
            <a:ext cx="2023534" cy="457200"/>
          </a:xfrm>
          <a:prstGeom prst="leftArrow">
            <a:avLst/>
          </a:prstGeom>
          <a:solidFill>
            <a:srgbClr val="C00000"/>
          </a:solidFill>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416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700"/>
                                  </p:stCondLst>
                                  <p:childTnLst>
                                    <p:set>
                                      <p:cBhvr>
                                        <p:cTn id="12" dur="1" fill="hold">
                                          <p:stCondLst>
                                            <p:cond delay="0"/>
                                          </p:stCondLst>
                                        </p:cTn>
                                        <p:tgtEl>
                                          <p:spTgt spid="30"/>
                                        </p:tgtEl>
                                        <p:attrNameLst>
                                          <p:attrName>style.visibility</p:attrName>
                                        </p:attrNameLst>
                                      </p:cBhvr>
                                      <p:to>
                                        <p:strVal val="visible"/>
                                      </p:to>
                                    </p:set>
                                  </p:childTnLst>
                                </p:cTn>
                              </p:par>
                            </p:childTnLst>
                          </p:cTn>
                        </p:par>
                        <p:par>
                          <p:cTn id="13" fill="hold">
                            <p:stCondLst>
                              <p:cond delay="1200"/>
                            </p:stCondLst>
                            <p:childTnLst>
                              <p:par>
                                <p:cTn id="14" presetID="1" presetClass="entr" presetSubtype="0" fill="hold" grpId="0" nodeType="afterEffect">
                                  <p:stCondLst>
                                    <p:cond delay="10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2200"/>
                            </p:stCondLst>
                            <p:childTnLst>
                              <p:par>
                                <p:cTn id="17" presetID="1" presetClass="entr" presetSubtype="0" fill="hold" grpId="0" nodeType="afterEffect">
                                  <p:stCondLst>
                                    <p:cond delay="100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p:stCondLst>
                              <p:cond delay="3200"/>
                            </p:stCondLst>
                            <p:childTnLst>
                              <p:par>
                                <p:cTn id="20" presetID="1" presetClass="entr" presetSubtype="0" fill="hold" grpId="0" nodeType="afterEffect">
                                  <p:stCondLst>
                                    <p:cond delay="1200"/>
                                  </p:stCondLst>
                                  <p:childTnLst>
                                    <p:set>
                                      <p:cBhvr>
                                        <p:cTn id="21" dur="1" fill="hold">
                                          <p:stCondLst>
                                            <p:cond delay="0"/>
                                          </p:stCondLst>
                                        </p:cTn>
                                        <p:tgtEl>
                                          <p:spTgt spid="31"/>
                                        </p:tgtEl>
                                        <p:attrNameLst>
                                          <p:attrName>style.visibility</p:attrName>
                                        </p:attrNameLst>
                                      </p:cBhvr>
                                      <p:to>
                                        <p:strVal val="visible"/>
                                      </p:to>
                                    </p:set>
                                  </p:childTnLst>
                                </p:cTn>
                              </p:par>
                            </p:childTnLst>
                          </p:cTn>
                        </p:par>
                        <p:par>
                          <p:cTn id="22" fill="hold">
                            <p:stCondLst>
                              <p:cond delay="4400"/>
                            </p:stCondLst>
                            <p:childTnLst>
                              <p:par>
                                <p:cTn id="23" presetID="1" presetClass="entr" presetSubtype="0" fill="hold" grpId="0" nodeType="afterEffect">
                                  <p:stCondLst>
                                    <p:cond delay="150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31" grpId="0" animBg="1"/>
      <p:bldP spid="32" grpId="0" animBg="1"/>
      <p:bldP spid="33" grpId="0" animBg="1"/>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 connections</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31531" y="1896532"/>
            <a:ext cx="2445320" cy="365336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84835" y="1896532"/>
            <a:ext cx="2467429" cy="36703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3565" y="1896531"/>
            <a:ext cx="2476432" cy="3677869"/>
          </a:xfrm>
          <a:prstGeom prst="rect">
            <a:avLst/>
          </a:prstGeom>
        </p:spPr>
      </p:pic>
      <p:sp>
        <p:nvSpPr>
          <p:cNvPr id="7" name="TextBox 6"/>
          <p:cNvSpPr txBox="1"/>
          <p:nvPr/>
        </p:nvSpPr>
        <p:spPr>
          <a:xfrm>
            <a:off x="0" y="6488668"/>
            <a:ext cx="12192000" cy="369332"/>
          </a:xfrm>
          <a:prstGeom prst="rect">
            <a:avLst/>
          </a:prstGeom>
          <a:noFill/>
        </p:spPr>
        <p:txBody>
          <a:bodyPr wrap="square" rtlCol="0">
            <a:spAutoFit/>
          </a:bodyPr>
          <a:lstStyle/>
          <a:p>
            <a:r>
              <a:rPr lang="en-US" dirty="0"/>
              <a:t>Fully convolutional networks for semantic segmentation. Evan </a:t>
            </a:r>
            <a:r>
              <a:rPr lang="en-US" dirty="0" err="1"/>
              <a:t>Shelhamer</a:t>
            </a:r>
            <a:r>
              <a:rPr lang="en-US" dirty="0"/>
              <a:t>, Jon Long, Trevor Darrell. In </a:t>
            </a:r>
            <a:r>
              <a:rPr lang="en-US" i="1" dirty="0"/>
              <a:t>CVPR </a:t>
            </a:r>
            <a:r>
              <a:rPr lang="en-US" dirty="0"/>
              <a:t>2015</a:t>
            </a:r>
          </a:p>
        </p:txBody>
      </p:sp>
    </p:spTree>
    <p:extLst>
      <p:ext uri="{BB962C8B-B14F-4D97-AF65-F5344CB8AC3E}">
        <p14:creationId xmlns:p14="http://schemas.microsoft.com/office/powerpoint/2010/main" val="2757687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Skip connections</a:t>
            </a:r>
          </a:p>
        </p:txBody>
      </p:sp>
      <p:sp>
        <p:nvSpPr>
          <p:cNvPr id="11" name="Content Placeholder 10"/>
          <p:cNvSpPr>
            <a:spLocks noGrp="1"/>
          </p:cNvSpPr>
          <p:nvPr>
            <p:ph idx="1"/>
          </p:nvPr>
        </p:nvSpPr>
        <p:spPr/>
        <p:txBody>
          <a:bodyPr/>
          <a:lstStyle/>
          <a:p>
            <a:r>
              <a:rPr lang="en-US" dirty="0"/>
              <a:t>Problem: early layers not semantic</a:t>
            </a:r>
          </a:p>
        </p:txBody>
      </p:sp>
      <p:grpSp>
        <p:nvGrpSpPr>
          <p:cNvPr id="5" name="Group 4"/>
          <p:cNvGrpSpPr/>
          <p:nvPr/>
        </p:nvGrpSpPr>
        <p:grpSpPr>
          <a:xfrm>
            <a:off x="1673900" y="2450899"/>
            <a:ext cx="8656823" cy="2192146"/>
            <a:chOff x="149899" y="2450899"/>
            <a:chExt cx="8656823" cy="2192146"/>
          </a:xfrm>
          <a:effectLst/>
        </p:grpSpPr>
        <p:sp>
          <p:nvSpPr>
            <p:cNvPr id="6" name="Cube 5"/>
            <p:cNvSpPr/>
            <p:nvPr/>
          </p:nvSpPr>
          <p:spPr>
            <a:xfrm>
              <a:off x="2241030" y="2450899"/>
              <a:ext cx="891914" cy="2023671"/>
            </a:xfrm>
            <a:prstGeom prst="cube">
              <a:avLst>
                <a:gd name="adj" fmla="val 80963"/>
              </a:avLst>
            </a:prstGeom>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ube 9"/>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be 6"/>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ube 7"/>
            <p:cNvSpPr/>
            <p:nvPr/>
          </p:nvSpPr>
          <p:spPr>
            <a:xfrm>
              <a:off x="4204739" y="3172925"/>
              <a:ext cx="667064" cy="739507"/>
            </a:xfrm>
            <a:prstGeom prst="cube">
              <a:avLst>
                <a:gd name="adj" fmla="val 37162"/>
              </a:avLst>
            </a:prstGeom>
            <a:solidFill>
              <a:srgbClr val="B653C4"/>
            </a:solidFill>
            <a:ln>
              <a:solidFill>
                <a:srgbClr val="7030A0"/>
              </a:solidFill>
            </a:ln>
            <a:effectLst>
              <a:glow rad="228600">
                <a:srgbClr val="7030A0">
                  <a:alpha val="65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be 8"/>
            <p:cNvSpPr/>
            <p:nvPr/>
          </p:nvSpPr>
          <p:spPr>
            <a:xfrm>
              <a:off x="4751885" y="3445249"/>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p:cNvSpPr/>
            <p:nvPr/>
          </p:nvSpPr>
          <p:spPr>
            <a:xfrm>
              <a:off x="5916118" y="3447746"/>
              <a:ext cx="1086787" cy="204858"/>
            </a:xfrm>
            <a:prstGeom prst="cube">
              <a:avLst>
                <a:gd name="adj" fmla="val 3866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7302708" y="3502702"/>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32361" y="3350302"/>
              <a:ext cx="974361" cy="369332"/>
            </a:xfrm>
            <a:prstGeom prst="rect">
              <a:avLst/>
            </a:prstGeom>
            <a:noFill/>
          </p:spPr>
          <p:txBody>
            <a:bodyPr wrap="square" rtlCol="0">
              <a:spAutoFit/>
            </a:bodyPr>
            <a:lstStyle/>
            <a:p>
              <a:r>
                <a:rPr lang="en-US"/>
                <a:t>Horse</a:t>
              </a:r>
              <a:endParaRPr lang="en-US" dirty="0"/>
            </a:p>
          </p:txBody>
        </p:sp>
        <p:pic>
          <p:nvPicPr>
            <p:cNvPr id="1026" name="Picture 2" descr="mp3.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pic>
        <p:nvPicPr>
          <p:cNvPr id="16" name="Picture 15" descr="conv5_1.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16271" y="4377559"/>
            <a:ext cx="1590907" cy="1619831"/>
          </a:xfrm>
          <a:prstGeom prst="rect">
            <a:avLst/>
          </a:prstGeom>
        </p:spPr>
      </p:pic>
      <p:sp>
        <p:nvSpPr>
          <p:cNvPr id="21" name="Right Arrow 20"/>
          <p:cNvSpPr/>
          <p:nvPr/>
        </p:nvSpPr>
        <p:spPr>
          <a:xfrm rot="3389288">
            <a:off x="5900629" y="4472165"/>
            <a:ext cx="1144831" cy="176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524001" y="6502401"/>
            <a:ext cx="9143999" cy="307777"/>
          </a:xfrm>
          <a:prstGeom prst="rect">
            <a:avLst/>
          </a:prstGeom>
          <a:noFill/>
        </p:spPr>
        <p:txBody>
          <a:bodyPr wrap="square" rtlCol="0">
            <a:spAutoFit/>
          </a:bodyPr>
          <a:lstStyle/>
          <a:p>
            <a:r>
              <a:rPr lang="en-US" sz="1400" dirty="0"/>
              <a:t>Visualizations from : M. </a:t>
            </a:r>
            <a:r>
              <a:rPr lang="en-US" sz="1400" dirty="0" err="1"/>
              <a:t>Zeiler</a:t>
            </a:r>
            <a:r>
              <a:rPr lang="en-US" sz="1400" dirty="0"/>
              <a:t> and R. Fergus. Visualizing and Understanding Convolutional Networks. In </a:t>
            </a:r>
            <a:r>
              <a:rPr lang="en-US" sz="1400" i="1" dirty="0"/>
              <a:t>ECCV</a:t>
            </a:r>
            <a:r>
              <a:rPr lang="en-US" sz="1400" dirty="0"/>
              <a:t> 2014.</a:t>
            </a:r>
          </a:p>
        </p:txBody>
      </p:sp>
      <p:pic>
        <p:nvPicPr>
          <p:cNvPr id="18" name="Picture 17" descr="conv2_1.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71657" y="1321973"/>
            <a:ext cx="1555248" cy="1542806"/>
          </a:xfrm>
          <a:prstGeom prst="rect">
            <a:avLst/>
          </a:prstGeom>
        </p:spPr>
      </p:pic>
      <p:sp>
        <p:nvSpPr>
          <p:cNvPr id="19" name="Right Arrow 18"/>
          <p:cNvSpPr/>
          <p:nvPr/>
        </p:nvSpPr>
        <p:spPr>
          <a:xfrm rot="20154348">
            <a:off x="5077613" y="2293829"/>
            <a:ext cx="1709474" cy="147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714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651945" y="3064932"/>
            <a:ext cx="2445320" cy="3653367"/>
          </a:xfrm>
          <a:prstGeom prst="rect">
            <a:avLst/>
          </a:prstGeom>
        </p:spPr>
      </p:pic>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a:xfrm>
            <a:off x="838200" y="1825625"/>
            <a:ext cx="10515600" cy="1239307"/>
          </a:xfrm>
        </p:spPr>
        <p:txBody>
          <a:bodyPr>
            <a:normAutofit lnSpcReduction="10000"/>
          </a:bodyPr>
          <a:lstStyle/>
          <a:p>
            <a:r>
              <a:rPr lang="en-US" dirty="0"/>
              <a:t>Need subsampling to allow convolutional layers to capture large regions with small filters</a:t>
            </a:r>
          </a:p>
          <a:p>
            <a:pPr lvl="1"/>
            <a:r>
              <a:rPr lang="en-US" dirty="0"/>
              <a:t>Can we do this without subsampling?</a:t>
            </a:r>
          </a:p>
        </p:txBody>
      </p:sp>
      <p:sp>
        <p:nvSpPr>
          <p:cNvPr id="5" name="Rectangle 4"/>
          <p:cNvSpPr/>
          <p:nvPr/>
        </p:nvSpPr>
        <p:spPr>
          <a:xfrm>
            <a:off x="5537200" y="3420004"/>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06533" y="342000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75866" y="3420010"/>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35939" y="358933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05272" y="3589340"/>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74605" y="3589343"/>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38213" y="3769031"/>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07546" y="3769034"/>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876879" y="376903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6530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651945" y="3064932"/>
            <a:ext cx="2445320" cy="3653367"/>
          </a:xfrm>
          <a:prstGeom prst="rect">
            <a:avLst/>
          </a:prstGeom>
        </p:spPr>
      </p:pic>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a:xfrm>
            <a:off x="838200" y="1825625"/>
            <a:ext cx="10515600" cy="1239307"/>
          </a:xfrm>
        </p:spPr>
        <p:txBody>
          <a:bodyPr>
            <a:normAutofit lnSpcReduction="10000"/>
          </a:bodyPr>
          <a:lstStyle/>
          <a:p>
            <a:r>
              <a:rPr lang="en-US" dirty="0"/>
              <a:t>Need subsampling to allow convolutional layers to capture large regions with small filters</a:t>
            </a:r>
          </a:p>
          <a:p>
            <a:pPr lvl="1"/>
            <a:r>
              <a:rPr lang="en-US" dirty="0"/>
              <a:t>Can we do this without subsampling?</a:t>
            </a:r>
          </a:p>
        </p:txBody>
      </p:sp>
      <p:sp>
        <p:nvSpPr>
          <p:cNvPr id="5" name="Rectangle 4"/>
          <p:cNvSpPr/>
          <p:nvPr/>
        </p:nvSpPr>
        <p:spPr>
          <a:xfrm>
            <a:off x="5200812" y="3347508"/>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05271" y="334750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09727" y="335216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00813" y="3769033"/>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05271" y="3769032"/>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09727" y="3769033"/>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00814" y="421930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05271" y="422430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09728" y="4225376"/>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200812" y="3347507"/>
            <a:ext cx="1178248" cy="10416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6497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651945" y="3064932"/>
            <a:ext cx="2445320" cy="3653367"/>
          </a:xfrm>
          <a:prstGeom prst="rect">
            <a:avLst/>
          </a:prstGeom>
        </p:spPr>
      </p:pic>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a:xfrm>
            <a:off x="838200" y="1825625"/>
            <a:ext cx="10515600" cy="1239307"/>
          </a:xfrm>
        </p:spPr>
        <p:txBody>
          <a:bodyPr>
            <a:normAutofit lnSpcReduction="10000"/>
          </a:bodyPr>
          <a:lstStyle/>
          <a:p>
            <a:r>
              <a:rPr lang="en-US" dirty="0"/>
              <a:t>Need subsampling to allow convolutional layers to capture large regions with small filters</a:t>
            </a:r>
          </a:p>
          <a:p>
            <a:pPr lvl="1"/>
            <a:r>
              <a:rPr lang="en-US" dirty="0"/>
              <a:t>Can we do this without subsampling?</a:t>
            </a:r>
          </a:p>
        </p:txBody>
      </p:sp>
      <p:sp>
        <p:nvSpPr>
          <p:cNvPr id="5" name="Rectangle 4"/>
          <p:cNvSpPr/>
          <p:nvPr/>
        </p:nvSpPr>
        <p:spPr>
          <a:xfrm>
            <a:off x="5200812" y="3347508"/>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705271" y="334750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09727" y="335216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00813" y="3769033"/>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05271" y="3769032"/>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09727" y="3769033"/>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200814" y="421930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705271" y="4224307"/>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09728" y="4225376"/>
            <a:ext cx="169333" cy="169863"/>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200812" y="3347507"/>
            <a:ext cx="1178248" cy="10416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75380" y="3344735"/>
            <a:ext cx="169333" cy="169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79839" y="3344734"/>
            <a:ext cx="169333" cy="169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84295" y="3349394"/>
            <a:ext cx="169333" cy="169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375381" y="3766260"/>
            <a:ext cx="169333" cy="169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879839" y="3766259"/>
            <a:ext cx="169333" cy="169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384295" y="3766260"/>
            <a:ext cx="169333" cy="169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75382" y="4216534"/>
            <a:ext cx="169333" cy="169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879839" y="4221534"/>
            <a:ext cx="169333" cy="169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84296" y="4222603"/>
            <a:ext cx="169333" cy="16986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375380" y="3344734"/>
            <a:ext cx="1178248" cy="10416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1735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3: Dilation</a:t>
            </a:r>
          </a:p>
        </p:txBody>
      </p:sp>
      <p:sp>
        <p:nvSpPr>
          <p:cNvPr id="3" name="Content Placeholder 2"/>
          <p:cNvSpPr>
            <a:spLocks noGrp="1"/>
          </p:cNvSpPr>
          <p:nvPr>
            <p:ph idx="1"/>
          </p:nvPr>
        </p:nvSpPr>
        <p:spPr/>
        <p:txBody>
          <a:bodyPr/>
          <a:lstStyle/>
          <a:p>
            <a:r>
              <a:rPr lang="en-US" dirty="0"/>
              <a:t>Instead of subsampling by factor of 2: dilate by factor of 2</a:t>
            </a:r>
          </a:p>
          <a:p>
            <a:r>
              <a:rPr lang="en-US" dirty="0"/>
              <a:t>Dilation can be seen as:</a:t>
            </a:r>
          </a:p>
          <a:p>
            <a:pPr lvl="1"/>
            <a:r>
              <a:rPr lang="en-US" dirty="0"/>
              <a:t>Using a much larger filter, but with most entries set to 0</a:t>
            </a:r>
          </a:p>
          <a:p>
            <a:pPr lvl="1"/>
            <a:r>
              <a:rPr lang="en-US" dirty="0"/>
              <a:t>Taking a small filter and “exploding”/ “dilating” it</a:t>
            </a:r>
          </a:p>
          <a:p>
            <a:r>
              <a:rPr lang="en-US" dirty="0"/>
              <a:t>Not panacea: without subsampling, feature maps are much larger: memory issues</a:t>
            </a:r>
          </a:p>
        </p:txBody>
      </p:sp>
    </p:spTree>
    <p:extLst>
      <p:ext uri="{BB962C8B-B14F-4D97-AF65-F5344CB8AC3E}">
        <p14:creationId xmlns:p14="http://schemas.microsoft.com/office/powerpoint/2010/main" val="849848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4" name="Cube 3"/>
          <p:cNvSpPr/>
          <p:nvPr/>
        </p:nvSpPr>
        <p:spPr>
          <a:xfrm>
            <a:off x="3877733" y="2015066"/>
            <a:ext cx="4030133" cy="3725333"/>
          </a:xfrm>
          <a:prstGeom prst="cube">
            <a:avLst>
              <a:gd name="adj" fmla="val 4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877733" y="6096000"/>
            <a:ext cx="384386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30332" y="6096000"/>
            <a:ext cx="524933" cy="369332"/>
          </a:xfrm>
          <a:prstGeom prst="rect">
            <a:avLst/>
          </a:prstGeom>
          <a:noFill/>
        </p:spPr>
        <p:txBody>
          <a:bodyPr wrap="square" rtlCol="0">
            <a:spAutoFit/>
          </a:bodyPr>
          <a:lstStyle/>
          <a:p>
            <a:pPr algn="ctr"/>
            <a:r>
              <a:rPr lang="en-US" dirty="0"/>
              <a:t>h</a:t>
            </a:r>
          </a:p>
        </p:txBody>
      </p:sp>
      <p:cxnSp>
        <p:nvCxnSpPr>
          <p:cNvPr id="8" name="Straight Arrow Connector 7"/>
          <p:cNvCxnSpPr/>
          <p:nvPr/>
        </p:nvCxnSpPr>
        <p:spPr>
          <a:xfrm>
            <a:off x="3725333" y="2149210"/>
            <a:ext cx="0" cy="359118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00400" y="3575472"/>
            <a:ext cx="524933" cy="369332"/>
          </a:xfrm>
          <a:prstGeom prst="rect">
            <a:avLst/>
          </a:prstGeom>
          <a:noFill/>
        </p:spPr>
        <p:txBody>
          <a:bodyPr wrap="square" rtlCol="0">
            <a:spAutoFit/>
          </a:bodyPr>
          <a:lstStyle/>
          <a:p>
            <a:pPr algn="ctr"/>
            <a:r>
              <a:rPr lang="en-US" dirty="0"/>
              <a:t>w</a:t>
            </a:r>
          </a:p>
        </p:txBody>
      </p:sp>
      <p:cxnSp>
        <p:nvCxnSpPr>
          <p:cNvPr id="13" name="Straight Arrow Connector 12"/>
          <p:cNvCxnSpPr/>
          <p:nvPr/>
        </p:nvCxnSpPr>
        <p:spPr>
          <a:xfrm flipV="1">
            <a:off x="7772400" y="5689601"/>
            <a:ext cx="237067" cy="23706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763932" y="5740400"/>
            <a:ext cx="524933" cy="369332"/>
          </a:xfrm>
          <a:prstGeom prst="rect">
            <a:avLst/>
          </a:prstGeom>
          <a:noFill/>
        </p:spPr>
        <p:txBody>
          <a:bodyPr wrap="square" rtlCol="0">
            <a:spAutoFit/>
          </a:bodyPr>
          <a:lstStyle/>
          <a:p>
            <a:pPr algn="ctr"/>
            <a:r>
              <a:rPr lang="en-US" dirty="0"/>
              <a:t>3</a:t>
            </a:r>
          </a:p>
        </p:txBody>
      </p:sp>
    </p:spTree>
    <p:extLst>
      <p:ext uri="{BB962C8B-B14F-4D97-AF65-F5344CB8AC3E}">
        <p14:creationId xmlns:p14="http://schemas.microsoft.com/office/powerpoint/2010/main" val="2522495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A76F3-EE85-B24B-A701-69AC066C75E3}"/>
              </a:ext>
            </a:extLst>
          </p:cNvPr>
          <p:cNvSpPr>
            <a:spLocks noGrp="1"/>
          </p:cNvSpPr>
          <p:nvPr>
            <p:ph type="title"/>
          </p:nvPr>
        </p:nvSpPr>
        <p:spPr/>
        <p:txBody>
          <a:bodyPr/>
          <a:lstStyle/>
          <a:p>
            <a:r>
              <a:rPr lang="en-US" dirty="0"/>
              <a:t>Solution 4: Conditional random fields</a:t>
            </a:r>
          </a:p>
        </p:txBody>
      </p:sp>
      <p:grpSp>
        <p:nvGrpSpPr>
          <p:cNvPr id="44" name="Group 43">
            <a:extLst>
              <a:ext uri="{FF2B5EF4-FFF2-40B4-BE49-F238E27FC236}">
                <a16:creationId xmlns:a16="http://schemas.microsoft.com/office/drawing/2014/main" id="{78C08640-36C3-6244-8409-6582D3A2D859}"/>
              </a:ext>
            </a:extLst>
          </p:cNvPr>
          <p:cNvGrpSpPr/>
          <p:nvPr/>
        </p:nvGrpSpPr>
        <p:grpSpPr>
          <a:xfrm>
            <a:off x="242887" y="2245995"/>
            <a:ext cx="4206240" cy="1645920"/>
            <a:chOff x="2171700" y="2274570"/>
            <a:chExt cx="4206240" cy="1645920"/>
          </a:xfrm>
        </p:grpSpPr>
        <p:cxnSp>
          <p:nvCxnSpPr>
            <p:cNvPr id="40" name="Straight Connector 39">
              <a:extLst>
                <a:ext uri="{FF2B5EF4-FFF2-40B4-BE49-F238E27FC236}">
                  <a16:creationId xmlns:a16="http://schemas.microsoft.com/office/drawing/2014/main" id="{91B17553-DC35-EC41-8BA5-FC58F8AF9502}"/>
                </a:ext>
              </a:extLst>
            </p:cNvPr>
            <p:cNvCxnSpPr>
              <a:cxnSpLocks/>
              <a:stCxn id="4" idx="5"/>
              <a:endCxn id="7" idx="1"/>
            </p:cNvCxnSpPr>
            <p:nvPr/>
          </p:nvCxnSpPr>
          <p:spPr>
            <a:xfrm>
              <a:off x="2522920" y="2625790"/>
              <a:ext cx="966340" cy="9434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4ED9309-5EF2-034E-AB8D-9B65918C4969}"/>
                </a:ext>
              </a:extLst>
            </p:cNvPr>
            <p:cNvCxnSpPr>
              <a:cxnSpLocks/>
              <a:stCxn id="8" idx="5"/>
              <a:endCxn id="11" idx="1"/>
            </p:cNvCxnSpPr>
            <p:nvPr/>
          </p:nvCxnSpPr>
          <p:spPr>
            <a:xfrm>
              <a:off x="3345880" y="2625790"/>
              <a:ext cx="966340" cy="9434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1C46F53-3C23-A643-A16A-15F846FD3A91}"/>
                </a:ext>
              </a:extLst>
            </p:cNvPr>
            <p:cNvCxnSpPr>
              <a:cxnSpLocks/>
              <a:stCxn id="12" idx="5"/>
              <a:endCxn id="15" idx="1"/>
            </p:cNvCxnSpPr>
            <p:nvPr/>
          </p:nvCxnSpPr>
          <p:spPr>
            <a:xfrm>
              <a:off x="4214560" y="2625790"/>
              <a:ext cx="966340" cy="9434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BBF1FFD-67A3-654A-907D-82796D17E552}"/>
                </a:ext>
              </a:extLst>
            </p:cNvPr>
            <p:cNvCxnSpPr>
              <a:cxnSpLocks/>
              <a:stCxn id="16" idx="5"/>
              <a:endCxn id="19" idx="1"/>
            </p:cNvCxnSpPr>
            <p:nvPr/>
          </p:nvCxnSpPr>
          <p:spPr>
            <a:xfrm>
              <a:off x="5060380" y="2625790"/>
              <a:ext cx="966340" cy="9434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6174C2D-005C-6344-B69F-CCE248FA4F1C}"/>
                </a:ext>
              </a:extLst>
            </p:cNvPr>
            <p:cNvCxnSpPr>
              <a:cxnSpLocks/>
              <a:stCxn id="7" idx="6"/>
              <a:endCxn id="19" idx="2"/>
            </p:cNvCxnSpPr>
            <p:nvPr/>
          </p:nvCxnSpPr>
          <p:spPr>
            <a:xfrm>
              <a:off x="3840480" y="3714750"/>
              <a:ext cx="21259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676DC5-3B0D-7F43-815D-7580696780EF}"/>
                </a:ext>
              </a:extLst>
            </p:cNvPr>
            <p:cNvCxnSpPr>
              <a:cxnSpLocks/>
              <a:stCxn id="6" idx="6"/>
              <a:endCxn id="18" idx="2"/>
            </p:cNvCxnSpPr>
            <p:nvPr/>
          </p:nvCxnSpPr>
          <p:spPr>
            <a:xfrm>
              <a:off x="3429000" y="3303270"/>
              <a:ext cx="21259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2B41130-46F9-6E4D-8471-A7C06BDB8CCD}"/>
                </a:ext>
              </a:extLst>
            </p:cNvPr>
            <p:cNvCxnSpPr>
              <a:cxnSpLocks/>
              <a:stCxn id="5" idx="6"/>
              <a:endCxn id="17" idx="2"/>
            </p:cNvCxnSpPr>
            <p:nvPr/>
          </p:nvCxnSpPr>
          <p:spPr>
            <a:xfrm>
              <a:off x="2994660" y="2891790"/>
              <a:ext cx="21259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46150F5-2088-5C40-A319-3F8B46E3AEDB}"/>
                </a:ext>
              </a:extLst>
            </p:cNvPr>
            <p:cNvCxnSpPr>
              <a:stCxn id="4" idx="6"/>
              <a:endCxn id="16" idx="2"/>
            </p:cNvCxnSpPr>
            <p:nvPr/>
          </p:nvCxnSpPr>
          <p:spPr>
            <a:xfrm>
              <a:off x="2583180" y="2480310"/>
              <a:ext cx="21259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D8458F27-29ED-7C41-A88F-1F2ED811D47D}"/>
                </a:ext>
              </a:extLst>
            </p:cNvPr>
            <p:cNvSpPr/>
            <p:nvPr/>
          </p:nvSpPr>
          <p:spPr>
            <a:xfrm>
              <a:off x="2171700" y="227457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79BDB34-3BD5-BF4C-BECD-56E691D2318E}"/>
                </a:ext>
              </a:extLst>
            </p:cNvPr>
            <p:cNvSpPr/>
            <p:nvPr/>
          </p:nvSpPr>
          <p:spPr>
            <a:xfrm>
              <a:off x="2583180" y="268605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0B1FF92-34EF-0C4A-B825-0441E65E8DEF}"/>
                </a:ext>
              </a:extLst>
            </p:cNvPr>
            <p:cNvSpPr/>
            <p:nvPr/>
          </p:nvSpPr>
          <p:spPr>
            <a:xfrm>
              <a:off x="3017520" y="309753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9ED9D7B-9E69-FC4F-B688-19C0D3025C6C}"/>
                </a:ext>
              </a:extLst>
            </p:cNvPr>
            <p:cNvSpPr/>
            <p:nvPr/>
          </p:nvSpPr>
          <p:spPr>
            <a:xfrm>
              <a:off x="3429000" y="350901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74738DE-E913-224D-8877-AEB44D0B11E0}"/>
                </a:ext>
              </a:extLst>
            </p:cNvPr>
            <p:cNvSpPr/>
            <p:nvPr/>
          </p:nvSpPr>
          <p:spPr>
            <a:xfrm>
              <a:off x="2994660" y="227457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F4ACC63-6E5A-5244-AFF0-8C48EEC90AA9}"/>
                </a:ext>
              </a:extLst>
            </p:cNvPr>
            <p:cNvSpPr/>
            <p:nvPr/>
          </p:nvSpPr>
          <p:spPr>
            <a:xfrm>
              <a:off x="3406140" y="268605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7743338-80C0-2B46-8724-0BF0F242BBA1}"/>
                </a:ext>
              </a:extLst>
            </p:cNvPr>
            <p:cNvSpPr/>
            <p:nvPr/>
          </p:nvSpPr>
          <p:spPr>
            <a:xfrm>
              <a:off x="3840480" y="309753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1050603-367C-6C40-86FD-CE087C72103F}"/>
                </a:ext>
              </a:extLst>
            </p:cNvPr>
            <p:cNvSpPr/>
            <p:nvPr/>
          </p:nvSpPr>
          <p:spPr>
            <a:xfrm>
              <a:off x="4251960" y="350901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766818-9801-7846-A678-431CC2585B82}"/>
                </a:ext>
              </a:extLst>
            </p:cNvPr>
            <p:cNvSpPr/>
            <p:nvPr/>
          </p:nvSpPr>
          <p:spPr>
            <a:xfrm>
              <a:off x="3863340" y="227457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66AC96F-2B22-4344-AEB6-3AA56C517F6F}"/>
                </a:ext>
              </a:extLst>
            </p:cNvPr>
            <p:cNvSpPr/>
            <p:nvPr/>
          </p:nvSpPr>
          <p:spPr>
            <a:xfrm>
              <a:off x="4274820" y="268605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86870E3-0E22-E945-90F0-C775C2F3093A}"/>
                </a:ext>
              </a:extLst>
            </p:cNvPr>
            <p:cNvSpPr/>
            <p:nvPr/>
          </p:nvSpPr>
          <p:spPr>
            <a:xfrm>
              <a:off x="4709160" y="309753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26E729D-A835-0C4F-9707-99FCDF45A7CD}"/>
                </a:ext>
              </a:extLst>
            </p:cNvPr>
            <p:cNvSpPr/>
            <p:nvPr/>
          </p:nvSpPr>
          <p:spPr>
            <a:xfrm>
              <a:off x="5120640" y="350901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C6A1299-5C91-EB4A-97BE-7A9BBA979683}"/>
                </a:ext>
              </a:extLst>
            </p:cNvPr>
            <p:cNvSpPr/>
            <p:nvPr/>
          </p:nvSpPr>
          <p:spPr>
            <a:xfrm>
              <a:off x="4709160" y="227457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00C1204-CAFF-4E41-BF21-6795FEFA046A}"/>
                </a:ext>
              </a:extLst>
            </p:cNvPr>
            <p:cNvSpPr/>
            <p:nvPr/>
          </p:nvSpPr>
          <p:spPr>
            <a:xfrm>
              <a:off x="5120640" y="268605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1D1606B-C4DB-BF47-B8FC-811206AD2348}"/>
                </a:ext>
              </a:extLst>
            </p:cNvPr>
            <p:cNvSpPr/>
            <p:nvPr/>
          </p:nvSpPr>
          <p:spPr>
            <a:xfrm>
              <a:off x="5554980" y="309753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D96B518-DB0A-FB4D-BFB4-20C3527C01DD}"/>
                </a:ext>
              </a:extLst>
            </p:cNvPr>
            <p:cNvSpPr/>
            <p:nvPr/>
          </p:nvSpPr>
          <p:spPr>
            <a:xfrm>
              <a:off x="5966460" y="3509010"/>
              <a:ext cx="411480" cy="411480"/>
            </a:xfrm>
            <a:prstGeom prst="ellips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a:extLst>
              <a:ext uri="{FF2B5EF4-FFF2-40B4-BE49-F238E27FC236}">
                <a16:creationId xmlns:a16="http://schemas.microsoft.com/office/drawing/2014/main" id="{3F71052A-2AE4-C94F-8D6E-A4A6599B8563}"/>
              </a:ext>
            </a:extLst>
          </p:cNvPr>
          <p:cNvPicPr>
            <a:picLocks noChangeAspect="1"/>
          </p:cNvPicPr>
          <p:nvPr/>
        </p:nvPicPr>
        <p:blipFill>
          <a:blip r:embed="rId2"/>
          <a:stretch>
            <a:fillRect/>
          </a:stretch>
        </p:blipFill>
        <p:spPr>
          <a:xfrm>
            <a:off x="5072062" y="2011045"/>
            <a:ext cx="3662028" cy="852170"/>
          </a:xfrm>
          <a:prstGeom prst="rect">
            <a:avLst/>
          </a:prstGeom>
        </p:spPr>
      </p:pic>
      <p:pic>
        <p:nvPicPr>
          <p:cNvPr id="48" name="Picture 47">
            <a:extLst>
              <a:ext uri="{FF2B5EF4-FFF2-40B4-BE49-F238E27FC236}">
                <a16:creationId xmlns:a16="http://schemas.microsoft.com/office/drawing/2014/main" id="{66A18C53-C169-8B4D-B301-F4EF4225A9FE}"/>
              </a:ext>
            </a:extLst>
          </p:cNvPr>
          <p:cNvPicPr>
            <a:picLocks noChangeAspect="1"/>
          </p:cNvPicPr>
          <p:nvPr/>
        </p:nvPicPr>
        <p:blipFill>
          <a:blip r:embed="rId3"/>
          <a:stretch>
            <a:fillRect/>
          </a:stretch>
        </p:blipFill>
        <p:spPr>
          <a:xfrm>
            <a:off x="5072062" y="3049394"/>
            <a:ext cx="3346115" cy="1330133"/>
          </a:xfrm>
          <a:prstGeom prst="rect">
            <a:avLst/>
          </a:prstGeom>
        </p:spPr>
      </p:pic>
      <p:pic>
        <p:nvPicPr>
          <p:cNvPr id="49" name="Picture 48">
            <a:extLst>
              <a:ext uri="{FF2B5EF4-FFF2-40B4-BE49-F238E27FC236}">
                <a16:creationId xmlns:a16="http://schemas.microsoft.com/office/drawing/2014/main" id="{24B31E14-2F91-DB42-8241-E868AF411406}"/>
              </a:ext>
            </a:extLst>
          </p:cNvPr>
          <p:cNvPicPr>
            <a:picLocks noChangeAspect="1"/>
          </p:cNvPicPr>
          <p:nvPr/>
        </p:nvPicPr>
        <p:blipFill>
          <a:blip r:embed="rId4"/>
          <a:stretch>
            <a:fillRect/>
          </a:stretch>
        </p:blipFill>
        <p:spPr>
          <a:xfrm>
            <a:off x="1065847" y="4859906"/>
            <a:ext cx="9591917" cy="990601"/>
          </a:xfrm>
          <a:prstGeom prst="rect">
            <a:avLst/>
          </a:prstGeom>
        </p:spPr>
      </p:pic>
    </p:spTree>
    <p:extLst>
      <p:ext uri="{BB962C8B-B14F-4D97-AF65-F5344CB8AC3E}">
        <p14:creationId xmlns:p14="http://schemas.microsoft.com/office/powerpoint/2010/main" val="95747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Callout 8">
            <a:extLst>
              <a:ext uri="{FF2B5EF4-FFF2-40B4-BE49-F238E27FC236}">
                <a16:creationId xmlns:a16="http://schemas.microsoft.com/office/drawing/2014/main" id="{8F4BFA39-7A89-7444-973E-6489A23A3944}"/>
              </a:ext>
            </a:extLst>
          </p:cNvPr>
          <p:cNvSpPr/>
          <p:nvPr/>
        </p:nvSpPr>
        <p:spPr>
          <a:xfrm>
            <a:off x="7929563" y="4628055"/>
            <a:ext cx="1671638" cy="992187"/>
          </a:xfrm>
          <a:prstGeom prst="downArrow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Callout 7">
            <a:extLst>
              <a:ext uri="{FF2B5EF4-FFF2-40B4-BE49-F238E27FC236}">
                <a16:creationId xmlns:a16="http://schemas.microsoft.com/office/drawing/2014/main" id="{E2087147-0D74-7F45-B6FE-63D9B7CAE7F5}"/>
              </a:ext>
            </a:extLst>
          </p:cNvPr>
          <p:cNvSpPr/>
          <p:nvPr/>
        </p:nvSpPr>
        <p:spPr>
          <a:xfrm>
            <a:off x="6257925" y="4637088"/>
            <a:ext cx="1671638" cy="992187"/>
          </a:xfrm>
          <a:prstGeom prst="downArrow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Solution 4: Conditional Random Fields</a:t>
            </a:r>
          </a:p>
        </p:txBody>
      </p:sp>
      <p:sp>
        <p:nvSpPr>
          <p:cNvPr id="3" name="Content Placeholder 2"/>
          <p:cNvSpPr>
            <a:spLocks noGrp="1"/>
          </p:cNvSpPr>
          <p:nvPr>
            <p:ph idx="1"/>
          </p:nvPr>
        </p:nvSpPr>
        <p:spPr>
          <a:xfrm>
            <a:off x="838200" y="1825625"/>
            <a:ext cx="10515600" cy="1472746"/>
          </a:xfrm>
        </p:spPr>
        <p:txBody>
          <a:bodyPr/>
          <a:lstStyle/>
          <a:p>
            <a:r>
              <a:rPr lang="en-US" dirty="0"/>
              <a:t>Idea: take convolutional network prediction and sharpen using classic techniques</a:t>
            </a:r>
          </a:p>
          <a:p>
            <a:r>
              <a:rPr lang="en-US" i="1" dirty="0"/>
              <a:t>Conditional Random Field</a:t>
            </a:r>
          </a:p>
        </p:txBody>
      </p:sp>
      <p:pic>
        <p:nvPicPr>
          <p:cNvPr id="4" name="Picture 3">
            <a:extLst>
              <a:ext uri="{FF2B5EF4-FFF2-40B4-BE49-F238E27FC236}">
                <a16:creationId xmlns:a16="http://schemas.microsoft.com/office/drawing/2014/main" id="{E8923C7C-83FB-A84A-A2C9-7526220E768D}"/>
              </a:ext>
            </a:extLst>
          </p:cNvPr>
          <p:cNvPicPr>
            <a:picLocks noChangeAspect="1"/>
          </p:cNvPicPr>
          <p:nvPr/>
        </p:nvPicPr>
        <p:blipFill>
          <a:blip r:embed="rId2"/>
          <a:stretch>
            <a:fillRect/>
          </a:stretch>
        </p:blipFill>
        <p:spPr>
          <a:xfrm>
            <a:off x="2305393" y="3433308"/>
            <a:ext cx="8381658" cy="820162"/>
          </a:xfrm>
          <a:prstGeom prst="rect">
            <a:avLst/>
          </a:prstGeom>
        </p:spPr>
      </p:pic>
      <p:pic>
        <p:nvPicPr>
          <p:cNvPr id="6" name="Picture 5">
            <a:extLst>
              <a:ext uri="{FF2B5EF4-FFF2-40B4-BE49-F238E27FC236}">
                <a16:creationId xmlns:a16="http://schemas.microsoft.com/office/drawing/2014/main" id="{25CF906B-F5C7-7140-BBE4-51DC69BBC5EA}"/>
              </a:ext>
            </a:extLst>
          </p:cNvPr>
          <p:cNvPicPr>
            <a:picLocks noChangeAspect="1"/>
          </p:cNvPicPr>
          <p:nvPr/>
        </p:nvPicPr>
        <p:blipFill>
          <a:blip r:embed="rId3"/>
          <a:stretch>
            <a:fillRect/>
          </a:stretch>
        </p:blipFill>
        <p:spPr>
          <a:xfrm>
            <a:off x="2305393" y="4637088"/>
            <a:ext cx="6895757" cy="487061"/>
          </a:xfrm>
          <a:prstGeom prst="rect">
            <a:avLst/>
          </a:prstGeom>
        </p:spPr>
      </p:pic>
      <p:sp>
        <p:nvSpPr>
          <p:cNvPr id="10" name="TextBox 9">
            <a:extLst>
              <a:ext uri="{FF2B5EF4-FFF2-40B4-BE49-F238E27FC236}">
                <a16:creationId xmlns:a16="http://schemas.microsoft.com/office/drawing/2014/main" id="{BA25617F-5BE7-CC4B-BDA2-0F046F32CAE5}"/>
              </a:ext>
            </a:extLst>
          </p:cNvPr>
          <p:cNvSpPr txBox="1"/>
          <p:nvPr/>
        </p:nvSpPr>
        <p:spPr>
          <a:xfrm>
            <a:off x="6272212" y="5643562"/>
            <a:ext cx="1450182" cy="646331"/>
          </a:xfrm>
          <a:prstGeom prst="rect">
            <a:avLst/>
          </a:prstGeom>
          <a:noFill/>
        </p:spPr>
        <p:txBody>
          <a:bodyPr wrap="square" rtlCol="0">
            <a:spAutoFit/>
          </a:bodyPr>
          <a:lstStyle/>
          <a:p>
            <a:pPr algn="ctr"/>
            <a:r>
              <a:rPr lang="en-US" dirty="0"/>
              <a:t>Label compatibility</a:t>
            </a:r>
          </a:p>
        </p:txBody>
      </p:sp>
      <p:sp>
        <p:nvSpPr>
          <p:cNvPr id="11" name="TextBox 10">
            <a:extLst>
              <a:ext uri="{FF2B5EF4-FFF2-40B4-BE49-F238E27FC236}">
                <a16:creationId xmlns:a16="http://schemas.microsoft.com/office/drawing/2014/main" id="{71504788-8F13-9942-8F2D-33A54FC60B16}"/>
              </a:ext>
            </a:extLst>
          </p:cNvPr>
          <p:cNvSpPr txBox="1"/>
          <p:nvPr/>
        </p:nvSpPr>
        <p:spPr>
          <a:xfrm>
            <a:off x="8129589" y="5620242"/>
            <a:ext cx="1264444" cy="646331"/>
          </a:xfrm>
          <a:prstGeom prst="rect">
            <a:avLst/>
          </a:prstGeom>
          <a:noFill/>
        </p:spPr>
        <p:txBody>
          <a:bodyPr wrap="square" rtlCol="0">
            <a:spAutoFit/>
          </a:bodyPr>
          <a:lstStyle/>
          <a:p>
            <a:pPr algn="ctr"/>
            <a:r>
              <a:rPr lang="en-US" dirty="0"/>
              <a:t>Pixel similarity</a:t>
            </a:r>
          </a:p>
        </p:txBody>
      </p:sp>
    </p:spTree>
    <p:extLst>
      <p:ext uri="{BB962C8B-B14F-4D97-AF65-F5344CB8AC3E}">
        <p14:creationId xmlns:p14="http://schemas.microsoft.com/office/powerpoint/2010/main" val="3912746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C49A2-FF91-0748-97C7-BFCD894CE1A2}"/>
              </a:ext>
            </a:extLst>
          </p:cNvPr>
          <p:cNvSpPr>
            <a:spLocks noGrp="1"/>
          </p:cNvSpPr>
          <p:nvPr>
            <p:ph type="title"/>
          </p:nvPr>
        </p:nvSpPr>
        <p:spPr/>
        <p:txBody>
          <a:bodyPr/>
          <a:lstStyle/>
          <a:p>
            <a:r>
              <a:rPr lang="en-US" dirty="0"/>
              <a:t>Inference in CRFs</a:t>
            </a:r>
          </a:p>
        </p:txBody>
      </p:sp>
      <p:sp>
        <p:nvSpPr>
          <p:cNvPr id="3" name="Content Placeholder 2">
            <a:extLst>
              <a:ext uri="{FF2B5EF4-FFF2-40B4-BE49-F238E27FC236}">
                <a16:creationId xmlns:a16="http://schemas.microsoft.com/office/drawing/2014/main" id="{E9C3BDE4-333C-D747-88DB-815E55A6857D}"/>
              </a:ext>
            </a:extLst>
          </p:cNvPr>
          <p:cNvSpPr>
            <a:spLocks noGrp="1"/>
          </p:cNvSpPr>
          <p:nvPr>
            <p:ph idx="1"/>
          </p:nvPr>
        </p:nvSpPr>
        <p:spPr/>
        <p:txBody>
          <a:bodyPr/>
          <a:lstStyle/>
          <a:p>
            <a:r>
              <a:rPr lang="en-US" dirty="0"/>
              <a:t>Problem: combinatorial optimization</a:t>
            </a:r>
          </a:p>
          <a:p>
            <a:r>
              <a:rPr lang="en-US" dirty="0" err="1"/>
              <a:t>Variational</a:t>
            </a:r>
            <a:r>
              <a:rPr lang="en-US" dirty="0"/>
              <a:t> methods: Approximate complex distribution p(y) with simple distribution q(y)</a:t>
            </a:r>
          </a:p>
          <a:p>
            <a:r>
              <a:rPr lang="en-US" dirty="0"/>
              <a:t>Mean-field approximation: q(y) is independent distribution for each pixel:</a:t>
            </a:r>
          </a:p>
          <a:p>
            <a:endParaRPr lang="en-US" dirty="0"/>
          </a:p>
          <a:p>
            <a:endParaRPr lang="en-US" dirty="0"/>
          </a:p>
          <a:p>
            <a:r>
              <a:rPr lang="en-US" dirty="0"/>
              <a:t>If N pixels and K classes, basically N K-dimensional vectors </a:t>
            </a:r>
          </a:p>
        </p:txBody>
      </p:sp>
      <p:pic>
        <p:nvPicPr>
          <p:cNvPr id="5" name="Picture 4">
            <a:extLst>
              <a:ext uri="{FF2B5EF4-FFF2-40B4-BE49-F238E27FC236}">
                <a16:creationId xmlns:a16="http://schemas.microsoft.com/office/drawing/2014/main" id="{8F86CC8A-CF12-C145-8576-16CFDAC17AA8}"/>
              </a:ext>
            </a:extLst>
          </p:cNvPr>
          <p:cNvPicPr>
            <a:picLocks noChangeAspect="1"/>
          </p:cNvPicPr>
          <p:nvPr/>
        </p:nvPicPr>
        <p:blipFill>
          <a:blip r:embed="rId2"/>
          <a:stretch>
            <a:fillRect/>
          </a:stretch>
        </p:blipFill>
        <p:spPr>
          <a:xfrm>
            <a:off x="1122361" y="4195762"/>
            <a:ext cx="2831613" cy="890588"/>
          </a:xfrm>
          <a:prstGeom prst="rect">
            <a:avLst/>
          </a:prstGeom>
        </p:spPr>
      </p:pic>
    </p:spTree>
    <p:extLst>
      <p:ext uri="{BB962C8B-B14F-4D97-AF65-F5344CB8AC3E}">
        <p14:creationId xmlns:p14="http://schemas.microsoft.com/office/powerpoint/2010/main" val="979109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7319-91AC-B445-81B7-6DD338507389}"/>
              </a:ext>
            </a:extLst>
          </p:cNvPr>
          <p:cNvSpPr>
            <a:spLocks noGrp="1"/>
          </p:cNvSpPr>
          <p:nvPr>
            <p:ph type="title"/>
          </p:nvPr>
        </p:nvSpPr>
        <p:spPr/>
        <p:txBody>
          <a:bodyPr/>
          <a:lstStyle/>
          <a:p>
            <a:r>
              <a:rPr lang="en-US" dirty="0"/>
              <a:t>Mean field inference</a:t>
            </a:r>
          </a:p>
        </p:txBody>
      </p:sp>
      <p:sp>
        <p:nvSpPr>
          <p:cNvPr id="3" name="Content Placeholder 2">
            <a:extLst>
              <a:ext uri="{FF2B5EF4-FFF2-40B4-BE49-F238E27FC236}">
                <a16:creationId xmlns:a16="http://schemas.microsoft.com/office/drawing/2014/main" id="{B29D238C-B92E-D94F-9BD8-8812C1714B80}"/>
              </a:ext>
            </a:extLst>
          </p:cNvPr>
          <p:cNvSpPr>
            <a:spLocks noGrp="1"/>
          </p:cNvSpPr>
          <p:nvPr>
            <p:ph idx="1"/>
          </p:nvPr>
        </p:nvSpPr>
        <p:spPr/>
        <p:txBody>
          <a:bodyPr/>
          <a:lstStyle/>
          <a:p>
            <a:r>
              <a:rPr lang="en-US" dirty="0"/>
              <a:t>If we can find best q, solution is highest probability output for each pixel</a:t>
            </a:r>
          </a:p>
          <a:p>
            <a:r>
              <a:rPr lang="en-US" dirty="0"/>
              <a:t>Try to match p with q by minimizing </a:t>
            </a:r>
            <a:r>
              <a:rPr lang="en-US" i="1" dirty="0" err="1"/>
              <a:t>Kulback-Leibler</a:t>
            </a:r>
            <a:r>
              <a:rPr lang="en-US" i="1" dirty="0"/>
              <a:t> Divergence</a:t>
            </a:r>
          </a:p>
          <a:p>
            <a:endParaRPr lang="en-US" i="1" dirty="0"/>
          </a:p>
          <a:p>
            <a:endParaRPr lang="en-US" i="1" dirty="0"/>
          </a:p>
          <a:p>
            <a:endParaRPr lang="en-US" dirty="0"/>
          </a:p>
          <a:p>
            <a:r>
              <a:rPr lang="en-US" dirty="0"/>
              <a:t>Iterative process: in each iteration, do coordinate ascent on one q(</a:t>
            </a:r>
            <a:r>
              <a:rPr lang="en-US" dirty="0" err="1"/>
              <a:t>y</a:t>
            </a:r>
            <a:r>
              <a:rPr lang="en-US" baseline="-25000" dirty="0" err="1"/>
              <a:t>i</a:t>
            </a:r>
            <a:r>
              <a:rPr lang="en-US" dirty="0"/>
              <a:t>)</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E87C22BC-83E6-5B45-8140-B4BECCBD5264}"/>
              </a:ext>
            </a:extLst>
          </p:cNvPr>
          <p:cNvPicPr>
            <a:picLocks noChangeAspect="1"/>
          </p:cNvPicPr>
          <p:nvPr/>
        </p:nvPicPr>
        <p:blipFill>
          <a:blip r:embed="rId2"/>
          <a:stretch>
            <a:fillRect/>
          </a:stretch>
        </p:blipFill>
        <p:spPr>
          <a:xfrm>
            <a:off x="1892298" y="3464718"/>
            <a:ext cx="7887595" cy="864394"/>
          </a:xfrm>
          <a:prstGeom prst="rect">
            <a:avLst/>
          </a:prstGeom>
        </p:spPr>
      </p:pic>
    </p:spTree>
    <p:extLst>
      <p:ext uri="{BB962C8B-B14F-4D97-AF65-F5344CB8AC3E}">
        <p14:creationId xmlns:p14="http://schemas.microsoft.com/office/powerpoint/2010/main" val="1733130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30E5-9E8F-2346-BD60-F84105741C89}"/>
              </a:ext>
            </a:extLst>
          </p:cNvPr>
          <p:cNvSpPr>
            <a:spLocks noGrp="1"/>
          </p:cNvSpPr>
          <p:nvPr>
            <p:ph type="title"/>
          </p:nvPr>
        </p:nvSpPr>
        <p:spPr/>
        <p:txBody>
          <a:bodyPr/>
          <a:lstStyle/>
          <a:p>
            <a:r>
              <a:rPr lang="en-US" dirty="0"/>
              <a:t>Mean field inference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C5A5106-9D21-1C47-9BC3-5AC8D3AC70A7}"/>
                  </a:ext>
                </a:extLst>
              </p:cNvPr>
              <p:cNvSpPr>
                <a:spLocks noGrp="1"/>
              </p:cNvSpPr>
              <p:nvPr>
                <p:ph idx="1"/>
              </p:nvPr>
            </p:nvSpPr>
            <p:spPr/>
            <p:txBody>
              <a:bodyPr/>
              <a:lstStyle/>
              <a:p>
                <a:r>
                  <a:rPr lang="en-US" dirty="0"/>
                  <a:t>Coordinate descent on q</a:t>
                </a:r>
                <a:r>
                  <a:rPr lang="en-US" baseline="-25000" dirty="0"/>
                  <a:t>i</a:t>
                </a:r>
                <a:r>
                  <a:rPr lang="en-US" dirty="0"/>
                  <a:t>(</a:t>
                </a:r>
                <a:r>
                  <a:rPr lang="en-US" dirty="0" err="1"/>
                  <a:t>y</a:t>
                </a:r>
                <a:r>
                  <a:rPr lang="en-US" baseline="-25000" dirty="0" err="1"/>
                  <a:t>i</a:t>
                </a:r>
                <a:r>
                  <a:rPr lang="en-US" dirty="0"/>
                  <a:t>)</a:t>
                </a:r>
              </a:p>
              <a:p>
                <a:r>
                  <a:rPr lang="en-US" dirty="0"/>
                  <a:t>At each step, keep other pixels fixed and update one</a:t>
                </a:r>
              </a:p>
              <a:p>
                <a:r>
                  <a:rPr lang="en-US" dirty="0"/>
                  <a:t>Each step (approximately): </a:t>
                </a:r>
              </a:p>
              <a:p>
                <a:pPr lvl="1"/>
                <a:r>
                  <a:rPr lang="en-US" dirty="0"/>
                  <a:t>Take current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e>
                    </m:d>
                  </m:oMath>
                </a14:m>
                <a:r>
                  <a:rPr lang="en-US" dirty="0"/>
                  <a:t> on all </a:t>
                </a:r>
                <a14:m>
                  <m:oMath xmlns:m="http://schemas.openxmlformats.org/officeDocument/2006/math">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oMath>
                </a14:m>
                <a:endParaRPr lang="en-US" dirty="0"/>
              </a:p>
              <a:p>
                <a:pPr lvl="1"/>
                <a:r>
                  <a:rPr lang="en-US" dirty="0"/>
                  <a:t>Use this to compute </a:t>
                </a:r>
                <a14:m>
                  <m:oMath xmlns:m="http://schemas.openxmlformats.org/officeDocument/2006/math">
                    <m:r>
                      <a:rPr lang="en-US" b="0" i="1" smtClean="0">
                        <a:latin typeface="Cambria Math" panose="02040503050406030204" pitchFamily="18" charset="0"/>
                      </a:rPr>
                      <m:t>𝑝</m:t>
                    </m:r>
                    <m:d>
                      <m:dPr>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 where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endParaRPr lang="en-US" dirty="0"/>
              </a:p>
              <a:p>
                <a:pPr lvl="1"/>
                <a:r>
                  <a:rPr lang="en-US" dirty="0"/>
                  <a:t>Set q</a:t>
                </a:r>
                <a:r>
                  <a:rPr lang="en-US" baseline="-25000" dirty="0"/>
                  <a:t>i</a:t>
                </a:r>
                <a:r>
                  <a:rPr lang="en-US" dirty="0"/>
                  <a:t> to this</a:t>
                </a:r>
              </a:p>
            </p:txBody>
          </p:sp>
        </mc:Choice>
        <mc:Fallback>
          <p:sp>
            <p:nvSpPr>
              <p:cNvPr id="3" name="Content Placeholder 2">
                <a:extLst>
                  <a:ext uri="{FF2B5EF4-FFF2-40B4-BE49-F238E27FC236}">
                    <a16:creationId xmlns:a16="http://schemas.microsoft.com/office/drawing/2014/main" id="{6C5A5106-9D21-1C47-9BC3-5AC8D3AC70A7}"/>
                  </a:ext>
                </a:extLst>
              </p:cNvPr>
              <p:cNvSpPr>
                <a:spLocks noGrp="1" noRot="1" noChangeAspect="1" noMove="1" noResize="1" noEditPoints="1" noAdjustHandles="1" noChangeArrowheads="1" noChangeShapeType="1" noTextEdit="1"/>
              </p:cNvSpPr>
              <p:nvPr>
                <p:ph idx="1"/>
              </p:nvPr>
            </p:nvSpPr>
            <p:spPr>
              <a:blipFill>
                <a:blip r:embed="rId2"/>
                <a:stretch>
                  <a:fillRect l="-965" t="-263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AE46C8A-40BA-834E-AEF8-ACA9C8E5173F}"/>
              </a:ext>
            </a:extLst>
          </p:cNvPr>
          <p:cNvPicPr>
            <a:picLocks noChangeAspect="1"/>
          </p:cNvPicPr>
          <p:nvPr/>
        </p:nvPicPr>
        <p:blipFill>
          <a:blip r:embed="rId3"/>
          <a:stretch>
            <a:fillRect/>
          </a:stretch>
        </p:blipFill>
        <p:spPr>
          <a:xfrm>
            <a:off x="3986213" y="4722813"/>
            <a:ext cx="5398916" cy="586168"/>
          </a:xfrm>
          <a:prstGeom prst="rect">
            <a:avLst/>
          </a:prstGeom>
        </p:spPr>
      </p:pic>
    </p:spTree>
    <p:extLst>
      <p:ext uri="{BB962C8B-B14F-4D97-AF65-F5344CB8AC3E}">
        <p14:creationId xmlns:p14="http://schemas.microsoft.com/office/powerpoint/2010/main" val="3450176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Fully Connected CRFs</a:t>
            </a:r>
          </a:p>
        </p:txBody>
      </p:sp>
      <p:sp>
        <p:nvSpPr>
          <p:cNvPr id="3" name="Content Placeholder 2"/>
          <p:cNvSpPr>
            <a:spLocks noGrp="1"/>
          </p:cNvSpPr>
          <p:nvPr>
            <p:ph idx="1"/>
          </p:nvPr>
        </p:nvSpPr>
        <p:spPr/>
        <p:txBody>
          <a:bodyPr/>
          <a:lstStyle/>
          <a:p>
            <a:r>
              <a:rPr lang="en-US" dirty="0"/>
              <a:t>Typically, only adjacent pixels connected</a:t>
            </a:r>
          </a:p>
          <a:p>
            <a:pPr lvl="1"/>
            <a:r>
              <a:rPr lang="en-US" dirty="0"/>
              <a:t>Fewer connections =&gt; Easier to optimize</a:t>
            </a:r>
          </a:p>
          <a:p>
            <a:r>
              <a:rPr lang="en-US" dirty="0"/>
              <a:t>Dense connectivity: every pixel connected to everything else</a:t>
            </a:r>
          </a:p>
          <a:p>
            <a:r>
              <a:rPr lang="en-US" dirty="0"/>
              <a:t>Intractable to optimize </a:t>
            </a:r>
            <a:r>
              <a:rPr lang="en-US" dirty="0">
                <a:solidFill>
                  <a:srgbClr val="00B050"/>
                </a:solidFill>
              </a:rPr>
              <a:t>except if pairwise potential takes specific form </a:t>
            </a:r>
          </a:p>
        </p:txBody>
      </p:sp>
      <p:sp>
        <p:nvSpPr>
          <p:cNvPr id="6" name="TextBox 5"/>
          <p:cNvSpPr txBox="1"/>
          <p:nvPr/>
        </p:nvSpPr>
        <p:spPr>
          <a:xfrm>
            <a:off x="0" y="6450615"/>
            <a:ext cx="12192000" cy="369332"/>
          </a:xfrm>
          <a:prstGeom prst="rect">
            <a:avLst/>
          </a:prstGeom>
          <a:noFill/>
        </p:spPr>
        <p:txBody>
          <a:bodyPr wrap="square" rtlCol="0">
            <a:spAutoFit/>
          </a:bodyPr>
          <a:lstStyle/>
          <a:p>
            <a:r>
              <a:rPr lang="en-US" dirty="0"/>
              <a:t>Efficient Inference in Fully Connected CRFs with Gaussian Edge Potentials. Philipp </a:t>
            </a:r>
            <a:r>
              <a:rPr lang="en-US" dirty="0" err="1"/>
              <a:t>Krahenbuhl</a:t>
            </a:r>
            <a:r>
              <a:rPr lang="en-US" dirty="0"/>
              <a:t>, </a:t>
            </a:r>
            <a:r>
              <a:rPr lang="en-US" dirty="0" err="1"/>
              <a:t>Vladlen</a:t>
            </a:r>
            <a:r>
              <a:rPr lang="en-US" dirty="0"/>
              <a:t> </a:t>
            </a:r>
            <a:r>
              <a:rPr lang="en-US" dirty="0" err="1"/>
              <a:t>Koltun</a:t>
            </a:r>
            <a:r>
              <a:rPr lang="en-US" dirty="0"/>
              <a:t>. In </a:t>
            </a:r>
            <a:r>
              <a:rPr lang="en-US" i="1" dirty="0"/>
              <a:t>NIPS, </a:t>
            </a:r>
            <a:r>
              <a:rPr lang="en-US" dirty="0"/>
              <a:t>2011.</a:t>
            </a:r>
          </a:p>
        </p:txBody>
      </p:sp>
      <p:pic>
        <p:nvPicPr>
          <p:cNvPr id="7" name="Picture 6">
            <a:extLst>
              <a:ext uri="{FF2B5EF4-FFF2-40B4-BE49-F238E27FC236}">
                <a16:creationId xmlns:a16="http://schemas.microsoft.com/office/drawing/2014/main" id="{9F16AE8D-810B-4740-A6AC-CC49FEEB36CB}"/>
              </a:ext>
            </a:extLst>
          </p:cNvPr>
          <p:cNvPicPr>
            <a:picLocks noChangeAspect="1"/>
          </p:cNvPicPr>
          <p:nvPr/>
        </p:nvPicPr>
        <p:blipFill>
          <a:blip r:embed="rId2"/>
          <a:stretch>
            <a:fillRect/>
          </a:stretch>
        </p:blipFill>
        <p:spPr>
          <a:xfrm>
            <a:off x="3892549" y="5092909"/>
            <a:ext cx="5114399" cy="824903"/>
          </a:xfrm>
          <a:prstGeom prst="rect">
            <a:avLst/>
          </a:prstGeom>
        </p:spPr>
      </p:pic>
      <p:pic>
        <p:nvPicPr>
          <p:cNvPr id="8" name="Picture 7">
            <a:extLst>
              <a:ext uri="{FF2B5EF4-FFF2-40B4-BE49-F238E27FC236}">
                <a16:creationId xmlns:a16="http://schemas.microsoft.com/office/drawing/2014/main" id="{E322492A-EF79-8544-8919-339AB4CE95DF}"/>
              </a:ext>
            </a:extLst>
          </p:cNvPr>
          <p:cNvPicPr>
            <a:picLocks noChangeAspect="1"/>
          </p:cNvPicPr>
          <p:nvPr/>
        </p:nvPicPr>
        <p:blipFill>
          <a:blip r:embed="rId3"/>
          <a:stretch>
            <a:fillRect/>
          </a:stretch>
        </p:blipFill>
        <p:spPr>
          <a:xfrm>
            <a:off x="3001869" y="4294849"/>
            <a:ext cx="6895757" cy="487061"/>
          </a:xfrm>
          <a:prstGeom prst="rect">
            <a:avLst/>
          </a:prstGeom>
        </p:spPr>
      </p:pic>
    </p:spTree>
    <p:extLst>
      <p:ext uri="{BB962C8B-B14F-4D97-AF65-F5344CB8AC3E}">
        <p14:creationId xmlns:p14="http://schemas.microsoft.com/office/powerpoint/2010/main" val="1404367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35ED-ADB4-B643-9930-613BF9299131}"/>
              </a:ext>
            </a:extLst>
          </p:cNvPr>
          <p:cNvSpPr>
            <a:spLocks noGrp="1"/>
          </p:cNvSpPr>
          <p:nvPr>
            <p:ph type="title"/>
          </p:nvPr>
        </p:nvSpPr>
        <p:spPr/>
        <p:txBody>
          <a:bodyPr/>
          <a:lstStyle/>
          <a:p>
            <a:r>
              <a:rPr lang="en-US" dirty="0"/>
              <a:t>Gaussian edge potentials</a:t>
            </a:r>
          </a:p>
        </p:txBody>
      </p:sp>
      <p:sp>
        <p:nvSpPr>
          <p:cNvPr id="3" name="Content Placeholder 2">
            <a:extLst>
              <a:ext uri="{FF2B5EF4-FFF2-40B4-BE49-F238E27FC236}">
                <a16:creationId xmlns:a16="http://schemas.microsoft.com/office/drawing/2014/main" id="{8E80B7F7-F7F8-1945-8998-280A3EC8A387}"/>
              </a:ext>
            </a:extLst>
          </p:cNvPr>
          <p:cNvSpPr>
            <a:spLocks noGrp="1"/>
          </p:cNvSpPr>
          <p:nvPr>
            <p:ph idx="1"/>
          </p:nvPr>
        </p:nvSpPr>
        <p:spPr/>
        <p:txBody>
          <a:bodyPr/>
          <a:lstStyle/>
          <a:p>
            <a:endParaRPr lang="en-US" dirty="0"/>
          </a:p>
          <a:p>
            <a:endParaRPr lang="en-US" dirty="0"/>
          </a:p>
          <a:p>
            <a:r>
              <a:rPr lang="en-US" dirty="0"/>
              <a:t>What should </a:t>
            </a:r>
            <a:r>
              <a:rPr lang="en-US" b="1" dirty="0"/>
              <a:t>f </a:t>
            </a:r>
            <a:r>
              <a:rPr lang="en-US" dirty="0"/>
              <a:t>be?</a:t>
            </a:r>
          </a:p>
          <a:p>
            <a:r>
              <a:rPr lang="en-US" dirty="0"/>
              <a:t>simple answer: color, position</a:t>
            </a:r>
          </a:p>
        </p:txBody>
      </p:sp>
      <p:pic>
        <p:nvPicPr>
          <p:cNvPr id="4" name="Picture 3">
            <a:extLst>
              <a:ext uri="{FF2B5EF4-FFF2-40B4-BE49-F238E27FC236}">
                <a16:creationId xmlns:a16="http://schemas.microsoft.com/office/drawing/2014/main" id="{BCBF9BA5-6EC0-A54E-9C40-B97340A44C2B}"/>
              </a:ext>
            </a:extLst>
          </p:cNvPr>
          <p:cNvPicPr>
            <a:picLocks noChangeAspect="1"/>
          </p:cNvPicPr>
          <p:nvPr/>
        </p:nvPicPr>
        <p:blipFill>
          <a:blip r:embed="rId2"/>
          <a:stretch>
            <a:fillRect/>
          </a:stretch>
        </p:blipFill>
        <p:spPr>
          <a:xfrm>
            <a:off x="3892549" y="2078247"/>
            <a:ext cx="5114399" cy="824903"/>
          </a:xfrm>
          <a:prstGeom prst="rect">
            <a:avLst/>
          </a:prstGeom>
        </p:spPr>
      </p:pic>
    </p:spTree>
    <p:extLst>
      <p:ext uri="{BB962C8B-B14F-4D97-AF65-F5344CB8AC3E}">
        <p14:creationId xmlns:p14="http://schemas.microsoft.com/office/powerpoint/2010/main" val="1351403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Callout 11">
            <a:extLst>
              <a:ext uri="{FF2B5EF4-FFF2-40B4-BE49-F238E27FC236}">
                <a16:creationId xmlns:a16="http://schemas.microsoft.com/office/drawing/2014/main" id="{9C8DDA0B-2BCE-0A45-A8D5-2CFEF7806334}"/>
              </a:ext>
            </a:extLst>
          </p:cNvPr>
          <p:cNvSpPr/>
          <p:nvPr/>
        </p:nvSpPr>
        <p:spPr>
          <a:xfrm>
            <a:off x="6259513" y="1484309"/>
            <a:ext cx="5688815" cy="1325563"/>
          </a:xfrm>
          <a:prstGeom prst="downArrowCallo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Callout 10">
            <a:extLst>
              <a:ext uri="{FF2B5EF4-FFF2-40B4-BE49-F238E27FC236}">
                <a16:creationId xmlns:a16="http://schemas.microsoft.com/office/drawing/2014/main" id="{C09A48D2-CE20-4848-91B1-2303DB61788C}"/>
              </a:ext>
            </a:extLst>
          </p:cNvPr>
          <p:cNvSpPr/>
          <p:nvPr/>
        </p:nvSpPr>
        <p:spPr>
          <a:xfrm>
            <a:off x="5090318" y="1484310"/>
            <a:ext cx="1169195" cy="1325562"/>
          </a:xfrm>
          <a:prstGeom prst="downArrowCallou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Callout 7">
            <a:extLst>
              <a:ext uri="{FF2B5EF4-FFF2-40B4-BE49-F238E27FC236}">
                <a16:creationId xmlns:a16="http://schemas.microsoft.com/office/drawing/2014/main" id="{9758162A-C7E9-0640-978B-F01C730A787B}"/>
              </a:ext>
            </a:extLst>
          </p:cNvPr>
          <p:cNvSpPr/>
          <p:nvPr/>
        </p:nvSpPr>
        <p:spPr>
          <a:xfrm>
            <a:off x="2882900" y="1512886"/>
            <a:ext cx="1331913" cy="1130302"/>
          </a:xfrm>
          <a:prstGeom prst="downArrowCallou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DD4746-A96D-B84E-BD29-788CADDD31AD}"/>
              </a:ext>
            </a:extLst>
          </p:cNvPr>
          <p:cNvSpPr>
            <a:spLocks noGrp="1"/>
          </p:cNvSpPr>
          <p:nvPr>
            <p:ph type="title"/>
          </p:nvPr>
        </p:nvSpPr>
        <p:spPr/>
        <p:txBody>
          <a:bodyPr/>
          <a:lstStyle/>
          <a:p>
            <a:r>
              <a:rPr lang="en-US" dirty="0"/>
              <a:t>Mean field inference for Dense-CRF</a:t>
            </a:r>
          </a:p>
        </p:txBody>
      </p:sp>
      <p:pic>
        <p:nvPicPr>
          <p:cNvPr id="5" name="Picture 4">
            <a:extLst>
              <a:ext uri="{FF2B5EF4-FFF2-40B4-BE49-F238E27FC236}">
                <a16:creationId xmlns:a16="http://schemas.microsoft.com/office/drawing/2014/main" id="{E8629808-7D1F-924E-B23C-55F096234321}"/>
              </a:ext>
            </a:extLst>
          </p:cNvPr>
          <p:cNvPicPr>
            <a:picLocks noChangeAspect="1"/>
          </p:cNvPicPr>
          <p:nvPr/>
        </p:nvPicPr>
        <p:blipFill>
          <a:blip r:embed="rId2"/>
          <a:stretch>
            <a:fillRect/>
          </a:stretch>
        </p:blipFill>
        <p:spPr>
          <a:xfrm>
            <a:off x="419210" y="1512886"/>
            <a:ext cx="11529118" cy="844552"/>
          </a:xfrm>
          <a:prstGeom prst="rect">
            <a:avLst/>
          </a:prstGeom>
        </p:spPr>
      </p:pic>
      <p:sp>
        <p:nvSpPr>
          <p:cNvPr id="9" name="TextBox 8">
            <a:extLst>
              <a:ext uri="{FF2B5EF4-FFF2-40B4-BE49-F238E27FC236}">
                <a16:creationId xmlns:a16="http://schemas.microsoft.com/office/drawing/2014/main" id="{2B10BE4A-C0C3-994E-AED0-AAFF3F79BCBE}"/>
              </a:ext>
            </a:extLst>
          </p:cNvPr>
          <p:cNvSpPr txBox="1"/>
          <p:nvPr/>
        </p:nvSpPr>
        <p:spPr>
          <a:xfrm>
            <a:off x="2882900" y="2657475"/>
            <a:ext cx="1389063" cy="369332"/>
          </a:xfrm>
          <a:prstGeom prst="rect">
            <a:avLst/>
          </a:prstGeom>
          <a:noFill/>
        </p:spPr>
        <p:txBody>
          <a:bodyPr wrap="square" rtlCol="0">
            <a:spAutoFit/>
          </a:bodyPr>
          <a:lstStyle/>
          <a:p>
            <a:pPr algn="ctr"/>
            <a:r>
              <a:rPr lang="en-US" dirty="0"/>
              <a:t>Unary</a:t>
            </a:r>
          </a:p>
        </p:txBody>
      </p:sp>
      <p:sp>
        <p:nvSpPr>
          <p:cNvPr id="10" name="TextBox 9">
            <a:extLst>
              <a:ext uri="{FF2B5EF4-FFF2-40B4-BE49-F238E27FC236}">
                <a16:creationId xmlns:a16="http://schemas.microsoft.com/office/drawing/2014/main" id="{95AC8784-70DF-1546-B8E7-F538E54F879F}"/>
              </a:ext>
            </a:extLst>
          </p:cNvPr>
          <p:cNvSpPr txBox="1"/>
          <p:nvPr/>
        </p:nvSpPr>
        <p:spPr>
          <a:xfrm>
            <a:off x="4893269" y="2793301"/>
            <a:ext cx="1563292" cy="923330"/>
          </a:xfrm>
          <a:prstGeom prst="rect">
            <a:avLst/>
          </a:prstGeom>
          <a:noFill/>
        </p:spPr>
        <p:txBody>
          <a:bodyPr wrap="square" rtlCol="0">
            <a:spAutoFit/>
          </a:bodyPr>
          <a:lstStyle/>
          <a:p>
            <a:pPr algn="ctr"/>
            <a:r>
              <a:rPr lang="en-US" dirty="0"/>
              <a:t>Label compatibility transform</a:t>
            </a:r>
          </a:p>
        </p:txBody>
      </p:sp>
      <p:sp>
        <p:nvSpPr>
          <p:cNvPr id="13" name="TextBox 12">
            <a:extLst>
              <a:ext uri="{FF2B5EF4-FFF2-40B4-BE49-F238E27FC236}">
                <a16:creationId xmlns:a16="http://schemas.microsoft.com/office/drawing/2014/main" id="{F719C30C-C94D-C346-9A10-609A15C77B23}"/>
              </a:ext>
            </a:extLst>
          </p:cNvPr>
          <p:cNvSpPr txBox="1"/>
          <p:nvPr/>
        </p:nvSpPr>
        <p:spPr>
          <a:xfrm>
            <a:off x="8222058" y="2793301"/>
            <a:ext cx="1563292" cy="646331"/>
          </a:xfrm>
          <a:prstGeom prst="rect">
            <a:avLst/>
          </a:prstGeom>
          <a:noFill/>
        </p:spPr>
        <p:txBody>
          <a:bodyPr wrap="square" rtlCol="0">
            <a:spAutoFit/>
          </a:bodyPr>
          <a:lstStyle/>
          <a:p>
            <a:pPr algn="ctr"/>
            <a:r>
              <a:rPr lang="en-US" dirty="0"/>
              <a:t>Message passing</a:t>
            </a:r>
          </a:p>
        </p:txBody>
      </p:sp>
      <p:pic>
        <p:nvPicPr>
          <p:cNvPr id="14" name="Picture 13">
            <a:extLst>
              <a:ext uri="{FF2B5EF4-FFF2-40B4-BE49-F238E27FC236}">
                <a16:creationId xmlns:a16="http://schemas.microsoft.com/office/drawing/2014/main" id="{D6949551-0DC2-C04F-8DBD-9649C7A09FA1}"/>
              </a:ext>
            </a:extLst>
          </p:cNvPr>
          <p:cNvPicPr>
            <a:picLocks noChangeAspect="1"/>
          </p:cNvPicPr>
          <p:nvPr/>
        </p:nvPicPr>
        <p:blipFill>
          <a:blip r:embed="rId3"/>
          <a:stretch>
            <a:fillRect/>
          </a:stretch>
        </p:blipFill>
        <p:spPr>
          <a:xfrm>
            <a:off x="3376115" y="4826000"/>
            <a:ext cx="5439769" cy="961338"/>
          </a:xfrm>
          <a:prstGeom prst="rect">
            <a:avLst/>
          </a:prstGeom>
        </p:spPr>
      </p:pic>
    </p:spTree>
    <p:extLst>
      <p:ext uri="{BB962C8B-B14F-4D97-AF65-F5344CB8AC3E}">
        <p14:creationId xmlns:p14="http://schemas.microsoft.com/office/powerpoint/2010/main" val="340811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8" grpId="0" animBg="1"/>
      <p:bldP spid="9" grpId="0"/>
      <p:bldP spid="10"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Fully Connected CRFs</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 y="1690688"/>
            <a:ext cx="10058400" cy="2964230"/>
          </a:xfrm>
          <a:prstGeom prst="rect">
            <a:avLst/>
          </a:prstGeom>
        </p:spPr>
      </p:pic>
      <p:sp>
        <p:nvSpPr>
          <p:cNvPr id="6" name="TextBox 5"/>
          <p:cNvSpPr txBox="1"/>
          <p:nvPr/>
        </p:nvSpPr>
        <p:spPr>
          <a:xfrm>
            <a:off x="3151414" y="4654918"/>
            <a:ext cx="1845129" cy="369332"/>
          </a:xfrm>
          <a:prstGeom prst="rect">
            <a:avLst/>
          </a:prstGeom>
          <a:noFill/>
        </p:spPr>
        <p:txBody>
          <a:bodyPr wrap="square" rtlCol="0">
            <a:spAutoFit/>
          </a:bodyPr>
          <a:lstStyle/>
          <a:p>
            <a:pPr algn="ctr"/>
            <a:r>
              <a:rPr lang="en-US" dirty="0"/>
              <a:t>Grid CRF</a:t>
            </a:r>
          </a:p>
        </p:txBody>
      </p:sp>
      <p:sp>
        <p:nvSpPr>
          <p:cNvPr id="7" name="TextBox 6"/>
          <p:cNvSpPr txBox="1"/>
          <p:nvPr/>
        </p:nvSpPr>
        <p:spPr>
          <a:xfrm>
            <a:off x="7138307" y="4654918"/>
            <a:ext cx="1845129" cy="646331"/>
          </a:xfrm>
          <a:prstGeom prst="rect">
            <a:avLst/>
          </a:prstGeom>
          <a:noFill/>
        </p:spPr>
        <p:txBody>
          <a:bodyPr wrap="square" rtlCol="0">
            <a:spAutoFit/>
          </a:bodyPr>
          <a:lstStyle/>
          <a:p>
            <a:pPr algn="ctr"/>
            <a:r>
              <a:rPr lang="en-US" dirty="0"/>
              <a:t>Fully connected CRF</a:t>
            </a:r>
          </a:p>
        </p:txBody>
      </p:sp>
      <p:sp>
        <p:nvSpPr>
          <p:cNvPr id="8" name="TextBox 7"/>
          <p:cNvSpPr txBox="1"/>
          <p:nvPr/>
        </p:nvSpPr>
        <p:spPr>
          <a:xfrm>
            <a:off x="9134475" y="4654918"/>
            <a:ext cx="1845129" cy="369332"/>
          </a:xfrm>
          <a:prstGeom prst="rect">
            <a:avLst/>
          </a:prstGeom>
          <a:noFill/>
        </p:spPr>
        <p:txBody>
          <a:bodyPr wrap="square" rtlCol="0">
            <a:spAutoFit/>
          </a:bodyPr>
          <a:lstStyle/>
          <a:p>
            <a:pPr algn="ctr"/>
            <a:r>
              <a:rPr lang="en-US" dirty="0"/>
              <a:t>Ground truth</a:t>
            </a:r>
          </a:p>
        </p:txBody>
      </p:sp>
      <p:sp>
        <p:nvSpPr>
          <p:cNvPr id="9" name="Rectangle 8"/>
          <p:cNvSpPr/>
          <p:nvPr/>
        </p:nvSpPr>
        <p:spPr>
          <a:xfrm>
            <a:off x="5082266" y="1485900"/>
            <a:ext cx="1990724" cy="3815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011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2DE4-36C8-E848-B212-38185AFD0982}"/>
              </a:ext>
            </a:extLst>
          </p:cNvPr>
          <p:cNvSpPr>
            <a:spLocks noGrp="1"/>
          </p:cNvSpPr>
          <p:nvPr>
            <p:ph type="title"/>
          </p:nvPr>
        </p:nvSpPr>
        <p:spPr/>
        <p:txBody>
          <a:bodyPr/>
          <a:lstStyle/>
          <a:p>
            <a:r>
              <a:rPr lang="en-US" dirty="0"/>
              <a:t>Fully connected CRFs</a:t>
            </a:r>
          </a:p>
        </p:txBody>
      </p:sp>
      <p:pic>
        <p:nvPicPr>
          <p:cNvPr id="5" name="Picture 4">
            <a:extLst>
              <a:ext uri="{FF2B5EF4-FFF2-40B4-BE49-F238E27FC236}">
                <a16:creationId xmlns:a16="http://schemas.microsoft.com/office/drawing/2014/main" id="{50CD9656-6A85-744D-A259-2FC5AEDDE0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60811"/>
            <a:ext cx="12192000" cy="3936377"/>
          </a:xfrm>
          <a:prstGeom prst="rect">
            <a:avLst/>
          </a:prstGeom>
        </p:spPr>
      </p:pic>
      <p:sp>
        <p:nvSpPr>
          <p:cNvPr id="6" name="TextBox 5">
            <a:extLst>
              <a:ext uri="{FF2B5EF4-FFF2-40B4-BE49-F238E27FC236}">
                <a16:creationId xmlns:a16="http://schemas.microsoft.com/office/drawing/2014/main" id="{9E3016DA-B864-D34E-87FE-C151364EBFC2}"/>
              </a:ext>
            </a:extLst>
          </p:cNvPr>
          <p:cNvSpPr txBox="1"/>
          <p:nvPr/>
        </p:nvSpPr>
        <p:spPr>
          <a:xfrm>
            <a:off x="0" y="6176963"/>
            <a:ext cx="12192000" cy="646331"/>
          </a:xfrm>
          <a:prstGeom prst="rect">
            <a:avLst/>
          </a:prstGeom>
          <a:noFill/>
        </p:spPr>
        <p:txBody>
          <a:bodyPr wrap="square" rtlCol="0">
            <a:spAutoFit/>
          </a:bodyPr>
          <a:lstStyle/>
          <a:p>
            <a:r>
              <a:rPr lang="en-US" dirty="0"/>
              <a:t>Semantic Image Segmentation with Deep Convolutional Nets and Fully Connected CRFs. Liang-</a:t>
            </a:r>
            <a:r>
              <a:rPr lang="en-US" dirty="0" err="1"/>
              <a:t>Chieh</a:t>
            </a:r>
            <a:r>
              <a:rPr lang="en-US" dirty="0"/>
              <a:t> Chen, George Papandreou, </a:t>
            </a:r>
            <a:r>
              <a:rPr lang="en-US" dirty="0" err="1"/>
              <a:t>Iasonas</a:t>
            </a:r>
            <a:r>
              <a:rPr lang="en-US" dirty="0"/>
              <a:t> Kokkinos, Kevin Murphy, Alan </a:t>
            </a:r>
            <a:r>
              <a:rPr lang="en-US" dirty="0" err="1"/>
              <a:t>Yuille</a:t>
            </a:r>
            <a:r>
              <a:rPr lang="en-US" dirty="0"/>
              <a:t>. In </a:t>
            </a:r>
            <a:r>
              <a:rPr lang="en-US" i="1" dirty="0"/>
              <a:t>ICLR, </a:t>
            </a:r>
            <a:r>
              <a:rPr lang="en-US" dirty="0"/>
              <a:t>2015.</a:t>
            </a:r>
          </a:p>
        </p:txBody>
      </p:sp>
    </p:spTree>
    <p:extLst>
      <p:ext uri="{BB962C8B-B14F-4D97-AF65-F5344CB8AC3E}">
        <p14:creationId xmlns:p14="http://schemas.microsoft.com/office/powerpoint/2010/main" val="1386371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4" name="Cube 3"/>
          <p:cNvSpPr/>
          <p:nvPr/>
        </p:nvSpPr>
        <p:spPr>
          <a:xfrm>
            <a:off x="3877733" y="2015066"/>
            <a:ext cx="4030133" cy="3725333"/>
          </a:xfrm>
          <a:prstGeom prst="cube">
            <a:avLst>
              <a:gd name="adj" fmla="val 45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3640666" y="5825067"/>
            <a:ext cx="812801"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52332" y="5842000"/>
            <a:ext cx="524933" cy="369332"/>
          </a:xfrm>
          <a:prstGeom prst="rect">
            <a:avLst/>
          </a:prstGeom>
          <a:noFill/>
        </p:spPr>
        <p:txBody>
          <a:bodyPr wrap="square" rtlCol="0">
            <a:spAutoFit/>
          </a:bodyPr>
          <a:lstStyle/>
          <a:p>
            <a:pPr algn="ctr"/>
            <a:r>
              <a:rPr lang="en-US"/>
              <a:t>h/4</a:t>
            </a:r>
            <a:endParaRPr lang="en-US" dirty="0"/>
          </a:p>
        </p:txBody>
      </p:sp>
      <p:cxnSp>
        <p:nvCxnSpPr>
          <p:cNvPr id="8" name="Straight Arrow Connector 7"/>
          <p:cNvCxnSpPr/>
          <p:nvPr/>
        </p:nvCxnSpPr>
        <p:spPr>
          <a:xfrm>
            <a:off x="3522133" y="4724400"/>
            <a:ext cx="0" cy="91439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29466" y="5031740"/>
            <a:ext cx="626534" cy="369332"/>
          </a:xfrm>
          <a:prstGeom prst="rect">
            <a:avLst/>
          </a:prstGeom>
          <a:noFill/>
        </p:spPr>
        <p:txBody>
          <a:bodyPr wrap="square" rtlCol="0">
            <a:spAutoFit/>
          </a:bodyPr>
          <a:lstStyle/>
          <a:p>
            <a:pPr algn="ctr"/>
            <a:r>
              <a:rPr lang="en-US"/>
              <a:t>w/4</a:t>
            </a:r>
            <a:endParaRPr lang="en-US" dirty="0"/>
          </a:p>
        </p:txBody>
      </p:sp>
      <p:sp>
        <p:nvSpPr>
          <p:cNvPr id="10" name="Cube 9"/>
          <p:cNvSpPr/>
          <p:nvPr/>
        </p:nvSpPr>
        <p:spPr>
          <a:xfrm>
            <a:off x="4453468" y="2607732"/>
            <a:ext cx="2404533" cy="2387601"/>
          </a:xfrm>
          <a:prstGeom prst="cube">
            <a:avLst>
              <a:gd name="adj" fmla="val 16603"/>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be 10"/>
          <p:cNvSpPr/>
          <p:nvPr/>
        </p:nvSpPr>
        <p:spPr>
          <a:xfrm>
            <a:off x="3996268" y="3081865"/>
            <a:ext cx="2404533" cy="2387601"/>
          </a:xfrm>
          <a:prstGeom prst="cube">
            <a:avLst>
              <a:gd name="adj" fmla="val 16603"/>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p:cNvSpPr/>
          <p:nvPr/>
        </p:nvSpPr>
        <p:spPr>
          <a:xfrm>
            <a:off x="4114801" y="3860801"/>
            <a:ext cx="1236132" cy="1269999"/>
          </a:xfrm>
          <a:prstGeom prst="cube">
            <a:avLst>
              <a:gd name="adj" fmla="val 323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3623734" y="4351868"/>
            <a:ext cx="1236132" cy="1269999"/>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241799" y="4250267"/>
            <a:ext cx="524933" cy="369332"/>
          </a:xfrm>
          <a:prstGeom prst="rect">
            <a:avLst/>
          </a:prstGeom>
          <a:noFill/>
        </p:spPr>
        <p:txBody>
          <a:bodyPr wrap="square" rtlCol="0">
            <a:spAutoFit/>
          </a:bodyPr>
          <a:lstStyle/>
          <a:p>
            <a:pPr algn="ctr"/>
            <a:r>
              <a:rPr lang="en-US" dirty="0">
                <a:solidFill>
                  <a:schemeClr val="bg1"/>
                </a:solidFill>
              </a:rPr>
              <a:t>c</a:t>
            </a:r>
          </a:p>
        </p:txBody>
      </p:sp>
      <p:cxnSp>
        <p:nvCxnSpPr>
          <p:cNvPr id="13" name="Straight Arrow Connector 12"/>
          <p:cNvCxnSpPr/>
          <p:nvPr/>
        </p:nvCxnSpPr>
        <p:spPr>
          <a:xfrm flipV="1">
            <a:off x="4368800" y="4351867"/>
            <a:ext cx="389467" cy="389466"/>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10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1" grpId="0" animBg="1"/>
      <p:bldP spid="14" grpId="0" animBg="1"/>
      <p:bldP spid="15" grpId="0" animBg="1"/>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a:t>
            </a:r>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le 4"/>
          <p:cNvSpPr/>
          <p:nvPr/>
        </p:nvSpPr>
        <p:spPr>
          <a:xfrm>
            <a:off x="9018814" y="4204607"/>
            <a:ext cx="2090057" cy="13226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2400" dirty="0"/>
              <a:t>Best Non-CNN approach: ~46.4%</a:t>
            </a:r>
          </a:p>
        </p:txBody>
      </p:sp>
      <p:sp>
        <p:nvSpPr>
          <p:cNvPr id="6" name="TextBox 5"/>
          <p:cNvSpPr txBox="1"/>
          <p:nvPr/>
        </p:nvSpPr>
        <p:spPr>
          <a:xfrm>
            <a:off x="0" y="6176963"/>
            <a:ext cx="12192000" cy="646331"/>
          </a:xfrm>
          <a:prstGeom prst="rect">
            <a:avLst/>
          </a:prstGeom>
          <a:noFill/>
        </p:spPr>
        <p:txBody>
          <a:bodyPr wrap="square" rtlCol="0">
            <a:spAutoFit/>
          </a:bodyPr>
          <a:lstStyle/>
          <a:p>
            <a:r>
              <a:rPr lang="en-US" dirty="0"/>
              <a:t>Semantic Image Segmentation with Deep Convolutional Nets and Fully Connected CRFs. Liang-</a:t>
            </a:r>
            <a:r>
              <a:rPr lang="en-US" dirty="0" err="1"/>
              <a:t>Chieh</a:t>
            </a:r>
            <a:r>
              <a:rPr lang="en-US" dirty="0"/>
              <a:t> Chen, George Papandreou, </a:t>
            </a:r>
            <a:r>
              <a:rPr lang="en-US" dirty="0" err="1"/>
              <a:t>Iasonas</a:t>
            </a:r>
            <a:r>
              <a:rPr lang="en-US" dirty="0"/>
              <a:t> Kokkinos, Kevin Murphy, Alan </a:t>
            </a:r>
            <a:r>
              <a:rPr lang="en-US" dirty="0" err="1"/>
              <a:t>Yuille</a:t>
            </a:r>
            <a:r>
              <a:rPr lang="en-US" dirty="0"/>
              <a:t>. In </a:t>
            </a:r>
            <a:r>
              <a:rPr lang="en-US" i="1" dirty="0"/>
              <a:t>ICLR, </a:t>
            </a:r>
            <a:r>
              <a:rPr lang="en-US" dirty="0"/>
              <a:t>2015.</a:t>
            </a:r>
          </a:p>
        </p:txBody>
      </p:sp>
    </p:spTree>
    <p:extLst>
      <p:ext uri="{BB962C8B-B14F-4D97-AF65-F5344CB8AC3E}">
        <p14:creationId xmlns:p14="http://schemas.microsoft.com/office/powerpoint/2010/main" val="58933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additions</a:t>
            </a:r>
          </a:p>
        </p:txBody>
      </p:sp>
      <p:graphicFrame>
        <p:nvGraphicFramePr>
          <p:cNvPr id="4" name="Content Placeholder 3"/>
          <p:cNvGraphicFramePr>
            <a:graphicFrameLocks noGrp="1"/>
          </p:cNvGraphicFramePr>
          <p:nvPr>
            <p:ph idx="1"/>
            <p:extLst/>
          </p:nvPr>
        </p:nvGraphicFramePr>
        <p:xfrm>
          <a:off x="2438400" y="1298802"/>
          <a:ext cx="7010400" cy="4068536"/>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tblGrid>
              <a:tr h="811394">
                <a:tc>
                  <a:txBody>
                    <a:bodyPr/>
                    <a:lstStyle/>
                    <a:p>
                      <a:r>
                        <a:rPr lang="en-US" sz="2400" dirty="0"/>
                        <a:t>Method</a:t>
                      </a:r>
                    </a:p>
                  </a:txBody>
                  <a:tcPr/>
                </a:tc>
                <a:tc>
                  <a:txBody>
                    <a:bodyPr/>
                    <a:lstStyle/>
                    <a:p>
                      <a:r>
                        <a:rPr lang="en-US" sz="2400" dirty="0"/>
                        <a:t>mean </a:t>
                      </a:r>
                      <a:r>
                        <a:rPr lang="en-US" sz="2400" dirty="0" err="1"/>
                        <a:t>IoU</a:t>
                      </a:r>
                      <a:r>
                        <a:rPr lang="en-US" sz="2400" dirty="0"/>
                        <a:t> (%)</a:t>
                      </a:r>
                    </a:p>
                  </a:txBody>
                  <a:tcPr/>
                </a:tc>
                <a:extLst>
                  <a:ext uri="{0D108BD9-81ED-4DB2-BD59-A6C34878D82A}">
                    <a16:rowId xmlns:a16="http://schemas.microsoft.com/office/drawing/2014/main" val="10000"/>
                  </a:ext>
                </a:extLst>
              </a:tr>
              <a:tr h="811394">
                <a:tc>
                  <a:txBody>
                    <a:bodyPr/>
                    <a:lstStyle/>
                    <a:p>
                      <a:r>
                        <a:rPr lang="en-US" sz="2400" dirty="0"/>
                        <a:t>VGG16 + Skip + Dilation</a:t>
                      </a:r>
                    </a:p>
                  </a:txBody>
                  <a:tcPr/>
                </a:tc>
                <a:tc>
                  <a:txBody>
                    <a:bodyPr/>
                    <a:lstStyle/>
                    <a:p>
                      <a:r>
                        <a:rPr lang="en-US" sz="2400" dirty="0"/>
                        <a:t>65.8</a:t>
                      </a:r>
                    </a:p>
                  </a:txBody>
                  <a:tcPr/>
                </a:tc>
                <a:extLst>
                  <a:ext uri="{0D108BD9-81ED-4DB2-BD59-A6C34878D82A}">
                    <a16:rowId xmlns:a16="http://schemas.microsoft.com/office/drawing/2014/main" val="10001"/>
                  </a:ext>
                </a:extLst>
              </a:tr>
              <a:tr h="811394">
                <a:tc>
                  <a:txBody>
                    <a:bodyPr/>
                    <a:lstStyle/>
                    <a:p>
                      <a:r>
                        <a:rPr lang="en-US" sz="2400" dirty="0"/>
                        <a:t>ResNet101</a:t>
                      </a:r>
                    </a:p>
                  </a:txBody>
                  <a:tcPr/>
                </a:tc>
                <a:tc>
                  <a:txBody>
                    <a:bodyPr/>
                    <a:lstStyle/>
                    <a:p>
                      <a:r>
                        <a:rPr lang="en-US" sz="2400" dirty="0"/>
                        <a:t>68.7</a:t>
                      </a:r>
                    </a:p>
                  </a:txBody>
                  <a:tcPr/>
                </a:tc>
                <a:extLst>
                  <a:ext uri="{0D108BD9-81ED-4DB2-BD59-A6C34878D82A}">
                    <a16:rowId xmlns:a16="http://schemas.microsoft.com/office/drawing/2014/main" val="10002"/>
                  </a:ext>
                </a:extLst>
              </a:tr>
              <a:tr h="811394">
                <a:tc>
                  <a:txBody>
                    <a:bodyPr/>
                    <a:lstStyle/>
                    <a:p>
                      <a:r>
                        <a:rPr lang="en-US" sz="2400" dirty="0"/>
                        <a:t>ResNet101 + Pyramid</a:t>
                      </a:r>
                    </a:p>
                  </a:txBody>
                  <a:tcPr/>
                </a:tc>
                <a:tc>
                  <a:txBody>
                    <a:bodyPr/>
                    <a:lstStyle/>
                    <a:p>
                      <a:r>
                        <a:rPr lang="en-US" sz="2400" dirty="0"/>
                        <a:t>71.3</a:t>
                      </a:r>
                    </a:p>
                  </a:txBody>
                  <a:tcPr/>
                </a:tc>
                <a:extLst>
                  <a:ext uri="{0D108BD9-81ED-4DB2-BD59-A6C34878D82A}">
                    <a16:rowId xmlns:a16="http://schemas.microsoft.com/office/drawing/2014/main" val="10003"/>
                  </a:ext>
                </a:extLst>
              </a:tr>
              <a:tr h="811394">
                <a:tc>
                  <a:txBody>
                    <a:bodyPr/>
                    <a:lstStyle/>
                    <a:p>
                      <a:r>
                        <a:rPr lang="en-US" sz="2400" dirty="0"/>
                        <a:t>ResNet101 + Pyramid + COCO</a:t>
                      </a:r>
                    </a:p>
                  </a:txBody>
                  <a:tcPr/>
                </a:tc>
                <a:tc>
                  <a:txBody>
                    <a:bodyPr/>
                    <a:lstStyle/>
                    <a:p>
                      <a:r>
                        <a:rPr lang="en-US" sz="2400" dirty="0"/>
                        <a:t>74.9</a:t>
                      </a:r>
                    </a:p>
                  </a:txBody>
                  <a:tcPr/>
                </a:tc>
                <a:extLst>
                  <a:ext uri="{0D108BD9-81ED-4DB2-BD59-A6C34878D82A}">
                    <a16:rowId xmlns:a16="http://schemas.microsoft.com/office/drawing/2014/main" val="10004"/>
                  </a:ext>
                </a:extLst>
              </a:tr>
            </a:tbl>
          </a:graphicData>
        </a:graphic>
      </p:graphicFrame>
      <p:sp>
        <p:nvSpPr>
          <p:cNvPr id="5" name="Rectangle 4"/>
          <p:cNvSpPr/>
          <p:nvPr/>
        </p:nvSpPr>
        <p:spPr>
          <a:xfrm>
            <a:off x="0" y="5977849"/>
            <a:ext cx="12192000" cy="646331"/>
          </a:xfrm>
          <a:prstGeom prst="rect">
            <a:avLst/>
          </a:prstGeom>
        </p:spPr>
        <p:txBody>
          <a:bodyPr wrap="square">
            <a:spAutoFit/>
          </a:bodyPr>
          <a:lstStyle/>
          <a:p>
            <a:r>
              <a:rPr lang="en-US" b="0" i="0" dirty="0" err="1">
                <a:solidFill>
                  <a:srgbClr val="333333"/>
                </a:solidFill>
                <a:effectLst/>
                <a:latin typeface="Helvetica Neue" charset="0"/>
              </a:rPr>
              <a:t>DeepLab</a:t>
            </a:r>
            <a:r>
              <a:rPr lang="en-US" b="0" i="0" dirty="0">
                <a:solidFill>
                  <a:srgbClr val="333333"/>
                </a:solidFill>
                <a:effectLst/>
                <a:latin typeface="Helvetica Neue" charset="0"/>
              </a:rPr>
              <a:t>: Semantic Image Segmentation with Deep Convolutional Nets, </a:t>
            </a:r>
            <a:r>
              <a:rPr lang="en-US" b="0" i="0" dirty="0" err="1">
                <a:solidFill>
                  <a:srgbClr val="333333"/>
                </a:solidFill>
                <a:effectLst/>
                <a:latin typeface="Helvetica Neue" charset="0"/>
              </a:rPr>
              <a:t>Atrous</a:t>
            </a:r>
            <a:r>
              <a:rPr lang="en-US" b="0" i="0" dirty="0">
                <a:solidFill>
                  <a:srgbClr val="333333"/>
                </a:solidFill>
                <a:effectLst/>
                <a:latin typeface="Helvetica Neue" charset="0"/>
              </a:rPr>
              <a:t> Convolution, and Fully Connected CRFs. </a:t>
            </a:r>
            <a:r>
              <a:rPr lang="en-US" dirty="0"/>
              <a:t>Liang-</a:t>
            </a:r>
            <a:r>
              <a:rPr lang="en-US" dirty="0" err="1"/>
              <a:t>Chieh</a:t>
            </a:r>
            <a:r>
              <a:rPr lang="en-US" dirty="0"/>
              <a:t> Chen, George Papandreou, </a:t>
            </a:r>
            <a:r>
              <a:rPr lang="en-US" dirty="0" err="1"/>
              <a:t>Iasonas</a:t>
            </a:r>
            <a:r>
              <a:rPr lang="en-US" dirty="0"/>
              <a:t> Kokkinos, Kevin Murphy, Alan </a:t>
            </a:r>
            <a:r>
              <a:rPr lang="en-US" dirty="0" err="1"/>
              <a:t>Yuille</a:t>
            </a:r>
            <a:r>
              <a:rPr lang="en-US" dirty="0"/>
              <a:t>. </a:t>
            </a:r>
            <a:r>
              <a:rPr lang="en-US" dirty="0" err="1"/>
              <a:t>Arxiv</a:t>
            </a:r>
            <a:r>
              <a:rPr lang="en-US" dirty="0"/>
              <a:t> 2016.</a:t>
            </a:r>
            <a:endParaRPr lang="en-US" b="0" i="0" dirty="0">
              <a:solidFill>
                <a:srgbClr val="333333"/>
              </a:solidFill>
              <a:effectLst/>
              <a:latin typeface="Helvetica Neue" charset="0"/>
            </a:endParaRPr>
          </a:p>
        </p:txBody>
      </p:sp>
    </p:spTree>
    <p:extLst>
      <p:ext uri="{BB962C8B-B14F-4D97-AF65-F5344CB8AC3E}">
        <p14:creationId xmlns:p14="http://schemas.microsoft.com/office/powerpoint/2010/main" val="1285291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860D7-707F-1A46-A83F-09149BA5E4C6}"/>
              </a:ext>
            </a:extLst>
          </p:cNvPr>
          <p:cNvSpPr>
            <a:spLocks noGrp="1"/>
          </p:cNvSpPr>
          <p:nvPr>
            <p:ph type="title"/>
          </p:nvPr>
        </p:nvSpPr>
        <p:spPr/>
        <p:txBody>
          <a:bodyPr/>
          <a:lstStyle/>
          <a:p>
            <a:r>
              <a:rPr lang="en-US" dirty="0"/>
              <a:t>Mean field inference as a recurrent network</a:t>
            </a:r>
          </a:p>
        </p:txBody>
      </p:sp>
      <p:pic>
        <p:nvPicPr>
          <p:cNvPr id="5" name="Picture 4">
            <a:extLst>
              <a:ext uri="{FF2B5EF4-FFF2-40B4-BE49-F238E27FC236}">
                <a16:creationId xmlns:a16="http://schemas.microsoft.com/office/drawing/2014/main" id="{A5E96D3D-F532-F040-ACDF-B769E179B1E2}"/>
              </a:ext>
            </a:extLst>
          </p:cNvPr>
          <p:cNvPicPr>
            <a:picLocks noChangeAspect="1"/>
          </p:cNvPicPr>
          <p:nvPr/>
        </p:nvPicPr>
        <p:blipFill>
          <a:blip r:embed="rId2"/>
          <a:stretch>
            <a:fillRect/>
          </a:stretch>
        </p:blipFill>
        <p:spPr>
          <a:xfrm>
            <a:off x="2076450" y="1466850"/>
            <a:ext cx="8039100" cy="3924300"/>
          </a:xfrm>
          <a:prstGeom prst="rect">
            <a:avLst/>
          </a:prstGeom>
        </p:spPr>
      </p:pic>
      <p:sp>
        <p:nvSpPr>
          <p:cNvPr id="6" name="Rectangle 5">
            <a:extLst>
              <a:ext uri="{FF2B5EF4-FFF2-40B4-BE49-F238E27FC236}">
                <a16:creationId xmlns:a16="http://schemas.microsoft.com/office/drawing/2014/main" id="{D83E6822-CAE8-1D4F-921E-200F3DCD771D}"/>
              </a:ext>
            </a:extLst>
          </p:cNvPr>
          <p:cNvSpPr/>
          <p:nvPr/>
        </p:nvSpPr>
        <p:spPr>
          <a:xfrm>
            <a:off x="133350" y="6024860"/>
            <a:ext cx="12058650" cy="646331"/>
          </a:xfrm>
          <a:prstGeom prst="rect">
            <a:avLst/>
          </a:prstGeom>
        </p:spPr>
        <p:txBody>
          <a:bodyPr wrap="square">
            <a:spAutoFit/>
          </a:bodyPr>
          <a:lstStyle/>
          <a:p>
            <a:r>
              <a:rPr lang="en-US" b="0" i="0" dirty="0">
                <a:solidFill>
                  <a:srgbClr val="222222"/>
                </a:solidFill>
                <a:effectLst/>
                <a:latin typeface="Arial" panose="020B0604020202020204" pitchFamily="34" charset="0"/>
              </a:rPr>
              <a:t>Zheng, </a:t>
            </a:r>
            <a:r>
              <a:rPr lang="en-US" b="0" i="0" dirty="0" err="1">
                <a:solidFill>
                  <a:srgbClr val="222222"/>
                </a:solidFill>
                <a:effectLst/>
                <a:latin typeface="Arial" panose="020B0604020202020204" pitchFamily="34" charset="0"/>
              </a:rPr>
              <a:t>Shuai</a:t>
            </a:r>
            <a:r>
              <a:rPr lang="en-US" b="0" i="0" dirty="0">
                <a:solidFill>
                  <a:srgbClr val="222222"/>
                </a:solidFill>
                <a:effectLst/>
                <a:latin typeface="Arial" panose="020B0604020202020204" pitchFamily="34" charset="0"/>
              </a:rPr>
              <a:t>, et al. "Conditional random fields as recurrent neural networks." </a:t>
            </a:r>
            <a:r>
              <a:rPr lang="en-US" b="0" i="1" dirty="0">
                <a:solidFill>
                  <a:srgbClr val="222222"/>
                </a:solidFill>
                <a:effectLst/>
                <a:latin typeface="Arial" panose="020B0604020202020204" pitchFamily="34" charset="0"/>
              </a:rPr>
              <a:t>Proceedings of the IEEE international conference on computer vision</a:t>
            </a:r>
            <a:r>
              <a:rPr lang="en-US" b="0" i="0" dirty="0">
                <a:solidFill>
                  <a:srgbClr val="222222"/>
                </a:solidFill>
                <a:effectLst/>
                <a:latin typeface="Arial" panose="020B0604020202020204" pitchFamily="34" charset="0"/>
              </a:rPr>
              <a:t>. 2015.</a:t>
            </a:r>
            <a:endParaRPr lang="en-US" dirty="0"/>
          </a:p>
        </p:txBody>
      </p:sp>
    </p:spTree>
    <p:extLst>
      <p:ext uri="{BB962C8B-B14F-4D97-AF65-F5344CB8AC3E}">
        <p14:creationId xmlns:p14="http://schemas.microsoft.com/office/powerpoint/2010/main" val="2082163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99FFF-0640-C14E-AD8E-9E87D2EAC048}"/>
              </a:ext>
            </a:extLst>
          </p:cNvPr>
          <p:cNvSpPr>
            <a:spLocks noGrp="1"/>
          </p:cNvSpPr>
          <p:nvPr>
            <p:ph type="title"/>
          </p:nvPr>
        </p:nvSpPr>
        <p:spPr/>
        <p:txBody>
          <a:bodyPr/>
          <a:lstStyle/>
          <a:p>
            <a:r>
              <a:rPr lang="en-US" dirty="0"/>
              <a:t>Skip connections</a:t>
            </a:r>
          </a:p>
        </p:txBody>
      </p:sp>
      <p:pic>
        <p:nvPicPr>
          <p:cNvPr id="7" name="Picture 6">
            <a:extLst>
              <a:ext uri="{FF2B5EF4-FFF2-40B4-BE49-F238E27FC236}">
                <a16:creationId xmlns:a16="http://schemas.microsoft.com/office/drawing/2014/main" id="{A48070FA-4D93-5C49-90A4-AC4099D78FF5}"/>
              </a:ext>
            </a:extLst>
          </p:cNvPr>
          <p:cNvPicPr>
            <a:picLocks noChangeAspect="1"/>
          </p:cNvPicPr>
          <p:nvPr/>
        </p:nvPicPr>
        <p:blipFill>
          <a:blip r:embed="rId2"/>
          <a:stretch>
            <a:fillRect/>
          </a:stretch>
        </p:blipFill>
        <p:spPr>
          <a:xfrm>
            <a:off x="838200" y="1308099"/>
            <a:ext cx="10862220" cy="4678363"/>
          </a:xfrm>
          <a:prstGeom prst="rect">
            <a:avLst/>
          </a:prstGeom>
        </p:spPr>
      </p:pic>
      <p:sp>
        <p:nvSpPr>
          <p:cNvPr id="8" name="TextBox 7">
            <a:extLst>
              <a:ext uri="{FF2B5EF4-FFF2-40B4-BE49-F238E27FC236}">
                <a16:creationId xmlns:a16="http://schemas.microsoft.com/office/drawing/2014/main" id="{DD7CFB92-162B-DD44-9DA7-F1A388453638}"/>
              </a:ext>
            </a:extLst>
          </p:cNvPr>
          <p:cNvSpPr txBox="1"/>
          <p:nvPr/>
        </p:nvSpPr>
        <p:spPr>
          <a:xfrm>
            <a:off x="0" y="5986462"/>
            <a:ext cx="12192000" cy="646331"/>
          </a:xfrm>
          <a:prstGeom prst="rect">
            <a:avLst/>
          </a:prstGeom>
          <a:noFill/>
        </p:spPr>
        <p:txBody>
          <a:bodyPr wrap="square" rtlCol="0">
            <a:spAutoFit/>
          </a:bodyPr>
          <a:lstStyle/>
          <a:p>
            <a:r>
              <a:rPr lang="en-US" dirty="0"/>
              <a:t>Long, Jonathan, Evan </a:t>
            </a:r>
            <a:r>
              <a:rPr lang="en-US" dirty="0" err="1"/>
              <a:t>Shelhamer</a:t>
            </a:r>
            <a:r>
              <a:rPr lang="en-US" dirty="0"/>
              <a:t>, and Trevor Darrell. "Fully convolutional networks for semantic segmentation." </a:t>
            </a:r>
            <a:r>
              <a:rPr lang="en-US" i="1" dirty="0"/>
              <a:t>Proceedings of the IEEE conference on computer vision and pattern recognition</a:t>
            </a:r>
            <a:r>
              <a:rPr lang="en-US" dirty="0"/>
              <a:t>. 2015.</a:t>
            </a:r>
          </a:p>
        </p:txBody>
      </p:sp>
    </p:spTree>
    <p:extLst>
      <p:ext uri="{BB962C8B-B14F-4D97-AF65-F5344CB8AC3E}">
        <p14:creationId xmlns:p14="http://schemas.microsoft.com/office/powerpoint/2010/main" val="1076836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B15C-57BB-4E4C-9E38-F227DEE98141}"/>
              </a:ext>
            </a:extLst>
          </p:cNvPr>
          <p:cNvSpPr>
            <a:spLocks noGrp="1"/>
          </p:cNvSpPr>
          <p:nvPr>
            <p:ph type="title"/>
          </p:nvPr>
        </p:nvSpPr>
        <p:spPr/>
        <p:txBody>
          <a:bodyPr/>
          <a:lstStyle/>
          <a:p>
            <a:r>
              <a:rPr lang="en-US" dirty="0"/>
              <a:t>Alternative: coarse-to-fine prediction</a:t>
            </a:r>
          </a:p>
        </p:txBody>
      </p:sp>
      <p:sp>
        <p:nvSpPr>
          <p:cNvPr id="3" name="Content Placeholder 2">
            <a:extLst>
              <a:ext uri="{FF2B5EF4-FFF2-40B4-BE49-F238E27FC236}">
                <a16:creationId xmlns:a16="http://schemas.microsoft.com/office/drawing/2014/main" id="{9FD6D462-DA4F-9243-87C0-D4403B932305}"/>
              </a:ext>
            </a:extLst>
          </p:cNvPr>
          <p:cNvSpPr>
            <a:spLocks noGrp="1"/>
          </p:cNvSpPr>
          <p:nvPr>
            <p:ph idx="1"/>
          </p:nvPr>
        </p:nvSpPr>
        <p:spPr/>
        <p:txBody>
          <a:bodyPr/>
          <a:lstStyle/>
          <a:p>
            <a:r>
              <a:rPr lang="en-US" dirty="0"/>
              <a:t>Inspiration 1: we are making independent predictions from each layer</a:t>
            </a:r>
          </a:p>
          <a:p>
            <a:r>
              <a:rPr lang="en-US" dirty="0"/>
              <a:t>Inspiration 2: CRF-like approaches require iterated inference</a:t>
            </a:r>
          </a:p>
          <a:p>
            <a:r>
              <a:rPr lang="en-US" dirty="0"/>
              <a:t>Inspiration 3: Coarse-to-fine refinement works because: coarse scales capture large scale structure coarsely, fine scales capture fine-scale structures </a:t>
            </a:r>
          </a:p>
        </p:txBody>
      </p:sp>
    </p:spTree>
    <p:extLst>
      <p:ext uri="{BB962C8B-B14F-4D97-AF65-F5344CB8AC3E}">
        <p14:creationId xmlns:p14="http://schemas.microsoft.com/office/powerpoint/2010/main" val="808018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F647-0F6D-7644-A7E8-F8328B7B94B4}"/>
              </a:ext>
            </a:extLst>
          </p:cNvPr>
          <p:cNvSpPr>
            <a:spLocks noGrp="1"/>
          </p:cNvSpPr>
          <p:nvPr>
            <p:ph type="title"/>
          </p:nvPr>
        </p:nvSpPr>
        <p:spPr/>
        <p:txBody>
          <a:bodyPr/>
          <a:lstStyle/>
          <a:p>
            <a:r>
              <a:rPr lang="en-US" dirty="0"/>
              <a:t>U-Net</a:t>
            </a:r>
          </a:p>
        </p:txBody>
      </p:sp>
      <p:pic>
        <p:nvPicPr>
          <p:cNvPr id="9" name="Picture 8">
            <a:extLst>
              <a:ext uri="{FF2B5EF4-FFF2-40B4-BE49-F238E27FC236}">
                <a16:creationId xmlns:a16="http://schemas.microsoft.com/office/drawing/2014/main" id="{A7725794-0205-3E42-B23B-27C56954CDA1}"/>
              </a:ext>
            </a:extLst>
          </p:cNvPr>
          <p:cNvPicPr>
            <a:picLocks noChangeAspect="1"/>
          </p:cNvPicPr>
          <p:nvPr/>
        </p:nvPicPr>
        <p:blipFill>
          <a:blip r:embed="rId2"/>
          <a:stretch>
            <a:fillRect/>
          </a:stretch>
        </p:blipFill>
        <p:spPr>
          <a:xfrm>
            <a:off x="2914650" y="876300"/>
            <a:ext cx="6362700" cy="5105400"/>
          </a:xfrm>
          <a:prstGeom prst="rect">
            <a:avLst/>
          </a:prstGeom>
        </p:spPr>
      </p:pic>
      <p:sp>
        <p:nvSpPr>
          <p:cNvPr id="10" name="TextBox 9">
            <a:extLst>
              <a:ext uri="{FF2B5EF4-FFF2-40B4-BE49-F238E27FC236}">
                <a16:creationId xmlns:a16="http://schemas.microsoft.com/office/drawing/2014/main" id="{30DB94D7-82F0-834E-A82B-6BB3847CBE09}"/>
              </a:ext>
            </a:extLst>
          </p:cNvPr>
          <p:cNvSpPr txBox="1"/>
          <p:nvPr/>
        </p:nvSpPr>
        <p:spPr>
          <a:xfrm>
            <a:off x="0" y="6169709"/>
            <a:ext cx="12192000" cy="646331"/>
          </a:xfrm>
          <a:prstGeom prst="rect">
            <a:avLst/>
          </a:prstGeom>
          <a:noFill/>
        </p:spPr>
        <p:txBody>
          <a:bodyPr wrap="square" rtlCol="0">
            <a:spAutoFit/>
          </a:bodyPr>
          <a:lstStyle/>
          <a:p>
            <a:r>
              <a:rPr lang="en-US" dirty="0" err="1"/>
              <a:t>Ronneberger</a:t>
            </a:r>
            <a:r>
              <a:rPr lang="en-US" dirty="0"/>
              <a:t>, Olaf, Philipp Fischer, and Thomas </a:t>
            </a:r>
            <a:r>
              <a:rPr lang="en-US" dirty="0" err="1"/>
              <a:t>Brox</a:t>
            </a:r>
            <a:r>
              <a:rPr lang="en-US" dirty="0"/>
              <a:t>. "U-net: Convolutional networks for biomedical image segmentation." </a:t>
            </a:r>
            <a:r>
              <a:rPr lang="en-US" i="1" dirty="0"/>
              <a:t>International Conference on Medical image computing and computer-assisted intervention</a:t>
            </a:r>
            <a:r>
              <a:rPr lang="en-US" dirty="0"/>
              <a:t>. Springer, Cham, 2015.</a:t>
            </a:r>
          </a:p>
        </p:txBody>
      </p:sp>
      <p:sp>
        <p:nvSpPr>
          <p:cNvPr id="11" name="Oval 10">
            <a:extLst>
              <a:ext uri="{FF2B5EF4-FFF2-40B4-BE49-F238E27FC236}">
                <a16:creationId xmlns:a16="http://schemas.microsoft.com/office/drawing/2014/main" id="{9F2BEE41-EDE4-9C48-905F-C3A857AF7270}"/>
              </a:ext>
            </a:extLst>
          </p:cNvPr>
          <p:cNvSpPr/>
          <p:nvPr/>
        </p:nvSpPr>
        <p:spPr>
          <a:xfrm>
            <a:off x="7543800" y="4314825"/>
            <a:ext cx="1071563" cy="2571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856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76BB-D590-3D46-AFDA-77F25BEE2B67}"/>
              </a:ext>
            </a:extLst>
          </p:cNvPr>
          <p:cNvSpPr>
            <a:spLocks noGrp="1"/>
          </p:cNvSpPr>
          <p:nvPr>
            <p:ph type="title"/>
          </p:nvPr>
        </p:nvSpPr>
        <p:spPr/>
        <p:txBody>
          <a:bodyPr/>
          <a:lstStyle/>
          <a:p>
            <a:r>
              <a:rPr lang="en-US" dirty="0"/>
              <a:t>Learned </a:t>
            </a:r>
            <a:r>
              <a:rPr lang="en-US" dirty="0" err="1"/>
              <a:t>upsampling</a:t>
            </a:r>
            <a:endParaRPr lang="en-US" dirty="0"/>
          </a:p>
        </p:txBody>
      </p:sp>
      <p:sp>
        <p:nvSpPr>
          <p:cNvPr id="3" name="Content Placeholder 2">
            <a:extLst>
              <a:ext uri="{FF2B5EF4-FFF2-40B4-BE49-F238E27FC236}">
                <a16:creationId xmlns:a16="http://schemas.microsoft.com/office/drawing/2014/main" id="{990547E5-3D9E-374F-A9B9-293FE55634FF}"/>
              </a:ext>
            </a:extLst>
          </p:cNvPr>
          <p:cNvSpPr>
            <a:spLocks noGrp="1"/>
          </p:cNvSpPr>
          <p:nvPr>
            <p:ph idx="1"/>
          </p:nvPr>
        </p:nvSpPr>
        <p:spPr/>
        <p:txBody>
          <a:bodyPr/>
          <a:lstStyle/>
          <a:p>
            <a:r>
              <a:rPr lang="en-US" dirty="0"/>
              <a:t>Bilinear </a:t>
            </a:r>
            <a:r>
              <a:rPr lang="en-US" dirty="0" err="1"/>
              <a:t>upsampling</a:t>
            </a:r>
            <a:endParaRPr lang="en-US" dirty="0"/>
          </a:p>
          <a:p>
            <a:endParaRPr lang="en-US" dirty="0"/>
          </a:p>
          <a:p>
            <a:endParaRPr lang="en-US" dirty="0"/>
          </a:p>
          <a:p>
            <a:endParaRPr lang="en-US" dirty="0"/>
          </a:p>
          <a:p>
            <a:r>
              <a:rPr lang="en-US" dirty="0"/>
              <a:t>Assume fractional indices in x are 0</a:t>
            </a:r>
          </a:p>
          <a:p>
            <a:r>
              <a:rPr lang="en-US" dirty="0"/>
              <a:t>Assume w[-1] = w[1] = 0.5, w[0] = 1</a:t>
            </a:r>
          </a:p>
          <a:p>
            <a:r>
              <a:rPr lang="en-US" dirty="0"/>
              <a:t>Then</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49F75E11-5EB4-0D46-82EE-873E23057584}"/>
              </a:ext>
            </a:extLst>
          </p:cNvPr>
          <p:cNvPicPr>
            <a:picLocks noChangeAspect="1"/>
          </p:cNvPicPr>
          <p:nvPr/>
        </p:nvPicPr>
        <p:blipFill>
          <a:blip r:embed="rId2"/>
          <a:stretch>
            <a:fillRect/>
          </a:stretch>
        </p:blipFill>
        <p:spPr>
          <a:xfrm>
            <a:off x="2889249" y="2535236"/>
            <a:ext cx="6784474" cy="893763"/>
          </a:xfrm>
          <a:prstGeom prst="rect">
            <a:avLst/>
          </a:prstGeom>
        </p:spPr>
      </p:pic>
      <p:pic>
        <p:nvPicPr>
          <p:cNvPr id="5" name="Picture 4">
            <a:extLst>
              <a:ext uri="{FF2B5EF4-FFF2-40B4-BE49-F238E27FC236}">
                <a16:creationId xmlns:a16="http://schemas.microsoft.com/office/drawing/2014/main" id="{C2E0FC52-A793-4F49-8C85-1C1B4DAAF7CA}"/>
              </a:ext>
            </a:extLst>
          </p:cNvPr>
          <p:cNvPicPr>
            <a:picLocks noChangeAspect="1"/>
          </p:cNvPicPr>
          <p:nvPr/>
        </p:nvPicPr>
        <p:blipFill>
          <a:blip r:embed="rId3"/>
          <a:stretch>
            <a:fillRect/>
          </a:stretch>
        </p:blipFill>
        <p:spPr>
          <a:xfrm>
            <a:off x="3584575" y="5178426"/>
            <a:ext cx="5150836" cy="1293812"/>
          </a:xfrm>
          <a:prstGeom prst="rect">
            <a:avLst/>
          </a:prstGeom>
        </p:spPr>
      </p:pic>
    </p:spTree>
    <p:extLst>
      <p:ext uri="{BB962C8B-B14F-4D97-AF65-F5344CB8AC3E}">
        <p14:creationId xmlns:p14="http://schemas.microsoft.com/office/powerpoint/2010/main" val="367591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EE4-7815-ED4C-B632-3FEE0C59DAFF}"/>
              </a:ext>
            </a:extLst>
          </p:cNvPr>
          <p:cNvSpPr>
            <a:spLocks noGrp="1"/>
          </p:cNvSpPr>
          <p:nvPr>
            <p:ph type="title"/>
          </p:nvPr>
        </p:nvSpPr>
        <p:spPr/>
        <p:txBody>
          <a:bodyPr/>
          <a:lstStyle/>
          <a:p>
            <a:r>
              <a:rPr lang="en-US" dirty="0"/>
              <a:t>Learned </a:t>
            </a:r>
            <a:r>
              <a:rPr lang="en-US" dirty="0" err="1"/>
              <a:t>upsampling</a:t>
            </a:r>
            <a:endParaRPr lang="en-US" dirty="0"/>
          </a:p>
        </p:txBody>
      </p:sp>
      <p:sp>
        <p:nvSpPr>
          <p:cNvPr id="3" name="Content Placeholder 2">
            <a:extLst>
              <a:ext uri="{FF2B5EF4-FFF2-40B4-BE49-F238E27FC236}">
                <a16:creationId xmlns:a16="http://schemas.microsoft.com/office/drawing/2014/main" id="{B20FDF1E-31BC-8C49-B156-88C910E7D606}"/>
              </a:ext>
            </a:extLst>
          </p:cNvPr>
          <p:cNvSpPr>
            <a:spLocks noGrp="1"/>
          </p:cNvSpPr>
          <p:nvPr>
            <p:ph idx="1"/>
          </p:nvPr>
        </p:nvSpPr>
        <p:spPr>
          <a:xfrm>
            <a:off x="838200" y="3286125"/>
            <a:ext cx="10515600" cy="2890838"/>
          </a:xfrm>
        </p:spPr>
        <p:txBody>
          <a:bodyPr/>
          <a:lstStyle/>
          <a:p>
            <a:r>
              <a:rPr lang="en-US" dirty="0"/>
              <a:t>Looks remarkably like convolution</a:t>
            </a:r>
          </a:p>
          <a:p>
            <a:r>
              <a:rPr lang="en-US" dirty="0"/>
              <a:t>But output size is twice input size</a:t>
            </a:r>
          </a:p>
          <a:p>
            <a:r>
              <a:rPr lang="en-US" dirty="0"/>
              <a:t>Filter w can be learnt!</a:t>
            </a:r>
          </a:p>
          <a:p>
            <a:r>
              <a:rPr lang="en-US" dirty="0"/>
              <a:t>“Up-convolution”, “Transposed convolution”, </a:t>
            </a:r>
            <a:r>
              <a:rPr lang="en-US" strike="sngStrike" dirty="0"/>
              <a:t>“Deconvolution”</a:t>
            </a:r>
          </a:p>
        </p:txBody>
      </p:sp>
      <p:pic>
        <p:nvPicPr>
          <p:cNvPr id="4" name="Picture 3">
            <a:extLst>
              <a:ext uri="{FF2B5EF4-FFF2-40B4-BE49-F238E27FC236}">
                <a16:creationId xmlns:a16="http://schemas.microsoft.com/office/drawing/2014/main" id="{58EFB703-A7FF-3442-8A2B-BA656D41A7B9}"/>
              </a:ext>
            </a:extLst>
          </p:cNvPr>
          <p:cNvPicPr>
            <a:picLocks noChangeAspect="1"/>
          </p:cNvPicPr>
          <p:nvPr/>
        </p:nvPicPr>
        <p:blipFill>
          <a:blip r:embed="rId2"/>
          <a:stretch>
            <a:fillRect/>
          </a:stretch>
        </p:blipFill>
        <p:spPr>
          <a:xfrm>
            <a:off x="3520582" y="1577976"/>
            <a:ext cx="5150836" cy="1293812"/>
          </a:xfrm>
          <a:prstGeom prst="rect">
            <a:avLst/>
          </a:prstGeom>
        </p:spPr>
      </p:pic>
    </p:spTree>
    <p:extLst>
      <p:ext uri="{BB962C8B-B14F-4D97-AF65-F5344CB8AC3E}">
        <p14:creationId xmlns:p14="http://schemas.microsoft.com/office/powerpoint/2010/main" val="4265373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240231" y="2802871"/>
            <a:ext cx="4721904" cy="2192146"/>
            <a:chOff x="149899" y="2450899"/>
            <a:chExt cx="4721904" cy="2192146"/>
          </a:xfrm>
        </p:grpSpPr>
        <p:sp>
          <p:nvSpPr>
            <p:cNvPr id="11" name="Cube 10"/>
            <p:cNvSpPr/>
            <p:nvPr/>
          </p:nvSpPr>
          <p:spPr>
            <a:xfrm>
              <a:off x="2241030" y="2450899"/>
              <a:ext cx="891914" cy="2023671"/>
            </a:xfrm>
            <a:prstGeom prst="cube">
              <a:avLst>
                <a:gd name="adj" fmla="val 809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ube 11"/>
            <p:cNvSpPr/>
            <p:nvPr/>
          </p:nvSpPr>
          <p:spPr>
            <a:xfrm>
              <a:off x="2768184" y="2765684"/>
              <a:ext cx="732020" cy="1476531"/>
            </a:xfrm>
            <a:prstGeom prst="cube">
              <a:avLst>
                <a:gd name="adj" fmla="val 65905"/>
              </a:avLst>
            </a:prstGeom>
            <a:solidFill>
              <a:srgbClr val="00B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be 12"/>
            <p:cNvSpPr/>
            <p:nvPr/>
          </p:nvSpPr>
          <p:spPr>
            <a:xfrm>
              <a:off x="3305333" y="2975555"/>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be 13"/>
            <p:cNvSpPr/>
            <p:nvPr/>
          </p:nvSpPr>
          <p:spPr>
            <a:xfrm>
              <a:off x="3750041" y="2993044"/>
              <a:ext cx="652072" cy="1154242"/>
            </a:xfrm>
            <a:prstGeom prst="cube">
              <a:avLst>
                <a:gd name="adj" fmla="val 49138"/>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be 14"/>
            <p:cNvSpPr/>
            <p:nvPr/>
          </p:nvSpPr>
          <p:spPr>
            <a:xfrm>
              <a:off x="4204739" y="3172925"/>
              <a:ext cx="667064" cy="739507"/>
            </a:xfrm>
            <a:prstGeom prst="cube">
              <a:avLst>
                <a:gd name="adj" fmla="val 37162"/>
              </a:avLst>
            </a:prstGeom>
            <a:solidFill>
              <a:srgbClr val="B653C4"/>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1828800" y="3477718"/>
              <a:ext cx="352269" cy="104931"/>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mp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9899" y="2480870"/>
              <a:ext cx="2162175" cy="2162175"/>
            </a:xfrm>
            <a:prstGeom prst="rect">
              <a:avLst/>
            </a:prstGeom>
            <a:noFill/>
            <a:scene3d>
              <a:camera prst="isometricRightUp">
                <a:rot lat="2100000" lon="18000000" rev="0"/>
              </a:camera>
              <a:lightRig rig="threePt" dir="t"/>
            </a:scene3d>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a:t>Image-to-image translation problems</a:t>
            </a:r>
          </a:p>
        </p:txBody>
      </p:sp>
      <p:grpSp>
        <p:nvGrpSpPr>
          <p:cNvPr id="9" name="Group 8"/>
          <p:cNvGrpSpPr/>
          <p:nvPr/>
        </p:nvGrpSpPr>
        <p:grpSpPr>
          <a:xfrm>
            <a:off x="7213518" y="2538927"/>
            <a:ext cx="2162175" cy="2162175"/>
            <a:chOff x="6625689" y="2522598"/>
            <a:chExt cx="2162175" cy="2162175"/>
          </a:xfrm>
          <a:scene3d>
            <a:camera prst="orthographicFront">
              <a:rot lat="2100000" lon="18000000" rev="0"/>
            </a:camera>
            <a:lightRig rig="threePt" dir="t"/>
          </a:scene3d>
        </p:grpSpPr>
        <p:sp>
          <p:nvSpPr>
            <p:cNvPr id="6" name="Rectangle 5"/>
            <p:cNvSpPr/>
            <p:nvPr/>
          </p:nvSpPr>
          <p:spPr>
            <a:xfrm>
              <a:off x="6625689" y="2522598"/>
              <a:ext cx="2162175" cy="2162175"/>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792686" y="2596243"/>
              <a:ext cx="1861457" cy="2041071"/>
            </a:xfrm>
            <a:custGeom>
              <a:avLst/>
              <a:gdLst>
                <a:gd name="connsiteX0" fmla="*/ 114300 w 1861457"/>
                <a:gd name="connsiteY0" fmla="*/ 0 h 2041071"/>
                <a:gd name="connsiteX1" fmla="*/ 163285 w 1861457"/>
                <a:gd name="connsiteY1" fmla="*/ 130628 h 2041071"/>
                <a:gd name="connsiteX2" fmla="*/ 65314 w 1861457"/>
                <a:gd name="connsiteY2" fmla="*/ 244928 h 2041071"/>
                <a:gd name="connsiteX3" fmla="*/ 0 w 1861457"/>
                <a:gd name="connsiteY3" fmla="*/ 489857 h 2041071"/>
                <a:gd name="connsiteX4" fmla="*/ 65314 w 1861457"/>
                <a:gd name="connsiteY4" fmla="*/ 653143 h 2041071"/>
                <a:gd name="connsiteX5" fmla="*/ 65314 w 1861457"/>
                <a:gd name="connsiteY5" fmla="*/ 653143 h 2041071"/>
                <a:gd name="connsiteX6" fmla="*/ 277585 w 1861457"/>
                <a:gd name="connsiteY6" fmla="*/ 506186 h 2041071"/>
                <a:gd name="connsiteX7" fmla="*/ 293914 w 1861457"/>
                <a:gd name="connsiteY7" fmla="*/ 979714 h 2041071"/>
                <a:gd name="connsiteX8" fmla="*/ 522514 w 1861457"/>
                <a:gd name="connsiteY8" fmla="*/ 1600200 h 2041071"/>
                <a:gd name="connsiteX9" fmla="*/ 783771 w 1861457"/>
                <a:gd name="connsiteY9" fmla="*/ 1959428 h 2041071"/>
                <a:gd name="connsiteX10" fmla="*/ 914400 w 1861457"/>
                <a:gd name="connsiteY10" fmla="*/ 1698171 h 2041071"/>
                <a:gd name="connsiteX11" fmla="*/ 914400 w 1861457"/>
                <a:gd name="connsiteY11" fmla="*/ 1698171 h 2041071"/>
                <a:gd name="connsiteX12" fmla="*/ 702128 w 1861457"/>
                <a:gd name="connsiteY12" fmla="*/ 1632857 h 2041071"/>
                <a:gd name="connsiteX13" fmla="*/ 702128 w 1861457"/>
                <a:gd name="connsiteY13" fmla="*/ 1632857 h 2041071"/>
                <a:gd name="connsiteX14" fmla="*/ 849085 w 1861457"/>
                <a:gd name="connsiteY14" fmla="*/ 1143000 h 2041071"/>
                <a:gd name="connsiteX15" fmla="*/ 1126671 w 1861457"/>
                <a:gd name="connsiteY15" fmla="*/ 1387928 h 2041071"/>
                <a:gd name="connsiteX16" fmla="*/ 1045028 w 1861457"/>
                <a:gd name="connsiteY16" fmla="*/ 1877786 h 2041071"/>
                <a:gd name="connsiteX17" fmla="*/ 1175657 w 1861457"/>
                <a:gd name="connsiteY17" fmla="*/ 2041071 h 2041071"/>
                <a:gd name="connsiteX18" fmla="*/ 1273628 w 1861457"/>
                <a:gd name="connsiteY18" fmla="*/ 1894114 h 2041071"/>
                <a:gd name="connsiteX19" fmla="*/ 1273628 w 1861457"/>
                <a:gd name="connsiteY19" fmla="*/ 1894114 h 2041071"/>
                <a:gd name="connsiteX20" fmla="*/ 1453243 w 1861457"/>
                <a:gd name="connsiteY20" fmla="*/ 1387928 h 2041071"/>
                <a:gd name="connsiteX21" fmla="*/ 1404257 w 1861457"/>
                <a:gd name="connsiteY21" fmla="*/ 1094014 h 2041071"/>
                <a:gd name="connsiteX22" fmla="*/ 1502228 w 1861457"/>
                <a:gd name="connsiteY22" fmla="*/ 783771 h 2041071"/>
                <a:gd name="connsiteX23" fmla="*/ 1616528 w 1861457"/>
                <a:gd name="connsiteY23" fmla="*/ 979714 h 2041071"/>
                <a:gd name="connsiteX24" fmla="*/ 1861457 w 1861457"/>
                <a:gd name="connsiteY24" fmla="*/ 685800 h 2041071"/>
                <a:gd name="connsiteX25" fmla="*/ 1730828 w 1861457"/>
                <a:gd name="connsiteY25" fmla="*/ 555171 h 2041071"/>
                <a:gd name="connsiteX26" fmla="*/ 1436914 w 1861457"/>
                <a:gd name="connsiteY26" fmla="*/ 555171 h 2041071"/>
                <a:gd name="connsiteX27" fmla="*/ 1240971 w 1861457"/>
                <a:gd name="connsiteY27" fmla="*/ 391886 h 2041071"/>
                <a:gd name="connsiteX28" fmla="*/ 849085 w 1861457"/>
                <a:gd name="connsiteY28" fmla="*/ 506186 h 2041071"/>
                <a:gd name="connsiteX29" fmla="*/ 636814 w 1861457"/>
                <a:gd name="connsiteY29" fmla="*/ 359228 h 2041071"/>
                <a:gd name="connsiteX30" fmla="*/ 571500 w 1861457"/>
                <a:gd name="connsiteY30" fmla="*/ 195943 h 2041071"/>
                <a:gd name="connsiteX31" fmla="*/ 424543 w 1861457"/>
                <a:gd name="connsiteY31" fmla="*/ 81643 h 2041071"/>
                <a:gd name="connsiteX32" fmla="*/ 424543 w 1861457"/>
                <a:gd name="connsiteY32" fmla="*/ 81643 h 2041071"/>
                <a:gd name="connsiteX33" fmla="*/ 424543 w 1861457"/>
                <a:gd name="connsiteY33" fmla="*/ 81643 h 2041071"/>
                <a:gd name="connsiteX34" fmla="*/ 114300 w 1861457"/>
                <a:gd name="connsiteY34" fmla="*/ 0 h 2041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61457" h="2041071">
                  <a:moveTo>
                    <a:pt x="114300" y="0"/>
                  </a:moveTo>
                  <a:lnTo>
                    <a:pt x="163285" y="130628"/>
                  </a:lnTo>
                  <a:lnTo>
                    <a:pt x="65314" y="244928"/>
                  </a:lnTo>
                  <a:lnTo>
                    <a:pt x="0" y="489857"/>
                  </a:lnTo>
                  <a:lnTo>
                    <a:pt x="65314" y="653143"/>
                  </a:lnTo>
                  <a:lnTo>
                    <a:pt x="65314" y="653143"/>
                  </a:lnTo>
                  <a:lnTo>
                    <a:pt x="277585" y="506186"/>
                  </a:lnTo>
                  <a:lnTo>
                    <a:pt x="293914" y="979714"/>
                  </a:lnTo>
                  <a:lnTo>
                    <a:pt x="522514" y="1600200"/>
                  </a:lnTo>
                  <a:lnTo>
                    <a:pt x="783771" y="1959428"/>
                  </a:lnTo>
                  <a:lnTo>
                    <a:pt x="914400" y="1698171"/>
                  </a:lnTo>
                  <a:lnTo>
                    <a:pt x="914400" y="1698171"/>
                  </a:lnTo>
                  <a:lnTo>
                    <a:pt x="702128" y="1632857"/>
                  </a:lnTo>
                  <a:lnTo>
                    <a:pt x="702128" y="1632857"/>
                  </a:lnTo>
                  <a:lnTo>
                    <a:pt x="849085" y="1143000"/>
                  </a:lnTo>
                  <a:lnTo>
                    <a:pt x="1126671" y="1387928"/>
                  </a:lnTo>
                  <a:lnTo>
                    <a:pt x="1045028" y="1877786"/>
                  </a:lnTo>
                  <a:lnTo>
                    <a:pt x="1175657" y="2041071"/>
                  </a:lnTo>
                  <a:lnTo>
                    <a:pt x="1273628" y="1894114"/>
                  </a:lnTo>
                  <a:lnTo>
                    <a:pt x="1273628" y="1894114"/>
                  </a:lnTo>
                  <a:lnTo>
                    <a:pt x="1453243" y="1387928"/>
                  </a:lnTo>
                  <a:lnTo>
                    <a:pt x="1404257" y="1094014"/>
                  </a:lnTo>
                  <a:lnTo>
                    <a:pt x="1502228" y="783771"/>
                  </a:lnTo>
                  <a:lnTo>
                    <a:pt x="1616528" y="979714"/>
                  </a:lnTo>
                  <a:lnTo>
                    <a:pt x="1861457" y="685800"/>
                  </a:lnTo>
                  <a:lnTo>
                    <a:pt x="1730828" y="555171"/>
                  </a:lnTo>
                  <a:lnTo>
                    <a:pt x="1436914" y="555171"/>
                  </a:lnTo>
                  <a:lnTo>
                    <a:pt x="1240971" y="391886"/>
                  </a:lnTo>
                  <a:lnTo>
                    <a:pt x="849085" y="506186"/>
                  </a:lnTo>
                  <a:lnTo>
                    <a:pt x="636814" y="359228"/>
                  </a:lnTo>
                  <a:lnTo>
                    <a:pt x="571500" y="195943"/>
                  </a:lnTo>
                  <a:lnTo>
                    <a:pt x="424543" y="81643"/>
                  </a:lnTo>
                  <a:lnTo>
                    <a:pt x="424543" y="81643"/>
                  </a:lnTo>
                  <a:lnTo>
                    <a:pt x="424543" y="81643"/>
                  </a:lnTo>
                  <a:lnTo>
                    <a:pt x="114300" y="0"/>
                  </a:lnTo>
                  <a:close/>
                </a:path>
              </a:pathLst>
            </a:custGeom>
            <a:solidFill>
              <a:schemeClr val="accent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664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Image-to-image translation problems</a:t>
            </a:r>
          </a:p>
        </p:txBody>
      </p:sp>
      <p:sp>
        <p:nvSpPr>
          <p:cNvPr id="3" name="Content Placeholder 2"/>
          <p:cNvSpPr>
            <a:spLocks noGrp="1"/>
          </p:cNvSpPr>
          <p:nvPr>
            <p:ph idx="1"/>
          </p:nvPr>
        </p:nvSpPr>
        <p:spPr/>
        <p:txBody>
          <a:bodyPr/>
          <a:lstStyle/>
          <a:p>
            <a:r>
              <a:rPr lang="en-US" dirty="0"/>
              <a:t>Segmentation</a:t>
            </a:r>
          </a:p>
          <a:p>
            <a:r>
              <a:rPr lang="en-US" dirty="0"/>
              <a:t>Optical flow estimation</a:t>
            </a:r>
          </a:p>
          <a:p>
            <a:r>
              <a:rPr lang="en-US" dirty="0"/>
              <a:t>Depth estimation</a:t>
            </a:r>
          </a:p>
          <a:p>
            <a:r>
              <a:rPr lang="en-US" dirty="0"/>
              <a:t>Normal estimation</a:t>
            </a:r>
          </a:p>
          <a:p>
            <a:r>
              <a:rPr lang="en-US" dirty="0"/>
              <a:t>Boundary detection</a:t>
            </a:r>
          </a:p>
          <a:p>
            <a:r>
              <a:rPr lang="mr-IN" dirty="0"/>
              <a:t>…</a:t>
            </a:r>
            <a:endParaRPr lang="en-US" dirty="0"/>
          </a:p>
        </p:txBody>
      </p:sp>
    </p:spTree>
    <p:extLst>
      <p:ext uri="{BB962C8B-B14F-4D97-AF65-F5344CB8AC3E}">
        <p14:creationId xmlns:p14="http://schemas.microsoft.com/office/powerpoint/2010/main" val="213963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ube 20"/>
          <p:cNvSpPr/>
          <p:nvPr/>
        </p:nvSpPr>
        <p:spPr>
          <a:xfrm>
            <a:off x="4876800" y="1744133"/>
            <a:ext cx="1947333" cy="1947334"/>
          </a:xfrm>
          <a:prstGeom prst="cube">
            <a:avLst>
              <a:gd name="adj" fmla="val 639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Semantic segmentation using convolutional networks</a:t>
            </a:r>
          </a:p>
        </p:txBody>
      </p:sp>
      <p:sp>
        <p:nvSpPr>
          <p:cNvPr id="8" name="Cube 7"/>
          <p:cNvSpPr/>
          <p:nvPr/>
        </p:nvSpPr>
        <p:spPr>
          <a:xfrm>
            <a:off x="4876800" y="1642535"/>
            <a:ext cx="4182533" cy="4080932"/>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670800" y="1608667"/>
            <a:ext cx="1303867" cy="1286933"/>
            <a:chOff x="4775200" y="2099733"/>
            <a:chExt cx="1303867" cy="1286933"/>
          </a:xfrm>
        </p:grpSpPr>
        <p:sp>
          <p:nvSpPr>
            <p:cNvPr id="9" name="TextBox 8"/>
            <p:cNvSpPr txBox="1"/>
            <p:nvPr/>
          </p:nvSpPr>
          <p:spPr>
            <a:xfrm>
              <a:off x="5156199" y="2370667"/>
              <a:ext cx="524933" cy="369332"/>
            </a:xfrm>
            <a:prstGeom prst="rect">
              <a:avLst/>
            </a:prstGeom>
            <a:noFill/>
          </p:spPr>
          <p:txBody>
            <a:bodyPr wrap="square" rtlCol="0">
              <a:spAutoFit/>
            </a:bodyPr>
            <a:lstStyle/>
            <a:p>
              <a:pPr algn="ctr"/>
              <a:r>
                <a:rPr lang="en-US" dirty="0">
                  <a:solidFill>
                    <a:schemeClr val="bg1"/>
                  </a:solidFill>
                </a:rPr>
                <a:t>c</a:t>
              </a:r>
            </a:p>
          </p:txBody>
        </p:sp>
        <p:cxnSp>
          <p:nvCxnSpPr>
            <p:cNvPr id="10" name="Straight Arrow Connector 9"/>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0" name="Table 19"/>
          <p:cNvGraphicFramePr>
            <a:graphicFrameLocks noGrp="1"/>
          </p:cNvGraphicFramePr>
          <p:nvPr>
            <p:extLst/>
          </p:nvPr>
        </p:nvGraphicFramePr>
        <p:xfrm>
          <a:off x="4859866" y="3022599"/>
          <a:ext cx="2912536" cy="2700868"/>
        </p:xfrm>
        <a:graphic>
          <a:graphicData uri="http://schemas.openxmlformats.org/drawingml/2006/table">
            <a:tbl>
              <a:tblPr firstRow="1" bandRow="1">
                <a:tableStyleId>{5940675A-B579-460E-94D1-54222C63F5DA}</a:tableStyleId>
              </a:tblPr>
              <a:tblGrid>
                <a:gridCol w="728134">
                  <a:extLst>
                    <a:ext uri="{9D8B030D-6E8A-4147-A177-3AD203B41FA5}">
                      <a16:colId xmlns:a16="http://schemas.microsoft.com/office/drawing/2014/main" val="20000"/>
                    </a:ext>
                  </a:extLst>
                </a:gridCol>
                <a:gridCol w="728134">
                  <a:extLst>
                    <a:ext uri="{9D8B030D-6E8A-4147-A177-3AD203B41FA5}">
                      <a16:colId xmlns:a16="http://schemas.microsoft.com/office/drawing/2014/main" val="20001"/>
                    </a:ext>
                  </a:extLst>
                </a:gridCol>
                <a:gridCol w="728134">
                  <a:extLst>
                    <a:ext uri="{9D8B030D-6E8A-4147-A177-3AD203B41FA5}">
                      <a16:colId xmlns:a16="http://schemas.microsoft.com/office/drawing/2014/main" val="20002"/>
                    </a:ext>
                  </a:extLst>
                </a:gridCol>
                <a:gridCol w="728134">
                  <a:extLst>
                    <a:ext uri="{9D8B030D-6E8A-4147-A177-3AD203B41FA5}">
                      <a16:colId xmlns:a16="http://schemas.microsoft.com/office/drawing/2014/main" val="20003"/>
                    </a:ext>
                  </a:extLst>
                </a:gridCol>
              </a:tblGrid>
              <a:tr h="67521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cxnSp>
        <p:nvCxnSpPr>
          <p:cNvPr id="4" name="Straight Arrow Connector 3"/>
          <p:cNvCxnSpPr/>
          <p:nvPr/>
        </p:nvCxnSpPr>
        <p:spPr>
          <a:xfrm>
            <a:off x="4859867" y="5875867"/>
            <a:ext cx="287866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18199" y="5892797"/>
            <a:ext cx="524933" cy="369332"/>
          </a:xfrm>
          <a:prstGeom prst="rect">
            <a:avLst/>
          </a:prstGeom>
          <a:noFill/>
        </p:spPr>
        <p:txBody>
          <a:bodyPr wrap="square" rtlCol="0">
            <a:spAutoFit/>
          </a:bodyPr>
          <a:lstStyle/>
          <a:p>
            <a:pPr algn="ctr"/>
            <a:r>
              <a:rPr lang="en-US"/>
              <a:t>h/4</a:t>
            </a:r>
            <a:endParaRPr lang="en-US" dirty="0"/>
          </a:p>
        </p:txBody>
      </p:sp>
      <p:cxnSp>
        <p:nvCxnSpPr>
          <p:cNvPr id="6" name="Straight Arrow Connector 5"/>
          <p:cNvCxnSpPr/>
          <p:nvPr/>
        </p:nvCxnSpPr>
        <p:spPr>
          <a:xfrm>
            <a:off x="4707467" y="2980267"/>
            <a:ext cx="0" cy="27432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14800" y="3964941"/>
            <a:ext cx="626534" cy="369332"/>
          </a:xfrm>
          <a:prstGeom prst="rect">
            <a:avLst/>
          </a:prstGeom>
          <a:noFill/>
        </p:spPr>
        <p:txBody>
          <a:bodyPr wrap="square" rtlCol="0">
            <a:spAutoFit/>
          </a:bodyPr>
          <a:lstStyle/>
          <a:p>
            <a:pPr algn="ctr"/>
            <a:r>
              <a:rPr lang="en-US"/>
              <a:t>w/4</a:t>
            </a:r>
            <a:endParaRPr lang="en-US" dirty="0"/>
          </a:p>
        </p:txBody>
      </p:sp>
    </p:spTree>
    <p:extLst>
      <p:ext uri="{BB962C8B-B14F-4D97-AF65-F5344CB8AC3E}">
        <p14:creationId xmlns:p14="http://schemas.microsoft.com/office/powerpoint/2010/main" val="2972919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818879" cy="1325563"/>
          </a:xfrm>
        </p:spPr>
        <p:txBody>
          <a:bodyPr/>
          <a:lstStyle/>
          <a:p>
            <a:r>
              <a:rPr lang="en-US" dirty="0"/>
              <a:t>Revisiting </a:t>
            </a:r>
            <a:r>
              <a:rPr lang="en-US"/>
              <a:t>contour detection</a:t>
            </a:r>
            <a:endParaRPr lang="en-US" dirty="0"/>
          </a:p>
        </p:txBody>
      </p:sp>
      <p:pic>
        <p:nvPicPr>
          <p:cNvPr id="7" name="Picture 6" descr="tig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2099986"/>
            <a:ext cx="4289135" cy="2886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6" descr="tig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42415" y="897722"/>
            <a:ext cx="4289135" cy="2886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Freeform 8"/>
          <p:cNvSpPr/>
          <p:nvPr/>
        </p:nvSpPr>
        <p:spPr>
          <a:xfrm>
            <a:off x="6626494" y="1078936"/>
            <a:ext cx="4299045" cy="2729552"/>
          </a:xfrm>
          <a:custGeom>
            <a:avLst/>
            <a:gdLst>
              <a:gd name="connsiteX0" fmla="*/ 13648 w 4339988"/>
              <a:gd name="connsiteY0" fmla="*/ 27296 h 2729552"/>
              <a:gd name="connsiteX1" fmla="*/ 1419367 w 4339988"/>
              <a:gd name="connsiteY1" fmla="*/ 0 h 2729552"/>
              <a:gd name="connsiteX2" fmla="*/ 3029803 w 4339988"/>
              <a:gd name="connsiteY2" fmla="*/ 13648 h 2729552"/>
              <a:gd name="connsiteX3" fmla="*/ 4012442 w 4339988"/>
              <a:gd name="connsiteY3" fmla="*/ 95535 h 2729552"/>
              <a:gd name="connsiteX4" fmla="*/ 4339988 w 4339988"/>
              <a:gd name="connsiteY4" fmla="*/ 272955 h 2729552"/>
              <a:gd name="connsiteX5" fmla="*/ 4285397 w 4339988"/>
              <a:gd name="connsiteY5" fmla="*/ 2729552 h 2729552"/>
              <a:gd name="connsiteX6" fmla="*/ 0 w 4339988"/>
              <a:gd name="connsiteY6" fmla="*/ 2674961 h 2729552"/>
              <a:gd name="connsiteX7" fmla="*/ 13648 w 4339988"/>
              <a:gd name="connsiteY7" fmla="*/ 27296 h 2729552"/>
              <a:gd name="connsiteX0" fmla="*/ 13648 w 4285397"/>
              <a:gd name="connsiteY0" fmla="*/ 27296 h 2729552"/>
              <a:gd name="connsiteX1" fmla="*/ 1419367 w 4285397"/>
              <a:gd name="connsiteY1" fmla="*/ 0 h 2729552"/>
              <a:gd name="connsiteX2" fmla="*/ 3029803 w 4285397"/>
              <a:gd name="connsiteY2" fmla="*/ 13648 h 2729552"/>
              <a:gd name="connsiteX3" fmla="*/ 4012442 w 4285397"/>
              <a:gd name="connsiteY3" fmla="*/ 95535 h 2729552"/>
              <a:gd name="connsiteX4" fmla="*/ 4285397 w 4285397"/>
              <a:gd name="connsiteY4" fmla="*/ 286603 h 2729552"/>
              <a:gd name="connsiteX5" fmla="*/ 4285397 w 4285397"/>
              <a:gd name="connsiteY5" fmla="*/ 2729552 h 2729552"/>
              <a:gd name="connsiteX6" fmla="*/ 0 w 4285397"/>
              <a:gd name="connsiteY6" fmla="*/ 2674961 h 2729552"/>
              <a:gd name="connsiteX7" fmla="*/ 13648 w 4285397"/>
              <a:gd name="connsiteY7" fmla="*/ 27296 h 2729552"/>
              <a:gd name="connsiteX0" fmla="*/ 13648 w 4299045"/>
              <a:gd name="connsiteY0" fmla="*/ 27296 h 2729552"/>
              <a:gd name="connsiteX1" fmla="*/ 1419367 w 4299045"/>
              <a:gd name="connsiteY1" fmla="*/ 0 h 2729552"/>
              <a:gd name="connsiteX2" fmla="*/ 3029803 w 4299045"/>
              <a:gd name="connsiteY2" fmla="*/ 13648 h 2729552"/>
              <a:gd name="connsiteX3" fmla="*/ 4012442 w 4299045"/>
              <a:gd name="connsiteY3" fmla="*/ 95535 h 2729552"/>
              <a:gd name="connsiteX4" fmla="*/ 4285397 w 4299045"/>
              <a:gd name="connsiteY4" fmla="*/ 286603 h 2729552"/>
              <a:gd name="connsiteX5" fmla="*/ 4299045 w 4299045"/>
              <a:gd name="connsiteY5" fmla="*/ 2729552 h 2729552"/>
              <a:gd name="connsiteX6" fmla="*/ 0 w 4299045"/>
              <a:gd name="connsiteY6" fmla="*/ 2674961 h 2729552"/>
              <a:gd name="connsiteX7" fmla="*/ 13648 w 4299045"/>
              <a:gd name="connsiteY7" fmla="*/ 27296 h 272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9045" h="2729552">
                <a:moveTo>
                  <a:pt x="13648" y="27296"/>
                </a:moveTo>
                <a:lnTo>
                  <a:pt x="1419367" y="0"/>
                </a:lnTo>
                <a:lnTo>
                  <a:pt x="3029803" y="13648"/>
                </a:lnTo>
                <a:lnTo>
                  <a:pt x="4012442" y="95535"/>
                </a:lnTo>
                <a:lnTo>
                  <a:pt x="4285397" y="286603"/>
                </a:lnTo>
                <a:cubicBezTo>
                  <a:pt x="4289946" y="1100919"/>
                  <a:pt x="4294496" y="1915236"/>
                  <a:pt x="4299045" y="2729552"/>
                </a:cubicBezTo>
                <a:lnTo>
                  <a:pt x="0" y="2674961"/>
                </a:lnTo>
                <a:cubicBezTo>
                  <a:pt x="4549" y="1801504"/>
                  <a:pt x="9099" y="928048"/>
                  <a:pt x="13648" y="27296"/>
                </a:cubicBezTo>
                <a:close/>
              </a:path>
            </a:pathLst>
          </a:custGeom>
          <a:pattFill prst="pct80">
            <a:fgClr>
              <a:srgbClr val="00B050"/>
            </a:fgClr>
            <a:bgClr>
              <a:schemeClr val="accent4">
                <a:lumMod val="7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7254292" y="1559640"/>
            <a:ext cx="2620370" cy="1501254"/>
          </a:xfrm>
          <a:custGeom>
            <a:avLst/>
            <a:gdLst>
              <a:gd name="connsiteX0" fmla="*/ 272955 w 2620370"/>
              <a:gd name="connsiteY0" fmla="*/ 177421 h 1501254"/>
              <a:gd name="connsiteX1" fmla="*/ 163773 w 2620370"/>
              <a:gd name="connsiteY1" fmla="*/ 477671 h 1501254"/>
              <a:gd name="connsiteX2" fmla="*/ 122830 w 2620370"/>
              <a:gd name="connsiteY2" fmla="*/ 996286 h 1501254"/>
              <a:gd name="connsiteX3" fmla="*/ 0 w 2620370"/>
              <a:gd name="connsiteY3" fmla="*/ 1132764 h 1501254"/>
              <a:gd name="connsiteX4" fmla="*/ 0 w 2620370"/>
              <a:gd name="connsiteY4" fmla="*/ 1132764 h 1501254"/>
              <a:gd name="connsiteX5" fmla="*/ 0 w 2620370"/>
              <a:gd name="connsiteY5" fmla="*/ 1132764 h 1501254"/>
              <a:gd name="connsiteX6" fmla="*/ 0 w 2620370"/>
              <a:gd name="connsiteY6" fmla="*/ 1132764 h 1501254"/>
              <a:gd name="connsiteX7" fmla="*/ 204716 w 2620370"/>
              <a:gd name="connsiteY7" fmla="*/ 1037230 h 1501254"/>
              <a:gd name="connsiteX8" fmla="*/ 300251 w 2620370"/>
              <a:gd name="connsiteY8" fmla="*/ 423080 h 1501254"/>
              <a:gd name="connsiteX9" fmla="*/ 464024 w 2620370"/>
              <a:gd name="connsiteY9" fmla="*/ 723331 h 1501254"/>
              <a:gd name="connsiteX10" fmla="*/ 341194 w 2620370"/>
              <a:gd name="connsiteY10" fmla="*/ 955343 h 1501254"/>
              <a:gd name="connsiteX11" fmla="*/ 545910 w 2620370"/>
              <a:gd name="connsiteY11" fmla="*/ 1378424 h 1501254"/>
              <a:gd name="connsiteX12" fmla="*/ 736979 w 2620370"/>
              <a:gd name="connsiteY12" fmla="*/ 1405719 h 1501254"/>
              <a:gd name="connsiteX13" fmla="*/ 600501 w 2620370"/>
              <a:gd name="connsiteY13" fmla="*/ 1160060 h 1501254"/>
              <a:gd name="connsiteX14" fmla="*/ 914400 w 2620370"/>
              <a:gd name="connsiteY14" fmla="*/ 614149 h 1501254"/>
              <a:gd name="connsiteX15" fmla="*/ 1351128 w 2620370"/>
              <a:gd name="connsiteY15" fmla="*/ 846161 h 1501254"/>
              <a:gd name="connsiteX16" fmla="*/ 1542197 w 2620370"/>
              <a:gd name="connsiteY16" fmla="*/ 1255594 h 1501254"/>
              <a:gd name="connsiteX17" fmla="*/ 1542197 w 2620370"/>
              <a:gd name="connsiteY17" fmla="*/ 1255594 h 1501254"/>
              <a:gd name="connsiteX18" fmla="*/ 1433015 w 2620370"/>
              <a:gd name="connsiteY18" fmla="*/ 1310185 h 1501254"/>
              <a:gd name="connsiteX19" fmla="*/ 1433015 w 2620370"/>
              <a:gd name="connsiteY19" fmla="*/ 1310185 h 1501254"/>
              <a:gd name="connsiteX20" fmla="*/ 1433015 w 2620370"/>
              <a:gd name="connsiteY20" fmla="*/ 1310185 h 1501254"/>
              <a:gd name="connsiteX21" fmla="*/ 1473958 w 2620370"/>
              <a:gd name="connsiteY21" fmla="*/ 1433015 h 1501254"/>
              <a:gd name="connsiteX22" fmla="*/ 1774209 w 2620370"/>
              <a:gd name="connsiteY22" fmla="*/ 1296537 h 1501254"/>
              <a:gd name="connsiteX23" fmla="*/ 1774209 w 2620370"/>
              <a:gd name="connsiteY23" fmla="*/ 1160060 h 1501254"/>
              <a:gd name="connsiteX24" fmla="*/ 1992573 w 2620370"/>
              <a:gd name="connsiteY24" fmla="*/ 1501254 h 1501254"/>
              <a:gd name="connsiteX25" fmla="*/ 2210937 w 2620370"/>
              <a:gd name="connsiteY25" fmla="*/ 1446663 h 1501254"/>
              <a:gd name="connsiteX26" fmla="*/ 2074459 w 2620370"/>
              <a:gd name="connsiteY26" fmla="*/ 1364776 h 1501254"/>
              <a:gd name="connsiteX27" fmla="*/ 1992573 w 2620370"/>
              <a:gd name="connsiteY27" fmla="*/ 1050877 h 1501254"/>
              <a:gd name="connsiteX28" fmla="*/ 2074459 w 2620370"/>
              <a:gd name="connsiteY28" fmla="*/ 750627 h 1501254"/>
              <a:gd name="connsiteX29" fmla="*/ 2292824 w 2620370"/>
              <a:gd name="connsiteY29" fmla="*/ 941695 h 1501254"/>
              <a:gd name="connsiteX30" fmla="*/ 2606722 w 2620370"/>
              <a:gd name="connsiteY30" fmla="*/ 1023582 h 1501254"/>
              <a:gd name="connsiteX31" fmla="*/ 2606722 w 2620370"/>
              <a:gd name="connsiteY31" fmla="*/ 1023582 h 1501254"/>
              <a:gd name="connsiteX32" fmla="*/ 2606722 w 2620370"/>
              <a:gd name="connsiteY32" fmla="*/ 532263 h 1501254"/>
              <a:gd name="connsiteX33" fmla="*/ 2620370 w 2620370"/>
              <a:gd name="connsiteY33" fmla="*/ 395785 h 1501254"/>
              <a:gd name="connsiteX34" fmla="*/ 2620370 w 2620370"/>
              <a:gd name="connsiteY34" fmla="*/ 395785 h 1501254"/>
              <a:gd name="connsiteX35" fmla="*/ 2511188 w 2620370"/>
              <a:gd name="connsiteY35" fmla="*/ 450376 h 1501254"/>
              <a:gd name="connsiteX36" fmla="*/ 2210937 w 2620370"/>
              <a:gd name="connsiteY36" fmla="*/ 300251 h 1501254"/>
              <a:gd name="connsiteX37" fmla="*/ 1610436 w 2620370"/>
              <a:gd name="connsiteY37" fmla="*/ 177421 h 1501254"/>
              <a:gd name="connsiteX38" fmla="*/ 1160059 w 2620370"/>
              <a:gd name="connsiteY38" fmla="*/ 0 h 1501254"/>
              <a:gd name="connsiteX39" fmla="*/ 586853 w 2620370"/>
              <a:gd name="connsiteY39" fmla="*/ 0 h 1501254"/>
              <a:gd name="connsiteX40" fmla="*/ 272955 w 2620370"/>
              <a:gd name="connsiteY40" fmla="*/ 177421 h 15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20370" h="1501254">
                <a:moveTo>
                  <a:pt x="272955" y="177421"/>
                </a:moveTo>
                <a:lnTo>
                  <a:pt x="163773" y="477671"/>
                </a:lnTo>
                <a:lnTo>
                  <a:pt x="122830" y="996286"/>
                </a:lnTo>
                <a:lnTo>
                  <a:pt x="0" y="1132764"/>
                </a:lnTo>
                <a:lnTo>
                  <a:pt x="0" y="1132764"/>
                </a:lnTo>
                <a:lnTo>
                  <a:pt x="0" y="1132764"/>
                </a:lnTo>
                <a:lnTo>
                  <a:pt x="0" y="1132764"/>
                </a:lnTo>
                <a:lnTo>
                  <a:pt x="204716" y="1037230"/>
                </a:lnTo>
                <a:lnTo>
                  <a:pt x="300251" y="423080"/>
                </a:lnTo>
                <a:lnTo>
                  <a:pt x="464024" y="723331"/>
                </a:lnTo>
                <a:lnTo>
                  <a:pt x="341194" y="955343"/>
                </a:lnTo>
                <a:lnTo>
                  <a:pt x="545910" y="1378424"/>
                </a:lnTo>
                <a:lnTo>
                  <a:pt x="736979" y="1405719"/>
                </a:lnTo>
                <a:lnTo>
                  <a:pt x="600501" y="1160060"/>
                </a:lnTo>
                <a:lnTo>
                  <a:pt x="914400" y="614149"/>
                </a:lnTo>
                <a:lnTo>
                  <a:pt x="1351128" y="846161"/>
                </a:lnTo>
                <a:lnTo>
                  <a:pt x="1542197" y="1255594"/>
                </a:lnTo>
                <a:lnTo>
                  <a:pt x="1542197" y="1255594"/>
                </a:lnTo>
                <a:lnTo>
                  <a:pt x="1433015" y="1310185"/>
                </a:lnTo>
                <a:lnTo>
                  <a:pt x="1433015" y="1310185"/>
                </a:lnTo>
                <a:lnTo>
                  <a:pt x="1433015" y="1310185"/>
                </a:lnTo>
                <a:lnTo>
                  <a:pt x="1473958" y="1433015"/>
                </a:lnTo>
                <a:lnTo>
                  <a:pt x="1774209" y="1296537"/>
                </a:lnTo>
                <a:lnTo>
                  <a:pt x="1774209" y="1160060"/>
                </a:lnTo>
                <a:lnTo>
                  <a:pt x="1992573" y="1501254"/>
                </a:lnTo>
                <a:lnTo>
                  <a:pt x="2210937" y="1446663"/>
                </a:lnTo>
                <a:lnTo>
                  <a:pt x="2074459" y="1364776"/>
                </a:lnTo>
                <a:lnTo>
                  <a:pt x="1992573" y="1050877"/>
                </a:lnTo>
                <a:lnTo>
                  <a:pt x="2074459" y="750627"/>
                </a:lnTo>
                <a:lnTo>
                  <a:pt x="2292824" y="941695"/>
                </a:lnTo>
                <a:lnTo>
                  <a:pt x="2606722" y="1023582"/>
                </a:lnTo>
                <a:lnTo>
                  <a:pt x="2606722" y="1023582"/>
                </a:lnTo>
                <a:lnTo>
                  <a:pt x="2606722" y="532263"/>
                </a:lnTo>
                <a:lnTo>
                  <a:pt x="2620370" y="395785"/>
                </a:lnTo>
                <a:lnTo>
                  <a:pt x="2620370" y="395785"/>
                </a:lnTo>
                <a:lnTo>
                  <a:pt x="2511188" y="450376"/>
                </a:lnTo>
                <a:lnTo>
                  <a:pt x="2210937" y="300251"/>
                </a:lnTo>
                <a:lnTo>
                  <a:pt x="1610436" y="177421"/>
                </a:lnTo>
                <a:lnTo>
                  <a:pt x="1160059" y="0"/>
                </a:lnTo>
                <a:lnTo>
                  <a:pt x="586853" y="0"/>
                </a:lnTo>
                <a:lnTo>
                  <a:pt x="272955" y="177421"/>
                </a:lnTo>
                <a:close/>
              </a:path>
            </a:pathLst>
          </a:custGeom>
          <a:pattFill prst="wdUpDiag">
            <a:fgClr>
              <a:schemeClr val="tx1"/>
            </a:fgClr>
            <a:bgClr>
              <a:srgbClr val="FFC000"/>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640143" y="890900"/>
            <a:ext cx="4271749" cy="477671"/>
          </a:xfrm>
          <a:custGeom>
            <a:avLst/>
            <a:gdLst>
              <a:gd name="connsiteX0" fmla="*/ 0 w 4271749"/>
              <a:gd name="connsiteY0" fmla="*/ 0 h 477671"/>
              <a:gd name="connsiteX1" fmla="*/ 0 w 4271749"/>
              <a:gd name="connsiteY1" fmla="*/ 191068 h 477671"/>
              <a:gd name="connsiteX2" fmla="*/ 2988859 w 4271749"/>
              <a:gd name="connsiteY2" fmla="*/ 204716 h 477671"/>
              <a:gd name="connsiteX3" fmla="*/ 4067032 w 4271749"/>
              <a:gd name="connsiteY3" fmla="*/ 286603 h 477671"/>
              <a:gd name="connsiteX4" fmla="*/ 4258101 w 4271749"/>
              <a:gd name="connsiteY4" fmla="*/ 477671 h 477671"/>
              <a:gd name="connsiteX5" fmla="*/ 4271749 w 4271749"/>
              <a:gd name="connsiteY5" fmla="*/ 0 h 477671"/>
              <a:gd name="connsiteX6" fmla="*/ 0 w 4271749"/>
              <a:gd name="connsiteY6"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1749" h="477671">
                <a:moveTo>
                  <a:pt x="0" y="0"/>
                </a:moveTo>
                <a:lnTo>
                  <a:pt x="0" y="191068"/>
                </a:lnTo>
                <a:lnTo>
                  <a:pt x="2988859" y="204716"/>
                </a:lnTo>
                <a:lnTo>
                  <a:pt x="4067032" y="286603"/>
                </a:lnTo>
                <a:lnTo>
                  <a:pt x="4258101" y="477671"/>
                </a:lnTo>
                <a:lnTo>
                  <a:pt x="4271749" y="0"/>
                </a:lnTo>
                <a:lnTo>
                  <a:pt x="0" y="0"/>
                </a:lnTo>
                <a:close/>
              </a:path>
            </a:pathLst>
          </a:custGeom>
          <a:pattFill prst="pct90">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6" descr="tig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59351" y="3928789"/>
            <a:ext cx="4289135" cy="2886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Freeform 12"/>
          <p:cNvSpPr/>
          <p:nvPr/>
        </p:nvSpPr>
        <p:spPr>
          <a:xfrm>
            <a:off x="6643430" y="4110003"/>
            <a:ext cx="4299045" cy="2729552"/>
          </a:xfrm>
          <a:custGeom>
            <a:avLst/>
            <a:gdLst>
              <a:gd name="connsiteX0" fmla="*/ 13648 w 4339988"/>
              <a:gd name="connsiteY0" fmla="*/ 27296 h 2729552"/>
              <a:gd name="connsiteX1" fmla="*/ 1419367 w 4339988"/>
              <a:gd name="connsiteY1" fmla="*/ 0 h 2729552"/>
              <a:gd name="connsiteX2" fmla="*/ 3029803 w 4339988"/>
              <a:gd name="connsiteY2" fmla="*/ 13648 h 2729552"/>
              <a:gd name="connsiteX3" fmla="*/ 4012442 w 4339988"/>
              <a:gd name="connsiteY3" fmla="*/ 95535 h 2729552"/>
              <a:gd name="connsiteX4" fmla="*/ 4339988 w 4339988"/>
              <a:gd name="connsiteY4" fmla="*/ 272955 h 2729552"/>
              <a:gd name="connsiteX5" fmla="*/ 4285397 w 4339988"/>
              <a:gd name="connsiteY5" fmla="*/ 2729552 h 2729552"/>
              <a:gd name="connsiteX6" fmla="*/ 0 w 4339988"/>
              <a:gd name="connsiteY6" fmla="*/ 2674961 h 2729552"/>
              <a:gd name="connsiteX7" fmla="*/ 13648 w 4339988"/>
              <a:gd name="connsiteY7" fmla="*/ 27296 h 2729552"/>
              <a:gd name="connsiteX0" fmla="*/ 13648 w 4285397"/>
              <a:gd name="connsiteY0" fmla="*/ 27296 h 2729552"/>
              <a:gd name="connsiteX1" fmla="*/ 1419367 w 4285397"/>
              <a:gd name="connsiteY1" fmla="*/ 0 h 2729552"/>
              <a:gd name="connsiteX2" fmla="*/ 3029803 w 4285397"/>
              <a:gd name="connsiteY2" fmla="*/ 13648 h 2729552"/>
              <a:gd name="connsiteX3" fmla="*/ 4012442 w 4285397"/>
              <a:gd name="connsiteY3" fmla="*/ 95535 h 2729552"/>
              <a:gd name="connsiteX4" fmla="*/ 4285397 w 4285397"/>
              <a:gd name="connsiteY4" fmla="*/ 286603 h 2729552"/>
              <a:gd name="connsiteX5" fmla="*/ 4285397 w 4285397"/>
              <a:gd name="connsiteY5" fmla="*/ 2729552 h 2729552"/>
              <a:gd name="connsiteX6" fmla="*/ 0 w 4285397"/>
              <a:gd name="connsiteY6" fmla="*/ 2674961 h 2729552"/>
              <a:gd name="connsiteX7" fmla="*/ 13648 w 4285397"/>
              <a:gd name="connsiteY7" fmla="*/ 27296 h 2729552"/>
              <a:gd name="connsiteX0" fmla="*/ 13648 w 4299045"/>
              <a:gd name="connsiteY0" fmla="*/ 27296 h 2729552"/>
              <a:gd name="connsiteX1" fmla="*/ 1419367 w 4299045"/>
              <a:gd name="connsiteY1" fmla="*/ 0 h 2729552"/>
              <a:gd name="connsiteX2" fmla="*/ 3029803 w 4299045"/>
              <a:gd name="connsiteY2" fmla="*/ 13648 h 2729552"/>
              <a:gd name="connsiteX3" fmla="*/ 4012442 w 4299045"/>
              <a:gd name="connsiteY3" fmla="*/ 95535 h 2729552"/>
              <a:gd name="connsiteX4" fmla="*/ 4285397 w 4299045"/>
              <a:gd name="connsiteY4" fmla="*/ 286603 h 2729552"/>
              <a:gd name="connsiteX5" fmla="*/ 4299045 w 4299045"/>
              <a:gd name="connsiteY5" fmla="*/ 2729552 h 2729552"/>
              <a:gd name="connsiteX6" fmla="*/ 0 w 4299045"/>
              <a:gd name="connsiteY6" fmla="*/ 2674961 h 2729552"/>
              <a:gd name="connsiteX7" fmla="*/ 13648 w 4299045"/>
              <a:gd name="connsiteY7" fmla="*/ 27296 h 272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9045" h="2729552">
                <a:moveTo>
                  <a:pt x="13648" y="27296"/>
                </a:moveTo>
                <a:lnTo>
                  <a:pt x="1419367" y="0"/>
                </a:lnTo>
                <a:lnTo>
                  <a:pt x="3029803" y="13648"/>
                </a:lnTo>
                <a:lnTo>
                  <a:pt x="4012442" y="95535"/>
                </a:lnTo>
                <a:lnTo>
                  <a:pt x="4285397" y="286603"/>
                </a:lnTo>
                <a:cubicBezTo>
                  <a:pt x="4289946" y="1100919"/>
                  <a:pt x="4294496" y="1915236"/>
                  <a:pt x="4299045" y="2729552"/>
                </a:cubicBezTo>
                <a:lnTo>
                  <a:pt x="0" y="2674961"/>
                </a:lnTo>
                <a:cubicBezTo>
                  <a:pt x="4549" y="1801504"/>
                  <a:pt x="9099" y="928048"/>
                  <a:pt x="13648" y="27296"/>
                </a:cubicBezTo>
                <a:close/>
              </a:path>
            </a:pathLst>
          </a:custGeom>
          <a:solidFill>
            <a:schemeClr val="bg1"/>
          </a:solidFill>
          <a:ln w="508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7271228" y="4590707"/>
            <a:ext cx="2620370" cy="1501254"/>
          </a:xfrm>
          <a:custGeom>
            <a:avLst/>
            <a:gdLst>
              <a:gd name="connsiteX0" fmla="*/ 272955 w 2620370"/>
              <a:gd name="connsiteY0" fmla="*/ 177421 h 1501254"/>
              <a:gd name="connsiteX1" fmla="*/ 163773 w 2620370"/>
              <a:gd name="connsiteY1" fmla="*/ 477671 h 1501254"/>
              <a:gd name="connsiteX2" fmla="*/ 122830 w 2620370"/>
              <a:gd name="connsiteY2" fmla="*/ 996286 h 1501254"/>
              <a:gd name="connsiteX3" fmla="*/ 0 w 2620370"/>
              <a:gd name="connsiteY3" fmla="*/ 1132764 h 1501254"/>
              <a:gd name="connsiteX4" fmla="*/ 0 w 2620370"/>
              <a:gd name="connsiteY4" fmla="*/ 1132764 h 1501254"/>
              <a:gd name="connsiteX5" fmla="*/ 0 w 2620370"/>
              <a:gd name="connsiteY5" fmla="*/ 1132764 h 1501254"/>
              <a:gd name="connsiteX6" fmla="*/ 0 w 2620370"/>
              <a:gd name="connsiteY6" fmla="*/ 1132764 h 1501254"/>
              <a:gd name="connsiteX7" fmla="*/ 204716 w 2620370"/>
              <a:gd name="connsiteY7" fmla="*/ 1037230 h 1501254"/>
              <a:gd name="connsiteX8" fmla="*/ 300251 w 2620370"/>
              <a:gd name="connsiteY8" fmla="*/ 423080 h 1501254"/>
              <a:gd name="connsiteX9" fmla="*/ 464024 w 2620370"/>
              <a:gd name="connsiteY9" fmla="*/ 723331 h 1501254"/>
              <a:gd name="connsiteX10" fmla="*/ 341194 w 2620370"/>
              <a:gd name="connsiteY10" fmla="*/ 955343 h 1501254"/>
              <a:gd name="connsiteX11" fmla="*/ 545910 w 2620370"/>
              <a:gd name="connsiteY11" fmla="*/ 1378424 h 1501254"/>
              <a:gd name="connsiteX12" fmla="*/ 736979 w 2620370"/>
              <a:gd name="connsiteY12" fmla="*/ 1405719 h 1501254"/>
              <a:gd name="connsiteX13" fmla="*/ 600501 w 2620370"/>
              <a:gd name="connsiteY13" fmla="*/ 1160060 h 1501254"/>
              <a:gd name="connsiteX14" fmla="*/ 914400 w 2620370"/>
              <a:gd name="connsiteY14" fmla="*/ 614149 h 1501254"/>
              <a:gd name="connsiteX15" fmla="*/ 1351128 w 2620370"/>
              <a:gd name="connsiteY15" fmla="*/ 846161 h 1501254"/>
              <a:gd name="connsiteX16" fmla="*/ 1542197 w 2620370"/>
              <a:gd name="connsiteY16" fmla="*/ 1255594 h 1501254"/>
              <a:gd name="connsiteX17" fmla="*/ 1542197 w 2620370"/>
              <a:gd name="connsiteY17" fmla="*/ 1255594 h 1501254"/>
              <a:gd name="connsiteX18" fmla="*/ 1433015 w 2620370"/>
              <a:gd name="connsiteY18" fmla="*/ 1310185 h 1501254"/>
              <a:gd name="connsiteX19" fmla="*/ 1433015 w 2620370"/>
              <a:gd name="connsiteY19" fmla="*/ 1310185 h 1501254"/>
              <a:gd name="connsiteX20" fmla="*/ 1433015 w 2620370"/>
              <a:gd name="connsiteY20" fmla="*/ 1310185 h 1501254"/>
              <a:gd name="connsiteX21" fmla="*/ 1473958 w 2620370"/>
              <a:gd name="connsiteY21" fmla="*/ 1433015 h 1501254"/>
              <a:gd name="connsiteX22" fmla="*/ 1774209 w 2620370"/>
              <a:gd name="connsiteY22" fmla="*/ 1296537 h 1501254"/>
              <a:gd name="connsiteX23" fmla="*/ 1774209 w 2620370"/>
              <a:gd name="connsiteY23" fmla="*/ 1160060 h 1501254"/>
              <a:gd name="connsiteX24" fmla="*/ 1992573 w 2620370"/>
              <a:gd name="connsiteY24" fmla="*/ 1501254 h 1501254"/>
              <a:gd name="connsiteX25" fmla="*/ 2210937 w 2620370"/>
              <a:gd name="connsiteY25" fmla="*/ 1446663 h 1501254"/>
              <a:gd name="connsiteX26" fmla="*/ 2074459 w 2620370"/>
              <a:gd name="connsiteY26" fmla="*/ 1364776 h 1501254"/>
              <a:gd name="connsiteX27" fmla="*/ 1992573 w 2620370"/>
              <a:gd name="connsiteY27" fmla="*/ 1050877 h 1501254"/>
              <a:gd name="connsiteX28" fmla="*/ 2074459 w 2620370"/>
              <a:gd name="connsiteY28" fmla="*/ 750627 h 1501254"/>
              <a:gd name="connsiteX29" fmla="*/ 2292824 w 2620370"/>
              <a:gd name="connsiteY29" fmla="*/ 941695 h 1501254"/>
              <a:gd name="connsiteX30" fmla="*/ 2606722 w 2620370"/>
              <a:gd name="connsiteY30" fmla="*/ 1023582 h 1501254"/>
              <a:gd name="connsiteX31" fmla="*/ 2606722 w 2620370"/>
              <a:gd name="connsiteY31" fmla="*/ 1023582 h 1501254"/>
              <a:gd name="connsiteX32" fmla="*/ 2606722 w 2620370"/>
              <a:gd name="connsiteY32" fmla="*/ 532263 h 1501254"/>
              <a:gd name="connsiteX33" fmla="*/ 2620370 w 2620370"/>
              <a:gd name="connsiteY33" fmla="*/ 395785 h 1501254"/>
              <a:gd name="connsiteX34" fmla="*/ 2620370 w 2620370"/>
              <a:gd name="connsiteY34" fmla="*/ 395785 h 1501254"/>
              <a:gd name="connsiteX35" fmla="*/ 2511188 w 2620370"/>
              <a:gd name="connsiteY35" fmla="*/ 450376 h 1501254"/>
              <a:gd name="connsiteX36" fmla="*/ 2210937 w 2620370"/>
              <a:gd name="connsiteY36" fmla="*/ 300251 h 1501254"/>
              <a:gd name="connsiteX37" fmla="*/ 1610436 w 2620370"/>
              <a:gd name="connsiteY37" fmla="*/ 177421 h 1501254"/>
              <a:gd name="connsiteX38" fmla="*/ 1160059 w 2620370"/>
              <a:gd name="connsiteY38" fmla="*/ 0 h 1501254"/>
              <a:gd name="connsiteX39" fmla="*/ 586853 w 2620370"/>
              <a:gd name="connsiteY39" fmla="*/ 0 h 1501254"/>
              <a:gd name="connsiteX40" fmla="*/ 272955 w 2620370"/>
              <a:gd name="connsiteY40" fmla="*/ 177421 h 150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20370" h="1501254">
                <a:moveTo>
                  <a:pt x="272955" y="177421"/>
                </a:moveTo>
                <a:lnTo>
                  <a:pt x="163773" y="477671"/>
                </a:lnTo>
                <a:lnTo>
                  <a:pt x="122830" y="996286"/>
                </a:lnTo>
                <a:lnTo>
                  <a:pt x="0" y="1132764"/>
                </a:lnTo>
                <a:lnTo>
                  <a:pt x="0" y="1132764"/>
                </a:lnTo>
                <a:lnTo>
                  <a:pt x="0" y="1132764"/>
                </a:lnTo>
                <a:lnTo>
                  <a:pt x="0" y="1132764"/>
                </a:lnTo>
                <a:lnTo>
                  <a:pt x="204716" y="1037230"/>
                </a:lnTo>
                <a:lnTo>
                  <a:pt x="300251" y="423080"/>
                </a:lnTo>
                <a:lnTo>
                  <a:pt x="464024" y="723331"/>
                </a:lnTo>
                <a:lnTo>
                  <a:pt x="341194" y="955343"/>
                </a:lnTo>
                <a:lnTo>
                  <a:pt x="545910" y="1378424"/>
                </a:lnTo>
                <a:lnTo>
                  <a:pt x="736979" y="1405719"/>
                </a:lnTo>
                <a:lnTo>
                  <a:pt x="600501" y="1160060"/>
                </a:lnTo>
                <a:lnTo>
                  <a:pt x="914400" y="614149"/>
                </a:lnTo>
                <a:lnTo>
                  <a:pt x="1351128" y="846161"/>
                </a:lnTo>
                <a:lnTo>
                  <a:pt x="1542197" y="1255594"/>
                </a:lnTo>
                <a:lnTo>
                  <a:pt x="1542197" y="1255594"/>
                </a:lnTo>
                <a:lnTo>
                  <a:pt x="1433015" y="1310185"/>
                </a:lnTo>
                <a:lnTo>
                  <a:pt x="1433015" y="1310185"/>
                </a:lnTo>
                <a:lnTo>
                  <a:pt x="1433015" y="1310185"/>
                </a:lnTo>
                <a:lnTo>
                  <a:pt x="1473958" y="1433015"/>
                </a:lnTo>
                <a:lnTo>
                  <a:pt x="1774209" y="1296537"/>
                </a:lnTo>
                <a:lnTo>
                  <a:pt x="1774209" y="1160060"/>
                </a:lnTo>
                <a:lnTo>
                  <a:pt x="1992573" y="1501254"/>
                </a:lnTo>
                <a:lnTo>
                  <a:pt x="2210937" y="1446663"/>
                </a:lnTo>
                <a:lnTo>
                  <a:pt x="2074459" y="1364776"/>
                </a:lnTo>
                <a:lnTo>
                  <a:pt x="1992573" y="1050877"/>
                </a:lnTo>
                <a:lnTo>
                  <a:pt x="2074459" y="750627"/>
                </a:lnTo>
                <a:lnTo>
                  <a:pt x="2292824" y="941695"/>
                </a:lnTo>
                <a:lnTo>
                  <a:pt x="2606722" y="1023582"/>
                </a:lnTo>
                <a:lnTo>
                  <a:pt x="2606722" y="1023582"/>
                </a:lnTo>
                <a:lnTo>
                  <a:pt x="2606722" y="532263"/>
                </a:lnTo>
                <a:lnTo>
                  <a:pt x="2620370" y="395785"/>
                </a:lnTo>
                <a:lnTo>
                  <a:pt x="2620370" y="395785"/>
                </a:lnTo>
                <a:lnTo>
                  <a:pt x="2511188" y="450376"/>
                </a:lnTo>
                <a:lnTo>
                  <a:pt x="2210937" y="300251"/>
                </a:lnTo>
                <a:lnTo>
                  <a:pt x="1610436" y="177421"/>
                </a:lnTo>
                <a:lnTo>
                  <a:pt x="1160059" y="0"/>
                </a:lnTo>
                <a:lnTo>
                  <a:pt x="586853" y="0"/>
                </a:lnTo>
                <a:lnTo>
                  <a:pt x="272955" y="177421"/>
                </a:ln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57079" y="3921967"/>
            <a:ext cx="4271749" cy="477671"/>
          </a:xfrm>
          <a:custGeom>
            <a:avLst/>
            <a:gdLst>
              <a:gd name="connsiteX0" fmla="*/ 0 w 4271749"/>
              <a:gd name="connsiteY0" fmla="*/ 0 h 477671"/>
              <a:gd name="connsiteX1" fmla="*/ 0 w 4271749"/>
              <a:gd name="connsiteY1" fmla="*/ 191068 h 477671"/>
              <a:gd name="connsiteX2" fmla="*/ 2988859 w 4271749"/>
              <a:gd name="connsiteY2" fmla="*/ 204716 h 477671"/>
              <a:gd name="connsiteX3" fmla="*/ 4067032 w 4271749"/>
              <a:gd name="connsiteY3" fmla="*/ 286603 h 477671"/>
              <a:gd name="connsiteX4" fmla="*/ 4258101 w 4271749"/>
              <a:gd name="connsiteY4" fmla="*/ 477671 h 477671"/>
              <a:gd name="connsiteX5" fmla="*/ 4271749 w 4271749"/>
              <a:gd name="connsiteY5" fmla="*/ 0 h 477671"/>
              <a:gd name="connsiteX6" fmla="*/ 0 w 4271749"/>
              <a:gd name="connsiteY6" fmla="*/ 0 h 47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71749" h="477671">
                <a:moveTo>
                  <a:pt x="0" y="0"/>
                </a:moveTo>
                <a:lnTo>
                  <a:pt x="0" y="191068"/>
                </a:lnTo>
                <a:lnTo>
                  <a:pt x="2988859" y="204716"/>
                </a:lnTo>
                <a:lnTo>
                  <a:pt x="4067032" y="286603"/>
                </a:lnTo>
                <a:lnTo>
                  <a:pt x="4258101" y="477671"/>
                </a:lnTo>
                <a:lnTo>
                  <a:pt x="4271749" y="0"/>
                </a:lnTo>
                <a:lnTo>
                  <a:pt x="0" y="0"/>
                </a:lnTo>
                <a:close/>
              </a:path>
            </a:pathLst>
          </a:cu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64072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network based edge detection</a:t>
            </a:r>
          </a:p>
        </p:txBody>
      </p:sp>
      <p:sp>
        <p:nvSpPr>
          <p:cNvPr id="5" name="Content Placeholder 4"/>
          <p:cNvSpPr>
            <a:spLocks noGrp="1"/>
          </p:cNvSpPr>
          <p:nvPr>
            <p:ph idx="1"/>
          </p:nvPr>
        </p:nvSpPr>
        <p:spPr>
          <a:xfrm>
            <a:off x="838200" y="1825625"/>
            <a:ext cx="4533900" cy="4351338"/>
          </a:xfrm>
        </p:spPr>
        <p:txBody>
          <a:bodyPr/>
          <a:lstStyle/>
          <a:p>
            <a:r>
              <a:rPr lang="en-US" dirty="0"/>
              <a:t>Deep supervision: Skip connections, but additional loss at each layer</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45314" y="1456872"/>
            <a:ext cx="6604000" cy="5041900"/>
          </a:xfrm>
          <a:prstGeom prst="rect">
            <a:avLst/>
          </a:prstGeom>
        </p:spPr>
      </p:pic>
      <p:graphicFrame>
        <p:nvGraphicFramePr>
          <p:cNvPr id="6" name="Table 5"/>
          <p:cNvGraphicFramePr>
            <a:graphicFrameLocks noGrp="1"/>
          </p:cNvGraphicFramePr>
          <p:nvPr>
            <p:extLst/>
          </p:nvPr>
        </p:nvGraphicFramePr>
        <p:xfrm>
          <a:off x="319314" y="4001294"/>
          <a:ext cx="4513944" cy="2392680"/>
        </p:xfrm>
        <a:graphic>
          <a:graphicData uri="http://schemas.openxmlformats.org/drawingml/2006/table">
            <a:tbl>
              <a:tblPr firstRow="1" bandRow="1">
                <a:tableStyleId>{5C22544A-7EE6-4342-B048-85BDC9FD1C3A}</a:tableStyleId>
              </a:tblPr>
              <a:tblGrid>
                <a:gridCol w="2256972">
                  <a:extLst>
                    <a:ext uri="{9D8B030D-6E8A-4147-A177-3AD203B41FA5}">
                      <a16:colId xmlns:a16="http://schemas.microsoft.com/office/drawing/2014/main" val="20000"/>
                    </a:ext>
                  </a:extLst>
                </a:gridCol>
                <a:gridCol w="2256972">
                  <a:extLst>
                    <a:ext uri="{9D8B030D-6E8A-4147-A177-3AD203B41FA5}">
                      <a16:colId xmlns:a16="http://schemas.microsoft.com/office/drawing/2014/main" val="20001"/>
                    </a:ext>
                  </a:extLst>
                </a:gridCol>
              </a:tblGrid>
              <a:tr h="370840">
                <a:tc>
                  <a:txBody>
                    <a:bodyPr/>
                    <a:lstStyle/>
                    <a:p>
                      <a:r>
                        <a:rPr lang="en-US" dirty="0"/>
                        <a:t>Method</a:t>
                      </a:r>
                    </a:p>
                  </a:txBody>
                  <a:tcPr/>
                </a:tc>
                <a:tc>
                  <a:txBody>
                    <a:bodyPr/>
                    <a:lstStyle/>
                    <a:p>
                      <a:r>
                        <a:rPr lang="en-US" dirty="0"/>
                        <a:t>Max</a:t>
                      </a:r>
                      <a:r>
                        <a:rPr lang="en-US" baseline="0" dirty="0"/>
                        <a:t> F measure</a:t>
                      </a:r>
                      <a:endParaRPr lang="en-US" dirty="0"/>
                    </a:p>
                  </a:txBody>
                  <a:tcPr/>
                </a:tc>
                <a:extLst>
                  <a:ext uri="{0D108BD9-81ED-4DB2-BD59-A6C34878D82A}">
                    <a16:rowId xmlns:a16="http://schemas.microsoft.com/office/drawing/2014/main" val="10000"/>
                  </a:ext>
                </a:extLst>
              </a:tr>
              <a:tr h="370840">
                <a:tc>
                  <a:txBody>
                    <a:bodyPr/>
                    <a:lstStyle/>
                    <a:p>
                      <a:r>
                        <a:rPr lang="en-US" dirty="0"/>
                        <a:t>Structured</a:t>
                      </a:r>
                      <a:r>
                        <a:rPr lang="en-US" baseline="0" dirty="0"/>
                        <a:t> Edges</a:t>
                      </a:r>
                      <a:endParaRPr lang="en-US" dirty="0"/>
                    </a:p>
                  </a:txBody>
                  <a:tcPr/>
                </a:tc>
                <a:tc>
                  <a:txBody>
                    <a:bodyPr/>
                    <a:lstStyle/>
                    <a:p>
                      <a:r>
                        <a:rPr lang="en-US" dirty="0"/>
                        <a:t>74.6</a:t>
                      </a:r>
                    </a:p>
                  </a:txBody>
                  <a:tcPr/>
                </a:tc>
                <a:extLst>
                  <a:ext uri="{0D108BD9-81ED-4DB2-BD59-A6C34878D82A}">
                    <a16:rowId xmlns:a16="http://schemas.microsoft.com/office/drawing/2014/main" val="10001"/>
                  </a:ext>
                </a:extLst>
              </a:tr>
              <a:tr h="370840">
                <a:tc>
                  <a:txBody>
                    <a:bodyPr/>
                    <a:lstStyle/>
                    <a:p>
                      <a:r>
                        <a:rPr lang="en-US" dirty="0"/>
                        <a:t>HED without deep supervision</a:t>
                      </a:r>
                    </a:p>
                  </a:txBody>
                  <a:tcPr/>
                </a:tc>
                <a:tc>
                  <a:txBody>
                    <a:bodyPr/>
                    <a:lstStyle/>
                    <a:p>
                      <a:r>
                        <a:rPr lang="en-US" dirty="0"/>
                        <a:t>77.1</a:t>
                      </a:r>
                    </a:p>
                  </a:txBody>
                  <a:tcPr/>
                </a:tc>
                <a:extLst>
                  <a:ext uri="{0D108BD9-81ED-4DB2-BD59-A6C34878D82A}">
                    <a16:rowId xmlns:a16="http://schemas.microsoft.com/office/drawing/2014/main" val="10002"/>
                  </a:ext>
                </a:extLst>
              </a:tr>
              <a:tr h="370840">
                <a:tc>
                  <a:txBody>
                    <a:bodyPr/>
                    <a:lstStyle/>
                    <a:p>
                      <a:r>
                        <a:rPr lang="en-US" dirty="0"/>
                        <a:t>HED with</a:t>
                      </a:r>
                      <a:r>
                        <a:rPr lang="en-US" baseline="0" dirty="0"/>
                        <a:t> deep supervision</a:t>
                      </a:r>
                      <a:endParaRPr lang="en-US" dirty="0"/>
                    </a:p>
                  </a:txBody>
                  <a:tcPr/>
                </a:tc>
                <a:tc>
                  <a:txBody>
                    <a:bodyPr/>
                    <a:lstStyle/>
                    <a:p>
                      <a:r>
                        <a:rPr lang="en-US" dirty="0"/>
                        <a:t>78.2</a:t>
                      </a:r>
                    </a:p>
                  </a:txBody>
                  <a:tcPr/>
                </a:tc>
                <a:extLst>
                  <a:ext uri="{0D108BD9-81ED-4DB2-BD59-A6C34878D82A}">
                    <a16:rowId xmlns:a16="http://schemas.microsoft.com/office/drawing/2014/main" val="10003"/>
                  </a:ext>
                </a:extLst>
              </a:tr>
              <a:tr h="370840">
                <a:tc>
                  <a:txBody>
                    <a:bodyPr/>
                    <a:lstStyle/>
                    <a:p>
                      <a:r>
                        <a:rPr lang="en-US" dirty="0"/>
                        <a:t>Humans</a:t>
                      </a:r>
                    </a:p>
                  </a:txBody>
                  <a:tcPr/>
                </a:tc>
                <a:tc>
                  <a:txBody>
                    <a:bodyPr/>
                    <a:lstStyle/>
                    <a:p>
                      <a:r>
                        <a:rPr lang="en-US" dirty="0"/>
                        <a:t>80</a:t>
                      </a:r>
                    </a:p>
                  </a:txBody>
                  <a:tcPr/>
                </a:tc>
                <a:extLst>
                  <a:ext uri="{0D108BD9-81ED-4DB2-BD59-A6C34878D82A}">
                    <a16:rowId xmlns:a16="http://schemas.microsoft.com/office/drawing/2014/main" val="10004"/>
                  </a:ext>
                </a:extLst>
              </a:tr>
            </a:tbl>
          </a:graphicData>
        </a:graphic>
      </p:graphicFrame>
      <p:sp>
        <p:nvSpPr>
          <p:cNvPr id="7" name="TextBox 6"/>
          <p:cNvSpPr txBox="1"/>
          <p:nvPr/>
        </p:nvSpPr>
        <p:spPr>
          <a:xfrm>
            <a:off x="0" y="6393974"/>
            <a:ext cx="12192000" cy="369332"/>
          </a:xfrm>
          <a:prstGeom prst="rect">
            <a:avLst/>
          </a:prstGeom>
          <a:noFill/>
        </p:spPr>
        <p:txBody>
          <a:bodyPr wrap="square" rtlCol="0">
            <a:spAutoFit/>
          </a:bodyPr>
          <a:lstStyle/>
          <a:p>
            <a:r>
              <a:rPr lang="en-US" dirty="0"/>
              <a:t>Holistically-Nested Edge Detection. </a:t>
            </a:r>
            <a:r>
              <a:rPr lang="en-US" dirty="0" err="1"/>
              <a:t>Saining</a:t>
            </a:r>
            <a:r>
              <a:rPr lang="en-US" dirty="0"/>
              <a:t> </a:t>
            </a:r>
            <a:r>
              <a:rPr lang="en-US" dirty="0" err="1"/>
              <a:t>Xie</a:t>
            </a:r>
            <a:r>
              <a:rPr lang="en-US" dirty="0"/>
              <a:t>, </a:t>
            </a:r>
            <a:r>
              <a:rPr lang="en-US" dirty="0" err="1"/>
              <a:t>Zhuowen</a:t>
            </a:r>
            <a:r>
              <a:rPr lang="en-US" dirty="0"/>
              <a:t> Tu. In </a:t>
            </a:r>
            <a:r>
              <a:rPr lang="en-US" i="1" dirty="0"/>
              <a:t>ICCV, </a:t>
            </a:r>
            <a:r>
              <a:rPr lang="en-US" dirty="0"/>
              <a:t>2015.</a:t>
            </a:r>
          </a:p>
        </p:txBody>
      </p:sp>
    </p:spTree>
    <p:extLst>
      <p:ext uri="{BB962C8B-B14F-4D97-AF65-F5344CB8AC3E}">
        <p14:creationId xmlns:p14="http://schemas.microsoft.com/office/powerpoint/2010/main" val="607436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Convolutional network based edge detection</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7357" y="1355064"/>
            <a:ext cx="5497286" cy="5323321"/>
          </a:xfrm>
          <a:prstGeom prst="rect">
            <a:avLst/>
          </a:prstGeom>
        </p:spPr>
      </p:pic>
    </p:spTree>
    <p:extLst>
      <p:ext uri="{BB962C8B-B14F-4D97-AF65-F5344CB8AC3E}">
        <p14:creationId xmlns:p14="http://schemas.microsoft.com/office/powerpoint/2010/main" val="3795927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994F-AA85-1C48-8179-9E191A3221C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161CB9A-989D-AD47-8FC7-F07B7CD382B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5095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cxnSp>
        <p:nvCxnSpPr>
          <p:cNvPr id="4" name="Straight Arrow Connector 3"/>
          <p:cNvCxnSpPr/>
          <p:nvPr/>
        </p:nvCxnSpPr>
        <p:spPr>
          <a:xfrm>
            <a:off x="4859867" y="5875867"/>
            <a:ext cx="287866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18199" y="5892797"/>
            <a:ext cx="524933" cy="369332"/>
          </a:xfrm>
          <a:prstGeom prst="rect">
            <a:avLst/>
          </a:prstGeom>
          <a:noFill/>
        </p:spPr>
        <p:txBody>
          <a:bodyPr wrap="square" rtlCol="0">
            <a:spAutoFit/>
          </a:bodyPr>
          <a:lstStyle/>
          <a:p>
            <a:pPr algn="ctr"/>
            <a:r>
              <a:rPr lang="en-US"/>
              <a:t>h/4</a:t>
            </a:r>
            <a:endParaRPr lang="en-US" dirty="0"/>
          </a:p>
        </p:txBody>
      </p:sp>
      <p:cxnSp>
        <p:nvCxnSpPr>
          <p:cNvPr id="6" name="Straight Arrow Connector 5"/>
          <p:cNvCxnSpPr/>
          <p:nvPr/>
        </p:nvCxnSpPr>
        <p:spPr>
          <a:xfrm>
            <a:off x="4707467" y="2980267"/>
            <a:ext cx="0" cy="27432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14800" y="3964941"/>
            <a:ext cx="626534" cy="369332"/>
          </a:xfrm>
          <a:prstGeom prst="rect">
            <a:avLst/>
          </a:prstGeom>
          <a:noFill/>
        </p:spPr>
        <p:txBody>
          <a:bodyPr wrap="square" rtlCol="0">
            <a:spAutoFit/>
          </a:bodyPr>
          <a:lstStyle/>
          <a:p>
            <a:pPr algn="ctr"/>
            <a:r>
              <a:rPr lang="en-US"/>
              <a:t>w/4</a:t>
            </a:r>
            <a:endParaRPr lang="en-US" dirty="0"/>
          </a:p>
        </p:txBody>
      </p:sp>
      <p:sp>
        <p:nvSpPr>
          <p:cNvPr id="8" name="Cube 7"/>
          <p:cNvSpPr/>
          <p:nvPr/>
        </p:nvSpPr>
        <p:spPr>
          <a:xfrm>
            <a:off x="4876800" y="1642535"/>
            <a:ext cx="4182533" cy="4080932"/>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670800" y="1608667"/>
            <a:ext cx="1303867" cy="1286933"/>
            <a:chOff x="4775200" y="2099733"/>
            <a:chExt cx="1303867" cy="1286933"/>
          </a:xfrm>
        </p:grpSpPr>
        <p:sp>
          <p:nvSpPr>
            <p:cNvPr id="9" name="TextBox 8"/>
            <p:cNvSpPr txBox="1"/>
            <p:nvPr/>
          </p:nvSpPr>
          <p:spPr>
            <a:xfrm>
              <a:off x="5156199" y="2370667"/>
              <a:ext cx="524933" cy="369332"/>
            </a:xfrm>
            <a:prstGeom prst="rect">
              <a:avLst/>
            </a:prstGeom>
            <a:noFill/>
          </p:spPr>
          <p:txBody>
            <a:bodyPr wrap="square" rtlCol="0">
              <a:spAutoFit/>
            </a:bodyPr>
            <a:lstStyle/>
            <a:p>
              <a:pPr algn="ctr"/>
              <a:r>
                <a:rPr lang="en-US" dirty="0">
                  <a:solidFill>
                    <a:schemeClr val="bg1"/>
                  </a:solidFill>
                </a:rPr>
                <a:t>c</a:t>
              </a:r>
            </a:p>
          </p:txBody>
        </p:sp>
        <p:cxnSp>
          <p:nvCxnSpPr>
            <p:cNvPr id="10" name="Straight Arrow Connector 9"/>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0" name="Table 19"/>
          <p:cNvGraphicFramePr>
            <a:graphicFrameLocks noGrp="1"/>
          </p:cNvGraphicFramePr>
          <p:nvPr>
            <p:extLst/>
          </p:nvPr>
        </p:nvGraphicFramePr>
        <p:xfrm>
          <a:off x="4859866" y="3022599"/>
          <a:ext cx="2912536" cy="2700868"/>
        </p:xfrm>
        <a:graphic>
          <a:graphicData uri="http://schemas.openxmlformats.org/drawingml/2006/table">
            <a:tbl>
              <a:tblPr firstRow="1" bandRow="1">
                <a:tableStyleId>{5940675A-B579-460E-94D1-54222C63F5DA}</a:tableStyleId>
              </a:tblPr>
              <a:tblGrid>
                <a:gridCol w="728134">
                  <a:extLst>
                    <a:ext uri="{9D8B030D-6E8A-4147-A177-3AD203B41FA5}">
                      <a16:colId xmlns:a16="http://schemas.microsoft.com/office/drawing/2014/main" val="20000"/>
                    </a:ext>
                  </a:extLst>
                </a:gridCol>
                <a:gridCol w="728134">
                  <a:extLst>
                    <a:ext uri="{9D8B030D-6E8A-4147-A177-3AD203B41FA5}">
                      <a16:colId xmlns:a16="http://schemas.microsoft.com/office/drawing/2014/main" val="20001"/>
                    </a:ext>
                  </a:extLst>
                </a:gridCol>
                <a:gridCol w="728134">
                  <a:extLst>
                    <a:ext uri="{9D8B030D-6E8A-4147-A177-3AD203B41FA5}">
                      <a16:colId xmlns:a16="http://schemas.microsoft.com/office/drawing/2014/main" val="20002"/>
                    </a:ext>
                  </a:extLst>
                </a:gridCol>
                <a:gridCol w="728134">
                  <a:extLst>
                    <a:ext uri="{9D8B030D-6E8A-4147-A177-3AD203B41FA5}">
                      <a16:colId xmlns:a16="http://schemas.microsoft.com/office/drawing/2014/main" val="20003"/>
                    </a:ext>
                  </a:extLst>
                </a:gridCol>
              </a:tblGrid>
              <a:tr h="67521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1" name="Cube 20"/>
          <p:cNvSpPr/>
          <p:nvPr/>
        </p:nvSpPr>
        <p:spPr>
          <a:xfrm>
            <a:off x="3657600" y="2963333"/>
            <a:ext cx="1947333" cy="1947334"/>
          </a:xfrm>
          <a:prstGeom prst="cube">
            <a:avLst>
              <a:gd name="adj" fmla="val 6394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62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4" name="Cube 3"/>
          <p:cNvSpPr/>
          <p:nvPr/>
        </p:nvSpPr>
        <p:spPr>
          <a:xfrm>
            <a:off x="287873" y="1642535"/>
            <a:ext cx="4182533" cy="4080932"/>
          </a:xfrm>
          <a:prstGeom prst="cube">
            <a:avLst>
              <a:gd name="adj" fmla="val 32392"/>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nvPr>
        </p:nvGraphicFramePr>
        <p:xfrm>
          <a:off x="270939" y="3022599"/>
          <a:ext cx="2912536" cy="2700868"/>
        </p:xfrm>
        <a:graphic>
          <a:graphicData uri="http://schemas.openxmlformats.org/drawingml/2006/table">
            <a:tbl>
              <a:tblPr firstRow="1" bandRow="1">
                <a:tableStyleId>{5940675A-B579-460E-94D1-54222C63F5DA}</a:tableStyleId>
              </a:tblPr>
              <a:tblGrid>
                <a:gridCol w="728134">
                  <a:extLst>
                    <a:ext uri="{9D8B030D-6E8A-4147-A177-3AD203B41FA5}">
                      <a16:colId xmlns:a16="http://schemas.microsoft.com/office/drawing/2014/main" val="20000"/>
                    </a:ext>
                  </a:extLst>
                </a:gridCol>
                <a:gridCol w="728134">
                  <a:extLst>
                    <a:ext uri="{9D8B030D-6E8A-4147-A177-3AD203B41FA5}">
                      <a16:colId xmlns:a16="http://schemas.microsoft.com/office/drawing/2014/main" val="20001"/>
                    </a:ext>
                  </a:extLst>
                </a:gridCol>
                <a:gridCol w="728134">
                  <a:extLst>
                    <a:ext uri="{9D8B030D-6E8A-4147-A177-3AD203B41FA5}">
                      <a16:colId xmlns:a16="http://schemas.microsoft.com/office/drawing/2014/main" val="20002"/>
                    </a:ext>
                  </a:extLst>
                </a:gridCol>
                <a:gridCol w="728134">
                  <a:extLst>
                    <a:ext uri="{9D8B030D-6E8A-4147-A177-3AD203B41FA5}">
                      <a16:colId xmlns:a16="http://schemas.microsoft.com/office/drawing/2014/main" val="20003"/>
                    </a:ext>
                  </a:extLst>
                </a:gridCol>
              </a:tblGrid>
              <a:tr h="67521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6" name="Group 5"/>
          <p:cNvGrpSpPr/>
          <p:nvPr/>
        </p:nvGrpSpPr>
        <p:grpSpPr>
          <a:xfrm>
            <a:off x="3081873" y="1608667"/>
            <a:ext cx="1303867" cy="1286933"/>
            <a:chOff x="4775200" y="2099733"/>
            <a:chExt cx="1303867" cy="1286933"/>
          </a:xfrm>
        </p:grpSpPr>
        <p:sp>
          <p:nvSpPr>
            <p:cNvPr id="7" name="TextBox 6"/>
            <p:cNvSpPr txBox="1"/>
            <p:nvPr/>
          </p:nvSpPr>
          <p:spPr>
            <a:xfrm>
              <a:off x="5156199" y="2370667"/>
              <a:ext cx="524933" cy="369332"/>
            </a:xfrm>
            <a:prstGeom prst="rect">
              <a:avLst/>
            </a:prstGeom>
            <a:noFill/>
          </p:spPr>
          <p:txBody>
            <a:bodyPr wrap="square" rtlCol="0">
              <a:spAutoFit/>
            </a:bodyPr>
            <a:lstStyle/>
            <a:p>
              <a:pPr algn="ctr"/>
              <a:r>
                <a:rPr lang="en-US" dirty="0">
                  <a:solidFill>
                    <a:schemeClr val="bg1"/>
                  </a:solidFill>
                </a:rPr>
                <a:t>c</a:t>
              </a:r>
            </a:p>
          </p:txBody>
        </p:sp>
        <p:cxnSp>
          <p:nvCxnSpPr>
            <p:cNvPr id="8" name="Straight Arrow Connector 7"/>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a:off x="4741333" y="2861733"/>
            <a:ext cx="3251200" cy="14562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Convolve with #classes </a:t>
            </a:r>
            <a:r>
              <a:rPr lang="en-US"/>
              <a:t>1x1 filters</a:t>
            </a:r>
          </a:p>
        </p:txBody>
      </p:sp>
      <p:sp>
        <p:nvSpPr>
          <p:cNvPr id="12" name="Cube 11"/>
          <p:cNvSpPr/>
          <p:nvPr/>
        </p:nvSpPr>
        <p:spPr>
          <a:xfrm>
            <a:off x="8009467" y="1507068"/>
            <a:ext cx="4182533" cy="4080932"/>
          </a:xfrm>
          <a:prstGeom prst="cube">
            <a:avLst>
              <a:gd name="adj" fmla="val 3239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p:cNvGraphicFramePr>
            <a:graphicFrameLocks noGrp="1"/>
          </p:cNvGraphicFramePr>
          <p:nvPr>
            <p:extLst/>
          </p:nvPr>
        </p:nvGraphicFramePr>
        <p:xfrm>
          <a:off x="7992533" y="2887132"/>
          <a:ext cx="2912536" cy="2700868"/>
        </p:xfrm>
        <a:graphic>
          <a:graphicData uri="http://schemas.openxmlformats.org/drawingml/2006/table">
            <a:tbl>
              <a:tblPr firstRow="1" bandRow="1">
                <a:tableStyleId>{5940675A-B579-460E-94D1-54222C63F5DA}</a:tableStyleId>
              </a:tblPr>
              <a:tblGrid>
                <a:gridCol w="728134">
                  <a:extLst>
                    <a:ext uri="{9D8B030D-6E8A-4147-A177-3AD203B41FA5}">
                      <a16:colId xmlns:a16="http://schemas.microsoft.com/office/drawing/2014/main" val="20000"/>
                    </a:ext>
                  </a:extLst>
                </a:gridCol>
                <a:gridCol w="728134">
                  <a:extLst>
                    <a:ext uri="{9D8B030D-6E8A-4147-A177-3AD203B41FA5}">
                      <a16:colId xmlns:a16="http://schemas.microsoft.com/office/drawing/2014/main" val="20001"/>
                    </a:ext>
                  </a:extLst>
                </a:gridCol>
                <a:gridCol w="728134">
                  <a:extLst>
                    <a:ext uri="{9D8B030D-6E8A-4147-A177-3AD203B41FA5}">
                      <a16:colId xmlns:a16="http://schemas.microsoft.com/office/drawing/2014/main" val="20002"/>
                    </a:ext>
                  </a:extLst>
                </a:gridCol>
                <a:gridCol w="728134">
                  <a:extLst>
                    <a:ext uri="{9D8B030D-6E8A-4147-A177-3AD203B41FA5}">
                      <a16:colId xmlns:a16="http://schemas.microsoft.com/office/drawing/2014/main" val="20003"/>
                    </a:ext>
                  </a:extLst>
                </a:gridCol>
              </a:tblGrid>
              <a:tr h="675217">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675217">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4" name="Group 13"/>
          <p:cNvGrpSpPr/>
          <p:nvPr/>
        </p:nvGrpSpPr>
        <p:grpSpPr>
          <a:xfrm>
            <a:off x="10329334" y="1473200"/>
            <a:ext cx="1778000" cy="1286933"/>
            <a:chOff x="4301067" y="2099733"/>
            <a:chExt cx="1778000" cy="1286933"/>
          </a:xfrm>
        </p:grpSpPr>
        <p:sp>
          <p:nvSpPr>
            <p:cNvPr id="15" name="TextBox 14"/>
            <p:cNvSpPr txBox="1"/>
            <p:nvPr/>
          </p:nvSpPr>
          <p:spPr>
            <a:xfrm>
              <a:off x="4301067" y="2370667"/>
              <a:ext cx="1380066" cy="461665"/>
            </a:xfrm>
            <a:prstGeom prst="rect">
              <a:avLst/>
            </a:prstGeom>
            <a:noFill/>
          </p:spPr>
          <p:txBody>
            <a:bodyPr wrap="square" rtlCol="0">
              <a:spAutoFit/>
            </a:bodyPr>
            <a:lstStyle/>
            <a:p>
              <a:pPr algn="ctr"/>
              <a:r>
                <a:rPr lang="en-US" sz="2400" dirty="0">
                  <a:solidFill>
                    <a:schemeClr val="bg1"/>
                  </a:solidFill>
                </a:rPr>
                <a:t>#classes</a:t>
              </a:r>
            </a:p>
          </p:txBody>
        </p:sp>
        <p:cxnSp>
          <p:nvCxnSpPr>
            <p:cNvPr id="16" name="Straight Arrow Connector 15"/>
            <p:cNvCxnSpPr/>
            <p:nvPr/>
          </p:nvCxnSpPr>
          <p:spPr>
            <a:xfrm flipV="1">
              <a:off x="4775200" y="2099733"/>
              <a:ext cx="1303867" cy="1286933"/>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p:cNvCxnSpPr/>
          <p:nvPr/>
        </p:nvCxnSpPr>
        <p:spPr>
          <a:xfrm>
            <a:off x="8077197" y="5808135"/>
            <a:ext cx="287866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135529" y="5825065"/>
            <a:ext cx="524933" cy="369332"/>
          </a:xfrm>
          <a:prstGeom prst="rect">
            <a:avLst/>
          </a:prstGeom>
          <a:noFill/>
        </p:spPr>
        <p:txBody>
          <a:bodyPr wrap="square" rtlCol="0">
            <a:spAutoFit/>
          </a:bodyPr>
          <a:lstStyle/>
          <a:p>
            <a:pPr algn="ctr"/>
            <a:r>
              <a:rPr lang="en-US"/>
              <a:t>h/4</a:t>
            </a:r>
            <a:endParaRPr lang="en-US" dirty="0"/>
          </a:p>
        </p:txBody>
      </p:sp>
      <p:cxnSp>
        <p:nvCxnSpPr>
          <p:cNvPr id="19" name="Straight Arrow Connector 18"/>
          <p:cNvCxnSpPr/>
          <p:nvPr/>
        </p:nvCxnSpPr>
        <p:spPr>
          <a:xfrm>
            <a:off x="7924797" y="2912535"/>
            <a:ext cx="0" cy="27432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332130" y="4151209"/>
            <a:ext cx="626534" cy="369332"/>
          </a:xfrm>
          <a:prstGeom prst="rect">
            <a:avLst/>
          </a:prstGeom>
          <a:noFill/>
        </p:spPr>
        <p:txBody>
          <a:bodyPr wrap="square" rtlCol="0">
            <a:spAutoFit/>
          </a:bodyPr>
          <a:lstStyle/>
          <a:p>
            <a:pPr algn="ctr"/>
            <a:r>
              <a:rPr lang="en-US" dirty="0"/>
              <a:t>w/4</a:t>
            </a:r>
          </a:p>
        </p:txBody>
      </p:sp>
    </p:spTree>
    <p:extLst>
      <p:ext uri="{BB962C8B-B14F-4D97-AF65-F5344CB8AC3E}">
        <p14:creationId xmlns:p14="http://schemas.microsoft.com/office/powerpoint/2010/main" val="398916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sp>
        <p:nvSpPr>
          <p:cNvPr id="3" name="Content Placeholder 2"/>
          <p:cNvSpPr>
            <a:spLocks noGrp="1"/>
          </p:cNvSpPr>
          <p:nvPr>
            <p:ph idx="1"/>
          </p:nvPr>
        </p:nvSpPr>
        <p:spPr/>
        <p:txBody>
          <a:bodyPr/>
          <a:lstStyle/>
          <a:p>
            <a:r>
              <a:rPr lang="en-US" dirty="0"/>
              <a:t>Pass image through convolution and subsampling layers</a:t>
            </a:r>
          </a:p>
          <a:p>
            <a:r>
              <a:rPr lang="en-US" dirty="0"/>
              <a:t>Final convolution with #classes outputs</a:t>
            </a:r>
          </a:p>
          <a:p>
            <a:r>
              <a:rPr lang="en-US" dirty="0"/>
              <a:t>Get scores for </a:t>
            </a:r>
            <a:r>
              <a:rPr lang="en-US" i="1" dirty="0"/>
              <a:t>subsampled </a:t>
            </a:r>
            <a:r>
              <a:rPr lang="en-US" dirty="0"/>
              <a:t>image</a:t>
            </a:r>
          </a:p>
          <a:p>
            <a:r>
              <a:rPr lang="en-US" dirty="0" err="1"/>
              <a:t>Upsample</a:t>
            </a:r>
            <a:r>
              <a:rPr lang="en-US" dirty="0"/>
              <a:t> back to original size</a:t>
            </a:r>
          </a:p>
        </p:txBody>
      </p:sp>
    </p:spTree>
    <p:extLst>
      <p:ext uri="{BB962C8B-B14F-4D97-AF65-F5344CB8AC3E}">
        <p14:creationId xmlns:p14="http://schemas.microsoft.com/office/powerpoint/2010/main" val="179057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3D22A-1D91-9749-A2F6-F883DE7C0CF9}"/>
              </a:ext>
            </a:extLst>
          </p:cNvPr>
          <p:cNvSpPr>
            <a:spLocks noGrp="1"/>
          </p:cNvSpPr>
          <p:nvPr>
            <p:ph type="title"/>
          </p:nvPr>
        </p:nvSpPr>
        <p:spPr/>
        <p:txBody>
          <a:bodyPr/>
          <a:lstStyle/>
          <a:p>
            <a:r>
              <a:rPr lang="en-US" dirty="0"/>
              <a:t>Transfer learning for semantic segmentation</a:t>
            </a:r>
          </a:p>
        </p:txBody>
      </p:sp>
      <p:pic>
        <p:nvPicPr>
          <p:cNvPr id="5" name="Picture 4">
            <a:extLst>
              <a:ext uri="{FF2B5EF4-FFF2-40B4-BE49-F238E27FC236}">
                <a16:creationId xmlns:a16="http://schemas.microsoft.com/office/drawing/2014/main" id="{11DDE2BF-258E-2B49-9CD0-292F3925AB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93988" y="1442244"/>
            <a:ext cx="6064250" cy="4472774"/>
          </a:xfrm>
          <a:prstGeom prst="rect">
            <a:avLst/>
          </a:prstGeom>
        </p:spPr>
      </p:pic>
      <p:sp>
        <p:nvSpPr>
          <p:cNvPr id="6" name="Rectangle 5">
            <a:extLst>
              <a:ext uri="{FF2B5EF4-FFF2-40B4-BE49-F238E27FC236}">
                <a16:creationId xmlns:a16="http://schemas.microsoft.com/office/drawing/2014/main" id="{179F4ECE-FF44-A943-B5EB-991ABF3B7002}"/>
              </a:ext>
            </a:extLst>
          </p:cNvPr>
          <p:cNvSpPr/>
          <p:nvPr/>
        </p:nvSpPr>
        <p:spPr>
          <a:xfrm>
            <a:off x="0" y="6096615"/>
            <a:ext cx="12192000" cy="646331"/>
          </a:xfrm>
          <a:prstGeom prst="rect">
            <a:avLst/>
          </a:prstGeom>
        </p:spPr>
        <p:txBody>
          <a:bodyPr wrap="square">
            <a:spAutoFit/>
          </a:bodyPr>
          <a:lstStyle/>
          <a:p>
            <a:r>
              <a:rPr lang="en-US" b="0" i="0" dirty="0">
                <a:solidFill>
                  <a:srgbClr val="222222"/>
                </a:solidFill>
                <a:effectLst/>
                <a:latin typeface="Arial" panose="020B0604020202020204" pitchFamily="34" charset="0"/>
              </a:rPr>
              <a:t>Long, Jonathan, Evan </a:t>
            </a:r>
            <a:r>
              <a:rPr lang="en-US" b="0" i="0" dirty="0" err="1">
                <a:solidFill>
                  <a:srgbClr val="222222"/>
                </a:solidFill>
                <a:effectLst/>
                <a:latin typeface="Arial" panose="020B0604020202020204" pitchFamily="34" charset="0"/>
              </a:rPr>
              <a:t>Shelhamer</a:t>
            </a:r>
            <a:r>
              <a:rPr lang="en-US" b="0" i="0" dirty="0">
                <a:solidFill>
                  <a:srgbClr val="222222"/>
                </a:solidFill>
                <a:effectLst/>
                <a:latin typeface="Arial" panose="020B0604020202020204" pitchFamily="34" charset="0"/>
              </a:rPr>
              <a:t>, and Trevor Darrell. "Fully convolutional networks for semantic segmentation." </a:t>
            </a:r>
            <a:r>
              <a:rPr lang="en-US" b="0" i="1" dirty="0">
                <a:solidFill>
                  <a:srgbClr val="222222"/>
                </a:solidFill>
                <a:effectLst/>
                <a:latin typeface="Arial" panose="020B0604020202020204" pitchFamily="34" charset="0"/>
              </a:rPr>
              <a:t>Proceedings of the IEEE conference on computer vision and pattern recognition</a:t>
            </a:r>
            <a:r>
              <a:rPr lang="en-US" b="0" i="0" dirty="0">
                <a:solidFill>
                  <a:srgbClr val="222222"/>
                </a:solidFill>
                <a:effectLst/>
                <a:latin typeface="Arial" panose="020B0604020202020204" pitchFamily="34" charset="0"/>
              </a:rPr>
              <a:t>. 2015.</a:t>
            </a:r>
            <a:endParaRPr lang="en-US" dirty="0"/>
          </a:p>
        </p:txBody>
      </p:sp>
    </p:spTree>
    <p:extLst>
      <p:ext uri="{BB962C8B-B14F-4D97-AF65-F5344CB8AC3E}">
        <p14:creationId xmlns:p14="http://schemas.microsoft.com/office/powerpoint/2010/main" val="242969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segmentation using convolutional networks</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72667" y="2476498"/>
            <a:ext cx="2467429" cy="3670301"/>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8733" y="2506132"/>
            <a:ext cx="2445320" cy="3653367"/>
          </a:xfrm>
          <a:prstGeom prst="rect">
            <a:avLst/>
          </a:prstGeom>
        </p:spPr>
      </p:pic>
      <p:sp>
        <p:nvSpPr>
          <p:cNvPr id="7" name="Rectangle 6"/>
          <p:cNvSpPr/>
          <p:nvPr/>
        </p:nvSpPr>
        <p:spPr>
          <a:xfrm>
            <a:off x="8229600" y="2489200"/>
            <a:ext cx="474133" cy="474133"/>
          </a:xfrm>
          <a:prstGeom prst="rect">
            <a:avLst/>
          </a:prstGeom>
          <a:solidFill>
            <a:srgbClr val="F0A7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29600" y="2963334"/>
            <a:ext cx="474133" cy="47413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703733" y="2540000"/>
            <a:ext cx="1507067" cy="369332"/>
          </a:xfrm>
          <a:prstGeom prst="rect">
            <a:avLst/>
          </a:prstGeom>
          <a:noFill/>
        </p:spPr>
        <p:txBody>
          <a:bodyPr wrap="square" rtlCol="0">
            <a:spAutoFit/>
          </a:bodyPr>
          <a:lstStyle/>
          <a:p>
            <a:r>
              <a:rPr lang="en-US"/>
              <a:t>person</a:t>
            </a:r>
          </a:p>
        </p:txBody>
      </p:sp>
      <p:sp>
        <p:nvSpPr>
          <p:cNvPr id="10" name="TextBox 9"/>
          <p:cNvSpPr txBox="1"/>
          <p:nvPr/>
        </p:nvSpPr>
        <p:spPr>
          <a:xfrm>
            <a:off x="8703733" y="2997200"/>
            <a:ext cx="1507067" cy="369332"/>
          </a:xfrm>
          <a:prstGeom prst="rect">
            <a:avLst/>
          </a:prstGeom>
          <a:noFill/>
        </p:spPr>
        <p:txBody>
          <a:bodyPr wrap="square" rtlCol="0">
            <a:spAutoFit/>
          </a:bodyPr>
          <a:lstStyle/>
          <a:p>
            <a:r>
              <a:rPr lang="en-US" dirty="0"/>
              <a:t>bicycle</a:t>
            </a:r>
          </a:p>
        </p:txBody>
      </p:sp>
    </p:spTree>
    <p:extLst>
      <p:ext uri="{BB962C8B-B14F-4D97-AF65-F5344CB8AC3E}">
        <p14:creationId xmlns:p14="http://schemas.microsoft.com/office/powerpoint/2010/main" val="2792366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1128</Words>
  <Application>Microsoft Macintosh PowerPoint</Application>
  <PresentationFormat>Widescreen</PresentationFormat>
  <Paragraphs>180</Paragraphs>
  <Slides>43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Calibri Light</vt:lpstr>
      <vt:lpstr>Cambria Math</vt:lpstr>
      <vt:lpstr>Helvetica Neue</vt:lpstr>
      <vt:lpstr>Mangal</vt:lpstr>
      <vt:lpstr>Office Theme</vt:lpstr>
      <vt:lpstr>Semantic segmentation </vt:lpstr>
      <vt:lpstr>Semantic segmentation using convolutional networks</vt:lpstr>
      <vt:lpstr>Semantic segmentation using convolutional networks</vt:lpstr>
      <vt:lpstr>Semantic segmentation using convolutional networks</vt:lpstr>
      <vt:lpstr>Semantic segmentation using convolutional networks</vt:lpstr>
      <vt:lpstr>Semantic segmentation using convolutional networks</vt:lpstr>
      <vt:lpstr>Semantic segmentation using convolutional networks</vt:lpstr>
      <vt:lpstr>Transfer learning for semantic segmentation</vt:lpstr>
      <vt:lpstr>Semantic segmentation using convolutional networks</vt:lpstr>
      <vt:lpstr>The resolution issue</vt:lpstr>
      <vt:lpstr>Solution 1: Image pyramids</vt:lpstr>
      <vt:lpstr>Solution 2: Skip connections</vt:lpstr>
      <vt:lpstr>Solution 2: Skip connections</vt:lpstr>
      <vt:lpstr>Skip connections</vt:lpstr>
      <vt:lpstr>Skip connections</vt:lpstr>
      <vt:lpstr>Solution 3: Dilation</vt:lpstr>
      <vt:lpstr>Solution 3: Dilation</vt:lpstr>
      <vt:lpstr>Solution 3: Dilation</vt:lpstr>
      <vt:lpstr>Solution 3: Dilation</vt:lpstr>
      <vt:lpstr>Solution 4: Conditional random fields</vt:lpstr>
      <vt:lpstr>Solution 4: Conditional Random Fields</vt:lpstr>
      <vt:lpstr>Inference in CRFs</vt:lpstr>
      <vt:lpstr>Mean field inference</vt:lpstr>
      <vt:lpstr>Mean field inference</vt:lpstr>
      <vt:lpstr>Fully Connected CRFs</vt:lpstr>
      <vt:lpstr>Gaussian edge potentials</vt:lpstr>
      <vt:lpstr>Mean field inference for Dense-CRF</vt:lpstr>
      <vt:lpstr>Fully Connected CRFs</vt:lpstr>
      <vt:lpstr>Fully connected CRFs</vt:lpstr>
      <vt:lpstr>Putting it all together</vt:lpstr>
      <vt:lpstr>Other additions</vt:lpstr>
      <vt:lpstr>Mean field inference as a recurrent network</vt:lpstr>
      <vt:lpstr>Skip connections</vt:lpstr>
      <vt:lpstr>Alternative: coarse-to-fine prediction</vt:lpstr>
      <vt:lpstr>U-Net</vt:lpstr>
      <vt:lpstr>Learned upsampling</vt:lpstr>
      <vt:lpstr>Learned upsampling</vt:lpstr>
      <vt:lpstr>Image-to-image translation problems</vt:lpstr>
      <vt:lpstr>Image-to-image translation problems</vt:lpstr>
      <vt:lpstr>Revisiting contour detection</vt:lpstr>
      <vt:lpstr>Convolutional network based edge detection</vt:lpstr>
      <vt:lpstr>Convolutional network based edge detection</vt:lpstr>
      <vt:lpstr>PowerPoint Presentation</vt:lpstr>
    </vt:vector>
  </TitlesOfParts>
  <Manager/>
  <Company/>
  <LinksUpToDate>false</LinksUpToDate>
  <SharedDoc>false</SharedDoc>
  <HyperlinkBase/>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 segmentation </dc:title>
  <dc:subject/>
  <dc:creator>Bharath Hariharan</dc:creator>
  <cp:keywords/>
  <dc:description/>
  <cp:lastModifiedBy>Bharath Hariharan</cp:lastModifiedBy>
  <cp:revision>17</cp:revision>
  <dcterms:created xsi:type="dcterms:W3CDTF">2018-10-22T15:43:07Z</dcterms:created>
  <dcterms:modified xsi:type="dcterms:W3CDTF">2018-10-23T17:14:04Z</dcterms:modified>
  <cp:category/>
</cp:coreProperties>
</file>