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tiff" ContentType="image/tif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61"/>
  </p:notesMasterIdLst>
  <p:sldIdLst>
    <p:sldId id="256" r:id="rId2"/>
    <p:sldId id="286" r:id="rId3"/>
    <p:sldId id="287" r:id="rId4"/>
    <p:sldId id="288" r:id="rId5"/>
    <p:sldId id="354" r:id="rId6"/>
    <p:sldId id="289" r:id="rId7"/>
    <p:sldId id="290" r:id="rId8"/>
    <p:sldId id="292" r:id="rId9"/>
    <p:sldId id="293" r:id="rId10"/>
    <p:sldId id="291" r:id="rId11"/>
    <p:sldId id="294" r:id="rId12"/>
    <p:sldId id="295" r:id="rId13"/>
    <p:sldId id="296" r:id="rId14"/>
    <p:sldId id="344" r:id="rId15"/>
    <p:sldId id="348" r:id="rId16"/>
    <p:sldId id="349" r:id="rId17"/>
    <p:sldId id="351" r:id="rId18"/>
    <p:sldId id="367" r:id="rId19"/>
    <p:sldId id="368" r:id="rId20"/>
    <p:sldId id="369" r:id="rId21"/>
    <p:sldId id="278" r:id="rId22"/>
    <p:sldId id="370" r:id="rId23"/>
    <p:sldId id="371" r:id="rId24"/>
    <p:sldId id="372" r:id="rId25"/>
    <p:sldId id="373" r:id="rId26"/>
    <p:sldId id="374" r:id="rId27"/>
    <p:sldId id="375" r:id="rId28"/>
    <p:sldId id="376" r:id="rId29"/>
    <p:sldId id="377" r:id="rId30"/>
    <p:sldId id="378" r:id="rId31"/>
    <p:sldId id="379" r:id="rId32"/>
    <p:sldId id="380" r:id="rId33"/>
    <p:sldId id="381" r:id="rId34"/>
    <p:sldId id="382" r:id="rId35"/>
    <p:sldId id="383" r:id="rId36"/>
    <p:sldId id="384" r:id="rId37"/>
    <p:sldId id="385" r:id="rId38"/>
    <p:sldId id="386" r:id="rId39"/>
    <p:sldId id="387" r:id="rId40"/>
    <p:sldId id="388" r:id="rId41"/>
    <p:sldId id="277" r:id="rId42"/>
    <p:sldId id="280" r:id="rId43"/>
    <p:sldId id="279" r:id="rId44"/>
    <p:sldId id="281" r:id="rId45"/>
    <p:sldId id="304" r:id="rId46"/>
    <p:sldId id="282" r:id="rId47"/>
    <p:sldId id="283" r:id="rId48"/>
    <p:sldId id="284" r:id="rId49"/>
    <p:sldId id="285" r:id="rId50"/>
    <p:sldId id="355" r:id="rId51"/>
    <p:sldId id="356" r:id="rId52"/>
    <p:sldId id="357" r:id="rId53"/>
    <p:sldId id="358" r:id="rId54"/>
    <p:sldId id="359" r:id="rId55"/>
    <p:sldId id="309" r:id="rId56"/>
    <p:sldId id="360" r:id="rId57"/>
    <p:sldId id="361" r:id="rId58"/>
    <p:sldId id="362" r:id="rId59"/>
    <p:sldId id="363" r:id="rId6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0"/>
    <p:restoredTop sz="94624"/>
  </p:normalViewPr>
  <p:slideViewPr>
    <p:cSldViewPr snapToGrid="0" snapToObjects="1">
      <p:cViewPr varScale="1">
        <p:scale>
          <a:sx n="112" d="100"/>
          <a:sy n="112" d="100"/>
        </p:scale>
        <p:origin x="576"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notesMaster" Target="notesMasters/notesMaster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Challenge winner's accuracy</c:v>
                </c:pt>
              </c:strCache>
            </c:strRef>
          </c:tx>
          <c:spPr>
            <a:solidFill>
              <a:schemeClr val="accent1"/>
            </a:solidFill>
            <a:ln>
              <a:noFill/>
            </a:ln>
            <a:effectLst/>
          </c:spPr>
          <c:invertIfNegative val="0"/>
          <c:dPt>
            <c:idx val="2"/>
            <c:invertIfNegative val="0"/>
            <c:bubble3D val="0"/>
            <c:spPr>
              <a:solidFill>
                <a:srgbClr val="FF0000"/>
              </a:solidFill>
              <a:ln>
                <a:noFill/>
              </a:ln>
              <a:effectLst/>
            </c:spPr>
            <c:extLst>
              <c:ext xmlns:c16="http://schemas.microsoft.com/office/drawing/2014/chart" uri="{C3380CC4-5D6E-409C-BE32-E72D297353CC}">
                <c16:uniqueId val="{00000001-87C1-DF4E-BDF6-EB5780B52154}"/>
              </c:ext>
            </c:extLst>
          </c:dPt>
          <c:cat>
            <c:numRef>
              <c:f>Sheet1!$A$2:$A$4</c:f>
              <c:numCache>
                <c:formatCode>General</c:formatCode>
                <c:ptCount val="3"/>
                <c:pt idx="0">
                  <c:v>2010</c:v>
                </c:pt>
                <c:pt idx="1">
                  <c:v>2011</c:v>
                </c:pt>
                <c:pt idx="2">
                  <c:v>2012</c:v>
                </c:pt>
              </c:numCache>
            </c:numRef>
          </c:cat>
          <c:val>
            <c:numRef>
              <c:f>Sheet1!$B$2:$B$4</c:f>
              <c:numCache>
                <c:formatCode>General</c:formatCode>
                <c:ptCount val="3"/>
                <c:pt idx="0">
                  <c:v>28.2</c:v>
                </c:pt>
                <c:pt idx="1">
                  <c:v>25.8</c:v>
                </c:pt>
                <c:pt idx="2">
                  <c:v>16.399999999999999</c:v>
                </c:pt>
              </c:numCache>
            </c:numRef>
          </c:val>
          <c:extLst>
            <c:ext xmlns:c16="http://schemas.microsoft.com/office/drawing/2014/chart" uri="{C3380CC4-5D6E-409C-BE32-E72D297353CC}">
              <c16:uniqueId val="{00000002-87C1-DF4E-BDF6-EB5780B52154}"/>
            </c:ext>
          </c:extLst>
        </c:ser>
        <c:dLbls>
          <c:showLegendKey val="0"/>
          <c:showVal val="0"/>
          <c:showCatName val="0"/>
          <c:showSerName val="0"/>
          <c:showPercent val="0"/>
          <c:showBubbleSize val="0"/>
        </c:dLbls>
        <c:gapWidth val="219"/>
        <c:overlap val="-27"/>
        <c:axId val="1648949296"/>
        <c:axId val="1648951344"/>
      </c:barChart>
      <c:catAx>
        <c:axId val="16489492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crossAx val="1648951344"/>
        <c:crosses val="autoZero"/>
        <c:auto val="1"/>
        <c:lblAlgn val="ctr"/>
        <c:lblOffset val="100"/>
        <c:noMultiLvlLbl val="0"/>
      </c:catAx>
      <c:valAx>
        <c:axId val="164895134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crossAx val="164894929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Challenge winner's accuracy</c:v>
                </c:pt>
              </c:strCache>
            </c:strRef>
          </c:tx>
          <c:spPr>
            <a:solidFill>
              <a:srgbClr val="0070C0"/>
            </a:solidFill>
            <a:ln>
              <a:noFill/>
            </a:ln>
            <a:effectLst/>
          </c:spPr>
          <c:invertIfNegative val="0"/>
          <c:dPt>
            <c:idx val="2"/>
            <c:invertIfNegative val="0"/>
            <c:bubble3D val="0"/>
            <c:spPr>
              <a:solidFill>
                <a:srgbClr val="0070C0"/>
              </a:solidFill>
              <a:ln>
                <a:noFill/>
              </a:ln>
              <a:effectLst/>
            </c:spPr>
            <c:extLst>
              <c:ext xmlns:c16="http://schemas.microsoft.com/office/drawing/2014/chart" uri="{C3380CC4-5D6E-409C-BE32-E72D297353CC}">
                <c16:uniqueId val="{00000001-02F9-7C40-899E-ABEC7A61DECF}"/>
              </c:ext>
            </c:extLst>
          </c:dPt>
          <c:cat>
            <c:numRef>
              <c:f>Sheet1!$A$2:$A$6</c:f>
              <c:numCache>
                <c:formatCode>General</c:formatCode>
                <c:ptCount val="5"/>
                <c:pt idx="0">
                  <c:v>2010</c:v>
                </c:pt>
                <c:pt idx="1">
                  <c:v>2011</c:v>
                </c:pt>
                <c:pt idx="2">
                  <c:v>2012</c:v>
                </c:pt>
                <c:pt idx="3">
                  <c:v>2013</c:v>
                </c:pt>
                <c:pt idx="4">
                  <c:v>2014</c:v>
                </c:pt>
              </c:numCache>
            </c:numRef>
          </c:cat>
          <c:val>
            <c:numRef>
              <c:f>Sheet1!$B$2:$B$6</c:f>
              <c:numCache>
                <c:formatCode>General</c:formatCode>
                <c:ptCount val="5"/>
                <c:pt idx="0">
                  <c:v>28.2</c:v>
                </c:pt>
                <c:pt idx="1">
                  <c:v>25.8</c:v>
                </c:pt>
                <c:pt idx="2">
                  <c:v>16.399999999999999</c:v>
                </c:pt>
                <c:pt idx="3">
                  <c:v>12.5</c:v>
                </c:pt>
                <c:pt idx="4">
                  <c:v>8.4</c:v>
                </c:pt>
              </c:numCache>
            </c:numRef>
          </c:val>
          <c:extLst>
            <c:ext xmlns:c16="http://schemas.microsoft.com/office/drawing/2014/chart" uri="{C3380CC4-5D6E-409C-BE32-E72D297353CC}">
              <c16:uniqueId val="{00000002-02F9-7C40-899E-ABEC7A61DECF}"/>
            </c:ext>
          </c:extLst>
        </c:ser>
        <c:dLbls>
          <c:showLegendKey val="0"/>
          <c:showVal val="0"/>
          <c:showCatName val="0"/>
          <c:showSerName val="0"/>
          <c:showPercent val="0"/>
          <c:showBubbleSize val="0"/>
        </c:dLbls>
        <c:gapWidth val="219"/>
        <c:overlap val="-27"/>
        <c:axId val="1397454864"/>
        <c:axId val="1757116912"/>
      </c:barChart>
      <c:catAx>
        <c:axId val="13974548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crossAx val="1757116912"/>
        <c:crosses val="autoZero"/>
        <c:auto val="1"/>
        <c:lblAlgn val="ctr"/>
        <c:lblOffset val="100"/>
        <c:noMultiLvlLbl val="0"/>
      </c:catAx>
      <c:valAx>
        <c:axId val="175711691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crossAx val="139745486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Challenge winner's accuracy</c:v>
                </c:pt>
              </c:strCache>
            </c:strRef>
          </c:tx>
          <c:spPr>
            <a:solidFill>
              <a:srgbClr val="0070C0"/>
            </a:solidFill>
            <a:ln>
              <a:noFill/>
            </a:ln>
            <a:effectLst/>
          </c:spPr>
          <c:invertIfNegative val="0"/>
          <c:dPt>
            <c:idx val="2"/>
            <c:invertIfNegative val="0"/>
            <c:bubble3D val="0"/>
            <c:spPr>
              <a:solidFill>
                <a:srgbClr val="0070C0"/>
              </a:solidFill>
              <a:ln>
                <a:noFill/>
              </a:ln>
              <a:effectLst/>
            </c:spPr>
            <c:extLst>
              <c:ext xmlns:c16="http://schemas.microsoft.com/office/drawing/2014/chart" uri="{C3380CC4-5D6E-409C-BE32-E72D297353CC}">
                <c16:uniqueId val="{00000001-E4CB-6C4D-A4E1-EE813D1274B4}"/>
              </c:ext>
            </c:extLst>
          </c:dPt>
          <c:cat>
            <c:numRef>
              <c:f>Sheet1!$A$2:$A$6</c:f>
              <c:numCache>
                <c:formatCode>General</c:formatCode>
                <c:ptCount val="5"/>
                <c:pt idx="0">
                  <c:v>2010</c:v>
                </c:pt>
                <c:pt idx="1">
                  <c:v>2011</c:v>
                </c:pt>
                <c:pt idx="2">
                  <c:v>2012</c:v>
                </c:pt>
                <c:pt idx="3">
                  <c:v>2013</c:v>
                </c:pt>
                <c:pt idx="4">
                  <c:v>2014</c:v>
                </c:pt>
              </c:numCache>
            </c:numRef>
          </c:cat>
          <c:val>
            <c:numRef>
              <c:f>Sheet1!$B$2:$B$6</c:f>
              <c:numCache>
                <c:formatCode>General</c:formatCode>
                <c:ptCount val="5"/>
                <c:pt idx="0">
                  <c:v>28.2</c:v>
                </c:pt>
                <c:pt idx="1">
                  <c:v>25.8</c:v>
                </c:pt>
                <c:pt idx="2">
                  <c:v>16.399999999999999</c:v>
                </c:pt>
                <c:pt idx="3">
                  <c:v>12.5</c:v>
                </c:pt>
                <c:pt idx="4">
                  <c:v>8.4</c:v>
                </c:pt>
              </c:numCache>
            </c:numRef>
          </c:val>
          <c:extLst>
            <c:ext xmlns:c16="http://schemas.microsoft.com/office/drawing/2014/chart" uri="{C3380CC4-5D6E-409C-BE32-E72D297353CC}">
              <c16:uniqueId val="{00000002-E4CB-6C4D-A4E1-EE813D1274B4}"/>
            </c:ext>
          </c:extLst>
        </c:ser>
        <c:dLbls>
          <c:showLegendKey val="0"/>
          <c:showVal val="0"/>
          <c:showCatName val="0"/>
          <c:showSerName val="0"/>
          <c:showPercent val="0"/>
          <c:showBubbleSize val="0"/>
        </c:dLbls>
        <c:gapWidth val="219"/>
        <c:overlap val="-27"/>
        <c:axId val="1398684800"/>
        <c:axId val="1455426000"/>
      </c:barChart>
      <c:catAx>
        <c:axId val="13986848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crossAx val="1455426000"/>
        <c:crosses val="autoZero"/>
        <c:auto val="1"/>
        <c:lblAlgn val="ctr"/>
        <c:lblOffset val="100"/>
        <c:noMultiLvlLbl val="0"/>
      </c:catAx>
      <c:valAx>
        <c:axId val="145542600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crossAx val="139868480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Challenge winner's accuracy</c:v>
                </c:pt>
              </c:strCache>
            </c:strRef>
          </c:tx>
          <c:spPr>
            <a:solidFill>
              <a:srgbClr val="0070C0"/>
            </a:solidFill>
            <a:ln>
              <a:noFill/>
            </a:ln>
            <a:effectLst/>
          </c:spPr>
          <c:invertIfNegative val="0"/>
          <c:dPt>
            <c:idx val="2"/>
            <c:invertIfNegative val="0"/>
            <c:bubble3D val="0"/>
            <c:spPr>
              <a:solidFill>
                <a:srgbClr val="0070C0"/>
              </a:solidFill>
              <a:ln>
                <a:noFill/>
              </a:ln>
              <a:effectLst/>
            </c:spPr>
            <c:extLst>
              <c:ext xmlns:c16="http://schemas.microsoft.com/office/drawing/2014/chart" uri="{C3380CC4-5D6E-409C-BE32-E72D297353CC}">
                <c16:uniqueId val="{00000001-30FB-7547-A2FB-00014A9CB80A}"/>
              </c:ext>
            </c:extLst>
          </c:dPt>
          <c:dPt>
            <c:idx val="5"/>
            <c:invertIfNegative val="0"/>
            <c:bubble3D val="0"/>
            <c:spPr>
              <a:solidFill>
                <a:srgbClr val="FF0000"/>
              </a:solidFill>
              <a:ln>
                <a:solidFill>
                  <a:srgbClr val="FF0000"/>
                </a:solidFill>
              </a:ln>
              <a:effectLst/>
            </c:spPr>
            <c:extLst>
              <c:ext xmlns:c16="http://schemas.microsoft.com/office/drawing/2014/chart" uri="{C3380CC4-5D6E-409C-BE32-E72D297353CC}">
                <c16:uniqueId val="{00000003-30FB-7547-A2FB-00014A9CB80A}"/>
              </c:ext>
            </c:extLst>
          </c:dPt>
          <c:cat>
            <c:numRef>
              <c:f>Sheet1!$A$2:$A$7</c:f>
              <c:numCache>
                <c:formatCode>General</c:formatCode>
                <c:ptCount val="6"/>
                <c:pt idx="0">
                  <c:v>2010</c:v>
                </c:pt>
                <c:pt idx="1">
                  <c:v>2011</c:v>
                </c:pt>
                <c:pt idx="2">
                  <c:v>2012</c:v>
                </c:pt>
                <c:pt idx="3">
                  <c:v>2013</c:v>
                </c:pt>
                <c:pt idx="4">
                  <c:v>2014</c:v>
                </c:pt>
                <c:pt idx="5">
                  <c:v>2015</c:v>
                </c:pt>
              </c:numCache>
            </c:numRef>
          </c:cat>
          <c:val>
            <c:numRef>
              <c:f>Sheet1!$B$2:$B$7</c:f>
              <c:numCache>
                <c:formatCode>General</c:formatCode>
                <c:ptCount val="6"/>
                <c:pt idx="0">
                  <c:v>28.2</c:v>
                </c:pt>
                <c:pt idx="1">
                  <c:v>25.8</c:v>
                </c:pt>
                <c:pt idx="2">
                  <c:v>16.399999999999999</c:v>
                </c:pt>
                <c:pt idx="3">
                  <c:v>12.5</c:v>
                </c:pt>
                <c:pt idx="4">
                  <c:v>8.4</c:v>
                </c:pt>
                <c:pt idx="5">
                  <c:v>3.6</c:v>
                </c:pt>
              </c:numCache>
            </c:numRef>
          </c:val>
          <c:extLst>
            <c:ext xmlns:c16="http://schemas.microsoft.com/office/drawing/2014/chart" uri="{C3380CC4-5D6E-409C-BE32-E72D297353CC}">
              <c16:uniqueId val="{00000004-30FB-7547-A2FB-00014A9CB80A}"/>
            </c:ext>
          </c:extLst>
        </c:ser>
        <c:dLbls>
          <c:showLegendKey val="0"/>
          <c:showVal val="0"/>
          <c:showCatName val="0"/>
          <c:showSerName val="0"/>
          <c:showPercent val="0"/>
          <c:showBubbleSize val="0"/>
        </c:dLbls>
        <c:gapWidth val="219"/>
        <c:overlap val="-27"/>
        <c:axId val="1423619232"/>
        <c:axId val="1454134032"/>
      </c:barChart>
      <c:catAx>
        <c:axId val="14236192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crossAx val="1454134032"/>
        <c:crosses val="autoZero"/>
        <c:auto val="1"/>
        <c:lblAlgn val="ctr"/>
        <c:lblOffset val="100"/>
        <c:noMultiLvlLbl val="0"/>
      </c:catAx>
      <c:valAx>
        <c:axId val="145413403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crossAx val="142361923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Series 1</c:v>
                </c:pt>
              </c:strCache>
            </c:strRef>
          </c:tx>
          <c:spPr>
            <a:ln w="28575" cap="rnd">
              <a:solidFill>
                <a:srgbClr val="FF0000"/>
              </a:solidFill>
              <a:round/>
            </a:ln>
            <a:effectLst/>
          </c:spPr>
          <c:marker>
            <c:symbol val="square"/>
            <c:size val="14"/>
            <c:spPr>
              <a:solidFill>
                <a:srgbClr val="FF0000"/>
              </a:solidFill>
              <a:ln w="60325">
                <a:noFill/>
              </a:ln>
              <a:effectLst/>
            </c:spPr>
          </c:marker>
          <c:cat>
            <c:numRef>
              <c:f>Sheet1!$A$2:$A$7</c:f>
              <c:numCache>
                <c:formatCode>General</c:formatCode>
                <c:ptCount val="6"/>
                <c:pt idx="0">
                  <c:v>2010</c:v>
                </c:pt>
                <c:pt idx="1">
                  <c:v>2011</c:v>
                </c:pt>
                <c:pt idx="2">
                  <c:v>2012</c:v>
                </c:pt>
                <c:pt idx="3">
                  <c:v>2013</c:v>
                </c:pt>
                <c:pt idx="4">
                  <c:v>2014</c:v>
                </c:pt>
                <c:pt idx="5">
                  <c:v>2015</c:v>
                </c:pt>
              </c:numCache>
            </c:numRef>
          </c:cat>
          <c:val>
            <c:numRef>
              <c:f>Sheet1!$B$2:$B$7</c:f>
              <c:numCache>
                <c:formatCode>General</c:formatCode>
                <c:ptCount val="6"/>
                <c:pt idx="0">
                  <c:v>0</c:v>
                </c:pt>
                <c:pt idx="1">
                  <c:v>0</c:v>
                </c:pt>
                <c:pt idx="2">
                  <c:v>7</c:v>
                </c:pt>
                <c:pt idx="3">
                  <c:v>7</c:v>
                </c:pt>
                <c:pt idx="4">
                  <c:v>19</c:v>
                </c:pt>
                <c:pt idx="5">
                  <c:v>152</c:v>
                </c:pt>
              </c:numCache>
            </c:numRef>
          </c:val>
          <c:smooth val="0"/>
          <c:extLst>
            <c:ext xmlns:c16="http://schemas.microsoft.com/office/drawing/2014/chart" uri="{C3380CC4-5D6E-409C-BE32-E72D297353CC}">
              <c16:uniqueId val="{00000000-A1B2-9749-BA31-7D903F163AAC}"/>
            </c:ext>
          </c:extLst>
        </c:ser>
        <c:dLbls>
          <c:showLegendKey val="0"/>
          <c:showVal val="0"/>
          <c:showCatName val="0"/>
          <c:showSerName val="0"/>
          <c:showPercent val="0"/>
          <c:showBubbleSize val="0"/>
        </c:dLbls>
        <c:marker val="1"/>
        <c:smooth val="0"/>
        <c:axId val="1743432752"/>
        <c:axId val="1397612592"/>
      </c:lineChart>
      <c:catAx>
        <c:axId val="1743432752"/>
        <c:scaling>
          <c:orientation val="minMax"/>
        </c:scaling>
        <c:delete val="1"/>
        <c:axPos val="b"/>
        <c:numFmt formatCode="General" sourceLinked="1"/>
        <c:majorTickMark val="out"/>
        <c:minorTickMark val="none"/>
        <c:tickLblPos val="nextTo"/>
        <c:crossAx val="1397612592"/>
        <c:crosses val="autoZero"/>
        <c:auto val="1"/>
        <c:lblAlgn val="ctr"/>
        <c:lblOffset val="100"/>
        <c:noMultiLvlLbl val="0"/>
      </c:catAx>
      <c:valAx>
        <c:axId val="1397612592"/>
        <c:scaling>
          <c:orientation val="minMax"/>
        </c:scaling>
        <c:delete val="0"/>
        <c:axPos val="r"/>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400" b="0" i="0" u="none" strike="noStrike" kern="1200" baseline="0">
                <a:solidFill>
                  <a:srgbClr val="FF0000"/>
                </a:solidFill>
                <a:latin typeface="+mn-lt"/>
                <a:ea typeface="+mn-ea"/>
                <a:cs typeface="+mn-cs"/>
              </a:defRPr>
            </a:pPr>
            <a:endParaRPr lang="en-US"/>
          </a:p>
        </c:txPr>
        <c:crossAx val="1743432752"/>
        <c:crosses val="max"/>
        <c:crossBetween val="between"/>
        <c:majorUnit val="50"/>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AA6FEA6-BCAF-6742-9F45-0B304F123A48}" type="datetimeFigureOut">
              <a:rPr lang="en-US" smtClean="0"/>
              <a:t>10/16/18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C01304E-C80E-8B46-8185-C6709B22CCB6}" type="slidenum">
              <a:rPr lang="en-US" smtClean="0"/>
              <a:t>‹#›</a:t>
            </a:fld>
            <a:endParaRPr lang="en-US"/>
          </a:p>
        </p:txBody>
      </p:sp>
    </p:spTree>
    <p:extLst>
      <p:ext uri="{BB962C8B-B14F-4D97-AF65-F5344CB8AC3E}">
        <p14:creationId xmlns:p14="http://schemas.microsoft.com/office/powerpoint/2010/main" val="9821727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If you look at what one of these higher layers is detecting, here I am showing the input image patches that are highly scored by one of the units. This particular layer really likes bicycle wheels, so if this unit fires, you know that there is a bicycle wheel in the image. Unfortunately, you don’t know where the bicycle wheel is, because this unit doesn’t care where the bicycle wheel appears, or at what orientation or what scale.</a:t>
            </a:r>
            <a:endParaRPr lang="en-US" dirty="0"/>
          </a:p>
        </p:txBody>
      </p:sp>
      <p:sp>
        <p:nvSpPr>
          <p:cNvPr id="4" name="Slide Number Placeholder 3"/>
          <p:cNvSpPr>
            <a:spLocks noGrp="1"/>
          </p:cNvSpPr>
          <p:nvPr>
            <p:ph type="sldNum" sz="quarter" idx="10"/>
          </p:nvPr>
        </p:nvSpPr>
        <p:spPr/>
        <p:txBody>
          <a:bodyPr/>
          <a:lstStyle/>
          <a:p>
            <a:fld id="{FBB6C228-F7BE-8C40-8CDA-F98A99B708A6}" type="slidenum">
              <a:rPr lang="en-US" smtClean="0"/>
              <a:t>59</a:t>
            </a:fld>
            <a:endParaRPr lang="en-US"/>
          </a:p>
        </p:txBody>
      </p:sp>
    </p:spTree>
    <p:extLst>
      <p:ext uri="{BB962C8B-B14F-4D97-AF65-F5344CB8AC3E}">
        <p14:creationId xmlns:p14="http://schemas.microsoft.com/office/powerpoint/2010/main" val="40096175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87685F-5624-3945-88A5-72A54D56B69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370A17D-65F1-B64B-A4EF-8AF5E47601F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15DC988-FA79-D54B-B7B5-ABA5C391A812}"/>
              </a:ext>
            </a:extLst>
          </p:cNvPr>
          <p:cNvSpPr>
            <a:spLocks noGrp="1"/>
          </p:cNvSpPr>
          <p:nvPr>
            <p:ph type="dt" sz="half" idx="10"/>
          </p:nvPr>
        </p:nvSpPr>
        <p:spPr/>
        <p:txBody>
          <a:bodyPr/>
          <a:lstStyle/>
          <a:p>
            <a:fld id="{16287BB1-AFD3-EB49-8692-55F437AA85B5}" type="datetimeFigureOut">
              <a:rPr lang="en-US" smtClean="0"/>
              <a:t>10/16/18</a:t>
            </a:fld>
            <a:endParaRPr lang="en-US"/>
          </a:p>
        </p:txBody>
      </p:sp>
      <p:sp>
        <p:nvSpPr>
          <p:cNvPr id="5" name="Footer Placeholder 4">
            <a:extLst>
              <a:ext uri="{FF2B5EF4-FFF2-40B4-BE49-F238E27FC236}">
                <a16:creationId xmlns:a16="http://schemas.microsoft.com/office/drawing/2014/main" id="{C57962CB-513E-B843-B815-633D5B79415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3A06FC1-A4E5-8044-A637-73608459B2AF}"/>
              </a:ext>
            </a:extLst>
          </p:cNvPr>
          <p:cNvSpPr>
            <a:spLocks noGrp="1"/>
          </p:cNvSpPr>
          <p:nvPr>
            <p:ph type="sldNum" sz="quarter" idx="12"/>
          </p:nvPr>
        </p:nvSpPr>
        <p:spPr/>
        <p:txBody>
          <a:bodyPr/>
          <a:lstStyle/>
          <a:p>
            <a:fld id="{4B6BFEBC-8441-1B4C-BC32-0068C1C57D0C}" type="slidenum">
              <a:rPr lang="en-US" smtClean="0"/>
              <a:t>‹#›</a:t>
            </a:fld>
            <a:endParaRPr lang="en-US"/>
          </a:p>
        </p:txBody>
      </p:sp>
    </p:spTree>
    <p:extLst>
      <p:ext uri="{BB962C8B-B14F-4D97-AF65-F5344CB8AC3E}">
        <p14:creationId xmlns:p14="http://schemas.microsoft.com/office/powerpoint/2010/main" val="29351888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94621F-46A3-2744-85B9-2AC7D9BBDE7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2D377CE-F16B-0047-BC69-A984DFCBC747}"/>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0E0B218-CA1C-6640-8F7D-87393BD31C5A}"/>
              </a:ext>
            </a:extLst>
          </p:cNvPr>
          <p:cNvSpPr>
            <a:spLocks noGrp="1"/>
          </p:cNvSpPr>
          <p:nvPr>
            <p:ph type="dt" sz="half" idx="10"/>
          </p:nvPr>
        </p:nvSpPr>
        <p:spPr/>
        <p:txBody>
          <a:bodyPr/>
          <a:lstStyle/>
          <a:p>
            <a:fld id="{16287BB1-AFD3-EB49-8692-55F437AA85B5}" type="datetimeFigureOut">
              <a:rPr lang="en-US" smtClean="0"/>
              <a:t>10/16/18</a:t>
            </a:fld>
            <a:endParaRPr lang="en-US"/>
          </a:p>
        </p:txBody>
      </p:sp>
      <p:sp>
        <p:nvSpPr>
          <p:cNvPr id="5" name="Footer Placeholder 4">
            <a:extLst>
              <a:ext uri="{FF2B5EF4-FFF2-40B4-BE49-F238E27FC236}">
                <a16:creationId xmlns:a16="http://schemas.microsoft.com/office/drawing/2014/main" id="{461A9E45-DF1B-EC4A-A688-27C0D0B7981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4CAE892-987E-6347-BC44-A3B4B2F6F8E2}"/>
              </a:ext>
            </a:extLst>
          </p:cNvPr>
          <p:cNvSpPr>
            <a:spLocks noGrp="1"/>
          </p:cNvSpPr>
          <p:nvPr>
            <p:ph type="sldNum" sz="quarter" idx="12"/>
          </p:nvPr>
        </p:nvSpPr>
        <p:spPr/>
        <p:txBody>
          <a:bodyPr/>
          <a:lstStyle/>
          <a:p>
            <a:fld id="{4B6BFEBC-8441-1B4C-BC32-0068C1C57D0C}" type="slidenum">
              <a:rPr lang="en-US" smtClean="0"/>
              <a:t>‹#›</a:t>
            </a:fld>
            <a:endParaRPr lang="en-US"/>
          </a:p>
        </p:txBody>
      </p:sp>
    </p:spTree>
    <p:extLst>
      <p:ext uri="{BB962C8B-B14F-4D97-AF65-F5344CB8AC3E}">
        <p14:creationId xmlns:p14="http://schemas.microsoft.com/office/powerpoint/2010/main" val="31052581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6C1924D-D4D0-7A47-AA1C-ABDCEF61541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219EB14-B754-F946-B420-54034BE57108}"/>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4FB412C-D01F-A741-A911-E749C22264A9}"/>
              </a:ext>
            </a:extLst>
          </p:cNvPr>
          <p:cNvSpPr>
            <a:spLocks noGrp="1"/>
          </p:cNvSpPr>
          <p:nvPr>
            <p:ph type="dt" sz="half" idx="10"/>
          </p:nvPr>
        </p:nvSpPr>
        <p:spPr/>
        <p:txBody>
          <a:bodyPr/>
          <a:lstStyle/>
          <a:p>
            <a:fld id="{16287BB1-AFD3-EB49-8692-55F437AA85B5}" type="datetimeFigureOut">
              <a:rPr lang="en-US" smtClean="0"/>
              <a:t>10/16/18</a:t>
            </a:fld>
            <a:endParaRPr lang="en-US"/>
          </a:p>
        </p:txBody>
      </p:sp>
      <p:sp>
        <p:nvSpPr>
          <p:cNvPr id="5" name="Footer Placeholder 4">
            <a:extLst>
              <a:ext uri="{FF2B5EF4-FFF2-40B4-BE49-F238E27FC236}">
                <a16:creationId xmlns:a16="http://schemas.microsoft.com/office/drawing/2014/main" id="{8E5DE358-7D59-FA4A-848B-AC952C03271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11186A8-EB01-9B41-B211-B0769F648334}"/>
              </a:ext>
            </a:extLst>
          </p:cNvPr>
          <p:cNvSpPr>
            <a:spLocks noGrp="1"/>
          </p:cNvSpPr>
          <p:nvPr>
            <p:ph type="sldNum" sz="quarter" idx="12"/>
          </p:nvPr>
        </p:nvSpPr>
        <p:spPr/>
        <p:txBody>
          <a:bodyPr/>
          <a:lstStyle/>
          <a:p>
            <a:fld id="{4B6BFEBC-8441-1B4C-BC32-0068C1C57D0C}" type="slidenum">
              <a:rPr lang="en-US" smtClean="0"/>
              <a:t>‹#›</a:t>
            </a:fld>
            <a:endParaRPr lang="en-US"/>
          </a:p>
        </p:txBody>
      </p:sp>
    </p:spTree>
    <p:extLst>
      <p:ext uri="{BB962C8B-B14F-4D97-AF65-F5344CB8AC3E}">
        <p14:creationId xmlns:p14="http://schemas.microsoft.com/office/powerpoint/2010/main" val="15059920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00CC6E-DED5-7840-9501-CE8A9C50C2F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B36C0DC-EC33-3548-B2DA-A8B51F5C20F8}"/>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914E793-E584-4444-81DC-4B51C88A7F5D}"/>
              </a:ext>
            </a:extLst>
          </p:cNvPr>
          <p:cNvSpPr>
            <a:spLocks noGrp="1"/>
          </p:cNvSpPr>
          <p:nvPr>
            <p:ph type="dt" sz="half" idx="10"/>
          </p:nvPr>
        </p:nvSpPr>
        <p:spPr/>
        <p:txBody>
          <a:bodyPr/>
          <a:lstStyle/>
          <a:p>
            <a:fld id="{16287BB1-AFD3-EB49-8692-55F437AA85B5}" type="datetimeFigureOut">
              <a:rPr lang="en-US" smtClean="0"/>
              <a:t>10/16/18</a:t>
            </a:fld>
            <a:endParaRPr lang="en-US"/>
          </a:p>
        </p:txBody>
      </p:sp>
      <p:sp>
        <p:nvSpPr>
          <p:cNvPr id="5" name="Footer Placeholder 4">
            <a:extLst>
              <a:ext uri="{FF2B5EF4-FFF2-40B4-BE49-F238E27FC236}">
                <a16:creationId xmlns:a16="http://schemas.microsoft.com/office/drawing/2014/main" id="{5BE808FE-29B4-BD40-B4C2-9430E47A84E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731D4A2-1ABB-B344-9E7E-16CA2D4B1436}"/>
              </a:ext>
            </a:extLst>
          </p:cNvPr>
          <p:cNvSpPr>
            <a:spLocks noGrp="1"/>
          </p:cNvSpPr>
          <p:nvPr>
            <p:ph type="sldNum" sz="quarter" idx="12"/>
          </p:nvPr>
        </p:nvSpPr>
        <p:spPr/>
        <p:txBody>
          <a:bodyPr/>
          <a:lstStyle/>
          <a:p>
            <a:fld id="{4B6BFEBC-8441-1B4C-BC32-0068C1C57D0C}" type="slidenum">
              <a:rPr lang="en-US" smtClean="0"/>
              <a:t>‹#›</a:t>
            </a:fld>
            <a:endParaRPr lang="en-US"/>
          </a:p>
        </p:txBody>
      </p:sp>
    </p:spTree>
    <p:extLst>
      <p:ext uri="{BB962C8B-B14F-4D97-AF65-F5344CB8AC3E}">
        <p14:creationId xmlns:p14="http://schemas.microsoft.com/office/powerpoint/2010/main" val="27999575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AB0287-BF72-134C-97AC-8B6E05B0CA8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2BE38C2-7C86-7143-834B-2F788F8600E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F6DADE6A-0A1E-1141-B066-456BF571778F}"/>
              </a:ext>
            </a:extLst>
          </p:cNvPr>
          <p:cNvSpPr>
            <a:spLocks noGrp="1"/>
          </p:cNvSpPr>
          <p:nvPr>
            <p:ph type="dt" sz="half" idx="10"/>
          </p:nvPr>
        </p:nvSpPr>
        <p:spPr/>
        <p:txBody>
          <a:bodyPr/>
          <a:lstStyle/>
          <a:p>
            <a:fld id="{16287BB1-AFD3-EB49-8692-55F437AA85B5}" type="datetimeFigureOut">
              <a:rPr lang="en-US" smtClean="0"/>
              <a:t>10/16/18</a:t>
            </a:fld>
            <a:endParaRPr lang="en-US"/>
          </a:p>
        </p:txBody>
      </p:sp>
      <p:sp>
        <p:nvSpPr>
          <p:cNvPr id="5" name="Footer Placeholder 4">
            <a:extLst>
              <a:ext uri="{FF2B5EF4-FFF2-40B4-BE49-F238E27FC236}">
                <a16:creationId xmlns:a16="http://schemas.microsoft.com/office/drawing/2014/main" id="{9E18FA49-E00A-3D48-AF4A-51261BD6994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4015E79-886F-664B-A6DC-8BA58632E803}"/>
              </a:ext>
            </a:extLst>
          </p:cNvPr>
          <p:cNvSpPr>
            <a:spLocks noGrp="1"/>
          </p:cNvSpPr>
          <p:nvPr>
            <p:ph type="sldNum" sz="quarter" idx="12"/>
          </p:nvPr>
        </p:nvSpPr>
        <p:spPr/>
        <p:txBody>
          <a:bodyPr/>
          <a:lstStyle/>
          <a:p>
            <a:fld id="{4B6BFEBC-8441-1B4C-BC32-0068C1C57D0C}" type="slidenum">
              <a:rPr lang="en-US" smtClean="0"/>
              <a:t>‹#›</a:t>
            </a:fld>
            <a:endParaRPr lang="en-US"/>
          </a:p>
        </p:txBody>
      </p:sp>
    </p:spTree>
    <p:extLst>
      <p:ext uri="{BB962C8B-B14F-4D97-AF65-F5344CB8AC3E}">
        <p14:creationId xmlns:p14="http://schemas.microsoft.com/office/powerpoint/2010/main" val="8308025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79E784-66A9-DC40-B794-5D3DF959171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B821D12-6E7A-AA40-B6F2-EC84D0E6CDB8}"/>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2D4080E-7644-6445-AB85-2481A5DA9F73}"/>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74A90D9-B8D1-7B40-A48E-EDA96A9A9385}"/>
              </a:ext>
            </a:extLst>
          </p:cNvPr>
          <p:cNvSpPr>
            <a:spLocks noGrp="1"/>
          </p:cNvSpPr>
          <p:nvPr>
            <p:ph type="dt" sz="half" idx="10"/>
          </p:nvPr>
        </p:nvSpPr>
        <p:spPr/>
        <p:txBody>
          <a:bodyPr/>
          <a:lstStyle/>
          <a:p>
            <a:fld id="{16287BB1-AFD3-EB49-8692-55F437AA85B5}" type="datetimeFigureOut">
              <a:rPr lang="en-US" smtClean="0"/>
              <a:t>10/16/18</a:t>
            </a:fld>
            <a:endParaRPr lang="en-US"/>
          </a:p>
        </p:txBody>
      </p:sp>
      <p:sp>
        <p:nvSpPr>
          <p:cNvPr id="6" name="Footer Placeholder 5">
            <a:extLst>
              <a:ext uri="{FF2B5EF4-FFF2-40B4-BE49-F238E27FC236}">
                <a16:creationId xmlns:a16="http://schemas.microsoft.com/office/drawing/2014/main" id="{662C9665-1809-3148-A001-6CE935F31D4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0C3F41C-0FC5-734E-AED9-53DA0BBB862D}"/>
              </a:ext>
            </a:extLst>
          </p:cNvPr>
          <p:cNvSpPr>
            <a:spLocks noGrp="1"/>
          </p:cNvSpPr>
          <p:nvPr>
            <p:ph type="sldNum" sz="quarter" idx="12"/>
          </p:nvPr>
        </p:nvSpPr>
        <p:spPr/>
        <p:txBody>
          <a:bodyPr/>
          <a:lstStyle/>
          <a:p>
            <a:fld id="{4B6BFEBC-8441-1B4C-BC32-0068C1C57D0C}" type="slidenum">
              <a:rPr lang="en-US" smtClean="0"/>
              <a:t>‹#›</a:t>
            </a:fld>
            <a:endParaRPr lang="en-US"/>
          </a:p>
        </p:txBody>
      </p:sp>
    </p:spTree>
    <p:extLst>
      <p:ext uri="{BB962C8B-B14F-4D97-AF65-F5344CB8AC3E}">
        <p14:creationId xmlns:p14="http://schemas.microsoft.com/office/powerpoint/2010/main" val="32998929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94055C-1D0E-124B-889F-89D1C2C0003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B8BB4B2-62D1-F945-8EA4-740594E854C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FB150A36-6CF9-FB41-93CE-9B3FE1B78327}"/>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67EACA7-2AA0-2941-8B59-39316135DF2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5E7CEF33-BC53-B34A-B0B8-6C255C66BE1F}"/>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109FF75-3AD9-0944-B90E-ABC733B3C4F3}"/>
              </a:ext>
            </a:extLst>
          </p:cNvPr>
          <p:cNvSpPr>
            <a:spLocks noGrp="1"/>
          </p:cNvSpPr>
          <p:nvPr>
            <p:ph type="dt" sz="half" idx="10"/>
          </p:nvPr>
        </p:nvSpPr>
        <p:spPr/>
        <p:txBody>
          <a:bodyPr/>
          <a:lstStyle/>
          <a:p>
            <a:fld id="{16287BB1-AFD3-EB49-8692-55F437AA85B5}" type="datetimeFigureOut">
              <a:rPr lang="en-US" smtClean="0"/>
              <a:t>10/16/18</a:t>
            </a:fld>
            <a:endParaRPr lang="en-US"/>
          </a:p>
        </p:txBody>
      </p:sp>
      <p:sp>
        <p:nvSpPr>
          <p:cNvPr id="8" name="Footer Placeholder 7">
            <a:extLst>
              <a:ext uri="{FF2B5EF4-FFF2-40B4-BE49-F238E27FC236}">
                <a16:creationId xmlns:a16="http://schemas.microsoft.com/office/drawing/2014/main" id="{B401BCD5-E24B-9346-AD7B-D09BD340302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61FF333-A8A9-E24D-9498-ABC7E5649D71}"/>
              </a:ext>
            </a:extLst>
          </p:cNvPr>
          <p:cNvSpPr>
            <a:spLocks noGrp="1"/>
          </p:cNvSpPr>
          <p:nvPr>
            <p:ph type="sldNum" sz="quarter" idx="12"/>
          </p:nvPr>
        </p:nvSpPr>
        <p:spPr/>
        <p:txBody>
          <a:bodyPr/>
          <a:lstStyle/>
          <a:p>
            <a:fld id="{4B6BFEBC-8441-1B4C-BC32-0068C1C57D0C}" type="slidenum">
              <a:rPr lang="en-US" smtClean="0"/>
              <a:t>‹#›</a:t>
            </a:fld>
            <a:endParaRPr lang="en-US"/>
          </a:p>
        </p:txBody>
      </p:sp>
    </p:spTree>
    <p:extLst>
      <p:ext uri="{BB962C8B-B14F-4D97-AF65-F5344CB8AC3E}">
        <p14:creationId xmlns:p14="http://schemas.microsoft.com/office/powerpoint/2010/main" val="4267302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79A060-B76C-7649-BE23-EB6566860E6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415D3FD-0147-864E-835A-CD8DD12D9261}"/>
              </a:ext>
            </a:extLst>
          </p:cNvPr>
          <p:cNvSpPr>
            <a:spLocks noGrp="1"/>
          </p:cNvSpPr>
          <p:nvPr>
            <p:ph type="dt" sz="half" idx="10"/>
          </p:nvPr>
        </p:nvSpPr>
        <p:spPr/>
        <p:txBody>
          <a:bodyPr/>
          <a:lstStyle/>
          <a:p>
            <a:fld id="{16287BB1-AFD3-EB49-8692-55F437AA85B5}" type="datetimeFigureOut">
              <a:rPr lang="en-US" smtClean="0"/>
              <a:t>10/16/18</a:t>
            </a:fld>
            <a:endParaRPr lang="en-US"/>
          </a:p>
        </p:txBody>
      </p:sp>
      <p:sp>
        <p:nvSpPr>
          <p:cNvPr id="4" name="Footer Placeholder 3">
            <a:extLst>
              <a:ext uri="{FF2B5EF4-FFF2-40B4-BE49-F238E27FC236}">
                <a16:creationId xmlns:a16="http://schemas.microsoft.com/office/drawing/2014/main" id="{2556D2CB-48AF-C84C-A6D2-3312F22067D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769D53E-80A1-1342-AF30-68AE72780752}"/>
              </a:ext>
            </a:extLst>
          </p:cNvPr>
          <p:cNvSpPr>
            <a:spLocks noGrp="1"/>
          </p:cNvSpPr>
          <p:nvPr>
            <p:ph type="sldNum" sz="quarter" idx="12"/>
          </p:nvPr>
        </p:nvSpPr>
        <p:spPr/>
        <p:txBody>
          <a:bodyPr/>
          <a:lstStyle/>
          <a:p>
            <a:fld id="{4B6BFEBC-8441-1B4C-BC32-0068C1C57D0C}" type="slidenum">
              <a:rPr lang="en-US" smtClean="0"/>
              <a:t>‹#›</a:t>
            </a:fld>
            <a:endParaRPr lang="en-US"/>
          </a:p>
        </p:txBody>
      </p:sp>
    </p:spTree>
    <p:extLst>
      <p:ext uri="{BB962C8B-B14F-4D97-AF65-F5344CB8AC3E}">
        <p14:creationId xmlns:p14="http://schemas.microsoft.com/office/powerpoint/2010/main" val="12033674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A3E146B-6AF7-AC41-8916-BE14EF7530B3}"/>
              </a:ext>
            </a:extLst>
          </p:cNvPr>
          <p:cNvSpPr>
            <a:spLocks noGrp="1"/>
          </p:cNvSpPr>
          <p:nvPr>
            <p:ph type="dt" sz="half" idx="10"/>
          </p:nvPr>
        </p:nvSpPr>
        <p:spPr/>
        <p:txBody>
          <a:bodyPr/>
          <a:lstStyle/>
          <a:p>
            <a:fld id="{16287BB1-AFD3-EB49-8692-55F437AA85B5}" type="datetimeFigureOut">
              <a:rPr lang="en-US" smtClean="0"/>
              <a:t>10/16/18</a:t>
            </a:fld>
            <a:endParaRPr lang="en-US"/>
          </a:p>
        </p:txBody>
      </p:sp>
      <p:sp>
        <p:nvSpPr>
          <p:cNvPr id="3" name="Footer Placeholder 2">
            <a:extLst>
              <a:ext uri="{FF2B5EF4-FFF2-40B4-BE49-F238E27FC236}">
                <a16:creationId xmlns:a16="http://schemas.microsoft.com/office/drawing/2014/main" id="{03A7F41B-4F4B-7D45-9278-045786C1348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63A82D1-B678-1D41-9DA7-3EB886BA8299}"/>
              </a:ext>
            </a:extLst>
          </p:cNvPr>
          <p:cNvSpPr>
            <a:spLocks noGrp="1"/>
          </p:cNvSpPr>
          <p:nvPr>
            <p:ph type="sldNum" sz="quarter" idx="12"/>
          </p:nvPr>
        </p:nvSpPr>
        <p:spPr/>
        <p:txBody>
          <a:bodyPr/>
          <a:lstStyle/>
          <a:p>
            <a:fld id="{4B6BFEBC-8441-1B4C-BC32-0068C1C57D0C}" type="slidenum">
              <a:rPr lang="en-US" smtClean="0"/>
              <a:t>‹#›</a:t>
            </a:fld>
            <a:endParaRPr lang="en-US"/>
          </a:p>
        </p:txBody>
      </p:sp>
    </p:spTree>
    <p:extLst>
      <p:ext uri="{BB962C8B-B14F-4D97-AF65-F5344CB8AC3E}">
        <p14:creationId xmlns:p14="http://schemas.microsoft.com/office/powerpoint/2010/main" val="19340909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E6D4E6-748D-DE4F-A4AB-C2805808028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CB79ED0-6B81-FF4F-B261-265A77EC67E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0F794A2-3414-BD45-B89A-82D4ECE7C0D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64D65540-4428-D242-82E2-F11047C25F53}"/>
              </a:ext>
            </a:extLst>
          </p:cNvPr>
          <p:cNvSpPr>
            <a:spLocks noGrp="1"/>
          </p:cNvSpPr>
          <p:nvPr>
            <p:ph type="dt" sz="half" idx="10"/>
          </p:nvPr>
        </p:nvSpPr>
        <p:spPr/>
        <p:txBody>
          <a:bodyPr/>
          <a:lstStyle/>
          <a:p>
            <a:fld id="{16287BB1-AFD3-EB49-8692-55F437AA85B5}" type="datetimeFigureOut">
              <a:rPr lang="en-US" smtClean="0"/>
              <a:t>10/16/18</a:t>
            </a:fld>
            <a:endParaRPr lang="en-US"/>
          </a:p>
        </p:txBody>
      </p:sp>
      <p:sp>
        <p:nvSpPr>
          <p:cNvPr id="6" name="Footer Placeholder 5">
            <a:extLst>
              <a:ext uri="{FF2B5EF4-FFF2-40B4-BE49-F238E27FC236}">
                <a16:creationId xmlns:a16="http://schemas.microsoft.com/office/drawing/2014/main" id="{EF6D95D2-6A98-374A-9BF7-D0D90502186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2EBD575-791E-964C-94C1-3B1F59531341}"/>
              </a:ext>
            </a:extLst>
          </p:cNvPr>
          <p:cNvSpPr>
            <a:spLocks noGrp="1"/>
          </p:cNvSpPr>
          <p:nvPr>
            <p:ph type="sldNum" sz="quarter" idx="12"/>
          </p:nvPr>
        </p:nvSpPr>
        <p:spPr/>
        <p:txBody>
          <a:bodyPr/>
          <a:lstStyle/>
          <a:p>
            <a:fld id="{4B6BFEBC-8441-1B4C-BC32-0068C1C57D0C}" type="slidenum">
              <a:rPr lang="en-US" smtClean="0"/>
              <a:t>‹#›</a:t>
            </a:fld>
            <a:endParaRPr lang="en-US"/>
          </a:p>
        </p:txBody>
      </p:sp>
    </p:spTree>
    <p:extLst>
      <p:ext uri="{BB962C8B-B14F-4D97-AF65-F5344CB8AC3E}">
        <p14:creationId xmlns:p14="http://schemas.microsoft.com/office/powerpoint/2010/main" val="37452764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BAD3A5-D3BF-9648-B00C-BBE73AFFEA1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ECE6674-EA11-D84D-A2D0-ACF0C92CB27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E66DB5F-13FD-0B4A-BB1A-AEEEA316915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D9C3102-039E-B245-ABF7-6A6C9B043379}"/>
              </a:ext>
            </a:extLst>
          </p:cNvPr>
          <p:cNvSpPr>
            <a:spLocks noGrp="1"/>
          </p:cNvSpPr>
          <p:nvPr>
            <p:ph type="dt" sz="half" idx="10"/>
          </p:nvPr>
        </p:nvSpPr>
        <p:spPr/>
        <p:txBody>
          <a:bodyPr/>
          <a:lstStyle/>
          <a:p>
            <a:fld id="{16287BB1-AFD3-EB49-8692-55F437AA85B5}" type="datetimeFigureOut">
              <a:rPr lang="en-US" smtClean="0"/>
              <a:t>10/16/18</a:t>
            </a:fld>
            <a:endParaRPr lang="en-US"/>
          </a:p>
        </p:txBody>
      </p:sp>
      <p:sp>
        <p:nvSpPr>
          <p:cNvPr id="6" name="Footer Placeholder 5">
            <a:extLst>
              <a:ext uri="{FF2B5EF4-FFF2-40B4-BE49-F238E27FC236}">
                <a16:creationId xmlns:a16="http://schemas.microsoft.com/office/drawing/2014/main" id="{157DCFCC-A130-2246-88F2-9095C869FC1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034C536-EA4B-AA4F-943F-34A69F1BC95D}"/>
              </a:ext>
            </a:extLst>
          </p:cNvPr>
          <p:cNvSpPr>
            <a:spLocks noGrp="1"/>
          </p:cNvSpPr>
          <p:nvPr>
            <p:ph type="sldNum" sz="quarter" idx="12"/>
          </p:nvPr>
        </p:nvSpPr>
        <p:spPr/>
        <p:txBody>
          <a:bodyPr/>
          <a:lstStyle/>
          <a:p>
            <a:fld id="{4B6BFEBC-8441-1B4C-BC32-0068C1C57D0C}" type="slidenum">
              <a:rPr lang="en-US" smtClean="0"/>
              <a:t>‹#›</a:t>
            </a:fld>
            <a:endParaRPr lang="en-US"/>
          </a:p>
        </p:txBody>
      </p:sp>
    </p:spTree>
    <p:extLst>
      <p:ext uri="{BB962C8B-B14F-4D97-AF65-F5344CB8AC3E}">
        <p14:creationId xmlns:p14="http://schemas.microsoft.com/office/powerpoint/2010/main" val="27024876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3F83029-F512-7147-92B6-12A442F7CE4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CEEEA29-DC9B-3442-8788-2849BE6DC81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802E201-A7D5-9440-ABFF-E234A9F773D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287BB1-AFD3-EB49-8692-55F437AA85B5}" type="datetimeFigureOut">
              <a:rPr lang="en-US" smtClean="0"/>
              <a:t>10/16/18</a:t>
            </a:fld>
            <a:endParaRPr lang="en-US"/>
          </a:p>
        </p:txBody>
      </p:sp>
      <p:sp>
        <p:nvSpPr>
          <p:cNvPr id="5" name="Footer Placeholder 4">
            <a:extLst>
              <a:ext uri="{FF2B5EF4-FFF2-40B4-BE49-F238E27FC236}">
                <a16:creationId xmlns:a16="http://schemas.microsoft.com/office/drawing/2014/main" id="{6597ED05-86A7-A24E-818A-99DEB09F500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F4C4FAB-43ED-C444-A3D3-06282321EA0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6BFEBC-8441-1B4C-BC32-0068C1C57D0C}" type="slidenum">
              <a:rPr lang="en-US" smtClean="0"/>
              <a:t>‹#›</a:t>
            </a:fld>
            <a:endParaRPr lang="en-US"/>
          </a:p>
        </p:txBody>
      </p:sp>
    </p:spTree>
    <p:extLst>
      <p:ext uri="{BB962C8B-B14F-4D97-AF65-F5344CB8AC3E}">
        <p14:creationId xmlns:p14="http://schemas.microsoft.com/office/powerpoint/2010/main" val="13114608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tif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1.tif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8.emf"/><Relationship Id="rId3" Type="http://schemas.openxmlformats.org/officeDocument/2006/relationships/image" Target="../media/image3.emf"/><Relationship Id="rId7" Type="http://schemas.openxmlformats.org/officeDocument/2006/relationships/image" Target="../media/image7.emf"/><Relationship Id="rId2" Type="http://schemas.openxmlformats.org/officeDocument/2006/relationships/image" Target="../media/image2.emf"/><Relationship Id="rId1" Type="http://schemas.openxmlformats.org/officeDocument/2006/relationships/slideLayout" Target="../slideLayouts/slideLayout2.xml"/><Relationship Id="rId6" Type="http://schemas.openxmlformats.org/officeDocument/2006/relationships/image" Target="../media/image6.emf"/><Relationship Id="rId5" Type="http://schemas.openxmlformats.org/officeDocument/2006/relationships/image" Target="../media/image5.emf"/><Relationship Id="rId4" Type="http://schemas.openxmlformats.org/officeDocument/2006/relationships/image" Target="../media/image4.emf"/></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1.emf"/><Relationship Id="rId1" Type="http://schemas.openxmlformats.org/officeDocument/2006/relationships/slideLayout" Target="../slideLayouts/slideLayout2.xml"/><Relationship Id="rId4" Type="http://schemas.openxmlformats.org/officeDocument/2006/relationships/image" Target="../media/image23.emf"/></Relationships>
</file>

<file path=ppt/slides/_rels/slide35.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image" Target="../media/image1.emf"/><Relationship Id="rId1" Type="http://schemas.openxmlformats.org/officeDocument/2006/relationships/slideLayout" Target="../slideLayouts/slideLayout2.xml"/><Relationship Id="rId4" Type="http://schemas.openxmlformats.org/officeDocument/2006/relationships/image" Target="../media/image25.emf"/></Relationships>
</file>

<file path=ppt/slides/_rels/slide36.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28.tiff"/><Relationship Id="rId2" Type="http://schemas.openxmlformats.org/officeDocument/2006/relationships/image" Target="../media/image27.tiff"/><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0.tiff"/><Relationship Id="rId2" Type="http://schemas.openxmlformats.org/officeDocument/2006/relationships/image" Target="../media/image29.tiff"/><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5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2.png"/><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5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8.png"/><Relationship Id="rId4" Type="http://schemas.openxmlformats.org/officeDocument/2006/relationships/image" Target="../media/image3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0.tif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emf"/><Relationship Id="rId1" Type="http://schemas.openxmlformats.org/officeDocument/2006/relationships/slideLayout" Target="../slideLayouts/slideLayout2.xml"/><Relationship Id="rId5" Type="http://schemas.openxmlformats.org/officeDocument/2006/relationships/image" Target="../media/image14.emf"/><Relationship Id="rId4" Type="http://schemas.openxmlformats.org/officeDocument/2006/relationships/image" Target="../media/image13.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DF97CB-AABC-4A4E-84AD-C7681B10BF4B}"/>
              </a:ext>
            </a:extLst>
          </p:cNvPr>
          <p:cNvSpPr>
            <a:spLocks noGrp="1"/>
          </p:cNvSpPr>
          <p:nvPr>
            <p:ph type="ctrTitle"/>
          </p:nvPr>
        </p:nvSpPr>
        <p:spPr/>
        <p:txBody>
          <a:bodyPr/>
          <a:lstStyle/>
          <a:p>
            <a:r>
              <a:rPr lang="en-US" dirty="0"/>
              <a:t>Neural network training</a:t>
            </a:r>
          </a:p>
        </p:txBody>
      </p:sp>
      <p:sp>
        <p:nvSpPr>
          <p:cNvPr id="3" name="Subtitle 2">
            <a:extLst>
              <a:ext uri="{FF2B5EF4-FFF2-40B4-BE49-F238E27FC236}">
                <a16:creationId xmlns:a16="http://schemas.microsoft.com/office/drawing/2014/main" id="{78CB7E4E-5DD3-7849-A4D4-31ACEDAD1A71}"/>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1449759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MNIST Classification</a:t>
            </a:r>
          </a:p>
        </p:txBody>
      </p:sp>
      <p:graphicFrame>
        <p:nvGraphicFramePr>
          <p:cNvPr id="4" name="Content Placeholder 3"/>
          <p:cNvGraphicFramePr>
            <a:graphicFrameLocks noGrp="1"/>
          </p:cNvGraphicFramePr>
          <p:nvPr>
            <p:ph idx="1"/>
            <p:extLst/>
          </p:nvPr>
        </p:nvGraphicFramePr>
        <p:xfrm>
          <a:off x="838200" y="1825625"/>
          <a:ext cx="10515600" cy="3745444"/>
        </p:xfrm>
        <a:graphic>
          <a:graphicData uri="http://schemas.openxmlformats.org/drawingml/2006/table">
            <a:tbl>
              <a:tblPr firstRow="1" bandRow="1">
                <a:tableStyleId>{5C22544A-7EE6-4342-B048-85BDC9FD1C3A}</a:tableStyleId>
              </a:tblPr>
              <a:tblGrid>
                <a:gridCol w="7730067">
                  <a:extLst>
                    <a:ext uri="{9D8B030D-6E8A-4147-A177-3AD203B41FA5}">
                      <a16:colId xmlns:a16="http://schemas.microsoft.com/office/drawing/2014/main" val="20000"/>
                    </a:ext>
                  </a:extLst>
                </a:gridCol>
                <a:gridCol w="2785533">
                  <a:extLst>
                    <a:ext uri="{9D8B030D-6E8A-4147-A177-3AD203B41FA5}">
                      <a16:colId xmlns:a16="http://schemas.microsoft.com/office/drawing/2014/main" val="20001"/>
                    </a:ext>
                  </a:extLst>
                </a:gridCol>
              </a:tblGrid>
              <a:tr h="936361">
                <a:tc>
                  <a:txBody>
                    <a:bodyPr/>
                    <a:lstStyle/>
                    <a:p>
                      <a:r>
                        <a:rPr lang="en-US" sz="3600" dirty="0"/>
                        <a:t>Method</a:t>
                      </a:r>
                    </a:p>
                  </a:txBody>
                  <a:tcPr/>
                </a:tc>
                <a:tc>
                  <a:txBody>
                    <a:bodyPr/>
                    <a:lstStyle/>
                    <a:p>
                      <a:r>
                        <a:rPr lang="en-US" sz="3600" dirty="0"/>
                        <a:t>Error</a:t>
                      </a:r>
                      <a:r>
                        <a:rPr lang="en-US" sz="3600" baseline="0" dirty="0"/>
                        <a:t> rate (%)</a:t>
                      </a:r>
                      <a:endParaRPr lang="en-US" sz="3600" dirty="0"/>
                    </a:p>
                  </a:txBody>
                  <a:tcPr/>
                </a:tc>
                <a:extLst>
                  <a:ext uri="{0D108BD9-81ED-4DB2-BD59-A6C34878D82A}">
                    <a16:rowId xmlns:a16="http://schemas.microsoft.com/office/drawing/2014/main" val="10000"/>
                  </a:ext>
                </a:extLst>
              </a:tr>
              <a:tr h="936361">
                <a:tc>
                  <a:txBody>
                    <a:bodyPr/>
                    <a:lstStyle/>
                    <a:p>
                      <a:r>
                        <a:rPr lang="en-US" sz="3600" dirty="0"/>
                        <a:t>Linear classifier over pixels</a:t>
                      </a:r>
                    </a:p>
                  </a:txBody>
                  <a:tcPr/>
                </a:tc>
                <a:tc>
                  <a:txBody>
                    <a:bodyPr/>
                    <a:lstStyle/>
                    <a:p>
                      <a:r>
                        <a:rPr lang="en-US" sz="3600" dirty="0"/>
                        <a:t>12</a:t>
                      </a:r>
                    </a:p>
                  </a:txBody>
                  <a:tcPr/>
                </a:tc>
                <a:extLst>
                  <a:ext uri="{0D108BD9-81ED-4DB2-BD59-A6C34878D82A}">
                    <a16:rowId xmlns:a16="http://schemas.microsoft.com/office/drawing/2014/main" val="10001"/>
                  </a:ext>
                </a:extLst>
              </a:tr>
              <a:tr h="936361">
                <a:tc>
                  <a:txBody>
                    <a:bodyPr/>
                    <a:lstStyle/>
                    <a:p>
                      <a:r>
                        <a:rPr lang="en-US" sz="3600" dirty="0"/>
                        <a:t>Kernel SVM over HOG</a:t>
                      </a:r>
                    </a:p>
                  </a:txBody>
                  <a:tcPr/>
                </a:tc>
                <a:tc>
                  <a:txBody>
                    <a:bodyPr/>
                    <a:lstStyle/>
                    <a:p>
                      <a:r>
                        <a:rPr lang="en-US" sz="3600" dirty="0"/>
                        <a:t>0.56</a:t>
                      </a:r>
                    </a:p>
                  </a:txBody>
                  <a:tcPr/>
                </a:tc>
                <a:extLst>
                  <a:ext uri="{0D108BD9-81ED-4DB2-BD59-A6C34878D82A}">
                    <a16:rowId xmlns:a16="http://schemas.microsoft.com/office/drawing/2014/main" val="10002"/>
                  </a:ext>
                </a:extLst>
              </a:tr>
              <a:tr h="936361">
                <a:tc>
                  <a:txBody>
                    <a:bodyPr/>
                    <a:lstStyle/>
                    <a:p>
                      <a:r>
                        <a:rPr lang="en-US" sz="3600" dirty="0"/>
                        <a:t>Convolutional Network</a:t>
                      </a:r>
                    </a:p>
                  </a:txBody>
                  <a:tcPr/>
                </a:tc>
                <a:tc>
                  <a:txBody>
                    <a:bodyPr/>
                    <a:lstStyle/>
                    <a:p>
                      <a:r>
                        <a:rPr lang="en-US" sz="3600" dirty="0"/>
                        <a:t>0.8</a:t>
                      </a:r>
                    </a:p>
                  </a:txBody>
                  <a:tcPr/>
                </a:tc>
                <a:extLst>
                  <a:ext uri="{0D108BD9-81ED-4DB2-BD59-A6C34878D82A}">
                    <a16:rowId xmlns:a16="http://schemas.microsoft.com/office/drawing/2014/main" val="10003"/>
                  </a:ext>
                </a:extLst>
              </a:tr>
            </a:tbl>
          </a:graphicData>
        </a:graphic>
      </p:graphicFrame>
      <p:sp>
        <p:nvSpPr>
          <p:cNvPr id="5" name="Rounded Rectangle 4"/>
          <p:cNvSpPr/>
          <p:nvPr/>
        </p:nvSpPr>
        <p:spPr>
          <a:xfrm>
            <a:off x="609599" y="3691467"/>
            <a:ext cx="10938933" cy="94826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p:cNvSpPr/>
          <p:nvPr/>
        </p:nvSpPr>
        <p:spPr>
          <a:xfrm>
            <a:off x="626533" y="4639733"/>
            <a:ext cx="10938933" cy="94826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85454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ImageNet</a:t>
            </a:r>
          </a:p>
        </p:txBody>
      </p:sp>
      <p:sp>
        <p:nvSpPr>
          <p:cNvPr id="3" name="Content Placeholder 2"/>
          <p:cNvSpPr>
            <a:spLocks noGrp="1"/>
          </p:cNvSpPr>
          <p:nvPr>
            <p:ph idx="1"/>
          </p:nvPr>
        </p:nvSpPr>
        <p:spPr/>
        <p:txBody>
          <a:bodyPr/>
          <a:lstStyle/>
          <a:p>
            <a:r>
              <a:rPr lang="en-US" dirty="0"/>
              <a:t>1000 categories</a:t>
            </a:r>
          </a:p>
          <a:p>
            <a:r>
              <a:rPr lang="en-US" dirty="0"/>
              <a:t>~1000 instances per category</a:t>
            </a:r>
          </a:p>
        </p:txBody>
      </p:sp>
      <p:sp>
        <p:nvSpPr>
          <p:cNvPr id="4" name="Rectangle 3"/>
          <p:cNvSpPr/>
          <p:nvPr/>
        </p:nvSpPr>
        <p:spPr>
          <a:xfrm>
            <a:off x="0" y="5934670"/>
            <a:ext cx="12192000" cy="923330"/>
          </a:xfrm>
          <a:prstGeom prst="rect">
            <a:avLst/>
          </a:prstGeom>
        </p:spPr>
        <p:txBody>
          <a:bodyPr wrap="square">
            <a:spAutoFit/>
          </a:bodyPr>
          <a:lstStyle/>
          <a:p>
            <a:r>
              <a:rPr lang="en-US" b="0" i="0" dirty="0">
                <a:solidFill>
                  <a:srgbClr val="333333"/>
                </a:solidFill>
                <a:effectLst/>
                <a:latin typeface="Helvetica" charset="0"/>
              </a:rPr>
              <a:t>Olga </a:t>
            </a:r>
            <a:r>
              <a:rPr lang="en-US" b="0" i="0" dirty="0" err="1">
                <a:solidFill>
                  <a:srgbClr val="333333"/>
                </a:solidFill>
                <a:effectLst/>
                <a:latin typeface="Helvetica" charset="0"/>
              </a:rPr>
              <a:t>Russakovsky</a:t>
            </a:r>
            <a:r>
              <a:rPr lang="en-US" b="0" i="0" dirty="0">
                <a:solidFill>
                  <a:srgbClr val="333333"/>
                </a:solidFill>
                <a:effectLst/>
                <a:latin typeface="Helvetica" charset="0"/>
              </a:rPr>
              <a:t>*, </a:t>
            </a:r>
            <a:r>
              <a:rPr lang="en-US" b="0" i="0" dirty="0" err="1">
                <a:solidFill>
                  <a:srgbClr val="333333"/>
                </a:solidFill>
                <a:effectLst/>
                <a:latin typeface="Helvetica" charset="0"/>
              </a:rPr>
              <a:t>Jia</a:t>
            </a:r>
            <a:r>
              <a:rPr lang="en-US" b="0" i="0" dirty="0">
                <a:solidFill>
                  <a:srgbClr val="333333"/>
                </a:solidFill>
                <a:effectLst/>
                <a:latin typeface="Helvetica" charset="0"/>
              </a:rPr>
              <a:t> Deng*, </a:t>
            </a:r>
            <a:r>
              <a:rPr lang="en-US" b="0" i="0" dirty="0" err="1">
                <a:solidFill>
                  <a:srgbClr val="333333"/>
                </a:solidFill>
                <a:effectLst/>
                <a:latin typeface="Helvetica" charset="0"/>
              </a:rPr>
              <a:t>Hao</a:t>
            </a:r>
            <a:r>
              <a:rPr lang="en-US" b="0" i="0" dirty="0">
                <a:solidFill>
                  <a:srgbClr val="333333"/>
                </a:solidFill>
                <a:effectLst/>
                <a:latin typeface="Helvetica" charset="0"/>
              </a:rPr>
              <a:t> Su, Jonathan Krause, Sanjeev </a:t>
            </a:r>
            <a:r>
              <a:rPr lang="en-US" b="0" i="0" dirty="0" err="1">
                <a:solidFill>
                  <a:srgbClr val="333333"/>
                </a:solidFill>
                <a:effectLst/>
                <a:latin typeface="Helvetica" charset="0"/>
              </a:rPr>
              <a:t>Satheesh</a:t>
            </a:r>
            <a:r>
              <a:rPr lang="en-US" b="0" i="0" dirty="0">
                <a:solidFill>
                  <a:srgbClr val="333333"/>
                </a:solidFill>
                <a:effectLst/>
                <a:latin typeface="Helvetica" charset="0"/>
              </a:rPr>
              <a:t>, Sean Ma, </a:t>
            </a:r>
            <a:r>
              <a:rPr lang="en-US" b="0" i="0" dirty="0" err="1">
                <a:solidFill>
                  <a:srgbClr val="333333"/>
                </a:solidFill>
                <a:effectLst/>
                <a:latin typeface="Helvetica" charset="0"/>
              </a:rPr>
              <a:t>Zhiheng</a:t>
            </a:r>
            <a:r>
              <a:rPr lang="en-US" b="0" i="0" dirty="0">
                <a:solidFill>
                  <a:srgbClr val="333333"/>
                </a:solidFill>
                <a:effectLst/>
                <a:latin typeface="Helvetica" charset="0"/>
              </a:rPr>
              <a:t> Huang, Andrej </a:t>
            </a:r>
            <a:r>
              <a:rPr lang="en-US" b="0" i="0" dirty="0" err="1">
                <a:solidFill>
                  <a:srgbClr val="333333"/>
                </a:solidFill>
                <a:effectLst/>
                <a:latin typeface="Helvetica" charset="0"/>
              </a:rPr>
              <a:t>Karpathy</a:t>
            </a:r>
            <a:r>
              <a:rPr lang="en-US" b="0" i="0" dirty="0">
                <a:solidFill>
                  <a:srgbClr val="333333"/>
                </a:solidFill>
                <a:effectLst/>
                <a:latin typeface="Helvetica" charset="0"/>
              </a:rPr>
              <a:t>, Aditya Khosla, Michael Bernstein, Alexander C. Berg and Li </a:t>
            </a:r>
            <a:r>
              <a:rPr lang="en-US" b="0" i="0" dirty="0" err="1">
                <a:solidFill>
                  <a:srgbClr val="333333"/>
                </a:solidFill>
                <a:effectLst/>
                <a:latin typeface="Helvetica" charset="0"/>
              </a:rPr>
              <a:t>Fei-Fei</a:t>
            </a:r>
            <a:r>
              <a:rPr lang="en-US" b="0" i="0" dirty="0">
                <a:solidFill>
                  <a:srgbClr val="333333"/>
                </a:solidFill>
                <a:effectLst/>
                <a:latin typeface="Helvetica" charset="0"/>
              </a:rPr>
              <a:t>. (* = equal contribution) </a:t>
            </a:r>
            <a:r>
              <a:rPr lang="en-US" b="1" i="0" dirty="0">
                <a:solidFill>
                  <a:srgbClr val="333333"/>
                </a:solidFill>
                <a:effectLst/>
                <a:latin typeface="Helvetica" charset="0"/>
              </a:rPr>
              <a:t>ImageNet Large Scale Visual Recognition Challenge</a:t>
            </a:r>
            <a:r>
              <a:rPr lang="en-US" b="0" i="0" dirty="0">
                <a:solidFill>
                  <a:srgbClr val="333333"/>
                </a:solidFill>
                <a:effectLst/>
                <a:latin typeface="Helvetica" charset="0"/>
              </a:rPr>
              <a:t>. </a:t>
            </a:r>
            <a:r>
              <a:rPr lang="en-US" b="0" i="1" dirty="0">
                <a:solidFill>
                  <a:srgbClr val="333333"/>
                </a:solidFill>
                <a:effectLst/>
                <a:latin typeface="Helvetica" charset="0"/>
              </a:rPr>
              <a:t>International Journal of Computer Vision</a:t>
            </a:r>
            <a:r>
              <a:rPr lang="en-US" b="0" i="0" dirty="0">
                <a:solidFill>
                  <a:srgbClr val="333333"/>
                </a:solidFill>
                <a:effectLst/>
                <a:latin typeface="Helvetica" charset="0"/>
              </a:rPr>
              <a:t>, 2015.</a:t>
            </a:r>
            <a:endParaRPr lang="en-US" dirty="0"/>
          </a:p>
        </p:txBody>
      </p:sp>
      <p:pic>
        <p:nvPicPr>
          <p:cNvPr id="5" name="Picture 4"/>
          <p:cNvPicPr>
            <a:picLocks noChangeAspect="1"/>
          </p:cNvPicPr>
          <p:nvPr/>
        </p:nvPicPr>
        <p:blipFill>
          <a:blip r:embed="rId2"/>
          <a:stretch>
            <a:fillRect/>
          </a:stretch>
        </p:blipFill>
        <p:spPr>
          <a:xfrm>
            <a:off x="641350" y="2888974"/>
            <a:ext cx="7256229" cy="2724492"/>
          </a:xfrm>
          <a:prstGeom prst="rect">
            <a:avLst/>
          </a:prstGeom>
        </p:spPr>
      </p:pic>
    </p:spTree>
    <p:extLst>
      <p:ext uri="{BB962C8B-B14F-4D97-AF65-F5344CB8AC3E}">
        <p14:creationId xmlns:p14="http://schemas.microsoft.com/office/powerpoint/2010/main" val="6880902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ImageNet</a:t>
            </a:r>
          </a:p>
        </p:txBody>
      </p:sp>
      <p:sp>
        <p:nvSpPr>
          <p:cNvPr id="3" name="Content Placeholder 2"/>
          <p:cNvSpPr>
            <a:spLocks noGrp="1"/>
          </p:cNvSpPr>
          <p:nvPr>
            <p:ph idx="1"/>
          </p:nvPr>
        </p:nvSpPr>
        <p:spPr>
          <a:xfrm>
            <a:off x="838200" y="1825625"/>
            <a:ext cx="10515600" cy="1476375"/>
          </a:xfrm>
        </p:spPr>
        <p:txBody>
          <a:bodyPr/>
          <a:lstStyle/>
          <a:p>
            <a:r>
              <a:rPr lang="en-US" dirty="0"/>
              <a:t>Top-5 error: algorithm makes 5 predictions, true label must be in top 5</a:t>
            </a:r>
          </a:p>
          <a:p>
            <a:r>
              <a:rPr lang="en-US" dirty="0"/>
              <a:t>Useful for incomplete </a:t>
            </a:r>
            <a:r>
              <a:rPr lang="en-US" dirty="0" err="1"/>
              <a:t>labelings</a:t>
            </a:r>
            <a:endParaRPr lang="en-US" dirty="0"/>
          </a:p>
        </p:txBody>
      </p:sp>
    </p:spTree>
    <p:extLst>
      <p:ext uri="{BB962C8B-B14F-4D97-AF65-F5344CB8AC3E}">
        <p14:creationId xmlns:p14="http://schemas.microsoft.com/office/powerpoint/2010/main" val="31158210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p:nvPr>
            <p:extLst/>
          </p:nvPr>
        </p:nvGraphicFramePr>
        <p:xfrm>
          <a:off x="2032000" y="719666"/>
          <a:ext cx="8128000" cy="5418667"/>
        </p:xfrm>
        <a:graphic>
          <a:graphicData uri="http://schemas.openxmlformats.org/drawingml/2006/chart">
            <c:chart xmlns:c="http://schemas.openxmlformats.org/drawingml/2006/chart" xmlns:r="http://schemas.openxmlformats.org/officeDocument/2006/relationships" r:id="rId2"/>
          </a:graphicData>
        </a:graphic>
      </p:graphicFrame>
      <p:sp>
        <p:nvSpPr>
          <p:cNvPr id="5" name="Down Arrow Callout 4"/>
          <p:cNvSpPr/>
          <p:nvPr/>
        </p:nvSpPr>
        <p:spPr>
          <a:xfrm>
            <a:off x="7738533" y="1828800"/>
            <a:ext cx="2032000" cy="1337733"/>
          </a:xfrm>
          <a:prstGeom prst="downArrowCallou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Convolutional Networks</a:t>
            </a:r>
          </a:p>
        </p:txBody>
      </p:sp>
    </p:spTree>
    <p:extLst>
      <p:ext uri="{BB962C8B-B14F-4D97-AF65-F5344CB8AC3E}">
        <p14:creationId xmlns:p14="http://schemas.microsoft.com/office/powerpoint/2010/main" val="3642602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Why do </a:t>
            </a:r>
            <a:r>
              <a:rPr lang="en-US" dirty="0" err="1"/>
              <a:t>convnets</a:t>
            </a:r>
            <a:r>
              <a:rPr lang="en-US" dirty="0"/>
              <a:t> work?</a:t>
            </a:r>
          </a:p>
        </p:txBody>
      </p:sp>
      <p:sp>
        <p:nvSpPr>
          <p:cNvPr id="5" name="Content Placeholder 4"/>
          <p:cNvSpPr>
            <a:spLocks noGrp="1"/>
          </p:cNvSpPr>
          <p:nvPr>
            <p:ph idx="1"/>
          </p:nvPr>
        </p:nvSpPr>
        <p:spPr/>
        <p:txBody>
          <a:bodyPr/>
          <a:lstStyle/>
          <a:p>
            <a:r>
              <a:rPr lang="en-US" dirty="0"/>
              <a:t>Claim: </a:t>
            </a:r>
            <a:r>
              <a:rPr lang="en-US" dirty="0" err="1"/>
              <a:t>ConvNets</a:t>
            </a:r>
            <a:r>
              <a:rPr lang="en-US" dirty="0"/>
              <a:t> have way more parameters than traditional models</a:t>
            </a:r>
          </a:p>
          <a:p>
            <a:pPr lvl="1"/>
            <a:r>
              <a:rPr lang="en-US" dirty="0"/>
              <a:t>Wrong: contemporary models had same or more parameters</a:t>
            </a:r>
          </a:p>
          <a:p>
            <a:r>
              <a:rPr lang="en-US" dirty="0"/>
              <a:t>Claim: Deep models are more expressive than shallow models</a:t>
            </a:r>
          </a:p>
          <a:p>
            <a:pPr lvl="1"/>
            <a:r>
              <a:rPr lang="en-US" dirty="0"/>
              <a:t>Wrong: 3 layer neural networks are </a:t>
            </a:r>
            <a:r>
              <a:rPr lang="en-US" i="1" dirty="0"/>
              <a:t>universal function </a:t>
            </a:r>
            <a:r>
              <a:rPr lang="en-US" i="1" dirty="0" err="1"/>
              <a:t>approximators</a:t>
            </a:r>
            <a:endParaRPr lang="en-US" dirty="0"/>
          </a:p>
          <a:p>
            <a:r>
              <a:rPr lang="en-US" dirty="0"/>
              <a:t>What does depth provide?</a:t>
            </a:r>
          </a:p>
          <a:p>
            <a:pPr lvl="1"/>
            <a:r>
              <a:rPr lang="en-US" dirty="0"/>
              <a:t>More non-</a:t>
            </a:r>
            <a:r>
              <a:rPr lang="en-US" dirty="0" err="1"/>
              <a:t>linearities</a:t>
            </a:r>
            <a:r>
              <a:rPr lang="en-US" dirty="0"/>
              <a:t>: many ways of expressing non-linear functions</a:t>
            </a:r>
          </a:p>
          <a:p>
            <a:pPr lvl="1"/>
            <a:r>
              <a:rPr lang="en-US" dirty="0"/>
              <a:t>More module reuse: really long switch-case vs functions</a:t>
            </a:r>
          </a:p>
          <a:p>
            <a:pPr lvl="1"/>
            <a:r>
              <a:rPr lang="en-US" dirty="0"/>
              <a:t>More parameter sharing: most computation is shared amongst categories</a:t>
            </a:r>
          </a:p>
          <a:p>
            <a:endParaRPr lang="en-US" dirty="0"/>
          </a:p>
        </p:txBody>
      </p:sp>
    </p:spTree>
    <p:extLst>
      <p:ext uri="{BB962C8B-B14F-4D97-AF65-F5344CB8AC3E}">
        <p14:creationId xmlns:p14="http://schemas.microsoft.com/office/powerpoint/2010/main" val="1553842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Visualizing convolutional networks I</a:t>
            </a:r>
          </a:p>
        </p:txBody>
      </p:sp>
      <p:pic>
        <p:nvPicPr>
          <p:cNvPr id="4" name="Content Placeholder 3"/>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838200" y="1950797"/>
            <a:ext cx="10515600" cy="4100993"/>
          </a:xfrm>
        </p:spPr>
      </p:pic>
      <p:sp>
        <p:nvSpPr>
          <p:cNvPr id="5" name="TextBox 4"/>
          <p:cNvSpPr txBox="1"/>
          <p:nvPr/>
        </p:nvSpPr>
        <p:spPr>
          <a:xfrm>
            <a:off x="838200" y="6051790"/>
            <a:ext cx="10515600" cy="646331"/>
          </a:xfrm>
          <a:prstGeom prst="rect">
            <a:avLst/>
          </a:prstGeom>
          <a:noFill/>
        </p:spPr>
        <p:txBody>
          <a:bodyPr wrap="square" rtlCol="0">
            <a:spAutoFit/>
          </a:bodyPr>
          <a:lstStyle/>
          <a:p>
            <a:r>
              <a:rPr lang="en-US" dirty="0"/>
              <a:t>Rich feature hierarchies for accurate object detection and semantic segmentation. R. </a:t>
            </a:r>
            <a:r>
              <a:rPr lang="en-US" dirty="0" err="1"/>
              <a:t>Girshick</a:t>
            </a:r>
            <a:r>
              <a:rPr lang="en-US" dirty="0"/>
              <a:t>, J. Donahue, T. Darrell, J. Malik. In </a:t>
            </a:r>
            <a:r>
              <a:rPr lang="en-US" i="1" dirty="0"/>
              <a:t>CVPR, </a:t>
            </a:r>
            <a:r>
              <a:rPr lang="en-US" dirty="0"/>
              <a:t>2014.</a:t>
            </a:r>
          </a:p>
        </p:txBody>
      </p:sp>
    </p:spTree>
    <p:extLst>
      <p:ext uri="{BB962C8B-B14F-4D97-AF65-F5344CB8AC3E}">
        <p14:creationId xmlns:p14="http://schemas.microsoft.com/office/powerpoint/2010/main" val="30953824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Visualizing convolutional networks II</a:t>
            </a:r>
          </a:p>
        </p:txBody>
      </p:sp>
      <p:sp>
        <p:nvSpPr>
          <p:cNvPr id="3" name="Content Placeholder 2"/>
          <p:cNvSpPr>
            <a:spLocks noGrp="1"/>
          </p:cNvSpPr>
          <p:nvPr>
            <p:ph idx="1"/>
          </p:nvPr>
        </p:nvSpPr>
        <p:spPr/>
        <p:txBody>
          <a:bodyPr/>
          <a:lstStyle/>
          <a:p>
            <a:r>
              <a:rPr lang="en-US" dirty="0"/>
              <a:t>Image pixels important for classification = pixels when blocked cause misclassification</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062228" y="2716784"/>
            <a:ext cx="2971800" cy="298450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535676" y="2204244"/>
            <a:ext cx="3009900" cy="3594100"/>
          </a:xfrm>
          <a:prstGeom prst="rect">
            <a:avLst/>
          </a:prstGeom>
        </p:spPr>
      </p:pic>
      <p:sp>
        <p:nvSpPr>
          <p:cNvPr id="6" name="Rectangle 5"/>
          <p:cNvSpPr/>
          <p:nvPr/>
        </p:nvSpPr>
        <p:spPr>
          <a:xfrm>
            <a:off x="195345" y="6127234"/>
            <a:ext cx="12149055" cy="369332"/>
          </a:xfrm>
          <a:prstGeom prst="rect">
            <a:avLst/>
          </a:prstGeom>
        </p:spPr>
        <p:txBody>
          <a:bodyPr wrap="square">
            <a:spAutoFit/>
          </a:bodyPr>
          <a:lstStyle/>
          <a:p>
            <a:r>
              <a:rPr lang="en-US" dirty="0"/>
              <a:t>Visualizing and Understanding Convolutional Networks. M. </a:t>
            </a:r>
            <a:r>
              <a:rPr lang="en-US" dirty="0" err="1"/>
              <a:t>Zeiler</a:t>
            </a:r>
            <a:r>
              <a:rPr lang="en-US" dirty="0"/>
              <a:t> and R. Fergus. In </a:t>
            </a:r>
            <a:r>
              <a:rPr lang="en-US" i="1" dirty="0"/>
              <a:t>ECCV 2014.</a:t>
            </a:r>
            <a:endParaRPr lang="en-US" dirty="0"/>
          </a:p>
        </p:txBody>
      </p:sp>
    </p:spTree>
    <p:extLst>
      <p:ext uri="{BB962C8B-B14F-4D97-AF65-F5344CB8AC3E}">
        <p14:creationId xmlns:p14="http://schemas.microsoft.com/office/powerpoint/2010/main" val="35024218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Convolutional Networks and the Brain </a:t>
            </a:r>
          </a:p>
        </p:txBody>
      </p:sp>
      <p:pic>
        <p:nvPicPr>
          <p:cNvPr id="4" name="Picture 4" descr="scan0005"/>
          <p:cNvPicPr>
            <a:picLocks noChangeAspect="1" noChangeArrowheads="1"/>
          </p:cNvPicPr>
          <p:nvPr/>
        </p:nvPicPr>
        <p:blipFill>
          <a:blip r:embed="rId2"/>
          <a:srcRect/>
          <a:stretch>
            <a:fillRect/>
          </a:stretch>
        </p:blipFill>
        <p:spPr bwMode="auto">
          <a:xfrm>
            <a:off x="1803400" y="1365243"/>
            <a:ext cx="7408333" cy="5033439"/>
          </a:xfrm>
          <a:prstGeom prst="rect">
            <a:avLst/>
          </a:prstGeom>
          <a:noFill/>
        </p:spPr>
      </p:pic>
      <p:sp>
        <p:nvSpPr>
          <p:cNvPr id="5" name="TextBox 4"/>
          <p:cNvSpPr txBox="1"/>
          <p:nvPr/>
        </p:nvSpPr>
        <p:spPr>
          <a:xfrm>
            <a:off x="5350933" y="6398682"/>
            <a:ext cx="6671734" cy="369332"/>
          </a:xfrm>
          <a:prstGeom prst="rect">
            <a:avLst/>
          </a:prstGeom>
          <a:noFill/>
        </p:spPr>
        <p:txBody>
          <a:bodyPr wrap="square" rtlCol="0">
            <a:spAutoFit/>
          </a:bodyPr>
          <a:lstStyle/>
          <a:p>
            <a:pPr algn="r"/>
            <a:r>
              <a:rPr lang="en-US" dirty="0"/>
              <a:t>Slide credit: </a:t>
            </a:r>
            <a:r>
              <a:rPr lang="en-US" dirty="0" err="1"/>
              <a:t>Jitendra</a:t>
            </a:r>
            <a:r>
              <a:rPr lang="en-US" dirty="0"/>
              <a:t> Malik</a:t>
            </a:r>
          </a:p>
        </p:txBody>
      </p:sp>
    </p:spTree>
    <p:extLst>
      <p:ext uri="{BB962C8B-B14F-4D97-AF65-F5344CB8AC3E}">
        <p14:creationId xmlns:p14="http://schemas.microsoft.com/office/powerpoint/2010/main" val="26118379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r>
              <a:rPr lang="en-US" dirty="0"/>
              <a:t>Transfer learning</a:t>
            </a:r>
          </a:p>
        </p:txBody>
      </p:sp>
      <p:sp>
        <p:nvSpPr>
          <p:cNvPr id="7" name="Subtitle 6"/>
          <p:cNvSpPr>
            <a:spLocks noGrp="1"/>
          </p:cNvSpPr>
          <p:nvPr>
            <p:ph type="subTitle" idx="1"/>
          </p:nvPr>
        </p:nvSpPr>
        <p:spPr/>
        <p:txBody>
          <a:bodyPr/>
          <a:lstStyle/>
          <a:p>
            <a:endParaRPr lang="en-US"/>
          </a:p>
        </p:txBody>
      </p:sp>
    </p:spTree>
    <p:extLst>
      <p:ext uri="{BB962C8B-B14F-4D97-AF65-F5344CB8AC3E}">
        <p14:creationId xmlns:p14="http://schemas.microsoft.com/office/powerpoint/2010/main" val="5546942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p:cNvSpPr/>
          <p:nvPr/>
        </p:nvSpPr>
        <p:spPr>
          <a:xfrm>
            <a:off x="2032000" y="1947333"/>
            <a:ext cx="3864523" cy="3623734"/>
          </a:xfrm>
          <a:prstGeom prst="ellipse">
            <a:avLst/>
          </a:prstGeom>
          <a:solidFill>
            <a:srgbClr val="FFC000"/>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a:t>Transfer learning with convolutional </a:t>
            </a:r>
            <a:r>
              <a:rPr lang="en-US" dirty="0"/>
              <a:t>networks</a:t>
            </a:r>
          </a:p>
        </p:txBody>
      </p:sp>
      <p:grpSp>
        <p:nvGrpSpPr>
          <p:cNvPr id="4" name="Group 3"/>
          <p:cNvGrpSpPr/>
          <p:nvPr/>
        </p:nvGrpSpPr>
        <p:grpSpPr>
          <a:xfrm>
            <a:off x="149899" y="2450899"/>
            <a:ext cx="7505078" cy="2192146"/>
            <a:chOff x="149899" y="2450899"/>
            <a:chExt cx="7505078" cy="2192146"/>
          </a:xfrm>
        </p:grpSpPr>
        <p:sp>
          <p:nvSpPr>
            <p:cNvPr id="5" name="Cube 4"/>
            <p:cNvSpPr/>
            <p:nvPr/>
          </p:nvSpPr>
          <p:spPr>
            <a:xfrm>
              <a:off x="2241030" y="2450899"/>
              <a:ext cx="891914" cy="2023671"/>
            </a:xfrm>
            <a:prstGeom prst="cube">
              <a:avLst>
                <a:gd name="adj" fmla="val 8096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ube 5"/>
            <p:cNvSpPr/>
            <p:nvPr/>
          </p:nvSpPr>
          <p:spPr>
            <a:xfrm>
              <a:off x="2768184" y="2765684"/>
              <a:ext cx="732020" cy="1476531"/>
            </a:xfrm>
            <a:prstGeom prst="cube">
              <a:avLst>
                <a:gd name="adj" fmla="val 65905"/>
              </a:avLst>
            </a:prstGeom>
            <a:solidFill>
              <a:srgbClr val="00B05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ube 6"/>
            <p:cNvSpPr/>
            <p:nvPr/>
          </p:nvSpPr>
          <p:spPr>
            <a:xfrm>
              <a:off x="3305333" y="2975555"/>
              <a:ext cx="652072" cy="1154242"/>
            </a:xfrm>
            <a:prstGeom prst="cube">
              <a:avLst>
                <a:gd name="adj" fmla="val 49138"/>
              </a:avLst>
            </a:prstGeom>
            <a:solidFill>
              <a:schemeClr val="accent2">
                <a:lumMod val="75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ube 7"/>
            <p:cNvSpPr/>
            <p:nvPr/>
          </p:nvSpPr>
          <p:spPr>
            <a:xfrm>
              <a:off x="3750041" y="2993044"/>
              <a:ext cx="652072" cy="1154242"/>
            </a:xfrm>
            <a:prstGeom prst="cube">
              <a:avLst>
                <a:gd name="adj" fmla="val 49138"/>
              </a:avLst>
            </a:prstGeom>
            <a:solidFill>
              <a:schemeClr val="accent2">
                <a:lumMod val="75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ube 8"/>
            <p:cNvSpPr/>
            <p:nvPr/>
          </p:nvSpPr>
          <p:spPr>
            <a:xfrm>
              <a:off x="4204739" y="3172925"/>
              <a:ext cx="667064" cy="739507"/>
            </a:xfrm>
            <a:prstGeom prst="cube">
              <a:avLst>
                <a:gd name="adj" fmla="val 37162"/>
              </a:avLst>
            </a:prstGeom>
            <a:solidFill>
              <a:srgbClr val="B653C4"/>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Cube 9"/>
            <p:cNvSpPr/>
            <p:nvPr/>
          </p:nvSpPr>
          <p:spPr>
            <a:xfrm>
              <a:off x="4751885" y="3445249"/>
              <a:ext cx="1086787" cy="204858"/>
            </a:xfrm>
            <a:prstGeom prst="cube">
              <a:avLst>
                <a:gd name="adj" fmla="val 38662"/>
              </a:avLst>
            </a:prstGeom>
            <a:solidFill>
              <a:schemeClr val="accent4">
                <a:lumMod val="60000"/>
                <a:lumOff val="4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ube 10"/>
            <p:cNvSpPr/>
            <p:nvPr/>
          </p:nvSpPr>
          <p:spPr>
            <a:xfrm>
              <a:off x="5916118" y="3447746"/>
              <a:ext cx="1086787" cy="204858"/>
            </a:xfrm>
            <a:prstGeom prst="cube">
              <a:avLst>
                <a:gd name="adj" fmla="val 38662"/>
              </a:avLst>
            </a:prstGeom>
            <a:solidFill>
              <a:schemeClr val="accent5"/>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ight Arrow 11"/>
            <p:cNvSpPr/>
            <p:nvPr/>
          </p:nvSpPr>
          <p:spPr>
            <a:xfrm>
              <a:off x="1828800" y="3477718"/>
              <a:ext cx="352269" cy="104931"/>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ight Arrow 12"/>
            <p:cNvSpPr/>
            <p:nvPr/>
          </p:nvSpPr>
          <p:spPr>
            <a:xfrm>
              <a:off x="7302708" y="3502702"/>
              <a:ext cx="352269" cy="104931"/>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2" descr="mp3.pn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49899" y="2480870"/>
              <a:ext cx="2162175" cy="2162175"/>
            </a:xfrm>
            <a:prstGeom prst="rect">
              <a:avLst/>
            </a:prstGeom>
            <a:noFill/>
            <a:scene3d>
              <a:camera prst="isometricRightUp">
                <a:rot lat="2100000" lon="18000000" rev="0"/>
              </a:camera>
              <a:lightRig rig="threePt" dir="t"/>
            </a:scene3d>
            <a:extLst>
              <a:ext uri="{909E8E84-426E-40DD-AFC4-6F175D3DCCD1}">
                <a14:hiddenFill xmlns:a14="http://schemas.microsoft.com/office/drawing/2010/main">
                  <a:solidFill>
                    <a:srgbClr val="FFFFFF"/>
                  </a:solidFill>
                </a14:hiddenFill>
              </a:ext>
            </a:extLst>
          </p:spPr>
        </p:pic>
      </p:grpSp>
      <p:grpSp>
        <p:nvGrpSpPr>
          <p:cNvPr id="46" name="Group 45"/>
          <p:cNvGrpSpPr/>
          <p:nvPr/>
        </p:nvGrpSpPr>
        <p:grpSpPr>
          <a:xfrm>
            <a:off x="7812504" y="2450899"/>
            <a:ext cx="1673535" cy="2205385"/>
            <a:chOff x="7812504" y="2450899"/>
            <a:chExt cx="1673535" cy="2205385"/>
          </a:xfrm>
        </p:grpSpPr>
        <p:cxnSp>
          <p:nvCxnSpPr>
            <p:cNvPr id="32" name="Straight Connector 31"/>
            <p:cNvCxnSpPr/>
            <p:nvPr/>
          </p:nvCxnSpPr>
          <p:spPr>
            <a:xfrm flipH="1">
              <a:off x="7828547" y="2450899"/>
              <a:ext cx="0" cy="219214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4" name="Rectangle 33"/>
            <p:cNvSpPr/>
            <p:nvPr/>
          </p:nvSpPr>
          <p:spPr>
            <a:xfrm>
              <a:off x="7828547" y="2480870"/>
              <a:ext cx="352927" cy="133993"/>
            </a:xfrm>
            <a:prstGeom prst="rect">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7842880" y="2631691"/>
              <a:ext cx="806537" cy="133993"/>
            </a:xfrm>
            <a:prstGeom prst="rect">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828547" y="2768579"/>
              <a:ext cx="641685" cy="137160"/>
            </a:xfrm>
            <a:prstGeom prst="rect">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7812504" y="2905739"/>
              <a:ext cx="1097280" cy="137160"/>
            </a:xfrm>
            <a:prstGeom prst="rect">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7840119" y="3151944"/>
              <a:ext cx="274320" cy="137160"/>
            </a:xfrm>
            <a:prstGeom prst="rect">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7832099" y="3304344"/>
              <a:ext cx="731520" cy="137160"/>
            </a:xfrm>
            <a:prstGeom prst="rect">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7840119" y="3634369"/>
              <a:ext cx="1645920" cy="137160"/>
            </a:xfrm>
            <a:prstGeom prst="rect">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832099" y="3789210"/>
              <a:ext cx="731520" cy="137160"/>
            </a:xfrm>
            <a:prstGeom prst="rect">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a:off x="7824079" y="3941610"/>
              <a:ext cx="164592" cy="137160"/>
            </a:xfrm>
            <a:prstGeom prst="rect">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7848143" y="4366724"/>
              <a:ext cx="438912" cy="137160"/>
            </a:xfrm>
            <a:prstGeom prst="rect">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p:cNvSpPr/>
            <p:nvPr/>
          </p:nvSpPr>
          <p:spPr>
            <a:xfrm>
              <a:off x="7840123" y="4519124"/>
              <a:ext cx="256032" cy="137160"/>
            </a:xfrm>
            <a:prstGeom prst="rect">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TextBox 44"/>
          <p:cNvSpPr txBox="1"/>
          <p:nvPr/>
        </p:nvSpPr>
        <p:spPr>
          <a:xfrm>
            <a:off x="9486039" y="3542678"/>
            <a:ext cx="1860884" cy="369332"/>
          </a:xfrm>
          <a:prstGeom prst="rect">
            <a:avLst/>
          </a:prstGeom>
          <a:noFill/>
        </p:spPr>
        <p:txBody>
          <a:bodyPr wrap="square" rtlCol="0">
            <a:spAutoFit/>
          </a:bodyPr>
          <a:lstStyle/>
          <a:p>
            <a:r>
              <a:rPr lang="en-US"/>
              <a:t>Horse</a:t>
            </a:r>
          </a:p>
        </p:txBody>
      </p:sp>
      <mc:AlternateContent xmlns:mc="http://schemas.openxmlformats.org/markup-compatibility/2006" xmlns:a14="http://schemas.microsoft.com/office/drawing/2010/main">
        <mc:Choice Requires="a14">
          <p:sp>
            <p:nvSpPr>
              <p:cNvPr id="14" name="Rounded Rectangle 13"/>
              <p:cNvSpPr/>
              <p:nvPr/>
            </p:nvSpPr>
            <p:spPr>
              <a:xfrm>
                <a:off x="2181069" y="4957830"/>
                <a:ext cx="3982664" cy="128693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Trained feature extractor </a:t>
                </a:r>
                <a14:m>
                  <m:oMath xmlns:m="http://schemas.openxmlformats.org/officeDocument/2006/math">
                    <m:r>
                      <a:rPr lang="en-US" sz="3600" b="0" i="1" smtClean="0">
                        <a:latin typeface="Cambria Math" charset="0"/>
                      </a:rPr>
                      <m:t>𝜙</m:t>
                    </m:r>
                  </m:oMath>
                </a14:m>
                <a:endParaRPr lang="en-US" sz="3600" dirty="0"/>
              </a:p>
            </p:txBody>
          </p:sp>
        </mc:Choice>
        <mc:Fallback xmlns="">
          <p:sp>
            <p:nvSpPr>
              <p:cNvPr id="14" name="Rounded Rectangle 13"/>
              <p:cNvSpPr>
                <a:spLocks noRot="1" noChangeAspect="1" noMove="1" noResize="1" noEditPoints="1" noAdjustHandles="1" noChangeArrowheads="1" noChangeShapeType="1" noTextEdit="1"/>
              </p:cNvSpPr>
              <p:nvPr/>
            </p:nvSpPr>
            <p:spPr>
              <a:xfrm>
                <a:off x="2181069" y="4957830"/>
                <a:ext cx="3982664" cy="1286933"/>
              </a:xfrm>
              <a:prstGeom prst="roundRect">
                <a:avLst/>
              </a:prstGeom>
              <a:blipFill rotWithShape="0">
                <a:blip r:embed="rId3"/>
                <a:stretch>
                  <a:fillRect t="-2817" b="-13615"/>
                </a:stretch>
              </a:blipFill>
            </p:spPr>
            <p:txBody>
              <a:bodyPr/>
              <a:lstStyle/>
              <a:p>
                <a:r>
                  <a:rPr lang="en-US">
                    <a:noFill/>
                  </a:rPr>
                  <a:t> </a:t>
                </a:r>
              </a:p>
            </p:txBody>
          </p:sp>
        </mc:Fallback>
      </mc:AlternateContent>
    </p:spTree>
    <p:extLst>
      <p:ext uri="{BB962C8B-B14F-4D97-AF65-F5344CB8AC3E}">
        <p14:creationId xmlns:p14="http://schemas.microsoft.com/office/powerpoint/2010/main" val="2294724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Vagaries of optimization</a:t>
            </a:r>
          </a:p>
        </p:txBody>
      </p:sp>
      <p:sp>
        <p:nvSpPr>
          <p:cNvPr id="3" name="Content Placeholder 2"/>
          <p:cNvSpPr>
            <a:spLocks noGrp="1"/>
          </p:cNvSpPr>
          <p:nvPr>
            <p:ph idx="1"/>
          </p:nvPr>
        </p:nvSpPr>
        <p:spPr/>
        <p:txBody>
          <a:bodyPr/>
          <a:lstStyle/>
          <a:p>
            <a:r>
              <a:rPr lang="en-US" dirty="0"/>
              <a:t>Non-convex</a:t>
            </a:r>
          </a:p>
          <a:p>
            <a:pPr lvl="1"/>
            <a:r>
              <a:rPr lang="en-US" dirty="0"/>
              <a:t>Local optima</a:t>
            </a:r>
          </a:p>
          <a:p>
            <a:pPr lvl="1"/>
            <a:r>
              <a:rPr lang="en-US" dirty="0"/>
              <a:t>Sensitivity to initialization</a:t>
            </a:r>
          </a:p>
          <a:p>
            <a:r>
              <a:rPr lang="en-US" dirty="0"/>
              <a:t>Vanishing / exploding gradients</a:t>
            </a:r>
          </a:p>
          <a:p>
            <a:endParaRPr lang="en-US" dirty="0"/>
          </a:p>
          <a:p>
            <a:endParaRPr lang="en-US" dirty="0"/>
          </a:p>
          <a:p>
            <a:pPr lvl="1"/>
            <a:r>
              <a:rPr lang="en-US" dirty="0"/>
              <a:t>If each term is (much) greater than 1 </a:t>
            </a:r>
            <a:r>
              <a:rPr lang="en-US" dirty="0">
                <a:sym typeface="Wingdings"/>
              </a:rPr>
              <a:t> </a:t>
            </a:r>
            <a:r>
              <a:rPr lang="en-US" i="1" dirty="0">
                <a:sym typeface="Wingdings"/>
              </a:rPr>
              <a:t>explosion of gradients</a:t>
            </a:r>
          </a:p>
          <a:p>
            <a:pPr lvl="1"/>
            <a:r>
              <a:rPr lang="en-US" dirty="0">
                <a:sym typeface="Wingdings"/>
              </a:rPr>
              <a:t>If each term is (much) less than 1  </a:t>
            </a:r>
            <a:r>
              <a:rPr lang="en-US" i="1" dirty="0">
                <a:sym typeface="Wingdings"/>
              </a:rPr>
              <a:t>vanishing gradients</a:t>
            </a:r>
            <a:endParaRPr lang="en-US" dirty="0"/>
          </a:p>
          <a:p>
            <a:endParaRPr lang="en-US" dirty="0"/>
          </a:p>
          <a:p>
            <a:endParaRPr lang="en-US" dirty="0"/>
          </a:p>
        </p:txBody>
      </p:sp>
      <p:pic>
        <p:nvPicPr>
          <p:cNvPr id="7" name="Picture 6"/>
          <p:cNvPicPr>
            <a:picLocks noChangeAspect="1"/>
          </p:cNvPicPr>
          <p:nvPr/>
        </p:nvPicPr>
        <p:blipFill>
          <a:blip r:embed="rId2"/>
          <a:stretch>
            <a:fillRect/>
          </a:stretch>
        </p:blipFill>
        <p:spPr>
          <a:xfrm>
            <a:off x="3225800" y="3597038"/>
            <a:ext cx="4389651" cy="786641"/>
          </a:xfrm>
          <a:prstGeom prst="rect">
            <a:avLst/>
          </a:prstGeom>
        </p:spPr>
      </p:pic>
    </p:spTree>
    <p:extLst>
      <p:ext uri="{BB962C8B-B14F-4D97-AF65-F5344CB8AC3E}">
        <p14:creationId xmlns:p14="http://schemas.microsoft.com/office/powerpoint/2010/main" val="4172419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Transfer learning with convolutional networks</a:t>
            </a:r>
          </a:p>
        </p:txBody>
      </p:sp>
      <p:graphicFrame>
        <p:nvGraphicFramePr>
          <p:cNvPr id="4" name="Table 3"/>
          <p:cNvGraphicFramePr>
            <a:graphicFrameLocks noGrp="1"/>
          </p:cNvGraphicFramePr>
          <p:nvPr>
            <p:extLst/>
          </p:nvPr>
        </p:nvGraphicFramePr>
        <p:xfrm>
          <a:off x="1532467" y="1690688"/>
          <a:ext cx="9609665" cy="4060330"/>
        </p:xfrm>
        <a:graphic>
          <a:graphicData uri="http://schemas.openxmlformats.org/drawingml/2006/table">
            <a:tbl>
              <a:tblPr firstRow="1" bandRow="1">
                <a:tableStyleId>{5C22544A-7EE6-4342-B048-85BDC9FD1C3A}</a:tableStyleId>
              </a:tblPr>
              <a:tblGrid>
                <a:gridCol w="1921933">
                  <a:extLst>
                    <a:ext uri="{9D8B030D-6E8A-4147-A177-3AD203B41FA5}">
                      <a16:colId xmlns:a16="http://schemas.microsoft.com/office/drawing/2014/main" val="20000"/>
                    </a:ext>
                  </a:extLst>
                </a:gridCol>
                <a:gridCol w="1921933">
                  <a:extLst>
                    <a:ext uri="{9D8B030D-6E8A-4147-A177-3AD203B41FA5}">
                      <a16:colId xmlns:a16="http://schemas.microsoft.com/office/drawing/2014/main" val="20001"/>
                    </a:ext>
                  </a:extLst>
                </a:gridCol>
                <a:gridCol w="1921933">
                  <a:extLst>
                    <a:ext uri="{9D8B030D-6E8A-4147-A177-3AD203B41FA5}">
                      <a16:colId xmlns:a16="http://schemas.microsoft.com/office/drawing/2014/main" val="20002"/>
                    </a:ext>
                  </a:extLst>
                </a:gridCol>
                <a:gridCol w="1921933">
                  <a:extLst>
                    <a:ext uri="{9D8B030D-6E8A-4147-A177-3AD203B41FA5}">
                      <a16:colId xmlns:a16="http://schemas.microsoft.com/office/drawing/2014/main" val="20003"/>
                    </a:ext>
                  </a:extLst>
                </a:gridCol>
                <a:gridCol w="1921933">
                  <a:extLst>
                    <a:ext uri="{9D8B030D-6E8A-4147-A177-3AD203B41FA5}">
                      <a16:colId xmlns:a16="http://schemas.microsoft.com/office/drawing/2014/main" val="20004"/>
                    </a:ext>
                  </a:extLst>
                </a:gridCol>
              </a:tblGrid>
              <a:tr h="574322">
                <a:tc>
                  <a:txBody>
                    <a:bodyPr/>
                    <a:lstStyle/>
                    <a:p>
                      <a:r>
                        <a:rPr lang="en-US" sz="2400" dirty="0"/>
                        <a:t>Dataset</a:t>
                      </a:r>
                    </a:p>
                  </a:txBody>
                  <a:tcPr/>
                </a:tc>
                <a:tc>
                  <a:txBody>
                    <a:bodyPr/>
                    <a:lstStyle/>
                    <a:p>
                      <a:r>
                        <a:rPr lang="en-US" sz="2400" dirty="0"/>
                        <a:t>Non-</a:t>
                      </a:r>
                      <a:r>
                        <a:rPr lang="en-US" sz="2400" dirty="0" err="1"/>
                        <a:t>Convnet</a:t>
                      </a:r>
                      <a:r>
                        <a:rPr lang="en-US" sz="2400" dirty="0"/>
                        <a:t> Method</a:t>
                      </a:r>
                    </a:p>
                  </a:txBody>
                  <a:tcPr/>
                </a:tc>
                <a:tc>
                  <a:txBody>
                    <a:bodyPr/>
                    <a:lstStyle/>
                    <a:p>
                      <a:r>
                        <a:rPr lang="en-US" sz="2400" dirty="0"/>
                        <a:t>Non-</a:t>
                      </a:r>
                      <a:r>
                        <a:rPr lang="en-US" sz="2400" dirty="0" err="1"/>
                        <a:t>Convnet</a:t>
                      </a:r>
                      <a:r>
                        <a:rPr lang="en-US" sz="2400" baseline="0" dirty="0"/>
                        <a:t> perf</a:t>
                      </a:r>
                      <a:endParaRPr lang="en-US" sz="2400" dirty="0"/>
                    </a:p>
                  </a:txBody>
                  <a:tcPr/>
                </a:tc>
                <a:tc>
                  <a:txBody>
                    <a:bodyPr/>
                    <a:lstStyle/>
                    <a:p>
                      <a:r>
                        <a:rPr lang="en-US" sz="2400" dirty="0" err="1"/>
                        <a:t>Pretrained</a:t>
                      </a:r>
                      <a:r>
                        <a:rPr lang="en-US" sz="2400" baseline="0" dirty="0"/>
                        <a:t> </a:t>
                      </a:r>
                      <a:r>
                        <a:rPr lang="en-US" sz="2400" baseline="0" dirty="0" err="1"/>
                        <a:t>convnet</a:t>
                      </a:r>
                      <a:r>
                        <a:rPr lang="en-US" sz="2400" baseline="0" dirty="0"/>
                        <a:t> + classifier</a:t>
                      </a:r>
                      <a:endParaRPr lang="en-US" sz="2400" dirty="0"/>
                    </a:p>
                  </a:txBody>
                  <a:tcPr/>
                </a:tc>
                <a:tc>
                  <a:txBody>
                    <a:bodyPr/>
                    <a:lstStyle/>
                    <a:p>
                      <a:r>
                        <a:rPr lang="en-US" sz="2400" dirty="0"/>
                        <a:t>Improvement</a:t>
                      </a:r>
                    </a:p>
                  </a:txBody>
                  <a:tcPr/>
                </a:tc>
                <a:extLst>
                  <a:ext uri="{0D108BD9-81ED-4DB2-BD59-A6C34878D82A}">
                    <a16:rowId xmlns:a16="http://schemas.microsoft.com/office/drawing/2014/main" val="10000"/>
                  </a:ext>
                </a:extLst>
              </a:tr>
              <a:tr h="574322">
                <a:tc>
                  <a:txBody>
                    <a:bodyPr/>
                    <a:lstStyle/>
                    <a:p>
                      <a:r>
                        <a:rPr lang="en-US" sz="2400" dirty="0"/>
                        <a:t>Caltech 101</a:t>
                      </a:r>
                    </a:p>
                  </a:txBody>
                  <a:tcPr>
                    <a:solidFill>
                      <a:schemeClr val="accent4">
                        <a:lumMod val="40000"/>
                        <a:lumOff val="60000"/>
                      </a:schemeClr>
                    </a:solidFill>
                  </a:tcPr>
                </a:tc>
                <a:tc>
                  <a:txBody>
                    <a:bodyPr/>
                    <a:lstStyle/>
                    <a:p>
                      <a:r>
                        <a:rPr lang="en-US" sz="2400" dirty="0"/>
                        <a:t>MKL</a:t>
                      </a:r>
                    </a:p>
                  </a:txBody>
                  <a:tcPr>
                    <a:solidFill>
                      <a:schemeClr val="accent4">
                        <a:lumMod val="40000"/>
                        <a:lumOff val="60000"/>
                      </a:schemeClr>
                    </a:solidFill>
                  </a:tcPr>
                </a:tc>
                <a:tc>
                  <a:txBody>
                    <a:bodyPr/>
                    <a:lstStyle/>
                    <a:p>
                      <a:r>
                        <a:rPr lang="en-US" sz="2400" dirty="0"/>
                        <a:t>84.3</a:t>
                      </a:r>
                    </a:p>
                  </a:txBody>
                  <a:tcPr>
                    <a:solidFill>
                      <a:schemeClr val="accent4">
                        <a:lumMod val="40000"/>
                        <a:lumOff val="60000"/>
                      </a:schemeClr>
                    </a:solidFill>
                  </a:tcPr>
                </a:tc>
                <a:tc>
                  <a:txBody>
                    <a:bodyPr/>
                    <a:lstStyle/>
                    <a:p>
                      <a:r>
                        <a:rPr lang="en-US" sz="2400" dirty="0"/>
                        <a:t>87.7</a:t>
                      </a:r>
                    </a:p>
                  </a:txBody>
                  <a:tcPr>
                    <a:solidFill>
                      <a:schemeClr val="accent4">
                        <a:lumMod val="40000"/>
                        <a:lumOff val="60000"/>
                      </a:schemeClr>
                    </a:solidFill>
                  </a:tcPr>
                </a:tc>
                <a:tc>
                  <a:txBody>
                    <a:bodyPr/>
                    <a:lstStyle/>
                    <a:p>
                      <a:r>
                        <a:rPr lang="en-US" sz="2400" dirty="0"/>
                        <a:t>+3.4</a:t>
                      </a:r>
                    </a:p>
                  </a:txBody>
                  <a:tcPr>
                    <a:solidFill>
                      <a:schemeClr val="accent4">
                        <a:lumMod val="40000"/>
                        <a:lumOff val="60000"/>
                      </a:schemeClr>
                    </a:solidFill>
                  </a:tcPr>
                </a:tc>
                <a:extLst>
                  <a:ext uri="{0D108BD9-81ED-4DB2-BD59-A6C34878D82A}">
                    <a16:rowId xmlns:a16="http://schemas.microsoft.com/office/drawing/2014/main" val="10001"/>
                  </a:ext>
                </a:extLst>
              </a:tr>
              <a:tr h="574322">
                <a:tc>
                  <a:txBody>
                    <a:bodyPr/>
                    <a:lstStyle/>
                    <a:p>
                      <a:r>
                        <a:rPr lang="en-US" sz="2400" dirty="0"/>
                        <a:t>VOC 2007</a:t>
                      </a:r>
                    </a:p>
                  </a:txBody>
                  <a:tcPr>
                    <a:solidFill>
                      <a:schemeClr val="accent4">
                        <a:lumMod val="40000"/>
                        <a:lumOff val="60000"/>
                      </a:schemeClr>
                    </a:solidFill>
                  </a:tcPr>
                </a:tc>
                <a:tc>
                  <a:txBody>
                    <a:bodyPr/>
                    <a:lstStyle/>
                    <a:p>
                      <a:r>
                        <a:rPr lang="en-US" sz="2400" dirty="0"/>
                        <a:t>SIFT+FK</a:t>
                      </a:r>
                    </a:p>
                  </a:txBody>
                  <a:tcPr>
                    <a:solidFill>
                      <a:schemeClr val="accent4">
                        <a:lumMod val="40000"/>
                        <a:lumOff val="60000"/>
                      </a:schemeClr>
                    </a:solidFill>
                  </a:tcPr>
                </a:tc>
                <a:tc>
                  <a:txBody>
                    <a:bodyPr/>
                    <a:lstStyle/>
                    <a:p>
                      <a:r>
                        <a:rPr lang="en-US" sz="2400" dirty="0"/>
                        <a:t>61.7</a:t>
                      </a:r>
                    </a:p>
                  </a:txBody>
                  <a:tcPr>
                    <a:solidFill>
                      <a:schemeClr val="accent4">
                        <a:lumMod val="40000"/>
                        <a:lumOff val="60000"/>
                      </a:schemeClr>
                    </a:solidFill>
                  </a:tcPr>
                </a:tc>
                <a:tc>
                  <a:txBody>
                    <a:bodyPr/>
                    <a:lstStyle/>
                    <a:p>
                      <a:r>
                        <a:rPr lang="en-US" sz="2400" dirty="0"/>
                        <a:t>79.7</a:t>
                      </a:r>
                    </a:p>
                  </a:txBody>
                  <a:tcPr>
                    <a:solidFill>
                      <a:schemeClr val="accent4">
                        <a:lumMod val="40000"/>
                        <a:lumOff val="60000"/>
                      </a:schemeClr>
                    </a:solidFill>
                  </a:tcPr>
                </a:tc>
                <a:tc>
                  <a:txBody>
                    <a:bodyPr/>
                    <a:lstStyle/>
                    <a:p>
                      <a:r>
                        <a:rPr lang="en-US" sz="2400" dirty="0"/>
                        <a:t>+18</a:t>
                      </a:r>
                    </a:p>
                  </a:txBody>
                  <a:tcPr>
                    <a:solidFill>
                      <a:schemeClr val="accent4">
                        <a:lumMod val="40000"/>
                        <a:lumOff val="60000"/>
                      </a:schemeClr>
                    </a:solidFill>
                  </a:tcPr>
                </a:tc>
                <a:extLst>
                  <a:ext uri="{0D108BD9-81ED-4DB2-BD59-A6C34878D82A}">
                    <a16:rowId xmlns:a16="http://schemas.microsoft.com/office/drawing/2014/main" val="10002"/>
                  </a:ext>
                </a:extLst>
              </a:tr>
              <a:tr h="574322">
                <a:tc>
                  <a:txBody>
                    <a:bodyPr/>
                    <a:lstStyle/>
                    <a:p>
                      <a:r>
                        <a:rPr lang="en-US" sz="2400" dirty="0"/>
                        <a:t>CUB</a:t>
                      </a:r>
                      <a:r>
                        <a:rPr lang="en-US" sz="2400" baseline="0" dirty="0"/>
                        <a:t> 200</a:t>
                      </a:r>
                      <a:endParaRPr lang="en-US" sz="2400" dirty="0"/>
                    </a:p>
                  </a:txBody>
                  <a:tcPr>
                    <a:solidFill>
                      <a:schemeClr val="accent4">
                        <a:lumMod val="40000"/>
                        <a:lumOff val="60000"/>
                      </a:schemeClr>
                    </a:solidFill>
                  </a:tcPr>
                </a:tc>
                <a:tc>
                  <a:txBody>
                    <a:bodyPr/>
                    <a:lstStyle/>
                    <a:p>
                      <a:r>
                        <a:rPr lang="en-US" sz="2400" dirty="0"/>
                        <a:t>SIFT+FK</a:t>
                      </a:r>
                    </a:p>
                  </a:txBody>
                  <a:tcPr>
                    <a:solidFill>
                      <a:schemeClr val="accent4">
                        <a:lumMod val="40000"/>
                        <a:lumOff val="60000"/>
                      </a:schemeClr>
                    </a:solidFill>
                  </a:tcPr>
                </a:tc>
                <a:tc>
                  <a:txBody>
                    <a:bodyPr/>
                    <a:lstStyle/>
                    <a:p>
                      <a:r>
                        <a:rPr lang="en-US" sz="2400" dirty="0"/>
                        <a:t>18.8</a:t>
                      </a:r>
                    </a:p>
                  </a:txBody>
                  <a:tcPr>
                    <a:solidFill>
                      <a:schemeClr val="accent4">
                        <a:lumMod val="40000"/>
                        <a:lumOff val="60000"/>
                      </a:schemeClr>
                    </a:solidFill>
                  </a:tcPr>
                </a:tc>
                <a:tc>
                  <a:txBody>
                    <a:bodyPr/>
                    <a:lstStyle/>
                    <a:p>
                      <a:r>
                        <a:rPr lang="en-US" sz="2400" dirty="0"/>
                        <a:t>61.0</a:t>
                      </a:r>
                    </a:p>
                  </a:txBody>
                  <a:tcPr>
                    <a:solidFill>
                      <a:schemeClr val="accent4">
                        <a:lumMod val="40000"/>
                        <a:lumOff val="60000"/>
                      </a:schemeClr>
                    </a:solidFill>
                  </a:tcPr>
                </a:tc>
                <a:tc>
                  <a:txBody>
                    <a:bodyPr/>
                    <a:lstStyle/>
                    <a:p>
                      <a:r>
                        <a:rPr lang="en-US" sz="2400" dirty="0"/>
                        <a:t>+42.2</a:t>
                      </a:r>
                    </a:p>
                  </a:txBody>
                  <a:tcPr>
                    <a:solidFill>
                      <a:schemeClr val="accent4">
                        <a:lumMod val="40000"/>
                        <a:lumOff val="60000"/>
                      </a:schemeClr>
                    </a:solidFill>
                  </a:tcPr>
                </a:tc>
                <a:extLst>
                  <a:ext uri="{0D108BD9-81ED-4DB2-BD59-A6C34878D82A}">
                    <a16:rowId xmlns:a16="http://schemas.microsoft.com/office/drawing/2014/main" val="10003"/>
                  </a:ext>
                </a:extLst>
              </a:tr>
              <a:tr h="574322">
                <a:tc>
                  <a:txBody>
                    <a:bodyPr/>
                    <a:lstStyle/>
                    <a:p>
                      <a:r>
                        <a:rPr lang="en-US" sz="2400" dirty="0"/>
                        <a:t>Aircraft</a:t>
                      </a:r>
                    </a:p>
                  </a:txBody>
                  <a:tcPr>
                    <a:solidFill>
                      <a:schemeClr val="accent1">
                        <a:lumMod val="40000"/>
                        <a:lumOff val="60000"/>
                      </a:schemeClr>
                    </a:solidFill>
                  </a:tcPr>
                </a:tc>
                <a:tc>
                  <a:txBody>
                    <a:bodyPr/>
                    <a:lstStyle/>
                    <a:p>
                      <a:r>
                        <a:rPr lang="en-US" sz="2400" dirty="0"/>
                        <a:t>SIFT+FK</a:t>
                      </a:r>
                    </a:p>
                  </a:txBody>
                  <a:tcPr>
                    <a:solidFill>
                      <a:schemeClr val="accent1">
                        <a:lumMod val="40000"/>
                        <a:lumOff val="60000"/>
                      </a:schemeClr>
                    </a:solidFill>
                  </a:tcPr>
                </a:tc>
                <a:tc>
                  <a:txBody>
                    <a:bodyPr/>
                    <a:lstStyle/>
                    <a:p>
                      <a:r>
                        <a:rPr lang="en-US" sz="2400" dirty="0"/>
                        <a:t>61.0</a:t>
                      </a:r>
                    </a:p>
                  </a:txBody>
                  <a:tcPr>
                    <a:solidFill>
                      <a:schemeClr val="accent1">
                        <a:lumMod val="40000"/>
                        <a:lumOff val="60000"/>
                      </a:schemeClr>
                    </a:solidFill>
                  </a:tcPr>
                </a:tc>
                <a:tc>
                  <a:txBody>
                    <a:bodyPr/>
                    <a:lstStyle/>
                    <a:p>
                      <a:r>
                        <a:rPr lang="en-US" sz="2400" dirty="0"/>
                        <a:t>45.0</a:t>
                      </a:r>
                    </a:p>
                  </a:txBody>
                  <a:tcPr>
                    <a:solidFill>
                      <a:schemeClr val="accent1">
                        <a:lumMod val="40000"/>
                        <a:lumOff val="60000"/>
                      </a:schemeClr>
                    </a:solidFill>
                  </a:tcPr>
                </a:tc>
                <a:tc>
                  <a:txBody>
                    <a:bodyPr/>
                    <a:lstStyle/>
                    <a:p>
                      <a:r>
                        <a:rPr lang="en-US" sz="2400" dirty="0"/>
                        <a:t>-16</a:t>
                      </a:r>
                    </a:p>
                  </a:txBody>
                  <a:tcPr>
                    <a:solidFill>
                      <a:schemeClr val="accent1">
                        <a:lumMod val="40000"/>
                        <a:lumOff val="60000"/>
                      </a:schemeClr>
                    </a:solidFill>
                  </a:tcPr>
                </a:tc>
                <a:extLst>
                  <a:ext uri="{0D108BD9-81ED-4DB2-BD59-A6C34878D82A}">
                    <a16:rowId xmlns:a16="http://schemas.microsoft.com/office/drawing/2014/main" val="10004"/>
                  </a:ext>
                </a:extLst>
              </a:tr>
              <a:tr h="574322">
                <a:tc>
                  <a:txBody>
                    <a:bodyPr/>
                    <a:lstStyle/>
                    <a:p>
                      <a:r>
                        <a:rPr lang="en-US" sz="2400" dirty="0"/>
                        <a:t>Cars</a:t>
                      </a:r>
                    </a:p>
                  </a:txBody>
                  <a:tcPr>
                    <a:solidFill>
                      <a:schemeClr val="accent1">
                        <a:lumMod val="40000"/>
                        <a:lumOff val="60000"/>
                      </a:schemeClr>
                    </a:solidFill>
                  </a:tcPr>
                </a:tc>
                <a:tc>
                  <a:txBody>
                    <a:bodyPr/>
                    <a:lstStyle/>
                    <a:p>
                      <a:r>
                        <a:rPr lang="en-US" sz="2400" dirty="0"/>
                        <a:t>SIFT+FK</a:t>
                      </a:r>
                    </a:p>
                  </a:txBody>
                  <a:tcPr>
                    <a:solidFill>
                      <a:schemeClr val="accent1">
                        <a:lumMod val="40000"/>
                        <a:lumOff val="60000"/>
                      </a:schemeClr>
                    </a:solidFill>
                  </a:tcPr>
                </a:tc>
                <a:tc>
                  <a:txBody>
                    <a:bodyPr/>
                    <a:lstStyle/>
                    <a:p>
                      <a:r>
                        <a:rPr lang="en-US" sz="2400" dirty="0"/>
                        <a:t>59.2</a:t>
                      </a:r>
                    </a:p>
                  </a:txBody>
                  <a:tcPr>
                    <a:solidFill>
                      <a:schemeClr val="accent1">
                        <a:lumMod val="40000"/>
                        <a:lumOff val="60000"/>
                      </a:schemeClr>
                    </a:solidFill>
                  </a:tcPr>
                </a:tc>
                <a:tc>
                  <a:txBody>
                    <a:bodyPr/>
                    <a:lstStyle/>
                    <a:p>
                      <a:r>
                        <a:rPr lang="en-US" sz="2400" dirty="0"/>
                        <a:t>36.5</a:t>
                      </a:r>
                    </a:p>
                  </a:txBody>
                  <a:tcPr>
                    <a:solidFill>
                      <a:schemeClr val="accent1">
                        <a:lumMod val="40000"/>
                        <a:lumOff val="60000"/>
                      </a:schemeClr>
                    </a:solidFill>
                  </a:tcPr>
                </a:tc>
                <a:tc>
                  <a:txBody>
                    <a:bodyPr/>
                    <a:lstStyle/>
                    <a:p>
                      <a:r>
                        <a:rPr lang="en-US" sz="2400" dirty="0"/>
                        <a:t>-22.7</a:t>
                      </a:r>
                    </a:p>
                  </a:txBody>
                  <a:tcPr>
                    <a:solidFill>
                      <a:schemeClr val="accent1">
                        <a:lumMod val="40000"/>
                        <a:lumOff val="60000"/>
                      </a:schemeClr>
                    </a:solid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0539848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transfer learning?</a:t>
            </a:r>
          </a:p>
        </p:txBody>
      </p:sp>
      <p:sp>
        <p:nvSpPr>
          <p:cNvPr id="3" name="Content Placeholder 2"/>
          <p:cNvSpPr>
            <a:spLocks noGrp="1"/>
          </p:cNvSpPr>
          <p:nvPr>
            <p:ph idx="1"/>
          </p:nvPr>
        </p:nvSpPr>
        <p:spPr/>
        <p:txBody>
          <a:bodyPr/>
          <a:lstStyle/>
          <a:p>
            <a:r>
              <a:rPr lang="en-US" dirty="0"/>
              <a:t>Availability of training data</a:t>
            </a:r>
          </a:p>
          <a:p>
            <a:endParaRPr lang="en-US" dirty="0"/>
          </a:p>
          <a:p>
            <a:r>
              <a:rPr lang="en-US" dirty="0"/>
              <a:t>Computational cost</a:t>
            </a:r>
          </a:p>
          <a:p>
            <a:endParaRPr lang="en-US" dirty="0"/>
          </a:p>
          <a:p>
            <a:r>
              <a:rPr lang="en-US" dirty="0"/>
              <a:t>Ability to pre-compute feature vectors and use for multiple tasks</a:t>
            </a:r>
          </a:p>
          <a:p>
            <a:endParaRPr lang="en-US" dirty="0"/>
          </a:p>
          <a:p>
            <a:r>
              <a:rPr lang="en-US" i="1" dirty="0"/>
              <a:t>Con: NO end-to-end learning</a:t>
            </a:r>
          </a:p>
        </p:txBody>
      </p:sp>
    </p:spTree>
    <p:extLst>
      <p:ext uri="{BB962C8B-B14F-4D97-AF65-F5344CB8AC3E}">
        <p14:creationId xmlns:p14="http://schemas.microsoft.com/office/powerpoint/2010/main" val="27867200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Finetuning</a:t>
            </a:r>
            <a:endParaRPr lang="en-US" dirty="0"/>
          </a:p>
        </p:txBody>
      </p:sp>
      <p:grpSp>
        <p:nvGrpSpPr>
          <p:cNvPr id="4" name="Group 3"/>
          <p:cNvGrpSpPr/>
          <p:nvPr/>
        </p:nvGrpSpPr>
        <p:grpSpPr>
          <a:xfrm>
            <a:off x="149899" y="2450899"/>
            <a:ext cx="7505078" cy="2192146"/>
            <a:chOff x="149899" y="2450899"/>
            <a:chExt cx="7505078" cy="2192146"/>
          </a:xfrm>
        </p:grpSpPr>
        <p:sp>
          <p:nvSpPr>
            <p:cNvPr id="5" name="Cube 4"/>
            <p:cNvSpPr/>
            <p:nvPr/>
          </p:nvSpPr>
          <p:spPr>
            <a:xfrm>
              <a:off x="2241030" y="2450899"/>
              <a:ext cx="891914" cy="2023671"/>
            </a:xfrm>
            <a:prstGeom prst="cube">
              <a:avLst>
                <a:gd name="adj" fmla="val 8096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ube 5"/>
            <p:cNvSpPr/>
            <p:nvPr/>
          </p:nvSpPr>
          <p:spPr>
            <a:xfrm>
              <a:off x="2768184" y="2765684"/>
              <a:ext cx="732020" cy="1476531"/>
            </a:xfrm>
            <a:prstGeom prst="cube">
              <a:avLst>
                <a:gd name="adj" fmla="val 65905"/>
              </a:avLst>
            </a:prstGeom>
            <a:solidFill>
              <a:srgbClr val="00B05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ube 6"/>
            <p:cNvSpPr/>
            <p:nvPr/>
          </p:nvSpPr>
          <p:spPr>
            <a:xfrm>
              <a:off x="3305333" y="2975555"/>
              <a:ext cx="652072" cy="1154242"/>
            </a:xfrm>
            <a:prstGeom prst="cube">
              <a:avLst>
                <a:gd name="adj" fmla="val 49138"/>
              </a:avLst>
            </a:prstGeom>
            <a:solidFill>
              <a:schemeClr val="accent2">
                <a:lumMod val="75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ube 7"/>
            <p:cNvSpPr/>
            <p:nvPr/>
          </p:nvSpPr>
          <p:spPr>
            <a:xfrm>
              <a:off x="3750041" y="2993044"/>
              <a:ext cx="652072" cy="1154242"/>
            </a:xfrm>
            <a:prstGeom prst="cube">
              <a:avLst>
                <a:gd name="adj" fmla="val 49138"/>
              </a:avLst>
            </a:prstGeom>
            <a:solidFill>
              <a:schemeClr val="accent2">
                <a:lumMod val="75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ube 8"/>
            <p:cNvSpPr/>
            <p:nvPr/>
          </p:nvSpPr>
          <p:spPr>
            <a:xfrm>
              <a:off x="4204739" y="3172925"/>
              <a:ext cx="667064" cy="739507"/>
            </a:xfrm>
            <a:prstGeom prst="cube">
              <a:avLst>
                <a:gd name="adj" fmla="val 37162"/>
              </a:avLst>
            </a:prstGeom>
            <a:solidFill>
              <a:srgbClr val="B653C4"/>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Cube 9"/>
            <p:cNvSpPr/>
            <p:nvPr/>
          </p:nvSpPr>
          <p:spPr>
            <a:xfrm>
              <a:off x="4751885" y="3445249"/>
              <a:ext cx="1086787" cy="204858"/>
            </a:xfrm>
            <a:prstGeom prst="cube">
              <a:avLst>
                <a:gd name="adj" fmla="val 38662"/>
              </a:avLst>
            </a:prstGeom>
            <a:solidFill>
              <a:schemeClr val="accent4">
                <a:lumMod val="60000"/>
                <a:lumOff val="4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ube 10"/>
            <p:cNvSpPr/>
            <p:nvPr/>
          </p:nvSpPr>
          <p:spPr>
            <a:xfrm>
              <a:off x="5916118" y="3447746"/>
              <a:ext cx="1086787" cy="204858"/>
            </a:xfrm>
            <a:prstGeom prst="cube">
              <a:avLst>
                <a:gd name="adj" fmla="val 38662"/>
              </a:avLst>
            </a:prstGeom>
            <a:solidFill>
              <a:schemeClr val="accent5"/>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ight Arrow 11"/>
            <p:cNvSpPr/>
            <p:nvPr/>
          </p:nvSpPr>
          <p:spPr>
            <a:xfrm>
              <a:off x="1828800" y="3477718"/>
              <a:ext cx="352269" cy="104931"/>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ight Arrow 12"/>
            <p:cNvSpPr/>
            <p:nvPr/>
          </p:nvSpPr>
          <p:spPr>
            <a:xfrm>
              <a:off x="7302708" y="3502702"/>
              <a:ext cx="352269" cy="104931"/>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2" descr="mp3.pn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49899" y="2480870"/>
              <a:ext cx="2162175" cy="2162175"/>
            </a:xfrm>
            <a:prstGeom prst="rect">
              <a:avLst/>
            </a:prstGeom>
            <a:noFill/>
            <a:scene3d>
              <a:camera prst="isometricRightUp">
                <a:rot lat="2100000" lon="18000000" rev="0"/>
              </a:camera>
              <a:lightRig rig="threePt" dir="t"/>
            </a:scene3d>
            <a:extLst>
              <a:ext uri="{909E8E84-426E-40DD-AFC4-6F175D3DCCD1}">
                <a14:hiddenFill xmlns:a14="http://schemas.microsoft.com/office/drawing/2010/main">
                  <a:solidFill>
                    <a:srgbClr val="FFFFFF"/>
                  </a:solidFill>
                </a14:hiddenFill>
              </a:ext>
            </a:extLst>
          </p:spPr>
        </p:pic>
      </p:grpSp>
      <p:grpSp>
        <p:nvGrpSpPr>
          <p:cNvPr id="46" name="Group 45"/>
          <p:cNvGrpSpPr/>
          <p:nvPr/>
        </p:nvGrpSpPr>
        <p:grpSpPr>
          <a:xfrm>
            <a:off x="7812504" y="2450899"/>
            <a:ext cx="1673535" cy="2205385"/>
            <a:chOff x="7812504" y="2450899"/>
            <a:chExt cx="1673535" cy="2205385"/>
          </a:xfrm>
        </p:grpSpPr>
        <p:cxnSp>
          <p:nvCxnSpPr>
            <p:cNvPr id="32" name="Straight Connector 31"/>
            <p:cNvCxnSpPr/>
            <p:nvPr/>
          </p:nvCxnSpPr>
          <p:spPr>
            <a:xfrm flipH="1">
              <a:off x="7828547" y="2450899"/>
              <a:ext cx="0" cy="219214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4" name="Rectangle 33"/>
            <p:cNvSpPr/>
            <p:nvPr/>
          </p:nvSpPr>
          <p:spPr>
            <a:xfrm>
              <a:off x="7828547" y="2480870"/>
              <a:ext cx="352927" cy="133993"/>
            </a:xfrm>
            <a:prstGeom prst="rect">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7842880" y="2631691"/>
              <a:ext cx="806537" cy="133993"/>
            </a:xfrm>
            <a:prstGeom prst="rect">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828547" y="2768579"/>
              <a:ext cx="641685" cy="137160"/>
            </a:xfrm>
            <a:prstGeom prst="rect">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7812504" y="2905739"/>
              <a:ext cx="1097280" cy="137160"/>
            </a:xfrm>
            <a:prstGeom prst="rect">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7840119" y="3151944"/>
              <a:ext cx="274320" cy="137160"/>
            </a:xfrm>
            <a:prstGeom prst="rect">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7832099" y="3304344"/>
              <a:ext cx="731520" cy="137160"/>
            </a:xfrm>
            <a:prstGeom prst="rect">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7840119" y="3634369"/>
              <a:ext cx="1645920" cy="137160"/>
            </a:xfrm>
            <a:prstGeom prst="rect">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832099" y="3789210"/>
              <a:ext cx="731520" cy="137160"/>
            </a:xfrm>
            <a:prstGeom prst="rect">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a:off x="7824079" y="3941610"/>
              <a:ext cx="164592" cy="137160"/>
            </a:xfrm>
            <a:prstGeom prst="rect">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7848143" y="4366724"/>
              <a:ext cx="438912" cy="137160"/>
            </a:xfrm>
            <a:prstGeom prst="rect">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p:cNvSpPr/>
            <p:nvPr/>
          </p:nvSpPr>
          <p:spPr>
            <a:xfrm>
              <a:off x="7840123" y="4519124"/>
              <a:ext cx="256032" cy="137160"/>
            </a:xfrm>
            <a:prstGeom prst="rect">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TextBox 44"/>
          <p:cNvSpPr txBox="1"/>
          <p:nvPr/>
        </p:nvSpPr>
        <p:spPr>
          <a:xfrm>
            <a:off x="9486039" y="3542678"/>
            <a:ext cx="1860884" cy="369332"/>
          </a:xfrm>
          <a:prstGeom prst="rect">
            <a:avLst/>
          </a:prstGeom>
          <a:noFill/>
        </p:spPr>
        <p:txBody>
          <a:bodyPr wrap="square" rtlCol="0">
            <a:spAutoFit/>
          </a:bodyPr>
          <a:lstStyle/>
          <a:p>
            <a:r>
              <a:rPr lang="en-US"/>
              <a:t>Horse</a:t>
            </a:r>
          </a:p>
        </p:txBody>
      </p:sp>
    </p:spTree>
    <p:extLst>
      <p:ext uri="{BB962C8B-B14F-4D97-AF65-F5344CB8AC3E}">
        <p14:creationId xmlns:p14="http://schemas.microsoft.com/office/powerpoint/2010/main" val="22968744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30"/>
          <p:cNvPicPr>
            <a:picLocks noChangeAspect="1"/>
          </p:cNvPicPr>
          <p:nvPr/>
        </p:nvPicPr>
        <p:blipFill>
          <a:blip r:embed="rId2"/>
          <a:stretch>
            <a:fillRect/>
          </a:stretch>
        </p:blipFill>
        <p:spPr>
          <a:xfrm>
            <a:off x="-549766" y="2374278"/>
            <a:ext cx="3479800" cy="2336800"/>
          </a:xfrm>
          <a:prstGeom prst="rect">
            <a:avLst/>
          </a:prstGeom>
          <a:scene3d>
            <a:camera prst="orthographicFront">
              <a:rot lat="2100000" lon="18000000" rev="0"/>
            </a:camera>
            <a:lightRig rig="threePt" dir="t"/>
          </a:scene3d>
        </p:spPr>
      </p:pic>
      <p:sp>
        <p:nvSpPr>
          <p:cNvPr id="2" name="Title 1"/>
          <p:cNvSpPr>
            <a:spLocks noGrp="1"/>
          </p:cNvSpPr>
          <p:nvPr>
            <p:ph type="title"/>
          </p:nvPr>
        </p:nvSpPr>
        <p:spPr/>
        <p:txBody>
          <a:bodyPr/>
          <a:lstStyle/>
          <a:p>
            <a:r>
              <a:rPr lang="en-US" dirty="0" err="1"/>
              <a:t>Finetuning</a:t>
            </a:r>
            <a:endParaRPr lang="en-US" dirty="0"/>
          </a:p>
        </p:txBody>
      </p:sp>
      <p:grpSp>
        <p:nvGrpSpPr>
          <p:cNvPr id="4" name="Group 3"/>
          <p:cNvGrpSpPr/>
          <p:nvPr/>
        </p:nvGrpSpPr>
        <p:grpSpPr>
          <a:xfrm>
            <a:off x="2241030" y="2450899"/>
            <a:ext cx="3597642" cy="2023671"/>
            <a:chOff x="2241030" y="2450899"/>
            <a:chExt cx="3597642" cy="2023671"/>
          </a:xfrm>
        </p:grpSpPr>
        <p:sp>
          <p:nvSpPr>
            <p:cNvPr id="5" name="Cube 4"/>
            <p:cNvSpPr/>
            <p:nvPr/>
          </p:nvSpPr>
          <p:spPr>
            <a:xfrm>
              <a:off x="2241030" y="2450899"/>
              <a:ext cx="891914" cy="2023671"/>
            </a:xfrm>
            <a:prstGeom prst="cube">
              <a:avLst>
                <a:gd name="adj" fmla="val 8096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ube 5"/>
            <p:cNvSpPr/>
            <p:nvPr/>
          </p:nvSpPr>
          <p:spPr>
            <a:xfrm>
              <a:off x="2768184" y="2765684"/>
              <a:ext cx="732020" cy="1476531"/>
            </a:xfrm>
            <a:prstGeom prst="cube">
              <a:avLst>
                <a:gd name="adj" fmla="val 65905"/>
              </a:avLst>
            </a:prstGeom>
            <a:solidFill>
              <a:srgbClr val="00B05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ube 6"/>
            <p:cNvSpPr/>
            <p:nvPr/>
          </p:nvSpPr>
          <p:spPr>
            <a:xfrm>
              <a:off x="3305333" y="2975555"/>
              <a:ext cx="652072" cy="1154242"/>
            </a:xfrm>
            <a:prstGeom prst="cube">
              <a:avLst>
                <a:gd name="adj" fmla="val 49138"/>
              </a:avLst>
            </a:prstGeom>
            <a:solidFill>
              <a:schemeClr val="accent2">
                <a:lumMod val="75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ube 7"/>
            <p:cNvSpPr/>
            <p:nvPr/>
          </p:nvSpPr>
          <p:spPr>
            <a:xfrm>
              <a:off x="3750041" y="2993044"/>
              <a:ext cx="652072" cy="1154242"/>
            </a:xfrm>
            <a:prstGeom prst="cube">
              <a:avLst>
                <a:gd name="adj" fmla="val 49138"/>
              </a:avLst>
            </a:prstGeom>
            <a:solidFill>
              <a:schemeClr val="accent2">
                <a:lumMod val="75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ube 8"/>
            <p:cNvSpPr/>
            <p:nvPr/>
          </p:nvSpPr>
          <p:spPr>
            <a:xfrm>
              <a:off x="4204739" y="3172925"/>
              <a:ext cx="667064" cy="739507"/>
            </a:xfrm>
            <a:prstGeom prst="cube">
              <a:avLst>
                <a:gd name="adj" fmla="val 37162"/>
              </a:avLst>
            </a:prstGeom>
            <a:solidFill>
              <a:srgbClr val="B653C4"/>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Cube 9"/>
            <p:cNvSpPr/>
            <p:nvPr/>
          </p:nvSpPr>
          <p:spPr>
            <a:xfrm>
              <a:off x="4751885" y="3445249"/>
              <a:ext cx="1086787" cy="204858"/>
            </a:xfrm>
            <a:prstGeom prst="cube">
              <a:avLst>
                <a:gd name="adj" fmla="val 38662"/>
              </a:avLst>
            </a:prstGeom>
            <a:solidFill>
              <a:schemeClr val="accent4">
                <a:lumMod val="60000"/>
                <a:lumOff val="4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a:off x="7812504" y="2450899"/>
            <a:ext cx="1673535" cy="2205385"/>
            <a:chOff x="7812504" y="2450899"/>
            <a:chExt cx="1673535" cy="2205385"/>
          </a:xfrm>
        </p:grpSpPr>
        <p:cxnSp>
          <p:nvCxnSpPr>
            <p:cNvPr id="32" name="Straight Connector 31"/>
            <p:cNvCxnSpPr/>
            <p:nvPr/>
          </p:nvCxnSpPr>
          <p:spPr>
            <a:xfrm flipH="1">
              <a:off x="7828547" y="2450899"/>
              <a:ext cx="0" cy="219214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4" name="Rectangle 33"/>
            <p:cNvSpPr/>
            <p:nvPr/>
          </p:nvSpPr>
          <p:spPr>
            <a:xfrm>
              <a:off x="7828547" y="2480870"/>
              <a:ext cx="352927" cy="133993"/>
            </a:xfrm>
            <a:prstGeom prst="rect">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7842880" y="2631691"/>
              <a:ext cx="806537" cy="133993"/>
            </a:xfrm>
            <a:prstGeom prst="rect">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828547" y="2768579"/>
              <a:ext cx="641685" cy="137160"/>
            </a:xfrm>
            <a:prstGeom prst="rect">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7812504" y="2905739"/>
              <a:ext cx="1097280" cy="137160"/>
            </a:xfrm>
            <a:prstGeom prst="rect">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7840119" y="3151944"/>
              <a:ext cx="274320" cy="137160"/>
            </a:xfrm>
            <a:prstGeom prst="rect">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7832099" y="3304344"/>
              <a:ext cx="731520" cy="137160"/>
            </a:xfrm>
            <a:prstGeom prst="rect">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7840119" y="3634369"/>
              <a:ext cx="1645920" cy="137160"/>
            </a:xfrm>
            <a:prstGeom prst="rect">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832099" y="3789210"/>
              <a:ext cx="731520" cy="137160"/>
            </a:xfrm>
            <a:prstGeom prst="rect">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a:off x="7824079" y="3941610"/>
              <a:ext cx="164592" cy="137160"/>
            </a:xfrm>
            <a:prstGeom prst="rect">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7848143" y="4366724"/>
              <a:ext cx="438912" cy="137160"/>
            </a:xfrm>
            <a:prstGeom prst="rect">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p:cNvSpPr/>
            <p:nvPr/>
          </p:nvSpPr>
          <p:spPr>
            <a:xfrm>
              <a:off x="7840123" y="4519124"/>
              <a:ext cx="256032" cy="137160"/>
            </a:xfrm>
            <a:prstGeom prst="rect">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TextBox 44"/>
          <p:cNvSpPr txBox="1"/>
          <p:nvPr/>
        </p:nvSpPr>
        <p:spPr>
          <a:xfrm>
            <a:off x="9486039" y="3542678"/>
            <a:ext cx="1860884" cy="369332"/>
          </a:xfrm>
          <a:prstGeom prst="rect">
            <a:avLst/>
          </a:prstGeom>
          <a:noFill/>
        </p:spPr>
        <p:txBody>
          <a:bodyPr wrap="square" rtlCol="0">
            <a:spAutoFit/>
          </a:bodyPr>
          <a:lstStyle/>
          <a:p>
            <a:r>
              <a:rPr lang="en-US" dirty="0"/>
              <a:t>Bakery</a:t>
            </a:r>
          </a:p>
        </p:txBody>
      </p:sp>
      <p:sp>
        <p:nvSpPr>
          <p:cNvPr id="28" name="Cube 27"/>
          <p:cNvSpPr/>
          <p:nvPr/>
        </p:nvSpPr>
        <p:spPr>
          <a:xfrm>
            <a:off x="5916118" y="3447746"/>
            <a:ext cx="1086787" cy="204858"/>
          </a:xfrm>
          <a:prstGeom prst="cube">
            <a:avLst>
              <a:gd name="adj" fmla="val 38662"/>
            </a:avLst>
          </a:prstGeom>
          <a:pattFill prst="sphere">
            <a:fgClr>
              <a:schemeClr val="accent5"/>
            </a:fgClr>
            <a:bgClr>
              <a:schemeClr val="bg1"/>
            </a:bgClr>
          </a:patt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ight Arrow 28"/>
          <p:cNvSpPr/>
          <p:nvPr/>
        </p:nvSpPr>
        <p:spPr>
          <a:xfrm>
            <a:off x="1828800" y="3477718"/>
            <a:ext cx="352269" cy="104931"/>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ight Arrow 29"/>
          <p:cNvSpPr/>
          <p:nvPr/>
        </p:nvSpPr>
        <p:spPr>
          <a:xfrm>
            <a:off x="7302708" y="3502702"/>
            <a:ext cx="352269" cy="104931"/>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Left Arrow 32"/>
          <p:cNvSpPr/>
          <p:nvPr/>
        </p:nvSpPr>
        <p:spPr>
          <a:xfrm>
            <a:off x="1058779" y="3705481"/>
            <a:ext cx="10098372" cy="774426"/>
          </a:xfrm>
          <a:prstGeom prst="leftArrow">
            <a:avLst/>
          </a:prstGeom>
          <a:solidFill>
            <a:srgbClr val="C00000">
              <a:alpha val="6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ounded Rectangle 2"/>
          <p:cNvSpPr/>
          <p:nvPr/>
        </p:nvSpPr>
        <p:spPr>
          <a:xfrm>
            <a:off x="2181069" y="4808926"/>
            <a:ext cx="2533337" cy="133773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Initialize with pre-trained, then train with low learning rate</a:t>
            </a:r>
          </a:p>
        </p:txBody>
      </p:sp>
    </p:spTree>
    <p:extLst>
      <p:ext uri="{BB962C8B-B14F-4D97-AF65-F5344CB8AC3E}">
        <p14:creationId xmlns:p14="http://schemas.microsoft.com/office/powerpoint/2010/main" val="1361904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22" presetClass="entr" presetSubtype="2" fill="hold" grpId="0" nodeType="clickEffect">
                                  <p:stCondLst>
                                    <p:cond delay="0"/>
                                  </p:stCondLst>
                                  <p:childTnLst>
                                    <p:set>
                                      <p:cBhvr>
                                        <p:cTn id="28" dur="1" fill="hold">
                                          <p:stCondLst>
                                            <p:cond delay="0"/>
                                          </p:stCondLst>
                                        </p:cTn>
                                        <p:tgtEl>
                                          <p:spTgt spid="33"/>
                                        </p:tgtEl>
                                        <p:attrNameLst>
                                          <p:attrName>style.visibility</p:attrName>
                                        </p:attrNameLst>
                                      </p:cBhvr>
                                      <p:to>
                                        <p:strVal val="visible"/>
                                      </p:to>
                                    </p:set>
                                    <p:animEffect transition="in" filter="wipe(right)">
                                      <p:cBhvr>
                                        <p:cTn id="29"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P spid="28" grpId="0" animBg="1"/>
      <p:bldP spid="29" grpId="0" animBg="1"/>
      <p:bldP spid="30" grpId="0" animBg="1"/>
      <p:bldP spid="3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Finetuning</a:t>
            </a:r>
            <a:endParaRPr lang="en-US" dirty="0"/>
          </a:p>
        </p:txBody>
      </p:sp>
      <p:graphicFrame>
        <p:nvGraphicFramePr>
          <p:cNvPr id="4" name="Table 3"/>
          <p:cNvGraphicFramePr>
            <a:graphicFrameLocks noGrp="1"/>
          </p:cNvGraphicFramePr>
          <p:nvPr>
            <p:extLst/>
          </p:nvPr>
        </p:nvGraphicFramePr>
        <p:xfrm>
          <a:off x="1007534" y="1690688"/>
          <a:ext cx="9609666" cy="4308968"/>
        </p:xfrm>
        <a:graphic>
          <a:graphicData uri="http://schemas.openxmlformats.org/drawingml/2006/table">
            <a:tbl>
              <a:tblPr firstRow="1" bandRow="1">
                <a:tableStyleId>{5C22544A-7EE6-4342-B048-85BDC9FD1C3A}</a:tableStyleId>
              </a:tblPr>
              <a:tblGrid>
                <a:gridCol w="1601611">
                  <a:extLst>
                    <a:ext uri="{9D8B030D-6E8A-4147-A177-3AD203B41FA5}">
                      <a16:colId xmlns:a16="http://schemas.microsoft.com/office/drawing/2014/main" val="20000"/>
                    </a:ext>
                  </a:extLst>
                </a:gridCol>
                <a:gridCol w="1601611">
                  <a:extLst>
                    <a:ext uri="{9D8B030D-6E8A-4147-A177-3AD203B41FA5}">
                      <a16:colId xmlns:a16="http://schemas.microsoft.com/office/drawing/2014/main" val="20001"/>
                    </a:ext>
                  </a:extLst>
                </a:gridCol>
                <a:gridCol w="1601611">
                  <a:extLst>
                    <a:ext uri="{9D8B030D-6E8A-4147-A177-3AD203B41FA5}">
                      <a16:colId xmlns:a16="http://schemas.microsoft.com/office/drawing/2014/main" val="20002"/>
                    </a:ext>
                  </a:extLst>
                </a:gridCol>
                <a:gridCol w="1601611">
                  <a:extLst>
                    <a:ext uri="{9D8B030D-6E8A-4147-A177-3AD203B41FA5}">
                      <a16:colId xmlns:a16="http://schemas.microsoft.com/office/drawing/2014/main" val="20003"/>
                    </a:ext>
                  </a:extLst>
                </a:gridCol>
                <a:gridCol w="1601611">
                  <a:extLst>
                    <a:ext uri="{9D8B030D-6E8A-4147-A177-3AD203B41FA5}">
                      <a16:colId xmlns:a16="http://schemas.microsoft.com/office/drawing/2014/main" val="20004"/>
                    </a:ext>
                  </a:extLst>
                </a:gridCol>
                <a:gridCol w="1601611">
                  <a:extLst>
                    <a:ext uri="{9D8B030D-6E8A-4147-A177-3AD203B41FA5}">
                      <a16:colId xmlns:a16="http://schemas.microsoft.com/office/drawing/2014/main" val="20005"/>
                    </a:ext>
                  </a:extLst>
                </a:gridCol>
              </a:tblGrid>
              <a:tr h="574322">
                <a:tc>
                  <a:txBody>
                    <a:bodyPr/>
                    <a:lstStyle/>
                    <a:p>
                      <a:r>
                        <a:rPr lang="en-US" sz="2400" dirty="0"/>
                        <a:t>Dataset</a:t>
                      </a:r>
                    </a:p>
                  </a:txBody>
                  <a:tcPr/>
                </a:tc>
                <a:tc>
                  <a:txBody>
                    <a:bodyPr/>
                    <a:lstStyle/>
                    <a:p>
                      <a:r>
                        <a:rPr lang="en-US" sz="2400" dirty="0"/>
                        <a:t>Non-</a:t>
                      </a:r>
                      <a:r>
                        <a:rPr lang="en-US" sz="2400" dirty="0" err="1"/>
                        <a:t>Convnet</a:t>
                      </a:r>
                      <a:r>
                        <a:rPr lang="en-US" sz="2400" dirty="0"/>
                        <a:t> Method</a:t>
                      </a:r>
                    </a:p>
                  </a:txBody>
                  <a:tcPr/>
                </a:tc>
                <a:tc>
                  <a:txBody>
                    <a:bodyPr/>
                    <a:lstStyle/>
                    <a:p>
                      <a:r>
                        <a:rPr lang="en-US" sz="2400" dirty="0"/>
                        <a:t>Non-</a:t>
                      </a:r>
                      <a:r>
                        <a:rPr lang="en-US" sz="2400" dirty="0" err="1"/>
                        <a:t>Convnet</a:t>
                      </a:r>
                      <a:r>
                        <a:rPr lang="en-US" sz="2400" baseline="0" dirty="0"/>
                        <a:t> perf</a:t>
                      </a:r>
                      <a:endParaRPr lang="en-US" sz="2400" dirty="0"/>
                    </a:p>
                  </a:txBody>
                  <a:tcPr/>
                </a:tc>
                <a:tc>
                  <a:txBody>
                    <a:bodyPr/>
                    <a:lstStyle/>
                    <a:p>
                      <a:r>
                        <a:rPr lang="en-US" sz="2400" dirty="0" err="1"/>
                        <a:t>Pretrained</a:t>
                      </a:r>
                      <a:r>
                        <a:rPr lang="en-US" sz="2400" baseline="0" dirty="0"/>
                        <a:t> </a:t>
                      </a:r>
                      <a:r>
                        <a:rPr lang="en-US" sz="2400" baseline="0" dirty="0" err="1"/>
                        <a:t>convnet</a:t>
                      </a:r>
                      <a:r>
                        <a:rPr lang="en-US" sz="2400" baseline="0" dirty="0"/>
                        <a:t> + classifier</a:t>
                      </a:r>
                      <a:endParaRPr lang="en-US" sz="2400" dirty="0"/>
                    </a:p>
                  </a:txBody>
                  <a:tcPr/>
                </a:tc>
                <a:tc>
                  <a:txBody>
                    <a:bodyPr/>
                    <a:lstStyle/>
                    <a:p>
                      <a:r>
                        <a:rPr lang="en-US" sz="2400" dirty="0" err="1"/>
                        <a:t>Finetuned</a:t>
                      </a:r>
                      <a:r>
                        <a:rPr lang="en-US" sz="2400" baseline="0" dirty="0"/>
                        <a:t> </a:t>
                      </a:r>
                      <a:r>
                        <a:rPr lang="en-US" sz="2400" baseline="0" dirty="0" err="1"/>
                        <a:t>convnet</a:t>
                      </a:r>
                      <a:endParaRPr lang="en-US" sz="2400" dirty="0"/>
                    </a:p>
                  </a:txBody>
                  <a:tcPr/>
                </a:tc>
                <a:tc>
                  <a:txBody>
                    <a:bodyPr/>
                    <a:lstStyle/>
                    <a:p>
                      <a:r>
                        <a:rPr lang="en-US" sz="2400" dirty="0"/>
                        <a:t>Improvement</a:t>
                      </a:r>
                    </a:p>
                  </a:txBody>
                  <a:tcPr/>
                </a:tc>
                <a:extLst>
                  <a:ext uri="{0D108BD9-81ED-4DB2-BD59-A6C34878D82A}">
                    <a16:rowId xmlns:a16="http://schemas.microsoft.com/office/drawing/2014/main" val="10000"/>
                  </a:ext>
                </a:extLst>
              </a:tr>
              <a:tr h="574322">
                <a:tc>
                  <a:txBody>
                    <a:bodyPr/>
                    <a:lstStyle/>
                    <a:p>
                      <a:r>
                        <a:rPr lang="en-US" sz="2400" dirty="0"/>
                        <a:t>Caltech 101</a:t>
                      </a:r>
                    </a:p>
                  </a:txBody>
                  <a:tcPr>
                    <a:solidFill>
                      <a:schemeClr val="accent4">
                        <a:lumMod val="40000"/>
                        <a:lumOff val="60000"/>
                      </a:schemeClr>
                    </a:solidFill>
                  </a:tcPr>
                </a:tc>
                <a:tc>
                  <a:txBody>
                    <a:bodyPr/>
                    <a:lstStyle/>
                    <a:p>
                      <a:r>
                        <a:rPr lang="en-US" sz="2400" dirty="0"/>
                        <a:t>MKL</a:t>
                      </a:r>
                    </a:p>
                  </a:txBody>
                  <a:tcPr>
                    <a:solidFill>
                      <a:schemeClr val="accent4">
                        <a:lumMod val="40000"/>
                        <a:lumOff val="60000"/>
                      </a:schemeClr>
                    </a:solidFill>
                  </a:tcPr>
                </a:tc>
                <a:tc>
                  <a:txBody>
                    <a:bodyPr/>
                    <a:lstStyle/>
                    <a:p>
                      <a:r>
                        <a:rPr lang="en-US" sz="2400" dirty="0"/>
                        <a:t>84.3</a:t>
                      </a:r>
                    </a:p>
                  </a:txBody>
                  <a:tcPr>
                    <a:solidFill>
                      <a:schemeClr val="accent4">
                        <a:lumMod val="40000"/>
                        <a:lumOff val="60000"/>
                      </a:schemeClr>
                    </a:solidFill>
                  </a:tcPr>
                </a:tc>
                <a:tc>
                  <a:txBody>
                    <a:bodyPr/>
                    <a:lstStyle/>
                    <a:p>
                      <a:r>
                        <a:rPr lang="en-US" sz="2400" dirty="0"/>
                        <a:t>87.7</a:t>
                      </a:r>
                    </a:p>
                  </a:txBody>
                  <a:tcPr>
                    <a:solidFill>
                      <a:schemeClr val="accent4">
                        <a:lumMod val="40000"/>
                        <a:lumOff val="60000"/>
                      </a:schemeClr>
                    </a:solidFill>
                  </a:tcPr>
                </a:tc>
                <a:tc>
                  <a:txBody>
                    <a:bodyPr/>
                    <a:lstStyle/>
                    <a:p>
                      <a:r>
                        <a:rPr lang="en-US" sz="2400" dirty="0"/>
                        <a:t>88.4</a:t>
                      </a:r>
                    </a:p>
                  </a:txBody>
                  <a:tcPr>
                    <a:solidFill>
                      <a:schemeClr val="accent4">
                        <a:lumMod val="40000"/>
                        <a:lumOff val="60000"/>
                      </a:schemeClr>
                    </a:solidFill>
                  </a:tcPr>
                </a:tc>
                <a:tc>
                  <a:txBody>
                    <a:bodyPr/>
                    <a:lstStyle/>
                    <a:p>
                      <a:r>
                        <a:rPr lang="en-US" sz="2400" dirty="0"/>
                        <a:t>+4.1</a:t>
                      </a:r>
                    </a:p>
                  </a:txBody>
                  <a:tcPr>
                    <a:solidFill>
                      <a:schemeClr val="accent4">
                        <a:lumMod val="40000"/>
                        <a:lumOff val="60000"/>
                      </a:schemeClr>
                    </a:solidFill>
                  </a:tcPr>
                </a:tc>
                <a:extLst>
                  <a:ext uri="{0D108BD9-81ED-4DB2-BD59-A6C34878D82A}">
                    <a16:rowId xmlns:a16="http://schemas.microsoft.com/office/drawing/2014/main" val="10001"/>
                  </a:ext>
                </a:extLst>
              </a:tr>
              <a:tr h="574322">
                <a:tc>
                  <a:txBody>
                    <a:bodyPr/>
                    <a:lstStyle/>
                    <a:p>
                      <a:r>
                        <a:rPr lang="en-US" sz="2400" dirty="0"/>
                        <a:t>VOC 2007</a:t>
                      </a:r>
                    </a:p>
                  </a:txBody>
                  <a:tcPr>
                    <a:solidFill>
                      <a:schemeClr val="accent4">
                        <a:lumMod val="40000"/>
                        <a:lumOff val="60000"/>
                      </a:schemeClr>
                    </a:solidFill>
                  </a:tcPr>
                </a:tc>
                <a:tc>
                  <a:txBody>
                    <a:bodyPr/>
                    <a:lstStyle/>
                    <a:p>
                      <a:r>
                        <a:rPr lang="en-US" sz="2400" dirty="0"/>
                        <a:t>SIFT+FK</a:t>
                      </a:r>
                    </a:p>
                  </a:txBody>
                  <a:tcPr>
                    <a:solidFill>
                      <a:schemeClr val="accent4">
                        <a:lumMod val="40000"/>
                        <a:lumOff val="60000"/>
                      </a:schemeClr>
                    </a:solidFill>
                  </a:tcPr>
                </a:tc>
                <a:tc>
                  <a:txBody>
                    <a:bodyPr/>
                    <a:lstStyle/>
                    <a:p>
                      <a:r>
                        <a:rPr lang="en-US" sz="2400" dirty="0"/>
                        <a:t>61.7</a:t>
                      </a:r>
                    </a:p>
                  </a:txBody>
                  <a:tcPr>
                    <a:solidFill>
                      <a:schemeClr val="accent4">
                        <a:lumMod val="40000"/>
                        <a:lumOff val="60000"/>
                      </a:schemeClr>
                    </a:solidFill>
                  </a:tcPr>
                </a:tc>
                <a:tc>
                  <a:txBody>
                    <a:bodyPr/>
                    <a:lstStyle/>
                    <a:p>
                      <a:r>
                        <a:rPr lang="en-US" sz="2400" dirty="0"/>
                        <a:t>79.7</a:t>
                      </a:r>
                    </a:p>
                  </a:txBody>
                  <a:tcPr>
                    <a:solidFill>
                      <a:schemeClr val="accent4">
                        <a:lumMod val="40000"/>
                        <a:lumOff val="60000"/>
                      </a:schemeClr>
                    </a:solidFill>
                  </a:tcPr>
                </a:tc>
                <a:tc>
                  <a:txBody>
                    <a:bodyPr/>
                    <a:lstStyle/>
                    <a:p>
                      <a:r>
                        <a:rPr lang="en-US" sz="2400" dirty="0"/>
                        <a:t>82.4</a:t>
                      </a:r>
                    </a:p>
                  </a:txBody>
                  <a:tcPr>
                    <a:solidFill>
                      <a:schemeClr val="accent4">
                        <a:lumMod val="40000"/>
                        <a:lumOff val="60000"/>
                      </a:schemeClr>
                    </a:solidFill>
                  </a:tcPr>
                </a:tc>
                <a:tc>
                  <a:txBody>
                    <a:bodyPr/>
                    <a:lstStyle/>
                    <a:p>
                      <a:r>
                        <a:rPr lang="en-US" sz="2400" dirty="0"/>
                        <a:t>+20.7</a:t>
                      </a:r>
                    </a:p>
                  </a:txBody>
                  <a:tcPr>
                    <a:solidFill>
                      <a:schemeClr val="accent4">
                        <a:lumMod val="40000"/>
                        <a:lumOff val="60000"/>
                      </a:schemeClr>
                    </a:solidFill>
                  </a:tcPr>
                </a:tc>
                <a:extLst>
                  <a:ext uri="{0D108BD9-81ED-4DB2-BD59-A6C34878D82A}">
                    <a16:rowId xmlns:a16="http://schemas.microsoft.com/office/drawing/2014/main" val="10002"/>
                  </a:ext>
                </a:extLst>
              </a:tr>
              <a:tr h="574322">
                <a:tc>
                  <a:txBody>
                    <a:bodyPr/>
                    <a:lstStyle/>
                    <a:p>
                      <a:r>
                        <a:rPr lang="en-US" sz="2400" dirty="0"/>
                        <a:t>CUB</a:t>
                      </a:r>
                      <a:r>
                        <a:rPr lang="en-US" sz="2400" baseline="0" dirty="0"/>
                        <a:t> 200</a:t>
                      </a:r>
                      <a:endParaRPr lang="en-US" sz="2400" dirty="0"/>
                    </a:p>
                  </a:txBody>
                  <a:tcPr>
                    <a:solidFill>
                      <a:schemeClr val="accent4">
                        <a:lumMod val="40000"/>
                        <a:lumOff val="60000"/>
                      </a:schemeClr>
                    </a:solidFill>
                  </a:tcPr>
                </a:tc>
                <a:tc>
                  <a:txBody>
                    <a:bodyPr/>
                    <a:lstStyle/>
                    <a:p>
                      <a:r>
                        <a:rPr lang="en-US" sz="2400" dirty="0"/>
                        <a:t>SIFT+FK</a:t>
                      </a:r>
                    </a:p>
                  </a:txBody>
                  <a:tcPr>
                    <a:solidFill>
                      <a:schemeClr val="accent4">
                        <a:lumMod val="40000"/>
                        <a:lumOff val="60000"/>
                      </a:schemeClr>
                    </a:solidFill>
                  </a:tcPr>
                </a:tc>
                <a:tc>
                  <a:txBody>
                    <a:bodyPr/>
                    <a:lstStyle/>
                    <a:p>
                      <a:r>
                        <a:rPr lang="en-US" sz="2400" dirty="0"/>
                        <a:t>18.8</a:t>
                      </a:r>
                    </a:p>
                  </a:txBody>
                  <a:tcPr>
                    <a:solidFill>
                      <a:schemeClr val="accent4">
                        <a:lumMod val="40000"/>
                        <a:lumOff val="60000"/>
                      </a:schemeClr>
                    </a:solidFill>
                  </a:tcPr>
                </a:tc>
                <a:tc>
                  <a:txBody>
                    <a:bodyPr/>
                    <a:lstStyle/>
                    <a:p>
                      <a:r>
                        <a:rPr lang="en-US" sz="2400" dirty="0"/>
                        <a:t>61.0</a:t>
                      </a:r>
                    </a:p>
                  </a:txBody>
                  <a:tcPr>
                    <a:solidFill>
                      <a:schemeClr val="accent4">
                        <a:lumMod val="40000"/>
                        <a:lumOff val="60000"/>
                      </a:schemeClr>
                    </a:solidFill>
                  </a:tcPr>
                </a:tc>
                <a:tc>
                  <a:txBody>
                    <a:bodyPr/>
                    <a:lstStyle/>
                    <a:p>
                      <a:r>
                        <a:rPr lang="en-US" sz="2400" dirty="0"/>
                        <a:t>70.4</a:t>
                      </a:r>
                    </a:p>
                  </a:txBody>
                  <a:tcPr>
                    <a:solidFill>
                      <a:schemeClr val="accent4">
                        <a:lumMod val="40000"/>
                        <a:lumOff val="60000"/>
                      </a:schemeClr>
                    </a:solidFill>
                  </a:tcPr>
                </a:tc>
                <a:tc>
                  <a:txBody>
                    <a:bodyPr/>
                    <a:lstStyle/>
                    <a:p>
                      <a:r>
                        <a:rPr lang="en-US" sz="2400" dirty="0"/>
                        <a:t>+51.6</a:t>
                      </a:r>
                    </a:p>
                  </a:txBody>
                  <a:tcPr>
                    <a:solidFill>
                      <a:schemeClr val="accent4">
                        <a:lumMod val="40000"/>
                        <a:lumOff val="60000"/>
                      </a:schemeClr>
                    </a:solidFill>
                  </a:tcPr>
                </a:tc>
                <a:extLst>
                  <a:ext uri="{0D108BD9-81ED-4DB2-BD59-A6C34878D82A}">
                    <a16:rowId xmlns:a16="http://schemas.microsoft.com/office/drawing/2014/main" val="10003"/>
                  </a:ext>
                </a:extLst>
              </a:tr>
              <a:tr h="574322">
                <a:tc>
                  <a:txBody>
                    <a:bodyPr/>
                    <a:lstStyle/>
                    <a:p>
                      <a:r>
                        <a:rPr lang="en-US" sz="2400" dirty="0"/>
                        <a:t>Aircraft</a:t>
                      </a:r>
                    </a:p>
                  </a:txBody>
                  <a:tcPr>
                    <a:solidFill>
                      <a:schemeClr val="accent4">
                        <a:lumMod val="40000"/>
                        <a:lumOff val="60000"/>
                      </a:schemeClr>
                    </a:solidFill>
                  </a:tcPr>
                </a:tc>
                <a:tc>
                  <a:txBody>
                    <a:bodyPr/>
                    <a:lstStyle/>
                    <a:p>
                      <a:r>
                        <a:rPr lang="en-US" sz="2400" dirty="0"/>
                        <a:t>SIFT+FK</a:t>
                      </a:r>
                    </a:p>
                  </a:txBody>
                  <a:tcPr>
                    <a:solidFill>
                      <a:schemeClr val="accent4">
                        <a:lumMod val="40000"/>
                        <a:lumOff val="60000"/>
                      </a:schemeClr>
                    </a:solidFill>
                  </a:tcPr>
                </a:tc>
                <a:tc>
                  <a:txBody>
                    <a:bodyPr/>
                    <a:lstStyle/>
                    <a:p>
                      <a:r>
                        <a:rPr lang="en-US" sz="2400" dirty="0"/>
                        <a:t>61.0</a:t>
                      </a:r>
                    </a:p>
                  </a:txBody>
                  <a:tcPr>
                    <a:solidFill>
                      <a:schemeClr val="accent4">
                        <a:lumMod val="40000"/>
                        <a:lumOff val="60000"/>
                      </a:schemeClr>
                    </a:solidFill>
                  </a:tcPr>
                </a:tc>
                <a:tc>
                  <a:txBody>
                    <a:bodyPr/>
                    <a:lstStyle/>
                    <a:p>
                      <a:r>
                        <a:rPr lang="en-US" sz="2400" dirty="0"/>
                        <a:t>45.0</a:t>
                      </a:r>
                    </a:p>
                  </a:txBody>
                  <a:tcPr>
                    <a:solidFill>
                      <a:schemeClr val="accent4">
                        <a:lumMod val="40000"/>
                        <a:lumOff val="60000"/>
                      </a:schemeClr>
                    </a:solidFill>
                  </a:tcPr>
                </a:tc>
                <a:tc>
                  <a:txBody>
                    <a:bodyPr/>
                    <a:lstStyle/>
                    <a:p>
                      <a:r>
                        <a:rPr lang="en-US" sz="2400" dirty="0"/>
                        <a:t>74.1</a:t>
                      </a:r>
                    </a:p>
                  </a:txBody>
                  <a:tcPr>
                    <a:solidFill>
                      <a:schemeClr val="accent4">
                        <a:lumMod val="40000"/>
                        <a:lumOff val="60000"/>
                      </a:schemeClr>
                    </a:solidFill>
                  </a:tcPr>
                </a:tc>
                <a:tc>
                  <a:txBody>
                    <a:bodyPr/>
                    <a:lstStyle/>
                    <a:p>
                      <a:r>
                        <a:rPr lang="en-US" sz="2400" dirty="0"/>
                        <a:t>+13.1</a:t>
                      </a:r>
                    </a:p>
                  </a:txBody>
                  <a:tcPr>
                    <a:solidFill>
                      <a:schemeClr val="accent4">
                        <a:lumMod val="40000"/>
                        <a:lumOff val="60000"/>
                      </a:schemeClr>
                    </a:solidFill>
                  </a:tcPr>
                </a:tc>
                <a:extLst>
                  <a:ext uri="{0D108BD9-81ED-4DB2-BD59-A6C34878D82A}">
                    <a16:rowId xmlns:a16="http://schemas.microsoft.com/office/drawing/2014/main" val="10004"/>
                  </a:ext>
                </a:extLst>
              </a:tr>
              <a:tr h="574322">
                <a:tc>
                  <a:txBody>
                    <a:bodyPr/>
                    <a:lstStyle/>
                    <a:p>
                      <a:r>
                        <a:rPr lang="en-US" sz="2400" dirty="0"/>
                        <a:t>Cars</a:t>
                      </a:r>
                    </a:p>
                  </a:txBody>
                  <a:tcPr>
                    <a:solidFill>
                      <a:schemeClr val="accent4">
                        <a:lumMod val="40000"/>
                        <a:lumOff val="60000"/>
                      </a:schemeClr>
                    </a:solidFill>
                  </a:tcPr>
                </a:tc>
                <a:tc>
                  <a:txBody>
                    <a:bodyPr/>
                    <a:lstStyle/>
                    <a:p>
                      <a:r>
                        <a:rPr lang="en-US" sz="2400" dirty="0"/>
                        <a:t>SIFT+FK</a:t>
                      </a:r>
                    </a:p>
                  </a:txBody>
                  <a:tcPr>
                    <a:solidFill>
                      <a:schemeClr val="accent4">
                        <a:lumMod val="40000"/>
                        <a:lumOff val="60000"/>
                      </a:schemeClr>
                    </a:solidFill>
                  </a:tcPr>
                </a:tc>
                <a:tc>
                  <a:txBody>
                    <a:bodyPr/>
                    <a:lstStyle/>
                    <a:p>
                      <a:r>
                        <a:rPr lang="en-US" sz="2400" dirty="0"/>
                        <a:t>59.2</a:t>
                      </a:r>
                    </a:p>
                  </a:txBody>
                  <a:tcPr>
                    <a:solidFill>
                      <a:schemeClr val="accent4">
                        <a:lumMod val="40000"/>
                        <a:lumOff val="60000"/>
                      </a:schemeClr>
                    </a:solidFill>
                  </a:tcPr>
                </a:tc>
                <a:tc>
                  <a:txBody>
                    <a:bodyPr/>
                    <a:lstStyle/>
                    <a:p>
                      <a:r>
                        <a:rPr lang="en-US" sz="2400" dirty="0"/>
                        <a:t>36.5</a:t>
                      </a:r>
                    </a:p>
                  </a:txBody>
                  <a:tcPr>
                    <a:solidFill>
                      <a:schemeClr val="accent4">
                        <a:lumMod val="40000"/>
                        <a:lumOff val="60000"/>
                      </a:schemeClr>
                    </a:solidFill>
                  </a:tcPr>
                </a:tc>
                <a:tc>
                  <a:txBody>
                    <a:bodyPr/>
                    <a:lstStyle/>
                    <a:p>
                      <a:r>
                        <a:rPr lang="en-US" sz="2400" dirty="0"/>
                        <a:t>79.8</a:t>
                      </a:r>
                    </a:p>
                  </a:txBody>
                  <a:tcPr>
                    <a:solidFill>
                      <a:schemeClr val="accent4">
                        <a:lumMod val="40000"/>
                        <a:lumOff val="60000"/>
                      </a:schemeClr>
                    </a:solidFill>
                  </a:tcPr>
                </a:tc>
                <a:tc>
                  <a:txBody>
                    <a:bodyPr/>
                    <a:lstStyle/>
                    <a:p>
                      <a:r>
                        <a:rPr lang="en-US" sz="2400" dirty="0"/>
                        <a:t>+20.6</a:t>
                      </a:r>
                    </a:p>
                  </a:txBody>
                  <a:tcPr>
                    <a:solidFill>
                      <a:schemeClr val="accent4">
                        <a:lumMod val="40000"/>
                        <a:lumOff val="60000"/>
                      </a:schemeClr>
                    </a:solidFill>
                  </a:tcPr>
                </a:tc>
                <a:extLst>
                  <a:ext uri="{0D108BD9-81ED-4DB2-BD59-A6C34878D82A}">
                    <a16:rowId xmlns:a16="http://schemas.microsoft.com/office/drawing/2014/main" val="10005"/>
                  </a:ext>
                </a:extLst>
              </a:tr>
            </a:tbl>
          </a:graphicData>
        </a:graphic>
      </p:graphicFrame>
      <p:sp>
        <p:nvSpPr>
          <p:cNvPr id="5" name="Donut 4"/>
          <p:cNvSpPr/>
          <p:nvPr/>
        </p:nvSpPr>
        <p:spPr>
          <a:xfrm>
            <a:off x="8360833" y="2404533"/>
            <a:ext cx="2624667" cy="4148667"/>
          </a:xfrm>
          <a:prstGeom prst="donut">
            <a:avLst>
              <a:gd name="adj" fmla="val 6892"/>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42100175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Exploring </a:t>
            </a:r>
            <a:r>
              <a:rPr lang="en-US" dirty="0" err="1"/>
              <a:t>convnet</a:t>
            </a:r>
            <a:r>
              <a:rPr lang="en-US" dirty="0"/>
              <a:t> architectures</a:t>
            </a:r>
          </a:p>
        </p:txBody>
      </p:sp>
      <p:sp>
        <p:nvSpPr>
          <p:cNvPr id="5" name="Subtitle 4"/>
          <p:cNvSpPr>
            <a:spLocks noGrp="1"/>
          </p:cNvSpPr>
          <p:nvPr>
            <p:ph type="subTitle" idx="1"/>
          </p:nvPr>
        </p:nvSpPr>
        <p:spPr/>
        <p:txBody>
          <a:bodyPr/>
          <a:lstStyle/>
          <a:p>
            <a:endParaRPr lang="en-US"/>
          </a:p>
        </p:txBody>
      </p:sp>
    </p:spTree>
    <p:extLst>
      <p:ext uri="{BB962C8B-B14F-4D97-AF65-F5344CB8AC3E}">
        <p14:creationId xmlns:p14="http://schemas.microsoft.com/office/powerpoint/2010/main" val="75635159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Deeper is better</a:t>
            </a:r>
          </a:p>
        </p:txBody>
      </p:sp>
      <p:graphicFrame>
        <p:nvGraphicFramePr>
          <p:cNvPr id="4" name="Chart 3"/>
          <p:cNvGraphicFramePr/>
          <p:nvPr>
            <p:extLst/>
          </p:nvPr>
        </p:nvGraphicFramePr>
        <p:xfrm>
          <a:off x="2032000" y="1439333"/>
          <a:ext cx="8128000" cy="5418667"/>
        </p:xfrm>
        <a:graphic>
          <a:graphicData uri="http://schemas.openxmlformats.org/drawingml/2006/chart">
            <c:chart xmlns:c="http://schemas.openxmlformats.org/drawingml/2006/chart" xmlns:r="http://schemas.openxmlformats.org/officeDocument/2006/relationships" r:id="rId2"/>
          </a:graphicData>
        </a:graphic>
      </p:graphicFrame>
      <p:sp>
        <p:nvSpPr>
          <p:cNvPr id="3" name="Down Arrow Callout 2"/>
          <p:cNvSpPr/>
          <p:nvPr/>
        </p:nvSpPr>
        <p:spPr>
          <a:xfrm>
            <a:off x="5813946" y="2797791"/>
            <a:ext cx="1050878" cy="1160060"/>
          </a:xfrm>
          <a:prstGeom prst="downArrowCallou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7 layers</a:t>
            </a:r>
          </a:p>
        </p:txBody>
      </p:sp>
      <p:sp>
        <p:nvSpPr>
          <p:cNvPr id="6" name="Down Arrow Callout 5"/>
          <p:cNvSpPr/>
          <p:nvPr/>
        </p:nvSpPr>
        <p:spPr>
          <a:xfrm>
            <a:off x="8723193" y="3850943"/>
            <a:ext cx="1050878" cy="1160060"/>
          </a:xfrm>
          <a:prstGeom prst="downArrowCallou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16 layers</a:t>
            </a:r>
          </a:p>
        </p:txBody>
      </p:sp>
    </p:spTree>
    <p:extLst>
      <p:ext uri="{BB962C8B-B14F-4D97-AF65-F5344CB8AC3E}">
        <p14:creationId xmlns:p14="http://schemas.microsoft.com/office/powerpoint/2010/main" val="2158186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Deeper is better</a:t>
            </a:r>
          </a:p>
        </p:txBody>
      </p:sp>
      <p:graphicFrame>
        <p:nvGraphicFramePr>
          <p:cNvPr id="4" name="Chart 3"/>
          <p:cNvGraphicFramePr/>
          <p:nvPr>
            <p:extLst/>
          </p:nvPr>
        </p:nvGraphicFramePr>
        <p:xfrm>
          <a:off x="2032000" y="1439333"/>
          <a:ext cx="8128000" cy="5418667"/>
        </p:xfrm>
        <a:graphic>
          <a:graphicData uri="http://schemas.openxmlformats.org/drawingml/2006/chart">
            <c:chart xmlns:c="http://schemas.openxmlformats.org/drawingml/2006/chart" xmlns:r="http://schemas.openxmlformats.org/officeDocument/2006/relationships" r:id="rId2"/>
          </a:graphicData>
        </a:graphic>
      </p:graphicFrame>
      <p:sp>
        <p:nvSpPr>
          <p:cNvPr id="3" name="Down Arrow Callout 2"/>
          <p:cNvSpPr/>
          <p:nvPr/>
        </p:nvSpPr>
        <p:spPr>
          <a:xfrm>
            <a:off x="5813946" y="2797791"/>
            <a:ext cx="1050878" cy="1160060"/>
          </a:xfrm>
          <a:prstGeom prst="downArrowCallou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Alexnet</a:t>
            </a:r>
            <a:endParaRPr lang="en-US" dirty="0"/>
          </a:p>
        </p:txBody>
      </p:sp>
      <p:sp>
        <p:nvSpPr>
          <p:cNvPr id="6" name="Down Arrow Callout 5"/>
          <p:cNvSpPr/>
          <p:nvPr/>
        </p:nvSpPr>
        <p:spPr>
          <a:xfrm>
            <a:off x="8723193" y="3850943"/>
            <a:ext cx="1050878" cy="1160060"/>
          </a:xfrm>
          <a:prstGeom prst="downArrowCallou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VGG16</a:t>
            </a:r>
          </a:p>
        </p:txBody>
      </p:sp>
    </p:spTree>
    <p:extLst>
      <p:ext uri="{BB962C8B-B14F-4D97-AF65-F5344CB8AC3E}">
        <p14:creationId xmlns:p14="http://schemas.microsoft.com/office/powerpoint/2010/main" val="2442446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VGG pattern</a:t>
            </a:r>
          </a:p>
        </p:txBody>
      </p:sp>
      <p:sp>
        <p:nvSpPr>
          <p:cNvPr id="3" name="Content Placeholder 2"/>
          <p:cNvSpPr>
            <a:spLocks noGrp="1"/>
          </p:cNvSpPr>
          <p:nvPr>
            <p:ph idx="1"/>
          </p:nvPr>
        </p:nvSpPr>
        <p:spPr/>
        <p:txBody>
          <a:bodyPr/>
          <a:lstStyle/>
          <a:p>
            <a:r>
              <a:rPr lang="en-US" dirty="0"/>
              <a:t>Every convolution is 3x3, padded by 1</a:t>
            </a:r>
          </a:p>
          <a:p>
            <a:r>
              <a:rPr lang="en-US" dirty="0"/>
              <a:t>Every convolution followed by </a:t>
            </a:r>
            <a:r>
              <a:rPr lang="en-US" dirty="0" err="1"/>
              <a:t>ReLU</a:t>
            </a:r>
            <a:endParaRPr lang="en-US" dirty="0"/>
          </a:p>
          <a:p>
            <a:r>
              <a:rPr lang="en-US" dirty="0" err="1"/>
              <a:t>ConvNet</a:t>
            </a:r>
            <a:r>
              <a:rPr lang="en-US" dirty="0"/>
              <a:t> is divided into “stages”</a:t>
            </a:r>
          </a:p>
          <a:p>
            <a:pPr lvl="1"/>
            <a:r>
              <a:rPr lang="en-US" dirty="0"/>
              <a:t>Layers within a stage: no subsampling</a:t>
            </a:r>
          </a:p>
          <a:p>
            <a:pPr lvl="1"/>
            <a:r>
              <a:rPr lang="en-US" dirty="0"/>
              <a:t>Subsampling by 2 at the end of each stage</a:t>
            </a:r>
          </a:p>
          <a:p>
            <a:r>
              <a:rPr lang="en-US" dirty="0"/>
              <a:t>Layers within stage have same number of channels</a:t>
            </a:r>
          </a:p>
          <a:p>
            <a:r>
              <a:rPr lang="en-US" dirty="0"/>
              <a:t>Every subsampling </a:t>
            </a:r>
            <a:r>
              <a:rPr lang="en-US" dirty="0">
                <a:sym typeface="Wingdings"/>
              </a:rPr>
              <a:t> double the number of channels</a:t>
            </a:r>
            <a:endParaRPr lang="en-US" dirty="0"/>
          </a:p>
          <a:p>
            <a:endParaRPr lang="en-US" dirty="0"/>
          </a:p>
        </p:txBody>
      </p:sp>
    </p:spTree>
    <p:extLst>
      <p:ext uri="{BB962C8B-B14F-4D97-AF65-F5344CB8AC3E}">
        <p14:creationId xmlns:p14="http://schemas.microsoft.com/office/powerpoint/2010/main" val="244057872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Challenges in training: exploding / vanishing gradients </a:t>
            </a:r>
          </a:p>
        </p:txBody>
      </p:sp>
      <p:sp>
        <p:nvSpPr>
          <p:cNvPr id="3" name="Content Placeholder 2"/>
          <p:cNvSpPr>
            <a:spLocks noGrp="1"/>
          </p:cNvSpPr>
          <p:nvPr>
            <p:ph idx="1"/>
          </p:nvPr>
        </p:nvSpPr>
        <p:spPr/>
        <p:txBody>
          <a:bodyPr/>
          <a:lstStyle/>
          <a:p>
            <a:r>
              <a:rPr lang="en-US" dirty="0"/>
              <a:t>Vanishing / exploding gradients</a:t>
            </a:r>
          </a:p>
          <a:p>
            <a:endParaRPr lang="en-US" dirty="0"/>
          </a:p>
          <a:p>
            <a:endParaRPr lang="en-US" dirty="0"/>
          </a:p>
          <a:p>
            <a:pPr lvl="1"/>
            <a:r>
              <a:rPr lang="en-US" dirty="0"/>
              <a:t>If each term is (much) greater than 1 </a:t>
            </a:r>
            <a:r>
              <a:rPr lang="en-US" dirty="0">
                <a:sym typeface="Wingdings"/>
              </a:rPr>
              <a:t> </a:t>
            </a:r>
            <a:r>
              <a:rPr lang="en-US" i="1" dirty="0">
                <a:sym typeface="Wingdings"/>
              </a:rPr>
              <a:t>explosion of gradients</a:t>
            </a:r>
          </a:p>
          <a:p>
            <a:pPr lvl="1"/>
            <a:r>
              <a:rPr lang="en-US" dirty="0">
                <a:sym typeface="Wingdings"/>
              </a:rPr>
              <a:t>If each term is (much) less than 1  </a:t>
            </a:r>
            <a:r>
              <a:rPr lang="en-US" i="1" dirty="0">
                <a:sym typeface="Wingdings"/>
              </a:rPr>
              <a:t>vanishing gradients</a:t>
            </a:r>
            <a:endParaRPr lang="en-US" dirty="0"/>
          </a:p>
          <a:p>
            <a:endParaRPr lang="en-US" dirty="0"/>
          </a:p>
          <a:p>
            <a:endParaRPr lang="en-US" dirty="0"/>
          </a:p>
        </p:txBody>
      </p:sp>
      <p:pic>
        <p:nvPicPr>
          <p:cNvPr id="4" name="Picture 3"/>
          <p:cNvPicPr>
            <a:picLocks noChangeAspect="1"/>
          </p:cNvPicPr>
          <p:nvPr/>
        </p:nvPicPr>
        <p:blipFill>
          <a:blip r:embed="rId2"/>
          <a:stretch>
            <a:fillRect/>
          </a:stretch>
        </p:blipFill>
        <p:spPr>
          <a:xfrm>
            <a:off x="3244088" y="2335166"/>
            <a:ext cx="4389651" cy="786641"/>
          </a:xfrm>
          <a:prstGeom prst="rect">
            <a:avLst/>
          </a:prstGeom>
        </p:spPr>
      </p:pic>
    </p:spTree>
    <p:extLst>
      <p:ext uri="{BB962C8B-B14F-4D97-AF65-F5344CB8AC3E}">
        <p14:creationId xmlns:p14="http://schemas.microsoft.com/office/powerpoint/2010/main" val="36307772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Vanishing and exploding gradients</a:t>
            </a:r>
          </a:p>
        </p:txBody>
      </p:sp>
      <p:pic>
        <p:nvPicPr>
          <p:cNvPr id="4" name="Picture 3"/>
          <p:cNvPicPr>
            <a:picLocks noChangeAspect="1"/>
          </p:cNvPicPr>
          <p:nvPr/>
        </p:nvPicPr>
        <p:blipFill>
          <a:blip r:embed="rId2"/>
          <a:stretch>
            <a:fillRect/>
          </a:stretch>
        </p:blipFill>
        <p:spPr>
          <a:xfrm>
            <a:off x="3365121" y="1430467"/>
            <a:ext cx="4468694" cy="790315"/>
          </a:xfrm>
          <a:prstGeom prst="rect">
            <a:avLst/>
          </a:prstGeom>
        </p:spPr>
      </p:pic>
      <p:pic>
        <p:nvPicPr>
          <p:cNvPr id="5" name="Picture 4"/>
          <p:cNvPicPr>
            <a:picLocks noChangeAspect="1"/>
          </p:cNvPicPr>
          <p:nvPr/>
        </p:nvPicPr>
        <p:blipFill>
          <a:blip r:embed="rId3"/>
          <a:stretch>
            <a:fillRect/>
          </a:stretch>
        </p:blipFill>
        <p:spPr>
          <a:xfrm>
            <a:off x="3365121" y="4865980"/>
            <a:ext cx="4300846" cy="330834"/>
          </a:xfrm>
          <a:prstGeom prst="rect">
            <a:avLst/>
          </a:prstGeom>
        </p:spPr>
      </p:pic>
      <p:pic>
        <p:nvPicPr>
          <p:cNvPr id="6" name="Picture 5"/>
          <p:cNvPicPr>
            <a:picLocks noChangeAspect="1"/>
          </p:cNvPicPr>
          <p:nvPr/>
        </p:nvPicPr>
        <p:blipFill>
          <a:blip r:embed="rId4"/>
          <a:stretch>
            <a:fillRect/>
          </a:stretch>
        </p:blipFill>
        <p:spPr>
          <a:xfrm>
            <a:off x="3365121" y="5331752"/>
            <a:ext cx="4300846" cy="339300"/>
          </a:xfrm>
          <a:prstGeom prst="rect">
            <a:avLst/>
          </a:prstGeom>
        </p:spPr>
      </p:pic>
      <p:pic>
        <p:nvPicPr>
          <p:cNvPr id="7" name="Picture 6"/>
          <p:cNvPicPr>
            <a:picLocks noChangeAspect="1"/>
          </p:cNvPicPr>
          <p:nvPr/>
        </p:nvPicPr>
        <p:blipFill>
          <a:blip r:embed="rId5"/>
          <a:stretch>
            <a:fillRect/>
          </a:stretch>
        </p:blipFill>
        <p:spPr>
          <a:xfrm>
            <a:off x="3806209" y="5805989"/>
            <a:ext cx="3590877" cy="377450"/>
          </a:xfrm>
          <a:prstGeom prst="rect">
            <a:avLst/>
          </a:prstGeom>
        </p:spPr>
      </p:pic>
      <p:pic>
        <p:nvPicPr>
          <p:cNvPr id="9" name="Picture 8"/>
          <p:cNvPicPr>
            <a:picLocks noChangeAspect="1"/>
          </p:cNvPicPr>
          <p:nvPr/>
        </p:nvPicPr>
        <p:blipFill>
          <a:blip r:embed="rId6"/>
          <a:stretch>
            <a:fillRect/>
          </a:stretch>
        </p:blipFill>
        <p:spPr>
          <a:xfrm>
            <a:off x="3806209" y="6318376"/>
            <a:ext cx="3590877" cy="385109"/>
          </a:xfrm>
          <a:prstGeom prst="rect">
            <a:avLst/>
          </a:prstGeom>
        </p:spPr>
      </p:pic>
      <p:pic>
        <p:nvPicPr>
          <p:cNvPr id="10" name="Picture 9"/>
          <p:cNvPicPr>
            <a:picLocks noChangeAspect="1"/>
          </p:cNvPicPr>
          <p:nvPr/>
        </p:nvPicPr>
        <p:blipFill>
          <a:blip r:embed="rId7"/>
          <a:stretch>
            <a:fillRect/>
          </a:stretch>
        </p:blipFill>
        <p:spPr>
          <a:xfrm>
            <a:off x="4626075" y="2612788"/>
            <a:ext cx="1778937" cy="673336"/>
          </a:xfrm>
          <a:prstGeom prst="rect">
            <a:avLst/>
          </a:prstGeom>
        </p:spPr>
      </p:pic>
      <p:pic>
        <p:nvPicPr>
          <p:cNvPr id="11" name="Picture 10"/>
          <p:cNvPicPr>
            <a:picLocks noChangeAspect="1"/>
          </p:cNvPicPr>
          <p:nvPr/>
        </p:nvPicPr>
        <p:blipFill>
          <a:blip r:embed="rId8"/>
          <a:stretch>
            <a:fillRect/>
          </a:stretch>
        </p:blipFill>
        <p:spPr>
          <a:xfrm>
            <a:off x="2881613" y="3896329"/>
            <a:ext cx="5706997" cy="717805"/>
          </a:xfrm>
          <a:prstGeom prst="rect">
            <a:avLst/>
          </a:prstGeom>
        </p:spPr>
      </p:pic>
    </p:spTree>
    <p:extLst>
      <p:ext uri="{BB962C8B-B14F-4D97-AF65-F5344CB8AC3E}">
        <p14:creationId xmlns:p14="http://schemas.microsoft.com/office/powerpoint/2010/main" val="4026063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5"/>
          <p:cNvSpPr/>
          <p:nvPr/>
        </p:nvSpPr>
        <p:spPr>
          <a:xfrm>
            <a:off x="3253232" y="4585208"/>
            <a:ext cx="3200400" cy="111556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a:t>Challenges in training: dependence on </a:t>
            </a:r>
            <a:r>
              <a:rPr lang="en-US" dirty="0" err="1"/>
              <a:t>init</a:t>
            </a:r>
            <a:endParaRPr lang="en-US" dirty="0"/>
          </a:p>
        </p:txBody>
      </p:sp>
      <p:cxnSp>
        <p:nvCxnSpPr>
          <p:cNvPr id="4" name="Straight Connector 3"/>
          <p:cNvCxnSpPr/>
          <p:nvPr/>
        </p:nvCxnSpPr>
        <p:spPr>
          <a:xfrm>
            <a:off x="3253232" y="5142992"/>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flipH="1">
            <a:off x="6453632" y="2738459"/>
            <a:ext cx="2607733" cy="2404533"/>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16015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Solutions</a:t>
            </a:r>
          </a:p>
        </p:txBody>
      </p:sp>
      <p:sp>
        <p:nvSpPr>
          <p:cNvPr id="3" name="Content Placeholder 2"/>
          <p:cNvSpPr>
            <a:spLocks noGrp="1"/>
          </p:cNvSpPr>
          <p:nvPr>
            <p:ph idx="1"/>
          </p:nvPr>
        </p:nvSpPr>
        <p:spPr/>
        <p:txBody>
          <a:bodyPr/>
          <a:lstStyle/>
          <a:p>
            <a:r>
              <a:rPr lang="en-US" dirty="0"/>
              <a:t>Careful </a:t>
            </a:r>
            <a:r>
              <a:rPr lang="en-US" dirty="0" err="1"/>
              <a:t>init</a:t>
            </a:r>
            <a:endParaRPr lang="en-US" dirty="0"/>
          </a:p>
          <a:p>
            <a:endParaRPr lang="en-US" dirty="0"/>
          </a:p>
          <a:p>
            <a:r>
              <a:rPr lang="en-US" dirty="0"/>
              <a:t>Batch normalization</a:t>
            </a:r>
          </a:p>
          <a:p>
            <a:endParaRPr lang="en-US" dirty="0"/>
          </a:p>
          <a:p>
            <a:r>
              <a:rPr lang="en-US" dirty="0"/>
              <a:t>Residual connections</a:t>
            </a:r>
          </a:p>
        </p:txBody>
      </p:sp>
    </p:spTree>
    <p:extLst>
      <p:ext uri="{BB962C8B-B14F-4D97-AF65-F5344CB8AC3E}">
        <p14:creationId xmlns:p14="http://schemas.microsoft.com/office/powerpoint/2010/main" val="238344403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Careful initialization</a:t>
            </a:r>
          </a:p>
        </p:txBody>
      </p:sp>
      <p:sp>
        <p:nvSpPr>
          <p:cNvPr id="3" name="Content Placeholder 2"/>
          <p:cNvSpPr>
            <a:spLocks noGrp="1"/>
          </p:cNvSpPr>
          <p:nvPr>
            <p:ph idx="1"/>
          </p:nvPr>
        </p:nvSpPr>
        <p:spPr/>
        <p:txBody>
          <a:bodyPr/>
          <a:lstStyle/>
          <a:p>
            <a:r>
              <a:rPr lang="en-US" dirty="0"/>
              <a:t>Key idea: want variance to remain approx. constant</a:t>
            </a:r>
          </a:p>
          <a:p>
            <a:pPr lvl="1"/>
            <a:r>
              <a:rPr lang="en-US" dirty="0"/>
              <a:t>Variance increases in backward pass =&gt; exploding gradient</a:t>
            </a:r>
          </a:p>
          <a:p>
            <a:pPr lvl="1"/>
            <a:r>
              <a:rPr lang="en-US" dirty="0"/>
              <a:t>Variance decreases in backward pass =&gt; vanishing gradient</a:t>
            </a:r>
          </a:p>
          <a:p>
            <a:r>
              <a:rPr lang="en-US" dirty="0"/>
              <a:t>“MSRA initialization”</a:t>
            </a:r>
          </a:p>
          <a:p>
            <a:pPr lvl="1"/>
            <a:r>
              <a:rPr lang="en-US" dirty="0"/>
              <a:t>weights = Gaussian with 0 mean and variance = 2/(k*k*d)</a:t>
            </a:r>
          </a:p>
        </p:txBody>
      </p:sp>
      <p:sp>
        <p:nvSpPr>
          <p:cNvPr id="5" name="Rectangle 4"/>
          <p:cNvSpPr/>
          <p:nvPr/>
        </p:nvSpPr>
        <p:spPr>
          <a:xfrm>
            <a:off x="0" y="6488668"/>
            <a:ext cx="12192000" cy="369332"/>
          </a:xfrm>
          <a:prstGeom prst="rect">
            <a:avLst/>
          </a:prstGeom>
        </p:spPr>
        <p:txBody>
          <a:bodyPr wrap="square">
            <a:spAutoFit/>
          </a:bodyPr>
          <a:lstStyle/>
          <a:p>
            <a:r>
              <a:rPr lang="en-US" dirty="0"/>
              <a:t>Delving Deep into Rectifiers: Surpassing Human-Level Performance on ImageNet Classification. K. He, X. Zhang, S. Ren, J. Sun</a:t>
            </a:r>
          </a:p>
        </p:txBody>
      </p:sp>
    </p:spTree>
    <p:extLst>
      <p:ext uri="{BB962C8B-B14F-4D97-AF65-F5344CB8AC3E}">
        <p14:creationId xmlns:p14="http://schemas.microsoft.com/office/powerpoint/2010/main" val="61006097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Batch normalization</a:t>
            </a:r>
          </a:p>
        </p:txBody>
      </p:sp>
      <p:sp>
        <p:nvSpPr>
          <p:cNvPr id="3" name="Content Placeholder 2"/>
          <p:cNvSpPr>
            <a:spLocks noGrp="1"/>
          </p:cNvSpPr>
          <p:nvPr>
            <p:ph idx="1"/>
          </p:nvPr>
        </p:nvSpPr>
        <p:spPr/>
        <p:txBody>
          <a:bodyPr/>
          <a:lstStyle/>
          <a:p>
            <a:r>
              <a:rPr lang="en-US" dirty="0"/>
              <a:t>Key idea: normalize so that each layer output has zero mean and unit variance</a:t>
            </a:r>
          </a:p>
          <a:p>
            <a:pPr lvl="1"/>
            <a:r>
              <a:rPr lang="en-US" dirty="0"/>
              <a:t>Compute mean and variance for each channel </a:t>
            </a:r>
          </a:p>
          <a:p>
            <a:pPr lvl="1"/>
            <a:r>
              <a:rPr lang="en-US" dirty="0"/>
              <a:t>Aggregate over batch</a:t>
            </a:r>
          </a:p>
          <a:p>
            <a:pPr lvl="1"/>
            <a:r>
              <a:rPr lang="en-US" dirty="0"/>
              <a:t>Subtract mean, divide by </a:t>
            </a:r>
            <a:r>
              <a:rPr lang="en-US" dirty="0" err="1"/>
              <a:t>std</a:t>
            </a:r>
            <a:endParaRPr lang="en-US" dirty="0"/>
          </a:p>
          <a:p>
            <a:r>
              <a:rPr lang="en-US" dirty="0"/>
              <a:t>Need to reconcile train and test</a:t>
            </a:r>
          </a:p>
          <a:p>
            <a:pPr lvl="1"/>
            <a:r>
              <a:rPr lang="en-US" dirty="0"/>
              <a:t>No ”batches” during test</a:t>
            </a:r>
          </a:p>
          <a:p>
            <a:pPr lvl="1"/>
            <a:r>
              <a:rPr lang="en-US" dirty="0"/>
              <a:t>After training, compute means and variances on train set and store</a:t>
            </a:r>
          </a:p>
          <a:p>
            <a:pPr lvl="1"/>
            <a:endParaRPr lang="en-US" i="1" dirty="0"/>
          </a:p>
          <a:p>
            <a:endParaRPr lang="en-US" dirty="0"/>
          </a:p>
        </p:txBody>
      </p:sp>
      <p:sp>
        <p:nvSpPr>
          <p:cNvPr id="4" name="Rectangle 3"/>
          <p:cNvSpPr/>
          <p:nvPr/>
        </p:nvSpPr>
        <p:spPr>
          <a:xfrm>
            <a:off x="0" y="6176963"/>
            <a:ext cx="12192000" cy="646331"/>
          </a:xfrm>
          <a:prstGeom prst="rect">
            <a:avLst/>
          </a:prstGeom>
        </p:spPr>
        <p:txBody>
          <a:bodyPr wrap="square">
            <a:spAutoFit/>
          </a:bodyPr>
          <a:lstStyle/>
          <a:p>
            <a:r>
              <a:rPr lang="en-US" dirty="0">
                <a:solidFill>
                  <a:srgbClr val="111111"/>
                </a:solidFill>
                <a:latin typeface="Helvetica" charset="0"/>
              </a:rPr>
              <a:t>Batch Normalization: Accelerating Deep Network Training by Reducing Internal Covariate Shift. S. </a:t>
            </a:r>
            <a:r>
              <a:rPr lang="en-US" dirty="0" err="1">
                <a:solidFill>
                  <a:srgbClr val="111111"/>
                </a:solidFill>
                <a:latin typeface="Helvetica" charset="0"/>
              </a:rPr>
              <a:t>Ioffe</a:t>
            </a:r>
            <a:r>
              <a:rPr lang="en-US" dirty="0">
                <a:solidFill>
                  <a:srgbClr val="111111"/>
                </a:solidFill>
                <a:latin typeface="Helvetica" charset="0"/>
              </a:rPr>
              <a:t>, C. </a:t>
            </a:r>
            <a:r>
              <a:rPr lang="en-US" dirty="0" err="1">
                <a:solidFill>
                  <a:srgbClr val="111111"/>
                </a:solidFill>
                <a:latin typeface="Helvetica" charset="0"/>
              </a:rPr>
              <a:t>Szegedy</a:t>
            </a:r>
            <a:r>
              <a:rPr lang="en-US" dirty="0">
                <a:solidFill>
                  <a:srgbClr val="111111"/>
                </a:solidFill>
                <a:latin typeface="Helvetica" charset="0"/>
              </a:rPr>
              <a:t>. In </a:t>
            </a:r>
            <a:r>
              <a:rPr lang="en-US" i="1" dirty="0">
                <a:solidFill>
                  <a:srgbClr val="111111"/>
                </a:solidFill>
                <a:latin typeface="Helvetica" charset="0"/>
              </a:rPr>
              <a:t>ICML, </a:t>
            </a:r>
            <a:r>
              <a:rPr lang="en-US" dirty="0">
                <a:solidFill>
                  <a:srgbClr val="111111"/>
                </a:solidFill>
                <a:latin typeface="Helvetica" charset="0"/>
              </a:rPr>
              <a:t>2015.</a:t>
            </a:r>
            <a:endParaRPr lang="en-US" b="0" i="0" dirty="0">
              <a:solidFill>
                <a:srgbClr val="111111"/>
              </a:solidFill>
              <a:effectLst/>
              <a:latin typeface="Helvetica" charset="0"/>
            </a:endParaRPr>
          </a:p>
        </p:txBody>
      </p:sp>
    </p:spTree>
    <p:extLst>
      <p:ext uri="{BB962C8B-B14F-4D97-AF65-F5344CB8AC3E}">
        <p14:creationId xmlns:p14="http://schemas.microsoft.com/office/powerpoint/2010/main" val="129051194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Residual connections</a:t>
            </a:r>
          </a:p>
        </p:txBody>
      </p:sp>
      <p:sp>
        <p:nvSpPr>
          <p:cNvPr id="3" name="Content Placeholder 2"/>
          <p:cNvSpPr>
            <a:spLocks noGrp="1"/>
          </p:cNvSpPr>
          <p:nvPr>
            <p:ph idx="1"/>
          </p:nvPr>
        </p:nvSpPr>
        <p:spPr>
          <a:xfrm>
            <a:off x="838200" y="1825625"/>
            <a:ext cx="10515600" cy="1301623"/>
          </a:xfrm>
        </p:spPr>
        <p:txBody>
          <a:bodyPr/>
          <a:lstStyle/>
          <a:p>
            <a:r>
              <a:rPr lang="en-US" dirty="0"/>
              <a:t>In general, gradients tend to vanish</a:t>
            </a:r>
          </a:p>
          <a:p>
            <a:r>
              <a:rPr lang="en-US" dirty="0"/>
              <a:t>Key idea: allow gradients to flow unimpeded</a:t>
            </a:r>
          </a:p>
          <a:p>
            <a:endParaRPr lang="en-US" dirty="0"/>
          </a:p>
        </p:txBody>
      </p:sp>
      <p:pic>
        <p:nvPicPr>
          <p:cNvPr id="6" name="Picture 5"/>
          <p:cNvPicPr>
            <a:picLocks noChangeAspect="1"/>
          </p:cNvPicPr>
          <p:nvPr/>
        </p:nvPicPr>
        <p:blipFill>
          <a:blip r:embed="rId2"/>
          <a:stretch>
            <a:fillRect/>
          </a:stretch>
        </p:blipFill>
        <p:spPr>
          <a:xfrm>
            <a:off x="3134360" y="4881536"/>
            <a:ext cx="4389651" cy="786641"/>
          </a:xfrm>
          <a:prstGeom prst="rect">
            <a:avLst/>
          </a:prstGeom>
        </p:spPr>
      </p:pic>
      <p:pic>
        <p:nvPicPr>
          <p:cNvPr id="7" name="Picture 6"/>
          <p:cNvPicPr>
            <a:picLocks noChangeAspect="1"/>
          </p:cNvPicPr>
          <p:nvPr/>
        </p:nvPicPr>
        <p:blipFill>
          <a:blip r:embed="rId3"/>
          <a:stretch>
            <a:fillRect/>
          </a:stretch>
        </p:blipFill>
        <p:spPr>
          <a:xfrm>
            <a:off x="1096010" y="3444976"/>
            <a:ext cx="4076700" cy="469900"/>
          </a:xfrm>
          <a:prstGeom prst="rect">
            <a:avLst/>
          </a:prstGeom>
        </p:spPr>
      </p:pic>
      <p:pic>
        <p:nvPicPr>
          <p:cNvPr id="8" name="Picture 7"/>
          <p:cNvPicPr>
            <a:picLocks noChangeAspect="1"/>
          </p:cNvPicPr>
          <p:nvPr/>
        </p:nvPicPr>
        <p:blipFill>
          <a:blip r:embed="rId4"/>
          <a:stretch>
            <a:fillRect/>
          </a:stretch>
        </p:blipFill>
        <p:spPr>
          <a:xfrm>
            <a:off x="6473952" y="3262185"/>
            <a:ext cx="3861308" cy="839860"/>
          </a:xfrm>
          <a:prstGeom prst="rect">
            <a:avLst/>
          </a:prstGeom>
        </p:spPr>
      </p:pic>
    </p:spTree>
    <p:extLst>
      <p:ext uri="{BB962C8B-B14F-4D97-AF65-F5344CB8AC3E}">
        <p14:creationId xmlns:p14="http://schemas.microsoft.com/office/powerpoint/2010/main" val="138229623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Residual connections</a:t>
            </a:r>
          </a:p>
        </p:txBody>
      </p:sp>
      <p:sp>
        <p:nvSpPr>
          <p:cNvPr id="3" name="Content Placeholder 2"/>
          <p:cNvSpPr>
            <a:spLocks noGrp="1"/>
          </p:cNvSpPr>
          <p:nvPr>
            <p:ph idx="1"/>
          </p:nvPr>
        </p:nvSpPr>
        <p:spPr>
          <a:xfrm>
            <a:off x="838200" y="1825625"/>
            <a:ext cx="10515600" cy="1301623"/>
          </a:xfrm>
        </p:spPr>
        <p:txBody>
          <a:bodyPr/>
          <a:lstStyle/>
          <a:p>
            <a:r>
              <a:rPr lang="en-US" dirty="0"/>
              <a:t>In general, gradients tend to vanish</a:t>
            </a:r>
          </a:p>
          <a:p>
            <a:r>
              <a:rPr lang="en-US" dirty="0"/>
              <a:t>Key idea: allow gradients to flow unimpeded</a:t>
            </a:r>
          </a:p>
          <a:p>
            <a:endParaRPr lang="en-US" dirty="0"/>
          </a:p>
        </p:txBody>
      </p:sp>
      <p:pic>
        <p:nvPicPr>
          <p:cNvPr id="6" name="Picture 5"/>
          <p:cNvPicPr>
            <a:picLocks noChangeAspect="1"/>
          </p:cNvPicPr>
          <p:nvPr/>
        </p:nvPicPr>
        <p:blipFill>
          <a:blip r:embed="rId2"/>
          <a:stretch>
            <a:fillRect/>
          </a:stretch>
        </p:blipFill>
        <p:spPr>
          <a:xfrm>
            <a:off x="3134360" y="4881536"/>
            <a:ext cx="4389651" cy="786641"/>
          </a:xfrm>
          <a:prstGeom prst="rect">
            <a:avLst/>
          </a:prstGeom>
        </p:spPr>
      </p:pic>
      <p:pic>
        <p:nvPicPr>
          <p:cNvPr id="4" name="Picture 3"/>
          <p:cNvPicPr>
            <a:picLocks noChangeAspect="1"/>
          </p:cNvPicPr>
          <p:nvPr/>
        </p:nvPicPr>
        <p:blipFill>
          <a:blip r:embed="rId3"/>
          <a:stretch>
            <a:fillRect/>
          </a:stretch>
        </p:blipFill>
        <p:spPr>
          <a:xfrm>
            <a:off x="6912864" y="3253140"/>
            <a:ext cx="4611370" cy="853572"/>
          </a:xfrm>
          <a:prstGeom prst="rect">
            <a:avLst/>
          </a:prstGeom>
        </p:spPr>
      </p:pic>
      <p:pic>
        <p:nvPicPr>
          <p:cNvPr id="5" name="Picture 4"/>
          <p:cNvPicPr>
            <a:picLocks noChangeAspect="1"/>
          </p:cNvPicPr>
          <p:nvPr/>
        </p:nvPicPr>
        <p:blipFill>
          <a:blip r:embed="rId4"/>
          <a:stretch>
            <a:fillRect/>
          </a:stretch>
        </p:blipFill>
        <p:spPr>
          <a:xfrm>
            <a:off x="838200" y="3444976"/>
            <a:ext cx="4991100" cy="469900"/>
          </a:xfrm>
          <a:prstGeom prst="rect">
            <a:avLst/>
          </a:prstGeom>
        </p:spPr>
      </p:pic>
    </p:spTree>
    <p:extLst>
      <p:ext uri="{BB962C8B-B14F-4D97-AF65-F5344CB8AC3E}">
        <p14:creationId xmlns:p14="http://schemas.microsoft.com/office/powerpoint/2010/main" val="205507719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Residual connections</a:t>
            </a:r>
          </a:p>
        </p:txBody>
      </p:sp>
      <p:sp>
        <p:nvSpPr>
          <p:cNvPr id="3" name="Content Placeholder 2"/>
          <p:cNvSpPr>
            <a:spLocks noGrp="1"/>
          </p:cNvSpPr>
          <p:nvPr>
            <p:ph idx="1"/>
          </p:nvPr>
        </p:nvSpPr>
        <p:spPr>
          <a:xfrm>
            <a:off x="838200" y="1825625"/>
            <a:ext cx="10515600" cy="3764153"/>
          </a:xfrm>
        </p:spPr>
        <p:txBody>
          <a:bodyPr/>
          <a:lstStyle/>
          <a:p>
            <a:r>
              <a:rPr lang="en-US" dirty="0"/>
              <a:t>Assumes all </a:t>
            </a:r>
            <a:r>
              <a:rPr lang="en-US" dirty="0" err="1"/>
              <a:t>z</a:t>
            </a:r>
            <a:r>
              <a:rPr lang="en-US" baseline="-25000" dirty="0" err="1"/>
              <a:t>i</a:t>
            </a:r>
            <a:r>
              <a:rPr lang="en-US" dirty="0"/>
              <a:t> have the same size</a:t>
            </a:r>
          </a:p>
          <a:p>
            <a:r>
              <a:rPr lang="en-US" dirty="0"/>
              <a:t>True within a stage</a:t>
            </a:r>
          </a:p>
          <a:p>
            <a:r>
              <a:rPr lang="en-US" dirty="0"/>
              <a:t>Across stages?</a:t>
            </a:r>
          </a:p>
          <a:p>
            <a:pPr lvl="1"/>
            <a:r>
              <a:rPr lang="en-US" dirty="0"/>
              <a:t>Doubling of feature channels</a:t>
            </a:r>
          </a:p>
          <a:p>
            <a:pPr lvl="1"/>
            <a:r>
              <a:rPr lang="en-US" dirty="0"/>
              <a:t>Subsampling</a:t>
            </a:r>
          </a:p>
          <a:p>
            <a:r>
              <a:rPr lang="en-US" dirty="0"/>
              <a:t>Increase channels by 1x1 convolution</a:t>
            </a:r>
          </a:p>
          <a:p>
            <a:r>
              <a:rPr lang="en-US" dirty="0"/>
              <a:t>Decrease spatial resolution by subsampling </a:t>
            </a:r>
          </a:p>
          <a:p>
            <a:pPr lvl="1"/>
            <a:endParaRPr lang="en-US" dirty="0"/>
          </a:p>
          <a:p>
            <a:pPr lvl="1"/>
            <a:endParaRPr lang="en-US" dirty="0"/>
          </a:p>
        </p:txBody>
      </p:sp>
      <p:pic>
        <p:nvPicPr>
          <p:cNvPr id="4" name="Picture 3"/>
          <p:cNvPicPr>
            <a:picLocks noChangeAspect="1"/>
          </p:cNvPicPr>
          <p:nvPr/>
        </p:nvPicPr>
        <p:blipFill>
          <a:blip r:embed="rId2"/>
          <a:stretch>
            <a:fillRect/>
          </a:stretch>
        </p:blipFill>
        <p:spPr>
          <a:xfrm>
            <a:off x="2152650" y="5589778"/>
            <a:ext cx="7886700" cy="469900"/>
          </a:xfrm>
          <a:prstGeom prst="rect">
            <a:avLst/>
          </a:prstGeom>
        </p:spPr>
      </p:pic>
    </p:spTree>
    <p:extLst>
      <p:ext uri="{BB962C8B-B14F-4D97-AF65-F5344CB8AC3E}">
        <p14:creationId xmlns:p14="http://schemas.microsoft.com/office/powerpoint/2010/main" val="321585112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residual block</a:t>
            </a:r>
          </a:p>
        </p:txBody>
      </p:sp>
      <p:sp>
        <p:nvSpPr>
          <p:cNvPr id="3" name="Content Placeholder 2"/>
          <p:cNvSpPr>
            <a:spLocks noGrp="1"/>
          </p:cNvSpPr>
          <p:nvPr>
            <p:ph idx="1"/>
          </p:nvPr>
        </p:nvSpPr>
        <p:spPr/>
        <p:txBody>
          <a:bodyPr/>
          <a:lstStyle/>
          <a:p>
            <a:r>
              <a:rPr lang="en-US" dirty="0"/>
              <a:t>Instead of single layers, have residual connections over block</a:t>
            </a:r>
          </a:p>
        </p:txBody>
      </p:sp>
      <p:sp>
        <p:nvSpPr>
          <p:cNvPr id="4" name="Rounded Rectangle 3"/>
          <p:cNvSpPr/>
          <p:nvPr/>
        </p:nvSpPr>
        <p:spPr>
          <a:xfrm>
            <a:off x="865632" y="3364992"/>
            <a:ext cx="1316736" cy="95097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Conv</a:t>
            </a:r>
          </a:p>
        </p:txBody>
      </p:sp>
      <p:sp>
        <p:nvSpPr>
          <p:cNvPr id="5" name="Rounded Rectangle 4"/>
          <p:cNvSpPr/>
          <p:nvPr/>
        </p:nvSpPr>
        <p:spPr>
          <a:xfrm>
            <a:off x="2993136" y="3364992"/>
            <a:ext cx="1316736" cy="95097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BN</a:t>
            </a:r>
            <a:endParaRPr lang="en-US" dirty="0"/>
          </a:p>
        </p:txBody>
      </p:sp>
      <p:sp>
        <p:nvSpPr>
          <p:cNvPr id="6" name="Rounded Rectangle 5"/>
          <p:cNvSpPr/>
          <p:nvPr/>
        </p:nvSpPr>
        <p:spPr>
          <a:xfrm>
            <a:off x="5120640" y="3364992"/>
            <a:ext cx="1316736" cy="95097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ReLU</a:t>
            </a:r>
            <a:endParaRPr lang="en-US" dirty="0"/>
          </a:p>
        </p:txBody>
      </p:sp>
      <p:sp>
        <p:nvSpPr>
          <p:cNvPr id="7" name="Rounded Rectangle 6"/>
          <p:cNvSpPr/>
          <p:nvPr/>
        </p:nvSpPr>
        <p:spPr>
          <a:xfrm>
            <a:off x="7248144" y="3364992"/>
            <a:ext cx="1316736" cy="95097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Conv</a:t>
            </a:r>
          </a:p>
        </p:txBody>
      </p:sp>
      <p:sp>
        <p:nvSpPr>
          <p:cNvPr id="8" name="Rounded Rectangle 7"/>
          <p:cNvSpPr/>
          <p:nvPr/>
        </p:nvSpPr>
        <p:spPr>
          <a:xfrm>
            <a:off x="9375648" y="3364992"/>
            <a:ext cx="1316736" cy="95097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BN</a:t>
            </a:r>
            <a:endParaRPr lang="en-US" dirty="0"/>
          </a:p>
        </p:txBody>
      </p:sp>
      <p:cxnSp>
        <p:nvCxnSpPr>
          <p:cNvPr id="10" name="Straight Arrow Connector 9"/>
          <p:cNvCxnSpPr>
            <a:stCxn id="4" idx="3"/>
            <a:endCxn id="5" idx="1"/>
          </p:cNvCxnSpPr>
          <p:nvPr/>
        </p:nvCxnSpPr>
        <p:spPr>
          <a:xfrm>
            <a:off x="2182368" y="3840480"/>
            <a:ext cx="810768"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stCxn id="5" idx="3"/>
            <a:endCxn id="6" idx="1"/>
          </p:cNvCxnSpPr>
          <p:nvPr/>
        </p:nvCxnSpPr>
        <p:spPr>
          <a:xfrm>
            <a:off x="4309872" y="3840480"/>
            <a:ext cx="810768"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6" idx="3"/>
            <a:endCxn id="7" idx="1"/>
          </p:cNvCxnSpPr>
          <p:nvPr/>
        </p:nvCxnSpPr>
        <p:spPr>
          <a:xfrm>
            <a:off x="6437376" y="3840480"/>
            <a:ext cx="810768"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7" idx="3"/>
            <a:endCxn id="8" idx="1"/>
          </p:cNvCxnSpPr>
          <p:nvPr/>
        </p:nvCxnSpPr>
        <p:spPr>
          <a:xfrm>
            <a:off x="8564880" y="3840480"/>
            <a:ext cx="810768"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endCxn id="4" idx="1"/>
          </p:cNvCxnSpPr>
          <p:nvPr/>
        </p:nvCxnSpPr>
        <p:spPr>
          <a:xfrm>
            <a:off x="54864" y="3840480"/>
            <a:ext cx="810768"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8" idx="3"/>
            <a:endCxn id="25" idx="2"/>
          </p:cNvCxnSpPr>
          <p:nvPr/>
        </p:nvCxnSpPr>
        <p:spPr>
          <a:xfrm>
            <a:off x="10692384" y="3840480"/>
            <a:ext cx="810768"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5" name="Or 24"/>
          <p:cNvSpPr/>
          <p:nvPr/>
        </p:nvSpPr>
        <p:spPr>
          <a:xfrm>
            <a:off x="11503152" y="3566160"/>
            <a:ext cx="548640" cy="548640"/>
          </a:xfrm>
          <a:prstGeom prst="flowChartOr">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91440" y="3822192"/>
            <a:ext cx="11667744" cy="2758304"/>
          </a:xfrm>
          <a:custGeom>
            <a:avLst/>
            <a:gdLst>
              <a:gd name="connsiteX0" fmla="*/ 0 w 11667744"/>
              <a:gd name="connsiteY0" fmla="*/ 0 h 2758304"/>
              <a:gd name="connsiteX1" fmla="*/ 1554480 w 11667744"/>
              <a:gd name="connsiteY1" fmla="*/ 2322576 h 2758304"/>
              <a:gd name="connsiteX2" fmla="*/ 9326880 w 11667744"/>
              <a:gd name="connsiteY2" fmla="*/ 2578608 h 2758304"/>
              <a:gd name="connsiteX3" fmla="*/ 11667744 w 11667744"/>
              <a:gd name="connsiteY3" fmla="*/ 310896 h 2758304"/>
            </a:gdLst>
            <a:ahLst/>
            <a:cxnLst>
              <a:cxn ang="0">
                <a:pos x="connsiteX0" y="connsiteY0"/>
              </a:cxn>
              <a:cxn ang="0">
                <a:pos x="connsiteX1" y="connsiteY1"/>
              </a:cxn>
              <a:cxn ang="0">
                <a:pos x="connsiteX2" y="connsiteY2"/>
              </a:cxn>
              <a:cxn ang="0">
                <a:pos x="connsiteX3" y="connsiteY3"/>
              </a:cxn>
            </a:cxnLst>
            <a:rect l="l" t="t" r="r" b="b"/>
            <a:pathLst>
              <a:path w="11667744" h="2758304">
                <a:moveTo>
                  <a:pt x="0" y="0"/>
                </a:moveTo>
                <a:cubicBezTo>
                  <a:pt x="0" y="946404"/>
                  <a:pt x="0" y="1892808"/>
                  <a:pt x="1554480" y="2322576"/>
                </a:cubicBezTo>
                <a:cubicBezTo>
                  <a:pt x="3108960" y="2752344"/>
                  <a:pt x="7641336" y="2913888"/>
                  <a:pt x="9326880" y="2578608"/>
                </a:cubicBezTo>
                <a:cubicBezTo>
                  <a:pt x="11012424" y="2243328"/>
                  <a:pt x="11667744" y="310896"/>
                  <a:pt x="11667744" y="310896"/>
                </a:cubicBezTo>
              </a:path>
            </a:pathLst>
          </a:custGeom>
          <a:noFill/>
          <a:ln w="38100">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1797960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Bottleneck blocks</a:t>
            </a:r>
          </a:p>
        </p:txBody>
      </p:sp>
      <p:sp>
        <p:nvSpPr>
          <p:cNvPr id="3" name="Content Placeholder 2"/>
          <p:cNvSpPr>
            <a:spLocks noGrp="1"/>
          </p:cNvSpPr>
          <p:nvPr>
            <p:ph idx="1"/>
          </p:nvPr>
        </p:nvSpPr>
        <p:spPr/>
        <p:txBody>
          <a:bodyPr/>
          <a:lstStyle/>
          <a:p>
            <a:r>
              <a:rPr lang="en-US" dirty="0"/>
              <a:t>Problem: When channels increases, 3x3 convolutions introduce many parameters</a:t>
            </a:r>
          </a:p>
          <a:p>
            <a:pPr lvl="1"/>
            <a:r>
              <a:rPr lang="en-US" dirty="0"/>
              <a:t>3x3xc</a:t>
            </a:r>
            <a:r>
              <a:rPr lang="en-US" baseline="30000" dirty="0"/>
              <a:t>2</a:t>
            </a:r>
          </a:p>
          <a:p>
            <a:pPr lvl="1"/>
            <a:endParaRPr lang="en-US" baseline="30000" dirty="0"/>
          </a:p>
          <a:p>
            <a:r>
              <a:rPr lang="en-US" dirty="0"/>
              <a:t>Key idea: use 1x1 to project to lower dimensionality, do convolution, then come back</a:t>
            </a:r>
          </a:p>
          <a:p>
            <a:pPr lvl="1"/>
            <a:r>
              <a:rPr lang="en-US" dirty="0" err="1"/>
              <a:t>cxd</a:t>
            </a:r>
            <a:r>
              <a:rPr lang="en-US" dirty="0"/>
              <a:t> + 3x3xd</a:t>
            </a:r>
            <a:r>
              <a:rPr lang="en-US" baseline="30000" dirty="0"/>
              <a:t>2</a:t>
            </a:r>
            <a:r>
              <a:rPr lang="en-US" dirty="0"/>
              <a:t> + dxc</a:t>
            </a:r>
          </a:p>
        </p:txBody>
      </p:sp>
    </p:spTree>
    <p:extLst>
      <p:ext uri="{BB962C8B-B14F-4D97-AF65-F5344CB8AC3E}">
        <p14:creationId xmlns:p14="http://schemas.microsoft.com/office/powerpoint/2010/main" val="318666510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a:t>
            </a:r>
            <a:r>
              <a:rPr lang="en-US" dirty="0" err="1"/>
              <a:t>ResNet</a:t>
            </a:r>
            <a:r>
              <a:rPr lang="en-US" dirty="0"/>
              <a:t> pattern</a:t>
            </a:r>
          </a:p>
        </p:txBody>
      </p:sp>
      <p:sp>
        <p:nvSpPr>
          <p:cNvPr id="3" name="Content Placeholder 2"/>
          <p:cNvSpPr>
            <a:spLocks noGrp="1"/>
          </p:cNvSpPr>
          <p:nvPr>
            <p:ph idx="1"/>
          </p:nvPr>
        </p:nvSpPr>
        <p:spPr/>
        <p:txBody>
          <a:bodyPr/>
          <a:lstStyle/>
          <a:p>
            <a:r>
              <a:rPr lang="en-US" dirty="0"/>
              <a:t>Decrease resolution substantially in first layer</a:t>
            </a:r>
          </a:p>
          <a:p>
            <a:pPr lvl="1"/>
            <a:r>
              <a:rPr lang="en-US" dirty="0"/>
              <a:t>Reduces memory consumption due to intermediate outputs</a:t>
            </a:r>
          </a:p>
          <a:p>
            <a:r>
              <a:rPr lang="en-US" dirty="0"/>
              <a:t>Divide into stages</a:t>
            </a:r>
          </a:p>
          <a:p>
            <a:pPr lvl="1"/>
            <a:r>
              <a:rPr lang="en-US" dirty="0"/>
              <a:t>maintain resolution, channels in each stage</a:t>
            </a:r>
          </a:p>
          <a:p>
            <a:pPr lvl="1"/>
            <a:r>
              <a:rPr lang="en-US" dirty="0"/>
              <a:t>halve resolution, double channels between stages</a:t>
            </a:r>
          </a:p>
          <a:p>
            <a:r>
              <a:rPr lang="en-US" dirty="0"/>
              <a:t>Divide each stage into residual blocks</a:t>
            </a:r>
          </a:p>
          <a:p>
            <a:r>
              <a:rPr lang="en-US" dirty="0"/>
              <a:t>At the end, compute average value of each channel to feed linear classifier</a:t>
            </a:r>
          </a:p>
        </p:txBody>
      </p:sp>
    </p:spTree>
    <p:extLst>
      <p:ext uri="{BB962C8B-B14F-4D97-AF65-F5344CB8AC3E}">
        <p14:creationId xmlns:p14="http://schemas.microsoft.com/office/powerpoint/2010/main" val="9976155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Sigmoids</a:t>
            </a:r>
            <a:r>
              <a:rPr lang="en-US" dirty="0"/>
              <a:t> cause vanishing gradients</a:t>
            </a:r>
          </a:p>
        </p:txBody>
      </p:sp>
      <p:pic>
        <p:nvPicPr>
          <p:cNvPr id="4" name="Picture 3"/>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591115" y="2044321"/>
            <a:ext cx="5858992" cy="4397422"/>
          </a:xfrm>
          <a:prstGeom prst="rect">
            <a:avLst/>
          </a:prstGeom>
        </p:spPr>
      </p:pic>
      <p:sp>
        <p:nvSpPr>
          <p:cNvPr id="5" name="Oval 4"/>
          <p:cNvSpPr/>
          <p:nvPr/>
        </p:nvSpPr>
        <p:spPr>
          <a:xfrm>
            <a:off x="5932227" y="2402006"/>
            <a:ext cx="2079009" cy="846162"/>
          </a:xfrm>
          <a:prstGeom prst="ellipse">
            <a:avLst/>
          </a:prstGeom>
          <a:solidFill>
            <a:srgbClr val="FFFF00">
              <a:alpha val="6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3351436" y="5280673"/>
            <a:ext cx="2079009" cy="846162"/>
          </a:xfrm>
          <a:prstGeom prst="ellipse">
            <a:avLst/>
          </a:prstGeom>
          <a:solidFill>
            <a:srgbClr val="FFFF00">
              <a:alpha val="6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8011236" y="3708400"/>
            <a:ext cx="3791297" cy="646331"/>
          </a:xfrm>
          <a:prstGeom prst="rect">
            <a:avLst/>
          </a:prstGeom>
          <a:noFill/>
        </p:spPr>
        <p:txBody>
          <a:bodyPr wrap="square" rtlCol="0">
            <a:spAutoFit/>
          </a:bodyPr>
          <a:lstStyle/>
          <a:p>
            <a:pPr algn="ctr"/>
            <a:r>
              <a:rPr lang="en-US" sz="3600" dirty="0"/>
              <a:t>Gradient close to 0</a:t>
            </a:r>
          </a:p>
        </p:txBody>
      </p:sp>
      <p:sp>
        <p:nvSpPr>
          <p:cNvPr id="8" name="Right Arrow 7"/>
          <p:cNvSpPr/>
          <p:nvPr/>
        </p:nvSpPr>
        <p:spPr>
          <a:xfrm rot="2410108">
            <a:off x="6875919" y="3287566"/>
            <a:ext cx="1357428" cy="48803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Arrow 8"/>
          <p:cNvSpPr/>
          <p:nvPr/>
        </p:nvSpPr>
        <p:spPr>
          <a:xfrm rot="19733552">
            <a:off x="5102127" y="4706762"/>
            <a:ext cx="3065760" cy="48803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7803045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Putting it all together - Residual networks</a:t>
            </a:r>
          </a:p>
        </p:txBody>
      </p:sp>
      <p:graphicFrame>
        <p:nvGraphicFramePr>
          <p:cNvPr id="4" name="Chart 3"/>
          <p:cNvGraphicFramePr/>
          <p:nvPr>
            <p:extLst/>
          </p:nvPr>
        </p:nvGraphicFramePr>
        <p:xfrm>
          <a:off x="2032000" y="1439333"/>
          <a:ext cx="8128000" cy="541866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hart 4"/>
          <p:cNvGraphicFramePr/>
          <p:nvPr>
            <p:extLst/>
          </p:nvPr>
        </p:nvGraphicFramePr>
        <p:xfrm>
          <a:off x="2525776" y="2176272"/>
          <a:ext cx="8337296" cy="419980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12281625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Semantic Segmentation</a:t>
            </a:r>
          </a:p>
        </p:txBody>
      </p:sp>
      <p:sp>
        <p:nvSpPr>
          <p:cNvPr id="5" name="Subtitle 4"/>
          <p:cNvSpPr>
            <a:spLocks noGrp="1"/>
          </p:cNvSpPr>
          <p:nvPr>
            <p:ph type="subTitle" idx="1"/>
          </p:nvPr>
        </p:nvSpPr>
        <p:spPr/>
        <p:txBody>
          <a:bodyPr/>
          <a:lstStyle/>
          <a:p>
            <a:endParaRPr lang="en-US"/>
          </a:p>
        </p:txBody>
      </p:sp>
    </p:spTree>
    <p:extLst>
      <p:ext uri="{BB962C8B-B14F-4D97-AF65-F5344CB8AC3E}">
        <p14:creationId xmlns:p14="http://schemas.microsoft.com/office/powerpoint/2010/main" val="187932266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Task</a:t>
            </a:r>
          </a:p>
        </p:txBody>
      </p:sp>
      <p:pic>
        <p:nvPicPr>
          <p:cNvPr id="4" name="Picture 3"/>
          <p:cNvPicPr>
            <a:picLocks noChangeAspect="1"/>
          </p:cNvPicPr>
          <p:nvPr/>
        </p:nvPicPr>
        <p:blipFill>
          <a:blip r:embed="rId2"/>
          <a:stretch>
            <a:fillRect/>
          </a:stretch>
        </p:blipFill>
        <p:spPr>
          <a:xfrm>
            <a:off x="313267" y="2167465"/>
            <a:ext cx="4337756" cy="3253317"/>
          </a:xfrm>
          <a:prstGeom prst="rect">
            <a:avLst/>
          </a:prstGeom>
        </p:spPr>
      </p:pic>
      <p:pic>
        <p:nvPicPr>
          <p:cNvPr id="5" name="Picture 4"/>
          <p:cNvPicPr>
            <a:picLocks noChangeAspect="1"/>
          </p:cNvPicPr>
          <p:nvPr/>
        </p:nvPicPr>
        <p:blipFill>
          <a:blip r:embed="rId3"/>
          <a:stretch>
            <a:fillRect/>
          </a:stretch>
        </p:blipFill>
        <p:spPr>
          <a:xfrm>
            <a:off x="4851400" y="2167464"/>
            <a:ext cx="4337756" cy="3253317"/>
          </a:xfrm>
          <a:prstGeom prst="rect">
            <a:avLst/>
          </a:prstGeom>
        </p:spPr>
      </p:pic>
      <p:grpSp>
        <p:nvGrpSpPr>
          <p:cNvPr id="8" name="Group 7"/>
          <p:cNvGrpSpPr/>
          <p:nvPr/>
        </p:nvGrpSpPr>
        <p:grpSpPr>
          <a:xfrm>
            <a:off x="9389533" y="2285995"/>
            <a:ext cx="2150533" cy="389469"/>
            <a:chOff x="9347200" y="2167464"/>
            <a:chExt cx="2150533" cy="389469"/>
          </a:xfrm>
        </p:grpSpPr>
        <p:sp>
          <p:nvSpPr>
            <p:cNvPr id="6" name="Rectangle 5"/>
            <p:cNvSpPr/>
            <p:nvPr/>
          </p:nvSpPr>
          <p:spPr>
            <a:xfrm>
              <a:off x="9347200" y="2167464"/>
              <a:ext cx="389467" cy="389469"/>
            </a:xfrm>
            <a:prstGeom prst="rect">
              <a:avLst/>
            </a:prstGeom>
            <a:solidFill>
              <a:srgbClr val="2319B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9872133" y="2167464"/>
              <a:ext cx="1625600" cy="369332"/>
            </a:xfrm>
            <a:prstGeom prst="rect">
              <a:avLst/>
            </a:prstGeom>
            <a:noFill/>
          </p:spPr>
          <p:txBody>
            <a:bodyPr wrap="square" rtlCol="0">
              <a:spAutoFit/>
            </a:bodyPr>
            <a:lstStyle/>
            <a:p>
              <a:r>
                <a:rPr lang="en-US" dirty="0"/>
                <a:t>person</a:t>
              </a:r>
            </a:p>
          </p:txBody>
        </p:sp>
      </p:grpSp>
      <p:grpSp>
        <p:nvGrpSpPr>
          <p:cNvPr id="9" name="Group 8"/>
          <p:cNvGrpSpPr/>
          <p:nvPr/>
        </p:nvGrpSpPr>
        <p:grpSpPr>
          <a:xfrm>
            <a:off x="9389533" y="2675464"/>
            <a:ext cx="2150533" cy="389469"/>
            <a:chOff x="9347200" y="2167464"/>
            <a:chExt cx="2150533" cy="389469"/>
          </a:xfrm>
        </p:grpSpPr>
        <p:sp>
          <p:nvSpPr>
            <p:cNvPr id="10" name="Rectangle 9"/>
            <p:cNvSpPr/>
            <p:nvPr/>
          </p:nvSpPr>
          <p:spPr>
            <a:xfrm>
              <a:off x="9347200" y="2167464"/>
              <a:ext cx="389467" cy="389469"/>
            </a:xfrm>
            <a:prstGeom prst="rect">
              <a:avLst/>
            </a:prstGeom>
            <a:solidFill>
              <a:srgbClr val="2C1FF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9872133" y="2167464"/>
              <a:ext cx="1625600" cy="369332"/>
            </a:xfrm>
            <a:prstGeom prst="rect">
              <a:avLst/>
            </a:prstGeom>
            <a:noFill/>
          </p:spPr>
          <p:txBody>
            <a:bodyPr wrap="square" rtlCol="0">
              <a:spAutoFit/>
            </a:bodyPr>
            <a:lstStyle/>
            <a:p>
              <a:r>
                <a:rPr lang="en-US" dirty="0"/>
                <a:t>grass</a:t>
              </a:r>
            </a:p>
          </p:txBody>
        </p:sp>
      </p:grpSp>
      <p:grpSp>
        <p:nvGrpSpPr>
          <p:cNvPr id="12" name="Group 11"/>
          <p:cNvGrpSpPr/>
          <p:nvPr/>
        </p:nvGrpSpPr>
        <p:grpSpPr>
          <a:xfrm>
            <a:off x="9389533" y="3081863"/>
            <a:ext cx="2150535" cy="372540"/>
            <a:chOff x="9347200" y="2167464"/>
            <a:chExt cx="2150533" cy="389469"/>
          </a:xfrm>
        </p:grpSpPr>
        <p:sp>
          <p:nvSpPr>
            <p:cNvPr id="13" name="Rectangle 12"/>
            <p:cNvSpPr/>
            <p:nvPr/>
          </p:nvSpPr>
          <p:spPr>
            <a:xfrm>
              <a:off x="9347200" y="2167464"/>
              <a:ext cx="389467" cy="389469"/>
            </a:xfrm>
            <a:prstGeom prst="rect">
              <a:avLst/>
            </a:prstGeom>
            <a:solidFill>
              <a:srgbClr val="B2FF6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9872133" y="2167464"/>
              <a:ext cx="1625600" cy="386115"/>
            </a:xfrm>
            <a:prstGeom prst="rect">
              <a:avLst/>
            </a:prstGeom>
            <a:noFill/>
          </p:spPr>
          <p:txBody>
            <a:bodyPr wrap="square" rtlCol="0">
              <a:spAutoFit/>
            </a:bodyPr>
            <a:lstStyle/>
            <a:p>
              <a:r>
                <a:rPr lang="en-US" dirty="0"/>
                <a:t>trees</a:t>
              </a:r>
            </a:p>
          </p:txBody>
        </p:sp>
      </p:grpSp>
      <p:grpSp>
        <p:nvGrpSpPr>
          <p:cNvPr id="15" name="Group 14"/>
          <p:cNvGrpSpPr/>
          <p:nvPr/>
        </p:nvGrpSpPr>
        <p:grpSpPr>
          <a:xfrm>
            <a:off x="9389533" y="3454402"/>
            <a:ext cx="2150535" cy="372540"/>
            <a:chOff x="9347200" y="2167464"/>
            <a:chExt cx="2150533" cy="389469"/>
          </a:xfrm>
        </p:grpSpPr>
        <p:sp>
          <p:nvSpPr>
            <p:cNvPr id="16" name="Rectangle 15"/>
            <p:cNvSpPr/>
            <p:nvPr/>
          </p:nvSpPr>
          <p:spPr>
            <a:xfrm>
              <a:off x="9347200" y="2167464"/>
              <a:ext cx="389467" cy="389469"/>
            </a:xfrm>
            <a:prstGeom prst="rect">
              <a:avLst/>
            </a:prstGeom>
            <a:solidFill>
              <a:srgbClr val="E7FA2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9872133" y="2167464"/>
              <a:ext cx="1625600" cy="386115"/>
            </a:xfrm>
            <a:prstGeom prst="rect">
              <a:avLst/>
            </a:prstGeom>
            <a:noFill/>
          </p:spPr>
          <p:txBody>
            <a:bodyPr wrap="square" rtlCol="0">
              <a:spAutoFit/>
            </a:bodyPr>
            <a:lstStyle/>
            <a:p>
              <a:r>
                <a:rPr lang="en-US" dirty="0"/>
                <a:t>motorbike</a:t>
              </a:r>
            </a:p>
          </p:txBody>
        </p:sp>
      </p:grpSp>
      <p:grpSp>
        <p:nvGrpSpPr>
          <p:cNvPr id="19" name="Group 18"/>
          <p:cNvGrpSpPr/>
          <p:nvPr/>
        </p:nvGrpSpPr>
        <p:grpSpPr>
          <a:xfrm>
            <a:off x="9389533" y="3807681"/>
            <a:ext cx="2150535" cy="372540"/>
            <a:chOff x="9347200" y="2167464"/>
            <a:chExt cx="2150533" cy="389469"/>
          </a:xfrm>
        </p:grpSpPr>
        <p:sp>
          <p:nvSpPr>
            <p:cNvPr id="20" name="Rectangle 19"/>
            <p:cNvSpPr/>
            <p:nvPr/>
          </p:nvSpPr>
          <p:spPr>
            <a:xfrm>
              <a:off x="9347200" y="2167464"/>
              <a:ext cx="389467" cy="389469"/>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9872133" y="2167464"/>
              <a:ext cx="1625600" cy="386115"/>
            </a:xfrm>
            <a:prstGeom prst="rect">
              <a:avLst/>
            </a:prstGeom>
            <a:noFill/>
          </p:spPr>
          <p:txBody>
            <a:bodyPr wrap="square" rtlCol="0">
              <a:spAutoFit/>
            </a:bodyPr>
            <a:lstStyle/>
            <a:p>
              <a:r>
                <a:rPr lang="en-US" dirty="0"/>
                <a:t>road</a:t>
              </a:r>
            </a:p>
          </p:txBody>
        </p:sp>
      </p:grpSp>
    </p:spTree>
    <p:extLst>
      <p:ext uri="{BB962C8B-B14F-4D97-AF65-F5344CB8AC3E}">
        <p14:creationId xmlns:p14="http://schemas.microsoft.com/office/powerpoint/2010/main" val="105389114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Evaluation metric</a:t>
            </a:r>
          </a:p>
        </p:txBody>
      </p:sp>
      <p:sp>
        <p:nvSpPr>
          <p:cNvPr id="3" name="Content Placeholder 2"/>
          <p:cNvSpPr>
            <a:spLocks noGrp="1"/>
          </p:cNvSpPr>
          <p:nvPr>
            <p:ph idx="1"/>
          </p:nvPr>
        </p:nvSpPr>
        <p:spPr>
          <a:xfrm>
            <a:off x="838200" y="1825624"/>
            <a:ext cx="5376333" cy="4778375"/>
          </a:xfrm>
        </p:spPr>
        <p:txBody>
          <a:bodyPr/>
          <a:lstStyle/>
          <a:p>
            <a:r>
              <a:rPr lang="en-US" dirty="0"/>
              <a:t>Pixel classification!</a:t>
            </a:r>
          </a:p>
          <a:p>
            <a:r>
              <a:rPr lang="en-US" dirty="0"/>
              <a:t>Accuracy?</a:t>
            </a:r>
          </a:p>
          <a:p>
            <a:pPr lvl="1"/>
            <a:r>
              <a:rPr lang="en-US" dirty="0"/>
              <a:t>Heavily unbalanced</a:t>
            </a:r>
          </a:p>
          <a:p>
            <a:r>
              <a:rPr lang="en-US" i="1" dirty="0"/>
              <a:t>Intersection over Union</a:t>
            </a:r>
          </a:p>
          <a:p>
            <a:pPr lvl="1"/>
            <a:r>
              <a:rPr lang="en-US" dirty="0"/>
              <a:t>Average across classes and images</a:t>
            </a:r>
          </a:p>
          <a:p>
            <a:r>
              <a:rPr lang="en-US" dirty="0"/>
              <a:t>Per-class accuracy</a:t>
            </a:r>
          </a:p>
          <a:p>
            <a:pPr lvl="1"/>
            <a:r>
              <a:rPr lang="en-US" dirty="0"/>
              <a:t>Average across classes and images</a:t>
            </a:r>
          </a:p>
          <a:p>
            <a:endParaRPr lang="en-US" i="1" dirty="0"/>
          </a:p>
        </p:txBody>
      </p:sp>
      <p:sp>
        <p:nvSpPr>
          <p:cNvPr id="4" name="Rectangle 3"/>
          <p:cNvSpPr/>
          <p:nvPr/>
        </p:nvSpPr>
        <p:spPr>
          <a:xfrm>
            <a:off x="6790267" y="1690688"/>
            <a:ext cx="3979333" cy="279664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7569200" y="2353733"/>
            <a:ext cx="677333" cy="1388534"/>
          </a:xfrm>
          <a:prstGeom prst="ellipse">
            <a:avLst/>
          </a:prstGeom>
          <a:solidFill>
            <a:schemeClr val="accent1">
              <a:alpha val="6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9025466" y="2394743"/>
            <a:ext cx="677333" cy="1388534"/>
          </a:xfrm>
          <a:prstGeom prst="ellipse">
            <a:avLst/>
          </a:prstGeom>
          <a:solidFill>
            <a:schemeClr val="accent1">
              <a:alpha val="6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rot="5400000">
            <a:off x="8424332" y="2077906"/>
            <a:ext cx="677333" cy="2726266"/>
          </a:xfrm>
          <a:prstGeom prst="ellipse">
            <a:avLst/>
          </a:prstGeom>
          <a:solidFill>
            <a:srgbClr val="FF0000">
              <a:alpha val="4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3929345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Things vs Stuff</a:t>
            </a:r>
          </a:p>
        </p:txBody>
      </p:sp>
      <p:sp>
        <p:nvSpPr>
          <p:cNvPr id="4" name="Content Placeholder 3"/>
          <p:cNvSpPr>
            <a:spLocks noGrp="1"/>
          </p:cNvSpPr>
          <p:nvPr>
            <p:ph sz="half" idx="1"/>
          </p:nvPr>
        </p:nvSpPr>
        <p:spPr>
          <a:xfrm>
            <a:off x="838200" y="1351492"/>
            <a:ext cx="5181600" cy="4351338"/>
          </a:xfrm>
        </p:spPr>
        <p:txBody>
          <a:bodyPr>
            <a:normAutofit fontScale="92500" lnSpcReduction="10000"/>
          </a:bodyPr>
          <a:lstStyle/>
          <a:p>
            <a:pPr marL="0" indent="0">
              <a:buNone/>
            </a:pPr>
            <a:r>
              <a:rPr lang="en-US" dirty="0"/>
              <a:t>THINGS</a:t>
            </a:r>
          </a:p>
          <a:p>
            <a:r>
              <a:rPr lang="en-US" dirty="0"/>
              <a:t>Person, cat, horse, </a:t>
            </a:r>
            <a:r>
              <a:rPr lang="en-US" dirty="0" err="1"/>
              <a:t>etc</a:t>
            </a:r>
            <a:endParaRPr lang="en-US" dirty="0"/>
          </a:p>
          <a:p>
            <a:r>
              <a:rPr lang="en-US" dirty="0"/>
              <a:t>Constrained shape</a:t>
            </a:r>
          </a:p>
          <a:p>
            <a:r>
              <a:rPr lang="en-US" dirty="0"/>
              <a:t>Individual instances with separate identity</a:t>
            </a:r>
          </a:p>
          <a:p>
            <a:r>
              <a:rPr lang="en-US" dirty="0"/>
              <a:t>May need to look at objects</a:t>
            </a:r>
          </a:p>
        </p:txBody>
      </p:sp>
      <p:sp>
        <p:nvSpPr>
          <p:cNvPr id="5" name="Content Placeholder 4"/>
          <p:cNvSpPr>
            <a:spLocks noGrp="1"/>
          </p:cNvSpPr>
          <p:nvPr>
            <p:ph sz="half" idx="2"/>
          </p:nvPr>
        </p:nvSpPr>
        <p:spPr>
          <a:xfrm>
            <a:off x="6172200" y="1351492"/>
            <a:ext cx="5181600" cy="2661708"/>
          </a:xfrm>
        </p:spPr>
        <p:txBody>
          <a:bodyPr>
            <a:normAutofit fontScale="92500" lnSpcReduction="10000"/>
          </a:bodyPr>
          <a:lstStyle/>
          <a:p>
            <a:pPr marL="0" indent="0">
              <a:buNone/>
            </a:pPr>
            <a:r>
              <a:rPr lang="en-US" dirty="0"/>
              <a:t>STUFF</a:t>
            </a:r>
          </a:p>
          <a:p>
            <a:r>
              <a:rPr lang="en-US" dirty="0"/>
              <a:t>Road, grass, sky </a:t>
            </a:r>
            <a:r>
              <a:rPr lang="en-US" dirty="0" err="1"/>
              <a:t>etc</a:t>
            </a:r>
            <a:endParaRPr lang="en-US" dirty="0"/>
          </a:p>
          <a:p>
            <a:r>
              <a:rPr lang="en-US" dirty="0"/>
              <a:t>Amorphous, no shape</a:t>
            </a:r>
          </a:p>
          <a:p>
            <a:r>
              <a:rPr lang="en-US" dirty="0"/>
              <a:t>No notion of instances</a:t>
            </a:r>
          </a:p>
          <a:p>
            <a:r>
              <a:rPr lang="en-US" dirty="0"/>
              <a:t>Can be done at pixel level</a:t>
            </a:r>
          </a:p>
          <a:p>
            <a:r>
              <a:rPr lang="en-US" dirty="0"/>
              <a:t>“texture”</a:t>
            </a:r>
          </a:p>
        </p:txBody>
      </p:sp>
      <p:pic>
        <p:nvPicPr>
          <p:cNvPr id="6" name="Picture 5"/>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084917" y="4216400"/>
            <a:ext cx="1981200" cy="2641600"/>
          </a:xfrm>
          <a:prstGeom prst="rect">
            <a:avLst/>
          </a:prstGeom>
        </p:spPr>
      </p:pic>
      <p:pic>
        <p:nvPicPr>
          <p:cNvPr id="7" name="Picture 6"/>
          <p:cNvPicPr>
            <a:picLocks noChangeAspect="1"/>
          </p:cNvPicPr>
          <p:nvPr/>
        </p:nvPicPr>
        <p:blipFill>
          <a:blip r:embed="rId3"/>
          <a:stretch>
            <a:fillRect/>
          </a:stretch>
        </p:blipFill>
        <p:spPr>
          <a:xfrm>
            <a:off x="6172200" y="4375456"/>
            <a:ext cx="4135967" cy="2323487"/>
          </a:xfrm>
          <a:prstGeom prst="rect">
            <a:avLst/>
          </a:prstGeom>
        </p:spPr>
      </p:pic>
    </p:spTree>
    <p:extLst>
      <p:ext uri="{BB962C8B-B14F-4D97-AF65-F5344CB8AC3E}">
        <p14:creationId xmlns:p14="http://schemas.microsoft.com/office/powerpoint/2010/main" val="379989262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Challenges in data collection</a:t>
            </a:r>
          </a:p>
        </p:txBody>
      </p:sp>
      <p:sp>
        <p:nvSpPr>
          <p:cNvPr id="3" name="Content Placeholder 2"/>
          <p:cNvSpPr>
            <a:spLocks noGrp="1"/>
          </p:cNvSpPr>
          <p:nvPr>
            <p:ph idx="1"/>
          </p:nvPr>
        </p:nvSpPr>
        <p:spPr>
          <a:xfrm>
            <a:off x="838200" y="1825624"/>
            <a:ext cx="10515600" cy="5032375"/>
          </a:xfrm>
        </p:spPr>
        <p:txBody>
          <a:bodyPr/>
          <a:lstStyle/>
          <a:p>
            <a:r>
              <a:rPr lang="en-US" dirty="0"/>
              <a:t>Precise localization is hard to annotate</a:t>
            </a:r>
          </a:p>
          <a:p>
            <a:endParaRPr lang="en-US" dirty="0"/>
          </a:p>
          <a:p>
            <a:r>
              <a:rPr lang="en-US" dirty="0"/>
              <a:t>Annotating every pixel leads to heavy tails</a:t>
            </a:r>
          </a:p>
          <a:p>
            <a:endParaRPr lang="en-US" dirty="0"/>
          </a:p>
          <a:p>
            <a:r>
              <a:rPr lang="en-US" dirty="0"/>
              <a:t>Common solution: annotate few classes (often things), mark rest as “Other”</a:t>
            </a:r>
          </a:p>
          <a:p>
            <a:endParaRPr lang="en-US" dirty="0"/>
          </a:p>
          <a:p>
            <a:r>
              <a:rPr lang="en-US" dirty="0"/>
              <a:t>Common datasets: PASCAL VOC 2012 (~1500 images, 20 categories), COCO (~100k images, 20 categories)</a:t>
            </a:r>
          </a:p>
        </p:txBody>
      </p:sp>
    </p:spTree>
    <p:extLst>
      <p:ext uri="{BB962C8B-B14F-4D97-AF65-F5344CB8AC3E}">
        <p14:creationId xmlns:p14="http://schemas.microsoft.com/office/powerpoint/2010/main" val="307281163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Pre-</a:t>
            </a:r>
            <a:r>
              <a:rPr lang="en-US" dirty="0" err="1"/>
              <a:t>convnet</a:t>
            </a:r>
            <a:r>
              <a:rPr lang="en-US" dirty="0"/>
              <a:t> semantic segmentation</a:t>
            </a:r>
          </a:p>
        </p:txBody>
      </p:sp>
      <p:sp>
        <p:nvSpPr>
          <p:cNvPr id="6" name="Content Placeholder 5"/>
          <p:cNvSpPr>
            <a:spLocks noGrp="1"/>
          </p:cNvSpPr>
          <p:nvPr>
            <p:ph idx="1"/>
          </p:nvPr>
        </p:nvSpPr>
        <p:spPr/>
        <p:txBody>
          <a:bodyPr/>
          <a:lstStyle/>
          <a:p>
            <a:r>
              <a:rPr lang="en-US" dirty="0"/>
              <a:t>Things</a:t>
            </a:r>
          </a:p>
          <a:p>
            <a:pPr lvl="1"/>
            <a:r>
              <a:rPr lang="en-US" dirty="0"/>
              <a:t>Do object detection, then segment out detected objects</a:t>
            </a:r>
          </a:p>
          <a:p>
            <a:r>
              <a:rPr lang="en-US" dirty="0"/>
              <a:t>Stuff</a:t>
            </a:r>
          </a:p>
          <a:p>
            <a:pPr lvl="1"/>
            <a:r>
              <a:rPr lang="en-US" dirty="0"/>
              <a:t>”Texture classification”</a:t>
            </a:r>
          </a:p>
          <a:p>
            <a:pPr lvl="1"/>
            <a:r>
              <a:rPr lang="en-US" dirty="0"/>
              <a:t>Compute histograms of filter responses</a:t>
            </a:r>
          </a:p>
          <a:p>
            <a:pPr lvl="1"/>
            <a:r>
              <a:rPr lang="en-US" dirty="0"/>
              <a:t>Classify local image patches</a:t>
            </a:r>
          </a:p>
        </p:txBody>
      </p:sp>
    </p:spTree>
    <p:extLst>
      <p:ext uri="{BB962C8B-B14F-4D97-AF65-F5344CB8AC3E}">
        <p14:creationId xmlns:p14="http://schemas.microsoft.com/office/powerpoint/2010/main" val="90283991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Semantic segmentation using convolutional networks</a:t>
            </a:r>
          </a:p>
        </p:txBody>
      </p:sp>
      <p:sp>
        <p:nvSpPr>
          <p:cNvPr id="4" name="Cube 3"/>
          <p:cNvSpPr/>
          <p:nvPr/>
        </p:nvSpPr>
        <p:spPr>
          <a:xfrm>
            <a:off x="3877733" y="2015066"/>
            <a:ext cx="4030133" cy="3725333"/>
          </a:xfrm>
          <a:prstGeom prst="cube">
            <a:avLst>
              <a:gd name="adj" fmla="val 454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Arrow Connector 5"/>
          <p:cNvCxnSpPr/>
          <p:nvPr/>
        </p:nvCxnSpPr>
        <p:spPr>
          <a:xfrm>
            <a:off x="3877733" y="6096000"/>
            <a:ext cx="3843867" cy="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5630332" y="6096000"/>
            <a:ext cx="524933" cy="369332"/>
          </a:xfrm>
          <a:prstGeom prst="rect">
            <a:avLst/>
          </a:prstGeom>
          <a:noFill/>
        </p:spPr>
        <p:txBody>
          <a:bodyPr wrap="square" rtlCol="0">
            <a:spAutoFit/>
          </a:bodyPr>
          <a:lstStyle/>
          <a:p>
            <a:pPr algn="ctr"/>
            <a:r>
              <a:rPr lang="en-US" dirty="0"/>
              <a:t>h</a:t>
            </a:r>
          </a:p>
        </p:txBody>
      </p:sp>
      <p:cxnSp>
        <p:nvCxnSpPr>
          <p:cNvPr id="8" name="Straight Arrow Connector 7"/>
          <p:cNvCxnSpPr/>
          <p:nvPr/>
        </p:nvCxnSpPr>
        <p:spPr>
          <a:xfrm>
            <a:off x="3725333" y="2149210"/>
            <a:ext cx="0" cy="3591189"/>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3200400" y="3575472"/>
            <a:ext cx="524933" cy="369332"/>
          </a:xfrm>
          <a:prstGeom prst="rect">
            <a:avLst/>
          </a:prstGeom>
          <a:noFill/>
        </p:spPr>
        <p:txBody>
          <a:bodyPr wrap="square" rtlCol="0">
            <a:spAutoFit/>
          </a:bodyPr>
          <a:lstStyle/>
          <a:p>
            <a:pPr algn="ctr"/>
            <a:r>
              <a:rPr lang="en-US" dirty="0"/>
              <a:t>w</a:t>
            </a:r>
          </a:p>
        </p:txBody>
      </p:sp>
      <p:cxnSp>
        <p:nvCxnSpPr>
          <p:cNvPr id="13" name="Straight Arrow Connector 12"/>
          <p:cNvCxnSpPr/>
          <p:nvPr/>
        </p:nvCxnSpPr>
        <p:spPr>
          <a:xfrm flipV="1">
            <a:off x="7772400" y="5689601"/>
            <a:ext cx="237067" cy="237066"/>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7763932" y="5740400"/>
            <a:ext cx="524933" cy="369332"/>
          </a:xfrm>
          <a:prstGeom prst="rect">
            <a:avLst/>
          </a:prstGeom>
          <a:noFill/>
        </p:spPr>
        <p:txBody>
          <a:bodyPr wrap="square" rtlCol="0">
            <a:spAutoFit/>
          </a:bodyPr>
          <a:lstStyle/>
          <a:p>
            <a:pPr algn="ctr"/>
            <a:r>
              <a:rPr lang="en-US" dirty="0"/>
              <a:t>3</a:t>
            </a:r>
          </a:p>
        </p:txBody>
      </p:sp>
    </p:spTree>
    <p:extLst>
      <p:ext uri="{BB962C8B-B14F-4D97-AF65-F5344CB8AC3E}">
        <p14:creationId xmlns:p14="http://schemas.microsoft.com/office/powerpoint/2010/main" val="196117054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Semantic segmentation using convolutional networks</a:t>
            </a:r>
          </a:p>
        </p:txBody>
      </p:sp>
      <p:sp>
        <p:nvSpPr>
          <p:cNvPr id="4" name="Cube 3"/>
          <p:cNvSpPr/>
          <p:nvPr/>
        </p:nvSpPr>
        <p:spPr>
          <a:xfrm>
            <a:off x="3877733" y="2015066"/>
            <a:ext cx="4030133" cy="3725333"/>
          </a:xfrm>
          <a:prstGeom prst="cube">
            <a:avLst>
              <a:gd name="adj" fmla="val 454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Arrow Connector 5"/>
          <p:cNvCxnSpPr/>
          <p:nvPr/>
        </p:nvCxnSpPr>
        <p:spPr>
          <a:xfrm>
            <a:off x="3640666" y="5825067"/>
            <a:ext cx="812801" cy="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852332" y="5842000"/>
            <a:ext cx="524933" cy="369332"/>
          </a:xfrm>
          <a:prstGeom prst="rect">
            <a:avLst/>
          </a:prstGeom>
          <a:noFill/>
        </p:spPr>
        <p:txBody>
          <a:bodyPr wrap="square" rtlCol="0">
            <a:spAutoFit/>
          </a:bodyPr>
          <a:lstStyle/>
          <a:p>
            <a:pPr algn="ctr"/>
            <a:r>
              <a:rPr lang="en-US"/>
              <a:t>h/4</a:t>
            </a:r>
            <a:endParaRPr lang="en-US" dirty="0"/>
          </a:p>
        </p:txBody>
      </p:sp>
      <p:cxnSp>
        <p:nvCxnSpPr>
          <p:cNvPr id="8" name="Straight Arrow Connector 7"/>
          <p:cNvCxnSpPr/>
          <p:nvPr/>
        </p:nvCxnSpPr>
        <p:spPr>
          <a:xfrm>
            <a:off x="3522133" y="4724400"/>
            <a:ext cx="0" cy="914399"/>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2929466" y="5031740"/>
            <a:ext cx="626534" cy="369332"/>
          </a:xfrm>
          <a:prstGeom prst="rect">
            <a:avLst/>
          </a:prstGeom>
          <a:noFill/>
        </p:spPr>
        <p:txBody>
          <a:bodyPr wrap="square" rtlCol="0">
            <a:spAutoFit/>
          </a:bodyPr>
          <a:lstStyle/>
          <a:p>
            <a:pPr algn="ctr"/>
            <a:r>
              <a:rPr lang="en-US"/>
              <a:t>w/4</a:t>
            </a:r>
            <a:endParaRPr lang="en-US" dirty="0"/>
          </a:p>
        </p:txBody>
      </p:sp>
      <p:sp>
        <p:nvSpPr>
          <p:cNvPr id="10" name="Cube 9"/>
          <p:cNvSpPr/>
          <p:nvPr/>
        </p:nvSpPr>
        <p:spPr>
          <a:xfrm>
            <a:off x="4453468" y="2607732"/>
            <a:ext cx="2404533" cy="2387601"/>
          </a:xfrm>
          <a:prstGeom prst="cube">
            <a:avLst>
              <a:gd name="adj" fmla="val 16603"/>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ube 10"/>
          <p:cNvSpPr/>
          <p:nvPr/>
        </p:nvSpPr>
        <p:spPr>
          <a:xfrm>
            <a:off x="3996268" y="3081865"/>
            <a:ext cx="2404533" cy="2387601"/>
          </a:xfrm>
          <a:prstGeom prst="cube">
            <a:avLst>
              <a:gd name="adj" fmla="val 16603"/>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Cube 13"/>
          <p:cNvSpPr/>
          <p:nvPr/>
        </p:nvSpPr>
        <p:spPr>
          <a:xfrm>
            <a:off x="4114801" y="3860801"/>
            <a:ext cx="1236132" cy="1269999"/>
          </a:xfrm>
          <a:prstGeom prst="cube">
            <a:avLst>
              <a:gd name="adj" fmla="val 32392"/>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Cube 14"/>
          <p:cNvSpPr/>
          <p:nvPr/>
        </p:nvSpPr>
        <p:spPr>
          <a:xfrm>
            <a:off x="3623734" y="4351868"/>
            <a:ext cx="1236132" cy="1269999"/>
          </a:xfrm>
          <a:prstGeom prst="cube">
            <a:avLst>
              <a:gd name="adj" fmla="val 32392"/>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4241799" y="4250267"/>
            <a:ext cx="524933" cy="369332"/>
          </a:xfrm>
          <a:prstGeom prst="rect">
            <a:avLst/>
          </a:prstGeom>
          <a:noFill/>
        </p:spPr>
        <p:txBody>
          <a:bodyPr wrap="square" rtlCol="0">
            <a:spAutoFit/>
          </a:bodyPr>
          <a:lstStyle/>
          <a:p>
            <a:pPr algn="ctr"/>
            <a:r>
              <a:rPr lang="en-US" dirty="0">
                <a:solidFill>
                  <a:schemeClr val="bg1"/>
                </a:solidFill>
              </a:rPr>
              <a:t>c</a:t>
            </a:r>
          </a:p>
        </p:txBody>
      </p:sp>
      <p:cxnSp>
        <p:nvCxnSpPr>
          <p:cNvPr id="13" name="Straight Arrow Connector 12"/>
          <p:cNvCxnSpPr/>
          <p:nvPr/>
        </p:nvCxnSpPr>
        <p:spPr>
          <a:xfrm flipV="1">
            <a:off x="4368800" y="4351867"/>
            <a:ext cx="389467" cy="389466"/>
          </a:xfrm>
          <a:prstGeom prst="straightConnector1">
            <a:avLst/>
          </a:prstGeom>
          <a:ln>
            <a:solidFill>
              <a:schemeClr val="bg1"/>
            </a:solidFill>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64652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P spid="11" grpId="0" animBg="1"/>
      <p:bldP spid="14" grpId="0" animBg="1"/>
      <p:bldP spid="15" grpId="0" animBg="1"/>
      <p:bldP spid="18"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ube 20"/>
          <p:cNvSpPr/>
          <p:nvPr/>
        </p:nvSpPr>
        <p:spPr>
          <a:xfrm>
            <a:off x="4876800" y="1744133"/>
            <a:ext cx="1947333" cy="1947334"/>
          </a:xfrm>
          <a:prstGeom prst="cube">
            <a:avLst>
              <a:gd name="adj" fmla="val 6394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a:t>Semantic segmentation using convolutional networks</a:t>
            </a:r>
          </a:p>
        </p:txBody>
      </p:sp>
      <p:sp>
        <p:nvSpPr>
          <p:cNvPr id="8" name="Cube 7"/>
          <p:cNvSpPr/>
          <p:nvPr/>
        </p:nvSpPr>
        <p:spPr>
          <a:xfrm>
            <a:off x="4876800" y="1642535"/>
            <a:ext cx="4182533" cy="4080932"/>
          </a:xfrm>
          <a:prstGeom prst="cube">
            <a:avLst>
              <a:gd name="adj" fmla="val 32392"/>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p:cNvGrpSpPr/>
          <p:nvPr/>
        </p:nvGrpSpPr>
        <p:grpSpPr>
          <a:xfrm>
            <a:off x="7670800" y="1608667"/>
            <a:ext cx="1303867" cy="1286933"/>
            <a:chOff x="4775200" y="2099733"/>
            <a:chExt cx="1303867" cy="1286933"/>
          </a:xfrm>
        </p:grpSpPr>
        <p:sp>
          <p:nvSpPr>
            <p:cNvPr id="9" name="TextBox 8"/>
            <p:cNvSpPr txBox="1"/>
            <p:nvPr/>
          </p:nvSpPr>
          <p:spPr>
            <a:xfrm>
              <a:off x="5156199" y="2370667"/>
              <a:ext cx="524933" cy="369332"/>
            </a:xfrm>
            <a:prstGeom prst="rect">
              <a:avLst/>
            </a:prstGeom>
            <a:noFill/>
          </p:spPr>
          <p:txBody>
            <a:bodyPr wrap="square" rtlCol="0">
              <a:spAutoFit/>
            </a:bodyPr>
            <a:lstStyle/>
            <a:p>
              <a:pPr algn="ctr"/>
              <a:r>
                <a:rPr lang="en-US" dirty="0">
                  <a:solidFill>
                    <a:schemeClr val="bg1"/>
                  </a:solidFill>
                </a:rPr>
                <a:t>c</a:t>
              </a:r>
            </a:p>
          </p:txBody>
        </p:sp>
        <p:cxnSp>
          <p:nvCxnSpPr>
            <p:cNvPr id="10" name="Straight Arrow Connector 9"/>
            <p:cNvCxnSpPr/>
            <p:nvPr/>
          </p:nvCxnSpPr>
          <p:spPr>
            <a:xfrm flipV="1">
              <a:off x="4775200" y="2099733"/>
              <a:ext cx="1303867" cy="1286933"/>
            </a:xfrm>
            <a:prstGeom prst="straightConnector1">
              <a:avLst/>
            </a:prstGeom>
            <a:ln>
              <a:solidFill>
                <a:schemeClr val="bg1"/>
              </a:solidFill>
              <a:headEnd type="triangle"/>
              <a:tailEnd type="triangle"/>
            </a:ln>
          </p:spPr>
          <p:style>
            <a:lnRef idx="1">
              <a:schemeClr val="accent1"/>
            </a:lnRef>
            <a:fillRef idx="0">
              <a:schemeClr val="accent1"/>
            </a:fillRef>
            <a:effectRef idx="0">
              <a:schemeClr val="accent1"/>
            </a:effectRef>
            <a:fontRef idx="minor">
              <a:schemeClr val="tx1"/>
            </a:fontRef>
          </p:style>
        </p:cxnSp>
      </p:grpSp>
      <p:graphicFrame>
        <p:nvGraphicFramePr>
          <p:cNvPr id="20" name="Table 19"/>
          <p:cNvGraphicFramePr>
            <a:graphicFrameLocks noGrp="1"/>
          </p:cNvGraphicFramePr>
          <p:nvPr>
            <p:extLst/>
          </p:nvPr>
        </p:nvGraphicFramePr>
        <p:xfrm>
          <a:off x="4859866" y="3022599"/>
          <a:ext cx="2912536" cy="2700868"/>
        </p:xfrm>
        <a:graphic>
          <a:graphicData uri="http://schemas.openxmlformats.org/drawingml/2006/table">
            <a:tbl>
              <a:tblPr firstRow="1" bandRow="1">
                <a:tableStyleId>{5940675A-B579-460E-94D1-54222C63F5DA}</a:tableStyleId>
              </a:tblPr>
              <a:tblGrid>
                <a:gridCol w="728134">
                  <a:extLst>
                    <a:ext uri="{9D8B030D-6E8A-4147-A177-3AD203B41FA5}">
                      <a16:colId xmlns:a16="http://schemas.microsoft.com/office/drawing/2014/main" val="20000"/>
                    </a:ext>
                  </a:extLst>
                </a:gridCol>
                <a:gridCol w="728134">
                  <a:extLst>
                    <a:ext uri="{9D8B030D-6E8A-4147-A177-3AD203B41FA5}">
                      <a16:colId xmlns:a16="http://schemas.microsoft.com/office/drawing/2014/main" val="20001"/>
                    </a:ext>
                  </a:extLst>
                </a:gridCol>
                <a:gridCol w="728134">
                  <a:extLst>
                    <a:ext uri="{9D8B030D-6E8A-4147-A177-3AD203B41FA5}">
                      <a16:colId xmlns:a16="http://schemas.microsoft.com/office/drawing/2014/main" val="20002"/>
                    </a:ext>
                  </a:extLst>
                </a:gridCol>
                <a:gridCol w="728134">
                  <a:extLst>
                    <a:ext uri="{9D8B030D-6E8A-4147-A177-3AD203B41FA5}">
                      <a16:colId xmlns:a16="http://schemas.microsoft.com/office/drawing/2014/main" val="20003"/>
                    </a:ext>
                  </a:extLst>
                </a:gridCol>
              </a:tblGrid>
              <a:tr h="675217">
                <a:tc>
                  <a:txBody>
                    <a:bodyPr/>
                    <a:lstStyle/>
                    <a:p>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0"/>
                  </a:ext>
                </a:extLst>
              </a:tr>
              <a:tr h="675217">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1"/>
                  </a:ext>
                </a:extLst>
              </a:tr>
              <a:tr h="675217">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2"/>
                  </a:ext>
                </a:extLst>
              </a:tr>
              <a:tr h="675217">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cxnSp>
        <p:nvCxnSpPr>
          <p:cNvPr id="4" name="Straight Arrow Connector 3"/>
          <p:cNvCxnSpPr/>
          <p:nvPr/>
        </p:nvCxnSpPr>
        <p:spPr>
          <a:xfrm>
            <a:off x="4859867" y="5875867"/>
            <a:ext cx="2878666" cy="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5918199" y="5892797"/>
            <a:ext cx="524933" cy="369332"/>
          </a:xfrm>
          <a:prstGeom prst="rect">
            <a:avLst/>
          </a:prstGeom>
          <a:noFill/>
        </p:spPr>
        <p:txBody>
          <a:bodyPr wrap="square" rtlCol="0">
            <a:spAutoFit/>
          </a:bodyPr>
          <a:lstStyle/>
          <a:p>
            <a:pPr algn="ctr"/>
            <a:r>
              <a:rPr lang="en-US"/>
              <a:t>h/4</a:t>
            </a:r>
            <a:endParaRPr lang="en-US" dirty="0"/>
          </a:p>
        </p:txBody>
      </p:sp>
      <p:cxnSp>
        <p:nvCxnSpPr>
          <p:cNvPr id="6" name="Straight Arrow Connector 5"/>
          <p:cNvCxnSpPr/>
          <p:nvPr/>
        </p:nvCxnSpPr>
        <p:spPr>
          <a:xfrm>
            <a:off x="4707467" y="2980267"/>
            <a:ext cx="0" cy="274320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4114800" y="3964941"/>
            <a:ext cx="626534" cy="369332"/>
          </a:xfrm>
          <a:prstGeom prst="rect">
            <a:avLst/>
          </a:prstGeom>
          <a:noFill/>
        </p:spPr>
        <p:txBody>
          <a:bodyPr wrap="square" rtlCol="0">
            <a:spAutoFit/>
          </a:bodyPr>
          <a:lstStyle/>
          <a:p>
            <a:pPr algn="ctr"/>
            <a:r>
              <a:rPr lang="en-US"/>
              <a:t>w/4</a:t>
            </a:r>
            <a:endParaRPr lang="en-US" dirty="0"/>
          </a:p>
        </p:txBody>
      </p:sp>
    </p:spTree>
    <p:extLst>
      <p:ext uri="{BB962C8B-B14F-4D97-AF65-F5344CB8AC3E}">
        <p14:creationId xmlns:p14="http://schemas.microsoft.com/office/powerpoint/2010/main" val="28498501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Convolution subsampling convolution</a:t>
            </a:r>
          </a:p>
        </p:txBody>
      </p:sp>
      <p:sp>
        <p:nvSpPr>
          <p:cNvPr id="36" name="Cube 35"/>
          <p:cNvSpPr/>
          <p:nvPr/>
        </p:nvSpPr>
        <p:spPr>
          <a:xfrm>
            <a:off x="1134532" y="2793999"/>
            <a:ext cx="2184400" cy="2235200"/>
          </a:xfrm>
          <a:prstGeom prst="cube">
            <a:avLst>
              <a:gd name="adj" fmla="val 1259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Cube 36"/>
          <p:cNvSpPr/>
          <p:nvPr/>
        </p:nvSpPr>
        <p:spPr>
          <a:xfrm>
            <a:off x="4555065" y="2793999"/>
            <a:ext cx="2184400" cy="2235200"/>
          </a:xfrm>
          <a:prstGeom prst="cube">
            <a:avLst>
              <a:gd name="adj" fmla="val 12597"/>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Cube 37"/>
          <p:cNvSpPr/>
          <p:nvPr/>
        </p:nvSpPr>
        <p:spPr>
          <a:xfrm>
            <a:off x="8111065" y="3386665"/>
            <a:ext cx="965200" cy="1049867"/>
          </a:xfrm>
          <a:prstGeom prst="cube">
            <a:avLst>
              <a:gd name="adj" fmla="val 26632"/>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Cube 38"/>
          <p:cNvSpPr/>
          <p:nvPr/>
        </p:nvSpPr>
        <p:spPr>
          <a:xfrm>
            <a:off x="10159999" y="3386665"/>
            <a:ext cx="965200" cy="1049867"/>
          </a:xfrm>
          <a:prstGeom prst="cube">
            <a:avLst>
              <a:gd name="adj" fmla="val 26632"/>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1134532" y="3064933"/>
            <a:ext cx="440267" cy="440267"/>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a:off x="8119531" y="3657598"/>
            <a:ext cx="440267" cy="440267"/>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ight Arrow 42"/>
          <p:cNvSpPr/>
          <p:nvPr/>
        </p:nvSpPr>
        <p:spPr>
          <a:xfrm>
            <a:off x="3606799" y="3877731"/>
            <a:ext cx="592667" cy="220134"/>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ight Arrow 43"/>
          <p:cNvSpPr/>
          <p:nvPr/>
        </p:nvSpPr>
        <p:spPr>
          <a:xfrm>
            <a:off x="7095064" y="3801531"/>
            <a:ext cx="592667" cy="220134"/>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ight Arrow 44"/>
          <p:cNvSpPr/>
          <p:nvPr/>
        </p:nvSpPr>
        <p:spPr>
          <a:xfrm>
            <a:off x="9347198" y="3801531"/>
            <a:ext cx="592667" cy="220134"/>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9CFEFB12-3FD4-7D44-ADEE-8C928F82C046}"/>
              </a:ext>
            </a:extLst>
          </p:cNvPr>
          <p:cNvSpPr txBox="1"/>
          <p:nvPr/>
        </p:nvSpPr>
        <p:spPr>
          <a:xfrm>
            <a:off x="3494314" y="3019734"/>
            <a:ext cx="970038" cy="923330"/>
          </a:xfrm>
          <a:prstGeom prst="rect">
            <a:avLst/>
          </a:prstGeom>
          <a:noFill/>
        </p:spPr>
        <p:txBody>
          <a:bodyPr wrap="square" rtlCol="0">
            <a:spAutoFit/>
          </a:bodyPr>
          <a:lstStyle/>
          <a:p>
            <a:r>
              <a:rPr lang="en-US" dirty="0"/>
              <a:t>conv + </a:t>
            </a:r>
            <a:r>
              <a:rPr lang="en-US" dirty="0">
                <a:solidFill>
                  <a:srgbClr val="FF0000"/>
                </a:solidFill>
              </a:rPr>
              <a:t>non-linearity</a:t>
            </a:r>
          </a:p>
        </p:txBody>
      </p:sp>
      <p:sp>
        <p:nvSpPr>
          <p:cNvPr id="13" name="TextBox 12">
            <a:extLst>
              <a:ext uri="{FF2B5EF4-FFF2-40B4-BE49-F238E27FC236}">
                <a16:creationId xmlns:a16="http://schemas.microsoft.com/office/drawing/2014/main" id="{CC73E76A-5F87-3E4D-989A-4E8349A13D50}"/>
              </a:ext>
            </a:extLst>
          </p:cNvPr>
          <p:cNvSpPr txBox="1"/>
          <p:nvPr/>
        </p:nvSpPr>
        <p:spPr>
          <a:xfrm>
            <a:off x="6747931" y="3481399"/>
            <a:ext cx="1390948" cy="369332"/>
          </a:xfrm>
          <a:prstGeom prst="rect">
            <a:avLst/>
          </a:prstGeom>
          <a:noFill/>
        </p:spPr>
        <p:txBody>
          <a:bodyPr wrap="square" rtlCol="0">
            <a:spAutoFit/>
          </a:bodyPr>
          <a:lstStyle/>
          <a:p>
            <a:r>
              <a:rPr lang="en-US" dirty="0"/>
              <a:t>subsample</a:t>
            </a:r>
          </a:p>
        </p:txBody>
      </p:sp>
      <p:sp>
        <p:nvSpPr>
          <p:cNvPr id="15" name="TextBox 14">
            <a:extLst>
              <a:ext uri="{FF2B5EF4-FFF2-40B4-BE49-F238E27FC236}">
                <a16:creationId xmlns:a16="http://schemas.microsoft.com/office/drawing/2014/main" id="{B2E07AAB-3586-D54F-BA18-DF1253187916}"/>
              </a:ext>
            </a:extLst>
          </p:cNvPr>
          <p:cNvSpPr txBox="1"/>
          <p:nvPr/>
        </p:nvSpPr>
        <p:spPr>
          <a:xfrm>
            <a:off x="9158512" y="2895663"/>
            <a:ext cx="970038" cy="923330"/>
          </a:xfrm>
          <a:prstGeom prst="rect">
            <a:avLst/>
          </a:prstGeom>
          <a:noFill/>
        </p:spPr>
        <p:txBody>
          <a:bodyPr wrap="square" rtlCol="0">
            <a:spAutoFit/>
          </a:bodyPr>
          <a:lstStyle/>
          <a:p>
            <a:r>
              <a:rPr lang="en-US" dirty="0"/>
              <a:t>conv + </a:t>
            </a:r>
            <a:r>
              <a:rPr lang="en-US" dirty="0">
                <a:solidFill>
                  <a:srgbClr val="FF0000"/>
                </a:solidFill>
              </a:rPr>
              <a:t>non-linearity</a:t>
            </a:r>
          </a:p>
        </p:txBody>
      </p:sp>
    </p:spTree>
    <p:extLst>
      <p:ext uri="{BB962C8B-B14F-4D97-AF65-F5344CB8AC3E}">
        <p14:creationId xmlns:p14="http://schemas.microsoft.com/office/powerpoint/2010/main" val="313215050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Semantic segmentation using convolutional networks</a:t>
            </a:r>
          </a:p>
        </p:txBody>
      </p:sp>
      <p:cxnSp>
        <p:nvCxnSpPr>
          <p:cNvPr id="4" name="Straight Arrow Connector 3"/>
          <p:cNvCxnSpPr/>
          <p:nvPr/>
        </p:nvCxnSpPr>
        <p:spPr>
          <a:xfrm>
            <a:off x="4859867" y="5875867"/>
            <a:ext cx="2878666" cy="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5918199" y="5892797"/>
            <a:ext cx="524933" cy="369332"/>
          </a:xfrm>
          <a:prstGeom prst="rect">
            <a:avLst/>
          </a:prstGeom>
          <a:noFill/>
        </p:spPr>
        <p:txBody>
          <a:bodyPr wrap="square" rtlCol="0">
            <a:spAutoFit/>
          </a:bodyPr>
          <a:lstStyle/>
          <a:p>
            <a:pPr algn="ctr"/>
            <a:r>
              <a:rPr lang="en-US"/>
              <a:t>h/4</a:t>
            </a:r>
            <a:endParaRPr lang="en-US" dirty="0"/>
          </a:p>
        </p:txBody>
      </p:sp>
      <p:cxnSp>
        <p:nvCxnSpPr>
          <p:cNvPr id="6" name="Straight Arrow Connector 5"/>
          <p:cNvCxnSpPr/>
          <p:nvPr/>
        </p:nvCxnSpPr>
        <p:spPr>
          <a:xfrm>
            <a:off x="4707467" y="2980267"/>
            <a:ext cx="0" cy="274320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4114800" y="3964941"/>
            <a:ext cx="626534" cy="369332"/>
          </a:xfrm>
          <a:prstGeom prst="rect">
            <a:avLst/>
          </a:prstGeom>
          <a:noFill/>
        </p:spPr>
        <p:txBody>
          <a:bodyPr wrap="square" rtlCol="0">
            <a:spAutoFit/>
          </a:bodyPr>
          <a:lstStyle/>
          <a:p>
            <a:pPr algn="ctr"/>
            <a:r>
              <a:rPr lang="en-US"/>
              <a:t>w/4</a:t>
            </a:r>
            <a:endParaRPr lang="en-US" dirty="0"/>
          </a:p>
        </p:txBody>
      </p:sp>
      <p:sp>
        <p:nvSpPr>
          <p:cNvPr id="8" name="Cube 7"/>
          <p:cNvSpPr/>
          <p:nvPr/>
        </p:nvSpPr>
        <p:spPr>
          <a:xfrm>
            <a:off x="4876800" y="1642535"/>
            <a:ext cx="4182533" cy="4080932"/>
          </a:xfrm>
          <a:prstGeom prst="cube">
            <a:avLst>
              <a:gd name="adj" fmla="val 32392"/>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p:cNvGrpSpPr/>
          <p:nvPr/>
        </p:nvGrpSpPr>
        <p:grpSpPr>
          <a:xfrm>
            <a:off x="7670800" y="1608667"/>
            <a:ext cx="1303867" cy="1286933"/>
            <a:chOff x="4775200" y="2099733"/>
            <a:chExt cx="1303867" cy="1286933"/>
          </a:xfrm>
        </p:grpSpPr>
        <p:sp>
          <p:nvSpPr>
            <p:cNvPr id="9" name="TextBox 8"/>
            <p:cNvSpPr txBox="1"/>
            <p:nvPr/>
          </p:nvSpPr>
          <p:spPr>
            <a:xfrm>
              <a:off x="5156199" y="2370667"/>
              <a:ext cx="524933" cy="369332"/>
            </a:xfrm>
            <a:prstGeom prst="rect">
              <a:avLst/>
            </a:prstGeom>
            <a:noFill/>
          </p:spPr>
          <p:txBody>
            <a:bodyPr wrap="square" rtlCol="0">
              <a:spAutoFit/>
            </a:bodyPr>
            <a:lstStyle/>
            <a:p>
              <a:pPr algn="ctr"/>
              <a:r>
                <a:rPr lang="en-US" dirty="0">
                  <a:solidFill>
                    <a:schemeClr val="bg1"/>
                  </a:solidFill>
                </a:rPr>
                <a:t>c</a:t>
              </a:r>
            </a:p>
          </p:txBody>
        </p:sp>
        <p:cxnSp>
          <p:nvCxnSpPr>
            <p:cNvPr id="10" name="Straight Arrow Connector 9"/>
            <p:cNvCxnSpPr/>
            <p:nvPr/>
          </p:nvCxnSpPr>
          <p:spPr>
            <a:xfrm flipV="1">
              <a:off x="4775200" y="2099733"/>
              <a:ext cx="1303867" cy="1286933"/>
            </a:xfrm>
            <a:prstGeom prst="straightConnector1">
              <a:avLst/>
            </a:prstGeom>
            <a:ln>
              <a:solidFill>
                <a:schemeClr val="bg1"/>
              </a:solidFill>
              <a:headEnd type="triangle"/>
              <a:tailEnd type="triangle"/>
            </a:ln>
          </p:spPr>
          <p:style>
            <a:lnRef idx="1">
              <a:schemeClr val="accent1"/>
            </a:lnRef>
            <a:fillRef idx="0">
              <a:schemeClr val="accent1"/>
            </a:fillRef>
            <a:effectRef idx="0">
              <a:schemeClr val="accent1"/>
            </a:effectRef>
            <a:fontRef idx="minor">
              <a:schemeClr val="tx1"/>
            </a:fontRef>
          </p:style>
        </p:cxnSp>
      </p:grpSp>
      <p:graphicFrame>
        <p:nvGraphicFramePr>
          <p:cNvPr id="20" name="Table 19"/>
          <p:cNvGraphicFramePr>
            <a:graphicFrameLocks noGrp="1"/>
          </p:cNvGraphicFramePr>
          <p:nvPr>
            <p:extLst/>
          </p:nvPr>
        </p:nvGraphicFramePr>
        <p:xfrm>
          <a:off x="4859866" y="3022599"/>
          <a:ext cx="2912536" cy="2700868"/>
        </p:xfrm>
        <a:graphic>
          <a:graphicData uri="http://schemas.openxmlformats.org/drawingml/2006/table">
            <a:tbl>
              <a:tblPr firstRow="1" bandRow="1">
                <a:tableStyleId>{5940675A-B579-460E-94D1-54222C63F5DA}</a:tableStyleId>
              </a:tblPr>
              <a:tblGrid>
                <a:gridCol w="728134">
                  <a:extLst>
                    <a:ext uri="{9D8B030D-6E8A-4147-A177-3AD203B41FA5}">
                      <a16:colId xmlns:a16="http://schemas.microsoft.com/office/drawing/2014/main" val="20000"/>
                    </a:ext>
                  </a:extLst>
                </a:gridCol>
                <a:gridCol w="728134">
                  <a:extLst>
                    <a:ext uri="{9D8B030D-6E8A-4147-A177-3AD203B41FA5}">
                      <a16:colId xmlns:a16="http://schemas.microsoft.com/office/drawing/2014/main" val="20001"/>
                    </a:ext>
                  </a:extLst>
                </a:gridCol>
                <a:gridCol w="728134">
                  <a:extLst>
                    <a:ext uri="{9D8B030D-6E8A-4147-A177-3AD203B41FA5}">
                      <a16:colId xmlns:a16="http://schemas.microsoft.com/office/drawing/2014/main" val="20002"/>
                    </a:ext>
                  </a:extLst>
                </a:gridCol>
                <a:gridCol w="728134">
                  <a:extLst>
                    <a:ext uri="{9D8B030D-6E8A-4147-A177-3AD203B41FA5}">
                      <a16:colId xmlns:a16="http://schemas.microsoft.com/office/drawing/2014/main" val="20003"/>
                    </a:ext>
                  </a:extLst>
                </a:gridCol>
              </a:tblGrid>
              <a:tr h="675217">
                <a:tc>
                  <a:txBody>
                    <a:bodyPr/>
                    <a:lstStyle/>
                    <a:p>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0"/>
                  </a:ext>
                </a:extLst>
              </a:tr>
              <a:tr h="675217">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1"/>
                  </a:ext>
                </a:extLst>
              </a:tr>
              <a:tr h="675217">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2"/>
                  </a:ext>
                </a:extLst>
              </a:tr>
              <a:tr h="675217">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21" name="Cube 20"/>
          <p:cNvSpPr/>
          <p:nvPr/>
        </p:nvSpPr>
        <p:spPr>
          <a:xfrm>
            <a:off x="3657600" y="2963333"/>
            <a:ext cx="1947333" cy="1947334"/>
          </a:xfrm>
          <a:prstGeom prst="cube">
            <a:avLst>
              <a:gd name="adj" fmla="val 63940"/>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53657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up)">
                                      <p:cBhvr>
                                        <p:cTn id="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Semantic segmentation using convolutional networks</a:t>
            </a:r>
          </a:p>
        </p:txBody>
      </p:sp>
      <p:sp>
        <p:nvSpPr>
          <p:cNvPr id="4" name="Cube 3"/>
          <p:cNvSpPr/>
          <p:nvPr/>
        </p:nvSpPr>
        <p:spPr>
          <a:xfrm>
            <a:off x="287873" y="1642535"/>
            <a:ext cx="4182533" cy="4080932"/>
          </a:xfrm>
          <a:prstGeom prst="cube">
            <a:avLst>
              <a:gd name="adj" fmla="val 32392"/>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Table 4"/>
          <p:cNvGraphicFramePr>
            <a:graphicFrameLocks noGrp="1"/>
          </p:cNvGraphicFramePr>
          <p:nvPr>
            <p:extLst/>
          </p:nvPr>
        </p:nvGraphicFramePr>
        <p:xfrm>
          <a:off x="270939" y="3022599"/>
          <a:ext cx="2912536" cy="2700868"/>
        </p:xfrm>
        <a:graphic>
          <a:graphicData uri="http://schemas.openxmlformats.org/drawingml/2006/table">
            <a:tbl>
              <a:tblPr firstRow="1" bandRow="1">
                <a:tableStyleId>{5940675A-B579-460E-94D1-54222C63F5DA}</a:tableStyleId>
              </a:tblPr>
              <a:tblGrid>
                <a:gridCol w="728134">
                  <a:extLst>
                    <a:ext uri="{9D8B030D-6E8A-4147-A177-3AD203B41FA5}">
                      <a16:colId xmlns:a16="http://schemas.microsoft.com/office/drawing/2014/main" val="20000"/>
                    </a:ext>
                  </a:extLst>
                </a:gridCol>
                <a:gridCol w="728134">
                  <a:extLst>
                    <a:ext uri="{9D8B030D-6E8A-4147-A177-3AD203B41FA5}">
                      <a16:colId xmlns:a16="http://schemas.microsoft.com/office/drawing/2014/main" val="20001"/>
                    </a:ext>
                  </a:extLst>
                </a:gridCol>
                <a:gridCol w="728134">
                  <a:extLst>
                    <a:ext uri="{9D8B030D-6E8A-4147-A177-3AD203B41FA5}">
                      <a16:colId xmlns:a16="http://schemas.microsoft.com/office/drawing/2014/main" val="20002"/>
                    </a:ext>
                  </a:extLst>
                </a:gridCol>
                <a:gridCol w="728134">
                  <a:extLst>
                    <a:ext uri="{9D8B030D-6E8A-4147-A177-3AD203B41FA5}">
                      <a16:colId xmlns:a16="http://schemas.microsoft.com/office/drawing/2014/main" val="20003"/>
                    </a:ext>
                  </a:extLst>
                </a:gridCol>
              </a:tblGrid>
              <a:tr h="675217">
                <a:tc>
                  <a:txBody>
                    <a:bodyPr/>
                    <a:lstStyle/>
                    <a:p>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0"/>
                  </a:ext>
                </a:extLst>
              </a:tr>
              <a:tr h="675217">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1"/>
                  </a:ext>
                </a:extLst>
              </a:tr>
              <a:tr h="675217">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2"/>
                  </a:ext>
                </a:extLst>
              </a:tr>
              <a:tr h="675217">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grpSp>
        <p:nvGrpSpPr>
          <p:cNvPr id="6" name="Group 5"/>
          <p:cNvGrpSpPr/>
          <p:nvPr/>
        </p:nvGrpSpPr>
        <p:grpSpPr>
          <a:xfrm>
            <a:off x="3081873" y="1608667"/>
            <a:ext cx="1303867" cy="1286933"/>
            <a:chOff x="4775200" y="2099733"/>
            <a:chExt cx="1303867" cy="1286933"/>
          </a:xfrm>
        </p:grpSpPr>
        <p:sp>
          <p:nvSpPr>
            <p:cNvPr id="7" name="TextBox 6"/>
            <p:cNvSpPr txBox="1"/>
            <p:nvPr/>
          </p:nvSpPr>
          <p:spPr>
            <a:xfrm>
              <a:off x="5156199" y="2370667"/>
              <a:ext cx="524933" cy="369332"/>
            </a:xfrm>
            <a:prstGeom prst="rect">
              <a:avLst/>
            </a:prstGeom>
            <a:noFill/>
          </p:spPr>
          <p:txBody>
            <a:bodyPr wrap="square" rtlCol="0">
              <a:spAutoFit/>
            </a:bodyPr>
            <a:lstStyle/>
            <a:p>
              <a:pPr algn="ctr"/>
              <a:r>
                <a:rPr lang="en-US" dirty="0">
                  <a:solidFill>
                    <a:schemeClr val="bg1"/>
                  </a:solidFill>
                </a:rPr>
                <a:t>c</a:t>
              </a:r>
            </a:p>
          </p:txBody>
        </p:sp>
        <p:cxnSp>
          <p:nvCxnSpPr>
            <p:cNvPr id="8" name="Straight Arrow Connector 7"/>
            <p:cNvCxnSpPr/>
            <p:nvPr/>
          </p:nvCxnSpPr>
          <p:spPr>
            <a:xfrm flipV="1">
              <a:off x="4775200" y="2099733"/>
              <a:ext cx="1303867" cy="1286933"/>
            </a:xfrm>
            <a:prstGeom prst="straightConnector1">
              <a:avLst/>
            </a:prstGeom>
            <a:ln>
              <a:solidFill>
                <a:schemeClr val="bg1"/>
              </a:solidFill>
              <a:headEnd type="triangle"/>
              <a:tailEnd type="triangle"/>
            </a:ln>
          </p:spPr>
          <p:style>
            <a:lnRef idx="1">
              <a:schemeClr val="accent1"/>
            </a:lnRef>
            <a:fillRef idx="0">
              <a:schemeClr val="accent1"/>
            </a:fillRef>
            <a:effectRef idx="0">
              <a:schemeClr val="accent1"/>
            </a:effectRef>
            <a:fontRef idx="minor">
              <a:schemeClr val="tx1"/>
            </a:fontRef>
          </p:style>
        </p:cxnSp>
      </p:grpSp>
      <p:sp>
        <p:nvSpPr>
          <p:cNvPr id="11" name="Right Arrow 10"/>
          <p:cNvSpPr/>
          <p:nvPr/>
        </p:nvSpPr>
        <p:spPr>
          <a:xfrm>
            <a:off x="4741333" y="2861733"/>
            <a:ext cx="3251200" cy="145626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Convolve with #classes </a:t>
            </a:r>
            <a:r>
              <a:rPr lang="en-US"/>
              <a:t>1x1 filters</a:t>
            </a:r>
          </a:p>
        </p:txBody>
      </p:sp>
      <p:sp>
        <p:nvSpPr>
          <p:cNvPr id="12" name="Cube 11"/>
          <p:cNvSpPr/>
          <p:nvPr/>
        </p:nvSpPr>
        <p:spPr>
          <a:xfrm>
            <a:off x="8009467" y="1507068"/>
            <a:ext cx="4182533" cy="4080932"/>
          </a:xfrm>
          <a:prstGeom prst="cube">
            <a:avLst>
              <a:gd name="adj" fmla="val 32392"/>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3" name="Table 12"/>
          <p:cNvGraphicFramePr>
            <a:graphicFrameLocks noGrp="1"/>
          </p:cNvGraphicFramePr>
          <p:nvPr>
            <p:extLst/>
          </p:nvPr>
        </p:nvGraphicFramePr>
        <p:xfrm>
          <a:off x="7992533" y="2887132"/>
          <a:ext cx="2912536" cy="2700868"/>
        </p:xfrm>
        <a:graphic>
          <a:graphicData uri="http://schemas.openxmlformats.org/drawingml/2006/table">
            <a:tbl>
              <a:tblPr firstRow="1" bandRow="1">
                <a:tableStyleId>{5940675A-B579-460E-94D1-54222C63F5DA}</a:tableStyleId>
              </a:tblPr>
              <a:tblGrid>
                <a:gridCol w="728134">
                  <a:extLst>
                    <a:ext uri="{9D8B030D-6E8A-4147-A177-3AD203B41FA5}">
                      <a16:colId xmlns:a16="http://schemas.microsoft.com/office/drawing/2014/main" val="20000"/>
                    </a:ext>
                  </a:extLst>
                </a:gridCol>
                <a:gridCol w="728134">
                  <a:extLst>
                    <a:ext uri="{9D8B030D-6E8A-4147-A177-3AD203B41FA5}">
                      <a16:colId xmlns:a16="http://schemas.microsoft.com/office/drawing/2014/main" val="20001"/>
                    </a:ext>
                  </a:extLst>
                </a:gridCol>
                <a:gridCol w="728134">
                  <a:extLst>
                    <a:ext uri="{9D8B030D-6E8A-4147-A177-3AD203B41FA5}">
                      <a16:colId xmlns:a16="http://schemas.microsoft.com/office/drawing/2014/main" val="20002"/>
                    </a:ext>
                  </a:extLst>
                </a:gridCol>
                <a:gridCol w="728134">
                  <a:extLst>
                    <a:ext uri="{9D8B030D-6E8A-4147-A177-3AD203B41FA5}">
                      <a16:colId xmlns:a16="http://schemas.microsoft.com/office/drawing/2014/main" val="20003"/>
                    </a:ext>
                  </a:extLst>
                </a:gridCol>
              </a:tblGrid>
              <a:tr h="675217">
                <a:tc>
                  <a:txBody>
                    <a:bodyPr/>
                    <a:lstStyle/>
                    <a:p>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0"/>
                  </a:ext>
                </a:extLst>
              </a:tr>
              <a:tr h="675217">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1"/>
                  </a:ext>
                </a:extLst>
              </a:tr>
              <a:tr h="675217">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2"/>
                  </a:ext>
                </a:extLst>
              </a:tr>
              <a:tr h="675217">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grpSp>
        <p:nvGrpSpPr>
          <p:cNvPr id="14" name="Group 13"/>
          <p:cNvGrpSpPr/>
          <p:nvPr/>
        </p:nvGrpSpPr>
        <p:grpSpPr>
          <a:xfrm>
            <a:off x="10329334" y="1473200"/>
            <a:ext cx="1778000" cy="1286933"/>
            <a:chOff x="4301067" y="2099733"/>
            <a:chExt cx="1778000" cy="1286933"/>
          </a:xfrm>
        </p:grpSpPr>
        <p:sp>
          <p:nvSpPr>
            <p:cNvPr id="15" name="TextBox 14"/>
            <p:cNvSpPr txBox="1"/>
            <p:nvPr/>
          </p:nvSpPr>
          <p:spPr>
            <a:xfrm>
              <a:off x="4301067" y="2370667"/>
              <a:ext cx="1380066" cy="461665"/>
            </a:xfrm>
            <a:prstGeom prst="rect">
              <a:avLst/>
            </a:prstGeom>
            <a:noFill/>
          </p:spPr>
          <p:txBody>
            <a:bodyPr wrap="square" rtlCol="0">
              <a:spAutoFit/>
            </a:bodyPr>
            <a:lstStyle/>
            <a:p>
              <a:pPr algn="ctr"/>
              <a:r>
                <a:rPr lang="en-US" sz="2400" dirty="0">
                  <a:solidFill>
                    <a:schemeClr val="bg1"/>
                  </a:solidFill>
                </a:rPr>
                <a:t>#classes</a:t>
              </a:r>
            </a:p>
          </p:txBody>
        </p:sp>
        <p:cxnSp>
          <p:nvCxnSpPr>
            <p:cNvPr id="16" name="Straight Arrow Connector 15"/>
            <p:cNvCxnSpPr/>
            <p:nvPr/>
          </p:nvCxnSpPr>
          <p:spPr>
            <a:xfrm flipV="1">
              <a:off x="4775200" y="2099733"/>
              <a:ext cx="1303867" cy="1286933"/>
            </a:xfrm>
            <a:prstGeom prst="straightConnector1">
              <a:avLst/>
            </a:prstGeom>
            <a:ln>
              <a:solidFill>
                <a:schemeClr val="bg1"/>
              </a:solidFill>
              <a:headEnd type="triangle"/>
              <a:tailEnd type="triangle"/>
            </a:ln>
          </p:spPr>
          <p:style>
            <a:lnRef idx="1">
              <a:schemeClr val="accent1"/>
            </a:lnRef>
            <a:fillRef idx="0">
              <a:schemeClr val="accent1"/>
            </a:fillRef>
            <a:effectRef idx="0">
              <a:schemeClr val="accent1"/>
            </a:effectRef>
            <a:fontRef idx="minor">
              <a:schemeClr val="tx1"/>
            </a:fontRef>
          </p:style>
        </p:cxnSp>
      </p:grpSp>
      <p:cxnSp>
        <p:nvCxnSpPr>
          <p:cNvPr id="17" name="Straight Arrow Connector 16"/>
          <p:cNvCxnSpPr/>
          <p:nvPr/>
        </p:nvCxnSpPr>
        <p:spPr>
          <a:xfrm>
            <a:off x="8077197" y="5808135"/>
            <a:ext cx="2878666" cy="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9135529" y="5825065"/>
            <a:ext cx="524933" cy="369332"/>
          </a:xfrm>
          <a:prstGeom prst="rect">
            <a:avLst/>
          </a:prstGeom>
          <a:noFill/>
        </p:spPr>
        <p:txBody>
          <a:bodyPr wrap="square" rtlCol="0">
            <a:spAutoFit/>
          </a:bodyPr>
          <a:lstStyle/>
          <a:p>
            <a:pPr algn="ctr"/>
            <a:r>
              <a:rPr lang="en-US"/>
              <a:t>h/4</a:t>
            </a:r>
            <a:endParaRPr lang="en-US" dirty="0"/>
          </a:p>
        </p:txBody>
      </p:sp>
      <p:cxnSp>
        <p:nvCxnSpPr>
          <p:cNvPr id="19" name="Straight Arrow Connector 18"/>
          <p:cNvCxnSpPr/>
          <p:nvPr/>
        </p:nvCxnSpPr>
        <p:spPr>
          <a:xfrm>
            <a:off x="7924797" y="2912535"/>
            <a:ext cx="0" cy="274320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7332130" y="4151209"/>
            <a:ext cx="626534" cy="369332"/>
          </a:xfrm>
          <a:prstGeom prst="rect">
            <a:avLst/>
          </a:prstGeom>
          <a:noFill/>
        </p:spPr>
        <p:txBody>
          <a:bodyPr wrap="square" rtlCol="0">
            <a:spAutoFit/>
          </a:bodyPr>
          <a:lstStyle/>
          <a:p>
            <a:pPr algn="ctr"/>
            <a:r>
              <a:rPr lang="en-US" dirty="0"/>
              <a:t>w/4</a:t>
            </a:r>
          </a:p>
        </p:txBody>
      </p:sp>
    </p:spTree>
    <p:extLst>
      <p:ext uri="{BB962C8B-B14F-4D97-AF65-F5344CB8AC3E}">
        <p14:creationId xmlns:p14="http://schemas.microsoft.com/office/powerpoint/2010/main" val="2304658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0"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Semantic segmentation using convolutional networks</a:t>
            </a:r>
          </a:p>
        </p:txBody>
      </p:sp>
      <p:sp>
        <p:nvSpPr>
          <p:cNvPr id="3" name="Content Placeholder 2"/>
          <p:cNvSpPr>
            <a:spLocks noGrp="1"/>
          </p:cNvSpPr>
          <p:nvPr>
            <p:ph idx="1"/>
          </p:nvPr>
        </p:nvSpPr>
        <p:spPr/>
        <p:txBody>
          <a:bodyPr/>
          <a:lstStyle/>
          <a:p>
            <a:r>
              <a:rPr lang="en-US" dirty="0"/>
              <a:t>Pass image through convolution and subsampling layers</a:t>
            </a:r>
          </a:p>
          <a:p>
            <a:r>
              <a:rPr lang="en-US" dirty="0"/>
              <a:t>Final convolution with #classes outputs</a:t>
            </a:r>
          </a:p>
          <a:p>
            <a:r>
              <a:rPr lang="en-US" dirty="0"/>
              <a:t>Get scores for </a:t>
            </a:r>
            <a:r>
              <a:rPr lang="en-US" i="1" dirty="0"/>
              <a:t>subsampled </a:t>
            </a:r>
            <a:r>
              <a:rPr lang="en-US" dirty="0"/>
              <a:t>image</a:t>
            </a:r>
          </a:p>
          <a:p>
            <a:r>
              <a:rPr lang="en-US" dirty="0" err="1"/>
              <a:t>Upsample</a:t>
            </a:r>
            <a:r>
              <a:rPr lang="en-US" dirty="0"/>
              <a:t> back to original size</a:t>
            </a:r>
          </a:p>
        </p:txBody>
      </p:sp>
    </p:spTree>
    <p:extLst>
      <p:ext uri="{BB962C8B-B14F-4D97-AF65-F5344CB8AC3E}">
        <p14:creationId xmlns:p14="http://schemas.microsoft.com/office/powerpoint/2010/main" val="306310176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Semantic segmentation using convolutional networks</a:t>
            </a:r>
          </a:p>
        </p:txBody>
      </p:sp>
      <p:pic>
        <p:nvPicPr>
          <p:cNvPr id="5" name="Picture 4"/>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5672667" y="2476498"/>
            <a:ext cx="2467429" cy="3670301"/>
          </a:xfrm>
          <a:prstGeom prst="rect">
            <a:avLst/>
          </a:prstGeom>
        </p:spPr>
      </p:pic>
      <p:pic>
        <p:nvPicPr>
          <p:cNvPr id="6" name="Picture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988733" y="2506132"/>
            <a:ext cx="2445320" cy="3653367"/>
          </a:xfrm>
          <a:prstGeom prst="rect">
            <a:avLst/>
          </a:prstGeom>
        </p:spPr>
      </p:pic>
      <p:sp>
        <p:nvSpPr>
          <p:cNvPr id="7" name="Rectangle 6"/>
          <p:cNvSpPr/>
          <p:nvPr/>
        </p:nvSpPr>
        <p:spPr>
          <a:xfrm>
            <a:off x="8229600" y="2489200"/>
            <a:ext cx="474133" cy="474133"/>
          </a:xfrm>
          <a:prstGeom prst="rect">
            <a:avLst/>
          </a:prstGeom>
          <a:solidFill>
            <a:srgbClr val="F0A79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229600" y="2963334"/>
            <a:ext cx="474133" cy="474133"/>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703733" y="2540000"/>
            <a:ext cx="1507067" cy="369332"/>
          </a:xfrm>
          <a:prstGeom prst="rect">
            <a:avLst/>
          </a:prstGeom>
          <a:noFill/>
        </p:spPr>
        <p:txBody>
          <a:bodyPr wrap="square" rtlCol="0">
            <a:spAutoFit/>
          </a:bodyPr>
          <a:lstStyle/>
          <a:p>
            <a:r>
              <a:rPr lang="en-US"/>
              <a:t>person</a:t>
            </a:r>
          </a:p>
        </p:txBody>
      </p:sp>
      <p:sp>
        <p:nvSpPr>
          <p:cNvPr id="10" name="TextBox 9"/>
          <p:cNvSpPr txBox="1"/>
          <p:nvPr/>
        </p:nvSpPr>
        <p:spPr>
          <a:xfrm>
            <a:off x="8703733" y="2997200"/>
            <a:ext cx="1507067" cy="369332"/>
          </a:xfrm>
          <a:prstGeom prst="rect">
            <a:avLst/>
          </a:prstGeom>
          <a:noFill/>
        </p:spPr>
        <p:txBody>
          <a:bodyPr wrap="square" rtlCol="0">
            <a:spAutoFit/>
          </a:bodyPr>
          <a:lstStyle/>
          <a:p>
            <a:r>
              <a:rPr lang="en-US" dirty="0"/>
              <a:t>bicycle</a:t>
            </a:r>
          </a:p>
        </p:txBody>
      </p:sp>
    </p:spTree>
    <p:extLst>
      <p:ext uri="{BB962C8B-B14F-4D97-AF65-F5344CB8AC3E}">
        <p14:creationId xmlns:p14="http://schemas.microsoft.com/office/powerpoint/2010/main" val="355257993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resolution issue</a:t>
            </a:r>
          </a:p>
        </p:txBody>
      </p:sp>
      <p:sp>
        <p:nvSpPr>
          <p:cNvPr id="3" name="Content Placeholder 2"/>
          <p:cNvSpPr>
            <a:spLocks noGrp="1"/>
          </p:cNvSpPr>
          <p:nvPr>
            <p:ph idx="1"/>
          </p:nvPr>
        </p:nvSpPr>
        <p:spPr/>
        <p:txBody>
          <a:bodyPr/>
          <a:lstStyle/>
          <a:p>
            <a:r>
              <a:rPr lang="en-US" dirty="0"/>
              <a:t>Problem: Need fine details!</a:t>
            </a:r>
          </a:p>
          <a:p>
            <a:r>
              <a:rPr lang="en-US" dirty="0"/>
              <a:t>Shallower network / earlier layers?</a:t>
            </a:r>
          </a:p>
          <a:p>
            <a:pPr lvl="1"/>
            <a:r>
              <a:rPr lang="en-US" dirty="0"/>
              <a:t>Not very semantic!</a:t>
            </a:r>
          </a:p>
          <a:p>
            <a:r>
              <a:rPr lang="en-US" dirty="0"/>
              <a:t>Remove subsampling?</a:t>
            </a:r>
          </a:p>
          <a:p>
            <a:pPr lvl="1"/>
            <a:r>
              <a:rPr lang="en-US" dirty="0"/>
              <a:t>Looks at only a small window!</a:t>
            </a:r>
          </a:p>
          <a:p>
            <a:pPr lvl="1"/>
            <a:endParaRPr lang="en-US" dirty="0"/>
          </a:p>
        </p:txBody>
      </p:sp>
    </p:spTree>
    <p:extLst>
      <p:ext uri="{BB962C8B-B14F-4D97-AF65-F5344CB8AC3E}">
        <p14:creationId xmlns:p14="http://schemas.microsoft.com/office/powerpoint/2010/main" val="7707046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Solution 1: Image pyramids</a:t>
            </a:r>
          </a:p>
        </p:txBody>
      </p:sp>
      <p:pic>
        <p:nvPicPr>
          <p:cNvPr id="5" name="Picture 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651631" y="4128893"/>
            <a:ext cx="1339038" cy="2000555"/>
          </a:xfrm>
          <a:prstGeom prst="rect">
            <a:avLst/>
          </a:prstGeom>
        </p:spPr>
      </p:pic>
      <p:pic>
        <p:nvPicPr>
          <p:cNvPr id="6" name="Picture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952185" y="2492183"/>
            <a:ext cx="737930" cy="1102485"/>
          </a:xfrm>
          <a:prstGeom prst="rect">
            <a:avLst/>
          </a:prstGeom>
        </p:spPr>
      </p:pic>
      <p:pic>
        <p:nvPicPr>
          <p:cNvPr id="7" name="Picture 6"/>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148513" y="1442111"/>
            <a:ext cx="345274" cy="515847"/>
          </a:xfrm>
          <a:prstGeom prst="rect">
            <a:avLst/>
          </a:prstGeom>
        </p:spPr>
      </p:pic>
      <p:sp>
        <p:nvSpPr>
          <p:cNvPr id="8" name="Trapezoid 7"/>
          <p:cNvSpPr/>
          <p:nvPr/>
        </p:nvSpPr>
        <p:spPr>
          <a:xfrm rot="5400000">
            <a:off x="5078186" y="1259163"/>
            <a:ext cx="800100" cy="881743"/>
          </a:xfrm>
          <a:prstGeom prst="trapezoi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rapezoid 8"/>
          <p:cNvSpPr/>
          <p:nvPr/>
        </p:nvSpPr>
        <p:spPr>
          <a:xfrm rot="5400000">
            <a:off x="5094514" y="2602554"/>
            <a:ext cx="800100" cy="881743"/>
          </a:xfrm>
          <a:prstGeom prst="trapezoid">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rapezoid 9"/>
          <p:cNvSpPr/>
          <p:nvPr/>
        </p:nvSpPr>
        <p:spPr>
          <a:xfrm rot="5400000">
            <a:off x="5086349" y="4688299"/>
            <a:ext cx="800100" cy="881743"/>
          </a:xfrm>
          <a:prstGeom prst="trapezoid">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Arrow Connector 11"/>
          <p:cNvCxnSpPr>
            <a:stCxn id="7" idx="3"/>
            <a:endCxn id="8" idx="2"/>
          </p:cNvCxnSpPr>
          <p:nvPr/>
        </p:nvCxnSpPr>
        <p:spPr>
          <a:xfrm>
            <a:off x="2493787" y="1700035"/>
            <a:ext cx="2543578"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6" idx="3"/>
            <a:endCxn id="9" idx="2"/>
          </p:cNvCxnSpPr>
          <p:nvPr/>
        </p:nvCxnSpPr>
        <p:spPr>
          <a:xfrm>
            <a:off x="2690115" y="3043426"/>
            <a:ext cx="2363578"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5" idx="3"/>
            <a:endCxn id="10" idx="2"/>
          </p:cNvCxnSpPr>
          <p:nvPr/>
        </p:nvCxnSpPr>
        <p:spPr>
          <a:xfrm>
            <a:off x="2990669" y="5129171"/>
            <a:ext cx="2054859"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7356020" y="1442110"/>
            <a:ext cx="359229" cy="51584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7151912" y="2492182"/>
            <a:ext cx="767444" cy="1102485"/>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6874327" y="4128893"/>
            <a:ext cx="1322616" cy="2000555"/>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4" name="Straight Arrow Connector 23"/>
          <p:cNvCxnSpPr>
            <a:stCxn id="8" idx="0"/>
            <a:endCxn id="20" idx="1"/>
          </p:cNvCxnSpPr>
          <p:nvPr/>
        </p:nvCxnSpPr>
        <p:spPr>
          <a:xfrm flipV="1">
            <a:off x="5919108" y="1700034"/>
            <a:ext cx="1436912" cy="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a:stCxn id="9" idx="0"/>
            <a:endCxn id="21" idx="1"/>
          </p:cNvCxnSpPr>
          <p:nvPr/>
        </p:nvCxnSpPr>
        <p:spPr>
          <a:xfrm flipV="1">
            <a:off x="5935436" y="3043425"/>
            <a:ext cx="1216476" cy="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0" idx="0"/>
            <a:endCxn id="22" idx="1"/>
          </p:cNvCxnSpPr>
          <p:nvPr/>
        </p:nvCxnSpPr>
        <p:spPr>
          <a:xfrm>
            <a:off x="5927271" y="5129171"/>
            <a:ext cx="947056"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4" name="Rectangle 33"/>
          <p:cNvSpPr/>
          <p:nvPr/>
        </p:nvSpPr>
        <p:spPr>
          <a:xfrm>
            <a:off x="9712954" y="2150978"/>
            <a:ext cx="1322616" cy="200055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9865354" y="2303378"/>
            <a:ext cx="1322616" cy="2000555"/>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10017754" y="2455778"/>
            <a:ext cx="1322616" cy="2000555"/>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8" name="Straight Arrow Connector 37"/>
          <p:cNvCxnSpPr>
            <a:stCxn id="22" idx="3"/>
            <a:endCxn id="36" idx="1"/>
          </p:cNvCxnSpPr>
          <p:nvPr/>
        </p:nvCxnSpPr>
        <p:spPr>
          <a:xfrm flipV="1">
            <a:off x="8196943" y="3456056"/>
            <a:ext cx="1820811" cy="1673115"/>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a:stCxn id="21" idx="3"/>
            <a:endCxn id="35" idx="1"/>
          </p:cNvCxnSpPr>
          <p:nvPr/>
        </p:nvCxnSpPr>
        <p:spPr>
          <a:xfrm>
            <a:off x="7919356" y="3043425"/>
            <a:ext cx="1945998" cy="26023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a:stCxn id="20" idx="3"/>
            <a:endCxn id="34" idx="1"/>
          </p:cNvCxnSpPr>
          <p:nvPr/>
        </p:nvCxnSpPr>
        <p:spPr>
          <a:xfrm>
            <a:off x="7715249" y="1700034"/>
            <a:ext cx="1997705" cy="1451222"/>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0" y="6129448"/>
            <a:ext cx="12192000" cy="646331"/>
          </a:xfrm>
          <a:prstGeom prst="rect">
            <a:avLst/>
          </a:prstGeom>
          <a:noFill/>
        </p:spPr>
        <p:txBody>
          <a:bodyPr wrap="square" rtlCol="0">
            <a:spAutoFit/>
          </a:bodyPr>
          <a:lstStyle/>
          <a:p>
            <a:r>
              <a:rPr lang="en-US" dirty="0"/>
              <a:t>Learning Hierarchical Features for Scene Labeling. Clement </a:t>
            </a:r>
            <a:r>
              <a:rPr lang="en-US" dirty="0" err="1"/>
              <a:t>Farabet</a:t>
            </a:r>
            <a:r>
              <a:rPr lang="en-US" dirty="0"/>
              <a:t>, Camille </a:t>
            </a:r>
            <a:r>
              <a:rPr lang="en-US" dirty="0" err="1"/>
              <a:t>Couprie</a:t>
            </a:r>
            <a:r>
              <a:rPr lang="en-US" dirty="0"/>
              <a:t>, Laurent </a:t>
            </a:r>
            <a:r>
              <a:rPr lang="en-US" dirty="0" err="1"/>
              <a:t>Najman</a:t>
            </a:r>
            <a:r>
              <a:rPr lang="en-US" dirty="0"/>
              <a:t>, Yann </a:t>
            </a:r>
            <a:r>
              <a:rPr lang="en-US" dirty="0" err="1"/>
              <a:t>LeCun</a:t>
            </a:r>
            <a:r>
              <a:rPr lang="en-US" dirty="0"/>
              <a:t>. In </a:t>
            </a:r>
            <a:r>
              <a:rPr lang="en-US" i="1" dirty="0"/>
              <a:t>TPAMI, </a:t>
            </a:r>
            <a:r>
              <a:rPr lang="en-US" dirty="0"/>
              <a:t>2013.</a:t>
            </a:r>
          </a:p>
        </p:txBody>
      </p:sp>
      <p:sp>
        <p:nvSpPr>
          <p:cNvPr id="46" name="Left Arrow 45"/>
          <p:cNvSpPr/>
          <p:nvPr/>
        </p:nvSpPr>
        <p:spPr>
          <a:xfrm rot="16200000">
            <a:off x="-1081821" y="2755729"/>
            <a:ext cx="3722915" cy="1592832"/>
          </a:xfrm>
          <a:prstGeom prst="leftArrow">
            <a:avLst/>
          </a:prstGeom>
          <a:gradFill>
            <a:gsLst>
              <a:gs pos="0">
                <a:srgbClr val="C00000"/>
              </a:gs>
              <a:gs pos="100000">
                <a:srgbClr val="0070C0"/>
              </a:gs>
            </a:gsLst>
            <a:lin ang="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Higher resolution</a:t>
            </a:r>
            <a:br>
              <a:rPr lang="en-US"/>
            </a:br>
            <a:r>
              <a:rPr lang="en-US"/>
              <a:t>Less context</a:t>
            </a:r>
          </a:p>
        </p:txBody>
      </p:sp>
    </p:spTree>
    <p:extLst>
      <p:ext uri="{BB962C8B-B14F-4D97-AF65-F5344CB8AC3E}">
        <p14:creationId xmlns:p14="http://schemas.microsoft.com/office/powerpoint/2010/main" val="35037727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Solution 2: Skip connections</a:t>
            </a:r>
          </a:p>
        </p:txBody>
      </p:sp>
      <p:grpSp>
        <p:nvGrpSpPr>
          <p:cNvPr id="4" name="Group 3"/>
          <p:cNvGrpSpPr/>
          <p:nvPr/>
        </p:nvGrpSpPr>
        <p:grpSpPr>
          <a:xfrm>
            <a:off x="1182832" y="1333299"/>
            <a:ext cx="4721904" cy="2192146"/>
            <a:chOff x="149899" y="2450899"/>
            <a:chExt cx="4721904" cy="2192146"/>
          </a:xfrm>
        </p:grpSpPr>
        <p:sp>
          <p:nvSpPr>
            <p:cNvPr id="5" name="Cube 4"/>
            <p:cNvSpPr/>
            <p:nvPr/>
          </p:nvSpPr>
          <p:spPr>
            <a:xfrm>
              <a:off x="2241030" y="2450899"/>
              <a:ext cx="891914" cy="2023671"/>
            </a:xfrm>
            <a:prstGeom prst="cube">
              <a:avLst>
                <a:gd name="adj" fmla="val 8096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ube 5"/>
            <p:cNvSpPr/>
            <p:nvPr/>
          </p:nvSpPr>
          <p:spPr>
            <a:xfrm>
              <a:off x="2768184" y="2765684"/>
              <a:ext cx="732020" cy="1476531"/>
            </a:xfrm>
            <a:prstGeom prst="cube">
              <a:avLst>
                <a:gd name="adj" fmla="val 65905"/>
              </a:avLst>
            </a:prstGeom>
            <a:solidFill>
              <a:srgbClr val="00B05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ube 6"/>
            <p:cNvSpPr/>
            <p:nvPr/>
          </p:nvSpPr>
          <p:spPr>
            <a:xfrm>
              <a:off x="3305333" y="2975555"/>
              <a:ext cx="652072" cy="1154242"/>
            </a:xfrm>
            <a:prstGeom prst="cube">
              <a:avLst>
                <a:gd name="adj" fmla="val 49138"/>
              </a:avLst>
            </a:prstGeom>
            <a:solidFill>
              <a:schemeClr val="accent2">
                <a:lumMod val="75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ube 7"/>
            <p:cNvSpPr/>
            <p:nvPr/>
          </p:nvSpPr>
          <p:spPr>
            <a:xfrm>
              <a:off x="3750041" y="2993044"/>
              <a:ext cx="652072" cy="1154242"/>
            </a:xfrm>
            <a:prstGeom prst="cube">
              <a:avLst>
                <a:gd name="adj" fmla="val 49138"/>
              </a:avLst>
            </a:prstGeom>
            <a:solidFill>
              <a:schemeClr val="accent2">
                <a:lumMod val="75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ube 8"/>
            <p:cNvSpPr/>
            <p:nvPr/>
          </p:nvSpPr>
          <p:spPr>
            <a:xfrm>
              <a:off x="4204739" y="3172925"/>
              <a:ext cx="667064" cy="739507"/>
            </a:xfrm>
            <a:prstGeom prst="cube">
              <a:avLst>
                <a:gd name="adj" fmla="val 37162"/>
              </a:avLst>
            </a:prstGeom>
            <a:solidFill>
              <a:srgbClr val="B653C4"/>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ight Arrow 11"/>
            <p:cNvSpPr/>
            <p:nvPr/>
          </p:nvSpPr>
          <p:spPr>
            <a:xfrm>
              <a:off x="1828800" y="3477718"/>
              <a:ext cx="352269" cy="104931"/>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2" descr="mp3.pn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49899" y="2480870"/>
              <a:ext cx="2162175" cy="2162175"/>
            </a:xfrm>
            <a:prstGeom prst="rect">
              <a:avLst/>
            </a:prstGeom>
            <a:noFill/>
            <a:scene3d>
              <a:camera prst="isometricRightUp">
                <a:rot lat="2100000" lon="18000000" rev="0"/>
              </a:camera>
              <a:lightRig rig="threePt" dir="t"/>
            </a:scene3d>
            <a:extLst>
              <a:ext uri="{909E8E84-426E-40DD-AFC4-6F175D3DCCD1}">
                <a14:hiddenFill xmlns:a14="http://schemas.microsoft.com/office/drawing/2010/main">
                  <a:solidFill>
                    <a:srgbClr val="FFFFFF"/>
                  </a:solidFill>
                </a14:hiddenFill>
              </a:ext>
            </a:extLst>
          </p:spPr>
        </p:pic>
      </p:grpSp>
      <p:sp>
        <p:nvSpPr>
          <p:cNvPr id="15" name="Right Arrow 14"/>
          <p:cNvSpPr/>
          <p:nvPr/>
        </p:nvSpPr>
        <p:spPr>
          <a:xfrm>
            <a:off x="6045200" y="2269066"/>
            <a:ext cx="541867" cy="254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6756400" y="2116667"/>
            <a:ext cx="575733" cy="592666"/>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Down Arrow 16"/>
          <p:cNvSpPr/>
          <p:nvPr/>
        </p:nvSpPr>
        <p:spPr>
          <a:xfrm>
            <a:off x="4775201" y="3217333"/>
            <a:ext cx="304800" cy="59266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4487333" y="3962401"/>
            <a:ext cx="965200" cy="965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6574366" y="3962401"/>
            <a:ext cx="939800" cy="96520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Down Arrow 23"/>
          <p:cNvSpPr/>
          <p:nvPr/>
        </p:nvSpPr>
        <p:spPr>
          <a:xfrm>
            <a:off x="6891866" y="3029686"/>
            <a:ext cx="304800" cy="592666"/>
          </a:xfrm>
          <a:prstGeom prst="downArrow">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Cross 25"/>
          <p:cNvSpPr/>
          <p:nvPr/>
        </p:nvSpPr>
        <p:spPr>
          <a:xfrm>
            <a:off x="5742516" y="4165601"/>
            <a:ext cx="541866" cy="558800"/>
          </a:xfrm>
          <a:prstGeom prst="plus">
            <a:avLst>
              <a:gd name="adj" fmla="val 4375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7332133" y="3029686"/>
            <a:ext cx="2201334" cy="369332"/>
          </a:xfrm>
          <a:prstGeom prst="rect">
            <a:avLst/>
          </a:prstGeom>
          <a:noFill/>
        </p:spPr>
        <p:txBody>
          <a:bodyPr wrap="square" rtlCol="0">
            <a:spAutoFit/>
          </a:bodyPr>
          <a:lstStyle/>
          <a:p>
            <a:r>
              <a:rPr lang="en-US" dirty="0" err="1"/>
              <a:t>upsample</a:t>
            </a:r>
            <a:endParaRPr lang="en-US" dirty="0"/>
          </a:p>
        </p:txBody>
      </p:sp>
    </p:spTree>
    <p:extLst>
      <p:ext uri="{BB962C8B-B14F-4D97-AF65-F5344CB8AC3E}">
        <p14:creationId xmlns:p14="http://schemas.microsoft.com/office/powerpoint/2010/main" val="186737420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Solution 2: Skip connections</a:t>
            </a:r>
          </a:p>
        </p:txBody>
      </p:sp>
      <p:grpSp>
        <p:nvGrpSpPr>
          <p:cNvPr id="4" name="Group 3"/>
          <p:cNvGrpSpPr/>
          <p:nvPr/>
        </p:nvGrpSpPr>
        <p:grpSpPr>
          <a:xfrm>
            <a:off x="1182832" y="1333299"/>
            <a:ext cx="4721904" cy="2192146"/>
            <a:chOff x="149899" y="2450899"/>
            <a:chExt cx="4721904" cy="2192146"/>
          </a:xfrm>
        </p:grpSpPr>
        <p:sp>
          <p:nvSpPr>
            <p:cNvPr id="5" name="Cube 4"/>
            <p:cNvSpPr/>
            <p:nvPr/>
          </p:nvSpPr>
          <p:spPr>
            <a:xfrm>
              <a:off x="2241030" y="2450899"/>
              <a:ext cx="891914" cy="2023671"/>
            </a:xfrm>
            <a:prstGeom prst="cube">
              <a:avLst>
                <a:gd name="adj" fmla="val 8096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ube 5"/>
            <p:cNvSpPr/>
            <p:nvPr/>
          </p:nvSpPr>
          <p:spPr>
            <a:xfrm>
              <a:off x="2768184" y="2765684"/>
              <a:ext cx="732020" cy="1476531"/>
            </a:xfrm>
            <a:prstGeom prst="cube">
              <a:avLst>
                <a:gd name="adj" fmla="val 65905"/>
              </a:avLst>
            </a:prstGeom>
            <a:solidFill>
              <a:srgbClr val="00B05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ube 6"/>
            <p:cNvSpPr/>
            <p:nvPr/>
          </p:nvSpPr>
          <p:spPr>
            <a:xfrm>
              <a:off x="3305333" y="2975555"/>
              <a:ext cx="652072" cy="1154242"/>
            </a:xfrm>
            <a:prstGeom prst="cube">
              <a:avLst>
                <a:gd name="adj" fmla="val 49138"/>
              </a:avLst>
            </a:prstGeom>
            <a:solidFill>
              <a:schemeClr val="accent2">
                <a:lumMod val="75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ube 7"/>
            <p:cNvSpPr/>
            <p:nvPr/>
          </p:nvSpPr>
          <p:spPr>
            <a:xfrm>
              <a:off x="3750041" y="2993044"/>
              <a:ext cx="652072" cy="1154242"/>
            </a:xfrm>
            <a:prstGeom prst="cube">
              <a:avLst>
                <a:gd name="adj" fmla="val 49138"/>
              </a:avLst>
            </a:prstGeom>
            <a:solidFill>
              <a:schemeClr val="accent2">
                <a:lumMod val="75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ube 8"/>
            <p:cNvSpPr/>
            <p:nvPr/>
          </p:nvSpPr>
          <p:spPr>
            <a:xfrm>
              <a:off x="4204739" y="3172925"/>
              <a:ext cx="667064" cy="739507"/>
            </a:xfrm>
            <a:prstGeom prst="cube">
              <a:avLst>
                <a:gd name="adj" fmla="val 37162"/>
              </a:avLst>
            </a:prstGeom>
            <a:solidFill>
              <a:srgbClr val="B653C4"/>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ight Arrow 11"/>
            <p:cNvSpPr/>
            <p:nvPr/>
          </p:nvSpPr>
          <p:spPr>
            <a:xfrm>
              <a:off x="1828800" y="3477718"/>
              <a:ext cx="352269" cy="104931"/>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2" descr="mp3.pn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49899" y="2480870"/>
              <a:ext cx="2162175" cy="2162175"/>
            </a:xfrm>
            <a:prstGeom prst="rect">
              <a:avLst/>
            </a:prstGeom>
            <a:noFill/>
            <a:scene3d>
              <a:camera prst="isometricRightUp">
                <a:rot lat="2100000" lon="18000000" rev="0"/>
              </a:camera>
              <a:lightRig rig="threePt" dir="t"/>
            </a:scene3d>
            <a:extLst>
              <a:ext uri="{909E8E84-426E-40DD-AFC4-6F175D3DCCD1}">
                <a14:hiddenFill xmlns:a14="http://schemas.microsoft.com/office/drawing/2010/main">
                  <a:solidFill>
                    <a:srgbClr val="FFFFFF"/>
                  </a:solidFill>
                </a14:hiddenFill>
              </a:ext>
            </a:extLst>
          </p:spPr>
        </p:pic>
      </p:grpSp>
      <p:sp>
        <p:nvSpPr>
          <p:cNvPr id="15" name="Right Arrow 14"/>
          <p:cNvSpPr/>
          <p:nvPr/>
        </p:nvSpPr>
        <p:spPr>
          <a:xfrm>
            <a:off x="6045200" y="2269066"/>
            <a:ext cx="541867" cy="254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6756400" y="2116667"/>
            <a:ext cx="575733" cy="592666"/>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Down Arrow 16"/>
          <p:cNvSpPr/>
          <p:nvPr/>
        </p:nvSpPr>
        <p:spPr>
          <a:xfrm>
            <a:off x="4775201" y="3217333"/>
            <a:ext cx="215137" cy="30811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4469846" y="3606799"/>
            <a:ext cx="965200" cy="965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Down Arrow 18"/>
          <p:cNvSpPr/>
          <p:nvPr/>
        </p:nvSpPr>
        <p:spPr>
          <a:xfrm rot="2160125">
            <a:off x="3325067" y="3201060"/>
            <a:ext cx="229492" cy="113453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1591134" y="5096930"/>
            <a:ext cx="1422401" cy="1439333"/>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6307666" y="5105403"/>
            <a:ext cx="1473200" cy="1430862"/>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Down Arrow 21"/>
          <p:cNvSpPr/>
          <p:nvPr/>
        </p:nvSpPr>
        <p:spPr>
          <a:xfrm>
            <a:off x="6891866" y="2932779"/>
            <a:ext cx="321734" cy="1994822"/>
          </a:xfrm>
          <a:prstGeom prst="downArrow">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4235001" y="5096931"/>
            <a:ext cx="1434890" cy="143933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Down Arrow 26"/>
          <p:cNvSpPr/>
          <p:nvPr/>
        </p:nvSpPr>
        <p:spPr>
          <a:xfrm>
            <a:off x="4775201" y="4746071"/>
            <a:ext cx="215137" cy="308112"/>
          </a:xfrm>
          <a:prstGeom prst="downArrow">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Cross 27"/>
          <p:cNvSpPr/>
          <p:nvPr/>
        </p:nvSpPr>
        <p:spPr>
          <a:xfrm>
            <a:off x="3439813" y="5537196"/>
            <a:ext cx="541866" cy="558800"/>
          </a:xfrm>
          <a:prstGeom prst="plus">
            <a:avLst>
              <a:gd name="adj" fmla="val 4375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Cross 28"/>
          <p:cNvSpPr/>
          <p:nvPr/>
        </p:nvSpPr>
        <p:spPr>
          <a:xfrm>
            <a:off x="5711385" y="5537196"/>
            <a:ext cx="541866" cy="558800"/>
          </a:xfrm>
          <a:prstGeom prst="plus">
            <a:avLst>
              <a:gd name="adj" fmla="val 4375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Left Arrow 2"/>
          <p:cNvSpPr/>
          <p:nvPr/>
        </p:nvSpPr>
        <p:spPr>
          <a:xfrm>
            <a:off x="6769099" y="5638796"/>
            <a:ext cx="2023534" cy="457200"/>
          </a:xfrm>
          <a:prstGeom prst="leftArrow">
            <a:avLst/>
          </a:prstGeom>
          <a:solidFill>
            <a:srgbClr val="C00000"/>
          </a:solidFill>
          <a:effectLst>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Left Arrow 29"/>
          <p:cNvSpPr/>
          <p:nvPr/>
        </p:nvSpPr>
        <p:spPr>
          <a:xfrm>
            <a:off x="4775201" y="5630331"/>
            <a:ext cx="2023534" cy="457200"/>
          </a:xfrm>
          <a:prstGeom prst="leftArrow">
            <a:avLst/>
          </a:prstGeom>
          <a:solidFill>
            <a:srgbClr val="C00000"/>
          </a:solidFill>
          <a:effectLst>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Left Arrow 30"/>
          <p:cNvSpPr/>
          <p:nvPr/>
        </p:nvSpPr>
        <p:spPr>
          <a:xfrm>
            <a:off x="2541968" y="5598944"/>
            <a:ext cx="2023534" cy="457200"/>
          </a:xfrm>
          <a:prstGeom prst="leftArrow">
            <a:avLst/>
          </a:prstGeom>
          <a:solidFill>
            <a:srgbClr val="C00000"/>
          </a:solidFill>
          <a:effectLst>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Left Arrow 31"/>
          <p:cNvSpPr/>
          <p:nvPr/>
        </p:nvSpPr>
        <p:spPr>
          <a:xfrm rot="7926721">
            <a:off x="2121856" y="4099894"/>
            <a:ext cx="2023534" cy="457200"/>
          </a:xfrm>
          <a:prstGeom prst="leftArrow">
            <a:avLst/>
          </a:prstGeom>
          <a:solidFill>
            <a:srgbClr val="C00000"/>
          </a:solidFill>
          <a:effectLst>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Left Arrow 32"/>
          <p:cNvSpPr/>
          <p:nvPr/>
        </p:nvSpPr>
        <p:spPr>
          <a:xfrm rot="5400000">
            <a:off x="3926482" y="4352323"/>
            <a:ext cx="2023534" cy="457200"/>
          </a:xfrm>
          <a:prstGeom prst="leftArrow">
            <a:avLst/>
          </a:prstGeom>
          <a:solidFill>
            <a:srgbClr val="C00000"/>
          </a:solidFill>
          <a:effectLst>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Left Arrow 33"/>
          <p:cNvSpPr/>
          <p:nvPr/>
        </p:nvSpPr>
        <p:spPr>
          <a:xfrm rot="5400000">
            <a:off x="6015568" y="4308612"/>
            <a:ext cx="2023534" cy="457200"/>
          </a:xfrm>
          <a:prstGeom prst="leftArrow">
            <a:avLst/>
          </a:prstGeom>
          <a:solidFill>
            <a:srgbClr val="C00000"/>
          </a:solidFill>
          <a:effectLst>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Left Arrow 34"/>
          <p:cNvSpPr/>
          <p:nvPr/>
        </p:nvSpPr>
        <p:spPr>
          <a:xfrm>
            <a:off x="5093890" y="2278200"/>
            <a:ext cx="2023534" cy="457200"/>
          </a:xfrm>
          <a:prstGeom prst="leftArrow">
            <a:avLst/>
          </a:prstGeom>
          <a:solidFill>
            <a:srgbClr val="C00000"/>
          </a:solidFill>
          <a:effectLst>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75253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500"/>
                                  </p:stCondLst>
                                  <p:childTnLst>
                                    <p:set>
                                      <p:cBhvr>
                                        <p:cTn id="9" dur="1" fill="hold">
                                          <p:stCondLst>
                                            <p:cond delay="0"/>
                                          </p:stCondLst>
                                        </p:cTn>
                                        <p:tgtEl>
                                          <p:spTgt spid="34"/>
                                        </p:tgtEl>
                                        <p:attrNameLst>
                                          <p:attrName>style.visibility</p:attrName>
                                        </p:attrNameLst>
                                      </p:cBhvr>
                                      <p:to>
                                        <p:strVal val="visible"/>
                                      </p:to>
                                    </p:set>
                                  </p:childTnLst>
                                </p:cTn>
                              </p:par>
                            </p:childTnLst>
                          </p:cTn>
                        </p:par>
                        <p:par>
                          <p:cTn id="10" fill="hold">
                            <p:stCondLst>
                              <p:cond delay="500"/>
                            </p:stCondLst>
                            <p:childTnLst>
                              <p:par>
                                <p:cTn id="11" presetID="1" presetClass="entr" presetSubtype="0" fill="hold" grpId="0" nodeType="afterEffect">
                                  <p:stCondLst>
                                    <p:cond delay="700"/>
                                  </p:stCondLst>
                                  <p:childTnLst>
                                    <p:set>
                                      <p:cBhvr>
                                        <p:cTn id="12" dur="1" fill="hold">
                                          <p:stCondLst>
                                            <p:cond delay="0"/>
                                          </p:stCondLst>
                                        </p:cTn>
                                        <p:tgtEl>
                                          <p:spTgt spid="30"/>
                                        </p:tgtEl>
                                        <p:attrNameLst>
                                          <p:attrName>style.visibility</p:attrName>
                                        </p:attrNameLst>
                                      </p:cBhvr>
                                      <p:to>
                                        <p:strVal val="visible"/>
                                      </p:to>
                                    </p:set>
                                  </p:childTnLst>
                                </p:cTn>
                              </p:par>
                            </p:childTnLst>
                          </p:cTn>
                        </p:par>
                        <p:par>
                          <p:cTn id="13" fill="hold">
                            <p:stCondLst>
                              <p:cond delay="1200"/>
                            </p:stCondLst>
                            <p:childTnLst>
                              <p:par>
                                <p:cTn id="14" presetID="1" presetClass="entr" presetSubtype="0" fill="hold" grpId="0" nodeType="afterEffect">
                                  <p:stCondLst>
                                    <p:cond delay="1000"/>
                                  </p:stCondLst>
                                  <p:childTnLst>
                                    <p:set>
                                      <p:cBhvr>
                                        <p:cTn id="15" dur="1" fill="hold">
                                          <p:stCondLst>
                                            <p:cond delay="0"/>
                                          </p:stCondLst>
                                        </p:cTn>
                                        <p:tgtEl>
                                          <p:spTgt spid="35"/>
                                        </p:tgtEl>
                                        <p:attrNameLst>
                                          <p:attrName>style.visibility</p:attrName>
                                        </p:attrNameLst>
                                      </p:cBhvr>
                                      <p:to>
                                        <p:strVal val="visible"/>
                                      </p:to>
                                    </p:set>
                                  </p:childTnLst>
                                </p:cTn>
                              </p:par>
                            </p:childTnLst>
                          </p:cTn>
                        </p:par>
                        <p:par>
                          <p:cTn id="16" fill="hold">
                            <p:stCondLst>
                              <p:cond delay="2200"/>
                            </p:stCondLst>
                            <p:childTnLst>
                              <p:par>
                                <p:cTn id="17" presetID="1" presetClass="entr" presetSubtype="0" fill="hold" grpId="0" nodeType="afterEffect">
                                  <p:stCondLst>
                                    <p:cond delay="1000"/>
                                  </p:stCondLst>
                                  <p:childTnLst>
                                    <p:set>
                                      <p:cBhvr>
                                        <p:cTn id="18" dur="1" fill="hold">
                                          <p:stCondLst>
                                            <p:cond delay="0"/>
                                          </p:stCondLst>
                                        </p:cTn>
                                        <p:tgtEl>
                                          <p:spTgt spid="33"/>
                                        </p:tgtEl>
                                        <p:attrNameLst>
                                          <p:attrName>style.visibility</p:attrName>
                                        </p:attrNameLst>
                                      </p:cBhvr>
                                      <p:to>
                                        <p:strVal val="visible"/>
                                      </p:to>
                                    </p:set>
                                  </p:childTnLst>
                                </p:cTn>
                              </p:par>
                            </p:childTnLst>
                          </p:cTn>
                        </p:par>
                        <p:par>
                          <p:cTn id="19" fill="hold">
                            <p:stCondLst>
                              <p:cond delay="3200"/>
                            </p:stCondLst>
                            <p:childTnLst>
                              <p:par>
                                <p:cTn id="20" presetID="1" presetClass="entr" presetSubtype="0" fill="hold" grpId="0" nodeType="afterEffect">
                                  <p:stCondLst>
                                    <p:cond delay="1200"/>
                                  </p:stCondLst>
                                  <p:childTnLst>
                                    <p:set>
                                      <p:cBhvr>
                                        <p:cTn id="21" dur="1" fill="hold">
                                          <p:stCondLst>
                                            <p:cond delay="0"/>
                                          </p:stCondLst>
                                        </p:cTn>
                                        <p:tgtEl>
                                          <p:spTgt spid="31"/>
                                        </p:tgtEl>
                                        <p:attrNameLst>
                                          <p:attrName>style.visibility</p:attrName>
                                        </p:attrNameLst>
                                      </p:cBhvr>
                                      <p:to>
                                        <p:strVal val="visible"/>
                                      </p:to>
                                    </p:set>
                                  </p:childTnLst>
                                </p:cTn>
                              </p:par>
                            </p:childTnLst>
                          </p:cTn>
                        </p:par>
                        <p:par>
                          <p:cTn id="22" fill="hold">
                            <p:stCondLst>
                              <p:cond delay="4400"/>
                            </p:stCondLst>
                            <p:childTnLst>
                              <p:par>
                                <p:cTn id="23" presetID="1" presetClass="entr" presetSubtype="0" fill="hold" grpId="0" nodeType="afterEffect">
                                  <p:stCondLst>
                                    <p:cond delay="1500"/>
                                  </p:stCondLst>
                                  <p:childTnLst>
                                    <p:set>
                                      <p:cBhvr>
                                        <p:cTn id="24"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0" grpId="0" animBg="1"/>
      <p:bldP spid="31" grpId="0" animBg="1"/>
      <p:bldP spid="32" grpId="0" animBg="1"/>
      <p:bldP spid="33" grpId="0" animBg="1"/>
      <p:bldP spid="34" grpId="0" animBg="1"/>
      <p:bldP spid="35"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Skip connections</a:t>
            </a:r>
          </a:p>
        </p:txBody>
      </p:sp>
      <p:pic>
        <p:nvPicPr>
          <p:cNvPr id="4" name="Picture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531531" y="1896532"/>
            <a:ext cx="2445320" cy="3653367"/>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084835" y="1896532"/>
            <a:ext cx="2467429" cy="3670301"/>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7683565" y="1896531"/>
            <a:ext cx="2476432" cy="3677869"/>
          </a:xfrm>
          <a:prstGeom prst="rect">
            <a:avLst/>
          </a:prstGeom>
        </p:spPr>
      </p:pic>
      <p:sp>
        <p:nvSpPr>
          <p:cNvPr id="7" name="TextBox 6"/>
          <p:cNvSpPr txBox="1"/>
          <p:nvPr/>
        </p:nvSpPr>
        <p:spPr>
          <a:xfrm>
            <a:off x="0" y="6488668"/>
            <a:ext cx="12192000" cy="369332"/>
          </a:xfrm>
          <a:prstGeom prst="rect">
            <a:avLst/>
          </a:prstGeom>
          <a:noFill/>
        </p:spPr>
        <p:txBody>
          <a:bodyPr wrap="square" rtlCol="0">
            <a:spAutoFit/>
          </a:bodyPr>
          <a:lstStyle/>
          <a:p>
            <a:r>
              <a:rPr lang="en-US" dirty="0"/>
              <a:t>Fully convolutional networks for semantic segmentation. Evan </a:t>
            </a:r>
            <a:r>
              <a:rPr lang="en-US" dirty="0" err="1"/>
              <a:t>Shelhamer</a:t>
            </a:r>
            <a:r>
              <a:rPr lang="en-US" dirty="0"/>
              <a:t>, Jon Long, Trevor Darrell. In </a:t>
            </a:r>
            <a:r>
              <a:rPr lang="en-US" i="1" dirty="0"/>
              <a:t>CVPR </a:t>
            </a:r>
            <a:r>
              <a:rPr lang="en-US" dirty="0"/>
              <a:t>2015</a:t>
            </a:r>
          </a:p>
        </p:txBody>
      </p:sp>
    </p:spTree>
    <p:extLst>
      <p:ext uri="{BB962C8B-B14F-4D97-AF65-F5344CB8AC3E}">
        <p14:creationId xmlns:p14="http://schemas.microsoft.com/office/powerpoint/2010/main" val="191395012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Skip connections</a:t>
            </a:r>
          </a:p>
        </p:txBody>
      </p:sp>
      <p:sp>
        <p:nvSpPr>
          <p:cNvPr id="11" name="Content Placeholder 10"/>
          <p:cNvSpPr>
            <a:spLocks noGrp="1"/>
          </p:cNvSpPr>
          <p:nvPr>
            <p:ph idx="1"/>
          </p:nvPr>
        </p:nvSpPr>
        <p:spPr/>
        <p:txBody>
          <a:bodyPr/>
          <a:lstStyle/>
          <a:p>
            <a:r>
              <a:rPr lang="en-US" dirty="0"/>
              <a:t>Problem: early layers not semantic</a:t>
            </a:r>
          </a:p>
        </p:txBody>
      </p:sp>
      <p:grpSp>
        <p:nvGrpSpPr>
          <p:cNvPr id="5" name="Group 4"/>
          <p:cNvGrpSpPr/>
          <p:nvPr/>
        </p:nvGrpSpPr>
        <p:grpSpPr>
          <a:xfrm>
            <a:off x="1673900" y="2450899"/>
            <a:ext cx="8656823" cy="2192146"/>
            <a:chOff x="149899" y="2450899"/>
            <a:chExt cx="8656823" cy="2192146"/>
          </a:xfrm>
          <a:effectLst/>
        </p:grpSpPr>
        <p:sp>
          <p:nvSpPr>
            <p:cNvPr id="6" name="Cube 5"/>
            <p:cNvSpPr/>
            <p:nvPr/>
          </p:nvSpPr>
          <p:spPr>
            <a:xfrm>
              <a:off x="2241030" y="2450899"/>
              <a:ext cx="891914" cy="2023671"/>
            </a:xfrm>
            <a:prstGeom prst="cube">
              <a:avLst>
                <a:gd name="adj" fmla="val 80963"/>
              </a:avLst>
            </a:prstGeom>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Cube 9"/>
            <p:cNvSpPr/>
            <p:nvPr/>
          </p:nvSpPr>
          <p:spPr>
            <a:xfrm>
              <a:off x="2768184" y="2765684"/>
              <a:ext cx="732020" cy="1476531"/>
            </a:xfrm>
            <a:prstGeom prst="cube">
              <a:avLst>
                <a:gd name="adj" fmla="val 65905"/>
              </a:avLst>
            </a:prstGeom>
            <a:solidFill>
              <a:srgbClr val="00B05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ube 6"/>
            <p:cNvSpPr/>
            <p:nvPr/>
          </p:nvSpPr>
          <p:spPr>
            <a:xfrm>
              <a:off x="3305333" y="2975555"/>
              <a:ext cx="652072" cy="1154242"/>
            </a:xfrm>
            <a:prstGeom prst="cube">
              <a:avLst>
                <a:gd name="adj" fmla="val 49138"/>
              </a:avLst>
            </a:prstGeom>
            <a:solidFill>
              <a:schemeClr val="accent2">
                <a:lumMod val="75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Cube 11"/>
            <p:cNvSpPr/>
            <p:nvPr/>
          </p:nvSpPr>
          <p:spPr>
            <a:xfrm>
              <a:off x="3750041" y="2993044"/>
              <a:ext cx="652072" cy="1154242"/>
            </a:xfrm>
            <a:prstGeom prst="cube">
              <a:avLst>
                <a:gd name="adj" fmla="val 49138"/>
              </a:avLst>
            </a:prstGeom>
            <a:solidFill>
              <a:schemeClr val="accent2">
                <a:lumMod val="75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ube 7"/>
            <p:cNvSpPr/>
            <p:nvPr/>
          </p:nvSpPr>
          <p:spPr>
            <a:xfrm>
              <a:off x="4204739" y="3172925"/>
              <a:ext cx="667064" cy="739507"/>
            </a:xfrm>
            <a:prstGeom prst="cube">
              <a:avLst>
                <a:gd name="adj" fmla="val 37162"/>
              </a:avLst>
            </a:prstGeom>
            <a:solidFill>
              <a:srgbClr val="B653C4"/>
            </a:solidFill>
            <a:ln>
              <a:solidFill>
                <a:srgbClr val="7030A0"/>
              </a:solidFill>
            </a:ln>
            <a:effectLst>
              <a:glow rad="228600">
                <a:srgbClr val="7030A0">
                  <a:alpha val="65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ube 8"/>
            <p:cNvSpPr/>
            <p:nvPr/>
          </p:nvSpPr>
          <p:spPr>
            <a:xfrm>
              <a:off x="4751885" y="3445249"/>
              <a:ext cx="1086787" cy="204858"/>
            </a:xfrm>
            <a:prstGeom prst="cube">
              <a:avLst>
                <a:gd name="adj" fmla="val 38662"/>
              </a:avLst>
            </a:prstGeom>
            <a:solidFill>
              <a:schemeClr val="accent4">
                <a:lumMod val="60000"/>
                <a:lumOff val="4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Cube 12"/>
            <p:cNvSpPr/>
            <p:nvPr/>
          </p:nvSpPr>
          <p:spPr>
            <a:xfrm>
              <a:off x="5916118" y="3447746"/>
              <a:ext cx="1086787" cy="204858"/>
            </a:xfrm>
            <a:prstGeom prst="cube">
              <a:avLst>
                <a:gd name="adj" fmla="val 38662"/>
              </a:avLst>
            </a:prstGeom>
            <a:solidFill>
              <a:schemeClr val="accent4">
                <a:lumMod val="60000"/>
                <a:lumOff val="4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ight Arrow 2"/>
            <p:cNvSpPr/>
            <p:nvPr/>
          </p:nvSpPr>
          <p:spPr>
            <a:xfrm>
              <a:off x="1828800" y="3477718"/>
              <a:ext cx="352269" cy="104931"/>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ight Arrow 13"/>
            <p:cNvSpPr/>
            <p:nvPr/>
          </p:nvSpPr>
          <p:spPr>
            <a:xfrm>
              <a:off x="7302708" y="3502702"/>
              <a:ext cx="352269" cy="104931"/>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7832361" y="3350302"/>
              <a:ext cx="974361" cy="369332"/>
            </a:xfrm>
            <a:prstGeom prst="rect">
              <a:avLst/>
            </a:prstGeom>
            <a:noFill/>
          </p:spPr>
          <p:txBody>
            <a:bodyPr wrap="square" rtlCol="0">
              <a:spAutoFit/>
            </a:bodyPr>
            <a:lstStyle/>
            <a:p>
              <a:r>
                <a:rPr lang="en-US"/>
                <a:t>Horse</a:t>
              </a:r>
              <a:endParaRPr lang="en-US" dirty="0"/>
            </a:p>
          </p:txBody>
        </p:sp>
        <p:pic>
          <p:nvPicPr>
            <p:cNvPr id="1026" name="Picture 2" descr="mp3.pn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49899" y="2480870"/>
              <a:ext cx="2162175" cy="2162175"/>
            </a:xfrm>
            <a:prstGeom prst="rect">
              <a:avLst/>
            </a:prstGeom>
            <a:noFill/>
            <a:scene3d>
              <a:camera prst="isometricRightUp">
                <a:rot lat="2100000" lon="18000000" rev="0"/>
              </a:camera>
              <a:lightRig rig="threePt" dir="t"/>
            </a:scene3d>
            <a:extLst>
              <a:ext uri="{909E8E84-426E-40DD-AFC4-6F175D3DCCD1}">
                <a14:hiddenFill xmlns:a14="http://schemas.microsoft.com/office/drawing/2010/main">
                  <a:solidFill>
                    <a:srgbClr val="FFFFFF"/>
                  </a:solidFill>
                </a14:hiddenFill>
              </a:ext>
            </a:extLst>
          </p:spPr>
        </p:pic>
      </p:grpSp>
      <p:pic>
        <p:nvPicPr>
          <p:cNvPr id="16" name="Picture 15" descr="conv5_1.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916271" y="4377559"/>
            <a:ext cx="1590907" cy="1619831"/>
          </a:xfrm>
          <a:prstGeom prst="rect">
            <a:avLst/>
          </a:prstGeom>
        </p:spPr>
      </p:pic>
      <p:sp>
        <p:nvSpPr>
          <p:cNvPr id="21" name="Right Arrow 20"/>
          <p:cNvSpPr/>
          <p:nvPr/>
        </p:nvSpPr>
        <p:spPr>
          <a:xfrm rot="3389288">
            <a:off x="5900629" y="4472165"/>
            <a:ext cx="1144831" cy="17607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1524001" y="6502401"/>
            <a:ext cx="9143999" cy="307777"/>
          </a:xfrm>
          <a:prstGeom prst="rect">
            <a:avLst/>
          </a:prstGeom>
          <a:noFill/>
        </p:spPr>
        <p:txBody>
          <a:bodyPr wrap="square" rtlCol="0">
            <a:spAutoFit/>
          </a:bodyPr>
          <a:lstStyle/>
          <a:p>
            <a:r>
              <a:rPr lang="en-US" sz="1400" dirty="0"/>
              <a:t>Visualizations from : M. </a:t>
            </a:r>
            <a:r>
              <a:rPr lang="en-US" sz="1400" dirty="0" err="1"/>
              <a:t>Zeiler</a:t>
            </a:r>
            <a:r>
              <a:rPr lang="en-US" sz="1400" dirty="0"/>
              <a:t> and R. Fergus. Visualizing and Understanding Convolutional Networks. In </a:t>
            </a:r>
            <a:r>
              <a:rPr lang="en-US" sz="1400" i="1" dirty="0"/>
              <a:t>ECCV</a:t>
            </a:r>
            <a:r>
              <a:rPr lang="en-US" sz="1400" dirty="0"/>
              <a:t> 2014.</a:t>
            </a:r>
          </a:p>
        </p:txBody>
      </p:sp>
      <p:pic>
        <p:nvPicPr>
          <p:cNvPr id="18" name="Picture 17" descr="conv2_1.png"/>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6971657" y="1321973"/>
            <a:ext cx="1555248" cy="1542806"/>
          </a:xfrm>
          <a:prstGeom prst="rect">
            <a:avLst/>
          </a:prstGeom>
        </p:spPr>
      </p:pic>
      <p:sp>
        <p:nvSpPr>
          <p:cNvPr id="19" name="Right Arrow 18"/>
          <p:cNvSpPr/>
          <p:nvPr/>
        </p:nvSpPr>
        <p:spPr>
          <a:xfrm rot="20154348">
            <a:off x="5077613" y="2293829"/>
            <a:ext cx="1709474" cy="14723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147736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Rectified Linear Unit (</a:t>
            </a:r>
            <a:r>
              <a:rPr lang="en-US" dirty="0" err="1"/>
              <a:t>ReLU</a:t>
            </a:r>
            <a:r>
              <a:rPr lang="en-US" dirty="0"/>
              <a:t>)</a:t>
            </a:r>
          </a:p>
        </p:txBody>
      </p:sp>
      <p:sp>
        <p:nvSpPr>
          <p:cNvPr id="3" name="Content Placeholder 2"/>
          <p:cNvSpPr>
            <a:spLocks noGrp="1"/>
          </p:cNvSpPr>
          <p:nvPr>
            <p:ph idx="1"/>
          </p:nvPr>
        </p:nvSpPr>
        <p:spPr>
          <a:xfrm>
            <a:off x="838200" y="1825626"/>
            <a:ext cx="10515600" cy="1188508"/>
          </a:xfrm>
        </p:spPr>
        <p:txBody>
          <a:bodyPr/>
          <a:lstStyle/>
          <a:p>
            <a:r>
              <a:rPr lang="en-US" dirty="0"/>
              <a:t>max (x,0)</a:t>
            </a:r>
          </a:p>
          <a:p>
            <a:r>
              <a:rPr lang="en-US" dirty="0"/>
              <a:t>Also called half-wave rectification (signal processing)</a:t>
            </a:r>
          </a:p>
          <a:p>
            <a:pPr lvl="1"/>
            <a:endParaRPr lang="en-US" dirty="0"/>
          </a:p>
        </p:txBody>
      </p:sp>
      <p:cxnSp>
        <p:nvCxnSpPr>
          <p:cNvPr id="5" name="Straight Connector 4"/>
          <p:cNvCxnSpPr/>
          <p:nvPr/>
        </p:nvCxnSpPr>
        <p:spPr>
          <a:xfrm>
            <a:off x="2082800" y="5892800"/>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flipH="1">
            <a:off x="5283200" y="3488267"/>
            <a:ext cx="2607733" cy="2404533"/>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66291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Image Classification</a:t>
            </a:r>
          </a:p>
        </p:txBody>
      </p:sp>
      <p:sp>
        <p:nvSpPr>
          <p:cNvPr id="5" name="Subtitle 4"/>
          <p:cNvSpPr>
            <a:spLocks noGrp="1"/>
          </p:cNvSpPr>
          <p:nvPr>
            <p:ph type="subTitle" idx="1"/>
          </p:nvPr>
        </p:nvSpPr>
        <p:spPr/>
        <p:txBody>
          <a:bodyPr/>
          <a:lstStyle/>
          <a:p>
            <a:endParaRPr lang="en-US"/>
          </a:p>
        </p:txBody>
      </p:sp>
    </p:spTree>
    <p:extLst>
      <p:ext uri="{BB962C8B-B14F-4D97-AF65-F5344CB8AC3E}">
        <p14:creationId xmlns:p14="http://schemas.microsoft.com/office/powerpoint/2010/main" val="20900941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to do machine learning</a:t>
            </a:r>
          </a:p>
        </p:txBody>
      </p:sp>
      <p:sp>
        <p:nvSpPr>
          <p:cNvPr id="3" name="Content Placeholder 2"/>
          <p:cNvSpPr>
            <a:spLocks noGrp="1"/>
          </p:cNvSpPr>
          <p:nvPr>
            <p:ph idx="1"/>
          </p:nvPr>
        </p:nvSpPr>
        <p:spPr/>
        <p:txBody>
          <a:bodyPr/>
          <a:lstStyle/>
          <a:p>
            <a:r>
              <a:rPr lang="en-US" dirty="0"/>
              <a:t>Create training / validation sets</a:t>
            </a:r>
          </a:p>
          <a:p>
            <a:r>
              <a:rPr lang="en-US" dirty="0"/>
              <a:t>Identify loss functions</a:t>
            </a:r>
          </a:p>
          <a:p>
            <a:r>
              <a:rPr lang="en-US" dirty="0"/>
              <a:t>Choose hypothesis class</a:t>
            </a:r>
          </a:p>
          <a:p>
            <a:r>
              <a:rPr lang="en-US" dirty="0"/>
              <a:t>Find best hypothesis by minimizing training loss</a:t>
            </a:r>
          </a:p>
        </p:txBody>
      </p:sp>
      <p:pic>
        <p:nvPicPr>
          <p:cNvPr id="4" name="Picture 3"/>
          <p:cNvPicPr>
            <a:picLocks noChangeAspect="1"/>
          </p:cNvPicPr>
          <p:nvPr/>
        </p:nvPicPr>
        <p:blipFill>
          <a:blip r:embed="rId2"/>
          <a:stretch>
            <a:fillRect/>
          </a:stretch>
        </p:blipFill>
        <p:spPr>
          <a:xfrm>
            <a:off x="8509000" y="1331289"/>
            <a:ext cx="2844800" cy="2844800"/>
          </a:xfrm>
          <a:prstGeom prst="rect">
            <a:avLst/>
          </a:prstGeom>
        </p:spPr>
      </p:pic>
    </p:spTree>
    <p:extLst>
      <p:ext uri="{BB962C8B-B14F-4D97-AF65-F5344CB8AC3E}">
        <p14:creationId xmlns:p14="http://schemas.microsoft.com/office/powerpoint/2010/main" val="2996177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mph" presetSubtype="0" fill="hold" nodeType="clickEffect">
                                  <p:stCondLst>
                                    <p:cond delay="0"/>
                                  </p:stCondLst>
                                  <p:iterate type="lt">
                                    <p:tmPct val="4000"/>
                                  </p:iterate>
                                  <p:childTnLst>
                                    <p:set>
                                      <p:cBhvr override="childStyle">
                                        <p:cTn id="6" dur="500" fill="hold"/>
                                        <p:tgtEl>
                                          <p:spTgt spid="3">
                                            <p:txEl>
                                              <p:pRg st="0" end="0"/>
                                            </p:txEl>
                                          </p:spTgt>
                                        </p:tgtEl>
                                        <p:attrNameLst>
                                          <p:attrName>style.color</p:attrName>
                                        </p:attrNameLst>
                                      </p:cBhvr>
                                      <p:to>
                                        <p:clrVal>
                                          <a:srgbClr val="FF0000"/>
                                        </p:clrVal>
                                      </p:to>
                                    </p:set>
                                    <p:set>
                                      <p:cBhvr>
                                        <p:cTn id="7" dur="500" fill="hold"/>
                                        <p:tgtEl>
                                          <p:spTgt spid="3">
                                            <p:txEl>
                                              <p:pRg st="0" end="0"/>
                                            </p:txEl>
                                          </p:spTgt>
                                        </p:tgtEl>
                                        <p:attrNameLst>
                                          <p:attrName>fillcolor</p:attrName>
                                        </p:attrNameLst>
                                      </p:cBhvr>
                                      <p:to>
                                        <p:clrVal>
                                          <a:srgbClr val="FF0000"/>
                                        </p:clrVal>
                                      </p:to>
                                    </p:set>
                                    <p:set>
                                      <p:cBhvr>
                                        <p:cTn id="8" dur="500" fill="hold"/>
                                        <p:tgtEl>
                                          <p:spTgt spid="3">
                                            <p:txEl>
                                              <p:pRg st="0" end="0"/>
                                            </p:txEl>
                                          </p:spTgt>
                                        </p:tgtEl>
                                        <p:attrNameLst>
                                          <p:attrName>fill.type</p:attrName>
                                        </p:attrNameLst>
                                      </p:cBhvr>
                                      <p:to>
                                        <p:strVal val="solid"/>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to do machine learning</a:t>
            </a:r>
          </a:p>
        </p:txBody>
      </p:sp>
      <p:sp>
        <p:nvSpPr>
          <p:cNvPr id="3" name="Content Placeholder 2"/>
          <p:cNvSpPr>
            <a:spLocks noGrp="1"/>
          </p:cNvSpPr>
          <p:nvPr>
            <p:ph idx="1"/>
          </p:nvPr>
        </p:nvSpPr>
        <p:spPr/>
        <p:txBody>
          <a:bodyPr/>
          <a:lstStyle/>
          <a:p>
            <a:r>
              <a:rPr lang="en-US" dirty="0"/>
              <a:t>Create training / validation sets</a:t>
            </a:r>
          </a:p>
          <a:p>
            <a:r>
              <a:rPr lang="en-US" dirty="0"/>
              <a:t>Identify loss functions</a:t>
            </a:r>
          </a:p>
          <a:p>
            <a:r>
              <a:rPr lang="en-US" dirty="0"/>
              <a:t>Choose hypothesis class</a:t>
            </a:r>
          </a:p>
          <a:p>
            <a:r>
              <a:rPr lang="en-US" dirty="0"/>
              <a:t>Find best hypothesis by minimizing training loss</a:t>
            </a:r>
          </a:p>
        </p:txBody>
      </p:sp>
      <p:pic>
        <p:nvPicPr>
          <p:cNvPr id="5" name="Picture 4"/>
          <p:cNvPicPr>
            <a:picLocks noChangeAspect="1"/>
          </p:cNvPicPr>
          <p:nvPr/>
        </p:nvPicPr>
        <p:blipFill>
          <a:blip r:embed="rId2"/>
          <a:stretch>
            <a:fillRect/>
          </a:stretch>
        </p:blipFill>
        <p:spPr>
          <a:xfrm>
            <a:off x="234950" y="4301067"/>
            <a:ext cx="1663700" cy="469900"/>
          </a:xfrm>
          <a:prstGeom prst="rect">
            <a:avLst/>
          </a:prstGeom>
        </p:spPr>
      </p:pic>
      <p:sp>
        <p:nvSpPr>
          <p:cNvPr id="8" name="Explosion 2 7"/>
          <p:cNvSpPr/>
          <p:nvPr/>
        </p:nvSpPr>
        <p:spPr>
          <a:xfrm>
            <a:off x="7749116" y="1210734"/>
            <a:ext cx="4207934" cy="2020094"/>
          </a:xfrm>
          <a:prstGeom prst="irregularSeal2">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Multiclass classification!!</a:t>
            </a:r>
          </a:p>
        </p:txBody>
      </p:sp>
      <p:pic>
        <p:nvPicPr>
          <p:cNvPr id="9" name="Picture 8"/>
          <p:cNvPicPr>
            <a:picLocks noChangeAspect="1"/>
          </p:cNvPicPr>
          <p:nvPr/>
        </p:nvPicPr>
        <p:blipFill>
          <a:blip r:embed="rId3"/>
          <a:stretch>
            <a:fillRect/>
          </a:stretch>
        </p:blipFill>
        <p:spPr>
          <a:xfrm>
            <a:off x="3596217" y="4301067"/>
            <a:ext cx="3238500" cy="469900"/>
          </a:xfrm>
          <a:prstGeom prst="rect">
            <a:avLst/>
          </a:prstGeom>
        </p:spPr>
      </p:pic>
      <p:pic>
        <p:nvPicPr>
          <p:cNvPr id="10" name="Picture 9"/>
          <p:cNvPicPr>
            <a:picLocks noChangeAspect="1"/>
          </p:cNvPicPr>
          <p:nvPr/>
        </p:nvPicPr>
        <p:blipFill>
          <a:blip r:embed="rId4"/>
          <a:stretch>
            <a:fillRect/>
          </a:stretch>
        </p:blipFill>
        <p:spPr>
          <a:xfrm>
            <a:off x="7498291" y="4001294"/>
            <a:ext cx="4076700" cy="1143000"/>
          </a:xfrm>
          <a:prstGeom prst="rect">
            <a:avLst/>
          </a:prstGeom>
        </p:spPr>
      </p:pic>
      <p:pic>
        <p:nvPicPr>
          <p:cNvPr id="11" name="Picture 10"/>
          <p:cNvPicPr>
            <a:picLocks noChangeAspect="1"/>
          </p:cNvPicPr>
          <p:nvPr/>
        </p:nvPicPr>
        <p:blipFill>
          <a:blip r:embed="rId5"/>
          <a:stretch>
            <a:fillRect/>
          </a:stretch>
        </p:blipFill>
        <p:spPr>
          <a:xfrm>
            <a:off x="3670300" y="5612342"/>
            <a:ext cx="4851400" cy="469900"/>
          </a:xfrm>
          <a:prstGeom prst="rect">
            <a:avLst/>
          </a:prstGeom>
        </p:spPr>
      </p:pic>
    </p:spTree>
    <p:extLst>
      <p:ext uri="{BB962C8B-B14F-4D97-AF65-F5344CB8AC3E}">
        <p14:creationId xmlns:p14="http://schemas.microsoft.com/office/powerpoint/2010/main" val="1380771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mph" presetSubtype="0" fill="hold" nodeType="clickEffect">
                                  <p:stCondLst>
                                    <p:cond delay="0"/>
                                  </p:stCondLst>
                                  <p:iterate type="lt">
                                    <p:tmPct val="4000"/>
                                  </p:iterate>
                                  <p:childTnLst>
                                    <p:set>
                                      <p:cBhvr override="childStyle">
                                        <p:cTn id="6" dur="500" fill="hold"/>
                                        <p:tgtEl>
                                          <p:spTgt spid="3">
                                            <p:txEl>
                                              <p:pRg st="2" end="2"/>
                                            </p:txEl>
                                          </p:spTgt>
                                        </p:tgtEl>
                                        <p:attrNameLst>
                                          <p:attrName>style.color</p:attrName>
                                        </p:attrNameLst>
                                      </p:cBhvr>
                                      <p:to>
                                        <p:clrVal>
                                          <a:srgbClr val="FF0000"/>
                                        </p:clrVal>
                                      </p:to>
                                    </p:set>
                                    <p:set>
                                      <p:cBhvr>
                                        <p:cTn id="7" dur="500" fill="hold"/>
                                        <p:tgtEl>
                                          <p:spTgt spid="3">
                                            <p:txEl>
                                              <p:pRg st="2" end="2"/>
                                            </p:txEl>
                                          </p:spTgt>
                                        </p:tgtEl>
                                        <p:attrNameLst>
                                          <p:attrName>fillcolor</p:attrName>
                                        </p:attrNameLst>
                                      </p:cBhvr>
                                      <p:to>
                                        <p:clrVal>
                                          <a:srgbClr val="FF0000"/>
                                        </p:clrVal>
                                      </p:to>
                                    </p:set>
                                    <p:set>
                                      <p:cBhvr>
                                        <p:cTn id="8" dur="500" fill="hold"/>
                                        <p:tgtEl>
                                          <p:spTgt spid="3">
                                            <p:txEl>
                                              <p:pRg st="2" end="2"/>
                                            </p:txEl>
                                          </p:spTgt>
                                        </p:tgtEl>
                                        <p:attrNameLst>
                                          <p:attrName>fill.type</p:attrName>
                                        </p:attrNameLst>
                                      </p:cBhvr>
                                      <p:to>
                                        <p:strVal val="solid"/>
                                      </p:to>
                                    </p:set>
                                  </p:childTnLst>
                                </p:cTn>
                              </p:par>
                              <p:par>
                                <p:cTn id="9" presetID="16" presetClass="emph" presetSubtype="0" fill="hold" nodeType="withEffect">
                                  <p:stCondLst>
                                    <p:cond delay="0"/>
                                  </p:stCondLst>
                                  <p:iterate type="lt">
                                    <p:tmPct val="4000"/>
                                  </p:iterate>
                                  <p:childTnLst>
                                    <p:set>
                                      <p:cBhvr override="childStyle">
                                        <p:cTn id="10" dur="500" fill="hold"/>
                                        <p:tgtEl>
                                          <p:spTgt spid="3">
                                            <p:txEl>
                                              <p:pRg st="1" end="1"/>
                                            </p:txEl>
                                          </p:spTgt>
                                        </p:tgtEl>
                                        <p:attrNameLst>
                                          <p:attrName>style.color</p:attrName>
                                        </p:attrNameLst>
                                      </p:cBhvr>
                                      <p:to>
                                        <p:clrVal>
                                          <a:srgbClr val="FF0000"/>
                                        </p:clrVal>
                                      </p:to>
                                    </p:set>
                                    <p:set>
                                      <p:cBhvr>
                                        <p:cTn id="11" dur="500" fill="hold"/>
                                        <p:tgtEl>
                                          <p:spTgt spid="3">
                                            <p:txEl>
                                              <p:pRg st="1" end="1"/>
                                            </p:txEl>
                                          </p:spTgt>
                                        </p:tgtEl>
                                        <p:attrNameLst>
                                          <p:attrName>fillcolor</p:attrName>
                                        </p:attrNameLst>
                                      </p:cBhvr>
                                      <p:to>
                                        <p:clrVal>
                                          <a:srgbClr val="FF0000"/>
                                        </p:clrVal>
                                      </p:to>
                                    </p:set>
                                    <p:set>
                                      <p:cBhvr>
                                        <p:cTn id="12" dur="500" fill="hold"/>
                                        <p:tgtEl>
                                          <p:spTgt spid="3">
                                            <p:txEl>
                                              <p:pRg st="1" end="1"/>
                                            </p:txEl>
                                          </p:spTgt>
                                        </p:tgtEl>
                                        <p:attrNameLst>
                                          <p:attrName>fill.type</p:attrName>
                                        </p:attrNameLst>
                                      </p:cBhvr>
                                      <p:to>
                                        <p:strVal val="solid"/>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0"/>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9740</TotalTime>
  <Words>1494</Words>
  <Application>Microsoft Macintosh PowerPoint</Application>
  <PresentationFormat>Widescreen</PresentationFormat>
  <Paragraphs>326</Paragraphs>
  <Slides>59</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59</vt:i4>
      </vt:variant>
    </vt:vector>
  </HeadingPairs>
  <TitlesOfParts>
    <vt:vector size="66" baseType="lpstr">
      <vt:lpstr>Arial</vt:lpstr>
      <vt:lpstr>Calibri</vt:lpstr>
      <vt:lpstr>Calibri Light</vt:lpstr>
      <vt:lpstr>Cambria Math</vt:lpstr>
      <vt:lpstr>Helvetica</vt:lpstr>
      <vt:lpstr>Wingdings</vt:lpstr>
      <vt:lpstr>Office Theme</vt:lpstr>
      <vt:lpstr>Neural network training</vt:lpstr>
      <vt:lpstr>Vagaries of optimization</vt:lpstr>
      <vt:lpstr>Vanishing and exploding gradients</vt:lpstr>
      <vt:lpstr>Sigmoids cause vanishing gradients</vt:lpstr>
      <vt:lpstr>Convolution subsampling convolution</vt:lpstr>
      <vt:lpstr>Rectified Linear Unit (ReLU)</vt:lpstr>
      <vt:lpstr>Image Classification</vt:lpstr>
      <vt:lpstr>How to do machine learning</vt:lpstr>
      <vt:lpstr>How to do machine learning</vt:lpstr>
      <vt:lpstr>MNIST Classification</vt:lpstr>
      <vt:lpstr>ImageNet</vt:lpstr>
      <vt:lpstr>ImageNet</vt:lpstr>
      <vt:lpstr>PowerPoint Presentation</vt:lpstr>
      <vt:lpstr>Why do convnets work?</vt:lpstr>
      <vt:lpstr>Visualizing convolutional networks I</vt:lpstr>
      <vt:lpstr>Visualizing convolutional networks II</vt:lpstr>
      <vt:lpstr>Convolutional Networks and the Brain </vt:lpstr>
      <vt:lpstr>Transfer learning</vt:lpstr>
      <vt:lpstr>Transfer learning with convolutional networks</vt:lpstr>
      <vt:lpstr>Transfer learning with convolutional networks</vt:lpstr>
      <vt:lpstr>Why transfer learning?</vt:lpstr>
      <vt:lpstr>Finetuning</vt:lpstr>
      <vt:lpstr>Finetuning</vt:lpstr>
      <vt:lpstr>Finetuning</vt:lpstr>
      <vt:lpstr>Exploring convnet architectures</vt:lpstr>
      <vt:lpstr>Deeper is better</vt:lpstr>
      <vt:lpstr>Deeper is better</vt:lpstr>
      <vt:lpstr>The VGG pattern</vt:lpstr>
      <vt:lpstr>Challenges in training: exploding / vanishing gradients </vt:lpstr>
      <vt:lpstr>Challenges in training: dependence on init</vt:lpstr>
      <vt:lpstr>Solutions</vt:lpstr>
      <vt:lpstr>Careful initialization</vt:lpstr>
      <vt:lpstr>Batch normalization</vt:lpstr>
      <vt:lpstr>Residual connections</vt:lpstr>
      <vt:lpstr>Residual connections</vt:lpstr>
      <vt:lpstr>Residual connections</vt:lpstr>
      <vt:lpstr>A residual block</vt:lpstr>
      <vt:lpstr>Bottleneck blocks</vt:lpstr>
      <vt:lpstr>The ResNet pattern</vt:lpstr>
      <vt:lpstr>Putting it all together - Residual networks</vt:lpstr>
      <vt:lpstr>Semantic Segmentation</vt:lpstr>
      <vt:lpstr>The Task</vt:lpstr>
      <vt:lpstr>Evaluation metric</vt:lpstr>
      <vt:lpstr>Things vs Stuff</vt:lpstr>
      <vt:lpstr>Challenges in data collection</vt:lpstr>
      <vt:lpstr>Pre-convnet semantic segmentation</vt:lpstr>
      <vt:lpstr>Semantic segmentation using convolutional networks</vt:lpstr>
      <vt:lpstr>Semantic segmentation using convolutional networks</vt:lpstr>
      <vt:lpstr>Semantic segmentation using convolutional networks</vt:lpstr>
      <vt:lpstr>Semantic segmentation using convolutional networks</vt:lpstr>
      <vt:lpstr>Semantic segmentation using convolutional networks</vt:lpstr>
      <vt:lpstr>Semantic segmentation using convolutional networks</vt:lpstr>
      <vt:lpstr>Semantic segmentation using convolutional networks</vt:lpstr>
      <vt:lpstr>The resolution issue</vt:lpstr>
      <vt:lpstr>Solution 1: Image pyramids</vt:lpstr>
      <vt:lpstr>Solution 2: Skip connections</vt:lpstr>
      <vt:lpstr>Solution 2: Skip connections</vt:lpstr>
      <vt:lpstr>Skip connections</vt:lpstr>
      <vt:lpstr>Skip connections</vt:lpstr>
    </vt:vector>
  </TitlesOfParts>
  <Manager/>
  <Company/>
  <LinksUpToDate>false</LinksUpToDate>
  <SharedDoc>false</SharedDoc>
  <HyperlinkBase/>
  <HyperlinksChanged>false</HyperlinksChanged>
  <AppVersion>16.0011</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Bharath Hariharan</dc:creator>
  <cp:keywords/>
  <dc:description/>
  <cp:lastModifiedBy>Bharath Hariharan</cp:lastModifiedBy>
  <cp:revision>6</cp:revision>
  <cp:lastPrinted>2018-10-23T17:11:42Z</cp:lastPrinted>
  <dcterms:created xsi:type="dcterms:W3CDTF">2018-10-16T22:51:55Z</dcterms:created>
  <dcterms:modified xsi:type="dcterms:W3CDTF">2018-10-23T17:12:06Z</dcterms:modified>
  <cp:category/>
</cp:coreProperties>
</file>