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353" r:id="rId3"/>
    <p:sldId id="342" r:id="rId4"/>
    <p:sldId id="33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334" r:id="rId16"/>
    <p:sldId id="268" r:id="rId17"/>
    <p:sldId id="269" r:id="rId18"/>
    <p:sldId id="270" r:id="rId19"/>
    <p:sldId id="271" r:id="rId20"/>
    <p:sldId id="272" r:id="rId21"/>
    <p:sldId id="273" r:id="rId22"/>
    <p:sldId id="336" r:id="rId23"/>
    <p:sldId id="275" r:id="rId24"/>
    <p:sldId id="276" r:id="rId25"/>
    <p:sldId id="277" r:id="rId26"/>
    <p:sldId id="278" r:id="rId27"/>
    <p:sldId id="279" r:id="rId28"/>
    <p:sldId id="274" r:id="rId29"/>
    <p:sldId id="338" r:id="rId30"/>
    <p:sldId id="339" r:id="rId31"/>
    <p:sldId id="340" r:id="rId32"/>
    <p:sldId id="341" r:id="rId33"/>
    <p:sldId id="280" r:id="rId34"/>
    <p:sldId id="281" r:id="rId35"/>
    <p:sldId id="317" r:id="rId36"/>
    <p:sldId id="318" r:id="rId37"/>
    <p:sldId id="319" r:id="rId38"/>
    <p:sldId id="320" r:id="rId39"/>
    <p:sldId id="321" r:id="rId40"/>
    <p:sldId id="31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24"/>
  </p:normalViewPr>
  <p:slideViewPr>
    <p:cSldViewPr snapToGrid="0" snapToObjects="1">
      <p:cViewPr varScale="1">
        <p:scale>
          <a:sx n="118" d="100"/>
          <a:sy n="118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87616-CC71-804F-96BD-91C40C78CA1D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B92DF-779D-0241-B0DB-57B92B2AE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0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E0F8D-B49F-5B4A-B2BD-5D4943B78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2FB3F-AFEE-704C-9560-7498B6B2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28A6D-8722-004A-A3E7-E0D951A7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2BD3-774B-C64F-A5D9-EA658E2E3684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8392E-632F-C648-AC93-795B8CF1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30337-3F8F-754C-844B-6F1D1A2C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FAF-E3F3-0848-9DE3-52B3CE427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2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264C-29B6-EE4B-9011-B029EB50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53579-AC99-184F-A559-DE8AB3148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4054E-F926-9C47-8333-81081E915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2BD3-774B-C64F-A5D9-EA658E2E3684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04CAC-05BC-D94E-B7AD-EA6FF7F84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F6A3E-C487-1041-8A0D-8D71A6E8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FAF-E3F3-0848-9DE3-52B3CE427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E0E3E0-B079-2642-9D54-4B828937F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E91E2-AFF1-6A43-9AAB-25F743126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27EB3-AE84-8147-8CC1-8DE5C4E9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2BD3-774B-C64F-A5D9-EA658E2E3684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C9A05-7121-B64D-BA89-EEF9A055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3A974-7987-494C-83AD-7CEBD98C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FAF-E3F3-0848-9DE3-52B3CE427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0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5D23C-6439-3B49-8906-D775F2FD1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7F2E4-9549-9A44-87EA-3088CDC91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64681-E038-C34E-8489-72BBA701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2BD3-774B-C64F-A5D9-EA658E2E3684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928DD-967B-E04B-947B-4E33B65C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43A03-F857-C048-8CAE-B361A8D8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FAF-E3F3-0848-9DE3-52B3CE427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3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D48A3-2DFA-2742-9740-41E0C4E08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40721-11FE-2F42-A64B-E5D580E6F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366A9-4E4F-984B-A28F-81C25EED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2BD3-774B-C64F-A5D9-EA658E2E3684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0B809-BD56-604B-AF46-38C30247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1C172-0CED-294E-BCDD-3C740F08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FAF-E3F3-0848-9DE3-52B3CE427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9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80E28-C67E-A948-8E87-639806410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A799-B7DD-D94D-9E2D-D2FB7791E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69C82-57EC-4748-BE94-2FCE5CC65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C10E4-BE36-9244-8F1A-489C57D0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2BD3-774B-C64F-A5D9-EA658E2E3684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A08D5-A4A5-5645-A0BD-07F4E8B3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08005-AAFF-294E-9689-4AD1A269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FAF-E3F3-0848-9DE3-52B3CE427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8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AD420-A9BE-BC49-9C37-2536BBEC6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9F4D1-CBB2-3D40-9BC5-8355E1ED5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F49A7-5E60-5440-864B-B49A7C6B9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DA2E3-AF8B-2F40-8FB3-63395447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31F18-E9B2-0942-A323-A36002892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407149-85E5-6F4F-8787-8FCAC0FE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2BD3-774B-C64F-A5D9-EA658E2E3684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281967-5F56-5045-ACE8-890D7B0B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478E5B-7301-DD4F-9800-292337D5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FAF-E3F3-0848-9DE3-52B3CE427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2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E8D4F-763A-3045-A8B1-7443A6BAD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4114E0-4B6B-4D42-9D58-64C616395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2BD3-774B-C64F-A5D9-EA658E2E3684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1E444-7244-7040-97F0-3AD94116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FAC1C-DE78-4342-84DB-E38684B7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FAF-E3F3-0848-9DE3-52B3CE427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6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56E270-DD9B-884E-BA1A-CA7A6105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2BD3-774B-C64F-A5D9-EA658E2E3684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EB4E76-20CF-4D46-80DA-490A4C9D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12C76-AE46-2741-BC16-0EEDE0C9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FAF-E3F3-0848-9DE3-52B3CE427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0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CEE71-5CE2-424C-9ECE-12F2B4389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55B01-74B6-FB45-8A6E-9EF0F69CB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3114B-0558-B74B-9E8A-5159FED62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419AD-BE79-F041-AEEF-F69559A43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2BD3-774B-C64F-A5D9-EA658E2E3684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01525-FEB3-AC4C-A876-BD8D6F5A6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47BBA-9EBA-654B-9A22-1378F957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FAF-E3F3-0848-9DE3-52B3CE427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EDE4-8705-5046-B01A-C93A31E84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6939A1-58DD-4E4D-BD15-40DF72395E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E710D-304D-194D-9970-45057B20E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9764B-74A8-4445-9E02-0987109F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2BD3-774B-C64F-A5D9-EA658E2E3684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53E93-5583-074A-BF82-B28E34BB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F9E07-7343-464C-9BD5-C6FCA5628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EFAF-E3F3-0848-9DE3-52B3CE427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EBC658-99DF-F24C-8016-E2B657BD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DFEC8-2982-F84B-8F73-9BD533180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26982-5BE3-6146-B085-2265BD30C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D2BD3-774B-C64F-A5D9-EA658E2E3684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AF36C-A1AE-9F4A-9386-E9074A58A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52D68-03CD-8D44-A943-5A88E79B6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9EFAF-E3F3-0848-9DE3-52B3CE427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4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3.emf"/><Relationship Id="rId7" Type="http://schemas.openxmlformats.org/officeDocument/2006/relationships/image" Target="../media/image19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BB84B-DADA-1240-BBE9-7D9DE5002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Convolutional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041B-5976-FE45-A102-07CD51799F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09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1" y="4979291"/>
            <a:ext cx="6257925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2794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3175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sp>
        <p:nvSpPr>
          <p:cNvPr id="33" name="Rounded Rectangle 32"/>
          <p:cNvSpPr/>
          <p:nvPr/>
        </p:nvSpPr>
        <p:spPr>
          <a:xfrm>
            <a:off x="3740150" y="4806950"/>
            <a:ext cx="2355851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ounded Rectangle 33"/>
          <p:cNvSpPr/>
          <p:nvPr/>
        </p:nvSpPr>
        <p:spPr>
          <a:xfrm>
            <a:off x="6066364" y="4832354"/>
            <a:ext cx="3171836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83059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044949" y="4806950"/>
            <a:ext cx="692149" cy="1066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1" y="4979291"/>
            <a:ext cx="6257925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429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2794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sp>
        <p:nvSpPr>
          <p:cNvPr id="34" name="Rounded Rectangle 33"/>
          <p:cNvSpPr/>
          <p:nvPr/>
        </p:nvSpPr>
        <p:spPr>
          <a:xfrm>
            <a:off x="5534022" y="4806950"/>
            <a:ext cx="4397379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99578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4684068" y="4836416"/>
            <a:ext cx="692149" cy="1066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1" y="4979291"/>
            <a:ext cx="6257925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429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266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sp>
        <p:nvSpPr>
          <p:cNvPr id="34" name="Rounded Rectangle 33"/>
          <p:cNvSpPr/>
          <p:nvPr/>
        </p:nvSpPr>
        <p:spPr>
          <a:xfrm>
            <a:off x="5534022" y="4806950"/>
            <a:ext cx="4397379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79269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4044949" y="4703066"/>
            <a:ext cx="692149" cy="13335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5791196" y="4667250"/>
            <a:ext cx="1758952" cy="13335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1" y="4979291"/>
            <a:ext cx="6257925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429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50" y="293717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4445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690759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4629148" y="4703066"/>
            <a:ext cx="692149" cy="13335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/>
          <p:cNvSpPr/>
          <p:nvPr/>
        </p:nvSpPr>
        <p:spPr>
          <a:xfrm>
            <a:off x="7581891" y="4667250"/>
            <a:ext cx="1758952" cy="13335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1" y="4979291"/>
            <a:ext cx="6257925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429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266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662928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1" y="4979291"/>
            <a:ext cx="6257925" cy="781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429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556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266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sp>
        <p:nvSpPr>
          <p:cNvPr id="32" name="Circular Arrow 31">
            <a:extLst>
              <a:ext uri="{FF2B5EF4-FFF2-40B4-BE49-F238E27FC236}">
                <a16:creationId xmlns:a16="http://schemas.microsoft.com/office/drawing/2014/main" id="{CDCB9640-06BA-6C4E-BFBF-9CBA06F6A3E0}"/>
              </a:ext>
            </a:extLst>
          </p:cNvPr>
          <p:cNvSpPr/>
          <p:nvPr/>
        </p:nvSpPr>
        <p:spPr>
          <a:xfrm flipH="1">
            <a:off x="7096497" y="1846039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3" name="Circular Arrow 32">
            <a:extLst>
              <a:ext uri="{FF2B5EF4-FFF2-40B4-BE49-F238E27FC236}">
                <a16:creationId xmlns:a16="http://schemas.microsoft.com/office/drawing/2014/main" id="{B88063DF-4416-3341-BE7A-3EC7B235A21B}"/>
              </a:ext>
            </a:extLst>
          </p:cNvPr>
          <p:cNvSpPr/>
          <p:nvPr/>
        </p:nvSpPr>
        <p:spPr>
          <a:xfrm rot="17623496" flipH="1">
            <a:off x="6905864" y="3125468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7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4445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3175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68" y="4703280"/>
            <a:ext cx="2333625" cy="771525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5454646" y="4565650"/>
            <a:ext cx="1708147" cy="1168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65691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5832473" y="4555641"/>
            <a:ext cx="692149" cy="1066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175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4445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68" y="4703280"/>
            <a:ext cx="23336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8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6515098" y="4555641"/>
            <a:ext cx="692149" cy="1066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175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3556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68" y="4703280"/>
            <a:ext cx="23336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61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5995982" y="4932321"/>
            <a:ext cx="457199" cy="1024021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175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937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69" y="5052222"/>
            <a:ext cx="2333625" cy="771525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4337050" y="3931931"/>
            <a:ext cx="2755898" cy="113298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68" y="4111035"/>
            <a:ext cx="2171700" cy="771525"/>
          </a:xfrm>
          <a:prstGeom prst="rect">
            <a:avLst/>
          </a:prstGeom>
        </p:spPr>
      </p:pic>
      <p:sp>
        <p:nvSpPr>
          <p:cNvPr id="4" name="Circular Arrow 3"/>
          <p:cNvSpPr/>
          <p:nvPr/>
        </p:nvSpPr>
        <p:spPr>
          <a:xfrm flipH="1">
            <a:off x="7207246" y="1898367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6" name="Circular Arrow 35"/>
          <p:cNvSpPr/>
          <p:nvPr/>
        </p:nvSpPr>
        <p:spPr>
          <a:xfrm flipH="1">
            <a:off x="6100753" y="1917332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3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as a primitive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38200" y="2420605"/>
            <a:ext cx="3052232" cy="3229882"/>
            <a:chOff x="838200" y="2420605"/>
            <a:chExt cx="3052232" cy="3229882"/>
          </a:xfrm>
        </p:grpSpPr>
        <p:sp>
          <p:nvSpPr>
            <p:cNvPr id="4" name="Rectangle 3"/>
            <p:cNvSpPr/>
            <p:nvPr/>
          </p:nvSpPr>
          <p:spPr>
            <a:xfrm>
              <a:off x="838200" y="2573867"/>
              <a:ext cx="1905000" cy="18457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90600" y="2726267"/>
              <a:ext cx="1905000" cy="18457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2878667"/>
              <a:ext cx="1905000" cy="18457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95400" y="3031067"/>
              <a:ext cx="1905000" cy="18457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47800" y="3183467"/>
              <a:ext cx="1905000" cy="18457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447800" y="5215467"/>
              <a:ext cx="1905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214033" y="5065712"/>
              <a:ext cx="3725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3505200" y="3183467"/>
              <a:ext cx="0" cy="20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517899" y="3801533"/>
              <a:ext cx="3725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h</a:t>
              </a:r>
              <a:endParaRPr lang="en-US" sz="3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24200" y="2420605"/>
              <a:ext cx="3725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c</a:t>
              </a:r>
              <a:endParaRPr lang="en-US" sz="32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895600" y="2573867"/>
              <a:ext cx="457200" cy="49953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730067" y="2478979"/>
            <a:ext cx="3280834" cy="3229882"/>
            <a:chOff x="838200" y="2420605"/>
            <a:chExt cx="3280834" cy="3229882"/>
          </a:xfrm>
        </p:grpSpPr>
        <p:sp>
          <p:nvSpPr>
            <p:cNvPr id="24" name="Rectangle 23"/>
            <p:cNvSpPr/>
            <p:nvPr/>
          </p:nvSpPr>
          <p:spPr>
            <a:xfrm>
              <a:off x="838200" y="2573867"/>
              <a:ext cx="1905000" cy="1845733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90600" y="2726267"/>
              <a:ext cx="1905000" cy="1845733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43000" y="2878667"/>
              <a:ext cx="1905000" cy="1845733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95400" y="3031067"/>
              <a:ext cx="1905000" cy="1845733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447800" y="3183467"/>
              <a:ext cx="1905000" cy="1845733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1447800" y="5215467"/>
              <a:ext cx="1905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214033" y="5065712"/>
              <a:ext cx="6815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505200" y="3183467"/>
              <a:ext cx="0" cy="20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517899" y="3801533"/>
              <a:ext cx="6011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4200" y="2420605"/>
              <a:ext cx="567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c’</a:t>
              </a:r>
              <a:endParaRPr lang="en-US" sz="32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2895600" y="2573867"/>
              <a:ext cx="457200" cy="49953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ight Arrow 36"/>
          <p:cNvSpPr/>
          <p:nvPr/>
        </p:nvSpPr>
        <p:spPr>
          <a:xfrm>
            <a:off x="4334933" y="3437467"/>
            <a:ext cx="2624667" cy="119290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Convolution</a:t>
            </a:r>
          </a:p>
        </p:txBody>
      </p:sp>
      <p:sp>
        <p:nvSpPr>
          <p:cNvPr id="38" name="Cube 37"/>
          <p:cNvSpPr/>
          <p:nvPr/>
        </p:nvSpPr>
        <p:spPr>
          <a:xfrm>
            <a:off x="4334933" y="2133600"/>
            <a:ext cx="660400" cy="651041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5105400" y="2120325"/>
            <a:ext cx="660400" cy="651041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5935134" y="2120324"/>
            <a:ext cx="660400" cy="651041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165599" y="1987898"/>
            <a:ext cx="304801" cy="3564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992031" y="1789959"/>
            <a:ext cx="372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c</a:t>
            </a:r>
            <a:endParaRPr lang="en-US" sz="32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4402668" y="2878667"/>
            <a:ext cx="2065865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177364" y="2771366"/>
            <a:ext cx="529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c’</a:t>
            </a:r>
          </a:p>
        </p:txBody>
      </p:sp>
    </p:spTree>
    <p:extLst>
      <p:ext uri="{BB962C8B-B14F-4D97-AF65-F5344CB8AC3E}">
        <p14:creationId xmlns:p14="http://schemas.microsoft.com/office/powerpoint/2010/main" val="1093266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556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937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3302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69" y="5052222"/>
            <a:ext cx="2333625" cy="7715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68" y="4111035"/>
            <a:ext cx="2171700" cy="771525"/>
          </a:xfrm>
          <a:prstGeom prst="rect">
            <a:avLst/>
          </a:prstGeom>
        </p:spPr>
      </p:pic>
      <p:sp>
        <p:nvSpPr>
          <p:cNvPr id="32" name="Circular Arrow 31">
            <a:extLst>
              <a:ext uri="{FF2B5EF4-FFF2-40B4-BE49-F238E27FC236}">
                <a16:creationId xmlns:a16="http://schemas.microsoft.com/office/drawing/2014/main" id="{A4068D54-C5FC-2C4D-B686-6A1D244D5115}"/>
              </a:ext>
            </a:extLst>
          </p:cNvPr>
          <p:cNvSpPr/>
          <p:nvPr/>
        </p:nvSpPr>
        <p:spPr>
          <a:xfrm flipH="1">
            <a:off x="7096497" y="1846039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3" name="Circular Arrow 32">
            <a:extLst>
              <a:ext uri="{FF2B5EF4-FFF2-40B4-BE49-F238E27FC236}">
                <a16:creationId xmlns:a16="http://schemas.microsoft.com/office/drawing/2014/main" id="{266FA50A-82BD-054C-857F-786B81F8B457}"/>
              </a:ext>
            </a:extLst>
          </p:cNvPr>
          <p:cNvSpPr/>
          <p:nvPr/>
        </p:nvSpPr>
        <p:spPr>
          <a:xfrm flipH="1">
            <a:off x="6046844" y="1838693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5" name="Circular Arrow 34">
            <a:extLst>
              <a:ext uri="{FF2B5EF4-FFF2-40B4-BE49-F238E27FC236}">
                <a16:creationId xmlns:a16="http://schemas.microsoft.com/office/drawing/2014/main" id="{1B3CE8A9-72B4-9F4C-8206-C6F6211C0160}"/>
              </a:ext>
            </a:extLst>
          </p:cNvPr>
          <p:cNvSpPr/>
          <p:nvPr/>
        </p:nvSpPr>
        <p:spPr>
          <a:xfrm rot="17623496" flipH="1">
            <a:off x="5880973" y="3115590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2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4699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3937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266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794" y="4209983"/>
            <a:ext cx="2171700" cy="7715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795" y="5120796"/>
            <a:ext cx="2333625" cy="771525"/>
          </a:xfrm>
          <a:prstGeom prst="rect">
            <a:avLst/>
          </a:prstGeom>
        </p:spPr>
      </p:pic>
      <p:sp>
        <p:nvSpPr>
          <p:cNvPr id="33" name="Left Arrow Callout 32"/>
          <p:cNvSpPr/>
          <p:nvPr/>
        </p:nvSpPr>
        <p:spPr>
          <a:xfrm>
            <a:off x="7207247" y="4140337"/>
            <a:ext cx="2460629" cy="91081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Recurrence going backward!!</a:t>
            </a:r>
          </a:p>
        </p:txBody>
      </p:sp>
      <p:sp>
        <p:nvSpPr>
          <p:cNvPr id="36" name="Circular Arrow 35">
            <a:extLst>
              <a:ext uri="{FF2B5EF4-FFF2-40B4-BE49-F238E27FC236}">
                <a16:creationId xmlns:a16="http://schemas.microsoft.com/office/drawing/2014/main" id="{35FB136A-8E43-5449-8913-04A9F85B377A}"/>
              </a:ext>
            </a:extLst>
          </p:cNvPr>
          <p:cNvSpPr/>
          <p:nvPr/>
        </p:nvSpPr>
        <p:spPr>
          <a:xfrm flipH="1">
            <a:off x="7096497" y="1846039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7" name="Circular Arrow 36">
            <a:extLst>
              <a:ext uri="{FF2B5EF4-FFF2-40B4-BE49-F238E27FC236}">
                <a16:creationId xmlns:a16="http://schemas.microsoft.com/office/drawing/2014/main" id="{E9959914-6394-3346-A88A-B695412FED5B}"/>
              </a:ext>
            </a:extLst>
          </p:cNvPr>
          <p:cNvSpPr/>
          <p:nvPr/>
        </p:nvSpPr>
        <p:spPr>
          <a:xfrm flipH="1">
            <a:off x="6046844" y="1838693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8" name="Circular Arrow 37">
            <a:extLst>
              <a:ext uri="{FF2B5EF4-FFF2-40B4-BE49-F238E27FC236}">
                <a16:creationId xmlns:a16="http://schemas.microsoft.com/office/drawing/2014/main" id="{5426B92B-A5D3-8E48-90DB-710835F74776}"/>
              </a:ext>
            </a:extLst>
          </p:cNvPr>
          <p:cNvSpPr/>
          <p:nvPr/>
        </p:nvSpPr>
        <p:spPr>
          <a:xfrm flipH="1">
            <a:off x="5064127" y="1883771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9" name="Circular Arrow 38">
            <a:extLst>
              <a:ext uri="{FF2B5EF4-FFF2-40B4-BE49-F238E27FC236}">
                <a16:creationId xmlns:a16="http://schemas.microsoft.com/office/drawing/2014/main" id="{1E58046A-FEFC-D041-9320-A9E222CFC7DE}"/>
              </a:ext>
            </a:extLst>
          </p:cNvPr>
          <p:cNvSpPr/>
          <p:nvPr/>
        </p:nvSpPr>
        <p:spPr>
          <a:xfrm rot="17623496" flipH="1">
            <a:off x="4870441" y="3120574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3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sp>
        <p:nvSpPr>
          <p:cNvPr id="32" name="Circular Arrow 31"/>
          <p:cNvSpPr/>
          <p:nvPr/>
        </p:nvSpPr>
        <p:spPr>
          <a:xfrm flipH="1">
            <a:off x="7096497" y="1846039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 flipH="1">
            <a:off x="6046844" y="1838693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flipH="1">
            <a:off x="5064127" y="1883771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flipH="1">
            <a:off x="3968743" y="1912227"/>
            <a:ext cx="1152524" cy="816431"/>
          </a:xfrm>
          <a:prstGeom prst="circularArrow">
            <a:avLst>
              <a:gd name="adj1" fmla="val 15816"/>
              <a:gd name="adj2" fmla="val 1142319"/>
              <a:gd name="adj3" fmla="val 21066917"/>
              <a:gd name="adj4" fmla="val 10800000"/>
              <a:gd name="adj5" fmla="val 12904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7" name="Circular Arrow 36"/>
          <p:cNvSpPr/>
          <p:nvPr/>
        </p:nvSpPr>
        <p:spPr>
          <a:xfrm rot="17623496" flipH="1">
            <a:off x="6905864" y="3125468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8" name="Circular Arrow 37"/>
          <p:cNvSpPr/>
          <p:nvPr/>
        </p:nvSpPr>
        <p:spPr>
          <a:xfrm rot="17623496" flipH="1">
            <a:off x="5880973" y="3115590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9" name="Circular Arrow 38"/>
          <p:cNvSpPr/>
          <p:nvPr/>
        </p:nvSpPr>
        <p:spPr>
          <a:xfrm rot="17623496" flipH="1">
            <a:off x="4870441" y="3120574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0" name="Circular Arrow 39"/>
          <p:cNvSpPr/>
          <p:nvPr/>
        </p:nvSpPr>
        <p:spPr>
          <a:xfrm rot="17623496" flipH="1">
            <a:off x="3789427" y="3166136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1" name="Circular Arrow 40"/>
          <p:cNvSpPr/>
          <p:nvPr/>
        </p:nvSpPr>
        <p:spPr>
          <a:xfrm rot="17623496" flipH="1">
            <a:off x="8050381" y="3104648"/>
            <a:ext cx="702842" cy="816431"/>
          </a:xfrm>
          <a:prstGeom prst="circularArrow">
            <a:avLst>
              <a:gd name="adj1" fmla="val 14895"/>
              <a:gd name="adj2" fmla="val 1477832"/>
              <a:gd name="adj3" fmla="val 18031889"/>
              <a:gd name="adj4" fmla="val 10800000"/>
              <a:gd name="adj5" fmla="val 18456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9316" y="4519422"/>
            <a:ext cx="58567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Backpropagation</a:t>
            </a:r>
          </a:p>
        </p:txBody>
      </p:sp>
    </p:spTree>
    <p:extLst>
      <p:ext uri="{BB962C8B-B14F-4D97-AF65-F5344CB8AC3E}">
        <p14:creationId xmlns:p14="http://schemas.microsoft.com/office/powerpoint/2010/main" val="49371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for a sequence of functions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0" y="2478089"/>
            <a:ext cx="2362200" cy="35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934" y="3057018"/>
            <a:ext cx="942975" cy="219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934" y="3502597"/>
            <a:ext cx="942975" cy="209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166" y="2743787"/>
            <a:ext cx="2382012" cy="694754"/>
          </a:xfrm>
          <a:prstGeom prst="rect">
            <a:avLst/>
          </a:prstGeom>
        </p:spPr>
      </p:pic>
      <p:sp>
        <p:nvSpPr>
          <p:cNvPr id="8" name="Down Arrow Callout 7"/>
          <p:cNvSpPr/>
          <p:nvPr/>
        </p:nvSpPr>
        <p:spPr>
          <a:xfrm>
            <a:off x="7685532" y="1841899"/>
            <a:ext cx="1097280" cy="85129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0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Previous term</a:t>
            </a:r>
            <a:endParaRPr lang="en-US" sz="13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4333" y="4726974"/>
            <a:ext cx="2219325" cy="771525"/>
          </a:xfrm>
          <a:prstGeom prst="rect">
            <a:avLst/>
          </a:prstGeom>
        </p:spPr>
      </p:pic>
      <p:sp>
        <p:nvSpPr>
          <p:cNvPr id="11" name="Up Arrow Callout 10"/>
          <p:cNvSpPr/>
          <p:nvPr/>
        </p:nvSpPr>
        <p:spPr>
          <a:xfrm>
            <a:off x="8615172" y="3438541"/>
            <a:ext cx="1001268" cy="8282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091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Function derivative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8935403" y="4266741"/>
            <a:ext cx="367284" cy="40355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 rot="2852757">
            <a:off x="7119639" y="3971955"/>
            <a:ext cx="1468758" cy="363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3047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for a sequence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445823"/>
            <a:ext cx="7886700" cy="29083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Assume we can compute partial derivatives of each function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g(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) to store gradient of z </a:t>
            </a:r>
            <a:r>
              <a:rPr lang="en-US" dirty="0" err="1"/>
              <a:t>w.r.t</a:t>
            </a:r>
            <a:r>
              <a:rPr lang="en-US" dirty="0"/>
              <a:t> 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, g(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) for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endParaRPr lang="en-US" baseline="-25000" dirty="0"/>
          </a:p>
          <a:p>
            <a:r>
              <a:rPr lang="en-US" dirty="0"/>
              <a:t>Calculate g(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) by iterating backwards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g(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) to compute gradient of parameters g(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1" y="2048527"/>
            <a:ext cx="2001956" cy="298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348" y="2101259"/>
            <a:ext cx="843531" cy="195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620" y="2101260"/>
            <a:ext cx="890789" cy="197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1319" y="2906011"/>
            <a:ext cx="2448992" cy="588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3880" y="2926284"/>
            <a:ext cx="2170811" cy="566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7914" y="4267613"/>
            <a:ext cx="1637415" cy="5120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5357" y="4236836"/>
            <a:ext cx="3740403" cy="575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4607" y="5251534"/>
            <a:ext cx="3034102" cy="55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for a sequence of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“function” has a “forward” and “backward” module</a:t>
            </a:r>
          </a:p>
          <a:p>
            <a:r>
              <a:rPr lang="en-US" dirty="0"/>
              <a:t>Forward module for f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takes z</a:t>
            </a:r>
            <a:r>
              <a:rPr lang="en-US" baseline="-25000" dirty="0"/>
              <a:t>i-1</a:t>
            </a:r>
            <a:r>
              <a:rPr lang="en-US" dirty="0"/>
              <a:t> and weight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as input</a:t>
            </a:r>
          </a:p>
          <a:p>
            <a:pPr lvl="1"/>
            <a:r>
              <a:rPr lang="en-US" dirty="0"/>
              <a:t>produces 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 as output</a:t>
            </a:r>
          </a:p>
          <a:p>
            <a:r>
              <a:rPr lang="en-US" dirty="0"/>
              <a:t>Backward module for f</a:t>
            </a:r>
            <a:r>
              <a:rPr lang="en-US" baseline="-25000" dirty="0"/>
              <a:t>i</a:t>
            </a:r>
          </a:p>
          <a:p>
            <a:pPr lvl="1"/>
            <a:r>
              <a:rPr lang="en-US" dirty="0"/>
              <a:t>takes g(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 ) as input</a:t>
            </a:r>
          </a:p>
          <a:p>
            <a:pPr lvl="1"/>
            <a:r>
              <a:rPr lang="en-US" dirty="0"/>
              <a:t>produces g(z</a:t>
            </a:r>
            <a:r>
              <a:rPr lang="en-US" baseline="-25000" dirty="0"/>
              <a:t>i-1</a:t>
            </a:r>
            <a:r>
              <a:rPr lang="en-US" dirty="0"/>
              <a:t> ) and  g(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) as output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315" y="5376863"/>
            <a:ext cx="1825019" cy="547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235" y="5376863"/>
            <a:ext cx="2058191" cy="5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32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for a sequence of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4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  <a:r>
              <a:rPr lang="en-US" sz="2400" baseline="-25000" dirty="0"/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7099" y="2393950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z</a:t>
            </a:r>
            <a:r>
              <a:rPr lang="en-US" sz="2400" baseline="-25000" dirty="0"/>
              <a:t>i-1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799" y="336211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z</a:t>
            </a:r>
            <a:r>
              <a:rPr lang="en-US" sz="2400" baseline="-25000" dirty="0" err="1"/>
              <a:t>i</a:t>
            </a:r>
            <a:endParaRPr 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467099" y="417491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w</a:t>
            </a:r>
            <a:r>
              <a:rPr lang="en-US" sz="2400" baseline="-25000" dirty="0" err="1"/>
              <a:t>i</a:t>
            </a:r>
            <a:endParaRPr lang="en-US" sz="2400" baseline="-25000" dirty="0"/>
          </a:p>
        </p:txBody>
      </p:sp>
      <p:sp>
        <p:nvSpPr>
          <p:cNvPr id="8" name="Right Arrow 7"/>
          <p:cNvSpPr/>
          <p:nvPr/>
        </p:nvSpPr>
        <p:spPr>
          <a:xfrm>
            <a:off x="7467599" y="3362110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8"/>
          <p:cNvSpPr/>
          <p:nvPr/>
        </p:nvSpPr>
        <p:spPr>
          <a:xfrm rot="972709">
            <a:off x="3905776" y="2872268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ight Arrow 9"/>
          <p:cNvSpPr/>
          <p:nvPr/>
        </p:nvSpPr>
        <p:spPr>
          <a:xfrm rot="20675845">
            <a:off x="3848626" y="38265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04207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for a sequence of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4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  <a:r>
              <a:rPr lang="en-US" sz="2400" baseline="-25000" dirty="0"/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2490" y="2393951"/>
            <a:ext cx="819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g(z</a:t>
            </a:r>
            <a:r>
              <a:rPr lang="en-US" sz="2400" baseline="-25000" dirty="0"/>
              <a:t>i-1</a:t>
            </a:r>
            <a:r>
              <a:rPr lang="en-US" sz="24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0" y="3362110"/>
            <a:ext cx="109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g(</a:t>
            </a:r>
            <a:r>
              <a:rPr lang="en-US" sz="2400" dirty="0" err="1"/>
              <a:t>z</a:t>
            </a:r>
            <a:r>
              <a:rPr lang="en-US" sz="2400" baseline="-25000" dirty="0" err="1"/>
              <a:t>i</a:t>
            </a:r>
            <a:r>
              <a:rPr lang="en-US" sz="2400" dirty="0"/>
              <a:t>)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7467599" y="3362110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8"/>
          <p:cNvSpPr/>
          <p:nvPr/>
        </p:nvSpPr>
        <p:spPr>
          <a:xfrm rot="12268342">
            <a:off x="3905776" y="2872268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ight Arrow 9"/>
          <p:cNvSpPr/>
          <p:nvPr/>
        </p:nvSpPr>
        <p:spPr>
          <a:xfrm rot="9454884">
            <a:off x="3848626" y="38265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3142489" y="4108219"/>
            <a:ext cx="109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g(</a:t>
            </a:r>
            <a:r>
              <a:rPr lang="en-US" sz="2400" dirty="0" err="1"/>
              <a:t>w</a:t>
            </a:r>
            <a:r>
              <a:rPr lang="en-US" sz="2400" baseline="-25000" dirty="0" err="1"/>
              <a:t>i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7744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for vectors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2269928"/>
            <a:ext cx="1733550" cy="733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51" y="2269928"/>
            <a:ext cx="2705100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575" y="3459559"/>
            <a:ext cx="2152650" cy="819150"/>
          </a:xfrm>
          <a:prstGeom prst="rect">
            <a:avLst/>
          </a:prstGeom>
        </p:spPr>
      </p:pic>
      <p:sp>
        <p:nvSpPr>
          <p:cNvPr id="6" name="Left Arrow Callout 5"/>
          <p:cNvSpPr/>
          <p:nvPr/>
        </p:nvSpPr>
        <p:spPr>
          <a:xfrm>
            <a:off x="5530850" y="3379589"/>
            <a:ext cx="1720850" cy="979091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Jacobian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114" y="5016500"/>
            <a:ext cx="18573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8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as a function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82420" y="2952750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1582420" y="4054276"/>
            <a:ext cx="901700" cy="467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filters</a:t>
            </a:r>
            <a:endParaRPr lang="en-US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2979421" y="2952750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6662421" y="2952750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4992371" y="2952750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10" name="Rounded Rectangle 9"/>
          <p:cNvSpPr/>
          <p:nvPr/>
        </p:nvSpPr>
        <p:spPr>
          <a:xfrm>
            <a:off x="8491222" y="2937371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</a:t>
            </a:r>
            <a:endParaRPr lang="en-US" baseline="-25000" dirty="0"/>
          </a:p>
        </p:txBody>
      </p:sp>
      <p:sp>
        <p:nvSpPr>
          <p:cNvPr id="11" name="Rounded Rectangle 10"/>
          <p:cNvSpPr/>
          <p:nvPr/>
        </p:nvSpPr>
        <p:spPr>
          <a:xfrm>
            <a:off x="4992370" y="4054276"/>
            <a:ext cx="901700" cy="467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filters</a:t>
            </a:r>
            <a:endParaRPr lang="en-US" baseline="-25000" dirty="0"/>
          </a:p>
        </p:txBody>
      </p:sp>
      <p:sp>
        <p:nvSpPr>
          <p:cNvPr id="12" name="Rounded Rectangle 11"/>
          <p:cNvSpPr/>
          <p:nvPr/>
        </p:nvSpPr>
        <p:spPr>
          <a:xfrm>
            <a:off x="8491222" y="4054276"/>
            <a:ext cx="1015999" cy="467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weights</a:t>
            </a:r>
            <a:endParaRPr lang="en-US" baseline="-25000" dirty="0"/>
          </a:p>
        </p:txBody>
      </p:sp>
      <p:sp>
        <p:nvSpPr>
          <p:cNvPr id="13" name="Right Arrow 12"/>
          <p:cNvSpPr/>
          <p:nvPr/>
        </p:nvSpPr>
        <p:spPr>
          <a:xfrm>
            <a:off x="2626995" y="3079749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4463734" y="3064370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6157596" y="3079748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081647" y="3079748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Up Arrow 16"/>
          <p:cNvSpPr/>
          <p:nvPr/>
        </p:nvSpPr>
        <p:spPr>
          <a:xfrm>
            <a:off x="1874520" y="3549651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Up Arrow 17"/>
          <p:cNvSpPr/>
          <p:nvPr/>
        </p:nvSpPr>
        <p:spPr>
          <a:xfrm>
            <a:off x="5290820" y="3587751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Up Arrow 18"/>
          <p:cNvSpPr/>
          <p:nvPr/>
        </p:nvSpPr>
        <p:spPr>
          <a:xfrm>
            <a:off x="8789671" y="3549650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ounded Rectangle 19"/>
          <p:cNvSpPr/>
          <p:nvPr/>
        </p:nvSpPr>
        <p:spPr>
          <a:xfrm>
            <a:off x="9710421" y="2937369"/>
            <a:ext cx="901700" cy="508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loss</a:t>
            </a:r>
            <a:endParaRPr lang="en-US" baseline="-25000" dirty="0"/>
          </a:p>
        </p:txBody>
      </p:sp>
      <p:sp>
        <p:nvSpPr>
          <p:cNvPr id="21" name="Right Arrow 20"/>
          <p:cNvSpPr/>
          <p:nvPr/>
        </p:nvSpPr>
        <p:spPr>
          <a:xfrm>
            <a:off x="9440548" y="3064369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ounded Rectangle 21"/>
          <p:cNvSpPr/>
          <p:nvPr/>
        </p:nvSpPr>
        <p:spPr>
          <a:xfrm>
            <a:off x="9633208" y="1724585"/>
            <a:ext cx="1015999" cy="4679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label</a:t>
            </a:r>
            <a:endParaRPr lang="en-US" baseline="-25000" dirty="0"/>
          </a:p>
        </p:txBody>
      </p:sp>
      <p:sp>
        <p:nvSpPr>
          <p:cNvPr id="23" name="Up Arrow 22"/>
          <p:cNvSpPr/>
          <p:nvPr/>
        </p:nvSpPr>
        <p:spPr>
          <a:xfrm flipV="1">
            <a:off x="10002393" y="2277076"/>
            <a:ext cx="317754" cy="50269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670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subsampling convolution</a:t>
            </a:r>
          </a:p>
        </p:txBody>
      </p:sp>
      <p:sp>
        <p:nvSpPr>
          <p:cNvPr id="36" name="Cube 35"/>
          <p:cNvSpPr/>
          <p:nvPr/>
        </p:nvSpPr>
        <p:spPr>
          <a:xfrm>
            <a:off x="1134532" y="2793999"/>
            <a:ext cx="2184400" cy="2235200"/>
          </a:xfrm>
          <a:prstGeom prst="cube">
            <a:avLst>
              <a:gd name="adj" fmla="val 12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4555065" y="2793999"/>
            <a:ext cx="2184400" cy="2235200"/>
          </a:xfrm>
          <a:prstGeom prst="cube">
            <a:avLst>
              <a:gd name="adj" fmla="val 1259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8111065" y="3386665"/>
            <a:ext cx="965200" cy="1049867"/>
          </a:xfrm>
          <a:prstGeom prst="cube">
            <a:avLst>
              <a:gd name="adj" fmla="val 2663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10159999" y="3386665"/>
            <a:ext cx="965200" cy="1049867"/>
          </a:xfrm>
          <a:prstGeom prst="cube">
            <a:avLst>
              <a:gd name="adj" fmla="val 266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134532" y="3064933"/>
            <a:ext cx="440267" cy="4402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119531" y="3657598"/>
            <a:ext cx="440267" cy="4402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3606799" y="3877731"/>
            <a:ext cx="592667" cy="22013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7095064" y="3801531"/>
            <a:ext cx="592667" cy="22013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9347198" y="3801531"/>
            <a:ext cx="592667" cy="22013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FEFB12-3FD4-7D44-ADEE-8C928F82C046}"/>
              </a:ext>
            </a:extLst>
          </p:cNvPr>
          <p:cNvSpPr txBox="1"/>
          <p:nvPr/>
        </p:nvSpPr>
        <p:spPr>
          <a:xfrm>
            <a:off x="3494314" y="3019734"/>
            <a:ext cx="970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 + non-linearity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73E76A-5F87-3E4D-989A-4E8349A13D50}"/>
              </a:ext>
            </a:extLst>
          </p:cNvPr>
          <p:cNvSpPr txBox="1"/>
          <p:nvPr/>
        </p:nvSpPr>
        <p:spPr>
          <a:xfrm>
            <a:off x="6747931" y="3481399"/>
            <a:ext cx="139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subsample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07AAB-3586-D54F-BA18-DF1253187916}"/>
              </a:ext>
            </a:extLst>
          </p:cNvPr>
          <p:cNvSpPr txBox="1"/>
          <p:nvPr/>
        </p:nvSpPr>
        <p:spPr>
          <a:xfrm>
            <a:off x="9158512" y="2895663"/>
            <a:ext cx="970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 + non-linearity</a:t>
            </a:r>
          </a:p>
        </p:txBody>
      </p:sp>
    </p:spTree>
    <p:extLst>
      <p:ext uri="{BB962C8B-B14F-4D97-AF65-F5344CB8AC3E}">
        <p14:creationId xmlns:p14="http://schemas.microsoft.com/office/powerpoint/2010/main" val="258921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frameworks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2650" y="2640332"/>
            <a:ext cx="175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Caffe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488" y="2951954"/>
            <a:ext cx="5143986" cy="187852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274421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sequences: computation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Arbitrary </a:t>
            </a:r>
            <a:r>
              <a:rPr lang="en-US" i="1" dirty="0"/>
              <a:t>graphs </a:t>
            </a:r>
            <a:r>
              <a:rPr lang="en-US" dirty="0"/>
              <a:t>of functions</a:t>
            </a:r>
          </a:p>
          <a:p>
            <a:r>
              <a:rPr lang="en-US" dirty="0"/>
              <a:t>No distinction between intermediate outputs and parameters</a:t>
            </a:r>
          </a:p>
        </p:txBody>
      </p:sp>
      <p:sp>
        <p:nvSpPr>
          <p:cNvPr id="4" name="Oval 3"/>
          <p:cNvSpPr/>
          <p:nvPr/>
        </p:nvSpPr>
        <p:spPr>
          <a:xfrm>
            <a:off x="3128281" y="3878236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5" name="Oval 4"/>
          <p:cNvSpPr/>
          <p:nvPr/>
        </p:nvSpPr>
        <p:spPr>
          <a:xfrm>
            <a:off x="4865914" y="465296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6" name="Oval 5"/>
          <p:cNvSpPr/>
          <p:nvPr/>
        </p:nvSpPr>
        <p:spPr>
          <a:xfrm>
            <a:off x="4865914" y="295529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7" name="Oval 6"/>
          <p:cNvSpPr/>
          <p:nvPr/>
        </p:nvSpPr>
        <p:spPr>
          <a:xfrm>
            <a:off x="6515100" y="295529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8" name="Oval 7"/>
          <p:cNvSpPr/>
          <p:nvPr/>
        </p:nvSpPr>
        <p:spPr>
          <a:xfrm>
            <a:off x="8115300" y="3844291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7851" y="3605681"/>
            <a:ext cx="49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47851" y="4415461"/>
            <a:ext cx="49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7851" y="5571491"/>
            <a:ext cx="49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7851" y="3111515"/>
            <a:ext cx="49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67900" y="407457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2CBF27-C66F-AC49-A272-D73008512308}"/>
              </a:ext>
            </a:extLst>
          </p:cNvPr>
          <p:cNvCxnSpPr>
            <a:cxnSpLocks/>
            <a:stCxn id="9" idx="3"/>
            <a:endCxn id="4" idx="2"/>
          </p:cNvCxnSpPr>
          <p:nvPr/>
        </p:nvCxnSpPr>
        <p:spPr>
          <a:xfrm>
            <a:off x="2340429" y="3790348"/>
            <a:ext cx="787852" cy="4688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B2F573B-BAFC-A245-AB92-ACBA1D2BC051}"/>
              </a:ext>
            </a:extLst>
          </p:cNvPr>
          <p:cNvCxnSpPr>
            <a:cxnSpLocks/>
            <a:stCxn id="10" idx="3"/>
            <a:endCxn id="4" idx="2"/>
          </p:cNvCxnSpPr>
          <p:nvPr/>
        </p:nvCxnSpPr>
        <p:spPr>
          <a:xfrm flipV="1">
            <a:off x="2340429" y="4259237"/>
            <a:ext cx="787852" cy="3408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66265CA-4D11-6E4C-9260-BBA6C3E1B0FB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 flipV="1">
            <a:off x="3890282" y="3336290"/>
            <a:ext cx="975633" cy="9229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ABF3008-1FF7-684B-A382-6A9BA983EF66}"/>
              </a:ext>
            </a:extLst>
          </p:cNvPr>
          <p:cNvCxnSpPr>
            <a:cxnSpLocks/>
            <a:stCxn id="12" idx="3"/>
            <a:endCxn id="6" idx="2"/>
          </p:cNvCxnSpPr>
          <p:nvPr/>
        </p:nvCxnSpPr>
        <p:spPr>
          <a:xfrm>
            <a:off x="2340430" y="3296182"/>
            <a:ext cx="2525485" cy="401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213FDA4-22EE-3E4E-9234-5BF9CEAD83D4}"/>
              </a:ext>
            </a:extLst>
          </p:cNvPr>
          <p:cNvCxnSpPr>
            <a:stCxn id="11" idx="3"/>
            <a:endCxn id="5" idx="2"/>
          </p:cNvCxnSpPr>
          <p:nvPr/>
        </p:nvCxnSpPr>
        <p:spPr>
          <a:xfrm flipV="1">
            <a:off x="2340430" y="5033963"/>
            <a:ext cx="2525485" cy="7221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09D7F22-1F59-B74F-AF5B-E5C77387BA1A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3890282" y="4259237"/>
            <a:ext cx="975633" cy="774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461C1A9-FDBD-6C43-9650-110B0D1ACACC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627914" y="3336290"/>
            <a:ext cx="8871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3A1C5EB-3C0D-414F-871E-D0837D5390D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>
            <a:off x="7277100" y="3336291"/>
            <a:ext cx="838200" cy="8890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FD5B4C1-3D42-9143-B1B4-C66B856CFE90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5627914" y="4225291"/>
            <a:ext cx="2487386" cy="8086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185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FFD3-F339-9746-84A0-6C0C9647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 -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880FA-CF02-F640-A891-F6DA3ACFD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node implements two functions</a:t>
            </a:r>
          </a:p>
          <a:p>
            <a:pPr lvl="1"/>
            <a:r>
              <a:rPr lang="en-US" dirty="0"/>
              <a:t>A “forward”</a:t>
            </a:r>
          </a:p>
          <a:p>
            <a:pPr lvl="2"/>
            <a:r>
              <a:rPr lang="en-US" dirty="0"/>
              <a:t>Computes output given input</a:t>
            </a:r>
          </a:p>
          <a:p>
            <a:pPr lvl="1"/>
            <a:r>
              <a:rPr lang="en-US" dirty="0"/>
              <a:t>A “backward”</a:t>
            </a:r>
          </a:p>
          <a:p>
            <a:pPr lvl="2"/>
            <a:r>
              <a:rPr lang="en-US" dirty="0"/>
              <a:t>Computes derivative of z </a:t>
            </a:r>
            <a:r>
              <a:rPr lang="en-US" dirty="0" err="1"/>
              <a:t>w.r.t</a:t>
            </a:r>
            <a:r>
              <a:rPr lang="en-US" dirty="0"/>
              <a:t> input, given derivative of z </a:t>
            </a:r>
            <a:r>
              <a:rPr lang="en-US" dirty="0" err="1"/>
              <a:t>w.r.t</a:t>
            </a:r>
            <a:r>
              <a:rPr lang="en-US" dirty="0"/>
              <a:t> output </a:t>
            </a:r>
          </a:p>
        </p:txBody>
      </p:sp>
    </p:spTree>
    <p:extLst>
      <p:ext uri="{BB962C8B-B14F-4D97-AF65-F5344CB8AC3E}">
        <p14:creationId xmlns:p14="http://schemas.microsoft.com/office/powerpoint/2010/main" val="613218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4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  <a:r>
              <a:rPr lang="en-US" sz="2400" baseline="-25000" dirty="0"/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5186" y="2563165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endParaRPr lang="en-US" sz="2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8305799" y="336211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endParaRPr 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3467099" y="4174910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endParaRPr lang="en-US" sz="2400" baseline="-25000" dirty="0"/>
          </a:p>
        </p:txBody>
      </p:sp>
      <p:sp>
        <p:nvSpPr>
          <p:cNvPr id="8" name="Right Arrow 7"/>
          <p:cNvSpPr/>
          <p:nvPr/>
        </p:nvSpPr>
        <p:spPr>
          <a:xfrm>
            <a:off x="7467599" y="3362110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8"/>
          <p:cNvSpPr/>
          <p:nvPr/>
        </p:nvSpPr>
        <p:spPr>
          <a:xfrm rot="972709">
            <a:off x="3905776" y="2872268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ight Arrow 9"/>
          <p:cNvSpPr/>
          <p:nvPr/>
        </p:nvSpPr>
        <p:spPr>
          <a:xfrm rot="20675845">
            <a:off x="3848626" y="38265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3377536" y="3298431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endParaRPr lang="en-US" sz="2400" baseline="-25000" dirty="0"/>
          </a:p>
        </p:txBody>
      </p:sp>
      <p:sp>
        <p:nvSpPr>
          <p:cNvPr id="12" name="Right Arrow 11"/>
          <p:cNvSpPr/>
          <p:nvPr/>
        </p:nvSpPr>
        <p:spPr>
          <a:xfrm>
            <a:off x="3707736" y="3298430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33104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graphs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4999" y="3092450"/>
            <a:ext cx="1587500" cy="97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</a:t>
            </a:r>
            <a:r>
              <a:rPr lang="en-US" sz="2400" baseline="-25000" dirty="0"/>
              <a:t>i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7467599" y="3362110"/>
            <a:ext cx="673100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8"/>
          <p:cNvSpPr/>
          <p:nvPr/>
        </p:nvSpPr>
        <p:spPr>
          <a:xfrm rot="12401307">
            <a:off x="3905776" y="2872268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ight Arrow 9"/>
          <p:cNvSpPr/>
          <p:nvPr/>
        </p:nvSpPr>
        <p:spPr>
          <a:xfrm rot="9406387">
            <a:off x="3848626" y="3826567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 rot="10639101">
            <a:off x="3707736" y="3325592"/>
            <a:ext cx="1776285" cy="4889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3275990"/>
            <a:ext cx="390525" cy="733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1" y="2307848"/>
            <a:ext cx="371603" cy="6978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247" y="3265622"/>
            <a:ext cx="331389" cy="6379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003" y="4118632"/>
            <a:ext cx="331178" cy="63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95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495"/>
          </a:xfrm>
        </p:spPr>
        <p:txBody>
          <a:bodyPr>
            <a:normAutofit/>
          </a:bodyPr>
          <a:lstStyle/>
          <a:p>
            <a:r>
              <a:rPr lang="en-US" dirty="0"/>
              <a:t>Gradient on single example = unbiased sample of true gradient</a:t>
            </a:r>
          </a:p>
          <a:p>
            <a:r>
              <a:rPr lang="en-US" dirty="0"/>
              <a:t>Idea: at each iteration sample single example x</a:t>
            </a:r>
            <a:r>
              <a:rPr lang="en-US" baseline="30000" dirty="0"/>
              <a:t>(t)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/>
              <a:t>Con: variance in estimate of gradient </a:t>
            </a:r>
            <a:r>
              <a:rPr lang="en-US" dirty="0">
                <a:sym typeface="Wingdings"/>
              </a:rPr>
              <a:t> slow convergence, jumping near optimum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3155950"/>
            <a:ext cx="7518400" cy="5461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87568" y="3042904"/>
            <a:ext cx="335280" cy="8453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87112" y="4708674"/>
            <a:ext cx="153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size</a:t>
            </a:r>
          </a:p>
        </p:txBody>
      </p:sp>
      <p:cxnSp>
        <p:nvCxnSpPr>
          <p:cNvPr id="9" name="Straight Arrow Connector 8"/>
          <p:cNvCxnSpPr>
            <a:stCxn id="6" idx="4"/>
            <a:endCxn id="7" idx="0"/>
          </p:cNvCxnSpPr>
          <p:nvPr/>
        </p:nvCxnSpPr>
        <p:spPr>
          <a:xfrm>
            <a:off x="5855208" y="3888248"/>
            <a:ext cx="0" cy="8204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014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Minibatch</a:t>
            </a:r>
            <a:r>
              <a:rPr lang="en-US" i="1" dirty="0"/>
              <a:t> </a:t>
            </a:r>
            <a:r>
              <a:rPr lang="en-US" dirty="0"/>
              <a:t>stochastic gradient descent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gradient on a small batch of examples</a:t>
            </a:r>
          </a:p>
          <a:p>
            <a:r>
              <a:rPr lang="en-US" dirty="0"/>
              <a:t>Same mean (=true gradient), but variance inversely proportional to </a:t>
            </a:r>
            <a:r>
              <a:rPr lang="en-US" dirty="0" err="1"/>
              <a:t>minibatch</a:t>
            </a:r>
            <a:r>
              <a:rPr lang="en-US" dirty="0"/>
              <a:t> size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3494532"/>
            <a:ext cx="96901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73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19911"/>
          </a:xfrm>
        </p:spPr>
        <p:txBody>
          <a:bodyPr/>
          <a:lstStyle/>
          <a:p>
            <a:r>
              <a:rPr lang="en-US" i="1" dirty="0"/>
              <a:t>Average </a:t>
            </a:r>
            <a:r>
              <a:rPr lang="en-US" dirty="0"/>
              <a:t>multiple gradient steps</a:t>
            </a:r>
          </a:p>
          <a:p>
            <a:r>
              <a:rPr lang="en-US" dirty="0"/>
              <a:t>Use </a:t>
            </a:r>
            <a:r>
              <a:rPr lang="en-US" i="1" dirty="0"/>
              <a:t>exponential averaging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86" y="3145536"/>
            <a:ext cx="9776714" cy="1160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4502023"/>
            <a:ext cx="48006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61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-a</a:t>
            </a:r>
            <a:r>
              <a:rPr lang="en-US" b="1" dirty="0"/>
              <a:t>w</a:t>
            </a:r>
            <a:r>
              <a:rPr lang="en-US" baseline="30000" dirty="0"/>
              <a:t>(t)</a:t>
            </a:r>
            <a:r>
              <a:rPr lang="en-US" dirty="0"/>
              <a:t> to the gradient</a:t>
            </a:r>
          </a:p>
          <a:p>
            <a:r>
              <a:rPr lang="en-US" dirty="0"/>
              <a:t>Prevents </a:t>
            </a:r>
            <a:r>
              <a:rPr lang="en-US" b="1" dirty="0"/>
              <a:t>w</a:t>
            </a:r>
            <a:r>
              <a:rPr lang="en-US" baseline="30000" dirty="0"/>
              <a:t>(t)</a:t>
            </a:r>
            <a:r>
              <a:rPr lang="en-US" dirty="0"/>
              <a:t> from growing to infinity</a:t>
            </a:r>
          </a:p>
          <a:p>
            <a:r>
              <a:rPr lang="en-US" dirty="0"/>
              <a:t>Equivalent to L2 regularization of weights</a:t>
            </a:r>
          </a:p>
        </p:txBody>
      </p:sp>
    </p:spTree>
    <p:extLst>
      <p:ext uri="{BB962C8B-B14F-4D97-AF65-F5344CB8AC3E}">
        <p14:creationId xmlns:p14="http://schemas.microsoft.com/office/powerpoint/2010/main" val="308449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rate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25586" cy="4351338"/>
          </a:xfrm>
        </p:spPr>
        <p:txBody>
          <a:bodyPr/>
          <a:lstStyle/>
          <a:p>
            <a:r>
              <a:rPr lang="en-US" dirty="0"/>
              <a:t>Large step size / learning rate</a:t>
            </a:r>
          </a:p>
          <a:p>
            <a:pPr lvl="1"/>
            <a:r>
              <a:rPr lang="en-US" dirty="0"/>
              <a:t>Faster convergence initially</a:t>
            </a:r>
          </a:p>
          <a:p>
            <a:pPr lvl="1"/>
            <a:r>
              <a:rPr lang="en-US" dirty="0"/>
              <a:t>Bouncing around at the end because of noisy gradients</a:t>
            </a:r>
          </a:p>
          <a:p>
            <a:r>
              <a:rPr lang="en-US" dirty="0"/>
              <a:t>Learning rate must be decreased over time</a:t>
            </a:r>
          </a:p>
          <a:p>
            <a:r>
              <a:rPr lang="en-US" dirty="0"/>
              <a:t>Usually done in steps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85" y="1825624"/>
            <a:ext cx="5987681" cy="40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networks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93900" y="2952750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5" name="Rounded Rectangle 4"/>
          <p:cNvSpPr/>
          <p:nvPr/>
        </p:nvSpPr>
        <p:spPr>
          <a:xfrm>
            <a:off x="1993900" y="4054276"/>
            <a:ext cx="901700" cy="467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filters</a:t>
            </a:r>
            <a:endParaRPr lang="en-US" baseline="-25000" dirty="0"/>
          </a:p>
        </p:txBody>
      </p:sp>
      <p:sp>
        <p:nvSpPr>
          <p:cNvPr id="6" name="Rounded Rectangle 5"/>
          <p:cNvSpPr/>
          <p:nvPr/>
        </p:nvSpPr>
        <p:spPr>
          <a:xfrm>
            <a:off x="3390901" y="2952750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7073901" y="2952750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5403851" y="2952750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8902702" y="2937371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</a:t>
            </a:r>
            <a:endParaRPr lang="en-US" baseline="-25000" dirty="0"/>
          </a:p>
        </p:txBody>
      </p:sp>
      <p:sp>
        <p:nvSpPr>
          <p:cNvPr id="10" name="Rounded Rectangle 9"/>
          <p:cNvSpPr/>
          <p:nvPr/>
        </p:nvSpPr>
        <p:spPr>
          <a:xfrm>
            <a:off x="5403850" y="4054276"/>
            <a:ext cx="901700" cy="467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filters</a:t>
            </a:r>
            <a:endParaRPr lang="en-US" baseline="-25000" dirty="0"/>
          </a:p>
        </p:txBody>
      </p:sp>
      <p:sp>
        <p:nvSpPr>
          <p:cNvPr id="11" name="Rounded Rectangle 10"/>
          <p:cNvSpPr/>
          <p:nvPr/>
        </p:nvSpPr>
        <p:spPr>
          <a:xfrm>
            <a:off x="8902702" y="4054276"/>
            <a:ext cx="1015999" cy="4679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weights</a:t>
            </a:r>
            <a:endParaRPr lang="en-US" baseline="-25000" dirty="0"/>
          </a:p>
        </p:txBody>
      </p:sp>
      <p:sp>
        <p:nvSpPr>
          <p:cNvPr id="12" name="Right Arrow 11"/>
          <p:cNvSpPr/>
          <p:nvPr/>
        </p:nvSpPr>
        <p:spPr>
          <a:xfrm>
            <a:off x="3038475" y="3079749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4875214" y="3064370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569076" y="3079748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8493127" y="3079748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Up Arrow 16"/>
          <p:cNvSpPr/>
          <p:nvPr/>
        </p:nvSpPr>
        <p:spPr>
          <a:xfrm>
            <a:off x="2286000" y="3549651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Up Arrow 17"/>
          <p:cNvSpPr/>
          <p:nvPr/>
        </p:nvSpPr>
        <p:spPr>
          <a:xfrm>
            <a:off x="5702300" y="3587751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Up Arrow 18"/>
          <p:cNvSpPr/>
          <p:nvPr/>
        </p:nvSpPr>
        <p:spPr>
          <a:xfrm>
            <a:off x="9201151" y="3549650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7EE69A-1D54-204C-BD69-6ECD34AB3C82}"/>
              </a:ext>
            </a:extLst>
          </p:cNvPr>
          <p:cNvSpPr txBox="1"/>
          <p:nvPr/>
        </p:nvSpPr>
        <p:spPr>
          <a:xfrm>
            <a:off x="4445791" y="5486884"/>
            <a:ext cx="2951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Parameters</a:t>
            </a:r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A1540720-665C-7E43-8C0B-747A4BF17723}"/>
              </a:ext>
            </a:extLst>
          </p:cNvPr>
          <p:cNvSpPr/>
          <p:nvPr/>
        </p:nvSpPr>
        <p:spPr>
          <a:xfrm>
            <a:off x="5706270" y="4647108"/>
            <a:ext cx="404812" cy="75723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8CA8D651-75AB-914D-AA47-95612E8EC68F}"/>
              </a:ext>
            </a:extLst>
          </p:cNvPr>
          <p:cNvSpPr/>
          <p:nvPr/>
        </p:nvSpPr>
        <p:spPr>
          <a:xfrm>
            <a:off x="9303545" y="4644714"/>
            <a:ext cx="404812" cy="75723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371C6EB7-E5FD-4A45-B9F4-A7BB580DF99D}"/>
              </a:ext>
            </a:extLst>
          </p:cNvPr>
          <p:cNvSpPr/>
          <p:nvPr/>
        </p:nvSpPr>
        <p:spPr>
          <a:xfrm>
            <a:off x="2221707" y="4644714"/>
            <a:ext cx="404812" cy="757238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73D5FA-8966-C84B-B96E-C36FDC900FB3}"/>
              </a:ext>
            </a:extLst>
          </p:cNvPr>
          <p:cNvSpPr/>
          <p:nvPr/>
        </p:nvSpPr>
        <p:spPr>
          <a:xfrm>
            <a:off x="2386012" y="5115718"/>
            <a:ext cx="7215187" cy="2706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8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3" grpId="0"/>
      <p:bldP spid="16" grpId="0" animBg="1"/>
      <p:bldP spid="20" grpId="0" animBg="1"/>
      <p:bldP spid="21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network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Initialize network</a:t>
            </a:r>
          </a:p>
          <a:p>
            <a:r>
              <a:rPr lang="en-US" dirty="0"/>
              <a:t>Sample </a:t>
            </a:r>
            <a:r>
              <a:rPr lang="en-US" i="1" dirty="0" err="1"/>
              <a:t>minibatch</a:t>
            </a:r>
            <a:r>
              <a:rPr lang="en-US" i="1" dirty="0"/>
              <a:t> </a:t>
            </a:r>
            <a:r>
              <a:rPr lang="en-US" dirty="0"/>
              <a:t>of images</a:t>
            </a:r>
          </a:p>
          <a:p>
            <a:r>
              <a:rPr lang="en-US" dirty="0"/>
              <a:t>Forward pass to compute loss</a:t>
            </a:r>
          </a:p>
          <a:p>
            <a:r>
              <a:rPr lang="en-US" dirty="0" err="1"/>
              <a:t>Backpropagate</a:t>
            </a:r>
            <a:r>
              <a:rPr lang="en-US" dirty="0"/>
              <a:t> loss to compute gradient</a:t>
            </a:r>
          </a:p>
          <a:p>
            <a:r>
              <a:rPr lang="en-US" dirty="0"/>
              <a:t>Combine gradient with momentum and weight decay</a:t>
            </a:r>
          </a:p>
          <a:p>
            <a:r>
              <a:rPr lang="en-US" dirty="0"/>
              <a:t>Take step according to current learning rate</a:t>
            </a:r>
          </a:p>
        </p:txBody>
      </p:sp>
    </p:spTree>
    <p:extLst>
      <p:ext uri="{BB962C8B-B14F-4D97-AF65-F5344CB8AC3E}">
        <p14:creationId xmlns:p14="http://schemas.microsoft.com/office/powerpoint/2010/main" val="286708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426201" y="4540251"/>
            <a:ext cx="2532742" cy="9017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own Arrow Callout 3"/>
          <p:cNvSpPr/>
          <p:nvPr/>
        </p:nvSpPr>
        <p:spPr>
          <a:xfrm>
            <a:off x="5842000" y="2330451"/>
            <a:ext cx="952500" cy="15367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687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Risk Minimization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4700" y="386715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Convolutional network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74F419-5473-504A-8AFE-F64701535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442" y="2198915"/>
            <a:ext cx="2941903" cy="800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FF8DC6-C752-0D4E-93EE-A7A8A228A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903" y="4567621"/>
            <a:ext cx="5144194" cy="879928"/>
          </a:xfrm>
          <a:prstGeom prst="rect">
            <a:avLst/>
          </a:prstGeom>
        </p:spPr>
      </p:pic>
      <p:sp>
        <p:nvSpPr>
          <p:cNvPr id="10" name="Left Brace 9">
            <a:extLst>
              <a:ext uri="{FF2B5EF4-FFF2-40B4-BE49-F238E27FC236}">
                <a16:creationId xmlns:a16="http://schemas.microsoft.com/office/drawing/2014/main" id="{85826CD9-C826-4F4B-8372-AEFF933D2BDE}"/>
              </a:ext>
            </a:extLst>
          </p:cNvPr>
          <p:cNvSpPr/>
          <p:nvPr/>
        </p:nvSpPr>
        <p:spPr>
          <a:xfrm rot="16200000">
            <a:off x="5998516" y="2808402"/>
            <a:ext cx="478971" cy="5812004"/>
          </a:xfrm>
          <a:prstGeom prst="leftBrace">
            <a:avLst>
              <a:gd name="adj1" fmla="val 16969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248FB-A833-9A44-AEF0-A90EC416C42B}"/>
              </a:ext>
            </a:extLst>
          </p:cNvPr>
          <p:cNvSpPr txBox="1"/>
          <p:nvPr/>
        </p:nvSpPr>
        <p:spPr>
          <a:xfrm>
            <a:off x="3523903" y="5953890"/>
            <a:ext cx="562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Gradient descent update</a:t>
            </a:r>
          </a:p>
        </p:txBody>
      </p:sp>
    </p:spTree>
    <p:extLst>
      <p:ext uri="{BB962C8B-B14F-4D97-AF65-F5344CB8AC3E}">
        <p14:creationId xmlns:p14="http://schemas.microsoft.com/office/powerpoint/2010/main" val="288027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488238" y="3721100"/>
            <a:ext cx="508000" cy="1295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gradient of the loss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B9B7E-E5BF-1644-B9AA-9C8661967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507" y="2254931"/>
            <a:ext cx="2165715" cy="357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8D1B28-177E-2E42-B5AC-2F4952B77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507" y="2893559"/>
            <a:ext cx="1939929" cy="415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7F5B05-0BA8-A54A-B7B4-8538D9469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735" y="4036785"/>
            <a:ext cx="3337625" cy="66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0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networks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93900" y="2952750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5" name="Rounded Rectangle 4"/>
          <p:cNvSpPr/>
          <p:nvPr/>
        </p:nvSpPr>
        <p:spPr>
          <a:xfrm>
            <a:off x="1993900" y="4054276"/>
            <a:ext cx="901700" cy="467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filters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90901" y="2952750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7" name="Rounded Rectangle 6"/>
          <p:cNvSpPr/>
          <p:nvPr/>
        </p:nvSpPr>
        <p:spPr>
          <a:xfrm>
            <a:off x="7073901" y="2952750"/>
            <a:ext cx="1244601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subsample</a:t>
            </a:r>
            <a:endParaRPr lang="en-US" baseline="-25000" dirty="0"/>
          </a:p>
        </p:txBody>
      </p:sp>
      <p:sp>
        <p:nvSpPr>
          <p:cNvPr id="8" name="Rounded Rectangle 7"/>
          <p:cNvSpPr/>
          <p:nvPr/>
        </p:nvSpPr>
        <p:spPr>
          <a:xfrm>
            <a:off x="5403851" y="2952750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</a:t>
            </a:r>
            <a:endParaRPr lang="en-US" baseline="-25000" dirty="0"/>
          </a:p>
        </p:txBody>
      </p:sp>
      <p:sp>
        <p:nvSpPr>
          <p:cNvPr id="9" name="Rounded Rectangle 8"/>
          <p:cNvSpPr/>
          <p:nvPr/>
        </p:nvSpPr>
        <p:spPr>
          <a:xfrm>
            <a:off x="8902702" y="2937371"/>
            <a:ext cx="9017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</a:t>
            </a:r>
            <a:endParaRPr lang="en-US" baseline="-25000" dirty="0"/>
          </a:p>
        </p:txBody>
      </p:sp>
      <p:sp>
        <p:nvSpPr>
          <p:cNvPr id="10" name="Rounded Rectangle 9"/>
          <p:cNvSpPr/>
          <p:nvPr/>
        </p:nvSpPr>
        <p:spPr>
          <a:xfrm>
            <a:off x="5403850" y="4054276"/>
            <a:ext cx="901700" cy="467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filters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02702" y="4054276"/>
            <a:ext cx="1015999" cy="467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weights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038475" y="3079749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4875214" y="3064370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569076" y="3079748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8493127" y="3079748"/>
            <a:ext cx="241301" cy="254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Up Arrow 16"/>
          <p:cNvSpPr/>
          <p:nvPr/>
        </p:nvSpPr>
        <p:spPr>
          <a:xfrm>
            <a:off x="2286000" y="3549651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Up Arrow 17"/>
          <p:cNvSpPr/>
          <p:nvPr/>
        </p:nvSpPr>
        <p:spPr>
          <a:xfrm>
            <a:off x="5702300" y="3587751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Up Arrow 18"/>
          <p:cNvSpPr/>
          <p:nvPr/>
        </p:nvSpPr>
        <p:spPr>
          <a:xfrm>
            <a:off x="9201151" y="3549650"/>
            <a:ext cx="304800" cy="355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3653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257689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gradient of </a:t>
            </a:r>
            <a:r>
              <a:rPr lang="en-US" dirty="0" err="1"/>
              <a:t>convnets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33750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878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1949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960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0148" y="2660651"/>
            <a:ext cx="596900" cy="62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baseline="-250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6850" y="2798675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028951" y="2867926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ight Arrow 11"/>
          <p:cNvSpPr/>
          <p:nvPr/>
        </p:nvSpPr>
        <p:spPr>
          <a:xfrm>
            <a:off x="4044949" y="2867928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5099047" y="2867930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6178547" y="2867933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>
            <a:off x="7207246" y="2867935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>
            <a:off x="8261345" y="2880637"/>
            <a:ext cx="196850" cy="20774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glow rad="279400">
              <a:srgbClr val="00B0F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3400424" y="3645209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Up Arrow 17"/>
          <p:cNvSpPr/>
          <p:nvPr/>
        </p:nvSpPr>
        <p:spPr>
          <a:xfrm>
            <a:off x="3556001" y="3409950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4479922" y="367061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Up Arrow 19"/>
          <p:cNvSpPr/>
          <p:nvPr/>
        </p:nvSpPr>
        <p:spPr>
          <a:xfrm>
            <a:off x="4635499" y="3435352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5534021" y="3670613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Up Arrow 21"/>
          <p:cNvSpPr/>
          <p:nvPr/>
        </p:nvSpPr>
        <p:spPr>
          <a:xfrm>
            <a:off x="5689598" y="3435354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6575420" y="3670616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Up Arrow 23"/>
          <p:cNvSpPr/>
          <p:nvPr/>
        </p:nvSpPr>
        <p:spPr>
          <a:xfrm>
            <a:off x="6730997" y="3435357"/>
            <a:ext cx="101599" cy="2413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7616818" y="369601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Up Arrow 25"/>
          <p:cNvSpPr/>
          <p:nvPr/>
        </p:nvSpPr>
        <p:spPr>
          <a:xfrm>
            <a:off x="7772395" y="3460758"/>
            <a:ext cx="101599" cy="241300"/>
          </a:xfrm>
          <a:prstGeom prst="upArrow">
            <a:avLst/>
          </a:prstGeom>
          <a:solidFill>
            <a:schemeClr val="tx1"/>
          </a:solidFill>
          <a:effectLst>
            <a:glow rad="254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3994150" y="2368548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8248" y="2368550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9645" y="2368552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54844" y="2355854"/>
            <a:ext cx="342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85142" y="2343157"/>
            <a:ext cx="70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  <a:r>
              <a:rPr lang="en-US" baseline="-25000" dirty="0"/>
              <a:t>5</a:t>
            </a:r>
            <a:r>
              <a:rPr lang="en-US" dirty="0"/>
              <a:t> = z</a:t>
            </a:r>
            <a:endParaRPr lang="en-US" baseline="-250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698" y="4786314"/>
            <a:ext cx="2790825" cy="7905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91148" y="4603751"/>
            <a:ext cx="2225671" cy="12700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1498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10571</TotalTime>
  <Words>820</Words>
  <Application>Microsoft Macintosh PowerPoint</Application>
  <PresentationFormat>Widescreen</PresentationFormat>
  <Paragraphs>402</Paragraphs>
  <Slides>40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Office Theme</vt:lpstr>
      <vt:lpstr>Convolutional networks</vt:lpstr>
      <vt:lpstr>Convolution as a primitive</vt:lpstr>
      <vt:lpstr>Convolution subsampling convolution</vt:lpstr>
      <vt:lpstr>Convolutional networks</vt:lpstr>
      <vt:lpstr>Empirical Risk Minimization</vt:lpstr>
      <vt:lpstr>Computing the gradient of the loss</vt:lpstr>
      <vt:lpstr>Convolutional networks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The gradient of convnets</vt:lpstr>
      <vt:lpstr>Backpropagation for a sequence of functions</vt:lpstr>
      <vt:lpstr>Backpropagation for a sequence of functions</vt:lpstr>
      <vt:lpstr>Backpropagation for a sequence of functions</vt:lpstr>
      <vt:lpstr>Backpropagation for a sequence of functions</vt:lpstr>
      <vt:lpstr>Backpropagation for a sequence of functions</vt:lpstr>
      <vt:lpstr>Chain rule for vectors</vt:lpstr>
      <vt:lpstr>Loss as a function</vt:lpstr>
      <vt:lpstr>Neural network frameworks</vt:lpstr>
      <vt:lpstr>Beyond sequences: computation graphs</vt:lpstr>
      <vt:lpstr>Computation graph - Functions</vt:lpstr>
      <vt:lpstr>Computation graphs</vt:lpstr>
      <vt:lpstr>Computation graphs</vt:lpstr>
      <vt:lpstr>Stochastic gradient descent</vt:lpstr>
      <vt:lpstr>Minibatch stochastic gradient descent</vt:lpstr>
      <vt:lpstr>Momentum</vt:lpstr>
      <vt:lpstr>Weight decay</vt:lpstr>
      <vt:lpstr>Learning rate decay</vt:lpstr>
      <vt:lpstr>Convolutional network training</vt:lpstr>
    </vt:vector>
  </TitlesOfParts>
  <Manager/>
  <Company/>
  <LinksUpToDate>false</LinksUpToDate>
  <SharedDoc>false</SharedDoc>
  <HyperlinkBase/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Bharath Hariharan</dc:creator>
  <cp:keywords/>
  <dc:description/>
  <cp:lastModifiedBy>Bharath Hariharan</cp:lastModifiedBy>
  <cp:revision>8</cp:revision>
  <dcterms:created xsi:type="dcterms:W3CDTF">2018-10-06T20:27:54Z</dcterms:created>
  <dcterms:modified xsi:type="dcterms:W3CDTF">2018-10-16T22:52:28Z</dcterms:modified>
  <cp:category/>
</cp:coreProperties>
</file>