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63" r:id="rId3"/>
    <p:sldId id="278" r:id="rId4"/>
    <p:sldId id="279" r:id="rId5"/>
    <p:sldId id="277" r:id="rId6"/>
    <p:sldId id="282" r:id="rId7"/>
    <p:sldId id="284" r:id="rId8"/>
    <p:sldId id="286" r:id="rId9"/>
    <p:sldId id="353" r:id="rId10"/>
    <p:sldId id="291" r:id="rId11"/>
    <p:sldId id="290" r:id="rId12"/>
    <p:sldId id="292" r:id="rId13"/>
    <p:sldId id="293" r:id="rId14"/>
    <p:sldId id="295" r:id="rId15"/>
    <p:sldId id="296" r:id="rId16"/>
    <p:sldId id="297" r:id="rId17"/>
    <p:sldId id="298" r:id="rId18"/>
    <p:sldId id="299" r:id="rId19"/>
    <p:sldId id="300" r:id="rId20"/>
    <p:sldId id="304" r:id="rId21"/>
    <p:sldId id="301" r:id="rId22"/>
    <p:sldId id="302" r:id="rId23"/>
    <p:sldId id="303" r:id="rId24"/>
    <p:sldId id="305" r:id="rId25"/>
    <p:sldId id="307" r:id="rId26"/>
    <p:sldId id="306" r:id="rId27"/>
    <p:sldId id="326" r:id="rId28"/>
    <p:sldId id="308" r:id="rId29"/>
    <p:sldId id="315" r:id="rId30"/>
    <p:sldId id="319" r:id="rId31"/>
    <p:sldId id="317" r:id="rId32"/>
    <p:sldId id="318" r:id="rId33"/>
    <p:sldId id="354" r:id="rId34"/>
    <p:sldId id="321" r:id="rId35"/>
    <p:sldId id="331" r:id="rId36"/>
    <p:sldId id="270" r:id="rId37"/>
    <p:sldId id="274" r:id="rId38"/>
    <p:sldId id="271" r:id="rId39"/>
    <p:sldId id="272" r:id="rId40"/>
    <p:sldId id="332" r:id="rId41"/>
    <p:sldId id="352" r:id="rId42"/>
    <p:sldId id="334" r:id="rId43"/>
    <p:sldId id="280" r:id="rId44"/>
    <p:sldId id="335" r:id="rId45"/>
    <p:sldId id="336" r:id="rId46"/>
    <p:sldId id="337" r:id="rId47"/>
    <p:sldId id="339" r:id="rId48"/>
    <p:sldId id="340" r:id="rId49"/>
    <p:sldId id="289" r:id="rId50"/>
    <p:sldId id="341" r:id="rId51"/>
    <p:sldId id="342" r:id="rId52"/>
    <p:sldId id="343" r:id="rId53"/>
    <p:sldId id="344" r:id="rId54"/>
    <p:sldId id="345" r:id="rId55"/>
    <p:sldId id="34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24"/>
  </p:normalViewPr>
  <p:slideViewPr>
    <p:cSldViewPr snapToGrid="0" snapToObjects="1">
      <p:cViewPr varScale="1">
        <p:scale>
          <a:sx n="90" d="100"/>
          <a:sy n="90" d="100"/>
        </p:scale>
        <p:origin x="232"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1B0CC-A88F-A84F-81B7-13FB921F9B49}" type="datetimeFigureOut">
              <a:rPr lang="en-US" smtClean="0"/>
              <a:t>10/10/18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4CE64-BA6B-5A4B-BD18-C7BDEA10A4DC}" type="slidenum">
              <a:rPr lang="en-US" smtClean="0"/>
              <a:t>‹#›</a:t>
            </a:fld>
            <a:endParaRPr lang="en-US"/>
          </a:p>
        </p:txBody>
      </p:sp>
    </p:spTree>
    <p:extLst>
      <p:ext uri="{BB962C8B-B14F-4D97-AF65-F5344CB8AC3E}">
        <p14:creationId xmlns:p14="http://schemas.microsoft.com/office/powerpoint/2010/main" val="246683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contrast, if you look at the earlier layers, this particular unit here really likes a dark blob at a very precise location and scale in its field of view. If this unit fired, you will know exactly where the dark blob was. Unfortunately, this unit doesn’t care about the actual semantics of the dark blob: you will have no idea what the dark blob actually is.</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54</a:t>
            </a:fld>
            <a:endParaRPr lang="en-US"/>
          </a:p>
        </p:txBody>
      </p:sp>
    </p:spTree>
    <p:extLst>
      <p:ext uri="{BB962C8B-B14F-4D97-AF65-F5344CB8AC3E}">
        <p14:creationId xmlns:p14="http://schemas.microsoft.com/office/powerpoint/2010/main" val="240115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look at what one of these higher layers is detecting, here I am showing the input image patches that are highly scored by one of the units. This particular layer really likes bicycle wheels, so if this unit fires, you know that there is a bicycle wheel in the image. Unfortunately, you don’t know where the bicycle wheel is, because this unit doesn’t care where the bicycle wheel appears, or at what orientation or what scale.</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55</a:t>
            </a:fld>
            <a:endParaRPr lang="en-US"/>
          </a:p>
        </p:txBody>
      </p:sp>
    </p:spTree>
    <p:extLst>
      <p:ext uri="{BB962C8B-B14F-4D97-AF65-F5344CB8AC3E}">
        <p14:creationId xmlns:p14="http://schemas.microsoft.com/office/powerpoint/2010/main" val="194211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3DFB6-C9E2-DD4D-816B-F8E6407CC2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AC470-8262-FA4D-9B5E-B9EAAEBAD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7F6986-5AAD-EC45-A34F-6546F21A60F5}"/>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5" name="Footer Placeholder 4">
            <a:extLst>
              <a:ext uri="{FF2B5EF4-FFF2-40B4-BE49-F238E27FC236}">
                <a16:creationId xmlns:a16="http://schemas.microsoft.com/office/drawing/2014/main" id="{E65041D5-789A-CA44-BB77-500B67621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74DBF-5ED2-A248-B42D-1B139CDFAA53}"/>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290156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253F-F88B-B14C-A66C-B575F3564D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831A6C-6414-4042-B6A4-C5DD619E08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5C777-A15B-E344-A4E4-D378912C94F3}"/>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5" name="Footer Placeholder 4">
            <a:extLst>
              <a:ext uri="{FF2B5EF4-FFF2-40B4-BE49-F238E27FC236}">
                <a16:creationId xmlns:a16="http://schemas.microsoft.com/office/drawing/2014/main" id="{A01C5783-7E25-4346-A477-B647E07DD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61546-15B9-0B4C-9F49-D7042F675F2E}"/>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336831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AC6135-9403-7346-9F92-4812B32F9C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71B6F-3953-5348-B94D-742225FCEC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3CD5EB-D226-0944-B8DE-CE9AA8C49E35}"/>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5" name="Footer Placeholder 4">
            <a:extLst>
              <a:ext uri="{FF2B5EF4-FFF2-40B4-BE49-F238E27FC236}">
                <a16:creationId xmlns:a16="http://schemas.microsoft.com/office/drawing/2014/main" id="{D448B43F-E15E-6647-962B-E8578BCB2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1E281-52CF-0444-945C-AE3E202F36AC}"/>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144837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4A0E-217F-8846-8148-B1D7E706A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D2EF1-3F01-0D4C-984F-62B8DD13A2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B016B-776A-9D4A-BA45-AB41E6708B55}"/>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5" name="Footer Placeholder 4">
            <a:extLst>
              <a:ext uri="{FF2B5EF4-FFF2-40B4-BE49-F238E27FC236}">
                <a16:creationId xmlns:a16="http://schemas.microsoft.com/office/drawing/2014/main" id="{D4D48239-4AA7-9D4C-B9C3-0383DA212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861A6-9B28-094A-9149-45DFE6902DA8}"/>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195316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C352-2701-634D-BAB4-107431DE71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15033-A678-7C42-A54C-27B778549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C1C584-1A7B-5C4E-AD60-AC2CBDB0F1B1}"/>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5" name="Footer Placeholder 4">
            <a:extLst>
              <a:ext uri="{FF2B5EF4-FFF2-40B4-BE49-F238E27FC236}">
                <a16:creationId xmlns:a16="http://schemas.microsoft.com/office/drawing/2014/main" id="{0CCFADFB-F8A5-464A-A085-6E5DF51CF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64F0D-B73E-7F4E-8DE0-426D9DE4BFFD}"/>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159415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53DD-8FAB-D048-96B4-261A3270B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E948E-9DCE-E54E-A701-6B48FF810A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C8462-BC67-A249-A0C2-0407B363FB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BD3C87-35A4-B44A-A384-7E271D0B724A}"/>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6" name="Footer Placeholder 5">
            <a:extLst>
              <a:ext uri="{FF2B5EF4-FFF2-40B4-BE49-F238E27FC236}">
                <a16:creationId xmlns:a16="http://schemas.microsoft.com/office/drawing/2014/main" id="{AEB53C66-7BF5-3841-8417-A8DD137C3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A8187-D71A-974E-9F51-39E67E9A8E98}"/>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234102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9CEE-B427-2F4F-9B5C-20644D35B1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BEA86-D82D-2840-B064-D4FA3AC3E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424222-500E-784A-ADB3-3568924452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2DEBD1-DCE6-6945-80D4-477A7AA55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4178BB-E40D-944A-9633-5104F6C3B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C580F0-9E28-0E4B-A0C5-9A84810EBD7F}"/>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8" name="Footer Placeholder 7">
            <a:extLst>
              <a:ext uri="{FF2B5EF4-FFF2-40B4-BE49-F238E27FC236}">
                <a16:creationId xmlns:a16="http://schemas.microsoft.com/office/drawing/2014/main" id="{2D69C93F-2F70-404C-9678-B3563EE234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99280-3582-A041-BC08-FD3C3D052157}"/>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413125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8108-3592-E343-B5D3-C2213382A8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C4805-B7DA-5C44-AC87-A3929E803B56}"/>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4" name="Footer Placeholder 3">
            <a:extLst>
              <a:ext uri="{FF2B5EF4-FFF2-40B4-BE49-F238E27FC236}">
                <a16:creationId xmlns:a16="http://schemas.microsoft.com/office/drawing/2014/main" id="{FCC2867B-0B5F-E547-B096-13265BF5AF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BB87F-58D1-8849-B76E-3D894396ECE3}"/>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10898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C4466F-2FE6-4848-B674-79B3EB57205E}"/>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3" name="Footer Placeholder 2">
            <a:extLst>
              <a:ext uri="{FF2B5EF4-FFF2-40B4-BE49-F238E27FC236}">
                <a16:creationId xmlns:a16="http://schemas.microsoft.com/office/drawing/2014/main" id="{3690D2E5-FC81-BE48-B514-D433877CC4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689BCA-1D52-FC49-8039-79966EFCF8DE}"/>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56421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9F67-6BDF-BC41-899C-C6698F82C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916BA3-56E9-4949-82D2-8BD639BE4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404A54-BDF9-3847-9B6A-98656F549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A9D479-1AE7-FF4C-B1AA-F893C93CDAB0}"/>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6" name="Footer Placeholder 5">
            <a:extLst>
              <a:ext uri="{FF2B5EF4-FFF2-40B4-BE49-F238E27FC236}">
                <a16:creationId xmlns:a16="http://schemas.microsoft.com/office/drawing/2014/main" id="{25B08E36-D4E8-994B-A237-050D4517B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E2505-ED4D-8848-AAE9-D561C0946D1A}"/>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3607364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1F1D-6C42-B943-A8F6-03B5A8179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C9882-BDCA-5048-BEFB-73DE90A53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8A9C6-52A1-E247-815E-0B20B454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908DDA-AE7B-8045-A44F-3F9DA79E0D8A}"/>
              </a:ext>
            </a:extLst>
          </p:cNvPr>
          <p:cNvSpPr>
            <a:spLocks noGrp="1"/>
          </p:cNvSpPr>
          <p:nvPr>
            <p:ph type="dt" sz="half" idx="10"/>
          </p:nvPr>
        </p:nvSpPr>
        <p:spPr/>
        <p:txBody>
          <a:bodyPr/>
          <a:lstStyle/>
          <a:p>
            <a:fld id="{B73C9C20-DF5D-7047-90E8-FBAF468D60E8}" type="datetimeFigureOut">
              <a:rPr lang="en-US" smtClean="0"/>
              <a:t>10/10/18</a:t>
            </a:fld>
            <a:endParaRPr lang="en-US"/>
          </a:p>
        </p:txBody>
      </p:sp>
      <p:sp>
        <p:nvSpPr>
          <p:cNvPr id="6" name="Footer Placeholder 5">
            <a:extLst>
              <a:ext uri="{FF2B5EF4-FFF2-40B4-BE49-F238E27FC236}">
                <a16:creationId xmlns:a16="http://schemas.microsoft.com/office/drawing/2014/main" id="{2B0D30DB-EAED-A541-AA16-D70518847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F305E-9975-244A-BCF0-B796ADCB5078}"/>
              </a:ext>
            </a:extLst>
          </p:cNvPr>
          <p:cNvSpPr>
            <a:spLocks noGrp="1"/>
          </p:cNvSpPr>
          <p:nvPr>
            <p:ph type="sldNum" sz="quarter" idx="12"/>
          </p:nvPr>
        </p:nvSpPr>
        <p:spPr/>
        <p:txBody>
          <a:bodyPr/>
          <a:lstStyle/>
          <a:p>
            <a:fld id="{04536824-C80E-0D46-95F0-030B760CAE76}" type="slidenum">
              <a:rPr lang="en-US" smtClean="0"/>
              <a:t>‹#›</a:t>
            </a:fld>
            <a:endParaRPr lang="en-US"/>
          </a:p>
        </p:txBody>
      </p:sp>
    </p:spTree>
    <p:extLst>
      <p:ext uri="{BB962C8B-B14F-4D97-AF65-F5344CB8AC3E}">
        <p14:creationId xmlns:p14="http://schemas.microsoft.com/office/powerpoint/2010/main" val="40335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6EAD9-1172-E14A-B93A-B5E6DBDBFD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1EF770-DC8E-204B-BC22-E22A3DD499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64205-5D3A-7D4E-AFD9-9917BF3703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C9C20-DF5D-7047-90E8-FBAF468D60E8}" type="datetimeFigureOut">
              <a:rPr lang="en-US" smtClean="0"/>
              <a:t>10/10/18</a:t>
            </a:fld>
            <a:endParaRPr lang="en-US"/>
          </a:p>
        </p:txBody>
      </p:sp>
      <p:sp>
        <p:nvSpPr>
          <p:cNvPr id="5" name="Footer Placeholder 4">
            <a:extLst>
              <a:ext uri="{FF2B5EF4-FFF2-40B4-BE49-F238E27FC236}">
                <a16:creationId xmlns:a16="http://schemas.microsoft.com/office/drawing/2014/main" id="{D144707F-85B8-1C4F-B84F-A173F4F2F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BD38D8-5D84-7843-9D24-9C1DFA6F29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36824-C80E-0D46-95F0-030B760CAE76}" type="slidenum">
              <a:rPr lang="en-US" smtClean="0"/>
              <a:t>‹#›</a:t>
            </a:fld>
            <a:endParaRPr lang="en-US"/>
          </a:p>
        </p:txBody>
      </p:sp>
    </p:spTree>
    <p:extLst>
      <p:ext uri="{BB962C8B-B14F-4D97-AF65-F5344CB8AC3E}">
        <p14:creationId xmlns:p14="http://schemas.microsoft.com/office/powerpoint/2010/main" val="1492592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tiff"/></Relationships>
</file>

<file path=ppt/slides/_rels/slide3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2.tiff"/><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3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054FE-0DB3-0F45-8F00-C790B0E1478D}"/>
              </a:ext>
            </a:extLst>
          </p:cNvPr>
          <p:cNvSpPr>
            <a:spLocks noGrp="1"/>
          </p:cNvSpPr>
          <p:nvPr>
            <p:ph type="ctrTitle"/>
          </p:nvPr>
        </p:nvSpPr>
        <p:spPr/>
        <p:txBody>
          <a:bodyPr/>
          <a:lstStyle/>
          <a:p>
            <a:r>
              <a:rPr lang="en-US" dirty="0"/>
              <a:t>Recognition</a:t>
            </a:r>
          </a:p>
        </p:txBody>
      </p:sp>
      <p:sp>
        <p:nvSpPr>
          <p:cNvPr id="3" name="Subtitle 2">
            <a:extLst>
              <a:ext uri="{FF2B5EF4-FFF2-40B4-BE49-F238E27FC236}">
                <a16:creationId xmlns:a16="http://schemas.microsoft.com/office/drawing/2014/main" id="{2F3C5164-FC63-6146-8A00-159893475B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11685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Choosing the best hypothesis</a:t>
            </a:r>
          </a:p>
        </p:txBody>
      </p:sp>
      <p:pic>
        <p:nvPicPr>
          <p:cNvPr id="4" name="Picture 3"/>
          <p:cNvPicPr>
            <a:picLocks noChangeAspect="1"/>
          </p:cNvPicPr>
          <p:nvPr/>
        </p:nvPicPr>
        <p:blipFill>
          <a:blip r:embed="rId2"/>
          <a:stretch>
            <a:fillRect/>
          </a:stretch>
        </p:blipFill>
        <p:spPr>
          <a:xfrm>
            <a:off x="2281766" y="2210329"/>
            <a:ext cx="7391400" cy="1104900"/>
          </a:xfrm>
          <a:prstGeom prst="rect">
            <a:avLst/>
          </a:prstGeom>
        </p:spPr>
      </p:pic>
      <p:pic>
        <p:nvPicPr>
          <p:cNvPr id="5" name="Picture 4"/>
          <p:cNvPicPr>
            <a:picLocks noChangeAspect="1"/>
          </p:cNvPicPr>
          <p:nvPr/>
        </p:nvPicPr>
        <p:blipFill>
          <a:blip r:embed="rId3"/>
          <a:stretch>
            <a:fillRect/>
          </a:stretch>
        </p:blipFill>
        <p:spPr>
          <a:xfrm>
            <a:off x="2444750" y="4421716"/>
            <a:ext cx="7302500" cy="520700"/>
          </a:xfrm>
          <a:prstGeom prst="rect">
            <a:avLst/>
          </a:prstGeom>
        </p:spPr>
      </p:pic>
    </p:spTree>
    <p:extLst>
      <p:ext uri="{BB962C8B-B14F-4D97-AF65-F5344CB8AC3E}">
        <p14:creationId xmlns:p14="http://schemas.microsoft.com/office/powerpoint/2010/main" val="616255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Choosing the best hypothesis</a:t>
            </a:r>
          </a:p>
        </p:txBody>
      </p:sp>
      <p:sp>
        <p:nvSpPr>
          <p:cNvPr id="3" name="Content Placeholder 2"/>
          <p:cNvSpPr>
            <a:spLocks noGrp="1"/>
          </p:cNvSpPr>
          <p:nvPr>
            <p:ph idx="1"/>
          </p:nvPr>
        </p:nvSpPr>
        <p:spPr/>
        <p:txBody>
          <a:bodyPr/>
          <a:lstStyle/>
          <a:p>
            <a:endParaRPr lang="en-US" dirty="0"/>
          </a:p>
          <a:p>
            <a:endParaRPr lang="en-US" dirty="0"/>
          </a:p>
          <a:p>
            <a:r>
              <a:rPr lang="en-US" dirty="0"/>
              <a:t>Likelihood of a single data point</a:t>
            </a:r>
          </a:p>
          <a:p>
            <a:r>
              <a:rPr lang="en-US" dirty="0"/>
              <a:t>Fit = </a:t>
            </a:r>
            <a:r>
              <a:rPr lang="en-US" i="1" dirty="0"/>
              <a:t>total likelihood of entire training dataset</a:t>
            </a:r>
          </a:p>
          <a:p>
            <a:endParaRPr lang="en-US" dirty="0"/>
          </a:p>
        </p:txBody>
      </p:sp>
      <p:pic>
        <p:nvPicPr>
          <p:cNvPr id="5" name="Picture 4"/>
          <p:cNvPicPr>
            <a:picLocks noChangeAspect="1"/>
          </p:cNvPicPr>
          <p:nvPr/>
        </p:nvPicPr>
        <p:blipFill>
          <a:blip r:embed="rId2"/>
          <a:stretch>
            <a:fillRect/>
          </a:stretch>
        </p:blipFill>
        <p:spPr>
          <a:xfrm>
            <a:off x="2123016" y="1825625"/>
            <a:ext cx="7302500" cy="520700"/>
          </a:xfrm>
          <a:prstGeom prst="rect">
            <a:avLst/>
          </a:prstGeom>
        </p:spPr>
      </p:pic>
      <p:pic>
        <p:nvPicPr>
          <p:cNvPr id="6" name="Picture 5"/>
          <p:cNvPicPr>
            <a:picLocks noChangeAspect="1"/>
          </p:cNvPicPr>
          <p:nvPr/>
        </p:nvPicPr>
        <p:blipFill>
          <a:blip r:embed="rId3"/>
          <a:stretch>
            <a:fillRect/>
          </a:stretch>
        </p:blipFill>
        <p:spPr>
          <a:xfrm>
            <a:off x="476250" y="5430838"/>
            <a:ext cx="8394700" cy="1257300"/>
          </a:xfrm>
          <a:prstGeom prst="rect">
            <a:avLst/>
          </a:prstGeom>
        </p:spPr>
      </p:pic>
      <p:pic>
        <p:nvPicPr>
          <p:cNvPr id="7" name="Picture 6"/>
          <p:cNvPicPr>
            <a:picLocks noChangeAspect="1"/>
          </p:cNvPicPr>
          <p:nvPr/>
        </p:nvPicPr>
        <p:blipFill>
          <a:blip r:embed="rId4"/>
          <a:stretch>
            <a:fillRect/>
          </a:stretch>
        </p:blipFill>
        <p:spPr>
          <a:xfrm>
            <a:off x="3035300" y="4684713"/>
            <a:ext cx="6121400" cy="469900"/>
          </a:xfrm>
          <a:prstGeom prst="rect">
            <a:avLst/>
          </a:prstGeom>
        </p:spPr>
      </p:pic>
      <p:sp>
        <p:nvSpPr>
          <p:cNvPr id="8" name="Rectangle 7"/>
          <p:cNvSpPr/>
          <p:nvPr/>
        </p:nvSpPr>
        <p:spPr>
          <a:xfrm>
            <a:off x="220133" y="5430838"/>
            <a:ext cx="3048000" cy="1427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01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Choosing the best hypothesis</a:t>
            </a:r>
          </a:p>
        </p:txBody>
      </p:sp>
      <p:sp>
        <p:nvSpPr>
          <p:cNvPr id="4" name="Content Placeholder 3"/>
          <p:cNvSpPr>
            <a:spLocks noGrp="1"/>
          </p:cNvSpPr>
          <p:nvPr>
            <p:ph idx="1"/>
          </p:nvPr>
        </p:nvSpPr>
        <p:spPr/>
        <p:txBody>
          <a:bodyPr/>
          <a:lstStyle/>
          <a:p>
            <a:r>
              <a:rPr lang="en-US" dirty="0"/>
              <a:t>Use negative log likelihood</a:t>
            </a:r>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0" y="2357174"/>
            <a:ext cx="11430000" cy="1257300"/>
          </a:xfrm>
          <a:prstGeom prst="rect">
            <a:avLst/>
          </a:prstGeom>
        </p:spPr>
      </p:pic>
      <p:sp>
        <p:nvSpPr>
          <p:cNvPr id="7" name="Rectangle 6"/>
          <p:cNvSpPr/>
          <p:nvPr/>
        </p:nvSpPr>
        <p:spPr>
          <a:xfrm>
            <a:off x="0" y="2272243"/>
            <a:ext cx="3048000" cy="1427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C36A40-3837-1D4F-BDAE-9A51B9EFB322}"/>
              </a:ext>
            </a:extLst>
          </p:cNvPr>
          <p:cNvSpPr txBox="1"/>
          <p:nvPr/>
        </p:nvSpPr>
        <p:spPr>
          <a:xfrm>
            <a:off x="2231571" y="2575524"/>
            <a:ext cx="816429" cy="707886"/>
          </a:xfrm>
          <a:prstGeom prst="rect">
            <a:avLst/>
          </a:prstGeom>
          <a:noFill/>
        </p:spPr>
        <p:txBody>
          <a:bodyPr wrap="square" rtlCol="0">
            <a:spAutoFit/>
          </a:bodyPr>
          <a:lstStyle/>
          <a:p>
            <a:pPr algn="r"/>
            <a:r>
              <a:rPr lang="en-US" sz="4000" dirty="0"/>
              <a:t>- </a:t>
            </a:r>
          </a:p>
        </p:txBody>
      </p:sp>
    </p:spTree>
    <p:extLst>
      <p:ext uri="{BB962C8B-B14F-4D97-AF65-F5344CB8AC3E}">
        <p14:creationId xmlns:p14="http://schemas.microsoft.com/office/powerpoint/2010/main" val="3900711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Choosing the best hypothesis</a:t>
            </a:r>
          </a:p>
        </p:txBody>
      </p:sp>
      <p:sp>
        <p:nvSpPr>
          <p:cNvPr id="3" name="Content Placeholder 2"/>
          <p:cNvSpPr>
            <a:spLocks noGrp="1"/>
          </p:cNvSpPr>
          <p:nvPr>
            <p:ph idx="1"/>
          </p:nvPr>
        </p:nvSpPr>
        <p:spPr/>
        <p:txBody>
          <a:bodyPr/>
          <a:lstStyle/>
          <a:p>
            <a:r>
              <a:rPr lang="en-US" dirty="0"/>
              <a:t>Maximizing log likelihood = </a:t>
            </a:r>
            <a:r>
              <a:rPr lang="en-US" i="1" dirty="0"/>
              <a:t>Minimizing negative log likelihood</a:t>
            </a:r>
            <a:endParaRPr lang="en-US" dirty="0"/>
          </a:p>
        </p:txBody>
      </p:sp>
      <p:pic>
        <p:nvPicPr>
          <p:cNvPr id="4" name="Picture 3"/>
          <p:cNvPicPr>
            <a:picLocks noChangeAspect="1"/>
          </p:cNvPicPr>
          <p:nvPr/>
        </p:nvPicPr>
        <p:blipFill>
          <a:blip r:embed="rId2"/>
          <a:stretch>
            <a:fillRect/>
          </a:stretch>
        </p:blipFill>
        <p:spPr>
          <a:xfrm>
            <a:off x="1051983" y="2379134"/>
            <a:ext cx="9309100" cy="1257300"/>
          </a:xfrm>
          <a:prstGeom prst="rect">
            <a:avLst/>
          </a:prstGeom>
        </p:spPr>
      </p:pic>
      <p:pic>
        <p:nvPicPr>
          <p:cNvPr id="5" name="Picture 4"/>
          <p:cNvPicPr>
            <a:picLocks noChangeAspect="1"/>
          </p:cNvPicPr>
          <p:nvPr/>
        </p:nvPicPr>
        <p:blipFill>
          <a:blip r:embed="rId3"/>
          <a:stretch>
            <a:fillRect/>
          </a:stretch>
        </p:blipFill>
        <p:spPr>
          <a:xfrm>
            <a:off x="1051983" y="3771371"/>
            <a:ext cx="9918700" cy="1257300"/>
          </a:xfrm>
          <a:prstGeom prst="rect">
            <a:avLst/>
          </a:prstGeom>
        </p:spPr>
      </p:pic>
    </p:spTree>
    <p:extLst>
      <p:ext uri="{BB962C8B-B14F-4D97-AF65-F5344CB8AC3E}">
        <p14:creationId xmlns:p14="http://schemas.microsoft.com/office/powerpoint/2010/main" val="73711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 Optimization</a:t>
            </a:r>
          </a:p>
        </p:txBody>
      </p:sp>
      <p:sp>
        <p:nvSpPr>
          <p:cNvPr id="3" name="Content Placeholder 2"/>
          <p:cNvSpPr>
            <a:spLocks noGrp="1"/>
          </p:cNvSpPr>
          <p:nvPr>
            <p:ph idx="1"/>
          </p:nvPr>
        </p:nvSpPr>
        <p:spPr/>
        <p:txBody>
          <a:bodyPr/>
          <a:lstStyle/>
          <a:p>
            <a:r>
              <a:rPr lang="en-US" dirty="0"/>
              <a:t>Need to minimize an objective</a:t>
            </a:r>
          </a:p>
          <a:p>
            <a:r>
              <a:rPr lang="en-US" dirty="0"/>
              <a:t>Simple solution: </a:t>
            </a:r>
            <a:r>
              <a:rPr lang="en-US" i="1" dirty="0"/>
              <a:t>gradient descent</a:t>
            </a:r>
          </a:p>
          <a:p>
            <a:endParaRPr lang="en-US" dirty="0"/>
          </a:p>
        </p:txBody>
      </p:sp>
      <p:pic>
        <p:nvPicPr>
          <p:cNvPr id="4" name="Picture 3"/>
          <p:cNvPicPr>
            <a:picLocks noChangeAspect="1"/>
          </p:cNvPicPr>
          <p:nvPr/>
        </p:nvPicPr>
        <p:blipFill>
          <a:blip r:embed="rId2"/>
          <a:stretch>
            <a:fillRect/>
          </a:stretch>
        </p:blipFill>
        <p:spPr>
          <a:xfrm>
            <a:off x="5194300" y="3117850"/>
            <a:ext cx="1803400" cy="622300"/>
          </a:xfrm>
          <a:prstGeom prst="rect">
            <a:avLst/>
          </a:prstGeom>
        </p:spPr>
      </p:pic>
      <p:pic>
        <p:nvPicPr>
          <p:cNvPr id="5" name="Picture 4"/>
          <p:cNvPicPr>
            <a:picLocks noChangeAspect="1"/>
          </p:cNvPicPr>
          <p:nvPr/>
        </p:nvPicPr>
        <p:blipFill>
          <a:blip r:embed="rId3"/>
          <a:stretch>
            <a:fillRect/>
          </a:stretch>
        </p:blipFill>
        <p:spPr>
          <a:xfrm>
            <a:off x="3244850" y="4290483"/>
            <a:ext cx="5702300" cy="546100"/>
          </a:xfrm>
          <a:prstGeom prst="rect">
            <a:avLst/>
          </a:prstGeom>
        </p:spPr>
      </p:pic>
    </p:spTree>
    <p:extLst>
      <p:ext uri="{BB962C8B-B14F-4D97-AF65-F5344CB8AC3E}">
        <p14:creationId xmlns:p14="http://schemas.microsoft.com/office/powerpoint/2010/main" val="3710931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a:t>
            </a:r>
          </a:p>
        </p:txBody>
      </p:sp>
      <p:pic>
        <p:nvPicPr>
          <p:cNvPr id="4" name="Picture 3"/>
          <p:cNvPicPr>
            <a:picLocks noChangeAspect="1"/>
          </p:cNvPicPr>
          <p:nvPr/>
        </p:nvPicPr>
        <p:blipFill>
          <a:blip r:embed="rId2"/>
          <a:stretch>
            <a:fillRect/>
          </a:stretch>
        </p:blipFill>
        <p:spPr>
          <a:xfrm>
            <a:off x="3422650" y="1690688"/>
            <a:ext cx="4993217" cy="1091154"/>
          </a:xfrm>
          <a:prstGeom prst="rect">
            <a:avLst/>
          </a:prstGeom>
        </p:spPr>
      </p:pic>
      <p:pic>
        <p:nvPicPr>
          <p:cNvPr id="5" name="Picture 4"/>
          <p:cNvPicPr>
            <a:picLocks noChangeAspect="1"/>
          </p:cNvPicPr>
          <p:nvPr/>
        </p:nvPicPr>
        <p:blipFill>
          <a:blip r:embed="rId3"/>
          <a:stretch>
            <a:fillRect/>
          </a:stretch>
        </p:blipFill>
        <p:spPr>
          <a:xfrm>
            <a:off x="2711450" y="3200400"/>
            <a:ext cx="6769100" cy="1168400"/>
          </a:xfrm>
          <a:prstGeom prst="rect">
            <a:avLst/>
          </a:prstGeom>
        </p:spPr>
      </p:pic>
      <p:pic>
        <p:nvPicPr>
          <p:cNvPr id="6" name="Picture 5"/>
          <p:cNvPicPr>
            <a:picLocks noChangeAspect="1"/>
          </p:cNvPicPr>
          <p:nvPr/>
        </p:nvPicPr>
        <p:blipFill>
          <a:blip r:embed="rId4"/>
          <a:stretch>
            <a:fillRect/>
          </a:stretch>
        </p:blipFill>
        <p:spPr>
          <a:xfrm>
            <a:off x="2889250" y="4787358"/>
            <a:ext cx="6413500" cy="469900"/>
          </a:xfrm>
          <a:prstGeom prst="rect">
            <a:avLst/>
          </a:prstGeom>
        </p:spPr>
      </p:pic>
      <p:pic>
        <p:nvPicPr>
          <p:cNvPr id="7" name="Picture 6"/>
          <p:cNvPicPr>
            <a:picLocks noChangeAspect="1"/>
          </p:cNvPicPr>
          <p:nvPr/>
        </p:nvPicPr>
        <p:blipFill>
          <a:blip r:embed="rId5"/>
          <a:stretch>
            <a:fillRect/>
          </a:stretch>
        </p:blipFill>
        <p:spPr>
          <a:xfrm>
            <a:off x="3785658" y="5726616"/>
            <a:ext cx="4267200" cy="469900"/>
          </a:xfrm>
          <a:prstGeom prst="rect">
            <a:avLst/>
          </a:prstGeom>
        </p:spPr>
      </p:pic>
    </p:spTree>
    <p:extLst>
      <p:ext uri="{BB962C8B-B14F-4D97-AF65-F5344CB8AC3E}">
        <p14:creationId xmlns:p14="http://schemas.microsoft.com/office/powerpoint/2010/main" val="15047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a:t>
            </a:r>
          </a:p>
        </p:txBody>
      </p:sp>
      <p:sp>
        <p:nvSpPr>
          <p:cNvPr id="3" name="Content Placeholder 2"/>
          <p:cNvSpPr>
            <a:spLocks noGrp="1"/>
          </p:cNvSpPr>
          <p:nvPr>
            <p:ph idx="1"/>
          </p:nvPr>
        </p:nvSpPr>
        <p:spPr/>
        <p:txBody>
          <a:bodyPr/>
          <a:lstStyle/>
          <a:p>
            <a:r>
              <a:rPr lang="en-US" dirty="0"/>
              <a:t>Randomly sample small subset of examples</a:t>
            </a:r>
          </a:p>
          <a:p>
            <a:r>
              <a:rPr lang="en-US" dirty="0"/>
              <a:t>Compute gradient on small subset</a:t>
            </a:r>
          </a:p>
          <a:p>
            <a:pPr lvl="1"/>
            <a:r>
              <a:rPr lang="en-US" i="1" dirty="0"/>
              <a:t>Unbiased estimate of true gradient</a:t>
            </a:r>
          </a:p>
          <a:p>
            <a:r>
              <a:rPr lang="en-US" dirty="0"/>
              <a:t>Take step along estimated gradient</a:t>
            </a:r>
          </a:p>
        </p:txBody>
      </p:sp>
    </p:spTree>
    <p:extLst>
      <p:ext uri="{BB962C8B-B14F-4D97-AF65-F5344CB8AC3E}">
        <p14:creationId xmlns:p14="http://schemas.microsoft.com/office/powerpoint/2010/main" val="326301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18250" y="789516"/>
            <a:ext cx="2984500" cy="977900"/>
          </a:xfrm>
          <a:prstGeom prst="rect">
            <a:avLst/>
          </a:prstGeom>
        </p:spPr>
      </p:pic>
      <p:pic>
        <p:nvPicPr>
          <p:cNvPr id="6" name="Picture 5"/>
          <p:cNvPicPr>
            <a:picLocks noChangeAspect="1"/>
          </p:cNvPicPr>
          <p:nvPr/>
        </p:nvPicPr>
        <p:blipFill>
          <a:blip r:embed="rId3"/>
          <a:stretch>
            <a:fillRect/>
          </a:stretch>
        </p:blipFill>
        <p:spPr>
          <a:xfrm>
            <a:off x="562516" y="2194455"/>
            <a:ext cx="10693400" cy="469900"/>
          </a:xfrm>
          <a:prstGeom prst="rect">
            <a:avLst/>
          </a:prstGeom>
        </p:spPr>
      </p:pic>
      <p:pic>
        <p:nvPicPr>
          <p:cNvPr id="7" name="Picture 6"/>
          <p:cNvPicPr>
            <a:picLocks noChangeAspect="1"/>
          </p:cNvPicPr>
          <p:nvPr/>
        </p:nvPicPr>
        <p:blipFill>
          <a:blip r:embed="rId4"/>
          <a:stretch>
            <a:fillRect/>
          </a:stretch>
        </p:blipFill>
        <p:spPr>
          <a:xfrm>
            <a:off x="3598333" y="3171825"/>
            <a:ext cx="4114800" cy="1257300"/>
          </a:xfrm>
          <a:prstGeom prst="rect">
            <a:avLst/>
          </a:prstGeom>
        </p:spPr>
      </p:pic>
      <p:sp>
        <p:nvSpPr>
          <p:cNvPr id="8" name="Rounded Rectangle 7"/>
          <p:cNvSpPr/>
          <p:nvPr/>
        </p:nvSpPr>
        <p:spPr>
          <a:xfrm>
            <a:off x="2523067" y="5300133"/>
            <a:ext cx="6679683" cy="138853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Logistic Regression!</a:t>
            </a:r>
          </a:p>
        </p:txBody>
      </p:sp>
      <p:pic>
        <p:nvPicPr>
          <p:cNvPr id="9" name="Picture 8"/>
          <p:cNvPicPr>
            <a:picLocks noChangeAspect="1"/>
          </p:cNvPicPr>
          <p:nvPr/>
        </p:nvPicPr>
        <p:blipFill>
          <a:blip r:embed="rId5"/>
          <a:stretch>
            <a:fillRect/>
          </a:stretch>
        </p:blipFill>
        <p:spPr>
          <a:xfrm>
            <a:off x="562516" y="1018116"/>
            <a:ext cx="3937000" cy="520700"/>
          </a:xfrm>
          <a:prstGeom prst="rect">
            <a:avLst/>
          </a:prstGeom>
        </p:spPr>
      </p:pic>
    </p:spTree>
    <p:extLst>
      <p:ext uri="{BB962C8B-B14F-4D97-AF65-F5344CB8AC3E}">
        <p14:creationId xmlns:p14="http://schemas.microsoft.com/office/powerpoint/2010/main" val="1392094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recipe</a:t>
            </a:r>
          </a:p>
        </p:txBody>
      </p:sp>
      <p:sp>
        <p:nvSpPr>
          <p:cNvPr id="3" name="Content Placeholder 2"/>
          <p:cNvSpPr>
            <a:spLocks noGrp="1"/>
          </p:cNvSpPr>
          <p:nvPr>
            <p:ph idx="1"/>
          </p:nvPr>
        </p:nvSpPr>
        <p:spPr>
          <a:xfrm>
            <a:off x="838200" y="1825624"/>
            <a:ext cx="10515600" cy="5032375"/>
          </a:xfrm>
        </p:spPr>
        <p:txBody>
          <a:bodyPr/>
          <a:lstStyle/>
          <a:p>
            <a:r>
              <a:rPr lang="en-US" dirty="0"/>
              <a:t>Fix </a:t>
            </a:r>
            <a:r>
              <a:rPr lang="en-US" dirty="0">
                <a:solidFill>
                  <a:srgbClr val="C00000"/>
                </a:solidFill>
              </a:rPr>
              <a:t>hypothesis class</a:t>
            </a:r>
          </a:p>
          <a:p>
            <a:endParaRPr lang="en-US" dirty="0"/>
          </a:p>
          <a:p>
            <a:r>
              <a:rPr lang="en-US" dirty="0"/>
              <a:t>Define </a:t>
            </a:r>
            <a:r>
              <a:rPr lang="en-US" dirty="0">
                <a:solidFill>
                  <a:srgbClr val="C00000"/>
                </a:solidFill>
              </a:rPr>
              <a:t>loss function</a:t>
            </a:r>
          </a:p>
          <a:p>
            <a:endParaRPr lang="en-US" dirty="0"/>
          </a:p>
          <a:p>
            <a:r>
              <a:rPr lang="en-US" dirty="0">
                <a:solidFill>
                  <a:srgbClr val="C00000"/>
                </a:solidFill>
              </a:rPr>
              <a:t>Minimize total loss </a:t>
            </a:r>
            <a:r>
              <a:rPr lang="en-US" dirty="0"/>
              <a:t>on the training set</a:t>
            </a:r>
          </a:p>
          <a:p>
            <a:endParaRPr lang="en-US" dirty="0"/>
          </a:p>
          <a:p>
            <a:endParaRPr lang="en-US" dirty="0"/>
          </a:p>
          <a:p>
            <a:endParaRPr lang="en-US" dirty="0"/>
          </a:p>
          <a:p>
            <a:r>
              <a:rPr lang="en-US" i="1" dirty="0"/>
              <a:t>Why should this work?</a:t>
            </a:r>
          </a:p>
        </p:txBody>
      </p:sp>
      <p:pic>
        <p:nvPicPr>
          <p:cNvPr id="5" name="Picture 4"/>
          <p:cNvPicPr>
            <a:picLocks noChangeAspect="1"/>
          </p:cNvPicPr>
          <p:nvPr/>
        </p:nvPicPr>
        <p:blipFill>
          <a:blip r:embed="rId2"/>
          <a:stretch>
            <a:fillRect/>
          </a:stretch>
        </p:blipFill>
        <p:spPr>
          <a:xfrm>
            <a:off x="1341449" y="3264428"/>
            <a:ext cx="10693400" cy="469900"/>
          </a:xfrm>
          <a:prstGeom prst="rect">
            <a:avLst/>
          </a:prstGeom>
        </p:spPr>
      </p:pic>
      <p:pic>
        <p:nvPicPr>
          <p:cNvPr id="6" name="Picture 5"/>
          <p:cNvPicPr>
            <a:picLocks noChangeAspect="1"/>
          </p:cNvPicPr>
          <p:nvPr/>
        </p:nvPicPr>
        <p:blipFill>
          <a:blip r:embed="rId3"/>
          <a:stretch>
            <a:fillRect/>
          </a:stretch>
        </p:blipFill>
        <p:spPr>
          <a:xfrm>
            <a:off x="2802466" y="4379117"/>
            <a:ext cx="4114800" cy="1257300"/>
          </a:xfrm>
          <a:prstGeom prst="rect">
            <a:avLst/>
          </a:prstGeom>
        </p:spPr>
      </p:pic>
      <p:pic>
        <p:nvPicPr>
          <p:cNvPr id="7" name="Picture 6"/>
          <p:cNvPicPr>
            <a:picLocks noChangeAspect="1"/>
          </p:cNvPicPr>
          <p:nvPr/>
        </p:nvPicPr>
        <p:blipFill>
          <a:blip r:embed="rId4"/>
          <a:stretch>
            <a:fillRect/>
          </a:stretch>
        </p:blipFill>
        <p:spPr>
          <a:xfrm>
            <a:off x="1341449" y="2258879"/>
            <a:ext cx="3937000" cy="520700"/>
          </a:xfrm>
          <a:prstGeom prst="rect">
            <a:avLst/>
          </a:prstGeom>
        </p:spPr>
      </p:pic>
    </p:spTree>
    <p:extLst>
      <p:ext uri="{BB962C8B-B14F-4D97-AF65-F5344CB8AC3E}">
        <p14:creationId xmlns:p14="http://schemas.microsoft.com/office/powerpoint/2010/main" val="314446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a:t>
            </a:r>
          </a:p>
        </p:txBody>
      </p:sp>
      <p:sp>
        <p:nvSpPr>
          <p:cNvPr id="3" name="Content Placeholder 2"/>
          <p:cNvSpPr>
            <a:spLocks noGrp="1"/>
          </p:cNvSpPr>
          <p:nvPr>
            <p:ph idx="1"/>
          </p:nvPr>
        </p:nvSpPr>
        <p:spPr/>
        <p:txBody>
          <a:bodyPr/>
          <a:lstStyle/>
          <a:p>
            <a:r>
              <a:rPr lang="en-US" dirty="0"/>
              <a:t>Given:</a:t>
            </a:r>
          </a:p>
          <a:p>
            <a:pPr lvl="1"/>
            <a:r>
              <a:rPr lang="en-US" dirty="0"/>
              <a:t>Distribution</a:t>
            </a:r>
          </a:p>
          <a:p>
            <a:pPr lvl="1"/>
            <a:r>
              <a:rPr lang="en-US" dirty="0"/>
              <a:t>A hypothesis</a:t>
            </a:r>
          </a:p>
          <a:p>
            <a:pPr lvl="1"/>
            <a:r>
              <a:rPr lang="en-US" dirty="0"/>
              <a:t>Loss function L</a:t>
            </a:r>
          </a:p>
          <a:p>
            <a:r>
              <a:rPr lang="en-US" dirty="0"/>
              <a:t>We are interested in </a:t>
            </a:r>
            <a:r>
              <a:rPr lang="en-US" dirty="0">
                <a:solidFill>
                  <a:srgbClr val="C00000"/>
                </a:solidFill>
              </a:rPr>
              <a:t>Expected Risk</a:t>
            </a:r>
            <a:r>
              <a:rPr lang="en-US" dirty="0"/>
              <a:t>:</a:t>
            </a:r>
          </a:p>
          <a:p>
            <a:endParaRPr lang="en-US" dirty="0"/>
          </a:p>
          <a:p>
            <a:endParaRPr lang="en-US" dirty="0"/>
          </a:p>
          <a:p>
            <a:r>
              <a:rPr lang="en-US" dirty="0"/>
              <a:t>Given training set S, and a particular hypothesis h, </a:t>
            </a:r>
            <a:r>
              <a:rPr lang="en-US" dirty="0">
                <a:solidFill>
                  <a:srgbClr val="C00000"/>
                </a:solidFill>
              </a:rPr>
              <a:t>Empirical Risk:</a:t>
            </a:r>
          </a:p>
        </p:txBody>
      </p:sp>
      <p:pic>
        <p:nvPicPr>
          <p:cNvPr id="4" name="Picture 3"/>
          <p:cNvPicPr>
            <a:picLocks noChangeAspect="1"/>
          </p:cNvPicPr>
          <p:nvPr/>
        </p:nvPicPr>
        <p:blipFill>
          <a:blip r:embed="rId2"/>
          <a:stretch>
            <a:fillRect/>
          </a:stretch>
        </p:blipFill>
        <p:spPr>
          <a:xfrm>
            <a:off x="3198284" y="2355849"/>
            <a:ext cx="253746" cy="234950"/>
          </a:xfrm>
          <a:prstGeom prst="rect">
            <a:avLst/>
          </a:prstGeom>
        </p:spPr>
      </p:pic>
      <p:pic>
        <p:nvPicPr>
          <p:cNvPr id="5" name="Picture 4"/>
          <p:cNvPicPr>
            <a:picLocks noChangeAspect="1"/>
          </p:cNvPicPr>
          <p:nvPr/>
        </p:nvPicPr>
        <p:blipFill>
          <a:blip r:embed="rId3"/>
          <a:stretch>
            <a:fillRect/>
          </a:stretch>
        </p:blipFill>
        <p:spPr>
          <a:xfrm>
            <a:off x="3333749" y="2725736"/>
            <a:ext cx="967316" cy="285104"/>
          </a:xfrm>
          <a:prstGeom prst="rect">
            <a:avLst/>
          </a:prstGeom>
        </p:spPr>
      </p:pic>
      <p:pic>
        <p:nvPicPr>
          <p:cNvPr id="6" name="Picture 5"/>
          <p:cNvPicPr>
            <a:picLocks noChangeAspect="1"/>
          </p:cNvPicPr>
          <p:nvPr/>
        </p:nvPicPr>
        <p:blipFill>
          <a:blip r:embed="rId4"/>
          <a:stretch>
            <a:fillRect/>
          </a:stretch>
        </p:blipFill>
        <p:spPr>
          <a:xfrm>
            <a:off x="3452030" y="4347733"/>
            <a:ext cx="4923367" cy="492337"/>
          </a:xfrm>
          <a:prstGeom prst="rect">
            <a:avLst/>
          </a:prstGeom>
        </p:spPr>
      </p:pic>
      <p:pic>
        <p:nvPicPr>
          <p:cNvPr id="7" name="Picture 6"/>
          <p:cNvPicPr>
            <a:picLocks noChangeAspect="1"/>
          </p:cNvPicPr>
          <p:nvPr/>
        </p:nvPicPr>
        <p:blipFill>
          <a:blip r:embed="rId5"/>
          <a:stretch>
            <a:fillRect/>
          </a:stretch>
        </p:blipFill>
        <p:spPr>
          <a:xfrm>
            <a:off x="3054350" y="5515484"/>
            <a:ext cx="6083300" cy="1270000"/>
          </a:xfrm>
          <a:prstGeom prst="rect">
            <a:avLst/>
          </a:prstGeom>
        </p:spPr>
      </p:pic>
    </p:spTree>
    <p:extLst>
      <p:ext uri="{BB962C8B-B14F-4D97-AF65-F5344CB8AC3E}">
        <p14:creationId xmlns:p14="http://schemas.microsoft.com/office/powerpoint/2010/main" val="17870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a:t>
            </a:r>
          </a:p>
        </p:txBody>
      </p:sp>
      <p:sp>
        <p:nvSpPr>
          <p:cNvPr id="3" name="Content Placeholder 2"/>
          <p:cNvSpPr>
            <a:spLocks noGrp="1"/>
          </p:cNvSpPr>
          <p:nvPr>
            <p:ph idx="1"/>
          </p:nvPr>
        </p:nvSpPr>
        <p:spPr>
          <a:xfrm>
            <a:off x="838200" y="1825625"/>
            <a:ext cx="10515600" cy="595842"/>
          </a:xfrm>
        </p:spPr>
        <p:txBody>
          <a:bodyPr/>
          <a:lstStyle/>
          <a:p>
            <a:r>
              <a:rPr lang="en-US" dirty="0"/>
              <a:t>Key idea: teach computer visual concepts by </a:t>
            </a:r>
            <a:r>
              <a:rPr lang="en-US" i="1"/>
              <a:t>providing examples</a:t>
            </a:r>
            <a:endParaRPr lang="en-US" i="1" dirty="0"/>
          </a:p>
        </p:txBody>
      </p:sp>
      <p:pic>
        <p:nvPicPr>
          <p:cNvPr id="5" name="Picture 4"/>
          <p:cNvPicPr>
            <a:picLocks noChangeAspect="1"/>
          </p:cNvPicPr>
          <p:nvPr/>
        </p:nvPicPr>
        <p:blipFill>
          <a:blip r:embed="rId2"/>
          <a:stretch>
            <a:fillRect/>
          </a:stretch>
        </p:blipFill>
        <p:spPr>
          <a:xfrm>
            <a:off x="3359150" y="2552700"/>
            <a:ext cx="4057650" cy="1299201"/>
          </a:xfrm>
          <a:prstGeom prst="rect">
            <a:avLst/>
          </a:prstGeom>
        </p:spPr>
      </p:pic>
      <p:pic>
        <p:nvPicPr>
          <p:cNvPr id="6" name="Picture 5"/>
          <p:cNvPicPr>
            <a:picLocks noChangeAspect="1"/>
          </p:cNvPicPr>
          <p:nvPr/>
        </p:nvPicPr>
        <p:blipFill>
          <a:blip r:embed="rId3"/>
          <a:stretch>
            <a:fillRect/>
          </a:stretch>
        </p:blipFill>
        <p:spPr>
          <a:xfrm>
            <a:off x="2910417" y="4497917"/>
            <a:ext cx="1136650" cy="393047"/>
          </a:xfrm>
          <a:prstGeom prst="rect">
            <a:avLst/>
          </a:prstGeom>
        </p:spPr>
      </p:pic>
      <p:pic>
        <p:nvPicPr>
          <p:cNvPr id="7" name="Picture 6"/>
          <p:cNvPicPr>
            <a:picLocks noChangeAspect="1"/>
          </p:cNvPicPr>
          <p:nvPr/>
        </p:nvPicPr>
        <p:blipFill>
          <a:blip r:embed="rId4"/>
          <a:stretch>
            <a:fillRect/>
          </a:stretch>
        </p:blipFill>
        <p:spPr>
          <a:xfrm>
            <a:off x="6570132" y="4497917"/>
            <a:ext cx="1183217" cy="433456"/>
          </a:xfrm>
          <a:prstGeom prst="rect">
            <a:avLst/>
          </a:prstGeom>
        </p:spPr>
      </p:pic>
      <p:pic>
        <p:nvPicPr>
          <p:cNvPr id="8" name="Picture 7"/>
          <p:cNvPicPr>
            <a:picLocks noChangeAspect="1"/>
          </p:cNvPicPr>
          <p:nvPr/>
        </p:nvPicPr>
        <p:blipFill>
          <a:blip r:embed="rId5"/>
          <a:stretch>
            <a:fillRect/>
          </a:stretch>
        </p:blipFill>
        <p:spPr>
          <a:xfrm>
            <a:off x="3035300" y="5577389"/>
            <a:ext cx="6121400" cy="469900"/>
          </a:xfrm>
          <a:prstGeom prst="rect">
            <a:avLst/>
          </a:prstGeom>
        </p:spPr>
      </p:pic>
      <p:sp>
        <p:nvSpPr>
          <p:cNvPr id="9" name="Right Arrow Callout 8"/>
          <p:cNvSpPr/>
          <p:nvPr/>
        </p:nvSpPr>
        <p:spPr>
          <a:xfrm>
            <a:off x="508000" y="5099754"/>
            <a:ext cx="2218267" cy="1425169"/>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Training Set</a:t>
            </a:r>
          </a:p>
        </p:txBody>
      </p:sp>
    </p:spTree>
    <p:extLst>
      <p:ext uri="{BB962C8B-B14F-4D97-AF65-F5344CB8AC3E}">
        <p14:creationId xmlns:p14="http://schemas.microsoft.com/office/powerpoint/2010/main" val="43594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a:t>
            </a:r>
          </a:p>
        </p:txBody>
      </p:sp>
      <p:sp>
        <p:nvSpPr>
          <p:cNvPr id="3" name="Content Placeholder 2"/>
          <p:cNvSpPr>
            <a:spLocks noGrp="1"/>
          </p:cNvSpPr>
          <p:nvPr>
            <p:ph idx="1"/>
          </p:nvPr>
        </p:nvSpPr>
        <p:spPr>
          <a:xfrm>
            <a:off x="838200" y="1825624"/>
            <a:ext cx="10515600" cy="5032375"/>
          </a:xfrm>
        </p:spPr>
        <p:txBody>
          <a:bodyPr>
            <a:normAutofit/>
          </a:bodyPr>
          <a:lstStyle/>
          <a:p>
            <a:endParaRPr lang="en-US" dirty="0"/>
          </a:p>
          <a:p>
            <a:r>
              <a:rPr lang="en-US" dirty="0"/>
              <a:t>By central limit theorem,</a:t>
            </a:r>
          </a:p>
          <a:p>
            <a:endParaRPr lang="en-US" dirty="0"/>
          </a:p>
          <a:p>
            <a:endParaRPr lang="en-US" dirty="0"/>
          </a:p>
          <a:p>
            <a:r>
              <a:rPr lang="en-US" dirty="0"/>
              <a:t>Variance proportional to 1/n</a:t>
            </a:r>
          </a:p>
          <a:p>
            <a:endParaRPr lang="en-US" dirty="0"/>
          </a:p>
          <a:p>
            <a:r>
              <a:rPr lang="en-US" dirty="0"/>
              <a:t>For randomly chosen h, empirical risk is an </a:t>
            </a:r>
            <a:r>
              <a:rPr lang="en-US" i="1" dirty="0"/>
              <a:t>unbiased estimator </a:t>
            </a:r>
            <a:r>
              <a:rPr lang="en-US" dirty="0"/>
              <a:t>of expected risk </a:t>
            </a:r>
          </a:p>
          <a:p>
            <a:endParaRPr lang="en-US" dirty="0"/>
          </a:p>
        </p:txBody>
      </p:sp>
      <p:pic>
        <p:nvPicPr>
          <p:cNvPr id="4" name="Picture 3"/>
          <p:cNvPicPr>
            <a:picLocks noChangeAspect="1"/>
          </p:cNvPicPr>
          <p:nvPr/>
        </p:nvPicPr>
        <p:blipFill>
          <a:blip r:embed="rId2"/>
          <a:stretch>
            <a:fillRect/>
          </a:stretch>
        </p:blipFill>
        <p:spPr>
          <a:xfrm>
            <a:off x="420964" y="1690688"/>
            <a:ext cx="4923367" cy="492337"/>
          </a:xfrm>
          <a:prstGeom prst="rect">
            <a:avLst/>
          </a:prstGeom>
        </p:spPr>
      </p:pic>
      <p:pic>
        <p:nvPicPr>
          <p:cNvPr id="5" name="Picture 4"/>
          <p:cNvPicPr>
            <a:picLocks noChangeAspect="1"/>
          </p:cNvPicPr>
          <p:nvPr/>
        </p:nvPicPr>
        <p:blipFill>
          <a:blip r:embed="rId3"/>
          <a:stretch>
            <a:fillRect/>
          </a:stretch>
        </p:blipFill>
        <p:spPr>
          <a:xfrm>
            <a:off x="5933017" y="1427426"/>
            <a:ext cx="6083300" cy="1270000"/>
          </a:xfrm>
          <a:prstGeom prst="rect">
            <a:avLst/>
          </a:prstGeom>
        </p:spPr>
      </p:pic>
      <p:pic>
        <p:nvPicPr>
          <p:cNvPr id="6" name="Picture 5"/>
          <p:cNvPicPr>
            <a:picLocks noChangeAspect="1"/>
          </p:cNvPicPr>
          <p:nvPr/>
        </p:nvPicPr>
        <p:blipFill>
          <a:blip r:embed="rId4"/>
          <a:stretch>
            <a:fillRect/>
          </a:stretch>
        </p:blipFill>
        <p:spPr>
          <a:xfrm>
            <a:off x="3754967" y="3016251"/>
            <a:ext cx="4356100" cy="558800"/>
          </a:xfrm>
          <a:prstGeom prst="rect">
            <a:avLst/>
          </a:prstGeom>
        </p:spPr>
      </p:pic>
    </p:spTree>
    <p:extLst>
      <p:ext uri="{BB962C8B-B14F-4D97-AF65-F5344CB8AC3E}">
        <p14:creationId xmlns:p14="http://schemas.microsoft.com/office/powerpoint/2010/main" val="63436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a:t>
            </a:r>
          </a:p>
        </p:txBody>
      </p:sp>
      <p:sp>
        <p:nvSpPr>
          <p:cNvPr id="3" name="Content Placeholder 2"/>
          <p:cNvSpPr>
            <a:spLocks noGrp="1"/>
          </p:cNvSpPr>
          <p:nvPr>
            <p:ph idx="1"/>
          </p:nvPr>
        </p:nvSpPr>
        <p:spPr>
          <a:xfrm>
            <a:off x="838200" y="1825625"/>
            <a:ext cx="10515600" cy="4405842"/>
          </a:xfrm>
        </p:spPr>
        <p:txBody>
          <a:bodyPr/>
          <a:lstStyle/>
          <a:p>
            <a:r>
              <a:rPr lang="en-US" dirty="0"/>
              <a:t>Empirical risk unbiased estimate of expected risk</a:t>
            </a:r>
          </a:p>
          <a:p>
            <a:r>
              <a:rPr lang="en-US" dirty="0"/>
              <a:t>Want to minimize expected risk</a:t>
            </a:r>
          </a:p>
          <a:p>
            <a:r>
              <a:rPr lang="en-US" dirty="0"/>
              <a:t>Idea: Minimize </a:t>
            </a:r>
            <a:r>
              <a:rPr lang="en-US" i="1" dirty="0"/>
              <a:t>empirical risk </a:t>
            </a:r>
            <a:r>
              <a:rPr lang="en-US" dirty="0"/>
              <a:t>instead</a:t>
            </a:r>
          </a:p>
          <a:p>
            <a:r>
              <a:rPr lang="en-US" dirty="0"/>
              <a:t>This is the </a:t>
            </a:r>
            <a:r>
              <a:rPr lang="en-US" b="1" dirty="0">
                <a:solidFill>
                  <a:srgbClr val="FF0000"/>
                </a:solidFill>
              </a:rPr>
              <a:t>Empirical Risk Minimization Principle</a:t>
            </a:r>
          </a:p>
        </p:txBody>
      </p:sp>
      <p:pic>
        <p:nvPicPr>
          <p:cNvPr id="4" name="Picture 3"/>
          <p:cNvPicPr>
            <a:picLocks noChangeAspect="1"/>
          </p:cNvPicPr>
          <p:nvPr/>
        </p:nvPicPr>
        <p:blipFill>
          <a:blip r:embed="rId2"/>
          <a:stretch>
            <a:fillRect/>
          </a:stretch>
        </p:blipFill>
        <p:spPr>
          <a:xfrm>
            <a:off x="3433234" y="5308733"/>
            <a:ext cx="4038600" cy="7620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302429" y="4153640"/>
            <a:ext cx="4923367" cy="492337"/>
          </a:xfrm>
          <a:prstGeom prst="rect">
            <a:avLst/>
          </a:prstGeom>
          <a:ln>
            <a:noFill/>
          </a:ln>
        </p:spPr>
      </p:pic>
      <p:pic>
        <p:nvPicPr>
          <p:cNvPr id="6" name="Picture 5"/>
          <p:cNvPicPr>
            <a:picLocks noChangeAspect="1"/>
          </p:cNvPicPr>
          <p:nvPr/>
        </p:nvPicPr>
        <p:blipFill>
          <a:blip r:embed="rId4"/>
          <a:stretch>
            <a:fillRect/>
          </a:stretch>
        </p:blipFill>
        <p:spPr>
          <a:xfrm>
            <a:off x="6096000" y="3877999"/>
            <a:ext cx="6083300" cy="1270000"/>
          </a:xfrm>
          <a:prstGeom prst="rect">
            <a:avLst/>
          </a:prstGeom>
          <a:ln>
            <a:noFill/>
          </a:ln>
        </p:spPr>
      </p:pic>
    </p:spTree>
    <p:extLst>
      <p:ext uri="{BB962C8B-B14F-4D97-AF65-F5344CB8AC3E}">
        <p14:creationId xmlns:p14="http://schemas.microsoft.com/office/powerpoint/2010/main" val="2490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Callout 7"/>
          <p:cNvSpPr/>
          <p:nvPr/>
        </p:nvSpPr>
        <p:spPr>
          <a:xfrm>
            <a:off x="6214534" y="3505199"/>
            <a:ext cx="3310466" cy="1659467"/>
          </a:xfrm>
          <a:prstGeom prst="downArrow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Callout 6"/>
          <p:cNvSpPr/>
          <p:nvPr/>
        </p:nvSpPr>
        <p:spPr>
          <a:xfrm>
            <a:off x="4216400" y="3505200"/>
            <a:ext cx="1557867" cy="1659467"/>
          </a:xfrm>
          <a:prstGeom prst="down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Generalization</a:t>
            </a:r>
          </a:p>
        </p:txBody>
      </p:sp>
      <p:pic>
        <p:nvPicPr>
          <p:cNvPr id="4" name="Picture 3"/>
          <p:cNvPicPr>
            <a:picLocks noChangeAspect="1"/>
          </p:cNvPicPr>
          <p:nvPr/>
        </p:nvPicPr>
        <p:blipFill>
          <a:blip r:embed="rId2"/>
          <a:stretch>
            <a:fillRect/>
          </a:stretch>
        </p:blipFill>
        <p:spPr>
          <a:xfrm>
            <a:off x="2667000" y="3674533"/>
            <a:ext cx="6858000" cy="558800"/>
          </a:xfrm>
          <a:prstGeom prst="rect">
            <a:avLst/>
          </a:prstGeom>
        </p:spPr>
      </p:pic>
      <p:sp>
        <p:nvSpPr>
          <p:cNvPr id="9" name="TextBox 8"/>
          <p:cNvSpPr txBox="1"/>
          <p:nvPr/>
        </p:nvSpPr>
        <p:spPr>
          <a:xfrm>
            <a:off x="3962400" y="5164666"/>
            <a:ext cx="2133600" cy="1077218"/>
          </a:xfrm>
          <a:prstGeom prst="rect">
            <a:avLst/>
          </a:prstGeom>
          <a:noFill/>
        </p:spPr>
        <p:txBody>
          <a:bodyPr wrap="square" rtlCol="0">
            <a:spAutoFit/>
          </a:bodyPr>
          <a:lstStyle/>
          <a:p>
            <a:pPr algn="ctr"/>
            <a:r>
              <a:rPr lang="en-US" sz="3200" dirty="0"/>
              <a:t>Training error</a:t>
            </a:r>
          </a:p>
        </p:txBody>
      </p:sp>
      <p:sp>
        <p:nvSpPr>
          <p:cNvPr id="10" name="TextBox 9"/>
          <p:cNvSpPr txBox="1"/>
          <p:nvPr/>
        </p:nvSpPr>
        <p:spPr>
          <a:xfrm>
            <a:off x="6508750" y="5164666"/>
            <a:ext cx="2722033" cy="1077218"/>
          </a:xfrm>
          <a:prstGeom prst="rect">
            <a:avLst/>
          </a:prstGeom>
          <a:noFill/>
        </p:spPr>
        <p:txBody>
          <a:bodyPr wrap="square" rtlCol="0">
            <a:spAutoFit/>
          </a:bodyPr>
          <a:lstStyle/>
          <a:p>
            <a:pPr algn="ctr"/>
            <a:r>
              <a:rPr lang="en-US" sz="3200"/>
              <a:t>Generalization error</a:t>
            </a:r>
            <a:endParaRPr lang="en-US" sz="3200" dirty="0"/>
          </a:p>
        </p:txBody>
      </p:sp>
      <p:pic>
        <p:nvPicPr>
          <p:cNvPr id="11" name="Picture 10"/>
          <p:cNvPicPr>
            <a:picLocks noChangeAspect="1"/>
          </p:cNvPicPr>
          <p:nvPr/>
        </p:nvPicPr>
        <p:blipFill>
          <a:blip r:embed="rId3"/>
          <a:stretch>
            <a:fillRect/>
          </a:stretch>
        </p:blipFill>
        <p:spPr>
          <a:xfrm>
            <a:off x="302429" y="1850710"/>
            <a:ext cx="4923367" cy="492337"/>
          </a:xfrm>
          <a:prstGeom prst="rect">
            <a:avLst/>
          </a:prstGeom>
          <a:ln>
            <a:noFill/>
          </a:ln>
        </p:spPr>
      </p:pic>
      <p:pic>
        <p:nvPicPr>
          <p:cNvPr id="12" name="Picture 11"/>
          <p:cNvPicPr>
            <a:picLocks noChangeAspect="1"/>
          </p:cNvPicPr>
          <p:nvPr/>
        </p:nvPicPr>
        <p:blipFill>
          <a:blip r:embed="rId4"/>
          <a:stretch>
            <a:fillRect/>
          </a:stretch>
        </p:blipFill>
        <p:spPr>
          <a:xfrm>
            <a:off x="6096000" y="1575069"/>
            <a:ext cx="6083300" cy="1270000"/>
          </a:xfrm>
          <a:prstGeom prst="rect">
            <a:avLst/>
          </a:prstGeom>
          <a:ln>
            <a:noFill/>
          </a:ln>
        </p:spPr>
      </p:pic>
    </p:spTree>
    <p:extLst>
      <p:ext uri="{BB962C8B-B14F-4D97-AF65-F5344CB8AC3E}">
        <p14:creationId xmlns:p14="http://schemas.microsoft.com/office/powerpoint/2010/main" val="3211614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Overfitting</a:t>
            </a:r>
          </a:p>
        </p:txBody>
      </p:sp>
      <p:sp>
        <p:nvSpPr>
          <p:cNvPr id="3" name="Content Placeholder 2"/>
          <p:cNvSpPr>
            <a:spLocks noGrp="1"/>
          </p:cNvSpPr>
          <p:nvPr>
            <p:ph idx="1"/>
          </p:nvPr>
        </p:nvSpPr>
        <p:spPr/>
        <p:txBody>
          <a:bodyPr/>
          <a:lstStyle/>
          <a:p>
            <a:r>
              <a:rPr lang="en-US" dirty="0"/>
              <a:t>We are minimizing training error</a:t>
            </a:r>
          </a:p>
          <a:p>
            <a:r>
              <a:rPr lang="en-US" dirty="0"/>
              <a:t>Empirical risk of chosen hypothesis </a:t>
            </a:r>
            <a:r>
              <a:rPr lang="en-US" i="1" dirty="0"/>
              <a:t>no longer </a:t>
            </a:r>
            <a:r>
              <a:rPr lang="en-US" dirty="0"/>
              <a:t>unbiased estimate:</a:t>
            </a:r>
          </a:p>
          <a:p>
            <a:pPr lvl="1"/>
            <a:r>
              <a:rPr lang="en-US" dirty="0"/>
              <a:t>We chose hypothesis based on S</a:t>
            </a:r>
          </a:p>
          <a:p>
            <a:pPr lvl="1"/>
            <a:r>
              <a:rPr lang="en-US" dirty="0"/>
              <a:t>Might have chosen h for which S is a special case</a:t>
            </a:r>
          </a:p>
          <a:p>
            <a:r>
              <a:rPr lang="en-US" dirty="0"/>
              <a:t>Overfitting:</a:t>
            </a:r>
          </a:p>
          <a:p>
            <a:pPr lvl="1"/>
            <a:r>
              <a:rPr lang="en-US" dirty="0"/>
              <a:t>Minimize training error, but generalization error </a:t>
            </a:r>
            <a:r>
              <a:rPr lang="en-US" i="1" dirty="0"/>
              <a:t>increases</a:t>
            </a:r>
            <a:r>
              <a:rPr lang="en-US" dirty="0"/>
              <a:t> </a:t>
            </a:r>
          </a:p>
          <a:p>
            <a:pPr lvl="1"/>
            <a:endParaRPr lang="en-US" dirty="0"/>
          </a:p>
        </p:txBody>
      </p:sp>
    </p:spTree>
    <p:extLst>
      <p:ext uri="{BB962C8B-B14F-4D97-AF65-F5344CB8AC3E}">
        <p14:creationId xmlns:p14="http://schemas.microsoft.com/office/powerpoint/2010/main" val="4055836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generalization error</a:t>
            </a:r>
          </a:p>
        </p:txBody>
      </p:sp>
      <p:sp>
        <p:nvSpPr>
          <p:cNvPr id="3" name="Content Placeholder 2"/>
          <p:cNvSpPr>
            <a:spLocks noGrp="1"/>
          </p:cNvSpPr>
          <p:nvPr>
            <p:ph idx="1"/>
          </p:nvPr>
        </p:nvSpPr>
        <p:spPr/>
        <p:txBody>
          <a:bodyPr>
            <a:normAutofit lnSpcReduction="10000"/>
          </a:bodyPr>
          <a:lstStyle/>
          <a:p>
            <a:r>
              <a:rPr lang="en-US" dirty="0"/>
              <a:t>Variance of empirical risk inversely proportional to size of S</a:t>
            </a:r>
          </a:p>
          <a:p>
            <a:pPr lvl="1"/>
            <a:r>
              <a:rPr lang="en-US" dirty="0"/>
              <a:t>Choose very large S!</a:t>
            </a:r>
          </a:p>
          <a:p>
            <a:pPr lvl="1"/>
            <a:endParaRPr lang="en-US" dirty="0"/>
          </a:p>
          <a:p>
            <a:r>
              <a:rPr lang="en-US" i="1" dirty="0"/>
              <a:t>Larger</a:t>
            </a:r>
            <a:r>
              <a:rPr lang="en-US" dirty="0"/>
              <a:t> the hypothesis class H, </a:t>
            </a:r>
            <a:r>
              <a:rPr lang="en-US" i="1" dirty="0"/>
              <a:t>Higher </a:t>
            </a:r>
            <a:r>
              <a:rPr lang="en-US" dirty="0"/>
              <a:t>the chance of hitting bad hypotheses with low training error and high generalization error</a:t>
            </a:r>
          </a:p>
          <a:p>
            <a:pPr lvl="1"/>
            <a:r>
              <a:rPr lang="en-US" dirty="0"/>
              <a:t>Choose small H!</a:t>
            </a:r>
          </a:p>
          <a:p>
            <a:pPr lvl="1"/>
            <a:endParaRPr lang="en-US" dirty="0"/>
          </a:p>
          <a:p>
            <a:r>
              <a:rPr lang="en-US" dirty="0"/>
              <a:t>For many models, can </a:t>
            </a:r>
            <a:r>
              <a:rPr lang="en-US" i="1" dirty="0"/>
              <a:t>bound </a:t>
            </a:r>
            <a:r>
              <a:rPr lang="en-US" dirty="0"/>
              <a:t>generalization error using some property of parameters</a:t>
            </a:r>
          </a:p>
          <a:p>
            <a:pPr lvl="1"/>
            <a:r>
              <a:rPr lang="en-US" dirty="0"/>
              <a:t>Regularize during optimization!</a:t>
            </a:r>
          </a:p>
          <a:p>
            <a:pPr lvl="1"/>
            <a:r>
              <a:rPr lang="en-US" dirty="0" err="1"/>
              <a:t>Eg</a:t>
            </a:r>
            <a:r>
              <a:rPr lang="en-US" dirty="0"/>
              <a:t>. L2 regularization</a:t>
            </a:r>
          </a:p>
        </p:txBody>
      </p:sp>
    </p:spTree>
    <p:extLst>
      <p:ext uri="{BB962C8B-B14F-4D97-AF65-F5344CB8AC3E}">
        <p14:creationId xmlns:p14="http://schemas.microsoft.com/office/powerpoint/2010/main" val="32420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generalization error</a:t>
            </a:r>
          </a:p>
        </p:txBody>
      </p:sp>
      <p:sp>
        <p:nvSpPr>
          <p:cNvPr id="3" name="Content Placeholder 2"/>
          <p:cNvSpPr>
            <a:spLocks noGrp="1"/>
          </p:cNvSpPr>
          <p:nvPr>
            <p:ph idx="1"/>
          </p:nvPr>
        </p:nvSpPr>
        <p:spPr/>
        <p:txBody>
          <a:bodyPr/>
          <a:lstStyle/>
          <a:p>
            <a:r>
              <a:rPr lang="en-US" dirty="0"/>
              <a:t>How do we know we are overfitting?</a:t>
            </a:r>
          </a:p>
          <a:p>
            <a:pPr lvl="1"/>
            <a:r>
              <a:rPr lang="en-US" dirty="0"/>
              <a:t>Use a </a:t>
            </a:r>
            <a:r>
              <a:rPr lang="en-US" i="1" dirty="0"/>
              <a:t>held-out </a:t>
            </a:r>
            <a:r>
              <a:rPr lang="en-US" dirty="0"/>
              <a:t>“validation set”</a:t>
            </a:r>
          </a:p>
          <a:p>
            <a:pPr lvl="1"/>
            <a:r>
              <a:rPr lang="en-US" dirty="0"/>
              <a:t>To be an unbiased sample, must be completely </a:t>
            </a:r>
            <a:r>
              <a:rPr lang="en-US" i="1" dirty="0"/>
              <a:t>unseen</a:t>
            </a:r>
          </a:p>
          <a:p>
            <a:pPr lvl="1"/>
            <a:endParaRPr lang="en-US" dirty="0"/>
          </a:p>
        </p:txBody>
      </p:sp>
    </p:spTree>
    <p:extLst>
      <p:ext uri="{BB962C8B-B14F-4D97-AF65-F5344CB8AC3E}">
        <p14:creationId xmlns:p14="http://schemas.microsoft.com/office/powerpoint/2010/main" val="18636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sp>
        <p:nvSpPr>
          <p:cNvPr id="3" name="Content Placeholder 2"/>
          <p:cNvSpPr>
            <a:spLocks noGrp="1"/>
          </p:cNvSpPr>
          <p:nvPr>
            <p:ph idx="1"/>
          </p:nvPr>
        </p:nvSpPr>
        <p:spPr/>
        <p:txBody>
          <a:bodyPr/>
          <a:lstStyle/>
          <a:p>
            <a:r>
              <a:rPr lang="en-US" dirty="0"/>
              <a:t>Collect training set and validation set</a:t>
            </a:r>
          </a:p>
          <a:p>
            <a:r>
              <a:rPr lang="en-US" dirty="0"/>
              <a:t>Pick hypothesis class</a:t>
            </a:r>
          </a:p>
          <a:p>
            <a:r>
              <a:rPr lang="en-US" dirty="0"/>
              <a:t>Pick loss function</a:t>
            </a:r>
          </a:p>
          <a:p>
            <a:r>
              <a:rPr lang="en-US" dirty="0"/>
              <a:t>Minimize empirical risk (+ regularization)</a:t>
            </a:r>
          </a:p>
          <a:p>
            <a:r>
              <a:rPr lang="en-US" dirty="0"/>
              <a:t>Measure performance on held-out validation set</a:t>
            </a:r>
          </a:p>
          <a:p>
            <a:r>
              <a:rPr lang="en-US" dirty="0"/>
              <a:t>Profit!</a:t>
            </a:r>
          </a:p>
          <a:p>
            <a:endParaRPr lang="en-US" dirty="0"/>
          </a:p>
        </p:txBody>
      </p:sp>
    </p:spTree>
    <p:extLst>
      <p:ext uri="{BB962C8B-B14F-4D97-AF65-F5344CB8AC3E}">
        <p14:creationId xmlns:p14="http://schemas.microsoft.com/office/powerpoint/2010/main" val="2003825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functions and hypothesis classes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299" y="2336800"/>
            <a:ext cx="11765105" cy="2184400"/>
          </a:xfrm>
          <a:prstGeom prst="rect">
            <a:avLst/>
          </a:prstGeom>
        </p:spPr>
      </p:pic>
    </p:spTree>
    <p:extLst>
      <p:ext uri="{BB962C8B-B14F-4D97-AF65-F5344CB8AC3E}">
        <p14:creationId xmlns:p14="http://schemas.microsoft.com/office/powerpoint/2010/main" val="1785738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classifiers on pixels are bad</a:t>
            </a:r>
          </a:p>
        </p:txBody>
      </p:sp>
      <p:sp>
        <p:nvSpPr>
          <p:cNvPr id="8" name="Content Placeholder 7"/>
          <p:cNvSpPr>
            <a:spLocks noGrp="1"/>
          </p:cNvSpPr>
          <p:nvPr>
            <p:ph idx="1"/>
          </p:nvPr>
        </p:nvSpPr>
        <p:spPr>
          <a:xfrm>
            <a:off x="838200" y="4707467"/>
            <a:ext cx="10515600" cy="1469496"/>
          </a:xfrm>
        </p:spPr>
        <p:txBody>
          <a:bodyPr/>
          <a:lstStyle/>
          <a:p>
            <a:r>
              <a:rPr lang="en-US" dirty="0"/>
              <a:t>Better feature vectors</a:t>
            </a:r>
          </a:p>
          <a:p>
            <a:r>
              <a:rPr lang="en-US" dirty="0"/>
              <a:t>Non-linear classifiers</a:t>
            </a:r>
          </a:p>
          <a:p>
            <a:endParaRPr lang="en-US" dirty="0"/>
          </a:p>
        </p:txBody>
      </p:sp>
      <p:graphicFrame>
        <p:nvGraphicFramePr>
          <p:cNvPr id="4" name="Table 3"/>
          <p:cNvGraphicFramePr>
            <a:graphicFrameLocks noGrp="1"/>
          </p:cNvGraphicFramePr>
          <p:nvPr>
            <p:extLst/>
          </p:nvPr>
        </p:nvGraphicFramePr>
        <p:xfrm>
          <a:off x="245534" y="1549400"/>
          <a:ext cx="3276600" cy="2734732"/>
        </p:xfrm>
        <a:graphic>
          <a:graphicData uri="http://schemas.openxmlformats.org/drawingml/2006/table">
            <a:tbl>
              <a:tblPr firstRow="1" bandRow="1">
                <a:tableStyleId>{5940675A-B579-460E-94D1-54222C63F5DA}</a:tableStyleId>
              </a:tblPr>
              <a:tblGrid>
                <a:gridCol w="819150">
                  <a:extLst>
                    <a:ext uri="{9D8B030D-6E8A-4147-A177-3AD203B41FA5}">
                      <a16:colId xmlns:a16="http://schemas.microsoft.com/office/drawing/2014/main" val="20000"/>
                    </a:ext>
                  </a:extLst>
                </a:gridCol>
                <a:gridCol w="819150">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819150">
                  <a:extLst>
                    <a:ext uri="{9D8B030D-6E8A-4147-A177-3AD203B41FA5}">
                      <a16:colId xmlns:a16="http://schemas.microsoft.com/office/drawing/2014/main" val="20003"/>
                    </a:ext>
                  </a:extLst>
                </a:gridCol>
              </a:tblGrid>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extLst>
                  <a:ext uri="{0D108BD9-81ED-4DB2-BD59-A6C34878D82A}">
                    <a16:rowId xmlns:a16="http://schemas.microsoft.com/office/drawing/2014/main" val="10000"/>
                  </a:ext>
                </a:extLst>
              </a:tr>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extLst>
                  <a:ext uri="{0D108BD9-81ED-4DB2-BD59-A6C34878D82A}">
                    <a16:rowId xmlns:a16="http://schemas.microsoft.com/office/drawing/2014/main" val="10001"/>
                  </a:ext>
                </a:extLst>
              </a:tr>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extLst>
                  <a:ext uri="{0D108BD9-81ED-4DB2-BD59-A6C34878D82A}">
                    <a16:rowId xmlns:a16="http://schemas.microsoft.com/office/drawing/2014/main" val="10002"/>
                  </a:ext>
                </a:extLst>
              </a:tr>
              <a:tr h="683683">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nvPr>
        </p:nvGraphicFramePr>
        <p:xfrm>
          <a:off x="4351869" y="1549400"/>
          <a:ext cx="3420532" cy="2734732"/>
        </p:xfrm>
        <a:graphic>
          <a:graphicData uri="http://schemas.openxmlformats.org/drawingml/2006/table">
            <a:tbl>
              <a:tblPr firstRow="1" bandRow="1">
                <a:tableStyleId>{5940675A-B579-460E-94D1-54222C63F5DA}</a:tableStyleId>
              </a:tblPr>
              <a:tblGrid>
                <a:gridCol w="855133">
                  <a:extLst>
                    <a:ext uri="{9D8B030D-6E8A-4147-A177-3AD203B41FA5}">
                      <a16:colId xmlns:a16="http://schemas.microsoft.com/office/drawing/2014/main" val="20000"/>
                    </a:ext>
                  </a:extLst>
                </a:gridCol>
                <a:gridCol w="855133">
                  <a:extLst>
                    <a:ext uri="{9D8B030D-6E8A-4147-A177-3AD203B41FA5}">
                      <a16:colId xmlns:a16="http://schemas.microsoft.com/office/drawing/2014/main" val="20001"/>
                    </a:ext>
                  </a:extLst>
                </a:gridCol>
                <a:gridCol w="855133">
                  <a:extLst>
                    <a:ext uri="{9D8B030D-6E8A-4147-A177-3AD203B41FA5}">
                      <a16:colId xmlns:a16="http://schemas.microsoft.com/office/drawing/2014/main" val="20002"/>
                    </a:ext>
                  </a:extLst>
                </a:gridCol>
                <a:gridCol w="855133">
                  <a:extLst>
                    <a:ext uri="{9D8B030D-6E8A-4147-A177-3AD203B41FA5}">
                      <a16:colId xmlns:a16="http://schemas.microsoft.com/office/drawing/2014/main" val="20003"/>
                    </a:ext>
                  </a:extLst>
                </a:gridCol>
              </a:tblGrid>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noFill/>
                  </a:tcPr>
                </a:tc>
                <a:tc>
                  <a:txBody>
                    <a:bodyPr/>
                    <a:lstStyle/>
                    <a:p>
                      <a:endParaRPr lang="en-US" dirty="0"/>
                    </a:p>
                  </a:txBody>
                  <a:tcPr>
                    <a:solidFill>
                      <a:schemeClr val="tx1"/>
                    </a:solidFill>
                  </a:tcPr>
                </a:tc>
                <a:extLst>
                  <a:ext uri="{0D108BD9-81ED-4DB2-BD59-A6C34878D82A}">
                    <a16:rowId xmlns:a16="http://schemas.microsoft.com/office/drawing/2014/main" val="10000"/>
                  </a:ext>
                </a:extLst>
              </a:tr>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noFill/>
                  </a:tcPr>
                </a:tc>
                <a:tc>
                  <a:txBody>
                    <a:bodyPr/>
                    <a:lstStyle/>
                    <a:p>
                      <a:endParaRPr lang="en-US" dirty="0"/>
                    </a:p>
                  </a:txBody>
                  <a:tcPr>
                    <a:solidFill>
                      <a:schemeClr val="tx1"/>
                    </a:solidFill>
                  </a:tcPr>
                </a:tc>
                <a:extLst>
                  <a:ext uri="{0D108BD9-81ED-4DB2-BD59-A6C34878D82A}">
                    <a16:rowId xmlns:a16="http://schemas.microsoft.com/office/drawing/2014/main" val="10001"/>
                  </a:ext>
                </a:extLst>
              </a:tr>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10002"/>
                  </a:ext>
                </a:extLst>
              </a:tr>
              <a:tr h="683683">
                <a:tc>
                  <a:txBody>
                    <a:bodyPr/>
                    <a:lstStyle/>
                    <a:p>
                      <a:endParaRPr lang="en-US"/>
                    </a:p>
                  </a:txBody>
                  <a:tcPr/>
                </a:tc>
                <a:tc>
                  <a:txBody>
                    <a:bodyPr/>
                    <a:lstStyle/>
                    <a:p>
                      <a:endParaRPr lang="en-US"/>
                    </a:p>
                  </a:txBody>
                  <a:tcPr/>
                </a:tc>
                <a:tc>
                  <a:txBody>
                    <a:bodyPr/>
                    <a:lstStyle/>
                    <a:p>
                      <a:endParaRPr lang="en-US" dirty="0"/>
                    </a:p>
                  </a:txBody>
                  <a:tcPr>
                    <a:noFill/>
                  </a:tcPr>
                </a:tc>
                <a:tc>
                  <a:txBody>
                    <a:bodyPr/>
                    <a:lstStyle/>
                    <a:p>
                      <a:endParaRPr lang="en-US" dirty="0"/>
                    </a:p>
                  </a:txBody>
                  <a:tcPr>
                    <a:solidFill>
                      <a:schemeClr val="tx1"/>
                    </a:solidFill>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nvPr>
        </p:nvGraphicFramePr>
        <p:xfrm>
          <a:off x="8669866" y="1549400"/>
          <a:ext cx="3276600" cy="2734732"/>
        </p:xfrm>
        <a:graphic>
          <a:graphicData uri="http://schemas.openxmlformats.org/drawingml/2006/table">
            <a:tbl>
              <a:tblPr firstRow="1" bandRow="1">
                <a:tableStyleId>{5940675A-B579-460E-94D1-54222C63F5DA}</a:tableStyleId>
              </a:tblPr>
              <a:tblGrid>
                <a:gridCol w="819150">
                  <a:extLst>
                    <a:ext uri="{9D8B030D-6E8A-4147-A177-3AD203B41FA5}">
                      <a16:colId xmlns:a16="http://schemas.microsoft.com/office/drawing/2014/main" val="20000"/>
                    </a:ext>
                  </a:extLst>
                </a:gridCol>
                <a:gridCol w="819150">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819150">
                  <a:extLst>
                    <a:ext uri="{9D8B030D-6E8A-4147-A177-3AD203B41FA5}">
                      <a16:colId xmlns:a16="http://schemas.microsoft.com/office/drawing/2014/main" val="20003"/>
                    </a:ext>
                  </a:extLst>
                </a:gridCol>
              </a:tblGrid>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extLst>
                  <a:ext uri="{0D108BD9-81ED-4DB2-BD59-A6C34878D82A}">
                    <a16:rowId xmlns:a16="http://schemas.microsoft.com/office/drawing/2014/main" val="10000"/>
                  </a:ext>
                </a:extLst>
              </a:tr>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extLst>
                  <a:ext uri="{0D108BD9-81ED-4DB2-BD59-A6C34878D82A}">
                    <a16:rowId xmlns:a16="http://schemas.microsoft.com/office/drawing/2014/main" val="10001"/>
                  </a:ext>
                </a:extLst>
              </a:tr>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extLst>
                  <a:ext uri="{0D108BD9-81ED-4DB2-BD59-A6C34878D82A}">
                    <a16:rowId xmlns:a16="http://schemas.microsoft.com/office/drawing/2014/main" val="10002"/>
                  </a:ext>
                </a:extLst>
              </a:tr>
              <a:tr h="683683">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1449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Invariance to large deformations</a:t>
            </a:r>
          </a:p>
        </p:txBody>
      </p:sp>
      <p:pic>
        <p:nvPicPr>
          <p:cNvPr id="4" name="Picture 3"/>
          <p:cNvPicPr>
            <a:picLocks noChangeAspect="1"/>
          </p:cNvPicPr>
          <p:nvPr/>
        </p:nvPicPr>
        <p:blipFill>
          <a:blip r:embed="rId2"/>
          <a:stretch>
            <a:fillRect/>
          </a:stretch>
        </p:blipFill>
        <p:spPr>
          <a:xfrm>
            <a:off x="567266" y="2336800"/>
            <a:ext cx="3048000" cy="2286000"/>
          </a:xfrm>
          <a:prstGeom prst="rect">
            <a:avLst/>
          </a:prstGeom>
        </p:spPr>
      </p:pic>
      <p:pic>
        <p:nvPicPr>
          <p:cNvPr id="5" name="Picture 4"/>
          <p:cNvPicPr>
            <a:picLocks noChangeAspect="1"/>
          </p:cNvPicPr>
          <p:nvPr/>
        </p:nvPicPr>
        <p:blipFill>
          <a:blip r:embed="rId3"/>
          <a:stretch>
            <a:fillRect/>
          </a:stretch>
        </p:blipFill>
        <p:spPr>
          <a:xfrm>
            <a:off x="4538133" y="2337929"/>
            <a:ext cx="3115733" cy="2284871"/>
          </a:xfrm>
          <a:prstGeom prst="rect">
            <a:avLst/>
          </a:prstGeom>
        </p:spPr>
      </p:pic>
      <p:pic>
        <p:nvPicPr>
          <p:cNvPr id="6" name="Picture 5"/>
          <p:cNvPicPr>
            <a:picLocks noChangeAspect="1"/>
          </p:cNvPicPr>
          <p:nvPr/>
        </p:nvPicPr>
        <p:blipFill>
          <a:blip r:embed="rId4"/>
          <a:stretch>
            <a:fillRect/>
          </a:stretch>
        </p:blipFill>
        <p:spPr>
          <a:xfrm>
            <a:off x="8506625" y="1959520"/>
            <a:ext cx="2663280" cy="2663280"/>
          </a:xfrm>
          <a:prstGeom prst="rect">
            <a:avLst/>
          </a:prstGeom>
        </p:spPr>
      </p:pic>
      <p:sp>
        <p:nvSpPr>
          <p:cNvPr id="3" name="TextBox 2">
            <a:extLst>
              <a:ext uri="{FF2B5EF4-FFF2-40B4-BE49-F238E27FC236}">
                <a16:creationId xmlns:a16="http://schemas.microsoft.com/office/drawing/2014/main" id="{28D59319-1C06-044D-8C39-90821A0824E8}"/>
              </a:ext>
            </a:extLst>
          </p:cNvPr>
          <p:cNvSpPr txBox="1"/>
          <p:nvPr/>
        </p:nvSpPr>
        <p:spPr>
          <a:xfrm>
            <a:off x="567266" y="4811486"/>
            <a:ext cx="10786534" cy="369332"/>
          </a:xfrm>
          <a:prstGeom prst="rect">
            <a:avLst/>
          </a:prstGeom>
          <a:noFill/>
        </p:spPr>
        <p:txBody>
          <a:bodyPr wrap="square" rtlCol="0">
            <a:spAutoFit/>
          </a:bodyPr>
          <a:lstStyle/>
          <a:p>
            <a:r>
              <a:rPr lang="en-US" dirty="0"/>
              <a:t>Important aspect of a class: presence / absence of parts?</a:t>
            </a:r>
          </a:p>
        </p:txBody>
      </p:sp>
    </p:spTree>
    <p:extLst>
      <p:ext uri="{BB962C8B-B14F-4D97-AF65-F5344CB8AC3E}">
        <p14:creationId xmlns:p14="http://schemas.microsoft.com/office/powerpoint/2010/main" val="346889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Binary classifier “Dog” or ”not Dog”</a:t>
            </a:r>
          </a:p>
          <a:p>
            <a:r>
              <a:rPr lang="en-US" dirty="0"/>
              <a:t>Labels: {0, 1}</a:t>
            </a:r>
          </a:p>
          <a:p>
            <a:r>
              <a:rPr lang="en-US" dirty="0"/>
              <a:t>Training set</a:t>
            </a:r>
          </a:p>
        </p:txBody>
      </p:sp>
      <p:pic>
        <p:nvPicPr>
          <p:cNvPr id="4" name="Picture 3"/>
          <p:cNvPicPr>
            <a:picLocks noChangeAspect="1"/>
          </p:cNvPicPr>
          <p:nvPr/>
        </p:nvPicPr>
        <p:blipFill>
          <a:blip r:embed="rId2"/>
          <a:stretch>
            <a:fillRect/>
          </a:stretch>
        </p:blipFill>
        <p:spPr>
          <a:xfrm>
            <a:off x="533403" y="4165599"/>
            <a:ext cx="2077155" cy="1557866"/>
          </a:xfrm>
          <a:prstGeom prst="rect">
            <a:avLst/>
          </a:prstGeom>
        </p:spPr>
      </p:pic>
      <p:pic>
        <p:nvPicPr>
          <p:cNvPr id="5" name="Picture 4"/>
          <p:cNvPicPr>
            <a:picLocks noChangeAspect="1"/>
          </p:cNvPicPr>
          <p:nvPr/>
        </p:nvPicPr>
        <p:blipFill>
          <a:blip r:embed="rId3"/>
          <a:stretch>
            <a:fillRect/>
          </a:stretch>
        </p:blipFill>
        <p:spPr>
          <a:xfrm>
            <a:off x="4151494" y="4163480"/>
            <a:ext cx="2079980" cy="1559985"/>
          </a:xfrm>
          <a:prstGeom prst="rect">
            <a:avLst/>
          </a:prstGeom>
        </p:spPr>
      </p:pic>
      <p:pic>
        <p:nvPicPr>
          <p:cNvPr id="6" name="Picture 5"/>
          <p:cNvPicPr>
            <a:picLocks noChangeAspect="1"/>
          </p:cNvPicPr>
          <p:nvPr/>
        </p:nvPicPr>
        <p:blipFill>
          <a:blip r:embed="rId4"/>
          <a:stretch>
            <a:fillRect/>
          </a:stretch>
        </p:blipFill>
        <p:spPr>
          <a:xfrm>
            <a:off x="7687740" y="4120955"/>
            <a:ext cx="2203451" cy="1602510"/>
          </a:xfrm>
          <a:prstGeom prst="rect">
            <a:avLst/>
          </a:prstGeom>
        </p:spPr>
      </p:pic>
      <p:sp>
        <p:nvSpPr>
          <p:cNvPr id="7" name="TextBox 6"/>
          <p:cNvSpPr txBox="1"/>
          <p:nvPr/>
        </p:nvSpPr>
        <p:spPr>
          <a:xfrm>
            <a:off x="2610558" y="4568267"/>
            <a:ext cx="999067" cy="707886"/>
          </a:xfrm>
          <a:prstGeom prst="rect">
            <a:avLst/>
          </a:prstGeom>
          <a:noFill/>
        </p:spPr>
        <p:txBody>
          <a:bodyPr wrap="square" rtlCol="0">
            <a:spAutoFit/>
          </a:bodyPr>
          <a:lstStyle/>
          <a:p>
            <a:r>
              <a:rPr lang="en-US" sz="4000" dirty="0"/>
              <a:t>, 1), </a:t>
            </a:r>
          </a:p>
        </p:txBody>
      </p:sp>
      <p:sp>
        <p:nvSpPr>
          <p:cNvPr id="8" name="TextBox 7"/>
          <p:cNvSpPr txBox="1"/>
          <p:nvPr/>
        </p:nvSpPr>
        <p:spPr>
          <a:xfrm>
            <a:off x="6231474" y="4568267"/>
            <a:ext cx="999067" cy="707886"/>
          </a:xfrm>
          <a:prstGeom prst="rect">
            <a:avLst/>
          </a:prstGeom>
          <a:noFill/>
        </p:spPr>
        <p:txBody>
          <a:bodyPr wrap="square" rtlCol="0">
            <a:spAutoFit/>
          </a:bodyPr>
          <a:lstStyle/>
          <a:p>
            <a:r>
              <a:rPr lang="en-US" sz="4000" dirty="0"/>
              <a:t>, 1), </a:t>
            </a:r>
          </a:p>
        </p:txBody>
      </p:sp>
      <p:sp>
        <p:nvSpPr>
          <p:cNvPr id="9" name="TextBox 8"/>
          <p:cNvSpPr txBox="1"/>
          <p:nvPr/>
        </p:nvSpPr>
        <p:spPr>
          <a:xfrm>
            <a:off x="9883781" y="4568267"/>
            <a:ext cx="1876423" cy="707886"/>
          </a:xfrm>
          <a:prstGeom prst="rect">
            <a:avLst/>
          </a:prstGeom>
          <a:noFill/>
        </p:spPr>
        <p:txBody>
          <a:bodyPr wrap="square" rtlCol="0">
            <a:spAutoFit/>
          </a:bodyPr>
          <a:lstStyle/>
          <a:p>
            <a:r>
              <a:rPr lang="en-US" sz="4000" dirty="0"/>
              <a:t>, 0) , </a:t>
            </a:r>
            <a:r>
              <a:rPr lang="mr-IN" sz="4000" dirty="0"/>
              <a:t>…</a:t>
            </a:r>
            <a:r>
              <a:rPr lang="en-US" sz="4000" dirty="0"/>
              <a:t> }</a:t>
            </a:r>
          </a:p>
        </p:txBody>
      </p:sp>
      <p:sp>
        <p:nvSpPr>
          <p:cNvPr id="10" name="TextBox 9"/>
          <p:cNvSpPr txBox="1"/>
          <p:nvPr/>
        </p:nvSpPr>
        <p:spPr>
          <a:xfrm>
            <a:off x="-465664" y="4568267"/>
            <a:ext cx="999067" cy="707886"/>
          </a:xfrm>
          <a:prstGeom prst="rect">
            <a:avLst/>
          </a:prstGeom>
          <a:noFill/>
        </p:spPr>
        <p:txBody>
          <a:bodyPr wrap="square" rtlCol="0">
            <a:spAutoFit/>
          </a:bodyPr>
          <a:lstStyle/>
          <a:p>
            <a:pPr algn="r"/>
            <a:r>
              <a:rPr lang="en-US" sz="4000" dirty="0"/>
              <a:t>{(</a:t>
            </a:r>
          </a:p>
        </p:txBody>
      </p:sp>
      <p:sp>
        <p:nvSpPr>
          <p:cNvPr id="11" name="TextBox 10"/>
          <p:cNvSpPr txBox="1"/>
          <p:nvPr/>
        </p:nvSpPr>
        <p:spPr>
          <a:xfrm>
            <a:off x="3152427" y="4568267"/>
            <a:ext cx="999067" cy="707886"/>
          </a:xfrm>
          <a:prstGeom prst="rect">
            <a:avLst/>
          </a:prstGeom>
          <a:noFill/>
        </p:spPr>
        <p:txBody>
          <a:bodyPr wrap="square" rtlCol="0">
            <a:spAutoFit/>
          </a:bodyPr>
          <a:lstStyle/>
          <a:p>
            <a:pPr algn="r"/>
            <a:r>
              <a:rPr lang="en-US" sz="4000"/>
              <a:t>(</a:t>
            </a:r>
            <a:endParaRPr lang="en-US" sz="4000" dirty="0"/>
          </a:p>
        </p:txBody>
      </p:sp>
      <p:sp>
        <p:nvSpPr>
          <p:cNvPr id="12" name="TextBox 11"/>
          <p:cNvSpPr txBox="1"/>
          <p:nvPr/>
        </p:nvSpPr>
        <p:spPr>
          <a:xfrm>
            <a:off x="6666447" y="4568267"/>
            <a:ext cx="999067" cy="707886"/>
          </a:xfrm>
          <a:prstGeom prst="rect">
            <a:avLst/>
          </a:prstGeom>
          <a:noFill/>
        </p:spPr>
        <p:txBody>
          <a:bodyPr wrap="square" rtlCol="0">
            <a:spAutoFit/>
          </a:bodyPr>
          <a:lstStyle/>
          <a:p>
            <a:pPr algn="r"/>
            <a:r>
              <a:rPr lang="en-US" sz="4000"/>
              <a:t>(</a:t>
            </a:r>
            <a:endParaRPr lang="en-US" sz="4000" dirty="0"/>
          </a:p>
        </p:txBody>
      </p:sp>
    </p:spTree>
    <p:extLst>
      <p:ext uri="{BB962C8B-B14F-4D97-AF65-F5344CB8AC3E}">
        <p14:creationId xmlns:p14="http://schemas.microsoft.com/office/powerpoint/2010/main" val="3756371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Bags of words</a:t>
            </a:r>
          </a:p>
        </p:txBody>
      </p:sp>
      <p:sp>
        <p:nvSpPr>
          <p:cNvPr id="4" name="Document 3"/>
          <p:cNvSpPr/>
          <p:nvPr/>
        </p:nvSpPr>
        <p:spPr>
          <a:xfrm>
            <a:off x="838200" y="2286000"/>
            <a:ext cx="4546600" cy="4334934"/>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Last night I dreamt I went to </a:t>
            </a:r>
            <a:r>
              <a:rPr lang="en-US" dirty="0" err="1">
                <a:solidFill>
                  <a:schemeClr val="tx1"/>
                </a:solidFill>
              </a:rPr>
              <a:t>Manderley</a:t>
            </a:r>
            <a:r>
              <a:rPr lang="en-US" dirty="0">
                <a:solidFill>
                  <a:schemeClr val="tx1"/>
                </a:solidFill>
              </a:rPr>
              <a:t> again. It seemed to me I stood by the iron gate leading to the drive, and for a while I could not enter, for the way was barred to me. There was a padlock and a chain upon the gate. I called in my dream to the lodge-keeper, and had no answer, and peering closer through the rusted spokes of the gate I saw that the lodge was uninhabited</a:t>
            </a:r>
            <a:r>
              <a:rPr lang="mr-IN" dirty="0">
                <a:solidFill>
                  <a:schemeClr val="tx1"/>
                </a:solidFill>
              </a:rPr>
              <a:t>…</a:t>
            </a:r>
            <a:r>
              <a:rPr lang="en-US" dirty="0">
                <a:solidFill>
                  <a:schemeClr val="tx1"/>
                </a:solidFill>
              </a:rPr>
              <a:t>.</a:t>
            </a:r>
          </a:p>
        </p:txBody>
      </p:sp>
      <p:sp>
        <p:nvSpPr>
          <p:cNvPr id="5" name="Right Arrow 4"/>
          <p:cNvSpPr/>
          <p:nvPr/>
        </p:nvSpPr>
        <p:spPr>
          <a:xfrm>
            <a:off x="5757333" y="3776133"/>
            <a:ext cx="1490134" cy="626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794638" y="2467832"/>
            <a:ext cx="2364429" cy="3289501"/>
            <a:chOff x="7812504" y="2450899"/>
            <a:chExt cx="1673535" cy="2205385"/>
          </a:xfrm>
        </p:grpSpPr>
        <p:cxnSp>
          <p:nvCxnSpPr>
            <p:cNvPr id="7" name="Straight Connector 6"/>
            <p:cNvCxnSpPr/>
            <p:nvPr/>
          </p:nvCxnSpPr>
          <p:spPr>
            <a:xfrm flipH="1">
              <a:off x="7828547" y="2450899"/>
              <a:ext cx="0" cy="2192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28547" y="2480870"/>
              <a:ext cx="35292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42880" y="2631691"/>
              <a:ext cx="80653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28547" y="2768579"/>
              <a:ext cx="641685"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12504" y="2905739"/>
              <a:ext cx="109728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40119" y="3151944"/>
              <a:ext cx="2743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32099" y="3304344"/>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40119" y="3634369"/>
              <a:ext cx="16459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32099" y="3789210"/>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24079" y="3941610"/>
              <a:ext cx="16459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48143" y="4366724"/>
              <a:ext cx="43891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840123" y="4519124"/>
              <a:ext cx="25603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7754887" y="4150772"/>
            <a:ext cx="1056105" cy="369332"/>
          </a:xfrm>
          <a:prstGeom prst="rect">
            <a:avLst/>
          </a:prstGeom>
          <a:noFill/>
        </p:spPr>
        <p:txBody>
          <a:bodyPr wrap="square" rtlCol="0">
            <a:spAutoFit/>
          </a:bodyPr>
          <a:lstStyle/>
          <a:p>
            <a:pPr algn="r"/>
            <a:r>
              <a:rPr lang="en-US" dirty="0"/>
              <a:t>gate</a:t>
            </a:r>
          </a:p>
        </p:txBody>
      </p:sp>
      <p:sp>
        <p:nvSpPr>
          <p:cNvPr id="33" name="TextBox 32"/>
          <p:cNvSpPr txBox="1"/>
          <p:nvPr/>
        </p:nvSpPr>
        <p:spPr>
          <a:xfrm>
            <a:off x="7754887" y="4381652"/>
            <a:ext cx="1056105" cy="369332"/>
          </a:xfrm>
          <a:prstGeom prst="rect">
            <a:avLst/>
          </a:prstGeom>
          <a:noFill/>
        </p:spPr>
        <p:txBody>
          <a:bodyPr wrap="square" rtlCol="0">
            <a:spAutoFit/>
          </a:bodyPr>
          <a:lstStyle/>
          <a:p>
            <a:pPr algn="r"/>
            <a:r>
              <a:rPr lang="en-US"/>
              <a:t>lodge</a:t>
            </a:r>
            <a:endParaRPr lang="en-US" dirty="0"/>
          </a:p>
        </p:txBody>
      </p:sp>
      <p:sp>
        <p:nvSpPr>
          <p:cNvPr id="34" name="TextBox 33"/>
          <p:cNvSpPr txBox="1"/>
          <p:nvPr/>
        </p:nvSpPr>
        <p:spPr>
          <a:xfrm>
            <a:off x="7766218" y="3077035"/>
            <a:ext cx="1056105" cy="369332"/>
          </a:xfrm>
          <a:prstGeom prst="rect">
            <a:avLst/>
          </a:prstGeom>
          <a:noFill/>
        </p:spPr>
        <p:txBody>
          <a:bodyPr wrap="square" rtlCol="0">
            <a:spAutoFit/>
          </a:bodyPr>
          <a:lstStyle/>
          <a:p>
            <a:pPr algn="r"/>
            <a:r>
              <a:rPr lang="en-US" dirty="0"/>
              <a:t>drive</a:t>
            </a:r>
          </a:p>
        </p:txBody>
      </p:sp>
      <p:sp>
        <p:nvSpPr>
          <p:cNvPr id="35" name="TextBox 34"/>
          <p:cNvSpPr txBox="1"/>
          <p:nvPr/>
        </p:nvSpPr>
        <p:spPr>
          <a:xfrm>
            <a:off x="7754887" y="2857406"/>
            <a:ext cx="1056105" cy="369332"/>
          </a:xfrm>
          <a:prstGeom prst="rect">
            <a:avLst/>
          </a:prstGeom>
          <a:noFill/>
        </p:spPr>
        <p:txBody>
          <a:bodyPr wrap="square" rtlCol="0">
            <a:spAutoFit/>
          </a:bodyPr>
          <a:lstStyle/>
          <a:p>
            <a:pPr algn="r"/>
            <a:r>
              <a:rPr lang="en-US"/>
              <a:t>night</a:t>
            </a:r>
            <a:endParaRPr lang="en-US" dirty="0"/>
          </a:p>
        </p:txBody>
      </p:sp>
      <p:sp>
        <p:nvSpPr>
          <p:cNvPr id="36" name="TextBox 35"/>
          <p:cNvSpPr txBox="1"/>
          <p:nvPr/>
        </p:nvSpPr>
        <p:spPr>
          <a:xfrm>
            <a:off x="7775042" y="2671391"/>
            <a:ext cx="1056105" cy="369332"/>
          </a:xfrm>
          <a:prstGeom prst="rect">
            <a:avLst/>
          </a:prstGeom>
          <a:noFill/>
        </p:spPr>
        <p:txBody>
          <a:bodyPr wrap="square" rtlCol="0">
            <a:spAutoFit/>
          </a:bodyPr>
          <a:lstStyle/>
          <a:p>
            <a:pPr algn="r"/>
            <a:r>
              <a:rPr lang="en-US" dirty="0"/>
              <a:t>dream</a:t>
            </a:r>
          </a:p>
        </p:txBody>
      </p:sp>
      <p:sp>
        <p:nvSpPr>
          <p:cNvPr id="37" name="TextBox 36"/>
          <p:cNvSpPr txBox="1"/>
          <p:nvPr/>
        </p:nvSpPr>
        <p:spPr>
          <a:xfrm>
            <a:off x="7775042" y="3652094"/>
            <a:ext cx="1056105" cy="369332"/>
          </a:xfrm>
          <a:prstGeom prst="rect">
            <a:avLst/>
          </a:prstGeom>
          <a:noFill/>
        </p:spPr>
        <p:txBody>
          <a:bodyPr wrap="square" rtlCol="0">
            <a:spAutoFit/>
          </a:bodyPr>
          <a:lstStyle/>
          <a:p>
            <a:pPr algn="r"/>
            <a:r>
              <a:rPr lang="en-US"/>
              <a:t>locked</a:t>
            </a:r>
            <a:endParaRPr lang="en-US" dirty="0"/>
          </a:p>
        </p:txBody>
      </p:sp>
      <p:sp>
        <p:nvSpPr>
          <p:cNvPr id="38" name="TextBox 37"/>
          <p:cNvSpPr txBox="1"/>
          <p:nvPr/>
        </p:nvSpPr>
        <p:spPr>
          <a:xfrm>
            <a:off x="7247467" y="5243058"/>
            <a:ext cx="1597523" cy="369332"/>
          </a:xfrm>
          <a:prstGeom prst="rect">
            <a:avLst/>
          </a:prstGeom>
          <a:noFill/>
        </p:spPr>
        <p:txBody>
          <a:bodyPr wrap="square" rtlCol="0">
            <a:spAutoFit/>
          </a:bodyPr>
          <a:lstStyle/>
          <a:p>
            <a:pPr algn="r"/>
            <a:r>
              <a:rPr lang="en-US"/>
              <a:t>uninhabited</a:t>
            </a:r>
            <a:endParaRPr lang="en-US" dirty="0"/>
          </a:p>
        </p:txBody>
      </p:sp>
    </p:spTree>
    <p:extLst>
      <p:ext uri="{BB962C8B-B14F-4D97-AF65-F5344CB8AC3E}">
        <p14:creationId xmlns:p14="http://schemas.microsoft.com/office/powerpoint/2010/main" val="4070024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Bags of visual words</a:t>
            </a:r>
          </a:p>
        </p:txBody>
      </p:sp>
      <p:pic>
        <p:nvPicPr>
          <p:cNvPr id="4" name="Shape 32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2559" y="2495276"/>
            <a:ext cx="6325549" cy="4362724"/>
          </a:xfrm>
          <a:prstGeom prst="rect">
            <a:avLst/>
          </a:prstGeom>
          <a:noFill/>
          <a:ln>
            <a:noFill/>
          </a:ln>
        </p:spPr>
      </p:pic>
    </p:spTree>
    <p:extLst>
      <p:ext uri="{BB962C8B-B14F-4D97-AF65-F5344CB8AC3E}">
        <p14:creationId xmlns:p14="http://schemas.microsoft.com/office/powerpoint/2010/main" val="1740226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be visual words?</a:t>
            </a:r>
          </a:p>
        </p:txBody>
      </p:sp>
      <p:sp>
        <p:nvSpPr>
          <p:cNvPr id="3" name="Content Placeholder 2"/>
          <p:cNvSpPr>
            <a:spLocks noGrp="1"/>
          </p:cNvSpPr>
          <p:nvPr>
            <p:ph idx="1"/>
          </p:nvPr>
        </p:nvSpPr>
        <p:spPr>
          <a:xfrm>
            <a:off x="838200" y="1825624"/>
            <a:ext cx="10515600" cy="5032375"/>
          </a:xfrm>
        </p:spPr>
        <p:txBody>
          <a:bodyPr/>
          <a:lstStyle/>
          <a:p>
            <a:r>
              <a:rPr lang="en-US" dirty="0"/>
              <a:t>A visual word is a cluster of image patches that mean the same thing</a:t>
            </a:r>
          </a:p>
          <a:p>
            <a:endParaRPr lang="en-US" dirty="0"/>
          </a:p>
          <a:p>
            <a:endParaRPr lang="en-US" dirty="0"/>
          </a:p>
          <a:p>
            <a:endParaRPr lang="en-US" dirty="0"/>
          </a:p>
          <a:p>
            <a:pPr lvl="1"/>
            <a:r>
              <a:rPr lang="en-US" dirty="0"/>
              <a:t>Object parts</a:t>
            </a:r>
          </a:p>
          <a:p>
            <a:pPr lvl="1"/>
            <a:r>
              <a:rPr lang="en-US" dirty="0"/>
              <a:t>Texture patterns</a:t>
            </a:r>
          </a:p>
          <a:p>
            <a:r>
              <a:rPr lang="en-US" dirty="0"/>
              <a:t>Idea: collect patches from many different images</a:t>
            </a:r>
          </a:p>
          <a:p>
            <a:r>
              <a:rPr lang="en-US" dirty="0"/>
              <a:t>Cluster using k-means - cluster centers are words</a:t>
            </a:r>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2316" y="2607733"/>
            <a:ext cx="1288640" cy="120015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5472" y="2607733"/>
            <a:ext cx="1255595" cy="123548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962" y="2607734"/>
            <a:ext cx="921572" cy="1257562"/>
          </a:xfrm>
          <a:prstGeom prst="rect">
            <a:avLst/>
          </a:prstGeom>
        </p:spPr>
      </p:pic>
      <p:pic>
        <p:nvPicPr>
          <p:cNvPr id="7" name="Picture 6"/>
          <p:cNvPicPr>
            <a:picLocks noChangeAspect="1"/>
          </p:cNvPicPr>
          <p:nvPr/>
        </p:nvPicPr>
        <p:blipFill>
          <a:blip r:embed="rId5"/>
          <a:stretch>
            <a:fillRect/>
          </a:stretch>
        </p:blipFill>
        <p:spPr>
          <a:xfrm>
            <a:off x="5693659" y="2680709"/>
            <a:ext cx="1780117" cy="1184587"/>
          </a:xfrm>
          <a:prstGeom prst="rect">
            <a:avLst/>
          </a:prstGeom>
        </p:spPr>
      </p:pic>
    </p:spTree>
    <p:extLst>
      <p:ext uri="{BB962C8B-B14F-4D97-AF65-F5344CB8AC3E}">
        <p14:creationId xmlns:p14="http://schemas.microsoft.com/office/powerpoint/2010/main" val="2026899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1812-FC64-AB40-89C2-6246A104AC0C}"/>
              </a:ext>
            </a:extLst>
          </p:cNvPr>
          <p:cNvSpPr>
            <a:spLocks noGrp="1"/>
          </p:cNvSpPr>
          <p:nvPr>
            <p:ph type="title"/>
          </p:nvPr>
        </p:nvSpPr>
        <p:spPr/>
        <p:txBody>
          <a:bodyPr/>
          <a:lstStyle/>
          <a:p>
            <a:r>
              <a:rPr lang="en-US" dirty="0"/>
              <a:t>Detecting visual words</a:t>
            </a:r>
          </a:p>
        </p:txBody>
      </p:sp>
      <p:pic>
        <p:nvPicPr>
          <p:cNvPr id="4" name="Picture 3">
            <a:extLst>
              <a:ext uri="{FF2B5EF4-FFF2-40B4-BE49-F238E27FC236}">
                <a16:creationId xmlns:a16="http://schemas.microsoft.com/office/drawing/2014/main" id="{C2137EE0-B130-864E-8651-AF4C417F4029}"/>
              </a:ext>
            </a:extLst>
          </p:cNvPr>
          <p:cNvPicPr>
            <a:picLocks noChangeAspect="1"/>
          </p:cNvPicPr>
          <p:nvPr/>
        </p:nvPicPr>
        <p:blipFill>
          <a:blip r:embed="rId2"/>
          <a:stretch>
            <a:fillRect/>
          </a:stretch>
        </p:blipFill>
        <p:spPr>
          <a:xfrm>
            <a:off x="3124201" y="2055018"/>
            <a:ext cx="5219700" cy="3914775"/>
          </a:xfrm>
          <a:prstGeom prst="rect">
            <a:avLst/>
          </a:prstGeom>
        </p:spPr>
      </p:pic>
      <p:pic>
        <p:nvPicPr>
          <p:cNvPr id="5" name="Picture 4">
            <a:extLst>
              <a:ext uri="{FF2B5EF4-FFF2-40B4-BE49-F238E27FC236}">
                <a16:creationId xmlns:a16="http://schemas.microsoft.com/office/drawing/2014/main" id="{4436E620-87EE-EF49-A5DA-803C4E9B007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9750662" y="2812255"/>
            <a:ext cx="1288640" cy="1200150"/>
          </a:xfrm>
          <a:prstGeom prst="rect">
            <a:avLst/>
          </a:prstGeom>
        </p:spPr>
      </p:pic>
      <p:pic>
        <p:nvPicPr>
          <p:cNvPr id="6" name="Picture 5">
            <a:extLst>
              <a:ext uri="{FF2B5EF4-FFF2-40B4-BE49-F238E27FC236}">
                <a16:creationId xmlns:a16="http://schemas.microsoft.com/office/drawing/2014/main" id="{F23A2AA7-DB20-1B4E-B0A9-D2945A5E148B}"/>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9750662" y="2812255"/>
            <a:ext cx="1255595" cy="1235484"/>
          </a:xfrm>
          <a:prstGeom prst="rect">
            <a:avLst/>
          </a:prstGeom>
        </p:spPr>
      </p:pic>
      <p:pic>
        <p:nvPicPr>
          <p:cNvPr id="7" name="Picture 6">
            <a:extLst>
              <a:ext uri="{FF2B5EF4-FFF2-40B4-BE49-F238E27FC236}">
                <a16:creationId xmlns:a16="http://schemas.microsoft.com/office/drawing/2014/main" id="{D7D3242B-2801-3445-9079-6F5AEF6D9179}"/>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9750661" y="2819795"/>
            <a:ext cx="1255595" cy="1192610"/>
          </a:xfrm>
          <a:prstGeom prst="rect">
            <a:avLst/>
          </a:prstGeom>
        </p:spPr>
      </p:pic>
      <p:pic>
        <p:nvPicPr>
          <p:cNvPr id="8" name="Picture 7">
            <a:extLst>
              <a:ext uri="{FF2B5EF4-FFF2-40B4-BE49-F238E27FC236}">
                <a16:creationId xmlns:a16="http://schemas.microsoft.com/office/drawing/2014/main" id="{2EB80712-CF7D-FF44-AD9A-9D6597EC051A}"/>
              </a:ext>
            </a:extLst>
          </p:cNvPr>
          <p:cNvPicPr>
            <a:picLocks noChangeAspect="1"/>
          </p:cNvPicPr>
          <p:nvPr/>
        </p:nvPicPr>
        <p:blipFill>
          <a:blip r:embed="rId6">
            <a:alphaModFix amt="20000"/>
          </a:blip>
          <a:stretch>
            <a:fillRect/>
          </a:stretch>
        </p:blipFill>
        <p:spPr>
          <a:xfrm>
            <a:off x="9750661" y="2837703"/>
            <a:ext cx="1255596" cy="1184587"/>
          </a:xfrm>
          <a:prstGeom prst="rect">
            <a:avLst/>
          </a:prstGeom>
        </p:spPr>
      </p:pic>
      <p:sp>
        <p:nvSpPr>
          <p:cNvPr id="9" name="Curved Up Arrow 8">
            <a:extLst>
              <a:ext uri="{FF2B5EF4-FFF2-40B4-BE49-F238E27FC236}">
                <a16:creationId xmlns:a16="http://schemas.microsoft.com/office/drawing/2014/main" id="{6E26CB60-35DC-2248-B18C-18BA1510285E}"/>
              </a:ext>
            </a:extLst>
          </p:cNvPr>
          <p:cNvSpPr/>
          <p:nvPr/>
        </p:nvSpPr>
        <p:spPr>
          <a:xfrm rot="19774531">
            <a:off x="7400802" y="4294891"/>
            <a:ext cx="3497916" cy="104537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724B0646-CE70-D64B-A2C1-FBB641B6151D}"/>
              </a:ext>
            </a:extLst>
          </p:cNvPr>
          <p:cNvSpPr txBox="1"/>
          <p:nvPr/>
        </p:nvSpPr>
        <p:spPr>
          <a:xfrm>
            <a:off x="10329863" y="4414838"/>
            <a:ext cx="1862137" cy="369332"/>
          </a:xfrm>
          <a:prstGeom prst="rect">
            <a:avLst/>
          </a:prstGeom>
          <a:noFill/>
        </p:spPr>
        <p:txBody>
          <a:bodyPr wrap="square" rtlCol="0">
            <a:spAutoFit/>
          </a:bodyPr>
          <a:lstStyle/>
          <a:p>
            <a:r>
              <a:rPr lang="en-US" dirty="0"/>
              <a:t>Nearest neighbor</a:t>
            </a:r>
          </a:p>
        </p:txBody>
      </p:sp>
      <p:sp>
        <p:nvSpPr>
          <p:cNvPr id="11" name="Frame 10">
            <a:extLst>
              <a:ext uri="{FF2B5EF4-FFF2-40B4-BE49-F238E27FC236}">
                <a16:creationId xmlns:a16="http://schemas.microsoft.com/office/drawing/2014/main" id="{F4583C78-819F-2943-92DA-C1445E53B465}"/>
              </a:ext>
            </a:extLst>
          </p:cNvPr>
          <p:cNvSpPr/>
          <p:nvPr/>
        </p:nvSpPr>
        <p:spPr>
          <a:xfrm>
            <a:off x="5972175" y="3814763"/>
            <a:ext cx="2371726" cy="2155030"/>
          </a:xfrm>
          <a:prstGeom prst="frame">
            <a:avLst>
              <a:gd name="adj1" fmla="val 65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3795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Encoding images as bag of words</a:t>
            </a:r>
          </a:p>
        </p:txBody>
      </p:sp>
      <p:sp>
        <p:nvSpPr>
          <p:cNvPr id="3" name="Content Placeholder 2"/>
          <p:cNvSpPr>
            <a:spLocks noGrp="1"/>
          </p:cNvSpPr>
          <p:nvPr>
            <p:ph idx="1"/>
          </p:nvPr>
        </p:nvSpPr>
        <p:spPr>
          <a:xfrm>
            <a:off x="838200" y="1825625"/>
            <a:ext cx="10515600" cy="2085975"/>
          </a:xfrm>
        </p:spPr>
        <p:txBody>
          <a:bodyPr/>
          <a:lstStyle/>
          <a:p>
            <a:r>
              <a:rPr lang="en-US" dirty="0"/>
              <a:t>Densely extract image patches from image</a:t>
            </a:r>
          </a:p>
          <a:p>
            <a:r>
              <a:rPr lang="en-US" dirty="0"/>
              <a:t>Assign each patch to a visual word</a:t>
            </a:r>
          </a:p>
          <a:p>
            <a:r>
              <a:rPr lang="en-US" dirty="0"/>
              <a:t>Compute histogram of occurrence</a:t>
            </a:r>
          </a:p>
        </p:txBody>
      </p:sp>
      <p:pic>
        <p:nvPicPr>
          <p:cNvPr id="4" name="Picture 3"/>
          <p:cNvPicPr>
            <a:picLocks noChangeAspect="1"/>
          </p:cNvPicPr>
          <p:nvPr/>
        </p:nvPicPr>
        <p:blipFill>
          <a:blip r:embed="rId2"/>
          <a:stretch>
            <a:fillRect/>
          </a:stretch>
        </p:blipFill>
        <p:spPr>
          <a:xfrm>
            <a:off x="838200" y="4284133"/>
            <a:ext cx="3048000" cy="2286000"/>
          </a:xfrm>
          <a:prstGeom prst="rect">
            <a:avLst/>
          </a:prstGeom>
        </p:spPr>
      </p:pic>
      <p:cxnSp>
        <p:nvCxnSpPr>
          <p:cNvPr id="6" name="Straight Connector 5"/>
          <p:cNvCxnSpPr/>
          <p:nvPr/>
        </p:nvCxnSpPr>
        <p:spPr>
          <a:xfrm>
            <a:off x="7027333" y="6045200"/>
            <a:ext cx="34544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196667" y="5672667"/>
            <a:ext cx="135466" cy="372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32133" y="5249333"/>
            <a:ext cx="186267" cy="795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58667" y="5503333"/>
            <a:ext cx="169334" cy="541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85199" y="4284133"/>
            <a:ext cx="152401" cy="1761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04399" y="5503333"/>
            <a:ext cx="152401" cy="541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02034" y="6141959"/>
            <a:ext cx="482600" cy="551546"/>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83598" y="6141958"/>
            <a:ext cx="474135" cy="570899"/>
          </a:xfrm>
          <a:prstGeom prst="rect">
            <a:avLst/>
          </a:prstGeom>
        </p:spPr>
      </p:pic>
      <p:sp>
        <p:nvSpPr>
          <p:cNvPr id="14" name="Right Arrow 13"/>
          <p:cNvSpPr/>
          <p:nvPr/>
        </p:nvSpPr>
        <p:spPr>
          <a:xfrm>
            <a:off x="4940300" y="5164666"/>
            <a:ext cx="982133" cy="440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444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Multilayer </a:t>
            </a:r>
            <a:r>
              <a:rPr lang="en-US" dirty="0" err="1"/>
              <a:t>perceptrons</a:t>
            </a:r>
            <a:endParaRPr lang="en-US" dirty="0"/>
          </a:p>
        </p:txBody>
      </p:sp>
      <p:sp>
        <p:nvSpPr>
          <p:cNvPr id="4" name="Content Placeholder 3"/>
          <p:cNvSpPr>
            <a:spLocks noGrp="1"/>
          </p:cNvSpPr>
          <p:nvPr>
            <p:ph idx="1"/>
          </p:nvPr>
        </p:nvSpPr>
        <p:spPr>
          <a:xfrm>
            <a:off x="838200" y="1825625"/>
            <a:ext cx="10515600" cy="680508"/>
          </a:xfrm>
        </p:spPr>
        <p:txBody>
          <a:bodyPr/>
          <a:lstStyle/>
          <a:p>
            <a:r>
              <a:rPr lang="en-US" dirty="0"/>
              <a:t>Key idea: build complex functions by composing </a:t>
            </a:r>
            <a:r>
              <a:rPr lang="en-US"/>
              <a:t>simple functions</a:t>
            </a:r>
            <a:endParaRPr lang="en-US" dirty="0"/>
          </a:p>
        </p:txBody>
      </p:sp>
      <p:sp>
        <p:nvSpPr>
          <p:cNvPr id="5" name="Rounded Rectangle 4"/>
          <p:cNvSpPr/>
          <p:nvPr/>
        </p:nvSpPr>
        <p:spPr>
          <a:xfrm>
            <a:off x="1710267" y="2912533"/>
            <a:ext cx="1354666"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f(x) = </a:t>
            </a:r>
            <a:r>
              <a:rPr lang="en-US" dirty="0" err="1"/>
              <a:t>Wx</a:t>
            </a:r>
            <a:endParaRPr lang="en-US" dirty="0"/>
          </a:p>
        </p:txBody>
      </p:sp>
      <p:sp>
        <p:nvSpPr>
          <p:cNvPr id="6" name="Rounded Rectangle 5"/>
          <p:cNvSpPr/>
          <p:nvPr/>
        </p:nvSpPr>
        <p:spPr>
          <a:xfrm>
            <a:off x="5799666" y="2912533"/>
            <a:ext cx="1261534"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f(x) = </a:t>
            </a:r>
            <a:r>
              <a:rPr lang="en-US" dirty="0" err="1"/>
              <a:t>Wx</a:t>
            </a:r>
            <a:endParaRPr lang="en-US" dirty="0"/>
          </a:p>
        </p:txBody>
      </p:sp>
      <p:sp>
        <p:nvSpPr>
          <p:cNvPr id="7" name="Rounded Rectangle 6"/>
          <p:cNvSpPr/>
          <p:nvPr/>
        </p:nvSpPr>
        <p:spPr>
          <a:xfrm>
            <a:off x="9889066" y="2912533"/>
            <a:ext cx="1270001"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f(x) = </a:t>
            </a:r>
            <a:r>
              <a:rPr lang="en-US" dirty="0" err="1"/>
              <a:t>Wx</a:t>
            </a:r>
            <a:endParaRPr lang="en-US" dirty="0"/>
          </a:p>
        </p:txBody>
      </p:sp>
      <p:sp>
        <p:nvSpPr>
          <p:cNvPr id="8" name="Rounded Rectangle 7"/>
          <p:cNvSpPr/>
          <p:nvPr/>
        </p:nvSpPr>
        <p:spPr>
          <a:xfrm>
            <a:off x="3708400" y="2912533"/>
            <a:ext cx="1354666"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g(x) = max(x,0)</a:t>
            </a:r>
            <a:endParaRPr lang="en-US" dirty="0"/>
          </a:p>
        </p:txBody>
      </p:sp>
      <p:sp>
        <p:nvSpPr>
          <p:cNvPr id="9" name="Rounded Rectangle 8"/>
          <p:cNvSpPr/>
          <p:nvPr/>
        </p:nvSpPr>
        <p:spPr>
          <a:xfrm>
            <a:off x="7742766" y="2912533"/>
            <a:ext cx="1354666"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g(x) = max(x,0)</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33" y="4597400"/>
            <a:ext cx="3014133" cy="2260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9" y="4597400"/>
            <a:ext cx="3014133" cy="2260600"/>
          </a:xfrm>
          <a:prstGeom prst="rect">
            <a:avLst/>
          </a:prstGeom>
        </p:spPr>
      </p:pic>
      <p:sp>
        <p:nvSpPr>
          <p:cNvPr id="13" name="Right Arrow 12"/>
          <p:cNvSpPr/>
          <p:nvPr/>
        </p:nvSpPr>
        <p:spPr>
          <a:xfrm>
            <a:off x="3234266"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285315"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70751"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9330267"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0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4"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Multilayer </a:t>
            </a:r>
            <a:r>
              <a:rPr lang="en-US" dirty="0" err="1"/>
              <a:t>perceptrons</a:t>
            </a:r>
            <a:endParaRPr lang="en-US" dirty="0"/>
          </a:p>
        </p:txBody>
      </p:sp>
      <p:sp>
        <p:nvSpPr>
          <p:cNvPr id="3" name="Content Placeholder 2"/>
          <p:cNvSpPr>
            <a:spLocks noGrp="1"/>
          </p:cNvSpPr>
          <p:nvPr>
            <p:ph idx="1"/>
          </p:nvPr>
        </p:nvSpPr>
        <p:spPr/>
        <p:txBody>
          <a:bodyPr/>
          <a:lstStyle/>
          <a:p>
            <a:r>
              <a:rPr lang="en-US" dirty="0"/>
              <a:t>Key idea: build complex functions by composing simple functions</a:t>
            </a:r>
          </a:p>
          <a:p>
            <a:r>
              <a:rPr lang="en-US" dirty="0"/>
              <a:t>Caveat: simple functions must include non-</a:t>
            </a:r>
            <a:r>
              <a:rPr lang="en-US" dirty="0" err="1"/>
              <a:t>linearities</a:t>
            </a:r>
            <a:endParaRPr lang="en-US" dirty="0"/>
          </a:p>
          <a:p>
            <a:r>
              <a:rPr lang="en-US" dirty="0"/>
              <a:t>W(U(</a:t>
            </a:r>
            <a:r>
              <a:rPr lang="en-US" dirty="0" err="1"/>
              <a:t>Vx</a:t>
            </a:r>
            <a:r>
              <a:rPr lang="en-US" dirty="0"/>
              <a:t>)) = (WUV)x </a:t>
            </a:r>
          </a:p>
        </p:txBody>
      </p:sp>
    </p:spTree>
    <p:extLst>
      <p:ext uri="{BB962C8B-B14F-4D97-AF65-F5344CB8AC3E}">
        <p14:creationId xmlns:p14="http://schemas.microsoft.com/office/powerpoint/2010/main" val="3133559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Multilayer </a:t>
            </a:r>
            <a:r>
              <a:rPr lang="en-US" dirty="0" err="1"/>
              <a:t>perceptrons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06099"/>
            <a:ext cx="10972800" cy="101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3" y="3670300"/>
            <a:ext cx="8623300" cy="1346200"/>
          </a:xfrm>
          <a:prstGeom prst="rect">
            <a:avLst/>
          </a:prstGeom>
        </p:spPr>
      </p:pic>
    </p:spTree>
    <p:extLst>
      <p:ext uri="{BB962C8B-B14F-4D97-AF65-F5344CB8AC3E}">
        <p14:creationId xmlns:p14="http://schemas.microsoft.com/office/powerpoint/2010/main" val="2769967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capacity</a:t>
            </a:r>
          </a:p>
        </p:txBody>
      </p:sp>
      <p:cxnSp>
        <p:nvCxnSpPr>
          <p:cNvPr id="6" name="Straight Arrow Connector 5"/>
          <p:cNvCxnSpPr/>
          <p:nvPr/>
        </p:nvCxnSpPr>
        <p:spPr>
          <a:xfrm>
            <a:off x="2029071" y="4859867"/>
            <a:ext cx="15338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783084" y="3194781"/>
            <a:ext cx="0" cy="1551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80151" y="4859867"/>
            <a:ext cx="2302933" cy="369332"/>
          </a:xfrm>
          <a:prstGeom prst="rect">
            <a:avLst/>
          </a:prstGeom>
          <a:noFill/>
        </p:spPr>
        <p:txBody>
          <a:bodyPr wrap="square" rtlCol="0">
            <a:spAutoFit/>
          </a:bodyPr>
          <a:lstStyle/>
          <a:p>
            <a:pPr algn="ctr"/>
            <a:r>
              <a:rPr lang="en-US" dirty="0"/>
              <a:t>256</a:t>
            </a:r>
          </a:p>
        </p:txBody>
      </p:sp>
      <p:sp>
        <p:nvSpPr>
          <p:cNvPr id="12" name="TextBox 11"/>
          <p:cNvSpPr txBox="1"/>
          <p:nvPr/>
        </p:nvSpPr>
        <p:spPr>
          <a:xfrm>
            <a:off x="2941409" y="3601369"/>
            <a:ext cx="2302933" cy="369332"/>
          </a:xfrm>
          <a:prstGeom prst="rect">
            <a:avLst/>
          </a:prstGeom>
          <a:noFill/>
        </p:spPr>
        <p:txBody>
          <a:bodyPr wrap="square" rtlCol="0">
            <a:spAutoFit/>
          </a:bodyPr>
          <a:lstStyle/>
          <a:p>
            <a:pPr algn="ctr"/>
            <a:r>
              <a:rPr lang="en-US" dirty="0"/>
              <a:t>256</a:t>
            </a:r>
          </a:p>
        </p:txBody>
      </p:sp>
      <p:sp>
        <p:nvSpPr>
          <p:cNvPr id="13" name="Rectangle 12"/>
          <p:cNvSpPr/>
          <p:nvPr/>
        </p:nvSpPr>
        <p:spPr>
          <a:xfrm>
            <a:off x="8297333" y="1913467"/>
            <a:ext cx="203200" cy="4504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grayscl/>
          </a:blip>
          <a:stretch>
            <a:fillRect/>
          </a:stretch>
        </p:blipFill>
        <p:spPr>
          <a:xfrm>
            <a:off x="2029071" y="3194781"/>
            <a:ext cx="1533880" cy="1551840"/>
          </a:xfrm>
          <a:prstGeom prst="rect">
            <a:avLst/>
          </a:prstGeom>
        </p:spPr>
      </p:pic>
      <p:sp>
        <p:nvSpPr>
          <p:cNvPr id="20" name="Right Brace 19"/>
          <p:cNvSpPr/>
          <p:nvPr/>
        </p:nvSpPr>
        <p:spPr>
          <a:xfrm>
            <a:off x="8686800" y="1981199"/>
            <a:ext cx="372534" cy="4436533"/>
          </a:xfrm>
          <a:prstGeom prst="rightBrace">
            <a:avLst>
              <a:gd name="adj1" fmla="val 501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9059334" y="3902967"/>
            <a:ext cx="1303867" cy="584775"/>
          </a:xfrm>
          <a:prstGeom prst="rect">
            <a:avLst/>
          </a:prstGeom>
          <a:noFill/>
        </p:spPr>
        <p:txBody>
          <a:bodyPr wrap="square" rtlCol="0">
            <a:spAutoFit/>
          </a:bodyPr>
          <a:lstStyle/>
          <a:p>
            <a:r>
              <a:rPr lang="en-US" sz="3200" dirty="0"/>
              <a:t>65K</a:t>
            </a:r>
          </a:p>
        </p:txBody>
      </p:sp>
      <p:sp>
        <p:nvSpPr>
          <p:cNvPr id="23" name="Right Arrow 22"/>
          <p:cNvSpPr/>
          <p:nvPr/>
        </p:nvSpPr>
        <p:spPr>
          <a:xfrm>
            <a:off x="5046133" y="3601369"/>
            <a:ext cx="2387600" cy="750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366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capacity</a:t>
            </a:r>
          </a:p>
        </p:txBody>
      </p:sp>
      <p:sp>
        <p:nvSpPr>
          <p:cNvPr id="13" name="Rectangle 12"/>
          <p:cNvSpPr/>
          <p:nvPr/>
        </p:nvSpPr>
        <p:spPr>
          <a:xfrm>
            <a:off x="8297333" y="1913467"/>
            <a:ext cx="203200" cy="4504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p:cNvSpPr/>
          <p:nvPr/>
        </p:nvSpPr>
        <p:spPr>
          <a:xfrm>
            <a:off x="8686800" y="1981199"/>
            <a:ext cx="372534" cy="4436533"/>
          </a:xfrm>
          <a:prstGeom prst="rightBrace">
            <a:avLst>
              <a:gd name="adj1" fmla="val 501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9059334" y="3902967"/>
            <a:ext cx="1303867" cy="584775"/>
          </a:xfrm>
          <a:prstGeom prst="rect">
            <a:avLst/>
          </a:prstGeom>
          <a:noFill/>
        </p:spPr>
        <p:txBody>
          <a:bodyPr wrap="square" rtlCol="0">
            <a:spAutoFit/>
          </a:bodyPr>
          <a:lstStyle/>
          <a:p>
            <a:r>
              <a:rPr lang="en-US" sz="3200" dirty="0"/>
              <a:t>65K</a:t>
            </a:r>
          </a:p>
        </p:txBody>
      </p:sp>
      <p:sp>
        <p:nvSpPr>
          <p:cNvPr id="3" name="Rectangle 2"/>
          <p:cNvSpPr/>
          <p:nvPr/>
        </p:nvSpPr>
        <p:spPr>
          <a:xfrm>
            <a:off x="1024467" y="1952359"/>
            <a:ext cx="6908799" cy="405897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W</a:t>
            </a:r>
          </a:p>
        </p:txBody>
      </p:sp>
      <p:sp>
        <p:nvSpPr>
          <p:cNvPr id="14" name="Right Brace 13"/>
          <p:cNvSpPr/>
          <p:nvPr/>
        </p:nvSpPr>
        <p:spPr>
          <a:xfrm rot="5400000">
            <a:off x="4394200" y="2963333"/>
            <a:ext cx="347134" cy="6908798"/>
          </a:xfrm>
          <a:prstGeom prst="rightBrace">
            <a:avLst>
              <a:gd name="adj1" fmla="val 501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089398" y="6591707"/>
            <a:ext cx="956737" cy="584775"/>
          </a:xfrm>
          <a:prstGeom prst="rect">
            <a:avLst/>
          </a:prstGeom>
          <a:noFill/>
        </p:spPr>
        <p:txBody>
          <a:bodyPr wrap="square" rtlCol="0">
            <a:spAutoFit/>
          </a:bodyPr>
          <a:lstStyle/>
          <a:p>
            <a:r>
              <a:rPr lang="en-US" sz="3200" dirty="0"/>
              <a:t>65K</a:t>
            </a:r>
          </a:p>
        </p:txBody>
      </p:sp>
      <p:sp>
        <p:nvSpPr>
          <p:cNvPr id="4" name="Left Brace 3"/>
          <p:cNvSpPr/>
          <p:nvPr/>
        </p:nvSpPr>
        <p:spPr>
          <a:xfrm>
            <a:off x="541867" y="1913466"/>
            <a:ext cx="296333" cy="4097865"/>
          </a:xfrm>
          <a:prstGeom prst="leftBrace">
            <a:avLst>
              <a:gd name="adj1" fmla="val 461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0" y="3580825"/>
            <a:ext cx="956737" cy="584775"/>
          </a:xfrm>
          <a:prstGeom prst="rect">
            <a:avLst/>
          </a:prstGeom>
          <a:noFill/>
        </p:spPr>
        <p:txBody>
          <a:bodyPr wrap="square" rtlCol="0">
            <a:spAutoFit/>
          </a:bodyPr>
          <a:lstStyle/>
          <a:p>
            <a:r>
              <a:rPr lang="en-US" sz="3200" dirty="0"/>
              <a:t>65K</a:t>
            </a:r>
          </a:p>
        </p:txBody>
      </p:sp>
    </p:spTree>
    <p:extLst>
      <p:ext uri="{BB962C8B-B14F-4D97-AF65-F5344CB8AC3E}">
        <p14:creationId xmlns:p14="http://schemas.microsoft.com/office/powerpoint/2010/main" val="3171388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model class</a:t>
            </a:r>
          </a:p>
        </p:txBody>
      </p:sp>
      <p:sp>
        <p:nvSpPr>
          <p:cNvPr id="3" name="Content Placeholder 2"/>
          <p:cNvSpPr>
            <a:spLocks noGrp="1"/>
          </p:cNvSpPr>
          <p:nvPr>
            <p:ph idx="1"/>
          </p:nvPr>
        </p:nvSpPr>
        <p:spPr>
          <a:xfrm>
            <a:off x="838200" y="1825625"/>
            <a:ext cx="10515600" cy="3779308"/>
          </a:xfrm>
        </p:spPr>
        <p:txBody>
          <a:bodyPr/>
          <a:lstStyle/>
          <a:p>
            <a:r>
              <a:rPr lang="en-US" dirty="0"/>
              <a:t>Will try and find P(y = 1 | x)</a:t>
            </a:r>
          </a:p>
          <a:p>
            <a:r>
              <a:rPr lang="en-US" dirty="0"/>
              <a:t>P(y=0 | x) = 1 - P(y=1 | x)</a:t>
            </a:r>
          </a:p>
          <a:p>
            <a:r>
              <a:rPr lang="en-US" dirty="0"/>
              <a:t>Need to find</a:t>
            </a:r>
          </a:p>
          <a:p>
            <a:r>
              <a:rPr lang="en-US" dirty="0"/>
              <a:t>But: </a:t>
            </a:r>
            <a:r>
              <a:rPr lang="en-US" i="1" dirty="0"/>
              <a:t>enormous number of possible mappings</a:t>
            </a:r>
            <a:r>
              <a:rPr lang="en-US" dirty="0"/>
              <a:t> </a:t>
            </a:r>
          </a:p>
        </p:txBody>
      </p:sp>
      <p:pic>
        <p:nvPicPr>
          <p:cNvPr id="4" name="Picture 3"/>
          <p:cNvPicPr>
            <a:picLocks noChangeAspect="1"/>
          </p:cNvPicPr>
          <p:nvPr/>
        </p:nvPicPr>
        <p:blipFill>
          <a:blip r:embed="rId2"/>
          <a:stretch>
            <a:fillRect/>
          </a:stretch>
        </p:blipFill>
        <p:spPr>
          <a:xfrm>
            <a:off x="3175000" y="2838450"/>
            <a:ext cx="2590800" cy="469900"/>
          </a:xfrm>
          <a:prstGeom prst="rect">
            <a:avLst/>
          </a:prstGeom>
        </p:spPr>
      </p:pic>
    </p:spTree>
    <p:extLst>
      <p:ext uri="{BB962C8B-B14F-4D97-AF65-F5344CB8AC3E}">
        <p14:creationId xmlns:p14="http://schemas.microsoft.com/office/powerpoint/2010/main" val="3460525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1: local connectivity</a:t>
            </a:r>
          </a:p>
        </p:txBody>
      </p:sp>
      <p:sp>
        <p:nvSpPr>
          <p:cNvPr id="3" name="Content Placeholder 2"/>
          <p:cNvSpPr>
            <a:spLocks noGrp="1"/>
          </p:cNvSpPr>
          <p:nvPr>
            <p:ph idx="1"/>
          </p:nvPr>
        </p:nvSpPr>
        <p:spPr/>
        <p:txBody>
          <a:bodyPr/>
          <a:lstStyle/>
          <a:p>
            <a:r>
              <a:rPr lang="en-US" dirty="0"/>
              <a:t>Pixels only related to nearby pixels</a:t>
            </a:r>
          </a:p>
          <a:p>
            <a:endParaRPr lang="en-US" dirty="0"/>
          </a:p>
        </p:txBody>
      </p:sp>
      <p:pic>
        <p:nvPicPr>
          <p:cNvPr id="4" name="Picture 3"/>
          <p:cNvPicPr>
            <a:picLocks noChangeAspect="1"/>
          </p:cNvPicPr>
          <p:nvPr/>
        </p:nvPicPr>
        <p:blipFill>
          <a:blip r:embed="rId2">
            <a:grayscl/>
          </a:blip>
          <a:stretch>
            <a:fillRect/>
          </a:stretch>
        </p:blipFill>
        <p:spPr>
          <a:xfrm>
            <a:off x="3056465" y="3313314"/>
            <a:ext cx="2683933" cy="2715359"/>
          </a:xfrm>
          <a:prstGeom prst="rect">
            <a:avLst/>
          </a:prstGeom>
        </p:spPr>
      </p:pic>
      <p:sp>
        <p:nvSpPr>
          <p:cNvPr id="5" name="Rectangle 4"/>
          <p:cNvSpPr/>
          <p:nvPr/>
        </p:nvSpPr>
        <p:spPr>
          <a:xfrm>
            <a:off x="6900332" y="3313313"/>
            <a:ext cx="2678008" cy="271535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49258" y="4434734"/>
            <a:ext cx="331894" cy="30929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216399" y="4389977"/>
            <a:ext cx="4066898" cy="452957"/>
            <a:chOff x="3014133" y="5123088"/>
            <a:chExt cx="5394433" cy="922112"/>
          </a:xfrm>
        </p:grpSpPr>
        <p:sp>
          <p:nvSpPr>
            <p:cNvPr id="7" name="Freeform 6"/>
            <p:cNvSpPr/>
            <p:nvPr/>
          </p:nvSpPr>
          <p:spPr>
            <a:xfrm>
              <a:off x="3048001" y="5166739"/>
              <a:ext cx="5256212" cy="861530"/>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 name="connsiteX0" fmla="*/ 4301067 w 4301067"/>
                <a:gd name="connsiteY0" fmla="*/ -1 h 2235199"/>
                <a:gd name="connsiteX1" fmla="*/ 0 w 4301067"/>
                <a:gd name="connsiteY1" fmla="*/ 1373669 h 2235199"/>
                <a:gd name="connsiteX2" fmla="*/ 0 w 4301067"/>
                <a:gd name="connsiteY2" fmla="*/ 2235199 h 2235199"/>
                <a:gd name="connsiteX3" fmla="*/ 4301067 w 4301067"/>
                <a:gd name="connsiteY3" fmla="*/ -1 h 2235199"/>
                <a:gd name="connsiteX0" fmla="*/ 5256212 w 5256212"/>
                <a:gd name="connsiteY0" fmla="*/ 418025 h 861530"/>
                <a:gd name="connsiteX1" fmla="*/ 0 w 5256212"/>
                <a:gd name="connsiteY1" fmla="*/ 0 h 861530"/>
                <a:gd name="connsiteX2" fmla="*/ 0 w 5256212"/>
                <a:gd name="connsiteY2" fmla="*/ 861530 h 861530"/>
                <a:gd name="connsiteX3" fmla="*/ 5256212 w 5256212"/>
                <a:gd name="connsiteY3" fmla="*/ 418025 h 861530"/>
              </a:gdLst>
              <a:ahLst/>
              <a:cxnLst>
                <a:cxn ang="0">
                  <a:pos x="connsiteX0" y="connsiteY0"/>
                </a:cxn>
                <a:cxn ang="0">
                  <a:pos x="connsiteX1" y="connsiteY1"/>
                </a:cxn>
                <a:cxn ang="0">
                  <a:pos x="connsiteX2" y="connsiteY2"/>
                </a:cxn>
                <a:cxn ang="0">
                  <a:pos x="connsiteX3" y="connsiteY3"/>
                </a:cxn>
              </a:cxnLst>
              <a:rect l="l" t="t" r="r" b="b"/>
              <a:pathLst>
                <a:path w="5256212" h="861530">
                  <a:moveTo>
                    <a:pt x="5256212" y="418025"/>
                  </a:moveTo>
                  <a:lnTo>
                    <a:pt x="0" y="0"/>
                  </a:lnTo>
                  <a:lnTo>
                    <a:pt x="0" y="861530"/>
                  </a:lnTo>
                  <a:lnTo>
                    <a:pt x="5256212" y="418025"/>
                  </a:lnTo>
                  <a:close/>
                </a:path>
              </a:pathLst>
            </a:cu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41501" y="5123088"/>
              <a:ext cx="5367065" cy="484943"/>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 name="connsiteX0" fmla="*/ 4290632 w 4290632"/>
                <a:gd name="connsiteY0" fmla="*/ 457200 h 1787223"/>
                <a:gd name="connsiteX1" fmla="*/ 0 w 4290632"/>
                <a:gd name="connsiteY1" fmla="*/ 1787223 h 1787223"/>
                <a:gd name="connsiteX2" fmla="*/ 2715832 w 4290632"/>
                <a:gd name="connsiteY2" fmla="*/ 0 h 1787223"/>
                <a:gd name="connsiteX3" fmla="*/ 4290632 w 4290632"/>
                <a:gd name="connsiteY3" fmla="*/ 457200 h 1787223"/>
                <a:gd name="connsiteX0" fmla="*/ 4290632 w 4290632"/>
                <a:gd name="connsiteY0" fmla="*/ 0 h 1330023"/>
                <a:gd name="connsiteX1" fmla="*/ 0 w 4290632"/>
                <a:gd name="connsiteY1" fmla="*/ 1330023 h 1330023"/>
                <a:gd name="connsiteX2" fmla="*/ 1099019 w 4290632"/>
                <a:gd name="connsiteY2" fmla="*/ 936228 h 1330023"/>
                <a:gd name="connsiteX3" fmla="*/ 4290632 w 4290632"/>
                <a:gd name="connsiteY3" fmla="*/ 0 h 1330023"/>
                <a:gd name="connsiteX0" fmla="*/ 5367065 w 5367065"/>
                <a:gd name="connsiteY0" fmla="*/ 878739 h 878738"/>
                <a:gd name="connsiteX1" fmla="*/ 0 w 5367065"/>
                <a:gd name="connsiteY1" fmla="*/ 393795 h 878738"/>
                <a:gd name="connsiteX2" fmla="*/ 1099019 w 5367065"/>
                <a:gd name="connsiteY2" fmla="*/ 0 h 878738"/>
                <a:gd name="connsiteX3" fmla="*/ 5367065 w 5367065"/>
                <a:gd name="connsiteY3" fmla="*/ 878739 h 878738"/>
                <a:gd name="connsiteX0" fmla="*/ 5367065 w 5367065"/>
                <a:gd name="connsiteY0" fmla="*/ 484945 h 484944"/>
                <a:gd name="connsiteX1" fmla="*/ 0 w 5367065"/>
                <a:gd name="connsiteY1" fmla="*/ 1 h 484944"/>
                <a:gd name="connsiteX2" fmla="*/ 841282 w 5367065"/>
                <a:gd name="connsiteY2" fmla="*/ 281001 h 484944"/>
                <a:gd name="connsiteX3" fmla="*/ 5367065 w 5367065"/>
                <a:gd name="connsiteY3" fmla="*/ 484945 h 484944"/>
                <a:gd name="connsiteX0" fmla="*/ 5367065 w 5367065"/>
                <a:gd name="connsiteY0" fmla="*/ 484945 h 484944"/>
                <a:gd name="connsiteX1" fmla="*/ 0 w 5367065"/>
                <a:gd name="connsiteY1" fmla="*/ 1 h 484944"/>
                <a:gd name="connsiteX2" fmla="*/ 871604 w 5367065"/>
                <a:gd name="connsiteY2" fmla="*/ 118119 h 484944"/>
                <a:gd name="connsiteX3" fmla="*/ 5367065 w 5367065"/>
                <a:gd name="connsiteY3" fmla="*/ 484945 h 484944"/>
              </a:gdLst>
              <a:ahLst/>
              <a:cxnLst>
                <a:cxn ang="0">
                  <a:pos x="connsiteX0" y="connsiteY0"/>
                </a:cxn>
                <a:cxn ang="0">
                  <a:pos x="connsiteX1" y="connsiteY1"/>
                </a:cxn>
                <a:cxn ang="0">
                  <a:pos x="connsiteX2" y="connsiteY2"/>
                </a:cxn>
                <a:cxn ang="0">
                  <a:pos x="connsiteX3" y="connsiteY3"/>
                </a:cxn>
              </a:cxnLst>
              <a:rect l="l" t="t" r="r" b="b"/>
              <a:pathLst>
                <a:path w="5367065" h="484944">
                  <a:moveTo>
                    <a:pt x="5367065" y="484945"/>
                  </a:moveTo>
                  <a:lnTo>
                    <a:pt x="0" y="1"/>
                  </a:lnTo>
                  <a:lnTo>
                    <a:pt x="871604" y="118119"/>
                  </a:lnTo>
                  <a:lnTo>
                    <a:pt x="5367065" y="484945"/>
                  </a:lnTo>
                  <a:close/>
                </a:path>
              </a:pathLst>
            </a:cu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14133" y="5584762"/>
              <a:ext cx="5330245" cy="460438"/>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 name="connsiteX0" fmla="*/ 4284134 w 4284134"/>
                <a:gd name="connsiteY0" fmla="*/ 0 h 2252133"/>
                <a:gd name="connsiteX1" fmla="*/ 0 w 4284134"/>
                <a:gd name="connsiteY1" fmla="*/ 2252133 h 2252133"/>
                <a:gd name="connsiteX2" fmla="*/ 1360709 w 4284134"/>
                <a:gd name="connsiteY2" fmla="*/ 2187974 h 2252133"/>
                <a:gd name="connsiteX3" fmla="*/ 4284134 w 4284134"/>
                <a:gd name="connsiteY3" fmla="*/ 0 h 2252133"/>
                <a:gd name="connsiteX0" fmla="*/ 4284134 w 4284134"/>
                <a:gd name="connsiteY0" fmla="*/ 0 h 2252133"/>
                <a:gd name="connsiteX1" fmla="*/ 0 w 4284134"/>
                <a:gd name="connsiteY1" fmla="*/ 2252133 h 2252133"/>
                <a:gd name="connsiteX2" fmla="*/ 821771 w 4284134"/>
                <a:gd name="connsiteY2" fmla="*/ 2218268 h 2252133"/>
                <a:gd name="connsiteX3" fmla="*/ 4284134 w 4284134"/>
                <a:gd name="connsiteY3" fmla="*/ 0 h 2252133"/>
                <a:gd name="connsiteX0" fmla="*/ 5330245 w 5330245"/>
                <a:gd name="connsiteY0" fmla="*/ 0 h 460438"/>
                <a:gd name="connsiteX1" fmla="*/ 0 w 5330245"/>
                <a:gd name="connsiteY1" fmla="*/ 460438 h 460438"/>
                <a:gd name="connsiteX2" fmla="*/ 821771 w 5330245"/>
                <a:gd name="connsiteY2" fmla="*/ 426573 h 460438"/>
                <a:gd name="connsiteX3" fmla="*/ 5330245 w 5330245"/>
                <a:gd name="connsiteY3" fmla="*/ 0 h 460438"/>
              </a:gdLst>
              <a:ahLst/>
              <a:cxnLst>
                <a:cxn ang="0">
                  <a:pos x="connsiteX0" y="connsiteY0"/>
                </a:cxn>
                <a:cxn ang="0">
                  <a:pos x="connsiteX1" y="connsiteY1"/>
                </a:cxn>
                <a:cxn ang="0">
                  <a:pos x="connsiteX2" y="connsiteY2"/>
                </a:cxn>
                <a:cxn ang="0">
                  <a:pos x="connsiteX3" y="connsiteY3"/>
                </a:cxn>
              </a:cxnLst>
              <a:rect l="l" t="t" r="r" b="b"/>
              <a:pathLst>
                <a:path w="5330245" h="460438">
                  <a:moveTo>
                    <a:pt x="5330245" y="0"/>
                  </a:moveTo>
                  <a:lnTo>
                    <a:pt x="0" y="460438"/>
                  </a:lnTo>
                  <a:lnTo>
                    <a:pt x="821771" y="426573"/>
                  </a:lnTo>
                  <a:lnTo>
                    <a:pt x="5330245" y="0"/>
                  </a:lnTo>
                  <a:close/>
                </a:path>
              </a:pathLst>
            </a:cu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C658D1B-7B78-CC45-BDC0-7968AD4B4ED9}"/>
              </a:ext>
            </a:extLst>
          </p:cNvPr>
          <p:cNvSpPr/>
          <p:nvPr/>
        </p:nvSpPr>
        <p:spPr>
          <a:xfrm>
            <a:off x="8012107" y="3594503"/>
            <a:ext cx="331894" cy="30929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13DF5A-09D9-B445-9AFC-1392C0E3D74D}"/>
              </a:ext>
            </a:extLst>
          </p:cNvPr>
          <p:cNvGrpSpPr/>
          <p:nvPr/>
        </p:nvGrpSpPr>
        <p:grpSpPr>
          <a:xfrm>
            <a:off x="4189829" y="3548337"/>
            <a:ext cx="4066898" cy="452957"/>
            <a:chOff x="3014133" y="5123088"/>
            <a:chExt cx="5394433" cy="922112"/>
          </a:xfrm>
          <a:solidFill>
            <a:srgbClr val="FF0000"/>
          </a:solidFill>
        </p:grpSpPr>
        <p:sp>
          <p:nvSpPr>
            <p:cNvPr id="13" name="Freeform 12">
              <a:extLst>
                <a:ext uri="{FF2B5EF4-FFF2-40B4-BE49-F238E27FC236}">
                  <a16:creationId xmlns:a16="http://schemas.microsoft.com/office/drawing/2014/main" id="{67C625C3-F583-A54B-B54A-CBD895C50C4D}"/>
                </a:ext>
              </a:extLst>
            </p:cNvPr>
            <p:cNvSpPr/>
            <p:nvPr/>
          </p:nvSpPr>
          <p:spPr>
            <a:xfrm>
              <a:off x="3048001" y="5166739"/>
              <a:ext cx="5256212" cy="861530"/>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 name="connsiteX0" fmla="*/ 4301067 w 4301067"/>
                <a:gd name="connsiteY0" fmla="*/ -1 h 2235199"/>
                <a:gd name="connsiteX1" fmla="*/ 0 w 4301067"/>
                <a:gd name="connsiteY1" fmla="*/ 1373669 h 2235199"/>
                <a:gd name="connsiteX2" fmla="*/ 0 w 4301067"/>
                <a:gd name="connsiteY2" fmla="*/ 2235199 h 2235199"/>
                <a:gd name="connsiteX3" fmla="*/ 4301067 w 4301067"/>
                <a:gd name="connsiteY3" fmla="*/ -1 h 2235199"/>
                <a:gd name="connsiteX0" fmla="*/ 5256212 w 5256212"/>
                <a:gd name="connsiteY0" fmla="*/ 418025 h 861530"/>
                <a:gd name="connsiteX1" fmla="*/ 0 w 5256212"/>
                <a:gd name="connsiteY1" fmla="*/ 0 h 861530"/>
                <a:gd name="connsiteX2" fmla="*/ 0 w 5256212"/>
                <a:gd name="connsiteY2" fmla="*/ 861530 h 861530"/>
                <a:gd name="connsiteX3" fmla="*/ 5256212 w 5256212"/>
                <a:gd name="connsiteY3" fmla="*/ 418025 h 861530"/>
              </a:gdLst>
              <a:ahLst/>
              <a:cxnLst>
                <a:cxn ang="0">
                  <a:pos x="connsiteX0" y="connsiteY0"/>
                </a:cxn>
                <a:cxn ang="0">
                  <a:pos x="connsiteX1" y="connsiteY1"/>
                </a:cxn>
                <a:cxn ang="0">
                  <a:pos x="connsiteX2" y="connsiteY2"/>
                </a:cxn>
                <a:cxn ang="0">
                  <a:pos x="connsiteX3" y="connsiteY3"/>
                </a:cxn>
              </a:cxnLst>
              <a:rect l="l" t="t" r="r" b="b"/>
              <a:pathLst>
                <a:path w="5256212" h="861530">
                  <a:moveTo>
                    <a:pt x="5256212" y="418025"/>
                  </a:moveTo>
                  <a:lnTo>
                    <a:pt x="0" y="0"/>
                  </a:lnTo>
                  <a:lnTo>
                    <a:pt x="0" y="861530"/>
                  </a:lnTo>
                  <a:lnTo>
                    <a:pt x="5256212" y="418025"/>
                  </a:lnTo>
                  <a:close/>
                </a:path>
              </a:pathLst>
            </a:cu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AD871CF1-C999-E344-9C41-8AF50CA15AA5}"/>
                </a:ext>
              </a:extLst>
            </p:cNvPr>
            <p:cNvSpPr/>
            <p:nvPr/>
          </p:nvSpPr>
          <p:spPr>
            <a:xfrm>
              <a:off x="3041501" y="5123088"/>
              <a:ext cx="5367065" cy="484943"/>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 name="connsiteX0" fmla="*/ 4290632 w 4290632"/>
                <a:gd name="connsiteY0" fmla="*/ 457200 h 1787223"/>
                <a:gd name="connsiteX1" fmla="*/ 0 w 4290632"/>
                <a:gd name="connsiteY1" fmla="*/ 1787223 h 1787223"/>
                <a:gd name="connsiteX2" fmla="*/ 2715832 w 4290632"/>
                <a:gd name="connsiteY2" fmla="*/ 0 h 1787223"/>
                <a:gd name="connsiteX3" fmla="*/ 4290632 w 4290632"/>
                <a:gd name="connsiteY3" fmla="*/ 457200 h 1787223"/>
                <a:gd name="connsiteX0" fmla="*/ 4290632 w 4290632"/>
                <a:gd name="connsiteY0" fmla="*/ 0 h 1330023"/>
                <a:gd name="connsiteX1" fmla="*/ 0 w 4290632"/>
                <a:gd name="connsiteY1" fmla="*/ 1330023 h 1330023"/>
                <a:gd name="connsiteX2" fmla="*/ 1099019 w 4290632"/>
                <a:gd name="connsiteY2" fmla="*/ 936228 h 1330023"/>
                <a:gd name="connsiteX3" fmla="*/ 4290632 w 4290632"/>
                <a:gd name="connsiteY3" fmla="*/ 0 h 1330023"/>
                <a:gd name="connsiteX0" fmla="*/ 5367065 w 5367065"/>
                <a:gd name="connsiteY0" fmla="*/ 878739 h 878738"/>
                <a:gd name="connsiteX1" fmla="*/ 0 w 5367065"/>
                <a:gd name="connsiteY1" fmla="*/ 393795 h 878738"/>
                <a:gd name="connsiteX2" fmla="*/ 1099019 w 5367065"/>
                <a:gd name="connsiteY2" fmla="*/ 0 h 878738"/>
                <a:gd name="connsiteX3" fmla="*/ 5367065 w 5367065"/>
                <a:gd name="connsiteY3" fmla="*/ 878739 h 878738"/>
                <a:gd name="connsiteX0" fmla="*/ 5367065 w 5367065"/>
                <a:gd name="connsiteY0" fmla="*/ 484945 h 484944"/>
                <a:gd name="connsiteX1" fmla="*/ 0 w 5367065"/>
                <a:gd name="connsiteY1" fmla="*/ 1 h 484944"/>
                <a:gd name="connsiteX2" fmla="*/ 841282 w 5367065"/>
                <a:gd name="connsiteY2" fmla="*/ 281001 h 484944"/>
                <a:gd name="connsiteX3" fmla="*/ 5367065 w 5367065"/>
                <a:gd name="connsiteY3" fmla="*/ 484945 h 484944"/>
                <a:gd name="connsiteX0" fmla="*/ 5367065 w 5367065"/>
                <a:gd name="connsiteY0" fmla="*/ 484945 h 484944"/>
                <a:gd name="connsiteX1" fmla="*/ 0 w 5367065"/>
                <a:gd name="connsiteY1" fmla="*/ 1 h 484944"/>
                <a:gd name="connsiteX2" fmla="*/ 871604 w 5367065"/>
                <a:gd name="connsiteY2" fmla="*/ 118119 h 484944"/>
                <a:gd name="connsiteX3" fmla="*/ 5367065 w 5367065"/>
                <a:gd name="connsiteY3" fmla="*/ 484945 h 484944"/>
              </a:gdLst>
              <a:ahLst/>
              <a:cxnLst>
                <a:cxn ang="0">
                  <a:pos x="connsiteX0" y="connsiteY0"/>
                </a:cxn>
                <a:cxn ang="0">
                  <a:pos x="connsiteX1" y="connsiteY1"/>
                </a:cxn>
                <a:cxn ang="0">
                  <a:pos x="connsiteX2" y="connsiteY2"/>
                </a:cxn>
                <a:cxn ang="0">
                  <a:pos x="connsiteX3" y="connsiteY3"/>
                </a:cxn>
              </a:cxnLst>
              <a:rect l="l" t="t" r="r" b="b"/>
              <a:pathLst>
                <a:path w="5367065" h="484944">
                  <a:moveTo>
                    <a:pt x="5367065" y="484945"/>
                  </a:moveTo>
                  <a:lnTo>
                    <a:pt x="0" y="1"/>
                  </a:lnTo>
                  <a:lnTo>
                    <a:pt x="871604" y="118119"/>
                  </a:lnTo>
                  <a:lnTo>
                    <a:pt x="5367065" y="48494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79A2FD49-DD27-8744-B2BE-7A1AC10E09E5}"/>
                </a:ext>
              </a:extLst>
            </p:cNvPr>
            <p:cNvSpPr/>
            <p:nvPr/>
          </p:nvSpPr>
          <p:spPr>
            <a:xfrm>
              <a:off x="3014133" y="5584762"/>
              <a:ext cx="5330245" cy="460438"/>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 name="connsiteX0" fmla="*/ 4284134 w 4284134"/>
                <a:gd name="connsiteY0" fmla="*/ 0 h 2252133"/>
                <a:gd name="connsiteX1" fmla="*/ 0 w 4284134"/>
                <a:gd name="connsiteY1" fmla="*/ 2252133 h 2252133"/>
                <a:gd name="connsiteX2" fmla="*/ 1360709 w 4284134"/>
                <a:gd name="connsiteY2" fmla="*/ 2187974 h 2252133"/>
                <a:gd name="connsiteX3" fmla="*/ 4284134 w 4284134"/>
                <a:gd name="connsiteY3" fmla="*/ 0 h 2252133"/>
                <a:gd name="connsiteX0" fmla="*/ 4284134 w 4284134"/>
                <a:gd name="connsiteY0" fmla="*/ 0 h 2252133"/>
                <a:gd name="connsiteX1" fmla="*/ 0 w 4284134"/>
                <a:gd name="connsiteY1" fmla="*/ 2252133 h 2252133"/>
                <a:gd name="connsiteX2" fmla="*/ 821771 w 4284134"/>
                <a:gd name="connsiteY2" fmla="*/ 2218268 h 2252133"/>
                <a:gd name="connsiteX3" fmla="*/ 4284134 w 4284134"/>
                <a:gd name="connsiteY3" fmla="*/ 0 h 2252133"/>
                <a:gd name="connsiteX0" fmla="*/ 5330245 w 5330245"/>
                <a:gd name="connsiteY0" fmla="*/ 0 h 460438"/>
                <a:gd name="connsiteX1" fmla="*/ 0 w 5330245"/>
                <a:gd name="connsiteY1" fmla="*/ 460438 h 460438"/>
                <a:gd name="connsiteX2" fmla="*/ 821771 w 5330245"/>
                <a:gd name="connsiteY2" fmla="*/ 426573 h 460438"/>
                <a:gd name="connsiteX3" fmla="*/ 5330245 w 5330245"/>
                <a:gd name="connsiteY3" fmla="*/ 0 h 460438"/>
              </a:gdLst>
              <a:ahLst/>
              <a:cxnLst>
                <a:cxn ang="0">
                  <a:pos x="connsiteX0" y="connsiteY0"/>
                </a:cxn>
                <a:cxn ang="0">
                  <a:pos x="connsiteX1" y="connsiteY1"/>
                </a:cxn>
                <a:cxn ang="0">
                  <a:pos x="connsiteX2" y="connsiteY2"/>
                </a:cxn>
                <a:cxn ang="0">
                  <a:pos x="connsiteX3" y="connsiteY3"/>
                </a:cxn>
              </a:cxnLst>
              <a:rect l="l" t="t" r="r" b="b"/>
              <a:pathLst>
                <a:path w="5330245" h="460438">
                  <a:moveTo>
                    <a:pt x="5330245" y="0"/>
                  </a:moveTo>
                  <a:lnTo>
                    <a:pt x="0" y="460438"/>
                  </a:lnTo>
                  <a:lnTo>
                    <a:pt x="821771" y="426573"/>
                  </a:lnTo>
                  <a:lnTo>
                    <a:pt x="5330245"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408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2: Translation invariance</a:t>
            </a:r>
          </a:p>
        </p:txBody>
      </p:sp>
      <p:sp>
        <p:nvSpPr>
          <p:cNvPr id="3" name="Content Placeholder 2"/>
          <p:cNvSpPr>
            <a:spLocks noGrp="1"/>
          </p:cNvSpPr>
          <p:nvPr>
            <p:ph idx="1"/>
          </p:nvPr>
        </p:nvSpPr>
        <p:spPr/>
        <p:txBody>
          <a:bodyPr/>
          <a:lstStyle/>
          <a:p>
            <a:r>
              <a:rPr lang="en-US" dirty="0"/>
              <a:t>Pixels only related to nearby pixels</a:t>
            </a:r>
          </a:p>
          <a:p>
            <a:endParaRPr lang="en-US" dirty="0"/>
          </a:p>
        </p:txBody>
      </p:sp>
      <p:pic>
        <p:nvPicPr>
          <p:cNvPr id="4" name="Picture 3"/>
          <p:cNvPicPr>
            <a:picLocks noChangeAspect="1"/>
          </p:cNvPicPr>
          <p:nvPr/>
        </p:nvPicPr>
        <p:blipFill>
          <a:blip r:embed="rId2">
            <a:grayscl/>
          </a:blip>
          <a:stretch>
            <a:fillRect/>
          </a:stretch>
        </p:blipFill>
        <p:spPr>
          <a:xfrm>
            <a:off x="3056465" y="3313314"/>
            <a:ext cx="2683933" cy="2715359"/>
          </a:xfrm>
          <a:prstGeom prst="rect">
            <a:avLst/>
          </a:prstGeom>
        </p:spPr>
      </p:pic>
      <p:sp>
        <p:nvSpPr>
          <p:cNvPr id="5" name="Rectangle 4"/>
          <p:cNvSpPr/>
          <p:nvPr/>
        </p:nvSpPr>
        <p:spPr>
          <a:xfrm>
            <a:off x="6900332" y="3313313"/>
            <a:ext cx="2678008" cy="2715359"/>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49258" y="4434734"/>
            <a:ext cx="331894" cy="30929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216399" y="4389977"/>
            <a:ext cx="4066898" cy="452957"/>
            <a:chOff x="3014133" y="5123088"/>
            <a:chExt cx="5394433" cy="922112"/>
          </a:xfrm>
        </p:grpSpPr>
        <p:sp>
          <p:nvSpPr>
            <p:cNvPr id="7" name="Freeform 6"/>
            <p:cNvSpPr/>
            <p:nvPr/>
          </p:nvSpPr>
          <p:spPr>
            <a:xfrm>
              <a:off x="3048001" y="5166739"/>
              <a:ext cx="5256212" cy="861530"/>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 name="connsiteX0" fmla="*/ 4301067 w 4301067"/>
                <a:gd name="connsiteY0" fmla="*/ -1 h 2235199"/>
                <a:gd name="connsiteX1" fmla="*/ 0 w 4301067"/>
                <a:gd name="connsiteY1" fmla="*/ 1373669 h 2235199"/>
                <a:gd name="connsiteX2" fmla="*/ 0 w 4301067"/>
                <a:gd name="connsiteY2" fmla="*/ 2235199 h 2235199"/>
                <a:gd name="connsiteX3" fmla="*/ 4301067 w 4301067"/>
                <a:gd name="connsiteY3" fmla="*/ -1 h 2235199"/>
                <a:gd name="connsiteX0" fmla="*/ 5256212 w 5256212"/>
                <a:gd name="connsiteY0" fmla="*/ 418025 h 861530"/>
                <a:gd name="connsiteX1" fmla="*/ 0 w 5256212"/>
                <a:gd name="connsiteY1" fmla="*/ 0 h 861530"/>
                <a:gd name="connsiteX2" fmla="*/ 0 w 5256212"/>
                <a:gd name="connsiteY2" fmla="*/ 861530 h 861530"/>
                <a:gd name="connsiteX3" fmla="*/ 5256212 w 5256212"/>
                <a:gd name="connsiteY3" fmla="*/ 418025 h 861530"/>
              </a:gdLst>
              <a:ahLst/>
              <a:cxnLst>
                <a:cxn ang="0">
                  <a:pos x="connsiteX0" y="connsiteY0"/>
                </a:cxn>
                <a:cxn ang="0">
                  <a:pos x="connsiteX1" y="connsiteY1"/>
                </a:cxn>
                <a:cxn ang="0">
                  <a:pos x="connsiteX2" y="connsiteY2"/>
                </a:cxn>
                <a:cxn ang="0">
                  <a:pos x="connsiteX3" y="connsiteY3"/>
                </a:cxn>
              </a:cxnLst>
              <a:rect l="l" t="t" r="r" b="b"/>
              <a:pathLst>
                <a:path w="5256212" h="861530">
                  <a:moveTo>
                    <a:pt x="5256212" y="418025"/>
                  </a:moveTo>
                  <a:lnTo>
                    <a:pt x="0" y="0"/>
                  </a:lnTo>
                  <a:lnTo>
                    <a:pt x="0" y="861530"/>
                  </a:lnTo>
                  <a:lnTo>
                    <a:pt x="5256212" y="418025"/>
                  </a:lnTo>
                  <a:close/>
                </a:path>
              </a:pathLst>
            </a:cu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41501" y="5123088"/>
              <a:ext cx="5367065" cy="484943"/>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 name="connsiteX0" fmla="*/ 4290632 w 4290632"/>
                <a:gd name="connsiteY0" fmla="*/ 457200 h 1787223"/>
                <a:gd name="connsiteX1" fmla="*/ 0 w 4290632"/>
                <a:gd name="connsiteY1" fmla="*/ 1787223 h 1787223"/>
                <a:gd name="connsiteX2" fmla="*/ 2715832 w 4290632"/>
                <a:gd name="connsiteY2" fmla="*/ 0 h 1787223"/>
                <a:gd name="connsiteX3" fmla="*/ 4290632 w 4290632"/>
                <a:gd name="connsiteY3" fmla="*/ 457200 h 1787223"/>
                <a:gd name="connsiteX0" fmla="*/ 4290632 w 4290632"/>
                <a:gd name="connsiteY0" fmla="*/ 0 h 1330023"/>
                <a:gd name="connsiteX1" fmla="*/ 0 w 4290632"/>
                <a:gd name="connsiteY1" fmla="*/ 1330023 h 1330023"/>
                <a:gd name="connsiteX2" fmla="*/ 1099019 w 4290632"/>
                <a:gd name="connsiteY2" fmla="*/ 936228 h 1330023"/>
                <a:gd name="connsiteX3" fmla="*/ 4290632 w 4290632"/>
                <a:gd name="connsiteY3" fmla="*/ 0 h 1330023"/>
                <a:gd name="connsiteX0" fmla="*/ 5367065 w 5367065"/>
                <a:gd name="connsiteY0" fmla="*/ 878739 h 878738"/>
                <a:gd name="connsiteX1" fmla="*/ 0 w 5367065"/>
                <a:gd name="connsiteY1" fmla="*/ 393795 h 878738"/>
                <a:gd name="connsiteX2" fmla="*/ 1099019 w 5367065"/>
                <a:gd name="connsiteY2" fmla="*/ 0 h 878738"/>
                <a:gd name="connsiteX3" fmla="*/ 5367065 w 5367065"/>
                <a:gd name="connsiteY3" fmla="*/ 878739 h 878738"/>
                <a:gd name="connsiteX0" fmla="*/ 5367065 w 5367065"/>
                <a:gd name="connsiteY0" fmla="*/ 484945 h 484944"/>
                <a:gd name="connsiteX1" fmla="*/ 0 w 5367065"/>
                <a:gd name="connsiteY1" fmla="*/ 1 h 484944"/>
                <a:gd name="connsiteX2" fmla="*/ 841282 w 5367065"/>
                <a:gd name="connsiteY2" fmla="*/ 281001 h 484944"/>
                <a:gd name="connsiteX3" fmla="*/ 5367065 w 5367065"/>
                <a:gd name="connsiteY3" fmla="*/ 484945 h 484944"/>
                <a:gd name="connsiteX0" fmla="*/ 5367065 w 5367065"/>
                <a:gd name="connsiteY0" fmla="*/ 484945 h 484944"/>
                <a:gd name="connsiteX1" fmla="*/ 0 w 5367065"/>
                <a:gd name="connsiteY1" fmla="*/ 1 h 484944"/>
                <a:gd name="connsiteX2" fmla="*/ 871604 w 5367065"/>
                <a:gd name="connsiteY2" fmla="*/ 118119 h 484944"/>
                <a:gd name="connsiteX3" fmla="*/ 5367065 w 5367065"/>
                <a:gd name="connsiteY3" fmla="*/ 484945 h 484944"/>
              </a:gdLst>
              <a:ahLst/>
              <a:cxnLst>
                <a:cxn ang="0">
                  <a:pos x="connsiteX0" y="connsiteY0"/>
                </a:cxn>
                <a:cxn ang="0">
                  <a:pos x="connsiteX1" y="connsiteY1"/>
                </a:cxn>
                <a:cxn ang="0">
                  <a:pos x="connsiteX2" y="connsiteY2"/>
                </a:cxn>
                <a:cxn ang="0">
                  <a:pos x="connsiteX3" y="connsiteY3"/>
                </a:cxn>
              </a:cxnLst>
              <a:rect l="l" t="t" r="r" b="b"/>
              <a:pathLst>
                <a:path w="5367065" h="484944">
                  <a:moveTo>
                    <a:pt x="5367065" y="484945"/>
                  </a:moveTo>
                  <a:lnTo>
                    <a:pt x="0" y="1"/>
                  </a:lnTo>
                  <a:lnTo>
                    <a:pt x="871604" y="118119"/>
                  </a:lnTo>
                  <a:lnTo>
                    <a:pt x="5367065" y="484945"/>
                  </a:lnTo>
                  <a:close/>
                </a:path>
              </a:pathLst>
            </a:cu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14133" y="5584762"/>
              <a:ext cx="5330245" cy="460438"/>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 name="connsiteX0" fmla="*/ 4284134 w 4284134"/>
                <a:gd name="connsiteY0" fmla="*/ 0 h 2252133"/>
                <a:gd name="connsiteX1" fmla="*/ 0 w 4284134"/>
                <a:gd name="connsiteY1" fmla="*/ 2252133 h 2252133"/>
                <a:gd name="connsiteX2" fmla="*/ 1360709 w 4284134"/>
                <a:gd name="connsiteY2" fmla="*/ 2187974 h 2252133"/>
                <a:gd name="connsiteX3" fmla="*/ 4284134 w 4284134"/>
                <a:gd name="connsiteY3" fmla="*/ 0 h 2252133"/>
                <a:gd name="connsiteX0" fmla="*/ 4284134 w 4284134"/>
                <a:gd name="connsiteY0" fmla="*/ 0 h 2252133"/>
                <a:gd name="connsiteX1" fmla="*/ 0 w 4284134"/>
                <a:gd name="connsiteY1" fmla="*/ 2252133 h 2252133"/>
                <a:gd name="connsiteX2" fmla="*/ 821771 w 4284134"/>
                <a:gd name="connsiteY2" fmla="*/ 2218268 h 2252133"/>
                <a:gd name="connsiteX3" fmla="*/ 4284134 w 4284134"/>
                <a:gd name="connsiteY3" fmla="*/ 0 h 2252133"/>
                <a:gd name="connsiteX0" fmla="*/ 5330245 w 5330245"/>
                <a:gd name="connsiteY0" fmla="*/ 0 h 460438"/>
                <a:gd name="connsiteX1" fmla="*/ 0 w 5330245"/>
                <a:gd name="connsiteY1" fmla="*/ 460438 h 460438"/>
                <a:gd name="connsiteX2" fmla="*/ 821771 w 5330245"/>
                <a:gd name="connsiteY2" fmla="*/ 426573 h 460438"/>
                <a:gd name="connsiteX3" fmla="*/ 5330245 w 5330245"/>
                <a:gd name="connsiteY3" fmla="*/ 0 h 460438"/>
              </a:gdLst>
              <a:ahLst/>
              <a:cxnLst>
                <a:cxn ang="0">
                  <a:pos x="connsiteX0" y="connsiteY0"/>
                </a:cxn>
                <a:cxn ang="0">
                  <a:pos x="connsiteX1" y="connsiteY1"/>
                </a:cxn>
                <a:cxn ang="0">
                  <a:pos x="connsiteX2" y="connsiteY2"/>
                </a:cxn>
                <a:cxn ang="0">
                  <a:pos x="connsiteX3" y="connsiteY3"/>
                </a:cxn>
              </a:cxnLst>
              <a:rect l="l" t="t" r="r" b="b"/>
              <a:pathLst>
                <a:path w="5330245" h="460438">
                  <a:moveTo>
                    <a:pt x="5330245" y="0"/>
                  </a:moveTo>
                  <a:lnTo>
                    <a:pt x="0" y="460438"/>
                  </a:lnTo>
                  <a:lnTo>
                    <a:pt x="821771" y="426573"/>
                  </a:lnTo>
                  <a:lnTo>
                    <a:pt x="5330245" y="0"/>
                  </a:lnTo>
                  <a:close/>
                </a:path>
              </a:pathLst>
            </a:cu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932B830-6846-2B41-BA7C-8DB1741F298B}"/>
              </a:ext>
            </a:extLst>
          </p:cNvPr>
          <p:cNvSpPr/>
          <p:nvPr/>
        </p:nvSpPr>
        <p:spPr>
          <a:xfrm>
            <a:off x="8012107" y="3594503"/>
            <a:ext cx="331894" cy="30929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91BB19C-5DCE-B840-B14B-49D33526C014}"/>
              </a:ext>
            </a:extLst>
          </p:cNvPr>
          <p:cNvGrpSpPr/>
          <p:nvPr/>
        </p:nvGrpSpPr>
        <p:grpSpPr>
          <a:xfrm>
            <a:off x="4189829" y="3548337"/>
            <a:ext cx="4066898" cy="452957"/>
            <a:chOff x="3014133" y="5123088"/>
            <a:chExt cx="5394433" cy="922112"/>
          </a:xfrm>
        </p:grpSpPr>
        <p:sp>
          <p:nvSpPr>
            <p:cNvPr id="12" name="Freeform 11">
              <a:extLst>
                <a:ext uri="{FF2B5EF4-FFF2-40B4-BE49-F238E27FC236}">
                  <a16:creationId xmlns:a16="http://schemas.microsoft.com/office/drawing/2014/main" id="{737B43CC-D9D8-4D4B-ADEE-7CAD35FC350F}"/>
                </a:ext>
              </a:extLst>
            </p:cNvPr>
            <p:cNvSpPr/>
            <p:nvPr/>
          </p:nvSpPr>
          <p:spPr>
            <a:xfrm>
              <a:off x="3048001" y="5166739"/>
              <a:ext cx="5256212" cy="861530"/>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 name="connsiteX0" fmla="*/ 4301067 w 4301067"/>
                <a:gd name="connsiteY0" fmla="*/ -1 h 2235199"/>
                <a:gd name="connsiteX1" fmla="*/ 0 w 4301067"/>
                <a:gd name="connsiteY1" fmla="*/ 1373669 h 2235199"/>
                <a:gd name="connsiteX2" fmla="*/ 0 w 4301067"/>
                <a:gd name="connsiteY2" fmla="*/ 2235199 h 2235199"/>
                <a:gd name="connsiteX3" fmla="*/ 4301067 w 4301067"/>
                <a:gd name="connsiteY3" fmla="*/ -1 h 2235199"/>
                <a:gd name="connsiteX0" fmla="*/ 5256212 w 5256212"/>
                <a:gd name="connsiteY0" fmla="*/ 418025 h 861530"/>
                <a:gd name="connsiteX1" fmla="*/ 0 w 5256212"/>
                <a:gd name="connsiteY1" fmla="*/ 0 h 861530"/>
                <a:gd name="connsiteX2" fmla="*/ 0 w 5256212"/>
                <a:gd name="connsiteY2" fmla="*/ 861530 h 861530"/>
                <a:gd name="connsiteX3" fmla="*/ 5256212 w 5256212"/>
                <a:gd name="connsiteY3" fmla="*/ 418025 h 861530"/>
              </a:gdLst>
              <a:ahLst/>
              <a:cxnLst>
                <a:cxn ang="0">
                  <a:pos x="connsiteX0" y="connsiteY0"/>
                </a:cxn>
                <a:cxn ang="0">
                  <a:pos x="connsiteX1" y="connsiteY1"/>
                </a:cxn>
                <a:cxn ang="0">
                  <a:pos x="connsiteX2" y="connsiteY2"/>
                </a:cxn>
                <a:cxn ang="0">
                  <a:pos x="connsiteX3" y="connsiteY3"/>
                </a:cxn>
              </a:cxnLst>
              <a:rect l="l" t="t" r="r" b="b"/>
              <a:pathLst>
                <a:path w="5256212" h="861530">
                  <a:moveTo>
                    <a:pt x="5256212" y="418025"/>
                  </a:moveTo>
                  <a:lnTo>
                    <a:pt x="0" y="0"/>
                  </a:lnTo>
                  <a:lnTo>
                    <a:pt x="0" y="861530"/>
                  </a:lnTo>
                  <a:lnTo>
                    <a:pt x="5256212" y="418025"/>
                  </a:lnTo>
                  <a:close/>
                </a:path>
              </a:pathLst>
            </a:cu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E44F6140-301B-F149-B3C0-BC1CC176C83B}"/>
                </a:ext>
              </a:extLst>
            </p:cNvPr>
            <p:cNvSpPr/>
            <p:nvPr/>
          </p:nvSpPr>
          <p:spPr>
            <a:xfrm>
              <a:off x="3041501" y="5123088"/>
              <a:ext cx="5367065" cy="484943"/>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 name="connsiteX0" fmla="*/ 4290632 w 4290632"/>
                <a:gd name="connsiteY0" fmla="*/ 457200 h 1787223"/>
                <a:gd name="connsiteX1" fmla="*/ 0 w 4290632"/>
                <a:gd name="connsiteY1" fmla="*/ 1787223 h 1787223"/>
                <a:gd name="connsiteX2" fmla="*/ 2715832 w 4290632"/>
                <a:gd name="connsiteY2" fmla="*/ 0 h 1787223"/>
                <a:gd name="connsiteX3" fmla="*/ 4290632 w 4290632"/>
                <a:gd name="connsiteY3" fmla="*/ 457200 h 1787223"/>
                <a:gd name="connsiteX0" fmla="*/ 4290632 w 4290632"/>
                <a:gd name="connsiteY0" fmla="*/ 0 h 1330023"/>
                <a:gd name="connsiteX1" fmla="*/ 0 w 4290632"/>
                <a:gd name="connsiteY1" fmla="*/ 1330023 h 1330023"/>
                <a:gd name="connsiteX2" fmla="*/ 1099019 w 4290632"/>
                <a:gd name="connsiteY2" fmla="*/ 936228 h 1330023"/>
                <a:gd name="connsiteX3" fmla="*/ 4290632 w 4290632"/>
                <a:gd name="connsiteY3" fmla="*/ 0 h 1330023"/>
                <a:gd name="connsiteX0" fmla="*/ 5367065 w 5367065"/>
                <a:gd name="connsiteY0" fmla="*/ 878739 h 878738"/>
                <a:gd name="connsiteX1" fmla="*/ 0 w 5367065"/>
                <a:gd name="connsiteY1" fmla="*/ 393795 h 878738"/>
                <a:gd name="connsiteX2" fmla="*/ 1099019 w 5367065"/>
                <a:gd name="connsiteY2" fmla="*/ 0 h 878738"/>
                <a:gd name="connsiteX3" fmla="*/ 5367065 w 5367065"/>
                <a:gd name="connsiteY3" fmla="*/ 878739 h 878738"/>
                <a:gd name="connsiteX0" fmla="*/ 5367065 w 5367065"/>
                <a:gd name="connsiteY0" fmla="*/ 484945 h 484944"/>
                <a:gd name="connsiteX1" fmla="*/ 0 w 5367065"/>
                <a:gd name="connsiteY1" fmla="*/ 1 h 484944"/>
                <a:gd name="connsiteX2" fmla="*/ 841282 w 5367065"/>
                <a:gd name="connsiteY2" fmla="*/ 281001 h 484944"/>
                <a:gd name="connsiteX3" fmla="*/ 5367065 w 5367065"/>
                <a:gd name="connsiteY3" fmla="*/ 484945 h 484944"/>
                <a:gd name="connsiteX0" fmla="*/ 5367065 w 5367065"/>
                <a:gd name="connsiteY0" fmla="*/ 484945 h 484944"/>
                <a:gd name="connsiteX1" fmla="*/ 0 w 5367065"/>
                <a:gd name="connsiteY1" fmla="*/ 1 h 484944"/>
                <a:gd name="connsiteX2" fmla="*/ 871604 w 5367065"/>
                <a:gd name="connsiteY2" fmla="*/ 118119 h 484944"/>
                <a:gd name="connsiteX3" fmla="*/ 5367065 w 5367065"/>
                <a:gd name="connsiteY3" fmla="*/ 484945 h 484944"/>
              </a:gdLst>
              <a:ahLst/>
              <a:cxnLst>
                <a:cxn ang="0">
                  <a:pos x="connsiteX0" y="connsiteY0"/>
                </a:cxn>
                <a:cxn ang="0">
                  <a:pos x="connsiteX1" y="connsiteY1"/>
                </a:cxn>
                <a:cxn ang="0">
                  <a:pos x="connsiteX2" y="connsiteY2"/>
                </a:cxn>
                <a:cxn ang="0">
                  <a:pos x="connsiteX3" y="connsiteY3"/>
                </a:cxn>
              </a:cxnLst>
              <a:rect l="l" t="t" r="r" b="b"/>
              <a:pathLst>
                <a:path w="5367065" h="484944">
                  <a:moveTo>
                    <a:pt x="5367065" y="484945"/>
                  </a:moveTo>
                  <a:lnTo>
                    <a:pt x="0" y="1"/>
                  </a:lnTo>
                  <a:lnTo>
                    <a:pt x="871604" y="118119"/>
                  </a:lnTo>
                  <a:lnTo>
                    <a:pt x="5367065" y="484945"/>
                  </a:lnTo>
                  <a:close/>
                </a:path>
              </a:pathLst>
            </a:cu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FE5760DC-57FB-A64A-A212-EB4CE4B08D7A}"/>
                </a:ext>
              </a:extLst>
            </p:cNvPr>
            <p:cNvSpPr/>
            <p:nvPr/>
          </p:nvSpPr>
          <p:spPr>
            <a:xfrm>
              <a:off x="3014133" y="5584762"/>
              <a:ext cx="5330245" cy="460438"/>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 name="connsiteX0" fmla="*/ 4284134 w 4284134"/>
                <a:gd name="connsiteY0" fmla="*/ 0 h 2252133"/>
                <a:gd name="connsiteX1" fmla="*/ 0 w 4284134"/>
                <a:gd name="connsiteY1" fmla="*/ 2252133 h 2252133"/>
                <a:gd name="connsiteX2" fmla="*/ 1360709 w 4284134"/>
                <a:gd name="connsiteY2" fmla="*/ 2187974 h 2252133"/>
                <a:gd name="connsiteX3" fmla="*/ 4284134 w 4284134"/>
                <a:gd name="connsiteY3" fmla="*/ 0 h 2252133"/>
                <a:gd name="connsiteX0" fmla="*/ 4284134 w 4284134"/>
                <a:gd name="connsiteY0" fmla="*/ 0 h 2252133"/>
                <a:gd name="connsiteX1" fmla="*/ 0 w 4284134"/>
                <a:gd name="connsiteY1" fmla="*/ 2252133 h 2252133"/>
                <a:gd name="connsiteX2" fmla="*/ 821771 w 4284134"/>
                <a:gd name="connsiteY2" fmla="*/ 2218268 h 2252133"/>
                <a:gd name="connsiteX3" fmla="*/ 4284134 w 4284134"/>
                <a:gd name="connsiteY3" fmla="*/ 0 h 2252133"/>
                <a:gd name="connsiteX0" fmla="*/ 5330245 w 5330245"/>
                <a:gd name="connsiteY0" fmla="*/ 0 h 460438"/>
                <a:gd name="connsiteX1" fmla="*/ 0 w 5330245"/>
                <a:gd name="connsiteY1" fmla="*/ 460438 h 460438"/>
                <a:gd name="connsiteX2" fmla="*/ 821771 w 5330245"/>
                <a:gd name="connsiteY2" fmla="*/ 426573 h 460438"/>
                <a:gd name="connsiteX3" fmla="*/ 5330245 w 5330245"/>
                <a:gd name="connsiteY3" fmla="*/ 0 h 460438"/>
              </a:gdLst>
              <a:ahLst/>
              <a:cxnLst>
                <a:cxn ang="0">
                  <a:pos x="connsiteX0" y="connsiteY0"/>
                </a:cxn>
                <a:cxn ang="0">
                  <a:pos x="connsiteX1" y="connsiteY1"/>
                </a:cxn>
                <a:cxn ang="0">
                  <a:pos x="connsiteX2" y="connsiteY2"/>
                </a:cxn>
                <a:cxn ang="0">
                  <a:pos x="connsiteX3" y="connsiteY3"/>
                </a:cxn>
              </a:cxnLst>
              <a:rect l="l" t="t" r="r" b="b"/>
              <a:pathLst>
                <a:path w="5330245" h="460438">
                  <a:moveTo>
                    <a:pt x="5330245" y="0"/>
                  </a:moveTo>
                  <a:lnTo>
                    <a:pt x="0" y="460438"/>
                  </a:lnTo>
                  <a:lnTo>
                    <a:pt x="821771" y="426573"/>
                  </a:lnTo>
                  <a:lnTo>
                    <a:pt x="5330245" y="0"/>
                  </a:lnTo>
                  <a:close/>
                </a:path>
              </a:pathLst>
            </a:cu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304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connectivity + translation invariance = </a:t>
            </a:r>
            <a:r>
              <a:rPr lang="en-US" i="1" dirty="0"/>
              <a:t>convolution</a:t>
            </a:r>
            <a:endParaRPr lang="en-US" dirty="0"/>
          </a:p>
        </p:txBody>
      </p:sp>
      <p:pic>
        <p:nvPicPr>
          <p:cNvPr id="4" name="Picture 3"/>
          <p:cNvPicPr>
            <a:picLocks noChangeAspect="1"/>
          </p:cNvPicPr>
          <p:nvPr/>
        </p:nvPicPr>
        <p:blipFill>
          <a:blip r:embed="rId2">
            <a:grayscl/>
          </a:blip>
          <a:stretch>
            <a:fillRect/>
          </a:stretch>
        </p:blipFill>
        <p:spPr>
          <a:xfrm>
            <a:off x="5325533" y="2940782"/>
            <a:ext cx="2683933" cy="2715359"/>
          </a:xfrm>
          <a:prstGeom prst="rect">
            <a:avLst/>
          </a:prstGeom>
        </p:spPr>
      </p:pic>
      <p:graphicFrame>
        <p:nvGraphicFramePr>
          <p:cNvPr id="5" name="Table 4"/>
          <p:cNvGraphicFramePr>
            <a:graphicFrameLocks noGrp="1"/>
          </p:cNvGraphicFramePr>
          <p:nvPr>
            <p:extLst/>
          </p:nvPr>
        </p:nvGraphicFramePr>
        <p:xfrm>
          <a:off x="313265" y="2940782"/>
          <a:ext cx="2963334" cy="1921935"/>
        </p:xfrm>
        <a:graphic>
          <a:graphicData uri="http://schemas.openxmlformats.org/drawingml/2006/table">
            <a:tbl>
              <a:tblPr firstRow="1" bandRow="1">
                <a:tableStyleId>{5C22544A-7EE6-4342-B048-85BDC9FD1C3A}</a:tableStyleId>
              </a:tblPr>
              <a:tblGrid>
                <a:gridCol w="987778">
                  <a:extLst>
                    <a:ext uri="{9D8B030D-6E8A-4147-A177-3AD203B41FA5}">
                      <a16:colId xmlns:a16="http://schemas.microsoft.com/office/drawing/2014/main" val="20000"/>
                    </a:ext>
                  </a:extLst>
                </a:gridCol>
                <a:gridCol w="987778">
                  <a:extLst>
                    <a:ext uri="{9D8B030D-6E8A-4147-A177-3AD203B41FA5}">
                      <a16:colId xmlns:a16="http://schemas.microsoft.com/office/drawing/2014/main" val="20001"/>
                    </a:ext>
                  </a:extLst>
                </a:gridCol>
                <a:gridCol w="987778">
                  <a:extLst>
                    <a:ext uri="{9D8B030D-6E8A-4147-A177-3AD203B41FA5}">
                      <a16:colId xmlns:a16="http://schemas.microsoft.com/office/drawing/2014/main" val="20002"/>
                    </a:ext>
                  </a:extLst>
                </a:gridCol>
              </a:tblGrid>
              <a:tr h="640645">
                <a:tc>
                  <a:txBody>
                    <a:bodyPr/>
                    <a:lstStyle/>
                    <a:p>
                      <a:pPr algn="ctr"/>
                      <a:r>
                        <a:rPr lang="en-US" b="0" dirty="0">
                          <a:solidFill>
                            <a:schemeClr val="tx1"/>
                          </a:solidFill>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0645">
                <a:tc>
                  <a:txBody>
                    <a:bodyPr/>
                    <a:lstStyle/>
                    <a:p>
                      <a:pPr algn="ctr"/>
                      <a:r>
                        <a:rPr lang="en-US" b="0" dirty="0">
                          <a:solidFill>
                            <a:schemeClr val="tx1"/>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0645">
                <a:tc>
                  <a:txBody>
                    <a:bodyPr/>
                    <a:lstStyle/>
                    <a:p>
                      <a:pPr algn="ctr"/>
                      <a:r>
                        <a:rPr lang="en-US" b="0"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5325533" y="2940782"/>
            <a:ext cx="770467" cy="75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4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connectivity + translation invariance = </a:t>
            </a:r>
            <a:r>
              <a:rPr lang="en-US" i="1" dirty="0"/>
              <a:t>convolution</a:t>
            </a:r>
            <a:endParaRPr lang="en-US" dirty="0"/>
          </a:p>
        </p:txBody>
      </p:sp>
      <p:pic>
        <p:nvPicPr>
          <p:cNvPr id="4" name="Picture 3"/>
          <p:cNvPicPr>
            <a:picLocks noChangeAspect="1"/>
          </p:cNvPicPr>
          <p:nvPr/>
        </p:nvPicPr>
        <p:blipFill>
          <a:blip r:embed="rId2">
            <a:grayscl/>
          </a:blip>
          <a:stretch>
            <a:fillRect/>
          </a:stretch>
        </p:blipFill>
        <p:spPr>
          <a:xfrm>
            <a:off x="5325533" y="2940782"/>
            <a:ext cx="2683933" cy="2715359"/>
          </a:xfrm>
          <a:prstGeom prst="rect">
            <a:avLst/>
          </a:prstGeom>
        </p:spPr>
      </p:pic>
      <p:graphicFrame>
        <p:nvGraphicFramePr>
          <p:cNvPr id="5" name="Table 4"/>
          <p:cNvGraphicFramePr>
            <a:graphicFrameLocks noGrp="1"/>
          </p:cNvGraphicFramePr>
          <p:nvPr>
            <p:extLst/>
          </p:nvPr>
        </p:nvGraphicFramePr>
        <p:xfrm>
          <a:off x="313265" y="2940782"/>
          <a:ext cx="2963334" cy="1921935"/>
        </p:xfrm>
        <a:graphic>
          <a:graphicData uri="http://schemas.openxmlformats.org/drawingml/2006/table">
            <a:tbl>
              <a:tblPr firstRow="1" bandRow="1">
                <a:tableStyleId>{5C22544A-7EE6-4342-B048-85BDC9FD1C3A}</a:tableStyleId>
              </a:tblPr>
              <a:tblGrid>
                <a:gridCol w="987778">
                  <a:extLst>
                    <a:ext uri="{9D8B030D-6E8A-4147-A177-3AD203B41FA5}">
                      <a16:colId xmlns:a16="http://schemas.microsoft.com/office/drawing/2014/main" val="20000"/>
                    </a:ext>
                  </a:extLst>
                </a:gridCol>
                <a:gridCol w="987778">
                  <a:extLst>
                    <a:ext uri="{9D8B030D-6E8A-4147-A177-3AD203B41FA5}">
                      <a16:colId xmlns:a16="http://schemas.microsoft.com/office/drawing/2014/main" val="20001"/>
                    </a:ext>
                  </a:extLst>
                </a:gridCol>
                <a:gridCol w="987778">
                  <a:extLst>
                    <a:ext uri="{9D8B030D-6E8A-4147-A177-3AD203B41FA5}">
                      <a16:colId xmlns:a16="http://schemas.microsoft.com/office/drawing/2014/main" val="20002"/>
                    </a:ext>
                  </a:extLst>
                </a:gridCol>
              </a:tblGrid>
              <a:tr h="640645">
                <a:tc>
                  <a:txBody>
                    <a:bodyPr/>
                    <a:lstStyle/>
                    <a:p>
                      <a:pPr algn="ctr"/>
                      <a:r>
                        <a:rPr lang="en-US" b="0" dirty="0">
                          <a:solidFill>
                            <a:schemeClr val="tx1"/>
                          </a:solidFill>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0645">
                <a:tc>
                  <a:txBody>
                    <a:bodyPr/>
                    <a:lstStyle/>
                    <a:p>
                      <a:pPr algn="ctr"/>
                      <a:r>
                        <a:rPr lang="en-US" b="0" dirty="0">
                          <a:solidFill>
                            <a:schemeClr val="tx1"/>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0645">
                <a:tc>
                  <a:txBody>
                    <a:bodyPr/>
                    <a:lstStyle/>
                    <a:p>
                      <a:pPr algn="ctr"/>
                      <a:r>
                        <a:rPr lang="en-US" b="0"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5325533" y="2940782"/>
            <a:ext cx="770467" cy="75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2928445"/>
            <a:ext cx="2667000" cy="2674151"/>
          </a:xfrm>
          <a:prstGeom prst="rect">
            <a:avLst/>
          </a:prstGeom>
        </p:spPr>
      </p:pic>
    </p:spTree>
    <p:extLst>
      <p:ext uri="{BB962C8B-B14F-4D97-AF65-F5344CB8AC3E}">
        <p14:creationId xmlns:p14="http://schemas.microsoft.com/office/powerpoint/2010/main" val="2032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0833E-6 -3.7037E-7 C 0.08724 -0.00463 0.17448 -0.00926 0.17356 -0.00231 C 0.17265 0.00463 -0.0056 0.03218 -0.0056 0.04213 C -0.0056 0.05209 0.17213 0.04699 0.17356 0.05695 C 0.175 0.0669 0.00312 0.09074 0.00273 0.10139 C 0.00221 0.11204 0.17213 0.11204 0.17083 0.12107 C 0.1694 0.13033 -0.00729 0.14885 -0.0056 0.15579 C -0.00404 0.16274 0.18007 0.15417 0.18047 0.1632 C 0.18099 0.17223 -0.0017 0.19653 -0.00287 0.21019 C -0.00404 0.22361 0.17526 0.23241 0.17356 0.24468 C 0.172 0.25695 -0.01211 0.27361 -0.0125 0.28426 C -0.01302 0.29491 0.17083 0.30903 0.17083 0.30903 " pathEditMode="relative" ptsTypes="AAAAAAAAAAAA">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connectivity + translation invariance = </a:t>
            </a:r>
            <a:r>
              <a:rPr lang="en-US" i="1" dirty="0"/>
              <a:t>convolution</a:t>
            </a:r>
            <a:endParaRPr lang="en-US" dirty="0"/>
          </a:p>
        </p:txBody>
      </p:sp>
      <p:pic>
        <p:nvPicPr>
          <p:cNvPr id="4" name="Picture 3"/>
          <p:cNvPicPr>
            <a:picLocks noChangeAspect="1"/>
          </p:cNvPicPr>
          <p:nvPr/>
        </p:nvPicPr>
        <p:blipFill>
          <a:blip r:embed="rId2">
            <a:grayscl/>
          </a:blip>
          <a:stretch>
            <a:fillRect/>
          </a:stretch>
        </p:blipFill>
        <p:spPr>
          <a:xfrm>
            <a:off x="5325533" y="2940782"/>
            <a:ext cx="2683933" cy="2715359"/>
          </a:xfrm>
          <a:prstGeom prst="rect">
            <a:avLst/>
          </a:prstGeom>
        </p:spPr>
      </p:pic>
      <p:graphicFrame>
        <p:nvGraphicFramePr>
          <p:cNvPr id="5" name="Table 4"/>
          <p:cNvGraphicFramePr>
            <a:graphicFrameLocks noGrp="1"/>
          </p:cNvGraphicFramePr>
          <p:nvPr>
            <p:extLst/>
          </p:nvPr>
        </p:nvGraphicFramePr>
        <p:xfrm>
          <a:off x="313265" y="2940782"/>
          <a:ext cx="2963334" cy="1921935"/>
        </p:xfrm>
        <a:graphic>
          <a:graphicData uri="http://schemas.openxmlformats.org/drawingml/2006/table">
            <a:tbl>
              <a:tblPr firstRow="1" bandRow="1">
                <a:tableStyleId>{5C22544A-7EE6-4342-B048-85BDC9FD1C3A}</a:tableStyleId>
              </a:tblPr>
              <a:tblGrid>
                <a:gridCol w="987778">
                  <a:extLst>
                    <a:ext uri="{9D8B030D-6E8A-4147-A177-3AD203B41FA5}">
                      <a16:colId xmlns:a16="http://schemas.microsoft.com/office/drawing/2014/main" val="20000"/>
                    </a:ext>
                  </a:extLst>
                </a:gridCol>
                <a:gridCol w="987778">
                  <a:extLst>
                    <a:ext uri="{9D8B030D-6E8A-4147-A177-3AD203B41FA5}">
                      <a16:colId xmlns:a16="http://schemas.microsoft.com/office/drawing/2014/main" val="20001"/>
                    </a:ext>
                  </a:extLst>
                </a:gridCol>
                <a:gridCol w="987778">
                  <a:extLst>
                    <a:ext uri="{9D8B030D-6E8A-4147-A177-3AD203B41FA5}">
                      <a16:colId xmlns:a16="http://schemas.microsoft.com/office/drawing/2014/main" val="20002"/>
                    </a:ext>
                  </a:extLst>
                </a:gridCol>
              </a:tblGrid>
              <a:tr h="640645">
                <a:tc>
                  <a:txBody>
                    <a:bodyPr/>
                    <a:lstStyle/>
                    <a:p>
                      <a:pPr algn="ctr"/>
                      <a:r>
                        <a:rPr lang="en-US" b="0" dirty="0">
                          <a:solidFill>
                            <a:schemeClr val="tx1"/>
                          </a:solidFill>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0645">
                <a:tc>
                  <a:txBody>
                    <a:bodyPr/>
                    <a:lstStyle/>
                    <a:p>
                      <a:pPr algn="ctr"/>
                      <a:r>
                        <a:rPr lang="en-US" b="0" dirty="0">
                          <a:solidFill>
                            <a:schemeClr val="tx1"/>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0645">
                <a:tc>
                  <a:txBody>
                    <a:bodyPr/>
                    <a:lstStyle/>
                    <a:p>
                      <a:pPr algn="ctr"/>
                      <a:r>
                        <a:rPr lang="en-US" b="0"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5325533" y="2940782"/>
            <a:ext cx="770467" cy="75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2928445"/>
            <a:ext cx="2667000" cy="26741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3080845"/>
            <a:ext cx="2667000" cy="26741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3233245"/>
            <a:ext cx="2667000" cy="267415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385645"/>
            <a:ext cx="2667000" cy="267415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538045"/>
            <a:ext cx="2667000" cy="267415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3690445"/>
            <a:ext cx="2667000" cy="2674151"/>
          </a:xfrm>
          <a:prstGeom prst="rect">
            <a:avLst/>
          </a:prstGeom>
        </p:spPr>
      </p:pic>
      <p:sp>
        <p:nvSpPr>
          <p:cNvPr id="12" name="Down Arrow Callout 11"/>
          <p:cNvSpPr/>
          <p:nvPr/>
        </p:nvSpPr>
        <p:spPr>
          <a:xfrm>
            <a:off x="8686800" y="1690688"/>
            <a:ext cx="2540000" cy="123775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Feature map</a:t>
            </a:r>
          </a:p>
        </p:txBody>
      </p:sp>
    </p:spTree>
    <p:extLst>
      <p:ext uri="{BB962C8B-B14F-4D97-AF65-F5344CB8AC3E}">
        <p14:creationId xmlns:p14="http://schemas.microsoft.com/office/powerpoint/2010/main" val="10143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as a primitive</a:t>
            </a:r>
          </a:p>
        </p:txBody>
      </p:sp>
      <p:grpSp>
        <p:nvGrpSpPr>
          <p:cNvPr id="22" name="Group 21"/>
          <p:cNvGrpSpPr/>
          <p:nvPr/>
        </p:nvGrpSpPr>
        <p:grpSpPr>
          <a:xfrm>
            <a:off x="838200" y="2420605"/>
            <a:ext cx="3052232" cy="3229882"/>
            <a:chOff x="838200" y="2420605"/>
            <a:chExt cx="3052232" cy="3229882"/>
          </a:xfrm>
        </p:grpSpPr>
        <p:sp>
          <p:nvSpPr>
            <p:cNvPr id="4" name="Rectangle 3"/>
            <p:cNvSpPr/>
            <p:nvPr/>
          </p:nvSpPr>
          <p:spPr>
            <a:xfrm>
              <a:off x="838200" y="25738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90600" y="27262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3000" y="28786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30310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47800" y="31834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447800" y="5215467"/>
              <a:ext cx="1905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14033" y="5065712"/>
              <a:ext cx="372533" cy="584775"/>
            </a:xfrm>
            <a:prstGeom prst="rect">
              <a:avLst/>
            </a:prstGeom>
            <a:noFill/>
          </p:spPr>
          <p:txBody>
            <a:bodyPr wrap="square" rtlCol="0">
              <a:spAutoFit/>
            </a:bodyPr>
            <a:lstStyle/>
            <a:p>
              <a:r>
                <a:rPr lang="en-US" sz="3200"/>
                <a:t>w</a:t>
              </a:r>
            </a:p>
          </p:txBody>
        </p:sp>
        <p:cxnSp>
          <p:nvCxnSpPr>
            <p:cNvPr id="12" name="Straight Arrow Connector 11"/>
            <p:cNvCxnSpPr/>
            <p:nvPr/>
          </p:nvCxnSpPr>
          <p:spPr>
            <a:xfrm>
              <a:off x="3505200" y="3183467"/>
              <a:ext cx="0" cy="203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17899" y="3801533"/>
              <a:ext cx="372533" cy="584775"/>
            </a:xfrm>
            <a:prstGeom prst="rect">
              <a:avLst/>
            </a:prstGeom>
            <a:noFill/>
          </p:spPr>
          <p:txBody>
            <a:bodyPr wrap="square" rtlCol="0">
              <a:spAutoFit/>
            </a:bodyPr>
            <a:lstStyle/>
            <a:p>
              <a:r>
                <a:rPr lang="en-US" sz="3200"/>
                <a:t>h</a:t>
              </a:r>
              <a:endParaRPr lang="en-US" sz="3200" dirty="0"/>
            </a:p>
          </p:txBody>
        </p:sp>
        <p:sp>
          <p:nvSpPr>
            <p:cNvPr id="17" name="TextBox 16"/>
            <p:cNvSpPr txBox="1"/>
            <p:nvPr/>
          </p:nvSpPr>
          <p:spPr>
            <a:xfrm>
              <a:off x="3124200" y="2420605"/>
              <a:ext cx="372533" cy="584775"/>
            </a:xfrm>
            <a:prstGeom prst="rect">
              <a:avLst/>
            </a:prstGeom>
            <a:noFill/>
          </p:spPr>
          <p:txBody>
            <a:bodyPr wrap="square" rtlCol="0">
              <a:spAutoFit/>
            </a:bodyPr>
            <a:lstStyle/>
            <a:p>
              <a:r>
                <a:rPr lang="en-US" sz="3200"/>
                <a:t>c</a:t>
              </a:r>
              <a:endParaRPr lang="en-US" sz="3200" dirty="0"/>
            </a:p>
          </p:txBody>
        </p:sp>
        <p:cxnSp>
          <p:nvCxnSpPr>
            <p:cNvPr id="18" name="Straight Arrow Connector 17"/>
            <p:cNvCxnSpPr/>
            <p:nvPr/>
          </p:nvCxnSpPr>
          <p:spPr>
            <a:xfrm>
              <a:off x="2895600" y="2573867"/>
              <a:ext cx="457200" cy="4995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730067" y="2478979"/>
            <a:ext cx="3280834" cy="3229882"/>
            <a:chOff x="838200" y="2420605"/>
            <a:chExt cx="3280834" cy="3229882"/>
          </a:xfrm>
        </p:grpSpPr>
        <p:sp>
          <p:nvSpPr>
            <p:cNvPr id="24" name="Rectangle 23"/>
            <p:cNvSpPr/>
            <p:nvPr/>
          </p:nvSpPr>
          <p:spPr>
            <a:xfrm>
              <a:off x="838200" y="25738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90600" y="27262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43000" y="28786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295400" y="30310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447800" y="31834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1447800" y="5215467"/>
              <a:ext cx="1905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14033" y="5065712"/>
              <a:ext cx="681567" cy="584775"/>
            </a:xfrm>
            <a:prstGeom prst="rect">
              <a:avLst/>
            </a:prstGeom>
            <a:noFill/>
          </p:spPr>
          <p:txBody>
            <a:bodyPr wrap="square" rtlCol="0">
              <a:spAutoFit/>
            </a:bodyPr>
            <a:lstStyle/>
            <a:p>
              <a:r>
                <a:rPr lang="en-US" sz="3200"/>
                <a:t>w</a:t>
              </a:r>
            </a:p>
          </p:txBody>
        </p:sp>
        <p:cxnSp>
          <p:nvCxnSpPr>
            <p:cNvPr id="31" name="Straight Arrow Connector 30"/>
            <p:cNvCxnSpPr/>
            <p:nvPr/>
          </p:nvCxnSpPr>
          <p:spPr>
            <a:xfrm>
              <a:off x="3505200" y="3183467"/>
              <a:ext cx="0" cy="203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17899" y="3801533"/>
              <a:ext cx="601135" cy="584775"/>
            </a:xfrm>
            <a:prstGeom prst="rect">
              <a:avLst/>
            </a:prstGeom>
            <a:noFill/>
          </p:spPr>
          <p:txBody>
            <a:bodyPr wrap="square" rtlCol="0">
              <a:spAutoFit/>
            </a:bodyPr>
            <a:lstStyle/>
            <a:p>
              <a:r>
                <a:rPr lang="en-US" sz="3200" dirty="0"/>
                <a:t>h</a:t>
              </a:r>
            </a:p>
          </p:txBody>
        </p:sp>
        <p:sp>
          <p:nvSpPr>
            <p:cNvPr id="33" name="TextBox 32"/>
            <p:cNvSpPr txBox="1"/>
            <p:nvPr/>
          </p:nvSpPr>
          <p:spPr>
            <a:xfrm>
              <a:off x="3124200" y="2420605"/>
              <a:ext cx="567266" cy="584775"/>
            </a:xfrm>
            <a:prstGeom prst="rect">
              <a:avLst/>
            </a:prstGeom>
            <a:noFill/>
          </p:spPr>
          <p:txBody>
            <a:bodyPr wrap="square" rtlCol="0">
              <a:spAutoFit/>
            </a:bodyPr>
            <a:lstStyle/>
            <a:p>
              <a:r>
                <a:rPr lang="en-US" sz="3200"/>
                <a:t>c’</a:t>
              </a:r>
              <a:endParaRPr lang="en-US" sz="3200" dirty="0"/>
            </a:p>
          </p:txBody>
        </p:sp>
        <p:cxnSp>
          <p:nvCxnSpPr>
            <p:cNvPr id="34" name="Straight Arrow Connector 33"/>
            <p:cNvCxnSpPr/>
            <p:nvPr/>
          </p:nvCxnSpPr>
          <p:spPr>
            <a:xfrm>
              <a:off x="2895600" y="2573867"/>
              <a:ext cx="457200" cy="4995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Right Arrow 36"/>
          <p:cNvSpPr/>
          <p:nvPr/>
        </p:nvSpPr>
        <p:spPr>
          <a:xfrm>
            <a:off x="4334933" y="3437467"/>
            <a:ext cx="2624667" cy="119290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Convolution</a:t>
            </a:r>
          </a:p>
        </p:txBody>
      </p:sp>
      <p:sp>
        <p:nvSpPr>
          <p:cNvPr id="38" name="Cube 37"/>
          <p:cNvSpPr/>
          <p:nvPr/>
        </p:nvSpPr>
        <p:spPr>
          <a:xfrm>
            <a:off x="4334933" y="2133600"/>
            <a:ext cx="660400" cy="651041"/>
          </a:xfrm>
          <a:prstGeom prst="cub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105400" y="2120325"/>
            <a:ext cx="660400" cy="651041"/>
          </a:xfrm>
          <a:prstGeom prst="cub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5935134" y="2120324"/>
            <a:ext cx="660400" cy="651041"/>
          </a:xfrm>
          <a:prstGeom prst="cub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H="1">
            <a:off x="4165599" y="1987898"/>
            <a:ext cx="304801" cy="35649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992031" y="1789959"/>
            <a:ext cx="372533" cy="584775"/>
          </a:xfrm>
          <a:prstGeom prst="rect">
            <a:avLst/>
          </a:prstGeom>
          <a:noFill/>
        </p:spPr>
        <p:txBody>
          <a:bodyPr wrap="square" rtlCol="0">
            <a:spAutoFit/>
          </a:bodyPr>
          <a:lstStyle/>
          <a:p>
            <a:r>
              <a:rPr lang="en-US" sz="3200"/>
              <a:t>c</a:t>
            </a:r>
            <a:endParaRPr lang="en-US" sz="3200" dirty="0"/>
          </a:p>
        </p:txBody>
      </p:sp>
      <p:cxnSp>
        <p:nvCxnSpPr>
          <p:cNvPr id="44" name="Straight Arrow Connector 43"/>
          <p:cNvCxnSpPr/>
          <p:nvPr/>
        </p:nvCxnSpPr>
        <p:spPr>
          <a:xfrm flipH="1">
            <a:off x="4402668" y="2878667"/>
            <a:ext cx="2065865"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177364" y="2771366"/>
            <a:ext cx="529170" cy="584775"/>
          </a:xfrm>
          <a:prstGeom prst="rect">
            <a:avLst/>
          </a:prstGeom>
          <a:noFill/>
        </p:spPr>
        <p:txBody>
          <a:bodyPr wrap="square" rtlCol="0">
            <a:spAutoFit/>
          </a:bodyPr>
          <a:lstStyle/>
          <a:p>
            <a:r>
              <a:rPr lang="en-US" sz="3200" dirty="0"/>
              <a:t>c’</a:t>
            </a:r>
          </a:p>
        </p:txBody>
      </p:sp>
    </p:spTree>
    <p:extLst>
      <p:ext uri="{BB962C8B-B14F-4D97-AF65-F5344CB8AC3E}">
        <p14:creationId xmlns:p14="http://schemas.microsoft.com/office/powerpoint/2010/main" val="2796206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as a feature detector</a:t>
            </a:r>
          </a:p>
        </p:txBody>
      </p:sp>
      <p:sp>
        <p:nvSpPr>
          <p:cNvPr id="3" name="Content Placeholder 2"/>
          <p:cNvSpPr>
            <a:spLocks noGrp="1"/>
          </p:cNvSpPr>
          <p:nvPr>
            <p:ph idx="1"/>
          </p:nvPr>
        </p:nvSpPr>
        <p:spPr/>
        <p:txBody>
          <a:bodyPr/>
          <a:lstStyle/>
          <a:p>
            <a:r>
              <a:rPr lang="en-US" dirty="0"/>
              <a:t>score at (</a:t>
            </a:r>
            <a:r>
              <a:rPr lang="en-US" dirty="0" err="1"/>
              <a:t>x,y</a:t>
            </a:r>
            <a:r>
              <a:rPr lang="en-US" dirty="0"/>
              <a:t>) = dot product (filter, image patch at (</a:t>
            </a:r>
            <a:r>
              <a:rPr lang="en-US" dirty="0" err="1"/>
              <a:t>x,y</a:t>
            </a:r>
            <a:r>
              <a:rPr lang="en-US" dirty="0"/>
              <a:t>))</a:t>
            </a:r>
          </a:p>
          <a:p>
            <a:r>
              <a:rPr lang="en-US" dirty="0"/>
              <a:t>Response represents similarity between filter and image patch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5072683" y="4360819"/>
            <a:ext cx="804640" cy="8046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128" y="3327988"/>
            <a:ext cx="3330603" cy="3403803"/>
          </a:xfrm>
          <a:prstGeom prst="rect">
            <a:avLst/>
          </a:prstGeom>
        </p:spPr>
      </p:pic>
      <p:pic>
        <p:nvPicPr>
          <p:cNvPr id="6" name="Picture 5"/>
          <p:cNvPicPr>
            <a:picLocks noChangeAspect="1"/>
          </p:cNvPicPr>
          <p:nvPr/>
        </p:nvPicPr>
        <p:blipFill>
          <a:blip r:embed="rId4">
            <a:grayscl/>
          </a:blip>
          <a:stretch>
            <a:fillRect/>
          </a:stretch>
        </p:blipFill>
        <p:spPr>
          <a:xfrm>
            <a:off x="838200" y="3598818"/>
            <a:ext cx="2829016" cy="2862141"/>
          </a:xfrm>
          <a:prstGeom prst="rect">
            <a:avLst/>
          </a:prstGeom>
        </p:spPr>
      </p:pic>
    </p:spTree>
    <p:extLst>
      <p:ext uri="{BB962C8B-B14F-4D97-AF65-F5344CB8AC3E}">
        <p14:creationId xmlns:p14="http://schemas.microsoft.com/office/powerpoint/2010/main" val="3491382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Invariance to distortions</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stretch>
            <a:fillRect/>
          </a:stretch>
        </p:blipFill>
        <p:spPr>
          <a:xfrm>
            <a:off x="472015" y="2870199"/>
            <a:ext cx="5500059" cy="3090334"/>
          </a:xfrm>
          <a:prstGeom prst="rect">
            <a:avLst/>
          </a:prstGeom>
        </p:spPr>
      </p:pic>
      <p:pic>
        <p:nvPicPr>
          <p:cNvPr id="5" name="Picture 4"/>
          <p:cNvPicPr>
            <a:picLocks noChangeAspect="1"/>
          </p:cNvPicPr>
          <p:nvPr/>
        </p:nvPicPr>
        <p:blipFill>
          <a:blip r:embed="rId3"/>
          <a:stretch>
            <a:fillRect/>
          </a:stretch>
        </p:blipFill>
        <p:spPr>
          <a:xfrm>
            <a:off x="6756400" y="2743200"/>
            <a:ext cx="4203178" cy="2912689"/>
          </a:xfrm>
          <a:prstGeom prst="rect">
            <a:avLst/>
          </a:prstGeom>
        </p:spPr>
      </p:pic>
      <p:sp>
        <p:nvSpPr>
          <p:cNvPr id="6" name="Donut 5"/>
          <p:cNvSpPr/>
          <p:nvPr/>
        </p:nvSpPr>
        <p:spPr>
          <a:xfrm>
            <a:off x="1270000" y="3518694"/>
            <a:ext cx="914400" cy="965200"/>
          </a:xfrm>
          <a:prstGeom prst="donut">
            <a:avLst>
              <a:gd name="adj" fmla="val 1384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2048933" y="4649789"/>
            <a:ext cx="914400" cy="965200"/>
          </a:xfrm>
          <a:prstGeom prst="donut">
            <a:avLst>
              <a:gd name="adj" fmla="val 138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8610978" y="4415366"/>
            <a:ext cx="914400" cy="965200"/>
          </a:xfrm>
          <a:prstGeom prst="donut">
            <a:avLst>
              <a:gd name="adj" fmla="val 138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9214867" y="3266702"/>
            <a:ext cx="894333" cy="1000498"/>
          </a:xfrm>
          <a:prstGeom prst="donut">
            <a:avLst>
              <a:gd name="adj" fmla="val 1384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79740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Invariance to distortions</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466" y="2486554"/>
            <a:ext cx="6692900" cy="2832100"/>
          </a:xfrm>
          <a:prstGeom prst="rect">
            <a:avLst/>
          </a:prstGeom>
        </p:spPr>
      </p:pic>
    </p:spTree>
    <p:extLst>
      <p:ext uri="{BB962C8B-B14F-4D97-AF65-F5344CB8AC3E}">
        <p14:creationId xmlns:p14="http://schemas.microsoft.com/office/powerpoint/2010/main" val="809503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063" y="2098986"/>
            <a:ext cx="4656670" cy="4759014"/>
          </a:xfrm>
          <a:prstGeom prst="rect">
            <a:avLst/>
          </a:prstGeom>
        </p:spPr>
      </p:pic>
      <p:sp>
        <p:nvSpPr>
          <p:cNvPr id="2" name="Title 1"/>
          <p:cNvSpPr>
            <a:spLocks noGrp="1"/>
          </p:cNvSpPr>
          <p:nvPr>
            <p:ph type="title"/>
          </p:nvPr>
        </p:nvSpPr>
        <p:spPr/>
        <p:txBody>
          <a:bodyPr/>
          <a:lstStyle/>
          <a:p>
            <a:r>
              <a:rPr lang="en-US" dirty="0"/>
              <a:t>Invariance to distortions: Pooling</a:t>
            </a:r>
          </a:p>
        </p:txBody>
      </p:sp>
      <p:sp>
        <p:nvSpPr>
          <p:cNvPr id="5" name="Rectangle 4"/>
          <p:cNvSpPr/>
          <p:nvPr/>
        </p:nvSpPr>
        <p:spPr>
          <a:xfrm>
            <a:off x="4063996" y="2099734"/>
            <a:ext cx="1473200" cy="1286934"/>
          </a:xfrm>
          <a:prstGeom prst="rect">
            <a:avLst/>
          </a:prstGeom>
          <a:solidFill>
            <a:srgbClr val="FF0000">
              <a:alpha val="68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37196" y="2098986"/>
            <a:ext cx="1473200" cy="1286934"/>
          </a:xfrm>
          <a:prstGeom prst="rect">
            <a:avLst/>
          </a:prstGeom>
          <a:solidFill>
            <a:srgbClr val="FF0000">
              <a:alpha val="68000"/>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35793" y="2235369"/>
            <a:ext cx="2167472" cy="1015663"/>
          </a:xfrm>
          <a:prstGeom prst="rect">
            <a:avLst/>
          </a:prstGeom>
          <a:noFill/>
        </p:spPr>
        <p:txBody>
          <a:bodyPr wrap="square" rtlCol="0">
            <a:spAutoFit/>
          </a:bodyPr>
          <a:lstStyle/>
          <a:p>
            <a:r>
              <a:rPr lang="mr-IN" sz="6000" b="1" dirty="0">
                <a:solidFill>
                  <a:schemeClr val="bg1"/>
                </a:solidFill>
              </a:rPr>
              <a:t>…</a:t>
            </a:r>
            <a:endParaRPr lang="en-US" sz="6000" b="1" dirty="0">
              <a:solidFill>
                <a:schemeClr val="bg1"/>
              </a:solidFill>
            </a:endParaRPr>
          </a:p>
        </p:txBody>
      </p:sp>
    </p:spTree>
    <p:extLst>
      <p:ext uri="{BB962C8B-B14F-4D97-AF65-F5344CB8AC3E}">
        <p14:creationId xmlns:p14="http://schemas.microsoft.com/office/powerpoint/2010/main" val="89898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model class</a:t>
            </a:r>
          </a:p>
        </p:txBody>
      </p:sp>
      <p:sp>
        <p:nvSpPr>
          <p:cNvPr id="3" name="Content Placeholder 2"/>
          <p:cNvSpPr>
            <a:spLocks noGrp="1"/>
          </p:cNvSpPr>
          <p:nvPr>
            <p:ph idx="1"/>
          </p:nvPr>
        </p:nvSpPr>
        <p:spPr/>
        <p:txBody>
          <a:bodyPr/>
          <a:lstStyle/>
          <a:p>
            <a:endParaRPr lang="en-US" dirty="0"/>
          </a:p>
          <a:p>
            <a:r>
              <a:rPr lang="en-US" dirty="0" err="1"/>
              <a:t>E.g</a:t>
            </a:r>
            <a:r>
              <a:rPr lang="en-US" dirty="0"/>
              <a:t>: Assume h is a </a:t>
            </a:r>
            <a:r>
              <a:rPr lang="en-US" dirty="0">
                <a:solidFill>
                  <a:srgbClr val="C00000"/>
                </a:solidFill>
              </a:rPr>
              <a:t>linear classifier</a:t>
            </a:r>
            <a:r>
              <a:rPr lang="en-US" dirty="0"/>
              <a:t> in </a:t>
            </a:r>
            <a:r>
              <a:rPr lang="en-US" dirty="0">
                <a:solidFill>
                  <a:srgbClr val="00B0F0"/>
                </a:solidFill>
              </a:rPr>
              <a:t>feature space</a:t>
            </a:r>
          </a:p>
        </p:txBody>
      </p:sp>
      <p:pic>
        <p:nvPicPr>
          <p:cNvPr id="4" name="Picture 3"/>
          <p:cNvPicPr>
            <a:picLocks noChangeAspect="1"/>
          </p:cNvPicPr>
          <p:nvPr/>
        </p:nvPicPr>
        <p:blipFill>
          <a:blip r:embed="rId2"/>
          <a:stretch>
            <a:fillRect/>
          </a:stretch>
        </p:blipFill>
        <p:spPr>
          <a:xfrm>
            <a:off x="1159933" y="1825625"/>
            <a:ext cx="2590800" cy="469900"/>
          </a:xfrm>
          <a:prstGeom prst="rect">
            <a:avLst/>
          </a:prstGeom>
        </p:spPr>
      </p:pic>
      <p:pic>
        <p:nvPicPr>
          <p:cNvPr id="5" name="Picture 4">
            <a:extLst>
              <a:ext uri="{FF2B5EF4-FFF2-40B4-BE49-F238E27FC236}">
                <a16:creationId xmlns:a16="http://schemas.microsoft.com/office/drawing/2014/main" id="{2564678C-DD69-5748-BAA6-8AFB5E8A3695}"/>
              </a:ext>
            </a:extLst>
          </p:cNvPr>
          <p:cNvPicPr>
            <a:picLocks noChangeAspect="1"/>
          </p:cNvPicPr>
          <p:nvPr/>
        </p:nvPicPr>
        <p:blipFill>
          <a:blip r:embed="rId3"/>
          <a:stretch>
            <a:fillRect/>
          </a:stretch>
        </p:blipFill>
        <p:spPr>
          <a:xfrm>
            <a:off x="714916" y="4204230"/>
            <a:ext cx="2984500" cy="977900"/>
          </a:xfrm>
          <a:prstGeom prst="rect">
            <a:avLst/>
          </a:prstGeom>
        </p:spPr>
      </p:pic>
      <p:pic>
        <p:nvPicPr>
          <p:cNvPr id="7" name="Picture 6">
            <a:extLst>
              <a:ext uri="{FF2B5EF4-FFF2-40B4-BE49-F238E27FC236}">
                <a16:creationId xmlns:a16="http://schemas.microsoft.com/office/drawing/2014/main" id="{9555A150-DAD6-444D-8EEC-549F886B31C7}"/>
              </a:ext>
            </a:extLst>
          </p:cNvPr>
          <p:cNvPicPr>
            <a:picLocks noChangeAspect="1"/>
          </p:cNvPicPr>
          <p:nvPr/>
        </p:nvPicPr>
        <p:blipFill>
          <a:blip r:embed="rId4"/>
          <a:stretch>
            <a:fillRect/>
          </a:stretch>
        </p:blipFill>
        <p:spPr>
          <a:xfrm>
            <a:off x="714916" y="3371057"/>
            <a:ext cx="3937000" cy="520700"/>
          </a:xfrm>
          <a:prstGeom prst="rect">
            <a:avLst/>
          </a:prstGeom>
        </p:spPr>
      </p:pic>
      <p:pic>
        <p:nvPicPr>
          <p:cNvPr id="8" name="Picture 7">
            <a:extLst>
              <a:ext uri="{FF2B5EF4-FFF2-40B4-BE49-F238E27FC236}">
                <a16:creationId xmlns:a16="http://schemas.microsoft.com/office/drawing/2014/main" id="{2DCC8C84-AD06-8B4F-9CC7-798E136A219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0" y="2802996"/>
            <a:ext cx="5036847" cy="3780367"/>
          </a:xfrm>
          <a:prstGeom prst="rect">
            <a:avLst/>
          </a:prstGeom>
        </p:spPr>
      </p:pic>
    </p:spTree>
    <p:extLst>
      <p:ext uri="{BB962C8B-B14F-4D97-AF65-F5344CB8AC3E}">
        <p14:creationId xmlns:p14="http://schemas.microsoft.com/office/powerpoint/2010/main" val="425566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Invariance to distortions: Subsampling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2" y="1690688"/>
            <a:ext cx="4656670" cy="4759014"/>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933" y="2605088"/>
            <a:ext cx="2305704" cy="2356379"/>
          </a:xfrm>
          <a:prstGeom prst="rect">
            <a:avLst/>
          </a:prstGeom>
        </p:spPr>
      </p:pic>
      <p:sp>
        <p:nvSpPr>
          <p:cNvPr id="6" name="Right Arrow 5"/>
          <p:cNvSpPr/>
          <p:nvPr/>
        </p:nvSpPr>
        <p:spPr>
          <a:xfrm>
            <a:off x="5935132" y="3355400"/>
            <a:ext cx="1574800" cy="636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613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subsampling convolution</a:t>
            </a:r>
          </a:p>
        </p:txBody>
      </p:sp>
      <p:sp>
        <p:nvSpPr>
          <p:cNvPr id="36" name="Cube 35"/>
          <p:cNvSpPr/>
          <p:nvPr/>
        </p:nvSpPr>
        <p:spPr>
          <a:xfrm>
            <a:off x="1134532" y="2793999"/>
            <a:ext cx="2184400" cy="2235200"/>
          </a:xfrm>
          <a:prstGeom prst="cube">
            <a:avLst>
              <a:gd name="adj" fmla="val 125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4555065" y="2793999"/>
            <a:ext cx="2184400" cy="2235200"/>
          </a:xfrm>
          <a:prstGeom prst="cube">
            <a:avLst>
              <a:gd name="adj" fmla="val 1259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8111065" y="3386665"/>
            <a:ext cx="965200" cy="1049867"/>
          </a:xfrm>
          <a:prstGeom prst="cube">
            <a:avLst>
              <a:gd name="adj" fmla="val 266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10159999" y="3386665"/>
            <a:ext cx="965200" cy="1049867"/>
          </a:xfrm>
          <a:prstGeom prst="cube">
            <a:avLst>
              <a:gd name="adj" fmla="val 2663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34532" y="3064933"/>
            <a:ext cx="440267" cy="440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119531" y="3657598"/>
            <a:ext cx="440267" cy="440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3606799" y="3877731"/>
            <a:ext cx="592667" cy="2201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7095064" y="3801531"/>
            <a:ext cx="592667" cy="2201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a:off x="9347198" y="3801531"/>
            <a:ext cx="592667" cy="2201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subsampling convolution</a:t>
            </a:r>
          </a:p>
        </p:txBody>
      </p:sp>
      <p:sp>
        <p:nvSpPr>
          <p:cNvPr id="3" name="Content Placeholder 2"/>
          <p:cNvSpPr>
            <a:spLocks noGrp="1"/>
          </p:cNvSpPr>
          <p:nvPr>
            <p:ph idx="1"/>
          </p:nvPr>
        </p:nvSpPr>
        <p:spPr/>
        <p:txBody>
          <a:bodyPr/>
          <a:lstStyle/>
          <a:p>
            <a:r>
              <a:rPr lang="en-US" dirty="0"/>
              <a:t>Convolution in earlier steps detects </a:t>
            </a:r>
            <a:r>
              <a:rPr lang="en-US" i="1" dirty="0"/>
              <a:t>more local </a:t>
            </a:r>
            <a:r>
              <a:rPr lang="en-US" dirty="0"/>
              <a:t>patterns </a:t>
            </a:r>
            <a:r>
              <a:rPr lang="en-US" i="1" dirty="0"/>
              <a:t>less resilient</a:t>
            </a:r>
            <a:r>
              <a:rPr lang="en-US" dirty="0"/>
              <a:t> to distortion</a:t>
            </a:r>
          </a:p>
          <a:p>
            <a:r>
              <a:rPr lang="en-US" dirty="0"/>
              <a:t>Convolution in later steps detects </a:t>
            </a:r>
            <a:r>
              <a:rPr lang="en-US" i="1" dirty="0"/>
              <a:t>more global </a:t>
            </a:r>
            <a:r>
              <a:rPr lang="en-US" dirty="0"/>
              <a:t>patterns </a:t>
            </a:r>
            <a:r>
              <a:rPr lang="en-US" i="1" dirty="0"/>
              <a:t>more resilient </a:t>
            </a:r>
            <a:r>
              <a:rPr lang="en-US" dirty="0"/>
              <a:t>to distortion</a:t>
            </a:r>
          </a:p>
          <a:p>
            <a:r>
              <a:rPr lang="en-US" dirty="0"/>
              <a:t>Subsampling allows capture of </a:t>
            </a:r>
            <a:r>
              <a:rPr lang="en-US" i="1" dirty="0"/>
              <a:t>larger, more invariant </a:t>
            </a:r>
            <a:r>
              <a:rPr lang="en-US" dirty="0"/>
              <a:t>patterns</a:t>
            </a:r>
          </a:p>
        </p:txBody>
      </p:sp>
    </p:spTree>
    <p:extLst>
      <p:ext uri="{BB962C8B-B14F-4D97-AF65-F5344CB8AC3E}">
        <p14:creationId xmlns:p14="http://schemas.microsoft.com/office/powerpoint/2010/main" val="898742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networks</a:t>
            </a:r>
          </a:p>
        </p:txBody>
      </p:sp>
      <p:grpSp>
        <p:nvGrpSpPr>
          <p:cNvPr id="4" name="Group 3"/>
          <p:cNvGrpSpPr/>
          <p:nvPr/>
        </p:nvGrpSpPr>
        <p:grpSpPr>
          <a:xfrm>
            <a:off x="149899" y="2450899"/>
            <a:ext cx="7505078" cy="2192146"/>
            <a:chOff x="149899" y="2450899"/>
            <a:chExt cx="7505078" cy="2192146"/>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5916118" y="3447746"/>
              <a:ext cx="1086787" cy="204858"/>
            </a:xfrm>
            <a:prstGeom prst="cube">
              <a:avLst>
                <a:gd name="adj" fmla="val 38662"/>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812504" y="2450899"/>
            <a:ext cx="1673535" cy="2205385"/>
            <a:chOff x="7812504" y="2450899"/>
            <a:chExt cx="1673535" cy="2205385"/>
          </a:xfrm>
        </p:grpSpPr>
        <p:cxnSp>
          <p:nvCxnSpPr>
            <p:cNvPr id="32" name="Straight Connector 31"/>
            <p:cNvCxnSpPr/>
            <p:nvPr/>
          </p:nvCxnSpPr>
          <p:spPr>
            <a:xfrm flipH="1">
              <a:off x="7828547" y="2450899"/>
              <a:ext cx="0" cy="2192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828547" y="2480870"/>
              <a:ext cx="35292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42880" y="2631691"/>
              <a:ext cx="80653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828547" y="2768579"/>
              <a:ext cx="641685"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812504" y="2905739"/>
              <a:ext cx="109728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840119" y="3151944"/>
              <a:ext cx="2743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832099" y="3304344"/>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40119" y="3634369"/>
              <a:ext cx="16459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832099" y="3789210"/>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824079" y="3941610"/>
              <a:ext cx="16459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848143" y="4366724"/>
              <a:ext cx="43891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840123" y="4519124"/>
              <a:ext cx="25603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9486039" y="3542678"/>
            <a:ext cx="1860884" cy="369332"/>
          </a:xfrm>
          <a:prstGeom prst="rect">
            <a:avLst/>
          </a:prstGeom>
          <a:noFill/>
        </p:spPr>
        <p:txBody>
          <a:bodyPr wrap="square" rtlCol="0">
            <a:spAutoFit/>
          </a:bodyPr>
          <a:lstStyle/>
          <a:p>
            <a:r>
              <a:rPr lang="en-US"/>
              <a:t>Horse</a:t>
            </a:r>
          </a:p>
        </p:txBody>
      </p:sp>
    </p:spTree>
    <p:extLst>
      <p:ext uri="{BB962C8B-B14F-4D97-AF65-F5344CB8AC3E}">
        <p14:creationId xmlns:p14="http://schemas.microsoft.com/office/powerpoint/2010/main" val="593774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networks</a:t>
            </a:r>
          </a:p>
        </p:txBody>
      </p:sp>
      <p:grpSp>
        <p:nvGrpSpPr>
          <p:cNvPr id="5" name="Group 4"/>
          <p:cNvGrpSpPr/>
          <p:nvPr/>
        </p:nvGrpSpPr>
        <p:grpSpPr>
          <a:xfrm>
            <a:off x="1673900" y="2450899"/>
            <a:ext cx="8656823" cy="2192146"/>
            <a:chOff x="149899" y="2450899"/>
            <a:chExt cx="8656823" cy="2192146"/>
          </a:xfrm>
        </p:grpSpPr>
        <p:sp>
          <p:nvSpPr>
            <p:cNvPr id="6" name="Cube 5"/>
            <p:cNvSpPr/>
            <p:nvPr/>
          </p:nvSpPr>
          <p:spPr>
            <a:xfrm>
              <a:off x="2241030" y="2450899"/>
              <a:ext cx="891914" cy="2023671"/>
            </a:xfrm>
            <a:prstGeom prst="cube">
              <a:avLst>
                <a:gd name="adj" fmla="val 80963"/>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768184" y="2765684"/>
              <a:ext cx="732020" cy="1476531"/>
            </a:xfrm>
            <a:prstGeom prst="cube">
              <a:avLst>
                <a:gd name="adj" fmla="val 65905"/>
              </a:avLst>
            </a:prstGeom>
            <a:solidFill>
              <a:srgbClr val="00B050"/>
            </a:solidFill>
            <a:ln>
              <a:solidFill>
                <a:schemeClr val="accent6">
                  <a:lumMod val="75000"/>
                </a:schemeClr>
              </a:solidFill>
            </a:ln>
            <a:effectLst>
              <a:glow rad="228600">
                <a:srgbClr val="00B05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916118" y="3447746"/>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32361" y="3350302"/>
              <a:ext cx="974361" cy="369332"/>
            </a:xfrm>
            <a:prstGeom prst="rect">
              <a:avLst/>
            </a:prstGeom>
            <a:noFill/>
          </p:spPr>
          <p:txBody>
            <a:bodyPr wrap="square" rtlCol="0">
              <a:spAutoFit/>
            </a:bodyPr>
            <a:lstStyle/>
            <a:p>
              <a:r>
                <a:rPr lang="en-US"/>
                <a:t>Horse</a:t>
              </a:r>
              <a:endParaRPr lang="en-US" dirty="0"/>
            </a:p>
          </p:txBody>
        </p:sp>
        <p:pic>
          <p:nvPicPr>
            <p:cNvPr id="1026" name="Picture 2" descr="mp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pic>
        <p:nvPicPr>
          <p:cNvPr id="20" name="Picture 19" descr="conv2_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71657" y="1321973"/>
            <a:ext cx="1555248" cy="1542806"/>
          </a:xfrm>
          <a:prstGeom prst="rect">
            <a:avLst/>
          </a:prstGeom>
        </p:spPr>
      </p:pic>
      <p:sp>
        <p:nvSpPr>
          <p:cNvPr id="15" name="Right Arrow 14"/>
          <p:cNvSpPr/>
          <p:nvPr/>
        </p:nvSpPr>
        <p:spPr>
          <a:xfrm rot="20154348">
            <a:off x="5077613" y="2293829"/>
            <a:ext cx="1709474" cy="147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1" y="6502401"/>
            <a:ext cx="9143999" cy="307777"/>
          </a:xfrm>
          <a:prstGeom prst="rect">
            <a:avLst/>
          </a:prstGeom>
          <a:noFill/>
        </p:spPr>
        <p:txBody>
          <a:bodyPr wrap="square" rtlCol="0">
            <a:spAutoFit/>
          </a:bodyPr>
          <a:lstStyle/>
          <a:p>
            <a:r>
              <a:rPr lang="en-US" sz="1400"/>
              <a:t>Visualizations </a:t>
            </a:r>
            <a:r>
              <a:rPr lang="en-US" sz="1400" dirty="0"/>
              <a:t>from : M. </a:t>
            </a:r>
            <a:r>
              <a:rPr lang="en-US" sz="1400" dirty="0" err="1"/>
              <a:t>Zeiler</a:t>
            </a:r>
            <a:r>
              <a:rPr lang="en-US" sz="1400" dirty="0"/>
              <a:t> and R. Fergus. Visualizing and Understanding Convolutional Networks. In ECCV 2014.</a:t>
            </a:r>
          </a:p>
        </p:txBody>
      </p:sp>
    </p:spTree>
    <p:extLst>
      <p:ext uri="{BB962C8B-B14F-4D97-AF65-F5344CB8AC3E}">
        <p14:creationId xmlns:p14="http://schemas.microsoft.com/office/powerpoint/2010/main" val="235526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networks</a:t>
            </a:r>
          </a:p>
        </p:txBody>
      </p:sp>
      <p:grpSp>
        <p:nvGrpSpPr>
          <p:cNvPr id="5" name="Group 4"/>
          <p:cNvGrpSpPr/>
          <p:nvPr/>
        </p:nvGrpSpPr>
        <p:grpSpPr>
          <a:xfrm>
            <a:off x="1673900" y="2450899"/>
            <a:ext cx="8656823" cy="2192146"/>
            <a:chOff x="149899" y="2450899"/>
            <a:chExt cx="8656823" cy="2192146"/>
          </a:xfrm>
          <a:effectLst/>
        </p:grpSpPr>
        <p:sp>
          <p:nvSpPr>
            <p:cNvPr id="6" name="Cube 5"/>
            <p:cNvSpPr/>
            <p:nvPr/>
          </p:nvSpPr>
          <p:spPr>
            <a:xfrm>
              <a:off x="2241030" y="2450899"/>
              <a:ext cx="891914" cy="2023671"/>
            </a:xfrm>
            <a:prstGeom prst="cube">
              <a:avLst>
                <a:gd name="adj" fmla="val 80963"/>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204739" y="3172925"/>
              <a:ext cx="667064" cy="739507"/>
            </a:xfrm>
            <a:prstGeom prst="cube">
              <a:avLst>
                <a:gd name="adj" fmla="val 37162"/>
              </a:avLst>
            </a:prstGeom>
            <a:solidFill>
              <a:srgbClr val="B653C4"/>
            </a:solidFill>
            <a:ln>
              <a:solidFill>
                <a:srgbClr val="7030A0"/>
              </a:solidFill>
            </a:ln>
            <a:effectLst>
              <a:glow rad="228600">
                <a:srgbClr val="7030A0">
                  <a:alpha val="6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916118" y="3447746"/>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32361" y="3350302"/>
              <a:ext cx="974361" cy="369332"/>
            </a:xfrm>
            <a:prstGeom prst="rect">
              <a:avLst/>
            </a:prstGeom>
            <a:noFill/>
          </p:spPr>
          <p:txBody>
            <a:bodyPr wrap="square" rtlCol="0">
              <a:spAutoFit/>
            </a:bodyPr>
            <a:lstStyle/>
            <a:p>
              <a:r>
                <a:rPr lang="en-US"/>
                <a:t>Horse</a:t>
              </a:r>
              <a:endParaRPr lang="en-US" dirty="0"/>
            </a:p>
          </p:txBody>
        </p:sp>
        <p:pic>
          <p:nvPicPr>
            <p:cNvPr id="1026" name="Picture 2" descr="mp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pic>
        <p:nvPicPr>
          <p:cNvPr id="16" name="Picture 15" descr="conv5_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6271" y="4377559"/>
            <a:ext cx="1590907" cy="1619831"/>
          </a:xfrm>
          <a:prstGeom prst="rect">
            <a:avLst/>
          </a:prstGeom>
        </p:spPr>
      </p:pic>
      <p:sp>
        <p:nvSpPr>
          <p:cNvPr id="21" name="Right Arrow 20"/>
          <p:cNvSpPr/>
          <p:nvPr/>
        </p:nvSpPr>
        <p:spPr>
          <a:xfrm rot="3389288">
            <a:off x="5900629" y="4472165"/>
            <a:ext cx="1144831" cy="176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1" y="6502401"/>
            <a:ext cx="9143999" cy="307777"/>
          </a:xfrm>
          <a:prstGeom prst="rect">
            <a:avLst/>
          </a:prstGeom>
          <a:noFill/>
        </p:spPr>
        <p:txBody>
          <a:bodyPr wrap="square" rtlCol="0">
            <a:spAutoFit/>
          </a:bodyPr>
          <a:lstStyle/>
          <a:p>
            <a:r>
              <a:rPr lang="en-US" sz="1400" dirty="0"/>
              <a:t>Visualizations from : M. </a:t>
            </a:r>
            <a:r>
              <a:rPr lang="en-US" sz="1400" dirty="0" err="1"/>
              <a:t>Zeiler</a:t>
            </a:r>
            <a:r>
              <a:rPr lang="en-US" sz="1400" dirty="0"/>
              <a:t> and R. Fergus. Visualizing and Understanding Convolutional Networks. In </a:t>
            </a:r>
            <a:r>
              <a:rPr lang="en-US" sz="1400" i="1" dirty="0"/>
              <a:t>ECCV</a:t>
            </a:r>
            <a:r>
              <a:rPr lang="en-US" sz="1400" dirty="0"/>
              <a:t> 2014.</a:t>
            </a:r>
          </a:p>
        </p:txBody>
      </p:sp>
      <p:pic>
        <p:nvPicPr>
          <p:cNvPr id="18" name="Picture 17" descr="conv2_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71657" y="1321973"/>
            <a:ext cx="1555248" cy="1542806"/>
          </a:xfrm>
          <a:prstGeom prst="rect">
            <a:avLst/>
          </a:prstGeom>
        </p:spPr>
      </p:pic>
      <p:sp>
        <p:nvSpPr>
          <p:cNvPr id="19" name="Right Arrow 18"/>
          <p:cNvSpPr/>
          <p:nvPr/>
        </p:nvSpPr>
        <p:spPr>
          <a:xfrm rot="20154348">
            <a:off x="5077613" y="2293829"/>
            <a:ext cx="1709474" cy="147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0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extractor</a:t>
            </a:r>
          </a:p>
        </p:txBody>
      </p:sp>
      <p:pic>
        <p:nvPicPr>
          <p:cNvPr id="4" name="Picture 3"/>
          <p:cNvPicPr>
            <a:picLocks noChangeAspect="1"/>
          </p:cNvPicPr>
          <p:nvPr/>
        </p:nvPicPr>
        <p:blipFill>
          <a:blip r:embed="rId2"/>
          <a:stretch>
            <a:fillRect/>
          </a:stretch>
        </p:blipFill>
        <p:spPr>
          <a:xfrm>
            <a:off x="520699" y="2517351"/>
            <a:ext cx="2077155" cy="155786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3413" y="1690688"/>
            <a:ext cx="5501390" cy="4126043"/>
          </a:xfrm>
          <a:prstGeom prst="rect">
            <a:avLst/>
          </a:prstGeom>
        </p:spPr>
      </p:pic>
      <p:cxnSp>
        <p:nvCxnSpPr>
          <p:cNvPr id="9" name="Straight Connector 8"/>
          <p:cNvCxnSpPr/>
          <p:nvPr/>
        </p:nvCxnSpPr>
        <p:spPr>
          <a:xfrm flipV="1">
            <a:off x="4402667" y="1439333"/>
            <a:ext cx="0" cy="43773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02667" y="5808395"/>
            <a:ext cx="58589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4" idx="3"/>
          </p:cNvCxnSpPr>
          <p:nvPr/>
        </p:nvCxnSpPr>
        <p:spPr>
          <a:xfrm>
            <a:off x="2597854" y="3296284"/>
            <a:ext cx="4073879" cy="1605596"/>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4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classifiers</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3413" y="1690688"/>
            <a:ext cx="5501390" cy="4126043"/>
          </a:xfrm>
          <a:prstGeom prst="rect">
            <a:avLst/>
          </a:prstGeom>
        </p:spPr>
      </p:pic>
      <p:cxnSp>
        <p:nvCxnSpPr>
          <p:cNvPr id="9" name="Straight Connector 8"/>
          <p:cNvCxnSpPr/>
          <p:nvPr/>
        </p:nvCxnSpPr>
        <p:spPr>
          <a:xfrm flipV="1">
            <a:off x="4402667" y="1439333"/>
            <a:ext cx="0" cy="43773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02667" y="5808395"/>
            <a:ext cx="58589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046373" y="1264509"/>
            <a:ext cx="5635470" cy="4978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02666" y="1260342"/>
            <a:ext cx="5212137" cy="4548053"/>
          </a:xfrm>
          <a:prstGeom prst="rect">
            <a:avLst/>
          </a:prstGeom>
          <a:gradFill>
            <a:gsLst>
              <a:gs pos="50500">
                <a:schemeClr val="bg2">
                  <a:lumMod val="90000"/>
                  <a:alpha val="59000"/>
                </a:schemeClr>
              </a:gs>
              <a:gs pos="1000">
                <a:srgbClr val="0070C0">
                  <a:alpha val="62000"/>
                </a:srgbClr>
              </a:gs>
              <a:gs pos="100000">
                <a:srgbClr val="FF0000">
                  <a:alpha val="51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83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classifiers in feature space</a:t>
            </a:r>
          </a:p>
        </p:txBody>
      </p:sp>
      <p:sp>
        <p:nvSpPr>
          <p:cNvPr id="5" name="Content Placeholder 4"/>
          <p:cNvSpPr>
            <a:spLocks noGrp="1"/>
          </p:cNvSpPr>
          <p:nvPr>
            <p:ph idx="1"/>
          </p:nvPr>
        </p:nvSpPr>
        <p:spPr>
          <a:xfrm>
            <a:off x="880533" y="2211388"/>
            <a:ext cx="10515600" cy="4351338"/>
          </a:xfrm>
        </p:spPr>
        <p:txBody>
          <a:bodyPr/>
          <a:lstStyle/>
          <a:p>
            <a:r>
              <a:rPr lang="en-US" i="1" dirty="0"/>
              <a:t>Family </a:t>
            </a:r>
            <a:r>
              <a:rPr lang="en-US" dirty="0"/>
              <a:t>of functions</a:t>
            </a:r>
          </a:p>
          <a:p>
            <a:r>
              <a:rPr lang="en-US" dirty="0"/>
              <a:t>Each function is called a </a:t>
            </a:r>
            <a:r>
              <a:rPr lang="en-US" i="1" dirty="0"/>
              <a:t>hypothesis</a:t>
            </a:r>
          </a:p>
          <a:p>
            <a:r>
              <a:rPr lang="en-US" dirty="0"/>
              <a:t>Family is called a </a:t>
            </a:r>
            <a:r>
              <a:rPr lang="en-US" i="1" dirty="0"/>
              <a:t>hypothesis class</a:t>
            </a:r>
          </a:p>
          <a:p>
            <a:r>
              <a:rPr lang="en-US" dirty="0"/>
              <a:t>Hypotheses indexed by </a:t>
            </a:r>
            <a:r>
              <a:rPr lang="en-US" b="1" dirty="0"/>
              <a:t>w</a:t>
            </a:r>
          </a:p>
          <a:p>
            <a:r>
              <a:rPr lang="en-US" dirty="0"/>
              <a:t>Need to find the best hypothesis = need to find best </a:t>
            </a:r>
            <a:r>
              <a:rPr lang="en-US" b="1" dirty="0"/>
              <a:t>w</a:t>
            </a:r>
            <a:endParaRPr lang="en-US" dirty="0"/>
          </a:p>
        </p:txBody>
      </p:sp>
      <p:pic>
        <p:nvPicPr>
          <p:cNvPr id="6" name="Picture 5"/>
          <p:cNvPicPr>
            <a:picLocks noChangeAspect="1"/>
          </p:cNvPicPr>
          <p:nvPr/>
        </p:nvPicPr>
        <p:blipFill>
          <a:blip r:embed="rId2"/>
          <a:stretch>
            <a:fillRect/>
          </a:stretch>
        </p:blipFill>
        <p:spPr>
          <a:xfrm>
            <a:off x="3839634" y="1690688"/>
            <a:ext cx="3937000" cy="520700"/>
          </a:xfrm>
          <a:prstGeom prst="rect">
            <a:avLst/>
          </a:prstGeom>
        </p:spPr>
      </p:pic>
    </p:spTree>
    <p:extLst>
      <p:ext uri="{BB962C8B-B14F-4D97-AF65-F5344CB8AC3E}">
        <p14:creationId xmlns:p14="http://schemas.microsoft.com/office/powerpoint/2010/main" val="227783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7795-060A-7042-B067-459D324B435E}"/>
              </a:ext>
            </a:extLst>
          </p:cNvPr>
          <p:cNvSpPr>
            <a:spLocks noGrp="1"/>
          </p:cNvSpPr>
          <p:nvPr>
            <p:ph type="title"/>
          </p:nvPr>
        </p:nvSpPr>
        <p:spPr/>
        <p:txBody>
          <a:bodyPr/>
          <a:lstStyle/>
          <a:p>
            <a:r>
              <a:rPr lang="en-US" dirty="0"/>
              <a:t>Training: Choosing the best hypothesis</a:t>
            </a:r>
          </a:p>
        </p:txBody>
      </p:sp>
      <p:sp>
        <p:nvSpPr>
          <p:cNvPr id="3" name="Content Placeholder 2">
            <a:extLst>
              <a:ext uri="{FF2B5EF4-FFF2-40B4-BE49-F238E27FC236}">
                <a16:creationId xmlns:a16="http://schemas.microsoft.com/office/drawing/2014/main" id="{63224AFD-1C6C-D047-9EF9-45F3998861E0}"/>
              </a:ext>
            </a:extLst>
          </p:cNvPr>
          <p:cNvSpPr>
            <a:spLocks noGrp="1"/>
          </p:cNvSpPr>
          <p:nvPr>
            <p:ph idx="1"/>
          </p:nvPr>
        </p:nvSpPr>
        <p:spPr/>
        <p:txBody>
          <a:bodyPr/>
          <a:lstStyle/>
          <a:p>
            <a:r>
              <a:rPr lang="en-US" dirty="0"/>
              <a:t>Use training set to find </a:t>
            </a:r>
            <a:r>
              <a:rPr lang="en-US" i="1" dirty="0"/>
              <a:t>best-fitting </a:t>
            </a:r>
            <a:r>
              <a:rPr lang="en-US" dirty="0"/>
              <a:t>hypothesis</a:t>
            </a:r>
          </a:p>
          <a:p>
            <a:r>
              <a:rPr lang="en-US" dirty="0"/>
              <a:t>Question: how do we define fit?</a:t>
            </a:r>
          </a:p>
          <a:p>
            <a:r>
              <a:rPr lang="en-US" i="1" dirty="0"/>
              <a:t>Loss function</a:t>
            </a:r>
          </a:p>
          <a:p>
            <a:pPr lvl="1"/>
            <a:r>
              <a:rPr lang="en-US" dirty="0" err="1"/>
              <a:t>h</a:t>
            </a:r>
            <a:r>
              <a:rPr lang="en-US" b="1" baseline="-25000" dirty="0" err="1"/>
              <a:t>w</a:t>
            </a:r>
            <a:r>
              <a:rPr lang="en-US" dirty="0"/>
              <a:t>(x) is estimated probability label is 1</a:t>
            </a:r>
          </a:p>
          <a:p>
            <a:pPr lvl="1"/>
            <a:r>
              <a:rPr lang="en-US" i="1" dirty="0"/>
              <a:t>Log likelihood : negative log of estimated probability of the true label</a:t>
            </a:r>
          </a:p>
          <a:p>
            <a:endParaRPr lang="en-US" dirty="0"/>
          </a:p>
        </p:txBody>
      </p:sp>
    </p:spTree>
    <p:extLst>
      <p:ext uri="{BB962C8B-B14F-4D97-AF65-F5344CB8AC3E}">
        <p14:creationId xmlns:p14="http://schemas.microsoft.com/office/powerpoint/2010/main" val="327715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9123</TotalTime>
  <Words>1249</Words>
  <Application>Microsoft Macintosh PowerPoint</Application>
  <PresentationFormat>Widescreen</PresentationFormat>
  <Paragraphs>243</Paragraphs>
  <Slides>55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Mangal</vt:lpstr>
      <vt:lpstr>Office Theme</vt:lpstr>
      <vt:lpstr>Recognition</vt:lpstr>
      <vt:lpstr>Learning</vt:lpstr>
      <vt:lpstr>Example</vt:lpstr>
      <vt:lpstr>Choosing a model class</vt:lpstr>
      <vt:lpstr>Choosing a model class</vt:lpstr>
      <vt:lpstr>Feature extractor</vt:lpstr>
      <vt:lpstr>Linear classifiers</vt:lpstr>
      <vt:lpstr>Linear classifiers in feature space</vt:lpstr>
      <vt:lpstr>Training: Choosing the best hypothesis</vt:lpstr>
      <vt:lpstr>Training: Choosing the best hypothesis</vt:lpstr>
      <vt:lpstr>Training: Choosing the best hypothesis</vt:lpstr>
      <vt:lpstr>Training: Choosing the best hypothesis</vt:lpstr>
      <vt:lpstr>Training: Choosing the best hypothesis</vt:lpstr>
      <vt:lpstr>Training = Optimization</vt:lpstr>
      <vt:lpstr>Stochastic gradient descent</vt:lpstr>
      <vt:lpstr>Stochastic gradient descent</vt:lpstr>
      <vt:lpstr>PowerPoint Presentation</vt:lpstr>
      <vt:lpstr>General recipe</vt:lpstr>
      <vt:lpstr>Risk</vt:lpstr>
      <vt:lpstr>Risk</vt:lpstr>
      <vt:lpstr>Risk</vt:lpstr>
      <vt:lpstr>Generalization</vt:lpstr>
      <vt:lpstr>Overfitting</vt:lpstr>
      <vt:lpstr>Controlling generalization error</vt:lpstr>
      <vt:lpstr>Controlling generalization error</vt:lpstr>
      <vt:lpstr>Putting it all together</vt:lpstr>
      <vt:lpstr>Loss functions and hypothesis classes</vt:lpstr>
      <vt:lpstr>Linear classifiers on pixels are bad</vt:lpstr>
      <vt:lpstr>Invariance to large deformations</vt:lpstr>
      <vt:lpstr>Bags of words</vt:lpstr>
      <vt:lpstr>Bags of visual words</vt:lpstr>
      <vt:lpstr>What should be visual words?</vt:lpstr>
      <vt:lpstr>Detecting visual words</vt:lpstr>
      <vt:lpstr>Encoding images as bag of words</vt:lpstr>
      <vt:lpstr>Multilayer perceptrons</vt:lpstr>
      <vt:lpstr>Multilayer perceptrons</vt:lpstr>
      <vt:lpstr>Multilayer perceptrons</vt:lpstr>
      <vt:lpstr>Reducing capacity</vt:lpstr>
      <vt:lpstr>Reducing capacity</vt:lpstr>
      <vt:lpstr>Idea 1: local connectivity</vt:lpstr>
      <vt:lpstr>Idea 2: Translation invariance</vt:lpstr>
      <vt:lpstr>Local connectivity + translation invariance = convolution</vt:lpstr>
      <vt:lpstr>Local connectivity + translation invariance = convolution</vt:lpstr>
      <vt:lpstr>Local connectivity + translation invariance = convolution</vt:lpstr>
      <vt:lpstr>Convolution as a primitive</vt:lpstr>
      <vt:lpstr>Convolution as a feature detector</vt:lpstr>
      <vt:lpstr>Invariance to distortions</vt:lpstr>
      <vt:lpstr>Invariance to distortions</vt:lpstr>
      <vt:lpstr>Invariance to distortions: Pooling</vt:lpstr>
      <vt:lpstr>Invariance to distortions: Subsampling</vt:lpstr>
      <vt:lpstr>Convolution subsampling convolution</vt:lpstr>
      <vt:lpstr>Convolution subsampling convolution</vt:lpstr>
      <vt:lpstr>Convolutional networks</vt:lpstr>
      <vt:lpstr>Convolutional networks</vt:lpstr>
      <vt:lpstr>Convolutional networks</vt:lpstr>
    </vt:vector>
  </TitlesOfParts>
  <Manager/>
  <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Bharath Hariharan</dc:creator>
  <cp:keywords/>
  <dc:description/>
  <cp:lastModifiedBy>Bharath Hariharan</cp:lastModifiedBy>
  <cp:revision>11</cp:revision>
  <dcterms:created xsi:type="dcterms:W3CDTF">2018-10-06T19:07:08Z</dcterms:created>
  <dcterms:modified xsi:type="dcterms:W3CDTF">2018-10-15T03:45:03Z</dcterms:modified>
  <cp:category/>
</cp:coreProperties>
</file>