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004" r:id="rId2"/>
    <p:sldId id="2005" r:id="rId3"/>
    <p:sldId id="332" r:id="rId4"/>
    <p:sldId id="333" r:id="rId5"/>
    <p:sldId id="1987" r:id="rId6"/>
    <p:sldId id="1988" r:id="rId7"/>
    <p:sldId id="1989" r:id="rId8"/>
    <p:sldId id="1990" r:id="rId9"/>
    <p:sldId id="1991" r:id="rId10"/>
    <p:sldId id="1992" r:id="rId11"/>
    <p:sldId id="1985" r:id="rId12"/>
    <p:sldId id="1993" r:id="rId13"/>
    <p:sldId id="1994" r:id="rId14"/>
    <p:sldId id="1995" r:id="rId15"/>
    <p:sldId id="1996" r:id="rId16"/>
    <p:sldId id="1997" r:id="rId17"/>
    <p:sldId id="1998" r:id="rId18"/>
    <p:sldId id="1999" r:id="rId19"/>
    <p:sldId id="2000" r:id="rId20"/>
    <p:sldId id="2001" r:id="rId21"/>
    <p:sldId id="2002" r:id="rId22"/>
    <p:sldId id="256" r:id="rId23"/>
    <p:sldId id="257" r:id="rId24"/>
    <p:sldId id="258" r:id="rId25"/>
    <p:sldId id="259" r:id="rId26"/>
    <p:sldId id="260" r:id="rId27"/>
    <p:sldId id="273" r:id="rId28"/>
    <p:sldId id="274" r:id="rId29"/>
    <p:sldId id="275" r:id="rId30"/>
    <p:sldId id="276" r:id="rId31"/>
    <p:sldId id="266" r:id="rId32"/>
    <p:sldId id="271" r:id="rId33"/>
    <p:sldId id="267" r:id="rId34"/>
    <p:sldId id="268" r:id="rId35"/>
    <p:sldId id="270" r:id="rId36"/>
    <p:sldId id="272" r:id="rId37"/>
    <p:sldId id="2006" r:id="rId38"/>
    <p:sldId id="263" r:id="rId39"/>
    <p:sldId id="278" r:id="rId40"/>
    <p:sldId id="279" r:id="rId41"/>
    <p:sldId id="277" r:id="rId42"/>
    <p:sldId id="280" r:id="rId43"/>
    <p:sldId id="281" r:id="rId44"/>
    <p:sldId id="283" r:id="rId45"/>
    <p:sldId id="282" r:id="rId46"/>
    <p:sldId id="284" r:id="rId47"/>
    <p:sldId id="285" r:id="rId48"/>
    <p:sldId id="286" r:id="rId49"/>
    <p:sldId id="287" r:id="rId50"/>
    <p:sldId id="291" r:id="rId51"/>
    <p:sldId id="290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4" r:id="rId62"/>
    <p:sldId id="301" r:id="rId63"/>
    <p:sldId id="302" r:id="rId64"/>
    <p:sldId id="303" r:id="rId65"/>
    <p:sldId id="305" r:id="rId66"/>
    <p:sldId id="307" r:id="rId67"/>
    <p:sldId id="330" r:id="rId68"/>
    <p:sldId id="306" r:id="rId69"/>
    <p:sldId id="326" r:id="rId70"/>
    <p:sldId id="308" r:id="rId71"/>
    <p:sldId id="310" r:id="rId72"/>
    <p:sldId id="309" r:id="rId73"/>
    <p:sldId id="311" r:id="rId74"/>
    <p:sldId id="312" r:id="rId75"/>
    <p:sldId id="313" r:id="rId76"/>
    <p:sldId id="314" r:id="rId77"/>
    <p:sldId id="315" r:id="rId78"/>
    <p:sldId id="316" r:id="rId79"/>
    <p:sldId id="319" r:id="rId80"/>
    <p:sldId id="317" r:id="rId81"/>
    <p:sldId id="318" r:id="rId82"/>
    <p:sldId id="320" r:id="rId83"/>
    <p:sldId id="321" r:id="rId84"/>
    <p:sldId id="322" r:id="rId85"/>
    <p:sldId id="323" r:id="rId86"/>
    <p:sldId id="33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4"/>
  </p:normalViewPr>
  <p:slideViewPr>
    <p:cSldViewPr snapToGrid="0" snapToObjects="1">
      <p:cViewPr varScale="1">
        <p:scale>
          <a:sx n="118" d="100"/>
          <a:sy n="118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8570-F11A-0E45-AC6F-5E6773DC5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DA302-8274-3442-8ACB-FF76DAB33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20E28-BE48-7A42-B289-96E82BC3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582E0-9751-EC45-B91E-0F91E8C5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6D8E3-E7F0-3D4A-9E04-387CDAEE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5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E010-9B36-A546-B1DE-FE395106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E0296-4AF4-494C-B649-26DF04B06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BFF7-A2DB-9546-BFFA-FD7B08E7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364E6-91DF-2F41-87B0-4BF85BD5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1089-B2E9-5F41-A99C-E5DC1543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8EAE87-06FB-4043-B821-D0BE7EDBD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0A077-FBED-1C4D-96E6-6B3C60965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D798A-E19C-B94E-8A72-B1122616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65F7-844A-3944-9894-715C1B3E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2A502-DDF7-E14A-B45A-A32CAA7F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31F5-E752-BB48-9BB2-87693BC7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62B2-25FB-3141-9B66-8F481EA02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7DF08-D374-9147-8F4A-C98E664E5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44D68-AC48-0A42-92A1-FF18C2B5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4ABB-C19B-A847-B491-44ED8200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EA6A-B9C0-F14A-B64E-FBD280E5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39141-DFD6-464E-B18A-D9F6A662E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530F4-1AD2-A14F-A15B-5EA1E2C6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A60B-8B57-CB46-A013-C735BDF4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AEC4D-9910-3B48-B597-E165C04F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426A8-0D00-1542-9D04-813BDFA4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09830-7920-D34E-8ABF-B38DF3768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11F7C-EFBD-7347-A21E-049B5D23D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B036E-F246-8A4B-AD57-1E2D0E3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3193D-917B-9649-AEC0-92BDF1DC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3347A-9BFE-C946-8887-C8039D79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9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324-51FA-1D41-8D1A-D4268C8A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534D9-AD40-2945-89FA-166B90F3F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1C6A8-AF4A-5445-8226-DAD4D4165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38C1E-09BB-B44B-AD69-5B7F58603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E1AE5-D06C-A242-9EFE-1DE49DF63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A72E3-A1A6-B141-9481-4787A940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EB8D9-E514-2E4C-82DD-752578FD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E3510-8E45-714B-AF74-7195B198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5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E81F0-9CFC-834A-9FAD-7D19FBA6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725EF-32F0-1B41-8B2B-B04656112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34F19-8892-9148-938F-47BB24A7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8EA22-8A46-0D4E-8015-847AFC21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0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36B9B-1473-334D-8019-3ABEAA72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0EE60-4E70-1F48-B0E2-50E5E07AE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8A8CE-8EA5-8A40-BAB9-FE58736C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D2C-C5AB-4B4F-A8F3-A6C109F9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65150-409F-994D-AFD5-D48115DDD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4D20-7F9A-1245-A62A-FE1176910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36CA7-D128-FC43-B971-8E986777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7DAEE-FF73-D048-B56A-AD7C4E51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85818-23F2-B749-9545-12B8B60A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F3FE-DD2C-A941-8719-A51B47505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463BE6-09F1-9349-997C-761B1EC05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604B1-19AA-A141-8104-3B47156F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C9385-D886-1C4B-B43F-E1240D6B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856D2-7C8A-E440-BAB7-E79FAF1D7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379DC-33B5-314B-AD81-38E14A28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1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85A5C-634E-654E-B6DF-36A3EB68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4027F-C6CC-E143-A93A-D47591CC8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4BB40-0AF4-9F4B-8DB5-B9000DAC0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6D691-67D3-804E-9A38-576AFB0BF86B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BD266-41BF-D847-A77B-0EA70B409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3541C-2DC1-6C42-84A8-63736CDC0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19C60-414C-944D-A47F-BE46B3A9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39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tiff"/><Relationship Id="rId4" Type="http://schemas.openxmlformats.org/officeDocument/2006/relationships/image" Target="../media/image89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tiff"/><Relationship Id="rId4" Type="http://schemas.openxmlformats.org/officeDocument/2006/relationships/image" Target="../media/image89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for moving scenes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240368"/>
            <a:ext cx="7298267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076450"/>
            <a:ext cx="82550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3322562"/>
            <a:ext cx="9849559" cy="1266372"/>
          </a:xfrm>
          <a:prstGeom prst="rect">
            <a:avLst/>
          </a:prstGeom>
        </p:spPr>
      </p:pic>
      <p:sp>
        <p:nvSpPr>
          <p:cNvPr id="11" name="Left Arrow Callout 10"/>
          <p:cNvSpPr/>
          <p:nvPr/>
        </p:nvSpPr>
        <p:spPr>
          <a:xfrm>
            <a:off x="10113433" y="3275391"/>
            <a:ext cx="1731433" cy="77530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2" name="Left Arrow Callout 11"/>
          <p:cNvSpPr/>
          <p:nvPr/>
        </p:nvSpPr>
        <p:spPr>
          <a:xfrm>
            <a:off x="5740400" y="4050696"/>
            <a:ext cx="2048933" cy="77530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9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Smoothness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076450"/>
            <a:ext cx="8255000" cy="469900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3149600" y="4080933"/>
            <a:ext cx="1964267" cy="108637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7603067" y="4080933"/>
            <a:ext cx="1964267" cy="108637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Smoothness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2921000"/>
            <a:ext cx="11760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 and v are </a:t>
            </a:r>
            <a:r>
              <a:rPr lang="en-US" i="1" dirty="0"/>
              <a:t>functions</a:t>
            </a:r>
          </a:p>
          <a:p>
            <a:r>
              <a:rPr lang="en-US" dirty="0"/>
              <a:t>Euler-</a:t>
            </a:r>
            <a:r>
              <a:rPr lang="en-US" dirty="0" err="1"/>
              <a:t>lagrange</a:t>
            </a:r>
            <a:r>
              <a:rPr lang="en-US" dirty="0"/>
              <a:t> equations</a:t>
            </a:r>
          </a:p>
          <a:p>
            <a:pPr lvl="1"/>
            <a:r>
              <a:rPr lang="en-US" dirty="0"/>
              <a:t>Similar to “gradient=0”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33" y="3276600"/>
            <a:ext cx="3171825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833" y="4359275"/>
            <a:ext cx="2400300" cy="7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6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minimization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182" y="2006600"/>
            <a:ext cx="5780618" cy="758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33" y="3010136"/>
            <a:ext cx="4356102" cy="871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69" y="2006600"/>
            <a:ext cx="3171825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69" y="3089275"/>
            <a:ext cx="2400300" cy="78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533" y="4126779"/>
            <a:ext cx="4356102" cy="8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3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MPI-Sintel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Open-source animated movie “Sintel”</a:t>
            </a:r>
          </a:p>
          <a:p>
            <a:r>
              <a:rPr lang="en-US" dirty="0"/>
              <a:t>“Naturalistic” video</a:t>
            </a:r>
          </a:p>
          <a:p>
            <a:r>
              <a:rPr lang="en-US" dirty="0"/>
              <a:t>Ground truth optical flow</a:t>
            </a:r>
          </a:p>
          <a:p>
            <a:r>
              <a:rPr lang="en-US" dirty="0"/>
              <a:t>Large motions</a:t>
            </a:r>
          </a:p>
          <a:p>
            <a:r>
              <a:rPr lang="en-US" dirty="0"/>
              <a:t>Complex scenes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65" y="1422400"/>
            <a:ext cx="6256867" cy="40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9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MPI-Sintel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33" y="1883833"/>
            <a:ext cx="4563609" cy="194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70" y="4229761"/>
            <a:ext cx="5249333" cy="223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867" y="2630519"/>
            <a:ext cx="5619847" cy="2392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98933-5DC7-D941-B271-B5C7FDA185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268759" y="365125"/>
            <a:ext cx="2125133" cy="20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7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with large displacements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3399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Optical flow constraint equation assumes differential optical flow</a:t>
            </a:r>
          </a:p>
          <a:p>
            <a:r>
              <a:rPr lang="en-US" dirty="0"/>
              <a:t>“Large displacement”?</a:t>
            </a:r>
          </a:p>
          <a:p>
            <a:r>
              <a:rPr lang="en-US" dirty="0"/>
              <a:t>Key idea: reducing resolution reduces displacement</a:t>
            </a:r>
          </a:p>
          <a:p>
            <a:r>
              <a:rPr lang="en-US" dirty="0"/>
              <a:t>Reduce resolution, then </a:t>
            </a:r>
            <a:r>
              <a:rPr lang="en-US" dirty="0" err="1"/>
              <a:t>upsample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will lose fine details</a:t>
            </a:r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995" y="4452935"/>
            <a:ext cx="11137938" cy="2312431"/>
            <a:chOff x="54995" y="4452935"/>
            <a:chExt cx="11137938" cy="2312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5" y="4452935"/>
              <a:ext cx="4563609" cy="19430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1334" y="4452936"/>
              <a:ext cx="2963334" cy="12617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7398" y="4452935"/>
              <a:ext cx="1988502" cy="8466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9211" y="4452935"/>
              <a:ext cx="1273722" cy="542327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371600" y="5960532"/>
              <a:ext cx="16933" cy="43550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571067" y="5424484"/>
              <a:ext cx="16933" cy="29018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98934" y="5083802"/>
              <a:ext cx="0" cy="16459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0261600" y="4876268"/>
              <a:ext cx="1" cy="9144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58471" y="6396034"/>
              <a:ext cx="427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35210" y="5714668"/>
              <a:ext cx="42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93744" y="5291873"/>
              <a:ext cx="363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445935" y="4957016"/>
              <a:ext cx="259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401739" y="6211368"/>
            <a:ext cx="43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556072" y="5299602"/>
            <a:ext cx="0" cy="911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with large displacements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idea 2: Use </a:t>
            </a:r>
            <a:r>
              <a:rPr lang="en-US" dirty="0" err="1"/>
              <a:t>upsampled</a:t>
            </a:r>
            <a:r>
              <a:rPr lang="en-US" dirty="0"/>
              <a:t> flow as </a:t>
            </a:r>
            <a:r>
              <a:rPr lang="en-US" i="1" dirty="0"/>
              <a:t>initialization</a:t>
            </a:r>
          </a:p>
          <a:p>
            <a:r>
              <a:rPr lang="en-US" i="1" dirty="0"/>
              <a:t>Changes to initialization will be infinitesimal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44" y="2945867"/>
            <a:ext cx="1273722" cy="54232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523066" y="3081448"/>
            <a:ext cx="592667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68133" y="29458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flow</a:t>
            </a:r>
          </a:p>
        </p:txBody>
      </p:sp>
      <p:sp>
        <p:nvSpPr>
          <p:cNvPr id="7" name="Down Arrow 6"/>
          <p:cNvSpPr/>
          <p:nvPr/>
        </p:nvSpPr>
        <p:spPr>
          <a:xfrm>
            <a:off x="3708400" y="3623732"/>
            <a:ext cx="304800" cy="474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68133" y="43682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as </a:t>
            </a:r>
            <a:r>
              <a:rPr lang="en-US" dirty="0" err="1"/>
              <a:t>init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934515" y="43682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flow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331" y="5655200"/>
            <a:ext cx="1988502" cy="8466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842933" y="4503848"/>
            <a:ext cx="715398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552582" y="5121822"/>
            <a:ext cx="203200" cy="322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552266" y="4503848"/>
            <a:ext cx="715398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83600" y="4368267"/>
            <a:ext cx="199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5072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Brox</a:t>
            </a:r>
            <a:r>
              <a:rPr lang="en-US" dirty="0"/>
              <a:t>, Thomas, et al. "High accuracy optical flow estimation based on a theory for warping." </a:t>
            </a:r>
            <a:r>
              <a:rPr lang="en-US" i="1" dirty="0"/>
              <a:t>Computer Vision-ECCV 2004</a:t>
            </a:r>
            <a:r>
              <a:rPr lang="en-US" dirty="0"/>
              <a:t> (2004)</a:t>
            </a:r>
          </a:p>
        </p:txBody>
      </p:sp>
    </p:spTree>
    <p:extLst>
      <p:ext uri="{BB962C8B-B14F-4D97-AF65-F5344CB8AC3E}">
        <p14:creationId xmlns:p14="http://schemas.microsoft.com/office/powerpoint/2010/main" val="2016675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for large displacements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47308"/>
          </a:xfrm>
        </p:spPr>
        <p:txBody>
          <a:bodyPr/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variants match using color - Bad!</a:t>
            </a:r>
          </a:p>
          <a:p>
            <a:r>
              <a:rPr lang="en-US" dirty="0"/>
              <a:t>Use descriptor matching (e.g. SIFT) on sparse points</a:t>
            </a:r>
          </a:p>
          <a:p>
            <a:r>
              <a:rPr lang="en-US" dirty="0"/>
              <a:t>Use smoothness to propagate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Brox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, Thomas, Christoph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Bregler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, 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Jitendra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Malik. "Large displacement optical flow."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charset="0"/>
              </a:rPr>
              <a:t>CVPR, </a:t>
            </a:r>
            <a:r>
              <a:rPr lang="en-US" b="0" dirty="0">
                <a:solidFill>
                  <a:srgbClr val="222222"/>
                </a:solidFill>
                <a:effectLst/>
                <a:latin typeface="Arial" charset="0"/>
              </a:rPr>
              <a:t>2009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72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displacement optical flow (LDOF)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34" y="4362318"/>
            <a:ext cx="4927599" cy="209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66" y="1392172"/>
            <a:ext cx="4563609" cy="194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92172"/>
            <a:ext cx="5008070" cy="213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BEDAB-99CE-B145-8AFF-1EC695CF06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468909" y="4299281"/>
            <a:ext cx="2125133" cy="20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3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for moving scenes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67" y="1557867"/>
            <a:ext cx="6536267" cy="490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440334" y="2027768"/>
            <a:ext cx="2125133" cy="20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78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Coarse-to-fine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specific instance of a general idea</a:t>
            </a:r>
          </a:p>
          <a:p>
            <a:r>
              <a:rPr lang="en-US" dirty="0"/>
              <a:t>Coarse scales:</a:t>
            </a:r>
          </a:p>
          <a:p>
            <a:pPr lvl="1"/>
            <a:r>
              <a:rPr lang="en-US" dirty="0"/>
              <a:t>Global / large structures</a:t>
            </a:r>
          </a:p>
          <a:p>
            <a:pPr lvl="1"/>
            <a:r>
              <a:rPr lang="en-US" dirty="0"/>
              <a:t>Long-range relationships</a:t>
            </a:r>
          </a:p>
          <a:p>
            <a:pPr lvl="1"/>
            <a:r>
              <a:rPr lang="en-US" dirty="0"/>
              <a:t>But: imprecise localization</a:t>
            </a:r>
          </a:p>
          <a:p>
            <a:r>
              <a:rPr lang="en-US" dirty="0"/>
              <a:t>Fine scales:</a:t>
            </a:r>
          </a:p>
          <a:p>
            <a:pPr lvl="1"/>
            <a:r>
              <a:rPr lang="en-US" dirty="0"/>
              <a:t>Precise localization</a:t>
            </a:r>
          </a:p>
          <a:p>
            <a:pPr lvl="1"/>
            <a:r>
              <a:rPr lang="en-US" dirty="0"/>
              <a:t>But: aperture problem</a:t>
            </a:r>
          </a:p>
          <a:p>
            <a:r>
              <a:rPr lang="en-US" dirty="0"/>
              <a:t>Idea: start from coarse scales, add fine scale detail</a:t>
            </a:r>
          </a:p>
        </p:txBody>
      </p:sp>
    </p:spTree>
    <p:extLst>
      <p:ext uri="{BB962C8B-B14F-4D97-AF65-F5344CB8AC3E}">
        <p14:creationId xmlns:p14="http://schemas.microsoft.com/office/powerpoint/2010/main" val="271248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Coarse-to-fine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434" y="1274234"/>
            <a:ext cx="76327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272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U-Net: Convolutional Networks for Biomedical Image Segmentation. Olaf </a:t>
            </a:r>
            <a:r>
              <a:rPr lang="en-US" dirty="0" err="1"/>
              <a:t>Ronneberger</a:t>
            </a:r>
            <a:r>
              <a:rPr lang="en-US" dirty="0"/>
              <a:t>, Philipp Fischer, and Thomas </a:t>
            </a:r>
            <a:r>
              <a:rPr lang="en-US" dirty="0" err="1"/>
              <a:t>Brox</a:t>
            </a:r>
            <a:r>
              <a:rPr lang="en-US" dirty="0"/>
              <a:t>. In </a:t>
            </a:r>
            <a:r>
              <a:rPr lang="en-US" i="1" dirty="0"/>
              <a:t>MICCAI, </a:t>
            </a:r>
            <a:r>
              <a:rPr lang="en-US" dirty="0"/>
              <a:t>2015.</a:t>
            </a:r>
          </a:p>
        </p:txBody>
      </p:sp>
    </p:spTree>
    <p:extLst>
      <p:ext uri="{BB962C8B-B14F-4D97-AF65-F5344CB8AC3E}">
        <p14:creationId xmlns:p14="http://schemas.microsoft.com/office/powerpoint/2010/main" val="1130899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C930B-D3FC-B742-B9A8-BE0D4BEAB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ML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06AC5-91EA-6C40-A992-318B3D9C3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8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an image, produce a label</a:t>
            </a:r>
          </a:p>
          <a:p>
            <a:r>
              <a:rPr lang="en-US" dirty="0"/>
              <a:t>Label can be:</a:t>
            </a:r>
          </a:p>
          <a:p>
            <a:pPr lvl="1"/>
            <a:r>
              <a:rPr lang="en-US" dirty="0"/>
              <a:t>0/1 or yes/no: </a:t>
            </a:r>
            <a:r>
              <a:rPr lang="en-US" i="1" dirty="0"/>
              <a:t>Binary classification</a:t>
            </a:r>
          </a:p>
          <a:p>
            <a:pPr lvl="1"/>
            <a:r>
              <a:rPr lang="en-US" dirty="0"/>
              <a:t>one-of-k: </a:t>
            </a:r>
            <a:r>
              <a:rPr lang="en-US" i="1" dirty="0"/>
              <a:t>Multiclass classification</a:t>
            </a:r>
          </a:p>
          <a:p>
            <a:pPr lvl="1"/>
            <a:r>
              <a:rPr lang="en-US" dirty="0"/>
              <a:t>0/1 for each of k concepts: </a:t>
            </a:r>
            <a:r>
              <a:rPr lang="en-US" i="1" dirty="0" err="1"/>
              <a:t>Multilabel</a:t>
            </a:r>
            <a:r>
              <a:rPr lang="en-US" i="1" dirty="0"/>
              <a:t>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8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0593"/>
            <a:ext cx="3543300" cy="229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2746668"/>
            <a:ext cx="3971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Is this a dog? </a:t>
            </a:r>
            <a:r>
              <a:rPr lang="en-US" sz="4400" dirty="0">
                <a:solidFill>
                  <a:srgbClr val="C0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77578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0593"/>
            <a:ext cx="3543300" cy="229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2408114"/>
            <a:ext cx="5444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Which of these is it: dog, cat or zebra? </a:t>
            </a:r>
          </a:p>
          <a:p>
            <a:r>
              <a:rPr lang="en-US" sz="4400" dirty="0">
                <a:solidFill>
                  <a:srgbClr val="C00000"/>
                </a:solidFill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952249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0593"/>
            <a:ext cx="3543300" cy="229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499" y="2408114"/>
            <a:ext cx="57451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Is this a dog? </a:t>
            </a:r>
            <a:r>
              <a:rPr lang="en-US" sz="4400" dirty="0">
                <a:solidFill>
                  <a:srgbClr val="C00000"/>
                </a:solidFill>
              </a:rPr>
              <a:t>Yes</a:t>
            </a:r>
          </a:p>
          <a:p>
            <a:r>
              <a:rPr lang="en-US" sz="4400" dirty="0"/>
              <a:t>Is this furry? </a:t>
            </a:r>
            <a:r>
              <a:rPr lang="en-US" sz="4400" dirty="0">
                <a:solidFill>
                  <a:srgbClr val="C00000"/>
                </a:solidFill>
              </a:rPr>
              <a:t>Yes</a:t>
            </a:r>
          </a:p>
          <a:p>
            <a:r>
              <a:rPr lang="en-US" sz="4400" dirty="0"/>
              <a:t>Is this sitting down? </a:t>
            </a:r>
            <a:r>
              <a:rPr lang="en-US" sz="4400" dirty="0">
                <a:solidFill>
                  <a:srgbClr val="C0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85772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52964" y="1825625"/>
            <a:ext cx="7200836" cy="3628298"/>
          </a:xfrm>
        </p:spPr>
        <p:txBody>
          <a:bodyPr/>
          <a:lstStyle/>
          <a:p>
            <a:r>
              <a:rPr lang="en-US" dirty="0"/>
              <a:t>2D</a:t>
            </a:r>
          </a:p>
          <a:p>
            <a:r>
              <a:rPr lang="en-US" dirty="0"/>
              <a:t>10 classes</a:t>
            </a:r>
          </a:p>
          <a:p>
            <a:r>
              <a:rPr lang="en-US" dirty="0"/>
              <a:t>6000 examples per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89" y="2279555"/>
            <a:ext cx="2844800" cy="284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1761562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Caltech 101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99200" y="1825625"/>
            <a:ext cx="5054600" cy="3628298"/>
          </a:xfrm>
        </p:spPr>
        <p:txBody>
          <a:bodyPr/>
          <a:lstStyle/>
          <a:p>
            <a:r>
              <a:rPr lang="en-US" dirty="0"/>
              <a:t>101 classes</a:t>
            </a:r>
          </a:p>
          <a:p>
            <a:r>
              <a:rPr lang="en-US" dirty="0"/>
              <a:t>10 classes</a:t>
            </a:r>
          </a:p>
          <a:p>
            <a:r>
              <a:rPr lang="en-US" dirty="0"/>
              <a:t>30 examples per class</a:t>
            </a:r>
          </a:p>
          <a:p>
            <a:r>
              <a:rPr lang="en-US" dirty="0"/>
              <a:t>Strong category-specific biases</a:t>
            </a:r>
          </a:p>
          <a:p>
            <a:r>
              <a:rPr lang="en-US" dirty="0"/>
              <a:t>Clean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913" y="475826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MNIST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213" y="1356596"/>
            <a:ext cx="1529256" cy="1218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718" y="1366314"/>
            <a:ext cx="1337733" cy="1337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163" y="2299670"/>
            <a:ext cx="1378678" cy="2568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514" y="2682159"/>
            <a:ext cx="1686131" cy="1107226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16200000">
            <a:off x="318116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80" y="6212888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181414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PASCAL VOC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20700" y="1793823"/>
            <a:ext cx="5054600" cy="3628298"/>
          </a:xfrm>
        </p:spPr>
        <p:txBody>
          <a:bodyPr/>
          <a:lstStyle/>
          <a:p>
            <a:r>
              <a:rPr lang="en-US" dirty="0"/>
              <a:t>20 classes</a:t>
            </a:r>
          </a:p>
          <a:p>
            <a:r>
              <a:rPr lang="en-US" dirty="0"/>
              <a:t>~500 examples per class</a:t>
            </a:r>
          </a:p>
          <a:p>
            <a:r>
              <a:rPr lang="en-US" dirty="0"/>
              <a:t>Clutter, occlusion, natural scenes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913" y="475826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MNIST</a:t>
            </a:r>
          </a:p>
        </p:txBody>
      </p:sp>
      <p:sp>
        <p:nvSpPr>
          <p:cNvPr id="13" name="Pentagon 12"/>
          <p:cNvSpPr/>
          <p:nvPr/>
        </p:nvSpPr>
        <p:spPr>
          <a:xfrm rot="16200000">
            <a:off x="318116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80" y="6212888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5880" y="4756498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Caltech 101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1224979"/>
            <a:ext cx="2032000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922700"/>
            <a:ext cx="2032000" cy="152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0" y="2725668"/>
            <a:ext cx="2032000" cy="15240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44041" y="6212887"/>
            <a:ext cx="2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2007-2012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826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3747" y="4859453"/>
            <a:ext cx="4944533" cy="8974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constraint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43165"/>
          </a:xfrm>
        </p:spPr>
        <p:txBody>
          <a:bodyPr/>
          <a:lstStyle/>
          <a:p>
            <a:r>
              <a:rPr lang="en-US" dirty="0"/>
              <a:t>Image intensity </a:t>
            </a:r>
            <a:r>
              <a:rPr lang="en-US" i="1" dirty="0"/>
              <a:t>continuous </a:t>
            </a:r>
            <a:r>
              <a:rPr lang="en-US" dirty="0"/>
              <a:t>function of x, y, t</a:t>
            </a:r>
          </a:p>
          <a:p>
            <a:r>
              <a:rPr lang="en-US" dirty="0"/>
              <a:t>In time </a:t>
            </a:r>
            <a:r>
              <a:rPr lang="en-US" dirty="0" err="1"/>
              <a:t>dt</a:t>
            </a:r>
            <a:r>
              <a:rPr lang="en-US" dirty="0"/>
              <a:t>, pixel (</a:t>
            </a:r>
            <a:r>
              <a:rPr lang="en-US" dirty="0" err="1"/>
              <a:t>x,y,t</a:t>
            </a:r>
            <a:r>
              <a:rPr lang="en-US" dirty="0"/>
              <a:t>) moves to (x + u </a:t>
            </a:r>
            <a:r>
              <a:rPr lang="en-US" dirty="0" err="1"/>
              <a:t>dt</a:t>
            </a:r>
            <a:r>
              <a:rPr lang="en-US" dirty="0"/>
              <a:t>, y + v </a:t>
            </a:r>
            <a:r>
              <a:rPr lang="en-US" dirty="0" err="1"/>
              <a:t>dt</a:t>
            </a:r>
            <a:r>
              <a:rPr lang="en-US" dirty="0"/>
              <a:t>, t + </a:t>
            </a:r>
            <a:r>
              <a:rPr lang="en-US" dirty="0" err="1"/>
              <a:t>dt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Optical flow constraint equation: One equation, two variables</a:t>
            </a:r>
          </a:p>
          <a:p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647" y="5113453"/>
            <a:ext cx="3632200" cy="4572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1DA98-A872-E746-AD98-C4C672153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034" y="2988371"/>
            <a:ext cx="5822044" cy="479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BB5105-D9CF-3049-8CF6-3F9D578E2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034" y="3795439"/>
            <a:ext cx="6371228" cy="44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19D8C-DF50-6043-A7A7-4C959A2C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034" y="4304885"/>
            <a:ext cx="4666020" cy="5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20700" y="1793823"/>
            <a:ext cx="5054600" cy="3628298"/>
          </a:xfrm>
        </p:spPr>
        <p:txBody>
          <a:bodyPr/>
          <a:lstStyle/>
          <a:p>
            <a:r>
              <a:rPr lang="en-US" dirty="0"/>
              <a:t>1000 classes</a:t>
            </a:r>
          </a:p>
          <a:p>
            <a:r>
              <a:rPr lang="en-US" dirty="0"/>
              <a:t>~1000 examples per class</a:t>
            </a:r>
          </a:p>
          <a:p>
            <a:r>
              <a:rPr lang="en-US" dirty="0"/>
              <a:t>Mix of cluttered and clean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913" y="475826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MNIST</a:t>
            </a:r>
          </a:p>
        </p:txBody>
      </p:sp>
      <p:sp>
        <p:nvSpPr>
          <p:cNvPr id="13" name="Pentagon 12"/>
          <p:cNvSpPr/>
          <p:nvPr/>
        </p:nvSpPr>
        <p:spPr>
          <a:xfrm rot="16200000">
            <a:off x="318116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80" y="6212888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5880" y="4756498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Caltech 101</a:t>
            </a:r>
          </a:p>
        </p:txBody>
      </p:sp>
      <p:sp>
        <p:nvSpPr>
          <p:cNvPr id="18" name="Pentagon 17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44041" y="6212887"/>
            <a:ext cx="2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2007-2013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017" y="2418612"/>
            <a:ext cx="5801783" cy="21783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97499" y="474793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PASCAL VOC</a:t>
            </a:r>
          </a:p>
        </p:txBody>
      </p:sp>
      <p:sp>
        <p:nvSpPr>
          <p:cNvPr id="21" name="Pentagon 20"/>
          <p:cNvSpPr/>
          <p:nvPr/>
        </p:nvSpPr>
        <p:spPr>
          <a:xfrm rot="16200000">
            <a:off x="8668319" y="5573088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99571" y="6262203"/>
            <a:ext cx="2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2013-2017</a:t>
            </a:r>
          </a:p>
        </p:txBody>
      </p:sp>
    </p:spTree>
    <p:extLst>
      <p:ext uri="{BB962C8B-B14F-4D97-AF65-F5344CB8AC3E}">
        <p14:creationId xmlns:p14="http://schemas.microsoft.com/office/powerpoint/2010/main" val="1784580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6" y="23368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266" y="2336799"/>
            <a:ext cx="3115733" cy="2284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Pose variation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742" y="2343985"/>
            <a:ext cx="3028325" cy="22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73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Lighting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368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11636" y="1959520"/>
            <a:ext cx="2817030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9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66" y="2336800"/>
            <a:ext cx="3048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Scale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92" y="1959520"/>
            <a:ext cx="2663280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31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Clutter and occlusion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336800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3368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53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Intrinsic intra-class variation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3368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266" y="23368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2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Inter-class similarity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2082800"/>
            <a:ext cx="3492500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84" y="2082800"/>
            <a:ext cx="3492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58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1701-BE7E-CB44-A553-4CC3450D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146C-FBC0-3446-B25C-88F513988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7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95842"/>
          </a:xfrm>
        </p:spPr>
        <p:txBody>
          <a:bodyPr/>
          <a:lstStyle/>
          <a:p>
            <a:r>
              <a:rPr lang="en-US" dirty="0"/>
              <a:t>Key idea: teach computer visual concepts by </a:t>
            </a:r>
            <a:r>
              <a:rPr lang="en-US" i="1"/>
              <a:t>providing examples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2552700"/>
            <a:ext cx="4057650" cy="1299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417" y="4497917"/>
            <a:ext cx="1136650" cy="393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2" y="4497917"/>
            <a:ext cx="1183217" cy="43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5577389"/>
            <a:ext cx="6121400" cy="469900"/>
          </a:xfrm>
          <a:prstGeom prst="rect">
            <a:avLst/>
          </a:prstGeom>
        </p:spPr>
      </p:pic>
      <p:sp>
        <p:nvSpPr>
          <p:cNvPr id="9" name="Right Arrow Callout 8"/>
          <p:cNvSpPr/>
          <p:nvPr/>
        </p:nvSpPr>
        <p:spPr>
          <a:xfrm>
            <a:off x="508000" y="5099754"/>
            <a:ext cx="2218267" cy="142516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Training Set</a:t>
            </a:r>
          </a:p>
        </p:txBody>
      </p:sp>
    </p:spTree>
    <p:extLst>
      <p:ext uri="{BB962C8B-B14F-4D97-AF65-F5344CB8AC3E}">
        <p14:creationId xmlns:p14="http://schemas.microsoft.com/office/powerpoint/2010/main" val="2685271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classifier “Dog” or ”not Dog”</a:t>
            </a:r>
          </a:p>
          <a:p>
            <a:r>
              <a:rPr lang="en-US" dirty="0"/>
              <a:t>Labels: {0, 1}</a:t>
            </a:r>
          </a:p>
          <a:p>
            <a:r>
              <a:rPr lang="en-US" dirty="0"/>
              <a:t>Training set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3" y="4165599"/>
            <a:ext cx="2077155" cy="155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94" y="4163480"/>
            <a:ext cx="2079980" cy="1559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740" y="4120955"/>
            <a:ext cx="2203451" cy="1602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0558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, 1),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1474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, 1),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83781" y="4568267"/>
            <a:ext cx="187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, 0) , </a:t>
            </a:r>
            <a:r>
              <a:rPr lang="mr-IN" sz="4000" dirty="0"/>
              <a:t>…</a:t>
            </a:r>
            <a:r>
              <a:rPr lang="en-US" sz="4000" dirty="0"/>
              <a:t> 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65664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{(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2427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/>
              <a:t>(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66447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/>
              <a:t>(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750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53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Assume all pixels in patch have the same flow</a:t>
            </a:r>
          </a:p>
          <a:p>
            <a:r>
              <a:rPr lang="en-US" dirty="0"/>
              <a:t>When will this produce a unique solution?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3395133"/>
            <a:ext cx="90805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55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model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79308"/>
          </a:xfrm>
        </p:spPr>
        <p:txBody>
          <a:bodyPr/>
          <a:lstStyle/>
          <a:p>
            <a:r>
              <a:rPr lang="en-US" dirty="0"/>
              <a:t>Will try and find P(y = 1 | x)</a:t>
            </a:r>
          </a:p>
          <a:p>
            <a:r>
              <a:rPr lang="en-US" dirty="0"/>
              <a:t>P(y=0 | x) = 1 - P(y=1 | x)</a:t>
            </a:r>
          </a:p>
          <a:p>
            <a:r>
              <a:rPr lang="en-US" dirty="0"/>
              <a:t>Need to find</a:t>
            </a:r>
          </a:p>
          <a:p>
            <a:r>
              <a:rPr lang="en-US" dirty="0"/>
              <a:t>But: </a:t>
            </a:r>
            <a:r>
              <a:rPr lang="en-US" i="1" dirty="0"/>
              <a:t>enormous number of possible mappings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2838450"/>
            <a:ext cx="2590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42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model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Assume h is a </a:t>
            </a:r>
            <a:r>
              <a:rPr lang="en-US" dirty="0">
                <a:solidFill>
                  <a:srgbClr val="C00000"/>
                </a:solidFill>
              </a:rPr>
              <a:t>linear classifier</a:t>
            </a:r>
            <a:r>
              <a:rPr lang="en-US" dirty="0"/>
              <a:t> in </a:t>
            </a:r>
            <a:r>
              <a:rPr lang="en-US" dirty="0">
                <a:solidFill>
                  <a:srgbClr val="00B0F0"/>
                </a:solidFill>
              </a:rPr>
              <a:t>feature space</a:t>
            </a:r>
          </a:p>
          <a:p>
            <a:r>
              <a:rPr lang="en-US" dirty="0">
                <a:solidFill>
                  <a:srgbClr val="00B0F0"/>
                </a:solidFill>
              </a:rPr>
              <a:t>Feature space?</a:t>
            </a:r>
          </a:p>
          <a:p>
            <a:r>
              <a:rPr lang="en-US" dirty="0">
                <a:solidFill>
                  <a:srgbClr val="C00000"/>
                </a:solidFill>
              </a:rPr>
              <a:t>Linear classifier?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33" y="1825625"/>
            <a:ext cx="2590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en-US" dirty="0"/>
              <a:t>Find a way to project images </a:t>
            </a:r>
            <a:r>
              <a:rPr lang="en-US"/>
              <a:t>onto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4554"/>
            <a:ext cx="5080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4" y="3301998"/>
            <a:ext cx="2077155" cy="1557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824132" y="3471331"/>
            <a:ext cx="1205091" cy="12192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420078" y="3860796"/>
            <a:ext cx="829734" cy="440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0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en-US" dirty="0"/>
              <a:t>Find a way to project images </a:t>
            </a:r>
            <a:r>
              <a:rPr lang="en-US"/>
              <a:t>onto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4554"/>
            <a:ext cx="508000" cy="4191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012267" y="4267200"/>
            <a:ext cx="12700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2573337"/>
            <a:ext cx="4055533" cy="4044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34" y="4165600"/>
            <a:ext cx="53530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4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en-US" dirty="0"/>
              <a:t>Find a way to project images </a:t>
            </a:r>
            <a:r>
              <a:rPr lang="en-US"/>
              <a:t>onto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4554"/>
            <a:ext cx="508000" cy="41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34" y="4165600"/>
            <a:ext cx="5353091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366" y="3685751"/>
            <a:ext cx="2077155" cy="155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52569"/>
            <a:ext cx="499534" cy="824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8533" y="4030133"/>
            <a:ext cx="70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8425" y="4052569"/>
            <a:ext cx="230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)    =</a:t>
            </a:r>
          </a:p>
        </p:txBody>
      </p:sp>
    </p:spTree>
    <p:extLst>
      <p:ext uri="{BB962C8B-B14F-4D97-AF65-F5344CB8AC3E}">
        <p14:creationId xmlns:p14="http://schemas.microsoft.com/office/powerpoint/2010/main" val="2477204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99" y="2517351"/>
            <a:ext cx="2077155" cy="155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13" y="1690688"/>
            <a:ext cx="5501390" cy="412604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402667" y="1439333"/>
            <a:ext cx="0" cy="4377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02667" y="5808395"/>
            <a:ext cx="5858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4" idx="3"/>
          </p:cNvCxnSpPr>
          <p:nvPr/>
        </p:nvCxnSpPr>
        <p:spPr>
          <a:xfrm>
            <a:off x="2597854" y="3296284"/>
            <a:ext cx="4073879" cy="160559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61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13" y="1690688"/>
            <a:ext cx="5501390" cy="412604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402667" y="1439333"/>
            <a:ext cx="0" cy="4377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02667" y="5808395"/>
            <a:ext cx="5858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046373" y="1264509"/>
            <a:ext cx="5635470" cy="4978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402666" y="1260342"/>
            <a:ext cx="5212137" cy="4548053"/>
          </a:xfrm>
          <a:prstGeom prst="rect">
            <a:avLst/>
          </a:prstGeom>
          <a:gradFill>
            <a:gsLst>
              <a:gs pos="50500">
                <a:schemeClr val="bg2">
                  <a:lumMod val="90000"/>
                  <a:alpha val="59000"/>
                </a:schemeClr>
              </a:gs>
              <a:gs pos="1000">
                <a:srgbClr val="0070C0">
                  <a:alpha val="62000"/>
                </a:srgbClr>
              </a:gs>
              <a:gs pos="100000">
                <a:srgbClr val="FF0000">
                  <a:alpha val="5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5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in feature space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16" y="4204230"/>
            <a:ext cx="29845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953" y="1866900"/>
            <a:ext cx="5036847" cy="3780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16" y="3236383"/>
            <a:ext cx="46990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16" y="5717117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in feature 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80533" y="2211388"/>
            <a:ext cx="10515600" cy="4351338"/>
          </a:xfrm>
        </p:spPr>
        <p:txBody>
          <a:bodyPr/>
          <a:lstStyle/>
          <a:p>
            <a:r>
              <a:rPr lang="en-US" i="1" dirty="0"/>
              <a:t>Family </a:t>
            </a:r>
            <a:r>
              <a:rPr lang="en-US" dirty="0"/>
              <a:t>of functions</a:t>
            </a:r>
          </a:p>
          <a:p>
            <a:r>
              <a:rPr lang="en-US" dirty="0"/>
              <a:t>Each function is called a </a:t>
            </a:r>
            <a:r>
              <a:rPr lang="en-US" i="1" dirty="0"/>
              <a:t>hypothesis</a:t>
            </a:r>
          </a:p>
          <a:p>
            <a:r>
              <a:rPr lang="en-US" dirty="0"/>
              <a:t>Family is called a </a:t>
            </a:r>
            <a:r>
              <a:rPr lang="en-US" i="1" dirty="0"/>
              <a:t>hypothesis class</a:t>
            </a:r>
          </a:p>
          <a:p>
            <a:r>
              <a:rPr lang="en-US" dirty="0"/>
              <a:t>Hypotheses indexed by </a:t>
            </a:r>
            <a:r>
              <a:rPr lang="en-US" b="1" dirty="0"/>
              <a:t>w</a:t>
            </a:r>
          </a:p>
          <a:p>
            <a:r>
              <a:rPr lang="en-US" dirty="0"/>
              <a:t>Need to find the best hypothesis = need to find best </a:t>
            </a:r>
            <a:r>
              <a:rPr lang="en-US" b="1" dirty="0"/>
              <a:t>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634" y="1690688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11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training set to find </a:t>
            </a:r>
            <a:r>
              <a:rPr lang="en-US" i="1" dirty="0"/>
              <a:t>best-fitting </a:t>
            </a:r>
            <a:r>
              <a:rPr lang="en-US" dirty="0"/>
              <a:t>hypothesis</a:t>
            </a:r>
          </a:p>
          <a:p>
            <a:r>
              <a:rPr lang="en-US" dirty="0"/>
              <a:t>Question: how do we define fit?</a:t>
            </a:r>
          </a:p>
          <a:p>
            <a:r>
              <a:rPr lang="en-US" dirty="0"/>
              <a:t>Given (</a:t>
            </a:r>
            <a:r>
              <a:rPr lang="en-US" dirty="0" err="1"/>
              <a:t>x,y</a:t>
            </a:r>
            <a:r>
              <a:rPr lang="en-US" dirty="0"/>
              <a:t>), and candidate hypothesis </a:t>
            </a:r>
            <a:r>
              <a:rPr lang="en-US" dirty="0" err="1"/>
              <a:t>h</a:t>
            </a:r>
            <a:r>
              <a:rPr lang="en-US" b="1" baseline="-25000" dirty="0" err="1"/>
              <a:t>w</a:t>
            </a:r>
            <a:endParaRPr lang="en-US" b="1" baseline="-25000" dirty="0"/>
          </a:p>
          <a:p>
            <a:pPr lvl="1"/>
            <a:r>
              <a:rPr lang="en-US" dirty="0" err="1"/>
              <a:t>h</a:t>
            </a:r>
            <a:r>
              <a:rPr lang="en-US" b="1" baseline="-25000" dirty="0" err="1"/>
              <a:t>w</a:t>
            </a:r>
            <a:r>
              <a:rPr lang="en-US" dirty="0"/>
              <a:t>(x) is estimated probability label is 1</a:t>
            </a:r>
          </a:p>
          <a:p>
            <a:pPr lvl="1"/>
            <a:r>
              <a:rPr lang="en-US" dirty="0"/>
              <a:t>Idea: compute estimated probability for true label y</a:t>
            </a:r>
          </a:p>
          <a:p>
            <a:pPr lvl="1"/>
            <a:r>
              <a:rPr lang="en-US" dirty="0"/>
              <a:t>Want this probability to be high</a:t>
            </a:r>
          </a:p>
          <a:p>
            <a:pPr lvl="1"/>
            <a:r>
              <a:rPr lang="en-US" i="1" dirty="0"/>
              <a:t>Likelihood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5072063"/>
            <a:ext cx="7391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6256D-60FB-2648-A3F9-78A870D5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Aperture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F5B6B-5EEC-714A-8DD8-C099A485F62F}"/>
              </a:ext>
            </a:extLst>
          </p:cNvPr>
          <p:cNvSpPr/>
          <p:nvPr/>
        </p:nvSpPr>
        <p:spPr>
          <a:xfrm rot="2705077">
            <a:off x="3071813" y="2743200"/>
            <a:ext cx="1785938" cy="17287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C8CE285-BC34-4B40-9D1F-8FF478CC09E3}"/>
              </a:ext>
            </a:extLst>
          </p:cNvPr>
          <p:cNvSpPr/>
          <p:nvPr/>
        </p:nvSpPr>
        <p:spPr>
          <a:xfrm>
            <a:off x="4527398" y="2782403"/>
            <a:ext cx="847492" cy="825190"/>
          </a:xfrm>
          <a:prstGeom prst="frame">
            <a:avLst>
              <a:gd name="adj1" fmla="val 2466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5003E-CF35-1446-BE18-06684D80F434}"/>
              </a:ext>
            </a:extLst>
          </p:cNvPr>
          <p:cNvSpPr/>
          <p:nvPr/>
        </p:nvSpPr>
        <p:spPr>
          <a:xfrm>
            <a:off x="2263697" y="2196789"/>
            <a:ext cx="2263701" cy="2843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35079E-67C3-CF47-A56B-B8AA2012DFA1}"/>
              </a:ext>
            </a:extLst>
          </p:cNvPr>
          <p:cNvSpPr/>
          <p:nvPr/>
        </p:nvSpPr>
        <p:spPr>
          <a:xfrm>
            <a:off x="4527398" y="3607593"/>
            <a:ext cx="2375208" cy="143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645BA3-9C46-E245-B84D-B6FC8C74C96C}"/>
              </a:ext>
            </a:extLst>
          </p:cNvPr>
          <p:cNvSpPr/>
          <p:nvPr/>
        </p:nvSpPr>
        <p:spPr>
          <a:xfrm>
            <a:off x="5369314" y="2782402"/>
            <a:ext cx="1538868" cy="82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286E7D-DF16-024C-BA1B-48CA5E8355BA}"/>
              </a:ext>
            </a:extLst>
          </p:cNvPr>
          <p:cNvSpPr/>
          <p:nvPr/>
        </p:nvSpPr>
        <p:spPr>
          <a:xfrm>
            <a:off x="4516132" y="2196789"/>
            <a:ext cx="2386474" cy="585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38 0.00185 C 0.06406 0.00185 0 0 0 0 Z " pathEditMode="relative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66" y="2210329"/>
            <a:ext cx="7391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4421716"/>
            <a:ext cx="7302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9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Likelihood of a single data point</a:t>
            </a:r>
          </a:p>
          <a:p>
            <a:r>
              <a:rPr lang="en-US" dirty="0"/>
              <a:t>Fit = </a:t>
            </a:r>
            <a:r>
              <a:rPr lang="en-US" i="1" dirty="0"/>
              <a:t>total likelihood of entire training dataset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016" y="1825625"/>
            <a:ext cx="73025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430838"/>
            <a:ext cx="83947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00" y="4684713"/>
            <a:ext cx="6121400" cy="469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133" y="5430838"/>
            <a:ext cx="3048000" cy="142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71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log likelihood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Maximize </a:t>
            </a:r>
            <a:r>
              <a:rPr lang="en-US" dirty="0"/>
              <a:t>log likelihood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174"/>
            <a:ext cx="114300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16" y="4309534"/>
            <a:ext cx="9309100" cy="1257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272243"/>
            <a:ext cx="3048000" cy="142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39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Maximizing log likelihood = </a:t>
            </a:r>
            <a:r>
              <a:rPr lang="en-US" i="1" dirty="0"/>
              <a:t>Minimizing negative log likelihood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83" y="2379134"/>
            <a:ext cx="930910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83" y="3771371"/>
            <a:ext cx="9918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67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Negative log likelihood is a </a:t>
            </a:r>
            <a:r>
              <a:rPr lang="en-US" i="1" dirty="0"/>
              <a:t>loss function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566988"/>
            <a:ext cx="106934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33" y="3171825"/>
            <a:ext cx="41148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77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=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minimize an objective</a:t>
            </a:r>
          </a:p>
          <a:p>
            <a:r>
              <a:rPr lang="en-US" dirty="0"/>
              <a:t>Simple solution: </a:t>
            </a:r>
            <a:r>
              <a:rPr lang="en-US" i="1" dirty="0"/>
              <a:t>gradient descent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3117850"/>
            <a:ext cx="1803400" cy="62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4290483"/>
            <a:ext cx="5702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3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1690688"/>
            <a:ext cx="4993217" cy="1091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3200400"/>
            <a:ext cx="6769100" cy="116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50" y="4787358"/>
            <a:ext cx="64135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658" y="5726616"/>
            <a:ext cx="4267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4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Randomly sample small subset of examples</a:t>
            </a:r>
          </a:p>
          <a:p>
            <a:r>
              <a:rPr lang="en-US" dirty="0"/>
              <a:t>Compute gradient on small subset</a:t>
            </a:r>
          </a:p>
          <a:p>
            <a:pPr lvl="1"/>
            <a:r>
              <a:rPr lang="en-US" i="1" dirty="0"/>
              <a:t>Unbiased estimate of true gradient</a:t>
            </a:r>
          </a:p>
          <a:p>
            <a:r>
              <a:rPr lang="en-US" dirty="0"/>
              <a:t>Take step along estimated gradient</a:t>
            </a:r>
          </a:p>
        </p:txBody>
      </p:sp>
    </p:spTree>
    <p:extLst>
      <p:ext uri="{BB962C8B-B14F-4D97-AF65-F5344CB8AC3E}">
        <p14:creationId xmlns:p14="http://schemas.microsoft.com/office/powerpoint/2010/main" val="2753743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50" y="789516"/>
            <a:ext cx="29845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6" y="2194455"/>
            <a:ext cx="106934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33" y="3171825"/>
            <a:ext cx="4114800" cy="1257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23067" y="5300133"/>
            <a:ext cx="6679683" cy="13885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Logistic Regression!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16" y="1018116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63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Fix </a:t>
            </a:r>
            <a:r>
              <a:rPr lang="en-US" dirty="0">
                <a:solidFill>
                  <a:srgbClr val="C00000"/>
                </a:solidFill>
              </a:rPr>
              <a:t>hypothesis class</a:t>
            </a:r>
          </a:p>
          <a:p>
            <a:endParaRPr lang="en-US" dirty="0"/>
          </a:p>
          <a:p>
            <a:r>
              <a:rPr lang="en-US" dirty="0"/>
              <a:t>Define </a:t>
            </a:r>
            <a:r>
              <a:rPr lang="en-US" dirty="0">
                <a:solidFill>
                  <a:srgbClr val="C00000"/>
                </a:solidFill>
              </a:rPr>
              <a:t>loss function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Minimize total loss </a:t>
            </a:r>
            <a:r>
              <a:rPr lang="en-US" dirty="0"/>
              <a:t>on the training 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Why should this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9" y="3264428"/>
            <a:ext cx="106934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66" y="4379117"/>
            <a:ext cx="41148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49" y="2258879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4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6256D-60FB-2648-A3F9-78A870D5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Aperture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F5B6B-5EEC-714A-8DD8-C099A485F62F}"/>
              </a:ext>
            </a:extLst>
          </p:cNvPr>
          <p:cNvSpPr/>
          <p:nvPr/>
        </p:nvSpPr>
        <p:spPr>
          <a:xfrm rot="2705077">
            <a:off x="3071813" y="2743200"/>
            <a:ext cx="1785938" cy="17287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38 0.00185 C 0.06406 0.00185 0 0 0 0 Z " pathEditMode="relative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Distribution</a:t>
            </a:r>
          </a:p>
          <a:p>
            <a:pPr lvl="1"/>
            <a:r>
              <a:rPr lang="en-US" dirty="0"/>
              <a:t>A hypothesis</a:t>
            </a:r>
          </a:p>
          <a:p>
            <a:pPr lvl="1"/>
            <a:r>
              <a:rPr lang="en-US" dirty="0"/>
              <a:t>Loss function L</a:t>
            </a:r>
          </a:p>
          <a:p>
            <a:r>
              <a:rPr lang="en-US" dirty="0"/>
              <a:t>We are interested in </a:t>
            </a:r>
            <a:r>
              <a:rPr lang="en-US" dirty="0">
                <a:solidFill>
                  <a:srgbClr val="C00000"/>
                </a:solidFill>
              </a:rPr>
              <a:t>Expected Risk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training set S, and a particular hypothesis h, </a:t>
            </a:r>
            <a:r>
              <a:rPr lang="en-US" dirty="0">
                <a:solidFill>
                  <a:srgbClr val="C00000"/>
                </a:solidFill>
              </a:rPr>
              <a:t>Empirical Risk: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84" y="2355849"/>
            <a:ext cx="253746" cy="23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49" y="2725736"/>
            <a:ext cx="967316" cy="285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030" y="4347733"/>
            <a:ext cx="4923367" cy="49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0" y="5515484"/>
            <a:ext cx="6083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By central limit theorem,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Variance proportional to 1/n</a:t>
            </a:r>
          </a:p>
          <a:p>
            <a:endParaRPr lang="en-US" dirty="0"/>
          </a:p>
          <a:p>
            <a:r>
              <a:rPr lang="en-US" dirty="0"/>
              <a:t>For randomly chosen h, empirical risk is an </a:t>
            </a:r>
            <a:r>
              <a:rPr lang="en-US" i="1" dirty="0"/>
              <a:t>unbiased estimator </a:t>
            </a:r>
            <a:r>
              <a:rPr lang="en-US" dirty="0"/>
              <a:t>of expected risk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64" y="1690688"/>
            <a:ext cx="4923367" cy="492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17" y="1427426"/>
            <a:ext cx="60833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967" y="3016251"/>
            <a:ext cx="4356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5842"/>
          </a:xfrm>
        </p:spPr>
        <p:txBody>
          <a:bodyPr/>
          <a:lstStyle/>
          <a:p>
            <a:r>
              <a:rPr lang="en-US" dirty="0"/>
              <a:t>Empirical risk unbiased estimate of expected risk</a:t>
            </a:r>
          </a:p>
          <a:p>
            <a:r>
              <a:rPr lang="en-US" dirty="0"/>
              <a:t>Want to minimize expected risk</a:t>
            </a:r>
          </a:p>
          <a:p>
            <a:r>
              <a:rPr lang="en-US" dirty="0"/>
              <a:t>Idea: Minimize </a:t>
            </a:r>
            <a:r>
              <a:rPr lang="en-US" i="1" dirty="0"/>
              <a:t>empirical risk </a:t>
            </a:r>
            <a:r>
              <a:rPr lang="en-US" dirty="0"/>
              <a:t>instead</a:t>
            </a:r>
          </a:p>
          <a:p>
            <a:r>
              <a:rPr lang="en-US" dirty="0"/>
              <a:t>This is the </a:t>
            </a:r>
            <a:r>
              <a:rPr lang="en-US" b="1" dirty="0">
                <a:solidFill>
                  <a:srgbClr val="FF0000"/>
                </a:solidFill>
              </a:rPr>
              <a:t>Empirical Risk Minimization Principle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234" y="5308733"/>
            <a:ext cx="4038600" cy="76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9" y="4153640"/>
            <a:ext cx="4923367" cy="49233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77999"/>
            <a:ext cx="6083300" cy="127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80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/>
          <p:cNvSpPr/>
          <p:nvPr/>
        </p:nvSpPr>
        <p:spPr>
          <a:xfrm>
            <a:off x="6214534" y="3505199"/>
            <a:ext cx="3310466" cy="1659467"/>
          </a:xfrm>
          <a:prstGeom prst="down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Callout 6"/>
          <p:cNvSpPr/>
          <p:nvPr/>
        </p:nvSpPr>
        <p:spPr>
          <a:xfrm>
            <a:off x="4216400" y="3505200"/>
            <a:ext cx="1557867" cy="1659467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674533"/>
            <a:ext cx="68580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164666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Training error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8750" y="5164666"/>
            <a:ext cx="2722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Generalization error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9" y="1850710"/>
            <a:ext cx="4923367" cy="492337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5069"/>
            <a:ext cx="6083300" cy="127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990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minimizing training error</a:t>
            </a:r>
          </a:p>
          <a:p>
            <a:r>
              <a:rPr lang="en-US" dirty="0"/>
              <a:t>Empirical risk of chosen hypothesis </a:t>
            </a:r>
            <a:r>
              <a:rPr lang="en-US" i="1" dirty="0"/>
              <a:t>no longer </a:t>
            </a:r>
            <a:r>
              <a:rPr lang="en-US" dirty="0"/>
              <a:t>unbiased estimate:</a:t>
            </a:r>
          </a:p>
          <a:p>
            <a:pPr lvl="1"/>
            <a:r>
              <a:rPr lang="en-US" dirty="0"/>
              <a:t>We chose hypothesis based on S</a:t>
            </a:r>
          </a:p>
          <a:p>
            <a:pPr lvl="1"/>
            <a:r>
              <a:rPr lang="en-US" dirty="0"/>
              <a:t>Might have chosen h for which S is a special case</a:t>
            </a:r>
          </a:p>
          <a:p>
            <a:r>
              <a:rPr lang="en-US" dirty="0"/>
              <a:t>Overfitting:</a:t>
            </a:r>
          </a:p>
          <a:p>
            <a:pPr lvl="1"/>
            <a:r>
              <a:rPr lang="en-US" dirty="0"/>
              <a:t>Minimize training error, but generalization error </a:t>
            </a:r>
            <a:r>
              <a:rPr lang="en-US" i="1" dirty="0"/>
              <a:t>increases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55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generalization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Variance of empirical risk inversely proportional to size of S</a:t>
            </a:r>
          </a:p>
          <a:p>
            <a:pPr lvl="1"/>
            <a:r>
              <a:rPr lang="en-US" dirty="0"/>
              <a:t>Choose very large S!</a:t>
            </a:r>
          </a:p>
          <a:p>
            <a:pPr lvl="1"/>
            <a:endParaRPr lang="en-US" dirty="0"/>
          </a:p>
          <a:p>
            <a:r>
              <a:rPr lang="en-US" i="1" dirty="0"/>
              <a:t>Larger</a:t>
            </a:r>
            <a:r>
              <a:rPr lang="en-US" dirty="0"/>
              <a:t> the hypothesis class H, </a:t>
            </a:r>
            <a:r>
              <a:rPr lang="en-US" i="1" dirty="0"/>
              <a:t>Higher </a:t>
            </a:r>
            <a:r>
              <a:rPr lang="en-US" dirty="0"/>
              <a:t>the chance of hitting bad hypotheses with low training error and high generalization error</a:t>
            </a:r>
          </a:p>
          <a:p>
            <a:pPr lvl="1"/>
            <a:r>
              <a:rPr lang="en-US" dirty="0"/>
              <a:t>Choose small H!</a:t>
            </a:r>
          </a:p>
          <a:p>
            <a:pPr lvl="1"/>
            <a:endParaRPr lang="en-US" dirty="0"/>
          </a:p>
          <a:p>
            <a:r>
              <a:rPr lang="en-US" dirty="0"/>
              <a:t>For many models, can </a:t>
            </a:r>
            <a:r>
              <a:rPr lang="en-US" i="1" dirty="0"/>
              <a:t>bound </a:t>
            </a:r>
            <a:r>
              <a:rPr lang="en-US" dirty="0"/>
              <a:t>generalization error using some property of parameters</a:t>
            </a:r>
          </a:p>
          <a:p>
            <a:pPr lvl="1"/>
            <a:r>
              <a:rPr lang="en-US" dirty="0"/>
              <a:t>Regularize during optimization!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 L2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17353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generalization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know we are overfitting?</a:t>
            </a:r>
          </a:p>
          <a:p>
            <a:pPr lvl="1"/>
            <a:r>
              <a:rPr lang="en-US" dirty="0"/>
              <a:t>Use a </a:t>
            </a:r>
            <a:r>
              <a:rPr lang="en-US" i="1" dirty="0"/>
              <a:t>held-out </a:t>
            </a:r>
            <a:r>
              <a:rPr lang="en-US" dirty="0"/>
              <a:t>“validation set”</a:t>
            </a:r>
          </a:p>
          <a:p>
            <a:pPr lvl="1"/>
            <a:r>
              <a:rPr lang="en-US" dirty="0"/>
              <a:t>To be an unbiased sample, must be completely </a:t>
            </a:r>
            <a:r>
              <a:rPr lang="en-US" i="1" dirty="0"/>
              <a:t>unseen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34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model with least expected risk = expected loss</a:t>
            </a:r>
          </a:p>
          <a:p>
            <a:r>
              <a:rPr lang="en-US" dirty="0"/>
              <a:t>But expected risk hard to evaluate</a:t>
            </a:r>
          </a:p>
          <a:p>
            <a:r>
              <a:rPr lang="en-US" dirty="0"/>
              <a:t>Empirical Risk Minimization: minimize empirical risk in training set</a:t>
            </a:r>
          </a:p>
          <a:p>
            <a:r>
              <a:rPr lang="en-US" dirty="0"/>
              <a:t>Might end up picking special case: overfitting</a:t>
            </a:r>
          </a:p>
          <a:p>
            <a:r>
              <a:rPr lang="en-US" dirty="0"/>
              <a:t>Avoid overfitting by:</a:t>
            </a:r>
          </a:p>
          <a:p>
            <a:pPr lvl="1"/>
            <a:r>
              <a:rPr lang="en-US" dirty="0"/>
              <a:t>Constructing large training sets</a:t>
            </a:r>
          </a:p>
          <a:p>
            <a:pPr lvl="1"/>
            <a:r>
              <a:rPr lang="en-US" dirty="0"/>
              <a:t>Reducing size of model class</a:t>
            </a:r>
          </a:p>
          <a:p>
            <a:pPr lvl="1"/>
            <a:r>
              <a:rPr lang="en-US" dirty="0"/>
              <a:t>Regularization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training set and validation set</a:t>
            </a:r>
          </a:p>
          <a:p>
            <a:r>
              <a:rPr lang="en-US" dirty="0"/>
              <a:t>Pick hypothesis class</a:t>
            </a:r>
          </a:p>
          <a:p>
            <a:r>
              <a:rPr lang="en-US" dirty="0"/>
              <a:t>Pick loss function</a:t>
            </a:r>
          </a:p>
          <a:p>
            <a:r>
              <a:rPr lang="en-US" dirty="0"/>
              <a:t>Minimize empirical risk (+ regularization)</a:t>
            </a:r>
          </a:p>
          <a:p>
            <a:r>
              <a:rPr lang="en-US" dirty="0"/>
              <a:t>Measure performance on held-out validation set</a:t>
            </a:r>
          </a:p>
          <a:p>
            <a:r>
              <a:rPr lang="en-US" dirty="0"/>
              <a:t>Profit!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64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 and hypothesis classes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9" y="2336800"/>
            <a:ext cx="11765105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6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CF31-BCFD-4945-96FB-666784D2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Lucas-</a:t>
            </a:r>
            <a:r>
              <a:rPr lang="en-US" dirty="0" err="1"/>
              <a:t>Kanade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0269D3-BF58-7D48-812B-558A9A832A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828477"/>
                <a:ext cx="10515600" cy="134848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Equation of the form Ax = b</a:t>
                </a:r>
              </a:p>
              <a:p>
                <a:r>
                  <a:rPr lang="en-US" dirty="0"/>
                  <a:t>Solve using Normal equations: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Need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be invertible - corners!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0269D3-BF58-7D48-812B-558A9A832A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828477"/>
                <a:ext cx="10515600" cy="1348485"/>
              </a:xfrm>
              <a:blipFill>
                <a:blip r:embed="rId2"/>
                <a:stretch>
                  <a:fillRect l="-844" t="-7477" b="-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368C3DF-3861-0640-8943-13FBF9F9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56265"/>
            <a:ext cx="90805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78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on pixels are bad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4707467"/>
            <a:ext cx="10515600" cy="1469496"/>
          </a:xfrm>
        </p:spPr>
        <p:txBody>
          <a:bodyPr/>
          <a:lstStyle/>
          <a:p>
            <a:r>
              <a:rPr lang="en-US" dirty="0"/>
              <a:t>Better feature vectors</a:t>
            </a:r>
          </a:p>
          <a:p>
            <a:r>
              <a:rPr lang="en-US" dirty="0"/>
              <a:t>Non-linear classifiers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45534" y="1549400"/>
          <a:ext cx="3276600" cy="2734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51869" y="1549400"/>
          <a:ext cx="3420532" cy="2734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669866" y="1549400"/>
          <a:ext cx="3276600" cy="2734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787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before </a:t>
            </a:r>
            <a:r>
              <a:rPr lang="en-US" dirty="0" err="1"/>
              <a:t>convnets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5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feature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r>
              <a:rPr lang="en-US" dirty="0"/>
              <a:t>Need to be </a:t>
            </a:r>
            <a:r>
              <a:rPr lang="en-US" dirty="0">
                <a:solidFill>
                  <a:srgbClr val="FF0000"/>
                </a:solidFill>
              </a:rPr>
              <a:t>invariant</a:t>
            </a:r>
            <a:r>
              <a:rPr lang="en-US" dirty="0"/>
              <a:t> to:</a:t>
            </a:r>
          </a:p>
          <a:p>
            <a:pPr lvl="1"/>
            <a:r>
              <a:rPr lang="en-US" i="1" dirty="0"/>
              <a:t>Small deformations</a:t>
            </a:r>
          </a:p>
          <a:p>
            <a:pPr lvl="1"/>
            <a:r>
              <a:rPr lang="en-US" i="1" dirty="0"/>
              <a:t>Small orientation changes</a:t>
            </a:r>
          </a:p>
          <a:p>
            <a:pPr lvl="1"/>
            <a:r>
              <a:rPr lang="en-US" i="1" dirty="0"/>
              <a:t>Color / lightness variation</a:t>
            </a:r>
          </a:p>
          <a:p>
            <a:pPr lvl="1"/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81436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invariance by quantization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52133" y="3522133"/>
            <a:ext cx="1930400" cy="16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252133" y="2607734"/>
            <a:ext cx="1507067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2590523">
            <a:off x="2406491" y="3056468"/>
            <a:ext cx="753534" cy="4656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81867" y="3104635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37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349994" y="3522134"/>
            <a:ext cx="1930400" cy="16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49994" y="2607735"/>
            <a:ext cx="1507067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2590523">
            <a:off x="6504352" y="3056469"/>
            <a:ext cx="753534" cy="4656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9728" y="3104636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7333" y="4961467"/>
            <a:ext cx="409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Between 30 and 45</a:t>
            </a: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>
            <a:off x="3217333" y="3716895"/>
            <a:ext cx="2048931" cy="1244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4" idx="0"/>
          </p:cNvCxnSpPr>
          <p:nvPr/>
        </p:nvCxnSpPr>
        <p:spPr>
          <a:xfrm flipH="1">
            <a:off x="5266264" y="3627981"/>
            <a:ext cx="1837264" cy="1333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6971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invariance by </a:t>
            </a:r>
            <a:r>
              <a:rPr lang="en-US" dirty="0" err="1"/>
              <a:t>histogramming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51465" y="2624666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51464" y="3389311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99732" y="2810933"/>
            <a:ext cx="897467" cy="72813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44267" y="2421466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042399" y="3064933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7800" y="3039532"/>
            <a:ext cx="897467" cy="72813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44800" y="5198533"/>
            <a:ext cx="524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 blue balls, one red box</a:t>
            </a:r>
          </a:p>
        </p:txBody>
      </p:sp>
      <p:cxnSp>
        <p:nvCxnSpPr>
          <p:cNvPr id="13" name="Straight Arrow Connector 12"/>
          <p:cNvCxnSpPr>
            <a:endCxn id="11" idx="0"/>
          </p:cNvCxnSpPr>
          <p:nvPr/>
        </p:nvCxnSpPr>
        <p:spPr>
          <a:xfrm flipH="1">
            <a:off x="5469467" y="3998911"/>
            <a:ext cx="2065866" cy="11996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>
            <a:off x="2844800" y="3761844"/>
            <a:ext cx="2624667" cy="14366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3581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SIFT descriptor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edge magnitudes + orientations</a:t>
            </a:r>
          </a:p>
          <a:p>
            <a:r>
              <a:rPr lang="en-US" dirty="0"/>
              <a:t>Quantize orientations </a:t>
            </a:r>
            <a:r>
              <a:rPr lang="en-US" i="1" dirty="0"/>
              <a:t>(rotational invariance)</a:t>
            </a:r>
          </a:p>
          <a:p>
            <a:r>
              <a:rPr lang="en-US" dirty="0"/>
              <a:t>Divide into spatial cells</a:t>
            </a:r>
          </a:p>
          <a:p>
            <a:r>
              <a:rPr lang="en-US" dirty="0"/>
              <a:t>Compute orientation histogram in each cell </a:t>
            </a:r>
            <a:r>
              <a:rPr lang="en-US" i="1" dirty="0"/>
              <a:t>(spatial invariance)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550" y="3767666"/>
            <a:ext cx="6692900" cy="2832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741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Distinctive Image Features from Scale-Invariant </a:t>
            </a:r>
            <a:r>
              <a:rPr lang="en-US" dirty="0" err="1"/>
              <a:t>Keypoints</a:t>
            </a:r>
            <a:r>
              <a:rPr lang="en-US" dirty="0"/>
              <a:t>. Lowe. In IJCV 2004</a:t>
            </a:r>
          </a:p>
        </p:txBody>
      </p:sp>
    </p:spTree>
    <p:extLst>
      <p:ext uri="{BB962C8B-B14F-4D97-AF65-F5344CB8AC3E}">
        <p14:creationId xmlns:p14="http://schemas.microsoft.com/office/powerpoint/2010/main" val="23090899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but different: HOG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365" y="1690688"/>
            <a:ext cx="4042833" cy="3889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581" y="5580549"/>
            <a:ext cx="1132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Histogram of oriented gradients</a:t>
            </a:r>
          </a:p>
        </p:txBody>
      </p:sp>
    </p:spTree>
    <p:extLst>
      <p:ext uri="{BB962C8B-B14F-4D97-AF65-F5344CB8AC3E}">
        <p14:creationId xmlns:p14="http://schemas.microsoft.com/office/powerpoint/2010/main" val="1996633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 to large deformations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6" y="23368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33" y="2337929"/>
            <a:ext cx="3115733" cy="2284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25" y="1959520"/>
            <a:ext cx="2663280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907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 to large deformations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Issue: object / object part may occur at any image location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Idea: want to represent the image as a “bag of object parts”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416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58" y="2641600"/>
            <a:ext cx="2286000" cy="22860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2302933" y="2963334"/>
            <a:ext cx="440267" cy="508000"/>
          </a:xfrm>
          <a:prstGeom prst="donut">
            <a:avLst>
              <a:gd name="adj" fmla="val 2531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539998" y="2777069"/>
            <a:ext cx="440267" cy="508000"/>
          </a:xfrm>
          <a:prstGeom prst="donut">
            <a:avLst>
              <a:gd name="adj" fmla="val 253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499091" y="2963334"/>
            <a:ext cx="832109" cy="948264"/>
          </a:xfrm>
          <a:prstGeom prst="donut">
            <a:avLst>
              <a:gd name="adj" fmla="val 253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096000" y="3852332"/>
            <a:ext cx="1219200" cy="1277937"/>
          </a:xfrm>
          <a:prstGeom prst="donut">
            <a:avLst>
              <a:gd name="adj" fmla="val 1975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14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Bags of words</a:t>
            </a:r>
          </a:p>
        </p:txBody>
      </p:sp>
      <p:sp>
        <p:nvSpPr>
          <p:cNvPr id="4" name="Document 3"/>
          <p:cNvSpPr/>
          <p:nvPr/>
        </p:nvSpPr>
        <p:spPr>
          <a:xfrm>
            <a:off x="838200" y="2286000"/>
            <a:ext cx="4546600" cy="4334934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Last night I dreamt I went to </a:t>
            </a:r>
            <a:r>
              <a:rPr lang="en-US" dirty="0" err="1">
                <a:solidFill>
                  <a:schemeClr val="tx1"/>
                </a:solidFill>
              </a:rPr>
              <a:t>Manderley</a:t>
            </a:r>
            <a:r>
              <a:rPr lang="en-US" dirty="0">
                <a:solidFill>
                  <a:schemeClr val="tx1"/>
                </a:solidFill>
              </a:rPr>
              <a:t> again. It seemed to me I stood by the iron gate leading to the drive, and for a while I could not enter, for the way was barred to me. There was a padlock and a chain upon the gate. I called in my dream to the lodge-keeper, and had no answer, and peering closer through the rusted spokes of the gate I saw that the lodge was uninhabited</a:t>
            </a:r>
            <a:r>
              <a:rPr lang="mr-IN" dirty="0">
                <a:solidFill>
                  <a:schemeClr val="tx1"/>
                </a:solidFill>
              </a:rPr>
              <a:t>…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757333" y="3776133"/>
            <a:ext cx="1490134" cy="626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794638" y="2467832"/>
            <a:ext cx="2364429" cy="3289501"/>
            <a:chOff x="7812504" y="2450899"/>
            <a:chExt cx="1673535" cy="2205385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7828547" y="2450899"/>
              <a:ext cx="0" cy="219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828547" y="2480870"/>
              <a:ext cx="35292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42880" y="2631691"/>
              <a:ext cx="80653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28547" y="2768579"/>
              <a:ext cx="641685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12504" y="2905739"/>
              <a:ext cx="109728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0119" y="3151944"/>
              <a:ext cx="2743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32099" y="3304344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40119" y="3634369"/>
              <a:ext cx="16459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32099" y="3789210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24079" y="3941610"/>
              <a:ext cx="16459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48143" y="4366724"/>
              <a:ext cx="43891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40123" y="4519124"/>
              <a:ext cx="25603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54887" y="4150772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4887" y="4381652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lodge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66218" y="3077035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drive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54887" y="2857406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night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775042" y="2671391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dream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75042" y="3652094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locked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247467" y="5243058"/>
            <a:ext cx="15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uninhabited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9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4A10-F691-A742-BD3E-905D7A70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A2B8E-ABA4-854B-A663-964A006DE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consider the whole image as one patch?</a:t>
            </a:r>
          </a:p>
          <a:p>
            <a:pPr lvl="1"/>
            <a:r>
              <a:rPr lang="en-US" dirty="0"/>
              <a:t>Constant optical flow for the entire image?</a:t>
            </a:r>
          </a:p>
          <a:p>
            <a:r>
              <a:rPr lang="en-US" dirty="0"/>
              <a:t>Better: what if we consider flow as a </a:t>
            </a:r>
            <a:r>
              <a:rPr lang="en-US" i="1" dirty="0"/>
              <a:t>parametric function </a:t>
            </a:r>
            <a:r>
              <a:rPr lang="en-US" dirty="0"/>
              <a:t>of pixel location?</a:t>
            </a:r>
          </a:p>
          <a:p>
            <a:pPr lvl="1"/>
            <a:r>
              <a:rPr lang="en-US" dirty="0"/>
              <a:t>e.g. affine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More generally: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“Motion models”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4AFFC-0A7F-1A47-9266-524ED879A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939" y="3310228"/>
            <a:ext cx="2120134" cy="893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F7845-AE04-8C43-ABE7-7B086515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600" y="4204010"/>
            <a:ext cx="1970912" cy="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5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Bags of visual words</a:t>
            </a:r>
          </a:p>
        </p:txBody>
      </p:sp>
      <p:pic>
        <p:nvPicPr>
          <p:cNvPr id="4" name="Shape 321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559" y="2495276"/>
            <a:ext cx="6325549" cy="4362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5115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be visual words?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visual word is a cluster of image patches that mean the same thing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Object parts</a:t>
            </a:r>
          </a:p>
          <a:p>
            <a:pPr lvl="1"/>
            <a:r>
              <a:rPr lang="en-US" dirty="0"/>
              <a:t>Texture patterns</a:t>
            </a:r>
          </a:p>
          <a:p>
            <a:r>
              <a:rPr lang="en-US" dirty="0"/>
              <a:t>Idea: collect patches from many different images</a:t>
            </a:r>
          </a:p>
          <a:p>
            <a:r>
              <a:rPr lang="en-US" dirty="0"/>
              <a:t>Cluster using k-means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316" y="2607733"/>
            <a:ext cx="1288640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472" y="2607733"/>
            <a:ext cx="1255595" cy="123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962" y="2607734"/>
            <a:ext cx="921572" cy="125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59" y="2680709"/>
            <a:ext cx="1780117" cy="11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68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be visual words?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 in what space?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invariance to color, small deformations, orientation changes</a:t>
            </a:r>
          </a:p>
          <a:p>
            <a:r>
              <a:rPr lang="en-US" dirty="0"/>
              <a:t>Cluster in SIFT space!</a:t>
            </a:r>
          </a:p>
          <a:p>
            <a:r>
              <a:rPr lang="en-US" dirty="0"/>
              <a:t>Each cluster = </a:t>
            </a:r>
            <a:r>
              <a:rPr lang="en-US" i="1" dirty="0"/>
              <a:t>visual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316" y="2607733"/>
            <a:ext cx="1288640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472" y="2607733"/>
            <a:ext cx="1255595" cy="123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962" y="2607734"/>
            <a:ext cx="921572" cy="125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59" y="2680709"/>
            <a:ext cx="1780117" cy="11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19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images as bag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5975"/>
          </a:xfrm>
        </p:spPr>
        <p:txBody>
          <a:bodyPr/>
          <a:lstStyle/>
          <a:p>
            <a:r>
              <a:rPr lang="en-US" dirty="0"/>
              <a:t>Densely extract image patches from image</a:t>
            </a:r>
          </a:p>
          <a:p>
            <a:r>
              <a:rPr lang="en-US" dirty="0"/>
              <a:t>Compute SIFT vector for each patch</a:t>
            </a:r>
          </a:p>
          <a:p>
            <a:r>
              <a:rPr lang="en-US" dirty="0"/>
              <a:t>Assign each patch to a visual word</a:t>
            </a:r>
          </a:p>
          <a:p>
            <a:r>
              <a:rPr lang="en-US" dirty="0"/>
              <a:t>Compute histogram of occurrence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84133"/>
            <a:ext cx="3048000" cy="2286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027333" y="6045200"/>
            <a:ext cx="345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196667" y="5672667"/>
            <a:ext cx="135466" cy="372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32133" y="5249333"/>
            <a:ext cx="186267" cy="79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58667" y="5503333"/>
            <a:ext cx="169334" cy="54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85199" y="4284133"/>
            <a:ext cx="152401" cy="1761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04399" y="5503333"/>
            <a:ext cx="152401" cy="54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2034" y="6141959"/>
            <a:ext cx="482600" cy="551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3598" y="6141958"/>
            <a:ext cx="474135" cy="57089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940300" y="5164666"/>
            <a:ext cx="982133" cy="440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539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much invariance?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parts appear in somewhat fixed relationships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5" y="2870199"/>
            <a:ext cx="5500059" cy="309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2743200"/>
            <a:ext cx="4203178" cy="2912689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1270000" y="3518694"/>
            <a:ext cx="914400" cy="965200"/>
          </a:xfrm>
          <a:prstGeom prst="donut">
            <a:avLst>
              <a:gd name="adj" fmla="val 1384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048933" y="4649789"/>
            <a:ext cx="914400" cy="965200"/>
          </a:xfrm>
          <a:prstGeom prst="donut">
            <a:avLst>
              <a:gd name="adj" fmla="val 1384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8610978" y="4415366"/>
            <a:ext cx="914400" cy="965200"/>
          </a:xfrm>
          <a:prstGeom prst="donut">
            <a:avLst>
              <a:gd name="adj" fmla="val 1384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9214867" y="3266702"/>
            <a:ext cx="894333" cy="1000498"/>
          </a:xfrm>
          <a:prstGeom prst="donut">
            <a:avLst>
              <a:gd name="adj" fmla="val 1384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665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Spatial pyramids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49" y="2277532"/>
            <a:ext cx="5500059" cy="3090334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5880579" y="2277532"/>
            <a:ext cx="0" cy="3090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3"/>
            <a:endCxn id="4" idx="1"/>
          </p:cNvCxnSpPr>
          <p:nvPr/>
        </p:nvCxnSpPr>
        <p:spPr>
          <a:xfrm flipH="1">
            <a:off x="3130549" y="3822699"/>
            <a:ext cx="55000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214" y="1326751"/>
            <a:ext cx="2374586" cy="190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052" y="4829438"/>
            <a:ext cx="2374586" cy="1901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3" y="4829438"/>
            <a:ext cx="2374586" cy="1901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19" y="1358501"/>
            <a:ext cx="2374586" cy="190156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8983661">
            <a:off x="7804435" y="2477162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221832">
            <a:off x="7779181" y="4620957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389280">
            <a:off x="2953232" y="4820581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203973">
            <a:off x="2953661" y="2519120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052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96A4-9211-FD49-9D6B-D57BD2D0B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819C-D911-3D4D-A2C7-82AC8FD06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9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C28D-E36A-7C43-AD6E-A5D8823F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Lucas-</a:t>
            </a:r>
            <a:r>
              <a:rPr lang="en-US" dirty="0" err="1"/>
              <a:t>Kanade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5BEAF3-FDB0-5D46-AB1E-9F06C466A2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Solve by iterating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Newton iteration</a:t>
                </a:r>
              </a:p>
              <a:p>
                <a:r>
                  <a:rPr lang="en-US" dirty="0"/>
                  <a:t>Can we remove the parametric assumption?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5BEAF3-FDB0-5D46-AB1E-9F06C466A2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7C3383-772B-2E4D-8AF5-99497111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38" y="2362511"/>
            <a:ext cx="6135886" cy="7152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389B2-C04E-6C47-B820-93CFA6B732BA}"/>
              </a:ext>
            </a:extLst>
          </p:cNvPr>
          <p:cNvSpPr/>
          <p:nvPr/>
        </p:nvSpPr>
        <p:spPr>
          <a:xfrm>
            <a:off x="434896" y="6211669"/>
            <a:ext cx="9757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Baker, Simon, and Iain Matthews. "Lucas-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kanade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20 years on: A unifying framework."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International journal of computer vision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56.3 (2004): 221-255.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7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8639</TotalTime>
  <Words>1684</Words>
  <Application>Microsoft Macintosh PowerPoint</Application>
  <PresentationFormat>Widescreen</PresentationFormat>
  <Paragraphs>380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Mangal</vt:lpstr>
      <vt:lpstr>Office Theme</vt:lpstr>
      <vt:lpstr>Optical flow for moving scenes</vt:lpstr>
      <vt:lpstr>Optical flow for moving scenes</vt:lpstr>
      <vt:lpstr>Optical flow constraint equation</vt:lpstr>
      <vt:lpstr>Lucas-Kanade</vt:lpstr>
      <vt:lpstr>Aperture problem</vt:lpstr>
      <vt:lpstr>Aperture problem</vt:lpstr>
      <vt:lpstr>Lucas-Kanade</vt:lpstr>
      <vt:lpstr>Lucas-Kanade</vt:lpstr>
      <vt:lpstr>Lucas-Kanade</vt:lpstr>
      <vt:lpstr>Horn-Schunk</vt:lpstr>
      <vt:lpstr>Horn-Schunk</vt:lpstr>
      <vt:lpstr>Variational minimization</vt:lpstr>
      <vt:lpstr>Variational minimization</vt:lpstr>
      <vt:lpstr>MPI-Sintel</vt:lpstr>
      <vt:lpstr>MPI-Sintel results</vt:lpstr>
      <vt:lpstr>Optical flow with large displacements</vt:lpstr>
      <vt:lpstr>Optical flow with large displacements</vt:lpstr>
      <vt:lpstr>Optical flow for large displacements</vt:lpstr>
      <vt:lpstr>Large displacement optical flow (LDOF)</vt:lpstr>
      <vt:lpstr>Coarse-to-fine processing</vt:lpstr>
      <vt:lpstr>Coarse-to-fine processing</vt:lpstr>
      <vt:lpstr>Intro to ML</vt:lpstr>
      <vt:lpstr>Image classification</vt:lpstr>
      <vt:lpstr>Image classification</vt:lpstr>
      <vt:lpstr>Image classification</vt:lpstr>
      <vt:lpstr>Image classification</vt:lpstr>
      <vt:lpstr>MNIST</vt:lpstr>
      <vt:lpstr>Caltech 101</vt:lpstr>
      <vt:lpstr>PASCAL VOC</vt:lpstr>
      <vt:lpstr>ImageNet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Discussion</vt:lpstr>
      <vt:lpstr>Learning</vt:lpstr>
      <vt:lpstr>Example</vt:lpstr>
      <vt:lpstr>Choosing a model class</vt:lpstr>
      <vt:lpstr>Choosing a model class</vt:lpstr>
      <vt:lpstr>Feature space: representing images as vectors</vt:lpstr>
      <vt:lpstr>Feature space: representing images as vectors</vt:lpstr>
      <vt:lpstr>Feature space: representing images as vectors</vt:lpstr>
      <vt:lpstr>Linear classifiers</vt:lpstr>
      <vt:lpstr>Linear classifiers</vt:lpstr>
      <vt:lpstr>Linear classifiers in feature space</vt:lpstr>
      <vt:lpstr>Linear classifiers in feature space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Training = Optimization</vt:lpstr>
      <vt:lpstr>Stochastic gradient descent</vt:lpstr>
      <vt:lpstr>Stochastic gradient descent</vt:lpstr>
      <vt:lpstr>PowerPoint Presentation</vt:lpstr>
      <vt:lpstr>General recipe</vt:lpstr>
      <vt:lpstr>Risk</vt:lpstr>
      <vt:lpstr>Risk</vt:lpstr>
      <vt:lpstr>Risk</vt:lpstr>
      <vt:lpstr>Generalization</vt:lpstr>
      <vt:lpstr>Overfitting</vt:lpstr>
      <vt:lpstr>Controlling generalization error</vt:lpstr>
      <vt:lpstr>Controlling generalization error</vt:lpstr>
      <vt:lpstr>Putting it all together</vt:lpstr>
      <vt:lpstr>Putting it all together</vt:lpstr>
      <vt:lpstr>Loss functions and hypothesis classes</vt:lpstr>
      <vt:lpstr>Linear classifiers on pixels are bad</vt:lpstr>
      <vt:lpstr>Recognition before convnets</vt:lpstr>
      <vt:lpstr>Better feature vectors</vt:lpstr>
      <vt:lpstr>Rotational invariance by quantization</vt:lpstr>
      <vt:lpstr>Spatial invariance by histogramming</vt:lpstr>
      <vt:lpstr>The SIFT descriptor</vt:lpstr>
      <vt:lpstr>Same but different: HOG</vt:lpstr>
      <vt:lpstr>Invariance to large deformations</vt:lpstr>
      <vt:lpstr>Invariance to large deformations</vt:lpstr>
      <vt:lpstr>Bags of words</vt:lpstr>
      <vt:lpstr>Bags of visual words</vt:lpstr>
      <vt:lpstr>What should be visual words?</vt:lpstr>
      <vt:lpstr>What should be visual words?</vt:lpstr>
      <vt:lpstr>Encoding images as bag of words</vt:lpstr>
      <vt:lpstr>Too much invariance?</vt:lpstr>
      <vt:lpstr>Idea: Spatial pyramids</vt:lpstr>
      <vt:lpstr>Discussion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ML</dc:title>
  <dc:subject/>
  <dc:creator>Bharath Hariharan</dc:creator>
  <cp:keywords/>
  <dc:description/>
  <cp:lastModifiedBy>Bharath Hariharan</cp:lastModifiedBy>
  <cp:revision>5</cp:revision>
  <dcterms:created xsi:type="dcterms:W3CDTF">2018-09-29T18:44:21Z</dcterms:created>
  <dcterms:modified xsi:type="dcterms:W3CDTF">2018-10-09T22:47:13Z</dcterms:modified>
  <cp:category/>
</cp:coreProperties>
</file>